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F9498-875D-4AE7-A9BF-68CFBA8FB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F446AB-C094-4E85-9655-3660AB068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19D882-FC29-4302-AA62-622FAC2CA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1C9A-CC37-45AC-91D6-50919808A9AA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4ABA2B-EA6A-4312-BC32-FAB494D7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3D4DC0-17C6-40BD-BADA-226EED136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37BD-676D-4B06-AD30-C080E3E04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51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7562D-C5A5-4255-86BF-856473197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12B692-3217-4D86-BC87-D0C33EDEB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EB02DB-074E-4FCF-A18A-578B315B9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1C9A-CC37-45AC-91D6-50919808A9AA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5D5131-2E12-4039-87EE-7F8858B13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A78D39-23E4-4A22-B784-48B526B9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37BD-676D-4B06-AD30-C080E3E04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00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6F4C90-D92D-4998-B789-55FB70254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475319-2CBA-49C0-8629-A8AA5BBF5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2F14D-0F1C-4B68-9208-6AE288A4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1C9A-CC37-45AC-91D6-50919808A9AA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190EE6-6759-4E04-846D-1194ECA5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0CD97-54BB-4F9B-8F82-C822A66E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37BD-676D-4B06-AD30-C080E3E04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47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29838-FD14-4D9B-8533-2B2C454B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0F90F-7348-44AF-B0BB-3C9F8C65B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0E90E-EFFB-4235-A37D-877B0EA9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1C9A-CC37-45AC-91D6-50919808A9AA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2C836D-1D9E-4DF9-8D55-4AF2D3591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422D2-0726-488B-9C40-7884E12C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37BD-676D-4B06-AD30-C080E3E04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40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8DB39-055C-4EBD-B0DC-7FA174F01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9948C7-6D30-4039-92CE-61121366B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34BB78-D3BE-4293-9044-EA4E18DE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1C9A-CC37-45AC-91D6-50919808A9AA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764A3-CC84-4B1D-9E0C-871AFB608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6FF0BC-BA70-4A34-9665-B05CF3B6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37BD-676D-4B06-AD30-C080E3E04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06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32BBF-EEFC-49D6-90C6-D8FB46DF8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21F2F-F48D-495D-81F9-A9EF61D6A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4CEE42-EC24-4F3B-B7CF-E133D2ABF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EFCBAA-0263-460D-9E74-5FB3E73E7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1C9A-CC37-45AC-91D6-50919808A9AA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9B4BAC-550F-4B59-818D-9DD062B20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4D2E95-B59C-48A3-A05E-E9C23DD4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37BD-676D-4B06-AD30-C080E3E04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37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9BAF8-E6DB-4861-93E5-CC0904E7D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DE0C0C-F6AC-4F7B-A5E4-5F3EFC931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16DD8F-910C-467C-A901-43401F186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5B0245-D3C0-4B19-AE91-2E3B99F1E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A8F527-E515-4F5B-9C73-24E90A257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F92FBC-F319-4829-A04A-55D5D5BD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1C9A-CC37-45AC-91D6-50919808A9AA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7B01DA-123C-4236-AB43-A4D03DDD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5DF26D-A953-44A2-973F-FAA88E12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37BD-676D-4B06-AD30-C080E3E04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61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7D8A8-DB2E-4083-948E-7C0FBE538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AD5483-8562-41F1-AA39-58F8DEF8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1C9A-CC37-45AC-91D6-50919808A9AA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7218E7-E9CA-4638-874D-B92AF8835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ACED5D-2F3E-4774-8AC2-4F2C6207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37BD-676D-4B06-AD30-C080E3E04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37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CF12D0-46A1-4477-8B9D-EE3DBCD2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1C9A-CC37-45AC-91D6-50919808A9AA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55DD16-DFE3-4137-AA83-518036D1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99C8B3-63A7-4C3E-97E3-26016686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37BD-676D-4B06-AD30-C080E3E04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68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4078A-31E3-4FC6-A810-4D8FC612A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2BE7D5-F059-458F-B271-D9DF82DEC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95FCB2-698E-4A3D-ABB1-62BCDB8B9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4C84E5-8725-4CD1-8C0A-D219B96B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1C9A-CC37-45AC-91D6-50919808A9AA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1D4B16-71C9-4AE5-804C-93B5CE22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32F7C6-7E75-4188-AF13-127B6D64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37BD-676D-4B06-AD30-C080E3E04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99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C68F7-FD5F-4675-B20D-41BB59008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CD32C3-DAC2-4223-938C-98CDCB086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2B3BCF-E2CF-405A-8112-2A7A1C20A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B24B31-E555-4C88-8E17-66B4516B0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1C9A-CC37-45AC-91D6-50919808A9AA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2975EA-C5C0-4159-A006-FADCF5DD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01A46A-8FAB-4E93-83C9-6E711297E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37BD-676D-4B06-AD30-C080E3E04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34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A645F5-985B-41BE-88DD-B85EC0B5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A23030-39AE-445A-9BA0-A6C345E2A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3B8BA7-3E89-476D-921D-4635BE527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41C9A-CC37-45AC-91D6-50919808A9AA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5DA7FD-26A6-4383-B7EA-B32BEEF31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B61D5D-CEB6-4D8C-9C9E-DFE8FD324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037BD-676D-4B06-AD30-C080E3E04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9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B7317-482D-43D9-BB70-7758ABC55A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清华大学</a:t>
            </a:r>
            <a:r>
              <a:rPr lang="en-US" altLang="zh-CN" sz="4000" dirty="0"/>
              <a:t>-</a:t>
            </a:r>
            <a:r>
              <a:rPr lang="zh-CN" altLang="en-US" sz="4000" dirty="0"/>
              <a:t>刘洋：</a:t>
            </a:r>
            <a:r>
              <a:rPr lang="en-US" altLang="zh-CN" sz="4000" b="1" dirty="0"/>
              <a:t>《</a:t>
            </a:r>
            <a:r>
              <a:rPr lang="zh-CN" altLang="en-US" sz="4000" b="1" dirty="0"/>
              <a:t>如何写论文</a:t>
            </a:r>
            <a:r>
              <a:rPr lang="en-US" altLang="zh-CN" sz="4000" b="1" dirty="0"/>
              <a:t>》</a:t>
            </a:r>
            <a:br>
              <a:rPr lang="en-US" altLang="zh-CN" sz="4000" b="1" dirty="0"/>
            </a:br>
            <a:r>
              <a:rPr lang="zh-CN" altLang="en-US" sz="4000" dirty="0"/>
              <a:t>今日头条</a:t>
            </a:r>
            <a:r>
              <a:rPr lang="en-US" altLang="zh-CN" sz="4000" b="1" dirty="0"/>
              <a:t>-</a:t>
            </a:r>
            <a:r>
              <a:rPr lang="zh-CN" altLang="en-US" sz="4000" dirty="0"/>
              <a:t>马维英：</a:t>
            </a:r>
            <a:r>
              <a:rPr lang="en-US" altLang="zh-CN" sz="4000" b="1" dirty="0"/>
              <a:t>《CCIR2017</a:t>
            </a:r>
            <a:r>
              <a:rPr lang="zh-CN" altLang="en-US" sz="4000" b="1" dirty="0"/>
              <a:t>报告</a:t>
            </a:r>
            <a:r>
              <a:rPr lang="en-US" altLang="zh-CN" sz="4000" b="1" dirty="0"/>
              <a:t>》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5105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AA4B5-65A2-4E28-B0A8-6C9481A8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新技巧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F2B39-CA42-4D57-8312-CAF8EF471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图和表的重要性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       图和表是论⽂文的骨架，争取让读者</a:t>
            </a:r>
            <a:r>
              <a:rPr lang="zh-CN" altLang="en-US" dirty="0">
                <a:solidFill>
                  <a:srgbClr val="FF0000"/>
                </a:solidFill>
              </a:rPr>
              <a:t>按照顺序看图和表就能 理解论⽂文的主要思想</a:t>
            </a:r>
            <a:r>
              <a:rPr lang="zh-CN" altLang="en-US" dirty="0"/>
              <a:t>，不用通过看正⽂。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直接列出自己的贡献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zh-CN" altLang="en-US" b="1" dirty="0"/>
              <a:t>     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AD5676-0BD4-4F17-AD84-AC0B7F916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756" y="4296397"/>
            <a:ext cx="6568487" cy="214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70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0C645-C89A-4D73-A5E4-57E22574F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方法</a:t>
            </a:r>
            <a:r>
              <a:rPr lang="en-US" altLang="zh-CN" b="1" dirty="0"/>
              <a:t>(Methods)</a:t>
            </a:r>
            <a:r>
              <a:rPr lang="zh-CN" altLang="en-US" b="1" dirty="0"/>
              <a:t>的写作技巧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0BBAB1-428E-460A-9F5C-C01FEF7CC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可以先介绍背景知识</a:t>
            </a:r>
            <a:r>
              <a:rPr lang="en-US" altLang="zh-CN" b="1" dirty="0"/>
              <a:t>(</a:t>
            </a:r>
            <a:r>
              <a:rPr lang="zh-CN" altLang="en-US" b="1" dirty="0"/>
              <a:t>往往就是</a:t>
            </a:r>
            <a:r>
              <a:rPr lang="en-US" altLang="zh-CN" b="1" i="1" dirty="0"/>
              <a:t>baseline</a:t>
            </a:r>
            <a:r>
              <a:rPr lang="en-US" altLang="zh-CN" b="1" dirty="0"/>
              <a:t>)</a:t>
            </a:r>
          </a:p>
          <a:p>
            <a:pPr marL="0" indent="0">
              <a:buNone/>
            </a:pPr>
            <a:r>
              <a:rPr lang="en-US" altLang="zh-CN" b="1" dirty="0"/>
              <a:t>       </a:t>
            </a:r>
            <a:r>
              <a:rPr lang="zh-CN" altLang="en-US" dirty="0"/>
              <a:t>一些论文中方法部分之前有</a:t>
            </a:r>
            <a:r>
              <a:rPr lang="zh-CN" altLang="en-US" b="1" dirty="0"/>
              <a:t>背景</a:t>
            </a:r>
            <a:r>
              <a:rPr lang="en-US" altLang="zh-CN" b="1" dirty="0"/>
              <a:t>(Background)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举例子说明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围绕着例子展开工作。</a:t>
            </a:r>
          </a:p>
        </p:txBody>
      </p:sp>
    </p:spTree>
    <p:extLst>
      <p:ext uri="{BB962C8B-B14F-4D97-AF65-F5344CB8AC3E}">
        <p14:creationId xmlns:p14="http://schemas.microsoft.com/office/powerpoint/2010/main" val="3430842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A949F-D7FC-46CE-9ADF-5BF79F69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方法</a:t>
            </a:r>
            <a:r>
              <a:rPr lang="en-US" altLang="zh-CN" b="1" dirty="0"/>
              <a:t>(Methods)</a:t>
            </a:r>
            <a:r>
              <a:rPr lang="zh-CN" altLang="en-US" b="1" dirty="0"/>
              <a:t>的写作技巧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18B0BC-4BA9-4563-9B75-72DE56340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方法部分的写作顺序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        错误的顺序</a:t>
            </a:r>
          </a:p>
          <a:p>
            <a:pPr marL="0" indent="0">
              <a:buNone/>
            </a:pPr>
            <a:r>
              <a:rPr lang="en-US" altLang="zh-CN" dirty="0"/>
              <a:t>           • </a:t>
            </a:r>
            <a:r>
              <a:rPr lang="zh-CN" altLang="en-US" dirty="0"/>
              <a:t>形式化描述</a:t>
            </a:r>
          </a:p>
          <a:p>
            <a:pPr marL="0" indent="0">
              <a:buNone/>
            </a:pPr>
            <a:r>
              <a:rPr lang="en-US" altLang="zh-CN" dirty="0"/>
              <a:t>           • </a:t>
            </a:r>
            <a:r>
              <a:rPr lang="zh-CN" altLang="en-US" dirty="0"/>
              <a:t>解释数学符号的意义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正确的顺序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</a:t>
            </a:r>
            <a:r>
              <a:rPr lang="zh-CN" altLang="en-US" dirty="0"/>
              <a:t> </a:t>
            </a:r>
            <a:r>
              <a:rPr lang="en-US" altLang="zh-CN" dirty="0"/>
              <a:t>• </a:t>
            </a:r>
            <a:r>
              <a:rPr lang="zh-CN" altLang="en-US" dirty="0"/>
              <a:t>首先给出</a:t>
            </a:r>
            <a:r>
              <a:rPr lang="en-US" altLang="zh-CN" dirty="0"/>
              <a:t>running example</a:t>
            </a:r>
            <a:r>
              <a:rPr lang="zh-CN" altLang="en-US" dirty="0"/>
              <a:t>。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           • </a:t>
            </a:r>
            <a:r>
              <a:rPr lang="zh-CN" altLang="en-US" dirty="0"/>
              <a:t>然后利用</a:t>
            </a:r>
            <a:r>
              <a:rPr lang="en-US" altLang="zh-CN" dirty="0"/>
              <a:t>running example</a:t>
            </a:r>
            <a:r>
              <a:rPr lang="zh-CN" altLang="en-US" dirty="0"/>
              <a:t>，用通俗语言描述你的想法。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• </a:t>
            </a:r>
            <a:r>
              <a:rPr lang="zh-CN" altLang="en-US" dirty="0"/>
              <a:t>之后才是形式化描述。</a:t>
            </a:r>
          </a:p>
        </p:txBody>
      </p:sp>
    </p:spTree>
    <p:extLst>
      <p:ext uri="{BB962C8B-B14F-4D97-AF65-F5344CB8AC3E}">
        <p14:creationId xmlns:p14="http://schemas.microsoft.com/office/powerpoint/2010/main" val="1441845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B513B-6DD4-49D2-A7ED-CE8B449C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方法</a:t>
            </a:r>
            <a:r>
              <a:rPr lang="en-US" altLang="zh-CN" b="1" dirty="0"/>
              <a:t>(Methods)</a:t>
            </a:r>
            <a:r>
              <a:rPr lang="zh-CN" altLang="en-US" b="1" dirty="0"/>
              <a:t>的写作技巧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DE813-E080-4AC9-819F-F0B9EB04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描述的准确性与形式化能力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   </a:t>
            </a:r>
            <a:endParaRPr lang="zh-CN" altLang="en-US" dirty="0"/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57D975-A94D-48AD-8056-34FF8FDDE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926" y="2373879"/>
            <a:ext cx="6262147" cy="439928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CBAB770-701A-4756-8505-D1145E2067C1}"/>
              </a:ext>
            </a:extLst>
          </p:cNvPr>
          <p:cNvCxnSpPr/>
          <p:nvPr/>
        </p:nvCxnSpPr>
        <p:spPr>
          <a:xfrm>
            <a:off x="9227073" y="3431357"/>
            <a:ext cx="859607" cy="6504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AC0B134-5EE4-4680-B5DF-3753B704EA7D}"/>
              </a:ext>
            </a:extLst>
          </p:cNvPr>
          <p:cNvCxnSpPr>
            <a:cxnSpLocks/>
          </p:cNvCxnSpPr>
          <p:nvPr/>
        </p:nvCxnSpPr>
        <p:spPr>
          <a:xfrm flipV="1">
            <a:off x="9227072" y="4081806"/>
            <a:ext cx="859608" cy="397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5833F36-9E67-434D-805F-2676D95C1EF7}"/>
              </a:ext>
            </a:extLst>
          </p:cNvPr>
          <p:cNvCxnSpPr>
            <a:cxnSpLocks/>
          </p:cNvCxnSpPr>
          <p:nvPr/>
        </p:nvCxnSpPr>
        <p:spPr>
          <a:xfrm flipV="1">
            <a:off x="9227072" y="4081806"/>
            <a:ext cx="859608" cy="1625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9146D75-A5BA-4CF7-A664-E85990719992}"/>
              </a:ext>
            </a:extLst>
          </p:cNvPr>
          <p:cNvSpPr txBox="1"/>
          <p:nvPr/>
        </p:nvSpPr>
        <p:spPr>
          <a:xfrm>
            <a:off x="10120951" y="3897140"/>
            <a:ext cx="186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分层次论述方法</a:t>
            </a:r>
          </a:p>
        </p:txBody>
      </p:sp>
    </p:spTree>
    <p:extLst>
      <p:ext uri="{BB962C8B-B14F-4D97-AF65-F5344CB8AC3E}">
        <p14:creationId xmlns:p14="http://schemas.microsoft.com/office/powerpoint/2010/main" val="312795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F7EAF-157B-47D0-B468-2138D156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</a:t>
            </a:r>
            <a:r>
              <a:rPr lang="en-US" altLang="zh-CN" b="1" dirty="0"/>
              <a:t>(Experiments)</a:t>
            </a:r>
            <a:r>
              <a:rPr lang="zh-CN" altLang="en-US" b="1" dirty="0"/>
              <a:t>的写作技巧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40FF63-5614-46E5-B28E-289ACAB42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实验设计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公认的标准数据集和 </a:t>
            </a:r>
            <a:r>
              <a:rPr lang="en-US" altLang="zh-CN" i="1" dirty="0"/>
              <a:t>state-of-the-art</a:t>
            </a:r>
            <a:r>
              <a:rPr lang="en-US" altLang="zh-CN" dirty="0"/>
              <a:t> </a:t>
            </a:r>
            <a:r>
              <a:rPr lang="zh-CN" altLang="en-US" dirty="0"/>
              <a:t>系统。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实验先辅后主：先验证参数的影响然后证明超过</a:t>
            </a:r>
            <a:r>
              <a:rPr lang="en-US" altLang="zh-CN" i="1" dirty="0"/>
              <a:t>baseline</a:t>
            </a:r>
            <a:r>
              <a:rPr lang="zh-CN" altLang="en-US" i="1" dirty="0"/>
              <a:t>系统。</a:t>
            </a:r>
            <a:endParaRPr lang="en-US" altLang="zh-CN" i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i="1" dirty="0"/>
              <a:t>        </a:t>
            </a:r>
            <a:r>
              <a:rPr lang="zh-CN" altLang="en-US" dirty="0"/>
              <a:t>必须有显著性检验。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926997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3BCF0-70A3-4126-98F2-AD5994FD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用表的技巧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D9AF5F-946C-40D5-A0C3-DBE96B11E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i="1" dirty="0"/>
              <a:t>baseline </a:t>
            </a:r>
            <a:r>
              <a:rPr lang="zh-CN" altLang="en-US" b="1" dirty="0"/>
              <a:t>在上，我们的方法在下，最终结果在最后一列。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u="sng" dirty="0"/>
              <a:t>无线</a:t>
            </a:r>
            <a:r>
              <a:rPr lang="zh-CN" altLang="en-US" b="1" dirty="0"/>
              <a:t>，</a:t>
            </a:r>
            <a:r>
              <a:rPr lang="zh-CN" altLang="en-US" b="1" u="sng" dirty="0"/>
              <a:t>单线</a:t>
            </a:r>
            <a:r>
              <a:rPr lang="zh-CN" altLang="en-US" b="1" dirty="0"/>
              <a:t>，</a:t>
            </a:r>
            <a:r>
              <a:rPr lang="zh-CN" altLang="en-US" b="1" u="sng" dirty="0"/>
              <a:t>双线</a:t>
            </a:r>
            <a:r>
              <a:rPr lang="zh-CN" altLang="en-US" b="1" dirty="0"/>
              <a:t>的区别。</a:t>
            </a:r>
            <a:endParaRPr lang="zh-CN" altLang="en-US" dirty="0"/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E2E992-BCBB-4F47-898D-E4A0BE23C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161" y="2856473"/>
            <a:ext cx="7325678" cy="365609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783AD24-EA87-4722-A6F6-5400EC1DE050}"/>
              </a:ext>
            </a:extLst>
          </p:cNvPr>
          <p:cNvSpPr/>
          <p:nvPr/>
        </p:nvSpPr>
        <p:spPr>
          <a:xfrm>
            <a:off x="2433161" y="4930218"/>
            <a:ext cx="7325678" cy="1563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0FC85D-E6CE-4660-81D1-1F0240B2FFCE}"/>
              </a:ext>
            </a:extLst>
          </p:cNvPr>
          <p:cNvSpPr/>
          <p:nvPr/>
        </p:nvSpPr>
        <p:spPr>
          <a:xfrm>
            <a:off x="9068586" y="2912959"/>
            <a:ext cx="690253" cy="3543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08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3BCB8-7460-4698-B9C1-A938A81B7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用图的技巧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82436F-90A2-446C-8C51-45FD94AD3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Caption</a:t>
            </a:r>
            <a:r>
              <a:rPr lang="zh-CN" altLang="en-US" b="1" dirty="0"/>
              <a:t>包含充分的信息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最好能直接看图，不用去看上下文。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E51BDF-AB9E-41A0-A1E8-224EC598C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86" y="2759892"/>
            <a:ext cx="9488227" cy="370333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37A1EBF-2C5B-4FFA-8A1D-5AC5BD066629}"/>
              </a:ext>
            </a:extLst>
          </p:cNvPr>
          <p:cNvSpPr/>
          <p:nvPr/>
        </p:nvSpPr>
        <p:spPr>
          <a:xfrm>
            <a:off x="1583703" y="5231877"/>
            <a:ext cx="9256409" cy="1231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7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2CF30-C98D-4ED9-A7C1-97AB4F95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相关工作</a:t>
            </a:r>
            <a:r>
              <a:rPr lang="en-US" altLang="zh-CN" b="1" dirty="0"/>
              <a:t>(Related Work)</a:t>
            </a:r>
            <a:r>
              <a:rPr lang="zh-CN" altLang="en-US" b="1" dirty="0"/>
              <a:t>的写作技巧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9711B-67DA-4ABB-8E7F-5649C65A1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b="1" dirty="0"/>
              <a:t>错误：</a:t>
            </a:r>
            <a:endParaRPr lang="en-US" altLang="zh-CN" b="1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       没有引用</a:t>
            </a:r>
            <a:r>
              <a:rPr lang="zh-CN" altLang="en-US" u="sng" dirty="0"/>
              <a:t>重要论文</a:t>
            </a:r>
            <a:r>
              <a:rPr lang="zh-CN" altLang="en-US" dirty="0"/>
              <a:t>（可以直接作为</a:t>
            </a:r>
            <a:r>
              <a:rPr lang="en-US" altLang="zh-CN" b="1" dirty="0">
                <a:solidFill>
                  <a:srgbClr val="FF0000"/>
                </a:solidFill>
              </a:rPr>
              <a:t>rejection</a:t>
            </a:r>
            <a:r>
              <a:rPr lang="zh-CN" altLang="en-US" dirty="0"/>
              <a:t>的理由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       简单的罗列和堆砌，缺乏</a:t>
            </a:r>
            <a:r>
              <a:rPr lang="zh-CN" altLang="en-US" u="sng" dirty="0"/>
              <a:t>深刻到位的评论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       通过批评乃至攻击前人工作证明你的</a:t>
            </a:r>
            <a:r>
              <a:rPr lang="zh-CN" altLang="en-US" u="sng" dirty="0"/>
              <a:t>工作的创新性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 dirty="0"/>
              <a:t>正确：</a:t>
            </a:r>
            <a:endParaRPr lang="en-US" altLang="zh-CN" b="1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       向审稿人显示你对本领域具有</a:t>
            </a:r>
            <a:r>
              <a:rPr lang="zh-CN" altLang="en-US" u="sng" dirty="0"/>
              <a:t>全面深刻的把握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       通过</a:t>
            </a:r>
            <a:r>
              <a:rPr lang="zh-CN" altLang="en-US" u="sng" dirty="0"/>
              <a:t>与前人工作的对比</a:t>
            </a:r>
            <a:r>
              <a:rPr lang="zh-CN" altLang="en-US" dirty="0"/>
              <a:t>凸显你的工作的创新性。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       为读者梳理领域的</a:t>
            </a:r>
            <a:r>
              <a:rPr lang="zh-CN" altLang="en-US" u="sng" dirty="0"/>
              <a:t>发展脉络</a:t>
            </a:r>
            <a:r>
              <a:rPr lang="zh-CN" altLang="en-US" dirty="0"/>
              <a:t>，获得全局的认识。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5243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BC3DA-D697-467F-B6F8-F741E5EC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相关工作</a:t>
            </a:r>
            <a:r>
              <a:rPr lang="en-US" altLang="zh-CN" b="1" dirty="0"/>
              <a:t>(Related Work)</a:t>
            </a:r>
            <a:r>
              <a:rPr lang="zh-CN" altLang="en-US" b="1" dirty="0"/>
              <a:t>的写作技巧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40958-FF61-4AE7-A67A-D31C4748B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传承与创新：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C150FB-83BC-40E2-AAB0-B465BB49A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2375152"/>
            <a:ext cx="10420350" cy="30956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F21800C-DF73-40E2-913D-201128CBAD20}"/>
              </a:ext>
            </a:extLst>
          </p:cNvPr>
          <p:cNvSpPr txBox="1"/>
          <p:nvPr/>
        </p:nvSpPr>
        <p:spPr>
          <a:xfrm>
            <a:off x="3780148" y="2123018"/>
            <a:ext cx="17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拓展前人观点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E6A94C-1CB8-426C-A718-B6AA93248FB7}"/>
              </a:ext>
            </a:extLst>
          </p:cNvPr>
          <p:cNvSpPr txBox="1"/>
          <p:nvPr/>
        </p:nvSpPr>
        <p:spPr>
          <a:xfrm>
            <a:off x="2917595" y="5476969"/>
            <a:ext cx="17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借鉴前人观点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EF1A86-DA6A-4320-980C-9B1F73BDA4DA}"/>
              </a:ext>
            </a:extLst>
          </p:cNvPr>
          <p:cNvSpPr txBox="1"/>
          <p:nvPr/>
        </p:nvSpPr>
        <p:spPr>
          <a:xfrm>
            <a:off x="8671825" y="2184294"/>
            <a:ext cx="27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和前人研究的主要区别</a:t>
            </a:r>
          </a:p>
        </p:txBody>
      </p:sp>
    </p:spTree>
    <p:extLst>
      <p:ext uri="{BB962C8B-B14F-4D97-AF65-F5344CB8AC3E}">
        <p14:creationId xmlns:p14="http://schemas.microsoft.com/office/powerpoint/2010/main" val="208415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0CF6F-63FC-4245-B4C1-BB48805D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英文写作进阶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8B86897-6AD0-4B94-8469-5B638D3D0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239" y="1690688"/>
            <a:ext cx="3413522" cy="4613255"/>
          </a:xfrm>
        </p:spPr>
      </p:pic>
    </p:spTree>
    <p:extLst>
      <p:ext uri="{BB962C8B-B14F-4D97-AF65-F5344CB8AC3E}">
        <p14:creationId xmlns:p14="http://schemas.microsoft.com/office/powerpoint/2010/main" val="149964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3B753-9A85-438E-A3DB-27393997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如何写论文</a:t>
            </a:r>
            <a:r>
              <a:rPr lang="en-US" altLang="zh-CN" b="1" dirty="0"/>
              <a:t>-</a:t>
            </a:r>
            <a:r>
              <a:rPr lang="zh-CN" altLang="en-US" sz="4000" b="1" dirty="0"/>
              <a:t>尽量降低读者的理解难度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6F6F51-8E70-4AA7-950E-A8CCAF045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75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理解难度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图</a:t>
            </a:r>
            <a:r>
              <a:rPr lang="en-US" altLang="zh-CN" dirty="0"/>
              <a:t>&gt;</a:t>
            </a:r>
            <a:r>
              <a:rPr lang="zh-CN" altLang="en-US" dirty="0"/>
              <a:t>表格</a:t>
            </a:r>
            <a:r>
              <a:rPr lang="en-US" altLang="zh-CN" dirty="0"/>
              <a:t>&gt;</a:t>
            </a:r>
            <a:r>
              <a:rPr lang="zh-CN" altLang="en-US" dirty="0"/>
              <a:t>正文</a:t>
            </a:r>
            <a:r>
              <a:rPr lang="en-US" altLang="zh-CN" dirty="0"/>
              <a:t>&gt;</a:t>
            </a:r>
            <a:r>
              <a:rPr lang="zh-CN" altLang="en-US" dirty="0"/>
              <a:t>公式</a:t>
            </a:r>
            <a:r>
              <a:rPr lang="en-US" altLang="zh-CN" dirty="0"/>
              <a:t>&gt;</a:t>
            </a:r>
            <a:r>
              <a:rPr lang="zh-CN" altLang="en-US" dirty="0"/>
              <a:t>算法</a:t>
            </a:r>
            <a:r>
              <a:rPr lang="en-US" altLang="zh-CN" dirty="0"/>
              <a:t>&gt;</a:t>
            </a:r>
            <a:r>
              <a:rPr lang="zh-CN" altLang="en-US" dirty="0"/>
              <a:t>证明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写作原则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1.  </a:t>
            </a:r>
            <a:r>
              <a:rPr lang="zh-CN" altLang="en-US" dirty="0"/>
              <a:t>信息的呈现符合读者的</a:t>
            </a:r>
            <a:r>
              <a:rPr lang="zh-CN" altLang="en-US" u="sng" dirty="0"/>
              <a:t>认知惯性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2.  </a:t>
            </a:r>
            <a:r>
              <a:rPr lang="zh-CN" altLang="en-US" dirty="0"/>
              <a:t>尽量降低读者的</a:t>
            </a:r>
            <a:r>
              <a:rPr lang="zh-CN" altLang="en-US" u="sng" dirty="0"/>
              <a:t>理解难度</a:t>
            </a:r>
            <a:r>
              <a:rPr lang="zh-CN" altLang="en-US" dirty="0"/>
              <a:t>（看不懂的论文会</a:t>
            </a:r>
            <a:r>
              <a:rPr lang="zh-CN" altLang="en-US" b="1" dirty="0">
                <a:solidFill>
                  <a:srgbClr val="FF0000"/>
                </a:solidFill>
              </a:rPr>
              <a:t>直接拒掉</a:t>
            </a:r>
            <a:r>
              <a:rPr lang="zh-CN" altLang="en-US" dirty="0"/>
              <a:t>）。</a:t>
            </a:r>
          </a:p>
          <a:p>
            <a:pPr marL="0" indent="0">
              <a:buNone/>
            </a:pPr>
            <a:r>
              <a:rPr lang="en-US" altLang="zh-CN" dirty="0"/>
              <a:t>  3.  </a:t>
            </a:r>
            <a:r>
              <a:rPr lang="zh-CN" altLang="en-US" dirty="0"/>
              <a:t>尽量提高读者阅读时的</a:t>
            </a:r>
            <a:r>
              <a:rPr lang="zh-CN" altLang="en-US" u="sng" dirty="0"/>
              <a:t>愉悦感</a:t>
            </a:r>
            <a:r>
              <a:rPr lang="zh-CN" altLang="en-US" dirty="0"/>
              <a:t>：逻辑紧密，排版美观。</a:t>
            </a:r>
          </a:p>
        </p:txBody>
      </p:sp>
    </p:spTree>
    <p:extLst>
      <p:ext uri="{BB962C8B-B14F-4D97-AF65-F5344CB8AC3E}">
        <p14:creationId xmlns:p14="http://schemas.microsoft.com/office/powerpoint/2010/main" val="2569857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40296-62BA-4E62-B169-FA0FD34B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2613449-4BD4-405B-BA45-1B2C395BC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77" y="216888"/>
            <a:ext cx="11450140" cy="6523277"/>
          </a:xfrm>
        </p:spPr>
      </p:pic>
    </p:spTree>
    <p:extLst>
      <p:ext uri="{BB962C8B-B14F-4D97-AF65-F5344CB8AC3E}">
        <p14:creationId xmlns:p14="http://schemas.microsoft.com/office/powerpoint/2010/main" val="1884734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DA60B-DF3D-43C7-A5A3-F90BD36D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D159E3D-E59B-4D2F-AB4E-0CF06841F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26" y="101172"/>
            <a:ext cx="11548413" cy="6709693"/>
          </a:xfrm>
        </p:spPr>
      </p:pic>
    </p:spTree>
    <p:extLst>
      <p:ext uri="{BB962C8B-B14F-4D97-AF65-F5344CB8AC3E}">
        <p14:creationId xmlns:p14="http://schemas.microsoft.com/office/powerpoint/2010/main" val="614582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4E93D-66E7-4E31-A443-5CAEFA8B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3522FC3-C51F-4B63-9CE6-506E424AC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66" y="365125"/>
            <a:ext cx="10928895" cy="6384639"/>
          </a:xfrm>
        </p:spPr>
      </p:pic>
    </p:spTree>
    <p:extLst>
      <p:ext uri="{BB962C8B-B14F-4D97-AF65-F5344CB8AC3E}">
        <p14:creationId xmlns:p14="http://schemas.microsoft.com/office/powerpoint/2010/main" val="114014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97B07-D969-41F0-903C-1878A886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摘要</a:t>
            </a:r>
            <a:r>
              <a:rPr lang="en-US" altLang="zh-CN" b="1" dirty="0"/>
              <a:t>(Abstract)</a:t>
            </a:r>
            <a:r>
              <a:rPr lang="zh-CN" altLang="en-US" b="1" dirty="0"/>
              <a:t>的写作技巧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5A308-5ACD-4820-8CD4-09713B316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误区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1.  </a:t>
            </a:r>
            <a:r>
              <a:rPr lang="zh-CN" altLang="en-US" dirty="0"/>
              <a:t>兼顾</a:t>
            </a:r>
            <a:r>
              <a:rPr lang="zh-CN" altLang="en-US" u="sng" dirty="0"/>
              <a:t>所有细节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2.  </a:t>
            </a:r>
            <a:r>
              <a:rPr lang="zh-CN" altLang="en-US" dirty="0"/>
              <a:t>出现</a:t>
            </a:r>
            <a:r>
              <a:rPr lang="zh-CN" altLang="en-US" u="sng" dirty="0"/>
              <a:t>专业术语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3.  </a:t>
            </a:r>
            <a:r>
              <a:rPr lang="zh-CN" altLang="en-US" dirty="0"/>
              <a:t>出现</a:t>
            </a:r>
            <a:r>
              <a:rPr lang="zh-CN" altLang="en-US" u="sng" dirty="0"/>
              <a:t>数学符号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正确的内容组织形式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当前工作面临的问题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我们做了什么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大概怎么做的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效果怎么样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73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89AD1-0338-4607-98CF-B56F9954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摘要</a:t>
            </a:r>
            <a:r>
              <a:rPr lang="en-US" altLang="zh-CN" b="1" dirty="0"/>
              <a:t>(Abstract)</a:t>
            </a:r>
            <a:r>
              <a:rPr lang="zh-CN" altLang="en-US" b="1" dirty="0"/>
              <a:t>的写作技巧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FB3530E-057D-406E-9D1B-F62C2C787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4BDA026-19C8-4F86-AABB-E89EE8AF7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362" y="1302225"/>
            <a:ext cx="4105275" cy="4676775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5DB421A-260C-44C6-BF32-6903F6E619AA}"/>
              </a:ext>
            </a:extLst>
          </p:cNvPr>
          <p:cNvCxnSpPr/>
          <p:nvPr/>
        </p:nvCxnSpPr>
        <p:spPr>
          <a:xfrm>
            <a:off x="4110087" y="1970202"/>
            <a:ext cx="3949831" cy="0"/>
          </a:xfrm>
          <a:prstGeom prst="line">
            <a:avLst/>
          </a:prstGeom>
          <a:ln w="190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A1FDED7-5FD3-4A43-B688-26901CC49D1B}"/>
              </a:ext>
            </a:extLst>
          </p:cNvPr>
          <p:cNvCxnSpPr/>
          <p:nvPr/>
        </p:nvCxnSpPr>
        <p:spPr>
          <a:xfrm>
            <a:off x="4121083" y="2150882"/>
            <a:ext cx="394983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8EA413D-CE5A-41D3-9024-CD406B1F6B75}"/>
              </a:ext>
            </a:extLst>
          </p:cNvPr>
          <p:cNvCxnSpPr/>
          <p:nvPr/>
        </p:nvCxnSpPr>
        <p:spPr>
          <a:xfrm>
            <a:off x="4110086" y="2350416"/>
            <a:ext cx="394983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F651B3A-9FEC-42CF-BB4F-5493B724B0CC}"/>
              </a:ext>
            </a:extLst>
          </p:cNvPr>
          <p:cNvCxnSpPr>
            <a:cxnSpLocks/>
          </p:cNvCxnSpPr>
          <p:nvPr/>
        </p:nvCxnSpPr>
        <p:spPr>
          <a:xfrm>
            <a:off x="4121083" y="2559377"/>
            <a:ext cx="48862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238E3EF-ACAF-4742-9850-AE8B488C66FA}"/>
              </a:ext>
            </a:extLst>
          </p:cNvPr>
          <p:cNvSpPr txBox="1"/>
          <p:nvPr/>
        </p:nvSpPr>
        <p:spPr>
          <a:xfrm>
            <a:off x="2020036" y="1750155"/>
            <a:ext cx="2158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大多数词嵌入模型存在问题。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778844-0F5E-41F7-9FEA-2FF1967E0C0B}"/>
              </a:ext>
            </a:extLst>
          </p:cNvPr>
          <p:cNvCxnSpPr>
            <a:cxnSpLocks/>
          </p:cNvCxnSpPr>
          <p:nvPr/>
        </p:nvCxnSpPr>
        <p:spPr>
          <a:xfrm>
            <a:off x="4609707" y="2559377"/>
            <a:ext cx="337479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CBB2970-A787-4F9A-A476-9012F894024E}"/>
              </a:ext>
            </a:extLst>
          </p:cNvPr>
          <p:cNvCxnSpPr>
            <a:cxnSpLocks/>
          </p:cNvCxnSpPr>
          <p:nvPr/>
        </p:nvCxnSpPr>
        <p:spPr>
          <a:xfrm>
            <a:off x="4121083" y="2758911"/>
            <a:ext cx="3844566" cy="314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66802F8-8DF4-4B3A-B0D2-3FDCFA9B0EE4}"/>
              </a:ext>
            </a:extLst>
          </p:cNvPr>
          <p:cNvCxnSpPr>
            <a:cxnSpLocks/>
          </p:cNvCxnSpPr>
          <p:nvPr/>
        </p:nvCxnSpPr>
        <p:spPr>
          <a:xfrm>
            <a:off x="4110086" y="2961587"/>
            <a:ext cx="38744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543F4A7-DFA1-4FA9-8C59-8DCD37DA17CA}"/>
              </a:ext>
            </a:extLst>
          </p:cNvPr>
          <p:cNvCxnSpPr>
            <a:cxnSpLocks/>
          </p:cNvCxnSpPr>
          <p:nvPr/>
        </p:nvCxnSpPr>
        <p:spPr>
          <a:xfrm>
            <a:off x="4110086" y="3161121"/>
            <a:ext cx="338422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E2FE278-EC2A-4E42-A6A3-0C447373A661}"/>
              </a:ext>
            </a:extLst>
          </p:cNvPr>
          <p:cNvSpPr txBox="1"/>
          <p:nvPr/>
        </p:nvSpPr>
        <p:spPr>
          <a:xfrm>
            <a:off x="8148637" y="2526383"/>
            <a:ext cx="2158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提出主题词嵌入模型。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A5C0AD3-641A-4C63-8FF1-2F8E40E316A7}"/>
              </a:ext>
            </a:extLst>
          </p:cNvPr>
          <p:cNvCxnSpPr>
            <a:cxnSpLocks/>
          </p:cNvCxnSpPr>
          <p:nvPr/>
        </p:nvCxnSpPr>
        <p:spPr>
          <a:xfrm>
            <a:off x="7494309" y="3161121"/>
            <a:ext cx="490194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1117569-22E4-4875-97F0-40AD4E4BA3E4}"/>
              </a:ext>
            </a:extLst>
          </p:cNvPr>
          <p:cNvCxnSpPr>
            <a:cxnSpLocks/>
          </p:cNvCxnSpPr>
          <p:nvPr/>
        </p:nvCxnSpPr>
        <p:spPr>
          <a:xfrm>
            <a:off x="4140723" y="3351228"/>
            <a:ext cx="384378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5439886-D95B-4ED6-BAA3-D7AF095F8173}"/>
              </a:ext>
            </a:extLst>
          </p:cNvPr>
          <p:cNvCxnSpPr>
            <a:cxnSpLocks/>
          </p:cNvCxnSpPr>
          <p:nvPr/>
        </p:nvCxnSpPr>
        <p:spPr>
          <a:xfrm>
            <a:off x="4150150" y="3518183"/>
            <a:ext cx="3834353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567055C-8F70-4FF4-A4DC-89E5B50BA2F6}"/>
              </a:ext>
            </a:extLst>
          </p:cNvPr>
          <p:cNvSpPr txBox="1"/>
          <p:nvPr/>
        </p:nvSpPr>
        <p:spPr>
          <a:xfrm>
            <a:off x="1968791" y="3048923"/>
            <a:ext cx="2158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更好的基于计算具体文本的词相似度，并且可以进一步构造文档表示。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B78AE6C-0D92-4706-91C2-0110BB2742E8}"/>
              </a:ext>
            </a:extLst>
          </p:cNvPr>
          <p:cNvCxnSpPr>
            <a:cxnSpLocks/>
          </p:cNvCxnSpPr>
          <p:nvPr/>
        </p:nvCxnSpPr>
        <p:spPr>
          <a:xfrm>
            <a:off x="4071224" y="3735109"/>
            <a:ext cx="395098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B692DC64-75B4-4D0D-A76D-ADA8258C714A}"/>
              </a:ext>
            </a:extLst>
          </p:cNvPr>
          <p:cNvCxnSpPr>
            <a:cxnSpLocks/>
          </p:cNvCxnSpPr>
          <p:nvPr/>
        </p:nvCxnSpPr>
        <p:spPr>
          <a:xfrm>
            <a:off x="4087120" y="3925216"/>
            <a:ext cx="395098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7355F18-9D33-4882-AA80-919CC3C6EB3F}"/>
              </a:ext>
            </a:extLst>
          </p:cNvPr>
          <p:cNvCxnSpPr>
            <a:cxnSpLocks/>
          </p:cNvCxnSpPr>
          <p:nvPr/>
        </p:nvCxnSpPr>
        <p:spPr>
          <a:xfrm>
            <a:off x="4105266" y="4136041"/>
            <a:ext cx="193328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661E125-BB71-4753-B446-A0F8C10EF8FD}"/>
              </a:ext>
            </a:extLst>
          </p:cNvPr>
          <p:cNvCxnSpPr>
            <a:cxnSpLocks/>
          </p:cNvCxnSpPr>
          <p:nvPr/>
        </p:nvCxnSpPr>
        <p:spPr>
          <a:xfrm>
            <a:off x="6062613" y="4136041"/>
            <a:ext cx="193328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5A56CB0-AF4B-451A-A019-93D7A774245A}"/>
              </a:ext>
            </a:extLst>
          </p:cNvPr>
          <p:cNvCxnSpPr>
            <a:cxnSpLocks/>
          </p:cNvCxnSpPr>
          <p:nvPr/>
        </p:nvCxnSpPr>
        <p:spPr>
          <a:xfrm>
            <a:off x="4121083" y="4316721"/>
            <a:ext cx="3853993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E5838D4-19F8-4C54-BF8E-9C96A72B721F}"/>
              </a:ext>
            </a:extLst>
          </p:cNvPr>
          <p:cNvCxnSpPr>
            <a:cxnSpLocks/>
          </p:cNvCxnSpPr>
          <p:nvPr/>
        </p:nvCxnSpPr>
        <p:spPr>
          <a:xfrm>
            <a:off x="4105266" y="4497402"/>
            <a:ext cx="3860383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396EE08-6C11-4932-8389-4168749C5467}"/>
              </a:ext>
            </a:extLst>
          </p:cNvPr>
          <p:cNvCxnSpPr>
            <a:cxnSpLocks/>
          </p:cNvCxnSpPr>
          <p:nvPr/>
        </p:nvCxnSpPr>
        <p:spPr>
          <a:xfrm>
            <a:off x="4114693" y="4706363"/>
            <a:ext cx="3860383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261646F-AE43-4A0D-B37A-D5D1598F6FEB}"/>
              </a:ext>
            </a:extLst>
          </p:cNvPr>
          <p:cNvCxnSpPr>
            <a:cxnSpLocks/>
          </p:cNvCxnSpPr>
          <p:nvPr/>
        </p:nvCxnSpPr>
        <p:spPr>
          <a:xfrm>
            <a:off x="4199534" y="4905897"/>
            <a:ext cx="3860383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2AF7E019-0282-4264-9E69-AC06062A1E39}"/>
              </a:ext>
            </a:extLst>
          </p:cNvPr>
          <p:cNvCxnSpPr>
            <a:cxnSpLocks/>
          </p:cNvCxnSpPr>
          <p:nvPr/>
        </p:nvCxnSpPr>
        <p:spPr>
          <a:xfrm>
            <a:off x="4105266" y="5096005"/>
            <a:ext cx="3860383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3D2DC2BF-3DDF-468E-9B02-8CE30A237E41}"/>
              </a:ext>
            </a:extLst>
          </p:cNvPr>
          <p:cNvCxnSpPr>
            <a:cxnSpLocks/>
          </p:cNvCxnSpPr>
          <p:nvPr/>
        </p:nvCxnSpPr>
        <p:spPr>
          <a:xfrm>
            <a:off x="4105266" y="5295539"/>
            <a:ext cx="3860383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FBBCE04-74D5-48F8-8FF8-FE2942BA72AA}"/>
              </a:ext>
            </a:extLst>
          </p:cNvPr>
          <p:cNvCxnSpPr>
            <a:cxnSpLocks/>
          </p:cNvCxnSpPr>
          <p:nvPr/>
        </p:nvCxnSpPr>
        <p:spPr>
          <a:xfrm>
            <a:off x="4135510" y="5485647"/>
            <a:ext cx="1899947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B73365B4-0FA0-49AD-A2CF-EE968ADAE369}"/>
              </a:ext>
            </a:extLst>
          </p:cNvPr>
          <p:cNvSpPr txBox="1"/>
          <p:nvPr/>
        </p:nvSpPr>
        <p:spPr>
          <a:xfrm>
            <a:off x="8080686" y="4316721"/>
            <a:ext cx="2158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两个任务上的实验证明：在词汇相似度和文档表示上取得不错效果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DEA432A-4DAE-43A2-9DED-3256E03BDCEF}"/>
              </a:ext>
            </a:extLst>
          </p:cNvPr>
          <p:cNvSpPr/>
          <p:nvPr/>
        </p:nvSpPr>
        <p:spPr>
          <a:xfrm>
            <a:off x="3063685" y="5915467"/>
            <a:ext cx="6466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                       Topical Word Embeddings</a:t>
            </a:r>
          </a:p>
          <a:p>
            <a:r>
              <a:rPr lang="zh-CN" altLang="en-US" dirty="0"/>
              <a:t>YangLiu, ZhiyuanLiu∗, Tat-SengChua, MaosongSun   （</a:t>
            </a:r>
            <a:r>
              <a:rPr lang="en-US" altLang="zh-CN" i="1" dirty="0"/>
              <a:t>AAAI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7880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4" grpId="0"/>
      <p:bldP spid="33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11315-8BA9-485E-ACF5-48262BB3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介绍</a:t>
            </a:r>
            <a:r>
              <a:rPr lang="en-US" altLang="zh-CN" b="1" dirty="0"/>
              <a:t>(Introduction)</a:t>
            </a:r>
            <a:r>
              <a:rPr lang="zh-CN" altLang="en-US" b="1" dirty="0"/>
              <a:t>的写作技巧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E8E8FB-7E12-45B2-85D9-466C916FA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54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**全文最难写的一部分**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组织结构：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     1.  </a:t>
            </a:r>
            <a:r>
              <a:rPr lang="zh-CN" altLang="en-US" dirty="0"/>
              <a:t>问题是什么；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2.  </a:t>
            </a:r>
            <a:r>
              <a:rPr lang="zh-CN" altLang="en-US" dirty="0"/>
              <a:t>当前</a:t>
            </a:r>
            <a:r>
              <a:rPr lang="zh-CN" altLang="en-US" b="1" u="sng" dirty="0"/>
              <a:t>最优模型</a:t>
            </a:r>
            <a:r>
              <a:rPr lang="zh-CN" altLang="en-US" dirty="0"/>
              <a:t>面临什么挑战；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3.  </a:t>
            </a:r>
            <a:r>
              <a:rPr lang="zh-CN" altLang="en-US" dirty="0"/>
              <a:t>我们的方法能缓解上述挑战。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关键问题：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充分论证所做工作的</a:t>
            </a:r>
            <a:r>
              <a:rPr lang="zh-CN" altLang="en-US" b="1" u="sng" dirty="0"/>
              <a:t>必要性</a:t>
            </a:r>
            <a:r>
              <a:rPr lang="zh-CN" altLang="en-US" dirty="0"/>
              <a:t>和</a:t>
            </a:r>
            <a:r>
              <a:rPr lang="zh-CN" altLang="en-US" b="1" u="sng" dirty="0"/>
              <a:t>重要性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76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B064C-7FD1-43B8-BE44-6353C468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段落的写作技巧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B0DF5C-DBA8-4C9A-88EF-B1C99BF3A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有一个论断性的中心句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5BCA61-AFA5-48CC-9D9E-334D0EEE7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75" y="2321068"/>
            <a:ext cx="5581650" cy="385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32729-5E49-4CA2-86CA-B9415764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段落的写作技巧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F215E-5D34-41D1-980D-46E10067A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衔接句</a:t>
            </a:r>
            <a:endParaRPr lang="en-US" altLang="zh-CN" b="1" dirty="0"/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2B07D9-F948-43BC-BF3A-4C03A8CFA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520" y="1690688"/>
            <a:ext cx="4886960" cy="48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36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EDFCF-97EE-4DC1-A04A-4C007567E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prstClr val="black"/>
                </a:solidFill>
              </a:rPr>
              <a:t>段落的写作技巧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878E5-E237-4F67-A5A5-A2D11AA59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支撑句论述要严密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4A1CED-EC58-4D93-9533-25BF59431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002" y="2494863"/>
            <a:ext cx="5287996" cy="3971011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28604800-48F6-485E-8F7B-891795BA3A53}"/>
              </a:ext>
            </a:extLst>
          </p:cNvPr>
          <p:cNvSpPr/>
          <p:nvPr/>
        </p:nvSpPr>
        <p:spPr>
          <a:xfrm>
            <a:off x="5920032" y="3648173"/>
            <a:ext cx="622169" cy="3531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421BB85-6E6A-40D6-A59D-0D0BF6427E59}"/>
              </a:ext>
            </a:extLst>
          </p:cNvPr>
          <p:cNvSpPr/>
          <p:nvPr/>
        </p:nvSpPr>
        <p:spPr>
          <a:xfrm>
            <a:off x="6617615" y="3960813"/>
            <a:ext cx="1187778" cy="3508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E5D17A6-2C41-42F6-AB83-A89AAD8C2022}"/>
              </a:ext>
            </a:extLst>
          </p:cNvPr>
          <p:cNvSpPr txBox="1"/>
          <p:nvPr/>
        </p:nvSpPr>
        <p:spPr>
          <a:xfrm>
            <a:off x="8803236" y="3766899"/>
            <a:ext cx="248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举出具体数据来说明</a:t>
            </a:r>
          </a:p>
        </p:txBody>
      </p:sp>
    </p:spTree>
    <p:extLst>
      <p:ext uri="{BB962C8B-B14F-4D97-AF65-F5344CB8AC3E}">
        <p14:creationId xmlns:p14="http://schemas.microsoft.com/office/powerpoint/2010/main" val="33160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7F428-F4CA-4E1F-A720-D1EFD0CEB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新技巧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A2366-A805-4DEC-B69B-CF80A431F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首页列出图表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0AD6C8-E485-4168-B054-FFEF76752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209" y="2205963"/>
            <a:ext cx="6813582" cy="4580917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C01FC79-C76B-4C7A-9D3D-B213F5402FDA}"/>
              </a:ext>
            </a:extLst>
          </p:cNvPr>
          <p:cNvCxnSpPr>
            <a:cxnSpLocks/>
          </p:cNvCxnSpPr>
          <p:nvPr/>
        </p:nvCxnSpPr>
        <p:spPr>
          <a:xfrm>
            <a:off x="8964891" y="3912124"/>
            <a:ext cx="110293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BB85115-045C-4128-8B8C-0A65FD1B7B13}"/>
              </a:ext>
            </a:extLst>
          </p:cNvPr>
          <p:cNvSpPr txBox="1"/>
          <p:nvPr/>
        </p:nvSpPr>
        <p:spPr>
          <a:xfrm>
            <a:off x="10067827" y="3539629"/>
            <a:ext cx="180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让读者更快的把握文章的主要内容</a:t>
            </a:r>
          </a:p>
        </p:txBody>
      </p:sp>
    </p:spTree>
    <p:extLst>
      <p:ext uri="{BB962C8B-B14F-4D97-AF65-F5344CB8AC3E}">
        <p14:creationId xmlns:p14="http://schemas.microsoft.com/office/powerpoint/2010/main" val="127819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422</TotalTime>
  <Words>705</Words>
  <Application>Microsoft Office PowerPoint</Application>
  <PresentationFormat>宽屏</PresentationFormat>
  <Paragraphs>98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Arial</vt:lpstr>
      <vt:lpstr>Wingdings</vt:lpstr>
      <vt:lpstr>Office 主题​​</vt:lpstr>
      <vt:lpstr>清华大学-刘洋：《如何写论文》 今日头条-马维英：《CCIR2017报告》</vt:lpstr>
      <vt:lpstr>如何写论文-尽量降低读者的理解难度</vt:lpstr>
      <vt:lpstr>摘要(Abstract)的写作技巧</vt:lpstr>
      <vt:lpstr>摘要(Abstract)的写作技巧</vt:lpstr>
      <vt:lpstr>介绍(Introduction)的写作技巧</vt:lpstr>
      <vt:lpstr>段落的写作技巧</vt:lpstr>
      <vt:lpstr>段落的写作技巧</vt:lpstr>
      <vt:lpstr>段落的写作技巧</vt:lpstr>
      <vt:lpstr>新技巧</vt:lpstr>
      <vt:lpstr>新技巧</vt:lpstr>
      <vt:lpstr>方法(Methods)的写作技巧</vt:lpstr>
      <vt:lpstr>方法(Methods)的写作技巧</vt:lpstr>
      <vt:lpstr>方法(Methods)的写作技巧</vt:lpstr>
      <vt:lpstr>实验(Experiments)的写作技巧</vt:lpstr>
      <vt:lpstr>用表的技巧</vt:lpstr>
      <vt:lpstr>用图的技巧</vt:lpstr>
      <vt:lpstr>相关工作(Related Work)的写作技巧</vt:lpstr>
      <vt:lpstr>相关工作(Related Work)的写作技巧</vt:lpstr>
      <vt:lpstr>英文写作进阶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清华大学-刘洋：《如何写论文》</dc:title>
  <dc:creator>Jia Chen</dc:creator>
  <cp:lastModifiedBy>Jia Chen</cp:lastModifiedBy>
  <cp:revision>17</cp:revision>
  <dcterms:created xsi:type="dcterms:W3CDTF">2017-07-17T08:47:59Z</dcterms:created>
  <dcterms:modified xsi:type="dcterms:W3CDTF">2017-07-18T03:21:18Z</dcterms:modified>
</cp:coreProperties>
</file>