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1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8208912" cy="340775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Chinese LIWC Lexicon Expansion via Hierarchical Classification of </a:t>
            </a:r>
            <a:r>
              <a:rPr lang="en-US" altLang="zh-CN" dirty="0" smtClean="0"/>
              <a:t>Word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</a:t>
            </a:r>
            <a:r>
              <a:rPr lang="en-US" altLang="zh-CN" dirty="0"/>
              <a:t>with </a:t>
            </a:r>
            <a:r>
              <a:rPr lang="en-US" altLang="zh-CN" dirty="0" err="1"/>
              <a:t>Sememe</a:t>
            </a:r>
            <a:r>
              <a:rPr lang="en-US" altLang="zh-CN" dirty="0"/>
              <a:t> Attention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725" y="5373216"/>
            <a:ext cx="8458200" cy="914400"/>
          </a:xfrm>
        </p:spPr>
        <p:txBody>
          <a:bodyPr/>
          <a:lstStyle/>
          <a:p>
            <a:pPr algn="ctr"/>
            <a:r>
              <a:rPr lang="en-US" altLang="zh-CN" dirty="0" smtClean="0"/>
              <a:t>2018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aaai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3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义素注意</a:t>
            </a:r>
            <a:r>
              <a:rPr lang="zh-CN" altLang="en-US" dirty="0"/>
              <a:t>的分层解码器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4590728" cy="4525963"/>
          </a:xfrm>
        </p:spPr>
        <p:txBody>
          <a:bodyPr/>
          <a:lstStyle/>
          <a:p>
            <a:r>
              <a:rPr lang="zh-CN" altLang="en-US" dirty="0" smtClean="0"/>
              <a:t>把词向量作为初始状态</a:t>
            </a:r>
            <a:endParaRPr lang="en-US" altLang="zh-CN" dirty="0" smtClean="0"/>
          </a:p>
          <a:p>
            <a:r>
              <a:rPr lang="zh-CN" altLang="en-US" dirty="0" smtClean="0"/>
              <a:t>序列的条件概率为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取决于义素向量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		  </a:t>
            </a:r>
            <a:r>
              <a:rPr lang="zh-CN" altLang="en-US" dirty="0" smtClean="0"/>
              <a:t>，其中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为权重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28" y="2420888"/>
            <a:ext cx="4248472" cy="312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3" y="2822649"/>
            <a:ext cx="424847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6992"/>
            <a:ext cx="8382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1656184" cy="6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4" y="4541851"/>
            <a:ext cx="3524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98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和细节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9917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目标函数采用交叉熵</a:t>
            </a:r>
            <a:r>
              <a:rPr lang="en-US" altLang="zh-CN" dirty="0" smtClean="0"/>
              <a:t>			 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表示单词    是否属于标签   ，   则表示概率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Adam</a:t>
            </a:r>
            <a:r>
              <a:rPr lang="zh-CN" altLang="en-US" dirty="0"/>
              <a:t>算法自动适应每个参数的学习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zh-CN" altLang="en-US" dirty="0"/>
              <a:t>当推断文字标签时，我们使用波束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	        	    </a:t>
            </a:r>
            <a:r>
              <a:rPr lang="zh-CN" altLang="en-US" dirty="0"/>
              <a:t>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的标签序列为</a:t>
            </a:r>
            <a:r>
              <a:rPr lang="en-US" altLang="zh-CN" dirty="0" smtClean="0"/>
              <a:t>y</a:t>
            </a:r>
          </a:p>
          <a:p>
            <a:r>
              <a:rPr lang="zh-CN" altLang="en-US" dirty="0" smtClean="0"/>
              <a:t>采用</a:t>
            </a:r>
            <a:r>
              <a:rPr lang="en-US" altLang="zh-CN" dirty="0"/>
              <a:t>Recurrent </a:t>
            </a:r>
            <a:r>
              <a:rPr lang="en-US" altLang="zh-CN" dirty="0" smtClean="0"/>
              <a:t>Dropout</a:t>
            </a:r>
            <a:r>
              <a:rPr lang="zh-CN" altLang="en-US" dirty="0"/>
              <a:t>和</a:t>
            </a:r>
            <a:r>
              <a:rPr lang="zh-CN" altLang="en-US" dirty="0" smtClean="0"/>
              <a:t>层次标准化来克服过拟合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84" y="1556792"/>
            <a:ext cx="2592288" cy="64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715381"/>
            <a:ext cx="1428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2"/>
            <a:ext cx="323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76872"/>
            <a:ext cx="342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76872"/>
            <a:ext cx="485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44" y="4581128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0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HowNet</a:t>
            </a:r>
            <a:r>
              <a:rPr lang="zh-CN" altLang="en-US" dirty="0" smtClean="0"/>
              <a:t>中的义素注释，本文使用了</a:t>
            </a:r>
            <a:r>
              <a:rPr lang="en-US" altLang="zh-CN" dirty="0" smtClean="0"/>
              <a:t>1,617</a:t>
            </a:r>
            <a:r>
              <a:rPr lang="zh-CN" altLang="en-US" dirty="0" smtClean="0"/>
              <a:t>个义素</a:t>
            </a:r>
            <a:endParaRPr lang="zh-CN" altLang="en-US" dirty="0"/>
          </a:p>
          <a:p>
            <a:r>
              <a:rPr lang="zh-CN" altLang="en-US" dirty="0" smtClean="0"/>
              <a:t>采用搜</a:t>
            </a:r>
            <a:r>
              <a:rPr lang="zh-CN" altLang="en-US" dirty="0"/>
              <a:t>狗</a:t>
            </a:r>
            <a:r>
              <a:rPr lang="en-US" altLang="zh-CN" dirty="0"/>
              <a:t>-T</a:t>
            </a:r>
            <a:r>
              <a:rPr lang="zh-CN" altLang="en-US" dirty="0"/>
              <a:t>作为语料库来学习词向量和义素</a:t>
            </a:r>
            <a:r>
              <a:rPr lang="zh-CN" altLang="en-US" dirty="0" smtClean="0"/>
              <a:t>向量</a:t>
            </a:r>
            <a:endParaRPr lang="en-US" altLang="zh-CN" dirty="0" smtClean="0"/>
          </a:p>
          <a:p>
            <a:r>
              <a:rPr lang="en-US" altLang="zh-CN" dirty="0" smtClean="0"/>
              <a:t>LIWC</a:t>
            </a:r>
            <a:r>
              <a:rPr lang="zh-CN" altLang="en-US" dirty="0" smtClean="0"/>
              <a:t>层深为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，数据如下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93096"/>
            <a:ext cx="4257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14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比较的算法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TD </a:t>
            </a:r>
            <a:r>
              <a:rPr lang="en-US" altLang="zh-CN" dirty="0" smtClean="0"/>
              <a:t>k-NN</a:t>
            </a:r>
            <a:r>
              <a:rPr lang="zh-CN" altLang="en-US" dirty="0" smtClean="0"/>
              <a:t>：在每个父标签处使用</a:t>
            </a:r>
            <a:r>
              <a:rPr lang="en-US" altLang="zh-CN" dirty="0" smtClean="0"/>
              <a:t>k-NN</a:t>
            </a:r>
            <a:r>
              <a:rPr lang="zh-CN" altLang="en-US" dirty="0" smtClean="0"/>
              <a:t>的自顶向下的方法</a:t>
            </a:r>
            <a:endParaRPr lang="en-US" altLang="zh-CN" dirty="0" smtClean="0"/>
          </a:p>
          <a:p>
            <a:r>
              <a:rPr lang="en-US" altLang="zh-CN" dirty="0" smtClean="0"/>
              <a:t>TD SVM</a:t>
            </a:r>
            <a:r>
              <a:rPr lang="zh-CN" altLang="en-US" dirty="0" smtClean="0"/>
              <a:t>：</a:t>
            </a:r>
            <a:r>
              <a:rPr lang="zh-CN" altLang="en-US" dirty="0"/>
              <a:t>在每个父标签处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SVM</a:t>
            </a:r>
            <a:r>
              <a:rPr lang="zh-CN" altLang="en-US" dirty="0" smtClean="0"/>
              <a:t>的自顶向下</a:t>
            </a:r>
            <a:r>
              <a:rPr lang="zh-CN" altLang="en-US" dirty="0"/>
              <a:t>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/>
              <a:t>Structural </a:t>
            </a:r>
            <a:r>
              <a:rPr lang="en-US" altLang="zh-CN" dirty="0" smtClean="0"/>
              <a:t>SVM</a:t>
            </a:r>
            <a:r>
              <a:rPr lang="zh-CN" altLang="en-US" dirty="0"/>
              <a:t>：使用</a:t>
            </a:r>
            <a:r>
              <a:rPr lang="en-US" altLang="zh-CN" dirty="0"/>
              <a:t>1-</a:t>
            </a:r>
            <a:r>
              <a:rPr lang="zh-CN" altLang="en-US" dirty="0"/>
              <a:t>松弛配方和切割平面方法</a:t>
            </a:r>
            <a:r>
              <a:rPr lang="zh-CN" altLang="en-US" dirty="0" smtClean="0"/>
              <a:t>来</a:t>
            </a:r>
            <a:r>
              <a:rPr lang="zh-CN" altLang="en-US" dirty="0"/>
              <a:t>重新调整</a:t>
            </a:r>
            <a:r>
              <a:rPr lang="zh-CN" altLang="en-US" dirty="0" smtClean="0"/>
              <a:t>边缘的</a:t>
            </a:r>
            <a:r>
              <a:rPr lang="zh-CN" altLang="en-US" dirty="0"/>
              <a:t>结构</a:t>
            </a:r>
            <a:r>
              <a:rPr lang="en-US" altLang="zh-CN" dirty="0" smtClean="0"/>
              <a:t>SVM</a:t>
            </a:r>
          </a:p>
          <a:p>
            <a:r>
              <a:rPr lang="en-US" altLang="zh-CN" dirty="0" smtClean="0"/>
              <a:t>CSSA</a:t>
            </a:r>
            <a:r>
              <a:rPr lang="zh-CN" altLang="en-US" dirty="0"/>
              <a:t>：可以在树和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层次结构</a:t>
            </a:r>
            <a:r>
              <a:rPr lang="zh-CN" altLang="en-US" dirty="0"/>
              <a:t>上使用的分层分类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HD</a:t>
            </a:r>
            <a:r>
              <a:rPr lang="zh-CN" altLang="en-US" dirty="0" smtClean="0"/>
              <a:t>：没有义素注意的层次解码器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3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84794"/>
            <a:ext cx="8686800" cy="521255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词向量矩阵和义素向量矩阵是预先训练的，在训练阶段是固定的，直接用</a:t>
            </a:r>
            <a:r>
              <a:rPr lang="zh-CN" altLang="en-US" dirty="0"/>
              <a:t>词</a:t>
            </a:r>
            <a:r>
              <a:rPr lang="zh-CN" altLang="en-US" dirty="0" smtClean="0"/>
              <a:t>向量表示义素向量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中的</a:t>
            </a:r>
            <a:r>
              <a:rPr lang="en-US" altLang="zh-CN" dirty="0"/>
              <a:t>Skip Gram</a:t>
            </a:r>
            <a:r>
              <a:rPr lang="zh-CN" altLang="en-US" dirty="0" smtClean="0"/>
              <a:t>模型来学习向量，</a:t>
            </a:r>
            <a:r>
              <a:rPr lang="en-US" altLang="zh-CN" dirty="0" smtClean="0"/>
              <a:t>300</a:t>
            </a:r>
            <a:r>
              <a:rPr lang="zh-CN" altLang="en-US" dirty="0" smtClean="0"/>
              <a:t>维，窗口大小为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，负样本为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，频数为</a:t>
            </a:r>
            <a:r>
              <a:rPr lang="en-US" altLang="zh-CN" dirty="0" smtClean="0"/>
              <a:t>50</a:t>
            </a:r>
          </a:p>
          <a:p>
            <a:r>
              <a:rPr lang="zh-CN" altLang="en-US" dirty="0" smtClean="0"/>
              <a:t>标签矩阵</a:t>
            </a:r>
            <a:r>
              <a:rPr lang="en-US" altLang="zh-CN" dirty="0" smtClean="0"/>
              <a:t>y</a:t>
            </a:r>
            <a:r>
              <a:rPr lang="zh-CN" altLang="en-US" dirty="0" smtClean="0"/>
              <a:t>随机初始化，在训练阶段采用反向传播修改其值</a:t>
            </a:r>
            <a:endParaRPr lang="en-US" altLang="zh-CN" dirty="0" smtClean="0"/>
          </a:p>
          <a:p>
            <a:r>
              <a:rPr lang="zh-CN" altLang="en-US" dirty="0"/>
              <a:t>光束搜索的光束大小为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，门槛为</a:t>
            </a:r>
            <a:r>
              <a:rPr lang="en-US" altLang="zh-CN" dirty="0"/>
              <a:t>-</a:t>
            </a:r>
            <a:r>
              <a:rPr lang="en-US" altLang="zh-CN" dirty="0" smtClean="0"/>
              <a:t>1.6</a:t>
            </a:r>
          </a:p>
          <a:p>
            <a:r>
              <a:rPr lang="en-US" altLang="zh-CN" dirty="0" smtClean="0"/>
              <a:t>Adam</a:t>
            </a:r>
            <a:r>
              <a:rPr lang="zh-CN" altLang="en-US" dirty="0" smtClean="0"/>
              <a:t>算法：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/>
              <a:t>所有方法使用相同</a:t>
            </a:r>
            <a:r>
              <a:rPr lang="zh-CN" altLang="en-US" dirty="0" smtClean="0"/>
              <a:t>的向量，</a:t>
            </a:r>
            <a:r>
              <a:rPr lang="zh-CN" altLang="en-US" dirty="0"/>
              <a:t>并使用保留</a:t>
            </a:r>
            <a:r>
              <a:rPr lang="zh-CN" altLang="en-US" dirty="0" smtClean="0"/>
              <a:t>评估</a:t>
            </a:r>
            <a:endParaRPr lang="en-US" altLang="zh-CN" dirty="0" smtClean="0"/>
          </a:p>
          <a:p>
            <a:r>
              <a:rPr lang="zh-CN" altLang="en-US" dirty="0"/>
              <a:t>如果一个单词在树结构中有多条路径</a:t>
            </a:r>
            <a:r>
              <a:rPr lang="zh-CN" altLang="en-US" dirty="0" smtClean="0"/>
              <a:t>，我们</a:t>
            </a:r>
            <a:r>
              <a:rPr lang="zh-CN" altLang="en-US" dirty="0"/>
              <a:t>将它转换成多个标签序列</a:t>
            </a:r>
            <a:endParaRPr lang="en-US" altLang="zh-CN" dirty="0" smtClean="0"/>
          </a:p>
          <a:p>
            <a:r>
              <a:rPr lang="en-US" altLang="zh-CN" dirty="0"/>
              <a:t>TD </a:t>
            </a:r>
            <a:r>
              <a:rPr lang="en-US" altLang="zh-CN" dirty="0" smtClean="0"/>
              <a:t>k-NN</a:t>
            </a:r>
            <a:r>
              <a:rPr lang="zh-CN" altLang="en-US" dirty="0" smtClean="0"/>
              <a:t>：设置窗口大小为</a:t>
            </a:r>
            <a:r>
              <a:rPr lang="en-US" altLang="zh-CN" dirty="0" smtClean="0"/>
              <a:t>5</a:t>
            </a:r>
          </a:p>
          <a:p>
            <a:r>
              <a:rPr lang="en-US" altLang="zh-CN" dirty="0"/>
              <a:t>TD </a:t>
            </a:r>
            <a:r>
              <a:rPr lang="en-US" altLang="zh-CN" dirty="0" smtClean="0"/>
              <a:t>SVM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structural SVM</a:t>
            </a:r>
            <a:r>
              <a:rPr lang="zh-CN" altLang="en-US" dirty="0"/>
              <a:t>：正则化参数</a:t>
            </a:r>
            <a:r>
              <a:rPr lang="en-US" altLang="zh-CN" dirty="0"/>
              <a:t>C = 1</a:t>
            </a:r>
            <a:r>
              <a:rPr lang="zh-CN" altLang="en-US" dirty="0"/>
              <a:t>，收敛性</a:t>
            </a:r>
            <a:r>
              <a:rPr lang="zh-CN" altLang="en-US" dirty="0" smtClean="0"/>
              <a:t>容差</a:t>
            </a:r>
            <a:r>
              <a:rPr lang="en-US" altLang="zh-CN" dirty="0" err="1" smtClean="0"/>
              <a:t>tol</a:t>
            </a:r>
            <a:r>
              <a:rPr lang="en-US" altLang="zh-CN" dirty="0" smtClean="0"/>
              <a:t> = 0.01</a:t>
            </a:r>
          </a:p>
          <a:p>
            <a:r>
              <a:rPr lang="en-US" altLang="zh-CN" dirty="0" smtClean="0"/>
              <a:t>CSSA</a:t>
            </a:r>
            <a:r>
              <a:rPr lang="zh-CN" altLang="en-US" dirty="0"/>
              <a:t>：每个样本在预测时会给出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Micro-F1</a:t>
            </a:r>
            <a:r>
              <a:rPr lang="zh-CN" altLang="en-US" dirty="0" smtClean="0"/>
              <a:t>和加</a:t>
            </a:r>
            <a:r>
              <a:rPr lang="zh-CN" altLang="en-US" dirty="0"/>
              <a:t>权</a:t>
            </a:r>
            <a:r>
              <a:rPr lang="en-US" altLang="zh-CN" dirty="0" smtClean="0"/>
              <a:t>Macro-F1 </a:t>
            </a:r>
            <a:r>
              <a:rPr lang="en-US" altLang="zh-CN" dirty="0"/>
              <a:t>(W-M-F1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来评估模型的表现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66" y="3264674"/>
            <a:ext cx="2981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19" y="3302774"/>
            <a:ext cx="2124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93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09721" cy="144279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HDSA</a:t>
            </a:r>
            <a:r>
              <a:rPr lang="zh-CN" altLang="en-US" dirty="0"/>
              <a:t>在整体表现上胜过所有</a:t>
            </a:r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r>
              <a:rPr lang="en-US" altLang="zh-CN" dirty="0"/>
              <a:t>HDSA</a:t>
            </a:r>
            <a:r>
              <a:rPr lang="zh-CN" altLang="en-US" dirty="0"/>
              <a:t>大约比</a:t>
            </a:r>
            <a:r>
              <a:rPr lang="en-US" altLang="zh-CN" dirty="0"/>
              <a:t>HD</a:t>
            </a:r>
            <a:r>
              <a:rPr lang="zh-CN" altLang="en-US" dirty="0" smtClean="0"/>
              <a:t>好</a:t>
            </a:r>
            <a:r>
              <a:rPr lang="en-US" altLang="zh-CN" dirty="0" smtClean="0"/>
              <a:t>2</a:t>
            </a:r>
            <a:r>
              <a:rPr lang="zh-CN" altLang="en-US" dirty="0" smtClean="0"/>
              <a:t>％，说明义素信息是有用的</a:t>
            </a:r>
            <a:endParaRPr lang="en-US" altLang="zh-CN" dirty="0" smtClean="0"/>
          </a:p>
          <a:p>
            <a:r>
              <a:rPr lang="en-US" altLang="zh-CN" dirty="0" smtClean="0"/>
              <a:t>HDSA</a:t>
            </a:r>
            <a:r>
              <a:rPr lang="zh-CN" altLang="en-US" dirty="0" smtClean="0"/>
              <a:t>更</a:t>
            </a:r>
            <a:r>
              <a:rPr lang="zh-CN" altLang="en-US" dirty="0"/>
              <a:t>能够</a:t>
            </a:r>
            <a:r>
              <a:rPr lang="zh-CN" altLang="en-US" dirty="0" smtClean="0"/>
              <a:t>防止层间错误</a:t>
            </a:r>
            <a:r>
              <a:rPr lang="zh-CN" altLang="en-US" dirty="0"/>
              <a:t>传播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9" y="2919338"/>
            <a:ext cx="8610217" cy="173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4" y="4653136"/>
            <a:ext cx="8610217" cy="18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96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——</a:t>
            </a:r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731696" cy="173082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更高</a:t>
            </a:r>
            <a:r>
              <a:rPr lang="zh-CN" altLang="en-US" dirty="0" smtClean="0"/>
              <a:t>的门槛意味着</a:t>
            </a:r>
            <a:r>
              <a:rPr lang="zh-CN" altLang="en-US" dirty="0"/>
              <a:t>更严格的标准</a:t>
            </a:r>
            <a:r>
              <a:rPr lang="zh-CN" altLang="en-US" dirty="0" smtClean="0"/>
              <a:t>和排除</a:t>
            </a:r>
            <a:r>
              <a:rPr lang="zh-CN" altLang="en-US" dirty="0"/>
              <a:t>更多的标签从而导致更高的</a:t>
            </a:r>
            <a:r>
              <a:rPr lang="zh-CN" altLang="en-US" dirty="0" smtClean="0"/>
              <a:t>精度并更低的召回</a:t>
            </a:r>
            <a:endParaRPr lang="en-US" altLang="zh-CN" dirty="0"/>
          </a:p>
          <a:p>
            <a:r>
              <a:rPr lang="zh-CN" altLang="en-US" dirty="0" smtClean="0"/>
              <a:t>当门槛在一个合适的范围内，模型具有很好的健壮性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5184576" cy="332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05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——</a:t>
            </a:r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59688" cy="223487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说明义素在单词多义性和模糊性上确实是有用的</a:t>
            </a:r>
            <a:endParaRPr lang="en-US" altLang="zh-CN" dirty="0" smtClean="0"/>
          </a:p>
          <a:p>
            <a:r>
              <a:rPr lang="zh-CN" altLang="en-US" dirty="0" smtClean="0"/>
              <a:t>由于义素提供给了额外的信息，</a:t>
            </a:r>
            <a:r>
              <a:rPr lang="en-US" altLang="zh-CN" dirty="0" smtClean="0"/>
              <a:t>HSDA</a:t>
            </a:r>
            <a:r>
              <a:rPr lang="zh-CN" altLang="en-US" dirty="0" smtClean="0"/>
              <a:t>可以更准确的预测</a:t>
            </a:r>
            <a:endParaRPr lang="en-US" altLang="zh-CN" dirty="0" smtClean="0"/>
          </a:p>
          <a:p>
            <a:r>
              <a:rPr lang="zh-CN" altLang="en-US" dirty="0" smtClean="0"/>
              <a:t>但是义素有的时候会误导，所以在将来会考虑将义素之间的关系纳入考虑</a:t>
            </a:r>
            <a:endParaRPr lang="en-US" altLang="zh-C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8028384" cy="281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69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本文的模型</a:t>
            </a:r>
            <a:r>
              <a:rPr lang="zh-CN" altLang="en-US" dirty="0"/>
              <a:t>是</a:t>
            </a:r>
            <a:r>
              <a:rPr lang="zh-CN" altLang="en-US" dirty="0" smtClean="0"/>
              <a:t>第一个尝试自动</a:t>
            </a:r>
            <a:r>
              <a:rPr lang="zh-CN" altLang="en-US" dirty="0"/>
              <a:t>扩展</a:t>
            </a:r>
            <a:r>
              <a:rPr lang="en-US" altLang="zh-CN" dirty="0"/>
              <a:t>LIWC</a:t>
            </a:r>
            <a:r>
              <a:rPr lang="zh-CN" altLang="en-US" dirty="0"/>
              <a:t>词典</a:t>
            </a:r>
            <a:r>
              <a:rPr lang="zh-CN" altLang="en-US" dirty="0" smtClean="0"/>
              <a:t>的模型</a:t>
            </a:r>
            <a:endParaRPr lang="en-US" altLang="zh-CN" dirty="0" smtClean="0"/>
          </a:p>
          <a:p>
            <a:r>
              <a:rPr lang="zh-CN" altLang="en-US" dirty="0"/>
              <a:t>为了解决多义性和模糊性问题</a:t>
            </a:r>
            <a:r>
              <a:rPr lang="zh-CN" altLang="en-US" dirty="0" smtClean="0"/>
              <a:t>，本文使用义素信息</a:t>
            </a:r>
            <a:r>
              <a:rPr lang="zh-CN" altLang="en-US" dirty="0"/>
              <a:t>来区分单词之间的</a:t>
            </a:r>
            <a:r>
              <a:rPr lang="zh-CN" altLang="en-US" dirty="0" smtClean="0"/>
              <a:t>含义</a:t>
            </a:r>
            <a:endParaRPr lang="en-US" altLang="zh-CN" dirty="0" smtClean="0"/>
          </a:p>
          <a:p>
            <a:r>
              <a:rPr lang="zh-CN" altLang="en-US" dirty="0"/>
              <a:t>为了更好地利用</a:t>
            </a:r>
            <a:r>
              <a:rPr lang="zh-CN" altLang="en-US" dirty="0" smtClean="0"/>
              <a:t>义素</a:t>
            </a:r>
            <a:r>
              <a:rPr lang="zh-CN" altLang="en-US" dirty="0"/>
              <a:t>信息，在对每个单词进行分类</a:t>
            </a:r>
            <a:r>
              <a:rPr lang="zh-CN" altLang="en-US" dirty="0" smtClean="0"/>
              <a:t>时，使用</a:t>
            </a:r>
            <a:r>
              <a:rPr lang="zh-CN" altLang="en-US" dirty="0"/>
              <a:t>注意机制为不同</a:t>
            </a:r>
            <a:r>
              <a:rPr lang="zh-CN" altLang="en-US" dirty="0" smtClean="0"/>
              <a:t>的义素分配</a:t>
            </a:r>
            <a:r>
              <a:rPr lang="zh-CN" altLang="en-US" dirty="0"/>
              <a:t>不同的</a:t>
            </a:r>
            <a:r>
              <a:rPr lang="zh-CN" altLang="en-US" dirty="0" smtClean="0"/>
              <a:t>权重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实验表明，本文的模型</a:t>
            </a:r>
            <a:r>
              <a:rPr lang="zh-CN" altLang="en-US" dirty="0"/>
              <a:t>显着优于最先进的方法</a:t>
            </a:r>
          </a:p>
        </p:txBody>
      </p:sp>
    </p:spTree>
    <p:extLst>
      <p:ext uri="{BB962C8B-B14F-4D97-AF65-F5344CB8AC3E}">
        <p14:creationId xmlns:p14="http://schemas.microsoft.com/office/powerpoint/2010/main" val="6618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这周尝试解决上周发现的问题</a:t>
            </a:r>
            <a:endParaRPr lang="en-US" altLang="zh-CN" dirty="0" smtClean="0"/>
          </a:p>
          <a:p>
            <a:r>
              <a:rPr lang="zh-CN" altLang="en-US" dirty="0"/>
              <a:t>深入</a:t>
            </a:r>
            <a:r>
              <a:rPr lang="zh-CN" altLang="en-US" dirty="0" smtClean="0"/>
              <a:t>学习</a:t>
            </a: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计划继续解决实验中出现的问题，看</a:t>
            </a:r>
            <a:r>
              <a:rPr lang="en-US" altLang="zh-CN" dirty="0" smtClean="0"/>
              <a:t>early stop</a:t>
            </a:r>
            <a:r>
              <a:rPr lang="zh-CN" altLang="en-US" dirty="0" smtClean="0"/>
              <a:t>和注意机制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4114800" cy="7010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1519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LIWC</a:t>
            </a:r>
            <a:r>
              <a:rPr lang="zh-CN" altLang="en-US" dirty="0" smtClean="0"/>
              <a:t>词典只包含几千个词远少于中文常用词数，手动扩展需要大量的时间和语言学专家，为了解决这个问题本文提出自动扩展</a:t>
            </a:r>
            <a:r>
              <a:rPr lang="en-US" altLang="zh-CN" dirty="0" smtClean="0"/>
              <a:t>LIWC</a:t>
            </a:r>
            <a:r>
              <a:rPr lang="zh-CN" altLang="en-US" dirty="0" smtClean="0"/>
              <a:t>词典</a:t>
            </a:r>
            <a:endParaRPr lang="en-US" altLang="zh-CN" dirty="0" smtClean="0"/>
          </a:p>
          <a:p>
            <a:r>
              <a:rPr lang="zh-CN" altLang="en-US" dirty="0" smtClean="0"/>
              <a:t>把自动扩展</a:t>
            </a:r>
            <a:r>
              <a:rPr lang="en-US" altLang="zh-CN" dirty="0" smtClean="0"/>
              <a:t>LIWC</a:t>
            </a:r>
            <a:r>
              <a:rPr lang="zh-CN" altLang="en-US" dirty="0" smtClean="0"/>
              <a:t>词典问题作为</a:t>
            </a:r>
            <a:r>
              <a:rPr lang="zh-CN" altLang="en-US" dirty="0"/>
              <a:t>分层分类问题，并利用序列 </a:t>
            </a:r>
            <a:r>
              <a:rPr lang="en-US" altLang="zh-CN" dirty="0"/>
              <a:t>- </a:t>
            </a:r>
            <a:r>
              <a:rPr lang="zh-CN" altLang="en-US" dirty="0"/>
              <a:t>序列模型对词典中的词进行分类；用注意机制中的义素信息来捕捉一个词的确切</a:t>
            </a:r>
            <a:r>
              <a:rPr lang="zh-CN" altLang="en-US" dirty="0" smtClean="0"/>
              <a:t>含义</a:t>
            </a:r>
            <a:endParaRPr lang="en-US" altLang="zh-CN" dirty="0" smtClean="0"/>
          </a:p>
          <a:p>
            <a:r>
              <a:rPr lang="zh-CN" altLang="en-US" dirty="0"/>
              <a:t>与最先进的方法相比</a:t>
            </a:r>
            <a:r>
              <a:rPr lang="zh-CN" altLang="en-US" dirty="0" smtClean="0"/>
              <a:t>，本文的方法获得明显的提升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50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LIWC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一开始是用于解决</a:t>
            </a:r>
            <a:r>
              <a:rPr lang="zh-CN" altLang="en-US" dirty="0"/>
              <a:t>实验心理学中的内容分析</a:t>
            </a:r>
            <a:r>
              <a:rPr lang="zh-CN" altLang="en-US" dirty="0" smtClean="0"/>
              <a:t>问题，现在被</a:t>
            </a:r>
            <a:r>
              <a:rPr lang="zh-CN" altLang="en-US" dirty="0"/>
              <a:t>广泛用于</a:t>
            </a:r>
            <a:r>
              <a:rPr lang="zh-CN" altLang="en-US" dirty="0" smtClean="0"/>
              <a:t>电脑化社会科学</a:t>
            </a:r>
            <a:r>
              <a:rPr lang="zh-CN" altLang="en-US" dirty="0"/>
              <a:t>文本</a:t>
            </a:r>
            <a:r>
              <a:rPr lang="zh-CN" altLang="en-US" dirty="0" smtClean="0"/>
              <a:t>分析</a:t>
            </a:r>
            <a:endParaRPr lang="en-US" altLang="zh-CN" dirty="0"/>
          </a:p>
          <a:p>
            <a:r>
              <a:rPr lang="zh-CN" altLang="en-US" dirty="0"/>
              <a:t>将单词分成手动定义的粗到细粒度</a:t>
            </a:r>
            <a:r>
              <a:rPr lang="zh-CN" altLang="en-US" dirty="0" smtClean="0"/>
              <a:t>类别</a:t>
            </a:r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中文</a:t>
            </a:r>
            <a:r>
              <a:rPr lang="en-US" altLang="zh-CN" dirty="0" smtClean="0"/>
              <a:t>LIWC</a:t>
            </a:r>
            <a:r>
              <a:rPr lang="zh-CN" altLang="en-US" dirty="0" smtClean="0"/>
              <a:t>词典只</a:t>
            </a:r>
            <a:r>
              <a:rPr lang="zh-CN" altLang="en-US" dirty="0"/>
              <a:t>包含不到</a:t>
            </a:r>
            <a:r>
              <a:rPr lang="en-US" altLang="zh-CN" dirty="0" smtClean="0"/>
              <a:t>7000</a:t>
            </a:r>
            <a:r>
              <a:rPr lang="zh-CN" altLang="en-US" dirty="0"/>
              <a:t>词，不</a:t>
            </a:r>
            <a:r>
              <a:rPr lang="zh-CN" altLang="en-US" dirty="0" smtClean="0"/>
              <a:t>考虑互联网新</a:t>
            </a:r>
            <a:r>
              <a:rPr lang="zh-CN" altLang="en-US" dirty="0"/>
              <a:t>出现的单词和</a:t>
            </a:r>
            <a:r>
              <a:rPr lang="zh-CN" altLang="en-US" dirty="0" smtClean="0"/>
              <a:t>短语</a:t>
            </a:r>
            <a:endParaRPr lang="en-US" altLang="zh-CN" dirty="0" smtClean="0"/>
          </a:p>
          <a:p>
            <a:r>
              <a:rPr lang="zh-CN" altLang="en-US" dirty="0"/>
              <a:t>词典中类别形成了树结构层次结构</a:t>
            </a:r>
            <a:endParaRPr lang="en-US" altLang="zh-CN" dirty="0" smtClean="0"/>
          </a:p>
          <a:p>
            <a:r>
              <a:rPr lang="zh-CN" altLang="en-US" dirty="0" smtClean="0"/>
              <a:t>下面出现的</a:t>
            </a:r>
            <a:r>
              <a:rPr lang="en-US" altLang="zh-CN" dirty="0" smtClean="0"/>
              <a:t>LIWC</a:t>
            </a:r>
            <a:r>
              <a:rPr lang="zh-CN" altLang="en-US" dirty="0" smtClean="0"/>
              <a:t>均指中文</a:t>
            </a:r>
            <a:r>
              <a:rPr lang="en-US" altLang="zh-CN" dirty="0" smtClean="0"/>
              <a:t>LIWC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8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LIWC</a:t>
            </a:r>
            <a:r>
              <a:rPr lang="zh-CN" altLang="en-US" dirty="0"/>
              <a:t>词典中的单词和类别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4195192" cy="504319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apex</a:t>
            </a:r>
            <a:r>
              <a:rPr lang="zh-CN" altLang="en-US" dirty="0"/>
              <a:t>属于两个父类别，即</a:t>
            </a:r>
            <a:r>
              <a:rPr lang="en-US" altLang="zh-CN" dirty="0" smtClean="0"/>
              <a:t>Personal Concerns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relative</a:t>
            </a:r>
            <a:r>
              <a:rPr lang="zh-CN" altLang="en-US" dirty="0"/>
              <a:t>，两个父类别分别有一个子类别，分别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achieve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space</a:t>
            </a:r>
          </a:p>
          <a:p>
            <a:r>
              <a:rPr lang="zh-CN" altLang="en-US" dirty="0"/>
              <a:t>类别是分层组织的</a:t>
            </a:r>
            <a:r>
              <a:rPr lang="zh-CN" altLang="en-US" dirty="0" smtClean="0"/>
              <a:t>，每个</a:t>
            </a:r>
            <a:r>
              <a:rPr lang="zh-CN" altLang="en-US" dirty="0"/>
              <a:t>单词可以属于任何给定级别的多个</a:t>
            </a:r>
            <a:r>
              <a:rPr lang="zh-CN" altLang="en-US" dirty="0" smtClean="0"/>
              <a:t>类别</a:t>
            </a:r>
            <a:endParaRPr lang="en-US" altLang="zh-CN" dirty="0" smtClean="0"/>
          </a:p>
          <a:p>
            <a:r>
              <a:rPr lang="zh-CN" altLang="en-US" dirty="0"/>
              <a:t>每个单词不一定属于一个叶</a:t>
            </a:r>
            <a:r>
              <a:rPr lang="zh-CN" altLang="en-US" dirty="0" smtClean="0"/>
              <a:t>类，在某个级别可以是未知的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87" y="2060848"/>
            <a:ext cx="4258873" cy="350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01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自动扩展</a:t>
            </a:r>
            <a:r>
              <a:rPr lang="en-US" altLang="zh-CN" dirty="0" smtClean="0"/>
              <a:t>LIWC</a:t>
            </a:r>
            <a:r>
              <a:rPr lang="zh-CN" altLang="en-US" dirty="0" smtClean="0"/>
              <a:t>词典的问题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多义性：单词和短语具有多重含义，因此被分类为多个不相关的类别</a:t>
            </a:r>
            <a:endParaRPr lang="en-US" altLang="zh-CN" dirty="0" smtClean="0"/>
          </a:p>
          <a:p>
            <a:r>
              <a:rPr lang="zh-CN" altLang="en-US" dirty="0"/>
              <a:t>模糊性</a:t>
            </a:r>
            <a:r>
              <a:rPr lang="zh-CN" altLang="en-US" dirty="0" smtClean="0"/>
              <a:t>：其中的</a:t>
            </a:r>
            <a:r>
              <a:rPr lang="zh-CN" altLang="en-US" dirty="0"/>
              <a:t>许多类别都是细粒度的，因此使它们更加难以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分层分类算法方法往往过于笼统，不考虑</a:t>
            </a:r>
            <a:r>
              <a:rPr lang="en-US" altLang="zh-CN" dirty="0"/>
              <a:t>LIWC</a:t>
            </a:r>
            <a:r>
              <a:rPr lang="zh-CN" altLang="en-US" dirty="0"/>
              <a:t>词汇的多义性</a:t>
            </a:r>
            <a:r>
              <a:rPr lang="zh-CN" altLang="en-US" dirty="0" smtClean="0"/>
              <a:t>和</a:t>
            </a:r>
            <a:r>
              <a:rPr lang="zh-CN" altLang="en-US" dirty="0" smtClean="0"/>
              <a:t>模糊性</a:t>
            </a:r>
            <a:endParaRPr lang="en-US" altLang="zh-CN" dirty="0" smtClean="0"/>
          </a:p>
          <a:p>
            <a:r>
              <a:rPr lang="zh-CN" altLang="en-US" dirty="0"/>
              <a:t>大部分以前的词库扩展工作都是基于特征工程技术，需要大量的人力资源来为不同的词典设计特征；</a:t>
            </a:r>
            <a:r>
              <a:rPr lang="zh-CN" altLang="en-US" dirty="0" smtClean="0"/>
              <a:t>许多工作不能</a:t>
            </a:r>
            <a:r>
              <a:rPr lang="zh-CN" altLang="en-US" dirty="0"/>
              <a:t>被制定为分类问题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8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Flat </a:t>
            </a:r>
            <a:r>
              <a:rPr lang="en-US" altLang="zh-CN" dirty="0" smtClean="0"/>
              <a:t>Classifier</a:t>
            </a:r>
            <a:r>
              <a:rPr lang="zh-CN" altLang="en-US" dirty="0"/>
              <a:t>：处理分层分类问题最简单的一个，完全忽略了层次结构，只能预测叶节点处的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/>
              <a:t>Local Classifier Per </a:t>
            </a:r>
            <a:r>
              <a:rPr lang="en-US" altLang="zh-CN" dirty="0" smtClean="0"/>
              <a:t>Node</a:t>
            </a:r>
            <a:r>
              <a:rPr lang="zh-CN" altLang="en-US" dirty="0"/>
              <a:t>：由训练一个类的二元</a:t>
            </a:r>
            <a:r>
              <a:rPr lang="zh-CN" altLang="en-US" dirty="0" smtClean="0"/>
              <a:t>分类器组成</a:t>
            </a:r>
            <a:endParaRPr lang="en-US" altLang="zh-CN" dirty="0" smtClean="0"/>
          </a:p>
          <a:p>
            <a:r>
              <a:rPr lang="fr-FR" altLang="zh-CN" dirty="0" smtClean="0"/>
              <a:t>Local Classifier </a:t>
            </a:r>
            <a:r>
              <a:rPr lang="fr-FR" altLang="zh-CN" dirty="0"/>
              <a:t>Per Parent </a:t>
            </a:r>
            <a:r>
              <a:rPr lang="fr-FR" altLang="zh-CN" dirty="0" smtClean="0"/>
              <a:t>Node</a:t>
            </a:r>
            <a:r>
              <a:rPr lang="zh-CN" altLang="en-US" dirty="0"/>
              <a:t>：对于类层次结构中的每个父节点，训练</a:t>
            </a:r>
            <a:r>
              <a:rPr lang="zh-CN" altLang="en-US" dirty="0" smtClean="0"/>
              <a:t>多层分类器</a:t>
            </a:r>
            <a:r>
              <a:rPr lang="zh-CN" altLang="en-US" dirty="0"/>
              <a:t>来区分其子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/>
              <a:t>Local Classifier Per </a:t>
            </a:r>
            <a:r>
              <a:rPr lang="en-US" altLang="zh-CN" dirty="0" smtClean="0"/>
              <a:t>Level</a:t>
            </a:r>
            <a:r>
              <a:rPr lang="zh-CN" altLang="en-US" dirty="0"/>
              <a:t>：训练一个多层分类器，但是在每个层面而</a:t>
            </a:r>
            <a:r>
              <a:rPr lang="zh-CN" altLang="en-US" dirty="0" smtClean="0"/>
              <a:t>不是每个节点</a:t>
            </a:r>
            <a:endParaRPr lang="en-US" altLang="zh-CN" dirty="0" smtClean="0"/>
          </a:p>
          <a:p>
            <a:r>
              <a:rPr lang="en-US" altLang="zh-CN" dirty="0"/>
              <a:t>Global </a:t>
            </a:r>
            <a:r>
              <a:rPr lang="en-US" altLang="zh-CN" dirty="0" smtClean="0"/>
              <a:t>Classifier</a:t>
            </a:r>
            <a:r>
              <a:rPr lang="zh-CN" altLang="en-US" dirty="0"/>
              <a:t>：单个分类模型被训练以考虑整个分层结构</a:t>
            </a:r>
          </a:p>
        </p:txBody>
      </p:sp>
    </p:spTree>
    <p:extLst>
      <p:ext uri="{BB962C8B-B14F-4D97-AF65-F5344CB8AC3E}">
        <p14:creationId xmlns:p14="http://schemas.microsoft.com/office/powerpoint/2010/main" val="1120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义素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每个单词有一个或者多个含义，每个含义由一个或者多个义素组成，义素是最小的语义单位</a:t>
            </a:r>
            <a:endParaRPr lang="en-US" altLang="zh-CN" dirty="0" smtClean="0"/>
          </a:p>
          <a:p>
            <a:r>
              <a:rPr lang="zh-CN" altLang="en-US" dirty="0" smtClean="0"/>
              <a:t>它可以</a:t>
            </a:r>
            <a:r>
              <a:rPr lang="zh-CN" altLang="en-US" dirty="0"/>
              <a:t>明确地表达一个单词的不同</a:t>
            </a:r>
            <a:r>
              <a:rPr lang="zh-CN" altLang="en-US" dirty="0" smtClean="0"/>
              <a:t>含义，这使一个单词分配</a:t>
            </a:r>
            <a:r>
              <a:rPr lang="zh-CN" altLang="en-US" dirty="0"/>
              <a:t>多个</a:t>
            </a:r>
            <a:r>
              <a:rPr lang="zh-CN" altLang="en-US" dirty="0" smtClean="0"/>
              <a:t>标签成为可能</a:t>
            </a:r>
            <a:endParaRPr lang="en-US" altLang="zh-CN" dirty="0" smtClean="0"/>
          </a:p>
          <a:p>
            <a:r>
              <a:rPr lang="zh-CN" altLang="en-US" dirty="0" smtClean="0"/>
              <a:t>它有</a:t>
            </a:r>
            <a:r>
              <a:rPr lang="zh-CN" altLang="en-US" dirty="0"/>
              <a:t>更详细的关于单词含义的语义信息</a:t>
            </a:r>
            <a:r>
              <a:rPr lang="zh-CN" altLang="en-US" dirty="0" smtClean="0"/>
              <a:t>，所以有助于</a:t>
            </a:r>
            <a:r>
              <a:rPr lang="zh-CN" altLang="en-US" dirty="0"/>
              <a:t>区分细粒度类别</a:t>
            </a:r>
          </a:p>
        </p:txBody>
      </p:sp>
    </p:spTree>
    <p:extLst>
      <p:ext uri="{BB962C8B-B14F-4D97-AF65-F5344CB8AC3E}">
        <p14:creationId xmlns:p14="http://schemas.microsoft.com/office/powerpoint/2010/main" val="32997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HowNet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4771256" cy="4525963"/>
          </a:xfrm>
        </p:spPr>
        <p:txBody>
          <a:bodyPr/>
          <a:lstStyle/>
          <a:p>
            <a:r>
              <a:rPr lang="zh-CN" altLang="en-US" dirty="0"/>
              <a:t>词顶点有两</a:t>
            </a:r>
            <a:r>
              <a:rPr lang="zh-CN" altLang="en-US" dirty="0" smtClean="0"/>
              <a:t>个主要意思：</a:t>
            </a:r>
            <a:r>
              <a:rPr lang="zh-CN" altLang="en-US" dirty="0"/>
              <a:t>一</a:t>
            </a:r>
            <a:r>
              <a:rPr lang="zh-CN" altLang="en-US" dirty="0" smtClean="0"/>
              <a:t>个是</a:t>
            </a:r>
            <a:r>
              <a:rPr lang="zh-CN" altLang="en-US" dirty="0"/>
              <a:t>最高的</a:t>
            </a:r>
            <a:r>
              <a:rPr lang="zh-CN" altLang="en-US" dirty="0" smtClean="0"/>
              <a:t>成就（</a:t>
            </a:r>
            <a:r>
              <a:rPr lang="zh-CN" altLang="en-US" dirty="0"/>
              <a:t>极致），另一个意思是几何中的一个</a:t>
            </a:r>
            <a:r>
              <a:rPr lang="zh-CN" altLang="en-US" dirty="0" smtClean="0"/>
              <a:t>概念（</a:t>
            </a:r>
            <a:r>
              <a:rPr lang="zh-CN" altLang="en-US" dirty="0"/>
              <a:t>顶点）。下面的图层是注释每个意义</a:t>
            </a:r>
            <a:r>
              <a:rPr lang="zh-CN" altLang="en-US" dirty="0" smtClean="0"/>
              <a:t>的义素</a:t>
            </a:r>
            <a:endParaRPr lang="en-US" altLang="zh-CN" dirty="0" smtClean="0"/>
          </a:p>
          <a:p>
            <a:r>
              <a:rPr lang="zh-CN" altLang="en-US" dirty="0" smtClean="0"/>
              <a:t>本文只考虑所有的义素，忽略它们之间的关系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143" y="1916832"/>
            <a:ext cx="3949857" cy="338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91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分层解码器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58924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把分层分类问题看为序列到序列解码问题，输入是词向量，输出是分层标签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表示标签集，</a:t>
            </a:r>
            <a:r>
              <a:rPr lang="en-US" altLang="zh-CN" dirty="0" smtClean="0"/>
              <a:t>π(y)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的父节点</a:t>
            </a:r>
            <a:endParaRPr lang="en-US" altLang="zh-CN" dirty="0" smtClean="0"/>
          </a:p>
          <a:p>
            <a:r>
              <a:rPr lang="zh-CN" altLang="en-US" dirty="0" smtClean="0"/>
              <a:t>对于单词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，把从根节点到叶节点的每条路径都表示成序列</a:t>
            </a:r>
            <a:r>
              <a:rPr lang="en-US" altLang="zh-CN" dirty="0" smtClean="0"/>
              <a:t>y </a:t>
            </a:r>
            <a:r>
              <a:rPr lang="en-US" altLang="zh-CN" dirty="0"/>
              <a:t>= (</a:t>
            </a:r>
            <a:r>
              <a:rPr lang="en-US" altLang="zh-CN" dirty="0" smtClean="0"/>
              <a:t>y1,y2</a:t>
            </a:r>
            <a:r>
              <a:rPr lang="en-US" altLang="zh-CN" dirty="0"/>
              <a:t>,</a:t>
            </a:r>
            <a:r>
              <a:rPr lang="en-US" altLang="zh-CN" dirty="0" smtClean="0"/>
              <a:t> …,</a:t>
            </a:r>
            <a:r>
              <a:rPr lang="en-US" altLang="zh-CN" dirty="0" err="1" smtClean="0"/>
              <a:t>yL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标签序列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的可能性为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							   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																					</a:t>
            </a:r>
            <a:r>
              <a:rPr lang="en-US" altLang="zh-CN" dirty="0"/>
              <a:t>	 </a:t>
            </a:r>
            <a:r>
              <a:rPr lang="en-US" altLang="zh-CN" dirty="0" smtClean="0"/>
              <a:t>o</a:t>
            </a:r>
            <a:r>
              <a:rPr lang="zh-CN" altLang="en-US" dirty="0" smtClean="0"/>
              <a:t>表示元素乘法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x</a:t>
            </a:r>
            <a:r>
              <a:rPr lang="zh-CN" altLang="en-US" dirty="0" smtClean="0"/>
              <a:t>为</a:t>
            </a:r>
            <a:r>
              <a:rPr lang="zh-CN" altLang="en-US" dirty="0"/>
              <a:t>词向量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108" y="3717032"/>
            <a:ext cx="2088232" cy="49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08381"/>
            <a:ext cx="3952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491" y="4216221"/>
            <a:ext cx="192331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0" y="4727039"/>
            <a:ext cx="2600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27039"/>
            <a:ext cx="36385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2" y="5156701"/>
            <a:ext cx="3305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166226"/>
            <a:ext cx="33147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77" y="5614050"/>
            <a:ext cx="2364175" cy="30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880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296</TotalTime>
  <Words>1134</Words>
  <Application>Microsoft Office PowerPoint</Application>
  <PresentationFormat>全屏显示(4:3)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跋涉</vt:lpstr>
      <vt:lpstr>Chinese LIWC Lexicon Expansion via Hierarchical Classification of Word Embeddings with Sememe Attention</vt:lpstr>
      <vt:lpstr>简介</vt:lpstr>
      <vt:lpstr>LIWC</vt:lpstr>
      <vt:lpstr>LIWC词典中的单词和类别</vt:lpstr>
      <vt:lpstr>自动扩展LIWC词典的问题</vt:lpstr>
      <vt:lpstr>分层分类</vt:lpstr>
      <vt:lpstr>义素</vt:lpstr>
      <vt:lpstr>HowNet</vt:lpstr>
      <vt:lpstr>分层解码器</vt:lpstr>
      <vt:lpstr>义素注意的分层解码器</vt:lpstr>
      <vt:lpstr>优化和细节实现</vt:lpstr>
      <vt:lpstr>实验——数据</vt:lpstr>
      <vt:lpstr>实验——比较的算法</vt:lpstr>
      <vt:lpstr>实验——设置</vt:lpstr>
      <vt:lpstr>实验——结果</vt:lpstr>
      <vt:lpstr>实验——结果</vt:lpstr>
      <vt:lpstr>实验——结果</vt:lpstr>
      <vt:lpstr>总结</vt:lpstr>
      <vt:lpstr>总结与计划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LIWC Lexicon Expansion via Hierarchical Classification of Word Embeddings with Sememe Attention</dc:title>
  <dc:creator>may</dc:creator>
  <cp:lastModifiedBy>Administrator</cp:lastModifiedBy>
  <cp:revision>23</cp:revision>
  <dcterms:created xsi:type="dcterms:W3CDTF">2018-02-05T13:24:39Z</dcterms:created>
  <dcterms:modified xsi:type="dcterms:W3CDTF">2018-02-06T04:20:16Z</dcterms:modified>
</cp:coreProperties>
</file>