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94" r:id="rId4"/>
    <p:sldId id="293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75" r:id="rId13"/>
    <p:sldId id="264" r:id="rId14"/>
    <p:sldId id="265" r:id="rId15"/>
    <p:sldId id="276" r:id="rId16"/>
    <p:sldId id="290" r:id="rId17"/>
    <p:sldId id="266" r:id="rId18"/>
    <p:sldId id="267" r:id="rId19"/>
    <p:sldId id="268" r:id="rId20"/>
    <p:sldId id="269" r:id="rId21"/>
    <p:sldId id="278" r:id="rId22"/>
    <p:sldId id="270" r:id="rId23"/>
    <p:sldId id="279" r:id="rId24"/>
    <p:sldId id="280" r:id="rId25"/>
    <p:sldId id="281" r:id="rId26"/>
    <p:sldId id="271" r:id="rId27"/>
    <p:sldId id="272" r:id="rId28"/>
    <p:sldId id="273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82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3"/>
    <p:restoredTop sz="87661" autoAdjust="0"/>
  </p:normalViewPr>
  <p:slideViewPr>
    <p:cSldViewPr snapToGrid="0">
      <p:cViewPr>
        <p:scale>
          <a:sx n="100" d="100"/>
          <a:sy n="100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4CEB-DBD5-43C9-9FB9-EE28C7CFE0CA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C6A-59AA-4ADD-B86D-338A2694F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4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4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51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5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4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8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Nadam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(Adam with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Nesterov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momentum) was on average the best optimizer.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5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Nadam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(Adam with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Nesterov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momentum) was on average the best optimizer.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78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7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75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26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9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92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24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74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0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16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78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03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84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9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8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4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225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43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4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41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80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09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9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7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1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5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词向量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词的大小写特征</a:t>
            </a:r>
            <a:r>
              <a:rPr lang="en-US" altLang="zh-CN" dirty="0" smtClean="0"/>
              <a:t>+</a:t>
            </a:r>
            <a:r>
              <a:rPr lang="zh-CN" altLang="en-US" dirty="0" smtClean="0"/>
              <a:t>字符特征（</a:t>
            </a:r>
            <a:r>
              <a:rPr lang="en-US" altLang="zh-CN" dirty="0" err="1" smtClean="0"/>
              <a:t>30d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BiLSTM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-encoder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常用的最后一层分类器有：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CRF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主要是利用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函数对句子中的每一个词预测其所属的标签的概率分布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CRF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最大化整个句子的标签概率，标签依赖性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8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convolution with 30 filters and filter length of 3 is used, followed by a max-over-time pooling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 recurrent units—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拼接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9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3846-1946-41C4-B23E-474887B04221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6A46-1EC4-43CF-892B-F362343582C4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7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3A39-6634-47C2-985B-960E72E3C4CE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6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99E-7EDA-488C-94A7-5CCCB0AC1715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69DE-AE32-4C9E-96D6-6CF8F13043ED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C801-C586-4BC2-AA17-FB992CD2730B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A526-AFDD-47A7-860B-29E94236AA3F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D43-8FE5-4867-BC28-B92A1A248CCA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4216-864C-459C-971E-B1416459C902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B641-DC19-46D5-90BF-93D346E3A28E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4452-13B5-4AFB-AB62-17A3C4B1B63A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27C0-C3CC-48FC-B816-E41B647E1D36}" type="datetime1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arxiv.org/pdf/1707.06799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ruder.io/deep-learning-nlp-best-practices/index.html#fnref:1" TargetMode="External"/><Relationship Id="rId5" Type="http://schemas.openxmlformats.org/officeDocument/2006/relationships/hyperlink" Target="http://ruder.io/deep-learning-nlp-best-practices/index.html#fnref:6" TargetMode="External"/><Relationship Id="rId6" Type="http://schemas.openxmlformats.org/officeDocument/2006/relationships/hyperlink" Target="http://ruder.io/deep-learning-nlp-best-practices/index.html#fnref:7" TargetMode="External"/><Relationship Id="rId7" Type="http://schemas.openxmlformats.org/officeDocument/2006/relationships/hyperlink" Target="http://ruder.io/deep-learning-nlp-best-practices/index.html#fnref:2" TargetMode="External"/><Relationship Id="rId8" Type="http://schemas.openxmlformats.org/officeDocument/2006/relationships/hyperlink" Target="http://ruder.io/deep-learning-nlp-best-practices/index.html#fnref:3" TargetMode="External"/><Relationship Id="rId9" Type="http://schemas.openxmlformats.org/officeDocument/2006/relationships/hyperlink" Target="http://ruder.io/deep-learning-nlp-best-practices/index.html#fnref:4" TargetMode="External"/><Relationship Id="rId10" Type="http://schemas.openxmlformats.org/officeDocument/2006/relationships/hyperlink" Target="http://ruder.io/deep-learning-nlp-best-practices/index.html#fnref: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ruder.io/multi-task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0" y="4122157"/>
            <a:ext cx="7327900" cy="8302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Optimal </a:t>
            </a:r>
            <a:r>
              <a:rPr lang="en-US" altLang="zh-CN" sz="4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Hyperparameters</a:t>
            </a:r>
            <a:r>
              <a:rPr lang="en-US" altLang="zh-CN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 for Deep LSTM-Networks for Sequence Labeling Tasks 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386388" y="5037138"/>
            <a:ext cx="3400425" cy="104775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宁时贤</a:t>
            </a:r>
            <a:endParaRPr lang="en-US" altLang="zh-CN" dirty="0" smtClean="0">
              <a:solidFill>
                <a:schemeClr val="tx2"/>
              </a:solidFill>
              <a:cs typeface="+mn-ea"/>
              <a:sym typeface="+mn-lt"/>
            </a:endParaRPr>
          </a:p>
          <a:p>
            <a:pPr algn="ctr" eaLnBrk="1" hangingPunct="1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2017-08-01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376-D0EA-4914-8626-58A3652C4E70}" type="datetime1">
              <a:rPr lang="zh-CN" altLang="en-US" smtClean="0">
                <a:cs typeface="+mn-ea"/>
                <a:sym typeface="+mn-lt"/>
              </a:rPr>
              <a:t>2017/12/5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71634" y="4952420"/>
            <a:ext cx="5108330" cy="83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EMNLP 2017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339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Pre-trained 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Word </a:t>
            </a:r>
            <a:r>
              <a:rPr lang="en-US" altLang="zh-CN" sz="28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Embeddings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10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cs typeface="+mn-ea"/>
                <a:sym typeface="+mn-lt"/>
              </a:rPr>
              <a:t>Word2vec</a:t>
            </a:r>
            <a:r>
              <a:rPr lang="en-US" altLang="zh-CN" sz="2000" dirty="0" smtClean="0">
                <a:cs typeface="+mn-ea"/>
                <a:sym typeface="+mn-lt"/>
              </a:rPr>
              <a:t> </a:t>
            </a:r>
            <a:r>
              <a:rPr lang="en-US" altLang="zh-CN" sz="2000" dirty="0" err="1">
                <a:cs typeface="+mn-ea"/>
                <a:sym typeface="+mn-lt"/>
              </a:rPr>
              <a:t>embeddings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da-DK" altLang="zh-CN" sz="2000" dirty="0" smtClean="0">
                <a:cs typeface="+mn-ea"/>
                <a:sym typeface="+mn-lt"/>
              </a:rPr>
              <a:t>from </a:t>
            </a:r>
            <a:r>
              <a:rPr lang="da-DK" altLang="zh-CN" sz="2000" dirty="0">
                <a:cs typeface="+mn-ea"/>
                <a:sym typeface="+mn-lt"/>
              </a:rPr>
              <a:t>Mikolov et al. (2013</a:t>
            </a:r>
            <a:r>
              <a:rPr lang="da-DK" altLang="zh-CN" sz="2000" dirty="0" smtClean="0">
                <a:cs typeface="+mn-ea"/>
                <a:sym typeface="+mn-lt"/>
              </a:rPr>
              <a:t>)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the Bag of </a:t>
            </a:r>
            <a:r>
              <a:rPr lang="en-US" altLang="zh-CN" sz="2000" dirty="0" smtClean="0">
                <a:cs typeface="+mn-ea"/>
                <a:sym typeface="+mn-lt"/>
              </a:rPr>
              <a:t>Words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GloVe </a:t>
            </a:r>
            <a:r>
              <a:rPr lang="en-US" altLang="zh-CN" sz="2000" dirty="0" err="1" smtClean="0">
                <a:cs typeface="+mn-ea"/>
                <a:sym typeface="+mn-lt"/>
              </a:rPr>
              <a:t>embeddings</a:t>
            </a:r>
            <a:r>
              <a:rPr lang="en-US" altLang="zh-CN" sz="2000" dirty="0" smtClean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from Pennington et al. (2014</a:t>
            </a:r>
            <a:r>
              <a:rPr lang="en-US" altLang="zh-CN" sz="2000" dirty="0" smtClean="0">
                <a:cs typeface="+mn-ea"/>
                <a:sym typeface="+mn-lt"/>
              </a:rPr>
              <a:t>)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the </a:t>
            </a:r>
            <a:r>
              <a:rPr lang="en-US" altLang="zh-CN" sz="2000" dirty="0" err="1">
                <a:cs typeface="+mn-ea"/>
                <a:sym typeface="+mn-lt"/>
              </a:rPr>
              <a:t>Komninos</a:t>
            </a:r>
            <a:r>
              <a:rPr lang="en-US" altLang="zh-CN" sz="2000" dirty="0">
                <a:cs typeface="+mn-ea"/>
                <a:sym typeface="+mn-lt"/>
              </a:rPr>
              <a:t> and </a:t>
            </a:r>
            <a:r>
              <a:rPr lang="en-US" altLang="zh-CN" sz="2000" dirty="0" err="1" smtClean="0">
                <a:cs typeface="+mn-ea"/>
                <a:sym typeface="+mn-lt"/>
              </a:rPr>
              <a:t>Manandhar</a:t>
            </a:r>
            <a:r>
              <a:rPr lang="en-US" altLang="zh-CN" sz="2000" dirty="0" smtClean="0">
                <a:cs typeface="+mn-ea"/>
                <a:sym typeface="+mn-lt"/>
              </a:rPr>
              <a:t> (2016</a:t>
            </a:r>
            <a:r>
              <a:rPr lang="en-US" altLang="zh-CN" sz="2000" dirty="0">
                <a:cs typeface="+mn-ea"/>
                <a:sym typeface="+mn-lt"/>
              </a:rPr>
              <a:t>) </a:t>
            </a:r>
            <a:r>
              <a:rPr lang="en-US" altLang="zh-CN" sz="2000" dirty="0" err="1" smtClean="0">
                <a:cs typeface="+mn-ea"/>
                <a:sym typeface="+mn-lt"/>
              </a:rPr>
              <a:t>embeddings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cs typeface="+mn-ea"/>
                <a:sym typeface="+mn-lt"/>
              </a:rPr>
              <a:t>FastText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1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Pre-trained 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Word </a:t>
            </a:r>
            <a:r>
              <a:rPr lang="en-US" altLang="zh-CN" sz="28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Embeddings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1520909"/>
            <a:ext cx="8661400" cy="45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Pre-trained 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Word </a:t>
            </a:r>
            <a:r>
              <a:rPr lang="en-US" altLang="zh-CN" sz="28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Embeddings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Conclusion. 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The </a:t>
            </a:r>
            <a:r>
              <a:rPr lang="en-US" altLang="zh-CN" sz="2000" dirty="0">
                <a:cs typeface="+mn-ea"/>
                <a:sym typeface="+mn-lt"/>
              </a:rPr>
              <a:t>selection of the pre-trained word </a:t>
            </a:r>
            <a:r>
              <a:rPr lang="en-US" altLang="zh-CN" sz="2000" dirty="0" err="1">
                <a:cs typeface="+mn-ea"/>
                <a:sym typeface="+mn-lt"/>
              </a:rPr>
              <a:t>embeddings</a:t>
            </a:r>
            <a:r>
              <a:rPr lang="en-US" altLang="zh-CN" sz="2000" dirty="0">
                <a:cs typeface="+mn-ea"/>
                <a:sym typeface="+mn-lt"/>
              </a:rPr>
              <a:t> has a large impact on the performance </a:t>
            </a:r>
            <a:r>
              <a:rPr lang="en-US" altLang="zh-CN" sz="2000" dirty="0" smtClean="0">
                <a:cs typeface="+mn-ea"/>
                <a:sym typeface="+mn-lt"/>
              </a:rPr>
              <a:t>of the </a:t>
            </a:r>
            <a:r>
              <a:rPr lang="en-US" altLang="zh-CN" sz="2000" dirty="0">
                <a:cs typeface="+mn-ea"/>
                <a:sym typeface="+mn-lt"/>
              </a:rPr>
              <a:t>system, a much larger impact than many other </a:t>
            </a:r>
            <a:r>
              <a:rPr lang="en-US" altLang="zh-CN" sz="2000" dirty="0" err="1">
                <a:cs typeface="+mn-ea"/>
                <a:sym typeface="+mn-lt"/>
              </a:rPr>
              <a:t>hyperparameters</a:t>
            </a:r>
            <a:r>
              <a:rPr lang="en-US" altLang="zh-CN" sz="2000" dirty="0">
                <a:cs typeface="+mn-ea"/>
                <a:sym typeface="+mn-lt"/>
              </a:rPr>
              <a:t>. On most tasks,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the </a:t>
            </a:r>
            <a:r>
              <a:rPr lang="en-US" altLang="zh-CN" sz="2000" dirty="0" err="1">
                <a:solidFill>
                  <a:srgbClr val="FF0000"/>
                </a:solidFill>
                <a:cs typeface="+mn-ea"/>
                <a:sym typeface="+mn-lt"/>
              </a:rPr>
              <a:t>Komninos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and </a:t>
            </a:r>
            <a:r>
              <a:rPr lang="en-US" altLang="zh-CN" sz="2000" dirty="0" err="1" smtClean="0">
                <a:solidFill>
                  <a:srgbClr val="FF0000"/>
                </a:solidFill>
                <a:cs typeface="+mn-ea"/>
                <a:sym typeface="+mn-lt"/>
              </a:rPr>
              <a:t>Manandhar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(2016) </a:t>
            </a:r>
            <a:r>
              <a:rPr lang="en-US" altLang="zh-CN" sz="2000" dirty="0" err="1">
                <a:solidFill>
                  <a:srgbClr val="FF0000"/>
                </a:solidFill>
                <a:cs typeface="+mn-ea"/>
                <a:sym typeface="+mn-lt"/>
              </a:rPr>
              <a:t>embeddings</a:t>
            </a:r>
            <a:r>
              <a:rPr lang="en-US" altLang="zh-CN" sz="2000" dirty="0">
                <a:cs typeface="+mn-ea"/>
                <a:sym typeface="+mn-lt"/>
              </a:rPr>
              <a:t> gave by a far margin the best performance.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93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Character Representation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cs typeface="+mn-ea"/>
                <a:sym typeface="+mn-lt"/>
              </a:rPr>
              <a:t>The CNN approach by Ma and </a:t>
            </a:r>
            <a:r>
              <a:rPr lang="en-US" altLang="zh-CN" sz="1600" dirty="0" err="1">
                <a:cs typeface="+mn-ea"/>
                <a:sym typeface="+mn-lt"/>
              </a:rPr>
              <a:t>Hovy</a:t>
            </a:r>
            <a:r>
              <a:rPr lang="en-US" altLang="zh-CN" sz="1600" dirty="0">
                <a:cs typeface="+mn-ea"/>
                <a:sym typeface="+mn-lt"/>
              </a:rPr>
              <a:t> (2016) and the LSTM approach by </a:t>
            </a:r>
            <a:r>
              <a:rPr lang="en-US" altLang="zh-CN" sz="1600" dirty="0" err="1">
                <a:cs typeface="+mn-ea"/>
                <a:sym typeface="+mn-lt"/>
              </a:rPr>
              <a:t>Lample</a:t>
            </a:r>
            <a:r>
              <a:rPr lang="en-US" altLang="zh-CN" sz="1600" dirty="0">
                <a:cs typeface="+mn-ea"/>
                <a:sym typeface="+mn-lt"/>
              </a:rPr>
              <a:t> et al. (2016) performed </a:t>
            </a:r>
            <a:r>
              <a:rPr lang="en-US" altLang="zh-CN" sz="1600" dirty="0" smtClean="0">
                <a:cs typeface="+mn-ea"/>
                <a:sym typeface="+mn-lt"/>
              </a:rPr>
              <a:t>on-par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cs typeface="+mn-ea"/>
                <a:sym typeface="+mn-lt"/>
              </a:rPr>
              <a:t>CNN </a:t>
            </a:r>
            <a:r>
              <a:rPr lang="zh-CN" altLang="en-US" sz="1600" dirty="0" smtClean="0">
                <a:cs typeface="+mn-ea"/>
                <a:sym typeface="+mn-lt"/>
              </a:rPr>
              <a:t>的方法考虑字符的</a:t>
            </a:r>
            <a:r>
              <a:rPr lang="en-US" altLang="zh-CN" sz="1600" dirty="0" smtClean="0">
                <a:cs typeface="+mn-ea"/>
                <a:sym typeface="+mn-lt"/>
              </a:rPr>
              <a:t>n</a:t>
            </a:r>
            <a:r>
              <a:rPr lang="zh-CN" altLang="en-US" sz="1600" dirty="0" smtClean="0">
                <a:cs typeface="+mn-ea"/>
                <a:sym typeface="+mn-lt"/>
              </a:rPr>
              <a:t>元信息得到固定长度的字符表示，与字符的位置无关</a:t>
            </a:r>
            <a:endParaRPr lang="en-US" altLang="zh-CN" sz="16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cs typeface="+mn-ea"/>
                <a:sym typeface="+mn-lt"/>
              </a:rPr>
              <a:t>BiLSTM</a:t>
            </a:r>
            <a:r>
              <a:rPr lang="en-US" altLang="zh-CN" sz="1600" dirty="0" smtClean="0">
                <a:cs typeface="+mn-ea"/>
                <a:sym typeface="+mn-lt"/>
              </a:rPr>
              <a:t> </a:t>
            </a:r>
            <a:r>
              <a:rPr lang="zh-CN" altLang="en-US" sz="1600" dirty="0" smtClean="0">
                <a:cs typeface="+mn-ea"/>
                <a:sym typeface="+mn-lt"/>
              </a:rPr>
              <a:t>的方法考虑词的所有字符，与位置有关</a:t>
            </a:r>
            <a:endParaRPr lang="en-US" altLang="zh-CN" sz="1600" dirty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cs typeface="+mn-ea"/>
                <a:sym typeface="+mn-lt"/>
              </a:rPr>
              <a:t>Character-based </a:t>
            </a:r>
            <a:r>
              <a:rPr lang="en-US" altLang="zh-CN" sz="1600" dirty="0">
                <a:cs typeface="+mn-ea"/>
                <a:sym typeface="+mn-lt"/>
              </a:rPr>
              <a:t>representations were in a lot of tested configurations not that helpful </a:t>
            </a:r>
            <a:r>
              <a:rPr lang="en-US" altLang="zh-CN" sz="1600" dirty="0" smtClean="0">
                <a:cs typeface="+mn-ea"/>
                <a:sym typeface="+mn-lt"/>
              </a:rPr>
              <a:t>and could </a:t>
            </a:r>
            <a:r>
              <a:rPr lang="en-US" altLang="zh-CN" sz="1600" dirty="0">
                <a:cs typeface="+mn-ea"/>
                <a:sym typeface="+mn-lt"/>
              </a:rPr>
              <a:t>not improve the performance of the </a:t>
            </a:r>
            <a:r>
              <a:rPr lang="en-US" altLang="zh-CN" sz="1600" dirty="0" smtClean="0">
                <a:cs typeface="+mn-ea"/>
                <a:sym typeface="+mn-lt"/>
              </a:rPr>
              <a:t>network.</a:t>
            </a:r>
            <a:endParaRPr lang="en-US" altLang="zh-CN" sz="1600" dirty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16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Optimizer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14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SGD</a:t>
            </a:r>
            <a:endParaRPr lang="en-US" altLang="zh-CN" sz="2000" dirty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cs typeface="+mn-ea"/>
                <a:sym typeface="+mn-lt"/>
              </a:rPr>
              <a:t>Adagrad</a:t>
            </a:r>
            <a:r>
              <a:rPr lang="en-US" altLang="zh-CN" sz="2000" dirty="0" smtClean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(</a:t>
            </a:r>
            <a:r>
              <a:rPr lang="en-US" altLang="zh-CN" sz="2000" dirty="0" err="1">
                <a:cs typeface="+mn-ea"/>
                <a:sym typeface="+mn-lt"/>
              </a:rPr>
              <a:t>Duchi</a:t>
            </a:r>
            <a:r>
              <a:rPr lang="en-US" altLang="zh-CN" sz="2000" dirty="0">
                <a:cs typeface="+mn-ea"/>
                <a:sym typeface="+mn-lt"/>
              </a:rPr>
              <a:t> et al., 2011</a:t>
            </a:r>
            <a:r>
              <a:rPr lang="en-US" altLang="zh-CN" sz="2000" dirty="0" smtClean="0">
                <a:cs typeface="+mn-ea"/>
                <a:sym typeface="+mn-lt"/>
              </a:rPr>
              <a:t>)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cs typeface="+mn-ea"/>
                <a:sym typeface="+mn-lt"/>
              </a:rPr>
              <a:t>Adadelta</a:t>
            </a:r>
            <a:r>
              <a:rPr lang="en-US" altLang="zh-CN" sz="2000" dirty="0" smtClean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(</a:t>
            </a:r>
            <a:r>
              <a:rPr lang="en-US" altLang="zh-CN" sz="2000" dirty="0" err="1">
                <a:cs typeface="+mn-ea"/>
                <a:sym typeface="+mn-lt"/>
              </a:rPr>
              <a:t>Zeiler</a:t>
            </a:r>
            <a:r>
              <a:rPr lang="en-US" altLang="zh-CN" sz="2000" dirty="0">
                <a:cs typeface="+mn-ea"/>
                <a:sym typeface="+mn-lt"/>
              </a:rPr>
              <a:t>, 2012</a:t>
            </a:r>
            <a:r>
              <a:rPr lang="en-US" altLang="zh-CN" sz="2000" dirty="0" smtClean="0">
                <a:cs typeface="+mn-ea"/>
                <a:sym typeface="+mn-lt"/>
              </a:rPr>
              <a:t>)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RMSProp </a:t>
            </a:r>
            <a:r>
              <a:rPr lang="en-US" altLang="zh-CN" sz="2000" dirty="0">
                <a:cs typeface="+mn-ea"/>
                <a:sym typeface="+mn-lt"/>
              </a:rPr>
              <a:t>(Hinton, 2012</a:t>
            </a:r>
            <a:r>
              <a:rPr lang="en-US" altLang="zh-CN" sz="2000" dirty="0" smtClean="0">
                <a:cs typeface="+mn-ea"/>
                <a:sym typeface="+mn-lt"/>
              </a:rPr>
              <a:t>)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*Adam </a:t>
            </a:r>
            <a:r>
              <a:rPr lang="en-US" altLang="zh-CN" sz="2000" dirty="0">
                <a:cs typeface="+mn-ea"/>
                <a:sym typeface="+mn-lt"/>
              </a:rPr>
              <a:t>(</a:t>
            </a:r>
            <a:r>
              <a:rPr lang="en-US" altLang="zh-CN" sz="2000" dirty="0" err="1">
                <a:cs typeface="+mn-ea"/>
                <a:sym typeface="+mn-lt"/>
              </a:rPr>
              <a:t>Kingma</a:t>
            </a:r>
            <a:r>
              <a:rPr lang="en-US" altLang="zh-CN" sz="2000" dirty="0">
                <a:cs typeface="+mn-ea"/>
                <a:sym typeface="+mn-lt"/>
              </a:rPr>
              <a:t> and Ba, 2014)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*</a:t>
            </a:r>
            <a:r>
              <a:rPr lang="en-US" altLang="zh-CN" sz="2000" dirty="0" err="1" smtClean="0">
                <a:cs typeface="+mn-ea"/>
                <a:sym typeface="+mn-lt"/>
              </a:rPr>
              <a:t>Nadam</a:t>
            </a:r>
            <a:r>
              <a:rPr lang="en-US" altLang="zh-CN" sz="2000" dirty="0" smtClean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(</a:t>
            </a:r>
            <a:r>
              <a:rPr lang="en-US" altLang="zh-CN" sz="2000" dirty="0" err="1">
                <a:cs typeface="+mn-ea"/>
                <a:sym typeface="+mn-lt"/>
              </a:rPr>
              <a:t>Dozat</a:t>
            </a:r>
            <a:r>
              <a:rPr lang="en-US" altLang="zh-CN" sz="2000" dirty="0">
                <a:cs typeface="+mn-ea"/>
                <a:sym typeface="+mn-lt"/>
              </a:rPr>
              <a:t>, 2015</a:t>
            </a:r>
            <a:r>
              <a:rPr lang="en-US" altLang="zh-CN" sz="2000" dirty="0" smtClean="0">
                <a:cs typeface="+mn-ea"/>
                <a:sym typeface="+mn-lt"/>
              </a:rPr>
              <a:t>)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9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Optimizer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1667784"/>
            <a:ext cx="8661400" cy="42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Optimizer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62655"/>
            <a:ext cx="9144000" cy="15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gradient 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normalization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LSTM </a:t>
            </a:r>
            <a:r>
              <a:rPr lang="zh-CN" altLang="en-US" sz="2000" dirty="0" smtClean="0">
                <a:cs typeface="+mn-ea"/>
                <a:sym typeface="+mn-lt"/>
              </a:rPr>
              <a:t>解决了</a:t>
            </a:r>
            <a:r>
              <a:rPr lang="en-US" altLang="zh-CN" sz="2000" dirty="0" smtClean="0">
                <a:cs typeface="+mn-ea"/>
                <a:sym typeface="+mn-lt"/>
              </a:rPr>
              <a:t>RNN</a:t>
            </a:r>
            <a:r>
              <a:rPr lang="zh-CN" altLang="en-US" sz="2000" dirty="0" smtClean="0">
                <a:cs typeface="+mn-ea"/>
                <a:sym typeface="+mn-lt"/>
              </a:rPr>
              <a:t>的梯度消失问题，然而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梯度爆炸</a:t>
            </a:r>
            <a:r>
              <a:rPr lang="zh-CN" altLang="en-US" sz="2000" dirty="0" smtClean="0">
                <a:cs typeface="+mn-ea"/>
                <a:sym typeface="+mn-lt"/>
              </a:rPr>
              <a:t>问题仍然存在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+mn-ea"/>
                <a:sym typeface="+mn-lt"/>
              </a:rPr>
              <a:t>梯度</a:t>
            </a:r>
            <a:r>
              <a:rPr lang="zh-CN" altLang="en-US" sz="2000" dirty="0" smtClean="0">
                <a:cs typeface="+mn-ea"/>
                <a:sym typeface="+mn-lt"/>
              </a:rPr>
              <a:t>归一化策略（</a:t>
            </a:r>
            <a:r>
              <a:rPr lang="en-US" altLang="zh-CN" sz="2000" dirty="0" err="1" smtClean="0">
                <a:cs typeface="+mn-ea"/>
                <a:sym typeface="+mn-lt"/>
              </a:rPr>
              <a:t>Pascanu</a:t>
            </a:r>
            <a:r>
              <a:rPr lang="en-US" altLang="zh-CN" sz="2000" dirty="0" smtClean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et al., </a:t>
            </a:r>
            <a:r>
              <a:rPr lang="en-US" altLang="zh-CN" sz="2000" dirty="0" smtClean="0">
                <a:cs typeface="+mn-ea"/>
                <a:sym typeface="+mn-lt"/>
              </a:rPr>
              <a:t>2013</a:t>
            </a:r>
            <a:r>
              <a:rPr lang="zh-CN" altLang="en-US" sz="2000" dirty="0" smtClean="0">
                <a:cs typeface="+mn-ea"/>
                <a:sym typeface="+mn-lt"/>
              </a:rPr>
              <a:t>）在模型训练过程中，当满足一定条件时，重新调整梯度</a:t>
            </a:r>
            <a:r>
              <a:rPr lang="zh-CN" altLang="en-US" sz="2000" dirty="0">
                <a:cs typeface="+mn-ea"/>
                <a:sym typeface="+mn-lt"/>
              </a:rPr>
              <a:t>，</a:t>
            </a:r>
            <a:r>
              <a:rPr lang="zh-CN" altLang="en-US" sz="2000" dirty="0" smtClean="0">
                <a:cs typeface="+mn-ea"/>
                <a:sym typeface="+mn-lt"/>
              </a:rPr>
              <a:t>能够显著地提升性能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3305690"/>
            <a:ext cx="9144000" cy="14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Tagging schemes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18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FF0000"/>
                </a:solidFill>
                <a:cs typeface="+mn-ea"/>
                <a:sym typeface="+mn-lt"/>
              </a:rPr>
              <a:t>BIO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FF0000"/>
                </a:solidFill>
                <a:cs typeface="+mn-ea"/>
                <a:sym typeface="+mn-lt"/>
              </a:rPr>
              <a:t>IOBES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cs typeface="+mn-ea"/>
                <a:sym typeface="+mn-lt"/>
              </a:rPr>
              <a:t>IOB</a:t>
            </a:r>
          </a:p>
        </p:txBody>
      </p:sp>
      <p:pic>
        <p:nvPicPr>
          <p:cNvPr id="7" name="内容占位符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1333500"/>
            <a:ext cx="7581900" cy="41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Tagging schemes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19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cs typeface="+mn-ea"/>
                <a:sym typeface="+mn-lt"/>
              </a:rPr>
              <a:t>分类器可能会预测不合法的标签，如：</a:t>
            </a:r>
            <a:r>
              <a:rPr lang="en-US" altLang="zh-CN" sz="2000" dirty="0" smtClean="0">
                <a:cs typeface="+mn-ea"/>
                <a:sym typeface="+mn-lt"/>
              </a:rPr>
              <a:t>I </a:t>
            </a:r>
            <a:r>
              <a:rPr lang="zh-CN" altLang="en-US" sz="2000" dirty="0" smtClean="0">
                <a:cs typeface="+mn-ea"/>
                <a:sym typeface="+mn-lt"/>
              </a:rPr>
              <a:t>标签前面没有</a:t>
            </a:r>
            <a:r>
              <a:rPr lang="en-US" altLang="zh-CN" sz="2000" dirty="0" smtClean="0">
                <a:cs typeface="+mn-ea"/>
                <a:sym typeface="+mn-lt"/>
              </a:rPr>
              <a:t>B </a:t>
            </a:r>
            <a:r>
              <a:rPr lang="zh-CN" altLang="en-US" sz="2000" dirty="0" smtClean="0">
                <a:cs typeface="+mn-ea"/>
                <a:sym typeface="+mn-lt"/>
              </a:rPr>
              <a:t>标签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cs typeface="+mn-ea"/>
                <a:sym typeface="+mn-lt"/>
              </a:rPr>
              <a:t>相对于</a:t>
            </a:r>
            <a:r>
              <a:rPr lang="en-US" altLang="zh-CN" sz="2000" dirty="0" smtClean="0">
                <a:cs typeface="+mn-ea"/>
                <a:sym typeface="+mn-lt"/>
              </a:rPr>
              <a:t>CRF classifier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smtClean="0">
                <a:cs typeface="+mn-ea"/>
                <a:sym typeface="+mn-lt"/>
              </a:rPr>
              <a:t> </a:t>
            </a:r>
            <a:r>
              <a:rPr lang="en-US" altLang="zh-CN" sz="2000" dirty="0" err="1" smtClean="0">
                <a:cs typeface="+mn-ea"/>
                <a:sym typeface="+mn-lt"/>
              </a:rPr>
              <a:t>softmax</a:t>
            </a:r>
            <a:r>
              <a:rPr lang="en-US" altLang="zh-CN" sz="2000" dirty="0" smtClean="0">
                <a:cs typeface="+mn-ea"/>
                <a:sym typeface="+mn-lt"/>
              </a:rPr>
              <a:t> classifier </a:t>
            </a:r>
            <a:r>
              <a:rPr lang="zh-CN" altLang="en-US" sz="2000" dirty="0">
                <a:cs typeface="+mn-ea"/>
                <a:sym typeface="+mn-lt"/>
              </a:rPr>
              <a:t>会</a:t>
            </a:r>
            <a:r>
              <a:rPr lang="zh-CN" altLang="en-US" sz="2000" dirty="0" smtClean="0">
                <a:cs typeface="+mn-ea"/>
                <a:sym typeface="+mn-lt"/>
              </a:rPr>
              <a:t>产生大量的不合法标签（因  为没有考虑标签序列）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cs typeface="+mn-ea"/>
                <a:sym typeface="+mn-lt"/>
              </a:rPr>
              <a:t>后处理策略：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cs typeface="+mn-ea"/>
                <a:sym typeface="+mn-lt"/>
              </a:rPr>
              <a:t>将所有不</a:t>
            </a:r>
            <a:r>
              <a:rPr lang="zh-CN" altLang="en-US" sz="1600" dirty="0" smtClean="0">
                <a:cs typeface="+mn-ea"/>
                <a:sym typeface="+mn-lt"/>
              </a:rPr>
              <a:t>合法的标签</a:t>
            </a:r>
            <a:r>
              <a:rPr lang="zh-CN" altLang="en-US" sz="1600" dirty="0">
                <a:cs typeface="+mn-ea"/>
                <a:sym typeface="+mn-lt"/>
              </a:rPr>
              <a:t>全部改为</a:t>
            </a:r>
            <a:r>
              <a:rPr lang="en-US" altLang="zh-CN" sz="1600" dirty="0">
                <a:cs typeface="+mn-ea"/>
                <a:sym typeface="+mn-lt"/>
              </a:rPr>
              <a:t>O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1600" dirty="0" smtClean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1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 lnSpcReduction="10000"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尽可能大的数据</a:t>
            </a:r>
            <a:r>
              <a:rPr lang="zh-CN" altLang="en-US" sz="1800" dirty="0" smtClean="0"/>
              <a:t>集</a:t>
            </a:r>
            <a:endParaRPr lang="en-US" altLang="zh-CN" sz="18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删除</a:t>
            </a:r>
            <a:r>
              <a:rPr lang="zh-CN" altLang="en-US" sz="1800" dirty="0" smtClean="0"/>
              <a:t>损坏的训练样本</a:t>
            </a:r>
            <a:r>
              <a:rPr lang="zh-CN" altLang="en-US" sz="1800" dirty="0"/>
              <a:t>（短</a:t>
            </a:r>
            <a:r>
              <a:rPr lang="zh-CN" altLang="en-US" sz="1800" dirty="0" smtClean="0"/>
              <a:t>文本、</a:t>
            </a:r>
            <a:r>
              <a:rPr lang="zh-CN" altLang="en-US" sz="1800" dirty="0"/>
              <a:t>假输出</a:t>
            </a:r>
            <a:r>
              <a:rPr lang="zh-CN" altLang="en-US" sz="1800" dirty="0" smtClean="0"/>
              <a:t>标签等）</a:t>
            </a:r>
            <a:endParaRPr lang="en-US" altLang="zh-CN" sz="18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数据增强 </a:t>
            </a:r>
            <a:r>
              <a:rPr lang="en-US" altLang="zh-CN" sz="1800" dirty="0"/>
              <a:t>- </a:t>
            </a:r>
            <a:r>
              <a:rPr lang="zh-CN" altLang="en-US" sz="1800" dirty="0"/>
              <a:t>创建新的</a:t>
            </a:r>
            <a:r>
              <a:rPr lang="zh-CN" altLang="en-US" sz="1800" dirty="0" smtClean="0"/>
              <a:t>例子（复制）</a:t>
            </a:r>
            <a:endParaRPr lang="en-US" altLang="zh-CN" sz="1800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/>
              <a:t>隐藏单元和图层的</a:t>
            </a:r>
            <a:r>
              <a:rPr lang="zh-CN" altLang="en-US" sz="1800" b="1" dirty="0" smtClean="0"/>
              <a:t>数量</a:t>
            </a:r>
            <a:endParaRPr lang="en-US" altLang="zh-CN" sz="1800" b="1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保持较大的隐层数量（</a:t>
            </a:r>
            <a:r>
              <a:rPr lang="en-US" altLang="zh-CN" sz="1400" dirty="0"/>
              <a:t>number of hidden units</a:t>
            </a:r>
            <a:r>
              <a:rPr lang="zh-CN" altLang="en-US" sz="1400" b="1" dirty="0" smtClean="0"/>
              <a:t>），避免欠拟合（特别是使用预训练表示时）</a:t>
            </a:r>
            <a:endParaRPr lang="zh-CN" altLang="en-US" sz="1400" b="1" dirty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cs typeface="+mn-ea"/>
                <a:sym typeface="+mn-lt"/>
              </a:rPr>
              <a:t>学习率</a:t>
            </a:r>
            <a:endParaRPr lang="en-US" altLang="zh-CN" sz="1800" dirty="0" smtClean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一般来说，学习率</a:t>
            </a:r>
            <a:r>
              <a:rPr lang="en-US" altLang="zh-CN" sz="1800" dirty="0"/>
              <a:t>0.01</a:t>
            </a:r>
            <a:r>
              <a:rPr lang="zh-CN" altLang="en-US" sz="1800" dirty="0"/>
              <a:t>是一个安全的</a:t>
            </a:r>
            <a:r>
              <a:rPr lang="zh-CN" altLang="en-US" sz="1800" dirty="0" smtClean="0"/>
              <a:t>赌注</a:t>
            </a:r>
            <a:endParaRPr lang="en-US" altLang="zh-CN" sz="18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momentum based </a:t>
            </a:r>
            <a:r>
              <a:rPr lang="en-US" altLang="zh-CN" sz="1800" dirty="0" smtClean="0"/>
              <a:t>methods</a:t>
            </a:r>
            <a:r>
              <a:rPr lang="zh-CN" altLang="en-US" sz="1800" dirty="0" smtClean="0"/>
              <a:t> 根据</a:t>
            </a:r>
            <a:r>
              <a:rPr lang="zh-CN" altLang="en-US" sz="1800" dirty="0"/>
              <a:t>误差函数的曲率来改变学习</a:t>
            </a:r>
            <a:r>
              <a:rPr lang="zh-CN" altLang="en-US" sz="1800" dirty="0" smtClean="0"/>
              <a:t>速率</a:t>
            </a:r>
            <a:endParaRPr lang="en-US" altLang="zh-CN" sz="1800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cs typeface="+mn-ea"/>
                <a:sym typeface="+mn-lt"/>
              </a:rPr>
              <a:t>超参数</a:t>
            </a:r>
            <a:r>
              <a:rPr lang="zh-CN" altLang="en-US" sz="1800" dirty="0" smtClean="0">
                <a:cs typeface="+mn-ea"/>
                <a:sym typeface="+mn-lt"/>
              </a:rPr>
              <a:t>调整</a:t>
            </a:r>
            <a:r>
              <a:rPr lang="en-US" altLang="zh-CN" sz="1800" dirty="0" smtClean="0">
                <a:cs typeface="+mn-ea"/>
                <a:sym typeface="+mn-lt"/>
              </a:rPr>
              <a:t>- </a:t>
            </a:r>
            <a:r>
              <a:rPr lang="zh-CN" altLang="en-US" sz="1800" dirty="0">
                <a:cs typeface="+mn-ea"/>
                <a:sym typeface="+mn-lt"/>
              </a:rPr>
              <a:t>拥抱随机</a:t>
            </a:r>
            <a:r>
              <a:rPr lang="zh-CN" altLang="en-US" sz="1800" dirty="0" smtClean="0">
                <a:cs typeface="+mn-ea"/>
                <a:sym typeface="+mn-lt"/>
              </a:rPr>
              <a:t>搜索</a:t>
            </a:r>
            <a:endParaRPr lang="en-US" altLang="zh-CN" sz="18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/>
              <a:t>混洗训练样例（</a:t>
            </a:r>
            <a:r>
              <a:rPr lang="en-US" altLang="zh-CN" sz="1800" b="1" dirty="0"/>
              <a:t>Shuffling training example</a:t>
            </a:r>
            <a:r>
              <a:rPr lang="zh-CN" altLang="en-US" sz="1800" b="1" dirty="0"/>
              <a:t>）</a:t>
            </a:r>
            <a:endParaRPr lang="en-US" altLang="zh-CN" sz="1800" dirty="0" smtClean="0"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39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Classifier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cs typeface="+mn-ea"/>
                <a:sym typeface="+mn-lt"/>
              </a:rPr>
              <a:t>softmax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2000" dirty="0" smtClean="0">
                <a:cs typeface="+mn-ea"/>
                <a:sym typeface="+mn-lt"/>
              </a:rPr>
              <a:t>classifier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CRF </a:t>
            </a:r>
            <a:r>
              <a:rPr lang="en-US" altLang="zh-CN" sz="2000" dirty="0" smtClean="0">
                <a:cs typeface="+mn-ea"/>
                <a:sym typeface="+mn-lt"/>
              </a:rPr>
              <a:t>classifier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cs typeface="+mn-ea"/>
                <a:sym typeface="+mn-lt"/>
              </a:rPr>
              <a:t>将</a:t>
            </a:r>
            <a:r>
              <a:rPr lang="en-US" altLang="zh-CN" sz="2000" dirty="0" smtClean="0">
                <a:cs typeface="+mn-ea"/>
                <a:sym typeface="+mn-lt"/>
              </a:rPr>
              <a:t>CRF</a:t>
            </a:r>
            <a:r>
              <a:rPr lang="zh-CN" altLang="en-US" sz="2000" dirty="0" smtClean="0">
                <a:cs typeface="+mn-ea"/>
                <a:sym typeface="+mn-lt"/>
              </a:rPr>
              <a:t>作为最后的分类层，对于标签之间有很强的依赖性的任务，大幅提升性能；反过来，</a:t>
            </a:r>
            <a:r>
              <a:rPr lang="en-US" altLang="zh-CN" sz="2000" dirty="0" err="1" smtClean="0">
                <a:cs typeface="+mn-ea"/>
                <a:sym typeface="+mn-lt"/>
              </a:rPr>
              <a:t>Softmax</a:t>
            </a:r>
            <a:r>
              <a:rPr lang="en-US" altLang="zh-CN" sz="2000" dirty="0" smtClean="0">
                <a:cs typeface="+mn-ea"/>
                <a:sym typeface="+mn-lt"/>
              </a:rPr>
              <a:t> </a:t>
            </a:r>
            <a:r>
              <a:rPr lang="zh-CN" altLang="en-US" sz="2000" dirty="0" smtClean="0">
                <a:cs typeface="+mn-ea"/>
                <a:sym typeface="+mn-lt"/>
              </a:rPr>
              <a:t>占优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8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Classifier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2666" y="1333500"/>
            <a:ext cx="8233268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Dropout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No </a:t>
            </a:r>
            <a:r>
              <a:rPr lang="en-US" altLang="zh-CN" sz="2000" dirty="0" smtClean="0">
                <a:cs typeface="+mn-ea"/>
                <a:sym typeface="+mn-lt"/>
              </a:rPr>
              <a:t>dropout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naive dropout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cs typeface="+mn-ea"/>
                <a:sym typeface="+mn-lt"/>
              </a:rPr>
              <a:t>Naïve dropout </a:t>
            </a:r>
            <a:r>
              <a:rPr lang="en-US" altLang="zh-CN" sz="1600" dirty="0">
                <a:cs typeface="+mn-ea"/>
                <a:sym typeface="+mn-lt"/>
              </a:rPr>
              <a:t>applies a new randomly selected </a:t>
            </a:r>
            <a:r>
              <a:rPr lang="en-US" altLang="zh-CN" sz="1600" dirty="0" smtClean="0">
                <a:cs typeface="+mn-ea"/>
                <a:sym typeface="+mn-lt"/>
              </a:rPr>
              <a:t>dropout </a:t>
            </a:r>
            <a:r>
              <a:rPr lang="en-US" altLang="zh-CN" sz="1600" dirty="0">
                <a:cs typeface="+mn-ea"/>
                <a:sym typeface="+mn-lt"/>
              </a:rPr>
              <a:t>mask at every time step of the LSTM-layer.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cs typeface="+mn-ea"/>
                <a:sym typeface="+mn-lt"/>
              </a:rPr>
              <a:t>*</a:t>
            </a:r>
            <a:r>
              <a:rPr lang="en-US" altLang="zh-CN" sz="2000" dirty="0" err="1" smtClean="0">
                <a:cs typeface="+mn-ea"/>
                <a:sym typeface="+mn-lt"/>
              </a:rPr>
              <a:t>variational</a:t>
            </a:r>
            <a:r>
              <a:rPr lang="en-US" altLang="zh-CN" sz="2000" dirty="0" smtClean="0">
                <a:cs typeface="+mn-ea"/>
                <a:sym typeface="+mn-lt"/>
              </a:rPr>
              <a:t> dropout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cs typeface="+mn-ea"/>
                <a:sym typeface="+mn-lt"/>
              </a:rPr>
              <a:t>Variational</a:t>
            </a:r>
            <a:r>
              <a:rPr lang="en-US" altLang="zh-CN" sz="1600" dirty="0" smtClean="0"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</a:rPr>
              <a:t>dropout </a:t>
            </a:r>
            <a:r>
              <a:rPr lang="en-US" altLang="zh-CN" sz="1600" dirty="0" smtClean="0">
                <a:cs typeface="+mn-ea"/>
                <a:sym typeface="+mn-lt"/>
              </a:rPr>
              <a:t>applies the </a:t>
            </a:r>
            <a:r>
              <a:rPr lang="en-US" altLang="zh-CN" sz="1600" dirty="0">
                <a:cs typeface="+mn-ea"/>
                <a:sym typeface="+mn-lt"/>
              </a:rPr>
              <a:t>same dropout mask </a:t>
            </a: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for all time steps </a:t>
            </a:r>
            <a:r>
              <a:rPr lang="en-US" altLang="zh-CN" sz="1600" dirty="0">
                <a:cs typeface="+mn-ea"/>
                <a:sym typeface="+mn-lt"/>
              </a:rPr>
              <a:t>in the same sentence. Further, it applies dropout to the </a:t>
            </a:r>
            <a:r>
              <a:rPr lang="en-US" altLang="zh-CN" sz="1600" dirty="0" smtClean="0">
                <a:solidFill>
                  <a:srgbClr val="FF0000"/>
                </a:solidFill>
                <a:cs typeface="+mn-ea"/>
                <a:sym typeface="+mn-lt"/>
              </a:rPr>
              <a:t>recurrent units</a:t>
            </a:r>
            <a:r>
              <a:rPr lang="en-US" altLang="zh-CN" sz="1600" dirty="0">
                <a:cs typeface="+mn-ea"/>
                <a:sym typeface="+mn-lt"/>
              </a:rPr>
              <a:t>.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cs typeface="+mn-ea"/>
                <a:sym typeface="+mn-lt"/>
              </a:rPr>
              <a:t>{0.05</a:t>
            </a:r>
            <a:r>
              <a:rPr lang="zh-CN" altLang="en-US" sz="1600" dirty="0" smtClean="0">
                <a:cs typeface="+mn-ea"/>
                <a:sym typeface="+mn-lt"/>
              </a:rPr>
              <a:t>，</a:t>
            </a:r>
            <a:r>
              <a:rPr lang="en-US" altLang="zh-CN" sz="1600" dirty="0" smtClean="0">
                <a:cs typeface="+mn-ea"/>
                <a:sym typeface="+mn-lt"/>
              </a:rPr>
              <a:t>0.1</a:t>
            </a:r>
            <a:r>
              <a:rPr lang="zh-CN" altLang="en-US" sz="1600" dirty="0" smtClean="0">
                <a:cs typeface="+mn-ea"/>
                <a:sym typeface="+mn-lt"/>
              </a:rPr>
              <a:t>，</a:t>
            </a:r>
            <a:r>
              <a:rPr lang="en-US" altLang="zh-CN" sz="1600" dirty="0" smtClean="0">
                <a:cs typeface="+mn-ea"/>
                <a:sym typeface="+mn-lt"/>
              </a:rPr>
              <a:t>0.25</a:t>
            </a:r>
            <a:r>
              <a:rPr lang="zh-CN" altLang="en-US" sz="1600" dirty="0" smtClean="0">
                <a:cs typeface="+mn-ea"/>
                <a:sym typeface="+mn-lt"/>
              </a:rPr>
              <a:t>，</a:t>
            </a:r>
            <a:r>
              <a:rPr lang="en-US" altLang="zh-CN" sz="1600" dirty="0" smtClean="0">
                <a:cs typeface="+mn-ea"/>
                <a:sym typeface="+mn-lt"/>
              </a:rPr>
              <a:t>0.5}</a:t>
            </a:r>
          </a:p>
        </p:txBody>
      </p:sp>
    </p:spTree>
    <p:extLst>
      <p:ext uri="{BB962C8B-B14F-4D97-AF65-F5344CB8AC3E}">
        <p14:creationId xmlns:p14="http://schemas.microsoft.com/office/powerpoint/2010/main" val="7931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Dropout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73593" y="1333500"/>
            <a:ext cx="5571414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Dropout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24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0306" y="1333500"/>
            <a:ext cx="5477988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Dropout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FF0000"/>
                </a:solidFill>
                <a:cs typeface="+mn-ea"/>
                <a:sym typeface="+mn-lt"/>
              </a:rPr>
              <a:t>Variational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dropout </a:t>
            </a:r>
            <a:r>
              <a:rPr lang="en-US" altLang="zh-CN" sz="2000" dirty="0">
                <a:cs typeface="+mn-ea"/>
                <a:sym typeface="+mn-lt"/>
              </a:rPr>
              <a:t>was on all tasks superior to no-dropout or naive dropout. 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The best result was achieved, when dropout was applied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both to the output units 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as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well as to the recurrent units </a:t>
            </a:r>
            <a:r>
              <a:rPr lang="en-US" altLang="zh-CN" sz="2000" dirty="0">
                <a:cs typeface="+mn-ea"/>
                <a:sym typeface="+mn-lt"/>
              </a:rPr>
              <a:t>of the LSTM networks</a:t>
            </a:r>
            <a:r>
              <a:rPr lang="en-US" altLang="zh-CN" sz="2000" dirty="0" smtClean="0">
                <a:cs typeface="+mn-ea"/>
                <a:sym typeface="+mn-lt"/>
              </a:rPr>
              <a:t>.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A dropout rate of </a:t>
            </a:r>
            <a:r>
              <a:rPr lang="en-US" altLang="zh-CN" sz="2000" dirty="0">
                <a:solidFill>
                  <a:srgbClr val="FF0000"/>
                </a:solidFill>
              </a:rPr>
              <a:t>0.5</a:t>
            </a:r>
            <a:r>
              <a:rPr lang="en-US" altLang="zh-CN" sz="2000" dirty="0"/>
              <a:t> has been shown to be effective in most scenarios (Kim, 2014)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" y="5015805"/>
            <a:ext cx="9144000" cy="12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Number of LSTM-Layers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1, 2, and 3 stacked </a:t>
            </a:r>
            <a:r>
              <a:rPr lang="en-US" altLang="zh-CN" sz="2000" dirty="0" err="1" smtClean="0">
                <a:cs typeface="+mn-ea"/>
                <a:sym typeface="+mn-lt"/>
              </a:rPr>
              <a:t>BiLSTM</a:t>
            </a:r>
            <a:r>
              <a:rPr lang="en-US" altLang="zh-CN" sz="2000" dirty="0" smtClean="0">
                <a:cs typeface="+mn-ea"/>
                <a:sym typeface="+mn-lt"/>
              </a:rPr>
              <a:t>-layers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two </a:t>
            </a:r>
            <a:r>
              <a:rPr lang="en-US" altLang="zh-CN" sz="2000" dirty="0" smtClean="0">
                <a:cs typeface="+mn-ea"/>
                <a:sym typeface="+mn-lt"/>
              </a:rPr>
              <a:t>stacked </a:t>
            </a:r>
            <a:r>
              <a:rPr lang="en-US" altLang="zh-CN" sz="2000" dirty="0" err="1">
                <a:cs typeface="+mn-ea"/>
                <a:sym typeface="+mn-lt"/>
              </a:rPr>
              <a:t>BiLSTM</a:t>
            </a:r>
            <a:r>
              <a:rPr lang="en-US" altLang="zh-CN" sz="2000" dirty="0">
                <a:cs typeface="+mn-ea"/>
                <a:sym typeface="+mn-lt"/>
              </a:rPr>
              <a:t>-layers resulted </a:t>
            </a:r>
            <a:r>
              <a:rPr lang="en-US" altLang="zh-CN" sz="2000" dirty="0" smtClean="0">
                <a:cs typeface="+mn-ea"/>
                <a:sym typeface="+mn-lt"/>
              </a:rPr>
              <a:t>in the </a:t>
            </a:r>
            <a:r>
              <a:rPr lang="en-US" altLang="zh-CN" sz="2000" dirty="0">
                <a:cs typeface="+mn-ea"/>
                <a:sym typeface="+mn-lt"/>
              </a:rPr>
              <a:t>best </a:t>
            </a:r>
            <a:r>
              <a:rPr lang="en-US" altLang="zh-CN" sz="2000" dirty="0" smtClean="0">
                <a:cs typeface="+mn-ea"/>
                <a:sym typeface="+mn-lt"/>
              </a:rPr>
              <a:t>performance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performance improvements of making the model deeper than 2 layers are minimal (</a:t>
            </a:r>
            <a:r>
              <a:rPr lang="en-US" altLang="zh-CN" sz="2000" dirty="0" err="1"/>
              <a:t>Reimers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Gurevych</a:t>
            </a:r>
            <a:r>
              <a:rPr lang="en-US" altLang="zh-CN" sz="2000" dirty="0"/>
              <a:t>, 2017)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5312370"/>
            <a:ext cx="866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666666"/>
                </a:solidFill>
                <a:latin typeface="Raleway" charset="0"/>
              </a:rPr>
              <a:t>Reimers</a:t>
            </a:r>
            <a:r>
              <a:rPr lang="en-US" altLang="zh-CN" dirty="0">
                <a:solidFill>
                  <a:srgbClr val="666666"/>
                </a:solidFill>
                <a:latin typeface="Raleway" charset="0"/>
              </a:rPr>
              <a:t>, N., &amp; </a:t>
            </a:r>
            <a:r>
              <a:rPr lang="en-US" altLang="zh-CN" dirty="0" err="1">
                <a:solidFill>
                  <a:srgbClr val="666666"/>
                </a:solidFill>
                <a:latin typeface="Raleway" charset="0"/>
              </a:rPr>
              <a:t>Gurevych</a:t>
            </a:r>
            <a:r>
              <a:rPr lang="en-US" altLang="zh-CN" dirty="0">
                <a:solidFill>
                  <a:srgbClr val="666666"/>
                </a:solidFill>
                <a:latin typeface="Raleway" charset="0"/>
              </a:rPr>
              <a:t>, I. (2017). Optimal </a:t>
            </a:r>
            <a:r>
              <a:rPr lang="en-US" altLang="zh-CN" dirty="0" err="1">
                <a:solidFill>
                  <a:srgbClr val="666666"/>
                </a:solidFill>
                <a:latin typeface="Raleway" charset="0"/>
              </a:rPr>
              <a:t>Hyperparameters</a:t>
            </a:r>
            <a:r>
              <a:rPr lang="en-US" altLang="zh-CN" dirty="0">
                <a:solidFill>
                  <a:srgbClr val="666666"/>
                </a:solidFill>
                <a:latin typeface="Raleway" charset="0"/>
              </a:rPr>
              <a:t> for Deep LSTM-Networks for Sequence Labeling Tasks. In </a:t>
            </a:r>
            <a:r>
              <a:rPr lang="en-US" altLang="zh-CN" dirty="0" err="1">
                <a:solidFill>
                  <a:srgbClr val="666666"/>
                </a:solidFill>
                <a:latin typeface="Raleway" charset="0"/>
              </a:rPr>
              <a:t>arXiv</a:t>
            </a:r>
            <a:r>
              <a:rPr lang="en-US" altLang="zh-CN" dirty="0">
                <a:solidFill>
                  <a:srgbClr val="666666"/>
                </a:solidFill>
                <a:latin typeface="Raleway" charset="0"/>
              </a:rPr>
              <a:t> preprint arXiv:1707.06799: Retrieved from </a:t>
            </a:r>
            <a:r>
              <a:rPr lang="en-US" altLang="zh-CN" dirty="0">
                <a:solidFill>
                  <a:srgbClr val="FFFFFF"/>
                </a:solidFill>
                <a:latin typeface="Raleway" charset="0"/>
                <a:hlinkClick r:id="rId4"/>
              </a:rPr>
              <a:t>https://arxiv.org/pdf/1707.06799.pdf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1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Number of Recurrent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Units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{25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smtClean="0">
                <a:cs typeface="+mn-ea"/>
                <a:sym typeface="+mn-lt"/>
              </a:rPr>
              <a:t>50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smtClean="0">
                <a:cs typeface="+mn-ea"/>
                <a:sym typeface="+mn-lt"/>
              </a:rPr>
              <a:t>75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smtClean="0">
                <a:cs typeface="+mn-ea"/>
                <a:sym typeface="+mn-lt"/>
              </a:rPr>
              <a:t>100</a:t>
            </a:r>
            <a:r>
              <a:rPr lang="zh-CN" altLang="en-US" sz="2000" dirty="0" smtClean="0">
                <a:cs typeface="+mn-ea"/>
                <a:sym typeface="+mn-lt"/>
              </a:rPr>
              <a:t>，</a:t>
            </a:r>
            <a:r>
              <a:rPr lang="en-US" altLang="zh-CN" sz="2000" dirty="0" smtClean="0">
                <a:cs typeface="+mn-ea"/>
                <a:sym typeface="+mn-lt"/>
              </a:rPr>
              <a:t>125}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cs typeface="+mn-ea"/>
                <a:sym typeface="+mn-lt"/>
              </a:rPr>
              <a:t>递归单元的数量对于结果的性能影响不大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100 for each </a:t>
            </a:r>
            <a:r>
              <a:rPr lang="en-US" altLang="zh-CN" sz="2000" dirty="0" smtClean="0">
                <a:cs typeface="+mn-ea"/>
                <a:sym typeface="+mn-lt"/>
              </a:rPr>
              <a:t>LSTM-network appears to be a good choice.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5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Mini-batch Size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28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1, 8, 16, 32, and 64 </a:t>
            </a:r>
            <a:r>
              <a:rPr lang="en-US" altLang="zh-CN" sz="2000" dirty="0" smtClean="0">
                <a:cs typeface="+mn-ea"/>
                <a:sym typeface="+mn-lt"/>
              </a:rPr>
              <a:t>sentences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Conclusion: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cs typeface="+mn-ea"/>
                <a:sym typeface="+mn-lt"/>
              </a:rPr>
              <a:t>For </a:t>
            </a:r>
            <a:r>
              <a:rPr lang="en-US" altLang="zh-CN" sz="1600" dirty="0">
                <a:cs typeface="+mn-ea"/>
                <a:sym typeface="+mn-lt"/>
              </a:rPr>
              <a:t>tasks with small training sets appears a mini-batch size of </a:t>
            </a: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8</a:t>
            </a:r>
            <a:r>
              <a:rPr lang="en-US" altLang="zh-CN" sz="1600" dirty="0">
                <a:cs typeface="+mn-ea"/>
                <a:sym typeface="+mn-lt"/>
              </a:rPr>
              <a:t> a robust selection. </a:t>
            </a:r>
            <a:endParaRPr lang="en-US" altLang="zh-CN" sz="1600" dirty="0" smtClean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cs typeface="+mn-ea"/>
                <a:sym typeface="+mn-lt"/>
              </a:rPr>
              <a:t>For tasks </a:t>
            </a:r>
            <a:r>
              <a:rPr lang="en-US" altLang="zh-CN" sz="1600" dirty="0">
                <a:cs typeface="+mn-ea"/>
                <a:sym typeface="+mn-lt"/>
              </a:rPr>
              <a:t>with larger training sets appears a mini-batch size of </a:t>
            </a: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32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 smtClean="0">
                <a:cs typeface="+mn-ea"/>
                <a:sym typeface="+mn-lt"/>
              </a:rPr>
              <a:t/>
            </a:r>
            <a:br>
              <a:rPr lang="en-US" altLang="zh-CN" sz="1600" dirty="0" smtClean="0">
                <a:cs typeface="+mn-ea"/>
                <a:sym typeface="+mn-lt"/>
              </a:rPr>
            </a:br>
            <a:r>
              <a:rPr lang="en-US" altLang="zh-CN" sz="1600" dirty="0" smtClean="0">
                <a:cs typeface="+mn-ea"/>
                <a:sym typeface="+mn-lt"/>
              </a:rPr>
              <a:t>a </a:t>
            </a:r>
            <a:r>
              <a:rPr lang="en-US" altLang="zh-CN" sz="1600" dirty="0">
                <a:cs typeface="+mn-ea"/>
                <a:sym typeface="+mn-lt"/>
              </a:rPr>
              <a:t>robust selection</a:t>
            </a:r>
            <a:r>
              <a:rPr lang="en-US" altLang="zh-CN" sz="1600" dirty="0" smtClean="0">
                <a:cs typeface="+mn-ea"/>
                <a:sym typeface="+mn-lt"/>
              </a:rPr>
              <a:t>.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6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Layer connections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29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Different layers </a:t>
            </a:r>
            <a:r>
              <a:rPr lang="en-US" altLang="zh-CN" sz="2000" dirty="0" smtClean="0"/>
              <a:t>and connections</a:t>
            </a:r>
            <a:r>
              <a:rPr lang="en-US" altLang="zh-CN" sz="2000" dirty="0" smtClean="0">
                <a:cs typeface="+mn-ea"/>
                <a:sym typeface="+mn-lt"/>
              </a:rPr>
              <a:t>:</a:t>
            </a:r>
            <a:endParaRPr lang="en-US" altLang="zh-CN" sz="1200" dirty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i</a:t>
            </a:r>
            <a:r>
              <a:rPr lang="en-US" altLang="zh-CN" sz="1600" dirty="0"/>
              <a:t>) highway </a:t>
            </a:r>
            <a:r>
              <a:rPr lang="en-US" altLang="zh-CN" sz="1600" dirty="0" smtClean="0"/>
              <a:t>layers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ii</a:t>
            </a:r>
            <a:r>
              <a:rPr lang="en-US" altLang="zh-CN" sz="1600" dirty="0"/>
              <a:t>) residual </a:t>
            </a:r>
            <a:r>
              <a:rPr lang="en-US" altLang="zh-CN" sz="1600" dirty="0" smtClean="0"/>
              <a:t>connections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iii</a:t>
            </a:r>
            <a:r>
              <a:rPr lang="en-US" altLang="zh-CN" sz="1600" dirty="0"/>
              <a:t>) dense connections.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4832375"/>
            <a:ext cx="8761535" cy="1308050"/>
          </a:xfrm>
          <a:prstGeom prst="rect">
            <a:avLst/>
          </a:prstGeom>
          <a:solidFill>
            <a:srgbClr val="CCE8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charset="0"/>
                <a:ea typeface="inherit" charset="0"/>
              </a:rPr>
              <a:t>Srivastava, R. K., Greff, K., &amp; Schmidhuber, J. (2015). Training Very Deep Networks. In Advances in Neural Information Processing Systems.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inherit" charset="0"/>
                <a:hlinkClick r:id="rId4" tooltip="return to article"/>
              </a:rPr>
              <a:t>  </a:t>
            </a:r>
            <a:endParaRPr kumimoji="0" lang="zh-CN" altLang="zh-CN" sz="1200" b="0" i="0" u="sng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charset="0"/>
              <a:ea typeface="inherit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charset="0"/>
                <a:ea typeface="inherit" charset="0"/>
              </a:rPr>
              <a:t>He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charset="0"/>
                <a:ea typeface="inherit" charset="0"/>
              </a:rPr>
              <a:t>, K., Zhang, X., Ren, S., &amp; Sun, J. (2016). Deep Residual Learning for Image Recognition. In CVPR.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inherit" charset="0"/>
                <a:hlinkClick r:id="rId5" tooltip="return to article"/>
              </a:rPr>
              <a:t>  </a:t>
            </a:r>
            <a:endParaRPr kumimoji="0" lang="zh-CN" altLang="zh-CN" sz="1200" b="0" i="0" u="sng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charset="0"/>
              <a:ea typeface="inherit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charset="0"/>
                <a:ea typeface="inherit" charset="0"/>
              </a:rPr>
              <a:t>Huang, G., Weinberger, K. Q., &amp; Maaten, L. Van Der. (2016). Densely Connected Convolutional Networks. CVPR 2017.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  <a:ea typeface="inherit" charset="0"/>
                <a:hlinkClick r:id="rId6" tooltip="return to article"/>
              </a:rPr>
              <a:t>  </a:t>
            </a:r>
            <a:endParaRPr kumimoji="0" lang="zh-CN" altLang="zh-CN" sz="1200" b="0" i="0" u="sng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charset="0"/>
              <a:ea typeface="Raleway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inherit" charset="0"/>
            </a:endParaRPr>
          </a:p>
        </p:txBody>
      </p:sp>
      <p:sp>
        <p:nvSpPr>
          <p:cNvPr id="3" name="AutoShape 2" descr="http://twemoji.maxcdn.com/svg/21a9.svg">
            <a:hlinkClick r:id="rId4" tooltip="return to article"/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http://twemoji.maxcdn.com/svg/21a9.svg">
            <a:hlinkClick r:id="rId7" tooltip="return to article"/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twemoji.maxcdn.com/svg/21a9.svg">
            <a:hlinkClick r:id="rId8" tooltip="return to article"/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 descr="http://twemoji.maxcdn.com/svg/21a9.svg">
            <a:hlinkClick r:id="rId9" tooltip="return to article"/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http://twemoji.maxcdn.com/svg/21a9.svg">
            <a:hlinkClick r:id="rId10" tooltip="return to article"/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http://twemoji.maxcdn.com/svg/21a9.svg">
            <a:hlinkClick r:id="rId5" tooltip="return to article"/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8" descr="http://twemoji.maxcdn.com/svg/21a9.svg">
            <a:hlinkClick r:id="rId6" tooltip="return to article"/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cs typeface="+mn-ea"/>
                <a:sym typeface="+mn-lt"/>
              </a:rPr>
              <a:t>迭代次数</a:t>
            </a:r>
            <a:endParaRPr lang="en-US" altLang="zh-CN" sz="1600" dirty="0" smtClean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cs typeface="+mn-ea"/>
                <a:sym typeface="+mn-lt"/>
              </a:rPr>
              <a:t>每次迭代后，若</a:t>
            </a:r>
            <a:r>
              <a:rPr lang="pl-PL" altLang="zh-CN" sz="1600" dirty="0"/>
              <a:t>test error </a:t>
            </a:r>
            <a:r>
              <a:rPr lang="zh-CN" altLang="en-US" sz="1600" dirty="0" smtClean="0"/>
              <a:t>和</a:t>
            </a:r>
            <a:r>
              <a:rPr lang="pl-PL" altLang="zh-CN" sz="1600" dirty="0"/>
              <a:t> </a:t>
            </a:r>
            <a:r>
              <a:rPr lang="pl-PL" altLang="zh-CN" sz="1600" dirty="0" err="1"/>
              <a:t>train</a:t>
            </a:r>
            <a:r>
              <a:rPr lang="pl-PL" altLang="zh-CN" sz="1600" dirty="0"/>
              <a:t> </a:t>
            </a:r>
            <a:r>
              <a:rPr lang="pl-PL" altLang="zh-CN" sz="1600" dirty="0" smtClean="0"/>
              <a:t>error</a:t>
            </a:r>
            <a:r>
              <a:rPr lang="zh-CN" altLang="en-US" sz="1600" dirty="0" smtClean="0"/>
              <a:t> 之间的差距减小，则继续迭代并保存模型参数</a:t>
            </a:r>
            <a:endParaRPr lang="en-US" altLang="zh-CN" sz="1600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可视化</a:t>
            </a:r>
            <a:endParaRPr lang="en-US" altLang="zh-CN" sz="16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loss values, train error or test error, etc.</a:t>
            </a:r>
            <a:endParaRPr lang="en-US" altLang="zh-CN" sz="1600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600" dirty="0"/>
              <a:t>保持权重的维数在</a:t>
            </a:r>
            <a:r>
              <a:rPr lang="en-US" altLang="zh-CN" sz="1600" dirty="0"/>
              <a:t>2</a:t>
            </a:r>
            <a:r>
              <a:rPr lang="zh-CN" altLang="en-US" sz="1600" dirty="0"/>
              <a:t>的指数幂</a:t>
            </a:r>
            <a:r>
              <a:rPr lang="en-US" altLang="zh-CN" sz="1600" dirty="0"/>
              <a:t>(</a:t>
            </a:r>
            <a:r>
              <a:rPr lang="fi-FI" altLang="zh-CN" sz="1600" dirty="0"/>
              <a:t>64</a:t>
            </a:r>
            <a:r>
              <a:rPr lang="zh-CN" altLang="fi-FI" sz="1600" dirty="0"/>
              <a:t>，</a:t>
            </a:r>
            <a:r>
              <a:rPr lang="fi-FI" altLang="zh-CN" sz="1600" dirty="0"/>
              <a:t>128</a:t>
            </a:r>
            <a:r>
              <a:rPr lang="zh-CN" altLang="en-US" sz="1600" dirty="0"/>
              <a:t>，</a:t>
            </a:r>
            <a:r>
              <a:rPr lang="fi-FI" altLang="zh-CN" sz="1600" dirty="0"/>
              <a:t>512</a:t>
            </a:r>
            <a:r>
              <a:rPr lang="zh-CN" altLang="fi-FI" sz="1600" dirty="0"/>
              <a:t>，</a:t>
            </a:r>
            <a:r>
              <a:rPr lang="fi-FI" altLang="zh-CN" sz="1600" dirty="0"/>
              <a:t>1024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cs typeface="+mn-ea"/>
                <a:sym typeface="+mn-lt"/>
              </a:rPr>
              <a:t>权值初始化</a:t>
            </a:r>
            <a:endParaRPr lang="en-US" altLang="zh-CN" sz="1600" dirty="0" smtClean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uniform </a:t>
            </a:r>
            <a:r>
              <a:rPr lang="en-US" altLang="zh-CN" sz="1600" dirty="0" smtClean="0"/>
              <a:t>distribution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~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Uniform(-r,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r)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当使用 </a:t>
            </a:r>
            <a:r>
              <a:rPr lang="en-US" altLang="zh-CN" sz="1600" dirty="0" err="1" smtClean="0"/>
              <a:t>tanh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时 </a:t>
            </a:r>
            <a:r>
              <a:rPr lang="en-US" altLang="zh-CN" sz="1600" dirty="0" smtClean="0"/>
              <a:t>r=</a:t>
            </a:r>
            <a:r>
              <a:rPr lang="en-US" altLang="zh-CN" sz="1600" dirty="0" err="1" smtClean="0"/>
              <a:t>sqrt</a:t>
            </a:r>
            <a:r>
              <a:rPr lang="en-US" altLang="zh-CN" sz="1600" dirty="0" smtClean="0"/>
              <a:t>(6</a:t>
            </a:r>
            <a:r>
              <a:rPr lang="en-US" altLang="zh-CN" sz="1600" dirty="0"/>
              <a:t>/(</a:t>
            </a:r>
            <a:r>
              <a:rPr lang="en-US" altLang="zh-CN" sz="1600" dirty="0" err="1"/>
              <a:t>fan_in+fan_out</a:t>
            </a:r>
            <a:r>
              <a:rPr lang="en-US" altLang="zh-CN" sz="1600" dirty="0" smtClean="0"/>
              <a:t>)),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当</a:t>
            </a:r>
            <a:r>
              <a:rPr lang="zh-CN" altLang="en-US" sz="1600" dirty="0"/>
              <a:t>使用 </a:t>
            </a:r>
            <a:r>
              <a:rPr lang="en-US" altLang="zh-CN" sz="1600" dirty="0"/>
              <a:t>sigmoid</a:t>
            </a:r>
            <a:r>
              <a:rPr lang="zh-CN" altLang="en-US" sz="1600" dirty="0" smtClean="0"/>
              <a:t>时</a:t>
            </a:r>
            <a:r>
              <a:rPr lang="en-US" altLang="zh-CN" sz="1600" dirty="0"/>
              <a:t> r=4*(</a:t>
            </a:r>
            <a:r>
              <a:rPr lang="en-US" altLang="zh-CN" sz="1600" dirty="0" err="1"/>
              <a:t>sqrt</a:t>
            </a:r>
            <a:r>
              <a:rPr lang="en-US" altLang="zh-CN" sz="1600" dirty="0"/>
              <a:t>(6/</a:t>
            </a:r>
            <a:r>
              <a:rPr lang="en-US" altLang="zh-CN" sz="1600" dirty="0" err="1"/>
              <a:t>fan_in+fan_out</a:t>
            </a:r>
            <a:r>
              <a:rPr lang="en-US" altLang="zh-CN" sz="1600" dirty="0"/>
              <a:t>)) 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其中 </a:t>
            </a:r>
            <a:r>
              <a:rPr lang="en-US" altLang="zh-CN" sz="1600" dirty="0" err="1" smtClean="0"/>
              <a:t>fan_in</a:t>
            </a:r>
            <a:r>
              <a:rPr lang="en-US" altLang="zh-CN" sz="1600" dirty="0"/>
              <a:t> </a:t>
            </a:r>
            <a:r>
              <a:rPr lang="zh-CN" altLang="en-US" sz="1600" dirty="0" smtClean="0"/>
              <a:t>是前一层的大小，</a:t>
            </a:r>
            <a:r>
              <a:rPr lang="en-US" altLang="zh-CN" sz="1600" dirty="0" err="1" smtClean="0"/>
              <a:t>fan_out</a:t>
            </a:r>
            <a:r>
              <a:rPr lang="en-US" altLang="zh-CN" sz="1600" dirty="0"/>
              <a:t> </a:t>
            </a:r>
            <a:r>
              <a:rPr lang="zh-CN" altLang="en-US" sz="1600" dirty="0" smtClean="0"/>
              <a:t>是后一层的大小。</a:t>
            </a:r>
            <a:endParaRPr lang="en-US" altLang="zh-CN" sz="16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844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highway layers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30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1527687"/>
            <a:ext cx="8661400" cy="45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Residual connections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717"/>
            <a:ext cx="9144000" cy="26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Dense connections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9972"/>
            <a:ext cx="9144000" cy="31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Multi-task learning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775" y="1558836"/>
            <a:ext cx="8416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Raleway" charset="0"/>
              </a:rPr>
              <a:t>If additional data is available, multi-task learning (MTL) can often be used to improve performance on the target task. Have a look </a:t>
            </a:r>
            <a:r>
              <a:rPr lang="en-US" altLang="zh-CN" dirty="0">
                <a:solidFill>
                  <a:srgbClr val="333333"/>
                </a:solidFill>
                <a:latin typeface="Raleway" charset="0"/>
                <a:hlinkClick r:id="rId4"/>
              </a:rPr>
              <a:t>this blog post</a:t>
            </a:r>
            <a:r>
              <a:rPr lang="en-US" altLang="zh-CN" dirty="0">
                <a:solidFill>
                  <a:srgbClr val="666666"/>
                </a:solidFill>
                <a:latin typeface="Raleway" charset="0"/>
              </a:rPr>
              <a:t> for more information on MTL.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9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Attention</a:t>
            </a:r>
            <a:endParaRPr lang="en-US" altLang="zh-CN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34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2208444"/>
            <a:ext cx="8661400" cy="31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four attention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variants</a:t>
            </a:r>
            <a:endParaRPr lang="en-US" altLang="zh-CN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1822450"/>
            <a:ext cx="3771900" cy="54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" y="2740025"/>
            <a:ext cx="2222500" cy="596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50" y="3784600"/>
            <a:ext cx="2794000" cy="50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50" y="4778375"/>
            <a:ext cx="5765800" cy="419100"/>
          </a:xfrm>
          <a:prstGeom prst="rect">
            <a:avLst/>
          </a:prstGeom>
        </p:spPr>
      </p:pic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b="1" dirty="0"/>
              <a:t>Additive attention</a:t>
            </a:r>
            <a:r>
              <a:rPr lang="en-US" altLang="zh-CN" sz="1600" dirty="0"/>
              <a:t> </a:t>
            </a:r>
            <a:endParaRPr lang="fr-FR" altLang="zh-CN" sz="1600" b="1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fr-FR" altLang="zh-CN" sz="1600" b="1" dirty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fr-FR" altLang="zh-CN" sz="1600" b="1" dirty="0" smtClean="0"/>
              <a:t>Multiplicative </a:t>
            </a:r>
            <a:r>
              <a:rPr lang="fr-FR" altLang="zh-CN" sz="1600" b="1" dirty="0"/>
              <a:t>attention</a:t>
            </a:r>
            <a:r>
              <a:rPr lang="fr-FR" altLang="zh-CN" sz="1600" dirty="0"/>
              <a:t> </a:t>
            </a:r>
            <a:endParaRPr lang="en-US" altLang="zh-CN" sz="1600" b="1" dirty="0" smtClean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1600" b="1" dirty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b="1" dirty="0" smtClean="0"/>
              <a:t>Self-attention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1600" b="1" dirty="0"/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600" b="1" dirty="0" smtClean="0"/>
              <a:t>Key-value </a:t>
            </a:r>
            <a:r>
              <a:rPr lang="en-US" altLang="zh-CN" sz="1600" b="1" dirty="0"/>
              <a:t>attention</a:t>
            </a:r>
            <a:endParaRPr lang="en-US" altLang="zh-CN" sz="16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6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Task-specific best practices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0837"/>
            <a:ext cx="9144000" cy="30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Task-specific best practices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013"/>
            <a:ext cx="9144000" cy="61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Conclusion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38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2581628"/>
            <a:ext cx="8661400" cy="24059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8775" y="5509926"/>
            <a:ext cx="8531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参考博客</a:t>
            </a:r>
            <a:endParaRPr lang="en-US" altLang="zh-CN" dirty="0" smtClean="0"/>
          </a:p>
          <a:p>
            <a:r>
              <a:rPr lang="zh-CN" altLang="en-US" dirty="0" smtClean="0"/>
              <a:t>http</a:t>
            </a:r>
            <a:r>
              <a:rPr lang="zh-CN" altLang="en-US" dirty="0"/>
              <a:t>://ruder.io/deep-learning-nlp-best-practices/index.html#fn:34</a:t>
            </a:r>
          </a:p>
        </p:txBody>
      </p:sp>
    </p:spTree>
    <p:extLst>
      <p:ext uri="{BB962C8B-B14F-4D97-AF65-F5344CB8AC3E}">
        <p14:creationId xmlns:p14="http://schemas.microsoft.com/office/powerpoint/2010/main" val="4003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the </a:t>
            </a:r>
            <a:r>
              <a:rPr lang="en-US" altLang="zh-CN" sz="2000" dirty="0">
                <a:cs typeface="+mn-ea"/>
                <a:sym typeface="+mn-lt"/>
              </a:rPr>
              <a:t>correct </a:t>
            </a:r>
            <a:r>
              <a:rPr lang="en-US" altLang="zh-CN" sz="2000" dirty="0" err="1">
                <a:cs typeface="+mn-ea"/>
                <a:sym typeface="+mn-lt"/>
              </a:rPr>
              <a:t>hyperparameter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2000" dirty="0" smtClean="0">
                <a:cs typeface="+mn-ea"/>
                <a:sym typeface="+mn-lt"/>
              </a:rPr>
              <a:t>optimization often </a:t>
            </a:r>
            <a:r>
              <a:rPr lang="en-US" altLang="zh-CN" sz="2000" dirty="0">
                <a:cs typeface="+mn-ea"/>
                <a:sym typeface="+mn-lt"/>
              </a:rPr>
              <a:t>a “black art that requires expert experiences” (Snoek et al., 2012).</a:t>
            </a:r>
            <a:r>
              <a:rPr lang="zh-CN" altLang="en-US" sz="2000" b="0" dirty="0" smtClean="0">
                <a:cs typeface="+mn-ea"/>
                <a:sym typeface="+mn-lt"/>
              </a:rPr>
              <a:t> </a:t>
            </a:r>
            <a:endParaRPr lang="en-US" altLang="zh-CN" sz="2000" b="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we evaluated </a:t>
            </a:r>
            <a:r>
              <a:rPr lang="en-US" altLang="zh-CN" sz="2000" dirty="0" smtClean="0">
                <a:cs typeface="+mn-ea"/>
                <a:sym typeface="+mn-lt"/>
              </a:rPr>
              <a:t>over 50.000 </a:t>
            </a:r>
            <a:r>
              <a:rPr lang="en-US" altLang="zh-CN" sz="2000" dirty="0">
                <a:cs typeface="+mn-ea"/>
                <a:sym typeface="+mn-lt"/>
              </a:rPr>
              <a:t>different </a:t>
            </a:r>
            <a:r>
              <a:rPr lang="en-US" altLang="zh-CN" sz="2000" dirty="0" smtClean="0">
                <a:cs typeface="+mn-ea"/>
                <a:sym typeface="+mn-lt"/>
              </a:rPr>
              <a:t>setups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five common linguistic </a:t>
            </a:r>
            <a:r>
              <a:rPr lang="en-US" altLang="zh-CN" sz="2000" dirty="0">
                <a:cs typeface="+mn-ea"/>
                <a:sym typeface="+mn-lt"/>
              </a:rPr>
              <a:t>sequence tagging tasks (POS, Chunking, NER, Entity Recognition, and </a:t>
            </a:r>
            <a:r>
              <a:rPr lang="en-US" altLang="zh-CN" sz="2000" dirty="0" smtClean="0">
                <a:cs typeface="+mn-ea"/>
                <a:sym typeface="+mn-lt"/>
              </a:rPr>
              <a:t>Event Detection)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The contribution of this paper is an in-depth analysis which </a:t>
            </a:r>
            <a:r>
              <a:rPr lang="en-US" altLang="zh-CN" sz="2000" dirty="0" err="1">
                <a:cs typeface="+mn-ea"/>
                <a:sym typeface="+mn-lt"/>
              </a:rPr>
              <a:t>hyperparameters</a:t>
            </a:r>
            <a:r>
              <a:rPr lang="en-US" altLang="zh-CN" sz="2000" dirty="0">
                <a:cs typeface="+mn-ea"/>
                <a:sym typeface="+mn-lt"/>
              </a:rPr>
              <a:t> are crucial to optimize </a:t>
            </a:r>
            <a:r>
              <a:rPr lang="en-US" altLang="zh-CN" sz="2000" dirty="0" smtClean="0">
                <a:cs typeface="+mn-ea"/>
                <a:sym typeface="+mn-lt"/>
              </a:rPr>
              <a:t>and which </a:t>
            </a:r>
            <a:r>
              <a:rPr lang="en-US" altLang="zh-CN" sz="2000" dirty="0">
                <a:cs typeface="+mn-ea"/>
                <a:sym typeface="+mn-lt"/>
              </a:rPr>
              <a:t>are of less importance.</a:t>
            </a:r>
            <a:endParaRPr lang="zh-CN" altLang="en-US" sz="2000" dirty="0" smtClean="0"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4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8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评测参数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31184"/>
              </p:ext>
            </p:extLst>
          </p:nvPr>
        </p:nvGraphicFramePr>
        <p:xfrm>
          <a:off x="228600" y="1333500"/>
          <a:ext cx="8661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Evaluated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Hyperparameters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预训练的词向量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神经网络的深度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字符级别表示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目标函数的优化器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梯度归一化策略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序列标签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Classifier.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Dropout.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LSTM-Layers.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Recurrent Units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Mini-batch Size.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28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LSTM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的变体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63293"/>
              </p:ext>
            </p:extLst>
          </p:nvPr>
        </p:nvGraphicFramePr>
        <p:xfrm>
          <a:off x="228600" y="1333500"/>
          <a:ext cx="8661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various extensions to the architecture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Bidirectional LSTM-layers (Schuster and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Paliwal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1997)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variational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dropout for recurrent networks (Gal and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Ghahramani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2016)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-CRF (Huang et al., 2015)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combination of word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embeddings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character representations :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-CNN-CRF architecture  (Ma and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Hovy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-LSTM-CRF architecture (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Lample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al., 2016)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909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Related Work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cs typeface="+mn-ea"/>
                <a:sym typeface="+mn-lt"/>
              </a:rPr>
              <a:t>grid </a:t>
            </a:r>
            <a:r>
              <a:rPr lang="en-US" altLang="zh-CN" sz="2000" dirty="0" smtClean="0">
                <a:cs typeface="+mn-ea"/>
                <a:sym typeface="+mn-lt"/>
              </a:rPr>
              <a:t>search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cs typeface="+mn-ea"/>
                <a:sym typeface="+mn-lt"/>
              </a:rPr>
              <a:t>在人工定义超参数集中进行穷举搜索</a:t>
            </a:r>
            <a:endParaRPr lang="en-US" altLang="zh-CN" sz="1400" dirty="0" smtClean="0">
              <a:cs typeface="+mn-ea"/>
              <a:sym typeface="+mn-lt"/>
            </a:endParaRP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cs typeface="+mn-ea"/>
                <a:sym typeface="+mn-lt"/>
              </a:rPr>
              <a:t>计算</a:t>
            </a:r>
            <a:r>
              <a:rPr lang="zh-CN" altLang="en-US" sz="1400" dirty="0" smtClean="0">
                <a:cs typeface="+mn-ea"/>
                <a:sym typeface="+mn-lt"/>
              </a:rPr>
              <a:t>量过大</a:t>
            </a:r>
            <a:endParaRPr lang="en-US" altLang="zh-CN" sz="14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cs typeface="+mn-ea"/>
                <a:sym typeface="+mn-lt"/>
              </a:rPr>
              <a:t>Randomized search</a:t>
            </a: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Bayesian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Optimization 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methods</a:t>
            </a:r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cs typeface="+mn-ea"/>
                <a:sym typeface="+mn-lt"/>
              </a:rPr>
              <a:t>从每次训练的结果来更好的估计下一批参数。设定一个参数和目标函数之间的统计模型</a:t>
            </a:r>
            <a:endParaRPr lang="en-US" altLang="zh-CN" sz="14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Automatic tuning of </a:t>
            </a:r>
            <a:r>
              <a:rPr lang="en-US" altLang="zh-CN" sz="2000" dirty="0" err="1"/>
              <a:t>hyperparameters</a:t>
            </a:r>
            <a:r>
              <a:rPr lang="en-US" altLang="zh-CN" sz="2000" dirty="0"/>
              <a:t> of an LSTM has led to state-of-the-art results in language modeling, outperforming models that are far more complex (</a:t>
            </a:r>
            <a:r>
              <a:rPr lang="en-US" altLang="zh-CN" sz="2000" dirty="0" err="1"/>
              <a:t>Melis</a:t>
            </a:r>
            <a:r>
              <a:rPr lang="en-US" altLang="zh-CN" sz="2000" dirty="0"/>
              <a:t> et al., 2017).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5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LSTM for 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Sequence Tagging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8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19483" y="1333500"/>
            <a:ext cx="7079633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LSTM for 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Sequence Tagging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9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650" y="2273986"/>
            <a:ext cx="7886700" cy="34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1381</Words>
  <Application>Microsoft Macintosh PowerPoint</Application>
  <PresentationFormat>全屏显示(4:3)</PresentationFormat>
  <Paragraphs>277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Calibri</vt:lpstr>
      <vt:lpstr>inherit</vt:lpstr>
      <vt:lpstr>Raleway</vt:lpstr>
      <vt:lpstr>Wingdings</vt:lpstr>
      <vt:lpstr>宋体</vt:lpstr>
      <vt:lpstr>微软雅黑</vt:lpstr>
      <vt:lpstr>Arial</vt:lpstr>
      <vt:lpstr>Office 主题</vt:lpstr>
      <vt:lpstr>Optimal Hyperparameters for Deep LSTM-Networks for Sequence Labeling Tasks </vt:lpstr>
      <vt:lpstr>摘要</vt:lpstr>
      <vt:lpstr>摘要</vt:lpstr>
      <vt:lpstr>摘要</vt:lpstr>
      <vt:lpstr>评测参数</vt:lpstr>
      <vt:lpstr>LSTM的变体</vt:lpstr>
      <vt:lpstr>Related Work</vt:lpstr>
      <vt:lpstr>LSTM for Sequence Tagging</vt:lpstr>
      <vt:lpstr>LSTM for Sequence Tagging</vt:lpstr>
      <vt:lpstr>*Pre-trained Word Embeddings</vt:lpstr>
      <vt:lpstr>*Pre-trained Word Embeddings</vt:lpstr>
      <vt:lpstr>*Pre-trained Word Embeddings</vt:lpstr>
      <vt:lpstr>Character Representation</vt:lpstr>
      <vt:lpstr>*Optimizer</vt:lpstr>
      <vt:lpstr>*Optimizer</vt:lpstr>
      <vt:lpstr>*Optimizer</vt:lpstr>
      <vt:lpstr>*gradient normalization</vt:lpstr>
      <vt:lpstr>Tagging schemes</vt:lpstr>
      <vt:lpstr>Tagging schemes</vt:lpstr>
      <vt:lpstr>*Classifier</vt:lpstr>
      <vt:lpstr>*Classifier</vt:lpstr>
      <vt:lpstr>*Dropout</vt:lpstr>
      <vt:lpstr>*Dropout</vt:lpstr>
      <vt:lpstr>*Dropout</vt:lpstr>
      <vt:lpstr>*Dropout</vt:lpstr>
      <vt:lpstr>Number of LSTM-Layers</vt:lpstr>
      <vt:lpstr>Number of Recurrent Units</vt:lpstr>
      <vt:lpstr>Mini-batch Size</vt:lpstr>
      <vt:lpstr>Layer connections</vt:lpstr>
      <vt:lpstr>highway layers</vt:lpstr>
      <vt:lpstr>Residual connections</vt:lpstr>
      <vt:lpstr>Dense connections</vt:lpstr>
      <vt:lpstr>Multi-task learning</vt:lpstr>
      <vt:lpstr>Attention</vt:lpstr>
      <vt:lpstr>four attention variants</vt:lpstr>
      <vt:lpstr>Task-specific best practices</vt:lpstr>
      <vt:lpstr>Task-specific best practices</vt:lpstr>
      <vt:lpstr>Conclusion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shixian ning</dc:creator>
  <cp:lastModifiedBy>Microsoft Office 用户</cp:lastModifiedBy>
  <cp:revision>76</cp:revision>
  <dcterms:created xsi:type="dcterms:W3CDTF">2017-08-01T02:11:21Z</dcterms:created>
  <dcterms:modified xsi:type="dcterms:W3CDTF">2017-12-05T01:05:08Z</dcterms:modified>
</cp:coreProperties>
</file>