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3"/>
    <p:sldId id="262" r:id="rId4"/>
    <p:sldId id="263" r:id="rId5"/>
    <p:sldId id="264" r:id="rId6"/>
    <p:sldId id="266" r:id="rId7"/>
    <p:sldId id="265" r:id="rId8"/>
    <p:sldId id="267" r:id="rId9"/>
    <p:sldId id="272" r:id="rId10"/>
    <p:sldId id="268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00DC-3552-496D-AF2C-EF381C962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PPT4+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2071678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账</a:t>
            </a:r>
            <a:r>
              <a:rPr lang="zh-CN" altLang="en-US" sz="1400" dirty="0" smtClean="0">
                <a:solidFill>
                  <a:srgbClr val="C00000"/>
                </a:solidFill>
              </a:rPr>
              <a:t>期截止日期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43636" y="3000372"/>
            <a:ext cx="57150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928794" y="2357430"/>
            <a:ext cx="4071966" cy="7762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2876" y="4214818"/>
            <a:ext cx="71434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8" idx="3"/>
          </p:cNvCxnSpPr>
          <p:nvPr/>
        </p:nvCxnSpPr>
        <p:spPr>
          <a:xfrm>
            <a:off x="0" y="4214818"/>
            <a:ext cx="857224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</p:cNvCxnSpPr>
          <p:nvPr/>
        </p:nvCxnSpPr>
        <p:spPr>
          <a:xfrm rot="5400000">
            <a:off x="332452" y="2761351"/>
            <a:ext cx="1835363" cy="10715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86842" y="242886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默认</a:t>
            </a:r>
            <a:r>
              <a:rPr lang="en-US" altLang="zh-CN" sz="1400" dirty="0" smtClean="0">
                <a:solidFill>
                  <a:srgbClr val="C00000"/>
                </a:solidFill>
              </a:rPr>
              <a:t>CNY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0800000" flipV="1">
            <a:off x="7572397" y="2593768"/>
            <a:ext cx="1357323" cy="90667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PPT4+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PPT4+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723978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286512" y="2835471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账</a:t>
            </a:r>
            <a:r>
              <a:rPr lang="zh-CN" altLang="en-US" sz="1400" dirty="0" smtClean="0">
                <a:solidFill>
                  <a:srgbClr val="C00000"/>
                </a:solidFill>
              </a:rPr>
              <a:t>期截止日期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29520" y="2857496"/>
            <a:ext cx="78581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3966" y="2857496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15338" y="2857496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至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8082" y="2214554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加两个检索项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7036611" y="2536025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 l="49451" t="71485" r="42313" b="22656"/>
          <a:stretch>
            <a:fillRect/>
          </a:stretch>
        </p:blipFill>
        <p:spPr bwMode="auto">
          <a:xfrm>
            <a:off x="5429256" y="4429132"/>
            <a:ext cx="107157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857884" y="407194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查询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0826" y="4286256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换成按键放在中间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>
            <a:endCxn id="10" idx="3"/>
          </p:cNvCxnSpPr>
          <p:nvPr/>
        </p:nvCxnSpPr>
        <p:spPr>
          <a:xfrm rot="10800000">
            <a:off x="6500826" y="4643446"/>
            <a:ext cx="3071834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5857884" y="4225830"/>
            <a:ext cx="71438" cy="2033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714744" y="3357562"/>
            <a:ext cx="271464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1788" y="3599264"/>
            <a:ext cx="1347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货币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15206" y="3571876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6679421" y="2821777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643042" y="3643314"/>
            <a:ext cx="250033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29124" y="335756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一行放两个检索项，紧凑些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86446" y="4643446"/>
            <a:ext cx="428628" cy="71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PPT4+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85742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868" y="1785926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加“货币”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rot="16200000" flipH="1">
            <a:off x="3250397" y="2893215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79649" t="50000" r="18704" b="48047"/>
          <a:stretch>
            <a:fillRect/>
          </a:stretch>
        </p:blipFill>
        <p:spPr bwMode="auto">
          <a:xfrm>
            <a:off x="2571736" y="4000504"/>
            <a:ext cx="214314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79649" t="50000" r="18704" b="48047"/>
          <a:stretch>
            <a:fillRect/>
          </a:stretch>
        </p:blipFill>
        <p:spPr bwMode="auto">
          <a:xfrm>
            <a:off x="2571736" y="4429132"/>
            <a:ext cx="214314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28596" y="4857760"/>
            <a:ext cx="1714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加选择按键。同时允许直接输入，与从供应商列表选择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>
          <a:xfrm flipV="1">
            <a:off x="1071538" y="4071942"/>
            <a:ext cx="150019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1"/>
          </p:cNvCxnSpPr>
          <p:nvPr/>
        </p:nvCxnSpPr>
        <p:spPr>
          <a:xfrm flipV="1">
            <a:off x="1000100" y="4500570"/>
            <a:ext cx="157163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PPT4+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 t="14648" b="22851"/>
          <a:stretch>
            <a:fillRect/>
          </a:stretch>
        </p:blipFill>
        <p:spPr bwMode="auto">
          <a:xfrm>
            <a:off x="-1857420" y="357166"/>
            <a:ext cx="1301115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857356" y="1142984"/>
            <a:ext cx="228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逻辑上，这两者必须选一个或者同时选。但不能一个都不选，否则提交失败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821637" y="1821645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5400000">
            <a:off x="2357422" y="19288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857288" y="4120226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做成可以打开的按键，打开后出现以下页：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14480" y="4620292"/>
            <a:ext cx="1714512" cy="30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</a:rPr>
              <a:t>银行信息管理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"/>
          <a:srcRect l="8163" t="25390" r="90739" b="71680"/>
          <a:stretch>
            <a:fillRect/>
          </a:stretch>
        </p:blipFill>
        <p:spPr bwMode="auto">
          <a:xfrm>
            <a:off x="1643042" y="4643446"/>
            <a:ext cx="14287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椭圆 33"/>
          <p:cNvSpPr/>
          <p:nvPr/>
        </p:nvSpPr>
        <p:spPr>
          <a:xfrm>
            <a:off x="1500166" y="4071942"/>
            <a:ext cx="185738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42910" y="4357694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4" idx="4"/>
          </p:cNvCxnSpPr>
          <p:nvPr/>
        </p:nvCxnSpPr>
        <p:spPr>
          <a:xfrm rot="5400000">
            <a:off x="2321703" y="453628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PPT4+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3042" y="2808083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银行名称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57752" y="2808083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银行地址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43042" y="3189557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分行名称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357187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账户名称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57752" y="3522463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账号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643042" y="395109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货币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86314" y="323671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SWIFT</a:t>
            </a:r>
            <a:r>
              <a:rPr lang="zh-CN" altLang="en-US" sz="1400" dirty="0" smtClean="0"/>
              <a:t>代码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57752" y="395109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备注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500298" y="2832367"/>
            <a:ext cx="185738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715008" y="2832367"/>
            <a:ext cx="200026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00298" y="3260995"/>
            <a:ext cx="185738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15008" y="3593901"/>
            <a:ext cx="200026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00298" y="3618185"/>
            <a:ext cx="185738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500298" y="4022529"/>
            <a:ext cx="185738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15008" y="3236711"/>
            <a:ext cx="200026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15008" y="4022529"/>
            <a:ext cx="200026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43042" y="2428868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账户简称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2500298" y="2450893"/>
            <a:ext cx="185738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"/>
          <a:srcRect l="49451" t="71485" r="42313" b="22656"/>
          <a:stretch>
            <a:fillRect/>
          </a:stretch>
        </p:blipFill>
        <p:spPr bwMode="auto">
          <a:xfrm>
            <a:off x="4214810" y="4500570"/>
            <a:ext cx="107157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3000364" y="4213689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按键名称“保存”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286248" y="4451157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71868" y="78579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0070C0"/>
                </a:solidFill>
              </a:rPr>
              <a:t>银行信息管理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43042" y="1335273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</a:rPr>
              <a:t>账户简称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1</a:t>
            </a:r>
            <a:endParaRPr lang="en-US" altLang="zh-CN" sz="1400" b="1" dirty="0" smtClean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3042" y="1426118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b="1" dirty="0" smtClean="0">
              <a:solidFill>
                <a:srgbClr val="0070C0"/>
              </a:solidFill>
            </a:endParaRPr>
          </a:p>
          <a:p>
            <a:r>
              <a:rPr lang="zh-CN" altLang="en-US" sz="1400" b="1" dirty="0" smtClean="0">
                <a:solidFill>
                  <a:srgbClr val="0070C0"/>
                </a:solidFill>
              </a:rPr>
              <a:t>账户简称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2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3042" y="1762772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b="1" dirty="0" smtClean="0">
              <a:solidFill>
                <a:srgbClr val="0070C0"/>
              </a:solidFill>
            </a:endParaRPr>
          </a:p>
          <a:p>
            <a:r>
              <a:rPr lang="zh-CN" altLang="en-US" sz="1400" b="1" dirty="0" smtClean="0">
                <a:solidFill>
                  <a:srgbClr val="0070C0"/>
                </a:solidFill>
              </a:rPr>
              <a:t>增加新账户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364" y="4835735"/>
            <a:ext cx="1571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“保存”回上页，只有最终提交成功了，才生效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282" y="571480"/>
            <a:ext cx="1571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这两个点进去是编辑已经有的信息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1250133" y="892951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6200000" flipH="1">
            <a:off x="1071538" y="1142984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71470" y="1761642"/>
            <a:ext cx="1571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这个点进去就是以下的新账户创建页面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直接箭头连接符 41"/>
          <p:cNvCxnSpPr>
            <a:endCxn id="40" idx="3"/>
          </p:cNvCxnSpPr>
          <p:nvPr/>
        </p:nvCxnSpPr>
        <p:spPr>
          <a:xfrm>
            <a:off x="1000100" y="2071678"/>
            <a:ext cx="500066" cy="5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500562" y="4714884"/>
            <a:ext cx="428628" cy="71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PPT4+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85742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358082" y="2214554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加个检索项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49451" t="71485" r="42313" b="22656"/>
          <a:stretch>
            <a:fillRect/>
          </a:stretch>
        </p:blipFill>
        <p:spPr bwMode="auto">
          <a:xfrm>
            <a:off x="5429256" y="4429132"/>
            <a:ext cx="107157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857884" y="407194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查询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826" y="4286256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换成按键放在中间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>
            <a:endCxn id="9" idx="3"/>
          </p:cNvCxnSpPr>
          <p:nvPr/>
        </p:nvCxnSpPr>
        <p:spPr>
          <a:xfrm rot="10800000">
            <a:off x="6500826" y="4643446"/>
            <a:ext cx="3071834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 flipV="1">
            <a:off x="5857884" y="4225830"/>
            <a:ext cx="71438" cy="2033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714744" y="3357562"/>
            <a:ext cx="271464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1788" y="3599264"/>
            <a:ext cx="1347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货币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15206" y="3571876"/>
            <a:ext cx="10001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6679421" y="2821777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643042" y="3643314"/>
            <a:ext cx="250033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29124" y="335756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一行放两个检索项，紧凑些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786446" y="4643446"/>
            <a:ext cx="428628" cy="71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3428992" y="400050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PPT4+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 t="11719" b="12109"/>
          <a:stretch>
            <a:fillRect/>
          </a:stretch>
        </p:blipFill>
        <p:spPr bwMode="auto">
          <a:xfrm>
            <a:off x="-2081168" y="-142900"/>
            <a:ext cx="1301115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85786" y="499864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会计科目设置</a:t>
            </a:r>
            <a:endParaRPr lang="zh-CN" altLang="en-US" b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71538" y="5947966"/>
            <a:ext cx="2627313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/>
              <a:t> </a:t>
            </a:r>
            <a:r>
              <a:rPr lang="zh-CN" altLang="en-US" sz="1600" b="1" dirty="0"/>
              <a:t>设置我的费用类别</a:t>
            </a:r>
            <a:endParaRPr lang="zh-CN" altLang="en-US" sz="1600" b="1" dirty="0"/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071538" y="5498712"/>
            <a:ext cx="2627313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/>
              <a:t> </a:t>
            </a:r>
            <a:r>
              <a:rPr lang="zh-CN" altLang="en-US" sz="1600" b="1" dirty="0"/>
              <a:t>编辑费用类别选项</a:t>
            </a:r>
            <a:endParaRPr lang="zh-CN" altLang="en-US" sz="1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8236" t="28320" r="90666" b="67774"/>
          <a:stretch>
            <a:fillRect/>
          </a:stretch>
        </p:blipFill>
        <p:spPr bwMode="auto">
          <a:xfrm>
            <a:off x="1000100" y="5500702"/>
            <a:ext cx="14287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8236" t="28320" r="90666" b="67774"/>
          <a:stretch>
            <a:fillRect/>
          </a:stretch>
        </p:blipFill>
        <p:spPr bwMode="auto">
          <a:xfrm>
            <a:off x="1000100" y="5929330"/>
            <a:ext cx="14287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14348" y="400050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点了以后，显示下级子菜单：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6200000" flipV="1">
            <a:off x="-357206" y="3000388"/>
            <a:ext cx="1500198" cy="785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714348" y="4714884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PPT4+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64291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会计科目设置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71414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点击：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 l="8236" t="37109" r="90117" b="59961"/>
          <a:stretch>
            <a:fillRect/>
          </a:stretch>
        </p:blipFill>
        <p:spPr bwMode="auto">
          <a:xfrm>
            <a:off x="142844" y="714356"/>
            <a:ext cx="214314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3730637" y="428604"/>
            <a:ext cx="26273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sng" dirty="0">
                <a:solidFill>
                  <a:srgbClr val="0070C0"/>
                </a:solidFill>
              </a:rPr>
              <a:t> 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会计科目设置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-677899" y="3393281"/>
            <a:ext cx="535785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/>
          <a:srcRect l="27253" t="54405" r="65585" b="20292"/>
          <a:stretch>
            <a:fillRect/>
          </a:stretch>
        </p:blipFill>
        <p:spPr bwMode="auto">
          <a:xfrm>
            <a:off x="2571736" y="1838728"/>
            <a:ext cx="114300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 l="49451" t="71485" r="42313" b="22656"/>
          <a:stretch>
            <a:fillRect/>
          </a:stretch>
        </p:blipFill>
        <p:spPr bwMode="auto">
          <a:xfrm>
            <a:off x="5143504" y="5357826"/>
            <a:ext cx="107157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3763945" y="1567262"/>
            <a:ext cx="111601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/>
              <a:t> </a:t>
            </a:r>
            <a:r>
              <a:rPr lang="zh-CN" altLang="en-US" sz="1400"/>
              <a:t>营业成本</a:t>
            </a:r>
            <a:endParaRPr lang="zh-CN" altLang="en-US" sz="1400"/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4627545" y="1573612"/>
            <a:ext cx="111601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/>
              <a:t> </a:t>
            </a:r>
            <a:r>
              <a:rPr lang="zh-CN" altLang="en-US" sz="1400"/>
              <a:t>销售费用</a:t>
            </a:r>
            <a:endParaRPr lang="zh-CN" altLang="en-US" sz="1400"/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491145" y="1573612"/>
            <a:ext cx="1116013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/>
              <a:t> </a:t>
            </a:r>
            <a:r>
              <a:rPr lang="zh-CN" altLang="en-US" sz="1400"/>
              <a:t>管理费用</a:t>
            </a:r>
            <a:endParaRPr lang="zh-CN" altLang="en-US" sz="1400"/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6356333" y="1573612"/>
            <a:ext cx="1116012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 dirty="0"/>
              <a:t> </a:t>
            </a:r>
            <a:r>
              <a:rPr lang="zh-CN" altLang="en-US" sz="1400" dirty="0"/>
              <a:t>财务费用</a:t>
            </a:r>
            <a:endParaRPr lang="zh-CN" altLang="en-US" sz="1400" dirty="0"/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4159233" y="1933975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4951395" y="19339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5816583" y="1933975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6680183" y="1933975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4160820" y="22213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4952983" y="2221312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5818170" y="22213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6681770" y="22213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4160820" y="25816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4952983" y="2581675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42"/>
          <p:cNvSpPr>
            <a:spLocks noChangeArrowheads="1"/>
          </p:cNvSpPr>
          <p:nvPr/>
        </p:nvSpPr>
        <p:spPr bwMode="auto">
          <a:xfrm>
            <a:off x="5818170" y="25816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43"/>
          <p:cNvSpPr>
            <a:spLocks noChangeArrowheads="1"/>
          </p:cNvSpPr>
          <p:nvPr/>
        </p:nvSpPr>
        <p:spPr bwMode="auto">
          <a:xfrm>
            <a:off x="6681770" y="25816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Rectangle 44"/>
          <p:cNvSpPr>
            <a:spLocks noChangeArrowheads="1"/>
          </p:cNvSpPr>
          <p:nvPr/>
        </p:nvSpPr>
        <p:spPr bwMode="auto">
          <a:xfrm>
            <a:off x="4160820" y="28690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45"/>
          <p:cNvSpPr>
            <a:spLocks noChangeArrowheads="1"/>
          </p:cNvSpPr>
          <p:nvPr/>
        </p:nvSpPr>
        <p:spPr bwMode="auto">
          <a:xfrm>
            <a:off x="4952983" y="2869012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46"/>
          <p:cNvSpPr>
            <a:spLocks noChangeArrowheads="1"/>
          </p:cNvSpPr>
          <p:nvPr/>
        </p:nvSpPr>
        <p:spPr bwMode="auto">
          <a:xfrm>
            <a:off x="5818170" y="28690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47"/>
          <p:cNvSpPr>
            <a:spLocks noChangeArrowheads="1"/>
          </p:cNvSpPr>
          <p:nvPr/>
        </p:nvSpPr>
        <p:spPr bwMode="auto">
          <a:xfrm>
            <a:off x="6681770" y="286901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48"/>
          <p:cNvSpPr>
            <a:spLocks noChangeArrowheads="1"/>
          </p:cNvSpPr>
          <p:nvPr/>
        </p:nvSpPr>
        <p:spPr bwMode="auto">
          <a:xfrm>
            <a:off x="4160820" y="32293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49"/>
          <p:cNvSpPr>
            <a:spLocks noChangeArrowheads="1"/>
          </p:cNvSpPr>
          <p:nvPr/>
        </p:nvSpPr>
        <p:spPr bwMode="auto">
          <a:xfrm>
            <a:off x="4952983" y="3229375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Rectangle 50"/>
          <p:cNvSpPr>
            <a:spLocks noChangeArrowheads="1"/>
          </p:cNvSpPr>
          <p:nvPr/>
        </p:nvSpPr>
        <p:spPr bwMode="auto">
          <a:xfrm>
            <a:off x="5818170" y="32293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Rectangle 51"/>
          <p:cNvSpPr>
            <a:spLocks noChangeArrowheads="1"/>
          </p:cNvSpPr>
          <p:nvPr/>
        </p:nvSpPr>
        <p:spPr bwMode="auto">
          <a:xfrm>
            <a:off x="6681770" y="3229375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52"/>
          <p:cNvSpPr>
            <a:spLocks noChangeArrowheads="1"/>
          </p:cNvSpPr>
          <p:nvPr/>
        </p:nvSpPr>
        <p:spPr bwMode="auto">
          <a:xfrm>
            <a:off x="4160820" y="366236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53"/>
          <p:cNvSpPr>
            <a:spLocks noChangeArrowheads="1"/>
          </p:cNvSpPr>
          <p:nvPr/>
        </p:nvSpPr>
        <p:spPr bwMode="auto">
          <a:xfrm>
            <a:off x="4952983" y="3662363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5818170" y="366236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55"/>
          <p:cNvSpPr>
            <a:spLocks noChangeArrowheads="1"/>
          </p:cNvSpPr>
          <p:nvPr/>
        </p:nvSpPr>
        <p:spPr bwMode="auto">
          <a:xfrm>
            <a:off x="6681770" y="366236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Text Box 56"/>
          <p:cNvSpPr txBox="1">
            <a:spLocks noChangeArrowheads="1"/>
          </p:cNvSpPr>
          <p:nvPr/>
        </p:nvSpPr>
        <p:spPr bwMode="auto">
          <a:xfrm>
            <a:off x="2465373" y="1214422"/>
            <a:ext cx="1106495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/>
              <a:t>费用</a:t>
            </a:r>
            <a:r>
              <a:rPr lang="zh-CN" altLang="en-US" sz="1600" b="1" dirty="0"/>
              <a:t>类别</a:t>
            </a:r>
            <a:endParaRPr lang="zh-CN" altLang="en-US" sz="1600" b="1" dirty="0"/>
          </a:p>
        </p:txBody>
      </p:sp>
      <p:sp>
        <p:nvSpPr>
          <p:cNvPr id="75" name="Text Box 57"/>
          <p:cNvSpPr txBox="1">
            <a:spLocks noChangeArrowheads="1"/>
          </p:cNvSpPr>
          <p:nvPr/>
        </p:nvSpPr>
        <p:spPr bwMode="auto">
          <a:xfrm>
            <a:off x="4987908" y="1214422"/>
            <a:ext cx="2195512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适用于</a:t>
            </a:r>
            <a:endParaRPr lang="zh-CN" altLang="en-US" sz="1600" b="1"/>
          </a:p>
        </p:txBody>
      </p:sp>
      <p:sp>
        <p:nvSpPr>
          <p:cNvPr id="79" name="Freeform 66"/>
          <p:cNvSpPr/>
          <p:nvPr/>
        </p:nvSpPr>
        <p:spPr bwMode="auto">
          <a:xfrm>
            <a:off x="4159233" y="1932387"/>
            <a:ext cx="1539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67"/>
          <p:cNvSpPr/>
          <p:nvPr/>
        </p:nvSpPr>
        <p:spPr bwMode="auto">
          <a:xfrm>
            <a:off x="4941870" y="2219725"/>
            <a:ext cx="153988" cy="93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68"/>
          <p:cNvSpPr/>
          <p:nvPr/>
        </p:nvSpPr>
        <p:spPr bwMode="auto">
          <a:xfrm>
            <a:off x="4951395" y="2918225"/>
            <a:ext cx="153988" cy="93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69"/>
          <p:cNvSpPr/>
          <p:nvPr/>
        </p:nvSpPr>
        <p:spPr bwMode="auto">
          <a:xfrm>
            <a:off x="5876908" y="2630887"/>
            <a:ext cx="1539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4951395" y="4929198"/>
            <a:ext cx="24479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打钩选择适用的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Line 71"/>
          <p:cNvSpPr>
            <a:spLocks noChangeShapeType="1"/>
          </p:cNvSpPr>
          <p:nvPr/>
        </p:nvSpPr>
        <p:spPr bwMode="auto">
          <a:xfrm flipH="1" flipV="1">
            <a:off x="4230669" y="2076849"/>
            <a:ext cx="1127148" cy="285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" name="Line 72"/>
          <p:cNvSpPr>
            <a:spLocks noChangeShapeType="1"/>
          </p:cNvSpPr>
          <p:nvPr/>
        </p:nvSpPr>
        <p:spPr bwMode="auto">
          <a:xfrm flipH="1" flipV="1">
            <a:off x="5888020" y="2724549"/>
            <a:ext cx="398492" cy="22046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7242202" y="1606966"/>
            <a:ext cx="1116012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 dirty="0"/>
              <a:t> </a:t>
            </a:r>
            <a:r>
              <a:rPr lang="zh-CN" altLang="en-US" sz="1400" dirty="0" smtClean="0"/>
              <a:t>工资成本</a:t>
            </a:r>
            <a:endParaRPr lang="zh-CN" altLang="en-US" sz="1400" dirty="0"/>
          </a:p>
        </p:txBody>
      </p:sp>
      <p:sp>
        <p:nvSpPr>
          <p:cNvPr id="128" name="Rectangle 35"/>
          <p:cNvSpPr>
            <a:spLocks noChangeArrowheads="1"/>
          </p:cNvSpPr>
          <p:nvPr/>
        </p:nvSpPr>
        <p:spPr bwMode="auto">
          <a:xfrm>
            <a:off x="7566052" y="1967329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7567639" y="2254666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Rectangle 43"/>
          <p:cNvSpPr>
            <a:spLocks noChangeArrowheads="1"/>
          </p:cNvSpPr>
          <p:nvPr/>
        </p:nvSpPr>
        <p:spPr bwMode="auto">
          <a:xfrm>
            <a:off x="7567639" y="2615029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Rectangle 47"/>
          <p:cNvSpPr>
            <a:spLocks noChangeArrowheads="1"/>
          </p:cNvSpPr>
          <p:nvPr/>
        </p:nvSpPr>
        <p:spPr bwMode="auto">
          <a:xfrm>
            <a:off x="7567639" y="2902366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Rectangle 51"/>
          <p:cNvSpPr>
            <a:spLocks noChangeArrowheads="1"/>
          </p:cNvSpPr>
          <p:nvPr/>
        </p:nvSpPr>
        <p:spPr bwMode="auto">
          <a:xfrm>
            <a:off x="7567639" y="3262729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Rectangle 55"/>
          <p:cNvSpPr>
            <a:spLocks noChangeArrowheads="1"/>
          </p:cNvSpPr>
          <p:nvPr/>
        </p:nvSpPr>
        <p:spPr bwMode="auto">
          <a:xfrm>
            <a:off x="7567639" y="3695717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Text Box 30"/>
          <p:cNvSpPr txBox="1">
            <a:spLocks noChangeArrowheads="1"/>
          </p:cNvSpPr>
          <p:nvPr/>
        </p:nvSpPr>
        <p:spPr bwMode="auto">
          <a:xfrm>
            <a:off x="8242334" y="1624414"/>
            <a:ext cx="1116012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400" dirty="0"/>
              <a:t> </a:t>
            </a:r>
            <a:r>
              <a:rPr lang="zh-CN" altLang="en-US" sz="1400" dirty="0" smtClean="0"/>
              <a:t>税费计提</a:t>
            </a:r>
            <a:endParaRPr lang="zh-CN" altLang="en-US" sz="1400" dirty="0"/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8566184" y="1984777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8567771" y="227211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Rectangle 43"/>
          <p:cNvSpPr>
            <a:spLocks noChangeArrowheads="1"/>
          </p:cNvSpPr>
          <p:nvPr/>
        </p:nvSpPr>
        <p:spPr bwMode="auto">
          <a:xfrm>
            <a:off x="8567771" y="2632477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Rectangle 47"/>
          <p:cNvSpPr>
            <a:spLocks noChangeArrowheads="1"/>
          </p:cNvSpPr>
          <p:nvPr/>
        </p:nvSpPr>
        <p:spPr bwMode="auto">
          <a:xfrm>
            <a:off x="8567771" y="291981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8567771" y="3280177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Rectangle 55"/>
          <p:cNvSpPr>
            <a:spLocks noChangeArrowheads="1"/>
          </p:cNvSpPr>
          <p:nvPr/>
        </p:nvSpPr>
        <p:spPr bwMode="auto">
          <a:xfrm>
            <a:off x="8567771" y="371316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Freeform 69"/>
          <p:cNvSpPr/>
          <p:nvPr/>
        </p:nvSpPr>
        <p:spPr bwMode="auto">
          <a:xfrm>
            <a:off x="6704029" y="3245263"/>
            <a:ext cx="1539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" name="Freeform 69"/>
          <p:cNvSpPr/>
          <p:nvPr/>
        </p:nvSpPr>
        <p:spPr bwMode="auto">
          <a:xfrm>
            <a:off x="8561417" y="3746517"/>
            <a:ext cx="1539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" name="Freeform 69"/>
          <p:cNvSpPr/>
          <p:nvPr/>
        </p:nvSpPr>
        <p:spPr bwMode="auto">
          <a:xfrm>
            <a:off x="7561285" y="2267356"/>
            <a:ext cx="153987" cy="93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7"/>
              </a:cxn>
              <a:cxn ang="0">
                <a:pos x="97" y="9"/>
              </a:cxn>
            </a:cxnLst>
            <a:rect l="0" t="0" r="r" b="b"/>
            <a:pathLst>
              <a:path w="97" h="59">
                <a:moveTo>
                  <a:pt x="0" y="0"/>
                </a:moveTo>
                <a:cubicBezTo>
                  <a:pt x="3" y="9"/>
                  <a:pt x="2" y="20"/>
                  <a:pt x="9" y="27"/>
                </a:cubicBezTo>
                <a:cubicBezTo>
                  <a:pt x="40" y="59"/>
                  <a:pt x="70" y="9"/>
                  <a:pt x="97" y="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145" name="直接箭头连接符 144"/>
          <p:cNvCxnSpPr>
            <a:stCxn id="85" idx="0"/>
          </p:cNvCxnSpPr>
          <p:nvPr/>
        </p:nvCxnSpPr>
        <p:spPr>
          <a:xfrm rot="5400000" flipH="1" flipV="1">
            <a:off x="6812981" y="3241088"/>
            <a:ext cx="1161641" cy="2214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Box 24"/>
          <p:cNvSpPr txBox="1">
            <a:spLocks noChangeArrowheads="1"/>
          </p:cNvSpPr>
          <p:nvPr/>
        </p:nvSpPr>
        <p:spPr bwMode="auto">
          <a:xfrm>
            <a:off x="4143372" y="5745793"/>
            <a:ext cx="3714776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“适用于”我也会给一套默认打钩选择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2357422" y="1552976"/>
            <a:ext cx="14287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3857620" y="1552976"/>
            <a:ext cx="52863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24"/>
          <p:cNvSpPr txBox="1">
            <a:spLocks noChangeArrowheads="1"/>
          </p:cNvSpPr>
          <p:nvPr/>
        </p:nvSpPr>
        <p:spPr bwMode="auto">
          <a:xfrm>
            <a:off x="1928794" y="1813457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2" name="Text Box 24"/>
          <p:cNvSpPr txBox="1">
            <a:spLocks noChangeArrowheads="1"/>
          </p:cNvSpPr>
          <p:nvPr/>
        </p:nvSpPr>
        <p:spPr bwMode="auto">
          <a:xfrm>
            <a:off x="1928794" y="1981604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1928794" y="2195918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4" name="Text Box 24"/>
          <p:cNvSpPr txBox="1">
            <a:spLocks noChangeArrowheads="1"/>
          </p:cNvSpPr>
          <p:nvPr/>
        </p:nvSpPr>
        <p:spPr bwMode="auto">
          <a:xfrm>
            <a:off x="1928794" y="2456399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5" name="Text Box 24"/>
          <p:cNvSpPr txBox="1">
            <a:spLocks noChangeArrowheads="1"/>
          </p:cNvSpPr>
          <p:nvPr/>
        </p:nvSpPr>
        <p:spPr bwMode="auto">
          <a:xfrm>
            <a:off x="1928794" y="2648688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6" name="Text Box 24"/>
          <p:cNvSpPr txBox="1">
            <a:spLocks noChangeArrowheads="1"/>
          </p:cNvSpPr>
          <p:nvPr/>
        </p:nvSpPr>
        <p:spPr bwMode="auto">
          <a:xfrm>
            <a:off x="1928794" y="2838860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7" name="Text Box 24"/>
          <p:cNvSpPr txBox="1">
            <a:spLocks noChangeArrowheads="1"/>
          </p:cNvSpPr>
          <p:nvPr/>
        </p:nvSpPr>
        <p:spPr bwMode="auto">
          <a:xfrm>
            <a:off x="1928794" y="3027903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1928794" y="3267488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59" name="Text Box 24"/>
          <p:cNvSpPr txBox="1">
            <a:spLocks noChangeArrowheads="1"/>
          </p:cNvSpPr>
          <p:nvPr/>
        </p:nvSpPr>
        <p:spPr bwMode="auto">
          <a:xfrm>
            <a:off x="1928794" y="3481802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60" name="Text Box 24"/>
          <p:cNvSpPr txBox="1">
            <a:spLocks noChangeArrowheads="1"/>
          </p:cNvSpPr>
          <p:nvPr/>
        </p:nvSpPr>
        <p:spPr bwMode="auto">
          <a:xfrm>
            <a:off x="1928794" y="3696116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删除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61" name="Text Box 24"/>
          <p:cNvSpPr txBox="1">
            <a:spLocks noChangeArrowheads="1"/>
          </p:cNvSpPr>
          <p:nvPr/>
        </p:nvSpPr>
        <p:spPr bwMode="auto">
          <a:xfrm>
            <a:off x="-32" y="2143116"/>
            <a:ext cx="1857388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</a:rPr>
              <a:t>这些选项是现有的。我们给个默认的选项列表，我回头给你这个默认的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62" name="直接箭头连接符 161"/>
          <p:cNvCxnSpPr/>
          <p:nvPr/>
        </p:nvCxnSpPr>
        <p:spPr>
          <a:xfrm flipV="1">
            <a:off x="1357290" y="2874579"/>
            <a:ext cx="1143008" cy="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 Box 24"/>
          <p:cNvSpPr txBox="1">
            <a:spLocks noChangeArrowheads="1"/>
          </p:cNvSpPr>
          <p:nvPr/>
        </p:nvSpPr>
        <p:spPr bwMode="auto">
          <a:xfrm>
            <a:off x="1928794" y="4000504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新增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67" name="Rectangle 52"/>
          <p:cNvSpPr>
            <a:spLocks noChangeArrowheads="1"/>
          </p:cNvSpPr>
          <p:nvPr/>
        </p:nvSpPr>
        <p:spPr bwMode="auto">
          <a:xfrm>
            <a:off x="2570149" y="3998917"/>
            <a:ext cx="1001719" cy="215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52"/>
          <p:cNvSpPr>
            <a:spLocks noChangeArrowheads="1"/>
          </p:cNvSpPr>
          <p:nvPr/>
        </p:nvSpPr>
        <p:spPr bwMode="auto">
          <a:xfrm>
            <a:off x="4163990" y="401955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53"/>
          <p:cNvSpPr>
            <a:spLocks noChangeArrowheads="1"/>
          </p:cNvSpPr>
          <p:nvPr/>
        </p:nvSpPr>
        <p:spPr bwMode="auto">
          <a:xfrm>
            <a:off x="4956153" y="4019553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Rectangle 54"/>
          <p:cNvSpPr>
            <a:spLocks noChangeArrowheads="1"/>
          </p:cNvSpPr>
          <p:nvPr/>
        </p:nvSpPr>
        <p:spPr bwMode="auto">
          <a:xfrm>
            <a:off x="5821340" y="401955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Rectangle 55"/>
          <p:cNvSpPr>
            <a:spLocks noChangeArrowheads="1"/>
          </p:cNvSpPr>
          <p:nvPr/>
        </p:nvSpPr>
        <p:spPr bwMode="auto">
          <a:xfrm>
            <a:off x="6684940" y="4019553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7570809" y="4052907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Rectangle 55"/>
          <p:cNvSpPr>
            <a:spLocks noChangeArrowheads="1"/>
          </p:cNvSpPr>
          <p:nvPr/>
        </p:nvSpPr>
        <p:spPr bwMode="auto">
          <a:xfrm>
            <a:off x="8570941" y="407035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Text Box 24"/>
          <p:cNvSpPr txBox="1">
            <a:spLocks noChangeArrowheads="1"/>
          </p:cNvSpPr>
          <p:nvPr/>
        </p:nvSpPr>
        <p:spPr bwMode="auto">
          <a:xfrm>
            <a:off x="1928794" y="4286256"/>
            <a:ext cx="857256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100" b="1" dirty="0" smtClean="0">
                <a:solidFill>
                  <a:srgbClr val="0070C0"/>
                </a:solidFill>
              </a:rPr>
              <a:t>新增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76" name="Text Box 70"/>
          <p:cNvSpPr txBox="1">
            <a:spLocks noChangeArrowheads="1"/>
          </p:cNvSpPr>
          <p:nvPr/>
        </p:nvSpPr>
        <p:spPr bwMode="auto">
          <a:xfrm>
            <a:off x="71406" y="4429132"/>
            <a:ext cx="2447925" cy="7386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B050"/>
                </a:solidFill>
              </a:rPr>
              <a:t>点击“新增”就会加一行，直接在空格内填入要新增的费用类别名称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78" name="直接箭头连接符 177"/>
          <p:cNvCxnSpPr/>
          <p:nvPr/>
        </p:nvCxnSpPr>
        <p:spPr>
          <a:xfrm flipV="1">
            <a:off x="857224" y="4214818"/>
            <a:ext cx="1214446" cy="285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1500166" y="4143380"/>
            <a:ext cx="1428760" cy="5715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PPT4+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 l="22511" t="47852" r="54978" b="29687"/>
          <a:stretch>
            <a:fillRect/>
          </a:stretch>
        </p:blipFill>
        <p:spPr bwMode="auto">
          <a:xfrm>
            <a:off x="714348" y="1500174"/>
            <a:ext cx="292895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l="8272" t="13867" r="81296" b="77344"/>
          <a:stretch>
            <a:fillRect/>
          </a:stretch>
        </p:blipFill>
        <p:spPr bwMode="auto">
          <a:xfrm>
            <a:off x="4071934" y="1545293"/>
            <a:ext cx="3675089" cy="174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00364" y="3500438"/>
            <a:ext cx="385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这两个不同，粗细不同，网财相对高度也不同。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>
            <a:off x="2285984" y="2428868"/>
            <a:ext cx="200026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29190" y="1000108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现在上线的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1192397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我想换上去的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4286248" y="2357430"/>
            <a:ext cx="121444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643306" y="2143116"/>
            <a:ext cx="1500198" cy="142876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4750595" y="2250273"/>
            <a:ext cx="1643074" cy="100013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14678" y="214152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786446" y="192880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09690" y="4478545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我把</a:t>
            </a:r>
            <a:r>
              <a:rPr lang="en-US" altLang="zh-CN" sz="1400" dirty="0" smtClean="0">
                <a:solidFill>
                  <a:srgbClr val="C00000"/>
                </a:solidFill>
              </a:rPr>
              <a:t>logo</a:t>
            </a:r>
            <a:r>
              <a:rPr lang="zh-CN" altLang="en-US" sz="1400" dirty="0" smtClean="0">
                <a:solidFill>
                  <a:srgbClr val="C00000"/>
                </a:solidFill>
              </a:rPr>
              <a:t>再发一次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A30F639-A9B2-49B1-8975-3EB2CB76081F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PPT4+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演示</Application>
  <PresentationFormat>全屏显示(4:3)</PresentationFormat>
  <Paragraphs>182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david</dc:creator>
  <cp:lastModifiedBy>liujf</cp:lastModifiedBy>
  <cp:revision>55</cp:revision>
  <dcterms:created xsi:type="dcterms:W3CDTF">2016-01-23T12:02:00Z</dcterms:created>
  <dcterms:modified xsi:type="dcterms:W3CDTF">2016-03-31T01:50:46Z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