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7237-3FA2-4184-AF1F-34E10F9548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PPT6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7051" r="7051" b="4560"/>
          <a:stretch>
            <a:fillRect/>
          </a:stretch>
        </p:blipFill>
        <p:spPr bwMode="auto">
          <a:xfrm>
            <a:off x="107950" y="548640"/>
            <a:ext cx="9050655" cy="577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128586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至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3536149" y="2178835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214810" y="1571612"/>
            <a:ext cx="3214710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2462" y="1357298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使用用户指定的默认货币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6786578" y="2357430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 l="7897" t="24201" r="8536" b="8854"/>
          <a:stretch>
            <a:fillRect/>
          </a:stretch>
        </p:blipFill>
        <p:spPr bwMode="auto">
          <a:xfrm>
            <a:off x="508635" y="1484630"/>
            <a:ext cx="8191500" cy="489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379994" y="1485253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这部分的布局参考该</a:t>
            </a:r>
            <a:r>
              <a:rPr lang="en-US" altLang="zh-CN" dirty="0" err="1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第一页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2745" y="2499995"/>
            <a:ext cx="7086600" cy="2000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43042" y="4929198"/>
            <a:ext cx="171451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520280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2455" y="6381750"/>
            <a:ext cx="2895600" cy="365125"/>
          </a:xfrm>
        </p:spPr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 l="6647" r="8131" b="15729"/>
          <a:stretch>
            <a:fillRect/>
          </a:stretch>
        </p:blipFill>
        <p:spPr bwMode="auto">
          <a:xfrm>
            <a:off x="-24130" y="635"/>
            <a:ext cx="8715375" cy="616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椭圆 3"/>
          <p:cNvSpPr/>
          <p:nvPr/>
        </p:nvSpPr>
        <p:spPr>
          <a:xfrm>
            <a:off x="1000100" y="4357694"/>
            <a:ext cx="600079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42976" y="3571876"/>
            <a:ext cx="428628" cy="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670" y="2997027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账户与货币，放到最上面，这是一批付款里统一的属性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42976" y="3571876"/>
            <a:ext cx="1588" cy="95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6460" y="1547479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这里下拉箭头。使得“收款单位”</a:t>
            </a:r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可以直接页面填入，</a:t>
            </a: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也可以通过下拉（供应商列表）获取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4955353">
            <a:off x="1519384" y="3076072"/>
            <a:ext cx="127686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82358" t="83269" r="9955" b="10872"/>
          <a:stretch>
            <a:fillRect/>
          </a:stretch>
        </p:blipFill>
        <p:spPr bwMode="auto">
          <a:xfrm>
            <a:off x="-100045" y="5457846"/>
            <a:ext cx="100013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62115" t="58854" r="34042" b="38216"/>
          <a:stretch>
            <a:fillRect/>
          </a:stretch>
        </p:blipFill>
        <p:spPr bwMode="auto">
          <a:xfrm>
            <a:off x="257145" y="5529284"/>
            <a:ext cx="50006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7072330" y="3929066"/>
            <a:ext cx="2071670" cy="2857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275965" y="4072255"/>
            <a:ext cx="5010785" cy="151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2126" y="5588971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做成这个样子，美观些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0365" y="4437385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第一行就没有“删除”一说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 l="33419" t="25781" r="42972" b="69337"/>
          <a:stretch>
            <a:fillRect/>
          </a:stretch>
        </p:blipFill>
        <p:spPr bwMode="auto">
          <a:xfrm>
            <a:off x="827379" y="5445781"/>
            <a:ext cx="307183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71525" y="5445704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拖拽附件到这里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68895" y="4437385"/>
            <a:ext cx="3572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 l="23792" t="24402" r="9624" b="14074"/>
          <a:stretch>
            <a:fillRect/>
          </a:stretch>
        </p:blipFill>
        <p:spPr bwMode="auto">
          <a:xfrm>
            <a:off x="323850" y="3069590"/>
            <a:ext cx="866330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973" t="14972" r="8392" b="6160"/>
          <a:stretch>
            <a:fillRect/>
          </a:stretch>
        </p:blipFill>
        <p:spPr bwMode="auto">
          <a:xfrm>
            <a:off x="107950" y="116840"/>
            <a:ext cx="9032240" cy="377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612434" y="5085420"/>
            <a:ext cx="6000792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214414" y="2214554"/>
            <a:ext cx="428628" cy="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</p:cNvCxnSpPr>
          <p:nvPr/>
        </p:nvCxnSpPr>
        <p:spPr>
          <a:xfrm rot="10800000">
            <a:off x="610529" y="656264"/>
            <a:ext cx="1588" cy="47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44" y="287161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账户与货币，放到最上面，这是一批收款里统一的属性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121" y="263730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这块这么做，请参考下一页</a:t>
            </a:r>
            <a:r>
              <a:rPr lang="en-US" altLang="zh-CN" dirty="0" err="1" smtClean="0">
                <a:solidFill>
                  <a:srgbClr val="FF0000"/>
                </a:solidFill>
              </a:rPr>
              <a:t>ppt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48935" y="2844165"/>
            <a:ext cx="2147570" cy="944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0298" y="3943183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这里需要有下拉箭头。使得“输入付款单位”除了直接页面填入，同时也可以通过下拉（供应商列表）获取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4739228">
            <a:off x="2304518" y="2670616"/>
            <a:ext cx="1412545" cy="3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76431" y="2493321"/>
            <a:ext cx="2000264" cy="4214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4981" t="24821" r="5020" b="5842"/>
          <a:stretch>
            <a:fillRect/>
          </a:stretch>
        </p:blipFill>
        <p:spPr bwMode="auto">
          <a:xfrm>
            <a:off x="601345" y="1356995"/>
            <a:ext cx="7968615" cy="458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43705" t="27539" r="23655" b="62695"/>
          <a:stretch>
            <a:fillRect/>
          </a:stretch>
        </p:blipFill>
        <p:spPr bwMode="auto">
          <a:xfrm>
            <a:off x="1292860" y="642620"/>
            <a:ext cx="5629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 l="82358" t="83269" r="9955" b="10872"/>
          <a:stretch>
            <a:fillRect/>
          </a:stretch>
        </p:blipFill>
        <p:spPr bwMode="auto">
          <a:xfrm>
            <a:off x="906746" y="3932876"/>
            <a:ext cx="100013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l="62115" t="58854" r="34042" b="38216"/>
          <a:stretch>
            <a:fillRect/>
          </a:stretch>
        </p:blipFill>
        <p:spPr bwMode="auto">
          <a:xfrm>
            <a:off x="1300131" y="4009394"/>
            <a:ext cx="50006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 l="33419" t="25781" r="42972" b="69337"/>
          <a:stretch>
            <a:fillRect/>
          </a:stretch>
        </p:blipFill>
        <p:spPr bwMode="auto">
          <a:xfrm>
            <a:off x="1835440" y="3932876"/>
            <a:ext cx="307183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23731" y="4005824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拖拽附件到这里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2125" y="1928495"/>
            <a:ext cx="2592705" cy="3762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3214678" y="2714620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3071810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做成这个样子，美观些</a:t>
            </a:r>
            <a:endParaRPr lang="zh-CN" altLang="en-US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l="24707" t="4883" b="5273"/>
          <a:stretch>
            <a:fillRect/>
          </a:stretch>
        </p:blipFill>
        <p:spPr bwMode="auto">
          <a:xfrm>
            <a:off x="-13510" y="357166"/>
            <a:ext cx="915754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-71470" y="5643578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1.</a:t>
            </a:r>
            <a:r>
              <a:rPr lang="zh-CN" altLang="en-US" sz="1400" dirty="0" smtClean="0">
                <a:solidFill>
                  <a:srgbClr val="C00000"/>
                </a:solidFill>
              </a:rPr>
              <a:t> 点击这里后，相当于打开下一级。参考</a:t>
            </a:r>
            <a:r>
              <a:rPr lang="en-US" altLang="zh-CN" sz="1400" dirty="0" smtClean="0">
                <a:solidFill>
                  <a:srgbClr val="C00000"/>
                </a:solidFill>
              </a:rPr>
              <a:t>ppt4+</a:t>
            </a:r>
            <a:r>
              <a:rPr lang="zh-CN" altLang="en-US" sz="1400" dirty="0" smtClean="0">
                <a:solidFill>
                  <a:srgbClr val="C00000"/>
                </a:solidFill>
              </a:rPr>
              <a:t>第</a:t>
            </a:r>
            <a:r>
              <a:rPr lang="en-US" altLang="zh-CN" sz="1400" dirty="0" smtClean="0">
                <a:solidFill>
                  <a:srgbClr val="C00000"/>
                </a:solidFill>
              </a:rPr>
              <a:t>5</a:t>
            </a:r>
            <a:r>
              <a:rPr lang="zh-CN" altLang="en-US" sz="1400" dirty="0" smtClean="0">
                <a:solidFill>
                  <a:srgbClr val="C00000"/>
                </a:solidFill>
              </a:rPr>
              <a:t>页：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592933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账户简称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endParaRPr lang="en-US" altLang="zh-CN" sz="1400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6020175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zh-CN" altLang="en-US" sz="1400" b="1" dirty="0" smtClean="0">
                <a:solidFill>
                  <a:srgbClr val="0070C0"/>
                </a:solidFill>
              </a:rPr>
              <a:t>账户简称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2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6356829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zh-CN" altLang="en-US" sz="1400" b="1" dirty="0" smtClean="0">
                <a:solidFill>
                  <a:srgbClr val="0070C0"/>
                </a:solidFill>
              </a:rPr>
              <a:t>增加新账户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607191" y="5607859"/>
            <a:ext cx="14287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1470" y="2357430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2. </a:t>
            </a:r>
            <a:r>
              <a:rPr lang="zh-CN" altLang="en-US" sz="1400" dirty="0" smtClean="0">
                <a:solidFill>
                  <a:srgbClr val="C00000"/>
                </a:solidFill>
              </a:rPr>
              <a:t>这里是点进“账户简称</a:t>
            </a:r>
            <a:r>
              <a:rPr lang="en-US" altLang="zh-CN" sz="1400" dirty="0" smtClean="0">
                <a:solidFill>
                  <a:srgbClr val="C00000"/>
                </a:solidFill>
              </a:rPr>
              <a:t>x” </a:t>
            </a:r>
            <a:r>
              <a:rPr lang="zh-CN" altLang="en-US" sz="1400" dirty="0" smtClean="0">
                <a:solidFill>
                  <a:srgbClr val="C00000"/>
                </a:solidFill>
              </a:rPr>
              <a:t>或者“增加新账户”后的弹出。属性顺序参考</a:t>
            </a:r>
            <a:r>
              <a:rPr lang="en-US" altLang="zh-CN" sz="1400" dirty="0" smtClean="0">
                <a:solidFill>
                  <a:srgbClr val="C00000"/>
                </a:solidFill>
              </a:rPr>
              <a:t>ppt4+ </a:t>
            </a:r>
            <a:r>
              <a:rPr lang="zh-CN" altLang="en-US" sz="1400" dirty="0" smtClean="0">
                <a:solidFill>
                  <a:srgbClr val="C00000"/>
                </a:solidFill>
              </a:rPr>
              <a:t>第</a:t>
            </a:r>
            <a:r>
              <a:rPr lang="en-US" altLang="zh-CN" sz="1400" dirty="0" smtClean="0">
                <a:solidFill>
                  <a:srgbClr val="C00000"/>
                </a:solidFill>
              </a:rPr>
              <a:t>5</a:t>
            </a:r>
            <a:r>
              <a:rPr lang="zh-CN" altLang="en-US" sz="1400" dirty="0" smtClean="0">
                <a:solidFill>
                  <a:srgbClr val="C00000"/>
                </a:solidFill>
              </a:rPr>
              <a:t>页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57356" y="1643050"/>
            <a:ext cx="1071570" cy="285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0" idx="3"/>
          </p:cNvCxnSpPr>
          <p:nvPr/>
        </p:nvCxnSpPr>
        <p:spPr>
          <a:xfrm flipV="1">
            <a:off x="928662" y="1886955"/>
            <a:ext cx="1085622" cy="54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V="1">
            <a:off x="2571736" y="357187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V="1">
            <a:off x="2500298" y="3429000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32" y="3832215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这些都应该也右对齐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l="7311" t="13299" r="6635" b="17248"/>
          <a:stretch>
            <a:fillRect/>
          </a:stretch>
        </p:blipFill>
        <p:spPr bwMode="auto">
          <a:xfrm>
            <a:off x="35560" y="871855"/>
            <a:ext cx="8185150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00364" y="1763901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至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 rot="16200000" flipH="1">
            <a:off x="3314988" y="2078524"/>
            <a:ext cx="40660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16" y="17144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付款方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6143640" y="2000240"/>
            <a:ext cx="857252" cy="50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13" y="342899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收</a:t>
            </a:r>
            <a:r>
              <a:rPr lang="zh-CN" altLang="en-US" sz="1400" dirty="0" smtClean="0">
                <a:solidFill>
                  <a:srgbClr val="C00000"/>
                </a:solidFill>
              </a:rPr>
              <a:t>款类别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6084263" y="3213415"/>
            <a:ext cx="1000129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081" y="3716976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使用用户指定的默认货币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0034" y="3429000"/>
            <a:ext cx="1857389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4414" y="1916301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申报日期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6200000" flipH="1">
            <a:off x="1535885" y="225027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0232" y="507207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中文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4324" y="4437069"/>
            <a:ext cx="1500198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16200000" flipV="1">
            <a:off x="1785918" y="478632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572320" y="3285487"/>
            <a:ext cx="357190" cy="3571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219" y="3429951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</a:rPr>
              <a:t>“状态“属性，放在所有属性顺序的最后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l="7218" t="13672" r="7716" b="16015"/>
          <a:stretch>
            <a:fillRect/>
          </a:stretch>
        </p:blipFill>
        <p:spPr bwMode="auto">
          <a:xfrm>
            <a:off x="-43180" y="549275"/>
            <a:ext cx="9148445" cy="474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3286124"/>
            <a:ext cx="12858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点这里后，下面两个子菜单不需要了，直接显示右边的内容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0800000">
            <a:off x="285720" y="3214686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2863" y="3285491"/>
            <a:ext cx="100013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987" y="3285491"/>
            <a:ext cx="114300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42745" y="1642745"/>
            <a:ext cx="7311390" cy="3692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785620" y="1714500"/>
            <a:ext cx="7034530" cy="322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857375" y="1989455"/>
            <a:ext cx="6818630" cy="351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8926" y="164305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这里的内容见下页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会计科目设置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7141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点击：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 l="8236" t="37109" r="90117" b="59961"/>
          <a:stretch>
            <a:fillRect/>
          </a:stretch>
        </p:blipFill>
        <p:spPr bwMode="auto">
          <a:xfrm>
            <a:off x="142844" y="714356"/>
            <a:ext cx="21431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3730637" y="428604"/>
            <a:ext cx="26273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会计科目设置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-677899" y="3393281"/>
            <a:ext cx="535785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/>
          <a:srcRect l="27253" t="54405" r="65585" b="20292"/>
          <a:stretch>
            <a:fillRect/>
          </a:stretch>
        </p:blipFill>
        <p:spPr bwMode="auto">
          <a:xfrm>
            <a:off x="2571736" y="1838728"/>
            <a:ext cx="114300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 l="49451" t="71485" r="42313" b="22656"/>
          <a:stretch>
            <a:fillRect/>
          </a:stretch>
        </p:blipFill>
        <p:spPr bwMode="auto">
          <a:xfrm>
            <a:off x="5143504" y="5357826"/>
            <a:ext cx="107157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3763945" y="156726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营业成本</a:t>
            </a:r>
            <a:endParaRPr lang="zh-CN" altLang="en-US" sz="1400"/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627545" y="157361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销售费用</a:t>
            </a:r>
            <a:endParaRPr lang="zh-CN" altLang="en-US" sz="140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491145" y="157361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管理费用</a:t>
            </a:r>
            <a:endParaRPr lang="zh-CN" altLang="en-US" sz="1400"/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6356333" y="1573612"/>
            <a:ext cx="111601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/>
              <a:t>财务费用</a:t>
            </a:r>
            <a:endParaRPr lang="zh-CN" altLang="en-US" sz="1400" dirty="0"/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415923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4951395" y="19339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581658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668018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416082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4952983" y="2221312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581817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668177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416082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4952983" y="25816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81817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668177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16082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45"/>
          <p:cNvSpPr>
            <a:spLocks noChangeArrowheads="1"/>
          </p:cNvSpPr>
          <p:nvPr/>
        </p:nvSpPr>
        <p:spPr bwMode="auto">
          <a:xfrm>
            <a:off x="4952983" y="2869012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auto">
          <a:xfrm>
            <a:off x="581817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668177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48"/>
          <p:cNvSpPr>
            <a:spLocks noChangeArrowheads="1"/>
          </p:cNvSpPr>
          <p:nvPr/>
        </p:nvSpPr>
        <p:spPr bwMode="auto">
          <a:xfrm>
            <a:off x="416082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4952983" y="32293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581817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668177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416082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53"/>
          <p:cNvSpPr>
            <a:spLocks noChangeArrowheads="1"/>
          </p:cNvSpPr>
          <p:nvPr/>
        </p:nvSpPr>
        <p:spPr bwMode="auto">
          <a:xfrm>
            <a:off x="4952983" y="3662363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581817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668177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56"/>
          <p:cNvSpPr txBox="1">
            <a:spLocks noChangeArrowheads="1"/>
          </p:cNvSpPr>
          <p:nvPr/>
        </p:nvSpPr>
        <p:spPr bwMode="auto">
          <a:xfrm>
            <a:off x="2465373" y="1214422"/>
            <a:ext cx="1106495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/>
              <a:t>费用</a:t>
            </a:r>
            <a:r>
              <a:rPr lang="zh-CN" altLang="en-US" sz="1600" b="1" dirty="0"/>
              <a:t>类别</a:t>
            </a:r>
            <a:endParaRPr lang="zh-CN" altLang="en-US" sz="1600" b="1" dirty="0"/>
          </a:p>
        </p:txBody>
      </p:sp>
      <p:sp>
        <p:nvSpPr>
          <p:cNvPr id="75" name="Text Box 57"/>
          <p:cNvSpPr txBox="1">
            <a:spLocks noChangeArrowheads="1"/>
          </p:cNvSpPr>
          <p:nvPr/>
        </p:nvSpPr>
        <p:spPr bwMode="auto">
          <a:xfrm>
            <a:off x="4987908" y="1214422"/>
            <a:ext cx="219551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适用于</a:t>
            </a:r>
            <a:endParaRPr lang="zh-CN" altLang="en-US" sz="1600" b="1"/>
          </a:p>
        </p:txBody>
      </p:sp>
      <p:sp>
        <p:nvSpPr>
          <p:cNvPr id="79" name="Freeform 66"/>
          <p:cNvSpPr/>
          <p:nvPr/>
        </p:nvSpPr>
        <p:spPr bwMode="auto">
          <a:xfrm>
            <a:off x="4159233" y="193238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67"/>
          <p:cNvSpPr/>
          <p:nvPr/>
        </p:nvSpPr>
        <p:spPr bwMode="auto">
          <a:xfrm>
            <a:off x="4941870" y="2219725"/>
            <a:ext cx="153988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68"/>
          <p:cNvSpPr/>
          <p:nvPr/>
        </p:nvSpPr>
        <p:spPr bwMode="auto">
          <a:xfrm>
            <a:off x="4951395" y="2918225"/>
            <a:ext cx="153988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69"/>
          <p:cNvSpPr/>
          <p:nvPr/>
        </p:nvSpPr>
        <p:spPr bwMode="auto">
          <a:xfrm>
            <a:off x="5876908" y="263088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4951395" y="4929198"/>
            <a:ext cx="24479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打钩选择适用的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H="1" flipV="1">
            <a:off x="4230669" y="2076849"/>
            <a:ext cx="1127148" cy="285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2"/>
          <p:cNvSpPr>
            <a:spLocks noChangeShapeType="1"/>
          </p:cNvSpPr>
          <p:nvPr/>
        </p:nvSpPr>
        <p:spPr bwMode="auto">
          <a:xfrm flipH="1" flipV="1">
            <a:off x="5888020" y="2724549"/>
            <a:ext cx="398492" cy="2204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7242202" y="1606966"/>
            <a:ext cx="111601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工资成本</a:t>
            </a:r>
            <a:endParaRPr lang="zh-CN" altLang="en-US" sz="1400" dirty="0"/>
          </a:p>
        </p:txBody>
      </p:sp>
      <p:sp>
        <p:nvSpPr>
          <p:cNvPr id="128" name="Rectangle 35"/>
          <p:cNvSpPr>
            <a:spLocks noChangeArrowheads="1"/>
          </p:cNvSpPr>
          <p:nvPr/>
        </p:nvSpPr>
        <p:spPr bwMode="auto">
          <a:xfrm>
            <a:off x="7566052" y="1967329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7567639" y="2254666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43"/>
          <p:cNvSpPr>
            <a:spLocks noChangeArrowheads="1"/>
          </p:cNvSpPr>
          <p:nvPr/>
        </p:nvSpPr>
        <p:spPr bwMode="auto">
          <a:xfrm>
            <a:off x="7567639" y="2615029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47"/>
          <p:cNvSpPr>
            <a:spLocks noChangeArrowheads="1"/>
          </p:cNvSpPr>
          <p:nvPr/>
        </p:nvSpPr>
        <p:spPr bwMode="auto">
          <a:xfrm>
            <a:off x="7567639" y="2902366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7567639" y="3262729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7567639" y="3695717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Text Box 30"/>
          <p:cNvSpPr txBox="1">
            <a:spLocks noChangeArrowheads="1"/>
          </p:cNvSpPr>
          <p:nvPr/>
        </p:nvSpPr>
        <p:spPr bwMode="auto">
          <a:xfrm>
            <a:off x="8242334" y="1624414"/>
            <a:ext cx="111601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税费计提</a:t>
            </a:r>
            <a:endParaRPr lang="zh-CN" altLang="en-US" sz="1400" dirty="0"/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8566184" y="1984777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8567771" y="227211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43"/>
          <p:cNvSpPr>
            <a:spLocks noChangeArrowheads="1"/>
          </p:cNvSpPr>
          <p:nvPr/>
        </p:nvSpPr>
        <p:spPr bwMode="auto">
          <a:xfrm>
            <a:off x="8567771" y="2632477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Rectangle 47"/>
          <p:cNvSpPr>
            <a:spLocks noChangeArrowheads="1"/>
          </p:cNvSpPr>
          <p:nvPr/>
        </p:nvSpPr>
        <p:spPr bwMode="auto">
          <a:xfrm>
            <a:off x="8567771" y="291981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8567771" y="3280177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55"/>
          <p:cNvSpPr>
            <a:spLocks noChangeArrowheads="1"/>
          </p:cNvSpPr>
          <p:nvPr/>
        </p:nvSpPr>
        <p:spPr bwMode="auto">
          <a:xfrm>
            <a:off x="8567771" y="371316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Freeform 69"/>
          <p:cNvSpPr/>
          <p:nvPr/>
        </p:nvSpPr>
        <p:spPr bwMode="auto">
          <a:xfrm>
            <a:off x="6704029" y="3245263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69"/>
          <p:cNvSpPr/>
          <p:nvPr/>
        </p:nvSpPr>
        <p:spPr bwMode="auto">
          <a:xfrm>
            <a:off x="8561417" y="374651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69"/>
          <p:cNvSpPr/>
          <p:nvPr/>
        </p:nvSpPr>
        <p:spPr bwMode="auto">
          <a:xfrm>
            <a:off x="7561285" y="2267356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145" name="直接箭头连接符 144"/>
          <p:cNvCxnSpPr>
            <a:stCxn id="85" idx="0"/>
          </p:cNvCxnSpPr>
          <p:nvPr/>
        </p:nvCxnSpPr>
        <p:spPr>
          <a:xfrm rot="5400000" flipH="1" flipV="1">
            <a:off x="6812981" y="3241088"/>
            <a:ext cx="1161641" cy="221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24"/>
          <p:cNvSpPr txBox="1">
            <a:spLocks noChangeArrowheads="1"/>
          </p:cNvSpPr>
          <p:nvPr/>
        </p:nvSpPr>
        <p:spPr bwMode="auto">
          <a:xfrm>
            <a:off x="4143372" y="5745793"/>
            <a:ext cx="3714776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“适用于”我也会给一套默认打钩选择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2357422" y="1552976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857620" y="1552976"/>
            <a:ext cx="5286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24"/>
          <p:cNvSpPr txBox="1">
            <a:spLocks noChangeArrowheads="1"/>
          </p:cNvSpPr>
          <p:nvPr/>
        </p:nvSpPr>
        <p:spPr bwMode="auto">
          <a:xfrm>
            <a:off x="1928794" y="1813457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2" name="Text Box 24"/>
          <p:cNvSpPr txBox="1">
            <a:spLocks noChangeArrowheads="1"/>
          </p:cNvSpPr>
          <p:nvPr/>
        </p:nvSpPr>
        <p:spPr bwMode="auto">
          <a:xfrm>
            <a:off x="1928794" y="1981604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1928794" y="219591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4" name="Text Box 24"/>
          <p:cNvSpPr txBox="1">
            <a:spLocks noChangeArrowheads="1"/>
          </p:cNvSpPr>
          <p:nvPr/>
        </p:nvSpPr>
        <p:spPr bwMode="auto">
          <a:xfrm>
            <a:off x="1928794" y="2456399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5" name="Text Box 24"/>
          <p:cNvSpPr txBox="1">
            <a:spLocks noChangeArrowheads="1"/>
          </p:cNvSpPr>
          <p:nvPr/>
        </p:nvSpPr>
        <p:spPr bwMode="auto">
          <a:xfrm>
            <a:off x="1928794" y="264868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6" name="Text Box 24"/>
          <p:cNvSpPr txBox="1">
            <a:spLocks noChangeArrowheads="1"/>
          </p:cNvSpPr>
          <p:nvPr/>
        </p:nvSpPr>
        <p:spPr bwMode="auto">
          <a:xfrm>
            <a:off x="1928794" y="2838860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1928794" y="3027903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928794" y="326748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9" name="Text Box 24"/>
          <p:cNvSpPr txBox="1">
            <a:spLocks noChangeArrowheads="1"/>
          </p:cNvSpPr>
          <p:nvPr/>
        </p:nvSpPr>
        <p:spPr bwMode="auto">
          <a:xfrm>
            <a:off x="1928794" y="3481802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0" name="Text Box 24"/>
          <p:cNvSpPr txBox="1">
            <a:spLocks noChangeArrowheads="1"/>
          </p:cNvSpPr>
          <p:nvPr/>
        </p:nvSpPr>
        <p:spPr bwMode="auto">
          <a:xfrm>
            <a:off x="1928794" y="3696116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1" name="Text Box 24"/>
          <p:cNvSpPr txBox="1">
            <a:spLocks noChangeArrowheads="1"/>
          </p:cNvSpPr>
          <p:nvPr/>
        </p:nvSpPr>
        <p:spPr bwMode="auto">
          <a:xfrm>
            <a:off x="-32" y="2143116"/>
            <a:ext cx="185738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这些选项是现有的。我们给个默认的选项列表，我回头给你这个默认的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357290" y="2874579"/>
            <a:ext cx="1143008" cy="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Box 24"/>
          <p:cNvSpPr txBox="1">
            <a:spLocks noChangeArrowheads="1"/>
          </p:cNvSpPr>
          <p:nvPr/>
        </p:nvSpPr>
        <p:spPr bwMode="auto">
          <a:xfrm>
            <a:off x="1928794" y="4000504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新增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2570149" y="3998917"/>
            <a:ext cx="1001719" cy="215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52"/>
          <p:cNvSpPr>
            <a:spLocks noChangeArrowheads="1"/>
          </p:cNvSpPr>
          <p:nvPr/>
        </p:nvSpPr>
        <p:spPr bwMode="auto">
          <a:xfrm>
            <a:off x="416399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53"/>
          <p:cNvSpPr>
            <a:spLocks noChangeArrowheads="1"/>
          </p:cNvSpPr>
          <p:nvPr/>
        </p:nvSpPr>
        <p:spPr bwMode="auto">
          <a:xfrm>
            <a:off x="4956153" y="4019553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Rectangle 54"/>
          <p:cNvSpPr>
            <a:spLocks noChangeArrowheads="1"/>
          </p:cNvSpPr>
          <p:nvPr/>
        </p:nvSpPr>
        <p:spPr bwMode="auto">
          <a:xfrm>
            <a:off x="582134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Rectangle 55"/>
          <p:cNvSpPr>
            <a:spLocks noChangeArrowheads="1"/>
          </p:cNvSpPr>
          <p:nvPr/>
        </p:nvSpPr>
        <p:spPr bwMode="auto">
          <a:xfrm>
            <a:off x="668494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7570809" y="4052907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Rectangle 55"/>
          <p:cNvSpPr>
            <a:spLocks noChangeArrowheads="1"/>
          </p:cNvSpPr>
          <p:nvPr/>
        </p:nvSpPr>
        <p:spPr bwMode="auto">
          <a:xfrm>
            <a:off x="8570941" y="407035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Text Box 24"/>
          <p:cNvSpPr txBox="1">
            <a:spLocks noChangeArrowheads="1"/>
          </p:cNvSpPr>
          <p:nvPr/>
        </p:nvSpPr>
        <p:spPr bwMode="auto">
          <a:xfrm>
            <a:off x="1928794" y="4286256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新增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76" name="Text Box 70"/>
          <p:cNvSpPr txBox="1">
            <a:spLocks noChangeArrowheads="1"/>
          </p:cNvSpPr>
          <p:nvPr/>
        </p:nvSpPr>
        <p:spPr bwMode="auto">
          <a:xfrm>
            <a:off x="71406" y="4429132"/>
            <a:ext cx="2447925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B050"/>
                </a:solidFill>
              </a:rPr>
              <a:t>点击“新增”就会加一行，直接在空格内填入要新增的费用类别名称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>
          <a:xfrm flipV="1">
            <a:off x="857224" y="4214818"/>
            <a:ext cx="1214446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1500166" y="4143380"/>
            <a:ext cx="1428760" cy="5715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7284" t="7361" b="6398"/>
          <a:stretch>
            <a:fillRect/>
          </a:stretch>
        </p:blipFill>
        <p:spPr bwMode="auto">
          <a:xfrm>
            <a:off x="51435" y="538480"/>
            <a:ext cx="933323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15136" y="17144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付款方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rot="10800000" flipV="1">
            <a:off x="6000760" y="2000240"/>
            <a:ext cx="857252" cy="50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1706" y="476875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这里下拉箭头。使得“付款方”</a:t>
            </a:r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可以直接页面填入，</a:t>
            </a: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也可以通过下拉（客户列表）获取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3464000">
            <a:off x="6478932" y="1948955"/>
            <a:ext cx="772118" cy="337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82358" t="83269" r="9955" b="10872"/>
          <a:stretch>
            <a:fillRect/>
          </a:stretch>
        </p:blipFill>
        <p:spPr bwMode="auto">
          <a:xfrm>
            <a:off x="323497" y="5661358"/>
            <a:ext cx="100013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62115" t="58854" r="34042" b="38216"/>
          <a:stretch>
            <a:fillRect/>
          </a:stretch>
        </p:blipFill>
        <p:spPr bwMode="auto">
          <a:xfrm>
            <a:off x="680687" y="5732796"/>
            <a:ext cx="50006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33419" t="25781" r="42972" b="69337"/>
          <a:stretch>
            <a:fillRect/>
          </a:stretch>
        </p:blipFill>
        <p:spPr bwMode="auto">
          <a:xfrm>
            <a:off x="1252191" y="5661358"/>
            <a:ext cx="307183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95067" y="5649216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拖拽附件到这里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818" y="3643314"/>
            <a:ext cx="3786182" cy="32146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3000364" y="4429132"/>
            <a:ext cx="235745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4612" y="4786322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做成这个样子，美观些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4049917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凭证编号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rot="16200000" flipV="1">
            <a:off x="1600477" y="3828756"/>
            <a:ext cx="263727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500562" y="3571876"/>
            <a:ext cx="57150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56586" y="2277419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使用用户指定的默认货币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6012201" y="2853369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7"/>
          </p:cNvCxnSpPr>
          <p:nvPr/>
        </p:nvCxnSpPr>
        <p:spPr>
          <a:xfrm rot="16200000" flipH="1">
            <a:off x="7092355" y="1520200"/>
            <a:ext cx="162005" cy="436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6370" y="3645535"/>
            <a:ext cx="17081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“增加“这里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/>
          <a:srcRect l="33419" t="25781" r="42972" b="69337"/>
          <a:stretch>
            <a:fillRect/>
          </a:stretch>
        </p:blipFill>
        <p:spPr bwMode="auto">
          <a:xfrm>
            <a:off x="857224" y="6429396"/>
            <a:ext cx="307183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8458" t="9470" r="7975" b="5868"/>
          <a:stretch>
            <a:fillRect/>
          </a:stretch>
        </p:blipFill>
        <p:spPr bwMode="auto">
          <a:xfrm>
            <a:off x="-36195" y="476885"/>
            <a:ext cx="9009380" cy="570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26354" t="36255" r="52782" b="57903"/>
          <a:stretch>
            <a:fillRect/>
          </a:stretch>
        </p:blipFill>
        <p:spPr bwMode="auto">
          <a:xfrm>
            <a:off x="6371929" y="1917055"/>
            <a:ext cx="214314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箭头连接符 4"/>
          <p:cNvCxnSpPr/>
          <p:nvPr/>
        </p:nvCxnSpPr>
        <p:spPr>
          <a:xfrm flipV="1">
            <a:off x="4211955" y="1989455"/>
            <a:ext cx="3456305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15140" y="221455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做成这样的按钮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15338" y="2214554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24" y="2852745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这里下拉箭头。使得“供应商”</a:t>
            </a:r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可以直接页面填入，</a:t>
            </a: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也可以通过下拉（供应商列表）获取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20701446">
            <a:off x="2935500" y="2805534"/>
            <a:ext cx="191121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60776" y="3285640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使用用户指定的默认货币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524750" y="3573145"/>
            <a:ext cx="1080135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/>
          <a:srcRect l="82358" t="83269" r="9955" b="10872"/>
          <a:stretch>
            <a:fillRect/>
          </a:stretch>
        </p:blipFill>
        <p:spPr bwMode="auto">
          <a:xfrm>
            <a:off x="-71470" y="6429396"/>
            <a:ext cx="100013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/>
          <a:srcRect l="62115" t="58854" r="34042" b="38216"/>
          <a:stretch>
            <a:fillRect/>
          </a:stretch>
        </p:blipFill>
        <p:spPr bwMode="auto">
          <a:xfrm>
            <a:off x="285720" y="6500834"/>
            <a:ext cx="50006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786446" y="5715040"/>
            <a:ext cx="3143272" cy="2857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rot="10800000" flipV="1">
            <a:off x="3357554" y="5929330"/>
            <a:ext cx="257176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8926" y="6072206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做成这个样子，美观些</a:t>
            </a:r>
            <a:endParaRPr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4929190" y="5643602"/>
            <a:ext cx="57150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6822477" y="3339202"/>
            <a:ext cx="90543" cy="3727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58280" y="5643602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“增加“这里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"/>
          <a:srcRect l="33419" t="25781" r="42972" b="69337"/>
          <a:stretch>
            <a:fillRect/>
          </a:stretch>
        </p:blipFill>
        <p:spPr bwMode="auto">
          <a:xfrm>
            <a:off x="857224" y="6429396"/>
            <a:ext cx="307183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000100" y="6417254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拖拽附件到这里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7188EDA-70FF-442E-9CBA-0F311D064EEE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PPT6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全屏显示(4:3)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david</dc:creator>
  <cp:lastModifiedBy>liujf</cp:lastModifiedBy>
  <cp:revision>26</cp:revision>
  <dcterms:created xsi:type="dcterms:W3CDTF">2016-03-27T10:37:00Z</dcterms:created>
  <dcterms:modified xsi:type="dcterms:W3CDTF">2016-03-31T01:50:47Z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