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  <p:sldMasterId id="2147483700" r:id="rId3"/>
  </p:sldMasterIdLst>
  <p:notesMasterIdLst>
    <p:notesMasterId r:id="rId20"/>
  </p:notesMasterIdLst>
  <p:sldIdLst>
    <p:sldId id="284" r:id="rId4"/>
    <p:sldId id="281" r:id="rId5"/>
    <p:sldId id="279" r:id="rId6"/>
    <p:sldId id="285" r:id="rId7"/>
    <p:sldId id="286" r:id="rId8"/>
    <p:sldId id="288" r:id="rId9"/>
    <p:sldId id="289" r:id="rId10"/>
    <p:sldId id="291" r:id="rId11"/>
    <p:sldId id="292" r:id="rId12"/>
    <p:sldId id="303" r:id="rId13"/>
    <p:sldId id="301" r:id="rId14"/>
    <p:sldId id="300" r:id="rId15"/>
    <p:sldId id="294" r:id="rId16"/>
    <p:sldId id="295" r:id="rId17"/>
    <p:sldId id="296" r:id="rId18"/>
    <p:sldId id="29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D2E3"/>
    <a:srgbClr val="0371BB"/>
    <a:srgbClr val="ADE9F9"/>
    <a:srgbClr val="C4C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3"/>
    <p:restoredTop sz="93715"/>
  </p:normalViewPr>
  <p:slideViewPr>
    <p:cSldViewPr snapToGrid="0">
      <p:cViewPr varScale="1">
        <p:scale>
          <a:sx n="85" d="100"/>
          <a:sy n="85" d="100"/>
        </p:scale>
        <p:origin x="488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84C6B-A865-4910-A05D-B37C263CE2DB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7BB7A-2829-49CB-A8E8-0F947AFF01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04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92B679-AE23-4750-8FB0-6513430B895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0144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170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260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033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924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26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38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02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482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65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503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305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0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713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0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800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92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411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518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51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306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3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346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10800524" y="322661"/>
            <a:ext cx="895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24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24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276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013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6051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235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301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50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93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77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3546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8317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3430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54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84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2062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493" y="365780"/>
            <a:ext cx="10515015" cy="132463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493" y="1825890"/>
            <a:ext cx="10515015" cy="435172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499" y="6356756"/>
            <a:ext cx="2742787" cy="364275"/>
          </a:xfrm>
          <a:prstGeom prst="rect">
            <a:avLst/>
          </a:prstGeom>
        </p:spPr>
        <p:txBody>
          <a:bodyPr/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fld id="{3BED4874-415F-4462-8CBD-90FA9588F106}" type="datetimeFigureOut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t>2018/2/5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911" y="6356756"/>
            <a:ext cx="4114179" cy="364275"/>
          </a:xfrm>
          <a:prstGeom prst="rect">
            <a:avLst/>
          </a:prstGeom>
        </p:spPr>
        <p:txBody>
          <a:bodyPr/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728" y="6356756"/>
            <a:ext cx="2742787" cy="364275"/>
          </a:xfrm>
          <a:prstGeom prst="rect">
            <a:avLst/>
          </a:prstGeom>
        </p:spPr>
        <p:txBody>
          <a:bodyPr/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fld id="{8C92ADDF-ABC6-4EEC-846D-A1AE2D410679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01384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493" y="365780"/>
            <a:ext cx="10515015" cy="132463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499" y="6356756"/>
            <a:ext cx="2742787" cy="364275"/>
          </a:xfrm>
          <a:prstGeom prst="rect">
            <a:avLst/>
          </a:prstGeom>
        </p:spPr>
        <p:txBody>
          <a:bodyPr/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fld id="{3BED4874-415F-4462-8CBD-90FA9588F106}" type="datetimeFigureOut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t>2018/2/5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911" y="6356756"/>
            <a:ext cx="4114179" cy="364275"/>
          </a:xfrm>
          <a:prstGeom prst="rect">
            <a:avLst/>
          </a:prstGeom>
        </p:spPr>
        <p:txBody>
          <a:bodyPr/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728" y="6356756"/>
            <a:ext cx="2742787" cy="364275"/>
          </a:xfrm>
          <a:prstGeom prst="rect">
            <a:avLst/>
          </a:prstGeom>
        </p:spPr>
        <p:txBody>
          <a:bodyPr/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fld id="{8C92ADDF-ABC6-4EEC-846D-A1AE2D410679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1432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499" y="6356756"/>
            <a:ext cx="2742787" cy="364275"/>
          </a:xfrm>
          <a:prstGeom prst="rect">
            <a:avLst/>
          </a:prstGeom>
        </p:spPr>
        <p:txBody>
          <a:bodyPr/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fld id="{3BED4874-415F-4462-8CBD-90FA9588F106}" type="datetimeFigureOut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t>2018/2/5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911" y="6356756"/>
            <a:ext cx="4114179" cy="364275"/>
          </a:xfrm>
          <a:prstGeom prst="rect">
            <a:avLst/>
          </a:prstGeom>
        </p:spPr>
        <p:txBody>
          <a:bodyPr/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728" y="6356756"/>
            <a:ext cx="2742787" cy="364275"/>
          </a:xfrm>
          <a:prstGeom prst="rect">
            <a:avLst/>
          </a:prstGeom>
        </p:spPr>
        <p:txBody>
          <a:bodyPr/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fld id="{8C92ADDF-ABC6-4EEC-846D-A1AE2D410679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defTabSz="866943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52902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3641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endParaRPr lang="es-SV" dirty="0">
              <a:solidFill>
                <a:srgbClr val="44546A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Conector recto 9"/>
          <p:cNvCxnSpPr/>
          <p:nvPr userDrawn="1"/>
        </p:nvCxnSpPr>
        <p:spPr>
          <a:xfrm>
            <a:off x="262607" y="6365106"/>
            <a:ext cx="11666787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3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27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5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56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6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56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accent3">
                <a:lumMod val="60000"/>
                <a:lumOff val="4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A910F9-592E-4735-A8A7-899C04EFA0AC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69BDCA8-C82A-4ED3-BE66-2B7EE97143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100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1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:\0PPT素材\背景及图片\白麻子.jp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" y="0"/>
            <a:ext cx="1219133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09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</p:sldLayoutIdLst>
  <p:txStyles>
    <p:titleStyle>
      <a:lvl1pPr algn="l" defTabSz="867015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55" indent="-216755" algn="l" defTabSz="867015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62" indent="-216755" algn="l" defTabSz="867015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767" indent="-216755" algn="l" defTabSz="867015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276" indent="-216755" algn="l" defTabSz="867015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3" indent="-216755" algn="l" defTabSz="867015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290" indent="-216755" algn="l" defTabSz="867015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799" indent="-216755" algn="l" defTabSz="867015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306" indent="-216755" algn="l" defTabSz="867015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813" indent="-216755" algn="l" defTabSz="867015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7015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508" algn="l" defTabSz="867015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7015" algn="l" defTabSz="867015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522" algn="l" defTabSz="867015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4030" algn="l" defTabSz="867015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538" algn="l" defTabSz="867015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1045" algn="l" defTabSz="867015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552" algn="l" defTabSz="867015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8061" algn="l" defTabSz="867015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5.png"/><Relationship Id="rId2" Type="http://schemas.openxmlformats.org/officeDocument/2006/relationships/tags" Target="../tags/tag2.xml"/><Relationship Id="rId16" Type="http://schemas.openxmlformats.org/officeDocument/2006/relationships/image" Target="../media/image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" y="188"/>
            <a:ext cx="12191331" cy="68576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470" y="4384840"/>
            <a:ext cx="699428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+mj-lt"/>
              </a:rPr>
              <a:t>OPNext</a:t>
            </a:r>
            <a:endParaRPr lang="zh-CN" altLang="en-US" sz="6200" b="1" dirty="0">
              <a:solidFill>
                <a:prstClr val="black">
                  <a:lumMod val="75000"/>
                  <a:lumOff val="25000"/>
                </a:prstClr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786" y="5477227"/>
            <a:ext cx="5461940" cy="559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943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034" b="1" dirty="0">
                <a:solidFill>
                  <a:srgbClr val="0070C0"/>
                </a:solidFill>
              </a:rPr>
              <a:t>终端服务端平台</a:t>
            </a:r>
            <a:r>
              <a:rPr lang="en-US" altLang="zh-CN" sz="3034" b="1" dirty="0">
                <a:solidFill>
                  <a:srgbClr val="0070C0"/>
                </a:solidFill>
              </a:rPr>
              <a:t>2.0</a:t>
            </a:r>
            <a:r>
              <a:rPr lang="zh-CN" altLang="en-US" sz="3034" b="1" dirty="0">
                <a:solidFill>
                  <a:srgbClr val="0070C0"/>
                </a:solidFill>
              </a:rPr>
              <a:t>系统介绍</a:t>
            </a:r>
          </a:p>
        </p:txBody>
      </p:sp>
    </p:spTree>
    <p:extLst>
      <p:ext uri="{BB962C8B-B14F-4D97-AF65-F5344CB8AC3E}">
        <p14:creationId xmlns:p14="http://schemas.microsoft.com/office/powerpoint/2010/main" val="40407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9" name="矩形 28"/>
          <p:cNvSpPr/>
          <p:nvPr/>
        </p:nvSpPr>
        <p:spPr>
          <a:xfrm>
            <a:off x="1345777" y="247156"/>
            <a:ext cx="1980029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2000" b="1" dirty="0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行业</a:t>
            </a:r>
            <a:r>
              <a:rPr lang="zh-CN" altLang="en-US" sz="2000" b="1" dirty="0">
                <a:solidFill>
                  <a:srgbClr val="2E2E2E"/>
                </a:solidFill>
                <a:latin typeface="Microsoft YaHei" charset="0"/>
                <a:ea typeface="Microsoft YaHei" charset="0"/>
                <a:cs typeface="Microsoft YaHei" charset="0"/>
              </a:rPr>
              <a:t>定制</a:t>
            </a:r>
            <a:r>
              <a:rPr lang="zh-CN" altLang="en-US" sz="2000" b="1" dirty="0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化举例</a:t>
            </a:r>
          </a:p>
        </p:txBody>
      </p:sp>
      <p:grpSp>
        <p:nvGrpSpPr>
          <p:cNvPr id="30" name="组合 22">
            <a:extLst>
              <a:ext uri="{FF2B5EF4-FFF2-40B4-BE49-F238E27FC236}">
                <a16:creationId xmlns:a16="http://schemas.microsoft.com/office/drawing/2014/main" id="{90CB7A63-7FB8-D54A-AB93-D4EF60C6BA80}"/>
              </a:ext>
            </a:extLst>
          </p:cNvPr>
          <p:cNvGrpSpPr/>
          <p:nvPr/>
        </p:nvGrpSpPr>
        <p:grpSpPr>
          <a:xfrm>
            <a:off x="308695" y="219936"/>
            <a:ext cx="1059184" cy="415656"/>
            <a:chOff x="232229" y="188685"/>
            <a:chExt cx="1686036" cy="661649"/>
          </a:xfrm>
        </p:grpSpPr>
        <p:grpSp>
          <p:nvGrpSpPr>
            <p:cNvPr id="33" name="组合 23">
              <a:extLst>
                <a:ext uri="{FF2B5EF4-FFF2-40B4-BE49-F238E27FC236}">
                  <a16:creationId xmlns:a16="http://schemas.microsoft.com/office/drawing/2014/main" id="{7C8EA2D7-26A8-5D41-9C97-94620B41F271}"/>
                </a:ext>
              </a:extLst>
            </p:cNvPr>
            <p:cNvGrpSpPr/>
            <p:nvPr/>
          </p:nvGrpSpPr>
          <p:grpSpPr>
            <a:xfrm>
              <a:off x="232229" y="188685"/>
              <a:ext cx="1334834" cy="661649"/>
              <a:chOff x="875306" y="2016236"/>
              <a:chExt cx="3043071" cy="1736956"/>
            </a:xfrm>
          </p:grpSpPr>
          <p:pic>
            <p:nvPicPr>
              <p:cNvPr id="41" name="图片 14">
                <a:extLst>
                  <a:ext uri="{FF2B5EF4-FFF2-40B4-BE49-F238E27FC236}">
                    <a16:creationId xmlns:a16="http://schemas.microsoft.com/office/drawing/2014/main" id="{1AEF9F4A-A266-4848-AB56-44B9257B69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470"/>
              <a:stretch/>
            </p:blipFill>
            <p:spPr bwMode="auto">
              <a:xfrm>
                <a:off x="2459110" y="2016236"/>
                <a:ext cx="1214749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图片 14">
                <a:extLst>
                  <a:ext uri="{FF2B5EF4-FFF2-40B4-BE49-F238E27FC236}">
                    <a16:creationId xmlns:a16="http://schemas.microsoft.com/office/drawing/2014/main" id="{7E569D32-2D78-0548-AD80-BD526C2DBF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30"/>
              <a:stretch/>
            </p:blipFill>
            <p:spPr bwMode="auto">
              <a:xfrm>
                <a:off x="875306" y="2641601"/>
                <a:ext cx="3043071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" name="组合 29">
              <a:extLst>
                <a:ext uri="{FF2B5EF4-FFF2-40B4-BE49-F238E27FC236}">
                  <a16:creationId xmlns:a16="http://schemas.microsoft.com/office/drawing/2014/main" id="{3E6D65E6-D4D6-6E4D-9B55-65E13F3D34A2}"/>
                </a:ext>
              </a:extLst>
            </p:cNvPr>
            <p:cNvGrpSpPr/>
            <p:nvPr/>
          </p:nvGrpSpPr>
          <p:grpSpPr>
            <a:xfrm>
              <a:off x="1612984" y="316937"/>
              <a:ext cx="305281" cy="425810"/>
              <a:chOff x="3889349" y="2471058"/>
              <a:chExt cx="754743" cy="957942"/>
            </a:xfrm>
          </p:grpSpPr>
          <p:sp>
            <p:nvSpPr>
              <p:cNvPr id="35" name="右箭头 34">
                <a:extLst>
                  <a:ext uri="{FF2B5EF4-FFF2-40B4-BE49-F238E27FC236}">
                    <a16:creationId xmlns:a16="http://schemas.microsoft.com/office/drawing/2014/main" id="{86C398D0-3FDC-2D42-B829-B9E8D8014A31}"/>
                  </a:ext>
                </a:extLst>
              </p:cNvPr>
              <p:cNvSpPr/>
              <p:nvPr/>
            </p:nvSpPr>
            <p:spPr>
              <a:xfrm>
                <a:off x="3889349" y="2471058"/>
                <a:ext cx="754743" cy="95794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  <p:sp>
            <p:nvSpPr>
              <p:cNvPr id="40" name="右箭头 39">
                <a:extLst>
                  <a:ext uri="{FF2B5EF4-FFF2-40B4-BE49-F238E27FC236}">
                    <a16:creationId xmlns:a16="http://schemas.microsoft.com/office/drawing/2014/main" id="{9EA42C21-54E5-C444-9D7C-8AA618C5E876}"/>
                  </a:ext>
                </a:extLst>
              </p:cNvPr>
              <p:cNvSpPr/>
              <p:nvPr/>
            </p:nvSpPr>
            <p:spPr>
              <a:xfrm>
                <a:off x="4235466" y="2921625"/>
                <a:ext cx="380076" cy="447504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</p:grpSp>
      </p:grpSp>
      <p:sp>
        <p:nvSpPr>
          <p:cNvPr id="82" name="Rectangle 21">
            <a:extLst>
              <a:ext uri="{FF2B5EF4-FFF2-40B4-BE49-F238E27FC236}">
                <a16:creationId xmlns:a16="http://schemas.microsoft.com/office/drawing/2014/main" id="{44CBB818-CF55-534A-AE45-C81E3DE46508}"/>
              </a:ext>
            </a:extLst>
          </p:cNvPr>
          <p:cNvSpPr/>
          <p:nvPr/>
        </p:nvSpPr>
        <p:spPr>
          <a:xfrm>
            <a:off x="1113787" y="4855163"/>
            <a:ext cx="9855104" cy="1618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汉柏行业定制语言</a:t>
            </a:r>
            <a:r>
              <a:rPr lang="en-US" altLang="zh-CN" sz="2800" b="1" dirty="0">
                <a:solidFill>
                  <a:schemeClr val="bg1">
                    <a:lumMod val="95000"/>
                    <a:lumOff val="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(ODSL)</a:t>
            </a:r>
            <a:endParaRPr lang="en-US" sz="2800" b="1" dirty="0">
              <a:solidFill>
                <a:schemeClr val="bg1">
                  <a:lumMod val="95000"/>
                  <a:lumOff val="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9" name="Rectangle 3">
            <a:extLst>
              <a:ext uri="{FF2B5EF4-FFF2-40B4-BE49-F238E27FC236}">
                <a16:creationId xmlns:a16="http://schemas.microsoft.com/office/drawing/2014/main" id="{717843F8-601C-3E4B-B0DE-C8E0EFA7CA21}"/>
              </a:ext>
            </a:extLst>
          </p:cNvPr>
          <p:cNvSpPr/>
          <p:nvPr/>
        </p:nvSpPr>
        <p:spPr>
          <a:xfrm>
            <a:off x="2232215" y="1775952"/>
            <a:ext cx="685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>
                <a:ea typeface="DengXian" panose="02010600030101010101" pitchFamily="2" charset="-122"/>
                <a:cs typeface="Times New Roman" panose="02020603050405020304" pitchFamily="18" charset="0"/>
              </a:rPr>
              <a:t>待机</a:t>
            </a:r>
            <a:r>
              <a:rPr lang="en-US" sz="1200" dirty="0"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9A696570-F374-DB4B-90E3-7D4D81C6B277}"/>
              </a:ext>
            </a:extLst>
          </p:cNvPr>
          <p:cNvSpPr/>
          <p:nvPr/>
        </p:nvSpPr>
        <p:spPr>
          <a:xfrm>
            <a:off x="3291678" y="1775952"/>
            <a:ext cx="685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人脸识别</a:t>
            </a:r>
            <a:r>
              <a:rPr lang="en-US" sz="12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83" name="Rectangle 5">
            <a:extLst>
              <a:ext uri="{FF2B5EF4-FFF2-40B4-BE49-F238E27FC236}">
                <a16:creationId xmlns:a16="http://schemas.microsoft.com/office/drawing/2014/main" id="{7ECE780E-79AD-7B4A-9E88-2B6DC581FEB3}"/>
              </a:ext>
            </a:extLst>
          </p:cNvPr>
          <p:cNvSpPr/>
          <p:nvPr/>
        </p:nvSpPr>
        <p:spPr>
          <a:xfrm>
            <a:off x="4351141" y="1776587"/>
            <a:ext cx="915035" cy="570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zh-CN" sz="12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识别结果展示</a:t>
            </a:r>
            <a:r>
              <a:rPr lang="en-US" sz="12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84" name="Rectangle 6">
            <a:extLst>
              <a:ext uri="{FF2B5EF4-FFF2-40B4-BE49-F238E27FC236}">
                <a16:creationId xmlns:a16="http://schemas.microsoft.com/office/drawing/2014/main" id="{102BE2D1-444D-E943-8D20-09412B4F6FC3}"/>
              </a:ext>
            </a:extLst>
          </p:cNvPr>
          <p:cNvSpPr/>
          <p:nvPr/>
        </p:nvSpPr>
        <p:spPr>
          <a:xfrm>
            <a:off x="7872963" y="1775952"/>
            <a:ext cx="685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查票</a:t>
            </a:r>
            <a:endParaRPr lang="en-US" sz="12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12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85" name="Rectangle 7">
            <a:extLst>
              <a:ext uri="{FF2B5EF4-FFF2-40B4-BE49-F238E27FC236}">
                <a16:creationId xmlns:a16="http://schemas.microsoft.com/office/drawing/2014/main" id="{7DC4BE86-B710-4B46-BDDC-29F7005E1FE6}"/>
              </a:ext>
            </a:extLst>
          </p:cNvPr>
          <p:cNvSpPr/>
          <p:nvPr/>
        </p:nvSpPr>
        <p:spPr>
          <a:xfrm>
            <a:off x="9046624" y="1775952"/>
            <a:ext cx="685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信发</a:t>
            </a:r>
            <a:r>
              <a:rPr lang="en-US" sz="12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86" name="Rectangle 8">
            <a:extLst>
              <a:ext uri="{FF2B5EF4-FFF2-40B4-BE49-F238E27FC236}">
                <a16:creationId xmlns:a16="http://schemas.microsoft.com/office/drawing/2014/main" id="{A3934705-A35B-B148-BDED-D931F17D97DB}"/>
              </a:ext>
            </a:extLst>
          </p:cNvPr>
          <p:cNvSpPr/>
          <p:nvPr/>
        </p:nvSpPr>
        <p:spPr>
          <a:xfrm>
            <a:off x="5639839" y="1775952"/>
            <a:ext cx="685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开门</a:t>
            </a:r>
            <a:r>
              <a:rPr lang="en-US" sz="12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87" name="Rectangle 9">
            <a:extLst>
              <a:ext uri="{FF2B5EF4-FFF2-40B4-BE49-F238E27FC236}">
                <a16:creationId xmlns:a16="http://schemas.microsoft.com/office/drawing/2014/main" id="{D614F7A8-3888-0F4E-B6FC-901550E5F148}"/>
              </a:ext>
            </a:extLst>
          </p:cNvPr>
          <p:cNvSpPr/>
          <p:nvPr/>
        </p:nvSpPr>
        <p:spPr>
          <a:xfrm>
            <a:off x="6699302" y="1775952"/>
            <a:ext cx="6858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zh-CN" sz="12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考勤登记</a:t>
            </a:r>
            <a:r>
              <a:rPr lang="en-US" sz="12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grpSp>
        <p:nvGrpSpPr>
          <p:cNvPr id="88" name="Group 10">
            <a:extLst>
              <a:ext uri="{FF2B5EF4-FFF2-40B4-BE49-F238E27FC236}">
                <a16:creationId xmlns:a16="http://schemas.microsoft.com/office/drawing/2014/main" id="{DF9336A5-1BAC-3541-A4D0-D1940CB493CE}"/>
              </a:ext>
            </a:extLst>
          </p:cNvPr>
          <p:cNvGrpSpPr/>
          <p:nvPr/>
        </p:nvGrpSpPr>
        <p:grpSpPr>
          <a:xfrm>
            <a:off x="2918015" y="3160964"/>
            <a:ext cx="6172200" cy="795654"/>
            <a:chOff x="2769159" y="1927587"/>
            <a:chExt cx="6172200" cy="795654"/>
          </a:xfrm>
        </p:grpSpPr>
        <p:grpSp>
          <p:nvGrpSpPr>
            <p:cNvPr id="89" name="Group 1">
              <a:extLst>
                <a:ext uri="{FF2B5EF4-FFF2-40B4-BE49-F238E27FC236}">
                  <a16:creationId xmlns:a16="http://schemas.microsoft.com/office/drawing/2014/main" id="{DEA89D9B-86B3-A840-AEB5-454F43A696AF}"/>
                </a:ext>
              </a:extLst>
            </p:cNvPr>
            <p:cNvGrpSpPr/>
            <p:nvPr/>
          </p:nvGrpSpPr>
          <p:grpSpPr>
            <a:xfrm>
              <a:off x="2769159" y="1927587"/>
              <a:ext cx="4343400" cy="795654"/>
              <a:chOff x="2769159" y="1927587"/>
              <a:chExt cx="4343400" cy="795654"/>
            </a:xfrm>
          </p:grpSpPr>
          <p:sp>
            <p:nvSpPr>
              <p:cNvPr id="91" name="Rectangle 11">
                <a:extLst>
                  <a:ext uri="{FF2B5EF4-FFF2-40B4-BE49-F238E27FC236}">
                    <a16:creationId xmlns:a16="http://schemas.microsoft.com/office/drawing/2014/main" id="{7ECEF972-1CDA-9043-889D-238D901897C9}"/>
                  </a:ext>
                </a:extLst>
              </p:cNvPr>
              <p:cNvSpPr/>
              <p:nvPr/>
            </p:nvSpPr>
            <p:spPr>
              <a:xfrm>
                <a:off x="2769159" y="1927587"/>
                <a:ext cx="685800" cy="571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待机</a:t>
                </a:r>
                <a:r>
                  <a:rPr lang="en-US" sz="12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92" name="Rectangle 12">
                <a:extLst>
                  <a:ext uri="{FF2B5EF4-FFF2-40B4-BE49-F238E27FC236}">
                    <a16:creationId xmlns:a16="http://schemas.microsoft.com/office/drawing/2014/main" id="{FEDEE1DB-A4EA-944B-8F00-D3310BB09263}"/>
                  </a:ext>
                </a:extLst>
              </p:cNvPr>
              <p:cNvSpPr/>
              <p:nvPr/>
            </p:nvSpPr>
            <p:spPr>
              <a:xfrm>
                <a:off x="3912159" y="1927587"/>
                <a:ext cx="685800" cy="571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人脸识别</a:t>
                </a:r>
                <a:r>
                  <a:rPr lang="en-US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93" name="Rectangle 13">
                <a:extLst>
                  <a:ext uri="{FF2B5EF4-FFF2-40B4-BE49-F238E27FC236}">
                    <a16:creationId xmlns:a16="http://schemas.microsoft.com/office/drawing/2014/main" id="{588F5E6B-6744-F44D-800E-357ED62B5186}"/>
                  </a:ext>
                </a:extLst>
              </p:cNvPr>
              <p:cNvSpPr/>
              <p:nvPr/>
            </p:nvSpPr>
            <p:spPr>
              <a:xfrm>
                <a:off x="5055159" y="1927587"/>
                <a:ext cx="915035" cy="5707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sz="12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识别结果展示</a:t>
                </a:r>
                <a:r>
                  <a:rPr lang="en-US" sz="12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94" name="Rectangle 14">
                <a:extLst>
                  <a:ext uri="{FF2B5EF4-FFF2-40B4-BE49-F238E27FC236}">
                    <a16:creationId xmlns:a16="http://schemas.microsoft.com/office/drawing/2014/main" id="{8CD4154D-D614-404D-B711-0532DFECB79C}"/>
                  </a:ext>
                </a:extLst>
              </p:cNvPr>
              <p:cNvSpPr/>
              <p:nvPr/>
            </p:nvSpPr>
            <p:spPr>
              <a:xfrm>
                <a:off x="6426759" y="1927587"/>
                <a:ext cx="685800" cy="57134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开门</a:t>
                </a:r>
                <a:r>
                  <a:rPr lang="en-US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grpSp>
            <p:nvGrpSpPr>
              <p:cNvPr id="95" name="Group 22">
                <a:extLst>
                  <a:ext uri="{FF2B5EF4-FFF2-40B4-BE49-F238E27FC236}">
                    <a16:creationId xmlns:a16="http://schemas.microsoft.com/office/drawing/2014/main" id="{96CB339B-0669-2449-8F57-8D080A89BEAC}"/>
                  </a:ext>
                </a:extLst>
              </p:cNvPr>
              <p:cNvGrpSpPr/>
              <p:nvPr/>
            </p:nvGrpSpPr>
            <p:grpSpPr>
              <a:xfrm>
                <a:off x="3116292" y="2156126"/>
                <a:ext cx="3657600" cy="567115"/>
                <a:chOff x="3116292" y="2156126"/>
                <a:chExt cx="3657600" cy="567115"/>
              </a:xfrm>
            </p:grpSpPr>
            <p:cxnSp>
              <p:nvCxnSpPr>
                <p:cNvPr id="96" name="Straight Arrow Connector 15">
                  <a:extLst>
                    <a:ext uri="{FF2B5EF4-FFF2-40B4-BE49-F238E27FC236}">
                      <a16:creationId xmlns:a16="http://schemas.microsoft.com/office/drawing/2014/main" id="{44FEC547-885C-4A45-89C4-18D098469C90}"/>
                    </a:ext>
                  </a:extLst>
                </p:cNvPr>
                <p:cNvCxnSpPr/>
                <p:nvPr/>
              </p:nvCxnSpPr>
              <p:spPr>
                <a:xfrm>
                  <a:off x="3454959" y="2156126"/>
                  <a:ext cx="457200" cy="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16">
                  <a:extLst>
                    <a:ext uri="{FF2B5EF4-FFF2-40B4-BE49-F238E27FC236}">
                      <a16:creationId xmlns:a16="http://schemas.microsoft.com/office/drawing/2014/main" id="{24D41F10-7906-EC4F-BC30-09A8D1154615}"/>
                    </a:ext>
                  </a:extLst>
                </p:cNvPr>
                <p:cNvCxnSpPr/>
                <p:nvPr/>
              </p:nvCxnSpPr>
              <p:spPr>
                <a:xfrm>
                  <a:off x="4597959" y="2156126"/>
                  <a:ext cx="457200" cy="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17">
                  <a:extLst>
                    <a:ext uri="{FF2B5EF4-FFF2-40B4-BE49-F238E27FC236}">
                      <a16:creationId xmlns:a16="http://schemas.microsoft.com/office/drawing/2014/main" id="{5566B1CC-0F17-6242-8D37-A0EC1439BEFC}"/>
                    </a:ext>
                  </a:extLst>
                </p:cNvPr>
                <p:cNvCxnSpPr/>
                <p:nvPr/>
              </p:nvCxnSpPr>
              <p:spPr>
                <a:xfrm>
                  <a:off x="5969559" y="2156126"/>
                  <a:ext cx="457200" cy="0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18">
                  <a:extLst>
                    <a:ext uri="{FF2B5EF4-FFF2-40B4-BE49-F238E27FC236}">
                      <a16:creationId xmlns:a16="http://schemas.microsoft.com/office/drawing/2014/main" id="{2C4FFDCD-0D34-8145-9DF6-4F61C82F0A0F}"/>
                    </a:ext>
                  </a:extLst>
                </p:cNvPr>
                <p:cNvCxnSpPr/>
                <p:nvPr/>
              </p:nvCxnSpPr>
              <p:spPr>
                <a:xfrm flipV="1">
                  <a:off x="3116292" y="2494702"/>
                  <a:ext cx="0" cy="228539"/>
                </a:xfrm>
                <a:prstGeom prst="straightConnector1">
                  <a:avLst/>
                </a:prstGeom>
                <a:ln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19">
                  <a:extLst>
                    <a:ext uri="{FF2B5EF4-FFF2-40B4-BE49-F238E27FC236}">
                      <a16:creationId xmlns:a16="http://schemas.microsoft.com/office/drawing/2014/main" id="{5F4798E9-E383-8B4D-AA89-4F42FF354DD9}"/>
                    </a:ext>
                  </a:extLst>
                </p:cNvPr>
                <p:cNvCxnSpPr/>
                <p:nvPr/>
              </p:nvCxnSpPr>
              <p:spPr>
                <a:xfrm>
                  <a:off x="3116292" y="2723241"/>
                  <a:ext cx="3657600" cy="0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20">
                  <a:extLst>
                    <a:ext uri="{FF2B5EF4-FFF2-40B4-BE49-F238E27FC236}">
                      <a16:creationId xmlns:a16="http://schemas.microsoft.com/office/drawing/2014/main" id="{848569AD-D021-024D-8CF7-1AFEB3C30A82}"/>
                    </a:ext>
                  </a:extLst>
                </p:cNvPr>
                <p:cNvCxnSpPr/>
                <p:nvPr/>
              </p:nvCxnSpPr>
              <p:spPr>
                <a:xfrm flipV="1">
                  <a:off x="6773892" y="2494702"/>
                  <a:ext cx="0" cy="228539"/>
                </a:xfrm>
                <a:prstGeom prst="line">
                  <a:avLst/>
                </a:prstGeom>
                <a:ln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0" name="TextBox 2">
              <a:extLst>
                <a:ext uri="{FF2B5EF4-FFF2-40B4-BE49-F238E27FC236}">
                  <a16:creationId xmlns:a16="http://schemas.microsoft.com/office/drawing/2014/main" id="{69E4CFDA-1DA7-5041-9802-EBA6ABD4BCF4}"/>
                </a:ext>
              </a:extLst>
            </p:cNvPr>
            <p:cNvSpPr txBox="1"/>
            <p:nvPr/>
          </p:nvSpPr>
          <p:spPr>
            <a:xfrm>
              <a:off x="7507647" y="1971460"/>
              <a:ext cx="1433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闸机</a:t>
              </a:r>
              <a:endParaRPr lang="en-US" sz="20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102" name="Group 45">
            <a:extLst>
              <a:ext uri="{FF2B5EF4-FFF2-40B4-BE49-F238E27FC236}">
                <a16:creationId xmlns:a16="http://schemas.microsoft.com/office/drawing/2014/main" id="{F259D1DF-8A90-7349-B621-32E0A8ED9D67}"/>
              </a:ext>
            </a:extLst>
          </p:cNvPr>
          <p:cNvGrpSpPr/>
          <p:nvPr/>
        </p:nvGrpSpPr>
        <p:grpSpPr>
          <a:xfrm>
            <a:off x="2913158" y="3126589"/>
            <a:ext cx="5658154" cy="1118870"/>
            <a:chOff x="2769263" y="3339568"/>
            <a:chExt cx="5658154" cy="1118870"/>
          </a:xfrm>
        </p:grpSpPr>
        <p:grpSp>
          <p:nvGrpSpPr>
            <p:cNvPr id="103" name="Group 33">
              <a:extLst>
                <a:ext uri="{FF2B5EF4-FFF2-40B4-BE49-F238E27FC236}">
                  <a16:creationId xmlns:a16="http://schemas.microsoft.com/office/drawing/2014/main" id="{B3874FDE-6438-E34D-8BBA-CC481B587ADD}"/>
                </a:ext>
              </a:extLst>
            </p:cNvPr>
            <p:cNvGrpSpPr/>
            <p:nvPr/>
          </p:nvGrpSpPr>
          <p:grpSpPr>
            <a:xfrm>
              <a:off x="2769263" y="3339568"/>
              <a:ext cx="4351658" cy="1118870"/>
              <a:chOff x="0" y="0"/>
              <a:chExt cx="4351867" cy="1119293"/>
            </a:xfrm>
          </p:grpSpPr>
          <p:sp>
            <p:nvSpPr>
              <p:cNvPr id="105" name="Rectangle 34">
                <a:extLst>
                  <a:ext uri="{FF2B5EF4-FFF2-40B4-BE49-F238E27FC236}">
                    <a16:creationId xmlns:a16="http://schemas.microsoft.com/office/drawing/2014/main" id="{821D677C-F0C7-334D-919B-7B5843ECC76C}"/>
                  </a:ext>
                </a:extLst>
              </p:cNvPr>
              <p:cNvSpPr/>
              <p:nvPr/>
            </p:nvSpPr>
            <p:spPr>
              <a:xfrm>
                <a:off x="0" y="0"/>
                <a:ext cx="6858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待机</a:t>
                </a:r>
                <a:r>
                  <a:rPr lang="en-US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106" name="Rectangle 35">
                <a:extLst>
                  <a:ext uri="{FF2B5EF4-FFF2-40B4-BE49-F238E27FC236}">
                    <a16:creationId xmlns:a16="http://schemas.microsoft.com/office/drawing/2014/main" id="{A4C3BA6F-F8D6-8F4E-89A2-165B62327ADA}"/>
                  </a:ext>
                </a:extLst>
              </p:cNvPr>
              <p:cNvSpPr/>
              <p:nvPr/>
            </p:nvSpPr>
            <p:spPr>
              <a:xfrm>
                <a:off x="1143000" y="0"/>
                <a:ext cx="6858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人脸识别</a:t>
                </a:r>
                <a:r>
                  <a:rPr lang="en-US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107" name="Rectangle 36">
                <a:extLst>
                  <a:ext uri="{FF2B5EF4-FFF2-40B4-BE49-F238E27FC236}">
                    <a16:creationId xmlns:a16="http://schemas.microsoft.com/office/drawing/2014/main" id="{02C4F616-80A3-7D4F-B892-1C3076131A3A}"/>
                  </a:ext>
                </a:extLst>
              </p:cNvPr>
              <p:cNvSpPr/>
              <p:nvPr/>
            </p:nvSpPr>
            <p:spPr>
              <a:xfrm>
                <a:off x="2286000" y="0"/>
                <a:ext cx="915035" cy="5708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识别结果展示</a:t>
                </a:r>
                <a:r>
                  <a:rPr lang="en-US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108" name="Rectangle 37">
                <a:extLst>
                  <a:ext uri="{FF2B5EF4-FFF2-40B4-BE49-F238E27FC236}">
                    <a16:creationId xmlns:a16="http://schemas.microsoft.com/office/drawing/2014/main" id="{67FBFF99-0C6C-EF43-BD8D-450CE608858F}"/>
                  </a:ext>
                </a:extLst>
              </p:cNvPr>
              <p:cNvSpPr/>
              <p:nvPr/>
            </p:nvSpPr>
            <p:spPr>
              <a:xfrm>
                <a:off x="3666067" y="0"/>
                <a:ext cx="6858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考勤登记</a:t>
                </a:r>
                <a:r>
                  <a:rPr lang="en-US" sz="12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cxnSp>
            <p:nvCxnSpPr>
              <p:cNvPr id="109" name="Straight Arrow Connector 38">
                <a:extLst>
                  <a:ext uri="{FF2B5EF4-FFF2-40B4-BE49-F238E27FC236}">
                    <a16:creationId xmlns:a16="http://schemas.microsoft.com/office/drawing/2014/main" id="{6C150BF1-9426-9B4A-BDA6-D69C6D1F8441}"/>
                  </a:ext>
                </a:extLst>
              </p:cNvPr>
              <p:cNvCxnSpPr/>
              <p:nvPr/>
            </p:nvCxnSpPr>
            <p:spPr>
              <a:xfrm>
                <a:off x="694267" y="118534"/>
                <a:ext cx="457200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39">
                <a:extLst>
                  <a:ext uri="{FF2B5EF4-FFF2-40B4-BE49-F238E27FC236}">
                    <a16:creationId xmlns:a16="http://schemas.microsoft.com/office/drawing/2014/main" id="{944B811F-AF04-8648-91CD-92601BD8C5FD}"/>
                  </a:ext>
                </a:extLst>
              </p:cNvPr>
              <p:cNvCxnSpPr/>
              <p:nvPr/>
            </p:nvCxnSpPr>
            <p:spPr>
              <a:xfrm>
                <a:off x="1837267" y="118534"/>
                <a:ext cx="457200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40">
                <a:extLst>
                  <a:ext uri="{FF2B5EF4-FFF2-40B4-BE49-F238E27FC236}">
                    <a16:creationId xmlns:a16="http://schemas.microsoft.com/office/drawing/2014/main" id="{E02BADF6-68FC-4342-926C-5C290939EEB3}"/>
                  </a:ext>
                </a:extLst>
              </p:cNvPr>
              <p:cNvCxnSpPr/>
              <p:nvPr/>
            </p:nvCxnSpPr>
            <p:spPr>
              <a:xfrm>
                <a:off x="3208867" y="118534"/>
                <a:ext cx="457200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41">
                <a:extLst>
                  <a:ext uri="{FF2B5EF4-FFF2-40B4-BE49-F238E27FC236}">
                    <a16:creationId xmlns:a16="http://schemas.microsoft.com/office/drawing/2014/main" id="{8329B04B-AA8E-C446-B5E8-75FEFA20FDD8}"/>
                  </a:ext>
                </a:extLst>
              </p:cNvPr>
              <p:cNvCxnSpPr/>
              <p:nvPr/>
            </p:nvCxnSpPr>
            <p:spPr>
              <a:xfrm flipV="1">
                <a:off x="279400" y="1117600"/>
                <a:ext cx="3772535" cy="1693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42">
                <a:extLst>
                  <a:ext uri="{FF2B5EF4-FFF2-40B4-BE49-F238E27FC236}">
                    <a16:creationId xmlns:a16="http://schemas.microsoft.com/office/drawing/2014/main" id="{3A8B43CC-FC6C-A64A-BE11-D7942FFED78C}"/>
                  </a:ext>
                </a:extLst>
              </p:cNvPr>
              <p:cNvCxnSpPr/>
              <p:nvPr/>
            </p:nvCxnSpPr>
            <p:spPr>
              <a:xfrm flipV="1">
                <a:off x="279400" y="541867"/>
                <a:ext cx="0" cy="57150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43">
                <a:extLst>
                  <a:ext uri="{FF2B5EF4-FFF2-40B4-BE49-F238E27FC236}">
                    <a16:creationId xmlns:a16="http://schemas.microsoft.com/office/drawing/2014/main" id="{20F823F8-0DBD-604A-BFD8-59E0A72C4CC6}"/>
                  </a:ext>
                </a:extLst>
              </p:cNvPr>
              <p:cNvCxnSpPr/>
              <p:nvPr/>
            </p:nvCxnSpPr>
            <p:spPr>
              <a:xfrm flipV="1">
                <a:off x="4047067" y="541867"/>
                <a:ext cx="0" cy="5715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44">
              <a:extLst>
                <a:ext uri="{FF2B5EF4-FFF2-40B4-BE49-F238E27FC236}">
                  <a16:creationId xmlns:a16="http://schemas.microsoft.com/office/drawing/2014/main" id="{229886CC-A665-C741-9F90-E3B771B1A093}"/>
                </a:ext>
              </a:extLst>
            </p:cNvPr>
            <p:cNvSpPr txBox="1"/>
            <p:nvPr/>
          </p:nvSpPr>
          <p:spPr>
            <a:xfrm>
              <a:off x="7729790" y="345805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门禁</a:t>
              </a:r>
              <a:endParaRPr lang="en-US" sz="20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115" name="Group 58">
            <a:extLst>
              <a:ext uri="{FF2B5EF4-FFF2-40B4-BE49-F238E27FC236}">
                <a16:creationId xmlns:a16="http://schemas.microsoft.com/office/drawing/2014/main" id="{40AEF014-EB8C-1E42-9A62-4F789739FC56}"/>
              </a:ext>
            </a:extLst>
          </p:cNvPr>
          <p:cNvGrpSpPr/>
          <p:nvPr/>
        </p:nvGrpSpPr>
        <p:grpSpPr>
          <a:xfrm>
            <a:off x="2913158" y="3154673"/>
            <a:ext cx="6050885" cy="1146811"/>
            <a:chOff x="2807364" y="3770646"/>
            <a:chExt cx="6050885" cy="1146811"/>
          </a:xfrm>
        </p:grpSpPr>
        <p:grpSp>
          <p:nvGrpSpPr>
            <p:cNvPr id="116" name="Group 46">
              <a:extLst>
                <a:ext uri="{FF2B5EF4-FFF2-40B4-BE49-F238E27FC236}">
                  <a16:creationId xmlns:a16="http://schemas.microsoft.com/office/drawing/2014/main" id="{2D4EA71F-FD7D-894F-931B-E2DEDE718195}"/>
                </a:ext>
              </a:extLst>
            </p:cNvPr>
            <p:cNvGrpSpPr/>
            <p:nvPr/>
          </p:nvGrpSpPr>
          <p:grpSpPr>
            <a:xfrm>
              <a:off x="2807364" y="3770646"/>
              <a:ext cx="4275455" cy="1146811"/>
              <a:chOff x="0" y="0"/>
              <a:chExt cx="4275667" cy="1147234"/>
            </a:xfrm>
          </p:grpSpPr>
          <p:sp>
            <p:nvSpPr>
              <p:cNvPr id="118" name="Rectangle 47">
                <a:extLst>
                  <a:ext uri="{FF2B5EF4-FFF2-40B4-BE49-F238E27FC236}">
                    <a16:creationId xmlns:a16="http://schemas.microsoft.com/office/drawing/2014/main" id="{4D25E2D9-49A0-1D46-BDD1-1E794996942D}"/>
                  </a:ext>
                </a:extLst>
              </p:cNvPr>
              <p:cNvSpPr/>
              <p:nvPr/>
            </p:nvSpPr>
            <p:spPr>
              <a:xfrm>
                <a:off x="0" y="11289"/>
                <a:ext cx="6858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待机</a:t>
                </a:r>
                <a:r>
                  <a:rPr lang="en-US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119" name="Rectangle 48">
                <a:extLst>
                  <a:ext uri="{FF2B5EF4-FFF2-40B4-BE49-F238E27FC236}">
                    <a16:creationId xmlns:a16="http://schemas.microsoft.com/office/drawing/2014/main" id="{2B7CD05D-5876-C546-B56D-CA1A77CBFE9E}"/>
                  </a:ext>
                </a:extLst>
              </p:cNvPr>
              <p:cNvSpPr/>
              <p:nvPr/>
            </p:nvSpPr>
            <p:spPr>
              <a:xfrm>
                <a:off x="1151467" y="0"/>
                <a:ext cx="6858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人脸识别</a:t>
                </a:r>
                <a:r>
                  <a:rPr lang="en-US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120" name="Rectangle 49">
                <a:extLst>
                  <a:ext uri="{FF2B5EF4-FFF2-40B4-BE49-F238E27FC236}">
                    <a16:creationId xmlns:a16="http://schemas.microsoft.com/office/drawing/2014/main" id="{328072FF-ED62-8B48-A6D1-5F85F26296D6}"/>
                  </a:ext>
                </a:extLst>
              </p:cNvPr>
              <p:cNvSpPr/>
              <p:nvPr/>
            </p:nvSpPr>
            <p:spPr>
              <a:xfrm>
                <a:off x="2336800" y="0"/>
                <a:ext cx="6858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查票</a:t>
                </a:r>
                <a:endParaRPr lang="en-US" sz="1200"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121" name="Rectangle 50">
                <a:extLst>
                  <a:ext uri="{FF2B5EF4-FFF2-40B4-BE49-F238E27FC236}">
                    <a16:creationId xmlns:a16="http://schemas.microsoft.com/office/drawing/2014/main" id="{F09F5505-7AAF-1042-9E5F-0EB4283EE489}"/>
                  </a:ext>
                </a:extLst>
              </p:cNvPr>
              <p:cNvSpPr/>
              <p:nvPr/>
            </p:nvSpPr>
            <p:spPr>
              <a:xfrm>
                <a:off x="3589867" y="0"/>
                <a:ext cx="6858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开门</a:t>
                </a:r>
                <a:r>
                  <a:rPr lang="en-US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cxnSp>
            <p:nvCxnSpPr>
              <p:cNvPr id="122" name="Straight Arrow Connector 51">
                <a:extLst>
                  <a:ext uri="{FF2B5EF4-FFF2-40B4-BE49-F238E27FC236}">
                    <a16:creationId xmlns:a16="http://schemas.microsoft.com/office/drawing/2014/main" id="{27988F62-BCDA-B449-BC65-85C5B554CB3C}"/>
                  </a:ext>
                </a:extLst>
              </p:cNvPr>
              <p:cNvCxnSpPr/>
              <p:nvPr/>
            </p:nvCxnSpPr>
            <p:spPr>
              <a:xfrm>
                <a:off x="575733" y="237067"/>
                <a:ext cx="553212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52">
                <a:extLst>
                  <a:ext uri="{FF2B5EF4-FFF2-40B4-BE49-F238E27FC236}">
                    <a16:creationId xmlns:a16="http://schemas.microsoft.com/office/drawing/2014/main" id="{AC736AB8-4A56-CC4A-AAF3-F537050BF5B7}"/>
                  </a:ext>
                </a:extLst>
              </p:cNvPr>
              <p:cNvCxnSpPr/>
              <p:nvPr/>
            </p:nvCxnSpPr>
            <p:spPr>
              <a:xfrm>
                <a:off x="1761067" y="225778"/>
                <a:ext cx="553212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53">
                <a:extLst>
                  <a:ext uri="{FF2B5EF4-FFF2-40B4-BE49-F238E27FC236}">
                    <a16:creationId xmlns:a16="http://schemas.microsoft.com/office/drawing/2014/main" id="{E054C1CB-F2F4-7E44-82DE-8A91D1F36A26}"/>
                  </a:ext>
                </a:extLst>
              </p:cNvPr>
              <p:cNvCxnSpPr/>
              <p:nvPr/>
            </p:nvCxnSpPr>
            <p:spPr>
              <a:xfrm>
                <a:off x="3014133" y="225778"/>
                <a:ext cx="553212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54">
                <a:extLst>
                  <a:ext uri="{FF2B5EF4-FFF2-40B4-BE49-F238E27FC236}">
                    <a16:creationId xmlns:a16="http://schemas.microsoft.com/office/drawing/2014/main" id="{634FA068-CA9C-EB49-9010-03D7DF4A1456}"/>
                  </a:ext>
                </a:extLst>
              </p:cNvPr>
              <p:cNvCxnSpPr/>
              <p:nvPr/>
            </p:nvCxnSpPr>
            <p:spPr>
              <a:xfrm flipV="1">
                <a:off x="282222" y="1140178"/>
                <a:ext cx="3772535" cy="1693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55">
                <a:extLst>
                  <a:ext uri="{FF2B5EF4-FFF2-40B4-BE49-F238E27FC236}">
                    <a16:creationId xmlns:a16="http://schemas.microsoft.com/office/drawing/2014/main" id="{36D194C7-CC69-3D44-8305-8D348F1685ED}"/>
                  </a:ext>
                </a:extLst>
              </p:cNvPr>
              <p:cNvCxnSpPr/>
              <p:nvPr/>
            </p:nvCxnSpPr>
            <p:spPr>
              <a:xfrm flipV="1">
                <a:off x="293511" y="575734"/>
                <a:ext cx="0" cy="57150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56">
                <a:extLst>
                  <a:ext uri="{FF2B5EF4-FFF2-40B4-BE49-F238E27FC236}">
                    <a16:creationId xmlns:a16="http://schemas.microsoft.com/office/drawing/2014/main" id="{37D5D23D-8389-6341-9C1F-C4B7FF4FF571}"/>
                  </a:ext>
                </a:extLst>
              </p:cNvPr>
              <p:cNvCxnSpPr/>
              <p:nvPr/>
            </p:nvCxnSpPr>
            <p:spPr>
              <a:xfrm flipV="1">
                <a:off x="4052711" y="564445"/>
                <a:ext cx="0" cy="5715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TextBox 57">
              <a:extLst>
                <a:ext uri="{FF2B5EF4-FFF2-40B4-BE49-F238E27FC236}">
                  <a16:creationId xmlns:a16="http://schemas.microsoft.com/office/drawing/2014/main" id="{5A7727A0-37C4-9B4C-8B41-9501A4A26D5D}"/>
                </a:ext>
              </a:extLst>
            </p:cNvPr>
            <p:cNvSpPr txBox="1"/>
            <p:nvPr/>
          </p:nvSpPr>
          <p:spPr>
            <a:xfrm>
              <a:off x="7391181" y="3882909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火车站闸机</a:t>
              </a:r>
              <a:endParaRPr lang="en-US" sz="20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grpSp>
        <p:nvGrpSpPr>
          <p:cNvPr id="128" name="Group 82">
            <a:extLst>
              <a:ext uri="{FF2B5EF4-FFF2-40B4-BE49-F238E27FC236}">
                <a16:creationId xmlns:a16="http://schemas.microsoft.com/office/drawing/2014/main" id="{ECF6C50D-8AAD-724A-A747-0B4C7EDD2F42}"/>
              </a:ext>
            </a:extLst>
          </p:cNvPr>
          <p:cNvGrpSpPr/>
          <p:nvPr/>
        </p:nvGrpSpPr>
        <p:grpSpPr>
          <a:xfrm>
            <a:off x="2913158" y="3162904"/>
            <a:ext cx="5162732" cy="1118870"/>
            <a:chOff x="2769263" y="4506979"/>
            <a:chExt cx="5162732" cy="1118870"/>
          </a:xfrm>
        </p:grpSpPr>
        <p:grpSp>
          <p:nvGrpSpPr>
            <p:cNvPr id="129" name="Group 70">
              <a:extLst>
                <a:ext uri="{FF2B5EF4-FFF2-40B4-BE49-F238E27FC236}">
                  <a16:creationId xmlns:a16="http://schemas.microsoft.com/office/drawing/2014/main" id="{2ADD08B6-AD47-0B47-A9E1-66DAD0D9FFAE}"/>
                </a:ext>
              </a:extLst>
            </p:cNvPr>
            <p:cNvGrpSpPr/>
            <p:nvPr/>
          </p:nvGrpSpPr>
          <p:grpSpPr>
            <a:xfrm>
              <a:off x="2769263" y="4506979"/>
              <a:ext cx="4351658" cy="1118870"/>
              <a:chOff x="0" y="0"/>
              <a:chExt cx="4351867" cy="1119293"/>
            </a:xfrm>
          </p:grpSpPr>
          <p:sp>
            <p:nvSpPr>
              <p:cNvPr id="131" name="Rectangle 71">
                <a:extLst>
                  <a:ext uri="{FF2B5EF4-FFF2-40B4-BE49-F238E27FC236}">
                    <a16:creationId xmlns:a16="http://schemas.microsoft.com/office/drawing/2014/main" id="{4D4ACF6A-9440-3044-8FFA-659973FCF03C}"/>
                  </a:ext>
                </a:extLst>
              </p:cNvPr>
              <p:cNvSpPr/>
              <p:nvPr/>
            </p:nvSpPr>
            <p:spPr>
              <a:xfrm>
                <a:off x="0" y="0"/>
                <a:ext cx="6858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待机</a:t>
                </a:r>
                <a:r>
                  <a:rPr lang="en-US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132" name="Rectangle 72">
                <a:extLst>
                  <a:ext uri="{FF2B5EF4-FFF2-40B4-BE49-F238E27FC236}">
                    <a16:creationId xmlns:a16="http://schemas.microsoft.com/office/drawing/2014/main" id="{B2C12C30-999E-4C48-BFD9-08392A5301C8}"/>
                  </a:ext>
                </a:extLst>
              </p:cNvPr>
              <p:cNvSpPr/>
              <p:nvPr/>
            </p:nvSpPr>
            <p:spPr>
              <a:xfrm>
                <a:off x="1143000" y="0"/>
                <a:ext cx="6858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人脸识别</a:t>
                </a:r>
                <a:r>
                  <a:rPr lang="en-US" sz="1200" dirty="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133" name="Rectangle 73">
                <a:extLst>
                  <a:ext uri="{FF2B5EF4-FFF2-40B4-BE49-F238E27FC236}">
                    <a16:creationId xmlns:a16="http://schemas.microsoft.com/office/drawing/2014/main" id="{2CC7F1A0-9245-7F47-BC61-8FE9FFD3777A}"/>
                  </a:ext>
                </a:extLst>
              </p:cNvPr>
              <p:cNvSpPr/>
              <p:nvPr/>
            </p:nvSpPr>
            <p:spPr>
              <a:xfrm>
                <a:off x="2286000" y="0"/>
                <a:ext cx="915035" cy="5708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识别结果展示</a:t>
                </a:r>
                <a:r>
                  <a:rPr lang="en-US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134" name="Rectangle 74">
                <a:extLst>
                  <a:ext uri="{FF2B5EF4-FFF2-40B4-BE49-F238E27FC236}">
                    <a16:creationId xmlns:a16="http://schemas.microsoft.com/office/drawing/2014/main" id="{0D05542E-8485-194C-8606-6B6F0AD218D7}"/>
                  </a:ext>
                </a:extLst>
              </p:cNvPr>
              <p:cNvSpPr/>
              <p:nvPr/>
            </p:nvSpPr>
            <p:spPr>
              <a:xfrm>
                <a:off x="3666067" y="0"/>
                <a:ext cx="685800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信发</a:t>
                </a:r>
                <a:r>
                  <a:rPr lang="en-US" sz="1200"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cxnSp>
            <p:nvCxnSpPr>
              <p:cNvPr id="135" name="Straight Arrow Connector 75">
                <a:extLst>
                  <a:ext uri="{FF2B5EF4-FFF2-40B4-BE49-F238E27FC236}">
                    <a16:creationId xmlns:a16="http://schemas.microsoft.com/office/drawing/2014/main" id="{ABE26B1B-FC3B-024B-B88E-D34A391413C0}"/>
                  </a:ext>
                </a:extLst>
              </p:cNvPr>
              <p:cNvCxnSpPr/>
              <p:nvPr/>
            </p:nvCxnSpPr>
            <p:spPr>
              <a:xfrm>
                <a:off x="694267" y="118534"/>
                <a:ext cx="457200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76">
                <a:extLst>
                  <a:ext uri="{FF2B5EF4-FFF2-40B4-BE49-F238E27FC236}">
                    <a16:creationId xmlns:a16="http://schemas.microsoft.com/office/drawing/2014/main" id="{C796FCB3-2C93-2248-862C-3366010F7775}"/>
                  </a:ext>
                </a:extLst>
              </p:cNvPr>
              <p:cNvCxnSpPr/>
              <p:nvPr/>
            </p:nvCxnSpPr>
            <p:spPr>
              <a:xfrm>
                <a:off x="1837267" y="118534"/>
                <a:ext cx="457200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77">
                <a:extLst>
                  <a:ext uri="{FF2B5EF4-FFF2-40B4-BE49-F238E27FC236}">
                    <a16:creationId xmlns:a16="http://schemas.microsoft.com/office/drawing/2014/main" id="{30A18E44-D460-BA4A-B505-D80EEEF537B9}"/>
                  </a:ext>
                </a:extLst>
              </p:cNvPr>
              <p:cNvCxnSpPr/>
              <p:nvPr/>
            </p:nvCxnSpPr>
            <p:spPr>
              <a:xfrm>
                <a:off x="3208867" y="118534"/>
                <a:ext cx="457200" cy="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78">
                <a:extLst>
                  <a:ext uri="{FF2B5EF4-FFF2-40B4-BE49-F238E27FC236}">
                    <a16:creationId xmlns:a16="http://schemas.microsoft.com/office/drawing/2014/main" id="{1511074B-1D98-374B-B781-C805C3BEF55F}"/>
                  </a:ext>
                </a:extLst>
              </p:cNvPr>
              <p:cNvCxnSpPr/>
              <p:nvPr/>
            </p:nvCxnSpPr>
            <p:spPr>
              <a:xfrm flipV="1">
                <a:off x="279400" y="1117600"/>
                <a:ext cx="3772535" cy="1693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79">
                <a:extLst>
                  <a:ext uri="{FF2B5EF4-FFF2-40B4-BE49-F238E27FC236}">
                    <a16:creationId xmlns:a16="http://schemas.microsoft.com/office/drawing/2014/main" id="{29A6D663-A96F-C84F-B558-C5C41B282C52}"/>
                  </a:ext>
                </a:extLst>
              </p:cNvPr>
              <p:cNvCxnSpPr/>
              <p:nvPr/>
            </p:nvCxnSpPr>
            <p:spPr>
              <a:xfrm flipV="1">
                <a:off x="279400" y="541867"/>
                <a:ext cx="0" cy="57150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80">
                <a:extLst>
                  <a:ext uri="{FF2B5EF4-FFF2-40B4-BE49-F238E27FC236}">
                    <a16:creationId xmlns:a16="http://schemas.microsoft.com/office/drawing/2014/main" id="{B5726752-5A44-1C44-965C-1B94809666EA}"/>
                  </a:ext>
                </a:extLst>
              </p:cNvPr>
              <p:cNvCxnSpPr/>
              <p:nvPr/>
            </p:nvCxnSpPr>
            <p:spPr>
              <a:xfrm flipV="1">
                <a:off x="4047067" y="541867"/>
                <a:ext cx="0" cy="57150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" name="TextBox 81">
              <a:extLst>
                <a:ext uri="{FF2B5EF4-FFF2-40B4-BE49-F238E27FC236}">
                  <a16:creationId xmlns:a16="http://schemas.microsoft.com/office/drawing/2014/main" id="{A1016927-A7E5-D948-A9BC-56FAA6087492}"/>
                </a:ext>
              </a:extLst>
            </p:cNvPr>
            <p:cNvSpPr txBox="1"/>
            <p:nvPr/>
          </p:nvSpPr>
          <p:spPr>
            <a:xfrm>
              <a:off x="7234368" y="467930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KaiTi" panose="02010609060101010101" pitchFamily="49" charset="-122"/>
                  <a:ea typeface="KaiTi" panose="02010609060101010101" pitchFamily="49" charset="-122"/>
                </a:rPr>
                <a:t>信发</a:t>
              </a:r>
              <a:endParaRPr lang="en-US" sz="20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11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30">
        <p14:reveal/>
      </p:transition>
    </mc:Choice>
    <mc:Fallback xmlns="">
      <p:transition spd="slow" advTm="3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04167 L 0.05664 0.1935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75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0.00602 L 0.06054 0.1935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937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8 0.00278 L 0.06823 0.19352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953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06 0.00926 L 0.07708 0.19352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05885 0.19352 " pathEditMode="relative" rAng="0" ptsTypes="AA">
                                      <p:cBhvr>
                                        <p:cTn id="23" dur="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967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681 0.19352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967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0.06992 0.19352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967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7708 0.19352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05807 0.2064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" y="1032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6119 0.2097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1048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0.0681 0.1935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967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925 L -0.0069 0.2064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05664 0.1960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6" y="979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6119 0.20973 " pathEditMode="relative" rAng="0" ptsTypes="AA">
                                      <p:cBhvr>
                                        <p:cTn id="51" dur="5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1048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0.07057 0.19352 " pathEditMode="relative" rAng="0" ptsTypes="AA">
                                      <p:cBhvr>
                                        <p:cTn id="53" dur="5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9" y="967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-0.0069 0.20649 " pathEditMode="relative" rAng="0" ptsTypes="AA">
                                      <p:cBhvr>
                                        <p:cTn id="55" dur="500" spd="-100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05599 0.2064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9" y="10324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6185 0.1981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9907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0.00625 L -0.2155 0.2064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3" y="1000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7239 0.1949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05742 0.20649 " pathEditMode="relative" rAng="0" ptsTypes="AA">
                                      <p:cBhvr>
                                        <p:cTn id="73" dur="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1032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6185 0.19491 " pathEditMode="relative" rAng="0" ptsTypes="AA">
                                      <p:cBhvr>
                                        <p:cTn id="75" dur="5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9745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-0.21615 0.20649 " pathEditMode="relative" rAng="0" ptsTypes="AA">
                                      <p:cBhvr>
                                        <p:cTn id="77" dur="5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07" y="10324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44444E-6 L 0.06809 0.19491 " pathEditMode="relative" rAng="0" ptsTypes="AA">
                                      <p:cBhvr>
                                        <p:cTn id="79" dur="500" spd="-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05716 0.19746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9861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6445 0.19491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6" y="9745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0.07136 0.19537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9769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 0.00325 L -0.20117 0.19329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73" y="9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44444E-6 L 0.05716 0.20764 " pathEditMode="relative" rAng="0" ptsTypes="AA">
                                      <p:cBhvr>
                                        <p:cTn id="97" dur="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1037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6276 0.22061 " pathEditMode="relative" rAng="0" ptsTypes="AA">
                                      <p:cBhvr>
                                        <p:cTn id="99" dur="5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11019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44444E-6 L 0.07136 0.19491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9745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44444E-6 L -0.19271 0.19491 " pathEditMode="relative" rAng="0" ptsTypes="AA">
                                      <p:cBhvr>
                                        <p:cTn id="103" dur="500" spd="-100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35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9" grpId="0" animBg="1"/>
      <p:bldP spid="69" grpId="1" animBg="1"/>
      <p:bldP spid="69" grpId="2" animBg="1"/>
      <p:bldP spid="69" grpId="3" animBg="1"/>
      <p:bldP spid="69" grpId="4" animBg="1"/>
      <p:bldP spid="69" grpId="5" animBg="1"/>
      <p:bldP spid="69" grpId="6" animBg="1"/>
      <p:bldP spid="69" grpId="7" animBg="1"/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0" grpId="7" animBg="1"/>
      <p:bldP spid="83" grpId="0" animBg="1"/>
      <p:bldP spid="83" grpId="1" animBg="1"/>
      <p:bldP spid="83" grpId="2" animBg="1"/>
      <p:bldP spid="83" grpId="3" animBg="1"/>
      <p:bldP spid="83" grpId="4" animBg="1"/>
      <p:bldP spid="83" grpId="5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6" grpId="2" animBg="1"/>
      <p:bldP spid="86" grpId="3" animBg="1"/>
      <p:bldP spid="87" grpId="0" animBg="1"/>
      <p:bldP spid="8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BF5C641F-4141-1B46-A262-0573C2CEFF84}"/>
              </a:ext>
            </a:extLst>
          </p:cNvPr>
          <p:cNvSpPr/>
          <p:nvPr/>
        </p:nvSpPr>
        <p:spPr>
          <a:xfrm>
            <a:off x="1979966" y="443768"/>
            <a:ext cx="685800" cy="571500"/>
          </a:xfrm>
          <a:prstGeom prst="rect">
            <a:avLst/>
          </a:prstGeom>
          <a:solidFill>
            <a:srgbClr val="9ACD4C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待机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18376DA5-EF39-B649-B11C-8E2695440FB4}"/>
              </a:ext>
            </a:extLst>
          </p:cNvPr>
          <p:cNvSpPr/>
          <p:nvPr/>
        </p:nvSpPr>
        <p:spPr>
          <a:xfrm>
            <a:off x="3039429" y="443768"/>
            <a:ext cx="685800" cy="571500"/>
          </a:xfrm>
          <a:prstGeom prst="rect">
            <a:avLst/>
          </a:prstGeom>
          <a:solidFill>
            <a:srgbClr val="9ACD4C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人脸识别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52" name="Rectangle 5">
            <a:extLst>
              <a:ext uri="{FF2B5EF4-FFF2-40B4-BE49-F238E27FC236}">
                <a16:creationId xmlns:a16="http://schemas.microsoft.com/office/drawing/2014/main" id="{A7CAC74A-293F-C54E-BD71-2C82339AD431}"/>
              </a:ext>
            </a:extLst>
          </p:cNvPr>
          <p:cNvSpPr/>
          <p:nvPr/>
        </p:nvSpPr>
        <p:spPr>
          <a:xfrm>
            <a:off x="8794375" y="443768"/>
            <a:ext cx="685800" cy="570865"/>
          </a:xfrm>
          <a:prstGeom prst="rect">
            <a:avLst/>
          </a:prstGeom>
          <a:solidFill>
            <a:srgbClr val="9ACD4C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识别结果展示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C79C8E5D-132F-CA4E-AF95-DBD13D8771D6}"/>
              </a:ext>
            </a:extLst>
          </p:cNvPr>
          <p:cNvSpPr/>
          <p:nvPr/>
        </p:nvSpPr>
        <p:spPr>
          <a:xfrm>
            <a:off x="7620714" y="443768"/>
            <a:ext cx="685800" cy="571500"/>
          </a:xfrm>
          <a:prstGeom prst="rect">
            <a:avLst/>
          </a:prstGeom>
          <a:solidFill>
            <a:srgbClr val="9ACD4C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查票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54" name="Rectangle 8">
            <a:extLst>
              <a:ext uri="{FF2B5EF4-FFF2-40B4-BE49-F238E27FC236}">
                <a16:creationId xmlns:a16="http://schemas.microsoft.com/office/drawing/2014/main" id="{39CEA190-478D-924E-BC0C-AF271BD41B36}"/>
              </a:ext>
            </a:extLst>
          </p:cNvPr>
          <p:cNvSpPr/>
          <p:nvPr/>
        </p:nvSpPr>
        <p:spPr>
          <a:xfrm>
            <a:off x="5387590" y="443768"/>
            <a:ext cx="685800" cy="571500"/>
          </a:xfrm>
          <a:prstGeom prst="rect">
            <a:avLst/>
          </a:prstGeom>
          <a:solidFill>
            <a:srgbClr val="9ACD4C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开门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1CF4D000-58CF-A249-B9CA-33E78170AFE5}"/>
              </a:ext>
            </a:extLst>
          </p:cNvPr>
          <p:cNvSpPr/>
          <p:nvPr/>
        </p:nvSpPr>
        <p:spPr>
          <a:xfrm>
            <a:off x="6447053" y="443768"/>
            <a:ext cx="685800" cy="571500"/>
          </a:xfrm>
          <a:prstGeom prst="rect">
            <a:avLst/>
          </a:prstGeom>
          <a:solidFill>
            <a:srgbClr val="9ACD4C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考勤登记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56" name="Rectangle 15">
            <a:extLst>
              <a:ext uri="{FF2B5EF4-FFF2-40B4-BE49-F238E27FC236}">
                <a16:creationId xmlns:a16="http://schemas.microsoft.com/office/drawing/2014/main" id="{0DDC1120-05A1-454E-9CFE-F16DB1B28FED}"/>
              </a:ext>
            </a:extLst>
          </p:cNvPr>
          <p:cNvSpPr/>
          <p:nvPr/>
        </p:nvSpPr>
        <p:spPr>
          <a:xfrm>
            <a:off x="1979966" y="1266241"/>
            <a:ext cx="685800" cy="571500"/>
          </a:xfrm>
          <a:prstGeom prst="rect">
            <a:avLst/>
          </a:prstGeom>
          <a:solidFill>
            <a:srgbClr val="134770">
              <a:lumMod val="60000"/>
              <a:lumOff val="40000"/>
            </a:srgb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美团外卖接口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57" name="Rectangle 19">
            <a:extLst>
              <a:ext uri="{FF2B5EF4-FFF2-40B4-BE49-F238E27FC236}">
                <a16:creationId xmlns:a16="http://schemas.microsoft.com/office/drawing/2014/main" id="{8020077B-4DDF-F845-B480-12427003085F}"/>
              </a:ext>
            </a:extLst>
          </p:cNvPr>
          <p:cNvSpPr/>
          <p:nvPr/>
        </p:nvSpPr>
        <p:spPr>
          <a:xfrm>
            <a:off x="3039429" y="1266241"/>
            <a:ext cx="685800" cy="571500"/>
          </a:xfrm>
          <a:prstGeom prst="rect">
            <a:avLst/>
          </a:prstGeom>
          <a:solidFill>
            <a:srgbClr val="134770">
              <a:lumMod val="60000"/>
              <a:lumOff val="40000"/>
            </a:srgb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淘宝接口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58" name="Rectangle 20">
            <a:extLst>
              <a:ext uri="{FF2B5EF4-FFF2-40B4-BE49-F238E27FC236}">
                <a16:creationId xmlns:a16="http://schemas.microsoft.com/office/drawing/2014/main" id="{734B9CE1-776D-B34C-8EA1-A23DA831743D}"/>
              </a:ext>
            </a:extLst>
          </p:cNvPr>
          <p:cNvSpPr/>
          <p:nvPr/>
        </p:nvSpPr>
        <p:spPr>
          <a:xfrm>
            <a:off x="5387590" y="1291227"/>
            <a:ext cx="685800" cy="571500"/>
          </a:xfrm>
          <a:prstGeom prst="rect">
            <a:avLst/>
          </a:prstGeom>
          <a:solidFill>
            <a:srgbClr val="134770">
              <a:lumMod val="60000"/>
              <a:lumOff val="40000"/>
            </a:srgb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天猫接口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59" name="Rectangle 21">
            <a:extLst>
              <a:ext uri="{FF2B5EF4-FFF2-40B4-BE49-F238E27FC236}">
                <a16:creationId xmlns:a16="http://schemas.microsoft.com/office/drawing/2014/main" id="{EB499051-DCC3-254D-9C4A-C04AFBA1EE30}"/>
              </a:ext>
            </a:extLst>
          </p:cNvPr>
          <p:cNvSpPr/>
          <p:nvPr/>
        </p:nvSpPr>
        <p:spPr>
          <a:xfrm>
            <a:off x="4215445" y="1291227"/>
            <a:ext cx="685800" cy="571500"/>
          </a:xfrm>
          <a:prstGeom prst="rect">
            <a:avLst/>
          </a:prstGeom>
          <a:solidFill>
            <a:srgbClr val="134770">
              <a:lumMod val="60000"/>
              <a:lumOff val="40000"/>
            </a:srgb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京东接口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60" name="Rectangle 22">
            <a:extLst>
              <a:ext uri="{FF2B5EF4-FFF2-40B4-BE49-F238E27FC236}">
                <a16:creationId xmlns:a16="http://schemas.microsoft.com/office/drawing/2014/main" id="{06BA5EAA-793C-0546-BFC0-A36E3B343FFD}"/>
              </a:ext>
            </a:extLst>
          </p:cNvPr>
          <p:cNvSpPr/>
          <p:nvPr/>
        </p:nvSpPr>
        <p:spPr>
          <a:xfrm>
            <a:off x="6447053" y="1266241"/>
            <a:ext cx="685800" cy="571500"/>
          </a:xfrm>
          <a:prstGeom prst="rect">
            <a:avLst/>
          </a:prstGeom>
          <a:solidFill>
            <a:srgbClr val="134770">
              <a:lumMod val="60000"/>
              <a:lumOff val="40000"/>
            </a:srgbClr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班级通知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61" name="Rectangle 24">
            <a:extLst>
              <a:ext uri="{FF2B5EF4-FFF2-40B4-BE49-F238E27FC236}">
                <a16:creationId xmlns:a16="http://schemas.microsoft.com/office/drawing/2014/main" id="{E41332E8-1D9B-ED48-A2D1-406A5BEA9CAA}"/>
              </a:ext>
            </a:extLst>
          </p:cNvPr>
          <p:cNvSpPr/>
          <p:nvPr/>
        </p:nvSpPr>
        <p:spPr>
          <a:xfrm>
            <a:off x="4213090" y="443768"/>
            <a:ext cx="685800" cy="570865"/>
          </a:xfrm>
          <a:prstGeom prst="rect">
            <a:avLst/>
          </a:prstGeom>
          <a:solidFill>
            <a:srgbClr val="9ACD4C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识别结果展示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sp>
        <p:nvSpPr>
          <p:cNvPr id="62" name="Rectangle 25">
            <a:extLst>
              <a:ext uri="{FF2B5EF4-FFF2-40B4-BE49-F238E27FC236}">
                <a16:creationId xmlns:a16="http://schemas.microsoft.com/office/drawing/2014/main" id="{1A040F2E-D1C0-CB4F-9557-018DFFC8A0E4}"/>
              </a:ext>
            </a:extLst>
          </p:cNvPr>
          <p:cNvSpPr/>
          <p:nvPr/>
        </p:nvSpPr>
        <p:spPr>
          <a:xfrm>
            <a:off x="9968036" y="443133"/>
            <a:ext cx="685800" cy="571500"/>
          </a:xfrm>
          <a:prstGeom prst="rect">
            <a:avLst/>
          </a:prstGeom>
          <a:solidFill>
            <a:srgbClr val="9ACD4C"/>
          </a:solidFill>
          <a:ln w="15875" cap="flat" cmpd="sng" algn="ctr">
            <a:solidFill>
              <a:srgbClr val="9ACD4C">
                <a:shade val="50000"/>
              </a:srgbClr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信发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DengXian" panose="02010600030101010101" pitchFamily="2" charset="-122"/>
                <a:cs typeface="Times New Roman" panose="02020603050405020304" pitchFamily="18" charset="0"/>
              </a:rPr>
              <a:t>App</a:t>
            </a:r>
          </a:p>
        </p:txBody>
      </p:sp>
      <p:grpSp>
        <p:nvGrpSpPr>
          <p:cNvPr id="63" name="Group 28">
            <a:extLst>
              <a:ext uri="{FF2B5EF4-FFF2-40B4-BE49-F238E27FC236}">
                <a16:creationId xmlns:a16="http://schemas.microsoft.com/office/drawing/2014/main" id="{C9CE2212-C55A-6D41-B405-3CF57A6F26D6}"/>
              </a:ext>
            </a:extLst>
          </p:cNvPr>
          <p:cNvGrpSpPr/>
          <p:nvPr/>
        </p:nvGrpSpPr>
        <p:grpSpPr>
          <a:xfrm>
            <a:off x="3024022" y="2233795"/>
            <a:ext cx="7426181" cy="4614217"/>
            <a:chOff x="3024022" y="2233795"/>
            <a:chExt cx="7426181" cy="4614217"/>
          </a:xfrm>
        </p:grpSpPr>
        <p:grpSp>
          <p:nvGrpSpPr>
            <p:cNvPr id="64" name="Group 83">
              <a:extLst>
                <a:ext uri="{FF2B5EF4-FFF2-40B4-BE49-F238E27FC236}">
                  <a16:creationId xmlns:a16="http://schemas.microsoft.com/office/drawing/2014/main" id="{E4B4D853-1CF0-E342-AAC5-74D90A9AA44D}"/>
                </a:ext>
              </a:extLst>
            </p:cNvPr>
            <p:cNvGrpSpPr/>
            <p:nvPr/>
          </p:nvGrpSpPr>
          <p:grpSpPr>
            <a:xfrm>
              <a:off x="3024022" y="2233795"/>
              <a:ext cx="7083281" cy="4614217"/>
              <a:chOff x="1030904" y="2160932"/>
              <a:chExt cx="7083281" cy="4614217"/>
            </a:xfrm>
          </p:grpSpPr>
          <p:sp>
            <p:nvSpPr>
              <p:cNvPr id="68" name="Rectangle 7">
                <a:extLst>
                  <a:ext uri="{FF2B5EF4-FFF2-40B4-BE49-F238E27FC236}">
                    <a16:creationId xmlns:a16="http://schemas.microsoft.com/office/drawing/2014/main" id="{09A3D08C-BED0-FC47-82EF-26C26279861F}"/>
                  </a:ext>
                </a:extLst>
              </p:cNvPr>
              <p:cNvSpPr/>
              <p:nvPr/>
            </p:nvSpPr>
            <p:spPr>
              <a:xfrm>
                <a:off x="4444106" y="2160932"/>
                <a:ext cx="685800" cy="571500"/>
              </a:xfrm>
              <a:prstGeom prst="rect">
                <a:avLst/>
              </a:prstGeom>
              <a:solidFill>
                <a:srgbClr val="9ACD4C"/>
              </a:solidFill>
              <a:ln w="15875" cap="flat" cmpd="sng" algn="ctr">
                <a:solidFill>
                  <a:srgbClr val="9ACD4C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信发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69" name="Rectangle 11">
                <a:extLst>
                  <a:ext uri="{FF2B5EF4-FFF2-40B4-BE49-F238E27FC236}">
                    <a16:creationId xmlns:a16="http://schemas.microsoft.com/office/drawing/2014/main" id="{54BB93F0-52BE-804B-9DE1-7CCE8E43382B}"/>
                  </a:ext>
                </a:extLst>
              </p:cNvPr>
              <p:cNvSpPr/>
              <p:nvPr/>
            </p:nvSpPr>
            <p:spPr>
              <a:xfrm>
                <a:off x="4444106" y="3725861"/>
                <a:ext cx="685800" cy="571500"/>
              </a:xfrm>
              <a:prstGeom prst="rect">
                <a:avLst/>
              </a:prstGeom>
              <a:solidFill>
                <a:srgbClr val="134770">
                  <a:lumMod val="60000"/>
                  <a:lumOff val="40000"/>
                </a:srgbClr>
              </a:solidFill>
              <a:ln w="15875" cap="flat" cmpd="sng" algn="ctr">
                <a:solidFill>
                  <a:srgbClr val="9ACD4C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淘宝接口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70" name="Rectangle 12">
                <a:extLst>
                  <a:ext uri="{FF2B5EF4-FFF2-40B4-BE49-F238E27FC236}">
                    <a16:creationId xmlns:a16="http://schemas.microsoft.com/office/drawing/2014/main" id="{614D405A-F009-B64F-B8F5-1D6152AA985A}"/>
                  </a:ext>
                </a:extLst>
              </p:cNvPr>
              <p:cNvSpPr/>
              <p:nvPr/>
            </p:nvSpPr>
            <p:spPr>
              <a:xfrm>
                <a:off x="4444106" y="4595566"/>
                <a:ext cx="685800" cy="571500"/>
              </a:xfrm>
              <a:prstGeom prst="rect">
                <a:avLst/>
              </a:prstGeom>
              <a:solidFill>
                <a:srgbClr val="134770">
                  <a:lumMod val="60000"/>
                  <a:lumOff val="40000"/>
                </a:srgbClr>
              </a:solidFill>
              <a:ln w="15875" cap="flat" cmpd="sng" algn="ctr">
                <a:solidFill>
                  <a:srgbClr val="9ACD4C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天猫接口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71" name="Rectangle 13">
                <a:extLst>
                  <a:ext uri="{FF2B5EF4-FFF2-40B4-BE49-F238E27FC236}">
                    <a16:creationId xmlns:a16="http://schemas.microsoft.com/office/drawing/2014/main" id="{D283E3DB-2BA0-A446-A8D9-176FCD0D2BFB}"/>
                  </a:ext>
                </a:extLst>
              </p:cNvPr>
              <p:cNvSpPr/>
              <p:nvPr/>
            </p:nvSpPr>
            <p:spPr>
              <a:xfrm>
                <a:off x="4444106" y="5308038"/>
                <a:ext cx="685800" cy="571500"/>
              </a:xfrm>
              <a:prstGeom prst="rect">
                <a:avLst/>
              </a:prstGeom>
              <a:solidFill>
                <a:srgbClr val="134770">
                  <a:lumMod val="60000"/>
                  <a:lumOff val="40000"/>
                </a:srgbClr>
              </a:solidFill>
              <a:ln w="15875" cap="flat" cmpd="sng" algn="ctr">
                <a:solidFill>
                  <a:srgbClr val="9ACD4C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京东接口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72" name="Rectangle 14">
                <a:extLst>
                  <a:ext uri="{FF2B5EF4-FFF2-40B4-BE49-F238E27FC236}">
                    <a16:creationId xmlns:a16="http://schemas.microsoft.com/office/drawing/2014/main" id="{B868EC0C-8440-2944-A29F-7E216D0368AE}"/>
                  </a:ext>
                </a:extLst>
              </p:cNvPr>
              <p:cNvSpPr/>
              <p:nvPr/>
            </p:nvSpPr>
            <p:spPr>
              <a:xfrm>
                <a:off x="4444106" y="6203649"/>
                <a:ext cx="685800" cy="571500"/>
              </a:xfrm>
              <a:prstGeom prst="rect">
                <a:avLst/>
              </a:prstGeom>
              <a:solidFill>
                <a:srgbClr val="134770">
                  <a:lumMod val="60000"/>
                  <a:lumOff val="40000"/>
                </a:srgbClr>
              </a:solidFill>
              <a:ln w="15875" cap="flat" cmpd="sng" algn="ctr">
                <a:solidFill>
                  <a:srgbClr val="9ACD4C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班级通知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73" name="Rectangle 16">
                <a:extLst>
                  <a:ext uri="{FF2B5EF4-FFF2-40B4-BE49-F238E27FC236}">
                    <a16:creationId xmlns:a16="http://schemas.microsoft.com/office/drawing/2014/main" id="{1E58224D-4898-144A-ABA5-72B82BE0281C}"/>
                  </a:ext>
                </a:extLst>
              </p:cNvPr>
              <p:cNvSpPr/>
              <p:nvPr/>
            </p:nvSpPr>
            <p:spPr>
              <a:xfrm>
                <a:off x="1030904" y="3725861"/>
                <a:ext cx="685800" cy="571500"/>
              </a:xfrm>
              <a:prstGeom prst="rect">
                <a:avLst/>
              </a:prstGeom>
              <a:solidFill>
                <a:srgbClr val="9ACD4C"/>
              </a:solidFill>
              <a:ln w="15875" cap="flat" cmpd="sng" algn="ctr">
                <a:solidFill>
                  <a:srgbClr val="9ACD4C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待机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74" name="Rectangle 18">
                <a:extLst>
                  <a:ext uri="{FF2B5EF4-FFF2-40B4-BE49-F238E27FC236}">
                    <a16:creationId xmlns:a16="http://schemas.microsoft.com/office/drawing/2014/main" id="{C873102F-0E01-1748-A9CD-2B0B2E38806D}"/>
                  </a:ext>
                </a:extLst>
              </p:cNvPr>
              <p:cNvSpPr/>
              <p:nvPr/>
            </p:nvSpPr>
            <p:spPr>
              <a:xfrm>
                <a:off x="2455711" y="3725861"/>
                <a:ext cx="685800" cy="571500"/>
              </a:xfrm>
              <a:prstGeom prst="rect">
                <a:avLst/>
              </a:prstGeom>
              <a:solidFill>
                <a:srgbClr val="9ACD4C"/>
              </a:solidFill>
              <a:ln w="15875" cap="flat" cmpd="sng" algn="ctr">
                <a:solidFill>
                  <a:srgbClr val="9ACD4C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人脸识别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sp>
            <p:nvSpPr>
              <p:cNvPr id="75" name="Rectangle 23">
                <a:extLst>
                  <a:ext uri="{FF2B5EF4-FFF2-40B4-BE49-F238E27FC236}">
                    <a16:creationId xmlns:a16="http://schemas.microsoft.com/office/drawing/2014/main" id="{CE257ED0-1A01-0F4B-ADE3-C9647CDDD3E9}"/>
                  </a:ext>
                </a:extLst>
              </p:cNvPr>
              <p:cNvSpPr/>
              <p:nvPr/>
            </p:nvSpPr>
            <p:spPr>
              <a:xfrm>
                <a:off x="4444106" y="2943396"/>
                <a:ext cx="685800" cy="571500"/>
              </a:xfrm>
              <a:prstGeom prst="rect">
                <a:avLst/>
              </a:prstGeom>
              <a:solidFill>
                <a:srgbClr val="134770">
                  <a:lumMod val="60000"/>
                  <a:lumOff val="40000"/>
                </a:srgbClr>
              </a:solidFill>
              <a:ln w="15875" cap="flat" cmpd="sng" algn="ctr">
                <a:solidFill>
                  <a:srgbClr val="9ACD4C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美团外卖接口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cxnSp>
            <p:nvCxnSpPr>
              <p:cNvPr id="76" name="Straight Arrow Connector 27">
                <a:extLst>
                  <a:ext uri="{FF2B5EF4-FFF2-40B4-BE49-F238E27FC236}">
                    <a16:creationId xmlns:a16="http://schemas.microsoft.com/office/drawing/2014/main" id="{2F0B0934-9D29-5E41-B47A-B0158C625FAE}"/>
                  </a:ext>
                </a:extLst>
              </p:cNvPr>
              <p:cNvCxnSpPr>
                <a:stCxn id="65" idx="3"/>
                <a:endCxn id="67" idx="1"/>
              </p:cNvCxnSpPr>
              <p:nvPr/>
            </p:nvCxnSpPr>
            <p:spPr>
              <a:xfrm>
                <a:off x="1716704" y="4011611"/>
                <a:ext cx="73900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77" name="Straight Arrow Connector 29">
                <a:extLst>
                  <a:ext uri="{FF2B5EF4-FFF2-40B4-BE49-F238E27FC236}">
                    <a16:creationId xmlns:a16="http://schemas.microsoft.com/office/drawing/2014/main" id="{D5AD0335-B0D0-C34A-BF2B-2CEE837A3FF3}"/>
                  </a:ext>
                </a:extLst>
              </p:cNvPr>
              <p:cNvCxnSpPr>
                <a:stCxn id="67" idx="3"/>
                <a:endCxn id="60" idx="1"/>
              </p:cNvCxnSpPr>
              <p:nvPr/>
            </p:nvCxnSpPr>
            <p:spPr>
              <a:xfrm>
                <a:off x="3141511" y="4011611"/>
                <a:ext cx="1302595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78" name="Rectangle 30">
                <a:extLst>
                  <a:ext uri="{FF2B5EF4-FFF2-40B4-BE49-F238E27FC236}">
                    <a16:creationId xmlns:a16="http://schemas.microsoft.com/office/drawing/2014/main" id="{289CC81D-7C13-A54B-86F9-A784B58ABDE2}"/>
                  </a:ext>
                </a:extLst>
              </p:cNvPr>
              <p:cNvSpPr/>
              <p:nvPr/>
            </p:nvSpPr>
            <p:spPr>
              <a:xfrm>
                <a:off x="6380077" y="3726496"/>
                <a:ext cx="685800" cy="570865"/>
              </a:xfrm>
              <a:prstGeom prst="rect">
                <a:avLst/>
              </a:prstGeom>
              <a:solidFill>
                <a:srgbClr val="9ACD4C"/>
              </a:solidFill>
              <a:ln w="15875" cap="flat" cmpd="sng" algn="ctr">
                <a:solidFill>
                  <a:srgbClr val="9ACD4C">
                    <a:shade val="50000"/>
                  </a:srgbClr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识别结果展示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/>
                    <a:ea typeface="DengXian" panose="02010600030101010101" pitchFamily="2" charset="-122"/>
                    <a:cs typeface="Times New Roman" panose="02020603050405020304" pitchFamily="18" charset="0"/>
                  </a:rPr>
                  <a:t>App</a:t>
                </a:r>
              </a:p>
            </p:txBody>
          </p:sp>
          <p:cxnSp>
            <p:nvCxnSpPr>
              <p:cNvPr id="79" name="Straight Arrow Connector 32">
                <a:extLst>
                  <a:ext uri="{FF2B5EF4-FFF2-40B4-BE49-F238E27FC236}">
                    <a16:creationId xmlns:a16="http://schemas.microsoft.com/office/drawing/2014/main" id="{63428F70-EC4B-1443-BA95-EFAD524F8BED}"/>
                  </a:ext>
                </a:extLst>
              </p:cNvPr>
              <p:cNvCxnSpPr>
                <a:stCxn id="60" idx="3"/>
                <a:endCxn id="79" idx="1"/>
              </p:cNvCxnSpPr>
              <p:nvPr/>
            </p:nvCxnSpPr>
            <p:spPr>
              <a:xfrm>
                <a:off x="5129906" y="4011611"/>
                <a:ext cx="1250171" cy="31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80" name="Straight Arrow Connector 37">
                <a:extLst>
                  <a:ext uri="{FF2B5EF4-FFF2-40B4-BE49-F238E27FC236}">
                    <a16:creationId xmlns:a16="http://schemas.microsoft.com/office/drawing/2014/main" id="{9A5FBA02-4E54-EA45-AE4A-A83EDAED0E52}"/>
                  </a:ext>
                </a:extLst>
              </p:cNvPr>
              <p:cNvCxnSpPr>
                <a:stCxn id="67" idx="3"/>
                <a:endCxn id="56" idx="1"/>
              </p:cNvCxnSpPr>
              <p:nvPr/>
            </p:nvCxnSpPr>
            <p:spPr>
              <a:xfrm flipV="1">
                <a:off x="3141511" y="2446682"/>
                <a:ext cx="1302595" cy="1564929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81" name="Straight Arrow Connector 41">
                <a:extLst>
                  <a:ext uri="{FF2B5EF4-FFF2-40B4-BE49-F238E27FC236}">
                    <a16:creationId xmlns:a16="http://schemas.microsoft.com/office/drawing/2014/main" id="{17AE32CD-EDAA-E244-84FF-E04D6FCA2E99}"/>
                  </a:ext>
                </a:extLst>
              </p:cNvPr>
              <p:cNvCxnSpPr>
                <a:stCxn id="67" idx="3"/>
                <a:endCxn id="72" idx="1"/>
              </p:cNvCxnSpPr>
              <p:nvPr/>
            </p:nvCxnSpPr>
            <p:spPr>
              <a:xfrm flipV="1">
                <a:off x="3141511" y="3229146"/>
                <a:ext cx="1302595" cy="78246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82" name="Straight Arrow Connector 43">
                <a:extLst>
                  <a:ext uri="{FF2B5EF4-FFF2-40B4-BE49-F238E27FC236}">
                    <a16:creationId xmlns:a16="http://schemas.microsoft.com/office/drawing/2014/main" id="{D0538E85-E46C-F641-87F5-8DCF27CEED45}"/>
                  </a:ext>
                </a:extLst>
              </p:cNvPr>
              <p:cNvCxnSpPr>
                <a:stCxn id="67" idx="3"/>
                <a:endCxn id="61" idx="1"/>
              </p:cNvCxnSpPr>
              <p:nvPr/>
            </p:nvCxnSpPr>
            <p:spPr>
              <a:xfrm>
                <a:off x="3141511" y="4011611"/>
                <a:ext cx="1302595" cy="86970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96" name="Straight Arrow Connector 45">
                <a:extLst>
                  <a:ext uri="{FF2B5EF4-FFF2-40B4-BE49-F238E27FC236}">
                    <a16:creationId xmlns:a16="http://schemas.microsoft.com/office/drawing/2014/main" id="{1075FE6A-569B-4C46-9887-9D27E85CEC34}"/>
                  </a:ext>
                </a:extLst>
              </p:cNvPr>
              <p:cNvCxnSpPr>
                <a:stCxn id="67" idx="3"/>
                <a:endCxn id="62" idx="1"/>
              </p:cNvCxnSpPr>
              <p:nvPr/>
            </p:nvCxnSpPr>
            <p:spPr>
              <a:xfrm>
                <a:off x="3141511" y="4011611"/>
                <a:ext cx="1302595" cy="158217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97" name="Straight Arrow Connector 47">
                <a:extLst>
                  <a:ext uri="{FF2B5EF4-FFF2-40B4-BE49-F238E27FC236}">
                    <a16:creationId xmlns:a16="http://schemas.microsoft.com/office/drawing/2014/main" id="{A269B6B9-D99A-1A43-81E3-F7692F5DAA6A}"/>
                  </a:ext>
                </a:extLst>
              </p:cNvPr>
              <p:cNvCxnSpPr>
                <a:stCxn id="67" idx="3"/>
                <a:endCxn id="63" idx="1"/>
              </p:cNvCxnSpPr>
              <p:nvPr/>
            </p:nvCxnSpPr>
            <p:spPr>
              <a:xfrm>
                <a:off x="3141511" y="4011611"/>
                <a:ext cx="1302595" cy="2477788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31" name="Straight Arrow Connector 49">
                <a:extLst>
                  <a:ext uri="{FF2B5EF4-FFF2-40B4-BE49-F238E27FC236}">
                    <a16:creationId xmlns:a16="http://schemas.microsoft.com/office/drawing/2014/main" id="{E807CBF7-49BB-BA4E-B7B6-111314697D60}"/>
                  </a:ext>
                </a:extLst>
              </p:cNvPr>
              <p:cNvCxnSpPr>
                <a:stCxn id="56" idx="3"/>
                <a:endCxn id="79" idx="1"/>
              </p:cNvCxnSpPr>
              <p:nvPr/>
            </p:nvCxnSpPr>
            <p:spPr>
              <a:xfrm>
                <a:off x="5129906" y="2446682"/>
                <a:ext cx="1250171" cy="156524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32" name="Straight Arrow Connector 51">
                <a:extLst>
                  <a:ext uri="{FF2B5EF4-FFF2-40B4-BE49-F238E27FC236}">
                    <a16:creationId xmlns:a16="http://schemas.microsoft.com/office/drawing/2014/main" id="{4F05BB26-5F38-BC48-B154-97D8682188ED}"/>
                  </a:ext>
                </a:extLst>
              </p:cNvPr>
              <p:cNvCxnSpPr>
                <a:stCxn id="72" idx="3"/>
                <a:endCxn id="79" idx="1"/>
              </p:cNvCxnSpPr>
              <p:nvPr/>
            </p:nvCxnSpPr>
            <p:spPr>
              <a:xfrm>
                <a:off x="5129906" y="3229146"/>
                <a:ext cx="1250171" cy="782783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33" name="Straight Arrow Connector 53">
                <a:extLst>
                  <a:ext uri="{FF2B5EF4-FFF2-40B4-BE49-F238E27FC236}">
                    <a16:creationId xmlns:a16="http://schemas.microsoft.com/office/drawing/2014/main" id="{A43670D8-E4A7-F248-B3CF-00C29C940B01}"/>
                  </a:ext>
                </a:extLst>
              </p:cNvPr>
              <p:cNvCxnSpPr>
                <a:endCxn id="79" idx="1"/>
              </p:cNvCxnSpPr>
              <p:nvPr/>
            </p:nvCxnSpPr>
            <p:spPr>
              <a:xfrm flipV="1">
                <a:off x="5129906" y="4011929"/>
                <a:ext cx="1250171" cy="869387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34" name="Straight Arrow Connector 55">
                <a:extLst>
                  <a:ext uri="{FF2B5EF4-FFF2-40B4-BE49-F238E27FC236}">
                    <a16:creationId xmlns:a16="http://schemas.microsoft.com/office/drawing/2014/main" id="{0EB59368-C716-224E-B020-608562069C3E}"/>
                  </a:ext>
                </a:extLst>
              </p:cNvPr>
              <p:cNvCxnSpPr>
                <a:endCxn id="79" idx="1"/>
              </p:cNvCxnSpPr>
              <p:nvPr/>
            </p:nvCxnSpPr>
            <p:spPr>
              <a:xfrm flipV="1">
                <a:off x="5129906" y="4011929"/>
                <a:ext cx="1250171" cy="159497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35" name="Straight Arrow Connector 57">
                <a:extLst>
                  <a:ext uri="{FF2B5EF4-FFF2-40B4-BE49-F238E27FC236}">
                    <a16:creationId xmlns:a16="http://schemas.microsoft.com/office/drawing/2014/main" id="{213C7C58-AACC-374B-AE9E-205F7B78FA44}"/>
                  </a:ext>
                </a:extLst>
              </p:cNvPr>
              <p:cNvCxnSpPr>
                <a:stCxn id="63" idx="3"/>
                <a:endCxn id="79" idx="1"/>
              </p:cNvCxnSpPr>
              <p:nvPr/>
            </p:nvCxnSpPr>
            <p:spPr>
              <a:xfrm flipV="1">
                <a:off x="5129906" y="4011929"/>
                <a:ext cx="1250171" cy="247747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36" name="Straight Connector 62">
                <a:extLst>
                  <a:ext uri="{FF2B5EF4-FFF2-40B4-BE49-F238E27FC236}">
                    <a16:creationId xmlns:a16="http://schemas.microsoft.com/office/drawing/2014/main" id="{914263D8-C98A-484B-8350-036E1E0B80D4}"/>
                  </a:ext>
                </a:extLst>
              </p:cNvPr>
              <p:cNvCxnSpPr>
                <a:stCxn id="67" idx="2"/>
              </p:cNvCxnSpPr>
              <p:nvPr/>
            </p:nvCxnSpPr>
            <p:spPr>
              <a:xfrm>
                <a:off x="2798611" y="4297361"/>
                <a:ext cx="0" cy="869705"/>
              </a:xfrm>
              <a:prstGeom prst="lin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</a:ln>
              <a:effectLst/>
            </p:spPr>
          </p:cxnSp>
          <p:cxnSp>
            <p:nvCxnSpPr>
              <p:cNvPr id="137" name="Straight Connector 64">
                <a:extLst>
                  <a:ext uri="{FF2B5EF4-FFF2-40B4-BE49-F238E27FC236}">
                    <a16:creationId xmlns:a16="http://schemas.microsoft.com/office/drawing/2014/main" id="{1FB35947-5ADF-E542-87E1-828F4DFC2B72}"/>
                  </a:ext>
                </a:extLst>
              </p:cNvPr>
              <p:cNvCxnSpPr/>
              <p:nvPr/>
            </p:nvCxnSpPr>
            <p:spPr>
              <a:xfrm>
                <a:off x="2798611" y="5167066"/>
                <a:ext cx="3924366" cy="83439"/>
              </a:xfrm>
              <a:prstGeom prst="lin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</a:ln>
              <a:effectLst/>
            </p:spPr>
          </p:cxnSp>
          <p:cxnSp>
            <p:nvCxnSpPr>
              <p:cNvPr id="138" name="Straight Arrow Connector 69">
                <a:extLst>
                  <a:ext uri="{FF2B5EF4-FFF2-40B4-BE49-F238E27FC236}">
                    <a16:creationId xmlns:a16="http://schemas.microsoft.com/office/drawing/2014/main" id="{7FDC8F53-CB58-A649-BE25-CB8B5931F269}"/>
                  </a:ext>
                </a:extLst>
              </p:cNvPr>
              <p:cNvCxnSpPr>
                <a:endCxn id="79" idx="2"/>
              </p:cNvCxnSpPr>
              <p:nvPr/>
            </p:nvCxnSpPr>
            <p:spPr>
              <a:xfrm flipV="1">
                <a:off x="6722977" y="4297361"/>
                <a:ext cx="0" cy="95314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39" name="Straight Connector 75">
                <a:extLst>
                  <a:ext uri="{FF2B5EF4-FFF2-40B4-BE49-F238E27FC236}">
                    <a16:creationId xmlns:a16="http://schemas.microsoft.com/office/drawing/2014/main" id="{733F1C75-98F1-9B43-A665-F831F9393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73804" y="6185271"/>
                <a:ext cx="6740381" cy="18378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</a:ln>
              <a:effectLst/>
            </p:spPr>
          </p:cxnSp>
          <p:cxnSp>
            <p:nvCxnSpPr>
              <p:cNvPr id="140" name="Straight Arrow Connector 77">
                <a:extLst>
                  <a:ext uri="{FF2B5EF4-FFF2-40B4-BE49-F238E27FC236}">
                    <a16:creationId xmlns:a16="http://schemas.microsoft.com/office/drawing/2014/main" id="{D2A8CBD3-F831-1D4A-AD73-3190BC011D42}"/>
                  </a:ext>
                </a:extLst>
              </p:cNvPr>
              <p:cNvCxnSpPr>
                <a:endCxn id="65" idx="2"/>
              </p:cNvCxnSpPr>
              <p:nvPr/>
            </p:nvCxnSpPr>
            <p:spPr>
              <a:xfrm flipV="1">
                <a:off x="1373804" y="4297361"/>
                <a:ext cx="0" cy="188812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141" name="TextBox 80">
                <a:extLst>
                  <a:ext uri="{FF2B5EF4-FFF2-40B4-BE49-F238E27FC236}">
                    <a16:creationId xmlns:a16="http://schemas.microsoft.com/office/drawing/2014/main" id="{A0D521A6-7404-AA4A-B9E4-92B014909BAB}"/>
                  </a:ext>
                </a:extLst>
              </p:cNvPr>
              <p:cNvSpPr txBox="1"/>
              <p:nvPr/>
            </p:nvSpPr>
            <p:spPr>
              <a:xfrm>
                <a:off x="2580706" y="5177626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w Cen MT" panose="020B0602020104020603"/>
                    <a:ea typeface="宋体" charset="0"/>
                  </a:rPr>
                  <a:t>检查失败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w Cen MT" panose="020B0602020104020603"/>
                </a:endParaRPr>
              </a:p>
            </p:txBody>
          </p:sp>
          <p:sp>
            <p:nvSpPr>
              <p:cNvPr id="142" name="TextBox 81">
                <a:extLst>
                  <a:ext uri="{FF2B5EF4-FFF2-40B4-BE49-F238E27FC236}">
                    <a16:creationId xmlns:a16="http://schemas.microsoft.com/office/drawing/2014/main" id="{DCB0872C-A7EE-A74C-AD2F-442ABFA641E9}"/>
                  </a:ext>
                </a:extLst>
              </p:cNvPr>
              <p:cNvSpPr txBox="1"/>
              <p:nvPr/>
            </p:nvSpPr>
            <p:spPr>
              <a:xfrm>
                <a:off x="3197390" y="2732432"/>
                <a:ext cx="14171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w Cen MT" panose="020B0602020104020603"/>
                    <a:ea typeface="宋体" charset="0"/>
                  </a:rPr>
                  <a:t>并发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w Cen MT" panose="020B0602020104020603"/>
                    <a:ea typeface="宋体" charset="0"/>
                  </a:rPr>
                  <a:t>request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w Cen MT" panose="020B0602020104020603"/>
                </a:endParaRPr>
              </a:p>
            </p:txBody>
          </p:sp>
          <p:sp>
            <p:nvSpPr>
              <p:cNvPr id="143" name="TextBox 82">
                <a:extLst>
                  <a:ext uri="{FF2B5EF4-FFF2-40B4-BE49-F238E27FC236}">
                    <a16:creationId xmlns:a16="http://schemas.microsoft.com/office/drawing/2014/main" id="{C4B4E88F-7F6F-6249-9535-2F828D06B26F}"/>
                  </a:ext>
                </a:extLst>
              </p:cNvPr>
              <p:cNvSpPr txBox="1"/>
              <p:nvPr/>
            </p:nvSpPr>
            <p:spPr>
              <a:xfrm>
                <a:off x="5209956" y="2817492"/>
                <a:ext cx="19127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w Cen MT" panose="020B0602020104020603"/>
                    <a:ea typeface="宋体" charset="0"/>
                  </a:rPr>
                  <a:t>异步收集</a:t>
                </a:r>
                <a:r>
                  <a:rPr kumimoji="0" lang="en-US" altLang="zh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w Cen MT" panose="020B0602020104020603"/>
                    <a:ea typeface="宋体" charset="0"/>
                  </a:rPr>
                  <a:t>response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w Cen MT" panose="020B0602020104020603"/>
                </a:endParaRPr>
              </a:p>
            </p:txBody>
          </p:sp>
        </p:grpSp>
        <p:sp>
          <p:nvSpPr>
            <p:cNvPr id="65" name="Rectangle 48">
              <a:extLst>
                <a:ext uri="{FF2B5EF4-FFF2-40B4-BE49-F238E27FC236}">
                  <a16:creationId xmlns:a16="http://schemas.microsoft.com/office/drawing/2014/main" id="{FBF2489E-6D28-5F41-8DA3-749119CB31E6}"/>
                </a:ext>
              </a:extLst>
            </p:cNvPr>
            <p:cNvSpPr/>
            <p:nvPr/>
          </p:nvSpPr>
          <p:spPr>
            <a:xfrm>
              <a:off x="9764403" y="3798724"/>
              <a:ext cx="685800" cy="571500"/>
            </a:xfrm>
            <a:prstGeom prst="rect">
              <a:avLst/>
            </a:prstGeom>
            <a:solidFill>
              <a:srgbClr val="9ACD4C"/>
            </a:solidFill>
            <a:ln w="15875" cap="flat" cmpd="sng" algn="ctr">
              <a:solidFill>
                <a:srgbClr val="9ACD4C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DengXian" panose="02010600030101010101" pitchFamily="2" charset="-122"/>
                  <a:cs typeface="Times New Roman" panose="02020603050405020304" pitchFamily="18" charset="0"/>
                </a:rPr>
                <a:t>开门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/>
                  <a:ea typeface="DengXian" panose="02010600030101010101" pitchFamily="2" charset="-122"/>
                  <a:cs typeface="Times New Roman" panose="02020603050405020304" pitchFamily="18" charset="0"/>
                </a:rPr>
                <a:t>App</a:t>
              </a:r>
            </a:p>
          </p:txBody>
        </p:sp>
        <p:cxnSp>
          <p:nvCxnSpPr>
            <p:cNvPr id="66" name="Straight Arrow Connector 2">
              <a:extLst>
                <a:ext uri="{FF2B5EF4-FFF2-40B4-BE49-F238E27FC236}">
                  <a16:creationId xmlns:a16="http://schemas.microsoft.com/office/drawing/2014/main" id="{601925B1-F2EC-0E45-AA19-1619C28BEDAC}"/>
                </a:ext>
              </a:extLst>
            </p:cNvPr>
            <p:cNvCxnSpPr>
              <a:stCxn id="79" idx="3"/>
              <a:endCxn id="143" idx="1"/>
            </p:cNvCxnSpPr>
            <p:nvPr/>
          </p:nvCxnSpPr>
          <p:spPr>
            <a:xfrm flipV="1">
              <a:off x="9058995" y="4084474"/>
              <a:ext cx="705408" cy="318"/>
            </a:xfrm>
            <a:prstGeom prst="straightConnector1">
              <a:avLst/>
            </a:prstGeom>
            <a:noFill/>
            <a:ln w="9525" cap="flat" cmpd="sng" algn="ctr">
              <a:solidFill>
                <a:srgbClr val="FFFF00"/>
              </a:solidFill>
              <a:prstDash val="solid"/>
              <a:tailEnd type="triangle"/>
            </a:ln>
            <a:effectLst/>
          </p:spPr>
        </p:cxnSp>
        <p:cxnSp>
          <p:nvCxnSpPr>
            <p:cNvPr id="67" name="Straight Connector 17">
              <a:extLst>
                <a:ext uri="{FF2B5EF4-FFF2-40B4-BE49-F238E27FC236}">
                  <a16:creationId xmlns:a16="http://schemas.microsoft.com/office/drawing/2014/main" id="{6BF1152D-B7FC-DE4A-9DDF-B0F87A9A3527}"/>
                </a:ext>
              </a:extLst>
            </p:cNvPr>
            <p:cNvCxnSpPr>
              <a:stCxn id="143" idx="2"/>
            </p:cNvCxnSpPr>
            <p:nvPr/>
          </p:nvCxnSpPr>
          <p:spPr>
            <a:xfrm>
              <a:off x="10107303" y="4370224"/>
              <a:ext cx="0" cy="1888120"/>
            </a:xfrm>
            <a:prstGeom prst="line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7528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30">
        <p14:reveal/>
      </p:transition>
    </mc:Choice>
    <mc:Fallback xmlns="">
      <p:transition spd="slow" advTm="3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0.08568 0.4891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2444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11302 0.4891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2444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38778E-17 L 0.34114 0.4893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57" y="2446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24 -0.0169 L 0.35899 0.4861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2513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38778E-17 L -0.28711 0.26319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62" y="1314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0.36771 0.2550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5" y="1275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0.28073 0.3689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1844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18229 0.59954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29977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08607 0.4925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246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-0.00247 0.7305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3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0.08568 0.48912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2444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48148E-6 L 0.11302 0.48912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2444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38778E-17 L 0.34583 0.4912 " pathEditMode="relative" rAng="0" ptsTypes="AA">
                                      <p:cBhvr>
                                        <p:cTn id="39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2456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0.34753 0.48611 " pathEditMode="relative" rAng="0" ptsTypes="AA">
                                      <p:cBhvr>
                                        <p:cTn id="41" dur="50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0" y="24306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38778E-17 L -0.28711 0.26319 " pathEditMode="relative" rAng="0" ptsTypes="AA">
                                      <p:cBhvr>
                                        <p:cTn id="43" dur="5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62" y="1314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0.36771 0.25509 " pathEditMode="relative" rAng="0" ptsTypes="AA">
                                      <p:cBhvr>
                                        <p:cTn id="45" dur="5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5" y="1275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0.27865 0.37106 " pathEditMode="relative" rAng="0" ptsTypes="AA">
                                      <p:cBhvr>
                                        <p:cTn id="47" dur="50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32" y="1854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0.18229 0.59954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2997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08854 0.49259 " pathEditMode="relative" rAng="0" ptsTypes="AA">
                                      <p:cBhvr>
                                        <p:cTn id="51" dur="5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2463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11111E-6 L -0.00078 0.73055 " pathEditMode="relative" rAng="0" ptsTypes="AA">
                                      <p:cBhvr>
                                        <p:cTn id="53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0" grpId="0" animBg="1"/>
      <p:bldP spid="50" grpId="1" animBg="1"/>
      <p:bldP spid="51" grpId="0" animBg="1"/>
      <p:bldP spid="51" grpId="1" animBg="1"/>
      <p:bldP spid="54" grpId="0" animBg="1"/>
      <p:bldP spid="54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914401" y="219439"/>
            <a:ext cx="5713538" cy="51906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以开放平台为基础的开放生态</a:t>
            </a:r>
          </a:p>
        </p:txBody>
      </p:sp>
      <p:pic>
        <p:nvPicPr>
          <p:cNvPr id="52" name="Picture 3" descr="C:\Users\MDG\Desktop\EC (68)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450" y="2392372"/>
            <a:ext cx="4517023" cy="446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矩形 52"/>
          <p:cNvSpPr/>
          <p:nvPr/>
        </p:nvSpPr>
        <p:spPr>
          <a:xfrm>
            <a:off x="1314451" y="1228500"/>
            <a:ext cx="3829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合作共赢  </a:t>
            </a:r>
            <a:endParaRPr lang="en-US" altLang="zh-CN" sz="4000" dirty="0">
              <a:solidFill>
                <a:schemeClr val="tx2">
                  <a:lumMod val="7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r"/>
            <a:r>
              <a:rPr lang="zh-CN" altLang="en-US" sz="4000" dirty="0">
                <a:solidFill>
                  <a:schemeClr val="tx2">
                    <a:lumMod val="7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制胜未来</a:t>
            </a:r>
          </a:p>
        </p:txBody>
      </p:sp>
      <p:sp>
        <p:nvSpPr>
          <p:cNvPr id="54" name="椭圆 7"/>
          <p:cNvSpPr/>
          <p:nvPr/>
        </p:nvSpPr>
        <p:spPr>
          <a:xfrm rot="16200000">
            <a:off x="5004387" y="3293099"/>
            <a:ext cx="3856037" cy="906462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" fmla="*/ 5141438 w 5141438"/>
              <a:gd name="connsiteY0" fmla="*/ 0 h 1208638"/>
              <a:gd name="connsiteX1" fmla="*/ 2570719 w 5141438"/>
              <a:gd name="connsiteY1" fmla="*/ 1208638 h 1208638"/>
              <a:gd name="connsiteX2" fmla="*/ 0 w 5141438"/>
              <a:gd name="connsiteY2" fmla="*/ 0 h 1208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 dirty="0">
              <a:solidFill>
                <a:prstClr val="white"/>
              </a:solidFill>
            </a:endParaRPr>
          </a:p>
        </p:txBody>
      </p:sp>
      <p:grpSp>
        <p:nvGrpSpPr>
          <p:cNvPr id="55" name="组合 2"/>
          <p:cNvGrpSpPr/>
          <p:nvPr/>
        </p:nvGrpSpPr>
        <p:grpSpPr>
          <a:xfrm>
            <a:off x="5775256" y="1111573"/>
            <a:ext cx="1610379" cy="1159515"/>
            <a:chOff x="6097703" y="1371754"/>
            <a:chExt cx="937566" cy="937566"/>
          </a:xfrm>
          <a:solidFill>
            <a:srgbClr val="0371BB"/>
          </a:solidFill>
        </p:grpSpPr>
        <p:sp>
          <p:nvSpPr>
            <p:cNvPr id="56" name="椭圆 55"/>
            <p:cNvSpPr/>
            <p:nvPr/>
          </p:nvSpPr>
          <p:spPr>
            <a:xfrm rot="16200000">
              <a:off x="6097703" y="1371754"/>
              <a:ext cx="937566" cy="937566"/>
            </a:xfrm>
            <a:prstGeom prst="ellipse">
              <a:avLst/>
            </a:prstGeom>
            <a:grpFill/>
            <a:ln w="857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350" dirty="0">
                <a:solidFill>
                  <a:prstClr val="white">
                    <a:lumMod val="50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57" name="TextBox 16"/>
            <p:cNvSpPr txBox="1"/>
            <p:nvPr/>
          </p:nvSpPr>
          <p:spPr>
            <a:xfrm>
              <a:off x="6355681" y="1644575"/>
              <a:ext cx="415716" cy="29863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Microsoft YaHei" charset="0"/>
                  <a:ea typeface="Microsoft YaHei" charset="0"/>
                  <a:cs typeface="Microsoft YaHei" charset="0"/>
                </a:rPr>
                <a:t>汉柏</a:t>
              </a:r>
            </a:p>
          </p:txBody>
        </p:sp>
      </p:grpSp>
      <p:grpSp>
        <p:nvGrpSpPr>
          <p:cNvPr id="58" name="组合 4"/>
          <p:cNvGrpSpPr/>
          <p:nvPr/>
        </p:nvGrpSpPr>
        <p:grpSpPr>
          <a:xfrm>
            <a:off x="6479172" y="3227237"/>
            <a:ext cx="1623581" cy="937566"/>
            <a:chOff x="6796203" y="2619529"/>
            <a:chExt cx="937566" cy="937566"/>
          </a:xfrm>
          <a:solidFill>
            <a:srgbClr val="0371BB"/>
          </a:solidFill>
        </p:grpSpPr>
        <p:sp>
          <p:nvSpPr>
            <p:cNvPr id="59" name="椭圆 58"/>
            <p:cNvSpPr/>
            <p:nvPr/>
          </p:nvSpPr>
          <p:spPr>
            <a:xfrm rot="16200000">
              <a:off x="6796203" y="2619529"/>
              <a:ext cx="937566" cy="937566"/>
            </a:xfrm>
            <a:prstGeom prst="ellipse">
              <a:avLst/>
            </a:prstGeom>
            <a:grpFill/>
            <a:ln w="857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350" dirty="0">
                <a:solidFill>
                  <a:prstClr val="white">
                    <a:lumMod val="50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0" name="TextBox 18"/>
            <p:cNvSpPr txBox="1"/>
            <p:nvPr/>
          </p:nvSpPr>
          <p:spPr>
            <a:xfrm>
              <a:off x="6941918" y="2860907"/>
              <a:ext cx="681677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latin typeface="Microsoft YaHei" charset="0"/>
                  <a:ea typeface="Microsoft YaHei" charset="0"/>
                  <a:cs typeface="Microsoft YaHei" charset="0"/>
                </a:rPr>
                <a:t>合作伙伴</a:t>
              </a:r>
            </a:p>
          </p:txBody>
        </p:sp>
      </p:grpSp>
      <p:grpSp>
        <p:nvGrpSpPr>
          <p:cNvPr id="61" name="组合 10"/>
          <p:cNvGrpSpPr/>
          <p:nvPr/>
        </p:nvGrpSpPr>
        <p:grpSpPr>
          <a:xfrm>
            <a:off x="5794899" y="5277644"/>
            <a:ext cx="1368548" cy="937566"/>
            <a:chOff x="5970703" y="5194454"/>
            <a:chExt cx="937566" cy="937566"/>
          </a:xfrm>
        </p:grpSpPr>
        <p:sp>
          <p:nvSpPr>
            <p:cNvPr id="62" name="椭圆 61"/>
            <p:cNvSpPr/>
            <p:nvPr/>
          </p:nvSpPr>
          <p:spPr>
            <a:xfrm rot="16200000">
              <a:off x="5970703" y="5194454"/>
              <a:ext cx="937566" cy="937566"/>
            </a:xfrm>
            <a:prstGeom prst="ellipse">
              <a:avLst/>
            </a:prstGeom>
            <a:solidFill>
              <a:srgbClr val="0070C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endParaRPr lang="zh-CN" altLang="en-US" sz="1350" dirty="0">
                <a:solidFill>
                  <a:prstClr val="white">
                    <a:lumMod val="50000"/>
                  </a:prstClr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63" name="TextBox 20"/>
            <p:cNvSpPr txBox="1"/>
            <p:nvPr/>
          </p:nvSpPr>
          <p:spPr>
            <a:xfrm>
              <a:off x="6079912" y="5478570"/>
              <a:ext cx="79263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latin typeface="Microsoft YaHei" charset="0"/>
                  <a:ea typeface="Microsoft YaHei" charset="0"/>
                  <a:cs typeface="Microsoft YaHei" charset="0"/>
                </a:defRPr>
              </a:lvl1pPr>
            </a:lstStyle>
            <a:p>
              <a:r>
                <a:rPr lang="zh-CN" altLang="en-US" dirty="0"/>
                <a:t>最终客户</a:t>
              </a:r>
            </a:p>
          </p:txBody>
        </p:sp>
      </p:grpSp>
      <p:sp>
        <p:nvSpPr>
          <p:cNvPr id="64" name="矩形 63"/>
          <p:cNvSpPr/>
          <p:nvPr/>
        </p:nvSpPr>
        <p:spPr>
          <a:xfrm>
            <a:off x="7584366" y="1328836"/>
            <a:ext cx="3795308" cy="93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OPNext</a:t>
            </a:r>
            <a:r>
              <a:rPr lang="zh-CN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先进下一代开放平台</a:t>
            </a:r>
            <a:endParaRPr lang="en-US" altLang="zh-CN" dirty="0">
              <a:solidFill>
                <a:schemeClr val="bg1">
                  <a:lumMod val="85000"/>
                  <a:lumOff val="15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公共核心组件</a:t>
            </a:r>
            <a:r>
              <a:rPr lang="zh-CN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</a:rPr>
              <a:t>库</a:t>
            </a:r>
            <a:endParaRPr lang="en-US" altLang="zh-CN" dirty="0">
              <a:solidFill>
                <a:schemeClr val="bg1">
                  <a:lumMod val="85000"/>
                  <a:lumOff val="15000"/>
                </a:schemeClr>
              </a:solidFill>
              <a:latin typeface="微软雅黑"/>
              <a:ea typeface="微软雅黑"/>
              <a:cs typeface="Lato Light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</a:rPr>
              <a:t>ODSL</a:t>
            </a:r>
          </a:p>
        </p:txBody>
      </p:sp>
      <p:sp>
        <p:nvSpPr>
          <p:cNvPr id="65" name="矩形 64"/>
          <p:cNvSpPr/>
          <p:nvPr/>
        </p:nvSpPr>
        <p:spPr>
          <a:xfrm>
            <a:off x="8249897" y="3468614"/>
            <a:ext cx="3493254" cy="93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</a:rPr>
              <a:t>各行业代理商等合作伙伴基于需求使用</a:t>
            </a:r>
            <a:r>
              <a:rPr lang="en-US" altLang="zh-CN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</a:rPr>
              <a:t>ODSL</a:t>
            </a:r>
            <a:r>
              <a:rPr lang="zh-CN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轻松</a:t>
            </a:r>
            <a:r>
              <a:rPr lang="zh-CN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</a:rPr>
              <a:t>定制开发</a:t>
            </a:r>
          </a:p>
        </p:txBody>
      </p:sp>
      <p:sp>
        <p:nvSpPr>
          <p:cNvPr id="66" name="矩形 65"/>
          <p:cNvSpPr/>
          <p:nvPr/>
        </p:nvSpPr>
        <p:spPr>
          <a:xfrm>
            <a:off x="7290963" y="5460952"/>
            <a:ext cx="3763215" cy="65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</a:rPr>
              <a:t>获得一套完整解决方案</a:t>
            </a:r>
          </a:p>
        </p:txBody>
      </p:sp>
      <p:sp>
        <p:nvSpPr>
          <p:cNvPr id="67" name="矩形 66"/>
          <p:cNvSpPr/>
          <p:nvPr/>
        </p:nvSpPr>
        <p:spPr>
          <a:xfrm>
            <a:off x="1345777" y="247155"/>
            <a:ext cx="4429479" cy="400110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r>
              <a:rPr lang="zh-CN" altLang="en-US" sz="2000" b="1" dirty="0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以开放平台为基础构筑开放生态</a:t>
            </a:r>
          </a:p>
        </p:txBody>
      </p:sp>
      <p:grpSp>
        <p:nvGrpSpPr>
          <p:cNvPr id="68" name="组合 22">
            <a:extLst>
              <a:ext uri="{FF2B5EF4-FFF2-40B4-BE49-F238E27FC236}">
                <a16:creationId xmlns:a16="http://schemas.microsoft.com/office/drawing/2014/main" id="{90CB7A63-7FB8-D54A-AB93-D4EF60C6BA80}"/>
              </a:ext>
            </a:extLst>
          </p:cNvPr>
          <p:cNvGrpSpPr/>
          <p:nvPr/>
        </p:nvGrpSpPr>
        <p:grpSpPr>
          <a:xfrm>
            <a:off x="308695" y="219936"/>
            <a:ext cx="1059184" cy="415656"/>
            <a:chOff x="232229" y="188685"/>
            <a:chExt cx="1686036" cy="661649"/>
          </a:xfrm>
        </p:grpSpPr>
        <p:grpSp>
          <p:nvGrpSpPr>
            <p:cNvPr id="69" name="组合 23">
              <a:extLst>
                <a:ext uri="{FF2B5EF4-FFF2-40B4-BE49-F238E27FC236}">
                  <a16:creationId xmlns:a16="http://schemas.microsoft.com/office/drawing/2014/main" id="{7C8EA2D7-26A8-5D41-9C97-94620B41F271}"/>
                </a:ext>
              </a:extLst>
            </p:cNvPr>
            <p:cNvGrpSpPr/>
            <p:nvPr/>
          </p:nvGrpSpPr>
          <p:grpSpPr>
            <a:xfrm>
              <a:off x="232229" y="188685"/>
              <a:ext cx="1334834" cy="661649"/>
              <a:chOff x="875306" y="2016236"/>
              <a:chExt cx="3043071" cy="1736956"/>
            </a:xfrm>
          </p:grpSpPr>
          <p:pic>
            <p:nvPicPr>
              <p:cNvPr id="73" name="图片 14">
                <a:extLst>
                  <a:ext uri="{FF2B5EF4-FFF2-40B4-BE49-F238E27FC236}">
                    <a16:creationId xmlns:a16="http://schemas.microsoft.com/office/drawing/2014/main" id="{1AEF9F4A-A266-4848-AB56-44B9257B69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470"/>
              <a:stretch/>
            </p:blipFill>
            <p:spPr bwMode="auto">
              <a:xfrm>
                <a:off x="2459110" y="2016236"/>
                <a:ext cx="1214749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4" name="图片 14">
                <a:extLst>
                  <a:ext uri="{FF2B5EF4-FFF2-40B4-BE49-F238E27FC236}">
                    <a16:creationId xmlns:a16="http://schemas.microsoft.com/office/drawing/2014/main" id="{7E569D32-2D78-0548-AD80-BD526C2DBF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30"/>
              <a:stretch/>
            </p:blipFill>
            <p:spPr bwMode="auto">
              <a:xfrm>
                <a:off x="875306" y="2641601"/>
                <a:ext cx="3043071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0" name="组合 29">
              <a:extLst>
                <a:ext uri="{FF2B5EF4-FFF2-40B4-BE49-F238E27FC236}">
                  <a16:creationId xmlns:a16="http://schemas.microsoft.com/office/drawing/2014/main" id="{3E6D65E6-D4D6-6E4D-9B55-65E13F3D34A2}"/>
                </a:ext>
              </a:extLst>
            </p:cNvPr>
            <p:cNvGrpSpPr/>
            <p:nvPr/>
          </p:nvGrpSpPr>
          <p:grpSpPr>
            <a:xfrm>
              <a:off x="1612984" y="316937"/>
              <a:ext cx="305281" cy="425810"/>
              <a:chOff x="3889349" y="2471058"/>
              <a:chExt cx="754743" cy="957942"/>
            </a:xfrm>
          </p:grpSpPr>
          <p:sp>
            <p:nvSpPr>
              <p:cNvPr id="71" name="右箭头 70">
                <a:extLst>
                  <a:ext uri="{FF2B5EF4-FFF2-40B4-BE49-F238E27FC236}">
                    <a16:creationId xmlns:a16="http://schemas.microsoft.com/office/drawing/2014/main" id="{86C398D0-3FDC-2D42-B829-B9E8D8014A31}"/>
                  </a:ext>
                </a:extLst>
              </p:cNvPr>
              <p:cNvSpPr/>
              <p:nvPr/>
            </p:nvSpPr>
            <p:spPr>
              <a:xfrm>
                <a:off x="3889349" y="2471058"/>
                <a:ext cx="754743" cy="95794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  <p:sp>
            <p:nvSpPr>
              <p:cNvPr id="72" name="右箭头 71">
                <a:extLst>
                  <a:ext uri="{FF2B5EF4-FFF2-40B4-BE49-F238E27FC236}">
                    <a16:creationId xmlns:a16="http://schemas.microsoft.com/office/drawing/2014/main" id="{9EA42C21-54E5-C444-9D7C-8AA618C5E876}"/>
                  </a:ext>
                </a:extLst>
              </p:cNvPr>
              <p:cNvSpPr/>
              <p:nvPr/>
            </p:nvSpPr>
            <p:spPr>
              <a:xfrm>
                <a:off x="4235466" y="2921625"/>
                <a:ext cx="380076" cy="447504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073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30">
        <p14:reveal/>
      </p:transition>
    </mc:Choice>
    <mc:Fallback xmlns="">
      <p:transition spd="slow" advTm="3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3" grpId="0"/>
      <p:bldP spid="54" grpId="0" animBg="1"/>
      <p:bldP spid="64" grpId="0"/>
      <p:bldP spid="65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9" name="矩形 28"/>
          <p:cNvSpPr/>
          <p:nvPr/>
        </p:nvSpPr>
        <p:spPr>
          <a:xfrm>
            <a:off x="1345777" y="247156"/>
            <a:ext cx="2782300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2000" b="1" dirty="0" err="1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OPNext.S</a:t>
            </a:r>
            <a:r>
              <a:rPr lang="en-US" altLang="zh-CN" sz="2000" b="1" dirty="0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架构设计目标</a:t>
            </a:r>
          </a:p>
        </p:txBody>
      </p:sp>
      <p:grpSp>
        <p:nvGrpSpPr>
          <p:cNvPr id="30" name="组合 22">
            <a:extLst>
              <a:ext uri="{FF2B5EF4-FFF2-40B4-BE49-F238E27FC236}">
                <a16:creationId xmlns:a16="http://schemas.microsoft.com/office/drawing/2014/main" id="{90CB7A63-7FB8-D54A-AB93-D4EF60C6BA80}"/>
              </a:ext>
            </a:extLst>
          </p:cNvPr>
          <p:cNvGrpSpPr/>
          <p:nvPr/>
        </p:nvGrpSpPr>
        <p:grpSpPr>
          <a:xfrm>
            <a:off x="308695" y="219936"/>
            <a:ext cx="1059184" cy="415656"/>
            <a:chOff x="232229" y="188685"/>
            <a:chExt cx="1686036" cy="661649"/>
          </a:xfrm>
        </p:grpSpPr>
        <p:grpSp>
          <p:nvGrpSpPr>
            <p:cNvPr id="33" name="组合 23">
              <a:extLst>
                <a:ext uri="{FF2B5EF4-FFF2-40B4-BE49-F238E27FC236}">
                  <a16:creationId xmlns:a16="http://schemas.microsoft.com/office/drawing/2014/main" id="{7C8EA2D7-26A8-5D41-9C97-94620B41F271}"/>
                </a:ext>
              </a:extLst>
            </p:cNvPr>
            <p:cNvGrpSpPr/>
            <p:nvPr/>
          </p:nvGrpSpPr>
          <p:grpSpPr>
            <a:xfrm>
              <a:off x="232229" y="188685"/>
              <a:ext cx="1334834" cy="661649"/>
              <a:chOff x="875306" y="2016236"/>
              <a:chExt cx="3043071" cy="1736956"/>
            </a:xfrm>
          </p:grpSpPr>
          <p:pic>
            <p:nvPicPr>
              <p:cNvPr id="41" name="图片 14">
                <a:extLst>
                  <a:ext uri="{FF2B5EF4-FFF2-40B4-BE49-F238E27FC236}">
                    <a16:creationId xmlns:a16="http://schemas.microsoft.com/office/drawing/2014/main" id="{1AEF9F4A-A266-4848-AB56-44B9257B69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470"/>
              <a:stretch/>
            </p:blipFill>
            <p:spPr bwMode="auto">
              <a:xfrm>
                <a:off x="2459110" y="2016236"/>
                <a:ext cx="1214749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图片 14">
                <a:extLst>
                  <a:ext uri="{FF2B5EF4-FFF2-40B4-BE49-F238E27FC236}">
                    <a16:creationId xmlns:a16="http://schemas.microsoft.com/office/drawing/2014/main" id="{7E569D32-2D78-0548-AD80-BD526C2DBF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30"/>
              <a:stretch/>
            </p:blipFill>
            <p:spPr bwMode="auto">
              <a:xfrm>
                <a:off x="875306" y="2641601"/>
                <a:ext cx="3043071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" name="组合 29">
              <a:extLst>
                <a:ext uri="{FF2B5EF4-FFF2-40B4-BE49-F238E27FC236}">
                  <a16:creationId xmlns:a16="http://schemas.microsoft.com/office/drawing/2014/main" id="{3E6D65E6-D4D6-6E4D-9B55-65E13F3D34A2}"/>
                </a:ext>
              </a:extLst>
            </p:cNvPr>
            <p:cNvGrpSpPr/>
            <p:nvPr/>
          </p:nvGrpSpPr>
          <p:grpSpPr>
            <a:xfrm>
              <a:off x="1612984" y="316937"/>
              <a:ext cx="305281" cy="425810"/>
              <a:chOff x="3889349" y="2471058"/>
              <a:chExt cx="754743" cy="957942"/>
            </a:xfrm>
          </p:grpSpPr>
          <p:sp>
            <p:nvSpPr>
              <p:cNvPr id="35" name="右箭头 34">
                <a:extLst>
                  <a:ext uri="{FF2B5EF4-FFF2-40B4-BE49-F238E27FC236}">
                    <a16:creationId xmlns:a16="http://schemas.microsoft.com/office/drawing/2014/main" id="{86C398D0-3FDC-2D42-B829-B9E8D8014A31}"/>
                  </a:ext>
                </a:extLst>
              </p:cNvPr>
              <p:cNvSpPr/>
              <p:nvPr/>
            </p:nvSpPr>
            <p:spPr>
              <a:xfrm>
                <a:off x="3889349" y="2471058"/>
                <a:ext cx="754743" cy="95794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  <p:sp>
            <p:nvSpPr>
              <p:cNvPr id="40" name="右箭头 39">
                <a:extLst>
                  <a:ext uri="{FF2B5EF4-FFF2-40B4-BE49-F238E27FC236}">
                    <a16:creationId xmlns:a16="http://schemas.microsoft.com/office/drawing/2014/main" id="{9EA42C21-54E5-C444-9D7C-8AA618C5E876}"/>
                  </a:ext>
                </a:extLst>
              </p:cNvPr>
              <p:cNvSpPr/>
              <p:nvPr/>
            </p:nvSpPr>
            <p:spPr>
              <a:xfrm>
                <a:off x="4235466" y="2921625"/>
                <a:ext cx="380076" cy="447504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</p:grpSp>
      </p:grpSp>
      <p:sp>
        <p:nvSpPr>
          <p:cNvPr id="3" name="空心弧 2"/>
          <p:cNvSpPr/>
          <p:nvPr/>
        </p:nvSpPr>
        <p:spPr>
          <a:xfrm>
            <a:off x="-5913008" y="-94497"/>
            <a:ext cx="7977437" cy="7977437"/>
          </a:xfrm>
          <a:prstGeom prst="blockArc">
            <a:avLst>
              <a:gd name="adj1" fmla="val 18900000"/>
              <a:gd name="adj2" fmla="val 2700000"/>
              <a:gd name="adj3" fmla="val 271"/>
            </a:avLst>
          </a:prstGeom>
          <a:solidFill>
            <a:srgbClr val="0371BB"/>
          </a:solidFill>
          <a:ln>
            <a:noFill/>
          </a:ln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任意形状 3"/>
          <p:cNvSpPr/>
          <p:nvPr/>
        </p:nvSpPr>
        <p:spPr>
          <a:xfrm>
            <a:off x="1828622" y="1077674"/>
            <a:ext cx="8336190" cy="732339"/>
          </a:xfrm>
          <a:custGeom>
            <a:avLst/>
            <a:gdLst>
              <a:gd name="connsiteX0" fmla="*/ 0 w 8336190"/>
              <a:gd name="connsiteY0" fmla="*/ 0 h 732339"/>
              <a:gd name="connsiteX1" fmla="*/ 8336190 w 8336190"/>
              <a:gd name="connsiteY1" fmla="*/ 0 h 732339"/>
              <a:gd name="connsiteX2" fmla="*/ 8336190 w 8336190"/>
              <a:gd name="connsiteY2" fmla="*/ 732339 h 732339"/>
              <a:gd name="connsiteX3" fmla="*/ 0 w 8336190"/>
              <a:gd name="connsiteY3" fmla="*/ 732339 h 732339"/>
              <a:gd name="connsiteX4" fmla="*/ 0 w 8336190"/>
              <a:gd name="connsiteY4" fmla="*/ 0 h 732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6190" h="732339">
                <a:moveTo>
                  <a:pt x="0" y="0"/>
                </a:moveTo>
                <a:lnTo>
                  <a:pt x="8336190" y="0"/>
                </a:lnTo>
                <a:lnTo>
                  <a:pt x="8336190" y="732339"/>
                </a:lnTo>
                <a:lnTo>
                  <a:pt x="0" y="73233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可伸缩化 服务节点弹性化，支持可回收、可复用</a:t>
            </a:r>
          </a:p>
        </p:txBody>
      </p:sp>
      <p:sp>
        <p:nvSpPr>
          <p:cNvPr id="5" name="椭圆 4"/>
          <p:cNvSpPr/>
          <p:nvPr/>
        </p:nvSpPr>
        <p:spPr>
          <a:xfrm>
            <a:off x="890950" y="1125514"/>
            <a:ext cx="583380" cy="549603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形状 5"/>
          <p:cNvSpPr/>
          <p:nvPr/>
        </p:nvSpPr>
        <p:spPr>
          <a:xfrm>
            <a:off x="2596105" y="3893896"/>
            <a:ext cx="8124443" cy="729493"/>
          </a:xfrm>
          <a:custGeom>
            <a:avLst/>
            <a:gdLst>
              <a:gd name="connsiteX0" fmla="*/ 0 w 8124443"/>
              <a:gd name="connsiteY0" fmla="*/ 0 h 729493"/>
              <a:gd name="connsiteX1" fmla="*/ 8124443 w 8124443"/>
              <a:gd name="connsiteY1" fmla="*/ 0 h 729493"/>
              <a:gd name="connsiteX2" fmla="*/ 8124443 w 8124443"/>
              <a:gd name="connsiteY2" fmla="*/ 729493 h 729493"/>
              <a:gd name="connsiteX3" fmla="*/ 0 w 8124443"/>
              <a:gd name="connsiteY3" fmla="*/ 729493 h 729493"/>
              <a:gd name="connsiteX4" fmla="*/ 0 w 8124443"/>
              <a:gd name="connsiteY4" fmla="*/ 0 h 72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4443" h="729493">
                <a:moveTo>
                  <a:pt x="0" y="0"/>
                </a:moveTo>
                <a:lnTo>
                  <a:pt x="8124443" y="0"/>
                </a:lnTo>
                <a:lnTo>
                  <a:pt x="8124443" y="729493"/>
                </a:lnTo>
                <a:lnTo>
                  <a:pt x="0" y="72949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开放性 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SDK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跨平台化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; 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快速集成第三方系统</a:t>
            </a:r>
          </a:p>
        </p:txBody>
      </p:sp>
      <p:sp>
        <p:nvSpPr>
          <p:cNvPr id="7" name="椭圆 6"/>
          <p:cNvSpPr/>
          <p:nvPr/>
        </p:nvSpPr>
        <p:spPr>
          <a:xfrm>
            <a:off x="1380582" y="1956732"/>
            <a:ext cx="613608" cy="561920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形状 7"/>
          <p:cNvSpPr/>
          <p:nvPr/>
        </p:nvSpPr>
        <p:spPr>
          <a:xfrm>
            <a:off x="2611405" y="2987462"/>
            <a:ext cx="8655309" cy="674220"/>
          </a:xfrm>
          <a:custGeom>
            <a:avLst/>
            <a:gdLst>
              <a:gd name="connsiteX0" fmla="*/ 0 w 8175257"/>
              <a:gd name="connsiteY0" fmla="*/ 0 h 674220"/>
              <a:gd name="connsiteX1" fmla="*/ 8175257 w 8175257"/>
              <a:gd name="connsiteY1" fmla="*/ 0 h 674220"/>
              <a:gd name="connsiteX2" fmla="*/ 8175257 w 8175257"/>
              <a:gd name="connsiteY2" fmla="*/ 674220 h 674220"/>
              <a:gd name="connsiteX3" fmla="*/ 0 w 8175257"/>
              <a:gd name="connsiteY3" fmla="*/ 674220 h 674220"/>
              <a:gd name="connsiteX4" fmla="*/ 0 w 8175257"/>
              <a:gd name="connsiteY4" fmla="*/ 0 h 67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5257" h="674220">
                <a:moveTo>
                  <a:pt x="0" y="0"/>
                </a:moveTo>
                <a:lnTo>
                  <a:pt x="8175257" y="0"/>
                </a:lnTo>
                <a:lnTo>
                  <a:pt x="8175257" y="674220"/>
                </a:lnTo>
                <a:lnTo>
                  <a:pt x="0" y="67422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安全性 构建安全监控中心，支持限流、熔断、动态配置等方案</a:t>
            </a:r>
          </a:p>
        </p:txBody>
      </p:sp>
      <p:sp>
        <p:nvSpPr>
          <p:cNvPr id="9" name="椭圆 8"/>
          <p:cNvSpPr/>
          <p:nvPr/>
        </p:nvSpPr>
        <p:spPr>
          <a:xfrm>
            <a:off x="1661170" y="3034837"/>
            <a:ext cx="613600" cy="582904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形状 9"/>
          <p:cNvSpPr/>
          <p:nvPr/>
        </p:nvSpPr>
        <p:spPr>
          <a:xfrm>
            <a:off x="2365366" y="4967464"/>
            <a:ext cx="8051155" cy="645402"/>
          </a:xfrm>
          <a:custGeom>
            <a:avLst/>
            <a:gdLst>
              <a:gd name="connsiteX0" fmla="*/ 0 w 8051155"/>
              <a:gd name="connsiteY0" fmla="*/ 0 h 645402"/>
              <a:gd name="connsiteX1" fmla="*/ 8051155 w 8051155"/>
              <a:gd name="connsiteY1" fmla="*/ 0 h 645402"/>
              <a:gd name="connsiteX2" fmla="*/ 8051155 w 8051155"/>
              <a:gd name="connsiteY2" fmla="*/ 645402 h 645402"/>
              <a:gd name="connsiteX3" fmla="*/ 0 w 8051155"/>
              <a:gd name="connsiteY3" fmla="*/ 645402 h 645402"/>
              <a:gd name="connsiteX4" fmla="*/ 0 w 8051155"/>
              <a:gd name="connsiteY4" fmla="*/ 0 h 64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1155" h="645402">
                <a:moveTo>
                  <a:pt x="0" y="0"/>
                </a:moveTo>
                <a:lnTo>
                  <a:pt x="8051155" y="0"/>
                </a:lnTo>
                <a:lnTo>
                  <a:pt x="8051155" y="645402"/>
                </a:lnTo>
                <a:lnTo>
                  <a:pt x="0" y="645402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高性能 面向高可用与高并发量化指标的达成</a:t>
            </a:r>
          </a:p>
        </p:txBody>
      </p:sp>
      <p:sp>
        <p:nvSpPr>
          <p:cNvPr id="11" name="椭圆 10"/>
          <p:cNvSpPr/>
          <p:nvPr/>
        </p:nvSpPr>
        <p:spPr>
          <a:xfrm>
            <a:off x="1658147" y="4020579"/>
            <a:ext cx="626245" cy="629513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形状 11"/>
          <p:cNvSpPr/>
          <p:nvPr/>
        </p:nvSpPr>
        <p:spPr>
          <a:xfrm>
            <a:off x="1961887" y="5947284"/>
            <a:ext cx="8211944" cy="623260"/>
          </a:xfrm>
          <a:custGeom>
            <a:avLst/>
            <a:gdLst>
              <a:gd name="connsiteX0" fmla="*/ 0 w 8211944"/>
              <a:gd name="connsiteY0" fmla="*/ 0 h 623260"/>
              <a:gd name="connsiteX1" fmla="*/ 8211944 w 8211944"/>
              <a:gd name="connsiteY1" fmla="*/ 0 h 623260"/>
              <a:gd name="connsiteX2" fmla="*/ 8211944 w 8211944"/>
              <a:gd name="connsiteY2" fmla="*/ 623260 h 623260"/>
              <a:gd name="connsiteX3" fmla="*/ 0 w 8211944"/>
              <a:gd name="connsiteY3" fmla="*/ 623260 h 623260"/>
              <a:gd name="connsiteX4" fmla="*/ 0 w 8211944"/>
              <a:gd name="connsiteY4" fmla="*/ 0 h 62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11944" h="623260">
                <a:moveTo>
                  <a:pt x="0" y="0"/>
                </a:moveTo>
                <a:lnTo>
                  <a:pt x="8211944" y="0"/>
                </a:lnTo>
                <a:lnTo>
                  <a:pt x="8211944" y="623260"/>
                </a:lnTo>
                <a:lnTo>
                  <a:pt x="0" y="62326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微服务化 单服务解耦，通用功能微服务部署</a:t>
            </a:r>
          </a:p>
        </p:txBody>
      </p:sp>
      <p:sp>
        <p:nvSpPr>
          <p:cNvPr id="14" name="椭圆 13"/>
          <p:cNvSpPr/>
          <p:nvPr/>
        </p:nvSpPr>
        <p:spPr>
          <a:xfrm>
            <a:off x="1459525" y="4990407"/>
            <a:ext cx="635746" cy="614918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形状 14"/>
          <p:cNvSpPr/>
          <p:nvPr/>
        </p:nvSpPr>
        <p:spPr>
          <a:xfrm>
            <a:off x="2330376" y="2013315"/>
            <a:ext cx="8221987" cy="703950"/>
          </a:xfrm>
          <a:custGeom>
            <a:avLst/>
            <a:gdLst>
              <a:gd name="connsiteX0" fmla="*/ 0 w 8221987"/>
              <a:gd name="connsiteY0" fmla="*/ 0 h 703950"/>
              <a:gd name="connsiteX1" fmla="*/ 8221987 w 8221987"/>
              <a:gd name="connsiteY1" fmla="*/ 0 h 703950"/>
              <a:gd name="connsiteX2" fmla="*/ 8221987 w 8221987"/>
              <a:gd name="connsiteY2" fmla="*/ 703950 h 703950"/>
              <a:gd name="connsiteX3" fmla="*/ 0 w 8221987"/>
              <a:gd name="connsiteY3" fmla="*/ 703950 h 703950"/>
              <a:gd name="connsiteX4" fmla="*/ 0 w 8221987"/>
              <a:gd name="connsiteY4" fmla="*/ 0 h 70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1987" h="703950">
                <a:moveTo>
                  <a:pt x="0" y="0"/>
                </a:moveTo>
                <a:lnTo>
                  <a:pt x="8221987" y="0"/>
                </a:lnTo>
                <a:lnTo>
                  <a:pt x="8221987" y="703950"/>
                </a:lnTo>
                <a:lnTo>
                  <a:pt x="0" y="70395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定制化 自由配置行业模板，模块可插拔化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, 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业务自定义</a:t>
            </a:r>
          </a:p>
        </p:txBody>
      </p:sp>
      <p:sp>
        <p:nvSpPr>
          <p:cNvPr id="16" name="椭圆 15"/>
          <p:cNvSpPr/>
          <p:nvPr/>
        </p:nvSpPr>
        <p:spPr>
          <a:xfrm>
            <a:off x="951784" y="5924812"/>
            <a:ext cx="624575" cy="618031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72051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30">
        <p14:reveal/>
      </p:transition>
    </mc:Choice>
    <mc:Fallback xmlns="">
      <p:transition spd="slow" advTm="3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9" name="矩形 28"/>
          <p:cNvSpPr/>
          <p:nvPr/>
        </p:nvSpPr>
        <p:spPr>
          <a:xfrm>
            <a:off x="1345777" y="247156"/>
            <a:ext cx="2785955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2000" b="1" dirty="0" err="1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OPNext.S</a:t>
            </a:r>
            <a:r>
              <a:rPr lang="en-US" altLang="zh-CN" sz="2000" b="1" dirty="0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架构整体规划</a:t>
            </a:r>
          </a:p>
        </p:txBody>
      </p:sp>
      <p:grpSp>
        <p:nvGrpSpPr>
          <p:cNvPr id="30" name="组合 22">
            <a:extLst>
              <a:ext uri="{FF2B5EF4-FFF2-40B4-BE49-F238E27FC236}">
                <a16:creationId xmlns:a16="http://schemas.microsoft.com/office/drawing/2014/main" id="{90CB7A63-7FB8-D54A-AB93-D4EF60C6BA80}"/>
              </a:ext>
            </a:extLst>
          </p:cNvPr>
          <p:cNvGrpSpPr/>
          <p:nvPr/>
        </p:nvGrpSpPr>
        <p:grpSpPr>
          <a:xfrm>
            <a:off x="308695" y="219936"/>
            <a:ext cx="1059184" cy="415656"/>
            <a:chOff x="232229" y="188685"/>
            <a:chExt cx="1686036" cy="661649"/>
          </a:xfrm>
        </p:grpSpPr>
        <p:grpSp>
          <p:nvGrpSpPr>
            <p:cNvPr id="33" name="组合 23">
              <a:extLst>
                <a:ext uri="{FF2B5EF4-FFF2-40B4-BE49-F238E27FC236}">
                  <a16:creationId xmlns:a16="http://schemas.microsoft.com/office/drawing/2014/main" id="{7C8EA2D7-26A8-5D41-9C97-94620B41F271}"/>
                </a:ext>
              </a:extLst>
            </p:cNvPr>
            <p:cNvGrpSpPr/>
            <p:nvPr/>
          </p:nvGrpSpPr>
          <p:grpSpPr>
            <a:xfrm>
              <a:off x="232229" y="188685"/>
              <a:ext cx="1334834" cy="661649"/>
              <a:chOff x="875306" y="2016236"/>
              <a:chExt cx="3043071" cy="1736956"/>
            </a:xfrm>
          </p:grpSpPr>
          <p:pic>
            <p:nvPicPr>
              <p:cNvPr id="41" name="图片 14">
                <a:extLst>
                  <a:ext uri="{FF2B5EF4-FFF2-40B4-BE49-F238E27FC236}">
                    <a16:creationId xmlns:a16="http://schemas.microsoft.com/office/drawing/2014/main" id="{1AEF9F4A-A266-4848-AB56-44B9257B69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470"/>
              <a:stretch/>
            </p:blipFill>
            <p:spPr bwMode="auto">
              <a:xfrm>
                <a:off x="2459110" y="2016236"/>
                <a:ext cx="1214749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图片 14">
                <a:extLst>
                  <a:ext uri="{FF2B5EF4-FFF2-40B4-BE49-F238E27FC236}">
                    <a16:creationId xmlns:a16="http://schemas.microsoft.com/office/drawing/2014/main" id="{7E569D32-2D78-0548-AD80-BD526C2DBF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30"/>
              <a:stretch/>
            </p:blipFill>
            <p:spPr bwMode="auto">
              <a:xfrm>
                <a:off x="875306" y="2641601"/>
                <a:ext cx="3043071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" name="组合 29">
              <a:extLst>
                <a:ext uri="{FF2B5EF4-FFF2-40B4-BE49-F238E27FC236}">
                  <a16:creationId xmlns:a16="http://schemas.microsoft.com/office/drawing/2014/main" id="{3E6D65E6-D4D6-6E4D-9B55-65E13F3D34A2}"/>
                </a:ext>
              </a:extLst>
            </p:cNvPr>
            <p:cNvGrpSpPr/>
            <p:nvPr/>
          </p:nvGrpSpPr>
          <p:grpSpPr>
            <a:xfrm>
              <a:off x="1612984" y="316937"/>
              <a:ext cx="305281" cy="425810"/>
              <a:chOff x="3889349" y="2471058"/>
              <a:chExt cx="754743" cy="957942"/>
            </a:xfrm>
          </p:grpSpPr>
          <p:sp>
            <p:nvSpPr>
              <p:cNvPr id="35" name="右箭头 34">
                <a:extLst>
                  <a:ext uri="{FF2B5EF4-FFF2-40B4-BE49-F238E27FC236}">
                    <a16:creationId xmlns:a16="http://schemas.microsoft.com/office/drawing/2014/main" id="{86C398D0-3FDC-2D42-B829-B9E8D8014A31}"/>
                  </a:ext>
                </a:extLst>
              </p:cNvPr>
              <p:cNvSpPr/>
              <p:nvPr/>
            </p:nvSpPr>
            <p:spPr>
              <a:xfrm>
                <a:off x="3889349" y="2471058"/>
                <a:ext cx="754743" cy="95794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  <p:sp>
            <p:nvSpPr>
              <p:cNvPr id="40" name="右箭头 39">
                <a:extLst>
                  <a:ext uri="{FF2B5EF4-FFF2-40B4-BE49-F238E27FC236}">
                    <a16:creationId xmlns:a16="http://schemas.microsoft.com/office/drawing/2014/main" id="{9EA42C21-54E5-C444-9D7C-8AA618C5E876}"/>
                  </a:ext>
                </a:extLst>
              </p:cNvPr>
              <p:cNvSpPr/>
              <p:nvPr/>
            </p:nvSpPr>
            <p:spPr>
              <a:xfrm>
                <a:off x="4235466" y="2921625"/>
                <a:ext cx="380076" cy="447504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</p:grp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E46512A4-437F-4126-860B-5BBA746FF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09" y="247156"/>
            <a:ext cx="10705130" cy="6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86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30">
        <p14:reveal/>
      </p:transition>
    </mc:Choice>
    <mc:Fallback xmlns="">
      <p:transition spd="slow" advTm="3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9" name="矩形 28"/>
          <p:cNvSpPr/>
          <p:nvPr/>
        </p:nvSpPr>
        <p:spPr>
          <a:xfrm>
            <a:off x="1345777" y="247156"/>
            <a:ext cx="2020874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2000" b="1" dirty="0" err="1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OPNext</a:t>
            </a:r>
            <a:r>
              <a:rPr lang="zh-CN" altLang="en-US" sz="2000" b="1" dirty="0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上线计划</a:t>
            </a:r>
          </a:p>
        </p:txBody>
      </p:sp>
      <p:grpSp>
        <p:nvGrpSpPr>
          <p:cNvPr id="30" name="组合 22">
            <a:extLst>
              <a:ext uri="{FF2B5EF4-FFF2-40B4-BE49-F238E27FC236}">
                <a16:creationId xmlns:a16="http://schemas.microsoft.com/office/drawing/2014/main" id="{90CB7A63-7FB8-D54A-AB93-D4EF60C6BA80}"/>
              </a:ext>
            </a:extLst>
          </p:cNvPr>
          <p:cNvGrpSpPr/>
          <p:nvPr/>
        </p:nvGrpSpPr>
        <p:grpSpPr>
          <a:xfrm>
            <a:off x="308695" y="219936"/>
            <a:ext cx="1059184" cy="415656"/>
            <a:chOff x="232229" y="188685"/>
            <a:chExt cx="1686036" cy="661649"/>
          </a:xfrm>
        </p:grpSpPr>
        <p:grpSp>
          <p:nvGrpSpPr>
            <p:cNvPr id="33" name="组合 23">
              <a:extLst>
                <a:ext uri="{FF2B5EF4-FFF2-40B4-BE49-F238E27FC236}">
                  <a16:creationId xmlns:a16="http://schemas.microsoft.com/office/drawing/2014/main" id="{7C8EA2D7-26A8-5D41-9C97-94620B41F271}"/>
                </a:ext>
              </a:extLst>
            </p:cNvPr>
            <p:cNvGrpSpPr/>
            <p:nvPr/>
          </p:nvGrpSpPr>
          <p:grpSpPr>
            <a:xfrm>
              <a:off x="232229" y="188685"/>
              <a:ext cx="1334834" cy="661649"/>
              <a:chOff x="875306" y="2016236"/>
              <a:chExt cx="3043071" cy="1736956"/>
            </a:xfrm>
          </p:grpSpPr>
          <p:pic>
            <p:nvPicPr>
              <p:cNvPr id="41" name="图片 14">
                <a:extLst>
                  <a:ext uri="{FF2B5EF4-FFF2-40B4-BE49-F238E27FC236}">
                    <a16:creationId xmlns:a16="http://schemas.microsoft.com/office/drawing/2014/main" id="{1AEF9F4A-A266-4848-AB56-44B9257B69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470"/>
              <a:stretch/>
            </p:blipFill>
            <p:spPr bwMode="auto">
              <a:xfrm>
                <a:off x="2459110" y="2016236"/>
                <a:ext cx="1214749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图片 14">
                <a:extLst>
                  <a:ext uri="{FF2B5EF4-FFF2-40B4-BE49-F238E27FC236}">
                    <a16:creationId xmlns:a16="http://schemas.microsoft.com/office/drawing/2014/main" id="{7E569D32-2D78-0548-AD80-BD526C2DBF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30"/>
              <a:stretch/>
            </p:blipFill>
            <p:spPr bwMode="auto">
              <a:xfrm>
                <a:off x="875306" y="2641601"/>
                <a:ext cx="3043071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" name="组合 29">
              <a:extLst>
                <a:ext uri="{FF2B5EF4-FFF2-40B4-BE49-F238E27FC236}">
                  <a16:creationId xmlns:a16="http://schemas.microsoft.com/office/drawing/2014/main" id="{3E6D65E6-D4D6-6E4D-9B55-65E13F3D34A2}"/>
                </a:ext>
              </a:extLst>
            </p:cNvPr>
            <p:cNvGrpSpPr/>
            <p:nvPr/>
          </p:nvGrpSpPr>
          <p:grpSpPr>
            <a:xfrm>
              <a:off x="1612984" y="316937"/>
              <a:ext cx="305281" cy="425810"/>
              <a:chOff x="3889349" y="2471058"/>
              <a:chExt cx="754743" cy="957942"/>
            </a:xfrm>
          </p:grpSpPr>
          <p:sp>
            <p:nvSpPr>
              <p:cNvPr id="35" name="右箭头 34">
                <a:extLst>
                  <a:ext uri="{FF2B5EF4-FFF2-40B4-BE49-F238E27FC236}">
                    <a16:creationId xmlns:a16="http://schemas.microsoft.com/office/drawing/2014/main" id="{86C398D0-3FDC-2D42-B829-B9E8D8014A31}"/>
                  </a:ext>
                </a:extLst>
              </p:cNvPr>
              <p:cNvSpPr/>
              <p:nvPr/>
            </p:nvSpPr>
            <p:spPr>
              <a:xfrm>
                <a:off x="3889349" y="2471058"/>
                <a:ext cx="754743" cy="95794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  <p:sp>
            <p:nvSpPr>
              <p:cNvPr id="40" name="右箭头 39">
                <a:extLst>
                  <a:ext uri="{FF2B5EF4-FFF2-40B4-BE49-F238E27FC236}">
                    <a16:creationId xmlns:a16="http://schemas.microsoft.com/office/drawing/2014/main" id="{9EA42C21-54E5-C444-9D7C-8AA618C5E876}"/>
                  </a:ext>
                </a:extLst>
              </p:cNvPr>
              <p:cNvSpPr/>
              <p:nvPr/>
            </p:nvSpPr>
            <p:spPr>
              <a:xfrm>
                <a:off x="4235466" y="2921625"/>
                <a:ext cx="380076" cy="447504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</p:grpSp>
      </p:grpSp>
      <p:sp>
        <p:nvSpPr>
          <p:cNvPr id="3" name="任意形状 2"/>
          <p:cNvSpPr/>
          <p:nvPr/>
        </p:nvSpPr>
        <p:spPr>
          <a:xfrm>
            <a:off x="256674" y="1165305"/>
            <a:ext cx="1376176" cy="1965965"/>
          </a:xfrm>
          <a:custGeom>
            <a:avLst/>
            <a:gdLst>
              <a:gd name="connsiteX0" fmla="*/ 0 w 1965964"/>
              <a:gd name="connsiteY0" fmla="*/ 0 h 1376175"/>
              <a:gd name="connsiteX1" fmla="*/ 1277877 w 1965964"/>
              <a:gd name="connsiteY1" fmla="*/ 0 h 1376175"/>
              <a:gd name="connsiteX2" fmla="*/ 1965964 w 1965964"/>
              <a:gd name="connsiteY2" fmla="*/ 688088 h 1376175"/>
              <a:gd name="connsiteX3" fmla="*/ 1277877 w 1965964"/>
              <a:gd name="connsiteY3" fmla="*/ 1376175 h 1376175"/>
              <a:gd name="connsiteX4" fmla="*/ 0 w 1965964"/>
              <a:gd name="connsiteY4" fmla="*/ 1376175 h 1376175"/>
              <a:gd name="connsiteX5" fmla="*/ 688088 w 1965964"/>
              <a:gd name="connsiteY5" fmla="*/ 688088 h 1376175"/>
              <a:gd name="connsiteX6" fmla="*/ 0 w 1965964"/>
              <a:gd name="connsiteY6" fmla="*/ 0 h 137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5964" h="1376175">
                <a:moveTo>
                  <a:pt x="1965963" y="0"/>
                </a:moveTo>
                <a:lnTo>
                  <a:pt x="1965963" y="894514"/>
                </a:lnTo>
                <a:lnTo>
                  <a:pt x="982981" y="1376175"/>
                </a:lnTo>
                <a:lnTo>
                  <a:pt x="1" y="894514"/>
                </a:lnTo>
                <a:lnTo>
                  <a:pt x="1" y="0"/>
                </a:lnTo>
                <a:lnTo>
                  <a:pt x="982981" y="481662"/>
                </a:lnTo>
                <a:lnTo>
                  <a:pt x="1965963" y="0"/>
                </a:lnTo>
                <a:close/>
              </a:path>
            </a:pathLst>
          </a:cu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1" tIns="698249" rIns="10160" bIns="69824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kern="1200" dirty="0">
                <a:latin typeface="Microsoft YaHei" charset="0"/>
                <a:ea typeface="Microsoft YaHei" charset="0"/>
                <a:cs typeface="Microsoft YaHei" charset="0"/>
              </a:rPr>
              <a:t>安全方案</a:t>
            </a:r>
          </a:p>
        </p:txBody>
      </p:sp>
      <p:sp>
        <p:nvSpPr>
          <p:cNvPr id="4" name="任意形状 3"/>
          <p:cNvSpPr/>
          <p:nvPr/>
        </p:nvSpPr>
        <p:spPr>
          <a:xfrm>
            <a:off x="1632849" y="1158251"/>
            <a:ext cx="10206224" cy="1277876"/>
          </a:xfrm>
          <a:custGeom>
            <a:avLst/>
            <a:gdLst>
              <a:gd name="connsiteX0" fmla="*/ 212984 w 1277876"/>
              <a:gd name="connsiteY0" fmla="*/ 0 h 10206224"/>
              <a:gd name="connsiteX1" fmla="*/ 1064892 w 1277876"/>
              <a:gd name="connsiteY1" fmla="*/ 0 h 10206224"/>
              <a:gd name="connsiteX2" fmla="*/ 1277876 w 1277876"/>
              <a:gd name="connsiteY2" fmla="*/ 212984 h 10206224"/>
              <a:gd name="connsiteX3" fmla="*/ 1277876 w 1277876"/>
              <a:gd name="connsiteY3" fmla="*/ 10206224 h 10206224"/>
              <a:gd name="connsiteX4" fmla="*/ 1277876 w 1277876"/>
              <a:gd name="connsiteY4" fmla="*/ 10206224 h 10206224"/>
              <a:gd name="connsiteX5" fmla="*/ 0 w 1277876"/>
              <a:gd name="connsiteY5" fmla="*/ 10206224 h 10206224"/>
              <a:gd name="connsiteX6" fmla="*/ 0 w 1277876"/>
              <a:gd name="connsiteY6" fmla="*/ 10206224 h 10206224"/>
              <a:gd name="connsiteX7" fmla="*/ 0 w 1277876"/>
              <a:gd name="connsiteY7" fmla="*/ 212984 h 10206224"/>
              <a:gd name="connsiteX8" fmla="*/ 212984 w 1277876"/>
              <a:gd name="connsiteY8" fmla="*/ 0 h 1020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876" h="10206224">
                <a:moveTo>
                  <a:pt x="1277876" y="1701077"/>
                </a:moveTo>
                <a:lnTo>
                  <a:pt x="1277876" y="8505147"/>
                </a:lnTo>
                <a:cubicBezTo>
                  <a:pt x="1277876" y="9444625"/>
                  <a:pt x="1265937" y="10206220"/>
                  <a:pt x="1251209" y="10206220"/>
                </a:cubicBezTo>
                <a:lnTo>
                  <a:pt x="0" y="10206220"/>
                </a:lnTo>
                <a:lnTo>
                  <a:pt x="0" y="10206220"/>
                </a:lnTo>
                <a:lnTo>
                  <a:pt x="0" y="4"/>
                </a:lnTo>
                <a:lnTo>
                  <a:pt x="0" y="4"/>
                </a:lnTo>
                <a:lnTo>
                  <a:pt x="1251209" y="4"/>
                </a:lnTo>
                <a:cubicBezTo>
                  <a:pt x="1265937" y="4"/>
                  <a:pt x="1277876" y="761599"/>
                  <a:pt x="1277876" y="1701077"/>
                </a:cubicBezTo>
                <a:close/>
              </a:path>
            </a:pathLst>
          </a:custGeom>
          <a:solidFill>
            <a:srgbClr val="ADE9F9">
              <a:alpha val="90000"/>
            </a:srgbClr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1" tIns="75080" rIns="75080" bIns="75082" numCol="1" spcCol="1270" anchor="ctr" anchorCtr="0">
            <a:noAutofit/>
          </a:bodyPr>
          <a:lstStyle/>
          <a:p>
            <a:pPr marL="228600" lvl="1" indent="-228600" algn="l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000" b="1" kern="1200" dirty="0">
                <a:latin typeface="Microsoft YaHei" charset="0"/>
                <a:ea typeface="Microsoft YaHei" charset="0"/>
                <a:cs typeface="Microsoft YaHei" charset="0"/>
              </a:rPr>
              <a:t>从软件安全切换到硬件安全，下半年的高端产品上线</a:t>
            </a:r>
          </a:p>
        </p:txBody>
      </p:sp>
      <p:sp>
        <p:nvSpPr>
          <p:cNvPr id="5" name="任意形状 4"/>
          <p:cNvSpPr/>
          <p:nvPr/>
        </p:nvSpPr>
        <p:spPr>
          <a:xfrm>
            <a:off x="256674" y="2949825"/>
            <a:ext cx="1376176" cy="1965965"/>
          </a:xfrm>
          <a:custGeom>
            <a:avLst/>
            <a:gdLst>
              <a:gd name="connsiteX0" fmla="*/ 0 w 1965964"/>
              <a:gd name="connsiteY0" fmla="*/ 0 h 1376175"/>
              <a:gd name="connsiteX1" fmla="*/ 1277877 w 1965964"/>
              <a:gd name="connsiteY1" fmla="*/ 0 h 1376175"/>
              <a:gd name="connsiteX2" fmla="*/ 1965964 w 1965964"/>
              <a:gd name="connsiteY2" fmla="*/ 688088 h 1376175"/>
              <a:gd name="connsiteX3" fmla="*/ 1277877 w 1965964"/>
              <a:gd name="connsiteY3" fmla="*/ 1376175 h 1376175"/>
              <a:gd name="connsiteX4" fmla="*/ 0 w 1965964"/>
              <a:gd name="connsiteY4" fmla="*/ 1376175 h 1376175"/>
              <a:gd name="connsiteX5" fmla="*/ 688088 w 1965964"/>
              <a:gd name="connsiteY5" fmla="*/ 688088 h 1376175"/>
              <a:gd name="connsiteX6" fmla="*/ 0 w 1965964"/>
              <a:gd name="connsiteY6" fmla="*/ 0 h 137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5964" h="1376175">
                <a:moveTo>
                  <a:pt x="1965963" y="0"/>
                </a:moveTo>
                <a:lnTo>
                  <a:pt x="1965963" y="894514"/>
                </a:lnTo>
                <a:lnTo>
                  <a:pt x="982981" y="1376175"/>
                </a:lnTo>
                <a:lnTo>
                  <a:pt x="1" y="894514"/>
                </a:lnTo>
                <a:lnTo>
                  <a:pt x="1" y="0"/>
                </a:lnTo>
                <a:lnTo>
                  <a:pt x="982981" y="481662"/>
                </a:lnTo>
                <a:lnTo>
                  <a:pt x="1965963" y="0"/>
                </a:lnTo>
                <a:close/>
              </a:path>
            </a:pathLst>
          </a:cu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1" tIns="698249" rIns="10160" bIns="69824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1600" b="1" kern="1200">
              <a:latin typeface="Microsoft YaHei" charset="0"/>
              <a:ea typeface="Microsoft YaHei" charset="0"/>
              <a:cs typeface="Microsoft YaHei" charset="0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kern="1200">
                <a:latin typeface="Microsoft YaHei" charset="0"/>
                <a:ea typeface="Microsoft YaHei" charset="0"/>
                <a:cs typeface="Microsoft YaHei" charset="0"/>
              </a:rPr>
              <a:t>可</a:t>
            </a:r>
            <a:r>
              <a:rPr lang="zh-CN" altLang="en-US" sz="1600" b="1" kern="1200" dirty="0">
                <a:latin typeface="Microsoft YaHei" charset="0"/>
                <a:ea typeface="Microsoft YaHei" charset="0"/>
                <a:cs typeface="Microsoft YaHei" charset="0"/>
              </a:rPr>
              <a:t>定制化</a:t>
            </a:r>
            <a:endParaRPr lang="en-US" altLang="zh-CN" sz="1600" b="1" kern="12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kern="1200" dirty="0">
                <a:latin typeface="Microsoft YaHei" charset="0"/>
                <a:ea typeface="Microsoft YaHei" charset="0"/>
                <a:cs typeface="Microsoft YaHei" charset="0"/>
              </a:rPr>
              <a:t>汉柏语言</a:t>
            </a:r>
          </a:p>
        </p:txBody>
      </p:sp>
      <p:sp>
        <p:nvSpPr>
          <p:cNvPr id="6" name="任意形状 5"/>
          <p:cNvSpPr/>
          <p:nvPr/>
        </p:nvSpPr>
        <p:spPr>
          <a:xfrm>
            <a:off x="1632849" y="2951705"/>
            <a:ext cx="10206224" cy="1277876"/>
          </a:xfrm>
          <a:custGeom>
            <a:avLst/>
            <a:gdLst>
              <a:gd name="connsiteX0" fmla="*/ 212984 w 1277876"/>
              <a:gd name="connsiteY0" fmla="*/ 0 h 10206224"/>
              <a:gd name="connsiteX1" fmla="*/ 1064892 w 1277876"/>
              <a:gd name="connsiteY1" fmla="*/ 0 h 10206224"/>
              <a:gd name="connsiteX2" fmla="*/ 1277876 w 1277876"/>
              <a:gd name="connsiteY2" fmla="*/ 212984 h 10206224"/>
              <a:gd name="connsiteX3" fmla="*/ 1277876 w 1277876"/>
              <a:gd name="connsiteY3" fmla="*/ 10206224 h 10206224"/>
              <a:gd name="connsiteX4" fmla="*/ 1277876 w 1277876"/>
              <a:gd name="connsiteY4" fmla="*/ 10206224 h 10206224"/>
              <a:gd name="connsiteX5" fmla="*/ 0 w 1277876"/>
              <a:gd name="connsiteY5" fmla="*/ 10206224 h 10206224"/>
              <a:gd name="connsiteX6" fmla="*/ 0 w 1277876"/>
              <a:gd name="connsiteY6" fmla="*/ 10206224 h 10206224"/>
              <a:gd name="connsiteX7" fmla="*/ 0 w 1277876"/>
              <a:gd name="connsiteY7" fmla="*/ 212984 h 10206224"/>
              <a:gd name="connsiteX8" fmla="*/ 212984 w 1277876"/>
              <a:gd name="connsiteY8" fmla="*/ 0 h 1020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7876" h="10206224">
                <a:moveTo>
                  <a:pt x="1277876" y="1701077"/>
                </a:moveTo>
                <a:lnTo>
                  <a:pt x="1277876" y="8505147"/>
                </a:lnTo>
                <a:cubicBezTo>
                  <a:pt x="1277876" y="9444625"/>
                  <a:pt x="1265937" y="10206220"/>
                  <a:pt x="1251209" y="10206220"/>
                </a:cubicBezTo>
                <a:lnTo>
                  <a:pt x="0" y="10206220"/>
                </a:lnTo>
                <a:lnTo>
                  <a:pt x="0" y="10206220"/>
                </a:lnTo>
                <a:lnTo>
                  <a:pt x="0" y="4"/>
                </a:lnTo>
                <a:lnTo>
                  <a:pt x="0" y="4"/>
                </a:lnTo>
                <a:lnTo>
                  <a:pt x="1251209" y="4"/>
                </a:lnTo>
                <a:cubicBezTo>
                  <a:pt x="1265937" y="4"/>
                  <a:pt x="1277876" y="761599"/>
                  <a:pt x="1277876" y="1701077"/>
                </a:cubicBezTo>
                <a:close/>
              </a:path>
            </a:pathLst>
          </a:custGeom>
          <a:solidFill>
            <a:srgbClr val="ADE9F9">
              <a:alpha val="90000"/>
            </a:srgbClr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1" tIns="75080" rIns="75080" bIns="75082" numCol="1" spcCol="1270" anchor="ctr" anchorCtr="0">
            <a:no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作为终极目标进行设计和实现，逐步实现并完善，</a:t>
            </a: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月底初版上线</a:t>
            </a:r>
          </a:p>
        </p:txBody>
      </p:sp>
      <p:sp>
        <p:nvSpPr>
          <p:cNvPr id="7" name="任意形状 6"/>
          <p:cNvSpPr/>
          <p:nvPr/>
        </p:nvSpPr>
        <p:spPr>
          <a:xfrm>
            <a:off x="256674" y="4714158"/>
            <a:ext cx="1376176" cy="1965965"/>
          </a:xfrm>
          <a:custGeom>
            <a:avLst/>
            <a:gdLst>
              <a:gd name="connsiteX0" fmla="*/ 0 w 1965964"/>
              <a:gd name="connsiteY0" fmla="*/ 0 h 1376175"/>
              <a:gd name="connsiteX1" fmla="*/ 1277877 w 1965964"/>
              <a:gd name="connsiteY1" fmla="*/ 0 h 1376175"/>
              <a:gd name="connsiteX2" fmla="*/ 1965964 w 1965964"/>
              <a:gd name="connsiteY2" fmla="*/ 688088 h 1376175"/>
              <a:gd name="connsiteX3" fmla="*/ 1277877 w 1965964"/>
              <a:gd name="connsiteY3" fmla="*/ 1376175 h 1376175"/>
              <a:gd name="connsiteX4" fmla="*/ 0 w 1965964"/>
              <a:gd name="connsiteY4" fmla="*/ 1376175 h 1376175"/>
              <a:gd name="connsiteX5" fmla="*/ 688088 w 1965964"/>
              <a:gd name="connsiteY5" fmla="*/ 688088 h 1376175"/>
              <a:gd name="connsiteX6" fmla="*/ 0 w 1965964"/>
              <a:gd name="connsiteY6" fmla="*/ 0 h 137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65964" h="1376175">
                <a:moveTo>
                  <a:pt x="1965963" y="0"/>
                </a:moveTo>
                <a:lnTo>
                  <a:pt x="1965963" y="894514"/>
                </a:lnTo>
                <a:lnTo>
                  <a:pt x="982981" y="1376175"/>
                </a:lnTo>
                <a:lnTo>
                  <a:pt x="1" y="894514"/>
                </a:lnTo>
                <a:lnTo>
                  <a:pt x="1" y="0"/>
                </a:lnTo>
                <a:lnTo>
                  <a:pt x="982981" y="481662"/>
                </a:lnTo>
                <a:lnTo>
                  <a:pt x="1965963" y="0"/>
                </a:lnTo>
                <a:close/>
              </a:path>
            </a:pathLst>
          </a:cu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1" tIns="698249" rIns="10160" bIns="698247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b="1" kern="1200" dirty="0">
                <a:latin typeface="Microsoft YaHei" charset="0"/>
                <a:ea typeface="Microsoft YaHei" charset="0"/>
                <a:cs typeface="Microsoft YaHei" charset="0"/>
              </a:rPr>
              <a:t>新架构上线</a:t>
            </a:r>
          </a:p>
        </p:txBody>
      </p:sp>
      <p:sp>
        <p:nvSpPr>
          <p:cNvPr id="8" name="任意形状 7"/>
          <p:cNvSpPr/>
          <p:nvPr/>
        </p:nvSpPr>
        <p:spPr>
          <a:xfrm>
            <a:off x="1632848" y="4720853"/>
            <a:ext cx="10206225" cy="1613806"/>
          </a:xfrm>
          <a:custGeom>
            <a:avLst/>
            <a:gdLst>
              <a:gd name="connsiteX0" fmla="*/ 268973 w 1613805"/>
              <a:gd name="connsiteY0" fmla="*/ 0 h 10206224"/>
              <a:gd name="connsiteX1" fmla="*/ 1344832 w 1613805"/>
              <a:gd name="connsiteY1" fmla="*/ 0 h 10206224"/>
              <a:gd name="connsiteX2" fmla="*/ 1613805 w 1613805"/>
              <a:gd name="connsiteY2" fmla="*/ 268973 h 10206224"/>
              <a:gd name="connsiteX3" fmla="*/ 1613805 w 1613805"/>
              <a:gd name="connsiteY3" fmla="*/ 10206224 h 10206224"/>
              <a:gd name="connsiteX4" fmla="*/ 1613805 w 1613805"/>
              <a:gd name="connsiteY4" fmla="*/ 10206224 h 10206224"/>
              <a:gd name="connsiteX5" fmla="*/ 0 w 1613805"/>
              <a:gd name="connsiteY5" fmla="*/ 10206224 h 10206224"/>
              <a:gd name="connsiteX6" fmla="*/ 0 w 1613805"/>
              <a:gd name="connsiteY6" fmla="*/ 10206224 h 10206224"/>
              <a:gd name="connsiteX7" fmla="*/ 0 w 1613805"/>
              <a:gd name="connsiteY7" fmla="*/ 268973 h 10206224"/>
              <a:gd name="connsiteX8" fmla="*/ 268973 w 1613805"/>
              <a:gd name="connsiteY8" fmla="*/ 0 h 10206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805" h="10206224">
                <a:moveTo>
                  <a:pt x="1613805" y="1701074"/>
                </a:moveTo>
                <a:lnTo>
                  <a:pt x="1613805" y="8505150"/>
                </a:lnTo>
                <a:cubicBezTo>
                  <a:pt x="1613805" y="9444627"/>
                  <a:pt x="1594764" y="10206221"/>
                  <a:pt x="1571275" y="10206221"/>
                </a:cubicBezTo>
                <a:lnTo>
                  <a:pt x="0" y="10206221"/>
                </a:lnTo>
                <a:lnTo>
                  <a:pt x="0" y="10206221"/>
                </a:lnTo>
                <a:lnTo>
                  <a:pt x="0" y="3"/>
                </a:lnTo>
                <a:lnTo>
                  <a:pt x="0" y="3"/>
                </a:lnTo>
                <a:lnTo>
                  <a:pt x="1571275" y="3"/>
                </a:lnTo>
                <a:cubicBezTo>
                  <a:pt x="1594764" y="3"/>
                  <a:pt x="1613805" y="761597"/>
                  <a:pt x="1613805" y="1701074"/>
                </a:cubicBezTo>
                <a:close/>
              </a:path>
            </a:pathLst>
          </a:custGeom>
          <a:solidFill>
            <a:srgbClr val="ADE9F9">
              <a:alpha val="90000"/>
            </a:srgbClr>
          </a:solidFill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2241" tIns="75080" rIns="75080" bIns="75082" numCol="1" spcCol="1270" anchor="ctr" anchorCtr="0">
            <a:no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终端</a:t>
            </a: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2.0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系统（</a:t>
            </a: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ODSL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自动可配置必要流程）会在</a:t>
            </a: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年</a:t>
            </a: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月的产品中上线</a:t>
            </a:r>
          </a:p>
          <a:p>
            <a:pPr marL="228600" lvl="1" indent="-228600" defTabSz="8890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服务端</a:t>
            </a: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2.0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系统会在</a:t>
            </a: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2018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年</a:t>
            </a: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8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月公测上线</a:t>
            </a:r>
          </a:p>
        </p:txBody>
      </p:sp>
    </p:spTree>
    <p:extLst>
      <p:ext uri="{BB962C8B-B14F-4D97-AF65-F5344CB8AC3E}">
        <p14:creationId xmlns:p14="http://schemas.microsoft.com/office/powerpoint/2010/main" val="17337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30">
        <p14:reveal/>
      </p:transition>
    </mc:Choice>
    <mc:Fallback xmlns="">
      <p:transition spd="slow" advTm="3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17" name="矩形 16"/>
          <p:cNvSpPr/>
          <p:nvPr/>
        </p:nvSpPr>
        <p:spPr>
          <a:xfrm>
            <a:off x="5404069" y="2661583"/>
            <a:ext cx="2894424" cy="1107996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r>
              <a:rPr lang="en-US" altLang="zh-CN" sz="6600" b="1" dirty="0">
                <a:solidFill>
                  <a:srgbClr val="2E2E2E"/>
                </a:solidFill>
                <a:latin typeface="Calibri" charset="0"/>
                <a:ea typeface="Calibri" charset="0"/>
                <a:cs typeface="Calibri" charset="0"/>
              </a:rPr>
              <a:t>END</a:t>
            </a:r>
            <a:endParaRPr lang="zh-CN" altLang="en-US" sz="6600" b="1" dirty="0">
              <a:solidFill>
                <a:srgbClr val="2E2E2E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30">
        <p14:reveal/>
      </p:transition>
    </mc:Choice>
    <mc:Fallback xmlns="">
      <p:transition spd="slow" advTm="3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/>
        </p:nvGrpSpPr>
        <p:grpSpPr>
          <a:xfrm>
            <a:off x="490250" y="1286247"/>
            <a:ext cx="4672410" cy="1682658"/>
            <a:chOff x="490250" y="1286247"/>
            <a:chExt cx="4672410" cy="1682658"/>
          </a:xfrm>
        </p:grpSpPr>
        <p:sp>
          <p:nvSpPr>
            <p:cNvPr id="50" name="Shape 542">
              <a:extLst>
                <a:ext uri="{FF2B5EF4-FFF2-40B4-BE49-F238E27FC236}">
                  <a16:creationId xmlns:a16="http://schemas.microsoft.com/office/drawing/2014/main" id="{931000BC-B07E-4D99-A9FA-6C6EC5C24992}"/>
                </a:ext>
              </a:extLst>
            </p:cNvPr>
            <p:cNvSpPr/>
            <p:nvPr/>
          </p:nvSpPr>
          <p:spPr>
            <a:xfrm>
              <a:off x="490250" y="1286247"/>
              <a:ext cx="3888815" cy="1682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1219170"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endParaRPr>
            </a:p>
          </p:txBody>
        </p:sp>
        <p:sp>
          <p:nvSpPr>
            <p:cNvPr id="61" name="三角形 60"/>
            <p:cNvSpPr/>
            <p:nvPr/>
          </p:nvSpPr>
          <p:spPr>
            <a:xfrm rot="7322100">
              <a:off x="4342282" y="1296337"/>
              <a:ext cx="602475" cy="1038281"/>
            </a:xfrm>
            <a:prstGeom prst="triangle">
              <a:avLst>
                <a:gd name="adj" fmla="val 58809"/>
              </a:avLst>
            </a:prstGeom>
            <a:solidFill>
              <a:srgbClr val="C4C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0" name="三角形 59"/>
          <p:cNvSpPr/>
          <p:nvPr/>
        </p:nvSpPr>
        <p:spPr>
          <a:xfrm rot="17777056">
            <a:off x="7191875" y="4539119"/>
            <a:ext cx="602475" cy="1038281"/>
          </a:xfrm>
          <a:prstGeom prst="triangle">
            <a:avLst>
              <a:gd name="adj" fmla="val 58809"/>
            </a:avLst>
          </a:prstGeom>
          <a:solidFill>
            <a:srgbClr val="C4C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三角形 58"/>
          <p:cNvSpPr/>
          <p:nvPr/>
        </p:nvSpPr>
        <p:spPr>
          <a:xfrm rot="13366676">
            <a:off x="7394849" y="1351234"/>
            <a:ext cx="602475" cy="1038281"/>
          </a:xfrm>
          <a:prstGeom prst="triangle">
            <a:avLst>
              <a:gd name="adj" fmla="val 58809"/>
            </a:avLst>
          </a:prstGeom>
          <a:solidFill>
            <a:srgbClr val="C4C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三角形 57"/>
          <p:cNvSpPr/>
          <p:nvPr/>
        </p:nvSpPr>
        <p:spPr>
          <a:xfrm rot="3363288">
            <a:off x="4333419" y="4505446"/>
            <a:ext cx="602475" cy="1038281"/>
          </a:xfrm>
          <a:prstGeom prst="triangle">
            <a:avLst>
              <a:gd name="adj" fmla="val 58809"/>
            </a:avLst>
          </a:prstGeom>
          <a:solidFill>
            <a:srgbClr val="C4C7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Shape 542">
            <a:extLst>
              <a:ext uri="{FF2B5EF4-FFF2-40B4-BE49-F238E27FC236}">
                <a16:creationId xmlns:a16="http://schemas.microsoft.com/office/drawing/2014/main" id="{931000BC-B07E-4D99-A9FA-6C6EC5C24992}"/>
              </a:ext>
            </a:extLst>
          </p:cNvPr>
          <p:cNvSpPr/>
          <p:nvPr/>
        </p:nvSpPr>
        <p:spPr>
          <a:xfrm>
            <a:off x="490250" y="3881715"/>
            <a:ext cx="3888815" cy="1682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219170">
              <a:spcBef>
                <a:spcPts val="4500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ller Light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4668778" y="2022953"/>
            <a:ext cx="2916326" cy="2878198"/>
            <a:chOff x="3566899" y="1605909"/>
            <a:chExt cx="1997947" cy="1997946"/>
          </a:xfrm>
        </p:grpSpPr>
        <p:sp>
          <p:nvSpPr>
            <p:cNvPr id="30" name="Shape 551"/>
            <p:cNvSpPr/>
            <p:nvPr/>
          </p:nvSpPr>
          <p:spPr>
            <a:xfrm>
              <a:off x="3566899" y="1605909"/>
              <a:ext cx="1997947" cy="199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219170"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3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699991" y="1747171"/>
              <a:ext cx="1728790" cy="1728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/>
              <a:r>
                <a:rPr lang="en-US" altLang="zh-CN" sz="3200" b="1" dirty="0" err="1">
                  <a:solidFill>
                    <a:srgbClr val="005D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OPNext</a:t>
              </a:r>
              <a:endParaRPr lang="zh-CN" altLang="en-US" sz="3200" b="1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itle 1"/>
          <p:cNvSpPr txBox="1">
            <a:spLocks/>
          </p:cNvSpPr>
          <p:nvPr/>
        </p:nvSpPr>
        <p:spPr>
          <a:xfrm>
            <a:off x="1143840" y="266933"/>
            <a:ext cx="2839925" cy="50596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 defTabSz="1219170"/>
            <a:r>
              <a:rPr lang="en-US" altLang="zh-CN" sz="28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OPNext</a:t>
            </a:r>
            <a:r>
              <a:rPr lang="en-US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释义</a:t>
            </a:r>
            <a:endParaRPr lang="en-GB" altLang="zh-CN" sz="28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Placeholder 12"/>
          <p:cNvSpPr txBox="1">
            <a:spLocks/>
          </p:cNvSpPr>
          <p:nvPr/>
        </p:nvSpPr>
        <p:spPr>
          <a:xfrm>
            <a:off x="1913163" y="1978359"/>
            <a:ext cx="2612245" cy="382903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/>
            <a:endParaRPr lang="en-GB" altLang="zh-CN" sz="1600" b="1" dirty="0">
              <a:solidFill>
                <a:prstClr val="black">
                  <a:lumMod val="75000"/>
                  <a:lumOff val="2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127" y="72736"/>
            <a:ext cx="11720946" cy="1039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345777" y="247156"/>
            <a:ext cx="1796646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2000" b="1" dirty="0" err="1">
                <a:solidFill>
                  <a:srgbClr val="2E2E2E"/>
                </a:solidFill>
                <a:latin typeface="+mj-lt"/>
                <a:ea typeface="微软雅黑" panose="020B0503020204020204" pitchFamily="34" charset="-122"/>
              </a:rPr>
              <a:t>OPNext</a:t>
            </a:r>
            <a:r>
              <a:rPr lang="en-US" altLang="zh-CN" sz="2000" b="1" spc="600" dirty="0">
                <a:solidFill>
                  <a:srgbClr val="2E2E2E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zh-CN" altLang="en-US" sz="2000" b="1" spc="600" dirty="0">
                <a:solidFill>
                  <a:srgbClr val="2E2E2E"/>
                </a:solidFill>
                <a:latin typeface="+mj-lt"/>
                <a:ea typeface="微软雅黑" panose="020B0503020204020204" pitchFamily="34" charset="-122"/>
              </a:rPr>
              <a:t>释义</a:t>
            </a:r>
          </a:p>
        </p:txBody>
      </p:sp>
      <p:grpSp>
        <p:nvGrpSpPr>
          <p:cNvPr id="26" name="组合 22">
            <a:extLst>
              <a:ext uri="{FF2B5EF4-FFF2-40B4-BE49-F238E27FC236}">
                <a16:creationId xmlns:a16="http://schemas.microsoft.com/office/drawing/2014/main" id="{90CB7A63-7FB8-D54A-AB93-D4EF60C6BA80}"/>
              </a:ext>
            </a:extLst>
          </p:cNvPr>
          <p:cNvGrpSpPr/>
          <p:nvPr/>
        </p:nvGrpSpPr>
        <p:grpSpPr>
          <a:xfrm>
            <a:off x="308695" y="219936"/>
            <a:ext cx="1059184" cy="415656"/>
            <a:chOff x="232229" y="188685"/>
            <a:chExt cx="1686036" cy="661649"/>
          </a:xfrm>
        </p:grpSpPr>
        <p:grpSp>
          <p:nvGrpSpPr>
            <p:cNvPr id="27" name="组合 23">
              <a:extLst>
                <a:ext uri="{FF2B5EF4-FFF2-40B4-BE49-F238E27FC236}">
                  <a16:creationId xmlns:a16="http://schemas.microsoft.com/office/drawing/2014/main" id="{7C8EA2D7-26A8-5D41-9C97-94620B41F271}"/>
                </a:ext>
              </a:extLst>
            </p:cNvPr>
            <p:cNvGrpSpPr/>
            <p:nvPr/>
          </p:nvGrpSpPr>
          <p:grpSpPr>
            <a:xfrm>
              <a:off x="232229" y="188685"/>
              <a:ext cx="1334834" cy="661649"/>
              <a:chOff x="875306" y="2016236"/>
              <a:chExt cx="3043071" cy="1736956"/>
            </a:xfrm>
          </p:grpSpPr>
          <p:pic>
            <p:nvPicPr>
              <p:cNvPr id="34" name="图片 14">
                <a:extLst>
                  <a:ext uri="{FF2B5EF4-FFF2-40B4-BE49-F238E27FC236}">
                    <a16:creationId xmlns:a16="http://schemas.microsoft.com/office/drawing/2014/main" id="{1AEF9F4A-A266-4848-AB56-44B9257B69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470"/>
              <a:stretch/>
            </p:blipFill>
            <p:spPr bwMode="auto">
              <a:xfrm>
                <a:off x="2459110" y="2016236"/>
                <a:ext cx="1214749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图片 14">
                <a:extLst>
                  <a:ext uri="{FF2B5EF4-FFF2-40B4-BE49-F238E27FC236}">
                    <a16:creationId xmlns:a16="http://schemas.microsoft.com/office/drawing/2014/main" id="{7E569D32-2D78-0548-AD80-BD526C2DBF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30"/>
              <a:stretch/>
            </p:blipFill>
            <p:spPr bwMode="auto">
              <a:xfrm>
                <a:off x="875306" y="2641601"/>
                <a:ext cx="3043071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8" name="组合 29">
              <a:extLst>
                <a:ext uri="{FF2B5EF4-FFF2-40B4-BE49-F238E27FC236}">
                  <a16:creationId xmlns:a16="http://schemas.microsoft.com/office/drawing/2014/main" id="{3E6D65E6-D4D6-6E4D-9B55-65E13F3D34A2}"/>
                </a:ext>
              </a:extLst>
            </p:cNvPr>
            <p:cNvGrpSpPr/>
            <p:nvPr/>
          </p:nvGrpSpPr>
          <p:grpSpPr>
            <a:xfrm>
              <a:off x="1612984" y="316937"/>
              <a:ext cx="305281" cy="425810"/>
              <a:chOff x="3889349" y="2471058"/>
              <a:chExt cx="754743" cy="957942"/>
            </a:xfrm>
          </p:grpSpPr>
          <p:sp>
            <p:nvSpPr>
              <p:cNvPr id="29" name="右箭头 28">
                <a:extLst>
                  <a:ext uri="{FF2B5EF4-FFF2-40B4-BE49-F238E27FC236}">
                    <a16:creationId xmlns:a16="http://schemas.microsoft.com/office/drawing/2014/main" id="{86C398D0-3FDC-2D42-B829-B9E8D8014A31}"/>
                  </a:ext>
                </a:extLst>
              </p:cNvPr>
              <p:cNvSpPr/>
              <p:nvPr/>
            </p:nvSpPr>
            <p:spPr>
              <a:xfrm>
                <a:off x="3889349" y="2471058"/>
                <a:ext cx="754743" cy="95794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3" name="右箭头 32">
                <a:extLst>
                  <a:ext uri="{FF2B5EF4-FFF2-40B4-BE49-F238E27FC236}">
                    <a16:creationId xmlns:a16="http://schemas.microsoft.com/office/drawing/2014/main" id="{9EA42C21-54E5-C444-9D7C-8AA618C5E876}"/>
                  </a:ext>
                </a:extLst>
              </p:cNvPr>
              <p:cNvSpPr/>
              <p:nvPr/>
            </p:nvSpPr>
            <p:spPr>
              <a:xfrm>
                <a:off x="4235466" y="2921625"/>
                <a:ext cx="380076" cy="447504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601945" y="1441320"/>
            <a:ext cx="421986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rPr>
              <a:t>OPzoon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rPr>
              <a:t> Next 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rPr>
              <a:t>EXperience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rPr>
              <a:t> Technology </a:t>
            </a:r>
          </a:p>
          <a:p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7483" y="2207257"/>
            <a:ext cx="307007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spcBef>
                <a:spcPts val="4500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r>
              <a:rPr lang="zh-CN" altLang="en-US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rPr>
              <a:t>汉柏下一代体验技术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ller Light"/>
            </a:endParaRPr>
          </a:p>
        </p:txBody>
      </p:sp>
      <p:sp>
        <p:nvSpPr>
          <p:cNvPr id="39" name="Shape 542">
            <a:extLst>
              <a:ext uri="{FF2B5EF4-FFF2-40B4-BE49-F238E27FC236}">
                <a16:creationId xmlns:a16="http://schemas.microsoft.com/office/drawing/2014/main" id="{931000BC-B07E-4D99-A9FA-6C6EC5C24992}"/>
              </a:ext>
            </a:extLst>
          </p:cNvPr>
          <p:cNvSpPr/>
          <p:nvPr/>
        </p:nvSpPr>
        <p:spPr>
          <a:xfrm>
            <a:off x="7828170" y="1286247"/>
            <a:ext cx="3888815" cy="1682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219170">
              <a:spcBef>
                <a:spcPts val="4500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ller Ligh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078801" y="1652874"/>
            <a:ext cx="4219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rPr>
              <a:t>OPNext.T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rPr>
              <a:t> (Terminal)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065273" y="2063394"/>
            <a:ext cx="272863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spcBef>
                <a:spcPts val="4500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rPr>
              <a:t>OPNext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rPr>
              <a:t>终端平台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01945" y="4082196"/>
            <a:ext cx="4219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rPr>
              <a:t>Open Platform of Next 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rPr>
              <a:t>EXperience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rPr>
              <a:t> Technology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7483" y="4859398"/>
            <a:ext cx="371127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spcBef>
                <a:spcPts val="4500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rPr>
              <a:t>下一代体验技术开放平台</a:t>
            </a:r>
          </a:p>
        </p:txBody>
      </p:sp>
      <p:sp>
        <p:nvSpPr>
          <p:cNvPr id="49" name="Shape 542">
            <a:extLst>
              <a:ext uri="{FF2B5EF4-FFF2-40B4-BE49-F238E27FC236}">
                <a16:creationId xmlns:a16="http://schemas.microsoft.com/office/drawing/2014/main" id="{931000BC-B07E-4D99-A9FA-6C6EC5C24992}"/>
              </a:ext>
            </a:extLst>
          </p:cNvPr>
          <p:cNvSpPr/>
          <p:nvPr/>
        </p:nvSpPr>
        <p:spPr>
          <a:xfrm>
            <a:off x="7828170" y="3875581"/>
            <a:ext cx="3888815" cy="1682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21600" y="0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defTabSz="1219170">
              <a:spcBef>
                <a:spcPts val="4500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endParaRPr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ller Ligh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091974" y="4257194"/>
            <a:ext cx="4219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rPr>
              <a:t>OPNext.S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rPr>
              <a:t> (SaaS)</a:t>
            </a:r>
            <a:endParaRPr kumimoji="1"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091974" y="4657305"/>
            <a:ext cx="304923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spcBef>
                <a:spcPts val="4500"/>
              </a:spcBef>
              <a:defRPr sz="2500">
                <a:latin typeface="Aller Light"/>
                <a:ea typeface="Aller Light"/>
                <a:cs typeface="Aller Light"/>
                <a:sym typeface="Aller Light"/>
              </a:defRPr>
            </a:pPr>
            <a:r>
              <a:rPr lang="en-US" altLang="zh-CN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rPr>
              <a:t>OPNext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ller Light"/>
              </a:rPr>
              <a:t>服务端平台</a:t>
            </a:r>
          </a:p>
        </p:txBody>
      </p:sp>
    </p:spTree>
    <p:extLst>
      <p:ext uri="{BB962C8B-B14F-4D97-AF65-F5344CB8AC3E}">
        <p14:creationId xmlns:p14="http://schemas.microsoft.com/office/powerpoint/2010/main" val="3448006284"/>
      </p:ext>
    </p:extLst>
  </p:cSld>
  <p:clrMapOvr>
    <a:masterClrMapping/>
  </p:clrMapOvr>
  <p:transition spd="slow" advTm="200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90550" y="4680915"/>
            <a:ext cx="7169006" cy="1449894"/>
          </a:xfrm>
          <a:prstGeom prst="rect">
            <a:avLst/>
          </a:prstGeom>
          <a:solidFill>
            <a:schemeClr val="tx1"/>
          </a:solidFill>
          <a:ln w="12700">
            <a:solidFill>
              <a:srgbClr val="0371B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10214305" y="2475110"/>
            <a:ext cx="1092200" cy="1092200"/>
          </a:xfrm>
          <a:prstGeom prst="ellipse">
            <a:avLst/>
          </a:prstGeom>
          <a:solidFill>
            <a:srgbClr val="037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04002" y="2790377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charset="0"/>
                <a:ea typeface="Microsoft YaHei" charset="0"/>
                <a:cs typeface="Microsoft YaHei" charset="0"/>
              </a:rPr>
              <a:t>专业性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8920298" y="2475110"/>
            <a:ext cx="1112805" cy="1092200"/>
            <a:chOff x="8632622" y="2527238"/>
            <a:chExt cx="1112805" cy="1092200"/>
          </a:xfrm>
        </p:grpSpPr>
        <p:sp>
          <p:nvSpPr>
            <p:cNvPr id="20" name="椭圆 19"/>
            <p:cNvSpPr/>
            <p:nvPr/>
          </p:nvSpPr>
          <p:spPr>
            <a:xfrm>
              <a:off x="8642924" y="2527238"/>
              <a:ext cx="1092200" cy="1092200"/>
            </a:xfrm>
            <a:prstGeom prst="ellipse">
              <a:avLst/>
            </a:prstGeom>
            <a:solidFill>
              <a:srgbClr val="0371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32622" y="2839182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Microsoft YaHei" charset="0"/>
                  <a:ea typeface="Microsoft YaHei" charset="0"/>
                  <a:cs typeface="Microsoft YaHei" charset="0"/>
                </a:rPr>
                <a:t>凝聚力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930601" y="1171104"/>
            <a:ext cx="1133396" cy="1092200"/>
            <a:chOff x="9024359" y="1320800"/>
            <a:chExt cx="1133396" cy="1092200"/>
          </a:xfrm>
        </p:grpSpPr>
        <p:sp>
          <p:nvSpPr>
            <p:cNvPr id="21" name="椭圆 20"/>
            <p:cNvSpPr/>
            <p:nvPr/>
          </p:nvSpPr>
          <p:spPr>
            <a:xfrm>
              <a:off x="9024359" y="1320800"/>
              <a:ext cx="1092200" cy="10922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049759" y="1648767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Microsoft YaHei" charset="0"/>
                  <a:ea typeface="Microsoft YaHei" charset="0"/>
                  <a:cs typeface="Microsoft YaHei" charset="0"/>
                </a:rPr>
                <a:t>有追求</a:t>
              </a:r>
            </a:p>
          </p:txBody>
        </p:sp>
      </p:grpSp>
      <p:sp>
        <p:nvSpPr>
          <p:cNvPr id="22" name="椭圆 21"/>
          <p:cNvSpPr/>
          <p:nvPr/>
        </p:nvSpPr>
        <p:spPr>
          <a:xfrm>
            <a:off x="10214305" y="1200616"/>
            <a:ext cx="1092200" cy="1092200"/>
          </a:xfrm>
          <a:prstGeom prst="ellipse">
            <a:avLst/>
          </a:prstGeom>
          <a:solidFill>
            <a:srgbClr val="037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255067" y="152858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charset="0"/>
                <a:ea typeface="Microsoft YaHei" charset="0"/>
                <a:cs typeface="Microsoft YaHei" charset="0"/>
              </a:rPr>
              <a:t>高执行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8" name="标题 9">
            <a:extLst>
              <a:ext uri="{FF2B5EF4-FFF2-40B4-BE49-F238E27FC236}">
                <a16:creationId xmlns:a16="http://schemas.microsoft.com/office/drawing/2014/main" id="{EDB92825-953D-4D2F-9C5D-D792642F4907}"/>
              </a:ext>
            </a:extLst>
          </p:cNvPr>
          <p:cNvSpPr txBox="1">
            <a:spLocks/>
          </p:cNvSpPr>
          <p:nvPr/>
        </p:nvSpPr>
        <p:spPr>
          <a:xfrm>
            <a:off x="130761" y="116306"/>
            <a:ext cx="8058498" cy="8141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4434EEE6-8F4C-4084-AB94-EBBC3940799E}"/>
              </a:ext>
            </a:extLst>
          </p:cNvPr>
          <p:cNvSpPr>
            <a:spLocks/>
          </p:cNvSpPr>
          <p:nvPr/>
        </p:nvSpPr>
        <p:spPr bwMode="auto">
          <a:xfrm>
            <a:off x="1806632" y="1170515"/>
            <a:ext cx="2089822" cy="32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70C0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华奇兵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（技术专家）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技术专家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355730-1999-4066-8977-6F1A3C7DB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6" y="1200616"/>
            <a:ext cx="1146653" cy="14342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24F0FC-A32E-46A7-BEE8-4E5608AC4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5" y="2881516"/>
            <a:ext cx="1146653" cy="148600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F6158C-909F-4966-B74D-FEE24D925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5" y="4627533"/>
            <a:ext cx="1146653" cy="15264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843386F-697C-4116-BE1A-8ECF92DAD0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551" y="2881516"/>
            <a:ext cx="1291121" cy="1571487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29" name="矩形 28"/>
          <p:cNvSpPr/>
          <p:nvPr/>
        </p:nvSpPr>
        <p:spPr>
          <a:xfrm>
            <a:off x="1345777" y="247156"/>
            <a:ext cx="1210588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2000" b="1" dirty="0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团队介绍</a:t>
            </a:r>
            <a:endParaRPr lang="zh-CN" altLang="en-US" sz="2000" b="1" spc="600" dirty="0">
              <a:solidFill>
                <a:srgbClr val="2E2E2E"/>
              </a:solidFill>
              <a:latin typeface="Calibri"/>
              <a:ea typeface="微软雅黑" panose="020B0503020204020204" pitchFamily="34" charset="-122"/>
            </a:endParaRPr>
          </a:p>
        </p:txBody>
      </p:sp>
      <p:grpSp>
        <p:nvGrpSpPr>
          <p:cNvPr id="30" name="组合 22">
            <a:extLst>
              <a:ext uri="{FF2B5EF4-FFF2-40B4-BE49-F238E27FC236}">
                <a16:creationId xmlns:a16="http://schemas.microsoft.com/office/drawing/2014/main" id="{90CB7A63-7FB8-D54A-AB93-D4EF60C6BA80}"/>
              </a:ext>
            </a:extLst>
          </p:cNvPr>
          <p:cNvGrpSpPr/>
          <p:nvPr/>
        </p:nvGrpSpPr>
        <p:grpSpPr>
          <a:xfrm>
            <a:off x="308695" y="219936"/>
            <a:ext cx="1059184" cy="415656"/>
            <a:chOff x="232229" y="188685"/>
            <a:chExt cx="1686036" cy="661649"/>
          </a:xfrm>
        </p:grpSpPr>
        <p:grpSp>
          <p:nvGrpSpPr>
            <p:cNvPr id="33" name="组合 23">
              <a:extLst>
                <a:ext uri="{FF2B5EF4-FFF2-40B4-BE49-F238E27FC236}">
                  <a16:creationId xmlns:a16="http://schemas.microsoft.com/office/drawing/2014/main" id="{7C8EA2D7-26A8-5D41-9C97-94620B41F271}"/>
                </a:ext>
              </a:extLst>
            </p:cNvPr>
            <p:cNvGrpSpPr/>
            <p:nvPr/>
          </p:nvGrpSpPr>
          <p:grpSpPr>
            <a:xfrm>
              <a:off x="232229" y="188685"/>
              <a:ext cx="1334834" cy="661649"/>
              <a:chOff x="875306" y="2016236"/>
              <a:chExt cx="3043071" cy="1736956"/>
            </a:xfrm>
          </p:grpSpPr>
          <p:pic>
            <p:nvPicPr>
              <p:cNvPr id="41" name="图片 14">
                <a:extLst>
                  <a:ext uri="{FF2B5EF4-FFF2-40B4-BE49-F238E27FC236}">
                    <a16:creationId xmlns:a16="http://schemas.microsoft.com/office/drawing/2014/main" id="{1AEF9F4A-A266-4848-AB56-44B9257B69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470"/>
              <a:stretch/>
            </p:blipFill>
            <p:spPr bwMode="auto">
              <a:xfrm>
                <a:off x="2459110" y="2016236"/>
                <a:ext cx="1214749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图片 14">
                <a:extLst>
                  <a:ext uri="{FF2B5EF4-FFF2-40B4-BE49-F238E27FC236}">
                    <a16:creationId xmlns:a16="http://schemas.microsoft.com/office/drawing/2014/main" id="{7E569D32-2D78-0548-AD80-BD526C2DBF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30"/>
              <a:stretch/>
            </p:blipFill>
            <p:spPr bwMode="auto">
              <a:xfrm>
                <a:off x="875306" y="2641601"/>
                <a:ext cx="3043071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" name="组合 29">
              <a:extLst>
                <a:ext uri="{FF2B5EF4-FFF2-40B4-BE49-F238E27FC236}">
                  <a16:creationId xmlns:a16="http://schemas.microsoft.com/office/drawing/2014/main" id="{3E6D65E6-D4D6-6E4D-9B55-65E13F3D34A2}"/>
                </a:ext>
              </a:extLst>
            </p:cNvPr>
            <p:cNvGrpSpPr/>
            <p:nvPr/>
          </p:nvGrpSpPr>
          <p:grpSpPr>
            <a:xfrm>
              <a:off x="1612984" y="316937"/>
              <a:ext cx="305281" cy="425810"/>
              <a:chOff x="3889349" y="2471058"/>
              <a:chExt cx="754743" cy="957942"/>
            </a:xfrm>
          </p:grpSpPr>
          <p:sp>
            <p:nvSpPr>
              <p:cNvPr id="35" name="右箭头 34">
                <a:extLst>
                  <a:ext uri="{FF2B5EF4-FFF2-40B4-BE49-F238E27FC236}">
                    <a16:creationId xmlns:a16="http://schemas.microsoft.com/office/drawing/2014/main" id="{86C398D0-3FDC-2D42-B829-B9E8D8014A31}"/>
                  </a:ext>
                </a:extLst>
              </p:cNvPr>
              <p:cNvSpPr/>
              <p:nvPr/>
            </p:nvSpPr>
            <p:spPr>
              <a:xfrm>
                <a:off x="3889349" y="2471058"/>
                <a:ext cx="754743" cy="95794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  <p:sp>
            <p:nvSpPr>
              <p:cNvPr id="40" name="右箭头 39">
                <a:extLst>
                  <a:ext uri="{FF2B5EF4-FFF2-40B4-BE49-F238E27FC236}">
                    <a16:creationId xmlns:a16="http://schemas.microsoft.com/office/drawing/2014/main" id="{9EA42C21-54E5-C444-9D7C-8AA618C5E876}"/>
                  </a:ext>
                </a:extLst>
              </p:cNvPr>
              <p:cNvSpPr/>
              <p:nvPr/>
            </p:nvSpPr>
            <p:spPr>
              <a:xfrm>
                <a:off x="4235466" y="2921625"/>
                <a:ext cx="380076" cy="447504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</p:grpSp>
      </p:grpSp>
      <p:sp>
        <p:nvSpPr>
          <p:cNvPr id="43" name="Rectangle 4">
            <a:extLst>
              <a:ext uri="{FF2B5EF4-FFF2-40B4-BE49-F238E27FC236}">
                <a16:creationId xmlns:a16="http://schemas.microsoft.com/office/drawing/2014/main" id="{4434EEE6-8F4C-4084-AB94-EBBC3940799E}"/>
              </a:ext>
            </a:extLst>
          </p:cNvPr>
          <p:cNvSpPr>
            <a:spLocks/>
          </p:cNvSpPr>
          <p:nvPr/>
        </p:nvSpPr>
        <p:spPr bwMode="auto">
          <a:xfrm>
            <a:off x="1806631" y="1644904"/>
            <a:ext cx="2433611" cy="6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400" dirty="0" err="1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Windroy</a:t>
            </a:r>
            <a:r>
              <a:rPr lang="en-US" altLang="zh-CN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 </a:t>
            </a:r>
            <a:r>
              <a:rPr lang="zh-CN" alt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联合创始人</a:t>
            </a:r>
            <a:r>
              <a:rPr lang="en-US" altLang="zh-CN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/CTO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乐视移动技术专家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专家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4434EEE6-8F4C-4084-AB94-EBBC3940799E}"/>
              </a:ext>
            </a:extLst>
          </p:cNvPr>
          <p:cNvSpPr>
            <a:spLocks/>
          </p:cNvSpPr>
          <p:nvPr/>
        </p:nvSpPr>
        <p:spPr bwMode="auto">
          <a:xfrm>
            <a:off x="5797025" y="1170515"/>
            <a:ext cx="2089822" cy="32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70C0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韩哲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（高级技术经理）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技术专家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4434EEE6-8F4C-4084-AB94-EBBC3940799E}"/>
              </a:ext>
            </a:extLst>
          </p:cNvPr>
          <p:cNvSpPr>
            <a:spLocks/>
          </p:cNvSpPr>
          <p:nvPr/>
        </p:nvSpPr>
        <p:spPr bwMode="auto">
          <a:xfrm>
            <a:off x="5797024" y="1644904"/>
            <a:ext cx="2652537" cy="6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超多维系统架构师</a:t>
            </a:r>
            <a:endParaRPr lang="en-US" altLang="zh-CN" sz="1400" dirty="0">
              <a:solidFill>
                <a:schemeClr val="bg1">
                  <a:lumMod val="85000"/>
                  <a:lumOff val="1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乐视互娱技术经理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技术专家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4434EEE6-8F4C-4084-AB94-EBBC3940799E}"/>
              </a:ext>
            </a:extLst>
          </p:cNvPr>
          <p:cNvSpPr>
            <a:spLocks/>
          </p:cNvSpPr>
          <p:nvPr/>
        </p:nvSpPr>
        <p:spPr bwMode="auto">
          <a:xfrm>
            <a:off x="1806632" y="2989041"/>
            <a:ext cx="2089822" cy="32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70C0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孙鹏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（技术专家）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技术专家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4434EEE6-8F4C-4084-AB94-EBBC3940799E}"/>
              </a:ext>
            </a:extLst>
          </p:cNvPr>
          <p:cNvSpPr>
            <a:spLocks/>
          </p:cNvSpPr>
          <p:nvPr/>
        </p:nvSpPr>
        <p:spPr bwMode="auto">
          <a:xfrm>
            <a:off x="1806632" y="3463430"/>
            <a:ext cx="2446794" cy="6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Sony</a:t>
            </a:r>
            <a:r>
              <a:rPr lang="zh-CN" alt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资深架构师</a:t>
            </a:r>
            <a:endParaRPr lang="en-US" altLang="zh-CN" sz="1400" dirty="0">
              <a:solidFill>
                <a:schemeClr val="bg1">
                  <a:lumMod val="85000"/>
                  <a:lumOff val="1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乐视移动资深架构师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4434EEE6-8F4C-4084-AB94-EBBC3940799E}"/>
              </a:ext>
            </a:extLst>
          </p:cNvPr>
          <p:cNvSpPr>
            <a:spLocks/>
          </p:cNvSpPr>
          <p:nvPr/>
        </p:nvSpPr>
        <p:spPr bwMode="auto">
          <a:xfrm>
            <a:off x="1806631" y="4787018"/>
            <a:ext cx="2583919" cy="32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70C0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吴鹏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（资深技术工程师）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技术专家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4434EEE6-8F4C-4084-AB94-EBBC3940799E}"/>
              </a:ext>
            </a:extLst>
          </p:cNvPr>
          <p:cNvSpPr>
            <a:spLocks/>
          </p:cNvSpPr>
          <p:nvPr/>
        </p:nvSpPr>
        <p:spPr bwMode="auto">
          <a:xfrm>
            <a:off x="1806632" y="5261407"/>
            <a:ext cx="2446794" cy="8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NOKIA</a:t>
            </a:r>
            <a:r>
              <a:rPr lang="zh-CN" alt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资深工程师</a:t>
            </a:r>
            <a:endParaRPr lang="en-US" altLang="zh-CN" sz="1400" dirty="0">
              <a:solidFill>
                <a:schemeClr val="bg1">
                  <a:lumMod val="85000"/>
                  <a:lumOff val="1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乐视移动资深系统工程师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4434EEE6-8F4C-4084-AB94-EBBC3940799E}"/>
              </a:ext>
            </a:extLst>
          </p:cNvPr>
          <p:cNvSpPr>
            <a:spLocks/>
          </p:cNvSpPr>
          <p:nvPr/>
        </p:nvSpPr>
        <p:spPr bwMode="auto">
          <a:xfrm>
            <a:off x="5818797" y="3000354"/>
            <a:ext cx="2392234" cy="32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200" dirty="0">
                <a:solidFill>
                  <a:srgbClr val="0070C0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孙健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（平台部研发总监）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技术专家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4434EEE6-8F4C-4084-AB94-EBBC3940799E}"/>
              </a:ext>
            </a:extLst>
          </p:cNvPr>
          <p:cNvSpPr>
            <a:spLocks/>
          </p:cNvSpPr>
          <p:nvPr/>
        </p:nvSpPr>
        <p:spPr bwMode="auto">
          <a:xfrm>
            <a:off x="5818797" y="3474743"/>
            <a:ext cx="2265634" cy="6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中国三星通信系统部经理</a:t>
            </a:r>
            <a:endParaRPr lang="en-US" altLang="zh-CN" sz="1400" dirty="0">
              <a:solidFill>
                <a:schemeClr val="bg1">
                  <a:lumMod val="85000"/>
                  <a:lumOff val="1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乐视移动高级总监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专家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4434EEE6-8F4C-4084-AB94-EBBC3940799E}"/>
              </a:ext>
            </a:extLst>
          </p:cNvPr>
          <p:cNvSpPr>
            <a:spLocks/>
          </p:cNvSpPr>
          <p:nvPr/>
        </p:nvSpPr>
        <p:spPr bwMode="auto">
          <a:xfrm>
            <a:off x="4928500" y="4999506"/>
            <a:ext cx="6631055" cy="129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accent5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来自三星，</a:t>
            </a:r>
            <a:r>
              <a:rPr lang="en-US" altLang="zh-CN" sz="2200" dirty="0">
                <a:solidFill>
                  <a:schemeClr val="accent5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NOKIA, SONY</a:t>
            </a:r>
            <a:r>
              <a:rPr lang="zh-CN" altLang="en-US" sz="2200" dirty="0">
                <a:solidFill>
                  <a:schemeClr val="accent5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等芯片或移动终端公司</a:t>
            </a:r>
            <a:endParaRPr lang="en-US" altLang="zh-CN" sz="2200" dirty="0">
              <a:solidFill>
                <a:schemeClr val="accent5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chemeClr val="accent5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一起经历过乐视互联网</a:t>
            </a:r>
            <a:r>
              <a:rPr lang="en-US" altLang="zh-CN" sz="2200" dirty="0">
                <a:solidFill>
                  <a:schemeClr val="accent5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+</a:t>
            </a:r>
            <a:r>
              <a:rPr lang="zh-CN" altLang="en-US" sz="2200" dirty="0">
                <a:solidFill>
                  <a:schemeClr val="accent5"/>
                </a:solidFill>
                <a:latin typeface="微软雅黑"/>
                <a:ea typeface="微软雅黑"/>
                <a:cs typeface="Lato Light" charset="0"/>
                <a:sym typeface="Lato Light" charset="0"/>
              </a:rPr>
              <a:t>智能硬件的蒙眼狂奔的实战洗礼</a:t>
            </a:r>
            <a:endParaRPr lang="en-US" altLang="zh-CN" sz="1100" dirty="0">
              <a:solidFill>
                <a:schemeClr val="accent5"/>
              </a:solidFill>
              <a:latin typeface="微软雅黑"/>
              <a:ea typeface="微软雅黑"/>
              <a:cs typeface="Lato Light" charset="0"/>
              <a:sym typeface="Lato Light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08E6AE-5DD3-442A-9947-5B6CFCA6B1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444" y="1170515"/>
            <a:ext cx="1225273" cy="149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6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30">
        <p14:reveal/>
      </p:transition>
    </mc:Choice>
    <mc:Fallback xmlns="">
      <p:transition spd="slow" advTm="353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500" tmFilter="0, 0; .2, .5; .8, .5; 1, 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" dur="250" autoRev="1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32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3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6" presetClass="emph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500" tmFilter="0, 0; .2, .5; .8, .5; 1, 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" dur="250" autoRev="1" fill="hold"/>
                                            <p:tgtEl>
                                              <p:spTgt spid="1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2" fill="hold">
                          <p:stCondLst>
                            <p:cond delay="indefinite"/>
                          </p:stCondLst>
                          <p:childTnLst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7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3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350"/>
                                </p:stCondLst>
                                <p:childTnLst>
                                  <p:par>
                                    <p:cTn id="2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3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1950"/>
                                </p:stCondLst>
                                <p:childTnLst>
                                  <p:par>
                                    <p:cTn id="3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6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50"/>
                                </p:stCondLst>
                                <p:childTnLst>
                                  <p:par>
                                    <p:cTn id="4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3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850"/>
                                </p:stCondLst>
                                <p:childTnLst>
                                  <p:par>
                                    <p:cTn id="46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3150"/>
                                </p:stCondLst>
                                <p:childTnLst>
                                  <p:par>
                                    <p:cTn id="5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5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  <p:bldP spid="32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3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8" name="标题 9">
            <a:extLst>
              <a:ext uri="{FF2B5EF4-FFF2-40B4-BE49-F238E27FC236}">
                <a16:creationId xmlns:a16="http://schemas.microsoft.com/office/drawing/2014/main" id="{EDB92825-953D-4D2F-9C5D-D792642F4907}"/>
              </a:ext>
            </a:extLst>
          </p:cNvPr>
          <p:cNvSpPr txBox="1">
            <a:spLocks/>
          </p:cNvSpPr>
          <p:nvPr/>
        </p:nvSpPr>
        <p:spPr>
          <a:xfrm>
            <a:off x="130761" y="116306"/>
            <a:ext cx="8058498" cy="8141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45776" y="247156"/>
            <a:ext cx="3595741" cy="400110"/>
          </a:xfrm>
          <a:prstGeom prst="rect">
            <a:avLst/>
          </a:prstGeom>
          <a:effectLst/>
        </p:spPr>
        <p:txBody>
          <a:bodyPr vert="horz" wrap="square">
            <a:spAutoFit/>
          </a:bodyPr>
          <a:lstStyle/>
          <a:p>
            <a:r>
              <a:rPr lang="zh-CN" altLang="en-US" sz="2000" b="1" dirty="0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背景 我们做什么</a:t>
            </a:r>
            <a:endParaRPr lang="zh-CN" altLang="en-US" sz="2000" b="1" spc="600" dirty="0">
              <a:solidFill>
                <a:srgbClr val="2E2E2E"/>
              </a:solidFill>
              <a:latin typeface="Calibri"/>
              <a:ea typeface="微软雅黑" panose="020B0503020204020204" pitchFamily="34" charset="-122"/>
            </a:endParaRPr>
          </a:p>
        </p:txBody>
      </p:sp>
      <p:grpSp>
        <p:nvGrpSpPr>
          <p:cNvPr id="30" name="组合 22">
            <a:extLst>
              <a:ext uri="{FF2B5EF4-FFF2-40B4-BE49-F238E27FC236}">
                <a16:creationId xmlns:a16="http://schemas.microsoft.com/office/drawing/2014/main" id="{90CB7A63-7FB8-D54A-AB93-D4EF60C6BA80}"/>
              </a:ext>
            </a:extLst>
          </p:cNvPr>
          <p:cNvGrpSpPr/>
          <p:nvPr/>
        </p:nvGrpSpPr>
        <p:grpSpPr>
          <a:xfrm>
            <a:off x="308695" y="219936"/>
            <a:ext cx="1059184" cy="415656"/>
            <a:chOff x="232229" y="188685"/>
            <a:chExt cx="1686036" cy="661649"/>
          </a:xfrm>
        </p:grpSpPr>
        <p:grpSp>
          <p:nvGrpSpPr>
            <p:cNvPr id="33" name="组合 23">
              <a:extLst>
                <a:ext uri="{FF2B5EF4-FFF2-40B4-BE49-F238E27FC236}">
                  <a16:creationId xmlns:a16="http://schemas.microsoft.com/office/drawing/2014/main" id="{7C8EA2D7-26A8-5D41-9C97-94620B41F271}"/>
                </a:ext>
              </a:extLst>
            </p:cNvPr>
            <p:cNvGrpSpPr/>
            <p:nvPr/>
          </p:nvGrpSpPr>
          <p:grpSpPr>
            <a:xfrm>
              <a:off x="232229" y="188685"/>
              <a:ext cx="1334834" cy="661649"/>
              <a:chOff x="875306" y="2016236"/>
              <a:chExt cx="3043071" cy="1736956"/>
            </a:xfrm>
          </p:grpSpPr>
          <p:pic>
            <p:nvPicPr>
              <p:cNvPr id="41" name="图片 14">
                <a:extLst>
                  <a:ext uri="{FF2B5EF4-FFF2-40B4-BE49-F238E27FC236}">
                    <a16:creationId xmlns:a16="http://schemas.microsoft.com/office/drawing/2014/main" id="{1AEF9F4A-A266-4848-AB56-44B9257B69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470"/>
              <a:stretch/>
            </p:blipFill>
            <p:spPr bwMode="auto">
              <a:xfrm>
                <a:off x="2459110" y="2016236"/>
                <a:ext cx="1214749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图片 14">
                <a:extLst>
                  <a:ext uri="{FF2B5EF4-FFF2-40B4-BE49-F238E27FC236}">
                    <a16:creationId xmlns:a16="http://schemas.microsoft.com/office/drawing/2014/main" id="{7E569D32-2D78-0548-AD80-BD526C2DBF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30"/>
              <a:stretch/>
            </p:blipFill>
            <p:spPr bwMode="auto">
              <a:xfrm>
                <a:off x="875306" y="2641601"/>
                <a:ext cx="3043071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" name="组合 29">
              <a:extLst>
                <a:ext uri="{FF2B5EF4-FFF2-40B4-BE49-F238E27FC236}">
                  <a16:creationId xmlns:a16="http://schemas.microsoft.com/office/drawing/2014/main" id="{3E6D65E6-D4D6-6E4D-9B55-65E13F3D34A2}"/>
                </a:ext>
              </a:extLst>
            </p:cNvPr>
            <p:cNvGrpSpPr/>
            <p:nvPr/>
          </p:nvGrpSpPr>
          <p:grpSpPr>
            <a:xfrm>
              <a:off x="1612984" y="316937"/>
              <a:ext cx="305281" cy="425810"/>
              <a:chOff x="3889349" y="2471058"/>
              <a:chExt cx="754743" cy="957942"/>
            </a:xfrm>
          </p:grpSpPr>
          <p:sp>
            <p:nvSpPr>
              <p:cNvPr id="35" name="右箭头 34">
                <a:extLst>
                  <a:ext uri="{FF2B5EF4-FFF2-40B4-BE49-F238E27FC236}">
                    <a16:creationId xmlns:a16="http://schemas.microsoft.com/office/drawing/2014/main" id="{86C398D0-3FDC-2D42-B829-B9E8D8014A31}"/>
                  </a:ext>
                </a:extLst>
              </p:cNvPr>
              <p:cNvSpPr/>
              <p:nvPr/>
            </p:nvSpPr>
            <p:spPr>
              <a:xfrm>
                <a:off x="3889349" y="2471058"/>
                <a:ext cx="754743" cy="95794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  <p:sp>
            <p:nvSpPr>
              <p:cNvPr id="40" name="右箭头 39">
                <a:extLst>
                  <a:ext uri="{FF2B5EF4-FFF2-40B4-BE49-F238E27FC236}">
                    <a16:creationId xmlns:a16="http://schemas.microsoft.com/office/drawing/2014/main" id="{9EA42C21-54E5-C444-9D7C-8AA618C5E876}"/>
                  </a:ext>
                </a:extLst>
              </p:cNvPr>
              <p:cNvSpPr/>
              <p:nvPr/>
            </p:nvSpPr>
            <p:spPr>
              <a:xfrm>
                <a:off x="4235466" y="2921625"/>
                <a:ext cx="380076" cy="447504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</p:grpSp>
      </p:grpSp>
      <p:sp>
        <p:nvSpPr>
          <p:cNvPr id="38" name="Shape 1624"/>
          <p:cNvSpPr/>
          <p:nvPr/>
        </p:nvSpPr>
        <p:spPr>
          <a:xfrm>
            <a:off x="2666317" y="2197100"/>
            <a:ext cx="6928275" cy="3879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30" y="16970"/>
                  <a:pt x="4055" y="13284"/>
                  <a:pt x="7055" y="10308"/>
                </a:cubicBezTo>
                <a:cubicBezTo>
                  <a:pt x="10098" y="7290"/>
                  <a:pt x="13901" y="4973"/>
                  <a:pt x="18380" y="2877"/>
                </a:cubicBezTo>
                <a:lnTo>
                  <a:pt x="18198" y="0"/>
                </a:lnTo>
                <a:lnTo>
                  <a:pt x="21600" y="4603"/>
                </a:lnTo>
                <a:lnTo>
                  <a:pt x="18924" y="11507"/>
                </a:lnTo>
                <a:lnTo>
                  <a:pt x="18743" y="8630"/>
                </a:lnTo>
                <a:cubicBezTo>
                  <a:pt x="14655" y="9764"/>
                  <a:pt x="11069" y="11155"/>
                  <a:pt x="8004" y="13185"/>
                </a:cubicBezTo>
                <a:cubicBezTo>
                  <a:pt x="4885" y="15251"/>
                  <a:pt x="2242" y="17999"/>
                  <a:pt x="0" y="21600"/>
                </a:cubicBezTo>
                <a:close/>
              </a:path>
            </a:pathLst>
          </a:custGeom>
          <a:solidFill>
            <a:srgbClr val="005DA2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2" name="Text Placeholder 3"/>
          <p:cNvSpPr txBox="1">
            <a:spLocks/>
          </p:cNvSpPr>
          <p:nvPr/>
        </p:nvSpPr>
        <p:spPr>
          <a:xfrm>
            <a:off x="323180" y="3470076"/>
            <a:ext cx="3159502" cy="40874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19170">
              <a:buFont typeface="Arial" pitchFamily="34" charset="0"/>
              <a:buNone/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人工智能成为科技风口</a:t>
            </a:r>
          </a:p>
        </p:txBody>
      </p:sp>
      <p:sp>
        <p:nvSpPr>
          <p:cNvPr id="53" name="Text Placeholder 4"/>
          <p:cNvSpPr txBox="1">
            <a:spLocks/>
          </p:cNvSpPr>
          <p:nvPr/>
        </p:nvSpPr>
        <p:spPr>
          <a:xfrm>
            <a:off x="741266" y="3878821"/>
            <a:ext cx="2000756" cy="179409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1219170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人工智能</a:t>
            </a:r>
            <a:r>
              <a:rPr lang="zh-CN" altLang="en-US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</a:rPr>
              <a:t>目前</a:t>
            </a:r>
            <a:r>
              <a:rPr lang="zh-CN" altLang="en-US" sz="1333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itchFamily="34" charset="-122"/>
                <a:ea typeface="微软雅黑" pitchFamily="34" charset="-122"/>
              </a:rPr>
              <a:t>能产品化变现的主要是语音和人脸，而其他诸如神经网络算法等，在底层芯片和技术没有达到一定成熟度之前，还不具备产品能力。</a:t>
            </a:r>
            <a:endParaRPr lang="en-US" altLang="zh-CN" sz="1333" dirty="0">
              <a:solidFill>
                <a:prstClr val="black">
                  <a:lumMod val="75000"/>
                  <a:lumOff val="25000"/>
                </a:prst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Shape 1626"/>
          <p:cNvSpPr/>
          <p:nvPr/>
        </p:nvSpPr>
        <p:spPr>
          <a:xfrm flipV="1">
            <a:off x="3182368" y="4149225"/>
            <a:ext cx="1" cy="1386955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5400" tIns="25400" rIns="25400" bIns="25400" anchor="ctr"/>
          <a:lstStyle/>
          <a:p>
            <a:pPr defTabSz="1219170"/>
            <a:endParaRPr sz="173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Shape 1627"/>
          <p:cNvSpPr/>
          <p:nvPr/>
        </p:nvSpPr>
        <p:spPr>
          <a:xfrm flipV="1">
            <a:off x="4510624" y="2634578"/>
            <a:ext cx="1" cy="196970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5400" tIns="25400" rIns="25400" bIns="25400" anchor="ctr"/>
          <a:lstStyle/>
          <a:p>
            <a:pPr defTabSz="1219170"/>
            <a:endParaRPr sz="173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Shape 1628"/>
          <p:cNvSpPr/>
          <p:nvPr/>
        </p:nvSpPr>
        <p:spPr>
          <a:xfrm flipV="1">
            <a:off x="5791225" y="1963436"/>
            <a:ext cx="1" cy="2049549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5400" tIns="25400" rIns="25400" bIns="25400" anchor="ctr"/>
          <a:lstStyle/>
          <a:p>
            <a:pPr defTabSz="1219170"/>
            <a:endParaRPr sz="173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Shape 1629"/>
          <p:cNvSpPr/>
          <p:nvPr/>
        </p:nvSpPr>
        <p:spPr>
          <a:xfrm flipV="1">
            <a:off x="7585481" y="3456551"/>
            <a:ext cx="1" cy="1360951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25400" tIns="25400" rIns="25400" bIns="25400" anchor="ctr"/>
          <a:lstStyle/>
          <a:p>
            <a:pPr defTabSz="1219170"/>
            <a:endParaRPr sz="173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Shape 1630"/>
          <p:cNvSpPr/>
          <p:nvPr/>
        </p:nvSpPr>
        <p:spPr>
          <a:xfrm>
            <a:off x="2970997" y="3939617"/>
            <a:ext cx="422743" cy="42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5DA2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9" name="Shape 1636"/>
          <p:cNvSpPr/>
          <p:nvPr/>
        </p:nvSpPr>
        <p:spPr>
          <a:xfrm>
            <a:off x="4295908" y="2403782"/>
            <a:ext cx="422744" cy="4227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5DA2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0" name="Shape 1642"/>
          <p:cNvSpPr/>
          <p:nvPr/>
        </p:nvSpPr>
        <p:spPr>
          <a:xfrm>
            <a:off x="5582679" y="1566096"/>
            <a:ext cx="422744" cy="42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5DA2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1" name="Shape 1648"/>
          <p:cNvSpPr/>
          <p:nvPr/>
        </p:nvSpPr>
        <p:spPr>
          <a:xfrm>
            <a:off x="7372331" y="4646460"/>
            <a:ext cx="422744" cy="4227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5DA2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2" name="Shape 1653"/>
          <p:cNvSpPr/>
          <p:nvPr/>
        </p:nvSpPr>
        <p:spPr>
          <a:xfrm>
            <a:off x="3124593" y="5486628"/>
            <a:ext cx="115547" cy="1155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defTabSz="1219170"/>
            <a:endParaRPr sz="173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3" name="Shape 1654"/>
          <p:cNvSpPr/>
          <p:nvPr/>
        </p:nvSpPr>
        <p:spPr>
          <a:xfrm>
            <a:off x="4420741" y="4516851"/>
            <a:ext cx="179764" cy="179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defTabSz="1219170"/>
            <a:endParaRPr sz="173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4" name="Shape 1655"/>
          <p:cNvSpPr/>
          <p:nvPr/>
        </p:nvSpPr>
        <p:spPr>
          <a:xfrm>
            <a:off x="5675689" y="3901071"/>
            <a:ext cx="231073" cy="231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defTabSz="1219170"/>
            <a:endParaRPr sz="173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5" name="Shape 1656"/>
          <p:cNvSpPr/>
          <p:nvPr/>
        </p:nvSpPr>
        <p:spPr>
          <a:xfrm>
            <a:off x="7439490" y="3316506"/>
            <a:ext cx="285751" cy="285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/>
          <a:lstStyle/>
          <a:p>
            <a:pPr defTabSz="1219170"/>
            <a:endParaRPr sz="1733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6" name="Text Placeholder 3"/>
          <p:cNvSpPr txBox="1">
            <a:spLocks/>
          </p:cNvSpPr>
          <p:nvPr/>
        </p:nvSpPr>
        <p:spPr>
          <a:xfrm>
            <a:off x="1744167" y="1418419"/>
            <a:ext cx="3344190" cy="6517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indent="0" defTabSz="1219170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20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Open Sans 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Open Sans 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 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 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汉柏人脸识别抢占行业市场</a:t>
            </a:r>
          </a:p>
        </p:txBody>
      </p:sp>
      <p:sp>
        <p:nvSpPr>
          <p:cNvPr id="67" name="Text Placeholder 4"/>
          <p:cNvSpPr txBox="1">
            <a:spLocks/>
          </p:cNvSpPr>
          <p:nvPr/>
        </p:nvSpPr>
        <p:spPr>
          <a:xfrm>
            <a:off x="1876015" y="2105674"/>
            <a:ext cx="2384379" cy="10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</a:defRPr>
            </a:lvl1pPr>
          </a:lstStyle>
          <a:p>
            <a:r>
              <a:rPr lang="zh-CN" altLang="en-US" dirty="0"/>
              <a:t>汉柏选择了行业驱动的人脸识别智能终端加</a:t>
            </a:r>
            <a:r>
              <a:rPr lang="en-US" altLang="zh-CN" dirty="0"/>
              <a:t>SAAS</a:t>
            </a:r>
            <a:r>
              <a:rPr lang="zh-CN" altLang="en-US" dirty="0"/>
              <a:t>服务的整体解决方案，并进行垂直深耕</a:t>
            </a:r>
            <a:endParaRPr lang="en-US" altLang="zh-CN" dirty="0"/>
          </a:p>
        </p:txBody>
      </p:sp>
      <p:sp>
        <p:nvSpPr>
          <p:cNvPr id="68" name="Text Placeholder 3"/>
          <p:cNvSpPr txBox="1">
            <a:spLocks/>
          </p:cNvSpPr>
          <p:nvPr/>
        </p:nvSpPr>
        <p:spPr>
          <a:xfrm>
            <a:off x="6213966" y="1595488"/>
            <a:ext cx="3055294" cy="4087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spcBef>
                <a:spcPts val="1333"/>
              </a:spcBef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产品本身的高效高质量</a:t>
            </a:r>
          </a:p>
        </p:txBody>
      </p:sp>
      <p:sp>
        <p:nvSpPr>
          <p:cNvPr id="69" name="Text Placeholder 4"/>
          <p:cNvSpPr txBox="1">
            <a:spLocks/>
          </p:cNvSpPr>
          <p:nvPr/>
        </p:nvSpPr>
        <p:spPr>
          <a:xfrm>
            <a:off x="6206212" y="2076546"/>
            <a:ext cx="2043857" cy="1239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</a:defRPr>
            </a:lvl1pPr>
          </a:lstStyle>
          <a:p>
            <a:r>
              <a:rPr lang="zh-CN" altLang="en-US" dirty="0"/>
              <a:t>定制项目开发便捷、功能新颖易用、性能优越、部署简易、运维方便、安全性高等</a:t>
            </a:r>
            <a:endParaRPr lang="en-US" altLang="zh-CN" dirty="0"/>
          </a:p>
        </p:txBody>
      </p:sp>
      <p:sp>
        <p:nvSpPr>
          <p:cNvPr id="70" name="Text Placeholder 3"/>
          <p:cNvSpPr txBox="1">
            <a:spLocks/>
          </p:cNvSpPr>
          <p:nvPr/>
        </p:nvSpPr>
        <p:spPr>
          <a:xfrm>
            <a:off x="8054615" y="4312087"/>
            <a:ext cx="3422391" cy="4087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spcBef>
                <a:spcPts val="1333"/>
              </a:spcBef>
            </a:pPr>
            <a:r>
              <a:rPr lang="zh-CN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人脸识别生态的重要入口</a:t>
            </a:r>
          </a:p>
        </p:txBody>
      </p:sp>
      <p:sp>
        <p:nvSpPr>
          <p:cNvPr id="71" name="Text Placeholder 4"/>
          <p:cNvSpPr txBox="1">
            <a:spLocks/>
          </p:cNvSpPr>
          <p:nvPr/>
        </p:nvSpPr>
        <p:spPr>
          <a:xfrm>
            <a:off x="3053797" y="4010537"/>
            <a:ext cx="257140" cy="30905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lnSpc>
                <a:spcPts val="1867"/>
              </a:lnSpc>
              <a:spcBef>
                <a:spcPts val="1333"/>
              </a:spcBef>
            </a:pPr>
            <a:r>
              <a:rPr lang="id-ID" sz="1467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72" name="Text Placeholder 4"/>
          <p:cNvSpPr txBox="1">
            <a:spLocks/>
          </p:cNvSpPr>
          <p:nvPr/>
        </p:nvSpPr>
        <p:spPr>
          <a:xfrm>
            <a:off x="4378711" y="2460626"/>
            <a:ext cx="257140" cy="30905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lnSpc>
                <a:spcPts val="1867"/>
              </a:lnSpc>
              <a:spcBef>
                <a:spcPts val="1333"/>
              </a:spcBef>
            </a:pPr>
            <a:r>
              <a:rPr lang="id-ID" sz="1467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73" name="Text Placeholder 4"/>
          <p:cNvSpPr txBox="1">
            <a:spLocks/>
          </p:cNvSpPr>
          <p:nvPr/>
        </p:nvSpPr>
        <p:spPr>
          <a:xfrm>
            <a:off x="5669265" y="1622943"/>
            <a:ext cx="257140" cy="30905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lnSpc>
                <a:spcPts val="1867"/>
              </a:lnSpc>
              <a:spcBef>
                <a:spcPts val="1333"/>
              </a:spcBef>
            </a:pPr>
            <a:r>
              <a:rPr lang="id-ID" sz="1467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74" name="Text Placeholder 4"/>
          <p:cNvSpPr txBox="1">
            <a:spLocks/>
          </p:cNvSpPr>
          <p:nvPr/>
        </p:nvSpPr>
        <p:spPr>
          <a:xfrm>
            <a:off x="7455134" y="4723947"/>
            <a:ext cx="257140" cy="30905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lnSpc>
                <a:spcPts val="1867"/>
              </a:lnSpc>
              <a:spcBef>
                <a:spcPts val="1333"/>
              </a:spcBef>
            </a:pPr>
            <a:r>
              <a:rPr lang="id-ID" sz="1467" dirty="0">
                <a:solidFill>
                  <a:srgbClr val="FCFCF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75" name="Shape 1625"/>
          <p:cNvSpPr/>
          <p:nvPr/>
        </p:nvSpPr>
        <p:spPr>
          <a:xfrm>
            <a:off x="9763582" y="1931995"/>
            <a:ext cx="1541256" cy="15615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rgbClr val="005DA2"/>
          </a:solidFill>
          <a:ln w="12700">
            <a:miter lim="400000"/>
          </a:ln>
        </p:spPr>
        <p:txBody>
          <a:bodyPr lIns="0" tIns="0" rIns="0" bIns="0"/>
          <a:lstStyle/>
          <a:p>
            <a:pPr marL="0" marR="0" lvl="0" indent="0" defTabSz="12191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33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6" name="Text Placeholder 3"/>
          <p:cNvSpPr txBox="1">
            <a:spLocks/>
          </p:cNvSpPr>
          <p:nvPr/>
        </p:nvSpPr>
        <p:spPr>
          <a:xfrm>
            <a:off x="9876517" y="2138056"/>
            <a:ext cx="1319046" cy="117844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 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9170">
              <a:spcBef>
                <a:spcPts val="1333"/>
              </a:spcBef>
            </a:pPr>
            <a:r>
              <a:rPr lang="zh-CN" altLang="en-US" sz="1867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人脸识别为入口的生态环境</a:t>
            </a:r>
            <a:endParaRPr lang="id-ID" sz="1867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76CAF250-F173-4A70-87B8-BCD6F470FBC0}"/>
              </a:ext>
            </a:extLst>
          </p:cNvPr>
          <p:cNvSpPr txBox="1">
            <a:spLocks/>
          </p:cNvSpPr>
          <p:nvPr/>
        </p:nvSpPr>
        <p:spPr>
          <a:xfrm>
            <a:off x="8053757" y="4913699"/>
            <a:ext cx="3081670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</a:defRPr>
            </a:lvl1pPr>
          </a:lstStyle>
          <a:p>
            <a:r>
              <a:rPr lang="zh-CN" altLang="en-US" dirty="0"/>
              <a:t>结合多种商业模式的构想，人脸识别作为人脸生态的重要入口，具备同时面向</a:t>
            </a:r>
            <a:r>
              <a:rPr lang="en-US" altLang="zh-CN" dirty="0"/>
              <a:t>2B</a:t>
            </a:r>
            <a:r>
              <a:rPr lang="zh-CN" altLang="en-US" dirty="0"/>
              <a:t>和</a:t>
            </a:r>
            <a:r>
              <a:rPr lang="en-US" altLang="zh-CN" dirty="0"/>
              <a:t>2C</a:t>
            </a:r>
            <a:r>
              <a:rPr lang="zh-CN" altLang="en-US" dirty="0"/>
              <a:t>服务的能力。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743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30">
        <p14:reveal/>
      </p:transition>
    </mc:Choice>
    <mc:Fallback xmlns="">
      <p:transition spd="slow" advTm="3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75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75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25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75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750"/>
                            </p:stCondLst>
                            <p:childTnLst>
                              <p:par>
                                <p:cTn id="8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25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75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25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750"/>
                            </p:stCondLst>
                            <p:childTnLst>
                              <p:par>
                                <p:cTn id="1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25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8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9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8" grpId="0" animBg="1"/>
      <p:bldP spid="52" grpId="0" build="p"/>
      <p:bldP spid="53" grpId="0" build="p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 animBg="1"/>
      <p:bldP spid="75" grpId="1" animBg="1"/>
      <p:bldP spid="76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8" name="标题 9">
            <a:extLst>
              <a:ext uri="{FF2B5EF4-FFF2-40B4-BE49-F238E27FC236}">
                <a16:creationId xmlns:a16="http://schemas.microsoft.com/office/drawing/2014/main" id="{EDB92825-953D-4D2F-9C5D-D792642F4907}"/>
              </a:ext>
            </a:extLst>
          </p:cNvPr>
          <p:cNvSpPr txBox="1">
            <a:spLocks/>
          </p:cNvSpPr>
          <p:nvPr/>
        </p:nvSpPr>
        <p:spPr>
          <a:xfrm>
            <a:off x="130761" y="116306"/>
            <a:ext cx="8058498" cy="81413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altLang="zh-CN" dirty="0">
              <a:latin typeface="+mn-e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45777" y="247156"/>
            <a:ext cx="1851789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zh-CN" altLang="en-US" sz="2000" b="1" spc="600" dirty="0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面临的挑战</a:t>
            </a:r>
          </a:p>
        </p:txBody>
      </p:sp>
      <p:grpSp>
        <p:nvGrpSpPr>
          <p:cNvPr id="30" name="组合 22">
            <a:extLst>
              <a:ext uri="{FF2B5EF4-FFF2-40B4-BE49-F238E27FC236}">
                <a16:creationId xmlns:a16="http://schemas.microsoft.com/office/drawing/2014/main" id="{90CB7A63-7FB8-D54A-AB93-D4EF60C6BA80}"/>
              </a:ext>
            </a:extLst>
          </p:cNvPr>
          <p:cNvGrpSpPr/>
          <p:nvPr/>
        </p:nvGrpSpPr>
        <p:grpSpPr>
          <a:xfrm>
            <a:off x="308695" y="219936"/>
            <a:ext cx="1059184" cy="415656"/>
            <a:chOff x="232229" y="188685"/>
            <a:chExt cx="1686036" cy="661649"/>
          </a:xfrm>
        </p:grpSpPr>
        <p:grpSp>
          <p:nvGrpSpPr>
            <p:cNvPr id="33" name="组合 23">
              <a:extLst>
                <a:ext uri="{FF2B5EF4-FFF2-40B4-BE49-F238E27FC236}">
                  <a16:creationId xmlns:a16="http://schemas.microsoft.com/office/drawing/2014/main" id="{7C8EA2D7-26A8-5D41-9C97-94620B41F271}"/>
                </a:ext>
              </a:extLst>
            </p:cNvPr>
            <p:cNvGrpSpPr/>
            <p:nvPr/>
          </p:nvGrpSpPr>
          <p:grpSpPr>
            <a:xfrm>
              <a:off x="232229" y="188685"/>
              <a:ext cx="1334834" cy="661649"/>
              <a:chOff x="875306" y="2016236"/>
              <a:chExt cx="3043071" cy="1736956"/>
            </a:xfrm>
          </p:grpSpPr>
          <p:pic>
            <p:nvPicPr>
              <p:cNvPr id="41" name="图片 14">
                <a:extLst>
                  <a:ext uri="{FF2B5EF4-FFF2-40B4-BE49-F238E27FC236}">
                    <a16:creationId xmlns:a16="http://schemas.microsoft.com/office/drawing/2014/main" id="{1AEF9F4A-A266-4848-AB56-44B9257B69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470"/>
              <a:stretch/>
            </p:blipFill>
            <p:spPr bwMode="auto">
              <a:xfrm>
                <a:off x="2459110" y="2016236"/>
                <a:ext cx="1214749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图片 14">
                <a:extLst>
                  <a:ext uri="{FF2B5EF4-FFF2-40B4-BE49-F238E27FC236}">
                    <a16:creationId xmlns:a16="http://schemas.microsoft.com/office/drawing/2014/main" id="{7E569D32-2D78-0548-AD80-BD526C2DBF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30"/>
              <a:stretch/>
            </p:blipFill>
            <p:spPr bwMode="auto">
              <a:xfrm>
                <a:off x="875306" y="2641601"/>
                <a:ext cx="3043071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" name="组合 29">
              <a:extLst>
                <a:ext uri="{FF2B5EF4-FFF2-40B4-BE49-F238E27FC236}">
                  <a16:creationId xmlns:a16="http://schemas.microsoft.com/office/drawing/2014/main" id="{3E6D65E6-D4D6-6E4D-9B55-65E13F3D34A2}"/>
                </a:ext>
              </a:extLst>
            </p:cNvPr>
            <p:cNvGrpSpPr/>
            <p:nvPr/>
          </p:nvGrpSpPr>
          <p:grpSpPr>
            <a:xfrm>
              <a:off x="1612984" y="316937"/>
              <a:ext cx="305281" cy="425810"/>
              <a:chOff x="3889349" y="2471058"/>
              <a:chExt cx="754743" cy="957942"/>
            </a:xfrm>
          </p:grpSpPr>
          <p:sp>
            <p:nvSpPr>
              <p:cNvPr id="35" name="右箭头 34">
                <a:extLst>
                  <a:ext uri="{FF2B5EF4-FFF2-40B4-BE49-F238E27FC236}">
                    <a16:creationId xmlns:a16="http://schemas.microsoft.com/office/drawing/2014/main" id="{86C398D0-3FDC-2D42-B829-B9E8D8014A31}"/>
                  </a:ext>
                </a:extLst>
              </p:cNvPr>
              <p:cNvSpPr/>
              <p:nvPr/>
            </p:nvSpPr>
            <p:spPr>
              <a:xfrm>
                <a:off x="3889349" y="2471058"/>
                <a:ext cx="754743" cy="95794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  <p:sp>
            <p:nvSpPr>
              <p:cNvPr id="40" name="右箭头 39">
                <a:extLst>
                  <a:ext uri="{FF2B5EF4-FFF2-40B4-BE49-F238E27FC236}">
                    <a16:creationId xmlns:a16="http://schemas.microsoft.com/office/drawing/2014/main" id="{9EA42C21-54E5-C444-9D7C-8AA618C5E876}"/>
                  </a:ext>
                </a:extLst>
              </p:cNvPr>
              <p:cNvSpPr/>
              <p:nvPr/>
            </p:nvSpPr>
            <p:spPr>
              <a:xfrm>
                <a:off x="4235466" y="2921625"/>
                <a:ext cx="380076" cy="447504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</p:grpSp>
      </p:grpSp>
      <p:sp>
        <p:nvSpPr>
          <p:cNvPr id="3" name="空心弧 2"/>
          <p:cNvSpPr/>
          <p:nvPr/>
        </p:nvSpPr>
        <p:spPr>
          <a:xfrm>
            <a:off x="-5536115" y="-94497"/>
            <a:ext cx="7977437" cy="7977437"/>
          </a:xfrm>
          <a:prstGeom prst="blockArc">
            <a:avLst>
              <a:gd name="adj1" fmla="val 18900000"/>
              <a:gd name="adj2" fmla="val 2700000"/>
              <a:gd name="adj3" fmla="val 271"/>
            </a:avLst>
          </a:prstGeom>
          <a:solidFill>
            <a:srgbClr val="0371BB"/>
          </a:solidFill>
          <a:ln>
            <a:noFill/>
          </a:ln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任意形状 3"/>
          <p:cNvSpPr/>
          <p:nvPr/>
        </p:nvSpPr>
        <p:spPr>
          <a:xfrm>
            <a:off x="2372508" y="1111916"/>
            <a:ext cx="6684828" cy="670582"/>
          </a:xfrm>
          <a:custGeom>
            <a:avLst/>
            <a:gdLst>
              <a:gd name="connsiteX0" fmla="*/ 0 w 6684828"/>
              <a:gd name="connsiteY0" fmla="*/ 0 h 670582"/>
              <a:gd name="connsiteX1" fmla="*/ 6684828 w 6684828"/>
              <a:gd name="connsiteY1" fmla="*/ 0 h 670582"/>
              <a:gd name="connsiteX2" fmla="*/ 6684828 w 6684828"/>
              <a:gd name="connsiteY2" fmla="*/ 670582 h 670582"/>
              <a:gd name="connsiteX3" fmla="*/ 0 w 6684828"/>
              <a:gd name="connsiteY3" fmla="*/ 670582 h 670582"/>
              <a:gd name="connsiteX4" fmla="*/ 0 w 6684828"/>
              <a:gd name="connsiteY4" fmla="*/ 0 h 67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84828" h="670582">
                <a:moveTo>
                  <a:pt x="0" y="0"/>
                </a:moveTo>
                <a:lnTo>
                  <a:pt x="6684828" y="0"/>
                </a:lnTo>
                <a:lnTo>
                  <a:pt x="6684828" y="670582"/>
                </a:lnTo>
                <a:lnTo>
                  <a:pt x="0" y="670582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多变的</a:t>
            </a:r>
            <a:r>
              <a:rPr lang="zh-CN" alt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定制</a:t>
            </a:r>
            <a:r>
              <a:rPr lang="zh-CN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需求和快速开发之间的矛盾</a:t>
            </a:r>
            <a:endParaRPr lang="zh-CN" altLang="en-US" sz="2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267843" y="1125514"/>
            <a:ext cx="583380" cy="549603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任意形状 5"/>
          <p:cNvSpPr/>
          <p:nvPr/>
        </p:nvSpPr>
        <p:spPr>
          <a:xfrm>
            <a:off x="2862093" y="2056911"/>
            <a:ext cx="6745947" cy="654338"/>
          </a:xfrm>
          <a:custGeom>
            <a:avLst/>
            <a:gdLst>
              <a:gd name="connsiteX0" fmla="*/ 0 w 6745947"/>
              <a:gd name="connsiteY0" fmla="*/ 0 h 654338"/>
              <a:gd name="connsiteX1" fmla="*/ 6745947 w 6745947"/>
              <a:gd name="connsiteY1" fmla="*/ 0 h 654338"/>
              <a:gd name="connsiteX2" fmla="*/ 6745947 w 6745947"/>
              <a:gd name="connsiteY2" fmla="*/ 654338 h 654338"/>
              <a:gd name="connsiteX3" fmla="*/ 0 w 6745947"/>
              <a:gd name="connsiteY3" fmla="*/ 654338 h 654338"/>
              <a:gd name="connsiteX4" fmla="*/ 0 w 6745947"/>
              <a:gd name="connsiteY4" fmla="*/ 0 h 65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5947" h="654338">
                <a:moveTo>
                  <a:pt x="0" y="0"/>
                </a:moveTo>
                <a:lnTo>
                  <a:pt x="6745947" y="0"/>
                </a:lnTo>
                <a:lnTo>
                  <a:pt x="6745947" y="654338"/>
                </a:lnTo>
                <a:lnTo>
                  <a:pt x="0" y="654338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长时间运行和平台软件稳定性之间的矛盾</a:t>
            </a:r>
            <a:endParaRPr lang="zh-CN" alt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776266" y="1994308"/>
            <a:ext cx="613608" cy="561920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任意形状 7"/>
          <p:cNvSpPr/>
          <p:nvPr/>
        </p:nvSpPr>
        <p:spPr>
          <a:xfrm>
            <a:off x="3349883" y="2974928"/>
            <a:ext cx="6667688" cy="699276"/>
          </a:xfrm>
          <a:custGeom>
            <a:avLst/>
            <a:gdLst>
              <a:gd name="connsiteX0" fmla="*/ 0 w 6667688"/>
              <a:gd name="connsiteY0" fmla="*/ 0 h 699276"/>
              <a:gd name="connsiteX1" fmla="*/ 6667688 w 6667688"/>
              <a:gd name="connsiteY1" fmla="*/ 0 h 699276"/>
              <a:gd name="connsiteX2" fmla="*/ 6667688 w 6667688"/>
              <a:gd name="connsiteY2" fmla="*/ 699276 h 699276"/>
              <a:gd name="connsiteX3" fmla="*/ 0 w 6667688"/>
              <a:gd name="connsiteY3" fmla="*/ 699276 h 699276"/>
              <a:gd name="connsiteX4" fmla="*/ 0 w 6667688"/>
              <a:gd name="connsiteY4" fmla="*/ 0 h 69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688" h="699276">
                <a:moveTo>
                  <a:pt x="0" y="0"/>
                </a:moveTo>
                <a:lnTo>
                  <a:pt x="6667688" y="0"/>
                </a:lnTo>
                <a:lnTo>
                  <a:pt x="6667688" y="699276"/>
                </a:lnTo>
                <a:lnTo>
                  <a:pt x="0" y="69927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复杂的业务逻辑和系统性能之间的矛盾</a:t>
            </a:r>
            <a:endParaRPr lang="zh-CN" alt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038062" y="3034837"/>
            <a:ext cx="613600" cy="582904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任意形状 9"/>
          <p:cNvSpPr/>
          <p:nvPr/>
        </p:nvSpPr>
        <p:spPr>
          <a:xfrm>
            <a:off x="3343802" y="3936684"/>
            <a:ext cx="6654495" cy="708032"/>
          </a:xfrm>
          <a:custGeom>
            <a:avLst/>
            <a:gdLst>
              <a:gd name="connsiteX0" fmla="*/ 0 w 6654495"/>
              <a:gd name="connsiteY0" fmla="*/ 0 h 708032"/>
              <a:gd name="connsiteX1" fmla="*/ 6654495 w 6654495"/>
              <a:gd name="connsiteY1" fmla="*/ 0 h 708032"/>
              <a:gd name="connsiteX2" fmla="*/ 6654495 w 6654495"/>
              <a:gd name="connsiteY2" fmla="*/ 708032 h 708032"/>
              <a:gd name="connsiteX3" fmla="*/ 0 w 6654495"/>
              <a:gd name="connsiteY3" fmla="*/ 708032 h 708032"/>
              <a:gd name="connsiteX4" fmla="*/ 0 w 6654495"/>
              <a:gd name="connsiteY4" fmla="*/ 0 h 70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54495" h="708032">
                <a:moveTo>
                  <a:pt x="0" y="0"/>
                </a:moveTo>
                <a:lnTo>
                  <a:pt x="6654495" y="0"/>
                </a:lnTo>
                <a:lnTo>
                  <a:pt x="6654495" y="708032"/>
                </a:lnTo>
                <a:lnTo>
                  <a:pt x="0" y="708032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客户众多对系统维护的挑战</a:t>
            </a:r>
            <a:endParaRPr lang="zh-CN" alt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35039" y="4020579"/>
            <a:ext cx="626245" cy="629513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任意形状 11"/>
          <p:cNvSpPr/>
          <p:nvPr/>
        </p:nvSpPr>
        <p:spPr>
          <a:xfrm>
            <a:off x="2977688" y="5034793"/>
            <a:ext cx="6443070" cy="635779"/>
          </a:xfrm>
          <a:custGeom>
            <a:avLst/>
            <a:gdLst>
              <a:gd name="connsiteX0" fmla="*/ 0 w 6443070"/>
              <a:gd name="connsiteY0" fmla="*/ 0 h 635779"/>
              <a:gd name="connsiteX1" fmla="*/ 6443070 w 6443070"/>
              <a:gd name="connsiteY1" fmla="*/ 0 h 635779"/>
              <a:gd name="connsiteX2" fmla="*/ 6443070 w 6443070"/>
              <a:gd name="connsiteY2" fmla="*/ 635779 h 635779"/>
              <a:gd name="connsiteX3" fmla="*/ 0 w 6443070"/>
              <a:gd name="connsiteY3" fmla="*/ 635779 h 635779"/>
              <a:gd name="connsiteX4" fmla="*/ 0 w 6443070"/>
              <a:gd name="connsiteY4" fmla="*/ 0 h 635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3070" h="635779">
                <a:moveTo>
                  <a:pt x="0" y="0"/>
                </a:moveTo>
                <a:lnTo>
                  <a:pt x="6443070" y="0"/>
                </a:lnTo>
                <a:lnTo>
                  <a:pt x="6443070" y="635779"/>
                </a:lnTo>
                <a:lnTo>
                  <a:pt x="0" y="63577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自研算法、敏感数据对系统安全的挑战</a:t>
            </a:r>
            <a:endParaRPr lang="zh-CN" alt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836417" y="4990407"/>
            <a:ext cx="635746" cy="614918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任意形状 14"/>
          <p:cNvSpPr/>
          <p:nvPr/>
        </p:nvSpPr>
        <p:spPr>
          <a:xfrm>
            <a:off x="2440720" y="5946105"/>
            <a:ext cx="6508382" cy="586216"/>
          </a:xfrm>
          <a:custGeom>
            <a:avLst/>
            <a:gdLst>
              <a:gd name="connsiteX0" fmla="*/ 0 w 6508382"/>
              <a:gd name="connsiteY0" fmla="*/ 0 h 586216"/>
              <a:gd name="connsiteX1" fmla="*/ 6508382 w 6508382"/>
              <a:gd name="connsiteY1" fmla="*/ 0 h 586216"/>
              <a:gd name="connsiteX2" fmla="*/ 6508382 w 6508382"/>
              <a:gd name="connsiteY2" fmla="*/ 586216 h 586216"/>
              <a:gd name="connsiteX3" fmla="*/ 0 w 6508382"/>
              <a:gd name="connsiteY3" fmla="*/ 586216 h 586216"/>
              <a:gd name="connsiteX4" fmla="*/ 0 w 6508382"/>
              <a:gd name="connsiteY4" fmla="*/ 0 h 58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8382" h="586216">
                <a:moveTo>
                  <a:pt x="0" y="0"/>
                </a:moveTo>
                <a:lnTo>
                  <a:pt x="6508382" y="0"/>
                </a:lnTo>
                <a:lnTo>
                  <a:pt x="6508382" y="586216"/>
                </a:lnTo>
                <a:lnTo>
                  <a:pt x="0" y="586216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开放系统对系统架构设计的诸多挑战</a:t>
            </a:r>
            <a:endParaRPr lang="zh-CN" alt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294911" y="5906024"/>
            <a:ext cx="692106" cy="655607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7713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30">
        <p14:reveal/>
      </p:transition>
    </mc:Choice>
    <mc:Fallback xmlns="">
      <p:transition spd="slow" advTm="3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9" name="矩形 28"/>
          <p:cNvSpPr/>
          <p:nvPr/>
        </p:nvSpPr>
        <p:spPr>
          <a:xfrm>
            <a:off x="1345777" y="247156"/>
            <a:ext cx="1508105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2000" b="1" dirty="0" err="1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OPNext</a:t>
            </a:r>
            <a:r>
              <a:rPr lang="zh-CN" altLang="en-US" sz="2000" b="1" dirty="0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愿景</a:t>
            </a:r>
          </a:p>
        </p:txBody>
      </p:sp>
      <p:grpSp>
        <p:nvGrpSpPr>
          <p:cNvPr id="30" name="组合 22">
            <a:extLst>
              <a:ext uri="{FF2B5EF4-FFF2-40B4-BE49-F238E27FC236}">
                <a16:creationId xmlns:a16="http://schemas.microsoft.com/office/drawing/2014/main" id="{90CB7A63-7FB8-D54A-AB93-D4EF60C6BA80}"/>
              </a:ext>
            </a:extLst>
          </p:cNvPr>
          <p:cNvGrpSpPr/>
          <p:nvPr/>
        </p:nvGrpSpPr>
        <p:grpSpPr>
          <a:xfrm>
            <a:off x="308695" y="219936"/>
            <a:ext cx="1059184" cy="415656"/>
            <a:chOff x="232229" y="188685"/>
            <a:chExt cx="1686036" cy="661649"/>
          </a:xfrm>
        </p:grpSpPr>
        <p:grpSp>
          <p:nvGrpSpPr>
            <p:cNvPr id="33" name="组合 23">
              <a:extLst>
                <a:ext uri="{FF2B5EF4-FFF2-40B4-BE49-F238E27FC236}">
                  <a16:creationId xmlns:a16="http://schemas.microsoft.com/office/drawing/2014/main" id="{7C8EA2D7-26A8-5D41-9C97-94620B41F271}"/>
                </a:ext>
              </a:extLst>
            </p:cNvPr>
            <p:cNvGrpSpPr/>
            <p:nvPr/>
          </p:nvGrpSpPr>
          <p:grpSpPr>
            <a:xfrm>
              <a:off x="232229" y="188685"/>
              <a:ext cx="1334834" cy="661649"/>
              <a:chOff x="875306" y="2016236"/>
              <a:chExt cx="3043071" cy="1736956"/>
            </a:xfrm>
          </p:grpSpPr>
          <p:pic>
            <p:nvPicPr>
              <p:cNvPr id="41" name="图片 14">
                <a:extLst>
                  <a:ext uri="{FF2B5EF4-FFF2-40B4-BE49-F238E27FC236}">
                    <a16:creationId xmlns:a16="http://schemas.microsoft.com/office/drawing/2014/main" id="{1AEF9F4A-A266-4848-AB56-44B9257B69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470"/>
              <a:stretch/>
            </p:blipFill>
            <p:spPr bwMode="auto">
              <a:xfrm>
                <a:off x="2459110" y="2016236"/>
                <a:ext cx="1214749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图片 14">
                <a:extLst>
                  <a:ext uri="{FF2B5EF4-FFF2-40B4-BE49-F238E27FC236}">
                    <a16:creationId xmlns:a16="http://schemas.microsoft.com/office/drawing/2014/main" id="{7E569D32-2D78-0548-AD80-BD526C2DBF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30"/>
              <a:stretch/>
            </p:blipFill>
            <p:spPr bwMode="auto">
              <a:xfrm>
                <a:off x="875306" y="2641601"/>
                <a:ext cx="3043071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" name="组合 29">
              <a:extLst>
                <a:ext uri="{FF2B5EF4-FFF2-40B4-BE49-F238E27FC236}">
                  <a16:creationId xmlns:a16="http://schemas.microsoft.com/office/drawing/2014/main" id="{3E6D65E6-D4D6-6E4D-9B55-65E13F3D34A2}"/>
                </a:ext>
              </a:extLst>
            </p:cNvPr>
            <p:cNvGrpSpPr/>
            <p:nvPr/>
          </p:nvGrpSpPr>
          <p:grpSpPr>
            <a:xfrm>
              <a:off x="1612984" y="316937"/>
              <a:ext cx="305281" cy="425810"/>
              <a:chOff x="3889349" y="2471058"/>
              <a:chExt cx="754743" cy="957942"/>
            </a:xfrm>
          </p:grpSpPr>
          <p:sp>
            <p:nvSpPr>
              <p:cNvPr id="35" name="右箭头 34">
                <a:extLst>
                  <a:ext uri="{FF2B5EF4-FFF2-40B4-BE49-F238E27FC236}">
                    <a16:creationId xmlns:a16="http://schemas.microsoft.com/office/drawing/2014/main" id="{86C398D0-3FDC-2D42-B829-B9E8D8014A31}"/>
                  </a:ext>
                </a:extLst>
              </p:cNvPr>
              <p:cNvSpPr/>
              <p:nvPr/>
            </p:nvSpPr>
            <p:spPr>
              <a:xfrm>
                <a:off x="3889349" y="2471058"/>
                <a:ext cx="754743" cy="95794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  <p:sp>
            <p:nvSpPr>
              <p:cNvPr id="40" name="右箭头 39">
                <a:extLst>
                  <a:ext uri="{FF2B5EF4-FFF2-40B4-BE49-F238E27FC236}">
                    <a16:creationId xmlns:a16="http://schemas.microsoft.com/office/drawing/2014/main" id="{9EA42C21-54E5-C444-9D7C-8AA618C5E876}"/>
                  </a:ext>
                </a:extLst>
              </p:cNvPr>
              <p:cNvSpPr/>
              <p:nvPr/>
            </p:nvSpPr>
            <p:spPr>
              <a:xfrm>
                <a:off x="4235466" y="2921625"/>
                <a:ext cx="380076" cy="447504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</p:grpSp>
      </p:grp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项目解决的问题</a:t>
            </a:r>
          </a:p>
        </p:txBody>
      </p:sp>
      <p:sp>
        <p:nvSpPr>
          <p:cNvPr id="26" name="MH_Other_1"/>
          <p:cNvSpPr/>
          <p:nvPr>
            <p:custDataLst>
              <p:tags r:id="rId1"/>
            </p:custDataLst>
          </p:nvPr>
        </p:nvSpPr>
        <p:spPr>
          <a:xfrm rot="21439215">
            <a:off x="2887906" y="1619560"/>
            <a:ext cx="1457231" cy="1513790"/>
          </a:xfrm>
          <a:prstGeom prst="roundRect">
            <a:avLst>
              <a:gd name="adj" fmla="val 185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rgbClr val="FFFFFF"/>
                </a:solidFill>
              </a:rPr>
              <a:t>3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sp>
        <p:nvSpPr>
          <p:cNvPr id="31" name="MH_Other_1"/>
          <p:cNvSpPr/>
          <p:nvPr>
            <p:custDataLst>
              <p:tags r:id="rId2"/>
            </p:custDataLst>
          </p:nvPr>
        </p:nvSpPr>
        <p:spPr>
          <a:xfrm>
            <a:off x="2801765" y="3176794"/>
            <a:ext cx="1477872" cy="1382663"/>
          </a:xfrm>
          <a:prstGeom prst="roundRect">
            <a:avLst>
              <a:gd name="adj" fmla="val 1856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rgbClr val="FFFFFF"/>
                </a:solidFill>
              </a:rPr>
              <a:t>2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sp>
        <p:nvSpPr>
          <p:cNvPr id="32" name="MH_Other_1"/>
          <p:cNvSpPr/>
          <p:nvPr>
            <p:custDataLst>
              <p:tags r:id="rId3"/>
            </p:custDataLst>
          </p:nvPr>
        </p:nvSpPr>
        <p:spPr>
          <a:xfrm rot="21261977">
            <a:off x="2980051" y="4597050"/>
            <a:ext cx="1474524" cy="1368927"/>
          </a:xfrm>
          <a:prstGeom prst="roundRect">
            <a:avLst>
              <a:gd name="adj" fmla="val 185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0" dirty="0">
                <a:solidFill>
                  <a:srgbClr val="FFFFFF"/>
                </a:solidFill>
              </a:rPr>
              <a:t>1</a:t>
            </a:r>
            <a:endParaRPr lang="zh-CN" altLang="en-US" sz="6000" dirty="0">
              <a:solidFill>
                <a:srgbClr val="FFFFFF"/>
              </a:solidFill>
            </a:endParaRPr>
          </a:p>
        </p:txBody>
      </p:sp>
      <p:grpSp>
        <p:nvGrpSpPr>
          <p:cNvPr id="36" name="组合 2"/>
          <p:cNvGrpSpPr/>
          <p:nvPr/>
        </p:nvGrpSpPr>
        <p:grpSpPr>
          <a:xfrm>
            <a:off x="1388612" y="1908306"/>
            <a:ext cx="1582058" cy="3969656"/>
            <a:chOff x="1388612" y="1908306"/>
            <a:chExt cx="1582058" cy="3969656"/>
          </a:xfrm>
        </p:grpSpPr>
        <p:sp>
          <p:nvSpPr>
            <p:cNvPr id="37" name="MH_Other_5"/>
            <p:cNvSpPr/>
            <p:nvPr>
              <p:custDataLst>
                <p:tags r:id="rId13"/>
              </p:custDataLst>
            </p:nvPr>
          </p:nvSpPr>
          <p:spPr>
            <a:xfrm>
              <a:off x="1976071" y="1908306"/>
              <a:ext cx="925913" cy="1905127"/>
            </a:xfrm>
            <a:custGeom>
              <a:avLst/>
              <a:gdLst>
                <a:gd name="connsiteX0" fmla="*/ 217182 w 965707"/>
                <a:gd name="connsiteY0" fmla="*/ 0 h 1986527"/>
                <a:gd name="connsiteX1" fmla="*/ 432892 w 965707"/>
                <a:gd name="connsiteY1" fmla="*/ 215710 h 1986527"/>
                <a:gd name="connsiteX2" fmla="*/ 428510 w 965707"/>
                <a:gd name="connsiteY2" fmla="*/ 259183 h 1986527"/>
                <a:gd name="connsiteX3" fmla="*/ 426677 w 965707"/>
                <a:gd name="connsiteY3" fmla="*/ 265085 h 1986527"/>
                <a:gd name="connsiteX4" fmla="*/ 691433 w 965707"/>
                <a:gd name="connsiteY4" fmla="*/ 70895 h 1986527"/>
                <a:gd name="connsiteX5" fmla="*/ 727149 w 965707"/>
                <a:gd name="connsiteY5" fmla="*/ 76387 h 1986527"/>
                <a:gd name="connsiteX6" fmla="*/ 787596 w 965707"/>
                <a:gd name="connsiteY6" fmla="*/ 158799 h 1986527"/>
                <a:gd name="connsiteX7" fmla="*/ 782104 w 965707"/>
                <a:gd name="connsiteY7" fmla="*/ 194515 h 1986527"/>
                <a:gd name="connsiteX8" fmla="*/ 453481 w 965707"/>
                <a:gd name="connsiteY8" fmla="*/ 435549 h 1986527"/>
                <a:gd name="connsiteX9" fmla="*/ 874061 w 965707"/>
                <a:gd name="connsiteY9" fmla="*/ 181449 h 1986527"/>
                <a:gd name="connsiteX10" fmla="*/ 909154 w 965707"/>
                <a:gd name="connsiteY10" fmla="*/ 190109 h 1986527"/>
                <a:gd name="connsiteX11" fmla="*/ 962021 w 965707"/>
                <a:gd name="connsiteY11" fmla="*/ 277611 h 1986527"/>
                <a:gd name="connsiteX12" fmla="*/ 953361 w 965707"/>
                <a:gd name="connsiteY12" fmla="*/ 312705 h 1986527"/>
                <a:gd name="connsiteX13" fmla="*/ 384793 w 965707"/>
                <a:gd name="connsiteY13" fmla="*/ 656215 h 1986527"/>
                <a:gd name="connsiteX14" fmla="*/ 384793 w 965707"/>
                <a:gd name="connsiteY14" fmla="*/ 1131649 h 1986527"/>
                <a:gd name="connsiteX15" fmla="*/ 381842 w 965707"/>
                <a:gd name="connsiteY15" fmla="*/ 1146266 h 1986527"/>
                <a:gd name="connsiteX16" fmla="*/ 387708 w 965707"/>
                <a:gd name="connsiteY16" fmla="*/ 1152370 h 1986527"/>
                <a:gd name="connsiteX17" fmla="*/ 442440 w 965707"/>
                <a:gd name="connsiteY17" fmla="*/ 1292303 h 1986527"/>
                <a:gd name="connsiteX18" fmla="*/ 445419 w 965707"/>
                <a:gd name="connsiteY18" fmla="*/ 1293537 h 1986527"/>
                <a:gd name="connsiteX19" fmla="*/ 453847 w 965707"/>
                <a:gd name="connsiteY19" fmla="*/ 1313884 h 1986527"/>
                <a:gd name="connsiteX20" fmla="*/ 453847 w 965707"/>
                <a:gd name="connsiteY20" fmla="*/ 1951177 h 1986527"/>
                <a:gd name="connsiteX21" fmla="*/ 425072 w 965707"/>
                <a:gd name="connsiteY21" fmla="*/ 1979952 h 1986527"/>
                <a:gd name="connsiteX22" fmla="*/ 309975 w 965707"/>
                <a:gd name="connsiteY22" fmla="*/ 1979952 h 1986527"/>
                <a:gd name="connsiteX23" fmla="*/ 281200 w 965707"/>
                <a:gd name="connsiteY23" fmla="*/ 1951177 h 1986527"/>
                <a:gd name="connsiteX24" fmla="*/ 281200 w 965707"/>
                <a:gd name="connsiteY24" fmla="*/ 1342234 h 1986527"/>
                <a:gd name="connsiteX25" fmla="*/ 230924 w 965707"/>
                <a:gd name="connsiteY25" fmla="*/ 1213693 h 1986527"/>
                <a:gd name="connsiteX26" fmla="*/ 227782 w 965707"/>
                <a:gd name="connsiteY26" fmla="*/ 1195782 h 1986527"/>
                <a:gd name="connsiteX27" fmla="*/ 172672 w 965707"/>
                <a:gd name="connsiteY27" fmla="*/ 1195782 h 1986527"/>
                <a:gd name="connsiteX28" fmla="*/ 172672 w 965707"/>
                <a:gd name="connsiteY28" fmla="*/ 1958468 h 1986527"/>
                <a:gd name="connsiteX29" fmla="*/ 144613 w 965707"/>
                <a:gd name="connsiteY29" fmla="*/ 1986527 h 1986527"/>
                <a:gd name="connsiteX30" fmla="*/ 32381 w 965707"/>
                <a:gd name="connsiteY30" fmla="*/ 1986527 h 1986527"/>
                <a:gd name="connsiteX31" fmla="*/ 4322 w 965707"/>
                <a:gd name="connsiteY31" fmla="*/ 1958468 h 1986527"/>
                <a:gd name="connsiteX32" fmla="*/ 4322 w 965707"/>
                <a:gd name="connsiteY32" fmla="*/ 1169537 h 1986527"/>
                <a:gd name="connsiteX33" fmla="*/ 7911 w 965707"/>
                <a:gd name="connsiteY33" fmla="*/ 1160872 h 1986527"/>
                <a:gd name="connsiteX34" fmla="*/ 5040 w 965707"/>
                <a:gd name="connsiteY34" fmla="*/ 1156613 h 1986527"/>
                <a:gd name="connsiteX35" fmla="*/ 0 w 965707"/>
                <a:gd name="connsiteY35" fmla="*/ 1131649 h 1986527"/>
                <a:gd name="connsiteX36" fmla="*/ 0 w 965707"/>
                <a:gd name="connsiteY36" fmla="*/ 514378 h 1986527"/>
                <a:gd name="connsiteX37" fmla="*/ 64133 w 965707"/>
                <a:gd name="connsiteY37" fmla="*/ 450245 h 1986527"/>
                <a:gd name="connsiteX38" fmla="*/ 174233 w 965707"/>
                <a:gd name="connsiteY38" fmla="*/ 450245 h 1986527"/>
                <a:gd name="connsiteX39" fmla="*/ 203629 w 965707"/>
                <a:gd name="connsiteY39" fmla="*/ 428684 h 1986527"/>
                <a:gd name="connsiteX40" fmla="*/ 133218 w 965707"/>
                <a:gd name="connsiteY40" fmla="*/ 414469 h 1986527"/>
                <a:gd name="connsiteX41" fmla="*/ 1472 w 965707"/>
                <a:gd name="connsiteY41" fmla="*/ 215710 h 1986527"/>
                <a:gd name="connsiteX42" fmla="*/ 217182 w 965707"/>
                <a:gd name="connsiteY42" fmla="*/ 0 h 1986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65707" h="1986527">
                  <a:moveTo>
                    <a:pt x="217182" y="0"/>
                  </a:moveTo>
                  <a:cubicBezTo>
                    <a:pt x="336315" y="0"/>
                    <a:pt x="432892" y="96577"/>
                    <a:pt x="432892" y="215710"/>
                  </a:cubicBezTo>
                  <a:cubicBezTo>
                    <a:pt x="432892" y="230602"/>
                    <a:pt x="431383" y="245141"/>
                    <a:pt x="428510" y="259183"/>
                  </a:cubicBezTo>
                  <a:lnTo>
                    <a:pt x="426677" y="265085"/>
                  </a:lnTo>
                  <a:lnTo>
                    <a:pt x="691433" y="70895"/>
                  </a:lnTo>
                  <a:cubicBezTo>
                    <a:pt x="702812" y="62549"/>
                    <a:pt x="718803" y="65008"/>
                    <a:pt x="727149" y="76387"/>
                  </a:cubicBezTo>
                  <a:lnTo>
                    <a:pt x="787596" y="158799"/>
                  </a:lnTo>
                  <a:cubicBezTo>
                    <a:pt x="795942" y="170178"/>
                    <a:pt x="793483" y="186169"/>
                    <a:pt x="782104" y="194515"/>
                  </a:cubicBezTo>
                  <a:lnTo>
                    <a:pt x="453481" y="435549"/>
                  </a:lnTo>
                  <a:lnTo>
                    <a:pt x="874061" y="181449"/>
                  </a:lnTo>
                  <a:cubicBezTo>
                    <a:pt x="886143" y="174150"/>
                    <a:pt x="901855" y="178027"/>
                    <a:pt x="909154" y="190109"/>
                  </a:cubicBezTo>
                  <a:lnTo>
                    <a:pt x="962021" y="277611"/>
                  </a:lnTo>
                  <a:cubicBezTo>
                    <a:pt x="969320" y="289694"/>
                    <a:pt x="965443" y="305405"/>
                    <a:pt x="953361" y="312705"/>
                  </a:cubicBezTo>
                  <a:lnTo>
                    <a:pt x="384793" y="656215"/>
                  </a:lnTo>
                  <a:lnTo>
                    <a:pt x="384793" y="1131649"/>
                  </a:lnTo>
                  <a:lnTo>
                    <a:pt x="381842" y="1146266"/>
                  </a:lnTo>
                  <a:lnTo>
                    <a:pt x="387708" y="1152370"/>
                  </a:lnTo>
                  <a:lnTo>
                    <a:pt x="442440" y="1292303"/>
                  </a:lnTo>
                  <a:lnTo>
                    <a:pt x="445419" y="1293537"/>
                  </a:lnTo>
                  <a:cubicBezTo>
                    <a:pt x="450626" y="1298744"/>
                    <a:pt x="453847" y="1305938"/>
                    <a:pt x="453847" y="1313884"/>
                  </a:cubicBezTo>
                  <a:lnTo>
                    <a:pt x="453847" y="1951177"/>
                  </a:lnTo>
                  <a:cubicBezTo>
                    <a:pt x="453847" y="1967069"/>
                    <a:pt x="440964" y="1979952"/>
                    <a:pt x="425072" y="1979952"/>
                  </a:cubicBezTo>
                  <a:lnTo>
                    <a:pt x="309975" y="1979952"/>
                  </a:lnTo>
                  <a:cubicBezTo>
                    <a:pt x="294083" y="1979952"/>
                    <a:pt x="281200" y="1967069"/>
                    <a:pt x="281200" y="1951177"/>
                  </a:cubicBezTo>
                  <a:lnTo>
                    <a:pt x="281200" y="1342234"/>
                  </a:lnTo>
                  <a:lnTo>
                    <a:pt x="230924" y="1213693"/>
                  </a:lnTo>
                  <a:lnTo>
                    <a:pt x="227782" y="1195782"/>
                  </a:lnTo>
                  <a:lnTo>
                    <a:pt x="172672" y="1195782"/>
                  </a:lnTo>
                  <a:lnTo>
                    <a:pt x="172672" y="1958468"/>
                  </a:lnTo>
                  <a:cubicBezTo>
                    <a:pt x="172672" y="1973965"/>
                    <a:pt x="160110" y="1986527"/>
                    <a:pt x="144613" y="1986527"/>
                  </a:cubicBezTo>
                  <a:lnTo>
                    <a:pt x="32381" y="1986527"/>
                  </a:lnTo>
                  <a:cubicBezTo>
                    <a:pt x="16884" y="1986527"/>
                    <a:pt x="4322" y="1973965"/>
                    <a:pt x="4322" y="1958468"/>
                  </a:cubicBezTo>
                  <a:lnTo>
                    <a:pt x="4322" y="1169537"/>
                  </a:lnTo>
                  <a:lnTo>
                    <a:pt x="7911" y="1160872"/>
                  </a:lnTo>
                  <a:lnTo>
                    <a:pt x="5040" y="1156613"/>
                  </a:lnTo>
                  <a:cubicBezTo>
                    <a:pt x="1795" y="1148940"/>
                    <a:pt x="0" y="1140504"/>
                    <a:pt x="0" y="1131649"/>
                  </a:cubicBezTo>
                  <a:lnTo>
                    <a:pt x="0" y="514378"/>
                  </a:lnTo>
                  <a:cubicBezTo>
                    <a:pt x="0" y="478958"/>
                    <a:pt x="28713" y="450245"/>
                    <a:pt x="64133" y="450245"/>
                  </a:cubicBezTo>
                  <a:lnTo>
                    <a:pt x="174233" y="450245"/>
                  </a:lnTo>
                  <a:lnTo>
                    <a:pt x="203629" y="428684"/>
                  </a:lnTo>
                  <a:lnTo>
                    <a:pt x="133218" y="414469"/>
                  </a:lnTo>
                  <a:cubicBezTo>
                    <a:pt x="55797" y="381722"/>
                    <a:pt x="1472" y="305060"/>
                    <a:pt x="1472" y="215710"/>
                  </a:cubicBezTo>
                  <a:cubicBezTo>
                    <a:pt x="1472" y="96577"/>
                    <a:pt x="98049" y="0"/>
                    <a:pt x="2171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6000">
                <a:solidFill>
                  <a:srgbClr val="FFFFFF"/>
                </a:solidFill>
              </a:endParaRPr>
            </a:p>
          </p:txBody>
        </p:sp>
        <p:sp>
          <p:nvSpPr>
            <p:cNvPr id="38" name="梯形 37"/>
            <p:cNvSpPr/>
            <p:nvPr/>
          </p:nvSpPr>
          <p:spPr>
            <a:xfrm>
              <a:off x="1388612" y="3818963"/>
              <a:ext cx="1582058" cy="2058999"/>
            </a:xfrm>
            <a:prstGeom prst="trapezoid">
              <a:avLst>
                <a:gd name="adj" fmla="val 32339"/>
              </a:avLst>
            </a:prstGeom>
            <a:solidFill>
              <a:srgbClr val="D3D3D3"/>
            </a:solidFill>
            <a:ln>
              <a:solidFill>
                <a:srgbClr val="B2B2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6000">
                <a:solidFill>
                  <a:srgbClr val="FFFFFF"/>
                </a:solidFill>
              </a:endParaRPr>
            </a:p>
          </p:txBody>
        </p:sp>
      </p:grpSp>
      <p:cxnSp>
        <p:nvCxnSpPr>
          <p:cNvPr id="39" name="MH_Other_4"/>
          <p:cNvCxnSpPr/>
          <p:nvPr>
            <p:custDataLst>
              <p:tags r:id="rId4"/>
            </p:custDataLst>
          </p:nvPr>
        </p:nvCxnSpPr>
        <p:spPr>
          <a:xfrm>
            <a:off x="4103792" y="2060706"/>
            <a:ext cx="133826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MH_Other_4"/>
          <p:cNvCxnSpPr/>
          <p:nvPr>
            <p:custDataLst>
              <p:tags r:id="rId5"/>
            </p:custDataLst>
          </p:nvPr>
        </p:nvCxnSpPr>
        <p:spPr>
          <a:xfrm>
            <a:off x="3717313" y="3693300"/>
            <a:ext cx="1724741" cy="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MH_Other_4"/>
          <p:cNvCxnSpPr/>
          <p:nvPr>
            <p:custDataLst>
              <p:tags r:id="rId6"/>
            </p:custDataLst>
          </p:nvPr>
        </p:nvCxnSpPr>
        <p:spPr>
          <a:xfrm>
            <a:off x="4103792" y="5281513"/>
            <a:ext cx="1338262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H_Text_2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657863" y="1940820"/>
            <a:ext cx="4902769" cy="809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>
            <a:defPPr>
              <a:defRPr lang="en-US"/>
            </a:defPPr>
            <a:lvl1pPr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Lato Light" charset="0"/>
              </a:defRPr>
            </a:lvl1pPr>
          </a:lstStyle>
          <a:p>
            <a:r>
              <a:rPr lang="zh-CN" altLang="en-US" sz="1800" dirty="0"/>
              <a:t>赋予行业定制化同事高效完成行业定制的能力，同时增加更多的新功能比如音视频对讲等</a:t>
            </a:r>
            <a:r>
              <a:rPr lang="zh-CN" altLang="en-US" dirty="0"/>
              <a:t>；</a:t>
            </a:r>
          </a:p>
        </p:txBody>
      </p:sp>
      <p:sp>
        <p:nvSpPr>
          <p:cNvPr id="47" name="MH_SubTitle_2"/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5657865" y="1430782"/>
            <a:ext cx="3205162" cy="517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indent="0" defTabSz="1219170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  <a:defRPr sz="2000" b="1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Open Sans 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Open Sans 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 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Open Sans 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内部</a:t>
            </a:r>
            <a:r>
              <a:rPr lang="zh-CN" altLang="en-US" dirty="0">
                <a:latin typeface="Microsoft YaHei" charset="0"/>
                <a:ea typeface="Microsoft YaHei" charset="0"/>
                <a:cs typeface="Microsoft YaHei" charset="0"/>
              </a:rPr>
              <a:t>交付</a:t>
            </a:r>
            <a:r>
              <a:rPr lang="zh-CN" altLang="en-US" dirty="0"/>
              <a:t>平台级产品</a:t>
            </a:r>
          </a:p>
        </p:txBody>
      </p:sp>
      <p:grpSp>
        <p:nvGrpSpPr>
          <p:cNvPr id="48" name="组合 54"/>
          <p:cNvGrpSpPr/>
          <p:nvPr/>
        </p:nvGrpSpPr>
        <p:grpSpPr>
          <a:xfrm>
            <a:off x="5657863" y="3136844"/>
            <a:ext cx="4902769" cy="1618331"/>
            <a:chOff x="6041001" y="1952143"/>
            <a:chExt cx="4902769" cy="1618331"/>
          </a:xfrm>
        </p:grpSpPr>
        <p:sp>
          <p:nvSpPr>
            <p:cNvPr id="49" name="MH_Text_2"/>
            <p:cNvSpPr txBox="1">
              <a:spLocks/>
            </p:cNvSpPr>
            <p:nvPr>
              <p:custDataLst>
                <p:tags r:id="rId11"/>
              </p:custDataLst>
            </p:nvPr>
          </p:nvSpPr>
          <p:spPr>
            <a:xfrm>
              <a:off x="6041001" y="2396868"/>
              <a:ext cx="4902769" cy="1173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Lato Light" charset="0"/>
                </a:defRPr>
              </a:lvl1pPr>
            </a:lstStyle>
            <a:p>
              <a:r>
                <a:rPr lang="zh-CN" altLang="en-US" sz="1800" dirty="0"/>
                <a:t>此处实现数据收集，数据分析和数据呈现，为企业和用户提供更有价值的增值服务；</a:t>
              </a:r>
            </a:p>
          </p:txBody>
        </p:sp>
        <p:sp>
          <p:nvSpPr>
            <p:cNvPr id="50" name="MH_SubTitle_2"/>
            <p:cNvSpPr txBox="1">
              <a:spLocks/>
            </p:cNvSpPr>
            <p:nvPr>
              <p:custDataLst>
                <p:tags r:id="rId12"/>
              </p:custDataLst>
            </p:nvPr>
          </p:nvSpPr>
          <p:spPr>
            <a:xfrm>
              <a:off x="6041002" y="1952143"/>
              <a:ext cx="3205162" cy="454025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defPPr>
                <a:defRPr lang="en-US"/>
              </a:defPPr>
              <a:lvl1pPr indent="0" defTabSz="1219170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20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Open Sans 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Open Sans 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Open Sans 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Open Sans 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dirty="0"/>
                <a:t>大数据平台落地服务端</a:t>
              </a:r>
            </a:p>
          </p:txBody>
        </p:sp>
      </p:grpSp>
      <p:grpSp>
        <p:nvGrpSpPr>
          <p:cNvPr id="51" name="组合 69"/>
          <p:cNvGrpSpPr/>
          <p:nvPr/>
        </p:nvGrpSpPr>
        <p:grpSpPr>
          <a:xfrm>
            <a:off x="5657863" y="4807053"/>
            <a:ext cx="4902769" cy="1320751"/>
            <a:chOff x="6041000" y="1966658"/>
            <a:chExt cx="4902769" cy="822909"/>
          </a:xfrm>
        </p:grpSpPr>
        <p:sp>
          <p:nvSpPr>
            <p:cNvPr id="52" name="MH_Text_2"/>
            <p:cNvSpPr txBox="1">
              <a:spLocks/>
            </p:cNvSpPr>
            <p:nvPr>
              <p:custDataLst>
                <p:tags r:id="rId9"/>
              </p:custDataLst>
            </p:nvPr>
          </p:nvSpPr>
          <p:spPr>
            <a:xfrm>
              <a:off x="6041000" y="2238483"/>
              <a:ext cx="4902769" cy="551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>
              <a:defPPr>
                <a:defRPr lang="en-US"/>
              </a:defPPr>
              <a:lvl1pPr fontAlgn="base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bg1">
                      <a:lumMod val="85000"/>
                      <a:lumOff val="15000"/>
                    </a:schemeClr>
                  </a:solidFill>
                  <a:latin typeface="微软雅黑"/>
                  <a:ea typeface="微软雅黑"/>
                  <a:cs typeface="Lato Light" charset="0"/>
                </a:defRPr>
              </a:lvl1pPr>
            </a:lstStyle>
            <a:p>
              <a:r>
                <a:rPr lang="zh-CN" altLang="en-US" sz="1800" dirty="0"/>
                <a:t>提供可认证的开放性合作。制定汉柏的标准语言，降低行业定制的门槛，通过简易的语言即可完成定制化应用的配置。</a:t>
              </a:r>
            </a:p>
          </p:txBody>
        </p:sp>
        <p:sp>
          <p:nvSpPr>
            <p:cNvPr id="53" name="MH_SubTitle_2"/>
            <p:cNvSpPr txBox="1">
              <a:spLocks/>
            </p:cNvSpPr>
            <p:nvPr>
              <p:custDataLst>
                <p:tags r:id="rId10"/>
              </p:custDataLst>
            </p:nvPr>
          </p:nvSpPr>
          <p:spPr>
            <a:xfrm>
              <a:off x="6041002" y="1966658"/>
              <a:ext cx="3205162" cy="256672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defPPr>
                <a:defRPr lang="en-US"/>
              </a:defPPr>
              <a:lvl1pPr indent="0" defTabSz="1219170">
                <a:lnSpc>
                  <a:spcPct val="90000"/>
                </a:lnSpc>
                <a:spcBef>
                  <a:spcPts val="1333"/>
                </a:spcBef>
                <a:buFont typeface="Arial" panose="020B0604020202020204" pitchFamily="34" charset="0"/>
                <a:buNone/>
                <a:defRPr sz="2000" b="1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Open Sans" panose="020B0606030504020204" pitchFamily="34" charset="0"/>
                </a:defRPr>
              </a:lvl1pPr>
              <a:lvl2pPr marL="685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latin typeface="Open Sans "/>
                </a:defRPr>
              </a:lvl2pPr>
              <a:lvl3pPr marL="1143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latin typeface="Open Sans "/>
                </a:defRPr>
              </a:lvl3pPr>
              <a:lvl4pPr marL="1600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Open Sans "/>
                </a:defRPr>
              </a:lvl4pPr>
              <a:lvl5pPr marL="20574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latin typeface="Open Sans "/>
                </a:defRPr>
              </a:lvl5pPr>
              <a:lvl6pPr marL="25146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 defTabSz="9144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zh-CN" altLang="en-US" dirty="0"/>
                <a:t>开放的合作平台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11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30">
        <p14:reveal/>
      </p:transition>
    </mc:Choice>
    <mc:Fallback xmlns="">
      <p:transition spd="slow" advTm="3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9" name="矩形 28"/>
          <p:cNvSpPr/>
          <p:nvPr/>
        </p:nvSpPr>
        <p:spPr>
          <a:xfrm>
            <a:off x="1345777" y="247156"/>
            <a:ext cx="2021066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2000" b="1" dirty="0" err="1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OPNext</a:t>
            </a:r>
            <a:r>
              <a:rPr lang="zh-CN" altLang="en-US" sz="2000" b="1" dirty="0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系统规划</a:t>
            </a:r>
          </a:p>
        </p:txBody>
      </p:sp>
      <p:grpSp>
        <p:nvGrpSpPr>
          <p:cNvPr id="30" name="组合 22">
            <a:extLst>
              <a:ext uri="{FF2B5EF4-FFF2-40B4-BE49-F238E27FC236}">
                <a16:creationId xmlns:a16="http://schemas.microsoft.com/office/drawing/2014/main" id="{90CB7A63-7FB8-D54A-AB93-D4EF60C6BA80}"/>
              </a:ext>
            </a:extLst>
          </p:cNvPr>
          <p:cNvGrpSpPr/>
          <p:nvPr/>
        </p:nvGrpSpPr>
        <p:grpSpPr>
          <a:xfrm>
            <a:off x="308695" y="219936"/>
            <a:ext cx="1059184" cy="415656"/>
            <a:chOff x="232229" y="188685"/>
            <a:chExt cx="1686036" cy="661649"/>
          </a:xfrm>
        </p:grpSpPr>
        <p:grpSp>
          <p:nvGrpSpPr>
            <p:cNvPr id="33" name="组合 23">
              <a:extLst>
                <a:ext uri="{FF2B5EF4-FFF2-40B4-BE49-F238E27FC236}">
                  <a16:creationId xmlns:a16="http://schemas.microsoft.com/office/drawing/2014/main" id="{7C8EA2D7-26A8-5D41-9C97-94620B41F271}"/>
                </a:ext>
              </a:extLst>
            </p:cNvPr>
            <p:cNvGrpSpPr/>
            <p:nvPr/>
          </p:nvGrpSpPr>
          <p:grpSpPr>
            <a:xfrm>
              <a:off x="232229" y="188685"/>
              <a:ext cx="1334834" cy="661649"/>
              <a:chOff x="875306" y="2016236"/>
              <a:chExt cx="3043071" cy="1736956"/>
            </a:xfrm>
          </p:grpSpPr>
          <p:pic>
            <p:nvPicPr>
              <p:cNvPr id="41" name="图片 14">
                <a:extLst>
                  <a:ext uri="{FF2B5EF4-FFF2-40B4-BE49-F238E27FC236}">
                    <a16:creationId xmlns:a16="http://schemas.microsoft.com/office/drawing/2014/main" id="{1AEF9F4A-A266-4848-AB56-44B9257B69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470"/>
              <a:stretch/>
            </p:blipFill>
            <p:spPr bwMode="auto">
              <a:xfrm>
                <a:off x="2459110" y="2016236"/>
                <a:ext cx="1214749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图片 14">
                <a:extLst>
                  <a:ext uri="{FF2B5EF4-FFF2-40B4-BE49-F238E27FC236}">
                    <a16:creationId xmlns:a16="http://schemas.microsoft.com/office/drawing/2014/main" id="{7E569D32-2D78-0548-AD80-BD526C2DBF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30"/>
              <a:stretch/>
            </p:blipFill>
            <p:spPr bwMode="auto">
              <a:xfrm>
                <a:off x="875306" y="2641601"/>
                <a:ext cx="3043071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" name="组合 29">
              <a:extLst>
                <a:ext uri="{FF2B5EF4-FFF2-40B4-BE49-F238E27FC236}">
                  <a16:creationId xmlns:a16="http://schemas.microsoft.com/office/drawing/2014/main" id="{3E6D65E6-D4D6-6E4D-9B55-65E13F3D34A2}"/>
                </a:ext>
              </a:extLst>
            </p:cNvPr>
            <p:cNvGrpSpPr/>
            <p:nvPr/>
          </p:nvGrpSpPr>
          <p:grpSpPr>
            <a:xfrm>
              <a:off x="1612984" y="316937"/>
              <a:ext cx="305281" cy="425810"/>
              <a:chOff x="3889349" y="2471058"/>
              <a:chExt cx="754743" cy="957942"/>
            </a:xfrm>
          </p:grpSpPr>
          <p:sp>
            <p:nvSpPr>
              <p:cNvPr id="35" name="右箭头 34">
                <a:extLst>
                  <a:ext uri="{FF2B5EF4-FFF2-40B4-BE49-F238E27FC236}">
                    <a16:creationId xmlns:a16="http://schemas.microsoft.com/office/drawing/2014/main" id="{86C398D0-3FDC-2D42-B829-B9E8D8014A31}"/>
                  </a:ext>
                </a:extLst>
              </p:cNvPr>
              <p:cNvSpPr/>
              <p:nvPr/>
            </p:nvSpPr>
            <p:spPr>
              <a:xfrm>
                <a:off x="3889349" y="2471058"/>
                <a:ext cx="754743" cy="95794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  <p:sp>
            <p:nvSpPr>
              <p:cNvPr id="40" name="右箭头 39">
                <a:extLst>
                  <a:ext uri="{FF2B5EF4-FFF2-40B4-BE49-F238E27FC236}">
                    <a16:creationId xmlns:a16="http://schemas.microsoft.com/office/drawing/2014/main" id="{9EA42C21-54E5-C444-9D7C-8AA618C5E876}"/>
                  </a:ext>
                </a:extLst>
              </p:cNvPr>
              <p:cNvSpPr/>
              <p:nvPr/>
            </p:nvSpPr>
            <p:spPr>
              <a:xfrm>
                <a:off x="4235466" y="2921625"/>
                <a:ext cx="380076" cy="447504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</p:grp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CA1D4AE6-ADE0-422E-9E12-7660B9A65A9B}"/>
              </a:ext>
            </a:extLst>
          </p:cNvPr>
          <p:cNvSpPr/>
          <p:nvPr/>
        </p:nvSpPr>
        <p:spPr>
          <a:xfrm>
            <a:off x="1391705" y="2672798"/>
            <a:ext cx="10395464" cy="2920398"/>
          </a:xfrm>
          <a:prstGeom prst="rect">
            <a:avLst/>
          </a:prstGeom>
          <a:solidFill>
            <a:srgbClr val="037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54" name="圆角矩形 5">
            <a:extLst>
              <a:ext uri="{FF2B5EF4-FFF2-40B4-BE49-F238E27FC236}">
                <a16:creationId xmlns:a16="http://schemas.microsoft.com/office/drawing/2014/main" id="{2F3D5F31-80CE-4866-B77B-F197343B250D}"/>
              </a:ext>
            </a:extLst>
          </p:cNvPr>
          <p:cNvSpPr/>
          <p:nvPr/>
        </p:nvSpPr>
        <p:spPr>
          <a:xfrm>
            <a:off x="1542259" y="2936623"/>
            <a:ext cx="4955786" cy="2495652"/>
          </a:xfrm>
          <a:prstGeom prst="roundRect">
            <a:avLst>
              <a:gd name="adj" fmla="val 4376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 sz="1200" b="1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8AB90C4-B873-49E2-88B2-98E6419DA9D4}"/>
              </a:ext>
            </a:extLst>
          </p:cNvPr>
          <p:cNvSpPr/>
          <p:nvPr/>
        </p:nvSpPr>
        <p:spPr>
          <a:xfrm>
            <a:off x="403416" y="2716745"/>
            <a:ext cx="942361" cy="28764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1800">
              <a:solidFill>
                <a:prstClr val="white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30FD313-F427-44A2-AFD7-6CB5BC4D4384}"/>
              </a:ext>
            </a:extLst>
          </p:cNvPr>
          <p:cNvSpPr/>
          <p:nvPr/>
        </p:nvSpPr>
        <p:spPr>
          <a:xfrm>
            <a:off x="354510" y="5651379"/>
            <a:ext cx="932745" cy="73998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1800">
              <a:solidFill>
                <a:prstClr val="white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F31474F-B913-4B0D-9260-02CD14A41510}"/>
              </a:ext>
            </a:extLst>
          </p:cNvPr>
          <p:cNvSpPr/>
          <p:nvPr/>
        </p:nvSpPr>
        <p:spPr>
          <a:xfrm>
            <a:off x="357952" y="1772485"/>
            <a:ext cx="942361" cy="7891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1800">
              <a:solidFill>
                <a:prstClr val="white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DE75626-E2D6-4D12-9550-E35A988DA135}"/>
              </a:ext>
            </a:extLst>
          </p:cNvPr>
          <p:cNvSpPr/>
          <p:nvPr/>
        </p:nvSpPr>
        <p:spPr>
          <a:xfrm>
            <a:off x="354510" y="1005052"/>
            <a:ext cx="945804" cy="62751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1800">
              <a:solidFill>
                <a:prstClr val="white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46AC84B-EA75-45F1-9BAC-3D61CF52045F}"/>
              </a:ext>
            </a:extLst>
          </p:cNvPr>
          <p:cNvSpPr/>
          <p:nvPr/>
        </p:nvSpPr>
        <p:spPr>
          <a:xfrm>
            <a:off x="1391705" y="5690494"/>
            <a:ext cx="10395464" cy="661757"/>
          </a:xfrm>
          <a:prstGeom prst="rect">
            <a:avLst/>
          </a:prstGeom>
          <a:solidFill>
            <a:srgbClr val="037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17E9909-E2C8-491F-8792-DFD775ED98F2}"/>
              </a:ext>
            </a:extLst>
          </p:cNvPr>
          <p:cNvSpPr/>
          <p:nvPr/>
        </p:nvSpPr>
        <p:spPr>
          <a:xfrm>
            <a:off x="1390958" y="1787080"/>
            <a:ext cx="10395464" cy="754685"/>
          </a:xfrm>
          <a:prstGeom prst="rect">
            <a:avLst/>
          </a:prstGeom>
          <a:solidFill>
            <a:srgbClr val="037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7EAE405-D997-4FB8-8A57-E74A9E03E913}"/>
              </a:ext>
            </a:extLst>
          </p:cNvPr>
          <p:cNvSpPr/>
          <p:nvPr/>
        </p:nvSpPr>
        <p:spPr>
          <a:xfrm>
            <a:off x="1391705" y="1005052"/>
            <a:ext cx="10395464" cy="627510"/>
          </a:xfrm>
          <a:prstGeom prst="rect">
            <a:avLst/>
          </a:prstGeom>
          <a:solidFill>
            <a:srgbClr val="0371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1800">
              <a:solidFill>
                <a:prstClr val="white"/>
              </a:solidFill>
            </a:endParaRPr>
          </a:p>
        </p:txBody>
      </p:sp>
      <p:sp>
        <p:nvSpPr>
          <p:cNvPr id="62" name="圆角矩形 5">
            <a:extLst>
              <a:ext uri="{FF2B5EF4-FFF2-40B4-BE49-F238E27FC236}">
                <a16:creationId xmlns:a16="http://schemas.microsoft.com/office/drawing/2014/main" id="{92713228-7137-4C3A-BEC8-211C10B42EBC}"/>
              </a:ext>
            </a:extLst>
          </p:cNvPr>
          <p:cNvSpPr/>
          <p:nvPr/>
        </p:nvSpPr>
        <p:spPr>
          <a:xfrm>
            <a:off x="1907758" y="5823573"/>
            <a:ext cx="1925206" cy="395599"/>
          </a:xfrm>
          <a:prstGeom prst="roundRect">
            <a:avLst>
              <a:gd name="adj" fmla="val 23587"/>
            </a:avLst>
          </a:prstGeom>
          <a:solidFill>
            <a:srgbClr val="B7E6F3"/>
          </a:solidFill>
          <a:ln w="19050" cmpd="sng">
            <a:solidFill>
              <a:srgbClr val="16697F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1218987"/>
            <a:r>
              <a:rPr lang="zh-CN" altLang="en-US" sz="1400" b="1" dirty="0">
                <a:solidFill>
                  <a:srgbClr val="6F7170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门禁闸机桌面机</a:t>
            </a:r>
          </a:p>
        </p:txBody>
      </p:sp>
      <p:sp>
        <p:nvSpPr>
          <p:cNvPr id="63" name="圆角矩形 7">
            <a:extLst>
              <a:ext uri="{FF2B5EF4-FFF2-40B4-BE49-F238E27FC236}">
                <a16:creationId xmlns:a16="http://schemas.microsoft.com/office/drawing/2014/main" id="{10F5A8BB-DECD-4880-9002-AF187CA3D88B}"/>
              </a:ext>
            </a:extLst>
          </p:cNvPr>
          <p:cNvSpPr/>
          <p:nvPr/>
        </p:nvSpPr>
        <p:spPr>
          <a:xfrm>
            <a:off x="6725589" y="5823573"/>
            <a:ext cx="2264741" cy="395599"/>
          </a:xfrm>
          <a:prstGeom prst="roundRect">
            <a:avLst>
              <a:gd name="adj" fmla="val 26413"/>
            </a:avLst>
          </a:prstGeom>
          <a:solidFill>
            <a:srgbClr val="B7E6F3"/>
          </a:solidFill>
          <a:ln w="19050" cmpd="sng">
            <a:solidFill>
              <a:srgbClr val="16697F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1218987"/>
            <a:r>
              <a:rPr lang="zh-CN" altLang="en-US" sz="1400" b="1" dirty="0">
                <a:solidFill>
                  <a:srgbClr val="6F7170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监控设备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458ED3D-52EE-441D-B894-32A061A9510D}"/>
              </a:ext>
            </a:extLst>
          </p:cNvPr>
          <p:cNvSpPr txBox="1"/>
          <p:nvPr/>
        </p:nvSpPr>
        <p:spPr>
          <a:xfrm>
            <a:off x="503254" y="5693076"/>
            <a:ext cx="690200" cy="646331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defTabSz="1218861">
              <a:defRPr sz="16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sz="1800" dirty="0">
                <a:solidFill>
                  <a:srgbClr val="3E8DDD">
                    <a:lumMod val="75000"/>
                  </a:srgbClr>
                </a:solidFill>
              </a:rPr>
              <a:t>硬件平台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5662C22-8459-4736-8310-3A5E8500CCB0}"/>
              </a:ext>
            </a:extLst>
          </p:cNvPr>
          <p:cNvSpPr txBox="1"/>
          <p:nvPr/>
        </p:nvSpPr>
        <p:spPr>
          <a:xfrm>
            <a:off x="478361" y="1860931"/>
            <a:ext cx="731560" cy="646331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defTabSz="1218861">
              <a:defRPr sz="16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sz="1800" dirty="0">
                <a:solidFill>
                  <a:srgbClr val="0070C0"/>
                </a:solidFill>
              </a:rPr>
              <a:t>客户定制</a:t>
            </a:r>
          </a:p>
        </p:txBody>
      </p:sp>
      <p:sp>
        <p:nvSpPr>
          <p:cNvPr id="66" name="圆角矩形 53">
            <a:extLst>
              <a:ext uri="{FF2B5EF4-FFF2-40B4-BE49-F238E27FC236}">
                <a16:creationId xmlns:a16="http://schemas.microsoft.com/office/drawing/2014/main" id="{D57839B1-23A3-4F9A-A873-06EDEF69BDB5}"/>
              </a:ext>
            </a:extLst>
          </p:cNvPr>
          <p:cNvSpPr/>
          <p:nvPr/>
        </p:nvSpPr>
        <p:spPr>
          <a:xfrm>
            <a:off x="4380343" y="5823573"/>
            <a:ext cx="2063125" cy="395599"/>
          </a:xfrm>
          <a:prstGeom prst="roundRect">
            <a:avLst>
              <a:gd name="adj" fmla="val 16509"/>
            </a:avLst>
          </a:prstGeom>
          <a:solidFill>
            <a:srgbClr val="B7E6F3"/>
          </a:solidFill>
          <a:ln w="19050" cmpd="sng">
            <a:solidFill>
              <a:srgbClr val="16697F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1218987"/>
            <a:r>
              <a:rPr lang="zh-CN" altLang="en-US" sz="1400" b="1" dirty="0">
                <a:solidFill>
                  <a:srgbClr val="6F7170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自助终端，大屏</a:t>
            </a:r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E2213D91-AFA1-412F-BC58-FCBE16D4D1C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62" b="90756" l="890" r="99021">
                        <a14:foregroundMark x1="74288" y1="23950" x2="73043" y2="86555"/>
                        <a14:foregroundMark x1="58007" y1="14286" x2="57384" y2="86555"/>
                        <a14:foregroundMark x1="41370" y1="23950" x2="40747" y2="85294"/>
                        <a14:foregroundMark x1="24199" y1="17227" x2="23843" y2="89496"/>
                        <a14:foregroundMark x1="8274" y1="27311" x2="8096" y2="86555"/>
                        <a14:foregroundMark x1="3826" y1="84034" x2="13790" y2="84874"/>
                        <a14:foregroundMark x1="18238" y1="74790" x2="18238" y2="87395"/>
                        <a14:foregroundMark x1="30961" y1="76471" x2="30961" y2="85714"/>
                        <a14:foregroundMark x1="36477" y1="79412" x2="38968" y2="87395"/>
                        <a14:foregroundMark x1="68149" y1="81092" x2="70285" y2="85714"/>
                        <a14:foregroundMark x1="80427" y1="81933" x2="77669" y2="85714"/>
                        <a14:foregroundMark x1="5961" y1="57563" x2="5961" y2="71429"/>
                        <a14:backgroundMark x1="93505" y1="50420" x2="92527" y2="52521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10609"/>
          <a:stretch/>
        </p:blipFill>
        <p:spPr>
          <a:xfrm>
            <a:off x="2025150" y="1024249"/>
            <a:ext cx="3037358" cy="537253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F6B5CB71-05CE-4E04-90F9-11ACEE498398}"/>
              </a:ext>
            </a:extLst>
          </p:cNvPr>
          <p:cNvSpPr txBox="1"/>
          <p:nvPr/>
        </p:nvSpPr>
        <p:spPr>
          <a:xfrm>
            <a:off x="463742" y="1155234"/>
            <a:ext cx="757677" cy="369332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defTabSz="1218861">
              <a:defRPr sz="1600" b="1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r>
              <a:rPr lang="zh-CN" altLang="en-US" sz="1800" dirty="0">
                <a:solidFill>
                  <a:srgbClr val="0070C0"/>
                </a:solidFill>
              </a:rPr>
              <a:t>用户</a:t>
            </a:r>
            <a:endParaRPr lang="en-US" altLang="zh-CN" sz="1800" dirty="0">
              <a:solidFill>
                <a:srgbClr val="0070C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C257340E-2A43-4BA2-8E6E-3165947AE9C4}"/>
              </a:ext>
            </a:extLst>
          </p:cNvPr>
          <p:cNvSpPr/>
          <p:nvPr/>
        </p:nvSpPr>
        <p:spPr>
          <a:xfrm>
            <a:off x="246911" y="3596649"/>
            <a:ext cx="11243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OPNext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1561397D-419D-4632-AEA9-12AAA1FBF592}"/>
              </a:ext>
            </a:extLst>
          </p:cNvPr>
          <p:cNvSpPr/>
          <p:nvPr/>
        </p:nvSpPr>
        <p:spPr>
          <a:xfrm>
            <a:off x="5238944" y="1996751"/>
            <a:ext cx="741915" cy="226655"/>
          </a:xfrm>
          <a:prstGeom prst="round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/>
          <a:p>
            <a:pPr algn="ctr" defTabSz="914400"/>
            <a:endParaRPr lang="zh-CN" altLang="en-US" sz="1400" b="1" dirty="0">
              <a:solidFill>
                <a:srgbClr val="4AC0E0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上下箭头 139">
            <a:extLst>
              <a:ext uri="{FF2B5EF4-FFF2-40B4-BE49-F238E27FC236}">
                <a16:creationId xmlns:a16="http://schemas.microsoft.com/office/drawing/2014/main" id="{92020BEC-746F-43E5-B5D9-011B8A595CAC}"/>
              </a:ext>
            </a:extLst>
          </p:cNvPr>
          <p:cNvSpPr/>
          <p:nvPr/>
        </p:nvSpPr>
        <p:spPr>
          <a:xfrm>
            <a:off x="4622951" y="2499010"/>
            <a:ext cx="261160" cy="370905"/>
          </a:xfrm>
          <a:prstGeom prst="upDownArrow">
            <a:avLst/>
          </a:prstGeom>
          <a:solidFill>
            <a:srgbClr val="ADE9F9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"/>
            </a:endParaRPr>
          </a:p>
        </p:txBody>
      </p:sp>
      <p:sp>
        <p:nvSpPr>
          <p:cNvPr id="72" name="上下箭头 152">
            <a:extLst>
              <a:ext uri="{FF2B5EF4-FFF2-40B4-BE49-F238E27FC236}">
                <a16:creationId xmlns:a16="http://schemas.microsoft.com/office/drawing/2014/main" id="{33C483FE-2825-46A2-B762-E02FBD825237}"/>
              </a:ext>
            </a:extLst>
          </p:cNvPr>
          <p:cNvSpPr/>
          <p:nvPr/>
        </p:nvSpPr>
        <p:spPr>
          <a:xfrm>
            <a:off x="9712015" y="2542652"/>
            <a:ext cx="261160" cy="370905"/>
          </a:xfrm>
          <a:prstGeom prst="upDownArrow">
            <a:avLst/>
          </a:prstGeom>
          <a:solidFill>
            <a:srgbClr val="ADE9F9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E5CB7D6E-2AC4-4BA9-B2C1-DA77D92986B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62" b="90756" l="890" r="99021">
                        <a14:foregroundMark x1="74288" y1="23950" x2="73043" y2="86555"/>
                        <a14:foregroundMark x1="58007" y1="14286" x2="57384" y2="86555"/>
                        <a14:foregroundMark x1="41370" y1="23950" x2="40747" y2="85294"/>
                        <a14:foregroundMark x1="24199" y1="17227" x2="23843" y2="89496"/>
                        <a14:foregroundMark x1="8274" y1="27311" x2="8096" y2="86555"/>
                        <a14:foregroundMark x1="3826" y1="84034" x2="13790" y2="84874"/>
                        <a14:foregroundMark x1="18238" y1="74790" x2="18238" y2="87395"/>
                        <a14:foregroundMark x1="30961" y1="76471" x2="30961" y2="85714"/>
                        <a14:foregroundMark x1="36477" y1="79412" x2="38968" y2="87395"/>
                        <a14:foregroundMark x1="68149" y1="81092" x2="70285" y2="85714"/>
                        <a14:foregroundMark x1="80427" y1="81933" x2="77669" y2="85714"/>
                        <a14:foregroundMark x1="5961" y1="57563" x2="5961" y2="71429"/>
                        <a14:backgroundMark x1="93505" y1="50420" x2="92527" y2="52521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10609"/>
          <a:stretch/>
        </p:blipFill>
        <p:spPr>
          <a:xfrm>
            <a:off x="8641607" y="987313"/>
            <a:ext cx="3037358" cy="537253"/>
          </a:xfrm>
          <a:prstGeom prst="rect">
            <a:avLst/>
          </a:prstGeom>
        </p:spPr>
      </p:pic>
      <p:sp>
        <p:nvSpPr>
          <p:cNvPr id="74" name="圆角矩形 5">
            <a:extLst>
              <a:ext uri="{FF2B5EF4-FFF2-40B4-BE49-F238E27FC236}">
                <a16:creationId xmlns:a16="http://schemas.microsoft.com/office/drawing/2014/main" id="{0D4CE869-8389-4762-96FB-4BCDB5A1B144}"/>
              </a:ext>
            </a:extLst>
          </p:cNvPr>
          <p:cNvSpPr/>
          <p:nvPr/>
        </p:nvSpPr>
        <p:spPr>
          <a:xfrm>
            <a:off x="6562789" y="2905801"/>
            <a:ext cx="5191101" cy="2495652"/>
          </a:xfrm>
          <a:prstGeom prst="roundRect">
            <a:avLst>
              <a:gd name="adj" fmla="val 4376"/>
            </a:avLst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800">
              <a:solidFill>
                <a:srgbClr val="6F7170">
                  <a:lumMod val="50000"/>
                </a:srgbClr>
              </a:solidFill>
            </a:endParaRPr>
          </a:p>
        </p:txBody>
      </p:sp>
      <p:sp>
        <p:nvSpPr>
          <p:cNvPr id="75" name="圆角矩形 115">
            <a:extLst>
              <a:ext uri="{FF2B5EF4-FFF2-40B4-BE49-F238E27FC236}">
                <a16:creationId xmlns:a16="http://schemas.microsoft.com/office/drawing/2014/main" id="{B4098E1D-11D5-4892-B352-F361F4ECD94B}"/>
              </a:ext>
            </a:extLst>
          </p:cNvPr>
          <p:cNvSpPr/>
          <p:nvPr/>
        </p:nvSpPr>
        <p:spPr>
          <a:xfrm>
            <a:off x="2547106" y="1913918"/>
            <a:ext cx="1128017" cy="479083"/>
          </a:xfrm>
          <a:prstGeom prst="roundRect">
            <a:avLst>
              <a:gd name="adj" fmla="val 7789"/>
            </a:avLst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rgbClr val="16697F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6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公安</a:t>
            </a:r>
          </a:p>
        </p:txBody>
      </p:sp>
      <p:sp>
        <p:nvSpPr>
          <p:cNvPr id="76" name="圆角矩形 22">
            <a:extLst>
              <a:ext uri="{FF2B5EF4-FFF2-40B4-BE49-F238E27FC236}">
                <a16:creationId xmlns:a16="http://schemas.microsoft.com/office/drawing/2014/main" id="{8A785EC5-623C-4D3E-9DA7-0507521672F0}"/>
              </a:ext>
            </a:extLst>
          </p:cNvPr>
          <p:cNvSpPr/>
          <p:nvPr/>
        </p:nvSpPr>
        <p:spPr>
          <a:xfrm>
            <a:off x="1811645" y="3123302"/>
            <a:ext cx="1522173" cy="314651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人脸识别服务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7" name="圆角矩形 22">
            <a:extLst>
              <a:ext uri="{FF2B5EF4-FFF2-40B4-BE49-F238E27FC236}">
                <a16:creationId xmlns:a16="http://schemas.microsoft.com/office/drawing/2014/main" id="{FAFF9160-5DD2-423A-809F-9BC19CA06E7C}"/>
              </a:ext>
            </a:extLst>
          </p:cNvPr>
          <p:cNvSpPr/>
          <p:nvPr/>
        </p:nvSpPr>
        <p:spPr>
          <a:xfrm>
            <a:off x="4758022" y="3633416"/>
            <a:ext cx="1522173" cy="292453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超级权限服务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8" name="圆角矩形 22">
            <a:extLst>
              <a:ext uri="{FF2B5EF4-FFF2-40B4-BE49-F238E27FC236}">
                <a16:creationId xmlns:a16="http://schemas.microsoft.com/office/drawing/2014/main" id="{1A773E51-41D8-489C-B032-0B6C1BE95699}"/>
              </a:ext>
            </a:extLst>
          </p:cNvPr>
          <p:cNvSpPr/>
          <p:nvPr/>
        </p:nvSpPr>
        <p:spPr>
          <a:xfrm>
            <a:off x="1811645" y="4107493"/>
            <a:ext cx="1522173" cy="292453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zh-CN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License</a:t>
            </a:r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服务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9" name="圆角矩形 22">
            <a:extLst>
              <a:ext uri="{FF2B5EF4-FFF2-40B4-BE49-F238E27FC236}">
                <a16:creationId xmlns:a16="http://schemas.microsoft.com/office/drawing/2014/main" id="{596CE1AA-5350-4C8B-B725-0E2E6F66524A}"/>
              </a:ext>
            </a:extLst>
          </p:cNvPr>
          <p:cNvSpPr/>
          <p:nvPr/>
        </p:nvSpPr>
        <p:spPr>
          <a:xfrm>
            <a:off x="1786037" y="4591009"/>
            <a:ext cx="4498039" cy="309658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zh-CN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Native Layer: </a:t>
            </a:r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人脸识别库，接口板管理守护</a:t>
            </a:r>
            <a:r>
              <a:rPr lang="en-US" altLang="zh-CN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DEAMON</a:t>
            </a:r>
          </a:p>
        </p:txBody>
      </p:sp>
      <p:sp>
        <p:nvSpPr>
          <p:cNvPr id="80" name="圆角矩形 22">
            <a:extLst>
              <a:ext uri="{FF2B5EF4-FFF2-40B4-BE49-F238E27FC236}">
                <a16:creationId xmlns:a16="http://schemas.microsoft.com/office/drawing/2014/main" id="{867255D3-54D2-46B3-8295-B3660CF2708F}"/>
              </a:ext>
            </a:extLst>
          </p:cNvPr>
          <p:cNvSpPr/>
          <p:nvPr/>
        </p:nvSpPr>
        <p:spPr>
          <a:xfrm>
            <a:off x="1811645" y="4986684"/>
            <a:ext cx="4472431" cy="292453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en-US" altLang="zh-CN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Kernel layer: </a:t>
            </a:r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设备类型控制，设备校准，权限等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1" name="圆角矩形 22">
            <a:extLst>
              <a:ext uri="{FF2B5EF4-FFF2-40B4-BE49-F238E27FC236}">
                <a16:creationId xmlns:a16="http://schemas.microsoft.com/office/drawing/2014/main" id="{4152F564-6E6D-47E2-9FE9-180D94E84D9C}"/>
              </a:ext>
            </a:extLst>
          </p:cNvPr>
          <p:cNvSpPr/>
          <p:nvPr/>
        </p:nvSpPr>
        <p:spPr>
          <a:xfrm>
            <a:off x="4753531" y="3119841"/>
            <a:ext cx="1522173" cy="292453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外设管理服务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2" name="圆角矩形 22">
            <a:extLst>
              <a:ext uri="{FF2B5EF4-FFF2-40B4-BE49-F238E27FC236}">
                <a16:creationId xmlns:a16="http://schemas.microsoft.com/office/drawing/2014/main" id="{8F31D950-FAC7-4639-980D-4D0DEB5181B4}"/>
              </a:ext>
            </a:extLst>
          </p:cNvPr>
          <p:cNvSpPr/>
          <p:nvPr/>
        </p:nvSpPr>
        <p:spPr>
          <a:xfrm>
            <a:off x="4761903" y="4116435"/>
            <a:ext cx="1522173" cy="292453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小屏控制服务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3" name="圆角矩形 22">
            <a:extLst>
              <a:ext uri="{FF2B5EF4-FFF2-40B4-BE49-F238E27FC236}">
                <a16:creationId xmlns:a16="http://schemas.microsoft.com/office/drawing/2014/main" id="{1D85CD62-1EF4-4404-9344-78728DC495E5}"/>
              </a:ext>
            </a:extLst>
          </p:cNvPr>
          <p:cNvSpPr/>
          <p:nvPr/>
        </p:nvSpPr>
        <p:spPr>
          <a:xfrm>
            <a:off x="3465854" y="4116435"/>
            <a:ext cx="1200092" cy="283511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定时任务服务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4" name="圆角矩形 22">
            <a:extLst>
              <a:ext uri="{FF2B5EF4-FFF2-40B4-BE49-F238E27FC236}">
                <a16:creationId xmlns:a16="http://schemas.microsoft.com/office/drawing/2014/main" id="{81A097E9-82D6-4E4C-925E-275197F40F26}"/>
              </a:ext>
            </a:extLst>
          </p:cNvPr>
          <p:cNvSpPr/>
          <p:nvPr/>
        </p:nvSpPr>
        <p:spPr>
          <a:xfrm>
            <a:off x="3448732" y="3625048"/>
            <a:ext cx="1200092" cy="309659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数据交换服务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5" name="圆角矩形 22">
            <a:extLst>
              <a:ext uri="{FF2B5EF4-FFF2-40B4-BE49-F238E27FC236}">
                <a16:creationId xmlns:a16="http://schemas.microsoft.com/office/drawing/2014/main" id="{CC45BDF9-2376-405E-90D4-4BD9FC4ABBFF}"/>
              </a:ext>
            </a:extLst>
          </p:cNvPr>
          <p:cNvSpPr/>
          <p:nvPr/>
        </p:nvSpPr>
        <p:spPr>
          <a:xfrm>
            <a:off x="3465854" y="3108175"/>
            <a:ext cx="1200092" cy="330112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对讲服务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6" name="圆角矩形 22">
            <a:extLst>
              <a:ext uri="{FF2B5EF4-FFF2-40B4-BE49-F238E27FC236}">
                <a16:creationId xmlns:a16="http://schemas.microsoft.com/office/drawing/2014/main" id="{2F747553-6487-4F64-98A1-4789FE97BDB3}"/>
              </a:ext>
            </a:extLst>
          </p:cNvPr>
          <p:cNvSpPr/>
          <p:nvPr/>
        </p:nvSpPr>
        <p:spPr>
          <a:xfrm>
            <a:off x="1802316" y="3630717"/>
            <a:ext cx="1540829" cy="297850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配置服务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A1F7129B-5417-4B9F-AB48-C55541F30AD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462" b="90756" l="890" r="99021">
                        <a14:foregroundMark x1="74288" y1="23950" x2="73043" y2="86555"/>
                        <a14:foregroundMark x1="58007" y1="14286" x2="57384" y2="86555"/>
                        <a14:foregroundMark x1="41370" y1="23950" x2="40747" y2="85294"/>
                        <a14:foregroundMark x1="24199" y1="17227" x2="23843" y2="89496"/>
                        <a14:foregroundMark x1="8274" y1="27311" x2="8096" y2="86555"/>
                        <a14:foregroundMark x1="3826" y1="84034" x2="13790" y2="84874"/>
                        <a14:foregroundMark x1="18238" y1="74790" x2="18238" y2="87395"/>
                        <a14:foregroundMark x1="30961" y1="76471" x2="30961" y2="85714"/>
                        <a14:foregroundMark x1="36477" y1="79412" x2="38968" y2="87395"/>
                        <a14:foregroundMark x1="68149" y1="81092" x2="70285" y2="85714"/>
                        <a14:foregroundMark x1="80427" y1="81933" x2="77669" y2="85714"/>
                        <a14:foregroundMark x1="5961" y1="57563" x2="5961" y2="71429"/>
                        <a14:backgroundMark x1="93505" y1="50420" x2="92527" y2="52521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b="10609"/>
          <a:stretch/>
        </p:blipFill>
        <p:spPr>
          <a:xfrm>
            <a:off x="5263677" y="1018470"/>
            <a:ext cx="3037358" cy="537253"/>
          </a:xfrm>
          <a:prstGeom prst="rect">
            <a:avLst/>
          </a:prstGeom>
        </p:spPr>
      </p:pic>
      <p:sp>
        <p:nvSpPr>
          <p:cNvPr id="88" name="圆角矩形 7">
            <a:extLst>
              <a:ext uri="{FF2B5EF4-FFF2-40B4-BE49-F238E27FC236}">
                <a16:creationId xmlns:a16="http://schemas.microsoft.com/office/drawing/2014/main" id="{6F4A614D-1DE9-4E41-8678-149E518C12EF}"/>
              </a:ext>
            </a:extLst>
          </p:cNvPr>
          <p:cNvSpPr/>
          <p:nvPr/>
        </p:nvSpPr>
        <p:spPr>
          <a:xfrm>
            <a:off x="9232788" y="5823573"/>
            <a:ext cx="2264741" cy="395599"/>
          </a:xfrm>
          <a:prstGeom prst="roundRect">
            <a:avLst>
              <a:gd name="adj" fmla="val 26413"/>
            </a:avLst>
          </a:prstGeom>
          <a:solidFill>
            <a:srgbClr val="B7E6F3"/>
          </a:solidFill>
          <a:ln w="19050" cmpd="sng">
            <a:solidFill>
              <a:srgbClr val="16697F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1218987"/>
            <a:r>
              <a:rPr lang="en-US" altLang="zh-CN" sz="1400" b="1" dirty="0">
                <a:solidFill>
                  <a:srgbClr val="6F7170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IDC</a:t>
            </a:r>
            <a:r>
              <a:rPr lang="zh-CN" altLang="en-US" sz="1400" b="1" dirty="0">
                <a:solidFill>
                  <a:srgbClr val="6F7170">
                    <a:lumMod val="50000"/>
                  </a:srgbClr>
                </a:solidFill>
                <a:latin typeface="Microsoft YaHei" charset="0"/>
                <a:ea typeface="Microsoft YaHei" charset="0"/>
                <a:cs typeface="Microsoft YaHei" charset="0"/>
              </a:rPr>
              <a:t>数据中心</a:t>
            </a:r>
          </a:p>
        </p:txBody>
      </p:sp>
      <p:sp>
        <p:nvSpPr>
          <p:cNvPr id="89" name="圆角矩形 22">
            <a:extLst>
              <a:ext uri="{FF2B5EF4-FFF2-40B4-BE49-F238E27FC236}">
                <a16:creationId xmlns:a16="http://schemas.microsoft.com/office/drawing/2014/main" id="{E7BC1D23-58F2-42BA-A1BA-5E75540A4877}"/>
              </a:ext>
            </a:extLst>
          </p:cNvPr>
          <p:cNvSpPr/>
          <p:nvPr/>
        </p:nvSpPr>
        <p:spPr>
          <a:xfrm>
            <a:off x="6725588" y="3102321"/>
            <a:ext cx="1522173" cy="314651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业务模块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0" name="圆角矩形 22">
            <a:extLst>
              <a:ext uri="{FF2B5EF4-FFF2-40B4-BE49-F238E27FC236}">
                <a16:creationId xmlns:a16="http://schemas.microsoft.com/office/drawing/2014/main" id="{E43FC515-6373-49C6-89D7-CF29EEBFE0C3}"/>
              </a:ext>
            </a:extLst>
          </p:cNvPr>
          <p:cNvSpPr/>
          <p:nvPr/>
        </p:nvSpPr>
        <p:spPr>
          <a:xfrm>
            <a:off x="8360640" y="3107127"/>
            <a:ext cx="1522173" cy="314651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基础模块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1" name="圆角矩形 22">
            <a:extLst>
              <a:ext uri="{FF2B5EF4-FFF2-40B4-BE49-F238E27FC236}">
                <a16:creationId xmlns:a16="http://schemas.microsoft.com/office/drawing/2014/main" id="{872F8385-F35E-415F-AE7D-52FA7BA9D400}"/>
              </a:ext>
            </a:extLst>
          </p:cNvPr>
          <p:cNvSpPr/>
          <p:nvPr/>
        </p:nvSpPr>
        <p:spPr>
          <a:xfrm>
            <a:off x="6706890" y="3608715"/>
            <a:ext cx="1522173" cy="314651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支付系统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2" name="圆角矩形 22">
            <a:extLst>
              <a:ext uri="{FF2B5EF4-FFF2-40B4-BE49-F238E27FC236}">
                <a16:creationId xmlns:a16="http://schemas.microsoft.com/office/drawing/2014/main" id="{86742187-4E2A-4512-BB23-E2154C4AB003}"/>
              </a:ext>
            </a:extLst>
          </p:cNvPr>
          <p:cNvSpPr/>
          <p:nvPr/>
        </p:nvSpPr>
        <p:spPr>
          <a:xfrm>
            <a:off x="8380954" y="3608714"/>
            <a:ext cx="1522173" cy="314651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计费系统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3" name="圆角矩形 22">
            <a:extLst>
              <a:ext uri="{FF2B5EF4-FFF2-40B4-BE49-F238E27FC236}">
                <a16:creationId xmlns:a16="http://schemas.microsoft.com/office/drawing/2014/main" id="{B436ABA1-905D-4F87-B8F6-B9D228DDC80E}"/>
              </a:ext>
            </a:extLst>
          </p:cNvPr>
          <p:cNvSpPr/>
          <p:nvPr/>
        </p:nvSpPr>
        <p:spPr>
          <a:xfrm>
            <a:off x="6725589" y="4052204"/>
            <a:ext cx="1522173" cy="314651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服务发现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4" name="圆角矩形 22">
            <a:extLst>
              <a:ext uri="{FF2B5EF4-FFF2-40B4-BE49-F238E27FC236}">
                <a16:creationId xmlns:a16="http://schemas.microsoft.com/office/drawing/2014/main" id="{1E96287D-F282-45B7-B6C8-04755C421553}"/>
              </a:ext>
            </a:extLst>
          </p:cNvPr>
          <p:cNvSpPr/>
          <p:nvPr/>
        </p:nvSpPr>
        <p:spPr>
          <a:xfrm>
            <a:off x="10055019" y="3107127"/>
            <a:ext cx="1522173" cy="314651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通信模块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5" name="圆角矩形 22">
            <a:extLst>
              <a:ext uri="{FF2B5EF4-FFF2-40B4-BE49-F238E27FC236}">
                <a16:creationId xmlns:a16="http://schemas.microsoft.com/office/drawing/2014/main" id="{09426650-404E-406D-A6DE-F7AF7A06BDA6}"/>
              </a:ext>
            </a:extLst>
          </p:cNvPr>
          <p:cNvSpPr/>
          <p:nvPr/>
        </p:nvSpPr>
        <p:spPr>
          <a:xfrm>
            <a:off x="10055019" y="3582001"/>
            <a:ext cx="1522173" cy="314651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消息总线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6" name="圆角矩形 22">
            <a:extLst>
              <a:ext uri="{FF2B5EF4-FFF2-40B4-BE49-F238E27FC236}">
                <a16:creationId xmlns:a16="http://schemas.microsoft.com/office/drawing/2014/main" id="{F2F40861-DA61-41CD-B3C6-E85575908981}"/>
              </a:ext>
            </a:extLst>
          </p:cNvPr>
          <p:cNvSpPr/>
          <p:nvPr/>
        </p:nvSpPr>
        <p:spPr>
          <a:xfrm>
            <a:off x="10067545" y="4038014"/>
            <a:ext cx="1522173" cy="314651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熔断保护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7" name="圆角矩形 22">
            <a:extLst>
              <a:ext uri="{FF2B5EF4-FFF2-40B4-BE49-F238E27FC236}">
                <a16:creationId xmlns:a16="http://schemas.microsoft.com/office/drawing/2014/main" id="{7268CA33-C0A8-4D1D-B98E-D375C8B4C077}"/>
              </a:ext>
            </a:extLst>
          </p:cNvPr>
          <p:cNvSpPr/>
          <p:nvPr/>
        </p:nvSpPr>
        <p:spPr>
          <a:xfrm>
            <a:off x="6706890" y="4599566"/>
            <a:ext cx="4870301" cy="309658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大数据平台，离线分析、数据呈现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8" name="圆角矩形 22">
            <a:extLst>
              <a:ext uri="{FF2B5EF4-FFF2-40B4-BE49-F238E27FC236}">
                <a16:creationId xmlns:a16="http://schemas.microsoft.com/office/drawing/2014/main" id="{BBDF818C-3F2A-45E0-9330-F8C2277F051E}"/>
              </a:ext>
            </a:extLst>
          </p:cNvPr>
          <p:cNvSpPr/>
          <p:nvPr/>
        </p:nvSpPr>
        <p:spPr>
          <a:xfrm>
            <a:off x="6706891" y="5040257"/>
            <a:ext cx="4870300" cy="292453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系统安全，风险识别与控制、限流容灾、性能监控、报警策略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9" name="圆角矩形 115">
            <a:extLst>
              <a:ext uri="{FF2B5EF4-FFF2-40B4-BE49-F238E27FC236}">
                <a16:creationId xmlns:a16="http://schemas.microsoft.com/office/drawing/2014/main" id="{D3E3FE60-A93A-9743-B523-7D72238DADCB}"/>
              </a:ext>
            </a:extLst>
          </p:cNvPr>
          <p:cNvSpPr/>
          <p:nvPr/>
        </p:nvSpPr>
        <p:spPr>
          <a:xfrm>
            <a:off x="3919410" y="1921875"/>
            <a:ext cx="1128017" cy="479083"/>
          </a:xfrm>
          <a:prstGeom prst="roundRect">
            <a:avLst>
              <a:gd name="adj" fmla="val 7789"/>
            </a:avLst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rgbClr val="16697F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6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交通</a:t>
            </a:r>
          </a:p>
        </p:txBody>
      </p:sp>
      <p:sp>
        <p:nvSpPr>
          <p:cNvPr id="100" name="圆角矩形 115">
            <a:extLst>
              <a:ext uri="{FF2B5EF4-FFF2-40B4-BE49-F238E27FC236}">
                <a16:creationId xmlns:a16="http://schemas.microsoft.com/office/drawing/2014/main" id="{F6C50FCA-01E2-AF4D-9802-F64C90558AE6}"/>
              </a:ext>
            </a:extLst>
          </p:cNvPr>
          <p:cNvSpPr/>
          <p:nvPr/>
        </p:nvSpPr>
        <p:spPr>
          <a:xfrm>
            <a:off x="5315451" y="1921875"/>
            <a:ext cx="1128017" cy="479083"/>
          </a:xfrm>
          <a:prstGeom prst="roundRect">
            <a:avLst>
              <a:gd name="adj" fmla="val 7789"/>
            </a:avLst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rgbClr val="16697F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6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教育</a:t>
            </a:r>
          </a:p>
        </p:txBody>
      </p:sp>
      <p:sp>
        <p:nvSpPr>
          <p:cNvPr id="101" name="圆角矩形 115">
            <a:extLst>
              <a:ext uri="{FF2B5EF4-FFF2-40B4-BE49-F238E27FC236}">
                <a16:creationId xmlns:a16="http://schemas.microsoft.com/office/drawing/2014/main" id="{D4B674CB-DF83-0945-8D36-16B2645D6FA8}"/>
              </a:ext>
            </a:extLst>
          </p:cNvPr>
          <p:cNvSpPr/>
          <p:nvPr/>
        </p:nvSpPr>
        <p:spPr>
          <a:xfrm>
            <a:off x="6711492" y="1912739"/>
            <a:ext cx="1128017" cy="479083"/>
          </a:xfrm>
          <a:prstGeom prst="roundRect">
            <a:avLst>
              <a:gd name="adj" fmla="val 7789"/>
            </a:avLst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rgbClr val="16697F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6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地产</a:t>
            </a:r>
          </a:p>
        </p:txBody>
      </p:sp>
      <p:sp>
        <p:nvSpPr>
          <p:cNvPr id="102" name="圆角矩形 115">
            <a:extLst>
              <a:ext uri="{FF2B5EF4-FFF2-40B4-BE49-F238E27FC236}">
                <a16:creationId xmlns:a16="http://schemas.microsoft.com/office/drawing/2014/main" id="{F18A0280-B29F-B743-8765-B6F492A5300C}"/>
              </a:ext>
            </a:extLst>
          </p:cNvPr>
          <p:cNvSpPr/>
          <p:nvPr/>
        </p:nvSpPr>
        <p:spPr>
          <a:xfrm>
            <a:off x="8107533" y="1921875"/>
            <a:ext cx="1128017" cy="479083"/>
          </a:xfrm>
          <a:prstGeom prst="roundRect">
            <a:avLst>
              <a:gd name="adj" fmla="val 7789"/>
            </a:avLst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rgbClr val="16697F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6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金融</a:t>
            </a:r>
          </a:p>
        </p:txBody>
      </p:sp>
      <p:sp>
        <p:nvSpPr>
          <p:cNvPr id="103" name="圆角矩形 115">
            <a:extLst>
              <a:ext uri="{FF2B5EF4-FFF2-40B4-BE49-F238E27FC236}">
                <a16:creationId xmlns:a16="http://schemas.microsoft.com/office/drawing/2014/main" id="{B542D37C-E0DB-024B-BDA3-31CBF79AD982}"/>
              </a:ext>
            </a:extLst>
          </p:cNvPr>
          <p:cNvSpPr/>
          <p:nvPr/>
        </p:nvSpPr>
        <p:spPr>
          <a:xfrm>
            <a:off x="9503574" y="1912707"/>
            <a:ext cx="1128017" cy="479083"/>
          </a:xfrm>
          <a:prstGeom prst="roundRect">
            <a:avLst>
              <a:gd name="adj" fmla="val 7789"/>
            </a:avLst>
          </a:prstGeom>
          <a:solidFill>
            <a:schemeClr val="bg2">
              <a:lumMod val="20000"/>
              <a:lumOff val="80000"/>
            </a:schemeClr>
          </a:solidFill>
          <a:ln w="19050" cmpd="sng">
            <a:solidFill>
              <a:srgbClr val="16697F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6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增值服务</a:t>
            </a:r>
          </a:p>
        </p:txBody>
      </p:sp>
      <p:sp>
        <p:nvSpPr>
          <p:cNvPr id="104" name="圆角矩形 22">
            <a:extLst>
              <a:ext uri="{FF2B5EF4-FFF2-40B4-BE49-F238E27FC236}">
                <a16:creationId xmlns:a16="http://schemas.microsoft.com/office/drawing/2014/main" id="{D00B87E6-676F-0D41-BD5C-90D1B81B8DE4}"/>
              </a:ext>
            </a:extLst>
          </p:cNvPr>
          <p:cNvSpPr/>
          <p:nvPr/>
        </p:nvSpPr>
        <p:spPr>
          <a:xfrm>
            <a:off x="8360640" y="4062073"/>
            <a:ext cx="1522173" cy="314651"/>
          </a:xfrm>
          <a:prstGeom prst="roundRect">
            <a:avLst>
              <a:gd name="adj" fmla="val 23454"/>
            </a:avLst>
          </a:prstGeom>
          <a:solidFill>
            <a:schemeClr val="bg2">
              <a:lumMod val="20000"/>
              <a:lumOff val="80000"/>
            </a:schemeClr>
          </a:solidFill>
          <a:ln w="19050">
            <a:solidFill>
              <a:srgbClr val="FFFFFF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r>
              <a:rPr lang="zh-CN" altLang="en-US" sz="1200" b="1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配置中心</a:t>
            </a:r>
            <a:endParaRPr lang="en-US" altLang="zh-CN" sz="1200" b="1" dirty="0">
              <a:solidFill>
                <a:srgbClr val="000000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5" name="圆角矩形 115">
            <a:extLst>
              <a:ext uri="{FF2B5EF4-FFF2-40B4-BE49-F238E27FC236}">
                <a16:creationId xmlns:a16="http://schemas.microsoft.com/office/drawing/2014/main" id="{D66080C4-63A7-4EAB-B631-E0A3A1E04791}"/>
              </a:ext>
            </a:extLst>
          </p:cNvPr>
          <p:cNvSpPr/>
          <p:nvPr/>
        </p:nvSpPr>
        <p:spPr>
          <a:xfrm>
            <a:off x="1528620" y="2669885"/>
            <a:ext cx="2304344" cy="398451"/>
          </a:xfrm>
          <a:prstGeom prst="roundRect">
            <a:avLst>
              <a:gd name="adj" fmla="val 7789"/>
            </a:avLst>
          </a:prstGeom>
          <a:solidFill>
            <a:schemeClr val="bg2">
              <a:lumMod val="20000"/>
              <a:lumOff val="80000"/>
            </a:schemeClr>
          </a:solidFill>
          <a:ln w="19050" cmpd="sng">
            <a:noFill/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b="1" dirty="0" err="1">
                <a:solidFill>
                  <a:srgbClr val="000000"/>
                </a:solidFill>
                <a:latin typeface="Helvetica"/>
              </a:rPr>
              <a:t>OPNext.T</a:t>
            </a:r>
            <a:endParaRPr lang="zh-CN" altLang="en-US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06" name="圆角矩形 115">
            <a:extLst>
              <a:ext uri="{FF2B5EF4-FFF2-40B4-BE49-F238E27FC236}">
                <a16:creationId xmlns:a16="http://schemas.microsoft.com/office/drawing/2014/main" id="{A3C337E6-0F28-4534-BF83-0BC776A5970F}"/>
              </a:ext>
            </a:extLst>
          </p:cNvPr>
          <p:cNvSpPr/>
          <p:nvPr/>
        </p:nvSpPr>
        <p:spPr>
          <a:xfrm>
            <a:off x="6570953" y="2667532"/>
            <a:ext cx="2387572" cy="398451"/>
          </a:xfrm>
          <a:prstGeom prst="roundRect">
            <a:avLst>
              <a:gd name="adj" fmla="val 7789"/>
            </a:avLst>
          </a:prstGeom>
          <a:solidFill>
            <a:schemeClr val="bg2">
              <a:lumMod val="20000"/>
              <a:lumOff val="80000"/>
            </a:schemeClr>
          </a:solidFill>
          <a:ln w="19050" cmpd="sng">
            <a:noFill/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b="1" dirty="0" err="1">
                <a:solidFill>
                  <a:srgbClr val="000000"/>
                </a:solidFill>
                <a:latin typeface="Helvetica"/>
              </a:rPr>
              <a:t>OPNext.S</a:t>
            </a:r>
            <a:endParaRPr lang="zh-CN" altLang="en-US" b="1" dirty="0">
              <a:solidFill>
                <a:srgbClr val="000000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7781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30">
        <p14:reveal/>
      </p:transition>
    </mc:Choice>
    <mc:Fallback xmlns="">
      <p:transition spd="slow" advTm="3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9" name="矩形 28"/>
          <p:cNvSpPr/>
          <p:nvPr/>
        </p:nvSpPr>
        <p:spPr>
          <a:xfrm>
            <a:off x="1345777" y="247156"/>
            <a:ext cx="2790444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2000" b="1" dirty="0" err="1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OPNext.T</a:t>
            </a:r>
            <a:r>
              <a:rPr lang="en-US" altLang="zh-CN" sz="2000" b="1" dirty="0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架构设计目标</a:t>
            </a:r>
          </a:p>
        </p:txBody>
      </p:sp>
      <p:grpSp>
        <p:nvGrpSpPr>
          <p:cNvPr id="30" name="组合 22">
            <a:extLst>
              <a:ext uri="{FF2B5EF4-FFF2-40B4-BE49-F238E27FC236}">
                <a16:creationId xmlns:a16="http://schemas.microsoft.com/office/drawing/2014/main" id="{90CB7A63-7FB8-D54A-AB93-D4EF60C6BA80}"/>
              </a:ext>
            </a:extLst>
          </p:cNvPr>
          <p:cNvGrpSpPr/>
          <p:nvPr/>
        </p:nvGrpSpPr>
        <p:grpSpPr>
          <a:xfrm>
            <a:off x="308695" y="219936"/>
            <a:ext cx="1059184" cy="415656"/>
            <a:chOff x="232229" y="188685"/>
            <a:chExt cx="1686036" cy="661649"/>
          </a:xfrm>
        </p:grpSpPr>
        <p:grpSp>
          <p:nvGrpSpPr>
            <p:cNvPr id="33" name="组合 23">
              <a:extLst>
                <a:ext uri="{FF2B5EF4-FFF2-40B4-BE49-F238E27FC236}">
                  <a16:creationId xmlns:a16="http://schemas.microsoft.com/office/drawing/2014/main" id="{7C8EA2D7-26A8-5D41-9C97-94620B41F271}"/>
                </a:ext>
              </a:extLst>
            </p:cNvPr>
            <p:cNvGrpSpPr/>
            <p:nvPr/>
          </p:nvGrpSpPr>
          <p:grpSpPr>
            <a:xfrm>
              <a:off x="232229" y="188685"/>
              <a:ext cx="1334834" cy="661649"/>
              <a:chOff x="875306" y="2016236"/>
              <a:chExt cx="3043071" cy="1736956"/>
            </a:xfrm>
          </p:grpSpPr>
          <p:pic>
            <p:nvPicPr>
              <p:cNvPr id="41" name="图片 14">
                <a:extLst>
                  <a:ext uri="{FF2B5EF4-FFF2-40B4-BE49-F238E27FC236}">
                    <a16:creationId xmlns:a16="http://schemas.microsoft.com/office/drawing/2014/main" id="{1AEF9F4A-A266-4848-AB56-44B9257B69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470"/>
              <a:stretch/>
            </p:blipFill>
            <p:spPr bwMode="auto">
              <a:xfrm>
                <a:off x="2459110" y="2016236"/>
                <a:ext cx="1214749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图片 14">
                <a:extLst>
                  <a:ext uri="{FF2B5EF4-FFF2-40B4-BE49-F238E27FC236}">
                    <a16:creationId xmlns:a16="http://schemas.microsoft.com/office/drawing/2014/main" id="{7E569D32-2D78-0548-AD80-BD526C2DBF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30"/>
              <a:stretch/>
            </p:blipFill>
            <p:spPr bwMode="auto">
              <a:xfrm>
                <a:off x="875306" y="2641601"/>
                <a:ext cx="3043071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" name="组合 29">
              <a:extLst>
                <a:ext uri="{FF2B5EF4-FFF2-40B4-BE49-F238E27FC236}">
                  <a16:creationId xmlns:a16="http://schemas.microsoft.com/office/drawing/2014/main" id="{3E6D65E6-D4D6-6E4D-9B55-65E13F3D34A2}"/>
                </a:ext>
              </a:extLst>
            </p:cNvPr>
            <p:cNvGrpSpPr/>
            <p:nvPr/>
          </p:nvGrpSpPr>
          <p:grpSpPr>
            <a:xfrm>
              <a:off x="1612984" y="316937"/>
              <a:ext cx="305281" cy="425810"/>
              <a:chOff x="3889349" y="2471058"/>
              <a:chExt cx="754743" cy="957942"/>
            </a:xfrm>
          </p:grpSpPr>
          <p:sp>
            <p:nvSpPr>
              <p:cNvPr id="35" name="右箭头 34">
                <a:extLst>
                  <a:ext uri="{FF2B5EF4-FFF2-40B4-BE49-F238E27FC236}">
                    <a16:creationId xmlns:a16="http://schemas.microsoft.com/office/drawing/2014/main" id="{86C398D0-3FDC-2D42-B829-B9E8D8014A31}"/>
                  </a:ext>
                </a:extLst>
              </p:cNvPr>
              <p:cNvSpPr/>
              <p:nvPr/>
            </p:nvSpPr>
            <p:spPr>
              <a:xfrm>
                <a:off x="3889349" y="2471058"/>
                <a:ext cx="754743" cy="95794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  <p:sp>
            <p:nvSpPr>
              <p:cNvPr id="40" name="右箭头 39">
                <a:extLst>
                  <a:ext uri="{FF2B5EF4-FFF2-40B4-BE49-F238E27FC236}">
                    <a16:creationId xmlns:a16="http://schemas.microsoft.com/office/drawing/2014/main" id="{9EA42C21-54E5-C444-9D7C-8AA618C5E876}"/>
                  </a:ext>
                </a:extLst>
              </p:cNvPr>
              <p:cNvSpPr/>
              <p:nvPr/>
            </p:nvSpPr>
            <p:spPr>
              <a:xfrm>
                <a:off x="4235466" y="2921625"/>
                <a:ext cx="380076" cy="447504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</p:grpSp>
      </p:grpSp>
      <p:sp>
        <p:nvSpPr>
          <p:cNvPr id="13" name="空心弧 12"/>
          <p:cNvSpPr/>
          <p:nvPr/>
        </p:nvSpPr>
        <p:spPr>
          <a:xfrm>
            <a:off x="-5768935" y="-94497"/>
            <a:ext cx="7977437" cy="7977437"/>
          </a:xfrm>
          <a:prstGeom prst="blockArc">
            <a:avLst>
              <a:gd name="adj1" fmla="val 18900000"/>
              <a:gd name="adj2" fmla="val 2700000"/>
              <a:gd name="adj3" fmla="val 271"/>
            </a:avLst>
          </a:prstGeom>
          <a:solidFill>
            <a:srgbClr val="0371BB"/>
          </a:solidFill>
          <a:ln>
            <a:noFill/>
          </a:ln>
        </p:spPr>
        <p:style>
          <a:lnRef idx="2">
            <a:schemeClr val="dk2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任意形状 16"/>
          <p:cNvSpPr/>
          <p:nvPr/>
        </p:nvSpPr>
        <p:spPr>
          <a:xfrm>
            <a:off x="1994022" y="1169395"/>
            <a:ext cx="8577540" cy="635373"/>
          </a:xfrm>
          <a:custGeom>
            <a:avLst/>
            <a:gdLst>
              <a:gd name="connsiteX0" fmla="*/ 0 w 7373255"/>
              <a:gd name="connsiteY0" fmla="*/ 0 h 635373"/>
              <a:gd name="connsiteX1" fmla="*/ 7373255 w 7373255"/>
              <a:gd name="connsiteY1" fmla="*/ 0 h 635373"/>
              <a:gd name="connsiteX2" fmla="*/ 7373255 w 7373255"/>
              <a:gd name="connsiteY2" fmla="*/ 635373 h 635373"/>
              <a:gd name="connsiteX3" fmla="*/ 0 w 7373255"/>
              <a:gd name="connsiteY3" fmla="*/ 635373 h 635373"/>
              <a:gd name="connsiteX4" fmla="*/ 0 w 7373255"/>
              <a:gd name="connsiteY4" fmla="*/ 0 h 635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3255" h="635373">
                <a:moveTo>
                  <a:pt x="0" y="0"/>
                </a:moveTo>
                <a:lnTo>
                  <a:pt x="7373255" y="0"/>
                </a:lnTo>
                <a:lnTo>
                  <a:pt x="7373255" y="635373"/>
                </a:lnTo>
                <a:lnTo>
                  <a:pt x="0" y="63537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模块化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  </a:t>
            </a: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单体程序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-&gt;</a:t>
            </a: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分层分块的开发方式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，</a:t>
            </a: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降低模块间耦合</a:t>
            </a:r>
            <a:endParaRPr lang="zh-CN" alt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035023" y="1125514"/>
            <a:ext cx="583380" cy="549603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任意形状 18"/>
          <p:cNvSpPr/>
          <p:nvPr/>
        </p:nvSpPr>
        <p:spPr>
          <a:xfrm>
            <a:off x="2762842" y="3904405"/>
            <a:ext cx="8427671" cy="729493"/>
          </a:xfrm>
          <a:custGeom>
            <a:avLst/>
            <a:gdLst>
              <a:gd name="connsiteX0" fmla="*/ 0 w 7658690"/>
              <a:gd name="connsiteY0" fmla="*/ 0 h 729493"/>
              <a:gd name="connsiteX1" fmla="*/ 7658690 w 7658690"/>
              <a:gd name="connsiteY1" fmla="*/ 0 h 729493"/>
              <a:gd name="connsiteX2" fmla="*/ 7658690 w 7658690"/>
              <a:gd name="connsiteY2" fmla="*/ 729493 h 729493"/>
              <a:gd name="connsiteX3" fmla="*/ 0 w 7658690"/>
              <a:gd name="connsiteY3" fmla="*/ 729493 h 729493"/>
              <a:gd name="connsiteX4" fmla="*/ 0 w 7658690"/>
              <a:gd name="connsiteY4" fmla="*/ 0 h 72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8690" h="729493">
                <a:moveTo>
                  <a:pt x="0" y="0"/>
                </a:moveTo>
                <a:lnTo>
                  <a:pt x="7658690" y="0"/>
                </a:lnTo>
                <a:lnTo>
                  <a:pt x="7658690" y="729493"/>
                </a:lnTo>
                <a:lnTo>
                  <a:pt x="0" y="72949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开放性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  </a:t>
            </a: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提供开放性的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SDK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和专用语言</a:t>
            </a: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供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更多</a:t>
            </a:r>
            <a:r>
              <a:rPr 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APP</a:t>
            </a: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开发者使用</a:t>
            </a:r>
            <a:endParaRPr lang="zh-CN" alt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524655" y="1956732"/>
            <a:ext cx="613608" cy="561920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任意形状 20"/>
          <p:cNvSpPr/>
          <p:nvPr/>
        </p:nvSpPr>
        <p:spPr>
          <a:xfrm>
            <a:off x="2784750" y="2987462"/>
            <a:ext cx="8405763" cy="674220"/>
          </a:xfrm>
          <a:custGeom>
            <a:avLst/>
            <a:gdLst>
              <a:gd name="connsiteX0" fmla="*/ 0 w 7549182"/>
              <a:gd name="connsiteY0" fmla="*/ 0 h 674220"/>
              <a:gd name="connsiteX1" fmla="*/ 7549182 w 7549182"/>
              <a:gd name="connsiteY1" fmla="*/ 0 h 674220"/>
              <a:gd name="connsiteX2" fmla="*/ 7549182 w 7549182"/>
              <a:gd name="connsiteY2" fmla="*/ 674220 h 674220"/>
              <a:gd name="connsiteX3" fmla="*/ 0 w 7549182"/>
              <a:gd name="connsiteY3" fmla="*/ 674220 h 674220"/>
              <a:gd name="connsiteX4" fmla="*/ 0 w 7549182"/>
              <a:gd name="connsiteY4" fmla="*/ 0 h 674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49182" h="674220">
                <a:moveTo>
                  <a:pt x="0" y="0"/>
                </a:moveTo>
                <a:lnTo>
                  <a:pt x="7549182" y="0"/>
                </a:lnTo>
                <a:lnTo>
                  <a:pt x="7549182" y="674220"/>
                </a:lnTo>
                <a:lnTo>
                  <a:pt x="0" y="67422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安全性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  </a:t>
            </a: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数据存储、数据传输、</a:t>
            </a:r>
            <a:r>
              <a:rPr 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API</a:t>
            </a: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安全以及核心算法安全</a:t>
            </a:r>
            <a:endParaRPr lang="zh-CN" alt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805242" y="3034837"/>
            <a:ext cx="613600" cy="582904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任意形状 22"/>
          <p:cNvSpPr/>
          <p:nvPr/>
        </p:nvSpPr>
        <p:spPr>
          <a:xfrm>
            <a:off x="2483309" y="4967464"/>
            <a:ext cx="8347977" cy="645402"/>
          </a:xfrm>
          <a:custGeom>
            <a:avLst/>
            <a:gdLst>
              <a:gd name="connsiteX0" fmla="*/ 0 w 7598967"/>
              <a:gd name="connsiteY0" fmla="*/ 0 h 645402"/>
              <a:gd name="connsiteX1" fmla="*/ 7598967 w 7598967"/>
              <a:gd name="connsiteY1" fmla="*/ 0 h 645402"/>
              <a:gd name="connsiteX2" fmla="*/ 7598967 w 7598967"/>
              <a:gd name="connsiteY2" fmla="*/ 645402 h 645402"/>
              <a:gd name="connsiteX3" fmla="*/ 0 w 7598967"/>
              <a:gd name="connsiteY3" fmla="*/ 645402 h 645402"/>
              <a:gd name="connsiteX4" fmla="*/ 0 w 7598967"/>
              <a:gd name="connsiteY4" fmla="*/ 0 h 645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8967" h="645402">
                <a:moveTo>
                  <a:pt x="0" y="0"/>
                </a:moveTo>
                <a:lnTo>
                  <a:pt x="7598967" y="0"/>
                </a:lnTo>
                <a:lnTo>
                  <a:pt x="7598967" y="645402"/>
                </a:lnTo>
                <a:lnTo>
                  <a:pt x="0" y="645402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扩展性  包括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APP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以及外设等的易扩展性</a:t>
            </a:r>
          </a:p>
        </p:txBody>
      </p:sp>
      <p:sp>
        <p:nvSpPr>
          <p:cNvPr id="24" name="椭圆 23"/>
          <p:cNvSpPr/>
          <p:nvPr/>
        </p:nvSpPr>
        <p:spPr>
          <a:xfrm>
            <a:off x="1802220" y="4020579"/>
            <a:ext cx="626245" cy="629513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任意形状 30"/>
          <p:cNvSpPr/>
          <p:nvPr/>
        </p:nvSpPr>
        <p:spPr>
          <a:xfrm>
            <a:off x="2059152" y="5956907"/>
            <a:ext cx="8336705" cy="623260"/>
          </a:xfrm>
          <a:custGeom>
            <a:avLst/>
            <a:gdLst>
              <a:gd name="connsiteX0" fmla="*/ 0 w 7362243"/>
              <a:gd name="connsiteY0" fmla="*/ 0 h 623260"/>
              <a:gd name="connsiteX1" fmla="*/ 7362243 w 7362243"/>
              <a:gd name="connsiteY1" fmla="*/ 0 h 623260"/>
              <a:gd name="connsiteX2" fmla="*/ 7362243 w 7362243"/>
              <a:gd name="connsiteY2" fmla="*/ 623260 h 623260"/>
              <a:gd name="connsiteX3" fmla="*/ 0 w 7362243"/>
              <a:gd name="connsiteY3" fmla="*/ 623260 h 623260"/>
              <a:gd name="connsiteX4" fmla="*/ 0 w 7362243"/>
              <a:gd name="connsiteY4" fmla="*/ 0 h 62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2243" h="623260">
                <a:moveTo>
                  <a:pt x="0" y="0"/>
                </a:moveTo>
                <a:lnTo>
                  <a:pt x="7362243" y="0"/>
                </a:lnTo>
                <a:lnTo>
                  <a:pt x="7362243" y="623260"/>
                </a:lnTo>
                <a:lnTo>
                  <a:pt x="0" y="62326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性能，稳定性，</a:t>
            </a: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可维护性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  </a:t>
            </a:r>
            <a:r>
              <a:rPr 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日志收集上传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结合大数据报表</a:t>
            </a:r>
          </a:p>
        </p:txBody>
      </p:sp>
      <p:sp>
        <p:nvSpPr>
          <p:cNvPr id="32" name="椭圆 31"/>
          <p:cNvSpPr/>
          <p:nvPr/>
        </p:nvSpPr>
        <p:spPr>
          <a:xfrm>
            <a:off x="1603598" y="4990407"/>
            <a:ext cx="635746" cy="614918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6" name="任意形状 35"/>
          <p:cNvSpPr/>
          <p:nvPr/>
        </p:nvSpPr>
        <p:spPr>
          <a:xfrm>
            <a:off x="2516571" y="2034339"/>
            <a:ext cx="8314715" cy="703950"/>
          </a:xfrm>
          <a:custGeom>
            <a:avLst/>
            <a:gdLst>
              <a:gd name="connsiteX0" fmla="*/ 0 w 7675181"/>
              <a:gd name="connsiteY0" fmla="*/ 0 h 703950"/>
              <a:gd name="connsiteX1" fmla="*/ 7675181 w 7675181"/>
              <a:gd name="connsiteY1" fmla="*/ 0 h 703950"/>
              <a:gd name="connsiteX2" fmla="*/ 7675181 w 7675181"/>
              <a:gd name="connsiteY2" fmla="*/ 703950 h 703950"/>
              <a:gd name="connsiteX3" fmla="*/ 0 w 7675181"/>
              <a:gd name="connsiteY3" fmla="*/ 703950 h 703950"/>
              <a:gd name="connsiteX4" fmla="*/ 0 w 7675181"/>
              <a:gd name="connsiteY4" fmla="*/ 0 h 70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181" h="703950">
                <a:moveTo>
                  <a:pt x="0" y="0"/>
                </a:moveTo>
                <a:lnTo>
                  <a:pt x="7675181" y="0"/>
                </a:lnTo>
                <a:lnTo>
                  <a:pt x="7675181" y="703950"/>
                </a:lnTo>
                <a:lnTo>
                  <a:pt x="0" y="70395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190500" dist="101600" dir="654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定制化  通过汉柏的专用语言（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DSL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"/>
              </a:rPr>
              <a:t>）自由组合业务流程</a:t>
            </a:r>
          </a:p>
        </p:txBody>
      </p:sp>
      <p:sp>
        <p:nvSpPr>
          <p:cNvPr id="37" name="椭圆 36"/>
          <p:cNvSpPr/>
          <p:nvPr/>
        </p:nvSpPr>
        <p:spPr>
          <a:xfrm>
            <a:off x="1095856" y="5924812"/>
            <a:ext cx="624575" cy="618031"/>
          </a:xfrm>
          <a:prstGeom prst="ellipse">
            <a:avLst/>
          </a:prstGeom>
          <a:solidFill>
            <a:srgbClr val="8ED2E3"/>
          </a:solidFill>
          <a:ln>
            <a:solidFill>
              <a:srgbClr val="0371BB"/>
            </a:solidFill>
          </a:ln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hueOff val="0"/>
              <a:satOff val="0"/>
              <a:lumOff val="0"/>
              <a:alphaOff val="0"/>
            </a:schemeClr>
          </a:fillRef>
          <a:effectRef idx="0">
            <a:schemeClr val="lt2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804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30">
        <p14:reveal/>
      </p:transition>
    </mc:Choice>
    <mc:Fallback xmlns="">
      <p:transition spd="slow" advTm="3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11487150" y="-647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延迟符</a:t>
            </a:r>
          </a:p>
        </p:txBody>
      </p:sp>
      <p:sp>
        <p:nvSpPr>
          <p:cNvPr id="29" name="矩形 28"/>
          <p:cNvSpPr/>
          <p:nvPr/>
        </p:nvSpPr>
        <p:spPr>
          <a:xfrm>
            <a:off x="1345777" y="247156"/>
            <a:ext cx="2277483" cy="400110"/>
          </a:xfrm>
          <a:prstGeom prst="rect">
            <a:avLst/>
          </a:prstGeom>
          <a:effectLst/>
        </p:spPr>
        <p:txBody>
          <a:bodyPr vert="horz" wrap="none">
            <a:spAutoFit/>
          </a:bodyPr>
          <a:lstStyle/>
          <a:p>
            <a:r>
              <a:rPr lang="en-US" altLang="zh-CN" sz="2000" b="1" dirty="0" err="1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OPNext.T</a:t>
            </a:r>
            <a:r>
              <a:rPr lang="en-US" altLang="zh-CN" sz="2000" b="1" dirty="0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2E2E2E"/>
                </a:solidFill>
                <a:latin typeface="Calibri"/>
                <a:ea typeface="微软雅黑" panose="020B0503020204020204" pitchFamily="34" charset="-122"/>
              </a:rPr>
              <a:t>整体规划</a:t>
            </a:r>
          </a:p>
        </p:txBody>
      </p:sp>
      <p:grpSp>
        <p:nvGrpSpPr>
          <p:cNvPr id="30" name="组合 22">
            <a:extLst>
              <a:ext uri="{FF2B5EF4-FFF2-40B4-BE49-F238E27FC236}">
                <a16:creationId xmlns:a16="http://schemas.microsoft.com/office/drawing/2014/main" id="{90CB7A63-7FB8-D54A-AB93-D4EF60C6BA80}"/>
              </a:ext>
            </a:extLst>
          </p:cNvPr>
          <p:cNvGrpSpPr/>
          <p:nvPr/>
        </p:nvGrpSpPr>
        <p:grpSpPr>
          <a:xfrm>
            <a:off x="308695" y="219936"/>
            <a:ext cx="1059184" cy="415656"/>
            <a:chOff x="232229" y="188685"/>
            <a:chExt cx="1686036" cy="661649"/>
          </a:xfrm>
        </p:grpSpPr>
        <p:grpSp>
          <p:nvGrpSpPr>
            <p:cNvPr id="33" name="组合 23">
              <a:extLst>
                <a:ext uri="{FF2B5EF4-FFF2-40B4-BE49-F238E27FC236}">
                  <a16:creationId xmlns:a16="http://schemas.microsoft.com/office/drawing/2014/main" id="{7C8EA2D7-26A8-5D41-9C97-94620B41F271}"/>
                </a:ext>
              </a:extLst>
            </p:cNvPr>
            <p:cNvGrpSpPr/>
            <p:nvPr/>
          </p:nvGrpSpPr>
          <p:grpSpPr>
            <a:xfrm>
              <a:off x="232229" y="188685"/>
              <a:ext cx="1334834" cy="661649"/>
              <a:chOff x="875306" y="2016236"/>
              <a:chExt cx="3043071" cy="1736956"/>
            </a:xfrm>
          </p:grpSpPr>
          <p:pic>
            <p:nvPicPr>
              <p:cNvPr id="41" name="图片 14">
                <a:extLst>
                  <a:ext uri="{FF2B5EF4-FFF2-40B4-BE49-F238E27FC236}">
                    <a16:creationId xmlns:a16="http://schemas.microsoft.com/office/drawing/2014/main" id="{1AEF9F4A-A266-4848-AB56-44B9257B69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470"/>
              <a:stretch/>
            </p:blipFill>
            <p:spPr bwMode="auto">
              <a:xfrm>
                <a:off x="2459110" y="2016236"/>
                <a:ext cx="1214749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2" name="图片 14">
                <a:extLst>
                  <a:ext uri="{FF2B5EF4-FFF2-40B4-BE49-F238E27FC236}">
                    <a16:creationId xmlns:a16="http://schemas.microsoft.com/office/drawing/2014/main" id="{7E569D32-2D78-0548-AD80-BD526C2DBF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530"/>
              <a:stretch/>
            </p:blipFill>
            <p:spPr bwMode="auto">
              <a:xfrm>
                <a:off x="875306" y="2641601"/>
                <a:ext cx="3043071" cy="1111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4" name="组合 29">
              <a:extLst>
                <a:ext uri="{FF2B5EF4-FFF2-40B4-BE49-F238E27FC236}">
                  <a16:creationId xmlns:a16="http://schemas.microsoft.com/office/drawing/2014/main" id="{3E6D65E6-D4D6-6E4D-9B55-65E13F3D34A2}"/>
                </a:ext>
              </a:extLst>
            </p:cNvPr>
            <p:cNvGrpSpPr/>
            <p:nvPr/>
          </p:nvGrpSpPr>
          <p:grpSpPr>
            <a:xfrm>
              <a:off x="1612984" y="316937"/>
              <a:ext cx="305281" cy="425810"/>
              <a:chOff x="3889349" y="2471058"/>
              <a:chExt cx="754743" cy="957942"/>
            </a:xfrm>
          </p:grpSpPr>
          <p:sp>
            <p:nvSpPr>
              <p:cNvPr id="35" name="右箭头 34">
                <a:extLst>
                  <a:ext uri="{FF2B5EF4-FFF2-40B4-BE49-F238E27FC236}">
                    <a16:creationId xmlns:a16="http://schemas.microsoft.com/office/drawing/2014/main" id="{86C398D0-3FDC-2D42-B829-B9E8D8014A31}"/>
                  </a:ext>
                </a:extLst>
              </p:cNvPr>
              <p:cNvSpPr/>
              <p:nvPr/>
            </p:nvSpPr>
            <p:spPr>
              <a:xfrm>
                <a:off x="3889349" y="2471058"/>
                <a:ext cx="754743" cy="957942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ysClr val="window" lastClr="FFFFFF">
                  <a:lumMod val="8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  <p:sp>
            <p:nvSpPr>
              <p:cNvPr id="40" name="右箭头 39">
                <a:extLst>
                  <a:ext uri="{FF2B5EF4-FFF2-40B4-BE49-F238E27FC236}">
                    <a16:creationId xmlns:a16="http://schemas.microsoft.com/office/drawing/2014/main" id="{9EA42C21-54E5-C444-9D7C-8AA618C5E876}"/>
                  </a:ext>
                </a:extLst>
              </p:cNvPr>
              <p:cNvSpPr/>
              <p:nvPr/>
            </p:nvSpPr>
            <p:spPr>
              <a:xfrm>
                <a:off x="4235466" y="2921625"/>
                <a:ext cx="380076" cy="447504"/>
              </a:xfrm>
              <a:prstGeom prst="rightArrow">
                <a:avLst>
                  <a:gd name="adj1" fmla="val 50000"/>
                  <a:gd name="adj2" fmla="val 100000"/>
                </a:avLst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charset="0"/>
                  <a:cs typeface=""/>
                </a:endParaRPr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4BB74110-D590-0D4B-8FA2-4732953804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1" y="568004"/>
            <a:ext cx="10857255" cy="628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7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3530">
        <p14:reveal/>
      </p:transition>
    </mc:Choice>
    <mc:Fallback xmlns="">
      <p:transition spd="slow" advTm="35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Text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SubTitle"/>
  <p:tag name="MH_ORDER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Text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SubTitle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7092852"/>
  <p:tag name="MH_LIBRARY" val="GRAPHIC"/>
  <p:tag name="MH_TYPE" val="Text"/>
  <p:tag name="MH_ORDER" val="2"/>
</p:tagLst>
</file>

<file path=ppt/theme/theme1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1508</TotalTime>
  <Words>1141</Words>
  <Application>Microsoft Macintosh PowerPoint</Application>
  <PresentationFormat>Widescreen</PresentationFormat>
  <Paragraphs>237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39" baseType="lpstr">
      <vt:lpstr>Aller Light</vt:lpstr>
      <vt:lpstr>等线</vt:lpstr>
      <vt:lpstr>等线</vt:lpstr>
      <vt:lpstr>KaiTi</vt:lpstr>
      <vt:lpstr>Lato Light</vt:lpstr>
      <vt:lpstr>微软雅黑</vt:lpstr>
      <vt:lpstr>微软雅黑</vt:lpstr>
      <vt:lpstr>Open Sans</vt:lpstr>
      <vt:lpstr>Open Sans Light</vt:lpstr>
      <vt:lpstr>宋体</vt:lpstr>
      <vt:lpstr>华文隶书</vt:lpstr>
      <vt:lpstr>幼圆</vt:lpstr>
      <vt:lpstr>微软雅黑 Light</vt:lpstr>
      <vt:lpstr>Arial</vt:lpstr>
      <vt:lpstr>Calibri</vt:lpstr>
      <vt:lpstr>Century Gothic</vt:lpstr>
      <vt:lpstr>Helvetica</vt:lpstr>
      <vt:lpstr>Times New Roman</vt:lpstr>
      <vt:lpstr>Tw Cen MT</vt:lpstr>
      <vt:lpstr>Wingdings 3</vt:lpstr>
      <vt:lpstr>切片</vt:lpstr>
      <vt:lpstr>Office 主题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项目解决的问题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以开放平台为基础的开放生态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Jock</dc:creator>
  <cp:lastModifiedBy>Microsoft Office User</cp:lastModifiedBy>
  <cp:revision>453</cp:revision>
  <dcterms:created xsi:type="dcterms:W3CDTF">2017-12-18T22:28:05Z</dcterms:created>
  <dcterms:modified xsi:type="dcterms:W3CDTF">2018-02-05T03:46:16Z</dcterms:modified>
</cp:coreProperties>
</file>