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8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9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319" r:id="rId4"/>
    <p:sldId id="383" r:id="rId5"/>
    <p:sldId id="384" r:id="rId6"/>
    <p:sldId id="382" r:id="rId7"/>
    <p:sldId id="392" r:id="rId8"/>
    <p:sldId id="386" r:id="rId9"/>
    <p:sldId id="320" r:id="rId10"/>
    <p:sldId id="325" r:id="rId11"/>
    <p:sldId id="326" r:id="rId12"/>
    <p:sldId id="357" r:id="rId13"/>
    <p:sldId id="391" r:id="rId14"/>
    <p:sldId id="360" r:id="rId15"/>
    <p:sldId id="361" r:id="rId16"/>
    <p:sldId id="380" r:id="rId17"/>
    <p:sldId id="354" r:id="rId18"/>
    <p:sldId id="388" r:id="rId19"/>
    <p:sldId id="332" r:id="rId20"/>
    <p:sldId id="389" r:id="rId21"/>
    <p:sldId id="393" r:id="rId22"/>
    <p:sldId id="387" r:id="rId23"/>
    <p:sldId id="258" r:id="rId24"/>
  </p:sldIdLst>
  <p:sldSz cx="12190413" cy="6859588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9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8A5"/>
    <a:srgbClr val="595959"/>
    <a:srgbClr val="F26077"/>
    <a:srgbClr val="EAEEF5"/>
    <a:srgbClr val="FC0007"/>
    <a:srgbClr val="562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8" autoAdjust="0"/>
    <p:restoredTop sz="74684" autoAdjust="0"/>
  </p:normalViewPr>
  <p:slideViewPr>
    <p:cSldViewPr snapToGrid="0" showGuides="1">
      <p:cViewPr varScale="1">
        <p:scale>
          <a:sx n="115" d="100"/>
          <a:sy n="115" d="100"/>
        </p:scale>
        <p:origin x="-2112" y="-112"/>
      </p:cViewPr>
      <p:guideLst>
        <p:guide orient="horz" pos="2161"/>
        <p:guide pos="39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69848" cy="6984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18/2/5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 noRot="1" noChangeAspect="1"/>
          </p:cNvSpPr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</a:ln>
        </p:spPr>
        <p:txBody>
          <a:bodyPr vert="horz"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9848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052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4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32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8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35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8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973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200" b="1" dirty="0" smtClean="0"/>
              <a:t>四款硬件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200" b="1" dirty="0" smtClean="0"/>
              <a:t>一套软件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200" b="1" dirty="0" smtClean="0"/>
              <a:t>一套综合解决方案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200" b="1" dirty="0" smtClean="0"/>
              <a:t>代码行数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200" b="1" dirty="0" smtClean="0"/>
              <a:t>项目数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78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04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54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03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41" y="1122675"/>
            <a:ext cx="9143048" cy="23882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41" y="3603039"/>
            <a:ext cx="9143048" cy="1656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991" y="365226"/>
            <a:ext cx="2628626" cy="581345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13" y="365226"/>
            <a:ext cx="7733494" cy="5813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63" y="1710213"/>
            <a:ext cx="10514505" cy="285352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63" y="4590738"/>
            <a:ext cx="10514505" cy="1500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13" y="1826132"/>
            <a:ext cx="5181060" cy="43525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557" y="1826132"/>
            <a:ext cx="5181060" cy="43525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01" y="365226"/>
            <a:ext cx="10514505" cy="132593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650" y="1778932"/>
            <a:ext cx="4873066" cy="82414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199765" indent="0">
              <a:buNone/>
              <a:defRPr sz="1800"/>
            </a:lvl8pPr>
            <a:lvl9pPr marL="3656965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650" y="2666119"/>
            <a:ext cx="4873066" cy="3525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286" y="1778932"/>
            <a:ext cx="4897066" cy="82414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199765" indent="0">
              <a:buNone/>
              <a:defRPr sz="1800"/>
            </a:lvl8pPr>
            <a:lvl9pPr marL="3656965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286" y="2666119"/>
            <a:ext cx="4897066" cy="3525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01" y="457327"/>
            <a:ext cx="3931827" cy="160064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648" y="987699"/>
            <a:ext cx="6171557" cy="48749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01" y="2057972"/>
            <a:ext cx="3931827" cy="3812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01" y="457327"/>
            <a:ext cx="4164915" cy="160064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648" y="457328"/>
            <a:ext cx="6171557" cy="54053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01" y="2057972"/>
            <a:ext cx="4164915" cy="3812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1089025" lvl="0" indent="-1089025" algn="ctr" eaLnBrk="1" latinLnBrk="0" hangingPunct="1">
        <a:lnSpc>
          <a:spcPct val="10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408305" lvl="0" indent="-408305" algn="l" defTabSz="1089025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884555" lvl="1" indent="-339725" algn="l" defTabSz="1089025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360805" lvl="2" indent="-271780" algn="l" defTabSz="1089025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905000" lvl="3" indent="-271145" algn="l" defTabSz="1089025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449830" lvl="4" indent="-271780" algn="l" defTabSz="1089025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1089025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1089025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1089025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1089025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emf"/><Relationship Id="rId12" Type="http://schemas.openxmlformats.org/officeDocument/2006/relationships/image" Target="../media/image28.png"/><Relationship Id="rId13" Type="http://schemas.openxmlformats.org/officeDocument/2006/relationships/image" Target="../media/image9.png"/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Relationship Id="rId8" Type="http://schemas.openxmlformats.org/officeDocument/2006/relationships/image" Target="../media/image7.png"/><Relationship Id="rId9" Type="http://schemas.openxmlformats.org/officeDocument/2006/relationships/image" Target="../media/image4.png"/><Relationship Id="rId10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9.png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29.emf"/><Relationship Id="rId10" Type="http://schemas.openxmlformats.org/officeDocument/2006/relationships/image" Target="../media/image9.png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tags" Target="../tags/tag65.xml"/><Relationship Id="rId6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9.png"/><Relationship Id="rId1" Type="http://schemas.openxmlformats.org/officeDocument/2006/relationships/tags" Target="../tags/tag66.xml"/><Relationship Id="rId2" Type="http://schemas.openxmlformats.org/officeDocument/2006/relationships/tags" Target="../tags/tag6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4" Type="http://schemas.openxmlformats.org/officeDocument/2006/relationships/tags" Target="../tags/tag74.xml"/><Relationship Id="rId5" Type="http://schemas.openxmlformats.org/officeDocument/2006/relationships/tags" Target="../tags/tag75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Relationship Id="rId8" Type="http://schemas.openxmlformats.org/officeDocument/2006/relationships/image" Target="../media/image7.png"/><Relationship Id="rId9" Type="http://schemas.openxmlformats.org/officeDocument/2006/relationships/image" Target="../media/image4.png"/><Relationship Id="rId10" Type="http://schemas.openxmlformats.org/officeDocument/2006/relationships/image" Target="../media/image9.png"/><Relationship Id="rId1" Type="http://schemas.openxmlformats.org/officeDocument/2006/relationships/tags" Target="../tags/tag71.xml"/><Relationship Id="rId2" Type="http://schemas.openxmlformats.org/officeDocument/2006/relationships/tags" Target="../tags/tag7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4" Type="http://schemas.openxmlformats.org/officeDocument/2006/relationships/tags" Target="../tags/tag79.xml"/><Relationship Id="rId5" Type="http://schemas.openxmlformats.org/officeDocument/2006/relationships/tags" Target="../tags/tag80.xml"/><Relationship Id="rId6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9.png"/><Relationship Id="rId1" Type="http://schemas.openxmlformats.org/officeDocument/2006/relationships/tags" Target="../tags/tag76.xml"/><Relationship Id="rId2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4" Type="http://schemas.openxmlformats.org/officeDocument/2006/relationships/tags" Target="../tags/tag84.xml"/><Relationship Id="rId5" Type="http://schemas.openxmlformats.org/officeDocument/2006/relationships/tags" Target="../tags/tag85.xml"/><Relationship Id="rId6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9.png"/><Relationship Id="rId1" Type="http://schemas.openxmlformats.org/officeDocument/2006/relationships/tags" Target="../tags/tag81.xml"/><Relationship Id="rId2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4" Type="http://schemas.openxmlformats.org/officeDocument/2006/relationships/tags" Target="../tags/tag89.xml"/><Relationship Id="rId5" Type="http://schemas.openxmlformats.org/officeDocument/2006/relationships/tags" Target="../tags/tag90.xml"/><Relationship Id="rId6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9.png"/><Relationship Id="rId1" Type="http://schemas.openxmlformats.org/officeDocument/2006/relationships/tags" Target="../tags/tag86.xml"/><Relationship Id="rId2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tags" Target="../tags/tag95.xml"/><Relationship Id="rId6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9.png"/><Relationship Id="rId1" Type="http://schemas.openxmlformats.org/officeDocument/2006/relationships/tags" Target="../tags/tag91.xml"/><Relationship Id="rId2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2.png"/><Relationship Id="rId13" Type="http://schemas.openxmlformats.org/officeDocument/2006/relationships/image" Target="../media/image4.png"/><Relationship Id="rId14" Type="http://schemas.openxmlformats.org/officeDocument/2006/relationships/image" Target="../media/image9.pn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slideLayout" Target="../slideLayouts/slideLayout1.xml"/><Relationship Id="rId10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4" Type="http://schemas.openxmlformats.org/officeDocument/2006/relationships/tags" Target="../tags/tag99.xml"/><Relationship Id="rId5" Type="http://schemas.openxmlformats.org/officeDocument/2006/relationships/tags" Target="../tags/tag100.xml"/><Relationship Id="rId6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9.png"/><Relationship Id="rId1" Type="http://schemas.openxmlformats.org/officeDocument/2006/relationships/tags" Target="../tags/tag96.xml"/><Relationship Id="rId2" Type="http://schemas.openxmlformats.org/officeDocument/2006/relationships/tags" Target="../tags/tag9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4" Type="http://schemas.openxmlformats.org/officeDocument/2006/relationships/tags" Target="../tags/tag104.xml"/><Relationship Id="rId5" Type="http://schemas.openxmlformats.org/officeDocument/2006/relationships/tags" Target="../tags/tag105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Relationship Id="rId8" Type="http://schemas.openxmlformats.org/officeDocument/2006/relationships/image" Target="../media/image7.png"/><Relationship Id="rId9" Type="http://schemas.openxmlformats.org/officeDocument/2006/relationships/image" Target="../media/image4.png"/><Relationship Id="rId10" Type="http://schemas.openxmlformats.org/officeDocument/2006/relationships/image" Target="../media/image9.png"/><Relationship Id="rId1" Type="http://schemas.openxmlformats.org/officeDocument/2006/relationships/tags" Target="../tags/tag101.xml"/><Relationship Id="rId2" Type="http://schemas.openxmlformats.org/officeDocument/2006/relationships/tags" Target="../tags/tag10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4" Type="http://schemas.openxmlformats.org/officeDocument/2006/relationships/tags" Target="../tags/tag109.xml"/><Relationship Id="rId5" Type="http://schemas.openxmlformats.org/officeDocument/2006/relationships/tags" Target="../tags/tag110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<Relationship Id="rId8" Type="http://schemas.openxmlformats.org/officeDocument/2006/relationships/image" Target="../media/image7.png"/><Relationship Id="rId9" Type="http://schemas.openxmlformats.org/officeDocument/2006/relationships/image" Target="../media/image4.png"/><Relationship Id="rId10" Type="http://schemas.openxmlformats.org/officeDocument/2006/relationships/image" Target="../media/image32.jpg"/><Relationship Id="rId11" Type="http://schemas.openxmlformats.org/officeDocument/2006/relationships/image" Target="../media/image9.png"/><Relationship Id="rId1" Type="http://schemas.openxmlformats.org/officeDocument/2006/relationships/tags" Target="../tags/tag106.xml"/><Relationship Id="rId2" Type="http://schemas.openxmlformats.org/officeDocument/2006/relationships/tags" Target="../tags/tag10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4" Type="http://schemas.openxmlformats.org/officeDocument/2006/relationships/image" Target="../media/image34.jpeg"/><Relationship Id="rId5" Type="http://schemas.openxmlformats.org/officeDocument/2006/relationships/image" Target="../media/image35.png"/><Relationship Id="rId1" Type="http://schemas.openxmlformats.org/officeDocument/2006/relationships/tags" Target="../tags/tag111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4.png"/><Relationship Id="rId13" Type="http://schemas.openxmlformats.org/officeDocument/2006/relationships/image" Target="../media/image9.png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<Relationship Id="rId10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1.png"/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Relationship Id="rId8" Type="http://schemas.openxmlformats.org/officeDocument/2006/relationships/image" Target="../media/image7.png"/><Relationship Id="rId9" Type="http://schemas.openxmlformats.org/officeDocument/2006/relationships/image" Target="../media/image4.png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Relationship Id="rId8" Type="http://schemas.openxmlformats.org/officeDocument/2006/relationships/image" Target="../media/image7.png"/><Relationship Id="rId9" Type="http://schemas.openxmlformats.org/officeDocument/2006/relationships/image" Target="../media/image4.png"/><Relationship Id="rId10" Type="http://schemas.openxmlformats.org/officeDocument/2006/relationships/image" Target="../media/image9.pn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tags" Target="../tags/tag30.xml"/><Relationship Id="rId6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9.png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Relationship Id="rId8" Type="http://schemas.openxmlformats.org/officeDocument/2006/relationships/image" Target="../media/image7.png"/><Relationship Id="rId9" Type="http://schemas.openxmlformats.org/officeDocument/2006/relationships/image" Target="../media/image4.png"/><Relationship Id="rId10" Type="http://schemas.openxmlformats.org/officeDocument/2006/relationships/image" Target="../media/image9.png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image" Target="../media/image14.emf"/><Relationship Id="rId13" Type="http://schemas.openxmlformats.org/officeDocument/2006/relationships/image" Target="../media/image15.emf"/><Relationship Id="rId14" Type="http://schemas.openxmlformats.org/officeDocument/2006/relationships/image" Target="../media/image16.emf"/><Relationship Id="rId15" Type="http://schemas.openxmlformats.org/officeDocument/2006/relationships/image" Target="../media/image17.emf"/><Relationship Id="rId16" Type="http://schemas.openxmlformats.org/officeDocument/2006/relationships/image" Target="../media/image18.emf"/><Relationship Id="rId17" Type="http://schemas.openxmlformats.org/officeDocument/2006/relationships/image" Target="../media/image9.png"/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7.png"/><Relationship Id="rId9" Type="http://schemas.openxmlformats.org/officeDocument/2006/relationships/image" Target="../media/image4.png"/><Relationship Id="rId10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jpe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jpeg"/><Relationship Id="rId16" Type="http://schemas.openxmlformats.org/officeDocument/2006/relationships/image" Target="../media/image25.jpeg"/><Relationship Id="rId17" Type="http://schemas.openxmlformats.org/officeDocument/2006/relationships/image" Target="../media/image9.png"/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Relationship Id="rId8" Type="http://schemas.openxmlformats.org/officeDocument/2006/relationships/image" Target="../media/image7.png"/><Relationship Id="rId9" Type="http://schemas.openxmlformats.org/officeDocument/2006/relationships/image" Target="../media/image4.png"/><Relationship Id="rId10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" y="0"/>
            <a:ext cx="12177713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2263775"/>
            <a:ext cx="1547813" cy="188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TextBox 18"/>
          <p:cNvSpPr/>
          <p:nvPr/>
        </p:nvSpPr>
        <p:spPr>
          <a:xfrm>
            <a:off x="2566988" y="1341438"/>
            <a:ext cx="8593137" cy="7699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x-none" sz="4400" b="1" dirty="0" smtClean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2017</a:t>
            </a:r>
            <a:r>
              <a:rPr lang="zh-CN" altLang="en-US" sz="4400" b="1" dirty="0" smtClean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年年度工作总结</a:t>
            </a:r>
            <a:r>
              <a:rPr lang="zh-CN" altLang="en-US" sz="4400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规划报告</a:t>
            </a:r>
          </a:p>
        </p:txBody>
      </p:sp>
      <p:sp>
        <p:nvSpPr>
          <p:cNvPr id="4101" name="TextBox 22"/>
          <p:cNvSpPr/>
          <p:nvPr/>
        </p:nvSpPr>
        <p:spPr>
          <a:xfrm>
            <a:off x="4598172" y="2785935"/>
            <a:ext cx="3743325" cy="769938"/>
          </a:xfrm>
          <a:prstGeom prst="roundRect">
            <a:avLst>
              <a:gd name="adj" fmla="val 35014"/>
            </a:avLst>
          </a:prstGeom>
          <a:noFill/>
          <a:ln w="9525"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汇报人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顾金飞</a:t>
            </a:r>
            <a:endParaRPr lang="en-US" altLang="x-none" sz="2000" b="1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/>
            <a:r>
              <a:rPr lang="en-US" altLang="x-none" sz="2000" b="1" dirty="0" smtClean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2018.2</a:t>
            </a:r>
            <a:endParaRPr lang="en-US" altLang="x-none" sz="2000" b="1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4102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388" y="3665538"/>
            <a:ext cx="10761662" cy="319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3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4104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105" name="组合 11"/>
          <p:cNvGrpSpPr>
            <a:grpSpLocks noChangeAspect="1"/>
          </p:cNvGrpSpPr>
          <p:nvPr/>
        </p:nvGrpSpPr>
        <p:grpSpPr>
          <a:xfrm>
            <a:off x="109538" y="107950"/>
            <a:ext cx="2528887" cy="2530475"/>
            <a:chOff x="0" y="0"/>
            <a:chExt cx="2529631" cy="2529631"/>
          </a:xfrm>
        </p:grpSpPr>
        <p:pic>
          <p:nvPicPr>
            <p:cNvPr id="4106" name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529631" cy="252963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07" name="图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306" y="867150"/>
              <a:ext cx="2022583" cy="63906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803275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工作成果（定制及支持）</a:t>
            </a:r>
            <a:endParaRPr lang="zh-CN" altLang="en-US" sz="3200" b="1" kern="12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5132" name="内容占位符 5"/>
          <p:cNvSpPr>
            <a:spLocks noGrp="1"/>
          </p:cNvSpPr>
          <p:nvPr>
            <p:ph idx="1"/>
          </p:nvPr>
        </p:nvSpPr>
        <p:spPr>
          <a:xfrm>
            <a:off x="1416050" y="1416050"/>
            <a:ext cx="9012238" cy="42481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indent="0"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en-US" altLang="x-none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3628162" y="2896463"/>
            <a:ext cx="49316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4000" b="1" dirty="0" smtClean="0"/>
              <a:t>总数 截图</a:t>
            </a:r>
            <a:endParaRPr lang="zh-CN" altLang="en-US" sz="4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548712" y="1969132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848A5"/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2017</a:t>
            </a:r>
            <a:r>
              <a:rPr kumimoji="1" lang="zh-CN" altLang="en-US" b="1" dirty="0" smtClean="0">
                <a:solidFill>
                  <a:srgbClr val="0848A5"/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年研发支持项目</a:t>
            </a:r>
            <a:endParaRPr kumimoji="1" lang="zh-CN" altLang="en-US" b="1" dirty="0">
              <a:solidFill>
                <a:srgbClr val="0848A5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74112" y="2908932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rgbClr val="0848A5"/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涉及定制化开发的项目</a:t>
            </a:r>
            <a:endParaRPr kumimoji="1" lang="zh-CN" altLang="en-US" b="1" dirty="0">
              <a:solidFill>
                <a:srgbClr val="0848A5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3021" y="1735614"/>
            <a:ext cx="863600" cy="787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13021" y="2677743"/>
            <a:ext cx="863600" cy="787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678" y="2010696"/>
            <a:ext cx="6842136" cy="3818764"/>
          </a:xfrm>
          <a:prstGeom prst="rect">
            <a:avLst/>
          </a:prstGeom>
        </p:spPr>
      </p:pic>
      <p:sp>
        <p:nvSpPr>
          <p:cNvPr id="19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3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2133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803275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kern="12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目录</a:t>
            </a:r>
          </a:p>
        </p:txBody>
      </p:sp>
      <p:sp>
        <p:nvSpPr>
          <p:cNvPr id="5132" name="内容占位符 5"/>
          <p:cNvSpPr>
            <a:spLocks noGrp="1"/>
          </p:cNvSpPr>
          <p:nvPr>
            <p:ph idx="1"/>
          </p:nvPr>
        </p:nvSpPr>
        <p:spPr>
          <a:xfrm>
            <a:off x="1416050" y="1416050"/>
            <a:ext cx="9012238" cy="42481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indent="0"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en-US" altLang="x-none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8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3780562" y="3048863"/>
            <a:ext cx="49316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3200" b="1" i="1" dirty="0" smtClean="0">
                <a:solidFill>
                  <a:srgbClr val="0848A5"/>
                </a:solidFill>
                <a:latin typeface="Arial Black" charset="0"/>
                <a:ea typeface="微软雅黑" charset="0"/>
                <a:sym typeface="Century Gothic" charset="0"/>
              </a:rPr>
              <a:t>3</a:t>
            </a:r>
            <a:r>
              <a:rPr lang="zh-CN" altLang="en-US" sz="3200" b="1" i="1" dirty="0" smtClean="0">
                <a:solidFill>
                  <a:srgbClr val="0848A5"/>
                </a:solidFill>
                <a:latin typeface="Arial Black" charset="0"/>
                <a:ea typeface="微软雅黑" charset="0"/>
                <a:sym typeface="Century Gothic" charset="0"/>
              </a:rPr>
              <a:t>、问题及措施</a:t>
            </a:r>
            <a:endParaRPr lang="zh-CN" altLang="en-US" sz="4000" b="1" dirty="0">
              <a:solidFill>
                <a:srgbClr val="0848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4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803275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直觉</a:t>
            </a:r>
            <a:endParaRPr lang="zh-CN" altLang="en-US" sz="3200" b="1" kern="12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5132" name="内容占位符 5"/>
          <p:cNvSpPr>
            <a:spLocks noGrp="1"/>
          </p:cNvSpPr>
          <p:nvPr>
            <p:ph idx="1"/>
          </p:nvPr>
        </p:nvSpPr>
        <p:spPr>
          <a:xfrm>
            <a:off x="1416050" y="1416050"/>
            <a:ext cx="9012238" cy="42481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indent="0"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en-US" altLang="x-none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6482" y="1935163"/>
            <a:ext cx="7188200" cy="3606800"/>
          </a:xfrm>
          <a:prstGeom prst="rect">
            <a:avLst/>
          </a:prstGeom>
        </p:spPr>
      </p:pic>
      <p:sp>
        <p:nvSpPr>
          <p:cNvPr id="14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7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988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803275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问题分析－市场问题分布</a:t>
            </a:r>
            <a:endParaRPr lang="zh-CN" altLang="en-US" sz="3200" b="1" kern="12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5132" name="内容占位符 5"/>
          <p:cNvSpPr>
            <a:spLocks noGrp="1"/>
          </p:cNvSpPr>
          <p:nvPr>
            <p:ph idx="1"/>
          </p:nvPr>
        </p:nvSpPr>
        <p:spPr>
          <a:xfrm>
            <a:off x="1416050" y="1416050"/>
            <a:ext cx="9012238" cy="42481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indent="0"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en-US" altLang="x-none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0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pic>
        <p:nvPicPr>
          <p:cNvPr id="2" name="图片 1" descr="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37" y="1013369"/>
            <a:ext cx="6020256" cy="6020256"/>
          </a:xfrm>
          <a:prstGeom prst="rect">
            <a:avLst/>
          </a:prstGeom>
        </p:spPr>
      </p:pic>
      <p:cxnSp>
        <p:nvCxnSpPr>
          <p:cNvPr id="4" name="直线箭头连接符 3"/>
          <p:cNvCxnSpPr/>
          <p:nvPr/>
        </p:nvCxnSpPr>
        <p:spPr>
          <a:xfrm flipV="1">
            <a:off x="4803831" y="2915566"/>
            <a:ext cx="430689" cy="552192"/>
          </a:xfrm>
          <a:prstGeom prst="straightConnector1">
            <a:avLst/>
          </a:prstGeom>
          <a:ln w="28575" cmpd="sng"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3721590" y="4793014"/>
            <a:ext cx="563207" cy="79515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 flipV="1">
            <a:off x="1833186" y="2683646"/>
            <a:ext cx="1402498" cy="33132"/>
          </a:xfrm>
          <a:prstGeom prst="straightConnector1">
            <a:avLst/>
          </a:prstGeom>
          <a:ln w="28575" cmpd="sng"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1833186" y="4273955"/>
            <a:ext cx="629468" cy="916636"/>
          </a:xfrm>
          <a:prstGeom prst="straightConnector1">
            <a:avLst/>
          </a:prstGeom>
          <a:ln w="28575" cmpd="sng"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24087" y="287139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SaaS</a:t>
            </a:r>
            <a:r>
              <a:rPr kumimoji="1" lang="zh-CN" altLang="en-US" dirty="0" smtClean="0"/>
              <a:t>软件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525543" y="5357657"/>
            <a:ext cx="118494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终端软件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066787" y="53297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动态软件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101082" y="2305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需求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98836" y="5963659"/>
            <a:ext cx="3412376" cy="463840"/>
          </a:xfrm>
          <a:prstGeom prst="rect">
            <a:avLst/>
          </a:prstGeom>
          <a:solidFill>
            <a:srgbClr val="0848A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终端稳定性问题多</a:t>
            </a:r>
            <a:endParaRPr kumimoji="1" lang="zh-CN" altLang="en-US" dirty="0"/>
          </a:p>
        </p:txBody>
      </p:sp>
      <p:pic>
        <p:nvPicPr>
          <p:cNvPr id="22" name="图片 21" descr="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62" y="1013369"/>
            <a:ext cx="6111269" cy="6111269"/>
          </a:xfrm>
          <a:prstGeom prst="rect">
            <a:avLst/>
          </a:prstGeom>
        </p:spPr>
      </p:pic>
      <p:cxnSp>
        <p:nvCxnSpPr>
          <p:cNvPr id="24" name="直线箭头连接符 23"/>
          <p:cNvCxnSpPr/>
          <p:nvPr/>
        </p:nvCxnSpPr>
        <p:spPr>
          <a:xfrm flipV="1">
            <a:off x="9945109" y="2857217"/>
            <a:ext cx="1190691" cy="272115"/>
          </a:xfrm>
          <a:prstGeom prst="straightConnector1">
            <a:avLst/>
          </a:prstGeom>
          <a:ln w="28575" cmpd="sng">
            <a:solidFill>
              <a:srgbClr val="26262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H="1">
            <a:off x="7541046" y="4399207"/>
            <a:ext cx="895853" cy="691627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0833048" y="30804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定制项目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329013" y="5200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标准项目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617077" y="5963659"/>
            <a:ext cx="3412376" cy="463840"/>
          </a:xfrm>
          <a:prstGeom prst="rect">
            <a:avLst/>
          </a:prstGeom>
          <a:solidFill>
            <a:srgbClr val="F2607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定制项目是问题爆发的重灾区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86548" y="14981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软件问题分析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18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803275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问题分析－质量</a:t>
            </a:r>
            <a:endParaRPr lang="zh-CN" altLang="en-US" sz="3200" b="1" kern="12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5912" y="4029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4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7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11" name="圆角矩形 10"/>
          <p:cNvSpPr/>
          <p:nvPr/>
        </p:nvSpPr>
        <p:spPr>
          <a:xfrm>
            <a:off x="1648980" y="2133810"/>
            <a:ext cx="3091106" cy="596367"/>
          </a:xfrm>
          <a:prstGeom prst="roundRect">
            <a:avLst/>
          </a:prstGeom>
          <a:solidFill>
            <a:srgbClr val="F26077"/>
          </a:solidFill>
          <a:ln w="12700" cmpd="sng">
            <a:solidFill>
              <a:srgbClr val="562D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时间短、测试不充分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48980" y="2924000"/>
            <a:ext cx="3091106" cy="596367"/>
          </a:xfrm>
          <a:prstGeom prst="roundRect">
            <a:avLst/>
          </a:prstGeom>
          <a:solidFill>
            <a:srgbClr val="F26077"/>
          </a:solidFill>
          <a:ln w="12700" cmpd="sng">
            <a:solidFill>
              <a:srgbClr val="562D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主线不稳定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648980" y="3714190"/>
            <a:ext cx="3091106" cy="596367"/>
          </a:xfrm>
          <a:prstGeom prst="roundRect">
            <a:avLst/>
          </a:prstGeom>
          <a:solidFill>
            <a:srgbClr val="F26077"/>
          </a:solidFill>
          <a:ln w="12700" cmpd="sng">
            <a:solidFill>
              <a:srgbClr val="562D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定制化深入原有流程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48980" y="4504379"/>
            <a:ext cx="3091106" cy="596367"/>
          </a:xfrm>
          <a:prstGeom prst="roundRect">
            <a:avLst/>
          </a:prstGeom>
          <a:solidFill>
            <a:srgbClr val="F26077"/>
          </a:solidFill>
          <a:ln w="12700" cmpd="sng">
            <a:solidFill>
              <a:srgbClr val="562D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现有架构不支持灵活定制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153822" y="2506011"/>
            <a:ext cx="3091106" cy="596367"/>
          </a:xfrm>
          <a:prstGeom prst="roundRect">
            <a:avLst/>
          </a:prstGeom>
          <a:solidFill>
            <a:srgbClr val="0848A5"/>
          </a:solidFill>
          <a:ln w="127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FFFF"/>
                </a:solidFill>
              </a:rPr>
              <a:t>现场问题多，定制项目尤甚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153822" y="3296200"/>
            <a:ext cx="3091106" cy="1034978"/>
          </a:xfrm>
          <a:prstGeom prst="roundRect">
            <a:avLst/>
          </a:prstGeom>
          <a:solidFill>
            <a:srgbClr val="0848A5"/>
          </a:solidFill>
          <a:ln w="127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主线更新后，定制项目升级成本高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397801" y="2959260"/>
            <a:ext cx="1202031" cy="63493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17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803275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解决方案－提升主线质量</a:t>
            </a:r>
            <a:endParaRPr lang="zh-CN" altLang="en-US" sz="3200" b="1" kern="12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79801" y="4793557"/>
            <a:ext cx="93647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 smtClean="0">
                <a:latin typeface="Microsoft YaHei"/>
                <a:ea typeface="Heiti SC Light" charset="-122"/>
                <a:cs typeface="Microsoft YaHei"/>
              </a:rPr>
              <a:t>可见，从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Microsoft YaHei"/>
                <a:ea typeface="Heiti SC Light" charset="-122"/>
                <a:cs typeface="Microsoft YaHei"/>
              </a:rPr>
              <a:t>17.12.22</a:t>
            </a:r>
            <a:r>
              <a:rPr kumimoji="1" lang="zh-CN" altLang="en-US" sz="2000" dirty="0" smtClean="0">
                <a:latin typeface="Microsoft YaHei"/>
                <a:ea typeface="Heiti SC Light" charset="-122"/>
                <a:cs typeface="Microsoft YaHei"/>
              </a:rPr>
              <a:t> 正式发布</a:t>
            </a:r>
            <a:r>
              <a:rPr kumimoji="1" lang="en-US" altLang="zh-CN" sz="2000" dirty="0" smtClean="0">
                <a:latin typeface="Microsoft YaHei"/>
                <a:ea typeface="Heiti SC Light" charset="-122"/>
                <a:cs typeface="Microsoft YaHei"/>
              </a:rPr>
              <a:t>1.5.13.11(</a:t>
            </a:r>
            <a:r>
              <a:rPr kumimoji="1" lang="zh-CN" altLang="en-US" sz="2000" dirty="0" smtClean="0">
                <a:latin typeface="Microsoft YaHei"/>
                <a:ea typeface="Heiti SC Light" charset="-122"/>
                <a:cs typeface="Microsoft YaHei"/>
              </a:rPr>
              <a:t>配合终端</a:t>
            </a:r>
            <a:r>
              <a:rPr kumimoji="1" lang="en-US" altLang="zh-CN" sz="2000" dirty="0" smtClean="0">
                <a:latin typeface="Microsoft YaHei"/>
                <a:ea typeface="Heiti SC Light" charset="-122"/>
                <a:cs typeface="Microsoft YaHei"/>
              </a:rPr>
              <a:t>1.5.15.1)</a:t>
            </a:r>
            <a:r>
              <a:rPr kumimoji="1" lang="zh-CN" altLang="en-US" sz="2000" dirty="0" smtClean="0">
                <a:latin typeface="Microsoft YaHei"/>
                <a:ea typeface="Heiti SC Light" charset="-122"/>
                <a:cs typeface="Microsoft YaHei"/>
              </a:rPr>
              <a:t>版本以来，终端和平台的功能性问题大大减少，主线版本质量提升明显，基于主线开发的定制项目质量同样得到提升</a:t>
            </a:r>
          </a:p>
          <a:p>
            <a:endParaRPr kumimoji="1" lang="zh-CN" altLang="en-US" sz="2000" dirty="0" smtClean="0">
              <a:latin typeface="Microsoft YaHei"/>
              <a:cs typeface="Microsoft YaHei"/>
            </a:endParaRPr>
          </a:p>
        </p:txBody>
      </p:sp>
      <p:sp>
        <p:nvSpPr>
          <p:cNvPr id="14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8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81603"/>
              </p:ext>
            </p:extLst>
          </p:nvPr>
        </p:nvGraphicFramePr>
        <p:xfrm>
          <a:off x="1428657" y="1959681"/>
          <a:ext cx="9333099" cy="24852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6203"/>
                <a:gridCol w="1417436"/>
                <a:gridCol w="2624084"/>
                <a:gridCol w="1494114"/>
                <a:gridCol w="2021262"/>
              </a:tblGrid>
              <a:tr h="54088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altLang="zh-CN" sz="1200" b="1" u="none" strike="noStrike" dirty="0" smtClean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561" marR="3561" marT="3561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版本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561" marR="3561" marT="3561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已运行项目数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561" marR="3561" marT="3561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问题数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561" marR="3561" marT="3561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备注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561" marR="3561" marT="3561" marB="0" anchor="ctr">
                    <a:solidFill>
                      <a:srgbClr val="0848A5"/>
                    </a:solidFill>
                  </a:tcPr>
                </a:tc>
              </a:tr>
              <a:tr h="56212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SaaS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软件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1.5.13.11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7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endParaRPr lang="zh-CN" altLang="en-US" sz="1400" b="1" i="0" u="none" strike="noStrike" dirty="0" smtClean="0">
                        <a:solidFill>
                          <a:srgbClr val="FF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部署脚本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</a:tr>
              <a:tr h="379993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终端软件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1.5.15.1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7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同一问题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</a:tr>
              <a:tr h="283454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1.5.18.0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7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</a:tr>
              <a:tr h="67585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动态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.2.1.4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</a:t>
                      </a:r>
                      <a:endParaRPr lang="zh-CN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均为同一项目，且都是现场配置问题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75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803275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问题分析－定制响应慢</a:t>
            </a:r>
            <a:endParaRPr lang="zh-CN" altLang="en-US" sz="3200" b="1" kern="12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5912" y="4029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4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7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11" name="圆角矩形 10"/>
          <p:cNvSpPr/>
          <p:nvPr/>
        </p:nvSpPr>
        <p:spPr>
          <a:xfrm>
            <a:off x="1648980" y="2133810"/>
            <a:ext cx="3091106" cy="596367"/>
          </a:xfrm>
          <a:prstGeom prst="roundRect">
            <a:avLst/>
          </a:prstGeom>
          <a:solidFill>
            <a:srgbClr val="F26077"/>
          </a:solidFill>
          <a:ln w="12700" cmpd="sng">
            <a:solidFill>
              <a:srgbClr val="562D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场景不满足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48980" y="2924000"/>
            <a:ext cx="3091106" cy="596367"/>
          </a:xfrm>
          <a:prstGeom prst="roundRect">
            <a:avLst/>
          </a:prstGeom>
          <a:solidFill>
            <a:srgbClr val="F26077"/>
          </a:solidFill>
          <a:ln w="12700" cmpd="sng">
            <a:solidFill>
              <a:srgbClr val="562D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接口对接不高效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648980" y="3714190"/>
            <a:ext cx="3091106" cy="596367"/>
          </a:xfrm>
          <a:prstGeom prst="roundRect">
            <a:avLst/>
          </a:prstGeom>
          <a:solidFill>
            <a:srgbClr val="F26077"/>
          </a:solidFill>
          <a:ln w="12700" cmpd="sng">
            <a:solidFill>
              <a:srgbClr val="562D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人力紧张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153822" y="2506011"/>
            <a:ext cx="3091106" cy="596367"/>
          </a:xfrm>
          <a:prstGeom prst="roundRect">
            <a:avLst/>
          </a:prstGeom>
          <a:solidFill>
            <a:srgbClr val="0848A5"/>
          </a:solidFill>
          <a:ln w="127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需求响应慢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153822" y="3296200"/>
            <a:ext cx="3091106" cy="612000"/>
          </a:xfrm>
          <a:prstGeom prst="roundRect">
            <a:avLst/>
          </a:prstGeom>
          <a:solidFill>
            <a:srgbClr val="0848A5"/>
          </a:solidFill>
          <a:ln w="127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定制项目问题多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397801" y="2959260"/>
            <a:ext cx="1202031" cy="63493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22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803275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问题分析</a:t>
            </a: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－定制项目分析</a:t>
            </a:r>
            <a:endParaRPr lang="zh-CN" altLang="en-US" sz="3200" b="1" kern="12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3181" y="174928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Heiti SC Medium" charset="-122"/>
                <a:ea typeface="Heiti SC Medium" charset="-122"/>
                <a:cs typeface="Heiti SC Medium" charset="-122"/>
              </a:rPr>
              <a:t>       </a:t>
            </a:r>
            <a:endParaRPr kumimoji="1" lang="zh-CN" altLang="en-US" dirty="0"/>
          </a:p>
        </p:txBody>
      </p:sp>
      <p:sp>
        <p:nvSpPr>
          <p:cNvPr id="14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7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53055"/>
              </p:ext>
            </p:extLst>
          </p:nvPr>
        </p:nvGraphicFramePr>
        <p:xfrm>
          <a:off x="2640619" y="2229446"/>
          <a:ext cx="6909174" cy="2509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9433"/>
                <a:gridCol w="2817008"/>
                <a:gridCol w="1982733"/>
              </a:tblGrid>
              <a:tr h="54088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分类</a:t>
                      </a:r>
                      <a:endParaRPr lang="en-US" altLang="zh-CN" sz="1200" b="1" u="none" strike="noStrike" dirty="0" smtClean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561" marR="3561" marT="3561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描述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561" marR="3561" marT="3561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举例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561" marR="3561" marT="3561" marB="0" anchor="ctr">
                    <a:solidFill>
                      <a:srgbClr val="0848A5"/>
                    </a:solidFill>
                  </a:tcPr>
                </a:tc>
              </a:tr>
              <a:tr h="56212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类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，接口对接类（平台终端）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，终端提示（文字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&amp;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语音）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rgbClr val="EAEE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广州交投／成都运管／南京博物馆／重庆交运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rgbClr val="EAEEF5"/>
                    </a:solidFill>
                  </a:tcPr>
                </a:tc>
              </a:tr>
              <a:tr h="53172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类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修改原有业务流程，但相对通用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后续项目会使用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rgbClr val="EAEE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贵阳交管／万国数据中心北京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rgbClr val="EAEEF5"/>
                    </a:solidFill>
                  </a:tcPr>
                </a:tc>
              </a:tr>
              <a:tr h="67585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C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类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除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 B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之外的所有定制项目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rgbClr val="EAEE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哈工大图书馆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rgbClr val="EAEEF5"/>
                    </a:solidFill>
                  </a:tcPr>
                </a:tc>
              </a:tr>
            </a:tbl>
          </a:graphicData>
        </a:graphic>
      </p:graphicFrame>
      <p:cxnSp>
        <p:nvCxnSpPr>
          <p:cNvPr id="4" name="肘形连接符 3"/>
          <p:cNvCxnSpPr/>
          <p:nvPr/>
        </p:nvCxnSpPr>
        <p:spPr>
          <a:xfrm rot="10800000">
            <a:off x="1104330" y="2562164"/>
            <a:ext cx="2109269" cy="508016"/>
          </a:xfrm>
          <a:prstGeom prst="bentConnector3">
            <a:avLst/>
          </a:prstGeom>
          <a:ln w="28575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肘形连接符 6"/>
          <p:cNvCxnSpPr/>
          <p:nvPr/>
        </p:nvCxnSpPr>
        <p:spPr>
          <a:xfrm rot="5400000">
            <a:off x="1728235" y="4224278"/>
            <a:ext cx="1844314" cy="795119"/>
          </a:xfrm>
          <a:prstGeom prst="bentConnector3">
            <a:avLst>
              <a:gd name="adj1" fmla="val 6287"/>
            </a:avLst>
          </a:prstGeom>
          <a:ln w="28575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020964" y="5775914"/>
            <a:ext cx="695727" cy="463840"/>
          </a:xfrm>
          <a:prstGeom prst="roundRect">
            <a:avLst/>
          </a:prstGeom>
          <a:solidFill>
            <a:srgbClr val="F26077"/>
          </a:solidFill>
          <a:ln>
            <a:solidFill>
              <a:srgbClr val="562D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86613" y="5798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少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717772" y="2755467"/>
            <a:ext cx="695727" cy="463840"/>
            <a:chOff x="10794198" y="1947620"/>
            <a:chExt cx="695727" cy="463840"/>
          </a:xfrm>
        </p:grpSpPr>
        <p:sp>
          <p:nvSpPr>
            <p:cNvPr id="19" name="圆角矩形 18"/>
            <p:cNvSpPr/>
            <p:nvPr/>
          </p:nvSpPr>
          <p:spPr>
            <a:xfrm>
              <a:off x="10794198" y="1947620"/>
              <a:ext cx="695727" cy="463840"/>
            </a:xfrm>
            <a:prstGeom prst="roundRect">
              <a:avLst/>
            </a:prstGeom>
            <a:solidFill>
              <a:srgbClr val="F26077"/>
            </a:solidFill>
            <a:ln>
              <a:solidFill>
                <a:srgbClr val="562D3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959847" y="196970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快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68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803275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解决方案－后续定制项目处理思路</a:t>
            </a:r>
            <a:endParaRPr lang="zh-CN" altLang="en-US" sz="3200" b="1" kern="12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5912" y="4029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5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8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1285849" y="4868354"/>
            <a:ext cx="2624441" cy="1143799"/>
          </a:xfrm>
          <a:prstGeom prst="rect">
            <a:avLst/>
          </a:prstGeom>
          <a:solidFill>
            <a:srgbClr val="0848A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类项目</a:t>
            </a:r>
            <a:endParaRPr kumimoji="1" lang="en-US" altLang="zh-CN" sz="2000" dirty="0" smtClean="0"/>
          </a:p>
          <a:p>
            <a:r>
              <a:rPr kumimoji="1" lang="zh-CN" altLang="zh-CN" sz="1400" dirty="0" smtClean="0"/>
              <a:t>1</a:t>
            </a:r>
            <a:r>
              <a:rPr kumimoji="1" lang="zh-CN" altLang="en-US" sz="1400" dirty="0" smtClean="0"/>
              <a:t>，接口对接类（平台</a:t>
            </a:r>
            <a:r>
              <a:rPr kumimoji="1" lang="en-US" altLang="zh-CN" sz="1400" dirty="0" smtClean="0"/>
              <a:t> </a:t>
            </a:r>
            <a:r>
              <a:rPr kumimoji="1" lang="zh-CN" altLang="en-US" sz="1400" dirty="0" smtClean="0"/>
              <a:t>终端）</a:t>
            </a:r>
            <a:endParaRPr kumimoji="1" lang="en-US" altLang="zh-CN" sz="1400" dirty="0" smtClean="0"/>
          </a:p>
          <a:p>
            <a:r>
              <a:rPr kumimoji="1" lang="zh-CN" altLang="zh-CN" sz="1400" dirty="0" smtClean="0"/>
              <a:t>2</a:t>
            </a:r>
            <a:r>
              <a:rPr kumimoji="1" lang="zh-CN" altLang="en-US" sz="1400" dirty="0" smtClean="0"/>
              <a:t>，终端提示（文字</a:t>
            </a:r>
            <a:r>
              <a:rPr kumimoji="1" lang="en-US" altLang="zh-CN" sz="1400" dirty="0" smtClean="0"/>
              <a:t>&amp;</a:t>
            </a:r>
            <a:r>
              <a:rPr kumimoji="1" lang="zh-CN" altLang="en-US" sz="1400" dirty="0" smtClean="0"/>
              <a:t>语音）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4824791" y="4868354"/>
            <a:ext cx="2624441" cy="1143799"/>
          </a:xfrm>
          <a:prstGeom prst="rect">
            <a:avLst/>
          </a:prstGeom>
          <a:solidFill>
            <a:srgbClr val="0848A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B</a:t>
            </a:r>
            <a:r>
              <a:rPr kumimoji="1" lang="zh-CN" altLang="en-US" sz="2000" dirty="0" smtClean="0"/>
              <a:t>类项目</a:t>
            </a:r>
          </a:p>
          <a:p>
            <a:pPr algn="ctr"/>
            <a:r>
              <a:rPr kumimoji="1" lang="zh-CN" altLang="en-US" sz="1400" dirty="0" smtClean="0"/>
              <a:t>修改原有业务流程，但相对通用</a:t>
            </a:r>
            <a:r>
              <a:rPr kumimoji="1" lang="zh-CN" altLang="zh-CN" sz="1400" dirty="0"/>
              <a:t>，</a:t>
            </a:r>
            <a:r>
              <a:rPr kumimoji="1" lang="zh-CN" altLang="en-US" sz="1400" dirty="0" smtClean="0"/>
              <a:t>后续项目会使用</a:t>
            </a:r>
            <a:endParaRPr kumimoji="1" lang="en-US" altLang="zh-CN" sz="1400" dirty="0" smtClean="0"/>
          </a:p>
        </p:txBody>
      </p:sp>
      <p:sp>
        <p:nvSpPr>
          <p:cNvPr id="19" name="矩形 18"/>
          <p:cNvSpPr/>
          <p:nvPr/>
        </p:nvSpPr>
        <p:spPr>
          <a:xfrm>
            <a:off x="7649599" y="4868354"/>
            <a:ext cx="2624441" cy="1143799"/>
          </a:xfrm>
          <a:prstGeom prst="rect">
            <a:avLst/>
          </a:prstGeom>
          <a:solidFill>
            <a:srgbClr val="0848A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C</a:t>
            </a:r>
            <a:r>
              <a:rPr kumimoji="1" lang="zh-CN" altLang="en-US" sz="2000" dirty="0" smtClean="0"/>
              <a:t>类项目</a:t>
            </a:r>
            <a:endParaRPr kumimoji="1" lang="en-US" altLang="zh-CN" sz="2000" dirty="0" smtClean="0"/>
          </a:p>
          <a:p>
            <a:pPr algn="ctr"/>
            <a:r>
              <a:rPr kumimoji="1" lang="zh-CN" altLang="en-US" sz="1400" dirty="0" smtClean="0"/>
              <a:t>除</a:t>
            </a:r>
            <a:r>
              <a:rPr kumimoji="1" lang="en-US" altLang="zh-CN" sz="1400" dirty="0" smtClean="0"/>
              <a:t> A B</a:t>
            </a:r>
            <a:r>
              <a:rPr kumimoji="1" lang="zh-CN" altLang="en-US" sz="1400" dirty="0" smtClean="0"/>
              <a:t>之外的所有定制项目</a:t>
            </a:r>
            <a:endParaRPr kumimoji="1"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1285849" y="2362695"/>
            <a:ext cx="2628000" cy="1210590"/>
          </a:xfrm>
          <a:prstGeom prst="rect">
            <a:avLst/>
          </a:prstGeom>
          <a:solidFill>
            <a:srgbClr val="F2607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简单测试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快速交付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排队不插队</a:t>
            </a:r>
          </a:p>
        </p:txBody>
      </p:sp>
      <p:sp>
        <p:nvSpPr>
          <p:cNvPr id="22" name="矩形 21"/>
          <p:cNvSpPr/>
          <p:nvPr/>
        </p:nvSpPr>
        <p:spPr>
          <a:xfrm>
            <a:off x="4824791" y="2362695"/>
            <a:ext cx="5449249" cy="1210590"/>
          </a:xfrm>
          <a:prstGeom prst="rect">
            <a:avLst/>
          </a:prstGeom>
          <a:solidFill>
            <a:srgbClr val="F2607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仿宋 Std R"/>
                <a:ea typeface="Adobe 仿宋 Std R"/>
                <a:cs typeface="Adobe 仿宋 Std R"/>
              </a:rPr>
              <a:t>邱总、彭总</a:t>
            </a:r>
            <a:endParaRPr kumimoji="1"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dobe 仿宋 Std R"/>
              <a:ea typeface="Adobe 仿宋 Std R"/>
              <a:cs typeface="Adobe 仿宋 Std R"/>
            </a:endParaRPr>
          </a:p>
          <a:p>
            <a:pPr algn="ctr"/>
            <a:r>
              <a:rPr kumimoji="1"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仿宋 Std R"/>
                <a:ea typeface="Adobe 仿宋 Std R"/>
                <a:cs typeface="Adobe 仿宋 Std R"/>
              </a:rPr>
              <a:t>针对项目情况排序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Adobe 仿宋 Std R"/>
              <a:ea typeface="Adobe 仿宋 Std R"/>
              <a:cs typeface="Adobe 仿宋 Std R"/>
            </a:endParaRPr>
          </a:p>
        </p:txBody>
      </p:sp>
      <p:sp>
        <p:nvSpPr>
          <p:cNvPr id="3" name="上箭头 2"/>
          <p:cNvSpPr/>
          <p:nvPr/>
        </p:nvSpPr>
        <p:spPr>
          <a:xfrm>
            <a:off x="7174434" y="3798813"/>
            <a:ext cx="757549" cy="768674"/>
          </a:xfrm>
          <a:prstGeom prst="upArrow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上箭头 23"/>
          <p:cNvSpPr/>
          <p:nvPr/>
        </p:nvSpPr>
        <p:spPr>
          <a:xfrm>
            <a:off x="2124255" y="3798813"/>
            <a:ext cx="757549" cy="768674"/>
          </a:xfrm>
          <a:prstGeom prst="upArrow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22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803275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目录</a:t>
            </a:r>
            <a:endParaRPr lang="zh-CN" altLang="en-US" sz="3200" b="1" kern="12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5132" name="内容占位符 5"/>
          <p:cNvSpPr>
            <a:spLocks noGrp="1"/>
          </p:cNvSpPr>
          <p:nvPr>
            <p:ph idx="1"/>
          </p:nvPr>
        </p:nvSpPr>
        <p:spPr>
          <a:xfrm>
            <a:off x="1416050" y="1416050"/>
            <a:ext cx="9012238" cy="42481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indent="0"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en-US" altLang="x-none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3628162" y="2896463"/>
            <a:ext cx="49316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3200" b="1" i="1" dirty="0">
                <a:solidFill>
                  <a:srgbClr val="0848A5"/>
                </a:solidFill>
                <a:latin typeface="Arial Black" charset="0"/>
                <a:ea typeface="微软雅黑" charset="0"/>
                <a:sym typeface="Century Gothic" charset="0"/>
              </a:rPr>
              <a:t>4</a:t>
            </a:r>
            <a:r>
              <a:rPr lang="zh-CN" altLang="en-US" sz="3200" b="1" i="1" dirty="0" smtClean="0">
                <a:solidFill>
                  <a:srgbClr val="0848A5"/>
                </a:solidFill>
                <a:latin typeface="Arial Black" charset="0"/>
                <a:ea typeface="微软雅黑" charset="0"/>
                <a:sym typeface="Century Gothic" charset="0"/>
              </a:rPr>
              <a:t>、</a:t>
            </a:r>
            <a:r>
              <a:rPr lang="en-US" altLang="zh-CN" sz="3200" b="1" i="1" dirty="0" smtClean="0">
                <a:solidFill>
                  <a:srgbClr val="0848A5"/>
                </a:solidFill>
                <a:latin typeface="Arial Black" charset="0"/>
                <a:ea typeface="微软雅黑" charset="0"/>
                <a:sym typeface="Century Gothic" charset="0"/>
              </a:rPr>
              <a:t>2018</a:t>
            </a:r>
            <a:r>
              <a:rPr lang="zh-CN" altLang="en-US" sz="3200" b="1" i="1" dirty="0" smtClean="0">
                <a:solidFill>
                  <a:srgbClr val="0848A5"/>
                </a:solidFill>
                <a:latin typeface="Arial Black" charset="0"/>
                <a:ea typeface="微软雅黑" charset="0"/>
                <a:sym typeface="Century Gothic" charset="0"/>
              </a:rPr>
              <a:t>工作展望</a:t>
            </a:r>
            <a:endParaRPr lang="zh-CN" altLang="en-US" sz="4000" b="1" dirty="0">
              <a:solidFill>
                <a:srgbClr val="0848A5"/>
              </a:solidFill>
            </a:endParaRPr>
          </a:p>
        </p:txBody>
      </p:sp>
      <p:sp>
        <p:nvSpPr>
          <p:cNvPr id="15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8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9286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419350" y="0"/>
            <a:ext cx="2024063" cy="168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551988" y="549275"/>
            <a:ext cx="1547812" cy="188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矩形 1"/>
          <p:cNvSpPr/>
          <p:nvPr>
            <p:custDataLst>
              <p:tags r:id="rId4"/>
            </p:custDataLst>
          </p:nvPr>
        </p:nvSpPr>
        <p:spPr>
          <a:xfrm>
            <a:off x="0" y="-1"/>
            <a:ext cx="12277140" cy="245751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矩形 19"/>
          <p:cNvSpPr/>
          <p:nvPr>
            <p:custDataLst>
              <p:tags r:id="rId5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9" name="矩形 20"/>
          <p:cNvSpPr/>
          <p:nvPr>
            <p:custDataLst>
              <p:tags r:id="rId6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130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803275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目录</a:t>
            </a:r>
          </a:p>
        </p:txBody>
      </p:sp>
      <p:sp>
        <p:nvSpPr>
          <p:cNvPr id="5132" name="内容占位符 5"/>
          <p:cNvSpPr>
            <a:spLocks noGrp="1"/>
          </p:cNvSpPr>
          <p:nvPr>
            <p:ph idx="1"/>
          </p:nvPr>
        </p:nvSpPr>
        <p:spPr>
          <a:xfrm>
            <a:off x="1416050" y="1416050"/>
            <a:ext cx="9012238" cy="42481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indent="0"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en-US" altLang="x-none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57377"/>
              </p:ext>
            </p:extLst>
          </p:nvPr>
        </p:nvGraphicFramePr>
        <p:xfrm>
          <a:off x="3000319" y="2123373"/>
          <a:ext cx="5783262" cy="2730086"/>
        </p:xfrm>
        <a:graphic>
          <a:graphicData uri="http://schemas.openxmlformats.org/drawingml/2006/table">
            <a:tbl>
              <a:tblPr/>
              <a:tblGrid>
                <a:gridCol w="5783262"/>
              </a:tblGrid>
              <a:tr h="54485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zh-CN" altLang="zh-CN" sz="24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Arial Black" charset="0"/>
                        <a:ea typeface="微软雅黑" charset="0"/>
                        <a:cs typeface="+mn-cs"/>
                        <a:sym typeface="宋体" charset="0"/>
                      </a:endParaRP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7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8E1"/>
                          </a:solidFill>
                          <a:effectLst/>
                          <a:latin typeface="Arial Black" charset="0"/>
                          <a:ea typeface="微软雅黑" charset="0"/>
                          <a:sym typeface="Century Gothic" charset="0"/>
                        </a:rPr>
                        <a:t>1 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Arial Black" charset="0"/>
                          <a:ea typeface="微软雅黑" charset="0"/>
                          <a:sym typeface="Century Gothic" charset="0"/>
                        </a:rPr>
                        <a:t>– </a:t>
                      </a:r>
                      <a:r>
                        <a:rPr kumimoji="0" lang="zh-CN" altLang="en-US" sz="24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Arial Black" charset="0"/>
                          <a:ea typeface="微软雅黑" charset="0"/>
                          <a:cs typeface="+mn-cs"/>
                          <a:sym typeface="Century Gothic" charset="0"/>
                        </a:rPr>
                        <a:t>天津研发中心职责及组织架构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D400"/>
                          </a:solidFill>
                          <a:effectLst/>
                          <a:latin typeface="Arial Black" charset="0"/>
                          <a:ea typeface="微软雅黑" charset="0"/>
                          <a:sym typeface="Century Gothic" charset="0"/>
                        </a:rPr>
                        <a:t>  </a:t>
                      </a:r>
                      <a:endParaRPr kumimoji="0" lang="zh-CN" altLang="zh-CN" sz="24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Arial Black" charset="0"/>
                        <a:ea typeface="微软雅黑" charset="0"/>
                        <a:cs typeface="+mn-cs"/>
                        <a:sym typeface="宋体" charset="0"/>
                      </a:endParaRP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17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8E1"/>
                          </a:solidFill>
                          <a:effectLst/>
                          <a:latin typeface="Arial Black" charset="0"/>
                          <a:ea typeface="微软雅黑" charset="0"/>
                          <a:sym typeface="Century Gothic" charset="0"/>
                        </a:rPr>
                        <a:t>2 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Arial Black" charset="0"/>
                          <a:ea typeface="微软雅黑" charset="0"/>
                          <a:sym typeface="Century Gothic" charset="0"/>
                        </a:rPr>
                        <a:t>– </a:t>
                      </a:r>
                      <a:r>
                        <a:rPr kumimoji="0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Arial Black" charset="0"/>
                          <a:ea typeface="微软雅黑" charset="0"/>
                          <a:sym typeface="Century Gothic" charset="0"/>
                        </a:rPr>
                        <a:t>发展历程及工作成果</a:t>
                      </a:r>
                      <a:endParaRPr kumimoji="0" lang="zh-CN" altLang="zh-CN" sz="24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Arial Black" charset="0"/>
                        <a:ea typeface="微软雅黑" charset="0"/>
                        <a:cs typeface="+mn-cs"/>
                        <a:sym typeface="宋体" charset="0"/>
                      </a:endParaRP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17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8E1"/>
                          </a:solidFill>
                          <a:effectLst/>
                          <a:latin typeface="Arial Black" charset="0"/>
                          <a:ea typeface="微软雅黑" charset="0"/>
                          <a:sym typeface="Century Gothic" charset="0"/>
                        </a:rPr>
                        <a:t>3 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Arial Black" charset="0"/>
                          <a:ea typeface="微软雅黑" charset="0"/>
                          <a:sym typeface="Century Gothic" charset="0"/>
                        </a:rPr>
                        <a:t>– </a:t>
                      </a:r>
                      <a:r>
                        <a:rPr kumimoji="0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Arial Black" charset="0"/>
                          <a:ea typeface="微软雅黑" charset="0"/>
                          <a:sym typeface="Century Gothic" charset="0"/>
                        </a:rPr>
                        <a:t>问题及措施</a:t>
                      </a:r>
                      <a:endParaRPr kumimoji="0" lang="zh-CN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Arial Black" charset="0"/>
                        <a:ea typeface="微软雅黑" charset="0"/>
                        <a:sym typeface="Century Gothic" charset="0"/>
                      </a:endParaRP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2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8E1"/>
                          </a:solidFill>
                          <a:effectLst/>
                          <a:latin typeface="Arial Black" charset="0"/>
                          <a:ea typeface="微软雅黑" charset="0"/>
                          <a:sym typeface="Century Gothic" charset="0"/>
                        </a:rPr>
                        <a:t>4 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Arial Black" charset="0"/>
                          <a:ea typeface="微软雅黑" charset="0"/>
                          <a:sym typeface="Century Gothic" charset="0"/>
                        </a:rPr>
                        <a:t>–</a:t>
                      </a:r>
                      <a:r>
                        <a:rPr kumimoji="0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Arial Black" charset="0"/>
                          <a:ea typeface="微软雅黑" charset="0"/>
                          <a:sym typeface="Century Gothic" charset="0"/>
                        </a:rPr>
                        <a:t> 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Arial Black" charset="0"/>
                          <a:ea typeface="微软雅黑" charset="0"/>
                          <a:sym typeface="Century Gothic" charset="0"/>
                        </a:rPr>
                        <a:t>2018</a:t>
                      </a:r>
                      <a:r>
                        <a:rPr kumimoji="0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Arial Black" charset="0"/>
                          <a:ea typeface="微软雅黑" charset="0"/>
                          <a:sym typeface="Century Gothic" charset="0"/>
                        </a:rPr>
                        <a:t>工作展望</a:t>
                      </a:r>
                      <a:endParaRPr kumimoji="0" lang="zh-CN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 Black" charset="0"/>
                        <a:ea typeface="微软雅黑" charset="0"/>
                        <a:sym typeface="Arial Black" charset="0"/>
                      </a:endParaRP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6" name="图片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803275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工作展望</a:t>
            </a:r>
            <a:r>
              <a:rPr lang="en-US" altLang="zh-CN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-</a:t>
            </a:r>
            <a:r>
              <a:rPr lang="zh-CN" altLang="en-US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老产品升级</a:t>
            </a:r>
            <a:endParaRPr lang="zh-CN" altLang="en-US" sz="3200" b="1" kern="12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19350" y="1965512"/>
            <a:ext cx="872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/>
                <a:ea typeface="Heiti SC Medium" charset="-122"/>
                <a:cs typeface="Microsoft YaHei"/>
              </a:rPr>
              <a:t>合入项目中的通用业务需求，如访客场景优化，基于韦根的</a:t>
            </a:r>
            <a:r>
              <a:rPr kumimoji="1" lang="en-US" altLang="zh-CN" dirty="0" smtClean="0">
                <a:latin typeface="Microsoft YaHei"/>
                <a:ea typeface="Heiti SC Medium" charset="-122"/>
                <a:cs typeface="Microsoft YaHei"/>
              </a:rPr>
              <a:t>1:1</a:t>
            </a:r>
            <a:r>
              <a:rPr kumimoji="1" lang="zh-CN" altLang="en-US" dirty="0" smtClean="0">
                <a:latin typeface="Microsoft YaHei"/>
                <a:ea typeface="Heiti SC Medium" charset="-122"/>
                <a:cs typeface="Microsoft YaHei"/>
              </a:rPr>
              <a:t>认证方式，基于身份证的白名单访客验证，前屏提示的自定义，桌面机后屏显示自定义配置 适应更多应用场景</a:t>
            </a:r>
            <a:endParaRPr kumimoji="1" lang="zh-CN" altLang="en-US" dirty="0">
              <a:latin typeface="Microsoft YaHei"/>
              <a:ea typeface="Heiti SC Medium" charset="-122"/>
              <a:cs typeface="Microsoft YaHe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19350" y="3088727"/>
            <a:ext cx="872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/>
                <a:ea typeface="Heiti SC Medium" charset="-122"/>
                <a:cs typeface="Microsoft YaHei"/>
              </a:rPr>
              <a:t>对于终端类对接多为，接口对接 及 提示类定制，对相关接口进行抽象 降低工作量；对于提示改为可配置，加速定制速度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419350" y="4044558"/>
            <a:ext cx="854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/>
                <a:ea typeface="Heiti SC Medium" charset="-122"/>
                <a:cs typeface="Microsoft YaHei"/>
              </a:rPr>
              <a:t>算法升级 新的质量判断＋识别算法，有效提升精度 降低误识别 </a:t>
            </a:r>
            <a:endParaRPr kumimoji="1" lang="zh-CN" altLang="en-US" dirty="0">
              <a:latin typeface="Microsoft YaHei"/>
              <a:ea typeface="Heiti SC Medium" charset="-122"/>
              <a:cs typeface="Microsoft YaHei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78120" y="5230840"/>
            <a:ext cx="6686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Heiti SC Medium" charset="-122"/>
                <a:ea typeface="Heiti SC Medium" charset="-122"/>
                <a:cs typeface="Heiti SC Medium" charset="-122"/>
              </a:rPr>
              <a:t>1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Heiti SC Medium" charset="-122"/>
                <a:ea typeface="Heiti SC Medium" charset="-122"/>
                <a:cs typeface="Heiti SC Medium" charset="-122"/>
              </a:rPr>
              <a:t>、提升用户体验，丰富应用场景，减少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Heiti SC Medium" charset="-122"/>
                <a:ea typeface="Heiti SC Medium" charset="-122"/>
                <a:cs typeface="Heiti SC Medium" charset="-122"/>
              </a:rPr>
              <a:t>B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Heiti SC Medium" charset="-122"/>
                <a:ea typeface="Heiti SC Medium" charset="-122"/>
                <a:cs typeface="Heiti SC Medium" charset="-122"/>
              </a:rPr>
              <a:t>类项目定制</a:t>
            </a:r>
          </a:p>
          <a:p>
            <a:r>
              <a:rPr kumimoji="1" lang="en-US" altLang="zh-CN" sz="2000" dirty="0" smtClean="0">
                <a:solidFill>
                  <a:srgbClr val="FF0000"/>
                </a:solidFill>
                <a:latin typeface="Heiti SC Medium" charset="-122"/>
                <a:ea typeface="Heiti SC Medium" charset="-122"/>
                <a:cs typeface="Heiti SC Medium" charset="-122"/>
              </a:rPr>
              <a:t>2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Heiti SC Medium" charset="-122"/>
                <a:ea typeface="Heiti SC Medium" charset="-122"/>
                <a:cs typeface="Heiti SC Medium" charset="-122"/>
              </a:rPr>
              <a:t>、提升效率 加快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Heiti SC Medium" charset="-122"/>
                <a:ea typeface="Heiti SC Medium" charset="-122"/>
                <a:cs typeface="Heiti SC Medium" charset="-122"/>
              </a:rPr>
              <a:t>A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Heiti SC Medium" charset="-122"/>
                <a:ea typeface="Heiti SC Medium" charset="-122"/>
                <a:cs typeface="Heiti SC Medium" charset="-122"/>
              </a:rPr>
              <a:t>类项目节奏</a:t>
            </a:r>
            <a:endParaRPr kumimoji="1" lang="en-US" altLang="zh-CN" sz="2000" dirty="0" smtClean="0">
              <a:solidFill>
                <a:srgbClr val="FF0000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4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17" name="圆角矩形 16"/>
          <p:cNvSpPr/>
          <p:nvPr/>
        </p:nvSpPr>
        <p:spPr>
          <a:xfrm>
            <a:off x="1214762" y="2043104"/>
            <a:ext cx="1099388" cy="427561"/>
          </a:xfrm>
          <a:prstGeom prst="roundRect">
            <a:avLst/>
          </a:prstGeom>
          <a:solidFill>
            <a:srgbClr val="F26077"/>
          </a:solidFill>
          <a:ln w="12700" cmpd="sng">
            <a:solidFill>
              <a:srgbClr val="562D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通用性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225805" y="3154991"/>
            <a:ext cx="1099388" cy="427561"/>
          </a:xfrm>
          <a:prstGeom prst="roundRect">
            <a:avLst/>
          </a:prstGeom>
          <a:solidFill>
            <a:srgbClr val="F26077"/>
          </a:solidFill>
          <a:ln w="12700" cmpd="sng">
            <a:solidFill>
              <a:srgbClr val="562D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开放性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25805" y="4057046"/>
            <a:ext cx="1099388" cy="427561"/>
          </a:xfrm>
          <a:prstGeom prst="roundRect">
            <a:avLst/>
          </a:prstGeom>
          <a:solidFill>
            <a:srgbClr val="F26077"/>
          </a:solidFill>
          <a:ln w="12700" cmpd="sng">
            <a:solidFill>
              <a:srgbClr val="562D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/>
                <a:cs typeface="Microsoft YaHei"/>
              </a:rPr>
              <a:t>易用性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Microsoft YaHei"/>
              <a:cs typeface="Microsoft Ya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23491" y="5455503"/>
            <a:ext cx="907386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4000" b="1" dirty="0">
                <a:solidFill>
                  <a:srgbClr val="0848A5"/>
                </a:solidFill>
              </a:rPr>
              <a:t>目标</a:t>
            </a:r>
            <a:r>
              <a:rPr lang="zh-CN" altLang="en-US" sz="4000" b="1" dirty="0" smtClean="0">
                <a:solidFill>
                  <a:srgbClr val="0848A5"/>
                </a:solidFill>
              </a:rPr>
              <a:t>：</a:t>
            </a:r>
            <a:endParaRPr lang="zh-CN" altLang="en-US" sz="4000" b="1" dirty="0">
              <a:solidFill>
                <a:srgbClr val="0848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5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803275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工作展望</a:t>
            </a:r>
            <a:r>
              <a:rPr lang="en-US" altLang="zh-CN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-</a:t>
            </a:r>
            <a:r>
              <a:rPr lang="zh-CN" altLang="en-US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新产品研发</a:t>
            </a:r>
            <a:endParaRPr lang="zh-CN" altLang="en-US" sz="3200" b="1" kern="12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19350" y="2115344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Heiti SC Medium" charset="-122"/>
                <a:ea typeface="Heiti SC Medium" charset="-122"/>
                <a:cs typeface="Heiti SC Medium" charset="-122"/>
              </a:rPr>
              <a:t>2.0</a:t>
            </a:r>
            <a:r>
              <a:rPr kumimoji="1" lang="zh-CN" altLang="en-US" sz="2400" dirty="0" smtClean="0">
                <a:latin typeface="Heiti SC Medium" charset="-122"/>
                <a:ea typeface="Heiti SC Medium" charset="-122"/>
                <a:cs typeface="Heiti SC Medium" charset="-122"/>
              </a:rPr>
              <a:t>平台，打造核心竞争力 </a:t>
            </a:r>
            <a:endParaRPr kumimoji="1" lang="zh-CN" altLang="en-US" sz="2400" dirty="0"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19350" y="2942139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Heiti SC Medium" charset="-122"/>
                <a:ea typeface="Heiti SC Medium" charset="-122"/>
                <a:cs typeface="Heiti SC Medium" charset="-122"/>
              </a:rPr>
              <a:t>配合新一代终端发布，算法升级 体验升级 功能升级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419350" y="3768933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Heiti SC Medium" charset="-122"/>
                <a:ea typeface="Heiti SC Medium" charset="-122"/>
                <a:cs typeface="Heiti SC Medium" charset="-122"/>
              </a:rPr>
              <a:t>深挖访客需求，拓展泛访客场景；信发功能</a:t>
            </a:r>
            <a:endParaRPr kumimoji="1" lang="zh-CN" altLang="en-US" sz="2400" dirty="0"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3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1049113" y="2153542"/>
            <a:ext cx="1099388" cy="427561"/>
          </a:xfrm>
          <a:prstGeom prst="roundRect">
            <a:avLst/>
          </a:prstGeom>
          <a:solidFill>
            <a:srgbClr val="F26077"/>
          </a:solidFill>
          <a:ln w="12700" cmpd="sng">
            <a:solidFill>
              <a:srgbClr val="562D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新平台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049113" y="2978290"/>
            <a:ext cx="1099388" cy="427561"/>
          </a:xfrm>
          <a:prstGeom prst="roundRect">
            <a:avLst/>
          </a:prstGeom>
          <a:solidFill>
            <a:srgbClr val="F26077"/>
          </a:solidFill>
          <a:ln w="12700" cmpd="sng">
            <a:solidFill>
              <a:srgbClr val="562D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新产品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49113" y="3803037"/>
            <a:ext cx="1099388" cy="427561"/>
          </a:xfrm>
          <a:prstGeom prst="roundRect">
            <a:avLst/>
          </a:prstGeom>
          <a:solidFill>
            <a:srgbClr val="F26077"/>
          </a:solidFill>
          <a:ln w="12700" cmpd="sng">
            <a:solidFill>
              <a:srgbClr val="562D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/>
                <a:cs typeface="Microsoft YaHei"/>
              </a:rPr>
              <a:t>新业务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Microsoft YaHei"/>
              <a:cs typeface="Microsoft YaHe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3491" y="5366383"/>
            <a:ext cx="907386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zh-CN" altLang="en-US" sz="4000" b="1" dirty="0">
                <a:solidFill>
                  <a:srgbClr val="0848A5"/>
                </a:solidFill>
              </a:rPr>
              <a:t>目标：</a:t>
            </a:r>
            <a:r>
              <a:rPr lang="zh-CN" altLang="en-US" sz="4000" b="1" dirty="0">
                <a:solidFill>
                  <a:srgbClr val="FC0007"/>
                </a:solidFill>
              </a:rPr>
              <a:t>尽早推出</a:t>
            </a:r>
            <a:r>
              <a:rPr lang="en-US" altLang="zh-CN" sz="4000" b="1" dirty="0">
                <a:solidFill>
                  <a:srgbClr val="FC0007"/>
                </a:solidFill>
              </a:rPr>
              <a:t>2.0</a:t>
            </a:r>
            <a:r>
              <a:rPr lang="zh-CN" altLang="en-US" sz="4000" b="1" dirty="0" smtClean="0">
                <a:solidFill>
                  <a:srgbClr val="FC0007"/>
                </a:solidFill>
              </a:rPr>
              <a:t>系列产品</a:t>
            </a:r>
            <a:endParaRPr lang="zh-CN" altLang="en-US" sz="4000" b="1" dirty="0">
              <a:solidFill>
                <a:srgbClr val="FC00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5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480593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工作展望</a:t>
            </a: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-</a:t>
            </a:r>
            <a:r>
              <a:rPr lang="zh-CN" altLang="en-US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新产品</a:t>
            </a:r>
            <a:endParaRPr lang="zh-CN" altLang="en-US" sz="3200" b="1" kern="12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="" xmlns:a16="http://schemas.microsoft.com/office/drawing/2014/main" id="{017B5BE7-593C-45C1-BF0C-C7C437C8697A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78" y="1531391"/>
            <a:ext cx="10373178" cy="5272088"/>
          </a:xfrm>
          <a:prstGeom prst="rect">
            <a:avLst/>
          </a:prstGeom>
        </p:spPr>
      </p:pic>
      <p:sp>
        <p:nvSpPr>
          <p:cNvPr id="13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7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8685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23812" y="0"/>
            <a:ext cx="122047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TextBox 1"/>
          <p:cNvSpPr/>
          <p:nvPr/>
        </p:nvSpPr>
        <p:spPr>
          <a:xfrm>
            <a:off x="3575050" y="3573463"/>
            <a:ext cx="4679950" cy="6588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>
              <a:spcBef>
                <a:spcPct val="20000"/>
              </a:spcBef>
            </a:pPr>
            <a:r>
              <a: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1268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325" y="2422525"/>
            <a:ext cx="3181350" cy="10048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419350" y="0"/>
            <a:ext cx="2024063" cy="168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2" name="内容占位符 5"/>
          <p:cNvSpPr>
            <a:spLocks noGrp="1"/>
          </p:cNvSpPr>
          <p:nvPr>
            <p:ph idx="1"/>
          </p:nvPr>
        </p:nvSpPr>
        <p:spPr>
          <a:xfrm>
            <a:off x="1416050" y="1416050"/>
            <a:ext cx="9012238" cy="42481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indent="0"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en-US" altLang="x-none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3022514" y="2915949"/>
            <a:ext cx="63850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3200" b="1" i="1" dirty="0" smtClean="0">
                <a:solidFill>
                  <a:srgbClr val="0848A5"/>
                </a:solidFill>
                <a:latin typeface="Arial Black" charset="0"/>
                <a:ea typeface="微软雅黑" charset="0"/>
                <a:sym typeface="Century Gothic" charset="0"/>
              </a:rPr>
              <a:t>1</a:t>
            </a:r>
            <a:r>
              <a:rPr lang="zh-CN" altLang="en-US" sz="3200" b="1" i="1" dirty="0" smtClean="0">
                <a:solidFill>
                  <a:srgbClr val="0848A5"/>
                </a:solidFill>
                <a:latin typeface="Arial Black" charset="0"/>
                <a:ea typeface="微软雅黑" charset="0"/>
                <a:sym typeface="Century Gothic" charset="0"/>
              </a:rPr>
              <a:t>、天津研发中心职责及组织架构</a:t>
            </a:r>
            <a:endParaRPr lang="zh-CN" altLang="en-US" sz="4000" b="1" dirty="0">
              <a:solidFill>
                <a:srgbClr val="0848A5"/>
              </a:solidFill>
            </a:endParaRPr>
          </a:p>
        </p:txBody>
      </p:sp>
      <p:sp>
        <p:nvSpPr>
          <p:cNvPr id="15" name="矩形 1"/>
          <p:cNvSpPr/>
          <p:nvPr>
            <p:custDataLst>
              <p:tags r:id="rId4"/>
            </p:custDataLst>
          </p:nvPr>
        </p:nvSpPr>
        <p:spPr>
          <a:xfrm>
            <a:off x="0" y="-1"/>
            <a:ext cx="12277140" cy="245751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19"/>
          <p:cNvSpPr/>
          <p:nvPr>
            <p:custDataLst>
              <p:tags r:id="rId5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20"/>
          <p:cNvSpPr/>
          <p:nvPr>
            <p:custDataLst>
              <p:tags r:id="rId6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514350" y="989013"/>
            <a:ext cx="11050588" cy="8032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1089025" lvl="0" indent="-1089025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charset="0"/>
              </a:defRPr>
            </a:lvl1pPr>
          </a:lstStyle>
          <a:p>
            <a:pPr algn="l"/>
            <a:r>
              <a:rPr lang="zh-CN" altLang="en-US" sz="32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目录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9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0" name="图片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4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2" name="内容占位符 5"/>
          <p:cNvSpPr>
            <a:spLocks noGrp="1"/>
          </p:cNvSpPr>
          <p:nvPr>
            <p:ph idx="1"/>
          </p:nvPr>
        </p:nvSpPr>
        <p:spPr>
          <a:xfrm>
            <a:off x="1416050" y="1416050"/>
            <a:ext cx="9012238" cy="42481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indent="0"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en-US" altLang="x-none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61721" y="223588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天津研发中心</a:t>
            </a:r>
            <a:endParaRPr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3597" y="2656021"/>
            <a:ext cx="1314784" cy="55948"/>
          </a:xfrm>
          <a:prstGeom prst="rect">
            <a:avLst/>
          </a:prstGeom>
        </p:spPr>
      </p:pic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212108"/>
              </p:ext>
            </p:extLst>
          </p:nvPr>
        </p:nvGraphicFramePr>
        <p:xfrm>
          <a:off x="1926419" y="3377118"/>
          <a:ext cx="3211527" cy="2133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1527"/>
              </a:tblGrid>
              <a:tr h="42000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职 责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rgbClr val="0848A5"/>
                    </a:solidFill>
                  </a:tcPr>
                </a:tc>
              </a:tr>
              <a:tr h="1675324"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altLang="zh-CN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、负责终端应用软件研发</a:t>
                      </a:r>
                      <a:endParaRPr lang="en-US" altLang="zh-CN" sz="1400" u="none" strike="noStrike" dirty="0" smtClean="0">
                        <a:solidFill>
                          <a:schemeClr val="tx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altLang="zh-CN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、负责视频应用软件研发</a:t>
                      </a:r>
                    </a:p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altLang="zh-CN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r>
                        <a:rPr lang="zh-CN" alt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、负责平台应用软件研发</a:t>
                      </a:r>
                      <a:endParaRPr lang="en-US" altLang="zh-CN" sz="1400" u="none" strike="noStrike" dirty="0" smtClean="0">
                        <a:solidFill>
                          <a:schemeClr val="tx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、负责终端、视频、平台相关产品测试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 anchorCtr="1"/>
                </a:tc>
              </a:tr>
            </a:tbl>
          </a:graphicData>
        </a:graphic>
      </p:graphicFrame>
      <p:sp>
        <p:nvSpPr>
          <p:cNvPr id="17" name="标题 1"/>
          <p:cNvSpPr txBox="1">
            <a:spLocks/>
          </p:cNvSpPr>
          <p:nvPr/>
        </p:nvSpPr>
        <p:spPr>
          <a:xfrm>
            <a:off x="514350" y="989013"/>
            <a:ext cx="11050588" cy="8032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1089025" lvl="0" indent="-1089025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职责</a:t>
            </a:r>
          </a:p>
        </p:txBody>
      </p:sp>
      <p:sp>
        <p:nvSpPr>
          <p:cNvPr id="18" name="矩形 17"/>
          <p:cNvSpPr/>
          <p:nvPr/>
        </p:nvSpPr>
        <p:spPr>
          <a:xfrm>
            <a:off x="1966297" y="2847198"/>
            <a:ext cx="2642773" cy="34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定位：行业应用软件开发</a:t>
            </a:r>
            <a:endParaRPr kumimoji="1" lang="zh-CN" altLang="en-US" sz="1600" dirty="0"/>
          </a:p>
        </p:txBody>
      </p:sp>
      <p:sp>
        <p:nvSpPr>
          <p:cNvPr id="30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4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1190" y="991479"/>
            <a:ext cx="6427904" cy="48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2" name="内容占位符 5"/>
          <p:cNvSpPr>
            <a:spLocks noGrp="1"/>
          </p:cNvSpPr>
          <p:nvPr>
            <p:ph idx="1"/>
          </p:nvPr>
        </p:nvSpPr>
        <p:spPr>
          <a:xfrm>
            <a:off x="1416050" y="1416050"/>
            <a:ext cx="9012238" cy="42481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indent="0"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en-US" altLang="x-none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24703"/>
              </p:ext>
            </p:extLst>
          </p:nvPr>
        </p:nvGraphicFramePr>
        <p:xfrm>
          <a:off x="1213455" y="1969729"/>
          <a:ext cx="9763503" cy="3437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7088"/>
                <a:gridCol w="750928"/>
                <a:gridCol w="2648746"/>
                <a:gridCol w="1270049"/>
                <a:gridCol w="1658119"/>
                <a:gridCol w="1978573"/>
              </a:tblGrid>
              <a:tr h="54088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部门</a:t>
                      </a:r>
                      <a:endParaRPr lang="en-US" altLang="zh-CN" sz="1200" b="1" u="none" strike="noStrike" dirty="0" smtClean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561" marR="3561" marT="3561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负责人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561" marR="3561" marT="3561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职责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561" marR="3561" marT="3561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对应产品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561" marR="3561" marT="3561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部门内分组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561" marR="3561" marT="3561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组职责</a:t>
                      </a:r>
                      <a:endParaRPr lang="en-US" altLang="zh-CN" sz="1200" b="1" u="none" strike="noStrike" dirty="0" smtClean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561" marR="3561" marT="3561" marB="0" anchor="ctr">
                    <a:solidFill>
                      <a:srgbClr val="0848A5"/>
                    </a:solidFill>
                  </a:tcPr>
                </a:tc>
              </a:tr>
              <a:tr h="56212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终端应用开发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TBH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顾金飞代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负责嵌入式产品应用开发，对接基础业务应用及行业应用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终端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软件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indent="0" algn="l" defTabSz="91440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老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K1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平台产品</a:t>
                      </a:r>
                      <a:b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</a:b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自助终端产品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</a:p>
                  </a:txBody>
                  <a:tcPr marL="6350" marR="6350" marT="6350" marB="0" anchor="ctr"/>
                </a:tc>
              </a:tr>
              <a:tr h="56212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视频应用开发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买清清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负责视频监控行业产品开发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动态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期、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期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/>
                      </a:r>
                      <a:b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自助终端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</a:p>
                  </a:txBody>
                  <a:tcPr marL="6350" marR="6350" marT="6350" marB="0" anchor="ctr"/>
                </a:tc>
              </a:tr>
              <a:tr h="67585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平台应用</a:t>
                      </a:r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开发</a:t>
                      </a:r>
                    </a:p>
                  </a:txBody>
                  <a:tcPr marL="6350" marR="6350" marT="6350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赵宏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基于综合应用平台，进行指定行业应用的开发，以及行业应用定制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鄂尔多斯机场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宿管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</a:p>
                  </a:txBody>
                  <a:tcPr marL="6350" marR="6350" marT="6350" marB="0" anchor="ctr"/>
                </a:tc>
              </a:tr>
              <a:tr h="56212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>
                    <a:solidFill>
                      <a:srgbClr val="084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TBH</a:t>
                      </a:r>
                      <a:b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程凯代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负责视频应用产品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终端应用产品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、及行业解决方案测试。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、视频应用测试组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、终端应用测试组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、平台应用测试组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综合应用平台测试工作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19" name="标题 1"/>
          <p:cNvSpPr txBox="1">
            <a:spLocks/>
          </p:cNvSpPr>
          <p:nvPr/>
        </p:nvSpPr>
        <p:spPr>
          <a:xfrm>
            <a:off x="514350" y="989013"/>
            <a:ext cx="11050588" cy="8032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1089025" lvl="0" indent="-1089025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组织架构</a:t>
            </a:r>
            <a:endParaRPr lang="en-US" altLang="zh-CN" sz="3200" b="1" dirty="0" smtClean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3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868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803275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kern="12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目录</a:t>
            </a:r>
          </a:p>
        </p:txBody>
      </p:sp>
      <p:sp>
        <p:nvSpPr>
          <p:cNvPr id="5132" name="内容占位符 5"/>
          <p:cNvSpPr>
            <a:spLocks noGrp="1"/>
          </p:cNvSpPr>
          <p:nvPr>
            <p:ph idx="1"/>
          </p:nvPr>
        </p:nvSpPr>
        <p:spPr>
          <a:xfrm>
            <a:off x="1416050" y="1416050"/>
            <a:ext cx="9012238" cy="42481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indent="0"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en-US" altLang="x-none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800" dirty="0">
              <a:solidFill>
                <a:srgbClr val="004798"/>
              </a:solidFill>
              <a:latin typeface="宋体" panose="02010600030101010101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3628162" y="2896463"/>
            <a:ext cx="49316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3200" b="1" i="1" dirty="0" smtClean="0">
                <a:solidFill>
                  <a:srgbClr val="0848A5"/>
                </a:solidFill>
                <a:latin typeface="Arial Black" charset="0"/>
                <a:ea typeface="微软雅黑" charset="0"/>
                <a:sym typeface="Century Gothic" charset="0"/>
              </a:rPr>
              <a:t>2</a:t>
            </a:r>
            <a:r>
              <a:rPr lang="zh-CN" altLang="en-US" sz="3200" b="1" i="1" dirty="0" smtClean="0">
                <a:solidFill>
                  <a:srgbClr val="0848A5"/>
                </a:solidFill>
                <a:latin typeface="Arial Black" charset="0"/>
                <a:ea typeface="微软雅黑" charset="0"/>
                <a:sym typeface="Century Gothic" charset="0"/>
              </a:rPr>
              <a:t>、发展历程及工作成果</a:t>
            </a:r>
            <a:endParaRPr lang="zh-CN" altLang="en-US" sz="4000" b="1" dirty="0">
              <a:solidFill>
                <a:srgbClr val="0848A5"/>
              </a:solidFill>
            </a:endParaRPr>
          </a:p>
        </p:txBody>
      </p:sp>
      <p:sp>
        <p:nvSpPr>
          <p:cNvPr id="15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8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3255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标题 1"/>
          <p:cNvSpPr txBox="1">
            <a:spLocks/>
          </p:cNvSpPr>
          <p:nvPr/>
        </p:nvSpPr>
        <p:spPr>
          <a:xfrm>
            <a:off x="514350" y="989013"/>
            <a:ext cx="11050588" cy="8032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1089025" lvl="0" indent="-1089025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发展历程</a:t>
            </a:r>
            <a:endParaRPr lang="en-US" altLang="zh-CN" sz="3200" b="1" dirty="0" smtClean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8403855" y="3223818"/>
            <a:ext cx="759919" cy="1056698"/>
          </a:xfrm>
          <a:custGeom>
            <a:avLst/>
            <a:gdLst>
              <a:gd name="T0" fmla="*/ 280 w 280"/>
              <a:gd name="T1" fmla="*/ 278 h 862"/>
              <a:gd name="T2" fmla="*/ 280 w 280"/>
              <a:gd name="T3" fmla="*/ 862 h 862"/>
              <a:gd name="T4" fmla="*/ 0 w 280"/>
              <a:gd name="T5" fmla="*/ 582 h 862"/>
              <a:gd name="T6" fmla="*/ 0 w 280"/>
              <a:gd name="T7" fmla="*/ 0 h 862"/>
              <a:gd name="T8" fmla="*/ 3 w 280"/>
              <a:gd name="T9" fmla="*/ 0 h 862"/>
              <a:gd name="T10" fmla="*/ 280 w 280"/>
              <a:gd name="T11" fmla="*/ 278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862">
                <a:moveTo>
                  <a:pt x="280" y="278"/>
                </a:moveTo>
                <a:lnTo>
                  <a:pt x="280" y="862"/>
                </a:lnTo>
                <a:lnTo>
                  <a:pt x="0" y="582"/>
                </a:lnTo>
                <a:lnTo>
                  <a:pt x="0" y="0"/>
                </a:lnTo>
                <a:lnTo>
                  <a:pt x="3" y="0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>
            <a:off x="6144560" y="3223818"/>
            <a:ext cx="838896" cy="1376649"/>
          </a:xfrm>
          <a:custGeom>
            <a:avLst/>
            <a:gdLst>
              <a:gd name="T0" fmla="*/ 281 w 281"/>
              <a:gd name="T1" fmla="*/ 278 h 1123"/>
              <a:gd name="T2" fmla="*/ 281 w 281"/>
              <a:gd name="T3" fmla="*/ 1123 h 1123"/>
              <a:gd name="T4" fmla="*/ 0 w 281"/>
              <a:gd name="T5" fmla="*/ 842 h 1123"/>
              <a:gd name="T6" fmla="*/ 0 w 281"/>
              <a:gd name="T7" fmla="*/ 0 h 1123"/>
              <a:gd name="T8" fmla="*/ 278 w 281"/>
              <a:gd name="T9" fmla="*/ 278 h 1123"/>
              <a:gd name="T10" fmla="*/ 281 w 281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" h="1123">
                <a:moveTo>
                  <a:pt x="281" y="278"/>
                </a:moveTo>
                <a:lnTo>
                  <a:pt x="281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1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3830151" y="3240559"/>
            <a:ext cx="919506" cy="1376649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9146016" y="3401569"/>
            <a:ext cx="1143733" cy="1040762"/>
          </a:xfrm>
          <a:custGeom>
            <a:avLst/>
            <a:gdLst>
              <a:gd name="T0" fmla="*/ 210 w 617"/>
              <a:gd name="T1" fmla="*/ 849 h 849"/>
              <a:gd name="T2" fmla="*/ 210 w 617"/>
              <a:gd name="T3" fmla="*/ 717 h 849"/>
              <a:gd name="T4" fmla="*/ 0 w 617"/>
              <a:gd name="T5" fmla="*/ 717 h 849"/>
              <a:gd name="T6" fmla="*/ 0 w 617"/>
              <a:gd name="T7" fmla="*/ 133 h 849"/>
              <a:gd name="T8" fmla="*/ 210 w 617"/>
              <a:gd name="T9" fmla="*/ 133 h 849"/>
              <a:gd name="T10" fmla="*/ 210 w 617"/>
              <a:gd name="T11" fmla="*/ 0 h 849"/>
              <a:gd name="T12" fmla="*/ 617 w 617"/>
              <a:gd name="T13" fmla="*/ 424 h 849"/>
              <a:gd name="T14" fmla="*/ 210 w 617"/>
              <a:gd name="T15" fmla="*/ 849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7" h="849">
                <a:moveTo>
                  <a:pt x="210" y="849"/>
                </a:moveTo>
                <a:lnTo>
                  <a:pt x="210" y="717"/>
                </a:lnTo>
                <a:lnTo>
                  <a:pt x="0" y="717"/>
                </a:lnTo>
                <a:lnTo>
                  <a:pt x="0" y="133"/>
                </a:lnTo>
                <a:lnTo>
                  <a:pt x="210" y="133"/>
                </a:lnTo>
                <a:lnTo>
                  <a:pt x="210" y="0"/>
                </a:lnTo>
                <a:lnTo>
                  <a:pt x="617" y="424"/>
                </a:lnTo>
                <a:lnTo>
                  <a:pt x="210" y="849"/>
                </a:lnTo>
                <a:close/>
              </a:path>
            </a:pathLst>
          </a:custGeom>
          <a:solidFill>
            <a:srgbClr val="0848A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281495" y="3223818"/>
            <a:ext cx="1769039" cy="1376649"/>
            <a:chOff x="3176585" y="2261909"/>
            <a:chExt cx="959665" cy="1016144"/>
          </a:xfrm>
        </p:grpSpPr>
        <p:sp>
          <p:nvSpPr>
            <p:cNvPr id="29" name="Rectangle 11"/>
            <p:cNvSpPr>
              <a:spLocks noChangeArrowheads="1"/>
            </p:cNvSpPr>
            <p:nvPr userDrawn="1"/>
          </p:nvSpPr>
          <p:spPr bwMode="auto">
            <a:xfrm>
              <a:off x="3261109" y="2261909"/>
              <a:ext cx="772282" cy="1016144"/>
            </a:xfrm>
            <a:prstGeom prst="rect">
              <a:avLst/>
            </a:prstGeom>
            <a:solidFill>
              <a:srgbClr val="084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007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0" name="Text Placeholder 59"/>
            <p:cNvSpPr txBox="1">
              <a:spLocks/>
            </p:cNvSpPr>
            <p:nvPr/>
          </p:nvSpPr>
          <p:spPr>
            <a:xfrm>
              <a:off x="3176585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Rectangle 9"/>
          <p:cNvSpPr>
            <a:spLocks noChangeArrowheads="1"/>
          </p:cNvSpPr>
          <p:nvPr userDrawn="1"/>
        </p:nvSpPr>
        <p:spPr bwMode="auto">
          <a:xfrm>
            <a:off x="4710480" y="3240559"/>
            <a:ext cx="1423619" cy="1376649"/>
          </a:xfrm>
          <a:prstGeom prst="rect">
            <a:avLst/>
          </a:prstGeom>
          <a:solidFill>
            <a:srgbClr val="0848A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3" name="Text Placeholder 59"/>
          <p:cNvSpPr txBox="1">
            <a:spLocks/>
          </p:cNvSpPr>
          <p:nvPr/>
        </p:nvSpPr>
        <p:spPr>
          <a:xfrm>
            <a:off x="4554667" y="3405166"/>
            <a:ext cx="1769039" cy="9176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7"/>
          <p:cNvSpPr>
            <a:spLocks noChangeArrowheads="1"/>
          </p:cNvSpPr>
          <p:nvPr userDrawn="1"/>
        </p:nvSpPr>
        <p:spPr bwMode="auto">
          <a:xfrm>
            <a:off x="6977150" y="3240559"/>
            <a:ext cx="1421152" cy="1376649"/>
          </a:xfrm>
          <a:prstGeom prst="rect">
            <a:avLst/>
          </a:prstGeom>
          <a:solidFill>
            <a:srgbClr val="0848A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6" name="Text Placeholder 59"/>
          <p:cNvSpPr txBox="1">
            <a:spLocks/>
          </p:cNvSpPr>
          <p:nvPr/>
        </p:nvSpPr>
        <p:spPr>
          <a:xfrm>
            <a:off x="6814222" y="3405166"/>
            <a:ext cx="1769039" cy="9176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59"/>
          <p:cNvSpPr txBox="1">
            <a:spLocks/>
          </p:cNvSpPr>
          <p:nvPr/>
        </p:nvSpPr>
        <p:spPr>
          <a:xfrm>
            <a:off x="4685546" y="4940256"/>
            <a:ext cx="2658207" cy="12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0848A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发展历程</a:t>
            </a:r>
            <a:endParaRPr lang="en-US" altLang="zh-CN" sz="2000" b="1" dirty="0" smtClean="0">
              <a:solidFill>
                <a:srgbClr val="0848A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人员：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产品：动态产品、终端产品、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算法封装、测试团队</a:t>
            </a:r>
            <a:endParaRPr lang="en-US" sz="1200" dirty="0"/>
          </a:p>
        </p:txBody>
      </p:sp>
      <p:cxnSp>
        <p:nvCxnSpPr>
          <p:cNvPr id="43" name="Straight Connector 56"/>
          <p:cNvCxnSpPr/>
          <p:nvPr/>
        </p:nvCxnSpPr>
        <p:spPr>
          <a:xfrm>
            <a:off x="4714422" y="4593213"/>
            <a:ext cx="0" cy="14892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59"/>
          <p:cNvSpPr txBox="1">
            <a:spLocks/>
          </p:cNvSpPr>
          <p:nvPr/>
        </p:nvSpPr>
        <p:spPr>
          <a:xfrm>
            <a:off x="2429488" y="1927128"/>
            <a:ext cx="2658207" cy="944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0848A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发展历程</a:t>
            </a:r>
            <a:endParaRPr lang="zh-CN" altLang="en-US" sz="2000" b="1" dirty="0">
              <a:solidFill>
                <a:srgbClr val="0848A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人员：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产品：动态产品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1000" dirty="0"/>
          </a:p>
        </p:txBody>
      </p:sp>
      <p:sp>
        <p:nvSpPr>
          <p:cNvPr id="48" name="Text Placeholder 59"/>
          <p:cNvSpPr txBox="1">
            <a:spLocks/>
          </p:cNvSpPr>
          <p:nvPr/>
        </p:nvSpPr>
        <p:spPr>
          <a:xfrm>
            <a:off x="6978482" y="1927128"/>
            <a:ext cx="4193245" cy="12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0848A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发展历程</a:t>
            </a:r>
            <a:endParaRPr lang="en-US" altLang="zh-CN" sz="2000" b="1" dirty="0" smtClean="0">
              <a:solidFill>
                <a:srgbClr val="0848A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200" dirty="0" smtClean="0"/>
              <a:t>人数：</a:t>
            </a:r>
            <a:r>
              <a:rPr lang="en-US" altLang="zh-CN" sz="1200" dirty="0" smtClean="0"/>
              <a:t>60</a:t>
            </a:r>
            <a:r>
              <a:rPr lang="zh-CN" altLang="en-US" sz="1200" dirty="0" smtClean="0"/>
              <a:t>人</a:t>
            </a:r>
            <a:endParaRPr lang="en-US" altLang="zh-CN" sz="1200" dirty="0" smtClean="0"/>
          </a:p>
          <a:p>
            <a:r>
              <a:rPr lang="zh-CN" altLang="en-US" sz="1200" dirty="0" smtClean="0"/>
              <a:t>产品：动态产品、终端产品、</a:t>
            </a:r>
            <a:r>
              <a:rPr lang="en-US" altLang="zh-CN" sz="1200" dirty="0" err="1" smtClean="0"/>
              <a:t>saas</a:t>
            </a:r>
            <a:r>
              <a:rPr lang="zh-CN" altLang="en-US" sz="1200" dirty="0" smtClean="0"/>
              <a:t>行业应用、</a:t>
            </a:r>
            <a:r>
              <a:rPr lang="en-US" altLang="zh-CN" sz="1200" dirty="0" smtClean="0"/>
              <a:t>    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</a:t>
            </a:r>
            <a:r>
              <a:rPr lang="zh-CN" altLang="en-US" sz="1200" dirty="0" smtClean="0"/>
              <a:t>自助终端（软件）、铁科闸机、测试</a:t>
            </a:r>
            <a:endParaRPr lang="en-US" sz="1200" dirty="0"/>
          </a:p>
        </p:txBody>
      </p:sp>
      <p:cxnSp>
        <p:nvCxnSpPr>
          <p:cNvPr id="50" name="Straight Connector 63"/>
          <p:cNvCxnSpPr/>
          <p:nvPr/>
        </p:nvCxnSpPr>
        <p:spPr>
          <a:xfrm>
            <a:off x="2437307" y="1912328"/>
            <a:ext cx="0" cy="14892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4"/>
          <p:cNvCxnSpPr/>
          <p:nvPr/>
        </p:nvCxnSpPr>
        <p:spPr>
          <a:xfrm>
            <a:off x="6983062" y="1742491"/>
            <a:ext cx="0" cy="14892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40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7326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803275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工作成果</a:t>
            </a:r>
            <a:endParaRPr lang="zh-CN" altLang="en-US" sz="3200" b="1" kern="12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12999" y="2196801"/>
            <a:ext cx="377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Microsoft YaHei"/>
                <a:ea typeface="Heiti SC Medium" charset="-122"/>
                <a:cs typeface="Microsoft YaHei"/>
              </a:rPr>
              <a:t>4</a:t>
            </a:r>
            <a:r>
              <a:rPr kumimoji="1" lang="zh-CN" altLang="en-US" sz="2400" dirty="0" smtClean="0">
                <a:latin typeface="Microsoft YaHei"/>
                <a:ea typeface="Heiti SC Medium" charset="-122"/>
                <a:cs typeface="Microsoft YaHei"/>
              </a:rPr>
              <a:t>种终端＋动态软件</a:t>
            </a:r>
            <a:endParaRPr kumimoji="1" lang="zh-CN" altLang="en-US" sz="2400" dirty="0">
              <a:latin typeface="Microsoft YaHei"/>
              <a:ea typeface="Heiti SC Medium" charset="-122"/>
              <a:cs typeface="Microsoft YaHei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3877" y="2016126"/>
            <a:ext cx="3282974" cy="4606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8241" y="1110457"/>
            <a:ext cx="1587500" cy="1587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4087" y="3049859"/>
            <a:ext cx="749300" cy="609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32187" y="4087514"/>
            <a:ext cx="711200" cy="609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22438" y="5029919"/>
            <a:ext cx="7493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70050" y="2132651"/>
            <a:ext cx="749300" cy="6096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912999" y="3130251"/>
            <a:ext cx="377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Microsoft YaHei"/>
                <a:ea typeface="Heiti SC Medium" charset="-122"/>
                <a:cs typeface="Microsoft YaHei"/>
              </a:rPr>
              <a:t>1</a:t>
            </a:r>
            <a:r>
              <a:rPr kumimoji="1" lang="zh-CN" altLang="en-US" sz="2400" dirty="0" smtClean="0">
                <a:latin typeface="Microsoft YaHei"/>
                <a:ea typeface="Heiti SC Medium" charset="-122"/>
                <a:cs typeface="Microsoft YaHei"/>
              </a:rPr>
              <a:t>套访客解决方案</a:t>
            </a:r>
            <a:endParaRPr kumimoji="1" lang="zh-CN" altLang="en-US" sz="2400" dirty="0">
              <a:latin typeface="Microsoft YaHei"/>
              <a:ea typeface="Heiti SC Medium" charset="-122"/>
              <a:cs typeface="Microsoft YaHei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12999" y="4192259"/>
            <a:ext cx="377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Microsoft YaHei"/>
                <a:ea typeface="Heiti SC Medium" charset="-122"/>
                <a:cs typeface="Microsoft YaHei"/>
              </a:rPr>
              <a:t>55</a:t>
            </a:r>
            <a:r>
              <a:rPr kumimoji="1" lang="zh-CN" altLang="en-US" sz="2400" dirty="0" smtClean="0">
                <a:latin typeface="Microsoft YaHei"/>
                <a:ea typeface="Heiti SC Medium" charset="-122"/>
                <a:cs typeface="Microsoft YaHei"/>
              </a:rPr>
              <a:t>个项目定制</a:t>
            </a:r>
            <a:endParaRPr kumimoji="1" lang="zh-CN" altLang="en-US" sz="2400" dirty="0">
              <a:latin typeface="Microsoft YaHei"/>
              <a:ea typeface="Heiti SC Medium" charset="-122"/>
              <a:cs typeface="Microsoft YaHei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12999" y="5087069"/>
            <a:ext cx="493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/>
                <a:ea typeface="Heiti SC Medium" charset="-122"/>
                <a:cs typeface="Microsoft YaHei"/>
              </a:rPr>
              <a:t>交通、教育、机场、公安</a:t>
            </a:r>
            <a:r>
              <a:rPr kumimoji="1" lang="en-US" altLang="zh-CN" sz="2400" dirty="0" smtClean="0">
                <a:latin typeface="Microsoft YaHei"/>
                <a:ea typeface="Heiti SC Medium" charset="-122"/>
                <a:cs typeface="Microsoft YaHei"/>
              </a:rPr>
              <a:t>4</a:t>
            </a:r>
            <a:r>
              <a:rPr kumimoji="1" lang="zh-CN" altLang="en-US" sz="2400" dirty="0" smtClean="0">
                <a:latin typeface="Microsoft YaHei"/>
                <a:ea typeface="Heiti SC Medium" charset="-122"/>
                <a:cs typeface="Microsoft YaHei"/>
              </a:rPr>
              <a:t>大行业</a:t>
            </a:r>
            <a:endParaRPr kumimoji="1" lang="zh-CN" altLang="en-US" sz="2400" dirty="0">
              <a:latin typeface="Microsoft YaHei"/>
              <a:ea typeface="Heiti SC Medium" charset="-122"/>
              <a:cs typeface="Microsoft YaHei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16651" y="6025702"/>
            <a:ext cx="1600200" cy="596900"/>
          </a:xfrm>
          <a:prstGeom prst="rect">
            <a:avLst/>
          </a:prstGeom>
        </p:spPr>
      </p:pic>
      <p:sp>
        <p:nvSpPr>
          <p:cNvPr id="23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7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4611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941050" y="5165725"/>
            <a:ext cx="1249363" cy="1693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4171950"/>
            <a:ext cx="1341438" cy="268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标题 1"/>
          <p:cNvSpPr>
            <a:spLocks noGrp="1"/>
          </p:cNvSpPr>
          <p:nvPr>
            <p:ph type="title"/>
          </p:nvPr>
        </p:nvSpPr>
        <p:spPr>
          <a:xfrm>
            <a:off x="514350" y="989013"/>
            <a:ext cx="11050588" cy="803275"/>
          </a:xfrm>
          <a:noFill/>
          <a:ln>
            <a:noFill/>
          </a:ln>
        </p:spPr>
        <p:txBody>
          <a:bodyPr anchor="t"/>
          <a:lstStyle/>
          <a:p>
            <a:pPr algn="l"/>
            <a:r>
              <a:rPr lang="zh-CN" altLang="en-US" sz="3200" b="1" kern="12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工作成果（产品）</a:t>
            </a:r>
            <a:endParaRPr lang="zh-CN" altLang="en-US" sz="3200" b="1" kern="12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grpSp>
        <p:nvGrpSpPr>
          <p:cNvPr id="15" name="组合 40"/>
          <p:cNvGrpSpPr/>
          <p:nvPr/>
        </p:nvGrpSpPr>
        <p:grpSpPr>
          <a:xfrm>
            <a:off x="1774825" y="2016126"/>
            <a:ext cx="8553450" cy="3971719"/>
            <a:chOff x="2401480" y="2434871"/>
            <a:chExt cx="6969473" cy="2796295"/>
          </a:xfrm>
        </p:grpSpPr>
        <p:grpSp>
          <p:nvGrpSpPr>
            <p:cNvPr id="16" name="组合 1"/>
            <p:cNvGrpSpPr/>
            <p:nvPr/>
          </p:nvGrpSpPr>
          <p:grpSpPr>
            <a:xfrm>
              <a:off x="2401480" y="2434871"/>
              <a:ext cx="3947029" cy="2796295"/>
              <a:chOff x="636857" y="2468685"/>
              <a:chExt cx="4582487" cy="3246489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19967" y="2469058"/>
                <a:ext cx="2199377" cy="1560496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857" y="4140613"/>
                <a:ext cx="2296075" cy="1574561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19965" y="4144951"/>
                <a:ext cx="2199377" cy="1560497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8159" y="2468685"/>
                <a:ext cx="2296075" cy="1560496"/>
              </a:xfrm>
              <a:prstGeom prst="rect">
                <a:avLst/>
              </a:prstGeom>
            </p:spPr>
          </p:pic>
          <p:sp>
            <p:nvSpPr>
              <p:cNvPr id="24" name="矩形 23"/>
              <p:cNvSpPr/>
              <p:nvPr/>
            </p:nvSpPr>
            <p:spPr>
              <a:xfrm>
                <a:off x="747095" y="2529593"/>
                <a:ext cx="903904" cy="413798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  <a:alpha val="54000"/>
                </a:srgbClr>
              </a:solidFill>
              <a:ln w="12700" cap="flat">
                <a:solidFill>
                  <a:schemeClr val="bg1">
                    <a:lumMod val="85000"/>
                  </a:schemeClr>
                </a:solidFill>
                <a:prstDash val="sysDash"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35696" tIns="35696" rIns="35696" bIns="35696" numCol="1" spcCol="26769" rtlCol="0" anchor="ctr">
                <a:spAutoFit/>
              </a:bodyPr>
              <a:lstStyle/>
              <a:p>
                <a:pPr algn="ctr" defTabSz="642511">
                  <a:defRPr/>
                </a:pPr>
                <a:r>
                  <a:rPr lang="en-US" altLang="zh-CN" sz="1800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Helvetica Light"/>
                    <a:sym typeface="Helvetica Light"/>
                  </a:rPr>
                  <a:t>Ins</a:t>
                </a:r>
                <a:endParaRPr lang="zh-CN" altLang="en-US" sz="18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195854" y="2522883"/>
                <a:ext cx="903904" cy="413798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  <a:alpha val="54000"/>
                </a:srgbClr>
              </a:solidFill>
              <a:ln w="12700" cap="flat">
                <a:solidFill>
                  <a:schemeClr val="bg1">
                    <a:lumMod val="85000"/>
                  </a:schemeClr>
                </a:solidFill>
                <a:prstDash val="sysDash"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35696" tIns="35696" rIns="35696" bIns="35696" numCol="1" spcCol="26769" rtlCol="0" anchor="ctr">
                <a:spAutoFit/>
              </a:bodyPr>
              <a:lstStyle/>
              <a:p>
                <a:pPr algn="ctr" defTabSz="642511">
                  <a:defRPr/>
                </a:pPr>
                <a:r>
                  <a:rPr lang="en-US" altLang="zh-CN" sz="1800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Helvetica Light"/>
                    <a:sym typeface="Helvetica Light"/>
                  </a:rPr>
                  <a:t>Doors</a:t>
                </a:r>
                <a:endParaRPr lang="zh-CN" altLang="en-US" sz="18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47094" y="4217451"/>
                <a:ext cx="903904" cy="413798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  <a:alpha val="54000"/>
                </a:srgbClr>
              </a:solidFill>
              <a:ln w="12700" cap="flat">
                <a:solidFill>
                  <a:schemeClr val="bg1">
                    <a:lumMod val="85000"/>
                  </a:schemeClr>
                </a:solidFill>
                <a:prstDash val="sysDash"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35696" tIns="35696" rIns="35696" bIns="35696" numCol="1" spcCol="26769" rtlCol="0" anchor="ctr">
                <a:spAutoFit/>
              </a:bodyPr>
              <a:lstStyle/>
              <a:p>
                <a:pPr algn="ctr" defTabSz="642511">
                  <a:defRPr/>
                </a:pPr>
                <a:r>
                  <a:rPr lang="en-US" altLang="zh-CN" sz="1800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Helvetica Light"/>
                    <a:sym typeface="Helvetica Light"/>
                  </a:rPr>
                  <a:t>Gates</a:t>
                </a:r>
                <a:endParaRPr lang="zh-CN" altLang="en-US" sz="18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208191" y="4193654"/>
                <a:ext cx="903904" cy="413798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  <a:alpha val="54000"/>
                </a:srgbClr>
              </a:solidFill>
              <a:ln w="12700" cap="flat">
                <a:solidFill>
                  <a:schemeClr val="bg1">
                    <a:lumMod val="85000"/>
                  </a:schemeClr>
                </a:solidFill>
                <a:prstDash val="sysDash"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35696" tIns="35696" rIns="35696" bIns="35696" numCol="1" spcCol="26769" rtlCol="0" anchor="ctr">
                <a:spAutoFit/>
              </a:bodyPr>
              <a:lstStyle/>
              <a:p>
                <a:pPr algn="ctr" defTabSz="642511">
                  <a:defRPr/>
                </a:pPr>
                <a:r>
                  <a:rPr lang="en-US" altLang="zh-CN" sz="1800" kern="0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Helvetica Light"/>
                    <a:sym typeface="Helvetica Light"/>
                  </a:rPr>
                  <a:t>Ons</a:t>
                </a:r>
                <a:endParaRPr lang="zh-CN" altLang="en-US" sz="18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 Light"/>
                  <a:sym typeface="Helvetica Light"/>
                </a:endParaRPr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3020" r="-2502"/>
            <a:stretch/>
          </p:blipFill>
          <p:spPr>
            <a:xfrm>
              <a:off x="6600410" y="2435916"/>
              <a:ext cx="2767537" cy="1418978"/>
            </a:xfrm>
            <a:prstGeom prst="rect">
              <a:avLst/>
            </a:prstGeom>
            <a:ln>
              <a:solidFill>
                <a:schemeClr val="accent3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3048" y="3954991"/>
              <a:ext cx="1597576" cy="126002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530" y="3962368"/>
              <a:ext cx="1069423" cy="125264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矩形 19"/>
          <p:cNvSpPr/>
          <p:nvPr>
            <p:custDataLst>
              <p:tags r:id="rId3"/>
            </p:custDataLst>
          </p:nvPr>
        </p:nvSpPr>
        <p:spPr>
          <a:xfrm flipV="1">
            <a:off x="33338" y="439845"/>
            <a:ext cx="10362248" cy="45719"/>
          </a:xfrm>
          <a:prstGeom prst="rect">
            <a:avLst/>
          </a:prstGeom>
          <a:gradFill rotWithShape="1">
            <a:gsLst>
              <a:gs pos="0">
                <a:srgbClr val="98B4E4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E1E7F5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矩形 20"/>
          <p:cNvSpPr/>
          <p:nvPr>
            <p:custDataLst>
              <p:tags r:id="rId4"/>
            </p:custDataLst>
          </p:nvPr>
        </p:nvSpPr>
        <p:spPr>
          <a:xfrm>
            <a:off x="11712575" y="439845"/>
            <a:ext cx="477838" cy="44450"/>
          </a:xfrm>
          <a:prstGeom prst="rect">
            <a:avLst/>
          </a:prstGeom>
          <a:gradFill rotWithShape="1">
            <a:gsLst>
              <a:gs pos="0">
                <a:srgbClr val="E1E7F5">
                  <a:alpha val="100000"/>
                </a:srgbClr>
              </a:gs>
              <a:gs pos="50000">
                <a:srgbClr val="C0D0ED">
                  <a:alpha val="100000"/>
                </a:srgbClr>
              </a:gs>
              <a:gs pos="100000">
                <a:srgbClr val="98B4E4">
                  <a:alpha val="100000"/>
                </a:srgbClr>
              </a:gs>
            </a:gsLst>
            <a:lin ang="108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16"/>
          <p:cNvSpPr/>
          <p:nvPr/>
        </p:nvSpPr>
        <p:spPr>
          <a:xfrm>
            <a:off x="9407525" y="333375"/>
            <a:ext cx="2305050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200" b="1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 们 始 终 领 先</a:t>
            </a:r>
            <a:endParaRPr lang="en-US" altLang="x-none" sz="1200" b="1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r">
              <a:spcBef>
                <a:spcPct val="20000"/>
              </a:spcBef>
            </a:pP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  lead</a:t>
            </a:r>
            <a:r>
              <a:rPr lang="zh-CN" altLang="en-US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x-none" sz="800" dirty="0">
                <a:solidFill>
                  <a:srgbClr val="8CB3E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others follow</a:t>
            </a:r>
            <a:endParaRPr lang="zh-CN" altLang="en-US" sz="800" dirty="0">
              <a:solidFill>
                <a:srgbClr val="8CB3E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1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4350" y="211138"/>
            <a:ext cx="1260475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5351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876</Words>
  <Application>Microsoft Macintosh PowerPoint</Application>
  <PresentationFormat>自定义</PresentationFormat>
  <Paragraphs>257</Paragraphs>
  <Slides>23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目录</vt:lpstr>
      <vt:lpstr>PowerPoint 演示文稿</vt:lpstr>
      <vt:lpstr>PowerPoint 演示文稿</vt:lpstr>
      <vt:lpstr>PowerPoint 演示文稿</vt:lpstr>
      <vt:lpstr>目录</vt:lpstr>
      <vt:lpstr>PowerPoint 演示文稿</vt:lpstr>
      <vt:lpstr>工作成果</vt:lpstr>
      <vt:lpstr>工作成果（产品）</vt:lpstr>
      <vt:lpstr>工作成果（定制及支持）</vt:lpstr>
      <vt:lpstr>目录</vt:lpstr>
      <vt:lpstr>直觉</vt:lpstr>
      <vt:lpstr>问题分析－市场问题分布</vt:lpstr>
      <vt:lpstr>问题分析－质量</vt:lpstr>
      <vt:lpstr>解决方案－提升主线质量</vt:lpstr>
      <vt:lpstr>问题分析－定制响应慢</vt:lpstr>
      <vt:lpstr>问题分析－定制项目分析</vt:lpstr>
      <vt:lpstr>解决方案－后续定制项目处理思路</vt:lpstr>
      <vt:lpstr>目录</vt:lpstr>
      <vt:lpstr>工作展望-老产品升级</vt:lpstr>
      <vt:lpstr>工作展望-新产品研发</vt:lpstr>
      <vt:lpstr>工作展望-新产品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APPLE 10</cp:lastModifiedBy>
  <cp:revision>174</cp:revision>
  <dcterms:created xsi:type="dcterms:W3CDTF">2016-03-22T18:11:00Z</dcterms:created>
  <dcterms:modified xsi:type="dcterms:W3CDTF">2018-02-05T02:36:50Z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