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4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58" autoAdjust="0"/>
    <p:restoredTop sz="92276" autoAdjust="0"/>
  </p:normalViewPr>
  <p:slideViewPr>
    <p:cSldViewPr>
      <p:cViewPr varScale="1">
        <p:scale>
          <a:sx n="67" d="100"/>
          <a:sy n="67" d="100"/>
        </p:scale>
        <p:origin x="180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DBB20-88AC-4CAB-A91E-E6F93CF580FA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49026-AB09-4916-BCA9-11608427E4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36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books.google.co.jp/books?id=T6rAUZAZp1UC&amp;pg=PA249&amp;lpg=PA249&amp;dq=camshift+%E3%83%88%E3%83%A9%E3%83%83%E3%82%AD%E3%83%B3%E3%82%B0%E3%80%80%EF%BD%8F%EF%BD%90%EF%BD%85%EF%BD%8E%EF%BD%83%EF%BD%96&amp;source=bl&amp;ots=4neoUCQ53B&amp;sig=nIvenu8gZci-CzPPE_wW-AezR8c&amp;hl=zh-TW&amp;sa=X&amp;ved=0ahUKEwitlLePrubKAhXEGqYKHTj3By84ChDoAQhEMAU#v=onepage&amp;q&amp;f=false</a:t>
            </a:r>
          </a:p>
          <a:p>
            <a:r>
              <a:rPr lang="en-US" altLang="zh-TW" dirty="0"/>
              <a:t>http://opencv.blog.jp/python/camshift</a:t>
            </a:r>
          </a:p>
          <a:p>
            <a:r>
              <a:rPr lang="en-US" altLang="zh-TW" dirty="0"/>
              <a:t>http://www.360doc.com/content/13/1106/16/10724725_327172158.shtml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49026-AB09-4916-BCA9-11608427E41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697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http://www1.accsnet.ne.jp/~aml00731/kalman.pdf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49026-AB09-4916-BCA9-11608427E41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063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b="1" dirty="0"/>
              <a:t>拡張現実（</a:t>
            </a:r>
            <a:r>
              <a:rPr lang="en-US" altLang="ja-JP" b="1" dirty="0"/>
              <a:t>AR)</a:t>
            </a:r>
            <a:r>
              <a:rPr lang="ja-JP" altLang="en-US" b="1" dirty="0"/>
              <a:t>によるゴルフパター訓練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83768" y="4293096"/>
            <a:ext cx="6400800" cy="1752600"/>
          </a:xfrm>
        </p:spPr>
        <p:txBody>
          <a:bodyPr>
            <a:normAutofit lnSpcReduction="10000"/>
          </a:bodyPr>
          <a:lstStyle/>
          <a:p>
            <a:pPr algn="r">
              <a:lnSpc>
                <a:spcPct val="150000"/>
              </a:lnSpc>
            </a:pPr>
            <a:r>
              <a:rPr lang="ja-JP" altLang="en-US" sz="2400" dirty="0">
                <a:solidFill>
                  <a:schemeClr val="tx1"/>
                </a:solidFill>
              </a:rPr>
              <a:t>工学システム学類　短期交換生</a:t>
            </a:r>
            <a:endParaRPr lang="en-US" altLang="zh-TW" sz="2400" dirty="0">
              <a:solidFill>
                <a:schemeClr val="tx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zh-TW" altLang="en-US" sz="2400" b="1" dirty="0">
                <a:solidFill>
                  <a:schemeClr val="tx1"/>
                </a:solidFill>
              </a:rPr>
              <a:t>王韻涵</a:t>
            </a:r>
            <a:r>
              <a:rPr lang="ja-JP" altLang="en-US" sz="2400" dirty="0">
                <a:solidFill>
                  <a:schemeClr val="tx1"/>
                </a:solidFill>
              </a:rPr>
              <a:t>（ワン　ユンハン）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ja-JP" altLang="en-US" sz="2400" dirty="0">
                <a:solidFill>
                  <a:schemeClr val="tx1"/>
                </a:solidFill>
              </a:rPr>
              <a:t>指導教授　北原　格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95536" y="467380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平成２８年度　交換生発表会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5335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99"/>
          <a:stretch/>
        </p:blipFill>
        <p:spPr>
          <a:xfrm>
            <a:off x="328467" y="1196752"/>
            <a:ext cx="5324846" cy="2982578"/>
          </a:xfrm>
        </p:spPr>
      </p:pic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74848" y="159434"/>
            <a:ext cx="8229600" cy="1008112"/>
          </a:xfrm>
        </p:spPr>
        <p:txBody>
          <a:bodyPr/>
          <a:lstStyle/>
          <a:p>
            <a:pPr algn="l"/>
            <a:r>
              <a:rPr lang="ja-JP" altLang="en-US" dirty="0"/>
              <a:t>研究背景と目的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328467" y="4247310"/>
            <a:ext cx="5304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笹川スポーツ財団「スポーツライフに関する調査報告書」（</a:t>
            </a:r>
            <a:r>
              <a:rPr lang="en-US" altLang="ja-JP" sz="1200" dirty="0"/>
              <a:t>1998</a:t>
            </a:r>
            <a:r>
              <a:rPr lang="ja-JP" altLang="en-US" sz="1200" dirty="0"/>
              <a:t>～</a:t>
            </a:r>
            <a:r>
              <a:rPr lang="en-US" altLang="ja-JP" sz="1200" dirty="0"/>
              <a:t>2014</a:t>
            </a:r>
            <a:r>
              <a:rPr lang="ja-JP" altLang="en-US" sz="1200" dirty="0"/>
              <a:t>）より作成</a:t>
            </a:r>
          </a:p>
          <a:p>
            <a:br>
              <a:rPr lang="ja-JP" altLang="en-US" dirty="0"/>
            </a:b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6206211" y="1196752"/>
            <a:ext cx="2376264" cy="729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運動人口の増加</a:t>
            </a:r>
          </a:p>
        </p:txBody>
      </p:sp>
      <p:sp>
        <p:nvSpPr>
          <p:cNvPr id="13" name="向下箭號 12"/>
          <p:cNvSpPr/>
          <p:nvPr/>
        </p:nvSpPr>
        <p:spPr>
          <a:xfrm>
            <a:off x="7214323" y="2132856"/>
            <a:ext cx="360040" cy="864096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6228184" y="3212976"/>
            <a:ext cx="237626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場所と時間の欠乏</a:t>
            </a:r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459612" y="4797152"/>
            <a:ext cx="8280920" cy="1872208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3097013" y="47971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2913552" y="4709472"/>
            <a:ext cx="337303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　健康的な生活を構築するため　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794264" y="5194647"/>
            <a:ext cx="562205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200" dirty="0"/>
              <a:t>画像処理に基づき、</a:t>
            </a:r>
            <a:r>
              <a:rPr lang="en-US" altLang="ja-JP" sz="3200" dirty="0"/>
              <a:t>AR</a:t>
            </a:r>
            <a:r>
              <a:rPr lang="ja-JP" altLang="en-US" sz="3200" dirty="0"/>
              <a:t>を用いた</a:t>
            </a:r>
            <a:endParaRPr lang="en-US" altLang="ja-JP" sz="3200" dirty="0"/>
          </a:p>
          <a:p>
            <a:pPr algn="ctr"/>
            <a:r>
              <a:rPr lang="ja-JP" altLang="en-US" sz="3200" dirty="0"/>
              <a:t>可動式の運動場の実現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5956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149080"/>
            <a:ext cx="3705742" cy="2232248"/>
          </a:xfrm>
        </p:spPr>
      </p:pic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51877" y="140748"/>
            <a:ext cx="8229600" cy="1143000"/>
          </a:xfrm>
        </p:spPr>
        <p:txBody>
          <a:bodyPr/>
          <a:lstStyle/>
          <a:p>
            <a:pPr algn="l"/>
            <a:r>
              <a:rPr lang="ja-JP" altLang="en-US" dirty="0"/>
              <a:t>従来手法</a:t>
            </a:r>
          </a:p>
        </p:txBody>
      </p:sp>
      <p:cxnSp>
        <p:nvCxnSpPr>
          <p:cNvPr id="6" name="直線接點 5"/>
          <p:cNvCxnSpPr/>
          <p:nvPr/>
        </p:nvCxnSpPr>
        <p:spPr>
          <a:xfrm>
            <a:off x="457200" y="3863182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4687416" y="4156461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ja-JP" sz="3200" b="1" dirty="0" err="1">
                <a:solidFill>
                  <a:srgbClr val="0070C0"/>
                </a:solidFill>
              </a:rPr>
              <a:t>wii</a:t>
            </a:r>
            <a:r>
              <a:rPr lang="ja-JP" altLang="en-US" sz="3200" b="1" dirty="0">
                <a:solidFill>
                  <a:srgbClr val="0070C0"/>
                </a:solidFill>
              </a:rPr>
              <a:t>スポーツ</a:t>
            </a:r>
            <a:endParaRPr lang="zh-TW" altLang="en-US" sz="3200" b="1" dirty="0">
              <a:solidFill>
                <a:srgbClr val="0070C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882718" y="4711217"/>
            <a:ext cx="3816425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　　実際の競技に近い動きでプレイすることが出来る</a:t>
            </a:r>
            <a:endParaRPr lang="zh-TW" altLang="en-US" dirty="0"/>
          </a:p>
        </p:txBody>
      </p:sp>
      <p:sp>
        <p:nvSpPr>
          <p:cNvPr id="10" name="向右箭號 9"/>
          <p:cNvSpPr/>
          <p:nvPr/>
        </p:nvSpPr>
        <p:spPr>
          <a:xfrm>
            <a:off x="4882718" y="5805264"/>
            <a:ext cx="62538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599000" y="5759678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FF0000"/>
                </a:solidFill>
              </a:rPr>
              <a:t>現実感なし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39"/>
          <a:stretch/>
        </p:blipFill>
        <p:spPr>
          <a:xfrm>
            <a:off x="4995582" y="1268760"/>
            <a:ext cx="3590695" cy="2351666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472545" y="1178822"/>
            <a:ext cx="3005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ja-JP" altLang="en-US" sz="3200" b="1" dirty="0">
                <a:solidFill>
                  <a:srgbClr val="0070C0"/>
                </a:solidFill>
              </a:rPr>
              <a:t>パター訓練器</a:t>
            </a:r>
            <a:endParaRPr lang="zh-TW" altLang="en-US" sz="3200" b="1" dirty="0">
              <a:solidFill>
                <a:srgbClr val="0070C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25692" y="1739337"/>
            <a:ext cx="3701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　　実際に操作で、効率的に練習することが出来る</a:t>
            </a:r>
            <a:endParaRPr lang="zh-TW" altLang="en-US" dirty="0"/>
          </a:p>
        </p:txBody>
      </p:sp>
      <p:sp>
        <p:nvSpPr>
          <p:cNvPr id="15" name="向右箭號 14"/>
          <p:cNvSpPr/>
          <p:nvPr/>
        </p:nvSpPr>
        <p:spPr>
          <a:xfrm>
            <a:off x="457200" y="2708920"/>
            <a:ext cx="62538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254802" y="2540803"/>
            <a:ext cx="38603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</a:rPr>
              <a:t>1.</a:t>
            </a:r>
            <a:r>
              <a:rPr lang="ja-JP" altLang="en-US" sz="2400" b="1" dirty="0">
                <a:solidFill>
                  <a:srgbClr val="FF0000"/>
                </a:solidFill>
              </a:rPr>
              <a:t>収納不易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r>
              <a:rPr lang="en-US" altLang="ja-JP" sz="2400" b="1" dirty="0">
                <a:solidFill>
                  <a:srgbClr val="FF0000"/>
                </a:solidFill>
              </a:rPr>
              <a:t>2.</a:t>
            </a:r>
            <a:r>
              <a:rPr lang="ja-JP" altLang="en-US" sz="2400" b="1" dirty="0">
                <a:solidFill>
                  <a:srgbClr val="FF0000"/>
                </a:solidFill>
              </a:rPr>
              <a:t>折り目でボールが真っ直ぐ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r>
              <a:rPr lang="ja-JP" altLang="en-US" sz="2400" b="1" dirty="0">
                <a:solidFill>
                  <a:srgbClr val="FF0000"/>
                </a:solidFill>
              </a:rPr>
              <a:t> 　転がらなくなってくる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162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81244" y="116632"/>
            <a:ext cx="8229600" cy="1143000"/>
          </a:xfrm>
        </p:spPr>
        <p:txBody>
          <a:bodyPr/>
          <a:lstStyle/>
          <a:p>
            <a:pPr algn="l"/>
            <a:r>
              <a:rPr lang="ja-JP" altLang="en-US" dirty="0"/>
              <a:t>提案手法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771957" y="1405800"/>
            <a:ext cx="302433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プロジェクタ投影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5364088" y="1405800"/>
            <a:ext cx="302433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トラッキング</a:t>
            </a:r>
            <a:endParaRPr lang="zh-TW" altLang="en-US" sz="2800" dirty="0"/>
          </a:p>
        </p:txBody>
      </p:sp>
      <p:sp>
        <p:nvSpPr>
          <p:cNvPr id="7" name="十字形 6"/>
          <p:cNvSpPr/>
          <p:nvPr/>
        </p:nvSpPr>
        <p:spPr>
          <a:xfrm>
            <a:off x="4200000" y="1528138"/>
            <a:ext cx="792088" cy="763435"/>
          </a:xfrm>
          <a:prstGeom prst="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2915816" y="2812730"/>
            <a:ext cx="3600400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運動シュミレーション</a:t>
            </a:r>
            <a:endParaRPr lang="zh-TW" altLang="en-US" sz="2800" dirty="0"/>
          </a:p>
        </p:txBody>
      </p:sp>
      <p:sp>
        <p:nvSpPr>
          <p:cNvPr id="9" name="向下箭號 8"/>
          <p:cNvSpPr/>
          <p:nvPr/>
        </p:nvSpPr>
        <p:spPr>
          <a:xfrm rot="16200000">
            <a:off x="1255802" y="2520865"/>
            <a:ext cx="799751" cy="165618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2" name="群組 31"/>
          <p:cNvGrpSpPr/>
          <p:nvPr/>
        </p:nvGrpSpPr>
        <p:grpSpPr>
          <a:xfrm>
            <a:off x="2135199" y="4513151"/>
            <a:ext cx="6827775" cy="2054336"/>
            <a:chOff x="1958580" y="4543016"/>
            <a:chExt cx="6827775" cy="2054336"/>
          </a:xfrm>
        </p:grpSpPr>
        <p:grpSp>
          <p:nvGrpSpPr>
            <p:cNvPr id="13" name="群組 12"/>
            <p:cNvGrpSpPr/>
            <p:nvPr/>
          </p:nvGrpSpPr>
          <p:grpSpPr>
            <a:xfrm rot="492048">
              <a:off x="1958580" y="4923101"/>
              <a:ext cx="1132599" cy="515597"/>
              <a:chOff x="1115616" y="4941168"/>
              <a:chExt cx="1132599" cy="515597"/>
            </a:xfrm>
          </p:grpSpPr>
          <p:sp>
            <p:nvSpPr>
              <p:cNvPr id="11" name="立方體 10"/>
              <p:cNvSpPr/>
              <p:nvPr/>
            </p:nvSpPr>
            <p:spPr>
              <a:xfrm rot="1175618">
                <a:off x="1115616" y="4941168"/>
                <a:ext cx="1008112" cy="504056"/>
              </a:xfrm>
              <a:prstGeom prst="cube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流程圖: 直接存取儲存裝置 11"/>
              <p:cNvSpPr/>
              <p:nvPr/>
            </p:nvSpPr>
            <p:spPr>
              <a:xfrm rot="1351494">
                <a:off x="2048894" y="5253531"/>
                <a:ext cx="199321" cy="203234"/>
              </a:xfrm>
              <a:prstGeom prst="flowChartMagneticDrum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5" name="流程圖: 資料 14"/>
            <p:cNvSpPr/>
            <p:nvPr/>
          </p:nvSpPr>
          <p:spPr>
            <a:xfrm>
              <a:off x="3563888" y="6165304"/>
              <a:ext cx="5222467" cy="432048"/>
            </a:xfrm>
            <a:prstGeom prst="flowChartInputOutpu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" name="直線接點 16"/>
            <p:cNvCxnSpPr>
              <a:stCxn id="12" idx="3"/>
            </p:cNvCxnSpPr>
            <p:nvPr/>
          </p:nvCxnSpPr>
          <p:spPr>
            <a:xfrm>
              <a:off x="2993026" y="5419020"/>
              <a:ext cx="570862" cy="11783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12" idx="3"/>
            </p:cNvCxnSpPr>
            <p:nvPr/>
          </p:nvCxnSpPr>
          <p:spPr>
            <a:xfrm>
              <a:off x="2993026" y="5419020"/>
              <a:ext cx="4747326" cy="11783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2" idx="3"/>
            </p:cNvCxnSpPr>
            <p:nvPr/>
          </p:nvCxnSpPr>
          <p:spPr>
            <a:xfrm>
              <a:off x="2993026" y="5419020"/>
              <a:ext cx="5793329" cy="7462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3"/>
            </p:cNvCxnSpPr>
            <p:nvPr/>
          </p:nvCxnSpPr>
          <p:spPr>
            <a:xfrm>
              <a:off x="2993026" y="5419020"/>
              <a:ext cx="1722990" cy="7462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群組 27"/>
            <p:cNvGrpSpPr/>
            <p:nvPr/>
          </p:nvGrpSpPr>
          <p:grpSpPr>
            <a:xfrm rot="1554852">
              <a:off x="2426271" y="4543016"/>
              <a:ext cx="801212" cy="343212"/>
              <a:chOff x="2627784" y="4365104"/>
              <a:chExt cx="801212" cy="343212"/>
            </a:xfrm>
          </p:grpSpPr>
          <p:sp>
            <p:nvSpPr>
              <p:cNvPr id="26" name="立方體 25"/>
              <p:cNvSpPr/>
              <p:nvPr/>
            </p:nvSpPr>
            <p:spPr>
              <a:xfrm>
                <a:off x="2627784" y="4365104"/>
                <a:ext cx="650673" cy="343212"/>
              </a:xfrm>
              <a:prstGeom prst="cube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流程圖: 直接存取儲存裝置 26"/>
              <p:cNvSpPr/>
              <p:nvPr/>
            </p:nvSpPr>
            <p:spPr>
              <a:xfrm>
                <a:off x="3215573" y="4403059"/>
                <a:ext cx="213423" cy="260442"/>
              </a:xfrm>
              <a:prstGeom prst="flowChartMagneticDrum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9" name="流程圖: 結束點 28"/>
            <p:cNvSpPr/>
            <p:nvPr/>
          </p:nvSpPr>
          <p:spPr>
            <a:xfrm>
              <a:off x="7524328" y="6345324"/>
              <a:ext cx="216024" cy="72008"/>
            </a:xfrm>
            <a:prstGeom prst="flowChartTermina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0" name="流程圖: 接點 29"/>
          <p:cNvSpPr/>
          <p:nvPr/>
        </p:nvSpPr>
        <p:spPr>
          <a:xfrm>
            <a:off x="5333063" y="6276819"/>
            <a:ext cx="216024" cy="13700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67" t="34093" r="59719" b="40846"/>
          <a:stretch/>
        </p:blipFill>
        <p:spPr>
          <a:xfrm>
            <a:off x="4902885" y="4374503"/>
            <a:ext cx="1522594" cy="202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571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7974" y="148860"/>
            <a:ext cx="8229600" cy="1143000"/>
          </a:xfrm>
        </p:spPr>
        <p:txBody>
          <a:bodyPr/>
          <a:lstStyle/>
          <a:p>
            <a:pPr algn="l"/>
            <a:r>
              <a:rPr lang="ja-JP" altLang="en-US" b="1" dirty="0"/>
              <a:t>トラッキング</a:t>
            </a:r>
            <a:r>
              <a:rPr lang="en-US" altLang="ja-JP" dirty="0"/>
              <a:t>| </a:t>
            </a:r>
            <a:r>
              <a:rPr lang="en-US" altLang="zh-TW" b="1" dirty="0" err="1"/>
              <a:t>Camshift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1054531" y="1340768"/>
            <a:ext cx="1671339" cy="43204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入力画像</a:t>
            </a:r>
            <a:endParaRPr lang="zh-TW" altLang="en-US" sz="1600" dirty="0"/>
          </a:p>
        </p:txBody>
      </p:sp>
      <p:sp>
        <p:nvSpPr>
          <p:cNvPr id="8" name="橢圓 7"/>
          <p:cNvSpPr/>
          <p:nvPr/>
        </p:nvSpPr>
        <p:spPr>
          <a:xfrm>
            <a:off x="1043099" y="2336625"/>
            <a:ext cx="1656184" cy="44430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HSV</a:t>
            </a:r>
            <a:r>
              <a:rPr lang="ja-JP" altLang="en-US" dirty="0"/>
              <a:t>画像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129" y="4365216"/>
            <a:ext cx="2582311" cy="19014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1" name="直線單箭頭接點 10"/>
          <p:cNvCxnSpPr>
            <a:stCxn id="6" idx="4"/>
          </p:cNvCxnSpPr>
          <p:nvPr/>
        </p:nvCxnSpPr>
        <p:spPr>
          <a:xfrm>
            <a:off x="1890201" y="1772816"/>
            <a:ext cx="0" cy="5745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1054532" y="3093092"/>
            <a:ext cx="1644751" cy="62393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追跡色</a:t>
            </a:r>
            <a:endParaRPr lang="en-US" altLang="ja-JP" dirty="0"/>
          </a:p>
          <a:p>
            <a:pPr algn="ctr"/>
            <a:r>
              <a:rPr lang="ja-JP" altLang="en-US" dirty="0"/>
              <a:t>分布画像</a:t>
            </a:r>
            <a:endParaRPr lang="zh-TW" altLang="en-US" dirty="0"/>
          </a:p>
        </p:txBody>
      </p:sp>
      <p:cxnSp>
        <p:nvCxnSpPr>
          <p:cNvPr id="23" name="直線單箭頭接點 22"/>
          <p:cNvCxnSpPr>
            <a:stCxn id="8" idx="4"/>
            <a:endCxn id="15" idx="0"/>
          </p:cNvCxnSpPr>
          <p:nvPr/>
        </p:nvCxnSpPr>
        <p:spPr>
          <a:xfrm>
            <a:off x="1871191" y="2780929"/>
            <a:ext cx="5717" cy="31216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1884132" y="3717031"/>
            <a:ext cx="0" cy="55712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endCxn id="50" idx="0"/>
          </p:cNvCxnSpPr>
          <p:nvPr/>
        </p:nvCxnSpPr>
        <p:spPr>
          <a:xfrm flipH="1">
            <a:off x="1871191" y="4926154"/>
            <a:ext cx="19012" cy="6954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H="1">
            <a:off x="2699283" y="2558777"/>
            <a:ext cx="69400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719063" y="4295624"/>
            <a:ext cx="2304256" cy="6305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探索ウィンドウ内の重み分布関数を計算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449237" y="1820834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表色系変換</a:t>
            </a:r>
            <a:endParaRPr lang="zh-TW" altLang="en-US" sz="1600" dirty="0"/>
          </a:p>
        </p:txBody>
      </p:sp>
      <p:sp>
        <p:nvSpPr>
          <p:cNvPr id="50" name="流程圖: 決策 49"/>
          <p:cNvSpPr/>
          <p:nvPr/>
        </p:nvSpPr>
        <p:spPr>
          <a:xfrm>
            <a:off x="385873" y="5621632"/>
            <a:ext cx="2970635" cy="864096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収束？</a:t>
            </a:r>
            <a:endParaRPr lang="zh-TW" altLang="en-US" dirty="0"/>
          </a:p>
        </p:txBody>
      </p:sp>
      <p:cxnSp>
        <p:nvCxnSpPr>
          <p:cNvPr id="52" name="直線單箭頭接點 51"/>
          <p:cNvCxnSpPr>
            <a:endCxn id="37" idx="1"/>
          </p:cNvCxnSpPr>
          <p:nvPr/>
        </p:nvCxnSpPr>
        <p:spPr>
          <a:xfrm>
            <a:off x="251520" y="4610889"/>
            <a:ext cx="46754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>
            <a:off x="251520" y="4610889"/>
            <a:ext cx="0" cy="146380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>
            <a:off x="215466" y="6074696"/>
            <a:ext cx="2337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4211960" y="1291860"/>
            <a:ext cx="2520280" cy="4089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探索ウィンドウ初期設定</a:t>
            </a:r>
            <a:endParaRPr lang="zh-TW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4107274" y="2074324"/>
            <a:ext cx="2729651" cy="4960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追跡対象の色ヒストグラム</a:t>
            </a:r>
            <a:endParaRPr lang="zh-TW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4319972" y="3365061"/>
            <a:ext cx="2304256" cy="6305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探索ウィンドウの再設定</a:t>
            </a:r>
            <a:endParaRPr lang="zh-TW" altLang="en-US" dirty="0"/>
          </a:p>
        </p:txBody>
      </p:sp>
      <p:cxnSp>
        <p:nvCxnSpPr>
          <p:cNvPr id="63" name="直線單箭頭接點 62"/>
          <p:cNvCxnSpPr>
            <a:stCxn id="60" idx="2"/>
            <a:endCxn id="61" idx="0"/>
          </p:cNvCxnSpPr>
          <p:nvPr/>
        </p:nvCxnSpPr>
        <p:spPr>
          <a:xfrm>
            <a:off x="5472100" y="1700808"/>
            <a:ext cx="0" cy="37351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V="1">
            <a:off x="3393284" y="2322363"/>
            <a:ext cx="0" cy="2364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endCxn id="61" idx="1"/>
          </p:cNvCxnSpPr>
          <p:nvPr/>
        </p:nvCxnSpPr>
        <p:spPr>
          <a:xfrm>
            <a:off x="3393284" y="2322363"/>
            <a:ext cx="7139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61" idx="2"/>
          </p:cNvCxnSpPr>
          <p:nvPr/>
        </p:nvCxnSpPr>
        <p:spPr>
          <a:xfrm flipH="1">
            <a:off x="5472099" y="2570402"/>
            <a:ext cx="1" cy="614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endCxn id="15" idx="7"/>
          </p:cNvCxnSpPr>
          <p:nvPr/>
        </p:nvCxnSpPr>
        <p:spPr>
          <a:xfrm flipH="1">
            <a:off x="2458415" y="3184466"/>
            <a:ext cx="301368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>
            <a:stCxn id="50" idx="3"/>
          </p:cNvCxnSpPr>
          <p:nvPr/>
        </p:nvCxnSpPr>
        <p:spPr>
          <a:xfrm>
            <a:off x="3356508" y="6053680"/>
            <a:ext cx="18635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/>
          <p:nvPr/>
        </p:nvCxnSpPr>
        <p:spPr>
          <a:xfrm flipV="1">
            <a:off x="5220072" y="3995592"/>
            <a:ext cx="0" cy="2058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endCxn id="37" idx="3"/>
          </p:cNvCxnSpPr>
          <p:nvPr/>
        </p:nvCxnSpPr>
        <p:spPr>
          <a:xfrm flipH="1">
            <a:off x="3023319" y="4610889"/>
            <a:ext cx="176470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/>
          <p:nvPr/>
        </p:nvCxnSpPr>
        <p:spPr>
          <a:xfrm>
            <a:off x="4788024" y="3995591"/>
            <a:ext cx="0" cy="6152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>
            <a:off x="6732240" y="1496334"/>
            <a:ext cx="5694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/>
          <p:cNvCxnSpPr/>
          <p:nvPr/>
        </p:nvCxnSpPr>
        <p:spPr>
          <a:xfrm>
            <a:off x="7301651" y="1496334"/>
            <a:ext cx="0" cy="21839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endCxn id="62" idx="3"/>
          </p:cNvCxnSpPr>
          <p:nvPr/>
        </p:nvCxnSpPr>
        <p:spPr>
          <a:xfrm flipH="1">
            <a:off x="6624228" y="3680326"/>
            <a:ext cx="6774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字方塊 98"/>
          <p:cNvSpPr txBox="1"/>
          <p:nvPr/>
        </p:nvSpPr>
        <p:spPr>
          <a:xfrm>
            <a:off x="2002847" y="4992783"/>
            <a:ext cx="2040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i="1" dirty="0"/>
              <a:t>類似度がより大きく</a:t>
            </a:r>
            <a:endParaRPr lang="en-US" altLang="ja-JP" i="1" dirty="0"/>
          </a:p>
          <a:p>
            <a:r>
              <a:rPr lang="ja-JP" altLang="en-US" i="1" dirty="0"/>
              <a:t>なる方向へシフト</a:t>
            </a:r>
            <a:endParaRPr lang="zh-TW" altLang="en-US" i="1" dirty="0"/>
          </a:p>
        </p:txBody>
      </p:sp>
      <p:sp>
        <p:nvSpPr>
          <p:cNvPr id="103" name="矩形 102"/>
          <p:cNvSpPr/>
          <p:nvPr/>
        </p:nvSpPr>
        <p:spPr>
          <a:xfrm>
            <a:off x="86798" y="4139083"/>
            <a:ext cx="5385301" cy="245827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文字方塊 103"/>
          <p:cNvSpPr txBox="1"/>
          <p:nvPr/>
        </p:nvSpPr>
        <p:spPr>
          <a:xfrm>
            <a:off x="160721" y="3767053"/>
            <a:ext cx="1276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err="1">
                <a:solidFill>
                  <a:srgbClr val="FF0000"/>
                </a:solidFill>
              </a:rPr>
              <a:t>Meanshift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206222" y="612465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NO</a:t>
            </a:r>
            <a:endParaRPr lang="zh-TW" altLang="en-US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3356507" y="6113205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YES</a:t>
            </a:r>
            <a:endParaRPr lang="zh-TW" altLang="en-US" dirty="0"/>
          </a:p>
        </p:txBody>
      </p:sp>
      <p:cxnSp>
        <p:nvCxnSpPr>
          <p:cNvPr id="108" name="直線接點 107"/>
          <p:cNvCxnSpPr/>
          <p:nvPr/>
        </p:nvCxnSpPr>
        <p:spPr>
          <a:xfrm>
            <a:off x="5472099" y="4167163"/>
            <a:ext cx="478030" cy="207529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/>
          <p:cNvCxnSpPr/>
          <p:nvPr/>
        </p:nvCxnSpPr>
        <p:spPr>
          <a:xfrm flipV="1">
            <a:off x="5472101" y="6297871"/>
            <a:ext cx="478028" cy="299482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51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6305" y="88831"/>
            <a:ext cx="8229600" cy="1143000"/>
          </a:xfrm>
        </p:spPr>
        <p:txBody>
          <a:bodyPr/>
          <a:lstStyle/>
          <a:p>
            <a:pPr algn="l"/>
            <a:r>
              <a:rPr lang="ja-JP" altLang="en-US" dirty="0"/>
              <a:t>変化量の推定</a:t>
            </a:r>
            <a:r>
              <a:rPr lang="en-US" altLang="ja-JP" dirty="0"/>
              <a:t>|</a:t>
            </a:r>
            <a:r>
              <a:rPr lang="en-US" altLang="ja-JP" dirty="0" err="1"/>
              <a:t>Kalman</a:t>
            </a:r>
            <a:r>
              <a:rPr lang="en-US" altLang="ja-JP" dirty="0"/>
              <a:t> filter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032251" y="12318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実装前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5037056" y="1684734"/>
            <a:ext cx="3808040" cy="20322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032250" y="40380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実装後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5032251" y="4615211"/>
            <a:ext cx="3808040" cy="2104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>
            <a:off x="4788024" y="1451721"/>
            <a:ext cx="43298" cy="5267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131853" y="1416497"/>
            <a:ext cx="44951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</a:rPr>
              <a:t>直前まで</a:t>
            </a:r>
            <a:r>
              <a:rPr lang="ja-JP" altLang="en-US" sz="2400" dirty="0"/>
              <a:t>の情報と、</a:t>
            </a:r>
            <a:r>
              <a:rPr lang="ja-JP" altLang="en-US" sz="2400" dirty="0">
                <a:solidFill>
                  <a:srgbClr val="FF0000"/>
                </a:solidFill>
              </a:rPr>
              <a:t>たった今</a:t>
            </a:r>
            <a:r>
              <a:rPr lang="ja-JP" altLang="en-US" sz="2400" dirty="0"/>
              <a:t>取得</a:t>
            </a:r>
            <a:endParaRPr lang="en-US" altLang="ja-JP" sz="2400" dirty="0"/>
          </a:p>
          <a:p>
            <a:r>
              <a:rPr lang="ja-JP" altLang="en-US" sz="2400" dirty="0"/>
              <a:t>したデータをもとに、最適なシステ</a:t>
            </a:r>
            <a:endParaRPr lang="en-US" altLang="ja-JP" sz="2400" dirty="0"/>
          </a:p>
          <a:p>
            <a:r>
              <a:rPr lang="ja-JP" altLang="en-US" sz="2400" dirty="0"/>
              <a:t>ムの状態を推定する手法。</a:t>
            </a:r>
            <a:endParaRPr lang="zh-TW" altLang="en-US" sz="2400" dirty="0"/>
          </a:p>
        </p:txBody>
      </p:sp>
      <p:sp>
        <p:nvSpPr>
          <p:cNvPr id="13" name="圓角矩形 12"/>
          <p:cNvSpPr/>
          <p:nvPr/>
        </p:nvSpPr>
        <p:spPr>
          <a:xfrm>
            <a:off x="971036" y="3486043"/>
            <a:ext cx="2808312" cy="11039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Measurement update(corrector)</a:t>
            </a:r>
          </a:p>
          <a:p>
            <a:pPr algn="ctr"/>
            <a:r>
              <a:rPr lang="ja-JP" altLang="en-US" dirty="0"/>
              <a:t>観測値のアップデート</a:t>
            </a:r>
            <a:endParaRPr lang="en-US" altLang="ja-JP" dirty="0"/>
          </a:p>
          <a:p>
            <a:pPr algn="ctr"/>
            <a:r>
              <a:rPr lang="ja-JP" altLang="en-US" dirty="0"/>
              <a:t>（観測更新。補正）</a:t>
            </a:r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971036" y="5445224"/>
            <a:ext cx="2808312" cy="10661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Time Update(predictor)</a:t>
            </a:r>
          </a:p>
          <a:p>
            <a:pPr algn="ctr"/>
            <a:r>
              <a:rPr lang="ja-JP" altLang="en-US" dirty="0"/>
              <a:t>時刻アップデート</a:t>
            </a:r>
            <a:endParaRPr lang="en-US" altLang="ja-JP" dirty="0"/>
          </a:p>
          <a:p>
            <a:pPr algn="ctr"/>
            <a:r>
              <a:rPr lang="ja-JP" altLang="en-US" dirty="0"/>
              <a:t>（時間更新。予測）</a:t>
            </a:r>
            <a:endParaRPr lang="zh-TW" altLang="en-US" dirty="0"/>
          </a:p>
        </p:txBody>
      </p:sp>
      <p:cxnSp>
        <p:nvCxnSpPr>
          <p:cNvPr id="16" name="直線單箭頭接點 15"/>
          <p:cNvCxnSpPr>
            <a:endCxn id="13" idx="0"/>
          </p:cNvCxnSpPr>
          <p:nvPr/>
        </p:nvCxnSpPr>
        <p:spPr>
          <a:xfrm flipH="1">
            <a:off x="2375192" y="2700883"/>
            <a:ext cx="4231" cy="7851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弧形箭號 (下彎) 33"/>
          <p:cNvSpPr/>
          <p:nvPr/>
        </p:nvSpPr>
        <p:spPr>
          <a:xfrm rot="5400000">
            <a:off x="3094387" y="4597716"/>
            <a:ext cx="1940267" cy="4669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5" name="弧形箭號 (下彎) 34"/>
          <p:cNvSpPr/>
          <p:nvPr/>
        </p:nvSpPr>
        <p:spPr>
          <a:xfrm rot="16200000">
            <a:off x="-248273" y="4927108"/>
            <a:ext cx="1940267" cy="4669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497493" y="290879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推定値の初期値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1099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8857" y="76440"/>
            <a:ext cx="8229600" cy="1143000"/>
          </a:xfrm>
        </p:spPr>
        <p:txBody>
          <a:bodyPr/>
          <a:lstStyle/>
          <a:p>
            <a:pPr algn="l"/>
            <a:r>
              <a:rPr lang="ja-JP" altLang="en-US" dirty="0"/>
              <a:t>座標系変換</a:t>
            </a:r>
            <a:r>
              <a:rPr lang="en-US" altLang="ja-JP" dirty="0"/>
              <a:t>|</a:t>
            </a:r>
            <a:r>
              <a:rPr lang="ja-JP" altLang="en-US" dirty="0"/>
              <a:t>ホモグラフィ</a:t>
            </a:r>
            <a:endParaRPr lang="zh-TW" altLang="en-US" dirty="0"/>
          </a:p>
        </p:txBody>
      </p:sp>
      <p:grpSp>
        <p:nvGrpSpPr>
          <p:cNvPr id="70" name="群組 69"/>
          <p:cNvGrpSpPr/>
          <p:nvPr/>
        </p:nvGrpSpPr>
        <p:grpSpPr>
          <a:xfrm rot="1745616">
            <a:off x="2045699" y="2165893"/>
            <a:ext cx="991687" cy="585002"/>
            <a:chOff x="1557375" y="1638854"/>
            <a:chExt cx="765592" cy="460076"/>
          </a:xfrm>
        </p:grpSpPr>
        <p:sp>
          <p:nvSpPr>
            <p:cNvPr id="68" name="立方體 67"/>
            <p:cNvSpPr/>
            <p:nvPr/>
          </p:nvSpPr>
          <p:spPr>
            <a:xfrm rot="1554852">
              <a:off x="1557375" y="1638854"/>
              <a:ext cx="650673" cy="343212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流程圖: 直接存取儲存裝置 68"/>
            <p:cNvSpPr/>
            <p:nvPr/>
          </p:nvSpPr>
          <p:spPr>
            <a:xfrm rot="1554852">
              <a:off x="2109544" y="1838488"/>
              <a:ext cx="213423" cy="260442"/>
            </a:xfrm>
            <a:prstGeom prst="flowChartMagneticDrum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3" name="群組 82"/>
          <p:cNvGrpSpPr/>
          <p:nvPr/>
        </p:nvGrpSpPr>
        <p:grpSpPr>
          <a:xfrm>
            <a:off x="1125036" y="2568042"/>
            <a:ext cx="2489452" cy="1569991"/>
            <a:chOff x="472867" y="1865558"/>
            <a:chExt cx="2489452" cy="1569991"/>
          </a:xfrm>
        </p:grpSpPr>
        <p:grpSp>
          <p:nvGrpSpPr>
            <p:cNvPr id="67" name="群組 66"/>
            <p:cNvGrpSpPr/>
            <p:nvPr/>
          </p:nvGrpSpPr>
          <p:grpSpPr>
            <a:xfrm rot="234855">
              <a:off x="472867" y="1865558"/>
              <a:ext cx="2489452" cy="1505063"/>
              <a:chOff x="543982" y="1979591"/>
              <a:chExt cx="2489452" cy="1505063"/>
            </a:xfrm>
          </p:grpSpPr>
          <p:cxnSp>
            <p:nvCxnSpPr>
              <p:cNvPr id="41" name="直線接點 40"/>
              <p:cNvCxnSpPr>
                <a:stCxn id="5" idx="3"/>
              </p:cNvCxnSpPr>
              <p:nvPr/>
            </p:nvCxnSpPr>
            <p:spPr>
              <a:xfrm>
                <a:off x="1934423" y="2729147"/>
                <a:ext cx="273091" cy="7555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群組 65"/>
              <p:cNvGrpSpPr/>
              <p:nvPr/>
            </p:nvGrpSpPr>
            <p:grpSpPr>
              <a:xfrm>
                <a:off x="543982" y="1979591"/>
                <a:ext cx="2489452" cy="1346434"/>
                <a:chOff x="532204" y="1944254"/>
                <a:chExt cx="2489452" cy="1346434"/>
              </a:xfrm>
            </p:grpSpPr>
            <p:grpSp>
              <p:nvGrpSpPr>
                <p:cNvPr id="6" name="群組 5"/>
                <p:cNvGrpSpPr/>
                <p:nvPr/>
              </p:nvGrpSpPr>
              <p:grpSpPr>
                <a:xfrm rot="2082523">
                  <a:off x="532204" y="1944254"/>
                  <a:ext cx="1656183" cy="720080"/>
                  <a:chOff x="971601" y="2492896"/>
                  <a:chExt cx="1656183" cy="720080"/>
                </a:xfrm>
              </p:grpSpPr>
              <p:sp>
                <p:nvSpPr>
                  <p:cNvPr id="4" name="立方體 3"/>
                  <p:cNvSpPr/>
                  <p:nvPr/>
                </p:nvSpPr>
                <p:spPr>
                  <a:xfrm>
                    <a:off x="971601" y="2492896"/>
                    <a:ext cx="1368152" cy="720080"/>
                  </a:xfrm>
                  <a:prstGeom prst="cube">
                    <a:avLst>
                      <a:gd name="adj" fmla="val 57391"/>
                    </a:avLst>
                  </a:prstGeom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" name="流程圖: 直接存取儲存裝置 4"/>
                  <p:cNvSpPr/>
                  <p:nvPr/>
                </p:nvSpPr>
                <p:spPr>
                  <a:xfrm>
                    <a:off x="2195736" y="2672916"/>
                    <a:ext cx="432048" cy="360040"/>
                  </a:xfrm>
                  <a:prstGeom prst="flowChartMagneticDrum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sp>
              <p:nvSpPr>
                <p:cNvPr id="39" name="流程圖: 資料 38"/>
                <p:cNvSpPr/>
                <p:nvPr/>
              </p:nvSpPr>
              <p:spPr>
                <a:xfrm rot="20292397">
                  <a:off x="2121544" y="3053961"/>
                  <a:ext cx="900112" cy="236727"/>
                </a:xfrm>
                <a:prstGeom prst="flowChartInputOutpu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44" name="直線接點 43"/>
                <p:cNvCxnSpPr>
                  <a:stCxn id="5" idx="3"/>
                </p:cNvCxnSpPr>
                <p:nvPr/>
              </p:nvCxnSpPr>
              <p:spPr>
                <a:xfrm>
                  <a:off x="1922645" y="2693810"/>
                  <a:ext cx="993171" cy="49177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接點 45"/>
                <p:cNvCxnSpPr>
                  <a:stCxn id="5" idx="3"/>
                </p:cNvCxnSpPr>
                <p:nvPr/>
              </p:nvCxnSpPr>
              <p:spPr>
                <a:xfrm>
                  <a:off x="1922645" y="2693810"/>
                  <a:ext cx="345099" cy="47851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線接點 48"/>
                <p:cNvCxnSpPr>
                  <a:stCxn id="5" idx="3"/>
                </p:cNvCxnSpPr>
                <p:nvPr/>
              </p:nvCxnSpPr>
              <p:spPr>
                <a:xfrm>
                  <a:off x="1922645" y="2693810"/>
                  <a:ext cx="993171" cy="20152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1" name="流程圖: 接點 70"/>
            <p:cNvSpPr/>
            <p:nvPr/>
          </p:nvSpPr>
          <p:spPr>
            <a:xfrm>
              <a:off x="2755226" y="2862212"/>
              <a:ext cx="145593" cy="87816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流程圖: 接點 73"/>
            <p:cNvSpPr/>
            <p:nvPr/>
          </p:nvSpPr>
          <p:spPr>
            <a:xfrm>
              <a:off x="2682892" y="3126024"/>
              <a:ext cx="145593" cy="87816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流程圖: 接點 74"/>
            <p:cNvSpPr/>
            <p:nvPr/>
          </p:nvSpPr>
          <p:spPr>
            <a:xfrm>
              <a:off x="1999012" y="3338142"/>
              <a:ext cx="136614" cy="97407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流程圖: 接點 75"/>
            <p:cNvSpPr/>
            <p:nvPr/>
          </p:nvSpPr>
          <p:spPr>
            <a:xfrm>
              <a:off x="2133589" y="3091990"/>
              <a:ext cx="145593" cy="87816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4" name="群組 83"/>
          <p:cNvGrpSpPr/>
          <p:nvPr/>
        </p:nvGrpSpPr>
        <p:grpSpPr>
          <a:xfrm>
            <a:off x="2463766" y="4503157"/>
            <a:ext cx="6162224" cy="659050"/>
            <a:chOff x="1828716" y="4892680"/>
            <a:chExt cx="6162224" cy="659050"/>
          </a:xfrm>
        </p:grpSpPr>
        <p:sp>
          <p:nvSpPr>
            <p:cNvPr id="7" name="流程圖: 資料 6"/>
            <p:cNvSpPr/>
            <p:nvPr/>
          </p:nvSpPr>
          <p:spPr>
            <a:xfrm>
              <a:off x="1957210" y="4941168"/>
              <a:ext cx="6033730" cy="504056"/>
            </a:xfrm>
            <a:prstGeom prst="flowChartInputOutpu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流程圖: 接點 76"/>
            <p:cNvSpPr/>
            <p:nvPr/>
          </p:nvSpPr>
          <p:spPr>
            <a:xfrm>
              <a:off x="3040728" y="4892680"/>
              <a:ext cx="253025" cy="87816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流程圖: 接點 77"/>
            <p:cNvSpPr/>
            <p:nvPr/>
          </p:nvSpPr>
          <p:spPr>
            <a:xfrm>
              <a:off x="1828716" y="5374566"/>
              <a:ext cx="304873" cy="141315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流程圖: 接點 78"/>
            <p:cNvSpPr/>
            <p:nvPr/>
          </p:nvSpPr>
          <p:spPr>
            <a:xfrm>
              <a:off x="6660232" y="5410415"/>
              <a:ext cx="304873" cy="141315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流程圖: 接點 79"/>
            <p:cNvSpPr/>
            <p:nvPr/>
          </p:nvSpPr>
          <p:spPr>
            <a:xfrm>
              <a:off x="7737915" y="4915894"/>
              <a:ext cx="253025" cy="87816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1" name="弧形箭號 (左彎) 80"/>
          <p:cNvSpPr/>
          <p:nvPr/>
        </p:nvSpPr>
        <p:spPr>
          <a:xfrm rot="18110764">
            <a:off x="5007535" y="974458"/>
            <a:ext cx="374374" cy="4948915"/>
          </a:xfrm>
          <a:prstGeom prst="curvedLeftArrow">
            <a:avLst>
              <a:gd name="adj1" fmla="val 50650"/>
              <a:gd name="adj2" fmla="val 140893"/>
              <a:gd name="adj3" fmla="val 558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5681479" y="2805551"/>
            <a:ext cx="31665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rgbClr val="FF0000"/>
                </a:solidFill>
              </a:rPr>
              <a:t>変換行列：</a:t>
            </a:r>
            <a:r>
              <a:rPr lang="en-US" altLang="ja-JP" sz="3200" b="1" dirty="0">
                <a:solidFill>
                  <a:srgbClr val="FF0000"/>
                </a:solidFill>
              </a:rPr>
              <a:t>H22</a:t>
            </a:r>
          </a:p>
          <a:p>
            <a:r>
              <a:rPr lang="ja-JP" altLang="en-US" sz="2400" i="1" dirty="0"/>
              <a:t>　（カメラ</a:t>
            </a:r>
            <a:r>
              <a:rPr lang="zh-TW" altLang="en-US" sz="2400" i="1" dirty="0"/>
              <a:t>→</a:t>
            </a:r>
            <a:r>
              <a:rPr lang="ja-JP" altLang="en-US" sz="2400" i="1" dirty="0"/>
              <a:t>床面）</a:t>
            </a:r>
            <a:endParaRPr lang="zh-TW" altLang="en-US" sz="2400" i="1" dirty="0"/>
          </a:p>
        </p:txBody>
      </p:sp>
      <p:sp>
        <p:nvSpPr>
          <p:cNvPr id="85" name="弧形箭號 (左彎) 84"/>
          <p:cNvSpPr/>
          <p:nvPr/>
        </p:nvSpPr>
        <p:spPr>
          <a:xfrm rot="14286946">
            <a:off x="1351471" y="1135435"/>
            <a:ext cx="608920" cy="1452018"/>
          </a:xfrm>
          <a:prstGeom prst="curvedLeftArrow">
            <a:avLst>
              <a:gd name="adj1" fmla="val 25000"/>
              <a:gd name="adj2" fmla="val 85967"/>
              <a:gd name="adj3" fmla="val 21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2433215" y="1148273"/>
            <a:ext cx="33579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</a:rPr>
              <a:t>　</a:t>
            </a:r>
            <a:r>
              <a:rPr lang="en-US" altLang="ja-JP" sz="3200" b="1" dirty="0">
                <a:solidFill>
                  <a:srgbClr val="FF0000"/>
                </a:solidFill>
              </a:rPr>
              <a:t>H21</a:t>
            </a:r>
          </a:p>
          <a:p>
            <a:r>
              <a:rPr lang="ja-JP" altLang="en-US" sz="2400" i="1" dirty="0"/>
              <a:t>（プロジェクタ</a:t>
            </a:r>
            <a:r>
              <a:rPr lang="zh-TW" altLang="en-US" sz="2400" i="1" dirty="0"/>
              <a:t>→</a:t>
            </a:r>
            <a:r>
              <a:rPr lang="ja-JP" altLang="en-US" sz="2400" i="1" dirty="0"/>
              <a:t>カメラ</a:t>
            </a:r>
            <a:r>
              <a:rPr lang="zh-TW" altLang="en-US" sz="2400" i="1" dirty="0"/>
              <a:t>）</a:t>
            </a:r>
          </a:p>
        </p:txBody>
      </p:sp>
      <p:sp>
        <p:nvSpPr>
          <p:cNvPr id="87" name="文字方塊 86"/>
          <p:cNvSpPr txBox="1"/>
          <p:nvPr/>
        </p:nvSpPr>
        <p:spPr>
          <a:xfrm>
            <a:off x="2346553" y="4031024"/>
            <a:ext cx="33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１</a:t>
            </a:r>
          </a:p>
        </p:txBody>
      </p:sp>
      <p:sp>
        <p:nvSpPr>
          <p:cNvPr id="88" name="文字方塊 87"/>
          <p:cNvSpPr txBox="1"/>
          <p:nvPr/>
        </p:nvSpPr>
        <p:spPr>
          <a:xfrm>
            <a:off x="2297687" y="3671294"/>
            <a:ext cx="33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２</a:t>
            </a:r>
          </a:p>
        </p:txBody>
      </p:sp>
      <p:sp>
        <p:nvSpPr>
          <p:cNvPr id="89" name="文字方塊 88"/>
          <p:cNvSpPr txBox="1"/>
          <p:nvPr/>
        </p:nvSpPr>
        <p:spPr>
          <a:xfrm>
            <a:off x="3471958" y="3305119"/>
            <a:ext cx="33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３</a:t>
            </a:r>
          </a:p>
        </p:txBody>
      </p:sp>
      <p:sp>
        <p:nvSpPr>
          <p:cNvPr id="90" name="文字方塊 89"/>
          <p:cNvSpPr txBox="1"/>
          <p:nvPr/>
        </p:nvSpPr>
        <p:spPr>
          <a:xfrm>
            <a:off x="3407857" y="3609808"/>
            <a:ext cx="33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４</a:t>
            </a:r>
            <a:endParaRPr lang="en-US" altLang="zh-TW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2297687" y="4597001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１</a:t>
            </a:r>
            <a:r>
              <a:rPr lang="en-US" altLang="zh-TW" b="1" dirty="0"/>
              <a:t>’</a:t>
            </a:r>
            <a:endParaRPr lang="zh-TW" altLang="en-US" b="1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3898252" y="421569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２</a:t>
            </a:r>
            <a:r>
              <a:rPr lang="en-US" altLang="zh-TW" b="1" dirty="0"/>
              <a:t>’</a:t>
            </a:r>
            <a:endParaRPr lang="zh-TW" altLang="en-US" b="1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8380133" y="4262695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３</a:t>
            </a:r>
            <a:r>
              <a:rPr lang="en-US" altLang="zh-TW" b="1" dirty="0"/>
              <a:t>’</a:t>
            </a:r>
            <a:endParaRPr lang="zh-TW" altLang="en-US" b="1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7264730" y="4632027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４</a:t>
            </a:r>
            <a:r>
              <a:rPr lang="en-US" altLang="zh-TW" b="1" dirty="0"/>
              <a:t>’</a:t>
            </a:r>
            <a:endParaRPr lang="zh-TW" altLang="en-US" b="1" dirty="0"/>
          </a:p>
        </p:txBody>
      </p:sp>
      <p:sp>
        <p:nvSpPr>
          <p:cNvPr id="95" name="左中括弧 94"/>
          <p:cNvSpPr/>
          <p:nvPr/>
        </p:nvSpPr>
        <p:spPr>
          <a:xfrm>
            <a:off x="818427" y="5408185"/>
            <a:ext cx="288032" cy="1244328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右中括弧 95"/>
          <p:cNvSpPr/>
          <p:nvPr/>
        </p:nvSpPr>
        <p:spPr>
          <a:xfrm>
            <a:off x="2394087" y="5425032"/>
            <a:ext cx="205481" cy="1244328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左中括弧 96"/>
          <p:cNvSpPr/>
          <p:nvPr/>
        </p:nvSpPr>
        <p:spPr>
          <a:xfrm>
            <a:off x="6915201" y="5425031"/>
            <a:ext cx="180020" cy="1244328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右中括弧 97"/>
          <p:cNvSpPr/>
          <p:nvPr/>
        </p:nvSpPr>
        <p:spPr>
          <a:xfrm>
            <a:off x="8531567" y="5443087"/>
            <a:ext cx="188846" cy="1244328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等於 98"/>
          <p:cNvSpPr/>
          <p:nvPr/>
        </p:nvSpPr>
        <p:spPr>
          <a:xfrm>
            <a:off x="2710770" y="5795168"/>
            <a:ext cx="566422" cy="50405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0" name="乘號 99"/>
          <p:cNvSpPr/>
          <p:nvPr/>
        </p:nvSpPr>
        <p:spPr>
          <a:xfrm>
            <a:off x="4743373" y="5795168"/>
            <a:ext cx="406698" cy="38726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乘號 100"/>
          <p:cNvSpPr/>
          <p:nvPr/>
        </p:nvSpPr>
        <p:spPr>
          <a:xfrm>
            <a:off x="6483184" y="5739308"/>
            <a:ext cx="288032" cy="44825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拱形 101"/>
          <p:cNvSpPr/>
          <p:nvPr/>
        </p:nvSpPr>
        <p:spPr>
          <a:xfrm rot="16200000">
            <a:off x="2896878" y="5888824"/>
            <a:ext cx="1359488" cy="198316"/>
          </a:xfrm>
          <a:prstGeom prst="blockArc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4" name="拱形 103"/>
          <p:cNvSpPr/>
          <p:nvPr/>
        </p:nvSpPr>
        <p:spPr>
          <a:xfrm rot="5400000">
            <a:off x="5631473" y="5915406"/>
            <a:ext cx="1385611" cy="174716"/>
          </a:xfrm>
          <a:prstGeom prst="blockArc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1017443" y="5508586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１　２</a:t>
            </a:r>
            <a:endParaRPr lang="en-US" altLang="zh-TW" sz="3200" dirty="0"/>
          </a:p>
          <a:p>
            <a:r>
              <a:rPr lang="zh-TW" altLang="en-US" sz="3200" dirty="0"/>
              <a:t>３　４</a:t>
            </a:r>
            <a:endParaRPr lang="en-US" altLang="zh-TW" sz="32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7007802" y="5525517"/>
            <a:ext cx="16097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１</a:t>
            </a:r>
            <a:r>
              <a:rPr lang="en-US" altLang="zh-TW" sz="3200" dirty="0"/>
              <a:t>’</a:t>
            </a:r>
            <a:r>
              <a:rPr lang="zh-TW" altLang="en-US" sz="3200" dirty="0"/>
              <a:t>　２</a:t>
            </a:r>
            <a:r>
              <a:rPr lang="en-US" altLang="zh-TW" sz="3200" dirty="0"/>
              <a:t>’</a:t>
            </a:r>
          </a:p>
          <a:p>
            <a:r>
              <a:rPr lang="zh-TW" altLang="en-US" sz="3200" dirty="0"/>
              <a:t>３</a:t>
            </a:r>
            <a:r>
              <a:rPr lang="en-US" altLang="zh-TW" sz="3200" dirty="0"/>
              <a:t>’</a:t>
            </a:r>
            <a:r>
              <a:rPr lang="zh-TW" altLang="en-US" sz="3200" dirty="0"/>
              <a:t>　４</a:t>
            </a:r>
            <a:r>
              <a:rPr lang="en-US" altLang="zh-TW" sz="3200" dirty="0"/>
              <a:t>’</a:t>
            </a:r>
          </a:p>
        </p:txBody>
      </p:sp>
      <p:sp>
        <p:nvSpPr>
          <p:cNvPr id="107" name="矩形 106"/>
          <p:cNvSpPr/>
          <p:nvPr/>
        </p:nvSpPr>
        <p:spPr>
          <a:xfrm>
            <a:off x="5009660" y="5495037"/>
            <a:ext cx="13436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TW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H21</a:t>
            </a:r>
            <a:endParaRPr lang="zh-TW" altLang="en-US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3552988" y="5527137"/>
            <a:ext cx="13436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TW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H22</a:t>
            </a:r>
            <a:endParaRPr lang="zh-TW" altLang="en-US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2244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pPr algn="l"/>
            <a:r>
              <a:rPr lang="ja-JP" altLang="en-US" dirty="0"/>
              <a:t>運動模式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55209" y="1801219"/>
            <a:ext cx="288032" cy="12241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流程圖: 接點 4"/>
          <p:cNvSpPr/>
          <p:nvPr/>
        </p:nvSpPr>
        <p:spPr>
          <a:xfrm>
            <a:off x="3035788" y="1996217"/>
            <a:ext cx="1078816" cy="97704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724128" y="3059706"/>
            <a:ext cx="3203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条件設定（速度変化）</a:t>
            </a:r>
            <a:endParaRPr lang="en-US" altLang="ja-JP" sz="2400" dirty="0"/>
          </a:p>
          <a:p>
            <a:r>
              <a:rPr lang="ja-JP" altLang="en-US" sz="2400" dirty="0"/>
              <a:t> 　棒：</a:t>
            </a:r>
            <a:r>
              <a:rPr lang="zh-TW" altLang="en-US" sz="2400" dirty="0"/>
              <a:t>　</a:t>
            </a:r>
            <a:r>
              <a:rPr lang="ja-JP" altLang="en-US" sz="2400" dirty="0"/>
              <a:t>　</a:t>
            </a:r>
            <a:r>
              <a:rPr lang="zh-TW" altLang="en-US" sz="2400" dirty="0"/>
              <a:t>Ｖ</a:t>
            </a:r>
            <a:r>
              <a:rPr lang="en-US" altLang="ja-JP" sz="2400" dirty="0"/>
              <a:t>1</a:t>
            </a:r>
            <a:r>
              <a:rPr lang="ja-JP" altLang="en-US" sz="2400" dirty="0"/>
              <a:t>  </a:t>
            </a:r>
            <a:r>
              <a:rPr lang="zh-TW" altLang="en-US" sz="2400" dirty="0"/>
              <a:t>→ ０</a:t>
            </a:r>
            <a:endParaRPr lang="en-US" altLang="ja-JP" sz="2400" dirty="0"/>
          </a:p>
          <a:p>
            <a:r>
              <a:rPr lang="ja-JP" altLang="en-US" sz="2400" dirty="0"/>
              <a:t>ボール：　</a:t>
            </a:r>
            <a:r>
              <a:rPr lang="zh-TW" altLang="en-US" sz="2400" dirty="0"/>
              <a:t>０    →  Ｖ</a:t>
            </a:r>
            <a:r>
              <a:rPr lang="en-US" altLang="ja-JP" sz="2400" dirty="0"/>
              <a:t>2</a:t>
            </a:r>
            <a:endParaRPr lang="zh-TW" altLang="en-US" sz="2400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583747" y="5589240"/>
            <a:ext cx="2963636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3547383" y="5589240"/>
            <a:ext cx="0" cy="864096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4760211" y="5589240"/>
            <a:ext cx="0" cy="864096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4760211" y="5589240"/>
            <a:ext cx="648072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3547383" y="6453336"/>
            <a:ext cx="1212828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流程圖: 接點 17"/>
          <p:cNvSpPr/>
          <p:nvPr/>
        </p:nvSpPr>
        <p:spPr>
          <a:xfrm>
            <a:off x="755576" y="4612193"/>
            <a:ext cx="1078816" cy="97704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5879983" y="4756499"/>
            <a:ext cx="28921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タイミング：</a:t>
            </a:r>
            <a:endParaRPr lang="en-US" altLang="ja-JP" sz="2000" dirty="0"/>
          </a:p>
          <a:p>
            <a:r>
              <a:rPr lang="ja-JP" altLang="en-US" sz="2000" dirty="0"/>
              <a:t>重心からの鉛直線が</a:t>
            </a:r>
            <a:endParaRPr lang="en-US" altLang="ja-JP" sz="2000" dirty="0"/>
          </a:p>
          <a:p>
            <a:r>
              <a:rPr lang="ja-JP" altLang="en-US" sz="2000" dirty="0"/>
              <a:t>ホールの辺縁から外れる</a:t>
            </a:r>
            <a:endParaRPr lang="zh-TW" altLang="en-US" sz="2000" dirty="0"/>
          </a:p>
        </p:txBody>
      </p:sp>
      <p:cxnSp>
        <p:nvCxnSpPr>
          <p:cNvPr id="28" name="直線單箭頭接點 27"/>
          <p:cNvCxnSpPr/>
          <p:nvPr/>
        </p:nvCxnSpPr>
        <p:spPr>
          <a:xfrm>
            <a:off x="7164288" y="5759595"/>
            <a:ext cx="0" cy="321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6641548" y="6060907"/>
            <a:ext cx="1045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rgbClr val="FF0000"/>
                </a:solidFill>
              </a:rPr>
              <a:t>落ち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468791" y="908720"/>
            <a:ext cx="23455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200" b="1" dirty="0">
                <a:solidFill>
                  <a:srgbClr val="0070C0"/>
                </a:solidFill>
              </a:rPr>
              <a:t>衝突運動</a:t>
            </a:r>
            <a:endParaRPr lang="zh-TW" altLang="en-US" sz="4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81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403 -0.14894 L -0.18698 -0.13529 L -0.17483 -0.06268 C -0.17274 -0.04603 -0.15573 -0.03307 -0.13976 -0.02012 C -0.12049 -0.00532 -0.08976 0.00277 -0.07118 0.00347 L 0.0158 0.00624 " pathEditMode="fixed" rAng="0" ptsTypes="FAffFF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77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88529E-7 L 0.30712 -3.88529E-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73821E-6 L 0.2559 -0.0023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95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59 -0.00231 L 0.2835 -0.00231 C 0.29583 -0.00231 0.31111 0.03215 0.31111 0.06036 L 0.31111 0.12373 " pathEditMode="relative" rAng="0" ptsTypes="FfFF"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62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18" grpId="0" animBg="1"/>
      <p:bldP spid="18" grpId="1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681</Words>
  <Application>Microsoft Office PowerPoint</Application>
  <PresentationFormat>如螢幕大小 (4:3)</PresentationFormat>
  <Paragraphs>89</Paragraphs>
  <Slides>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拡張現実（AR)によるゴルフパター訓練</vt:lpstr>
      <vt:lpstr>研究背景と目的</vt:lpstr>
      <vt:lpstr>従来手法</vt:lpstr>
      <vt:lpstr>提案手法</vt:lpstr>
      <vt:lpstr>トラッキング| Camshift</vt:lpstr>
      <vt:lpstr>変化量の推定|Kalman filter</vt:lpstr>
      <vt:lpstr>座標系変換|ホモグラフィ</vt:lpstr>
      <vt:lpstr>運動模式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lenovo</dc:creator>
  <cp:lastModifiedBy>韻涵 王</cp:lastModifiedBy>
  <cp:revision>37</cp:revision>
  <dcterms:created xsi:type="dcterms:W3CDTF">2016-02-07T15:32:19Z</dcterms:created>
  <dcterms:modified xsi:type="dcterms:W3CDTF">2020-09-27T12:48:25Z</dcterms:modified>
</cp:coreProperties>
</file>