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56" r:id="rId3"/>
    <p:sldId id="259" r:id="rId4"/>
    <p:sldId id="257" r:id="rId5"/>
    <p:sldId id="261" r:id="rId6"/>
    <p:sldId id="262" r:id="rId7"/>
    <p:sldId id="260" r:id="rId8"/>
    <p:sldId id="258" r:id="rId9"/>
    <p:sldId id="266" r:id="rId10"/>
    <p:sldId id="263" r:id="rId11"/>
    <p:sldId id="269" r:id="rId12"/>
    <p:sldId id="264" r:id="rId13"/>
    <p:sldId id="265" r:id="rId14"/>
    <p:sldId id="270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5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7DB9B-20DE-4487-BF6E-D114576E7847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3A94E-2393-4CF4-8A31-B43B1CFFE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Drone</a:t>
            </a:r>
            <a:r>
              <a:rPr lang="zh-CN" altLang="en-US" dirty="0" smtClean="0"/>
              <a:t>用到</a:t>
            </a:r>
            <a:r>
              <a:rPr lang="en-US" altLang="zh-CN" dirty="0" smtClean="0"/>
              <a:t>K8s</a:t>
            </a:r>
            <a:r>
              <a:rPr lang="zh-CN" altLang="en-US" dirty="0" smtClean="0"/>
              <a:t>的密钥，配置在</a:t>
            </a:r>
            <a:r>
              <a:rPr lang="en-US" altLang="zh-CN" dirty="0" smtClean="0"/>
              <a:t>drone</a:t>
            </a:r>
            <a:r>
              <a:rPr lang="zh-CN" altLang="en-US" dirty="0" smtClean="0"/>
              <a:t>系统中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A94E-2393-4CF4-8A31-B43B1CFFE4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9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A94E-2393-4CF4-8A31-B43B1CFFE4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1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，它是为了提供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network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来进行搭网组网的。（等一下我们也会去介绍“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这个概念。）真正完成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组网的组件的是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-proxy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，它是利用了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的能力来进行组建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 network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用户可以通过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提交一个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进行部署，这个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请求首先会通过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提交给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API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，下一步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Server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会把这个信息写入到它的存储系统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，之后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Server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或者叫做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机制得到这个信息：有一个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需要被调度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A94E-2393-4CF4-8A31-B43B1CFFE4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9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容器的本质实际上是一个进程，是一个视图被隔离，资源受限的进程。类比： 容器镜像是</a:t>
            </a:r>
            <a:r>
              <a:rPr lang="en-US" altLang="zh-CN" dirty="0" smtClean="0"/>
              <a:t>K8s</a:t>
            </a:r>
            <a:r>
              <a:rPr lang="zh-CN" altLang="en-US" dirty="0" smtClean="0"/>
              <a:t>这个操作系统的软件安装包；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如果你在容器里启动多个进程，只有一个可以作为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PID=1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的进程，而这时候，如果这个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PID=1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的进程挂了，或者说失败退出了，那么其他三个进程就会自然而然的成为孤儿，没有人能够管理它们，没有人能够回收它们的资源，这是一个非常不好的情况。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第一个容器叫做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，就是业务容器，它会写日志文件；第二个容器叫做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LogCollector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，它会把刚刚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容器写的日志文件转发到后端的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容器需要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LogCollector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内存，而当前集群环境的可用内存是这样一个情况：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1.25G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超亲密关系：直接的文件交换、本地通信、频繁</a:t>
            </a:r>
            <a:r>
              <a:rPr lang="en-US" altLang="zh-CN" dirty="0" smtClean="0"/>
              <a:t>RPC</a:t>
            </a:r>
            <a:r>
              <a:rPr lang="zh-CN" altLang="en-US" dirty="0" smtClean="0"/>
              <a:t>、共享</a:t>
            </a:r>
            <a:r>
              <a:rPr lang="en-US" altLang="zh-CN" dirty="0" smtClean="0"/>
              <a:t>Linux Namespace</a:t>
            </a:r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如何让一个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里的多个容器之间最高效的共享某些资源和数据。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因为容器之间原本是被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Namespace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隔开的，所以现在实际要解决的是怎么去打破这个隔离，然后共享某些事情和某些信息。这就是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的设计要解决的核心问题所在。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的生命周期是等同于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 container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的生命周期的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A94E-2393-4CF4-8A31-B43B1CFFE4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7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调度流程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Filter \ Score \ </a:t>
            </a:r>
            <a:r>
              <a:rPr lang="en-US" altLang="zh-CN" baseline="0" dirty="0" err="1" smtClean="0"/>
              <a:t>SelectHost</a:t>
            </a:r>
            <a:r>
              <a:rPr lang="en-US" altLang="zh-CN" baseline="0" dirty="0" smtClean="0"/>
              <a:t> \ Bind</a:t>
            </a:r>
            <a:endParaRPr lang="en-US" altLang="zh-CN" dirty="0" smtClean="0"/>
          </a:p>
          <a:p>
            <a:r>
              <a:rPr lang="zh-CN" altLang="en-US" dirty="0" smtClean="0"/>
              <a:t>算法 ：</a:t>
            </a:r>
            <a:endParaRPr lang="en-US" altLang="zh-CN" dirty="0" smtClean="0"/>
          </a:p>
          <a:p>
            <a:r>
              <a:rPr lang="zh-CN" altLang="en-US" dirty="0" smtClean="0"/>
              <a:t>取样策略  ， </a:t>
            </a:r>
            <a:r>
              <a:rPr lang="en-US" altLang="zh-CN" dirty="0" smtClean="0"/>
              <a:t>Max(all*p%,</a:t>
            </a:r>
            <a:r>
              <a:rPr lang="en-US" altLang="zh-CN" baseline="0" dirty="0" smtClean="0"/>
              <a:t> default) </a:t>
            </a:r>
            <a:br>
              <a:rPr lang="en-US" altLang="zh-CN" baseline="0" dirty="0" smtClean="0"/>
            </a:b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过滤器：</a:t>
            </a:r>
            <a:endParaRPr lang="en-US" altLang="zh-CN" baseline="0" dirty="0" smtClean="0"/>
          </a:p>
          <a:p>
            <a:r>
              <a:rPr lang="zh-CN" altLang="en-US" baseline="0" dirty="0" smtClean="0"/>
              <a:t>存储相关、</a:t>
            </a:r>
            <a:r>
              <a:rPr lang="en-US" altLang="zh-CN" baseline="0" dirty="0" smtClean="0"/>
              <a:t>Node</a:t>
            </a:r>
            <a:r>
              <a:rPr lang="zh-CN" altLang="en-US" baseline="0" dirty="0" smtClean="0"/>
              <a:t>相关、 </a:t>
            </a:r>
            <a:r>
              <a:rPr lang="en-US" altLang="zh-CN" baseline="0" dirty="0" smtClean="0"/>
              <a:t>Pod</a:t>
            </a:r>
            <a:r>
              <a:rPr lang="zh-CN" altLang="en-US" baseline="0" dirty="0" smtClean="0"/>
              <a:t>相关、</a:t>
            </a:r>
            <a:r>
              <a:rPr lang="en-US" altLang="zh-CN" baseline="0" dirty="0" smtClean="0"/>
              <a:t>Pod</a:t>
            </a:r>
            <a:r>
              <a:rPr lang="zh-CN" altLang="en-US" baseline="0" dirty="0" smtClean="0"/>
              <a:t>打散，，举例  均衡部署， </a:t>
            </a:r>
            <a:r>
              <a:rPr lang="en-US" altLang="zh-CN" baseline="0" dirty="0" err="1" smtClean="0"/>
              <a:t>maxSkew</a:t>
            </a:r>
            <a:r>
              <a:rPr lang="en-US" altLang="zh-CN" baseline="0" dirty="0" smtClean="0"/>
              <a:t> 1 , </a:t>
            </a:r>
            <a:r>
              <a:rPr lang="zh-CN" altLang="en-US" baseline="0" dirty="0" smtClean="0"/>
              <a:t>下线</a:t>
            </a:r>
            <a:r>
              <a:rPr lang="en-US" altLang="zh-CN" baseline="0" dirty="0" smtClean="0"/>
              <a:t>node </a:t>
            </a:r>
            <a:r>
              <a:rPr lang="zh-CN" altLang="en-US" baseline="0" dirty="0" smtClean="0"/>
              <a:t>打标记</a:t>
            </a:r>
            <a:endParaRPr lang="en-US" altLang="zh-CN" baseline="0" dirty="0" smtClean="0"/>
          </a:p>
          <a:p>
            <a:r>
              <a:rPr lang="zh-CN" altLang="en-US" baseline="0" dirty="0" smtClean="0"/>
              <a:t>打分算法：</a:t>
            </a:r>
            <a:endParaRPr lang="en-US" altLang="zh-CN" baseline="0" dirty="0" smtClean="0"/>
          </a:p>
          <a:p>
            <a:r>
              <a:rPr lang="zh-CN" altLang="en-US" baseline="0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水位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打散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topp,service,controller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亲和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反亲和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亲和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反亲和</a:t>
            </a:r>
          </a:p>
          <a:p>
            <a:r>
              <a:rPr lang="en-US" altLang="zh-CN" baseline="0" dirty="0" smtClean="0"/>
              <a:t/>
            </a:r>
            <a:br>
              <a:rPr lang="en-US" altLang="zh-CN" baseline="0" dirty="0" smtClean="0"/>
            </a:br>
            <a:r>
              <a:rPr lang="en-US" altLang="zh-CN" baseline="0" dirty="0" smtClean="0"/>
              <a:t/>
            </a:r>
            <a:br>
              <a:rPr lang="en-US" altLang="zh-CN" baseline="0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A94E-2393-4CF4-8A31-B43B1CFFE4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7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+mn-ea"/>
              </a:rPr>
              <a:t>Pod</a:t>
            </a:r>
            <a:r>
              <a:rPr lang="zh-CN" altLang="en-US" sz="1200" dirty="0" smtClean="0">
                <a:latin typeface="+mn-ea"/>
              </a:rPr>
              <a:t>的集群管理</a:t>
            </a:r>
            <a:endParaRPr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+mn-ea"/>
              </a:rPr>
              <a:t>1</a:t>
            </a:r>
            <a:r>
              <a:rPr lang="zh-CN" altLang="en-US" sz="1200" dirty="0" smtClean="0">
                <a:latin typeface="+mn-ea"/>
              </a:rPr>
              <a:t>、如何保证集群内可用</a:t>
            </a:r>
            <a:r>
              <a:rPr lang="en-US" altLang="zh-CN" sz="1200" dirty="0" smtClean="0">
                <a:latin typeface="+mn-ea"/>
              </a:rPr>
              <a:t>Pod</a:t>
            </a:r>
            <a:r>
              <a:rPr lang="zh-CN" altLang="en-US" sz="1200" dirty="0" smtClean="0">
                <a:latin typeface="+mn-ea"/>
              </a:rPr>
              <a:t>的数量 </a:t>
            </a:r>
            <a:r>
              <a:rPr lang="en-US" altLang="zh-CN" sz="1200" dirty="0" smtClean="0">
                <a:latin typeface="+mn-ea"/>
              </a:rPr>
              <a:t/>
            </a:r>
            <a:br>
              <a:rPr lang="en-US" altLang="zh-CN" sz="1200" dirty="0" smtClean="0">
                <a:latin typeface="+mn-ea"/>
              </a:rPr>
            </a:br>
            <a:r>
              <a:rPr lang="en-US" altLang="zh-CN" sz="1200" dirty="0" smtClean="0">
                <a:latin typeface="+mn-ea"/>
              </a:rPr>
              <a:t>2</a:t>
            </a:r>
            <a:r>
              <a:rPr lang="zh-CN" altLang="en-US" sz="1200" dirty="0" smtClean="0">
                <a:latin typeface="+mn-ea"/>
              </a:rPr>
              <a:t>、如何为所有</a:t>
            </a:r>
            <a:r>
              <a:rPr lang="en-US" altLang="zh-CN" sz="1200" dirty="0" smtClean="0">
                <a:latin typeface="+mn-ea"/>
              </a:rPr>
              <a:t>Pod</a:t>
            </a:r>
            <a:r>
              <a:rPr lang="zh-CN" altLang="en-US" sz="1200" dirty="0" smtClean="0">
                <a:latin typeface="+mn-ea"/>
              </a:rPr>
              <a:t>更新镜像版本</a:t>
            </a:r>
            <a:r>
              <a:rPr lang="en-US" altLang="zh-CN" sz="1200" dirty="0" smtClean="0">
                <a:latin typeface="+mn-ea"/>
              </a:rPr>
              <a:t/>
            </a:r>
            <a:br>
              <a:rPr lang="en-US" altLang="zh-CN" sz="1200" dirty="0" smtClean="0">
                <a:latin typeface="+mn-ea"/>
              </a:rPr>
            </a:br>
            <a:r>
              <a:rPr lang="en-US" altLang="zh-CN" sz="1200" dirty="0" smtClean="0">
                <a:latin typeface="+mn-ea"/>
              </a:rPr>
              <a:t>3</a:t>
            </a:r>
            <a:r>
              <a:rPr lang="zh-CN" altLang="en-US" sz="1200" dirty="0" smtClean="0">
                <a:latin typeface="+mn-ea"/>
              </a:rPr>
              <a:t>、更新的过程中如何保证服务可用性</a:t>
            </a:r>
            <a:r>
              <a:rPr lang="en-US" altLang="zh-CN" sz="1200" dirty="0" smtClean="0">
                <a:latin typeface="+mn-ea"/>
              </a:rPr>
              <a:t/>
            </a:r>
            <a:br>
              <a:rPr lang="en-US" altLang="zh-CN" sz="1200" dirty="0" smtClean="0">
                <a:latin typeface="+mn-ea"/>
              </a:rPr>
            </a:br>
            <a:r>
              <a:rPr lang="en-US" altLang="zh-CN" sz="1200" dirty="0" smtClean="0">
                <a:latin typeface="+mn-ea"/>
              </a:rPr>
              <a:t>4</a:t>
            </a:r>
            <a:r>
              <a:rPr lang="zh-CN" altLang="en-US" sz="1200" dirty="0" smtClean="0">
                <a:latin typeface="+mn-ea"/>
              </a:rPr>
              <a:t>、更新过程中，发现问题如何快速回滚</a:t>
            </a:r>
            <a:endParaRPr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Deployment </a:t>
            </a:r>
            <a:r>
              <a:rPr lang="zh-CN" altLang="en-US" sz="1200" dirty="0" smtClean="0">
                <a:latin typeface="+mn-ea"/>
              </a:rPr>
              <a:t>管理不同版本的</a:t>
            </a:r>
            <a:r>
              <a:rPr lang="en-US" altLang="zh-CN" sz="1200" dirty="0" err="1" smtClean="0">
                <a:latin typeface="+mn-ea"/>
              </a:rPr>
              <a:t>ReplicaSet</a:t>
            </a:r>
            <a:endParaRPr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ea"/>
              </a:rPr>
              <a:t>（</a:t>
            </a:r>
            <a:r>
              <a:rPr lang="en-US" altLang="zh-CN" sz="1200" dirty="0" smtClean="0">
                <a:latin typeface="+mn-ea"/>
              </a:rPr>
              <a:t>template</a:t>
            </a:r>
            <a:r>
              <a:rPr lang="zh-CN" altLang="en-US" sz="1200" dirty="0" smtClean="0">
                <a:latin typeface="+mn-ea"/>
              </a:rPr>
              <a:t>修改）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+mn-ea"/>
              </a:rPr>
              <a:t>ReplicaSet</a:t>
            </a:r>
            <a:r>
              <a:rPr lang="zh-CN" altLang="en-US" sz="1200" dirty="0" smtClean="0">
                <a:latin typeface="+mn-ea"/>
              </a:rPr>
              <a:t>管理</a:t>
            </a:r>
            <a:r>
              <a:rPr lang="en-US" altLang="zh-CN" sz="1200" dirty="0" smtClean="0">
                <a:latin typeface="+mn-ea"/>
              </a:rPr>
              <a:t>Pod</a:t>
            </a:r>
            <a:r>
              <a:rPr lang="zh-CN" altLang="en-US" sz="1200" dirty="0" smtClean="0">
                <a:latin typeface="+mn-ea"/>
              </a:rPr>
              <a:t>的数量</a:t>
            </a:r>
            <a:endParaRPr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 strategy:</a:t>
            </a:r>
          </a:p>
          <a:p>
            <a:r>
              <a:rPr lang="en-US" altLang="zh-CN" sz="1200" dirty="0" smtClean="0">
                <a:latin typeface="+mn-ea"/>
              </a:rPr>
              <a:t>	</a:t>
            </a:r>
            <a:r>
              <a:rPr lang="en-US" altLang="zh-CN" sz="1200" dirty="0" err="1" smtClean="0">
                <a:latin typeface="+mn-ea"/>
              </a:rPr>
              <a:t>RollingUpdate</a:t>
            </a:r>
            <a:r>
              <a:rPr lang="en-US" altLang="zh-CN" sz="1200" dirty="0" smtClean="0">
                <a:latin typeface="+mn-ea"/>
              </a:rPr>
              <a:t> 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Recreate </a:t>
            </a:r>
          </a:p>
          <a:p>
            <a:r>
              <a:rPr lang="en-US" altLang="zh-CN" sz="1200" dirty="0" smtClean="0">
                <a:latin typeface="+mn-ea"/>
              </a:rPr>
              <a:t>	</a:t>
            </a:r>
            <a:r>
              <a:rPr lang="en-US" altLang="zh-CN" sz="1200" dirty="0" err="1" smtClean="0">
                <a:latin typeface="+mn-ea"/>
              </a:rPr>
              <a:t>maxSurge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 </a:t>
            </a:r>
            <a:r>
              <a:rPr lang="en-US" altLang="zh-CN" sz="1200" dirty="0" err="1" smtClean="0">
                <a:latin typeface="+mn-ea"/>
              </a:rPr>
              <a:t>maxUnavailable</a:t>
            </a:r>
            <a:endParaRPr lang="zh-CN" altLang="en-US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A94E-2393-4CF4-8A31-B43B1CFFE4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5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A94E-2393-4CF4-8A31-B43B1CFFE4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3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负载，统一入口：</a:t>
            </a:r>
            <a:endParaRPr lang="en-US" altLang="zh-CN" dirty="0" smtClean="0"/>
          </a:p>
          <a:p>
            <a:r>
              <a:rPr lang="en-US" altLang="zh-CN" dirty="0" smtClean="0"/>
              <a:t>Pod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zh-CN" altLang="en-US" dirty="0" smtClean="0"/>
              <a:t>随生命周期变化</a:t>
            </a:r>
            <a:endParaRPr lang="en-US" altLang="zh-CN" dirty="0" smtClean="0"/>
          </a:p>
          <a:p>
            <a:r>
              <a:rPr lang="en-US" altLang="zh-CN" dirty="0" smtClean="0"/>
              <a:t>Deployment</a:t>
            </a:r>
            <a:r>
              <a:rPr lang="zh-CN" altLang="en-US" dirty="0" smtClean="0"/>
              <a:t>管理的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组 需要统一入口，做负载均衡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NodePort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的方式就是在集群的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上面（即集群的节点的宿主机上面）去暴露节点上的一个端口，这样相当于在节点的一个端口上面访问到之后就会再去做一层转发，转发到虚拟的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地址上面，就是刚刚宿主机上面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LoadBalancer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类型就是在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NodePort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上面又做了一层转换，刚才所说的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NodePort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其实是集群里面每个节点上面一个端口，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LoadBalancer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是在所有的节点前又挂一个负载均衡。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A94E-2393-4CF4-8A31-B43B1CFFE4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1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A94E-2393-4CF4-8A31-B43B1CFFE4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8B3-26B6-4083-8302-EF988A5618F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7C96-C953-4B56-A5C6-C8C963EC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8B3-26B6-4083-8302-EF988A5618F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7C96-C953-4B56-A5C6-C8C963EC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9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8B3-26B6-4083-8302-EF988A5618F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7C96-C953-4B56-A5C6-C8C963EC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2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8796"/>
            <a:ext cx="10515600" cy="50581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8B3-26B6-4083-8302-EF988A5618F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7C96-C953-4B56-A5C6-C8C963EC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3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8B3-26B6-4083-8302-EF988A5618F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7C96-C953-4B56-A5C6-C8C963EC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7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4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47582"/>
            <a:ext cx="5181600" cy="5040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147581"/>
            <a:ext cx="5181600" cy="5040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8B3-26B6-4083-8302-EF988A5618F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7C96-C953-4B56-A5C6-C8C963EC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5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04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8B3-26B6-4083-8302-EF988A5618F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7C96-C953-4B56-A5C6-C8C963EC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4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8B3-26B6-4083-8302-EF988A5618F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7C96-C953-4B56-A5C6-C8C963EC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8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8B3-26B6-4083-8302-EF988A5618F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7C96-C953-4B56-A5C6-C8C963EC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3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8B3-26B6-4083-8302-EF988A5618F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7C96-C953-4B56-A5C6-C8C963EC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0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8B3-26B6-4083-8302-EF988A5618F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7C96-C953-4B56-A5C6-C8C963EC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6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1100"/>
            <a:ext cx="10515600" cy="499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38B3-26B6-4083-8302-EF988A5618FC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7C96-C953-4B56-A5C6-C8C963EC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6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flytek.com/pages/viewpage.action?pageId=27012492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aliyun.com/roadmap/cloudnative?spm=5176.8764728.aliyun-edu-course-rightpart.1.6ca320bee30pZJ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签到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86" y="1152177"/>
            <a:ext cx="5039428" cy="4991797"/>
          </a:xfrm>
        </p:spPr>
      </p:pic>
      <p:sp>
        <p:nvSpPr>
          <p:cNvPr id="3" name="文本框 2"/>
          <p:cNvSpPr txBox="1"/>
          <p:nvPr/>
        </p:nvSpPr>
        <p:spPr>
          <a:xfrm>
            <a:off x="519545" y="4918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内部分享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1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五、</a:t>
            </a:r>
            <a:r>
              <a:rPr lang="en-US" altLang="zh-CN" dirty="0"/>
              <a:t>Deployment</a:t>
            </a:r>
            <a:r>
              <a:rPr lang="zh-CN" altLang="en-US" dirty="0"/>
              <a:t>的扩缩容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59" y="1788445"/>
            <a:ext cx="4993341" cy="4411113"/>
          </a:xfrm>
        </p:spPr>
      </p:pic>
      <p:sp>
        <p:nvSpPr>
          <p:cNvPr id="5" name="文本框 4"/>
          <p:cNvSpPr txBox="1"/>
          <p:nvPr/>
        </p:nvSpPr>
        <p:spPr>
          <a:xfrm>
            <a:off x="941292" y="1788445"/>
            <a:ext cx="49350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集群管理中的问题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Deployment</a:t>
            </a:r>
            <a:r>
              <a:rPr lang="zh-CN" altLang="en-US" sz="2400" dirty="0" smtClean="0">
                <a:latin typeface="+mn-ea"/>
              </a:rPr>
              <a:t>的结构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常见操作的异同：</a:t>
            </a:r>
            <a:endParaRPr lang="en-US" altLang="zh-CN" sz="2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发布升级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回滚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扩缩容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下线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部署策略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48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续</a:t>
            </a:r>
            <a:r>
              <a:rPr lang="en-US" altLang="zh-CN" dirty="0" smtClean="0"/>
              <a:t>-</a:t>
            </a:r>
            <a:r>
              <a:rPr lang="zh-CN" altLang="en-US" dirty="0" smtClean="0"/>
              <a:t>扩容控制循环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713" y="1267968"/>
            <a:ext cx="6836574" cy="1663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931793"/>
            <a:ext cx="6120244" cy="3906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245" y="2849527"/>
            <a:ext cx="6071755" cy="40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17 -0.24097 L -1.45833E-6 1.48148E-6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846 -0.23634 L -1.45833E-6 1.11111E-6 " pathEditMode="relative" rAng="0" ptsTypes="AA">
                                      <p:cBhvr>
                                        <p:cTn id="47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六、</a:t>
            </a:r>
            <a:r>
              <a:rPr lang="en-US" altLang="zh-CN" dirty="0"/>
              <a:t>Service</a:t>
            </a:r>
            <a:r>
              <a:rPr lang="zh-CN" altLang="en-US" dirty="0"/>
              <a:t>统一了入口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8284"/>
            <a:ext cx="4871484" cy="527137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解决的问题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Pod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 smtClean="0"/>
              <a:t>统一入口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控制流量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 smtClean="0"/>
              <a:t>服务名 </a:t>
            </a:r>
            <a:r>
              <a:rPr lang="en-US" altLang="zh-CN" dirty="0" smtClean="0"/>
              <a:t>ns</a:t>
            </a:r>
            <a:r>
              <a:rPr lang="zh-CN" altLang="en-US" dirty="0" smtClean="0"/>
              <a:t>内  </a:t>
            </a:r>
            <a:r>
              <a:rPr lang="en-US" altLang="zh-CN" dirty="0" smtClean="0"/>
              <a:t>ns</a:t>
            </a:r>
            <a:r>
              <a:rPr lang="zh-CN" altLang="en-US" dirty="0" smtClean="0"/>
              <a:t>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集群外访问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NodePort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LoadBalancer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90" y="1118796"/>
            <a:ext cx="6009409" cy="36298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590" y="4971989"/>
            <a:ext cx="600941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0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七、</a:t>
            </a:r>
            <a:r>
              <a:rPr lang="zh-CN" altLang="en-US" dirty="0"/>
              <a:t>应用中</a:t>
            </a:r>
            <a:r>
              <a:rPr lang="zh-CN" altLang="en-US"/>
              <a:t>问题</a:t>
            </a:r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8796"/>
            <a:ext cx="9445052" cy="5058168"/>
          </a:xfrm>
        </p:spPr>
        <p:txBody>
          <a:bodyPr>
            <a:normAutofit fontScale="92500"/>
          </a:bodyPr>
          <a:lstStyle/>
          <a:p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wiki.iflytek.com/pages/viewpage.action?pageId=270124924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情感分析能力部署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Sentiment + http   </a:t>
            </a:r>
            <a:r>
              <a:rPr lang="zh-CN" altLang="en-US" dirty="0" smtClean="0"/>
              <a:t>中间是</a:t>
            </a:r>
            <a:r>
              <a:rPr lang="en-US" altLang="zh-CN" dirty="0" err="1" smtClean="0"/>
              <a:t>grpc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Pod</a:t>
            </a:r>
            <a:r>
              <a:rPr lang="zh-CN" altLang="en-US" dirty="0" smtClean="0"/>
              <a:t>性能偶现平均响应时间较高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404</a:t>
            </a:r>
            <a:r>
              <a:rPr lang="zh-CN" altLang="en-US" dirty="0" smtClean="0"/>
              <a:t>响应问题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SideCar</a:t>
            </a:r>
            <a:r>
              <a:rPr lang="zh-CN" altLang="en-US" dirty="0" smtClean="0"/>
              <a:t>方式应用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1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云原生技术公开课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edu.aliyun.com/roadmap/cloudnative?spm=5176.8764728.aliyun-edu-course-rightpart.1.6ca320bee30pZJ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《</a:t>
            </a:r>
            <a:r>
              <a:rPr lang="en-US" altLang="zh-CN" b="1" dirty="0"/>
              <a:t>Kubernetes</a:t>
            </a:r>
            <a:r>
              <a:rPr lang="zh-CN" altLang="en-US" b="1" dirty="0"/>
              <a:t>权威</a:t>
            </a:r>
            <a:r>
              <a:rPr lang="zh-CN" altLang="en-US" b="1" dirty="0" smtClean="0"/>
              <a:t>指南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纪念版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2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问卷反馈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64" y="1142651"/>
            <a:ext cx="5163271" cy="5010849"/>
          </a:xfrm>
        </p:spPr>
      </p:pic>
    </p:spTree>
    <p:extLst>
      <p:ext uri="{BB962C8B-B14F-4D97-AF65-F5344CB8AC3E}">
        <p14:creationId xmlns:p14="http://schemas.microsoft.com/office/powerpoint/2010/main" val="37678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5788" y="1122363"/>
            <a:ext cx="10587318" cy="238760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K8s-</a:t>
            </a:r>
            <a:r>
              <a:rPr lang="zh-CN" altLang="en-US" sz="5400" b="1" dirty="0"/>
              <a:t>从实践到原理的若干学习应用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汪超</a:t>
            </a:r>
            <a:endParaRPr lang="en-US" altLang="zh-CN" dirty="0" smtClean="0"/>
          </a:p>
          <a:p>
            <a:r>
              <a:rPr lang="en-US" altLang="zh-CN" dirty="0" smtClean="0"/>
              <a:t>2020-12-22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6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分享大纲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8320"/>
            <a:ext cx="10515600" cy="4378644"/>
          </a:xfrm>
        </p:spPr>
        <p:txBody>
          <a:bodyPr/>
          <a:lstStyle/>
          <a:p>
            <a:r>
              <a:rPr lang="en-US" altLang="zh-CN" dirty="0" smtClean="0"/>
              <a:t>K8s—</a:t>
            </a:r>
            <a:r>
              <a:rPr lang="zh-CN" altLang="en-US" dirty="0" smtClean="0"/>
              <a:t>容器编排高手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步完成自动上线</a:t>
            </a:r>
            <a:endParaRPr lang="en-US" altLang="zh-CN" dirty="0" smtClean="0"/>
          </a:p>
          <a:p>
            <a:r>
              <a:rPr lang="zh-CN" altLang="en-US" dirty="0" smtClean="0"/>
              <a:t>一张图看清结构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的那些事</a:t>
            </a:r>
            <a:endParaRPr lang="en-US" altLang="zh-CN" dirty="0" smtClean="0"/>
          </a:p>
          <a:p>
            <a:r>
              <a:rPr lang="en-US" altLang="zh-CN" dirty="0" smtClean="0"/>
              <a:t>Deployment</a:t>
            </a:r>
            <a:r>
              <a:rPr lang="zh-CN" altLang="en-US" dirty="0" smtClean="0"/>
              <a:t>的扩缩容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统一了入口</a:t>
            </a:r>
            <a:endParaRPr lang="en-US" altLang="zh-CN" dirty="0" smtClean="0"/>
          </a:p>
          <a:p>
            <a:r>
              <a:rPr lang="zh-CN" altLang="en-US" dirty="0" smtClean="0"/>
              <a:t>应用中问题总结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58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/>
              <a:t>K8s—</a:t>
            </a:r>
            <a:r>
              <a:rPr lang="zh-CN" altLang="en-US" dirty="0"/>
              <a:t>容器编排高手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Kubernetes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K8s</a:t>
            </a:r>
            <a:r>
              <a:rPr lang="zh-CN" altLang="en-US" dirty="0" smtClean="0">
                <a:latin typeface="+mn-ea"/>
              </a:rPr>
              <a:t>）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Google</a:t>
            </a:r>
            <a:r>
              <a:rPr lang="zh-CN" altLang="en-US" dirty="0">
                <a:latin typeface="+mn-ea"/>
              </a:rPr>
              <a:t>开源</a:t>
            </a:r>
            <a:r>
              <a:rPr lang="zh-CN" altLang="en-US" dirty="0" smtClean="0">
                <a:latin typeface="+mn-ea"/>
              </a:rPr>
              <a:t>的容器</a:t>
            </a:r>
            <a:r>
              <a:rPr lang="zh-CN" altLang="en-US" dirty="0">
                <a:latin typeface="+mn-ea"/>
              </a:rPr>
              <a:t>集群管理系统</a:t>
            </a:r>
            <a:r>
              <a:rPr lang="zh-CN" altLang="en-US" dirty="0" smtClean="0">
                <a:latin typeface="+mn-ea"/>
              </a:rPr>
              <a:t>。负责应用的部署、应用的弹性以及应用的管理。已经</a:t>
            </a:r>
            <a:r>
              <a:rPr lang="zh-CN" altLang="en-US" dirty="0">
                <a:latin typeface="+mn-ea"/>
              </a:rPr>
              <a:t>成为了容器编排引擎的事实标准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+mn-ea"/>
              </a:rPr>
              <a:t>  </a:t>
            </a:r>
            <a:endParaRPr lang="en-US" altLang="zh-CN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01100" y="3535680"/>
            <a:ext cx="37117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自动调度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水平伸缩和自动恢复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自动升级和回滚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服务发现和负载均衡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56355" y="3535679"/>
            <a:ext cx="2655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存储编排</a:t>
            </a:r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批量处理</a:t>
            </a:r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密钥和配置管理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91" y="3535679"/>
            <a:ext cx="2135938" cy="20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/>
              <a:t>5</a:t>
            </a:r>
            <a:r>
              <a:rPr lang="zh-CN" altLang="en-US" dirty="0"/>
              <a:t>步完成自动</a:t>
            </a:r>
            <a:r>
              <a:rPr lang="zh-CN" altLang="en-US" dirty="0" smtClean="0"/>
              <a:t>上线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8796"/>
            <a:ext cx="10515600" cy="886111"/>
          </a:xfrm>
        </p:spPr>
        <p:txBody>
          <a:bodyPr/>
          <a:lstStyle/>
          <a:p>
            <a:r>
              <a:rPr lang="zh-CN" altLang="en-US" dirty="0" smtClean="0"/>
              <a:t>假如你开发完成一个新的应用系统，要怎样实现生产环境的部署？又将如何自动化？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086187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</a:t>
            </a:r>
            <a:r>
              <a:rPr lang="en-US" altLang="zh-CN" dirty="0"/>
              <a:t>5</a:t>
            </a:r>
            <a:r>
              <a:rPr lang="zh-CN" altLang="en-US" dirty="0"/>
              <a:t>步实现新</a:t>
            </a:r>
            <a:r>
              <a:rPr lang="zh-CN" altLang="en-US" dirty="0" smtClean="0"/>
              <a:t>应用在讯</a:t>
            </a:r>
            <a:r>
              <a:rPr lang="zh-CN" altLang="en-US" dirty="0"/>
              <a:t>飞云容器服务</a:t>
            </a:r>
            <a:r>
              <a:rPr lang="zh-CN" altLang="en-US" dirty="0" smtClean="0"/>
              <a:t>中的自动化部署：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、在讯飞云中开通容器服务并申请资源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、本地安装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并配置</a:t>
            </a:r>
            <a:r>
              <a:rPr lang="en-US" altLang="zh-CN" dirty="0" err="1" smtClean="0"/>
              <a:t>kubeconfig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、编写用于在</a:t>
            </a:r>
            <a:r>
              <a:rPr lang="en-US" altLang="zh-CN" dirty="0"/>
              <a:t>K</a:t>
            </a:r>
            <a:r>
              <a:rPr lang="en-US" altLang="zh-CN" dirty="0" smtClean="0"/>
              <a:t>8s</a:t>
            </a:r>
            <a:r>
              <a:rPr lang="zh-CN" altLang="en-US" dirty="0" smtClean="0"/>
              <a:t>的部署应用的脚本文件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yaml</a:t>
            </a:r>
            <a:r>
              <a:rPr lang="en-US" altLang="zh-CN" dirty="0" smtClean="0"/>
              <a:t> :  </a:t>
            </a:r>
            <a:r>
              <a:rPr lang="en-US" altLang="zh-CN" dirty="0" err="1" smtClean="0"/>
              <a:t>pvc</a:t>
            </a:r>
            <a:r>
              <a:rPr lang="zh-CN" altLang="en-US" dirty="0"/>
              <a:t>、</a:t>
            </a:r>
            <a:r>
              <a:rPr lang="en-US" altLang="zh-CN" dirty="0" smtClean="0"/>
              <a:t>deployment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svc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、以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命令执行脚本并验证应用运行状态，成功后映射外网域名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、在应用的自动构建文件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drone.yml</a:t>
            </a:r>
            <a:r>
              <a:rPr lang="zh-CN" altLang="en-US" dirty="0" smtClean="0"/>
              <a:t>中增加升级的执行脚本，后续以</a:t>
            </a:r>
            <a:r>
              <a:rPr lang="en-US" altLang="zh-CN" dirty="0" smtClean="0"/>
              <a:t>tags</a:t>
            </a:r>
            <a:r>
              <a:rPr lang="zh-CN" altLang="en-US" dirty="0" smtClean="0"/>
              <a:t>触发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8595"/>
            <a:ext cx="3874347" cy="2679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347" y="4178595"/>
            <a:ext cx="4062413" cy="2679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760" y="4178595"/>
            <a:ext cx="4255240" cy="26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30769 -0.2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78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0117 -0.2178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-0.34049 -0.2446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31" y="-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64" y="977565"/>
            <a:ext cx="5231320" cy="27296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670" y="3859619"/>
            <a:ext cx="5104944" cy="2998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3670" y="977564"/>
            <a:ext cx="5104944" cy="2729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064" y="3859619"/>
            <a:ext cx="5231320" cy="29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8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0.21458 0.249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21563 0.2476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0.21458 -0.2185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-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-0.21563 -0.2185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三、一</a:t>
            </a:r>
            <a:r>
              <a:rPr lang="zh-CN" altLang="en-US" dirty="0"/>
              <a:t>张图看清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71163"/>
            <a:ext cx="2897391" cy="5058168"/>
          </a:xfrm>
        </p:spPr>
        <p:txBody>
          <a:bodyPr>
            <a:noAutofit/>
          </a:bodyPr>
          <a:lstStyle/>
          <a:p>
            <a:r>
              <a:rPr lang="en-US" altLang="zh-CN" sz="1800" dirty="0" smtClean="0"/>
              <a:t>Master</a:t>
            </a:r>
          </a:p>
          <a:p>
            <a:r>
              <a:rPr lang="en-US" altLang="zh-CN" sz="1800" dirty="0" smtClean="0"/>
              <a:t>Node</a:t>
            </a:r>
          </a:p>
          <a:p>
            <a:r>
              <a:rPr lang="en-US" altLang="zh-CN" sz="1800" dirty="0" smtClean="0"/>
              <a:t>Pod</a:t>
            </a:r>
          </a:p>
          <a:p>
            <a:r>
              <a:rPr lang="en-US" altLang="zh-CN" sz="1800" dirty="0" smtClean="0"/>
              <a:t>Label</a:t>
            </a:r>
          </a:p>
          <a:p>
            <a:r>
              <a:rPr lang="en-US" altLang="zh-CN" sz="1800" dirty="0" smtClean="0"/>
              <a:t>Replication Controller</a:t>
            </a:r>
          </a:p>
          <a:p>
            <a:r>
              <a:rPr lang="en-US" altLang="zh-CN" sz="1800" dirty="0" smtClean="0"/>
              <a:t>Deployment</a:t>
            </a:r>
          </a:p>
          <a:p>
            <a:r>
              <a:rPr lang="en-US" altLang="zh-CN" sz="1800" dirty="0" smtClean="0"/>
              <a:t>Horizontal Pod </a:t>
            </a:r>
            <a:r>
              <a:rPr lang="en-US" altLang="zh-CN" sz="1800" dirty="0" err="1" smtClean="0"/>
              <a:t>Autoscaler</a:t>
            </a:r>
            <a:endParaRPr lang="en-US" altLang="zh-CN" sz="1800" dirty="0" smtClean="0"/>
          </a:p>
          <a:p>
            <a:r>
              <a:rPr lang="en-US" altLang="zh-CN" sz="1800" dirty="0" err="1" smtClean="0"/>
              <a:t>StatefulSet</a:t>
            </a:r>
            <a:endParaRPr lang="en-US" altLang="zh-CN" sz="1800" dirty="0" smtClean="0"/>
          </a:p>
          <a:p>
            <a:r>
              <a:rPr lang="en-US" altLang="zh-CN" sz="1800" dirty="0" smtClean="0"/>
              <a:t>Service</a:t>
            </a:r>
          </a:p>
          <a:p>
            <a:r>
              <a:rPr lang="en-US" altLang="zh-CN" sz="1800" dirty="0" smtClean="0"/>
              <a:t>Volume</a:t>
            </a:r>
          </a:p>
          <a:p>
            <a:r>
              <a:rPr lang="en-US" altLang="zh-CN" sz="1800" dirty="0" smtClean="0"/>
              <a:t>Persistent Volume</a:t>
            </a:r>
          </a:p>
          <a:p>
            <a:r>
              <a:rPr lang="en-US" altLang="zh-CN" sz="1800" dirty="0" smtClean="0"/>
              <a:t>Namespace</a:t>
            </a:r>
          </a:p>
          <a:p>
            <a:r>
              <a:rPr lang="en-US" altLang="zh-CN" sz="1800" dirty="0" smtClean="0"/>
              <a:t>Annotation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92" y="968188"/>
            <a:ext cx="9294608" cy="58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四、创建</a:t>
            </a:r>
            <a:r>
              <a:rPr lang="en-US" altLang="zh-CN" dirty="0"/>
              <a:t>Pod</a:t>
            </a:r>
            <a:r>
              <a:rPr lang="zh-CN" altLang="en-US" dirty="0"/>
              <a:t>的那些</a:t>
            </a:r>
            <a:r>
              <a:rPr lang="zh-CN" altLang="en-US" dirty="0" smtClean="0"/>
              <a:t>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118796"/>
            <a:ext cx="5334000" cy="2304888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为什么需要</a:t>
            </a:r>
            <a:r>
              <a:rPr lang="en-US" altLang="zh-CN" sz="2400" dirty="0" smtClean="0"/>
              <a:t>Pod?</a:t>
            </a:r>
          </a:p>
          <a:p>
            <a:pPr lvl="1"/>
            <a:r>
              <a:rPr lang="zh-CN" altLang="en-US" sz="2000" dirty="0" smtClean="0"/>
              <a:t>容器 “单进程</a:t>
            </a:r>
            <a:r>
              <a:rPr lang="zh-CN" altLang="en-US" sz="2000" dirty="0"/>
              <a:t>”</a:t>
            </a:r>
            <a:r>
              <a:rPr lang="zh-CN" altLang="en-US" sz="2000" dirty="0" smtClean="0"/>
              <a:t>模型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容器与应用生命周期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资源限制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“进程组”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紧密协作及共享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172200" y="1118796"/>
            <a:ext cx="5334000" cy="5329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Pod-</a:t>
            </a:r>
            <a:r>
              <a:rPr lang="zh-CN" altLang="en-US" sz="2400" dirty="0" smtClean="0"/>
              <a:t>原子调度单位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紧密协作及资源限制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调度策略：成组调度（等待）、乐观调度（回滚）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以</a:t>
            </a:r>
            <a:r>
              <a:rPr lang="en-US" altLang="zh-CN" sz="2000" dirty="0" smtClean="0"/>
              <a:t>Pod</a:t>
            </a:r>
            <a:r>
              <a:rPr lang="zh-CN" altLang="en-US" sz="2000" dirty="0" smtClean="0"/>
              <a:t>原子调度的好处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亲密关系（同宿主机）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调度解决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超亲密关系</a:t>
            </a:r>
            <a:r>
              <a:rPr lang="en-US" altLang="zh-CN" sz="2000" dirty="0" smtClean="0"/>
              <a:t>-Pod</a:t>
            </a:r>
            <a:r>
              <a:rPr lang="zh-CN" altLang="en-US" sz="2000" dirty="0" smtClean="0"/>
              <a:t>解决</a:t>
            </a:r>
            <a:endParaRPr lang="en-US" altLang="zh-CN" sz="2000" dirty="0" smtClean="0"/>
          </a:p>
          <a:p>
            <a:r>
              <a:rPr lang="en-US" altLang="zh-CN" sz="2400" dirty="0" smtClean="0"/>
              <a:t>Pod</a:t>
            </a:r>
            <a:r>
              <a:rPr lang="zh-CN" altLang="en-US" sz="2400" dirty="0" smtClean="0"/>
              <a:t>解决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网络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Infra container</a:t>
            </a:r>
          </a:p>
          <a:p>
            <a:pPr marL="1371600" lvl="3" indent="0">
              <a:buNone/>
            </a:pPr>
            <a:r>
              <a:rPr lang="en-US" altLang="zh-CN" sz="1400" dirty="0" smtClean="0"/>
              <a:t>k8s.gcr.io/pause</a:t>
            </a:r>
          </a:p>
          <a:p>
            <a:pPr marL="1371600" lvl="3" indent="0">
              <a:buNone/>
            </a:pPr>
            <a:r>
              <a:rPr lang="en-US" altLang="zh-CN" sz="1400" dirty="0" smtClean="0"/>
              <a:t>Join </a:t>
            </a:r>
          </a:p>
          <a:p>
            <a:pPr lvl="1"/>
            <a:r>
              <a:rPr lang="zh-CN" altLang="en-US" sz="2000" dirty="0" smtClean="0"/>
              <a:t>存储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en-US" altLang="zh-CN" sz="1600" dirty="0" smtClean="0"/>
              <a:t>Pod </a:t>
            </a:r>
            <a:r>
              <a:rPr lang="zh-CN" altLang="en-US" sz="1600" dirty="0" smtClean="0"/>
              <a:t>级别 </a:t>
            </a:r>
            <a:r>
              <a:rPr lang="en-US" altLang="zh-CN" sz="1600" dirty="0" smtClean="0"/>
              <a:t>volumes</a:t>
            </a:r>
          </a:p>
          <a:p>
            <a:pPr marL="914400" lvl="2" indent="0">
              <a:buNone/>
            </a:pPr>
            <a:r>
              <a:rPr lang="en-US" altLang="zh-CN" sz="1600" dirty="0" smtClean="0"/>
              <a:t>Container  </a:t>
            </a:r>
            <a:r>
              <a:rPr lang="en-US" altLang="zh-CN" sz="1600" dirty="0" err="1" smtClean="0"/>
              <a:t>volumeMounts</a:t>
            </a:r>
            <a:endParaRPr lang="en-US" altLang="zh-CN" sz="1600" dirty="0" smtClean="0"/>
          </a:p>
          <a:p>
            <a:pPr lvl="1"/>
            <a:r>
              <a:rPr lang="en-US" altLang="zh-CN" dirty="0" err="1" smtClean="0"/>
              <a:t>InitContainer</a:t>
            </a:r>
            <a:endParaRPr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647880"/>
            <a:ext cx="5450072" cy="28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8796"/>
            <a:ext cx="2617381" cy="24170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+mn-ea"/>
              </a:rPr>
              <a:t>Pod</a:t>
            </a:r>
            <a:r>
              <a:rPr lang="zh-CN" altLang="en-US" dirty="0" smtClean="0">
                <a:latin typeface="+mn-ea"/>
              </a:rPr>
              <a:t>生命周期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pending</a:t>
            </a:r>
          </a:p>
          <a:p>
            <a:pPr lvl="1"/>
            <a:r>
              <a:rPr lang="en-US" altLang="zh-CN" dirty="0" smtClean="0">
                <a:latin typeface="+mn-ea"/>
              </a:rPr>
              <a:t>Running</a:t>
            </a:r>
          </a:p>
          <a:p>
            <a:pPr lvl="1"/>
            <a:r>
              <a:rPr lang="en-US" altLang="zh-CN" dirty="0" smtClean="0">
                <a:latin typeface="+mn-ea"/>
              </a:rPr>
              <a:t>Succeeded</a:t>
            </a:r>
          </a:p>
          <a:p>
            <a:pPr lvl="1"/>
            <a:r>
              <a:rPr lang="en-US" altLang="zh-CN" dirty="0" smtClean="0">
                <a:latin typeface="+mn-ea"/>
              </a:rPr>
              <a:t>Failed</a:t>
            </a:r>
          </a:p>
          <a:p>
            <a:pPr lvl="1"/>
            <a:r>
              <a:rPr lang="en-US" altLang="zh-CN" dirty="0" smtClean="0">
                <a:latin typeface="+mn-ea"/>
              </a:rPr>
              <a:t>unknown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35880"/>
            <a:ext cx="10058400" cy="3322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4652" y="1118796"/>
            <a:ext cx="53162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ea"/>
              </a:rPr>
              <a:t>Scheduler</a:t>
            </a:r>
            <a:r>
              <a:rPr lang="zh-CN" altLang="en-US" sz="2800" dirty="0" smtClean="0">
                <a:latin typeface="+mn-ea"/>
              </a:rPr>
              <a:t>调度</a:t>
            </a:r>
            <a:endParaRPr lang="en-US" altLang="zh-CN" sz="2800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查</a:t>
            </a:r>
            <a:r>
              <a:rPr lang="en-US" altLang="zh-CN" sz="2400" dirty="0" smtClean="0">
                <a:latin typeface="+mn-ea"/>
              </a:rPr>
              <a:t>Pod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预选</a:t>
            </a:r>
            <a:r>
              <a:rPr lang="en-US" altLang="zh-CN" sz="2400" dirty="0" smtClean="0">
                <a:latin typeface="+mn-ea"/>
              </a:rPr>
              <a:t>Node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打分</a:t>
            </a:r>
            <a:endParaRPr lang="en-US" altLang="zh-CN" sz="2400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更新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62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769</Words>
  <Application>Microsoft Office PowerPoint</Application>
  <PresentationFormat>宽屏</PresentationFormat>
  <Paragraphs>184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签到</vt:lpstr>
      <vt:lpstr>K8s-从实践到原理的若干学习应用</vt:lpstr>
      <vt:lpstr>分享大纲</vt:lpstr>
      <vt:lpstr>一、K8s—容器编排高手</vt:lpstr>
      <vt:lpstr>二、5步完成自动上线</vt:lpstr>
      <vt:lpstr>续</vt:lpstr>
      <vt:lpstr>三、一张图看清结构</vt:lpstr>
      <vt:lpstr>四、创建Pod的那些事</vt:lpstr>
      <vt:lpstr>续</vt:lpstr>
      <vt:lpstr>五、Deployment的扩缩容</vt:lpstr>
      <vt:lpstr>续-扩容控制循环</vt:lpstr>
      <vt:lpstr>六、Service统一了入口</vt:lpstr>
      <vt:lpstr>七、应用中问题总结</vt:lpstr>
      <vt:lpstr>参考</vt:lpstr>
      <vt:lpstr>问卷反馈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汪超</dc:creator>
  <cp:lastModifiedBy>汪超</cp:lastModifiedBy>
  <cp:revision>114</cp:revision>
  <dcterms:created xsi:type="dcterms:W3CDTF">2020-11-11T01:55:30Z</dcterms:created>
  <dcterms:modified xsi:type="dcterms:W3CDTF">2020-12-23T01:15:30Z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