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585" r:id="rId3"/>
    <p:sldId id="580" r:id="rId4"/>
    <p:sldId id="602" r:id="rId5"/>
    <p:sldId id="603" r:id="rId6"/>
    <p:sldId id="604" r:id="rId7"/>
    <p:sldId id="605" r:id="rId8"/>
    <p:sldId id="606" r:id="rId9"/>
    <p:sldId id="607" r:id="rId10"/>
    <p:sldId id="608" r:id="rId11"/>
    <p:sldId id="609" r:id="rId12"/>
    <p:sldId id="25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15" autoAdjust="0"/>
    <p:restoredTop sz="93222" autoAdjust="0"/>
  </p:normalViewPr>
  <p:slideViewPr>
    <p:cSldViewPr>
      <p:cViewPr varScale="1">
        <p:scale>
          <a:sx n="67" d="100"/>
          <a:sy n="67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14352" y="1844824"/>
            <a:ext cx="8129614" cy="1851025"/>
          </a:xfrm>
        </p:spPr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rgbClr val="FFFF00"/>
                </a:solidFill>
                <a:latin typeface="+mn-lt"/>
                <a:ea typeface="楷体" pitchFamily="49" charset="-122"/>
              </a:rPr>
              <a:t>家庭记账软件</a:t>
            </a:r>
            <a:endParaRPr lang="zh-CN" altLang="zh-CN" sz="8000" b="1" dirty="0" smtClean="0">
              <a:solidFill>
                <a:srgbClr val="FFFF00"/>
              </a:solidFill>
              <a:latin typeface="+mn-lt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ea typeface="宋体" charset="-122"/>
              </a:rPr>
              <a:t>流程图（活动图） </a:t>
            </a:r>
            <a:r>
              <a:rPr lang="en-US" altLang="zh-CN" sz="3200" b="1" dirty="0" smtClean="0">
                <a:ea typeface="宋体" charset="-122"/>
              </a:rPr>
              <a:t>— </a:t>
            </a:r>
            <a:r>
              <a:rPr lang="zh-CN" altLang="en-US" sz="3200" b="1" dirty="0" smtClean="0">
                <a:ea typeface="宋体" charset="-122"/>
              </a:rPr>
              <a:t>主流程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571612"/>
            <a:ext cx="7200800" cy="503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937275"/>
            <a:ext cx="7742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ea typeface="宋体" charset="-122"/>
              </a:rPr>
              <a:t>流程图（活动图） </a:t>
            </a:r>
            <a:r>
              <a:rPr lang="en-US" altLang="zh-CN" sz="3200" b="1" dirty="0" smtClean="0">
                <a:ea typeface="宋体" charset="-122"/>
              </a:rPr>
              <a:t>— </a:t>
            </a:r>
            <a:r>
              <a:rPr lang="zh-CN" altLang="en-US" sz="3200" b="1" dirty="0" smtClean="0">
                <a:ea typeface="宋体" charset="-122"/>
              </a:rPr>
              <a:t>收入和支出处理流程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1857364"/>
            <a:ext cx="2808312" cy="4781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目标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/>
          </a:bodyPr>
          <a:lstStyle/>
          <a:p>
            <a:pPr marL="361950" indent="-361950">
              <a:defRPr/>
            </a:pPr>
            <a:r>
              <a:rPr lang="zh-CN" altLang="en-US" sz="2400" dirty="0" smtClean="0">
                <a:ea typeface="宋体" pitchFamily="2" charset="-122"/>
              </a:rPr>
              <a:t>模拟实现一个基于文本界面的</a:t>
            </a:r>
            <a:r>
              <a:rPr lang="en-US" altLang="zh-CN" sz="2400" dirty="0" smtClean="0">
                <a:ea typeface="宋体" pitchFamily="2" charset="-122"/>
              </a:rPr>
              <a:t>《</a:t>
            </a:r>
            <a:r>
              <a:rPr lang="zh-CN" altLang="en-US" sz="2400" dirty="0" smtClean="0">
                <a:ea typeface="宋体" pitchFamily="2" charset="-122"/>
              </a:rPr>
              <a:t>家庭记账软件</a:t>
            </a:r>
            <a:r>
              <a:rPr lang="en-US" altLang="zh-CN" sz="2400" dirty="0" smtClean="0">
                <a:ea typeface="宋体" pitchFamily="2" charset="-122"/>
              </a:rPr>
              <a:t>》</a:t>
            </a:r>
          </a:p>
          <a:p>
            <a:pPr marL="361950" indent="-361950">
              <a:defRPr/>
            </a:pPr>
            <a:r>
              <a:rPr lang="zh-CN" altLang="en-US" sz="2400" dirty="0" smtClean="0">
                <a:ea typeface="宋体" charset="-122"/>
              </a:rPr>
              <a:t>掌握初步的编程技巧和调试技巧</a:t>
            </a:r>
            <a:endParaRPr lang="zh-CN" altLang="en-US" sz="2400" dirty="0" smtClean="0">
              <a:ea typeface="宋体" pitchFamily="2" charset="-122"/>
            </a:endParaRPr>
          </a:p>
          <a:p>
            <a:pPr marL="361950" indent="-361950">
              <a:defRPr/>
            </a:pPr>
            <a:r>
              <a:rPr lang="zh-CN" altLang="en-US" sz="2400" dirty="0" smtClean="0">
                <a:ea typeface="宋体" pitchFamily="2" charset="-122"/>
              </a:rPr>
              <a:t>主要涉及以下知识点：</a:t>
            </a:r>
            <a:endParaRPr lang="en-US" altLang="zh-CN" sz="2400" dirty="0" smtClean="0"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itchFamily="2" charset="-122"/>
              </a:rPr>
              <a:t>局部变量和基本数据类型</a:t>
            </a:r>
          </a:p>
          <a:p>
            <a:pPr marL="704850" lvl="1" indent="-361950">
              <a:defRPr/>
            </a:pPr>
            <a:r>
              <a:rPr lang="zh-CN" altLang="en-US" dirty="0" smtClean="0">
                <a:ea typeface="宋体" pitchFamily="2" charset="-122"/>
              </a:rPr>
              <a:t>循环语句</a:t>
            </a:r>
            <a:endParaRPr lang="en-US" altLang="zh-CN" dirty="0" smtClean="0"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charset="-122"/>
              </a:rPr>
              <a:t>分支语句</a:t>
            </a:r>
            <a:endParaRPr lang="en-US" altLang="zh-CN" dirty="0" smtClean="0">
              <a:ea typeface="宋体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charset="-122"/>
              </a:rPr>
              <a:t>简单的屏幕输出格</a:t>
            </a:r>
            <a:r>
              <a:rPr lang="zh-CN" altLang="en-US" smtClean="0">
                <a:ea typeface="宋体" charset="-122"/>
              </a:rPr>
              <a:t>式</a:t>
            </a:r>
            <a:r>
              <a:rPr lang="zh-CN" altLang="en-US" smtClean="0">
                <a:ea typeface="宋体" charset="-122"/>
              </a:rPr>
              <a:t>控</a:t>
            </a:r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3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825173"/>
            <a:ext cx="85725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模拟实现基于文本界面的</a:t>
            </a:r>
            <a:r>
              <a:rPr lang="en-US" altLang="zh-CN" sz="2400" dirty="0" smtClean="0">
                <a:ea typeface="宋体" pitchFamily="2" charset="-122"/>
              </a:rPr>
              <a:t>《</a:t>
            </a:r>
            <a:r>
              <a:rPr lang="zh-CN" altLang="en-US" sz="2400" dirty="0" smtClean="0">
                <a:ea typeface="宋体" pitchFamily="2" charset="-122"/>
              </a:rPr>
              <a:t>家庭记账软件</a:t>
            </a:r>
            <a:r>
              <a:rPr lang="en-US" altLang="zh-CN" sz="2400" dirty="0" smtClean="0">
                <a:ea typeface="宋体" pitchFamily="2" charset="-122"/>
              </a:rPr>
              <a:t>》</a:t>
            </a:r>
            <a:r>
              <a:rPr lang="zh-CN" altLang="en-US" sz="2400" dirty="0" smtClean="0">
                <a:ea typeface="宋体" pitchFamily="2" charset="-122"/>
              </a:rPr>
              <a:t>。</a:t>
            </a:r>
            <a:endParaRPr lang="en-US" altLang="zh-CN" sz="2400" dirty="0" smtClean="0">
              <a:ea typeface="宋体" pitchFamily="2" charset="-122"/>
            </a:endParaRP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该软件能够记录家庭的收入、支出，并能够打印收支明细表。</a:t>
            </a:r>
            <a:endParaRPr lang="en-US" altLang="zh-CN" sz="2400" dirty="0" smtClean="0">
              <a:ea typeface="宋体" pitchFamily="2" charset="-122"/>
            </a:endParaRP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项目采用分级菜单方式。主菜单如下：</a:t>
            </a:r>
            <a:endParaRPr lang="en-US" altLang="zh-CN" sz="2400" dirty="0" smtClean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-----------------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家庭收支记账软件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-----------------</a:t>
            </a:r>
          </a:p>
          <a:p>
            <a:pPr marL="700088" lvl="1" indent="-357188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ea typeface="宋体" pitchFamily="2" charset="-122"/>
            </a:endParaRPr>
          </a:p>
          <a:p>
            <a:pPr marL="1157288" lvl="2" indent="-357188">
              <a:defRPr/>
            </a:pP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                   1 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收支明细</a:t>
            </a:r>
          </a:p>
          <a:p>
            <a:pPr marL="1157288" lvl="2" indent="-357188"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2 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登记收入</a:t>
            </a:r>
          </a:p>
          <a:p>
            <a:pPr marL="1157288" lvl="2" indent="-357188"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3 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登记支出</a:t>
            </a:r>
          </a:p>
          <a:p>
            <a:pPr marL="1157288" lvl="2" indent="-357188"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4 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退    出</a:t>
            </a:r>
          </a:p>
          <a:p>
            <a:pPr marL="1157288" lvl="2" indent="-357188">
              <a:defRPr/>
            </a:pPr>
            <a:endParaRPr lang="zh-CN" altLang="en-US" sz="2400" dirty="0" smtClean="0">
              <a:solidFill>
                <a:srgbClr val="0070C0"/>
              </a:solidFill>
              <a:ea typeface="宋体" pitchFamily="2" charset="-122"/>
            </a:endParaRPr>
          </a:p>
          <a:p>
            <a:pPr marL="1157288" lvl="2" indent="-357188"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                   请选择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(1-4)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825173"/>
            <a:ext cx="8572560" cy="3380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假设家庭起始的生活基本金为</a:t>
            </a:r>
            <a:r>
              <a:rPr lang="en-US" altLang="zh-CN" sz="2400" dirty="0" smtClean="0">
                <a:ea typeface="宋体" pitchFamily="2" charset="-122"/>
              </a:rPr>
              <a:t>10000</a:t>
            </a:r>
            <a:r>
              <a:rPr lang="zh-CN" altLang="en-US" sz="2400" dirty="0" smtClean="0">
                <a:ea typeface="宋体" pitchFamily="2" charset="-122"/>
              </a:rPr>
              <a:t>元。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每次登记收入（菜单</a:t>
            </a:r>
            <a:r>
              <a:rPr lang="en-US" altLang="zh-CN" sz="2400" dirty="0" smtClean="0">
                <a:ea typeface="宋体" pitchFamily="2" charset="-122"/>
              </a:rPr>
              <a:t>2</a:t>
            </a:r>
            <a:r>
              <a:rPr lang="zh-CN" altLang="en-US" sz="2400" dirty="0" smtClean="0">
                <a:ea typeface="宋体" pitchFamily="2" charset="-122"/>
              </a:rPr>
              <a:t>）后，收入的金额应累加到基本金上，并记录本次收入明细，以便后续的查询。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每次登记支出（菜单</a:t>
            </a:r>
            <a:r>
              <a:rPr lang="en-US" altLang="zh-CN" sz="2400" dirty="0" smtClean="0">
                <a:ea typeface="宋体" pitchFamily="2" charset="-122"/>
              </a:rPr>
              <a:t>3</a:t>
            </a:r>
            <a:r>
              <a:rPr lang="zh-CN" altLang="en-US" sz="2400" dirty="0" smtClean="0">
                <a:ea typeface="宋体" pitchFamily="2" charset="-122"/>
              </a:rPr>
              <a:t>）后，支出的金额应从基本金中扣除，并记录本次支出明细，以便后续的查询。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查询收支明细（ 菜单</a:t>
            </a:r>
            <a:r>
              <a:rPr lang="en-US" altLang="zh-CN" sz="2400" dirty="0" smtClean="0">
                <a:ea typeface="宋体" pitchFamily="2" charset="-122"/>
              </a:rPr>
              <a:t>1</a:t>
            </a:r>
            <a:r>
              <a:rPr lang="zh-CN" altLang="en-US" sz="2400" dirty="0" smtClean="0">
                <a:ea typeface="宋体" pitchFamily="2" charset="-122"/>
              </a:rPr>
              <a:t>）时，将显示所有的收入、支出名细列表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825173"/>
            <a:ext cx="8572560" cy="459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“登记收入”的界面及操作过程如下所示：</a:t>
            </a:r>
            <a:endParaRPr lang="en-US" altLang="zh-CN" sz="2400" dirty="0" smtClean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家庭收支记账软件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</a:p>
          <a:p>
            <a:pPr marL="700088" lvl="1" indent="-357188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1 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收支明细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 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登记收入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 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登记支出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4 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退    出</a:t>
            </a:r>
          </a:p>
          <a:p>
            <a:pPr marL="700088" lvl="1" indent="-357188">
              <a:buNone/>
              <a:defRPr/>
            </a:pPr>
            <a:endParaRPr lang="zh-CN" altLang="en-US" sz="24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请选择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(1-4)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</a:t>
            </a:r>
          </a:p>
          <a:p>
            <a:pPr marL="700088" lvl="1" indent="-357188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本次收入金额：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1000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本次收入说明：劳务费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825173"/>
            <a:ext cx="8572560" cy="459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“登记支出”的界面及操作过程如下所示：</a:t>
            </a:r>
            <a:endParaRPr lang="en-US" altLang="zh-CN" sz="2400" dirty="0" smtClean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家庭收支记账软件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</a:p>
          <a:p>
            <a:pPr marL="700088" lvl="1" indent="-357188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1 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收支明细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 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登记收入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 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登记支出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4 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退    出</a:t>
            </a:r>
          </a:p>
          <a:p>
            <a:pPr marL="700088" lvl="1" indent="-357188">
              <a:buNone/>
              <a:defRPr/>
            </a:pPr>
            <a:endParaRPr lang="zh-CN" altLang="en-US" sz="24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请选择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(1-4)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</a:t>
            </a:r>
          </a:p>
          <a:p>
            <a:pPr marL="700088" lvl="1" indent="-357188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本次支出金额：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800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本次支出说明：物业费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507" y="764704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3314" y="1319713"/>
            <a:ext cx="7572428" cy="527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000" dirty="0" smtClean="0">
                <a:ea typeface="宋体" pitchFamily="2" charset="-122"/>
              </a:rPr>
              <a:t>“收支明细”的界面及操作过程如下所示：</a:t>
            </a:r>
            <a:endParaRPr lang="en-US" altLang="zh-CN" sz="2000" dirty="0" smtClean="0">
              <a:ea typeface="宋体" pitchFamily="2" charset="-122"/>
            </a:endParaRPr>
          </a:p>
          <a:p>
            <a:pPr marL="700088" lvl="1" indent="-357188">
              <a:lnSpc>
                <a:spcPct val="150000"/>
              </a:lnSpc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家庭收支记账软件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</a:p>
          <a:p>
            <a:pPr marL="700088" lvl="1" indent="-357188">
              <a:buNone/>
              <a:defRPr/>
            </a:pPr>
            <a:endParaRPr lang="en-US" altLang="zh-CN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1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收支明细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登记收入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登记支出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4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退    出</a:t>
            </a:r>
          </a:p>
          <a:p>
            <a:pPr marL="700088" lvl="1" indent="-357188">
              <a:buNone/>
              <a:defRPr/>
            </a:pPr>
            <a:endParaRPr lang="zh-CN" altLang="en-US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请选择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(1-4)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</a:t>
            </a:r>
          </a:p>
          <a:p>
            <a:pPr marL="700088" lvl="1" indent="-357188">
              <a:buNone/>
              <a:defRPr/>
            </a:pPr>
            <a:endParaRPr lang="en-US" altLang="zh-CN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当前收支明细记录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</a:p>
          <a:p>
            <a:pPr marL="700088" lvl="1" indent="-357188">
              <a:buNone/>
              <a:defRPr/>
            </a:pPr>
            <a:r>
              <a:rPr lang="zh-CN" altLang="en-US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收支    </a:t>
            </a:r>
            <a:r>
              <a:rPr lang="zh-CN" altLang="en-US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收支</a:t>
            </a:r>
            <a:r>
              <a:rPr lang="zh-CN" altLang="en-US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金额</a:t>
            </a:r>
            <a:r>
              <a:rPr lang="en-US" altLang="zh-CN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  </a:t>
            </a:r>
            <a:r>
              <a:rPr lang="zh-CN" altLang="en-US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账户金额</a:t>
            </a:r>
            <a:r>
              <a:rPr lang="en-US" altLang="zh-CN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   </a:t>
            </a:r>
            <a:r>
              <a:rPr lang="zh-CN" altLang="en-US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说 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明</a:t>
            </a:r>
          </a:p>
          <a:p>
            <a:pPr marL="700088" lvl="1" indent="-357188">
              <a:buNone/>
              <a:defRPr/>
            </a:pPr>
            <a:r>
              <a:rPr lang="zh-CN" altLang="en-US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收入    </a:t>
            </a:r>
            <a:r>
              <a:rPr lang="en-US" altLang="zh-CN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1000           11000           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劳务费</a:t>
            </a:r>
          </a:p>
          <a:p>
            <a:pPr marL="700088" lvl="1" indent="-357188">
              <a:buNone/>
              <a:defRPr/>
            </a:pPr>
            <a:r>
              <a:rPr lang="zh-CN" altLang="en-US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支出    </a:t>
            </a:r>
            <a:r>
              <a:rPr lang="en-US" altLang="zh-CN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800            10200            </a:t>
            </a:r>
            <a:r>
              <a:rPr lang="zh-CN" altLang="en-US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物业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费</a:t>
            </a:r>
          </a:p>
          <a:p>
            <a:pPr marL="700088" lvl="1" indent="-357188">
              <a:buNone/>
              <a:defRPr/>
            </a:pPr>
            <a:endParaRPr lang="zh-CN" altLang="en-US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1157288" lvl="2" indent="-357188"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--------------------------------------------------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000" dirty="0" smtClean="0">
                <a:ea typeface="宋体" pitchFamily="2" charset="-122"/>
              </a:rPr>
              <a:t>提示：明细表格的对齐，可以简单使用制表符‘</a:t>
            </a:r>
            <a:r>
              <a:rPr lang="en-US" altLang="zh-CN" sz="2000" dirty="0" smtClean="0">
                <a:ea typeface="宋体" pitchFamily="2" charset="-122"/>
              </a:rPr>
              <a:t>\t’</a:t>
            </a:r>
            <a:r>
              <a:rPr lang="zh-CN" altLang="en-US" sz="2000" dirty="0" smtClean="0">
                <a:ea typeface="宋体" pitchFamily="2" charset="-122"/>
              </a:rPr>
              <a:t>来实现</a:t>
            </a:r>
            <a:endParaRPr lang="en-US" altLang="zh-CN" sz="20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1522308"/>
            <a:ext cx="757242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“退  出”的界面及操作过程如下所示：</a:t>
            </a:r>
            <a:endParaRPr lang="en-US" altLang="zh-CN" sz="2400" dirty="0" smtClean="0">
              <a:ea typeface="宋体" pitchFamily="2" charset="-122"/>
            </a:endParaRPr>
          </a:p>
          <a:p>
            <a:pPr marL="700088" lvl="1" indent="-357188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家庭收支记账软件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</a:p>
          <a:p>
            <a:pPr marL="700088" lvl="1" indent="-357188">
              <a:buNone/>
              <a:defRPr/>
            </a:pPr>
            <a:endParaRPr lang="en-US" altLang="zh-CN" sz="20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1 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收支明细</a:t>
            </a:r>
          </a:p>
          <a:p>
            <a:pPr marL="700088" lvl="1" indent="-357188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 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登记收入</a:t>
            </a:r>
          </a:p>
          <a:p>
            <a:pPr marL="700088" lvl="1" indent="-357188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 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登记支出</a:t>
            </a:r>
          </a:p>
          <a:p>
            <a:pPr marL="700088" lvl="1" indent="-357188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4 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退    出</a:t>
            </a:r>
          </a:p>
          <a:p>
            <a:pPr marL="700088" lvl="1" indent="-357188">
              <a:buNone/>
              <a:defRPr/>
            </a:pPr>
            <a:endParaRPr lang="zh-CN" altLang="en-US" sz="20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请选择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(1-4)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4</a:t>
            </a:r>
          </a:p>
          <a:p>
            <a:pPr marL="700088" lvl="1" indent="-357188">
              <a:buNone/>
              <a:defRPr/>
            </a:pPr>
            <a:endParaRPr lang="en-US" altLang="zh-CN" sz="20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确认是否退出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(Y/N)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ea typeface="宋体" charset="-122"/>
              </a:rPr>
              <a:t>基本金和收支明细的记录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1522308"/>
            <a:ext cx="78581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基本金的记录可以使用</a:t>
            </a:r>
            <a:r>
              <a:rPr lang="en-US" altLang="zh-CN" sz="2400" dirty="0" err="1" smtClean="0">
                <a:ea typeface="宋体" pitchFamily="2" charset="-122"/>
              </a:rPr>
              <a:t>int</a:t>
            </a:r>
            <a:r>
              <a:rPr lang="zh-CN" altLang="en-US" sz="2400" dirty="0" smtClean="0">
                <a:ea typeface="宋体" pitchFamily="2" charset="-122"/>
              </a:rPr>
              <a:t>类型的局部变量来实现：</a:t>
            </a:r>
          </a:p>
          <a:p>
            <a:pPr marL="357188" indent="-357188">
              <a:lnSpc>
                <a:spcPct val="150000"/>
              </a:lnSpc>
              <a:defRPr/>
            </a:pPr>
            <a:r>
              <a:rPr lang="en-US" altLang="zh-CN" sz="2400" dirty="0" smtClean="0">
                <a:ea typeface="宋体" pitchFamily="2" charset="-122"/>
              </a:rPr>
              <a:t>	</a:t>
            </a:r>
            <a:r>
              <a:rPr lang="en-US" altLang="zh-CN" sz="2400" dirty="0" err="1" smtClean="0">
                <a:ea typeface="宋体" pitchFamily="2" charset="-122"/>
              </a:rPr>
              <a:t>int</a:t>
            </a:r>
            <a:r>
              <a:rPr lang="en-US" altLang="zh-CN" sz="2400" dirty="0" smtClean="0">
                <a:ea typeface="宋体" pitchFamily="2" charset="-122"/>
              </a:rPr>
              <a:t> balance = 10000;</a:t>
            </a: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收支明细记录可以使用</a:t>
            </a:r>
            <a:r>
              <a:rPr lang="en-US" altLang="zh-CN" sz="2400" dirty="0" smtClean="0">
                <a:ea typeface="宋体" pitchFamily="2" charset="-122"/>
              </a:rPr>
              <a:t>Sting</a:t>
            </a:r>
            <a:r>
              <a:rPr lang="zh-CN" altLang="en-US" sz="2400" dirty="0" smtClean="0">
                <a:ea typeface="宋体" pitchFamily="2" charset="-122"/>
              </a:rPr>
              <a:t>类型的变量来实现，其初始值为明细表的表头。例如：</a:t>
            </a:r>
          </a:p>
          <a:p>
            <a:pPr marL="357188" indent="-357188">
              <a:lnSpc>
                <a:spcPct val="150000"/>
              </a:lnSpc>
              <a:defRPr/>
            </a:pPr>
            <a:r>
              <a:rPr lang="en-US" altLang="zh-CN" sz="2400" dirty="0" smtClean="0">
                <a:ea typeface="宋体" pitchFamily="2" charset="-122"/>
              </a:rPr>
              <a:t>	String details = "</a:t>
            </a:r>
            <a:r>
              <a:rPr lang="zh-CN" altLang="en-US" sz="2400" dirty="0" smtClean="0">
                <a:ea typeface="宋体" pitchFamily="2" charset="-122"/>
              </a:rPr>
              <a:t>收支</a:t>
            </a:r>
            <a:r>
              <a:rPr lang="en-US" altLang="zh-CN" sz="2400" dirty="0" smtClean="0">
                <a:ea typeface="宋体" pitchFamily="2" charset="-122"/>
              </a:rPr>
              <a:t>\t</a:t>
            </a:r>
            <a:r>
              <a:rPr lang="zh-CN" altLang="en-US" sz="2400" dirty="0" smtClean="0">
                <a:ea typeface="宋体" pitchFamily="2" charset="-122"/>
              </a:rPr>
              <a:t>账户金额</a:t>
            </a:r>
            <a:r>
              <a:rPr lang="en-US" altLang="zh-CN" sz="2400" dirty="0" smtClean="0">
                <a:ea typeface="宋体" pitchFamily="2" charset="-122"/>
              </a:rPr>
              <a:t>\t</a:t>
            </a:r>
            <a:r>
              <a:rPr lang="zh-CN" altLang="en-US" sz="2400" dirty="0" smtClean="0">
                <a:ea typeface="宋体" pitchFamily="2" charset="-122"/>
              </a:rPr>
              <a:t>收支金额</a:t>
            </a:r>
            <a:r>
              <a:rPr lang="en-US" altLang="zh-CN" sz="2400" dirty="0" smtClean="0">
                <a:ea typeface="宋体" pitchFamily="2" charset="-122"/>
              </a:rPr>
              <a:t>\t</a:t>
            </a:r>
            <a:r>
              <a:rPr lang="zh-CN" altLang="en-US" sz="2400" dirty="0" smtClean="0">
                <a:ea typeface="宋体" pitchFamily="2" charset="-122"/>
              </a:rPr>
              <a:t>说    明</a:t>
            </a:r>
            <a:r>
              <a:rPr lang="en-US" altLang="zh-CN" sz="2400" dirty="0" smtClean="0">
                <a:ea typeface="宋体" pitchFamily="2" charset="-122"/>
              </a:rPr>
              <a:t>\n";</a:t>
            </a: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在登记收支时，将收支金额与</a:t>
            </a:r>
            <a:r>
              <a:rPr lang="en-US" altLang="zh-CN" sz="2400" dirty="0" smtClean="0">
                <a:ea typeface="宋体" pitchFamily="2" charset="-122"/>
              </a:rPr>
              <a:t>balance</a:t>
            </a:r>
            <a:r>
              <a:rPr lang="zh-CN" altLang="en-US" sz="2400" dirty="0" smtClean="0">
                <a:ea typeface="宋体" pitchFamily="2" charset="-122"/>
              </a:rPr>
              <a:t>相加或相减，收支记录直接串接到</a:t>
            </a:r>
            <a:r>
              <a:rPr lang="en-US" altLang="zh-CN" sz="2400" dirty="0" smtClean="0">
                <a:ea typeface="宋体" pitchFamily="2" charset="-122"/>
              </a:rPr>
              <a:t>details</a:t>
            </a:r>
            <a:r>
              <a:rPr lang="zh-CN" altLang="en-US" sz="2400" dirty="0" smtClean="0">
                <a:ea typeface="宋体" pitchFamily="2" charset="-122"/>
              </a:rPr>
              <a:t>后面即可。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5191</TotalTime>
  <Words>711</Words>
  <Application>Microsoft Office PowerPoint</Application>
  <PresentationFormat>全屏显示(4:3)</PresentationFormat>
  <Paragraphs>90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PPT模板</vt:lpstr>
      <vt:lpstr>家庭记账软件</vt:lpstr>
      <vt:lpstr>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han</cp:lastModifiedBy>
  <cp:revision>644</cp:revision>
  <dcterms:created xsi:type="dcterms:W3CDTF">2012-08-05T14:09:30Z</dcterms:created>
  <dcterms:modified xsi:type="dcterms:W3CDTF">2019-09-05T08:16:07Z</dcterms:modified>
</cp:coreProperties>
</file>