
<file path=[Content_Types].xml><?xml version="1.0" encoding="utf-8"?>
<Types xmlns="http://schemas.openxmlformats.org/package/2006/content-types">
  <Default Extension="png" ContentType="image/png"/>
  <Default Extension="emf" ContentType="image/x-emf"/>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sldIdLst>
    <p:sldId id="260" r:id="rId4"/>
    <p:sldId id="266" r:id="rId5"/>
    <p:sldId id="294" r:id="rId6"/>
    <p:sldId id="265" r:id="rId7"/>
    <p:sldId id="316" r:id="rId8"/>
    <p:sldId id="293" r:id="rId9"/>
    <p:sldId id="279" r:id="rId10"/>
    <p:sldId id="317" r:id="rId11"/>
    <p:sldId id="292" r:id="rId12"/>
    <p:sldId id="280" r:id="rId13"/>
    <p:sldId id="296" r:id="rId14"/>
    <p:sldId id="275" r:id="rId15"/>
    <p:sldId id="297" r:id="rId16"/>
    <p:sldId id="291" r:id="rId17"/>
    <p:sldId id="285" r:id="rId18"/>
    <p:sldId id="295" r:id="rId19"/>
    <p:sldId id="281" r:id="rId20"/>
    <p:sldId id="277" r:id="rId21"/>
    <p:sldId id="288"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0C0"/>
    <a:srgbClr val="7C233E"/>
    <a:srgbClr val="666666"/>
    <a:srgbClr val="92D14F"/>
    <a:srgbClr val="0174AB"/>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75" d="100"/>
          <a:sy n="75" d="100"/>
        </p:scale>
        <p:origin x="1434" y="78"/>
      </p:cViewPr>
      <p:guideLst>
        <p:guide orient="horz" pos="288"/>
        <p:guide pos="5016"/>
        <p:guide pos="1412"/>
        <p:guide orient="horz" pos="1285"/>
        <p:guide orient="horz" pos="2374"/>
        <p:guide orient="horz" pos="3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itchFamily="34" charset="-122"/>
                <a:ea typeface="微软雅黑" pitchFamily="34" charset="-122"/>
              </a:rPr>
              <a:t>我们毕业啦</a:t>
            </a:r>
            <a:endParaRPr lang="en-US" altLang="zh-CN" sz="7200" b="1" spc="300" dirty="0">
              <a:solidFill>
                <a:schemeClr val="bg1"/>
              </a:solidFill>
              <a:latin typeface="微软雅黑" pitchFamily="34" charset="-122"/>
              <a:ea typeface="微软雅黑" pitchFamily="34" charset="-122"/>
            </a:endParaRPr>
          </a:p>
          <a:p>
            <a:pPr algn="ctr"/>
            <a:r>
              <a:rPr lang="zh-CN" altLang="en-US" sz="1600" b="1" spc="300" dirty="0">
                <a:solidFill>
                  <a:schemeClr val="bg1"/>
                </a:solidFill>
                <a:latin typeface="微软雅黑" pitchFamily="34" charset="-122"/>
                <a:ea typeface="微软雅黑" pitchFamily="34" charset="-122"/>
              </a:rPr>
              <a:t>其实是答辩的标题地方</a:t>
            </a:r>
            <a:endParaRPr lang="en-US" altLang="zh-CN" sz="1600" b="1" spc="300" dirty="0">
              <a:solidFill>
                <a:schemeClr val="bg1"/>
              </a:solidFill>
              <a:latin typeface="微软雅黑" pitchFamily="34" charset="-122"/>
              <a:ea typeface="微软雅黑" pitchFamily="34" charset="-122"/>
            </a:endParaRPr>
          </a:p>
        </p:txBody>
      </p:sp>
      <p:sp>
        <p:nvSpPr>
          <p:cNvPr id="17" name="矩形 16"/>
          <p:cNvSpPr/>
          <p:nvPr/>
        </p:nvSpPr>
        <p:spPr>
          <a:xfrm>
            <a:off x="0" y="1979600"/>
            <a:ext cx="9144000" cy="2340000"/>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85" y="2705735"/>
            <a:ext cx="7369175" cy="1101090"/>
          </a:xfrm>
          <a:prstGeom prst="rect">
            <a:avLst/>
          </a:prstGeom>
          <a:noFill/>
        </p:spPr>
        <p:txBody>
          <a:bodyPr wrap="square" rtlCol="0">
            <a:spAutoFit/>
          </a:bodyPr>
          <a:lstStyle/>
          <a:p>
            <a:pPr algn="ctr"/>
            <a:r>
              <a:rPr lang="zh-CN" altLang="en-US" sz="3200" b="1" spc="300" dirty="0" smtClean="0">
                <a:solidFill>
                  <a:schemeClr val="bg1"/>
                </a:solidFill>
                <a:latin typeface="微软雅黑" pitchFamily="34" charset="-122"/>
                <a:ea typeface="微软雅黑" pitchFamily="34" charset="-122"/>
              </a:rPr>
              <a:t>基于条形码识别技术的取药验证系统设计与实现</a:t>
            </a:r>
            <a:endParaRPr lang="en-US" altLang="zh-CN" sz="3200" b="1" spc="300" dirty="0" smtClean="0">
              <a:solidFill>
                <a:schemeClr val="bg1"/>
              </a:solidFill>
              <a:latin typeface="微软雅黑" pitchFamily="34" charset="-122"/>
              <a:ea typeface="微软雅黑" pitchFamily="34" charset="-122"/>
            </a:endParaRPr>
          </a:p>
        </p:txBody>
      </p:sp>
      <p:sp>
        <p:nvSpPr>
          <p:cNvPr id="23" name="矩形 22"/>
          <p:cNvSpPr/>
          <p:nvPr/>
        </p:nvSpPr>
        <p:spPr>
          <a:xfrm>
            <a:off x="1235076" y="532874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答辩人</a:t>
            </a:r>
            <a:endParaRPr lang="zh-HK" altLang="en-US" sz="2000" b="1" spc="300" dirty="0">
              <a:latin typeface="微软雅黑" pitchFamily="34" charset="-122"/>
              <a:ea typeface="微软雅黑" pitchFamily="34" charset="-122"/>
            </a:endParaRPr>
          </a:p>
        </p:txBody>
      </p:sp>
      <p:sp>
        <p:nvSpPr>
          <p:cNvPr id="24" name="矩形 23"/>
          <p:cNvSpPr/>
          <p:nvPr/>
        </p:nvSpPr>
        <p:spPr>
          <a:xfrm>
            <a:off x="1235076" y="4568168"/>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指导老师</a:t>
            </a:r>
            <a:endParaRPr lang="zh-HK" altLang="en-US" sz="2000" b="1" spc="300" dirty="0">
              <a:latin typeface="微软雅黑" pitchFamily="34" charset="-122"/>
              <a:ea typeface="微软雅黑" pitchFamily="34" charset="-122"/>
            </a:endParaRPr>
          </a:p>
        </p:txBody>
      </p:sp>
      <p:sp>
        <p:nvSpPr>
          <p:cNvPr id="25" name="文本框 24"/>
          <p:cNvSpPr txBox="1"/>
          <p:nvPr/>
        </p:nvSpPr>
        <p:spPr>
          <a:xfrm>
            <a:off x="2593022" y="5311080"/>
            <a:ext cx="1614489"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王英</a:t>
            </a:r>
            <a:endParaRPr lang="zh-CN" altLang="zh-HK" sz="2000" b="1" spc="300" dirty="0">
              <a:solidFill>
                <a:schemeClr val="bg2">
                  <a:lumMod val="50000"/>
                </a:schemeClr>
              </a:solidFill>
              <a:latin typeface="微软雅黑" pitchFamily="34" charset="-122"/>
              <a:ea typeface="微软雅黑" pitchFamily="34" charset="-122"/>
            </a:endParaRPr>
          </a:p>
        </p:txBody>
      </p:sp>
      <p:sp>
        <p:nvSpPr>
          <p:cNvPr id="26" name="文本框 25"/>
          <p:cNvSpPr txBox="1"/>
          <p:nvPr/>
        </p:nvSpPr>
        <p:spPr>
          <a:xfrm>
            <a:off x="2593022" y="4568288"/>
            <a:ext cx="2001838"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邢立冬</a:t>
            </a:r>
            <a:endParaRPr lang="zh-CN" altLang="zh-HK" sz="2000" b="1" spc="300" dirty="0">
              <a:solidFill>
                <a:schemeClr val="bg2">
                  <a:lumMod val="50000"/>
                </a:schemeClr>
              </a:solidFill>
              <a:latin typeface="微软雅黑" pitchFamily="34" charset="-122"/>
              <a:ea typeface="微软雅黑" pitchFamily="34" charset="-122"/>
            </a:endParaRPr>
          </a:p>
        </p:txBody>
      </p:sp>
      <p:pic>
        <p:nvPicPr>
          <p:cNvPr id="3" name="图片 2" descr="logo"/>
          <p:cNvPicPr>
            <a:picLocks noChangeAspect="1"/>
          </p:cNvPicPr>
          <p:nvPr/>
        </p:nvPicPr>
        <p:blipFill>
          <a:blip r:embed="rId1"/>
          <a:stretch>
            <a:fillRect/>
          </a:stretch>
        </p:blipFill>
        <p:spPr>
          <a:xfrm>
            <a:off x="42545" y="66040"/>
            <a:ext cx="9060180" cy="1321435"/>
          </a:xfrm>
          <a:prstGeom prst="rect">
            <a:avLst/>
          </a:prstGeom>
        </p:spPr>
      </p:pic>
      <p:sp>
        <p:nvSpPr>
          <p:cNvPr id="2" name="矩形 1"/>
          <p:cNvSpPr/>
          <p:nvPr/>
        </p:nvSpPr>
        <p:spPr>
          <a:xfrm>
            <a:off x="1235076" y="609709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itchFamily="34" charset="-122"/>
                <a:ea typeface="微软雅黑" pitchFamily="34" charset="-122"/>
              </a:rPr>
              <a:t>专业班级</a:t>
            </a:r>
            <a:endParaRPr lang="zh-CN" altLang="zh-HK" sz="2000" b="1" spc="300" dirty="0">
              <a:latin typeface="微软雅黑" pitchFamily="34" charset="-122"/>
              <a:ea typeface="微软雅黑" pitchFamily="34" charset="-122"/>
            </a:endParaRPr>
          </a:p>
        </p:txBody>
      </p:sp>
      <p:sp>
        <p:nvSpPr>
          <p:cNvPr id="4" name="文本框 3"/>
          <p:cNvSpPr txBox="1"/>
          <p:nvPr/>
        </p:nvSpPr>
        <p:spPr>
          <a:xfrm>
            <a:off x="2769235" y="6079490"/>
            <a:ext cx="2221230" cy="417830"/>
          </a:xfrm>
          <a:prstGeom prst="rect">
            <a:avLst/>
          </a:prstGeom>
          <a:noFill/>
        </p:spPr>
        <p:txBody>
          <a:bodyPr wrap="square" rtlCol="0">
            <a:spAutoFit/>
          </a:bodyPr>
          <a:p>
            <a:pPr algn="ctr"/>
            <a:r>
              <a:rPr lang="zh-CN" altLang="zh-HK" sz="2000" b="1" spc="300" dirty="0">
                <a:solidFill>
                  <a:schemeClr val="bg2">
                    <a:lumMod val="50000"/>
                  </a:schemeClr>
                </a:solidFill>
                <a:latin typeface="微软雅黑" pitchFamily="34" charset="-122"/>
                <a:ea typeface="微软雅黑" pitchFamily="34" charset="-122"/>
              </a:rPr>
              <a:t>微电子</a:t>
            </a:r>
            <a:r>
              <a:rPr lang="en-US" altLang="zh-CN" sz="2000" b="1" spc="300" dirty="0">
                <a:solidFill>
                  <a:schemeClr val="bg2">
                    <a:lumMod val="50000"/>
                  </a:schemeClr>
                </a:solidFill>
                <a:latin typeface="微软雅黑" pitchFamily="34" charset="-122"/>
                <a:ea typeface="微软雅黑" pitchFamily="34" charset="-122"/>
              </a:rPr>
              <a:t>1202</a:t>
            </a:r>
            <a:endParaRPr lang="en-US" altLang="zh-CN" sz="2000" b="1" spc="300" dirty="0">
              <a:solidFill>
                <a:schemeClr val="bg2">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57" name="矩形 56"/>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矩形 57"/>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9"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2"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3"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6"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9"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2"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3" name="文本框 82"/>
          <p:cNvSpPr txBox="1"/>
          <p:nvPr/>
        </p:nvSpPr>
        <p:spPr>
          <a:xfrm>
            <a:off x="49632" y="2729777"/>
            <a:ext cx="2171700" cy="48323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逻辑功能</a:t>
            </a:r>
            <a:endParaRPr lang="zh-HK" altLang="en-US" sz="2400" b="1" dirty="0">
              <a:solidFill>
                <a:srgbClr val="7C233E"/>
              </a:solidFill>
              <a:latin typeface="微软雅黑" pitchFamily="34" charset="-122"/>
              <a:ea typeface="微软雅黑" pitchFamily="34" charset="-122"/>
            </a:endParaRPr>
          </a:p>
        </p:txBody>
      </p:sp>
      <p:sp>
        <p:nvSpPr>
          <p:cNvPr id="23" name="矩形 22"/>
          <p:cNvSpPr/>
          <p:nvPr/>
        </p:nvSpPr>
        <p:spPr>
          <a:xfrm>
            <a:off x="1910715" y="2356485"/>
            <a:ext cx="157607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2103755" y="5631180"/>
            <a:ext cx="122047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2404110" y="1521460"/>
            <a:ext cx="601345" cy="389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2328545" y="6342380"/>
            <a:ext cx="760095" cy="293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平行四边形 26"/>
          <p:cNvSpPr/>
          <p:nvPr/>
        </p:nvSpPr>
        <p:spPr>
          <a:xfrm>
            <a:off x="1792605" y="3185160"/>
            <a:ext cx="1834515" cy="5156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菱形 27"/>
          <p:cNvSpPr/>
          <p:nvPr/>
        </p:nvSpPr>
        <p:spPr>
          <a:xfrm>
            <a:off x="1924685" y="4128770"/>
            <a:ext cx="1547495" cy="11569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a:stCxn id="25" idx="2"/>
            <a:endCxn id="23" idx="0"/>
          </p:cNvCxnSpPr>
          <p:nvPr/>
        </p:nvCxnSpPr>
        <p:spPr>
          <a:xfrm flipH="1">
            <a:off x="2698750" y="1910715"/>
            <a:ext cx="635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2689860" y="2757170"/>
            <a:ext cx="8890" cy="456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4"/>
            <a:endCxn id="28" idx="0"/>
          </p:cNvCxnSpPr>
          <p:nvPr/>
        </p:nvCxnSpPr>
        <p:spPr>
          <a:xfrm flipH="1">
            <a:off x="2698750" y="3700780"/>
            <a:ext cx="1143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 idx="2"/>
            <a:endCxn id="24" idx="0"/>
          </p:cNvCxnSpPr>
          <p:nvPr/>
        </p:nvCxnSpPr>
        <p:spPr>
          <a:xfrm>
            <a:off x="2698750" y="5285740"/>
            <a:ext cx="15240"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2" idx="2"/>
            <a:endCxn id="26" idx="0"/>
          </p:cNvCxnSpPr>
          <p:nvPr/>
        </p:nvCxnSpPr>
        <p:spPr>
          <a:xfrm flipH="1">
            <a:off x="2708910" y="6006465"/>
            <a:ext cx="63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8" idx="3"/>
          </p:cNvCxnSpPr>
          <p:nvPr/>
        </p:nvCxnSpPr>
        <p:spPr>
          <a:xfrm flipV="1">
            <a:off x="3472180" y="4700270"/>
            <a:ext cx="51435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943985" y="2536190"/>
            <a:ext cx="0" cy="2188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489960" y="2550160"/>
            <a:ext cx="467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416175" y="1575435"/>
            <a:ext cx="673100" cy="304800"/>
          </a:xfrm>
          <a:prstGeom prst="rect">
            <a:avLst/>
          </a:prstGeom>
          <a:noFill/>
        </p:spPr>
        <p:txBody>
          <a:bodyPr wrap="square" rtlCol="0">
            <a:spAutoFit/>
          </a:bodyPr>
          <a:p>
            <a:r>
              <a:rPr lang="zh-CN" altLang="en-US" sz="1400">
                <a:solidFill>
                  <a:schemeClr val="bg1"/>
                </a:solidFill>
              </a:rPr>
              <a:t>开始</a:t>
            </a:r>
            <a:endParaRPr lang="zh-CN" altLang="en-US" sz="1400">
              <a:solidFill>
                <a:schemeClr val="bg1"/>
              </a:solidFill>
            </a:endParaRPr>
          </a:p>
        </p:txBody>
      </p:sp>
      <p:sp>
        <p:nvSpPr>
          <p:cNvPr id="38" name="文本框 37"/>
          <p:cNvSpPr txBox="1"/>
          <p:nvPr/>
        </p:nvSpPr>
        <p:spPr>
          <a:xfrm>
            <a:off x="2226945" y="4554855"/>
            <a:ext cx="977900" cy="304800"/>
          </a:xfrm>
          <a:prstGeom prst="rect">
            <a:avLst/>
          </a:prstGeom>
          <a:noFill/>
        </p:spPr>
        <p:txBody>
          <a:bodyPr wrap="square" rtlCol="0">
            <a:spAutoFit/>
          </a:bodyPr>
          <a:p>
            <a:r>
              <a:rPr lang="zh-CN" altLang="en-US" sz="1400">
                <a:solidFill>
                  <a:schemeClr val="bg1"/>
                </a:solidFill>
              </a:rPr>
              <a:t>是否正确</a:t>
            </a:r>
            <a:endParaRPr lang="zh-CN" altLang="en-US" sz="1400">
              <a:solidFill>
                <a:schemeClr val="bg1"/>
              </a:solidFill>
            </a:endParaRPr>
          </a:p>
        </p:txBody>
      </p:sp>
      <p:sp>
        <p:nvSpPr>
          <p:cNvPr id="39" name="文本框 38"/>
          <p:cNvSpPr txBox="1"/>
          <p:nvPr/>
        </p:nvSpPr>
        <p:spPr>
          <a:xfrm>
            <a:off x="1866900" y="3290570"/>
            <a:ext cx="1605280" cy="304800"/>
          </a:xfrm>
          <a:prstGeom prst="rect">
            <a:avLst/>
          </a:prstGeom>
          <a:noFill/>
        </p:spPr>
        <p:txBody>
          <a:bodyPr wrap="none" rtlCol="0">
            <a:spAutoFit/>
          </a:bodyPr>
          <a:p>
            <a:r>
              <a:rPr lang="zh-CN" altLang="en-US" sz="1400">
                <a:solidFill>
                  <a:schemeClr val="bg1"/>
                </a:solidFill>
              </a:rPr>
              <a:t>输入用户名、密码</a:t>
            </a:r>
            <a:endParaRPr lang="zh-CN" altLang="en-US" sz="1400">
              <a:solidFill>
                <a:schemeClr val="bg1"/>
              </a:solidFill>
            </a:endParaRPr>
          </a:p>
        </p:txBody>
      </p:sp>
      <p:sp>
        <p:nvSpPr>
          <p:cNvPr id="40" name="文本框 39"/>
          <p:cNvSpPr txBox="1"/>
          <p:nvPr/>
        </p:nvSpPr>
        <p:spPr>
          <a:xfrm>
            <a:off x="2200910" y="2421890"/>
            <a:ext cx="894080" cy="304800"/>
          </a:xfrm>
          <a:prstGeom prst="rect">
            <a:avLst/>
          </a:prstGeom>
          <a:noFill/>
        </p:spPr>
        <p:txBody>
          <a:bodyPr wrap="none" rtlCol="0">
            <a:spAutoFit/>
          </a:bodyPr>
          <a:p>
            <a:r>
              <a:rPr lang="zh-CN" altLang="en-US" sz="1400">
                <a:solidFill>
                  <a:schemeClr val="bg1"/>
                </a:solidFill>
              </a:rPr>
              <a:t>登录页面</a:t>
            </a:r>
            <a:endParaRPr lang="zh-CN" altLang="en-US" sz="1400">
              <a:solidFill>
                <a:schemeClr val="bg1"/>
              </a:solidFill>
            </a:endParaRPr>
          </a:p>
        </p:txBody>
      </p:sp>
      <p:sp>
        <p:nvSpPr>
          <p:cNvPr id="41" name="文本框 40"/>
          <p:cNvSpPr txBox="1"/>
          <p:nvPr/>
        </p:nvSpPr>
        <p:spPr>
          <a:xfrm>
            <a:off x="2416175" y="6342380"/>
            <a:ext cx="538480" cy="304800"/>
          </a:xfrm>
          <a:prstGeom prst="rect">
            <a:avLst/>
          </a:prstGeom>
          <a:noFill/>
        </p:spPr>
        <p:txBody>
          <a:bodyPr wrap="none" rtlCol="0">
            <a:spAutoFit/>
          </a:bodyPr>
          <a:p>
            <a:r>
              <a:rPr lang="zh-CN" altLang="en-US" sz="1400">
                <a:solidFill>
                  <a:schemeClr val="bg1"/>
                </a:solidFill>
              </a:rPr>
              <a:t>结束</a:t>
            </a:r>
            <a:endParaRPr lang="zh-CN" altLang="en-US" sz="1400">
              <a:solidFill>
                <a:schemeClr val="bg1"/>
              </a:solidFill>
            </a:endParaRPr>
          </a:p>
        </p:txBody>
      </p:sp>
      <p:sp>
        <p:nvSpPr>
          <p:cNvPr id="42" name="文本框 41"/>
          <p:cNvSpPr txBox="1"/>
          <p:nvPr/>
        </p:nvSpPr>
        <p:spPr>
          <a:xfrm>
            <a:off x="2262505" y="5701665"/>
            <a:ext cx="894080" cy="304800"/>
          </a:xfrm>
          <a:prstGeom prst="rect">
            <a:avLst/>
          </a:prstGeom>
          <a:noFill/>
        </p:spPr>
        <p:txBody>
          <a:bodyPr wrap="none" rtlCol="0">
            <a:spAutoFit/>
          </a:bodyPr>
          <a:p>
            <a:r>
              <a:rPr lang="zh-CN" altLang="en-US" sz="1400">
                <a:solidFill>
                  <a:schemeClr val="bg1"/>
                </a:solidFill>
              </a:rPr>
              <a:t>跳转首页</a:t>
            </a:r>
            <a:endParaRPr lang="zh-CN" altLang="en-US" sz="1400">
              <a:solidFill>
                <a:schemeClr val="bg1"/>
              </a:solidFill>
            </a:endParaRPr>
          </a:p>
        </p:txBody>
      </p:sp>
      <p:sp>
        <p:nvSpPr>
          <p:cNvPr id="43" name="文本框 42"/>
          <p:cNvSpPr txBox="1"/>
          <p:nvPr/>
        </p:nvSpPr>
        <p:spPr>
          <a:xfrm>
            <a:off x="2770505" y="528574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44" name="文本框 43"/>
          <p:cNvSpPr txBox="1"/>
          <p:nvPr/>
        </p:nvSpPr>
        <p:spPr>
          <a:xfrm>
            <a:off x="3536315" y="4364990"/>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46" name="圆角矩形 45"/>
          <p:cNvSpPr/>
          <p:nvPr/>
        </p:nvSpPr>
        <p:spPr>
          <a:xfrm>
            <a:off x="6505575" y="650875"/>
            <a:ext cx="680720" cy="286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6466205" y="6342380"/>
            <a:ext cx="760095" cy="293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6111875" y="1155700"/>
            <a:ext cx="157607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5661660" y="2809240"/>
            <a:ext cx="2696210" cy="48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485640" y="5654040"/>
            <a:ext cx="137922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7779385" y="4250055"/>
            <a:ext cx="119507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6208395" y="5654040"/>
            <a:ext cx="1276985"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菱形 52"/>
          <p:cNvSpPr/>
          <p:nvPr/>
        </p:nvSpPr>
        <p:spPr>
          <a:xfrm>
            <a:off x="6044565" y="3595370"/>
            <a:ext cx="1601470" cy="7308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菱形 53"/>
          <p:cNvSpPr/>
          <p:nvPr/>
        </p:nvSpPr>
        <p:spPr>
          <a:xfrm>
            <a:off x="5662295" y="4658360"/>
            <a:ext cx="2366010" cy="627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菱形 54"/>
          <p:cNvSpPr/>
          <p:nvPr/>
        </p:nvSpPr>
        <p:spPr>
          <a:xfrm>
            <a:off x="5967730" y="1924685"/>
            <a:ext cx="1757045" cy="6972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6553200" y="632460"/>
            <a:ext cx="673100" cy="304800"/>
          </a:xfrm>
          <a:prstGeom prst="rect">
            <a:avLst/>
          </a:prstGeom>
          <a:noFill/>
        </p:spPr>
        <p:txBody>
          <a:bodyPr wrap="square" rtlCol="0">
            <a:spAutoFit/>
          </a:bodyPr>
          <a:p>
            <a:r>
              <a:rPr lang="zh-CN" altLang="en-US" sz="1400">
                <a:solidFill>
                  <a:schemeClr val="bg1"/>
                </a:solidFill>
              </a:rPr>
              <a:t>开始</a:t>
            </a:r>
            <a:endParaRPr lang="zh-CN" altLang="en-US" sz="1400">
              <a:solidFill>
                <a:schemeClr val="bg1"/>
              </a:solidFill>
            </a:endParaRPr>
          </a:p>
        </p:txBody>
      </p:sp>
      <p:sp>
        <p:nvSpPr>
          <p:cNvPr id="64" name="文本框 63"/>
          <p:cNvSpPr txBox="1"/>
          <p:nvPr/>
        </p:nvSpPr>
        <p:spPr>
          <a:xfrm>
            <a:off x="6577330" y="6342380"/>
            <a:ext cx="538480" cy="304800"/>
          </a:xfrm>
          <a:prstGeom prst="rect">
            <a:avLst/>
          </a:prstGeom>
          <a:noFill/>
        </p:spPr>
        <p:txBody>
          <a:bodyPr wrap="none" rtlCol="0">
            <a:spAutoFit/>
          </a:bodyPr>
          <a:p>
            <a:r>
              <a:rPr lang="zh-CN" altLang="en-US" sz="1400">
                <a:solidFill>
                  <a:schemeClr val="bg1"/>
                </a:solidFill>
              </a:rPr>
              <a:t>结束</a:t>
            </a:r>
            <a:endParaRPr lang="zh-CN" altLang="en-US" sz="1400">
              <a:solidFill>
                <a:schemeClr val="bg1"/>
              </a:solidFill>
            </a:endParaRPr>
          </a:p>
        </p:txBody>
      </p:sp>
      <p:sp>
        <p:nvSpPr>
          <p:cNvPr id="67" name="文本框 66"/>
          <p:cNvSpPr txBox="1"/>
          <p:nvPr/>
        </p:nvSpPr>
        <p:spPr>
          <a:xfrm>
            <a:off x="6109970" y="4818380"/>
            <a:ext cx="1470660" cy="306705"/>
          </a:xfrm>
          <a:prstGeom prst="rect">
            <a:avLst/>
          </a:prstGeom>
          <a:noFill/>
        </p:spPr>
        <p:txBody>
          <a:bodyPr wrap="square" rtlCol="0">
            <a:spAutoFit/>
          </a:bodyPr>
          <a:p>
            <a:r>
              <a:rPr lang="zh-CN" altLang="en-US" sz="1400">
                <a:solidFill>
                  <a:schemeClr val="bg1"/>
                </a:solidFill>
              </a:rPr>
              <a:t>数量是否大于</a:t>
            </a:r>
            <a:r>
              <a:rPr lang="en-US" altLang="zh-CN" sz="1400">
                <a:solidFill>
                  <a:schemeClr val="bg1"/>
                </a:solidFill>
              </a:rPr>
              <a:t>1</a:t>
            </a:r>
            <a:endParaRPr lang="en-US" altLang="zh-CN" sz="1400">
              <a:solidFill>
                <a:schemeClr val="bg1"/>
              </a:solidFill>
            </a:endParaRPr>
          </a:p>
        </p:txBody>
      </p:sp>
      <p:sp>
        <p:nvSpPr>
          <p:cNvPr id="68" name="文本框 67"/>
          <p:cNvSpPr txBox="1"/>
          <p:nvPr/>
        </p:nvSpPr>
        <p:spPr>
          <a:xfrm>
            <a:off x="6410960" y="3808095"/>
            <a:ext cx="977900" cy="304800"/>
          </a:xfrm>
          <a:prstGeom prst="rect">
            <a:avLst/>
          </a:prstGeom>
          <a:noFill/>
        </p:spPr>
        <p:txBody>
          <a:bodyPr wrap="square" rtlCol="0">
            <a:spAutoFit/>
          </a:bodyPr>
          <a:p>
            <a:r>
              <a:rPr lang="zh-CN" altLang="en-US" sz="1400">
                <a:solidFill>
                  <a:schemeClr val="bg1"/>
                </a:solidFill>
              </a:rPr>
              <a:t>是否存在</a:t>
            </a:r>
            <a:endParaRPr lang="zh-CN" altLang="en-US" sz="1400">
              <a:solidFill>
                <a:schemeClr val="bg1"/>
              </a:solidFill>
            </a:endParaRPr>
          </a:p>
        </p:txBody>
      </p:sp>
      <p:sp>
        <p:nvSpPr>
          <p:cNvPr id="70" name="文本框 69"/>
          <p:cNvSpPr txBox="1"/>
          <p:nvPr/>
        </p:nvSpPr>
        <p:spPr>
          <a:xfrm>
            <a:off x="6357620" y="2120900"/>
            <a:ext cx="977900" cy="304800"/>
          </a:xfrm>
          <a:prstGeom prst="rect">
            <a:avLst/>
          </a:prstGeom>
          <a:noFill/>
        </p:spPr>
        <p:txBody>
          <a:bodyPr wrap="square" rtlCol="0">
            <a:spAutoFit/>
          </a:bodyPr>
          <a:p>
            <a:r>
              <a:rPr lang="zh-CN" altLang="en-US" sz="1400">
                <a:solidFill>
                  <a:schemeClr val="bg1"/>
                </a:solidFill>
              </a:rPr>
              <a:t>是否成功</a:t>
            </a:r>
            <a:endParaRPr lang="zh-CN" altLang="en-US" sz="1400">
              <a:solidFill>
                <a:schemeClr val="bg1"/>
              </a:solidFill>
            </a:endParaRPr>
          </a:p>
        </p:txBody>
      </p:sp>
      <p:sp>
        <p:nvSpPr>
          <p:cNvPr id="71" name="文本框 70"/>
          <p:cNvSpPr txBox="1"/>
          <p:nvPr/>
        </p:nvSpPr>
        <p:spPr>
          <a:xfrm>
            <a:off x="7853680" y="4250055"/>
            <a:ext cx="1145540" cy="304800"/>
          </a:xfrm>
          <a:prstGeom prst="rect">
            <a:avLst/>
          </a:prstGeom>
          <a:noFill/>
        </p:spPr>
        <p:txBody>
          <a:bodyPr wrap="square" rtlCol="0">
            <a:spAutoFit/>
          </a:bodyPr>
          <a:p>
            <a:r>
              <a:rPr lang="zh-CN" altLang="en-US" sz="1400">
                <a:solidFill>
                  <a:schemeClr val="bg1"/>
                </a:solidFill>
              </a:rPr>
              <a:t>药品不消失</a:t>
            </a:r>
            <a:endParaRPr lang="zh-CN" altLang="en-US" sz="1400">
              <a:solidFill>
                <a:schemeClr val="bg1"/>
              </a:solidFill>
            </a:endParaRPr>
          </a:p>
        </p:txBody>
      </p:sp>
      <p:sp>
        <p:nvSpPr>
          <p:cNvPr id="76" name="文本框 75"/>
          <p:cNvSpPr txBox="1"/>
          <p:nvPr/>
        </p:nvSpPr>
        <p:spPr>
          <a:xfrm>
            <a:off x="6410960" y="5701665"/>
            <a:ext cx="977900" cy="304800"/>
          </a:xfrm>
          <a:prstGeom prst="rect">
            <a:avLst/>
          </a:prstGeom>
          <a:noFill/>
        </p:spPr>
        <p:txBody>
          <a:bodyPr wrap="square" rtlCol="0">
            <a:spAutoFit/>
          </a:bodyPr>
          <a:p>
            <a:r>
              <a:rPr lang="zh-CN" altLang="en-US" sz="1400">
                <a:solidFill>
                  <a:schemeClr val="bg1"/>
                </a:solidFill>
              </a:rPr>
              <a:t>药品消失</a:t>
            </a:r>
            <a:endParaRPr lang="zh-CN" altLang="en-US" sz="1400">
              <a:solidFill>
                <a:schemeClr val="bg1"/>
              </a:solidFill>
            </a:endParaRPr>
          </a:p>
        </p:txBody>
      </p:sp>
      <p:sp>
        <p:nvSpPr>
          <p:cNvPr id="77" name="文本框 76"/>
          <p:cNvSpPr txBox="1"/>
          <p:nvPr/>
        </p:nvSpPr>
        <p:spPr>
          <a:xfrm>
            <a:off x="4587875" y="5748020"/>
            <a:ext cx="1379855" cy="306705"/>
          </a:xfrm>
          <a:prstGeom prst="rect">
            <a:avLst/>
          </a:prstGeom>
          <a:noFill/>
        </p:spPr>
        <p:txBody>
          <a:bodyPr wrap="square" rtlCol="0">
            <a:spAutoFit/>
          </a:bodyPr>
          <a:p>
            <a:r>
              <a:rPr lang="zh-CN" altLang="en-US" sz="1400">
                <a:solidFill>
                  <a:schemeClr val="bg1"/>
                </a:solidFill>
              </a:rPr>
              <a:t>药品数量减</a:t>
            </a:r>
            <a:r>
              <a:rPr lang="en-US" altLang="zh-CN" sz="1400">
                <a:solidFill>
                  <a:schemeClr val="bg1"/>
                </a:solidFill>
              </a:rPr>
              <a:t>1</a:t>
            </a:r>
            <a:endParaRPr lang="en-US" altLang="zh-CN" sz="1400">
              <a:solidFill>
                <a:schemeClr val="bg1"/>
              </a:solidFill>
            </a:endParaRPr>
          </a:p>
        </p:txBody>
      </p:sp>
      <p:sp>
        <p:nvSpPr>
          <p:cNvPr id="78" name="文本框 77"/>
          <p:cNvSpPr txBox="1"/>
          <p:nvPr/>
        </p:nvSpPr>
        <p:spPr>
          <a:xfrm>
            <a:off x="5662295" y="2924175"/>
            <a:ext cx="2955925" cy="304800"/>
          </a:xfrm>
          <a:prstGeom prst="rect">
            <a:avLst/>
          </a:prstGeom>
          <a:noFill/>
        </p:spPr>
        <p:txBody>
          <a:bodyPr wrap="square" rtlCol="0">
            <a:spAutoFit/>
          </a:bodyPr>
          <a:p>
            <a:r>
              <a:rPr lang="zh-CN" altLang="en-US" sz="1400">
                <a:solidFill>
                  <a:schemeClr val="bg1"/>
                </a:solidFill>
              </a:rPr>
              <a:t>将药品条形码与药单里药品对比</a:t>
            </a:r>
            <a:endParaRPr lang="zh-CN" altLang="en-US" sz="1400">
              <a:solidFill>
                <a:schemeClr val="bg1"/>
              </a:solidFill>
            </a:endParaRPr>
          </a:p>
        </p:txBody>
      </p:sp>
      <p:sp>
        <p:nvSpPr>
          <p:cNvPr id="79" name="文本框 78"/>
          <p:cNvSpPr txBox="1"/>
          <p:nvPr/>
        </p:nvSpPr>
        <p:spPr>
          <a:xfrm>
            <a:off x="6356350" y="1203325"/>
            <a:ext cx="977900" cy="304800"/>
          </a:xfrm>
          <a:prstGeom prst="rect">
            <a:avLst/>
          </a:prstGeom>
          <a:noFill/>
        </p:spPr>
        <p:txBody>
          <a:bodyPr wrap="square" rtlCol="0">
            <a:spAutoFit/>
          </a:bodyPr>
          <a:p>
            <a:r>
              <a:rPr lang="zh-CN" altLang="en-US" sz="1400">
                <a:solidFill>
                  <a:schemeClr val="bg1"/>
                </a:solidFill>
              </a:rPr>
              <a:t>扫描药品</a:t>
            </a:r>
            <a:endParaRPr lang="zh-CN" altLang="en-US" sz="1400">
              <a:solidFill>
                <a:schemeClr val="bg1"/>
              </a:solidFill>
            </a:endParaRPr>
          </a:p>
        </p:txBody>
      </p:sp>
      <p:cxnSp>
        <p:nvCxnSpPr>
          <p:cNvPr id="81" name="直接连接符 80"/>
          <p:cNvCxnSpPr>
            <a:endCxn id="71" idx="2"/>
          </p:cNvCxnSpPr>
          <p:nvPr/>
        </p:nvCxnSpPr>
        <p:spPr>
          <a:xfrm flipH="1" flipV="1">
            <a:off x="8426450" y="4554855"/>
            <a:ext cx="6350" cy="1270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139565" y="1351280"/>
            <a:ext cx="27940" cy="453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50" idx="1"/>
          </p:cNvCxnSpPr>
          <p:nvPr/>
        </p:nvCxnSpPr>
        <p:spPr>
          <a:xfrm flipH="1" flipV="1">
            <a:off x="4139565" y="5853430"/>
            <a:ext cx="346075" cy="1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endCxn id="54" idx="1"/>
          </p:cNvCxnSpPr>
          <p:nvPr/>
        </p:nvCxnSpPr>
        <p:spPr>
          <a:xfrm flipV="1">
            <a:off x="5184775" y="4972050"/>
            <a:ext cx="47752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3" idx="3"/>
          </p:cNvCxnSpPr>
          <p:nvPr/>
        </p:nvCxnSpPr>
        <p:spPr>
          <a:xfrm flipH="1">
            <a:off x="7646035" y="3957955"/>
            <a:ext cx="80073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8376920" y="1309370"/>
            <a:ext cx="0" cy="96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55" idx="3"/>
          </p:cNvCxnSpPr>
          <p:nvPr/>
        </p:nvCxnSpPr>
        <p:spPr>
          <a:xfrm flipH="1">
            <a:off x="7724775" y="2271395"/>
            <a:ext cx="65214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48" idx="1"/>
          </p:cNvCxnSpPr>
          <p:nvPr/>
        </p:nvCxnSpPr>
        <p:spPr>
          <a:xfrm flipV="1">
            <a:off x="4153535" y="1356360"/>
            <a:ext cx="1958340"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5" idx="2"/>
          </p:cNvCxnSpPr>
          <p:nvPr/>
        </p:nvCxnSpPr>
        <p:spPr>
          <a:xfrm>
            <a:off x="6846570" y="2621915"/>
            <a:ext cx="10795" cy="16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48" idx="3"/>
          </p:cNvCxnSpPr>
          <p:nvPr/>
        </p:nvCxnSpPr>
        <p:spPr>
          <a:xfrm flipH="1">
            <a:off x="7687945" y="1351280"/>
            <a:ext cx="70294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1" idx="0"/>
          </p:cNvCxnSpPr>
          <p:nvPr/>
        </p:nvCxnSpPr>
        <p:spPr>
          <a:xfrm>
            <a:off x="8404860" y="3943985"/>
            <a:ext cx="21590" cy="30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52" idx="3"/>
          </p:cNvCxnSpPr>
          <p:nvPr/>
        </p:nvCxnSpPr>
        <p:spPr>
          <a:xfrm flipH="1">
            <a:off x="7485380" y="5811520"/>
            <a:ext cx="961390" cy="43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53" idx="2"/>
            <a:endCxn id="54" idx="0"/>
          </p:cNvCxnSpPr>
          <p:nvPr/>
        </p:nvCxnSpPr>
        <p:spPr>
          <a:xfrm>
            <a:off x="6845300" y="4326255"/>
            <a:ext cx="0" cy="332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56" idx="2"/>
          </p:cNvCxnSpPr>
          <p:nvPr/>
        </p:nvCxnSpPr>
        <p:spPr>
          <a:xfrm>
            <a:off x="6889750" y="937260"/>
            <a:ext cx="9525"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9" idx="2"/>
            <a:endCxn id="55" idx="0"/>
          </p:cNvCxnSpPr>
          <p:nvPr/>
        </p:nvCxnSpPr>
        <p:spPr>
          <a:xfrm>
            <a:off x="6845300" y="1508125"/>
            <a:ext cx="1270" cy="41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53" idx="0"/>
          </p:cNvCxnSpPr>
          <p:nvPr/>
        </p:nvCxnSpPr>
        <p:spPr>
          <a:xfrm>
            <a:off x="6829425" y="3316605"/>
            <a:ext cx="15875" cy="27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50" idx="0"/>
          </p:cNvCxnSpPr>
          <p:nvPr/>
        </p:nvCxnSpPr>
        <p:spPr>
          <a:xfrm>
            <a:off x="5170805" y="4989195"/>
            <a:ext cx="4445" cy="664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54" idx="2"/>
            <a:endCxn id="52" idx="0"/>
          </p:cNvCxnSpPr>
          <p:nvPr/>
        </p:nvCxnSpPr>
        <p:spPr>
          <a:xfrm>
            <a:off x="6845300" y="5285740"/>
            <a:ext cx="1905"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endCxn id="64" idx="0"/>
          </p:cNvCxnSpPr>
          <p:nvPr/>
        </p:nvCxnSpPr>
        <p:spPr>
          <a:xfrm>
            <a:off x="6829425" y="6035040"/>
            <a:ext cx="17145" cy="307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6954520" y="5285740"/>
            <a:ext cx="379730" cy="335280"/>
          </a:xfrm>
          <a:prstGeom prst="rect">
            <a:avLst/>
          </a:prstGeom>
          <a:noFill/>
        </p:spPr>
        <p:txBody>
          <a:bodyPr wrap="squar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0" name="文本框 119"/>
          <p:cNvSpPr txBox="1"/>
          <p:nvPr/>
        </p:nvSpPr>
        <p:spPr>
          <a:xfrm>
            <a:off x="7846695" y="1880235"/>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1" name="文本框 120"/>
          <p:cNvSpPr txBox="1"/>
          <p:nvPr/>
        </p:nvSpPr>
        <p:spPr>
          <a:xfrm>
            <a:off x="7779385" y="3595370"/>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2" name="文本框 121"/>
          <p:cNvSpPr txBox="1"/>
          <p:nvPr/>
        </p:nvSpPr>
        <p:spPr>
          <a:xfrm>
            <a:off x="6899275" y="253619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123" name="文本框 122"/>
          <p:cNvSpPr txBox="1"/>
          <p:nvPr/>
        </p:nvSpPr>
        <p:spPr>
          <a:xfrm>
            <a:off x="6857365" y="430149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124" name="文本框 123"/>
          <p:cNvSpPr txBox="1"/>
          <p:nvPr/>
        </p:nvSpPr>
        <p:spPr>
          <a:xfrm>
            <a:off x="5230495" y="463677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药品验证物物理逻辑图"/>
          <p:cNvPicPr>
            <a:picLocks noChangeAspect="1"/>
          </p:cNvPicPr>
          <p:nvPr/>
        </p:nvPicPr>
        <p:blipFill>
          <a:blip r:embed="rId1"/>
          <a:stretch>
            <a:fillRect/>
          </a:stretch>
        </p:blipFill>
        <p:spPr>
          <a:xfrm>
            <a:off x="2072640" y="951230"/>
            <a:ext cx="7071360" cy="5508625"/>
          </a:xfrm>
          <a:prstGeom prst="rect">
            <a:avLst/>
          </a:prstGeom>
        </p:spPr>
      </p:pic>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数据库设计</a:t>
            </a:r>
            <a:endParaRPr lang="zh-HK" altLang="en-US" sz="2400" b="1" dirty="0">
              <a:solidFill>
                <a:srgbClr val="7C233E"/>
              </a:solidFill>
              <a:latin typeface="微软雅黑" pitchFamily="34" charset="-122"/>
              <a:ea typeface="微软雅黑" pitchFamily="34" charset="-122"/>
            </a:endParaRPr>
          </a:p>
        </p:txBody>
      </p:sp>
      <p:sp>
        <p:nvSpPr>
          <p:cNvPr id="29" name="矩形 2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0" name="文本框 29"/>
          <p:cNvSpPr txBox="1"/>
          <p:nvPr/>
        </p:nvSpPr>
        <p:spPr>
          <a:xfrm>
            <a:off x="1303056" y="93911"/>
            <a:ext cx="1252353" cy="384810"/>
          </a:xfrm>
          <a:prstGeom prst="rect">
            <a:avLst/>
          </a:prstGeom>
          <a:noFill/>
        </p:spPr>
        <p:txBody>
          <a:bodyPr wrap="square" rtlCol="0">
            <a:spAutoFit/>
          </a:bodyPr>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1" name="矩形 30"/>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cxnSp>
        <p:nvCxnSpPr>
          <p:cNvPr id="32" name="直接连接符 3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84103" y="93911"/>
            <a:ext cx="1295400" cy="384810"/>
          </a:xfrm>
          <a:prstGeom prst="rect">
            <a:avLst/>
          </a:prstGeom>
          <a:noFill/>
        </p:spPr>
        <p:txBody>
          <a:bodyPr wrap="square" rtlCol="0">
            <a:spAutoFit/>
          </a:bodyPr>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4" name="文本框 33"/>
          <p:cNvSpPr txBox="1"/>
          <p:nvPr/>
        </p:nvSpPr>
        <p:spPr>
          <a:xfrm>
            <a:off x="4043710" y="93911"/>
            <a:ext cx="129540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5" name="文本框 34"/>
          <p:cNvSpPr txBox="1"/>
          <p:nvPr/>
        </p:nvSpPr>
        <p:spPr>
          <a:xfrm>
            <a:off x="5403215" y="93980"/>
            <a:ext cx="160147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6" name="直接连接符 3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0"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1"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2"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3"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4"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5"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6"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48" name="文本框 47"/>
          <p:cNvSpPr txBox="1"/>
          <p:nvPr/>
        </p:nvSpPr>
        <p:spPr>
          <a:xfrm>
            <a:off x="4137653" y="4147147"/>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后端实现</a:t>
            </a:r>
            <a:endParaRPr lang="zh-CN" altLang="en-US" sz="2000" b="1" dirty="0" smtClean="0">
              <a:solidFill>
                <a:srgbClr val="7C233E"/>
              </a:solidFill>
              <a:latin typeface="微软雅黑" pitchFamily="34" charset="-122"/>
              <a:ea typeface="微软雅黑"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517390" y="2437765"/>
            <a:ext cx="3373120" cy="1482090"/>
          </a:xfrm>
          <a:prstGeom prst="rect">
            <a:avLst/>
          </a:prstGeom>
        </p:spPr>
        <p:txBody>
          <a:bodyPr wrap="square">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HTML</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CSS</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Javascript</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Jquery</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webpack</a:t>
            </a:r>
            <a:endParaRPr lang="en-US" altLang="zh-HK" dirty="0" err="1" smtClean="0">
              <a:solidFill>
                <a:srgbClr val="666666"/>
              </a:solidFill>
              <a:latin typeface="微软雅黑" pitchFamily="34" charset="-122"/>
              <a:ea typeface="微软雅黑" pitchFamily="34" charset="-122"/>
            </a:endParaRPr>
          </a:p>
        </p:txBody>
      </p:sp>
      <p:sp>
        <p:nvSpPr>
          <p:cNvPr id="49" name="文本框 48"/>
          <p:cNvSpPr txBox="1"/>
          <p:nvPr/>
        </p:nvSpPr>
        <p:spPr>
          <a:xfrm>
            <a:off x="4137653" y="2119605"/>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前端实现</a:t>
            </a:r>
            <a:endParaRPr lang="zh-CN" altLang="en-US" sz="2000" b="1" dirty="0" smtClean="0">
              <a:solidFill>
                <a:srgbClr val="7C233E"/>
              </a:solidFill>
              <a:latin typeface="微软雅黑" pitchFamily="34" charset="-122"/>
              <a:ea typeface="微软雅黑" pitchFamily="34" charset="-122"/>
            </a:endParaRPr>
          </a:p>
        </p:txBody>
      </p:sp>
      <p:sp>
        <p:nvSpPr>
          <p:cNvPr id="2" name="文本框 1"/>
          <p:cNvSpPr txBox="1"/>
          <p:nvPr/>
        </p:nvSpPr>
        <p:spPr>
          <a:xfrm>
            <a:off x="4565643" y="4516479"/>
            <a:ext cx="3276556" cy="1482090"/>
          </a:xfrm>
          <a:prstGeom prst="rect">
            <a:avLst/>
          </a:prstGeom>
          <a:noFill/>
        </p:spPr>
        <p:txBody>
          <a:bodyPr wrap="square" rtlCol="0">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JAVA</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CN" dirty="0" smtClean="0">
                <a:solidFill>
                  <a:srgbClr val="666666"/>
                </a:solidFill>
                <a:latin typeface="微软雅黑" pitchFamily="34" charset="-122"/>
                <a:ea typeface="微软雅黑" pitchFamily="34" charset="-122"/>
              </a:rPr>
              <a:t>MySQL</a:t>
            </a:r>
            <a:endParaRPr lang="en-US" altLang="zh-CN"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a:solidFill>
                  <a:srgbClr val="666666"/>
                </a:solidFill>
                <a:latin typeface="微软雅黑" pitchFamily="34" charset="-122"/>
                <a:ea typeface="微软雅黑" pitchFamily="34" charset="-122"/>
              </a:rPr>
              <a:t>SpringMVC</a:t>
            </a:r>
            <a:endParaRPr lang="en-US" altLang="zh-HK" dirty="0" err="1">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Mybatis</a:t>
            </a:r>
            <a:endParaRPr lang="en-US" altLang="zh-HK" dirty="0" err="1" smtClean="0">
              <a:solidFill>
                <a:srgbClr val="666666"/>
              </a:solidFill>
              <a:latin typeface="微软雅黑" pitchFamily="34" charset="-122"/>
              <a:ea typeface="微软雅黑" pitchFamily="34" charset="-122"/>
            </a:endParaRPr>
          </a:p>
          <a:p>
            <a:endParaRPr lang="zh-CN" altLang="en-US" dirty="0"/>
          </a:p>
        </p:txBody>
      </p:sp>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05330" y="1909445"/>
            <a:ext cx="6973570" cy="4787265"/>
          </a:xfrm>
          <a:prstGeom prst="rect">
            <a:avLst/>
          </a:prstGeom>
        </p:spPr>
      </p:pic>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实现效果</a:t>
            </a:r>
            <a:endParaRPr lang="zh-HK" altLang="en-US" sz="2400" b="1" dirty="0">
              <a:solidFill>
                <a:srgbClr val="7C233E"/>
              </a:solidFill>
              <a:latin typeface="微软雅黑" pitchFamily="34" charset="-122"/>
              <a:ea typeface="微软雅黑" pitchFamily="34" charset="-122"/>
            </a:endParaRPr>
          </a:p>
        </p:txBody>
      </p:sp>
      <p:sp>
        <p:nvSpPr>
          <p:cNvPr id="28" name="矩形 2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0" name="矩形 2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3" name="文本框 3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4" name="文本框 33"/>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5" name="直接连接符 3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课题难点</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4184251" y="843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126332" y="93911"/>
            <a:ext cx="1295400"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课题难点</a:t>
            </a:r>
            <a:endParaRPr lang="zh-CN" altLang="zh-HK" spc="300" dirty="0">
              <a:solidFill>
                <a:srgbClr val="666666"/>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28742" y="7803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solidFill>
                <a:schemeClr val="tx1">
                  <a:lumMod val="75000"/>
                  <a:lumOff val="25000"/>
                </a:schemeClr>
              </a:solidFill>
              <a:latin typeface="微软雅黑" pitchFamily="34" charset="-122"/>
              <a:ea typeface="微软雅黑"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4000" b="1" dirty="0">
                <a:latin typeface="微软雅黑" pitchFamily="34" charset="-122"/>
                <a:ea typeface="微软雅黑" pitchFamily="34" charset="-122"/>
              </a:rPr>
              <a:t>难点</a:t>
            </a:r>
            <a:endParaRPr lang="zh-CN" altLang="zh-HK" sz="4000" b="1" dirty="0">
              <a:latin typeface="微软雅黑" pitchFamily="34" charset="-122"/>
              <a:ea typeface="微软雅黑" pitchFamily="34" charset="-122"/>
            </a:endParaRPr>
          </a:p>
        </p:txBody>
      </p:sp>
      <p:sp>
        <p:nvSpPr>
          <p:cNvPr id="25" name="矩形 24"/>
          <p:cNvSpPr/>
          <p:nvPr/>
        </p:nvSpPr>
        <p:spPr>
          <a:xfrm>
            <a:off x="4542620" y="3413361"/>
            <a:ext cx="4292600" cy="74612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r>
              <a:rPr lang="en-US" altLang="zh-CN" sz="1400" dirty="0">
                <a:solidFill>
                  <a:srgbClr val="666666"/>
                </a:solidFill>
                <a:latin typeface="微软雅黑" pitchFamily="34" charset="-122"/>
                <a:ea typeface="微软雅黑" pitchFamily="34" charset="-122"/>
                <a:sym typeface="+mn-ea"/>
              </a:rPr>
              <a:t>JAVA</a:t>
            </a:r>
            <a:r>
              <a:rPr lang="zh-CN" altLang="en-US" sz="1400" dirty="0">
                <a:solidFill>
                  <a:srgbClr val="666666"/>
                </a:solidFill>
                <a:latin typeface="微软雅黑" pitchFamily="34" charset="-122"/>
                <a:ea typeface="微软雅黑" pitchFamily="34" charset="-122"/>
                <a:sym typeface="+mn-ea"/>
              </a:rPr>
              <a:t>、数据库等后端知识比较欠缺</a:t>
            </a:r>
            <a:r>
              <a:rPr lang="zh-CN" altLang="zh-HK" sz="1400" dirty="0">
                <a:solidFill>
                  <a:srgbClr val="666666"/>
                </a:solidFill>
                <a:latin typeface="微软雅黑" pitchFamily="34" charset="-122"/>
                <a:ea typeface="微软雅黑" pitchFamily="34" charset="-122"/>
                <a:sym typeface="+mn-ea"/>
              </a:rPr>
              <a:t>；</a:t>
            </a:r>
            <a:endParaRPr lang="zh-CN" altLang="zh-HK" sz="1400" dirty="0">
              <a:solidFill>
                <a:srgbClr val="666666"/>
              </a:solidFill>
              <a:latin typeface="微软雅黑" pitchFamily="34" charset="-122"/>
              <a:ea typeface="微软雅黑" pitchFamily="34" charset="-122"/>
              <a:sym typeface="+mn-ea"/>
            </a:endParaRPr>
          </a:p>
          <a:p>
            <a:pPr lvl="0" algn="just"/>
            <a:r>
              <a:rPr lang="zh-CN" altLang="zh-HK" sz="1400" dirty="0">
                <a:solidFill>
                  <a:srgbClr val="666666"/>
                </a:solidFill>
                <a:latin typeface="微软雅黑" pitchFamily="34" charset="-122"/>
                <a:ea typeface="微软雅黑" pitchFamily="34" charset="-122"/>
                <a:sym typeface="+mn-ea"/>
              </a:rPr>
              <a:t>解决：向同学、同事请叫学习，完成后请求帮助修改。</a:t>
            </a:r>
            <a:endParaRPr lang="zh-CN" altLang="zh-HK" sz="1400" dirty="0">
              <a:solidFill>
                <a:srgbClr val="666666"/>
              </a:solidFill>
              <a:latin typeface="微软雅黑" pitchFamily="34" charset="-122"/>
              <a:ea typeface="微软雅黑" pitchFamily="34" charset="-122"/>
              <a:sym typeface="+mn-ea"/>
            </a:endParaRPr>
          </a:p>
        </p:txBody>
      </p:sp>
      <p:sp>
        <p:nvSpPr>
          <p:cNvPr id="26" name="文本框 25"/>
          <p:cNvSpPr txBox="1"/>
          <p:nvPr/>
        </p:nvSpPr>
        <p:spPr>
          <a:xfrm>
            <a:off x="4542620" y="3141706"/>
            <a:ext cx="2171700" cy="417830"/>
          </a:xfrm>
          <a:prstGeom prst="rect">
            <a:avLst/>
          </a:prstGeom>
          <a:noFill/>
        </p:spPr>
        <p:txBody>
          <a:bodyPr wrap="square" rtlCol="0">
            <a:spAutoFit/>
          </a:bodyPr>
          <a:lstStyle/>
          <a:p>
            <a:pPr algn="ctr"/>
            <a:r>
              <a:rPr lang="zh-CN" altLang="zh-HK" sz="2000" b="1" dirty="0">
                <a:solidFill>
                  <a:schemeClr val="accent2"/>
                </a:solidFill>
                <a:latin typeface="微软雅黑" pitchFamily="34" charset="-122"/>
                <a:ea typeface="微软雅黑" pitchFamily="34" charset="-122"/>
              </a:rPr>
              <a:t>后端实现</a:t>
            </a:r>
            <a:endParaRPr lang="zh-CN" altLang="zh-HK" sz="2000" b="1" dirty="0">
              <a:solidFill>
                <a:schemeClr val="accent2"/>
              </a:solidFill>
              <a:latin typeface="微软雅黑" pitchFamily="34" charset="-122"/>
              <a:ea typeface="微软雅黑" pitchFamily="34" charset="-122"/>
            </a:endParaRPr>
          </a:p>
        </p:txBody>
      </p:sp>
      <p:sp>
        <p:nvSpPr>
          <p:cNvPr id="27" name="矩形 26"/>
          <p:cNvSpPr/>
          <p:nvPr/>
        </p:nvSpPr>
        <p:spPr>
          <a:xfrm>
            <a:off x="4542620" y="1735090"/>
            <a:ext cx="4292600" cy="117284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药单与医生、病人、药品等；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药品与数量、库存量、厂商等；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病人与主治医生、药品、科室等；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解决：最终舍弃一些逻辑处理，专注于取药验证。</a:t>
            </a:r>
            <a:endParaRPr lang="zh-CN" altLang="zh-HK" sz="1400" dirty="0">
              <a:solidFill>
                <a:srgbClr val="666666"/>
              </a:solidFill>
              <a:latin typeface="微软雅黑" pitchFamily="34" charset="-122"/>
              <a:ea typeface="微软雅黑" pitchFamily="34" charset="-122"/>
            </a:endParaRPr>
          </a:p>
        </p:txBody>
      </p:sp>
      <p:sp>
        <p:nvSpPr>
          <p:cNvPr id="28" name="文本框 27"/>
          <p:cNvSpPr txBox="1"/>
          <p:nvPr/>
        </p:nvSpPr>
        <p:spPr>
          <a:xfrm>
            <a:off x="4542620" y="1447448"/>
            <a:ext cx="2171700" cy="417830"/>
          </a:xfrm>
          <a:prstGeom prst="rect">
            <a:avLst/>
          </a:prstGeom>
          <a:noFill/>
        </p:spPr>
        <p:txBody>
          <a:bodyPr wrap="square" rtlCol="0">
            <a:spAutoFit/>
          </a:bodyPr>
          <a:lstStyle/>
          <a:p>
            <a:pPr algn="ctr"/>
            <a:r>
              <a:rPr lang="zh-CN" altLang="zh-HK" sz="2000" b="1" dirty="0">
                <a:solidFill>
                  <a:schemeClr val="accent2"/>
                </a:solidFill>
                <a:latin typeface="微软雅黑" pitchFamily="34" charset="-122"/>
                <a:ea typeface="微软雅黑" pitchFamily="34" charset="-122"/>
              </a:rPr>
              <a:t>逻辑处理</a:t>
            </a:r>
            <a:endParaRPr lang="zh-CN" altLang="zh-HK" sz="2000" b="1" dirty="0">
              <a:solidFill>
                <a:schemeClr val="accent2"/>
              </a:solidFill>
              <a:latin typeface="微软雅黑" pitchFamily="34" charset="-122"/>
              <a:ea typeface="微软雅黑" pitchFamily="34" charset="-122"/>
            </a:endParaRPr>
          </a:p>
        </p:txBody>
      </p:sp>
      <p:sp>
        <p:nvSpPr>
          <p:cNvPr id="29" name="矩形 28"/>
          <p:cNvSpPr/>
          <p:nvPr/>
        </p:nvSpPr>
        <p:spPr>
          <a:xfrm>
            <a:off x="4542620" y="5091633"/>
            <a:ext cx="4292600" cy="95948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定义接口；</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前后端跑在不同的服务器；</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解决：自己搜索学习，请教同学、同事。</a:t>
            </a:r>
            <a:endParaRPr lang="zh-HK" altLang="zh-HK" sz="1400" dirty="0">
              <a:solidFill>
                <a:srgbClr val="666666"/>
              </a:solidFill>
              <a:latin typeface="微软雅黑" pitchFamily="34" charset="-122"/>
              <a:ea typeface="微软雅黑" pitchFamily="34" charset="-122"/>
            </a:endParaRPr>
          </a:p>
        </p:txBody>
      </p:sp>
      <p:sp>
        <p:nvSpPr>
          <p:cNvPr id="30" name="文本框 29"/>
          <p:cNvSpPr txBox="1"/>
          <p:nvPr/>
        </p:nvSpPr>
        <p:spPr>
          <a:xfrm>
            <a:off x="4542620" y="4804103"/>
            <a:ext cx="2171700" cy="384810"/>
          </a:xfrm>
          <a:prstGeom prst="rect">
            <a:avLst/>
          </a:prstGeom>
          <a:noFill/>
        </p:spPr>
        <p:txBody>
          <a:bodyPr wrap="square" rtlCol="0">
            <a:spAutoFit/>
          </a:bodyPr>
          <a:lstStyle/>
          <a:p>
            <a:pPr algn="ctr"/>
            <a:r>
              <a:rPr lang="zh-CN" altLang="zh-HK" b="1" dirty="0">
                <a:solidFill>
                  <a:schemeClr val="accent2"/>
                </a:solidFill>
                <a:latin typeface="微软雅黑" pitchFamily="34" charset="-122"/>
                <a:ea typeface="微软雅黑" pitchFamily="34" charset="-122"/>
              </a:rPr>
              <a:t>前后端联调</a:t>
            </a:r>
            <a:endParaRPr lang="zh-CN" altLang="zh-HK" b="1" dirty="0">
              <a:solidFill>
                <a:schemeClr val="accent2"/>
              </a:solidFill>
              <a:latin typeface="微软雅黑" pitchFamily="34" charset="-122"/>
              <a:ea typeface="微软雅黑" pitchFamily="34" charset="-122"/>
            </a:endParaRPr>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40" name="文本框 39"/>
          <p:cNvSpPr txBox="1"/>
          <p:nvPr/>
        </p:nvSpPr>
        <p:spPr>
          <a:xfrm>
            <a:off x="5825490" y="86360"/>
            <a:ext cx="1726565" cy="384810"/>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sp>
        <p:nvSpPr>
          <p:cNvPr id="8" name="文本框 7"/>
          <p:cNvSpPr txBox="1"/>
          <p:nvPr/>
        </p:nvSpPr>
        <p:spPr>
          <a:xfrm>
            <a:off x="1895475" y="190563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A</a:t>
            </a:r>
            <a:endParaRPr lang="en-US" altLang="zh-CN" sz="2400" b="1" dirty="0" smtClean="0">
              <a:latin typeface="微软雅黑" pitchFamily="34" charset="-122"/>
              <a:ea typeface="微软雅黑" pitchFamily="34" charset="-122"/>
              <a:sym typeface="+mn-ea"/>
            </a:endParaRPr>
          </a:p>
          <a:p>
            <a:endParaRPr lang="zh-CN" altLang="en-US"/>
          </a:p>
        </p:txBody>
      </p:sp>
      <p:sp>
        <p:nvSpPr>
          <p:cNvPr id="11" name="文本框 10"/>
          <p:cNvSpPr txBox="1"/>
          <p:nvPr/>
        </p:nvSpPr>
        <p:spPr>
          <a:xfrm>
            <a:off x="64643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B</a:t>
            </a:r>
            <a:endParaRPr lang="en-US" altLang="zh-CN" sz="2400" b="1" dirty="0" smtClean="0">
              <a:latin typeface="微软雅黑" pitchFamily="34" charset="-122"/>
              <a:ea typeface="微软雅黑" pitchFamily="34" charset="-122"/>
              <a:sym typeface="+mn-ea"/>
            </a:endParaRPr>
          </a:p>
          <a:p>
            <a:endParaRPr lang="zh-CN" altLang="en-US"/>
          </a:p>
        </p:txBody>
      </p:sp>
      <p:sp>
        <p:nvSpPr>
          <p:cNvPr id="18" name="文本框 17"/>
          <p:cNvSpPr txBox="1"/>
          <p:nvPr/>
        </p:nvSpPr>
        <p:spPr>
          <a:xfrm>
            <a:off x="307086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C</a:t>
            </a:r>
            <a:endParaRPr lang="en-US" altLang="zh-CN" sz="2400" b="1" dirty="0" smtClean="0">
              <a:latin typeface="微软雅黑" pitchFamily="34" charset="-122"/>
              <a:ea typeface="微软雅黑" pitchFamily="34" charset="-122"/>
              <a:sym typeface="+mn-ea"/>
            </a:endParaRPr>
          </a:p>
          <a:p>
            <a:endParaRPr lang="zh-CN"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7376160" cy="1720986"/>
            <a:chOff x="2408238" y="2568507"/>
            <a:chExt cx="7376160" cy="1720986"/>
          </a:xfrm>
        </p:grpSpPr>
        <p:grpSp>
          <p:nvGrpSpPr>
            <p:cNvPr id="14" name="组合 13"/>
            <p:cNvGrpSpPr/>
            <p:nvPr/>
          </p:nvGrpSpPr>
          <p:grpSpPr>
            <a:xfrm>
              <a:off x="2408238" y="2568507"/>
              <a:ext cx="7376160" cy="1720986"/>
              <a:chOff x="1184275" y="2717410"/>
              <a:chExt cx="7376160"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585"/>
                <a:ext cx="5372735"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总结与展望</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690" y="97155"/>
            <a:ext cx="1548130"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9565" y="97155"/>
            <a:ext cx="1532255"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总结与展望</a:t>
            </a:r>
            <a:endParaRPr lang="zh-CN" altLang="zh-HK" spc="300" dirty="0">
              <a:solidFill>
                <a:srgbClr val="666666"/>
              </a:solidFill>
              <a:latin typeface="微软雅黑" pitchFamily="34" charset="-122"/>
              <a:ea typeface="微软雅黑" pitchFamily="34" charset="-122"/>
            </a:endParaRPr>
          </a:p>
        </p:txBody>
      </p:sp>
      <p:sp>
        <p:nvSpPr>
          <p:cNvPr id="6" name="文本框 5"/>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800" b="1" dirty="0">
                  <a:solidFill>
                    <a:srgbClr val="7C233E"/>
                  </a:solidFill>
                  <a:latin typeface="微软雅黑" pitchFamily="34" charset="-122"/>
                  <a:ea typeface="微软雅黑" pitchFamily="34" charset="-122"/>
                </a:rPr>
                <a:t>总结</a:t>
              </a:r>
              <a:endParaRPr lang="zh-CN" altLang="zh-HK" sz="2800" b="1" dirty="0">
                <a:solidFill>
                  <a:srgbClr val="7C233E"/>
                </a:solidFill>
                <a:latin typeface="微软雅黑" pitchFamily="34" charset="-122"/>
                <a:ea typeface="微软雅黑" pitchFamily="34" charset="-122"/>
              </a:endParaRPr>
            </a:p>
          </p:txBody>
        </p:sp>
        <p:sp>
          <p:nvSpPr>
            <p:cNvPr id="22" name="文本框 21"/>
            <p:cNvSpPr txBox="1"/>
            <p:nvPr/>
          </p:nvSpPr>
          <p:spPr>
            <a:xfrm>
              <a:off x="3294983" y="2471185"/>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1</a:t>
              </a:r>
              <a:endParaRPr lang="en-US" altLang="zh-CN" sz="3200" b="1" dirty="0" smtClean="0">
                <a:solidFill>
                  <a:schemeClr val="bg1"/>
                </a:solidFill>
                <a:latin typeface="微软雅黑" pitchFamily="34" charset="-122"/>
                <a:ea typeface="微软雅黑" pitchFamily="34" charset="-122"/>
              </a:endParaRPr>
            </a:p>
          </p:txBody>
        </p:sp>
        <p:sp>
          <p:nvSpPr>
            <p:cNvPr id="23" name="文本框 22"/>
            <p:cNvSpPr txBox="1"/>
            <p:nvPr/>
          </p:nvSpPr>
          <p:spPr>
            <a:xfrm>
              <a:off x="3294892" y="4084929"/>
              <a:ext cx="769257" cy="613410"/>
            </a:xfrm>
            <a:prstGeom prst="rect">
              <a:avLst/>
            </a:prstGeom>
            <a:noFill/>
          </p:spPr>
          <p:txBody>
            <a:bodyPr wrap="square" rtlCol="0">
              <a:spAutoFit/>
            </a:bodyPr>
            <a:lstStyle/>
            <a:p>
              <a:pPr algn="ctr"/>
              <a:endParaRPr lang="zh-CN" altLang="zh-HK" sz="3200" b="1" dirty="0">
                <a:solidFill>
                  <a:schemeClr val="bg1"/>
                </a:solidFill>
                <a:latin typeface="微软雅黑" pitchFamily="34" charset="-122"/>
                <a:ea typeface="微软雅黑" pitchFamily="34" charset="-122"/>
              </a:endParaRPr>
            </a:p>
          </p:txBody>
        </p:sp>
        <p:sp>
          <p:nvSpPr>
            <p:cNvPr id="24" name="文本框 23"/>
            <p:cNvSpPr txBox="1"/>
            <p:nvPr/>
          </p:nvSpPr>
          <p:spPr>
            <a:xfrm>
              <a:off x="5140069" y="4026873"/>
              <a:ext cx="769257" cy="972820"/>
            </a:xfrm>
            <a:prstGeom prst="rect">
              <a:avLst/>
            </a:prstGeom>
            <a:noFill/>
          </p:spPr>
          <p:txBody>
            <a:bodyPr wrap="square" rtlCol="0">
              <a:spAutoFit/>
            </a:bodyPr>
            <a:lstStyle/>
            <a:p>
              <a:pPr algn="ctr"/>
              <a:endParaRPr lang="zh-CN" altLang="zh-HK" sz="5400" b="1" dirty="0">
                <a:solidFill>
                  <a:schemeClr val="bg1"/>
                </a:solidFill>
                <a:latin typeface="微软雅黑" pitchFamily="34" charset="-122"/>
                <a:ea typeface="微软雅黑" pitchFamily="34" charset="-122"/>
              </a:endParaRPr>
            </a:p>
          </p:txBody>
        </p:sp>
        <p:sp>
          <p:nvSpPr>
            <p:cNvPr id="25" name="文本框 24"/>
            <p:cNvSpPr txBox="1"/>
            <p:nvPr/>
          </p:nvSpPr>
          <p:spPr>
            <a:xfrm>
              <a:off x="5125555" y="2471619"/>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2</a:t>
              </a:r>
              <a:endParaRPr lang="en-US" altLang="zh-CN" sz="3200" b="1" dirty="0" smtClean="0">
                <a:solidFill>
                  <a:schemeClr val="bg1"/>
                </a:solidFill>
                <a:latin typeface="微软雅黑" pitchFamily="34" charset="-122"/>
                <a:ea typeface="微软雅黑" pitchFamily="34" charset="-122"/>
              </a:endParaRPr>
            </a:p>
          </p:txBody>
        </p:sp>
      </p:grpSp>
      <p:sp>
        <p:nvSpPr>
          <p:cNvPr id="28" name="矩形 27"/>
          <p:cNvSpPr/>
          <p:nvPr/>
        </p:nvSpPr>
        <p:spPr>
          <a:xfrm>
            <a:off x="360644" y="247139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工作前第一次完成完整项目</a:t>
            </a:r>
            <a:endParaRPr lang="zh-CN" altLang="zh-HK" sz="2000" b="1" dirty="0">
              <a:solidFill>
                <a:srgbClr val="7C233E"/>
              </a:solidFill>
              <a:latin typeface="微软雅黑" pitchFamily="34" charset="-122"/>
              <a:ea typeface="微软雅黑" pitchFamily="34" charset="-122"/>
              <a:sym typeface="+mn-ea"/>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2" name="矩形 41"/>
          <p:cNvSpPr/>
          <p:nvPr/>
        </p:nvSpPr>
        <p:spPr>
          <a:xfrm>
            <a:off x="6607199" y="222810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8" name="文本框 7"/>
          <p:cNvSpPr txBox="1"/>
          <p:nvPr/>
        </p:nvSpPr>
        <p:spPr>
          <a:xfrm>
            <a:off x="3274663" y="4426350"/>
            <a:ext cx="769257" cy="613410"/>
          </a:xfrm>
          <a:prstGeom prst="rect">
            <a:avLst/>
          </a:prstGeom>
          <a:noFill/>
        </p:spPr>
        <p:txBody>
          <a:bodyPr wrap="square" rtlCol="0">
            <a:spAutoFit/>
          </a:bodyPr>
          <a:p>
            <a:pPr algn="ctr"/>
            <a:r>
              <a:rPr lang="en-US" altLang="zh-CN" sz="3200" b="1" dirty="0" smtClean="0">
                <a:solidFill>
                  <a:schemeClr val="bg1"/>
                </a:solidFill>
                <a:latin typeface="微软雅黑" pitchFamily="34" charset="-122"/>
                <a:ea typeface="微软雅黑" pitchFamily="34" charset="-122"/>
              </a:rPr>
              <a:t>4</a:t>
            </a:r>
            <a:endParaRPr lang="en-US" altLang="zh-CN" sz="3200" b="1" dirty="0" smtClean="0">
              <a:solidFill>
                <a:schemeClr val="bg1"/>
              </a:solidFill>
              <a:latin typeface="微软雅黑" pitchFamily="34" charset="-122"/>
              <a:ea typeface="微软雅黑" pitchFamily="34" charset="-122"/>
            </a:endParaRPr>
          </a:p>
        </p:txBody>
      </p:sp>
      <p:sp>
        <p:nvSpPr>
          <p:cNvPr id="11" name="文本框 10"/>
          <p:cNvSpPr txBox="1"/>
          <p:nvPr/>
        </p:nvSpPr>
        <p:spPr>
          <a:xfrm>
            <a:off x="5125688" y="4426350"/>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3</a:t>
            </a:r>
            <a:endParaRPr lang="en-US" altLang="zh-CN" sz="3200" b="1" dirty="0" smtClean="0">
              <a:solidFill>
                <a:schemeClr val="bg1"/>
              </a:solidFill>
              <a:latin typeface="微软雅黑" pitchFamily="34" charset="-122"/>
              <a:ea typeface="微软雅黑" pitchFamily="34" charset="-122"/>
            </a:endParaRPr>
          </a:p>
        </p:txBody>
      </p:sp>
      <p:sp>
        <p:nvSpPr>
          <p:cNvPr id="15" name="矩形 14"/>
          <p:cNvSpPr/>
          <p:nvPr/>
        </p:nvSpPr>
        <p:spPr>
          <a:xfrm>
            <a:off x="499709" y="4999969"/>
            <a:ext cx="2246643" cy="548640"/>
          </a:xfrm>
          <a:prstGeom prst="rect">
            <a:avLst/>
          </a:prstGeom>
        </p:spPr>
        <p:txBody>
          <a:bodyPr wrap="square">
            <a:spAutoFit/>
          </a:bodyPr>
          <a:p>
            <a:pPr lvl="0" algn="just">
              <a:lnSpc>
                <a:spcPct val="150000"/>
              </a:lnSpc>
            </a:pPr>
            <a:r>
              <a:rPr lang="zh-CN" altLang="zh-HK" sz="2000" b="1" dirty="0">
                <a:solidFill>
                  <a:srgbClr val="7C233E"/>
                </a:solidFill>
                <a:latin typeface="微软雅黑" pitchFamily="34" charset="-122"/>
                <a:ea typeface="微软雅黑" pitchFamily="34" charset="-122"/>
                <a:sym typeface="+mn-ea"/>
              </a:rPr>
              <a:t>做到了页面自适应</a:t>
            </a:r>
            <a:endParaRPr lang="zh-CN" altLang="zh-HK" sz="2000" b="1" dirty="0">
              <a:solidFill>
                <a:srgbClr val="7C233E"/>
              </a:solidFill>
              <a:latin typeface="微软雅黑" pitchFamily="34" charset="-122"/>
              <a:ea typeface="微软雅黑" pitchFamily="34" charset="-122"/>
              <a:sym typeface="+mn-ea"/>
            </a:endParaRPr>
          </a:p>
        </p:txBody>
      </p:sp>
      <p:sp>
        <p:nvSpPr>
          <p:cNvPr id="20" name="矩形 19"/>
          <p:cNvSpPr/>
          <p:nvPr/>
        </p:nvSpPr>
        <p:spPr>
          <a:xfrm>
            <a:off x="6607139" y="499996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对用到的前端类库有了更深了解</a:t>
            </a:r>
            <a:endParaRPr lang="zh-CN" altLang="zh-HK" sz="2000" b="1" dirty="0">
              <a:solidFill>
                <a:srgbClr val="7C233E"/>
              </a:solidFill>
              <a:latin typeface="微软雅黑" pitchFamily="34" charset="-122"/>
              <a:ea typeface="微软雅黑" pitchFamily="34" charset="-122"/>
              <a:sym typeface="+mn-ea"/>
            </a:endParaRPr>
          </a:p>
        </p:txBody>
      </p:sp>
      <p:sp>
        <p:nvSpPr>
          <p:cNvPr id="26" name="矩形 25"/>
          <p:cNvSpPr/>
          <p:nvPr/>
        </p:nvSpPr>
        <p:spPr>
          <a:xfrm>
            <a:off x="6607139" y="239519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独立分析需求，</a:t>
            </a:r>
            <a:endParaRPr lang="zh-CN" altLang="zh-HK" sz="2000" b="1" dirty="0">
              <a:solidFill>
                <a:srgbClr val="7C233E"/>
              </a:solidFill>
              <a:latin typeface="微软雅黑" pitchFamily="34" charset="-122"/>
              <a:ea typeface="微软雅黑" pitchFamily="34" charset="-122"/>
              <a:sym typeface="+mn-ea"/>
            </a:endParaRPr>
          </a:p>
          <a:p>
            <a:pPr lvl="0" algn="just">
              <a:lnSpc>
                <a:spcPct val="150000"/>
              </a:lnSpc>
            </a:pPr>
            <a:r>
              <a:rPr lang="zh-CN" altLang="zh-HK" sz="2000" b="1" dirty="0">
                <a:solidFill>
                  <a:srgbClr val="7C233E"/>
                </a:solidFill>
                <a:latin typeface="微软雅黑" pitchFamily="34" charset="-122"/>
                <a:ea typeface="微软雅黑" pitchFamily="34" charset="-122"/>
                <a:sym typeface="+mn-ea"/>
              </a:rPr>
              <a:t>合理安排时间</a:t>
            </a:r>
            <a:endParaRPr lang="zh-CN" altLang="zh-HK" sz="2000" b="1" dirty="0">
              <a:solidFill>
                <a:srgbClr val="7C233E"/>
              </a:solidFill>
              <a:latin typeface="微软雅黑" pitchFamily="34" charset="-122"/>
              <a:ea typeface="微软雅黑" pitchFamily="34" charset="-122"/>
              <a:sym typeface="+mn-ea"/>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问题讨论</a:t>
            </a:r>
            <a:endParaRPr lang="zh-HK" altLang="en-US" spc="300" dirty="0">
              <a:solidFill>
                <a:schemeClr val="bg1"/>
              </a:solidFill>
              <a:latin typeface="微软雅黑" pitchFamily="34" charset="-122"/>
              <a:ea typeface="微软雅黑"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itchFamily="34" charset="-122"/>
                <a:ea typeface="微软雅黑" pitchFamily="34" charset="-122"/>
              </a:rPr>
              <a:t>研究</a:t>
            </a:r>
            <a:r>
              <a:rPr lang="zh-CN" altLang="en-US" spc="300" dirty="0" smtClean="0">
                <a:solidFill>
                  <a:schemeClr val="bg1"/>
                </a:solidFill>
                <a:latin typeface="微软雅黑" pitchFamily="34" charset="-122"/>
                <a:ea typeface="微软雅黑" pitchFamily="34" charset="-122"/>
              </a:rPr>
              <a:t>结果</a:t>
            </a:r>
            <a:endParaRPr lang="zh-HK" altLang="en-US" spc="300" dirty="0">
              <a:solidFill>
                <a:schemeClr val="bg1"/>
              </a:solidFill>
              <a:latin typeface="微软雅黑" pitchFamily="34" charset="-122"/>
              <a:ea typeface="微软雅黑"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研究背景</a:t>
            </a:r>
            <a:endParaRPr lang="zh-HK" altLang="en-US"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研究方法</a:t>
            </a:r>
            <a:endParaRPr lang="zh-HK" altLang="en-US" spc="300" dirty="0">
              <a:solidFill>
                <a:schemeClr val="bg1"/>
              </a:solidFill>
              <a:latin typeface="微软雅黑" pitchFamily="34" charset="-122"/>
              <a:ea typeface="微软雅黑"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itchFamily="34" charset="-122"/>
                <a:ea typeface="微软雅黑" pitchFamily="34" charset="-122"/>
              </a:rPr>
              <a:t>论文总结</a:t>
            </a:r>
            <a:endParaRPr lang="zh-HK" altLang="en-US" spc="300" dirty="0">
              <a:solidFill>
                <a:srgbClr val="666666"/>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itchFamily="34" charset="-122"/>
                <a:ea typeface="微软雅黑" pitchFamily="34" charset="-122"/>
              </a:rPr>
              <a:t>A</a:t>
            </a:r>
            <a:endParaRPr lang="zh-HK" altLang="en-US" sz="3600" b="1" dirty="0">
              <a:latin typeface="微软雅黑" pitchFamily="34" charset="-122"/>
              <a:ea typeface="微软雅黑"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微软雅黑" pitchFamily="34" charset="-122"/>
                <a:ea typeface="微软雅黑" pitchFamily="34" charset="-122"/>
              </a:rPr>
              <a:t>B</a:t>
            </a:r>
            <a:endParaRPr lang="en-US" altLang="zh-HK" sz="3600" b="1" dirty="0">
              <a:latin typeface="微软雅黑" pitchFamily="34" charset="-122"/>
              <a:ea typeface="微软雅黑"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2785745"/>
          </a:xfrm>
          <a:prstGeom prst="rect">
            <a:avLst/>
          </a:prstGeom>
        </p:spPr>
        <p:txBody>
          <a:bodyPr wrap="square">
            <a:spAutoFit/>
          </a:bodyPr>
          <a:lstStyle/>
          <a:p>
            <a:pPr lvl="0" algn="just"/>
            <a:endParaRPr lang="en-US" altLang="zh-HK" sz="1100" dirty="0">
              <a:solidFill>
                <a:srgbClr val="666666"/>
              </a:solidFill>
              <a:latin typeface="微软雅黑" pitchFamily="34" charset="-122"/>
              <a:ea typeface="微软雅黑" pitchFamily="34" charset="-122"/>
              <a:cs typeface="Arial" pitchFamily="34" charset="0"/>
            </a:endParaRPr>
          </a:p>
          <a:p>
            <a:pPr lvl="0" algn="just"/>
            <a:endParaRPr lang="en-US" altLang="zh-HK" sz="1100" dirty="0">
              <a:solidFill>
                <a:srgbClr val="666666"/>
              </a:solidFill>
              <a:latin typeface="微软雅黑" pitchFamily="34" charset="-122"/>
              <a:ea typeface="微软雅黑" pitchFamily="34" charset="-122"/>
              <a:cs typeface="Arial" pitchFamily="34" charset="0"/>
            </a:endParaRPr>
          </a:p>
          <a:p>
            <a:pPr lvl="0" indent="0" algn="just">
              <a:buFont typeface="Arial" charset="0"/>
              <a:buNone/>
            </a:pPr>
            <a:r>
              <a:rPr lang="zh-HK" altLang="zh-HK" sz="1400" dirty="0">
                <a:solidFill>
                  <a:srgbClr val="666666"/>
                </a:solidFill>
                <a:latin typeface="微软雅黑" pitchFamily="34" charset="-122"/>
                <a:ea typeface="微软雅黑" pitchFamily="34" charset="-122"/>
                <a:cs typeface="Arial" pitchFamily="34" charset="0"/>
              </a:rPr>
              <a:t>现有的医疗系统</a:t>
            </a:r>
            <a:r>
              <a:rPr lang="zh-CN" altLang="zh-HK" sz="1400" dirty="0">
                <a:solidFill>
                  <a:srgbClr val="666666"/>
                </a:solidFill>
                <a:latin typeface="微软雅黑" pitchFamily="34" charset="-122"/>
                <a:ea typeface="微软雅黑" pitchFamily="34" charset="-122"/>
                <a:cs typeface="Arial" pitchFamily="34" charset="0"/>
              </a:rPr>
              <a:t>比较杂乱，</a:t>
            </a:r>
            <a:r>
              <a:rPr lang="zh-HK" altLang="zh-HK" sz="1400" dirty="0">
                <a:solidFill>
                  <a:srgbClr val="666666"/>
                </a:solidFill>
                <a:latin typeface="微软雅黑" pitchFamily="34" charset="-122"/>
                <a:ea typeface="微软雅黑" pitchFamily="34" charset="-122"/>
                <a:cs typeface="Arial" pitchFamily="34" charset="0"/>
                <a:sym typeface="+mn-ea"/>
              </a:rPr>
              <a:t>接入</a:t>
            </a:r>
            <a:r>
              <a:rPr lang="zh-CN" altLang="zh-HK" sz="1400" dirty="0">
                <a:solidFill>
                  <a:srgbClr val="666666"/>
                </a:solidFill>
                <a:latin typeface="微软雅黑" pitchFamily="34" charset="-122"/>
                <a:ea typeface="微软雅黑" pitchFamily="34" charset="-122"/>
                <a:cs typeface="Arial" pitchFamily="34" charset="0"/>
                <a:sym typeface="+mn-ea"/>
              </a:rPr>
              <a:t>数据库时可能需要重构数据库代码</a:t>
            </a:r>
            <a:endParaRPr lang="zh-CN" altLang="zh-HK" sz="1400" dirty="0">
              <a:solidFill>
                <a:srgbClr val="666666"/>
              </a:solidFill>
              <a:latin typeface="微软雅黑" pitchFamily="34" charset="-122"/>
              <a:ea typeface="微软雅黑" pitchFamily="34" charset="-122"/>
              <a:cs typeface="Arial" pitchFamily="34" charset="0"/>
              <a:sym typeface="+mn-ea"/>
            </a:endParaRPr>
          </a:p>
          <a:p>
            <a:pPr lvl="0" algn="just"/>
            <a:r>
              <a:rPr lang="zh-CN" altLang="zh-HK" sz="1400" dirty="0">
                <a:solidFill>
                  <a:srgbClr val="666666"/>
                </a:solidFill>
                <a:latin typeface="微软雅黑" pitchFamily="34" charset="-122"/>
                <a:ea typeface="微软雅黑" pitchFamily="34" charset="-122"/>
                <a:cs typeface="Arial" pitchFamily="34" charset="0"/>
                <a:sym typeface="+mn-ea"/>
              </a:rPr>
              <a:t>解决</a:t>
            </a:r>
            <a:r>
              <a:rPr lang="zh-HK" altLang="zh-HK" sz="1400" dirty="0">
                <a:solidFill>
                  <a:srgbClr val="666666"/>
                </a:solidFill>
                <a:latin typeface="微软雅黑" pitchFamily="34" charset="-122"/>
                <a:ea typeface="微软雅黑" pitchFamily="34" charset="-122"/>
                <a:cs typeface="Arial" pitchFamily="34" charset="0"/>
              </a:rPr>
              <a:t>：完善数据库；</a:t>
            </a:r>
            <a:endParaRPr lang="zh-HK" altLang="zh-HK" sz="1400" dirty="0">
              <a:solidFill>
                <a:srgbClr val="666666"/>
              </a:solidFill>
              <a:latin typeface="微软雅黑" pitchFamily="34" charset="-122"/>
              <a:ea typeface="微软雅黑" pitchFamily="34" charset="-122"/>
              <a:cs typeface="Arial" pitchFamily="34" charset="0"/>
            </a:endParaRPr>
          </a:p>
          <a:p>
            <a:pPr lvl="0" algn="just"/>
            <a:endParaRPr lang="zh-HK" altLang="zh-HK" sz="1400" dirty="0">
              <a:solidFill>
                <a:srgbClr val="666666"/>
              </a:solidFill>
              <a:latin typeface="微软雅黑" pitchFamily="34" charset="-122"/>
              <a:ea typeface="微软雅黑" pitchFamily="34" charset="-122"/>
              <a:cs typeface="Arial" pitchFamily="34" charset="0"/>
            </a:endParaRPr>
          </a:p>
          <a:p>
            <a:pPr lvl="0" algn="just"/>
            <a:r>
              <a:rPr lang="zh-CN" altLang="zh-HK" sz="1400" dirty="0">
                <a:solidFill>
                  <a:srgbClr val="666666"/>
                </a:solidFill>
                <a:latin typeface="微软雅黑" pitchFamily="34" charset="-122"/>
                <a:ea typeface="微软雅黑" pitchFamily="34" charset="-122"/>
              </a:rPr>
              <a:t>目前是建立在药品以</a:t>
            </a:r>
            <a:r>
              <a:rPr lang="zh-HK" altLang="zh-HK" sz="1400" dirty="0">
                <a:solidFill>
                  <a:srgbClr val="666666"/>
                </a:solidFill>
                <a:latin typeface="微软雅黑" pitchFamily="34" charset="-122"/>
                <a:ea typeface="微软雅黑" pitchFamily="34" charset="-122"/>
              </a:rPr>
              <a:t>条形码作为唯一标识</a:t>
            </a:r>
            <a:r>
              <a:rPr lang="zh-CN" altLang="zh-HK" sz="1400" dirty="0">
                <a:solidFill>
                  <a:srgbClr val="666666"/>
                </a:solidFill>
                <a:latin typeface="微软雅黑" pitchFamily="34" charset="-122"/>
                <a:ea typeface="微软雅黑" pitchFamily="34" charset="-122"/>
              </a:rPr>
              <a:t>，以后如果出现其他识别方法，本系统将不能使用</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解决</a:t>
            </a:r>
            <a:r>
              <a:rPr lang="zh-HK" altLang="zh-HK" sz="1400" dirty="0">
                <a:solidFill>
                  <a:srgbClr val="666666"/>
                </a:solidFill>
                <a:latin typeface="微软雅黑" pitchFamily="34" charset="-122"/>
                <a:ea typeface="微软雅黑" pitchFamily="34" charset="-122"/>
              </a:rPr>
              <a:t>：二次升级；</a:t>
            </a:r>
            <a:endParaRPr lang="zh-HK" altLang="zh-HK" sz="1400" dirty="0">
              <a:solidFill>
                <a:srgbClr val="666666"/>
              </a:solidFill>
              <a:latin typeface="微软雅黑" pitchFamily="34" charset="-122"/>
              <a:ea typeface="微软雅黑" pitchFamily="34" charset="-122"/>
            </a:endParaRPr>
          </a:p>
          <a:p>
            <a:pPr lvl="0" algn="just"/>
            <a:endParaRPr lang="zh-HK"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目前只有整装药品有条形码，对于</a:t>
            </a:r>
            <a:r>
              <a:rPr lang="zh-HK" altLang="zh-HK" sz="1400" dirty="0">
                <a:solidFill>
                  <a:srgbClr val="666666"/>
                </a:solidFill>
                <a:latin typeface="微软雅黑" pitchFamily="34" charset="-122"/>
                <a:ea typeface="微软雅黑" pitchFamily="34" charset="-122"/>
              </a:rPr>
              <a:t>散装药品</a:t>
            </a:r>
            <a:r>
              <a:rPr lang="zh-CN" altLang="zh-HK" sz="1400" dirty="0">
                <a:solidFill>
                  <a:srgbClr val="666666"/>
                </a:solidFill>
                <a:latin typeface="微软雅黑" pitchFamily="34" charset="-122"/>
                <a:ea typeface="微软雅黑" pitchFamily="34" charset="-122"/>
              </a:rPr>
              <a:t>不能利用本系统验证</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解决</a:t>
            </a:r>
            <a:r>
              <a:rPr lang="zh-HK" altLang="zh-HK" sz="1400" dirty="0">
                <a:solidFill>
                  <a:srgbClr val="666666"/>
                </a:solidFill>
                <a:latin typeface="微软雅黑" pitchFamily="34" charset="-122"/>
                <a:ea typeface="微软雅黑" pitchFamily="34" charset="-122"/>
              </a:rPr>
              <a:t>：为散装药品创建唯一</a:t>
            </a:r>
            <a:r>
              <a:rPr lang="zh-CN" altLang="zh-HK" sz="1400" dirty="0">
                <a:solidFill>
                  <a:srgbClr val="666666"/>
                </a:solidFill>
                <a:latin typeface="微软雅黑" pitchFamily="34" charset="-122"/>
                <a:ea typeface="微软雅黑" pitchFamily="34" charset="-122"/>
              </a:rPr>
              <a:t>识别</a:t>
            </a:r>
            <a:r>
              <a:rPr lang="zh-HK" altLang="zh-HK" sz="1400" dirty="0">
                <a:solidFill>
                  <a:srgbClr val="666666"/>
                </a:solidFill>
                <a:latin typeface="微软雅黑" pitchFamily="34" charset="-122"/>
                <a:ea typeface="微软雅黑" pitchFamily="34" charset="-122"/>
              </a:rPr>
              <a:t>条形码</a:t>
            </a:r>
            <a:r>
              <a:rPr lang="zh-CN" altLang="zh-HK" sz="1400" dirty="0">
                <a:solidFill>
                  <a:srgbClr val="666666"/>
                </a:solidFill>
                <a:latin typeface="微软雅黑" pitchFamily="34" charset="-122"/>
                <a:ea typeface="微软雅黑" pitchFamily="34" charset="-122"/>
              </a:rPr>
              <a:t>。</a:t>
            </a:r>
            <a:endParaRPr lang="zh-CN" altLang="zh-HK" sz="1400" dirty="0">
              <a:solidFill>
                <a:srgbClr val="666666"/>
              </a:solidFill>
              <a:latin typeface="微软雅黑" pitchFamily="34" charset="-122"/>
              <a:ea typeface="微软雅黑" pitchFamily="34" charset="-122"/>
            </a:endParaRPr>
          </a:p>
        </p:txBody>
      </p:sp>
      <p:sp>
        <p:nvSpPr>
          <p:cNvPr id="43" name="文本框 42"/>
          <p:cNvSpPr txBox="1"/>
          <p:nvPr/>
        </p:nvSpPr>
        <p:spPr>
          <a:xfrm>
            <a:off x="3670604" y="1425323"/>
            <a:ext cx="2171700" cy="417830"/>
          </a:xfrm>
          <a:prstGeom prst="rect">
            <a:avLst/>
          </a:prstGeom>
          <a:noFill/>
        </p:spPr>
        <p:txBody>
          <a:bodyPr wrap="square" rtlCol="0">
            <a:spAutoFit/>
          </a:bodyPr>
          <a:lstStyle/>
          <a:p>
            <a:pPr algn="ctr"/>
            <a:r>
              <a:rPr lang="zh-CN" altLang="zh-HK" sz="2000" b="1" dirty="0">
                <a:solidFill>
                  <a:srgbClr val="7C233E"/>
                </a:solidFill>
                <a:latin typeface="微软雅黑" pitchFamily="34" charset="-122"/>
                <a:ea typeface="微软雅黑" pitchFamily="34" charset="-122"/>
              </a:rPr>
              <a:t>存在不足</a:t>
            </a:r>
            <a:endParaRPr lang="zh-CN" altLang="zh-HK" sz="2000" b="1" dirty="0">
              <a:solidFill>
                <a:srgbClr val="7C233E"/>
              </a:solidFill>
              <a:latin typeface="微软雅黑" pitchFamily="34" charset="-122"/>
              <a:ea typeface="微软雅黑" pitchFamily="34" charset="-122"/>
            </a:endParaRPr>
          </a:p>
        </p:txBody>
      </p:sp>
      <p:sp>
        <p:nvSpPr>
          <p:cNvPr id="46" name="矩形 45"/>
          <p:cNvSpPr/>
          <p:nvPr/>
        </p:nvSpPr>
        <p:spPr>
          <a:xfrm>
            <a:off x="3744264" y="5351021"/>
            <a:ext cx="4292600" cy="1033145"/>
          </a:xfrm>
          <a:prstGeom prst="rect">
            <a:avLst/>
          </a:prstGeom>
        </p:spPr>
        <p:txBody>
          <a:bodyPr wrap="square">
            <a:spAutoFit/>
          </a:bodyPr>
          <a:lstStyle/>
          <a:p>
            <a:pPr lvl="0" algn="just"/>
            <a:endParaRPr lang="zh-CN" altLang="en-US" sz="1100" b="1" dirty="0">
              <a:solidFill>
                <a:schemeClr val="tx1">
                  <a:lumMod val="85000"/>
                  <a:lumOff val="15000"/>
                </a:schemeClr>
              </a:solidFill>
              <a:latin typeface="微软雅黑" pitchFamily="34" charset="-122"/>
              <a:ea typeface="微软雅黑" pitchFamily="34" charset="-122"/>
              <a:sym typeface="+mn-ea"/>
            </a:endParaRPr>
          </a:p>
          <a:p>
            <a:pPr lvl="0" algn="just"/>
            <a:endParaRPr lang="zh-CN" altLang="en-US" sz="1100" b="1" dirty="0">
              <a:solidFill>
                <a:schemeClr val="tx1">
                  <a:lumMod val="85000"/>
                  <a:lumOff val="15000"/>
                </a:schemeClr>
              </a:solidFill>
              <a:latin typeface="微软雅黑" pitchFamily="34" charset="-122"/>
              <a:ea typeface="微软雅黑" pitchFamily="34" charset="-122"/>
              <a:sym typeface="+mn-ea"/>
            </a:endParaRPr>
          </a:p>
          <a:p>
            <a:pPr lvl="0" algn="just"/>
            <a:r>
              <a:rPr lang="zh-CN" altLang="zh-HK" sz="1400" dirty="0">
                <a:solidFill>
                  <a:srgbClr val="666666"/>
                </a:solidFill>
                <a:latin typeface="微软雅黑" pitchFamily="34" charset="-122"/>
                <a:ea typeface="微软雅黑" pitchFamily="34" charset="-122"/>
                <a:cs typeface="Arial" pitchFamily="34" charset="0"/>
                <a:sym typeface="+mn-ea"/>
              </a:rPr>
              <a:t>继续对本系统进行完善，修复缺陷；</a:t>
            </a:r>
            <a:endParaRPr lang="zh-CN" altLang="zh-HK" sz="1400" dirty="0">
              <a:solidFill>
                <a:srgbClr val="666666"/>
              </a:solidFill>
              <a:latin typeface="微软雅黑" pitchFamily="34" charset="-122"/>
              <a:ea typeface="微软雅黑" pitchFamily="34" charset="-122"/>
              <a:cs typeface="Arial" pitchFamily="34" charset="0"/>
              <a:sym typeface="+mn-ea"/>
            </a:endParaRPr>
          </a:p>
          <a:p>
            <a:pPr lvl="0" algn="just"/>
            <a:r>
              <a:rPr lang="zh-CN" altLang="zh-HK" sz="1400" dirty="0">
                <a:solidFill>
                  <a:srgbClr val="666666"/>
                </a:solidFill>
                <a:latin typeface="微软雅黑" pitchFamily="34" charset="-122"/>
                <a:ea typeface="微软雅黑" pitchFamily="34" charset="-122"/>
                <a:cs typeface="Arial" pitchFamily="34" charset="0"/>
                <a:sym typeface="+mn-ea"/>
              </a:rPr>
              <a:t>希望日后有人可以做出一个完善的医疗系统。</a:t>
            </a:r>
            <a:endParaRPr lang="zh-HK" altLang="zh-HK" sz="1400" dirty="0">
              <a:solidFill>
                <a:srgbClr val="666666"/>
              </a:solidFill>
              <a:latin typeface="微软雅黑" pitchFamily="34" charset="-122"/>
              <a:ea typeface="微软雅黑" pitchFamily="34" charset="-122"/>
            </a:endParaRPr>
          </a:p>
          <a:p>
            <a:pPr lvl="0" algn="just"/>
            <a:endParaRPr lang="zh-HK" altLang="zh-HK" sz="1100" dirty="0">
              <a:solidFill>
                <a:srgbClr val="666666"/>
              </a:solidFill>
              <a:latin typeface="微软雅黑" pitchFamily="34" charset="-122"/>
              <a:ea typeface="微软雅黑" pitchFamily="34" charset="-122"/>
            </a:endParaRPr>
          </a:p>
        </p:txBody>
      </p:sp>
      <p:sp>
        <p:nvSpPr>
          <p:cNvPr id="47" name="文本框 46"/>
          <p:cNvSpPr txBox="1"/>
          <p:nvPr/>
        </p:nvSpPr>
        <p:spPr>
          <a:xfrm>
            <a:off x="3131820" y="5077460"/>
            <a:ext cx="2783840" cy="417830"/>
          </a:xfrm>
          <a:prstGeom prst="rect">
            <a:avLst/>
          </a:prstGeom>
          <a:noFill/>
        </p:spPr>
        <p:txBody>
          <a:bodyPr wrap="square" rtlCol="0">
            <a:spAutoFit/>
          </a:bodyPr>
          <a:lstStyle/>
          <a:p>
            <a:pPr algn="ctr"/>
            <a:r>
              <a:rPr lang="zh-CN" altLang="en-US" sz="2000" b="1" dirty="0">
                <a:solidFill>
                  <a:srgbClr val="7C233E"/>
                </a:solidFill>
                <a:latin typeface="微软雅黑" pitchFamily="34" charset="-122"/>
                <a:ea typeface="微软雅黑" pitchFamily="34" charset="-122"/>
              </a:rPr>
              <a:t>展望</a:t>
            </a:r>
            <a:endParaRPr lang="zh-CN" altLang="en-US" sz="2000" b="1" dirty="0">
              <a:solidFill>
                <a:srgbClr val="7C233E"/>
              </a:solidFill>
              <a:latin typeface="微软雅黑" pitchFamily="34" charset="-122"/>
              <a:ea typeface="微软雅黑"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论文绪论</a:t>
            </a:r>
            <a:endParaRPr lang="zh-HK" altLang="en-US" spc="3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rotWithShape="1">
          <a:blip r:embed="rId1"/>
          <a:srcRect l="48604"/>
          <a:stretch>
            <a:fillRect/>
          </a:stretch>
        </p:blipFill>
        <p:spPr>
          <a:xfrm>
            <a:off x="0" y="2141580"/>
            <a:ext cx="1484985" cy="2889401"/>
          </a:xfrm>
          <a:prstGeom prst="rect">
            <a:avLst/>
          </a:prstGeom>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itchFamily="34" charset="-122"/>
                <a:ea typeface="微软雅黑" pitchFamily="34" charset="-122"/>
              </a:rPr>
              <a:t>THANKS</a:t>
            </a:r>
            <a:endParaRPr lang="zh-HK" altLang="en-US" sz="6600" b="1" spc="300" dirty="0">
              <a:latin typeface="微软雅黑" pitchFamily="34" charset="-122"/>
              <a:ea typeface="微软雅黑" pitchFamily="34" charset="-122"/>
            </a:endParaRPr>
          </a:p>
        </p:txBody>
      </p:sp>
      <p:grpSp>
        <p:nvGrpSpPr>
          <p:cNvPr id="5" name="组合 4"/>
          <p:cNvGrpSpPr/>
          <p:nvPr/>
        </p:nvGrpSpPr>
        <p:grpSpPr>
          <a:xfrm>
            <a:off x="3009900" y="5999215"/>
            <a:ext cx="2754630" cy="432127"/>
            <a:chOff x="2425700" y="4406572"/>
            <a:chExt cx="2754630" cy="432127"/>
          </a:xfrm>
        </p:grpSpPr>
        <p:sp>
          <p:nvSpPr>
            <p:cNvPr id="3" name="矩形 2"/>
            <p:cNvSpPr/>
            <p:nvPr/>
          </p:nvSpPr>
          <p:spPr>
            <a:xfrm>
              <a:off x="2425700" y="4406899"/>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dirty="0">
                  <a:latin typeface="微软雅黑" pitchFamily="34" charset="-122"/>
                  <a:ea typeface="微软雅黑" pitchFamily="34" charset="-122"/>
                </a:rPr>
                <a:t>答辩人</a:t>
              </a:r>
              <a:endParaRPr lang="zh-CN" altLang="zh-HK" b="1" dirty="0">
                <a:latin typeface="微软雅黑" pitchFamily="34" charset="-122"/>
                <a:ea typeface="微软雅黑" pitchFamily="34" charset="-122"/>
              </a:endParaRPr>
            </a:p>
          </p:txBody>
        </p:sp>
        <p:sp>
          <p:nvSpPr>
            <p:cNvPr id="4" name="文本框 3"/>
            <p:cNvSpPr txBox="1"/>
            <p:nvPr/>
          </p:nvSpPr>
          <p:spPr>
            <a:xfrm>
              <a:off x="3670300" y="4406572"/>
              <a:ext cx="1510030" cy="384810"/>
            </a:xfrm>
            <a:prstGeom prst="rect">
              <a:avLst/>
            </a:prstGeom>
            <a:noFill/>
          </p:spPr>
          <p:txBody>
            <a:bodyPr wrap="square" rtlCol="0">
              <a:spAutoFit/>
            </a:bodyPr>
            <a:lstStyle/>
            <a:p>
              <a:pPr algn="ctr"/>
              <a:r>
                <a:rPr lang="zh-CN" altLang="zh-HK" b="1" spc="300" dirty="0">
                  <a:solidFill>
                    <a:srgbClr val="7C233E"/>
                  </a:solidFill>
                  <a:latin typeface="微软雅黑" pitchFamily="34" charset="-122"/>
                  <a:ea typeface="微软雅黑" pitchFamily="34" charset="-122"/>
                </a:rPr>
                <a:t>王英</a:t>
              </a:r>
              <a:endParaRPr lang="zh-CN" altLang="zh-HK" b="1" spc="300" dirty="0">
                <a:solidFill>
                  <a:srgbClr val="7C233E"/>
                </a:solidFill>
                <a:latin typeface="微软雅黑" pitchFamily="34" charset="-122"/>
                <a:ea typeface="微软雅黑"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648311"/>
            <a:ext cx="179546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课题意义</a:t>
            </a:r>
            <a:endParaRPr lang="zh-CN" altLang="zh-HK" sz="2800" b="1" spc="300" dirty="0">
              <a:solidFill>
                <a:srgbClr val="666666"/>
              </a:solidFill>
              <a:latin typeface="微软雅黑" pitchFamily="34" charset="-122"/>
              <a:ea typeface="微软雅黑" pitchFamily="34" charset="-122"/>
            </a:endParaRPr>
          </a:p>
        </p:txBody>
      </p:sp>
      <p:sp>
        <p:nvSpPr>
          <p:cNvPr id="23" name="文本框 22"/>
          <p:cNvSpPr txBox="1"/>
          <p:nvPr/>
        </p:nvSpPr>
        <p:spPr>
          <a:xfrm>
            <a:off x="6067427" y="2395643"/>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创新点</a:t>
            </a:r>
            <a:endParaRPr lang="zh-CN" altLang="zh-HK" sz="2800" b="1" spc="300" dirty="0">
              <a:solidFill>
                <a:srgbClr val="666666"/>
              </a:solidFill>
              <a:latin typeface="微软雅黑" pitchFamily="34" charset="-122"/>
              <a:ea typeface="微软雅黑" pitchFamily="34" charset="-122"/>
            </a:endParaRPr>
          </a:p>
        </p:txBody>
      </p:sp>
      <p:sp>
        <p:nvSpPr>
          <p:cNvPr id="24" name="文本框 23"/>
          <p:cNvSpPr txBox="1"/>
          <p:nvPr/>
        </p:nvSpPr>
        <p:spPr>
          <a:xfrm>
            <a:off x="6067427" y="3195045"/>
            <a:ext cx="1795461" cy="548640"/>
          </a:xfrm>
          <a:prstGeom prst="rect">
            <a:avLst/>
          </a:prstGeom>
          <a:noFill/>
        </p:spPr>
        <p:txBody>
          <a:bodyPr wrap="square" rtlCol="0">
            <a:spAutoFit/>
          </a:bodyPr>
          <a:lstStyle/>
          <a:p>
            <a:r>
              <a:rPr lang="zh-CN" altLang="en-US" sz="2800" b="1" spc="300" dirty="0" smtClean="0">
                <a:solidFill>
                  <a:srgbClr val="666666"/>
                </a:solidFill>
                <a:latin typeface="微软雅黑" pitchFamily="34" charset="-122"/>
                <a:ea typeface="微软雅黑" pitchFamily="34" charset="-122"/>
              </a:rPr>
              <a:t>系统实现</a:t>
            </a:r>
            <a:endParaRPr lang="zh-CN" altLang="en-US" sz="2800" b="1" spc="300" dirty="0" smtClean="0">
              <a:solidFill>
                <a:srgbClr val="666666"/>
              </a:solidFill>
              <a:latin typeface="微软雅黑" pitchFamily="34" charset="-122"/>
              <a:ea typeface="微软雅黑" pitchFamily="34" charset="-122"/>
            </a:endParaRPr>
          </a:p>
        </p:txBody>
      </p:sp>
      <p:sp>
        <p:nvSpPr>
          <p:cNvPr id="25" name="文本框 24"/>
          <p:cNvSpPr txBox="1"/>
          <p:nvPr/>
        </p:nvSpPr>
        <p:spPr>
          <a:xfrm>
            <a:off x="6067426" y="3882052"/>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课题难点</a:t>
            </a:r>
            <a:endParaRPr lang="zh-CN" altLang="zh-HK" sz="2800" b="1" spc="300" dirty="0">
              <a:solidFill>
                <a:srgbClr val="666666"/>
              </a:solidFill>
              <a:latin typeface="微软雅黑" pitchFamily="34" charset="-122"/>
              <a:ea typeface="微软雅黑" pitchFamily="34" charset="-122"/>
            </a:endParaRPr>
          </a:p>
        </p:txBody>
      </p:sp>
      <p:sp>
        <p:nvSpPr>
          <p:cNvPr id="26" name="文本框 25"/>
          <p:cNvSpPr txBox="1"/>
          <p:nvPr/>
        </p:nvSpPr>
        <p:spPr>
          <a:xfrm>
            <a:off x="6067425" y="4573905"/>
            <a:ext cx="215773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总结与展望</a:t>
            </a:r>
            <a:endParaRPr lang="zh-CN" altLang="zh-HK" sz="2800" b="1" spc="300" dirty="0">
              <a:solidFill>
                <a:srgbClr val="666666"/>
              </a:solidFill>
              <a:latin typeface="微软雅黑" pitchFamily="34" charset="-122"/>
              <a:ea typeface="微软雅黑"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48640"/>
          </a:xfrm>
          <a:prstGeom prst="rect">
            <a:avLst/>
          </a:prstGeom>
          <a:noFill/>
        </p:spPr>
        <p:txBody>
          <a:bodyPr wrap="square" rtlCol="0">
            <a:spAutoFit/>
          </a:bodyPr>
          <a:lstStyle/>
          <a:p>
            <a:pPr algn="ctr"/>
            <a:r>
              <a:rPr lang="zh-CN" altLang="zh-HK" sz="2800" b="1" spc="300" dirty="0">
                <a:solidFill>
                  <a:srgbClr val="7C233E"/>
                </a:solidFill>
                <a:latin typeface="微软雅黑" pitchFamily="34" charset="-122"/>
                <a:ea typeface="微软雅黑" pitchFamily="34" charset="-122"/>
              </a:rPr>
              <a:t>目录</a:t>
            </a:r>
            <a:endParaRPr lang="zh-CN" altLang="zh-HK" sz="2800" b="1" spc="300" dirty="0">
              <a:solidFill>
                <a:srgbClr val="7C233E"/>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课题意义</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767696" y="1506037"/>
            <a:ext cx="5207000" cy="548640"/>
          </a:xfrm>
          <a:prstGeom prst="rect">
            <a:avLst/>
          </a:prstGeom>
        </p:spPr>
        <p:txBody>
          <a:bodyPr wrap="square">
            <a:spAutoFit/>
          </a:bodyPr>
          <a:lstStyle/>
          <a:p>
            <a:pPr marL="457200" lvl="0" indent="-457200" algn="just">
              <a:buFont typeface="Wingdings" pitchFamily="2" charset="2"/>
              <a:buChar char="Ø"/>
            </a:pPr>
            <a:r>
              <a:rPr lang="zh-CN" altLang="zh-HK" sz="2800" dirty="0">
                <a:solidFill>
                  <a:srgbClr val="666666"/>
                </a:solidFill>
                <a:latin typeface="微软雅黑" pitchFamily="34" charset="-122"/>
                <a:ea typeface="微软雅黑" pitchFamily="34" charset="-122"/>
              </a:rPr>
              <a:t>医院取药验证的现状</a:t>
            </a:r>
            <a:endParaRPr lang="zh-CN" altLang="zh-HK" sz="2800" dirty="0">
              <a:solidFill>
                <a:srgbClr val="666666"/>
              </a:solidFill>
              <a:latin typeface="微软雅黑" pitchFamily="34" charset="-122"/>
              <a:ea typeface="微软雅黑" pitchFamily="34" charset="-122"/>
            </a:endParaRPr>
          </a:p>
        </p:txBody>
      </p:sp>
      <p:sp>
        <p:nvSpPr>
          <p:cNvPr id="48" name="矩形 47"/>
          <p:cNvSpPr/>
          <p:nvPr/>
        </p:nvSpPr>
        <p:spPr>
          <a:xfrm>
            <a:off x="1815956" y="2376691"/>
            <a:ext cx="5207000" cy="548640"/>
          </a:xfrm>
          <a:prstGeom prst="rect">
            <a:avLst/>
          </a:prstGeom>
        </p:spPr>
        <p:txBody>
          <a:bodyPr wrap="square">
            <a:spAutoFit/>
          </a:bodyPr>
          <a:lstStyle/>
          <a:p>
            <a:pPr marL="457200" lvl="0" indent="-457200" algn="just">
              <a:buFont typeface="Wingdings" pitchFamily="2" charset="2"/>
              <a:buChar char="Ø"/>
            </a:pPr>
            <a:r>
              <a:rPr lang="zh-CN" altLang="zh-HK" sz="2800" dirty="0">
                <a:solidFill>
                  <a:schemeClr val="accent2"/>
                </a:solidFill>
                <a:latin typeface="微软雅黑" pitchFamily="34" charset="-122"/>
                <a:ea typeface="微软雅黑" pitchFamily="34" charset="-122"/>
              </a:rPr>
              <a:t>取药出错数目及影响</a:t>
            </a:r>
            <a:endParaRPr lang="zh-CN" altLang="zh-HK" sz="2800" dirty="0">
              <a:solidFill>
                <a:schemeClr val="accent2"/>
              </a:solidFill>
              <a:latin typeface="微软雅黑" pitchFamily="34" charset="-122"/>
              <a:ea typeface="微软雅黑"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147482621" name="图片 -2147482622" descr="634449346323932476"/>
          <p:cNvPicPr>
            <a:picLocks noChangeAspect="1"/>
          </p:cNvPicPr>
          <p:nvPr/>
        </p:nvPicPr>
        <p:blipFill>
          <a:blip r:embed="rId1"/>
          <a:stretch>
            <a:fillRect/>
          </a:stretch>
        </p:blipFill>
        <p:spPr>
          <a:xfrm>
            <a:off x="1767840" y="3204845"/>
            <a:ext cx="5593715" cy="3215640"/>
          </a:xfrm>
          <a:prstGeom prst="rect">
            <a:avLst/>
          </a:prstGeom>
          <a:noFill/>
          <a:ln w="9525">
            <a:noFill/>
          </a:ln>
        </p:spPr>
      </p:pic>
      <p:sp>
        <p:nvSpPr>
          <p:cNvPr id="2" name="文本框 1"/>
          <p:cNvSpPr txBox="1"/>
          <p:nvPr/>
        </p:nvSpPr>
        <p:spPr>
          <a:xfrm>
            <a:off x="2870200" y="6420485"/>
            <a:ext cx="3388360" cy="306705"/>
          </a:xfrm>
          <a:prstGeom prst="rect">
            <a:avLst/>
          </a:prstGeom>
          <a:noFill/>
        </p:spPr>
        <p:txBody>
          <a:bodyPr wrap="none" rtlCol="0">
            <a:spAutoFit/>
          </a:bodyPr>
          <a:p>
            <a:pPr algn="ctr"/>
            <a:r>
              <a:rPr lang="zh-CN" altLang="en-US" sz="1400">
                <a:solidFill>
                  <a:schemeClr val="tx1">
                    <a:lumMod val="65000"/>
                    <a:lumOff val="35000"/>
                  </a:schemeClr>
                </a:solidFill>
              </a:rPr>
              <a:t>交大一附院2015年门诊药房记录差错数量</a:t>
            </a:r>
            <a:endParaRPr lang="zh-CN" altLang="en-US" sz="1400">
              <a:solidFill>
                <a:schemeClr val="tx1">
                  <a:lumMod val="65000"/>
                  <a:lumOff val="35000"/>
                </a:schemeClr>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spc="300" dirty="0" smtClean="0">
                <a:latin typeface="微软雅黑" pitchFamily="34" charset="-122"/>
                <a:ea typeface="微软雅黑" pitchFamily="34" charset="-122"/>
              </a:rPr>
              <a:t>做好本系统</a:t>
            </a:r>
            <a:endParaRPr lang="zh-HK" altLang="en-US" sz="3200" b="1" spc="300" dirty="0">
              <a:latin typeface="微软雅黑" pitchFamily="34" charset="-122"/>
              <a:ea typeface="微软雅黑"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验证准确</a:t>
            </a:r>
            <a:endParaRPr lang="zh-HK" altLang="en-US" b="1" spc="300" dirty="0">
              <a:latin typeface="微软雅黑" pitchFamily="34" charset="-122"/>
              <a:ea typeface="微软雅黑" pitchFamily="34" charset="-122"/>
            </a:endParaRPr>
          </a:p>
        </p:txBody>
      </p:sp>
      <p:sp>
        <p:nvSpPr>
          <p:cNvPr id="18" name="椭圆 17"/>
          <p:cNvSpPr/>
          <p:nvPr/>
        </p:nvSpPr>
        <p:spPr>
          <a:xfrm>
            <a:off x="5880832" y="4168602"/>
            <a:ext cx="2983080" cy="1334367"/>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符合“智慧医疗”</a:t>
            </a:r>
            <a:endParaRPr lang="zh-HK" altLang="en-US" b="1" spc="300" dirty="0">
              <a:latin typeface="微软雅黑" pitchFamily="34" charset="-122"/>
              <a:ea typeface="微软雅黑" pitchFamily="34" charset="-122"/>
            </a:endParaRPr>
          </a:p>
        </p:txBody>
      </p:sp>
      <p:sp>
        <p:nvSpPr>
          <p:cNvPr id="19" name="椭圆 18"/>
          <p:cNvSpPr/>
          <p:nvPr/>
        </p:nvSpPr>
        <p:spPr>
          <a:xfrm>
            <a:off x="1692990" y="412110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latin typeface="微软雅黑" pitchFamily="34" charset="-122"/>
                <a:ea typeface="微软雅黑" pitchFamily="34" charset="-122"/>
              </a:rPr>
              <a:t>降低损失</a:t>
            </a:r>
            <a:endParaRPr lang="zh-CN" altLang="zh-HK" b="1" spc="300" dirty="0">
              <a:latin typeface="微软雅黑" pitchFamily="34" charset="-122"/>
              <a:ea typeface="微软雅黑"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解放人力</a:t>
            </a:r>
            <a:endParaRPr lang="zh-HK" altLang="en-US" b="1" spc="300" dirty="0">
              <a:latin typeface="微软雅黑" pitchFamily="34" charset="-122"/>
              <a:ea typeface="微软雅黑"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703830" y="3711575"/>
            <a:ext cx="1566545" cy="9429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pPr algn="ctr"/>
                <a:r>
                  <a:rPr lang="zh-CN" altLang="zh-HK" sz="7200" b="1" spc="300" dirty="0">
                    <a:solidFill>
                      <a:schemeClr val="bg1"/>
                    </a:solidFill>
                    <a:latin typeface="微软雅黑" pitchFamily="34" charset="-122"/>
                    <a:ea typeface="微软雅黑" pitchFamily="34" charset="-122"/>
                  </a:rPr>
                  <a:t>创新点</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itchFamily="34" charset="-122"/>
                <a:ea typeface="微软雅黑" pitchFamily="34" charset="-122"/>
              </a:rPr>
              <a:t>条形码识别技术优势</a:t>
            </a:r>
            <a:endParaRPr lang="zh-HK" altLang="en-US" b="1" spc="300" dirty="0">
              <a:latin typeface="微软雅黑" pitchFamily="34" charset="-122"/>
              <a:ea typeface="微软雅黑" pitchFamily="34" charset="-122"/>
            </a:endParaRPr>
          </a:p>
        </p:txBody>
      </p:sp>
      <p:pic>
        <p:nvPicPr>
          <p:cNvPr id="3" name="图片 2"/>
          <p:cNvPicPr>
            <a:picLocks noChangeAspect="1"/>
          </p:cNvPicPr>
          <p:nvPr/>
        </p:nvPicPr>
        <p:blipFill>
          <a:blip r:embed="rId1"/>
          <a:stretch>
            <a:fillRect/>
          </a:stretch>
        </p:blipFill>
        <p:spPr>
          <a:xfrm>
            <a:off x="5589270" y="4175760"/>
            <a:ext cx="2856865" cy="1943100"/>
          </a:xfrm>
          <a:prstGeom prst="rect">
            <a:avLst/>
          </a:prstGeom>
        </p:spPr>
      </p:pic>
      <p:sp>
        <p:nvSpPr>
          <p:cNvPr id="70" name="文本框 69"/>
          <p:cNvSpPr txBox="1"/>
          <p:nvPr/>
        </p:nvSpPr>
        <p:spPr>
          <a:xfrm>
            <a:off x="5738495" y="1829435"/>
            <a:ext cx="2354580" cy="1920240"/>
          </a:xfrm>
          <a:prstGeom prst="rect">
            <a:avLst/>
          </a:prstGeom>
          <a:noFill/>
        </p:spPr>
        <p:txBody>
          <a:bodyPr wrap="none" rtlCol="0">
            <a:spAutoFit/>
          </a:bodyPr>
          <a:p>
            <a:pPr marL="342900" indent="-342900">
              <a:buFont typeface="Wingdings" charset="0"/>
              <a:buChar char="l"/>
            </a:pPr>
            <a:r>
              <a:rPr lang="zh-CN" altLang="en-US" sz="2400">
                <a:solidFill>
                  <a:schemeClr val="tx1">
                    <a:lumMod val="75000"/>
                    <a:lumOff val="25000"/>
                  </a:schemeClr>
                </a:solidFill>
              </a:rPr>
              <a:t>输入速度快</a:t>
            </a:r>
            <a:endParaRPr lang="zh-CN" altLang="en-US" sz="2400">
              <a:solidFill>
                <a:schemeClr val="tx1">
                  <a:lumMod val="75000"/>
                  <a:lumOff val="25000"/>
                </a:schemeClr>
              </a:solidFill>
            </a:endParaRPr>
          </a:p>
          <a:p>
            <a:pPr marL="457200" indent="-457200">
              <a:buFont typeface="Wingdings" charset="0"/>
              <a:buChar char="l"/>
            </a:pPr>
            <a:r>
              <a:rPr lang="zh-CN" altLang="en-US" sz="2400">
                <a:solidFill>
                  <a:schemeClr val="tx1">
                    <a:lumMod val="75000"/>
                    <a:lumOff val="25000"/>
                  </a:schemeClr>
                </a:solidFill>
              </a:rPr>
              <a:t>可靠性高</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采集信息量大</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灵活实用</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应用广泛</a:t>
            </a:r>
            <a:endParaRPr lang="zh-CN" altLang="en-US" sz="2400">
              <a:solidFill>
                <a:schemeClr val="tx1">
                  <a:lumMod val="75000"/>
                  <a:lumOff val="25000"/>
                </a:schemeClr>
              </a:solidFill>
            </a:endParaRPr>
          </a:p>
        </p:txBody>
      </p:sp>
      <p:pic>
        <p:nvPicPr>
          <p:cNvPr id="4" name="图片 2" descr="399575856185225144"/>
          <p:cNvPicPr>
            <a:picLocks noChangeAspect="1"/>
          </p:cNvPicPr>
          <p:nvPr/>
        </p:nvPicPr>
        <p:blipFill>
          <a:blip r:embed="rId2"/>
          <a:stretch>
            <a:fillRect/>
          </a:stretch>
        </p:blipFill>
        <p:spPr>
          <a:xfrm>
            <a:off x="440690" y="3498850"/>
            <a:ext cx="4284345" cy="3213735"/>
          </a:xfrm>
          <a:prstGeom prst="rect">
            <a:avLst/>
          </a:prstGeom>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sym typeface="+mn-ea"/>
              </a:rPr>
              <a:t>国外处理取药验证方法</a:t>
            </a:r>
            <a:endParaRPr lang="zh-HK" altLang="en-US" b="1" spc="300" dirty="0">
              <a:latin typeface="微软雅黑" pitchFamily="34" charset="-122"/>
              <a:ea typeface="微软雅黑" pitchFamily="34" charset="-122"/>
            </a:endParaRPr>
          </a:p>
        </p:txBody>
      </p:sp>
      <p:pic>
        <p:nvPicPr>
          <p:cNvPr id="7" name="图片 3" descr="IMG_256"/>
          <p:cNvPicPr>
            <a:picLocks noChangeAspect="1"/>
          </p:cNvPicPr>
          <p:nvPr/>
        </p:nvPicPr>
        <p:blipFill>
          <a:blip r:embed="rId1"/>
          <a:stretch>
            <a:fillRect/>
          </a:stretch>
        </p:blipFill>
        <p:spPr>
          <a:xfrm>
            <a:off x="336550" y="3407410"/>
            <a:ext cx="4401185" cy="2943225"/>
          </a:xfrm>
          <a:prstGeom prst="rect">
            <a:avLst/>
          </a:prstGeom>
          <a:noFill/>
          <a:ln w="9525">
            <a:noFill/>
          </a:ln>
        </p:spPr>
      </p:pic>
      <p:pic>
        <p:nvPicPr>
          <p:cNvPr id="8" name="图片 4" descr="IMG_256"/>
          <p:cNvPicPr>
            <a:picLocks noChangeAspect="1"/>
          </p:cNvPicPr>
          <p:nvPr/>
        </p:nvPicPr>
        <p:blipFill>
          <a:blip r:embed="rId2"/>
          <a:stretch>
            <a:fillRect/>
          </a:stretch>
        </p:blipFill>
        <p:spPr>
          <a:xfrm>
            <a:off x="5418455" y="3936365"/>
            <a:ext cx="3241040" cy="2161540"/>
          </a:xfrm>
          <a:prstGeom prst="rect">
            <a:avLst/>
          </a:prstGeom>
          <a:noFill/>
          <a:ln w="9525">
            <a:noFill/>
          </a:ln>
        </p:spPr>
      </p:pic>
      <p:sp>
        <p:nvSpPr>
          <p:cNvPr id="70" name="文本框 69"/>
          <p:cNvSpPr txBox="1"/>
          <p:nvPr/>
        </p:nvSpPr>
        <p:spPr>
          <a:xfrm>
            <a:off x="5308600" y="2021205"/>
            <a:ext cx="3237865" cy="1465580"/>
          </a:xfrm>
          <a:prstGeom prst="rect">
            <a:avLst/>
          </a:prstGeom>
          <a:noFill/>
        </p:spPr>
        <p:txBody>
          <a:bodyPr wrap="square" rtlCol="0">
            <a:spAutoFit/>
          </a:bodyPr>
          <a:p>
            <a:pPr indent="0" algn="l">
              <a:buFont typeface="Wingdings" charset="0"/>
              <a:buNone/>
            </a:pPr>
            <a:r>
              <a:rPr lang="zh-CN" altLang="en-US">
                <a:solidFill>
                  <a:schemeClr val="tx1">
                    <a:lumMod val="75000"/>
                    <a:lumOff val="25000"/>
                  </a:schemeClr>
                </a:solidFill>
              </a:rPr>
              <a:t>美国食品和药品监管局（FDA）早在</a:t>
            </a:r>
            <a:r>
              <a:rPr lang="en-US" altLang="zh-CN">
                <a:solidFill>
                  <a:schemeClr val="tx1">
                    <a:lumMod val="75000"/>
                    <a:lumOff val="25000"/>
                  </a:schemeClr>
                </a:solidFill>
              </a:rPr>
              <a:t>2004</a:t>
            </a:r>
            <a:r>
              <a:rPr lang="zh-CN" altLang="en-US">
                <a:solidFill>
                  <a:schemeClr val="tx1">
                    <a:lumMod val="75000"/>
                    <a:lumOff val="25000"/>
                  </a:schemeClr>
                </a:solidFill>
              </a:rPr>
              <a:t>年就颁布了法令，要求所有的企业将需要出售给医院的所有药品要像超市的商品一样附有条形码</a:t>
            </a:r>
            <a:endParaRPr lang="zh-CN" altLang="en-US">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itchFamily="34" charset="-122"/>
                    <a:ea typeface="微软雅黑" pitchFamily="34" charset="-122"/>
                  </a:rPr>
                  <a:t>系统实现</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1607</Words>
  <Application>WPS 演示</Application>
  <PresentationFormat>全屏显示(4:3)</PresentationFormat>
  <Paragraphs>336</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think</cp:lastModifiedBy>
  <cp:revision>136</cp:revision>
  <dcterms:created xsi:type="dcterms:W3CDTF">2015-02-19T23:46:00Z</dcterms:created>
  <dcterms:modified xsi:type="dcterms:W3CDTF">2016-06-06T16:17:43Z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