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2" r:id="rId5"/>
    <p:sldId id="333" r:id="rId7"/>
    <p:sldId id="332" r:id="rId8"/>
    <p:sldId id="269" r:id="rId9"/>
    <p:sldId id="263" r:id="rId10"/>
    <p:sldId id="271" r:id="rId11"/>
    <p:sldId id="335" r:id="rId12"/>
    <p:sldId id="336" r:id="rId13"/>
    <p:sldId id="337" r:id="rId14"/>
    <p:sldId id="338" r:id="rId15"/>
    <p:sldId id="264" r:id="rId16"/>
    <p:sldId id="339" r:id="rId17"/>
    <p:sldId id="340" r:id="rId18"/>
    <p:sldId id="346" r:id="rId19"/>
    <p:sldId id="341" r:id="rId20"/>
    <p:sldId id="342" r:id="rId21"/>
    <p:sldId id="265" r:id="rId22"/>
    <p:sldId id="276" r:id="rId23"/>
    <p:sldId id="344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5"/>
    <a:srgbClr val="A1D3D0"/>
    <a:srgbClr val="E9E9E9"/>
    <a:srgbClr val="E4E4E4"/>
    <a:srgbClr val="DADADA"/>
    <a:srgbClr val="E7E7E7"/>
    <a:srgbClr val="425B5B"/>
    <a:srgbClr val="00272C"/>
    <a:srgbClr val="BFBFB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87" autoAdjust="0"/>
  </p:normalViewPr>
  <p:slideViewPr>
    <p:cSldViewPr snapToGrid="0" snapToObjects="1">
      <p:cViewPr varScale="1">
        <p:scale>
          <a:sx n="107" d="100"/>
          <a:sy n="107" d="100"/>
        </p:scale>
        <p:origin x="180" y="64"/>
      </p:cViewPr>
      <p:guideLst>
        <p:guide pos="3895"/>
        <p:guide orient="horz" pos="2091"/>
        <p:guide orient="horz" pos="4043"/>
        <p:guide pos="252"/>
        <p:guide pos="7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进入“公众号设置”的“功能设置”里填写“JS接口安全域名”。</a:t>
            </a:r>
            <a:endParaRPr lang="zh-CN" altLang="en-US" dirty="0"/>
          </a:p>
          <a:p>
            <a:r>
              <a:rPr lang="en-US" altLang="zh-CN" dirty="0"/>
              <a:t>2.支持使用 AMD/CMD 标准模块加载方法加载</a:t>
            </a:r>
            <a:endParaRPr lang="en-US" altLang="zh-CN" dirty="0"/>
          </a:p>
          <a:p>
            <a:r>
              <a:rPr lang="en-US" altLang="zh-CN" dirty="0"/>
              <a:t>3.所有需要使用JS-SDK的页面必须先注入配置信息，否则将无法调用（同一个url仅需调用一次，对于变化url的SPA的web app可在每次url变化时进行调用,目前Android微信客户端不支持pushState的H5新特性，所以使用pushState来实现web app的页面会导致签名失败，此问题会在Android6.2中修复）。</a:t>
            </a:r>
            <a:endParaRPr lang="en-US" altLang="zh-CN" dirty="0"/>
          </a:p>
          <a:p>
            <a:r>
              <a:rPr lang="en-US" altLang="zh-CN" dirty="0"/>
              <a:t>4.// config信息验证后会执行ready方法，所有接口调用都必须在config接口获得结果之后，config是一个客户端的异步操作，所以如果需要在页面加载时就调用相关接口，则须把相关接口放在ready函数中调用来确保正确执行。对于用户触发时才调用的接口，则可以直接调用，不需要放在ready函数中。</a:t>
            </a:r>
            <a:endParaRPr lang="en-US" altLang="zh-CN" dirty="0"/>
          </a:p>
          <a:p>
            <a:r>
              <a:rPr lang="en-US" altLang="zh-CN" dirty="0"/>
              <a:t>5. // config信息验证失败会执行error函数，如签名过期导致验证失败，具体错误信息可以打开config的debug模式查看，也可以在返回的res参数中查看，对于SPA可以在这里更新签名。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如今移动互联网市场不断扩大，</a:t>
            </a:r>
            <a:r>
              <a:rPr lang="zh-CN" altLang="en-US" dirty="0"/>
              <a:t>于2014年6月，国内移动互联网民数首次超越传统pc互联网民数；截止2015年底，国内网民渗透率高达50%</a:t>
            </a:r>
            <a:endParaRPr lang="zh-CN" altLang="en-US" dirty="0"/>
          </a:p>
          <a:p>
            <a:r>
              <a:rPr lang="en-US" altLang="zh-CN" dirty="0"/>
              <a:t>2.网络使用与孤独感研究中，有学者研究表明，互联网的使用会造成用户社会卷入度减少以及主观幸福感的降低，经过一到两年的网络使用之后，用户孤独指数增加，这种现状也会降低社会和谐度</a:t>
            </a:r>
            <a:endParaRPr lang="en-US" altLang="zh-CN" dirty="0"/>
          </a:p>
          <a:p>
            <a:r>
              <a:rPr lang="en-US" altLang="zh-CN" dirty="0"/>
              <a:t>3.传统的活动组织过程需组织者完成联系身边可能参与活动的熟人、咨询活动组织流程的意见、设定活动的时间和地点等前期准备工作，经过充分的沟通后，才可确定活动的时间，地点，及其参与活动的人员，整个过程较为复杂繁琐，这将耗费组织者的大量时间，增加交际成本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回调页需在次域名下</a:t>
            </a:r>
            <a:endParaRPr lang="zh-CN" altLang="en-US" dirty="0"/>
          </a:p>
          <a:p>
            <a:r>
              <a:rPr lang="en-US" altLang="zh-CN" dirty="0"/>
              <a:t>2.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是用来获取进入页面的用户的openid的，（为了识别用户，每个用户针对每个公众号会产生一个安全的OpenID）并且是静默授权并且自动跳转到回调页的。用户的感知就是直接进入回调页</a:t>
            </a:r>
            <a:endParaRPr lang="zh-CN" altLang="en-US" dirty="0"/>
          </a:p>
          <a:p>
            <a:r>
              <a:rPr lang="en-US" altLang="zh-CN" dirty="0"/>
              <a:t>2.是用来获取用户基本信息的，这种授权需要用户手动同意，并且由于用户手动同意过，无需关注就可以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回调页需在次域名下</a:t>
            </a:r>
            <a:endParaRPr lang="zh-CN" altLang="en-US" dirty="0"/>
          </a:p>
          <a:p>
            <a:r>
              <a:rPr lang="en-US" altLang="zh-CN" dirty="0"/>
              <a:t>2.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进入“公众号设置”的“功能设置”里填写“JS接口安全域名”。</a:t>
            </a:r>
            <a:endParaRPr lang="zh-CN" altLang="en-US" dirty="0"/>
          </a:p>
          <a:p>
            <a:r>
              <a:rPr lang="en-US" altLang="zh-CN" dirty="0"/>
              <a:t>2.支持使用 AMD/CMD 标准模块加载方法加载</a:t>
            </a:r>
            <a:endParaRPr lang="en-US" altLang="zh-CN" dirty="0"/>
          </a:p>
          <a:p>
            <a:r>
              <a:rPr lang="en-US" altLang="zh-CN" dirty="0"/>
              <a:t>3.所有需要使用JS-SDK的页面必须先注入配置信息，否则将无法调用（同一个url仅需调用一次，对于变化url的SPA的web app可在每次url变化时进行调用,目前Android微信客户端不支持pushState的H5新特性，所以使用pushState来实现web app的页面会导致签名失败，此问题会在Android6.2中修复）。</a:t>
            </a:r>
            <a:endParaRPr lang="en-US" altLang="zh-CN" dirty="0"/>
          </a:p>
          <a:p>
            <a:r>
              <a:rPr lang="en-US" altLang="zh-CN" dirty="0"/>
              <a:t>4.// config信息验证后会执行ready方法，所有接口调用都必须在config接口获得结果之后，config是一个客户端的异步操作，所以如果需要在页面加载时就调用相关接口，则须把相关接口放在ready函数中调用来确保正确执行。对于用户触发时才调用的接口，则可以直接调用，不需要放在ready函数中。</a:t>
            </a:r>
            <a:endParaRPr lang="en-US" altLang="zh-CN" dirty="0"/>
          </a:p>
          <a:p>
            <a:r>
              <a:rPr lang="en-US" altLang="zh-CN" dirty="0"/>
              <a:t>5. // config信息验证失败会执行error函数，如签名过期导致验证失败，具体错误信息可以打开config的debug模式查看，也可以在返回的res参数中查看，对于SPA可以在这里更新签名。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hyperlink" Target="http://office.msn.com.c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230114" y="1648237"/>
            <a:ext cx="6888480" cy="874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800" b="1" dirty="0">
                <a:solidFill>
                  <a:schemeClr val="bg1"/>
                </a:solidFill>
              </a:rPr>
              <a:t>移动端活动组织管理系统</a:t>
            </a:r>
            <a:endParaRPr lang="zh-CN" altLang="zh-CN" sz="48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18475" y="3652520"/>
            <a:ext cx="2887345" cy="2621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3360"/>
              </a:lnSpc>
            </a:pPr>
            <a:r>
              <a:rPr lang="zh-CN" altLang="en-US" dirty="0" smtClean="0"/>
              <a:t>指导老师：余浚</a:t>
            </a:r>
            <a:endParaRPr lang="zh-CN" altLang="en-US" dirty="0" smtClean="0"/>
          </a:p>
          <a:p>
            <a:pPr fontAlgn="auto">
              <a:lnSpc>
                <a:spcPts val="3360"/>
              </a:lnSpc>
            </a:pPr>
            <a:r>
              <a:rPr lang="zh-CN" altLang="en-US" dirty="0" smtClean="0"/>
              <a:t>班级：软件</a:t>
            </a:r>
            <a:r>
              <a:rPr lang="en-US" altLang="zh-CN" dirty="0" smtClean="0"/>
              <a:t>1205</a:t>
            </a:r>
            <a:endParaRPr lang="en-US" altLang="zh-CN" dirty="0" smtClean="0"/>
          </a:p>
          <a:p>
            <a:pPr fontAlgn="auto">
              <a:lnSpc>
                <a:spcPts val="3360"/>
              </a:lnSpc>
            </a:pPr>
            <a:r>
              <a:rPr lang="zh-CN" altLang="en-US" dirty="0" smtClean="0"/>
              <a:t>姓名：王静</a:t>
            </a:r>
            <a:endParaRPr lang="zh-CN" altLang="en-US" dirty="0" smtClean="0"/>
          </a:p>
          <a:p>
            <a:pPr fontAlgn="auto">
              <a:lnSpc>
                <a:spcPts val="3360"/>
              </a:lnSpc>
            </a:pPr>
            <a:r>
              <a:rPr lang="zh-CN" altLang="en-US" dirty="0" smtClean="0"/>
              <a:t>学号：</a:t>
            </a:r>
            <a:r>
              <a:rPr lang="en-US" altLang="zh-CN" dirty="0" smtClean="0"/>
              <a:t>04123168</a:t>
            </a:r>
            <a:endParaRPr lang="en-US" altLang="zh-CN" dirty="0" smtClean="0"/>
          </a:p>
          <a:p>
            <a:pPr fontAlgn="auto">
              <a:lnSpc>
                <a:spcPts val="2160"/>
              </a:lnSpc>
            </a:pPr>
            <a:endParaRPr lang="en-US" altLang="zh-CN" dirty="0" smtClean="0"/>
          </a:p>
          <a:p>
            <a:pPr fontAlgn="auto">
              <a:lnSpc>
                <a:spcPts val="2160"/>
              </a:lnSpc>
            </a:pPr>
            <a:endParaRPr lang="en-US" altLang="zh-CN" dirty="0" smtClean="0"/>
          </a:p>
          <a:p>
            <a:pPr fontAlgn="auto">
              <a:lnSpc>
                <a:spcPts val="2160"/>
              </a:lnSpc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</a:t>
            </a:r>
            <a:r>
              <a:rPr lang="en-US" sz="4000" b="1" u="sng" dirty="0" smtClean="0">
                <a:solidFill>
                  <a:srgbClr val="1A9895"/>
                </a:solidFill>
              </a:rPr>
              <a:t>3</a:t>
            </a:r>
            <a:endParaRPr 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系统设计</a:t>
            </a:r>
            <a:endParaRPr lang="zh-CN" altLang="en-US" sz="2000" dirty="0"/>
          </a:p>
        </p:txBody>
      </p:sp>
      <p:pic>
        <p:nvPicPr>
          <p:cNvPr id="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903095"/>
            <a:ext cx="10832465" cy="207835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</a:t>
            </a:r>
            <a:r>
              <a:rPr lang="en-US" sz="4000" b="1" u="sng" dirty="0" smtClean="0">
                <a:solidFill>
                  <a:srgbClr val="1A9895"/>
                </a:solidFill>
              </a:rPr>
              <a:t>3</a:t>
            </a:r>
            <a:endParaRPr 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系统设计</a:t>
            </a:r>
            <a:endParaRPr lang="zh-CN" altLang="en-US" sz="2000" dirty="0"/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4053205" y="403225"/>
          <a:ext cx="4049395" cy="638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712200" imgH="13728700" progId="Visio.Drawing.15">
                  <p:embed/>
                </p:oleObj>
              </mc:Choice>
              <mc:Fallback>
                <p:oleObj name="" r:id="rId1" imgW="8712200" imgH="137287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3205" y="403225"/>
                        <a:ext cx="4049395" cy="6387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</a:t>
            </a:r>
            <a:r>
              <a:rPr lang="en-US" sz="4000" b="1" u="sng" dirty="0" smtClean="0">
                <a:solidFill>
                  <a:srgbClr val="1A9895"/>
                </a:solidFill>
              </a:rPr>
              <a:t>3</a:t>
            </a:r>
            <a:endParaRPr 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系统设计</a:t>
            </a:r>
            <a:endParaRPr lang="zh-CN" altLang="en-US" sz="2000" dirty="0"/>
          </a:p>
        </p:txBody>
      </p:sp>
      <p:graphicFrame>
        <p:nvGraphicFramePr>
          <p:cNvPr id="-2147482622" name="对象 -2147482623"/>
          <p:cNvGraphicFramePr>
            <a:graphicFrameLocks noChangeAspect="1"/>
          </p:cNvGraphicFramePr>
          <p:nvPr/>
        </p:nvGraphicFramePr>
        <p:xfrm>
          <a:off x="2759710" y="918845"/>
          <a:ext cx="6962775" cy="537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0007600" imgH="7721600" progId="Visio.Drawing.15">
                  <p:embed/>
                </p:oleObj>
              </mc:Choice>
              <mc:Fallback>
                <p:oleObj name="" r:id="rId1" imgW="10007600" imgH="77216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59710" y="918845"/>
                        <a:ext cx="6962775" cy="5370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04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系统实现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  <a:solidFill>
            <a:srgbClr val="1A9895"/>
          </a:solidFill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系统实现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785495" y="2083435"/>
            <a:ext cx="11017250" cy="413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微信网页授权：授权页同意授权给公众号后，会将授权数据传给一个回调页面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3650" y="249682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引导用户进入授权页面同意授权，获取code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3650" y="290830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通过code换取网页授权access_token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3650" y="331978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如果需要，开发者可以刷新网页授权access_token，避免过期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3650" y="373126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通过网页授权access_token和openid获取用户基本信息（支持UnionID机制）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系统实现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785495" y="2083435"/>
            <a:ext cx="11017250" cy="413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微信授权登录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3650" y="2496820"/>
            <a:ext cx="9905365" cy="153924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3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静默授权（snsapi_base）：</a:t>
            </a:r>
            <a:r>
              <a:rPr lang="zh-CN" altLang="en-US" sz="2000" dirty="0">
                <a:sym typeface="+mn-ea"/>
              </a:rPr>
              <a:t>是用来获取进入页面的用户的openid的，（为了识别用户，每个用户针对每个公众号会产生一个安全的OpenID）并且是静默授权并且自动跳转到回调页的。用户的感知就是直接进入回调页</a:t>
            </a:r>
            <a:endParaRPr lang="zh-CN" altLang="en-US" sz="2000" dirty="0"/>
          </a:p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3650" y="4036060"/>
            <a:ext cx="9295765" cy="87884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3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显示授权（snsapi_userinfo）：</a:t>
            </a:r>
            <a:r>
              <a:rPr lang="en-US" altLang="zh-CN" sz="2000" dirty="0">
                <a:sym typeface="+mn-ea"/>
              </a:rPr>
              <a:t>是用来获取用户基本信息的，这种授权需要用户手动同意，并且由于用户手动同意过，无需关注就可以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系统实现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673225"/>
            <a:ext cx="2721610" cy="4840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55" y="1673225"/>
            <a:ext cx="2764155" cy="49187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60" y="1673225"/>
            <a:ext cx="2794635" cy="4970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系统实现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785495" y="2083435"/>
            <a:ext cx="11017250" cy="413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微信JS-SDK使用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3650" y="249682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绑定域名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3650" y="290830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引入JS文件：http://res.wx.qq.com/open/js/jweixin-1.0.0.js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3650" y="331978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通过config接口注入权限验证配置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3650" y="373126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通过ready接口处理成功验证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3650" y="414274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通过error接口处理失败验证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系统实现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785495" y="2083435"/>
            <a:ext cx="11017250" cy="413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响应微信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3650" y="249682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识别用户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3650" y="290830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增，改，查，分享成功处理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3650" y="3319780"/>
            <a:ext cx="11017250" cy="4114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SzPct val="50000"/>
              <a:buFont typeface="Wingdings" charset="0"/>
              <a:buChar char="l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容错处理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05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总结及展望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2179" y="172062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1075" y="2774950"/>
            <a:ext cx="347281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01 </a:t>
            </a:r>
            <a:r>
              <a:rPr lang="zh-CN" altLang="en-US" sz="2400" dirty="0" smtClean="0">
                <a:solidFill>
                  <a:schemeClr val="bg1"/>
                </a:solidFill>
              </a:rPr>
              <a:t>系统简介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52645" y="3258322"/>
            <a:ext cx="184912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</a:rPr>
              <a:t>02 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研究背景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51075" y="3741420"/>
            <a:ext cx="37287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</a:rPr>
              <a:t>03 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系统需求与设计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366009" y="2552264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252645" y="4224791"/>
            <a:ext cx="184912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dirty="0" smtClean="0">
                <a:solidFill>
                  <a:schemeClr val="bg1"/>
                </a:solidFill>
              </a:rPr>
              <a:t>04 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系统实现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2645" y="4708026"/>
            <a:ext cx="215392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</a:rPr>
              <a:t>05 </a:t>
            </a:r>
            <a:r>
              <a:rPr lang="zh-CN" altLang="en-US" sz="2400" dirty="0" smtClean="0">
                <a:solidFill>
                  <a:schemeClr val="bg1"/>
                </a:solidFill>
              </a:rPr>
              <a:t>总结及展望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  <a:endParaRPr lang="en-US" altLang="zh-CN" sz="2000" dirty="0"/>
          </a:p>
          <a:p>
            <a:r>
              <a:rPr lang="zh-CN" altLang="en-US" sz="2000" dirty="0"/>
              <a:t>总结</a:t>
            </a:r>
            <a:endParaRPr lang="zh-CN" altLang="en-US" sz="2000" dirty="0"/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3720" y="2365811"/>
            <a:ext cx="1097280" cy="126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4334" y="4235762"/>
            <a:ext cx="1097280" cy="126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展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92232" y="4235762"/>
            <a:ext cx="1097280" cy="126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望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3841" y="2365811"/>
            <a:ext cx="1097280" cy="126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815" y="1809750"/>
            <a:ext cx="3052445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对页面适配方法有了一定积累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5815" y="3902710"/>
            <a:ext cx="3060065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头像背景图的虚化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52338" y="1809443"/>
            <a:ext cx="2327910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熟悉了微信公众平台的开发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0623" y="3903000"/>
            <a:ext cx="4052570" cy="84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定位接口：wx.getLocation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  <a:endParaRPr lang="en-US" altLang="zh-CN" sz="2000" dirty="0"/>
          </a:p>
          <a:p>
            <a:r>
              <a:rPr lang="zh-CN" altLang="en-US" sz="2000" dirty="0"/>
              <a:t>展望</a:t>
            </a:r>
            <a:endParaRPr lang="zh-CN" altLang="en-US" sz="2000" dirty="0"/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3720" y="2365811"/>
            <a:ext cx="1097280" cy="126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4334" y="4235762"/>
            <a:ext cx="1097280" cy="126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展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92232" y="4235762"/>
            <a:ext cx="1097280" cy="126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望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3841" y="2365811"/>
            <a:ext cx="1097280" cy="126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815" y="1809750"/>
            <a:ext cx="3052445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合理安排开发时间，并准确估算开发时间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5815" y="3902710"/>
            <a:ext cx="3060065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了解前端相关类库具体实现，加深理解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52338" y="1809443"/>
            <a:ext cx="2327910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独立的对需求进行分析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29055" y="3902710"/>
            <a:ext cx="2497455" cy="158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继续对该系统进行完善，修复缺陷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  <a:endParaRPr lang="en-US" altLang="zh-CN" sz="4400" b="1" dirty="0"/>
          </a:p>
          <a:p>
            <a:pPr algn="ctr"/>
            <a:r>
              <a:rPr lang="en-US" altLang="zh-CN" sz="4400" b="1" dirty="0" smtClean="0"/>
              <a:t>FOR </a:t>
            </a:r>
            <a:r>
              <a:rPr lang="en-US" altLang="zh-CN" sz="4400" b="1" dirty="0"/>
              <a:t>WATCHING</a:t>
            </a:r>
            <a:endParaRPr lang="en-US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4885148" y="3737409"/>
            <a:ext cx="2421704" cy="38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报告人：王静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01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系统简介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  <a:endParaRPr lang="en-US" altLang="zh-CN" sz="2000" dirty="0"/>
          </a:p>
          <a:p>
            <a:r>
              <a:rPr lang="zh-CN" altLang="en-US" sz="2000" dirty="0"/>
              <a:t>系统简介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85495" y="2083435"/>
            <a:ext cx="9439910" cy="85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微信公众号：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ShareJoy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ts val="3500"/>
              </a:lnSpc>
            </a:pP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5495" y="2733040"/>
            <a:ext cx="9439910" cy="413385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微信授权登录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5495" y="3325495"/>
            <a:ext cx="10571480" cy="41338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发布活动，修改活动，分享活动，参与活动等</a:t>
            </a: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02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研究背景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</a:t>
            </a:r>
            <a:r>
              <a:rPr lang="en-US" sz="4000" b="1" u="sng" dirty="0" smtClean="0">
                <a:solidFill>
                  <a:srgbClr val="1A9895"/>
                </a:solidFill>
              </a:rPr>
              <a:t>2</a:t>
            </a:r>
            <a:endParaRPr 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  <a:endParaRPr lang="en-US" altLang="zh-CN" sz="2000" dirty="0"/>
          </a:p>
          <a:p>
            <a:r>
              <a:rPr lang="zh-CN" altLang="en-US" sz="2000" dirty="0"/>
              <a:t>研究背景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20140" y="1877060"/>
            <a:ext cx="9439910" cy="85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移动互联网的市场逐渐扩大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ts val="3500"/>
              </a:lnSpc>
            </a:pP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140" y="2526665"/>
            <a:ext cx="9439910" cy="413385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社交网络</a:t>
            </a: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火热，孤独指数上升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0140" y="3134360"/>
            <a:ext cx="10571480" cy="41338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ts val="2100"/>
              </a:lnSpc>
              <a:buClr>
                <a:srgbClr val="1A9895"/>
              </a:buClr>
              <a:buFont typeface="Wingdings" charset="0"/>
              <a:buChar char="Ø"/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社交软件现有交流方式组织社交活动过程复杂，消耗时间成本大，信息</a:t>
            </a: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容易遗漏</a:t>
            </a: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03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系统需求与设计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</a:t>
            </a:r>
            <a:r>
              <a:rPr lang="en-US" sz="4000" b="1" u="sng" dirty="0" smtClean="0">
                <a:solidFill>
                  <a:srgbClr val="1A9895"/>
                </a:solidFill>
              </a:rPr>
              <a:t>3</a:t>
            </a:r>
            <a:endParaRPr 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系统需求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7247255" y="4349750"/>
            <a:ext cx="0" cy="1132205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381875" y="4349750"/>
            <a:ext cx="3193415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servlet过滤器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290" y="1754505"/>
            <a:ext cx="0" cy="1033780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10970" y="1754505"/>
            <a:ext cx="7980680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B/S体系，包含前端展示，后端处理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10970" y="2172335"/>
            <a:ext cx="7980680" cy="417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备案域名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81875" y="4767580"/>
            <a:ext cx="3193415" cy="417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微信公众号认证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</a:t>
            </a:r>
            <a:r>
              <a:rPr lang="en-US" sz="4000" b="1" u="sng" dirty="0" smtClean="0">
                <a:solidFill>
                  <a:srgbClr val="1A9895"/>
                </a:solidFill>
              </a:rPr>
              <a:t>3</a:t>
            </a:r>
            <a:endParaRPr 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系统需求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7247255" y="4349750"/>
            <a:ext cx="0" cy="1132205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381875" y="4349750"/>
            <a:ext cx="3193415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页面适配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290" y="1754505"/>
            <a:ext cx="0" cy="1033780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10970" y="1754505"/>
            <a:ext cx="7980680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用户身份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10970" y="2172335"/>
            <a:ext cx="7980680" cy="417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头像持久化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81875" y="4767580"/>
            <a:ext cx="3193415" cy="417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时间插件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30000"/>
          </a:lnSpc>
          <a:defRPr lang="zh-CN"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charset="0"/>
            <a:ea typeface="微软雅黑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1124</Words>
  <Application>WPS 演示</Application>
  <PresentationFormat>宽屏</PresentationFormat>
  <Paragraphs>213</Paragraphs>
  <Slides>22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wangjing</cp:lastModifiedBy>
  <cp:revision>150</cp:revision>
  <dcterms:created xsi:type="dcterms:W3CDTF">2015-08-18T02:51:00Z</dcterms:created>
  <dcterms:modified xsi:type="dcterms:W3CDTF">2016-06-05T06:54:21Z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