
<file path=[Content_Types].xml><?xml version="1.0" encoding="utf-8"?>
<Types xmlns="http://schemas.openxmlformats.org/package/2006/content-types">
  <Default Extension="png" ContentType="image/png"/>
  <Default Extension="gif" ContentType="image/gif"/>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Lst>
  <p:sldIdLst>
    <p:sldId id="260" r:id="rId4"/>
    <p:sldId id="266" r:id="rId5"/>
    <p:sldId id="294" r:id="rId6"/>
    <p:sldId id="265" r:id="rId7"/>
    <p:sldId id="316" r:id="rId8"/>
    <p:sldId id="293" r:id="rId9"/>
    <p:sldId id="279" r:id="rId10"/>
    <p:sldId id="317" r:id="rId11"/>
    <p:sldId id="292" r:id="rId12"/>
    <p:sldId id="280" r:id="rId13"/>
    <p:sldId id="296" r:id="rId14"/>
    <p:sldId id="275" r:id="rId15"/>
    <p:sldId id="297" r:id="rId16"/>
    <p:sldId id="291" r:id="rId17"/>
    <p:sldId id="285" r:id="rId18"/>
    <p:sldId id="295" r:id="rId19"/>
    <p:sldId id="281" r:id="rId20"/>
    <p:sldId id="277" r:id="rId21"/>
    <p:sldId id="288" r:id="rId2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0C0"/>
    <a:srgbClr val="7C233E"/>
    <a:srgbClr val="666666"/>
    <a:srgbClr val="92D14F"/>
    <a:srgbClr val="0174AB"/>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75" d="100"/>
          <a:sy n="75" d="100"/>
        </p:scale>
        <p:origin x="1434" y="78"/>
      </p:cViewPr>
      <p:guideLst>
        <p:guide orient="horz" pos="292"/>
        <p:guide pos="5076"/>
        <p:guide pos="1457"/>
        <p:guide orient="horz" pos="1179"/>
        <p:guide orient="horz" pos="2383"/>
        <p:guide orient="horz" pos="32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itchFamily="34" charset="-122"/>
                <a:ea typeface="微软雅黑" pitchFamily="34" charset="-122"/>
              </a:rPr>
              <a:t>我们毕业啦</a:t>
            </a:r>
            <a:endParaRPr lang="en-US" altLang="zh-CN" sz="7200" b="1" spc="300" dirty="0">
              <a:solidFill>
                <a:schemeClr val="bg1"/>
              </a:solidFill>
              <a:latin typeface="微软雅黑" pitchFamily="34" charset="-122"/>
              <a:ea typeface="微软雅黑" pitchFamily="34" charset="-122"/>
            </a:endParaRPr>
          </a:p>
          <a:p>
            <a:pPr algn="ctr"/>
            <a:r>
              <a:rPr lang="zh-CN" altLang="en-US" sz="1600" b="1" spc="300" dirty="0">
                <a:solidFill>
                  <a:schemeClr val="bg1"/>
                </a:solidFill>
                <a:latin typeface="微软雅黑" pitchFamily="34" charset="-122"/>
                <a:ea typeface="微软雅黑" pitchFamily="34" charset="-122"/>
              </a:rPr>
              <a:t>其实是答辩的标题地方</a:t>
            </a:r>
            <a:endParaRPr lang="en-US" altLang="zh-CN" sz="1600" b="1" spc="300" dirty="0">
              <a:solidFill>
                <a:schemeClr val="bg1"/>
              </a:solidFill>
              <a:latin typeface="微软雅黑" pitchFamily="34" charset="-122"/>
              <a:ea typeface="微软雅黑" pitchFamily="34" charset="-122"/>
            </a:endParaRPr>
          </a:p>
        </p:txBody>
      </p:sp>
      <p:sp>
        <p:nvSpPr>
          <p:cNvPr id="17" name="矩形 16"/>
          <p:cNvSpPr/>
          <p:nvPr/>
        </p:nvSpPr>
        <p:spPr>
          <a:xfrm>
            <a:off x="0" y="1979600"/>
            <a:ext cx="9144000" cy="2340000"/>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85" y="2705735"/>
            <a:ext cx="7369175" cy="1101090"/>
          </a:xfrm>
          <a:prstGeom prst="rect">
            <a:avLst/>
          </a:prstGeom>
          <a:noFill/>
        </p:spPr>
        <p:txBody>
          <a:bodyPr wrap="square" rtlCol="0">
            <a:spAutoFit/>
          </a:bodyPr>
          <a:lstStyle/>
          <a:p>
            <a:pPr algn="ctr"/>
            <a:r>
              <a:rPr lang="zh-CN" altLang="en-US" sz="3200" b="1" spc="300" dirty="0" smtClean="0">
                <a:solidFill>
                  <a:schemeClr val="bg1"/>
                </a:solidFill>
                <a:latin typeface="微软雅黑" pitchFamily="34" charset="-122"/>
                <a:ea typeface="微软雅黑" pitchFamily="34" charset="-122"/>
              </a:rPr>
              <a:t>基于条形码识别技术的取药验证系统设计与实现</a:t>
            </a:r>
            <a:endParaRPr lang="en-US" altLang="zh-CN" sz="3200" b="1" spc="300" dirty="0" smtClean="0">
              <a:solidFill>
                <a:schemeClr val="bg1"/>
              </a:solidFill>
              <a:latin typeface="微软雅黑" pitchFamily="34" charset="-122"/>
              <a:ea typeface="微软雅黑" pitchFamily="34" charset="-122"/>
            </a:endParaRPr>
          </a:p>
        </p:txBody>
      </p:sp>
      <p:sp>
        <p:nvSpPr>
          <p:cNvPr id="23" name="矩形 22"/>
          <p:cNvSpPr/>
          <p:nvPr/>
        </p:nvSpPr>
        <p:spPr>
          <a:xfrm>
            <a:off x="1235076" y="478518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itchFamily="34" charset="-122"/>
                <a:ea typeface="微软雅黑" pitchFamily="34" charset="-122"/>
              </a:rPr>
              <a:t>答辩人</a:t>
            </a:r>
            <a:endParaRPr lang="zh-HK" altLang="en-US" sz="2000" b="1" spc="300" dirty="0">
              <a:latin typeface="微软雅黑" pitchFamily="34" charset="-122"/>
              <a:ea typeface="微软雅黑" pitchFamily="34" charset="-122"/>
            </a:endParaRPr>
          </a:p>
        </p:txBody>
      </p:sp>
      <p:sp>
        <p:nvSpPr>
          <p:cNvPr id="24" name="矩形 23"/>
          <p:cNvSpPr/>
          <p:nvPr/>
        </p:nvSpPr>
        <p:spPr>
          <a:xfrm>
            <a:off x="1235076" y="5306673"/>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itchFamily="34" charset="-122"/>
                <a:ea typeface="微软雅黑" pitchFamily="34" charset="-122"/>
              </a:rPr>
              <a:t>指导老师</a:t>
            </a:r>
            <a:endParaRPr lang="zh-HK" altLang="en-US" sz="2000" b="1" spc="300" dirty="0">
              <a:latin typeface="微软雅黑" pitchFamily="34" charset="-122"/>
              <a:ea typeface="微软雅黑" pitchFamily="34" charset="-122"/>
            </a:endParaRPr>
          </a:p>
        </p:txBody>
      </p:sp>
      <p:sp>
        <p:nvSpPr>
          <p:cNvPr id="25" name="文本框 24"/>
          <p:cNvSpPr txBox="1"/>
          <p:nvPr/>
        </p:nvSpPr>
        <p:spPr>
          <a:xfrm>
            <a:off x="2593022" y="4767520"/>
            <a:ext cx="1614489" cy="417830"/>
          </a:xfrm>
          <a:prstGeom prst="rect">
            <a:avLst/>
          </a:prstGeom>
          <a:noFill/>
        </p:spPr>
        <p:txBody>
          <a:bodyPr wrap="square" rtlCol="0">
            <a:spAutoFit/>
          </a:bodyPr>
          <a:lstStyle/>
          <a:p>
            <a:pPr algn="ctr"/>
            <a:r>
              <a:rPr lang="zh-CN" altLang="zh-HK" sz="2000" b="1" spc="300" dirty="0">
                <a:solidFill>
                  <a:schemeClr val="bg2">
                    <a:lumMod val="50000"/>
                  </a:schemeClr>
                </a:solidFill>
                <a:latin typeface="微软雅黑" pitchFamily="34" charset="-122"/>
                <a:ea typeface="微软雅黑" pitchFamily="34" charset="-122"/>
              </a:rPr>
              <a:t>王英</a:t>
            </a:r>
            <a:endParaRPr lang="zh-CN" altLang="zh-HK" sz="2000" b="1" spc="300" dirty="0">
              <a:solidFill>
                <a:schemeClr val="bg2">
                  <a:lumMod val="50000"/>
                </a:schemeClr>
              </a:solidFill>
              <a:latin typeface="微软雅黑" pitchFamily="34" charset="-122"/>
              <a:ea typeface="微软雅黑" pitchFamily="34" charset="-122"/>
            </a:endParaRPr>
          </a:p>
        </p:txBody>
      </p:sp>
      <p:sp>
        <p:nvSpPr>
          <p:cNvPr id="26" name="文本框 25"/>
          <p:cNvSpPr txBox="1"/>
          <p:nvPr/>
        </p:nvSpPr>
        <p:spPr>
          <a:xfrm>
            <a:off x="2593022" y="5306793"/>
            <a:ext cx="2001838" cy="417830"/>
          </a:xfrm>
          <a:prstGeom prst="rect">
            <a:avLst/>
          </a:prstGeom>
          <a:noFill/>
        </p:spPr>
        <p:txBody>
          <a:bodyPr wrap="square" rtlCol="0">
            <a:spAutoFit/>
          </a:bodyPr>
          <a:lstStyle/>
          <a:p>
            <a:pPr algn="ctr"/>
            <a:r>
              <a:rPr lang="zh-CN" altLang="zh-HK" sz="2000" b="1" spc="300" dirty="0">
                <a:solidFill>
                  <a:schemeClr val="bg2">
                    <a:lumMod val="50000"/>
                  </a:schemeClr>
                </a:solidFill>
                <a:latin typeface="微软雅黑" pitchFamily="34" charset="-122"/>
                <a:ea typeface="微软雅黑" pitchFamily="34" charset="-122"/>
              </a:rPr>
              <a:t>邢立冬</a:t>
            </a:r>
            <a:endParaRPr lang="zh-CN" altLang="zh-HK" sz="2000" b="1" spc="300" dirty="0">
              <a:solidFill>
                <a:schemeClr val="bg2">
                  <a:lumMod val="50000"/>
                </a:schemeClr>
              </a:solidFill>
              <a:latin typeface="微软雅黑" pitchFamily="34" charset="-122"/>
              <a:ea typeface="微软雅黑" pitchFamily="34" charset="-122"/>
            </a:endParaRPr>
          </a:p>
        </p:txBody>
      </p:sp>
      <p:pic>
        <p:nvPicPr>
          <p:cNvPr id="3" name="图片 2" descr="logo"/>
          <p:cNvPicPr>
            <a:picLocks noChangeAspect="1"/>
          </p:cNvPicPr>
          <p:nvPr/>
        </p:nvPicPr>
        <p:blipFill>
          <a:blip r:embed="rId1"/>
          <a:stretch>
            <a:fillRect/>
          </a:stretch>
        </p:blipFill>
        <p:spPr>
          <a:xfrm>
            <a:off x="42545" y="66040"/>
            <a:ext cx="9060180" cy="132143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10" name="文本框 9"/>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1" name="文本框 10"/>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57" name="矩形 56"/>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矩形 57"/>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9"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2"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3"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6"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9"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82"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83" name="文本框 82"/>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整体逻辑</a:t>
            </a:r>
            <a:endParaRPr lang="zh-HK" altLang="en-US" sz="2400" b="1" dirty="0">
              <a:solidFill>
                <a:srgbClr val="7C233E"/>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药品验证物物理逻辑图"/>
          <p:cNvPicPr>
            <a:picLocks noChangeAspect="1"/>
          </p:cNvPicPr>
          <p:nvPr/>
        </p:nvPicPr>
        <p:blipFill>
          <a:blip r:embed="rId1"/>
          <a:stretch>
            <a:fillRect/>
          </a:stretch>
        </p:blipFill>
        <p:spPr>
          <a:xfrm>
            <a:off x="2072640" y="951230"/>
            <a:ext cx="7071360" cy="5508625"/>
          </a:xfrm>
          <a:prstGeom prst="rect">
            <a:avLst/>
          </a:prstGeom>
        </p:spPr>
      </p:pic>
      <p:sp>
        <p:nvSpPr>
          <p:cNvPr id="15" name="矩形 14"/>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8"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0"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1"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6"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7" name="文本框 26"/>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数据库设计</a:t>
            </a:r>
            <a:endParaRPr lang="zh-HK" altLang="en-US" sz="2400" b="1" dirty="0">
              <a:solidFill>
                <a:srgbClr val="7C233E"/>
              </a:solidFill>
              <a:latin typeface="微软雅黑" pitchFamily="34" charset="-122"/>
              <a:ea typeface="微软雅黑" pitchFamily="34" charset="-122"/>
            </a:endParaRPr>
          </a:p>
        </p:txBody>
      </p:sp>
      <p:sp>
        <p:nvSpPr>
          <p:cNvPr id="29" name="矩形 28"/>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0" name="文本框 29"/>
          <p:cNvSpPr txBox="1"/>
          <p:nvPr/>
        </p:nvSpPr>
        <p:spPr>
          <a:xfrm>
            <a:off x="1303056" y="93911"/>
            <a:ext cx="1252353" cy="384810"/>
          </a:xfrm>
          <a:prstGeom prst="rect">
            <a:avLst/>
          </a:prstGeom>
          <a:noFill/>
        </p:spPr>
        <p:txBody>
          <a:bodyPr wrap="square" rtlCol="0">
            <a:spAutoFit/>
          </a:bodyPr>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31" name="矩形 30"/>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cxnSp>
        <p:nvCxnSpPr>
          <p:cNvPr id="32" name="直接连接符 3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684103" y="93911"/>
            <a:ext cx="1295400" cy="384810"/>
          </a:xfrm>
          <a:prstGeom prst="rect">
            <a:avLst/>
          </a:prstGeom>
          <a:noFill/>
        </p:spPr>
        <p:txBody>
          <a:bodyPr wrap="square" rtlCol="0">
            <a:spAutoFit/>
          </a:bodyPr>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34" name="文本框 33"/>
          <p:cNvSpPr txBox="1"/>
          <p:nvPr/>
        </p:nvSpPr>
        <p:spPr>
          <a:xfrm>
            <a:off x="4043710" y="93911"/>
            <a:ext cx="129540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35" name="文本框 34"/>
          <p:cNvSpPr txBox="1"/>
          <p:nvPr/>
        </p:nvSpPr>
        <p:spPr>
          <a:xfrm>
            <a:off x="5403215" y="93980"/>
            <a:ext cx="160147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36" name="直接连接符 3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0"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1"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2"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3"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4"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5"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6"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48" name="文本框 47"/>
          <p:cNvSpPr txBox="1"/>
          <p:nvPr/>
        </p:nvSpPr>
        <p:spPr>
          <a:xfrm>
            <a:off x="4137653" y="4147147"/>
            <a:ext cx="2171700" cy="417830"/>
          </a:xfrm>
          <a:prstGeom prst="rect">
            <a:avLst/>
          </a:prstGeom>
          <a:noFill/>
        </p:spPr>
        <p:txBody>
          <a:bodyPr wrap="square" rtlCol="0">
            <a:spAutoFit/>
          </a:bodyPr>
          <a:lstStyle/>
          <a:p>
            <a:r>
              <a:rPr lang="zh-CN" altLang="en-US" sz="2000" b="1" dirty="0" smtClean="0">
                <a:solidFill>
                  <a:srgbClr val="7C233E"/>
                </a:solidFill>
                <a:latin typeface="微软雅黑" pitchFamily="34" charset="-122"/>
                <a:ea typeface="微软雅黑" pitchFamily="34" charset="-122"/>
              </a:rPr>
              <a:t>后端实现</a:t>
            </a:r>
            <a:endParaRPr lang="zh-CN" altLang="en-US" sz="2000" b="1" dirty="0" smtClean="0">
              <a:solidFill>
                <a:srgbClr val="7C233E"/>
              </a:solidFill>
              <a:latin typeface="微软雅黑" pitchFamily="34" charset="-122"/>
              <a:ea typeface="微软雅黑"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517390" y="2437765"/>
            <a:ext cx="3373120" cy="1482090"/>
          </a:xfrm>
          <a:prstGeom prst="rect">
            <a:avLst/>
          </a:prstGeom>
        </p:spPr>
        <p:txBody>
          <a:bodyPr wrap="square">
            <a:spAutoFit/>
          </a:bodyPr>
          <a:lstStyle/>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HTML</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CSS</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Javascript</a:t>
            </a:r>
            <a:endParaRPr lang="en-US" altLang="zh-HK" dirty="0" err="1"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Jquery</a:t>
            </a:r>
            <a:endParaRPr lang="en-US" altLang="zh-HK" dirty="0" err="1"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webpack</a:t>
            </a:r>
            <a:endParaRPr lang="en-US" altLang="zh-HK" dirty="0" err="1" smtClean="0">
              <a:solidFill>
                <a:srgbClr val="666666"/>
              </a:solidFill>
              <a:latin typeface="微软雅黑" pitchFamily="34" charset="-122"/>
              <a:ea typeface="微软雅黑" pitchFamily="34" charset="-122"/>
            </a:endParaRPr>
          </a:p>
        </p:txBody>
      </p:sp>
      <p:sp>
        <p:nvSpPr>
          <p:cNvPr id="49" name="文本框 48"/>
          <p:cNvSpPr txBox="1"/>
          <p:nvPr/>
        </p:nvSpPr>
        <p:spPr>
          <a:xfrm>
            <a:off x="4137653" y="2119605"/>
            <a:ext cx="2171700" cy="417830"/>
          </a:xfrm>
          <a:prstGeom prst="rect">
            <a:avLst/>
          </a:prstGeom>
          <a:noFill/>
        </p:spPr>
        <p:txBody>
          <a:bodyPr wrap="square" rtlCol="0">
            <a:spAutoFit/>
          </a:bodyPr>
          <a:lstStyle/>
          <a:p>
            <a:r>
              <a:rPr lang="zh-CN" altLang="en-US" sz="2000" b="1" dirty="0" smtClean="0">
                <a:solidFill>
                  <a:srgbClr val="7C233E"/>
                </a:solidFill>
                <a:latin typeface="微软雅黑" pitchFamily="34" charset="-122"/>
                <a:ea typeface="微软雅黑" pitchFamily="34" charset="-122"/>
              </a:rPr>
              <a:t>前端实现</a:t>
            </a:r>
            <a:endParaRPr lang="zh-CN" altLang="en-US" sz="2000" b="1" dirty="0" smtClean="0">
              <a:solidFill>
                <a:srgbClr val="7C233E"/>
              </a:solidFill>
              <a:latin typeface="微软雅黑" pitchFamily="34" charset="-122"/>
              <a:ea typeface="微软雅黑" pitchFamily="34" charset="-122"/>
            </a:endParaRPr>
          </a:p>
        </p:txBody>
      </p:sp>
      <p:sp>
        <p:nvSpPr>
          <p:cNvPr id="2" name="文本框 1"/>
          <p:cNvSpPr txBox="1"/>
          <p:nvPr/>
        </p:nvSpPr>
        <p:spPr>
          <a:xfrm>
            <a:off x="4565643" y="4516479"/>
            <a:ext cx="3276556" cy="1482090"/>
          </a:xfrm>
          <a:prstGeom prst="rect">
            <a:avLst/>
          </a:prstGeom>
          <a:noFill/>
        </p:spPr>
        <p:txBody>
          <a:bodyPr wrap="square" rtlCol="0">
            <a:spAutoFit/>
          </a:bodyPr>
          <a:lstStyle/>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JAVA</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CN" dirty="0" smtClean="0">
                <a:solidFill>
                  <a:srgbClr val="666666"/>
                </a:solidFill>
                <a:latin typeface="微软雅黑" pitchFamily="34" charset="-122"/>
                <a:ea typeface="微软雅黑" pitchFamily="34" charset="-122"/>
              </a:rPr>
              <a:t>MySQL</a:t>
            </a:r>
            <a:endParaRPr lang="en-US" altLang="zh-CN"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a:solidFill>
                  <a:srgbClr val="666666"/>
                </a:solidFill>
                <a:latin typeface="微软雅黑" pitchFamily="34" charset="-122"/>
                <a:ea typeface="微软雅黑" pitchFamily="34" charset="-122"/>
              </a:rPr>
              <a:t>SpringMVC</a:t>
            </a:r>
            <a:endParaRPr lang="en-US" altLang="zh-HK" dirty="0" err="1">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Mybatis</a:t>
            </a:r>
            <a:endParaRPr lang="en-US" altLang="zh-HK" dirty="0" err="1" smtClean="0">
              <a:solidFill>
                <a:srgbClr val="666666"/>
              </a:solidFill>
              <a:latin typeface="微软雅黑" pitchFamily="34" charset="-122"/>
              <a:ea typeface="微软雅黑" pitchFamily="34" charset="-122"/>
            </a:endParaRPr>
          </a:p>
          <a:p>
            <a:endParaRPr lang="zh-CN" altLang="en-US" dirty="0"/>
          </a:p>
        </p:txBody>
      </p:sp>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10" name="文本框 9"/>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1" name="文本框 10"/>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8"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0"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1"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6"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7" name="文本框 26"/>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实现效果</a:t>
            </a:r>
            <a:endParaRPr lang="zh-HK" altLang="en-US" sz="2400" b="1" dirty="0">
              <a:solidFill>
                <a:srgbClr val="7C233E"/>
              </a:solidFill>
              <a:latin typeface="微软雅黑" pitchFamily="34" charset="-122"/>
              <a:ea typeface="微软雅黑" pitchFamily="34" charset="-122"/>
            </a:endParaRPr>
          </a:p>
        </p:txBody>
      </p:sp>
      <p:sp>
        <p:nvSpPr>
          <p:cNvPr id="28" name="矩形 27"/>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30" name="矩形 2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33" name="文本框 3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34" name="文本框 33"/>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35" name="直接连接符 3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课题难点</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4184251" y="843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126332" y="93911"/>
            <a:ext cx="1295400"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课题难点</a:t>
            </a:r>
            <a:endParaRPr lang="zh-CN" altLang="zh-HK" spc="300" dirty="0">
              <a:solidFill>
                <a:srgbClr val="666666"/>
              </a:solidFill>
              <a:latin typeface="微软雅黑" pitchFamily="34" charset="-122"/>
              <a:ea typeface="微软雅黑" pitchFamily="34" charset="-122"/>
            </a:endParaRPr>
          </a:p>
        </p:txBody>
      </p:sp>
      <p:sp>
        <p:nvSpPr>
          <p:cNvPr id="7" name="文本框 6"/>
          <p:cNvSpPr txBox="1"/>
          <p:nvPr/>
        </p:nvSpPr>
        <p:spPr>
          <a:xfrm>
            <a:off x="1307818" y="93911"/>
            <a:ext cx="1269031"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28742" y="7803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solidFill>
                <a:schemeClr val="tx1">
                  <a:lumMod val="75000"/>
                  <a:lumOff val="25000"/>
                </a:schemeClr>
              </a:solidFill>
              <a:latin typeface="微软雅黑" pitchFamily="34" charset="-122"/>
              <a:ea typeface="微软雅黑" pitchFamily="34" charset="-122"/>
            </a:endParaRPr>
          </a:p>
        </p:txBody>
      </p:sp>
      <p:sp>
        <p:nvSpPr>
          <p:cNvPr id="20" name="椭圆 19"/>
          <p:cNvSpPr/>
          <p:nvPr/>
        </p:nvSpPr>
        <p:spPr>
          <a:xfrm>
            <a:off x="388101"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latin typeface="微软雅黑" pitchFamily="34" charset="-122"/>
              <a:ea typeface="微软雅黑" pitchFamily="34" charset="-122"/>
            </a:endParaRPr>
          </a:p>
        </p:txBody>
      </p:sp>
      <p:sp>
        <p:nvSpPr>
          <p:cNvPr id="21" name="椭圆 20"/>
          <p:cNvSpPr/>
          <p:nvPr/>
        </p:nvSpPr>
        <p:spPr>
          <a:xfrm>
            <a:off x="2812153"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latin typeface="微软雅黑" pitchFamily="34" charset="-122"/>
              <a:ea typeface="微软雅黑" pitchFamily="34" charset="-122"/>
            </a:endParaRPr>
          </a:p>
        </p:txBody>
      </p:sp>
      <p:sp>
        <p:nvSpPr>
          <p:cNvPr id="22" name="椭圆 21"/>
          <p:cNvSpPr/>
          <p:nvPr/>
        </p:nvSpPr>
        <p:spPr>
          <a:xfrm>
            <a:off x="1145673" y="2871668"/>
            <a:ext cx="2144150" cy="2144152"/>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4000" b="1" dirty="0">
                <a:latin typeface="微软雅黑" pitchFamily="34" charset="-122"/>
                <a:ea typeface="微软雅黑" pitchFamily="34" charset="-122"/>
              </a:rPr>
              <a:t>难点</a:t>
            </a:r>
            <a:endParaRPr lang="zh-CN" altLang="zh-HK" sz="4000" b="1" dirty="0">
              <a:latin typeface="微软雅黑" pitchFamily="34" charset="-122"/>
              <a:ea typeface="微软雅黑"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666666"/>
                </a:solidFill>
                <a:latin typeface="微软雅黑" pitchFamily="34" charset="-122"/>
                <a:ea typeface="微软雅黑" pitchFamily="34" charset="-122"/>
              </a:rPr>
              <a:t>foolishness.</a:t>
            </a:r>
            <a:r>
              <a:rPr lang="zh-HK" altLang="zh-HK" sz="1100" dirty="0">
                <a:solidFill>
                  <a:srgbClr val="666666"/>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itchFamily="34" charset="-122"/>
              <a:ea typeface="微软雅黑" pitchFamily="34" charset="-122"/>
            </a:endParaRPr>
          </a:p>
        </p:txBody>
      </p:sp>
      <p:sp>
        <p:nvSpPr>
          <p:cNvPr id="26" name="文本框 25"/>
          <p:cNvSpPr txBox="1"/>
          <p:nvPr/>
        </p:nvSpPr>
        <p:spPr>
          <a:xfrm>
            <a:off x="4542620" y="3125831"/>
            <a:ext cx="2171700" cy="384810"/>
          </a:xfrm>
          <a:prstGeom prst="rect">
            <a:avLst/>
          </a:prstGeom>
          <a:noFill/>
        </p:spPr>
        <p:txBody>
          <a:bodyPr wrap="square" rtlCol="0">
            <a:spAutoFit/>
          </a:bodyPr>
          <a:lstStyle/>
          <a:p>
            <a:pPr algn="ctr"/>
            <a:r>
              <a:rPr lang="zh-CN" altLang="zh-HK" b="1" dirty="0">
                <a:solidFill>
                  <a:schemeClr val="accent2"/>
                </a:solidFill>
                <a:latin typeface="微软雅黑" pitchFamily="34" charset="-122"/>
                <a:ea typeface="微软雅黑" pitchFamily="34" charset="-122"/>
              </a:rPr>
              <a:t>后端实现</a:t>
            </a:r>
            <a:endParaRPr lang="zh-CN" altLang="zh-HK" b="1" dirty="0">
              <a:solidFill>
                <a:schemeClr val="accent2"/>
              </a:solidFill>
              <a:latin typeface="微软雅黑" pitchFamily="34" charset="-122"/>
              <a:ea typeface="微软雅黑"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666666"/>
                </a:solidFill>
                <a:latin typeface="微软雅黑" pitchFamily="34" charset="-122"/>
                <a:ea typeface="微软雅黑" pitchFamily="34" charset="-122"/>
              </a:rPr>
              <a:t>foolishness.</a:t>
            </a:r>
            <a:r>
              <a:rPr lang="zh-HK" altLang="zh-HK" sz="1100" dirty="0">
                <a:solidFill>
                  <a:srgbClr val="666666"/>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itchFamily="34" charset="-122"/>
              <a:ea typeface="微软雅黑" pitchFamily="34" charset="-122"/>
            </a:endParaRPr>
          </a:p>
        </p:txBody>
      </p:sp>
      <p:sp>
        <p:nvSpPr>
          <p:cNvPr id="28" name="文本框 27"/>
          <p:cNvSpPr txBox="1"/>
          <p:nvPr/>
        </p:nvSpPr>
        <p:spPr>
          <a:xfrm>
            <a:off x="4542620" y="1447448"/>
            <a:ext cx="2171700" cy="384810"/>
          </a:xfrm>
          <a:prstGeom prst="rect">
            <a:avLst/>
          </a:prstGeom>
          <a:noFill/>
        </p:spPr>
        <p:txBody>
          <a:bodyPr wrap="square" rtlCol="0">
            <a:spAutoFit/>
          </a:bodyPr>
          <a:lstStyle/>
          <a:p>
            <a:pPr algn="ctr"/>
            <a:r>
              <a:rPr lang="zh-CN" altLang="zh-HK" b="1" dirty="0">
                <a:solidFill>
                  <a:schemeClr val="accent2"/>
                </a:solidFill>
                <a:latin typeface="微软雅黑" pitchFamily="34" charset="-122"/>
                <a:ea typeface="微软雅黑" pitchFamily="34" charset="-122"/>
              </a:rPr>
              <a:t>逻辑处理</a:t>
            </a:r>
            <a:endParaRPr lang="zh-CN" altLang="zh-HK" b="1" dirty="0">
              <a:solidFill>
                <a:schemeClr val="accent2"/>
              </a:solidFill>
              <a:latin typeface="微软雅黑" pitchFamily="34" charset="-122"/>
              <a:ea typeface="微软雅黑"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666666"/>
                </a:solidFill>
                <a:latin typeface="微软雅黑" pitchFamily="34" charset="-122"/>
                <a:ea typeface="微软雅黑" pitchFamily="34" charset="-122"/>
              </a:rPr>
              <a:t>foolishness.</a:t>
            </a:r>
            <a:r>
              <a:rPr lang="zh-HK" altLang="zh-HK" sz="1100" dirty="0">
                <a:solidFill>
                  <a:srgbClr val="666666"/>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itchFamily="34" charset="-122"/>
              <a:ea typeface="微软雅黑" pitchFamily="34" charset="-122"/>
            </a:endParaRPr>
          </a:p>
        </p:txBody>
      </p:sp>
      <p:sp>
        <p:nvSpPr>
          <p:cNvPr id="30" name="文本框 29"/>
          <p:cNvSpPr txBox="1"/>
          <p:nvPr/>
        </p:nvSpPr>
        <p:spPr>
          <a:xfrm>
            <a:off x="4542620" y="4804103"/>
            <a:ext cx="2171700" cy="384810"/>
          </a:xfrm>
          <a:prstGeom prst="rect">
            <a:avLst/>
          </a:prstGeom>
          <a:noFill/>
        </p:spPr>
        <p:txBody>
          <a:bodyPr wrap="square" rtlCol="0">
            <a:spAutoFit/>
          </a:bodyPr>
          <a:lstStyle/>
          <a:p>
            <a:pPr algn="ctr"/>
            <a:r>
              <a:rPr lang="zh-CN" altLang="zh-HK" b="1" dirty="0">
                <a:solidFill>
                  <a:schemeClr val="accent2"/>
                </a:solidFill>
                <a:latin typeface="微软雅黑" pitchFamily="34" charset="-122"/>
                <a:ea typeface="微软雅黑" pitchFamily="34" charset="-122"/>
              </a:rPr>
              <a:t>前后端联调</a:t>
            </a:r>
            <a:endParaRPr lang="zh-CN" altLang="zh-HK" b="1" dirty="0">
              <a:solidFill>
                <a:schemeClr val="accent2"/>
              </a:solidFill>
              <a:latin typeface="微软雅黑" pitchFamily="34" charset="-122"/>
              <a:ea typeface="微软雅黑" pitchFamily="34" charset="-122"/>
            </a:endParaRPr>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40" name="文本框 39"/>
          <p:cNvSpPr txBox="1"/>
          <p:nvPr/>
        </p:nvSpPr>
        <p:spPr>
          <a:xfrm>
            <a:off x="5825490" y="86360"/>
            <a:ext cx="1726565" cy="384810"/>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sp>
        <p:nvSpPr>
          <p:cNvPr id="8" name="文本框 7"/>
          <p:cNvSpPr txBox="1"/>
          <p:nvPr/>
        </p:nvSpPr>
        <p:spPr>
          <a:xfrm>
            <a:off x="1895475" y="190563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A</a:t>
            </a:r>
            <a:endParaRPr lang="en-US" altLang="zh-CN" sz="2400" b="1" dirty="0" smtClean="0">
              <a:latin typeface="微软雅黑" pitchFamily="34" charset="-122"/>
              <a:ea typeface="微软雅黑" pitchFamily="34" charset="-122"/>
              <a:sym typeface="+mn-ea"/>
            </a:endParaRPr>
          </a:p>
          <a:p>
            <a:endParaRPr lang="zh-CN" altLang="en-US"/>
          </a:p>
        </p:txBody>
      </p:sp>
      <p:sp>
        <p:nvSpPr>
          <p:cNvPr id="11" name="文本框 10"/>
          <p:cNvSpPr txBox="1"/>
          <p:nvPr/>
        </p:nvSpPr>
        <p:spPr>
          <a:xfrm>
            <a:off x="646430" y="501586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B</a:t>
            </a:r>
            <a:endParaRPr lang="en-US" altLang="zh-CN" sz="2400" b="1" dirty="0" smtClean="0">
              <a:latin typeface="微软雅黑" pitchFamily="34" charset="-122"/>
              <a:ea typeface="微软雅黑" pitchFamily="34" charset="-122"/>
              <a:sym typeface="+mn-ea"/>
            </a:endParaRPr>
          </a:p>
          <a:p>
            <a:endParaRPr lang="zh-CN" altLang="en-US"/>
          </a:p>
        </p:txBody>
      </p:sp>
      <p:sp>
        <p:nvSpPr>
          <p:cNvPr id="18" name="文本框 17"/>
          <p:cNvSpPr txBox="1"/>
          <p:nvPr/>
        </p:nvSpPr>
        <p:spPr>
          <a:xfrm>
            <a:off x="3070860" y="501586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C</a:t>
            </a:r>
            <a:endParaRPr lang="en-US" altLang="zh-CN" sz="2400" b="1" dirty="0" smtClean="0">
              <a:latin typeface="微软雅黑" pitchFamily="34" charset="-122"/>
              <a:ea typeface="微软雅黑" pitchFamily="34" charset="-122"/>
              <a:sym typeface="+mn-ea"/>
            </a:endParaRPr>
          </a:p>
          <a:p>
            <a:endParaRPr lang="zh-CN"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7376160" cy="1720986"/>
            <a:chOff x="2408238" y="2568507"/>
            <a:chExt cx="7376160" cy="1720986"/>
          </a:xfrm>
        </p:grpSpPr>
        <p:grpSp>
          <p:nvGrpSpPr>
            <p:cNvPr id="14" name="组合 13"/>
            <p:cNvGrpSpPr/>
            <p:nvPr/>
          </p:nvGrpSpPr>
          <p:grpSpPr>
            <a:xfrm>
              <a:off x="2408238" y="2568507"/>
              <a:ext cx="7376160" cy="1720986"/>
              <a:chOff x="1184275" y="2717410"/>
              <a:chExt cx="7376160"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585"/>
                <a:ext cx="5372735"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总结与展望</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690" y="97155"/>
            <a:ext cx="1548130" cy="36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9565" y="97155"/>
            <a:ext cx="1532255"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总结与展望</a:t>
            </a:r>
            <a:endParaRPr lang="zh-CN" altLang="zh-HK" spc="300" dirty="0">
              <a:solidFill>
                <a:srgbClr val="666666"/>
              </a:solidFill>
              <a:latin typeface="微软雅黑" pitchFamily="34" charset="-122"/>
              <a:ea typeface="微软雅黑" pitchFamily="34" charset="-122"/>
            </a:endParaRPr>
          </a:p>
        </p:txBody>
      </p:sp>
      <p:sp>
        <p:nvSpPr>
          <p:cNvPr id="6" name="文本框 5"/>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7" name="文本框 6"/>
          <p:cNvSpPr txBox="1"/>
          <p:nvPr/>
        </p:nvSpPr>
        <p:spPr>
          <a:xfrm>
            <a:off x="1307818" y="93911"/>
            <a:ext cx="1269031"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800" b="1" dirty="0">
                  <a:solidFill>
                    <a:srgbClr val="7C233E"/>
                  </a:solidFill>
                  <a:latin typeface="微软雅黑" pitchFamily="34" charset="-122"/>
                  <a:ea typeface="微软雅黑" pitchFamily="34" charset="-122"/>
                </a:rPr>
                <a:t>总结</a:t>
              </a:r>
              <a:endParaRPr lang="zh-CN" altLang="zh-HK" sz="2800" b="1" dirty="0">
                <a:solidFill>
                  <a:srgbClr val="7C233E"/>
                </a:solidFill>
                <a:latin typeface="微软雅黑" pitchFamily="34" charset="-122"/>
                <a:ea typeface="微软雅黑" pitchFamily="34" charset="-122"/>
              </a:endParaRPr>
            </a:p>
          </p:txBody>
        </p:sp>
        <p:sp>
          <p:nvSpPr>
            <p:cNvPr id="22" name="文本框 21"/>
            <p:cNvSpPr txBox="1"/>
            <p:nvPr/>
          </p:nvSpPr>
          <p:spPr>
            <a:xfrm>
              <a:off x="3294983" y="2471185"/>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1</a:t>
              </a:r>
              <a:endParaRPr lang="en-US" altLang="zh-CN" sz="3200" b="1" dirty="0" smtClean="0">
                <a:solidFill>
                  <a:schemeClr val="bg1"/>
                </a:solidFill>
                <a:latin typeface="微软雅黑" pitchFamily="34" charset="-122"/>
                <a:ea typeface="微软雅黑" pitchFamily="34" charset="-122"/>
              </a:endParaRPr>
            </a:p>
          </p:txBody>
        </p:sp>
        <p:sp>
          <p:nvSpPr>
            <p:cNvPr id="23" name="文本框 22"/>
            <p:cNvSpPr txBox="1"/>
            <p:nvPr/>
          </p:nvSpPr>
          <p:spPr>
            <a:xfrm>
              <a:off x="3294892" y="4084929"/>
              <a:ext cx="769257" cy="613410"/>
            </a:xfrm>
            <a:prstGeom prst="rect">
              <a:avLst/>
            </a:prstGeom>
            <a:noFill/>
          </p:spPr>
          <p:txBody>
            <a:bodyPr wrap="square" rtlCol="0">
              <a:spAutoFit/>
            </a:bodyPr>
            <a:lstStyle/>
            <a:p>
              <a:pPr algn="ctr"/>
              <a:endParaRPr lang="zh-CN" altLang="zh-HK" sz="3200" b="1" dirty="0">
                <a:solidFill>
                  <a:schemeClr val="bg1"/>
                </a:solidFill>
                <a:latin typeface="微软雅黑" pitchFamily="34" charset="-122"/>
                <a:ea typeface="微软雅黑" pitchFamily="34" charset="-122"/>
              </a:endParaRPr>
            </a:p>
          </p:txBody>
        </p:sp>
        <p:sp>
          <p:nvSpPr>
            <p:cNvPr id="24" name="文本框 23"/>
            <p:cNvSpPr txBox="1"/>
            <p:nvPr/>
          </p:nvSpPr>
          <p:spPr>
            <a:xfrm>
              <a:off x="5140069" y="4026873"/>
              <a:ext cx="769257" cy="972820"/>
            </a:xfrm>
            <a:prstGeom prst="rect">
              <a:avLst/>
            </a:prstGeom>
            <a:noFill/>
          </p:spPr>
          <p:txBody>
            <a:bodyPr wrap="square" rtlCol="0">
              <a:spAutoFit/>
            </a:bodyPr>
            <a:lstStyle/>
            <a:p>
              <a:pPr algn="ctr"/>
              <a:endParaRPr lang="zh-CN" altLang="zh-HK" sz="5400" b="1" dirty="0">
                <a:solidFill>
                  <a:schemeClr val="bg1"/>
                </a:solidFill>
                <a:latin typeface="微软雅黑" pitchFamily="34" charset="-122"/>
                <a:ea typeface="微软雅黑" pitchFamily="34" charset="-122"/>
              </a:endParaRPr>
            </a:p>
          </p:txBody>
        </p:sp>
        <p:sp>
          <p:nvSpPr>
            <p:cNvPr id="25" name="文本框 24"/>
            <p:cNvSpPr txBox="1"/>
            <p:nvPr/>
          </p:nvSpPr>
          <p:spPr>
            <a:xfrm>
              <a:off x="5125555" y="2471619"/>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2</a:t>
              </a:r>
              <a:endParaRPr lang="en-US" altLang="zh-CN" sz="3200" b="1" dirty="0" smtClean="0">
                <a:solidFill>
                  <a:schemeClr val="bg1"/>
                </a:solidFill>
                <a:latin typeface="微软雅黑" pitchFamily="34" charset="-122"/>
                <a:ea typeface="微软雅黑" pitchFamily="34" charset="-122"/>
              </a:endParaRP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7C233E"/>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7C233E"/>
                </a:solidFill>
                <a:latin typeface="微软雅黑" pitchFamily="34" charset="-122"/>
                <a:ea typeface="微软雅黑" pitchFamily="34" charset="-122"/>
              </a:rPr>
              <a:t>foolishness.</a:t>
            </a:r>
            <a:r>
              <a:rPr lang="zh-HK" altLang="zh-HK" sz="1100" dirty="0">
                <a:solidFill>
                  <a:srgbClr val="7C233E"/>
                </a:solidFill>
                <a:latin typeface="微软雅黑" pitchFamily="34" charset="-122"/>
                <a:ea typeface="微软雅黑" pitchFamily="34" charset="-122"/>
                <a:cs typeface="Arial" pitchFamily="34" charset="0"/>
              </a:rPr>
              <a:t> </a:t>
            </a:r>
            <a:endParaRPr lang="zh-HK" altLang="zh-HK" sz="1100" dirty="0">
              <a:solidFill>
                <a:srgbClr val="7C233E"/>
              </a:solidFill>
              <a:latin typeface="微软雅黑" pitchFamily="34" charset="-122"/>
              <a:ea typeface="微软雅黑"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7C233E"/>
                </a:solidFill>
                <a:latin typeface="微软雅黑" pitchFamily="34" charset="-122"/>
                <a:ea typeface="微软雅黑" pitchFamily="34" charset="-122"/>
              </a:rPr>
              <a:t>ADD  TITLE</a:t>
            </a:r>
            <a:endParaRPr lang="zh-HK" altLang="en-US" b="1" dirty="0">
              <a:solidFill>
                <a:srgbClr val="7C233E"/>
              </a:solidFill>
              <a:latin typeface="微软雅黑" pitchFamily="34" charset="-122"/>
              <a:ea typeface="微软雅黑" pitchFamily="34" charset="-122"/>
            </a:endParaRPr>
          </a:p>
        </p:txBody>
      </p:sp>
      <p:sp>
        <p:nvSpPr>
          <p:cNvPr id="30" name="矩形 29"/>
          <p:cNvSpPr/>
          <p:nvPr/>
        </p:nvSpPr>
        <p:spPr>
          <a:xfrm>
            <a:off x="499709" y="223535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7C233E"/>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7C233E"/>
                </a:solidFill>
                <a:latin typeface="微软雅黑" pitchFamily="34" charset="-122"/>
                <a:ea typeface="微软雅黑" pitchFamily="34" charset="-122"/>
              </a:rPr>
              <a:t>foolishness.</a:t>
            </a:r>
            <a:r>
              <a:rPr lang="zh-HK" altLang="zh-HK" sz="1100" dirty="0">
                <a:solidFill>
                  <a:srgbClr val="7C233E"/>
                </a:solidFill>
                <a:latin typeface="微软雅黑" pitchFamily="34" charset="-122"/>
                <a:ea typeface="微软雅黑" pitchFamily="34" charset="-122"/>
                <a:cs typeface="Arial" pitchFamily="34" charset="0"/>
              </a:rPr>
              <a:t> </a:t>
            </a:r>
            <a:endParaRPr lang="zh-HK" altLang="zh-HK" sz="1100" dirty="0">
              <a:solidFill>
                <a:srgbClr val="7C233E"/>
              </a:solidFill>
              <a:latin typeface="微软雅黑" pitchFamily="34" charset="-122"/>
              <a:ea typeface="微软雅黑"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7C233E"/>
                </a:solidFill>
                <a:latin typeface="微软雅黑" pitchFamily="34" charset="-122"/>
                <a:ea typeface="微软雅黑" pitchFamily="34" charset="-122"/>
              </a:rPr>
              <a:t>ADD  TITLE</a:t>
            </a:r>
            <a:endParaRPr lang="zh-HK" altLang="en-US" b="1" dirty="0">
              <a:solidFill>
                <a:srgbClr val="7C233E"/>
              </a:solidFill>
              <a:latin typeface="微软雅黑" pitchFamily="34" charset="-122"/>
              <a:ea typeface="微软雅黑" pitchFamily="34" charset="-122"/>
            </a:endParaRPr>
          </a:p>
        </p:txBody>
      </p:sp>
      <p:sp>
        <p:nvSpPr>
          <p:cNvPr id="34" name="矩形 33"/>
          <p:cNvSpPr/>
          <p:nvPr/>
        </p:nvSpPr>
        <p:spPr>
          <a:xfrm>
            <a:off x="556378" y="470334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7C233E"/>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7C233E"/>
                </a:solidFill>
                <a:latin typeface="微软雅黑" pitchFamily="34" charset="-122"/>
                <a:ea typeface="微软雅黑" pitchFamily="34" charset="-122"/>
              </a:rPr>
              <a:t>foolishness.</a:t>
            </a:r>
            <a:r>
              <a:rPr lang="zh-HK" altLang="zh-HK" sz="1100" dirty="0">
                <a:solidFill>
                  <a:srgbClr val="7C233E"/>
                </a:solidFill>
                <a:latin typeface="微软雅黑" pitchFamily="34" charset="-122"/>
                <a:ea typeface="微软雅黑" pitchFamily="34" charset="-122"/>
                <a:cs typeface="Arial" pitchFamily="34" charset="0"/>
              </a:rPr>
              <a:t> </a:t>
            </a:r>
            <a:endParaRPr lang="zh-HK" altLang="zh-HK" sz="1100" dirty="0">
              <a:solidFill>
                <a:srgbClr val="7C233E"/>
              </a:solidFill>
              <a:latin typeface="微软雅黑" pitchFamily="34" charset="-122"/>
              <a:ea typeface="微软雅黑"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7C233E"/>
                </a:solidFill>
                <a:latin typeface="微软雅黑" pitchFamily="34" charset="-122"/>
                <a:ea typeface="微软雅黑" pitchFamily="34" charset="-122"/>
              </a:rPr>
              <a:t>ADD  TITLE</a:t>
            </a:r>
            <a:endParaRPr lang="zh-HK" altLang="en-US" b="1" dirty="0">
              <a:solidFill>
                <a:srgbClr val="7C233E"/>
              </a:solidFill>
              <a:latin typeface="微软雅黑" pitchFamily="34" charset="-122"/>
              <a:ea typeface="微软雅黑" pitchFamily="34" charset="-122"/>
            </a:endParaRPr>
          </a:p>
        </p:txBody>
      </p:sp>
      <p:sp>
        <p:nvSpPr>
          <p:cNvPr id="38" name="矩形 37"/>
          <p:cNvSpPr/>
          <p:nvPr/>
        </p:nvSpPr>
        <p:spPr>
          <a:xfrm>
            <a:off x="6607199" y="471059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rgbClr val="7C233E"/>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7C233E"/>
                </a:solidFill>
                <a:latin typeface="微软雅黑" pitchFamily="34" charset="-122"/>
                <a:ea typeface="微软雅黑" pitchFamily="34" charset="-122"/>
              </a:rPr>
              <a:t>foolishness.</a:t>
            </a:r>
            <a:r>
              <a:rPr lang="zh-HK" altLang="zh-HK" sz="1100" dirty="0">
                <a:solidFill>
                  <a:srgbClr val="7C233E"/>
                </a:solidFill>
                <a:latin typeface="微软雅黑" pitchFamily="34" charset="-122"/>
                <a:ea typeface="微软雅黑" pitchFamily="34" charset="-122"/>
                <a:cs typeface="Arial" pitchFamily="34" charset="0"/>
              </a:rPr>
              <a:t> </a:t>
            </a:r>
            <a:endParaRPr lang="zh-HK" altLang="zh-HK" sz="1100" dirty="0">
              <a:solidFill>
                <a:srgbClr val="7C233E"/>
              </a:solidFill>
              <a:latin typeface="微软雅黑" pitchFamily="34" charset="-122"/>
              <a:ea typeface="微软雅黑" pitchFamily="34" charset="-122"/>
              <a:cs typeface="Arial" pitchFamily="34" charset="0"/>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rgbClr val="7C233E"/>
                </a:solidFill>
                <a:latin typeface="微软雅黑" pitchFamily="34" charset="-122"/>
                <a:ea typeface="微软雅黑" pitchFamily="34" charset="-122"/>
              </a:rPr>
              <a:t>ADD  TITLE</a:t>
            </a:r>
            <a:endParaRPr lang="en-US" altLang="zh-CN" b="1" dirty="0" smtClean="0">
              <a:solidFill>
                <a:srgbClr val="7C233E"/>
              </a:solidFill>
              <a:latin typeface="微软雅黑" pitchFamily="34" charset="-122"/>
              <a:ea typeface="微软雅黑" pitchFamily="34" charset="-122"/>
            </a:endParaRPr>
          </a:p>
        </p:txBody>
      </p:sp>
      <p:sp>
        <p:nvSpPr>
          <p:cNvPr id="42" name="矩形 41"/>
          <p:cNvSpPr/>
          <p:nvPr/>
        </p:nvSpPr>
        <p:spPr>
          <a:xfrm>
            <a:off x="6607199" y="222810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50" name="文本框 4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8" name="文本框 7"/>
          <p:cNvSpPr txBox="1"/>
          <p:nvPr/>
        </p:nvSpPr>
        <p:spPr>
          <a:xfrm>
            <a:off x="3274663" y="4426350"/>
            <a:ext cx="769257" cy="613410"/>
          </a:xfrm>
          <a:prstGeom prst="rect">
            <a:avLst/>
          </a:prstGeom>
          <a:noFill/>
        </p:spPr>
        <p:txBody>
          <a:bodyPr wrap="square" rtlCol="0">
            <a:spAutoFit/>
          </a:bodyPr>
          <a:p>
            <a:pPr algn="ctr"/>
            <a:r>
              <a:rPr lang="en-US" altLang="zh-CN" sz="3200" b="1" dirty="0" smtClean="0">
                <a:solidFill>
                  <a:schemeClr val="bg1"/>
                </a:solidFill>
                <a:latin typeface="微软雅黑" pitchFamily="34" charset="-122"/>
                <a:ea typeface="微软雅黑" pitchFamily="34" charset="-122"/>
              </a:rPr>
              <a:t>4</a:t>
            </a:r>
            <a:endParaRPr lang="en-US" altLang="zh-CN" sz="3200" b="1" dirty="0" smtClean="0">
              <a:solidFill>
                <a:schemeClr val="bg1"/>
              </a:solidFill>
              <a:latin typeface="微软雅黑" pitchFamily="34" charset="-122"/>
              <a:ea typeface="微软雅黑" pitchFamily="34" charset="-122"/>
            </a:endParaRPr>
          </a:p>
        </p:txBody>
      </p:sp>
      <p:sp>
        <p:nvSpPr>
          <p:cNvPr id="11" name="文本框 10"/>
          <p:cNvSpPr txBox="1"/>
          <p:nvPr/>
        </p:nvSpPr>
        <p:spPr>
          <a:xfrm>
            <a:off x="5125688" y="4426350"/>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3</a:t>
            </a:r>
            <a:endParaRPr lang="en-US" altLang="zh-CN" sz="3200" b="1" dirty="0" smtClean="0">
              <a:solidFill>
                <a:schemeClr val="bg1"/>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问题讨论</a:t>
            </a:r>
            <a:endParaRPr lang="zh-HK" altLang="en-US" spc="300" dirty="0">
              <a:solidFill>
                <a:schemeClr val="bg1"/>
              </a:solidFill>
              <a:latin typeface="微软雅黑" pitchFamily="34" charset="-122"/>
              <a:ea typeface="微软雅黑"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itchFamily="34" charset="-122"/>
                <a:ea typeface="微软雅黑" pitchFamily="34" charset="-122"/>
              </a:rPr>
              <a:t>研究</a:t>
            </a:r>
            <a:r>
              <a:rPr lang="zh-CN" altLang="en-US" spc="300" dirty="0" smtClean="0">
                <a:solidFill>
                  <a:schemeClr val="bg1"/>
                </a:solidFill>
                <a:latin typeface="微软雅黑" pitchFamily="34" charset="-122"/>
                <a:ea typeface="微软雅黑" pitchFamily="34" charset="-122"/>
              </a:rPr>
              <a:t>结果</a:t>
            </a:r>
            <a:endParaRPr lang="zh-HK" altLang="en-US" spc="300" dirty="0">
              <a:solidFill>
                <a:schemeClr val="bg1"/>
              </a:solidFill>
              <a:latin typeface="微软雅黑" pitchFamily="34" charset="-122"/>
              <a:ea typeface="微软雅黑"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研究背景</a:t>
            </a:r>
            <a:endParaRPr lang="zh-HK" altLang="en-US"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研究方法</a:t>
            </a:r>
            <a:endParaRPr lang="zh-HK" altLang="en-US" spc="300" dirty="0">
              <a:solidFill>
                <a:schemeClr val="bg1"/>
              </a:solidFill>
              <a:latin typeface="微软雅黑" pitchFamily="34" charset="-122"/>
              <a:ea typeface="微软雅黑"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itchFamily="34" charset="-122"/>
                <a:ea typeface="微软雅黑" pitchFamily="34" charset="-122"/>
              </a:rPr>
              <a:t>论文总结</a:t>
            </a:r>
            <a:endParaRPr lang="zh-HK" altLang="en-US" spc="300" dirty="0">
              <a:solidFill>
                <a:srgbClr val="666666"/>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itchFamily="34" charset="-122"/>
                <a:ea typeface="微软雅黑" pitchFamily="34" charset="-122"/>
              </a:rPr>
              <a:t>A</a:t>
            </a:r>
            <a:endParaRPr lang="zh-HK" altLang="en-US" sz="3600" b="1" dirty="0">
              <a:latin typeface="微软雅黑" pitchFamily="34" charset="-122"/>
              <a:ea typeface="微软雅黑" pitchFamily="34" charset="-122"/>
            </a:endParaRPr>
          </a:p>
        </p:txBody>
      </p:sp>
      <p:sp>
        <p:nvSpPr>
          <p:cNvPr id="32" name="椭圆 31"/>
          <p:cNvSpPr/>
          <p:nvPr/>
        </p:nvSpPr>
        <p:spPr>
          <a:xfrm>
            <a:off x="3331803" y="3238110"/>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itchFamily="34" charset="-122"/>
                <a:ea typeface="微软雅黑" pitchFamily="34" charset="-122"/>
              </a:rPr>
              <a:t>B</a:t>
            </a:r>
            <a:endParaRPr lang="zh-HK" altLang="en-US" sz="3600" b="1" dirty="0">
              <a:latin typeface="微软雅黑" pitchFamily="34" charset="-122"/>
              <a:ea typeface="微软雅黑" pitchFamily="34" charset="-122"/>
            </a:endParaRPr>
          </a:p>
        </p:txBody>
      </p:sp>
      <p:sp>
        <p:nvSpPr>
          <p:cNvPr id="33" name="椭圆 32"/>
          <p:cNvSpPr/>
          <p:nvPr/>
        </p:nvSpPr>
        <p:spPr>
          <a:xfrm>
            <a:off x="2412999" y="4895159"/>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itchFamily="34" charset="-122"/>
                <a:ea typeface="微软雅黑" pitchFamily="34" charset="-122"/>
              </a:rPr>
              <a:t>C</a:t>
            </a:r>
            <a:endParaRPr lang="zh-HK" altLang="en-US" sz="3600" b="1" dirty="0">
              <a:latin typeface="微软雅黑" pitchFamily="34" charset="-122"/>
              <a:ea typeface="微软雅黑"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666666"/>
                </a:solidFill>
                <a:latin typeface="微软雅黑" pitchFamily="34" charset="-122"/>
                <a:ea typeface="微软雅黑" pitchFamily="34" charset="-122"/>
              </a:rPr>
              <a:t>foolishness.</a:t>
            </a:r>
            <a:r>
              <a:rPr lang="zh-HK" altLang="zh-HK" sz="1100" dirty="0">
                <a:solidFill>
                  <a:srgbClr val="666666"/>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itchFamily="34" charset="-122"/>
              <a:ea typeface="微软雅黑"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itchFamily="34" charset="-122"/>
                <a:ea typeface="微软雅黑" pitchFamily="34" charset="-122"/>
              </a:rPr>
              <a:t>ADD YOUR TITLE</a:t>
            </a:r>
            <a:endParaRPr lang="zh-HK" altLang="en-US" b="1" dirty="0">
              <a:solidFill>
                <a:srgbClr val="7C233E"/>
              </a:solidFill>
              <a:latin typeface="微软雅黑" pitchFamily="34" charset="-122"/>
              <a:ea typeface="微软雅黑"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666666"/>
                </a:solidFill>
                <a:latin typeface="微软雅黑" pitchFamily="34" charset="-122"/>
                <a:ea typeface="微软雅黑" pitchFamily="34" charset="-122"/>
              </a:rPr>
              <a:t>foolishness.</a:t>
            </a:r>
            <a:r>
              <a:rPr lang="zh-HK" altLang="zh-HK" sz="1100" dirty="0">
                <a:solidFill>
                  <a:srgbClr val="666666"/>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itchFamily="34" charset="-122"/>
              <a:ea typeface="微软雅黑"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itchFamily="34" charset="-122"/>
                <a:ea typeface="微软雅黑" pitchFamily="34" charset="-122"/>
              </a:rPr>
              <a:t>ADD YOUR TITLE</a:t>
            </a:r>
            <a:endParaRPr lang="zh-HK" altLang="en-US" b="1" dirty="0">
              <a:solidFill>
                <a:srgbClr val="7C233E"/>
              </a:solidFill>
              <a:latin typeface="微软雅黑" pitchFamily="34" charset="-122"/>
              <a:ea typeface="微软雅黑"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itchFamily="34" charset="-122"/>
                <a:ea typeface="微软雅黑" pitchFamily="34" charset="-122"/>
              </a:rPr>
              <a:t>It was the best of times, it was the worst of times; it was the age of wisdom, it was the age of </a:t>
            </a:r>
            <a:r>
              <a:rPr lang="en-US" altLang="zh-HK" sz="1100" dirty="0" smtClean="0">
                <a:solidFill>
                  <a:srgbClr val="666666"/>
                </a:solidFill>
                <a:latin typeface="微软雅黑" pitchFamily="34" charset="-122"/>
                <a:ea typeface="微软雅黑" pitchFamily="34" charset="-122"/>
              </a:rPr>
              <a:t>foolishness.</a:t>
            </a:r>
            <a:r>
              <a:rPr lang="zh-HK" altLang="zh-HK" sz="1100" dirty="0">
                <a:solidFill>
                  <a:srgbClr val="666666"/>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itchFamily="34" charset="-122"/>
              <a:ea typeface="微软雅黑"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itchFamily="34" charset="-122"/>
                <a:ea typeface="微软雅黑" pitchFamily="34" charset="-122"/>
              </a:rPr>
              <a:t>ADD YOUR TITLE</a:t>
            </a:r>
            <a:endParaRPr lang="zh-HK" altLang="en-US" b="1" dirty="0">
              <a:solidFill>
                <a:srgbClr val="7C233E"/>
              </a:solidFill>
              <a:latin typeface="微软雅黑" pitchFamily="34" charset="-122"/>
              <a:ea typeface="微软雅黑"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论文绪论</a:t>
            </a:r>
            <a:endParaRPr lang="zh-HK" altLang="en-US" spc="300"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rotWithShape="1">
          <a:blip r:embed="rId1"/>
          <a:srcRect l="48604"/>
          <a:stretch>
            <a:fillRect/>
          </a:stretch>
        </p:blipFill>
        <p:spPr>
          <a:xfrm>
            <a:off x="0" y="2141580"/>
            <a:ext cx="1484985" cy="2889401"/>
          </a:xfrm>
          <a:prstGeom prst="rect">
            <a:avLst/>
          </a:prstGeom>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itchFamily="34" charset="-122"/>
                <a:ea typeface="微软雅黑" pitchFamily="34" charset="-122"/>
              </a:rPr>
              <a:t>THANKS</a:t>
            </a:r>
            <a:endParaRPr lang="zh-HK" altLang="en-US" sz="6600" b="1" spc="300" dirty="0">
              <a:latin typeface="微软雅黑" pitchFamily="34" charset="-122"/>
              <a:ea typeface="微软雅黑" pitchFamily="34" charset="-122"/>
            </a:endParaRPr>
          </a:p>
        </p:txBody>
      </p:sp>
      <p:grpSp>
        <p:nvGrpSpPr>
          <p:cNvPr id="5" name="组合 4"/>
          <p:cNvGrpSpPr/>
          <p:nvPr/>
        </p:nvGrpSpPr>
        <p:grpSpPr>
          <a:xfrm>
            <a:off x="3009900" y="5999215"/>
            <a:ext cx="2754630" cy="432127"/>
            <a:chOff x="2425700" y="4406572"/>
            <a:chExt cx="2754630" cy="432127"/>
          </a:xfrm>
        </p:grpSpPr>
        <p:sp>
          <p:nvSpPr>
            <p:cNvPr id="3" name="矩形 2"/>
            <p:cNvSpPr/>
            <p:nvPr/>
          </p:nvSpPr>
          <p:spPr>
            <a:xfrm>
              <a:off x="2425700" y="4406899"/>
              <a:ext cx="1244600" cy="4318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b="1" dirty="0">
                  <a:latin typeface="微软雅黑" pitchFamily="34" charset="-122"/>
                  <a:ea typeface="微软雅黑" pitchFamily="34" charset="-122"/>
                </a:rPr>
                <a:t>答辩人</a:t>
              </a:r>
              <a:endParaRPr lang="zh-CN" altLang="zh-HK" b="1" dirty="0">
                <a:latin typeface="微软雅黑" pitchFamily="34" charset="-122"/>
                <a:ea typeface="微软雅黑" pitchFamily="34" charset="-122"/>
              </a:endParaRPr>
            </a:p>
          </p:txBody>
        </p:sp>
        <p:sp>
          <p:nvSpPr>
            <p:cNvPr id="4" name="文本框 3"/>
            <p:cNvSpPr txBox="1"/>
            <p:nvPr/>
          </p:nvSpPr>
          <p:spPr>
            <a:xfrm>
              <a:off x="3670300" y="4406572"/>
              <a:ext cx="1510030" cy="384810"/>
            </a:xfrm>
            <a:prstGeom prst="rect">
              <a:avLst/>
            </a:prstGeom>
            <a:noFill/>
          </p:spPr>
          <p:txBody>
            <a:bodyPr wrap="square" rtlCol="0">
              <a:spAutoFit/>
            </a:bodyPr>
            <a:lstStyle/>
            <a:p>
              <a:pPr algn="ctr"/>
              <a:r>
                <a:rPr lang="zh-CN" altLang="zh-HK" b="1" spc="300" dirty="0">
                  <a:solidFill>
                    <a:srgbClr val="7C233E"/>
                  </a:solidFill>
                  <a:latin typeface="微软雅黑" pitchFamily="34" charset="-122"/>
                  <a:ea typeface="微软雅黑" pitchFamily="34" charset="-122"/>
                </a:rPr>
                <a:t>王英</a:t>
              </a:r>
              <a:endParaRPr lang="zh-CN" altLang="zh-HK" b="1" spc="300" dirty="0">
                <a:solidFill>
                  <a:srgbClr val="7C233E"/>
                </a:solidFill>
                <a:latin typeface="微软雅黑" pitchFamily="34" charset="-122"/>
                <a:ea typeface="微软雅黑"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648311"/>
            <a:ext cx="1795460"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课题意义</a:t>
            </a:r>
            <a:endParaRPr lang="zh-CN" altLang="zh-HK" sz="2800" b="1" spc="300" dirty="0">
              <a:solidFill>
                <a:srgbClr val="666666"/>
              </a:solidFill>
              <a:latin typeface="微软雅黑" pitchFamily="34" charset="-122"/>
              <a:ea typeface="微软雅黑" pitchFamily="34" charset="-122"/>
            </a:endParaRPr>
          </a:p>
        </p:txBody>
      </p:sp>
      <p:sp>
        <p:nvSpPr>
          <p:cNvPr id="23" name="文本框 22"/>
          <p:cNvSpPr txBox="1"/>
          <p:nvPr/>
        </p:nvSpPr>
        <p:spPr>
          <a:xfrm>
            <a:off x="6067427" y="2395643"/>
            <a:ext cx="1795461"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创新点</a:t>
            </a:r>
            <a:endParaRPr lang="zh-CN" altLang="zh-HK" sz="2800" b="1" spc="300" dirty="0">
              <a:solidFill>
                <a:srgbClr val="666666"/>
              </a:solidFill>
              <a:latin typeface="微软雅黑" pitchFamily="34" charset="-122"/>
              <a:ea typeface="微软雅黑" pitchFamily="34" charset="-122"/>
            </a:endParaRPr>
          </a:p>
        </p:txBody>
      </p:sp>
      <p:sp>
        <p:nvSpPr>
          <p:cNvPr id="24" name="文本框 23"/>
          <p:cNvSpPr txBox="1"/>
          <p:nvPr/>
        </p:nvSpPr>
        <p:spPr>
          <a:xfrm>
            <a:off x="6067427" y="3195045"/>
            <a:ext cx="1795461" cy="548640"/>
          </a:xfrm>
          <a:prstGeom prst="rect">
            <a:avLst/>
          </a:prstGeom>
          <a:noFill/>
        </p:spPr>
        <p:txBody>
          <a:bodyPr wrap="square" rtlCol="0">
            <a:spAutoFit/>
          </a:bodyPr>
          <a:lstStyle/>
          <a:p>
            <a:r>
              <a:rPr lang="zh-CN" altLang="en-US" sz="2800" b="1" spc="300" dirty="0" smtClean="0">
                <a:solidFill>
                  <a:srgbClr val="666666"/>
                </a:solidFill>
                <a:latin typeface="微软雅黑" pitchFamily="34" charset="-122"/>
                <a:ea typeface="微软雅黑" pitchFamily="34" charset="-122"/>
              </a:rPr>
              <a:t>系统实现</a:t>
            </a:r>
            <a:endParaRPr lang="zh-CN" altLang="en-US" sz="2800" b="1" spc="300" dirty="0" smtClean="0">
              <a:solidFill>
                <a:srgbClr val="666666"/>
              </a:solidFill>
              <a:latin typeface="微软雅黑" pitchFamily="34" charset="-122"/>
              <a:ea typeface="微软雅黑" pitchFamily="34" charset="-122"/>
            </a:endParaRPr>
          </a:p>
        </p:txBody>
      </p:sp>
      <p:sp>
        <p:nvSpPr>
          <p:cNvPr id="25" name="文本框 24"/>
          <p:cNvSpPr txBox="1"/>
          <p:nvPr/>
        </p:nvSpPr>
        <p:spPr>
          <a:xfrm>
            <a:off x="6067426" y="3882052"/>
            <a:ext cx="1795461"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课题难点</a:t>
            </a:r>
            <a:endParaRPr lang="zh-CN" altLang="zh-HK" sz="2800" b="1" spc="300" dirty="0">
              <a:solidFill>
                <a:srgbClr val="666666"/>
              </a:solidFill>
              <a:latin typeface="微软雅黑" pitchFamily="34" charset="-122"/>
              <a:ea typeface="微软雅黑" pitchFamily="34" charset="-122"/>
            </a:endParaRPr>
          </a:p>
        </p:txBody>
      </p:sp>
      <p:sp>
        <p:nvSpPr>
          <p:cNvPr id="26" name="文本框 25"/>
          <p:cNvSpPr txBox="1"/>
          <p:nvPr/>
        </p:nvSpPr>
        <p:spPr>
          <a:xfrm>
            <a:off x="6067425" y="4573905"/>
            <a:ext cx="2157730"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总结与展望</a:t>
            </a:r>
            <a:endParaRPr lang="zh-CN" altLang="zh-HK" sz="2800" b="1" spc="300" dirty="0">
              <a:solidFill>
                <a:srgbClr val="666666"/>
              </a:solidFill>
              <a:latin typeface="微软雅黑" pitchFamily="34" charset="-122"/>
              <a:ea typeface="微软雅黑" pitchFamily="34" charset="-122"/>
            </a:endParaRPr>
          </a:p>
        </p:txBody>
      </p:sp>
      <p:grpSp>
        <p:nvGrpSpPr>
          <p:cNvPr id="19" name="组合 18"/>
          <p:cNvGrpSpPr/>
          <p:nvPr/>
        </p:nvGrpSpPr>
        <p:grpSpPr>
          <a:xfrm>
            <a:off x="1635920" y="2197034"/>
            <a:ext cx="1947861" cy="1940713"/>
            <a:chOff x="1709739" y="2636838"/>
            <a:chExt cx="1590160" cy="1584325"/>
          </a:xfrm>
          <a:solidFill>
            <a:srgbClr val="7C23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itchFamily="34" charset="-122"/>
                <a:ea typeface="微软雅黑" pitchFamily="34" charset="-122"/>
              </a:rPr>
              <a:t>CONTANTS</a:t>
            </a:r>
            <a:endParaRPr lang="zh-HK" altLang="en-US" sz="2800" b="1" spc="300" dirty="0">
              <a:solidFill>
                <a:srgbClr val="7C233E"/>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课题意义</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767696" y="1506037"/>
            <a:ext cx="5207000" cy="523220"/>
          </a:xfrm>
          <a:prstGeom prst="rect">
            <a:avLst/>
          </a:prstGeom>
        </p:spPr>
        <p:txBody>
          <a:bodyPr wrap="square">
            <a:spAutoFit/>
          </a:bodyPr>
          <a:lstStyle/>
          <a:p>
            <a:pPr marL="457200" lvl="0" indent="-457200" algn="just">
              <a:buFont typeface="Wingdings" pitchFamily="2" charset="2"/>
              <a:buChar char="Ø"/>
            </a:pPr>
            <a:r>
              <a:rPr lang="zh-CN" altLang="zh-HK" sz="2800" dirty="0">
                <a:solidFill>
                  <a:srgbClr val="666666"/>
                </a:solidFill>
                <a:latin typeface="微软雅黑" pitchFamily="34" charset="-122"/>
                <a:ea typeface="微软雅黑" pitchFamily="34" charset="-122"/>
              </a:rPr>
              <a:t>目前医院取药验证</a:t>
            </a:r>
            <a:endParaRPr lang="zh-CN" altLang="zh-HK" sz="2800" dirty="0">
              <a:solidFill>
                <a:srgbClr val="666666"/>
              </a:solidFill>
              <a:latin typeface="微软雅黑" pitchFamily="34" charset="-122"/>
              <a:ea typeface="微软雅黑" pitchFamily="34" charset="-122"/>
            </a:endParaRPr>
          </a:p>
        </p:txBody>
      </p:sp>
      <p:sp>
        <p:nvSpPr>
          <p:cNvPr id="48" name="矩形 47"/>
          <p:cNvSpPr/>
          <p:nvPr/>
        </p:nvSpPr>
        <p:spPr>
          <a:xfrm>
            <a:off x="1815956" y="2376691"/>
            <a:ext cx="5207000" cy="523220"/>
          </a:xfrm>
          <a:prstGeom prst="rect">
            <a:avLst/>
          </a:prstGeom>
        </p:spPr>
        <p:txBody>
          <a:bodyPr wrap="square">
            <a:spAutoFit/>
          </a:bodyPr>
          <a:lstStyle/>
          <a:p>
            <a:pPr marL="457200" lvl="0" indent="-457200" algn="just">
              <a:buFont typeface="Wingdings" pitchFamily="2" charset="2"/>
              <a:buChar char="Ø"/>
            </a:pPr>
            <a:r>
              <a:rPr lang="zh-CN" altLang="zh-HK" sz="2800" dirty="0">
                <a:solidFill>
                  <a:schemeClr val="accent2"/>
                </a:solidFill>
                <a:latin typeface="微软雅黑" pitchFamily="34" charset="-122"/>
                <a:ea typeface="微软雅黑" pitchFamily="34" charset="-122"/>
              </a:rPr>
              <a:t>取药出错数量及影响</a:t>
            </a:r>
            <a:endParaRPr lang="zh-CN" altLang="zh-HK" sz="2800" dirty="0">
              <a:solidFill>
                <a:schemeClr val="accent2"/>
              </a:solidFill>
              <a:latin typeface="微软雅黑" pitchFamily="34" charset="-122"/>
              <a:ea typeface="微软雅黑" pitchFamily="34" charset="-122"/>
            </a:endParaRPr>
          </a:p>
        </p:txBody>
      </p:sp>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itchFamily="34" charset="-122"/>
                <a:ea typeface="微软雅黑" pitchFamily="34" charset="-122"/>
              </a:rPr>
              <a:t>课题意义</a:t>
            </a:r>
            <a:endParaRPr lang="zh-HK" altLang="en-US" spc="300" dirty="0">
              <a:solidFill>
                <a:srgbClr val="666666"/>
              </a:solidFill>
              <a:latin typeface="微软雅黑" pitchFamily="34" charset="-122"/>
              <a:ea typeface="微软雅黑"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创新点</a:t>
            </a:r>
            <a:endParaRPr lang="zh-HK" altLang="en-US" spc="300" dirty="0">
              <a:solidFill>
                <a:schemeClr val="bg1"/>
              </a:solidFill>
              <a:latin typeface="微软雅黑" pitchFamily="34" charset="-122"/>
              <a:ea typeface="微软雅黑"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系统实现</a:t>
            </a:r>
            <a:endParaRPr lang="zh-HK" altLang="en-US"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课题难点</a:t>
            </a:r>
            <a:endParaRPr lang="zh-HK" altLang="en-US" spc="300" dirty="0">
              <a:solidFill>
                <a:schemeClr val="bg1"/>
              </a:solidFill>
              <a:latin typeface="微软雅黑" pitchFamily="34" charset="-122"/>
              <a:ea typeface="微软雅黑" pitchFamily="34" charset="-122"/>
            </a:endParaRPr>
          </a:p>
        </p:txBody>
      </p:sp>
      <p:sp>
        <p:nvSpPr>
          <p:cNvPr id="44" name="文本框 43"/>
          <p:cNvSpPr txBox="1"/>
          <p:nvPr/>
        </p:nvSpPr>
        <p:spPr>
          <a:xfrm>
            <a:off x="5403316" y="93911"/>
            <a:ext cx="1619783"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147482621" name="图片 -2147482622" descr="634449346323932476"/>
          <p:cNvPicPr>
            <a:picLocks noChangeAspect="1"/>
          </p:cNvPicPr>
          <p:nvPr/>
        </p:nvPicPr>
        <p:blipFill>
          <a:blip r:embed="rId1"/>
          <a:stretch>
            <a:fillRect/>
          </a:stretch>
        </p:blipFill>
        <p:spPr>
          <a:xfrm>
            <a:off x="1767840" y="3359785"/>
            <a:ext cx="5593715" cy="3215640"/>
          </a:xfrm>
          <a:prstGeom prst="rect">
            <a:avLst/>
          </a:prstGeom>
          <a:noFill/>
          <a:ln w="9525">
            <a:noFill/>
          </a:ln>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itchFamily="34" charset="-122"/>
                <a:ea typeface="微软雅黑" pitchFamily="34" charset="-122"/>
              </a:rPr>
              <a:t>课题意义</a:t>
            </a:r>
            <a:endParaRPr lang="zh-HK" altLang="en-US" spc="300" dirty="0">
              <a:solidFill>
                <a:srgbClr val="666666"/>
              </a:solidFill>
              <a:latin typeface="微软雅黑" pitchFamily="34" charset="-122"/>
              <a:ea typeface="微软雅黑"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创新点</a:t>
            </a:r>
            <a:endParaRPr lang="zh-HK" altLang="en-US" spc="300" dirty="0">
              <a:solidFill>
                <a:schemeClr val="bg1"/>
              </a:solidFill>
              <a:latin typeface="微软雅黑" pitchFamily="34" charset="-122"/>
              <a:ea typeface="微软雅黑"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系统实现</a:t>
            </a:r>
            <a:endParaRPr lang="zh-HK" altLang="en-US"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课题难点</a:t>
            </a:r>
            <a:endParaRPr lang="zh-HK" altLang="en-US" spc="300" dirty="0">
              <a:solidFill>
                <a:schemeClr val="bg1"/>
              </a:solidFill>
              <a:latin typeface="微软雅黑" pitchFamily="34" charset="-122"/>
              <a:ea typeface="微软雅黑" pitchFamily="34" charset="-122"/>
            </a:endParaRPr>
          </a:p>
        </p:txBody>
      </p:sp>
      <p:sp>
        <p:nvSpPr>
          <p:cNvPr id="44" name="文本框 43"/>
          <p:cNvSpPr txBox="1"/>
          <p:nvPr/>
        </p:nvSpPr>
        <p:spPr>
          <a:xfrm>
            <a:off x="5403316" y="93911"/>
            <a:ext cx="1619783"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564731" y="2231907"/>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spc="300" dirty="0" smtClean="0">
                <a:latin typeface="微软雅黑" pitchFamily="34" charset="-122"/>
                <a:ea typeface="微软雅黑" pitchFamily="34" charset="-122"/>
              </a:rPr>
              <a:t>做好本系统</a:t>
            </a:r>
            <a:endParaRPr lang="zh-HK" altLang="en-US" sz="3200" b="1" spc="300" dirty="0">
              <a:latin typeface="微软雅黑" pitchFamily="34" charset="-122"/>
              <a:ea typeface="微软雅黑" pitchFamily="34" charset="-122"/>
            </a:endParaRPr>
          </a:p>
        </p:txBody>
      </p:sp>
      <p:sp>
        <p:nvSpPr>
          <p:cNvPr id="17" name="椭圆 16"/>
          <p:cNvSpPr/>
          <p:nvPr/>
        </p:nvSpPr>
        <p:spPr>
          <a:xfrm>
            <a:off x="6247881" y="1117632"/>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验证准确</a:t>
            </a:r>
            <a:endParaRPr lang="zh-HK" altLang="en-US" b="1" spc="300" dirty="0">
              <a:latin typeface="微软雅黑" pitchFamily="34" charset="-122"/>
              <a:ea typeface="微软雅黑" pitchFamily="34" charset="-122"/>
            </a:endParaRPr>
          </a:p>
        </p:txBody>
      </p:sp>
      <p:sp>
        <p:nvSpPr>
          <p:cNvPr id="18" name="椭圆 17"/>
          <p:cNvSpPr/>
          <p:nvPr/>
        </p:nvSpPr>
        <p:spPr>
          <a:xfrm>
            <a:off x="5880832" y="4168602"/>
            <a:ext cx="2983080" cy="1334367"/>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符合“智慧医疗”</a:t>
            </a:r>
            <a:endParaRPr lang="zh-HK" altLang="en-US" b="1" spc="300" dirty="0">
              <a:latin typeface="微软雅黑" pitchFamily="34" charset="-122"/>
              <a:ea typeface="微软雅黑" pitchFamily="34" charset="-122"/>
            </a:endParaRPr>
          </a:p>
        </p:txBody>
      </p:sp>
      <p:sp>
        <p:nvSpPr>
          <p:cNvPr id="19" name="椭圆 18"/>
          <p:cNvSpPr/>
          <p:nvPr/>
        </p:nvSpPr>
        <p:spPr>
          <a:xfrm>
            <a:off x="2152730" y="3936956"/>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latin typeface="微软雅黑" pitchFamily="34" charset="-122"/>
                <a:ea typeface="微软雅黑" pitchFamily="34" charset="-122"/>
              </a:rPr>
              <a:t>降低损失</a:t>
            </a:r>
            <a:endParaRPr lang="zh-CN" altLang="zh-HK" b="1" spc="300" dirty="0">
              <a:latin typeface="微软雅黑" pitchFamily="34" charset="-122"/>
              <a:ea typeface="微软雅黑" pitchFamily="34" charset="-122"/>
            </a:endParaRPr>
          </a:p>
        </p:txBody>
      </p:sp>
      <p:sp>
        <p:nvSpPr>
          <p:cNvPr id="20" name="椭圆 19"/>
          <p:cNvSpPr/>
          <p:nvPr/>
        </p:nvSpPr>
        <p:spPr>
          <a:xfrm>
            <a:off x="963899" y="1108914"/>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解放人力</a:t>
            </a:r>
            <a:endParaRPr lang="zh-HK" altLang="en-US" b="1" spc="300" dirty="0">
              <a:latin typeface="微软雅黑" pitchFamily="34" charset="-122"/>
              <a:ea typeface="微软雅黑" pitchFamily="34" charset="-122"/>
            </a:endParaRPr>
          </a:p>
        </p:txBody>
      </p:sp>
      <p:cxnSp>
        <p:nvCxnSpPr>
          <p:cNvPr id="22" name="直接连接符 21"/>
          <p:cNvCxnSpPr/>
          <p:nvPr/>
        </p:nvCxnSpPr>
        <p:spPr>
          <a:xfrm>
            <a:off x="1884815" y="1916568"/>
            <a:ext cx="2251250" cy="114781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flipV="1">
            <a:off x="4914283" y="3636370"/>
            <a:ext cx="1636223" cy="991366"/>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pPr algn="ctr"/>
                <a:r>
                  <a:rPr lang="zh-CN" altLang="zh-HK" sz="7200" b="1" spc="300" dirty="0">
                    <a:solidFill>
                      <a:schemeClr val="bg1"/>
                    </a:solidFill>
                    <a:latin typeface="微软雅黑" pitchFamily="34" charset="-122"/>
                    <a:ea typeface="微软雅黑" pitchFamily="34" charset="-122"/>
                  </a:rPr>
                  <a:t>创新点</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右箭头 71"/>
          <p:cNvSpPr/>
          <p:nvPr/>
        </p:nvSpPr>
        <p:spPr>
          <a:xfrm>
            <a:off x="348615" y="1931035"/>
            <a:ext cx="4377055" cy="1351915"/>
          </a:xfrm>
          <a:prstGeom prst="rightArrow">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创新点</a:t>
            </a:r>
            <a:endParaRPr lang="zh-CN" altLang="zh-HK" spc="300" dirty="0">
              <a:solidFill>
                <a:srgbClr val="666666"/>
              </a:solidFill>
              <a:latin typeface="微软雅黑" pitchFamily="34" charset="-122"/>
              <a:ea typeface="微软雅黑" pitchFamily="34" charset="-122"/>
            </a:endParaRPr>
          </a:p>
        </p:txBody>
      </p:sp>
      <p:sp>
        <p:nvSpPr>
          <p:cNvPr id="42" name="文本框 41"/>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44" name="文本框 43"/>
          <p:cNvSpPr txBox="1"/>
          <p:nvPr/>
        </p:nvSpPr>
        <p:spPr>
          <a:xfrm>
            <a:off x="5403215" y="93980"/>
            <a:ext cx="15748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49250" y="2310130"/>
            <a:ext cx="3161030" cy="59245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itchFamily="34" charset="-122"/>
                <a:ea typeface="微软雅黑" pitchFamily="34" charset="-122"/>
              </a:rPr>
              <a:t>条形码识别技术优势</a:t>
            </a:r>
            <a:endParaRPr lang="zh-HK" altLang="en-US" b="1" spc="300" dirty="0">
              <a:latin typeface="微软雅黑" pitchFamily="34" charset="-122"/>
              <a:ea typeface="微软雅黑" pitchFamily="34" charset="-122"/>
            </a:endParaRPr>
          </a:p>
        </p:txBody>
      </p:sp>
      <p:pic>
        <p:nvPicPr>
          <p:cNvPr id="3" name="图片 2"/>
          <p:cNvPicPr>
            <a:picLocks noChangeAspect="1"/>
          </p:cNvPicPr>
          <p:nvPr/>
        </p:nvPicPr>
        <p:blipFill>
          <a:blip r:embed="rId1"/>
          <a:stretch>
            <a:fillRect/>
          </a:stretch>
        </p:blipFill>
        <p:spPr>
          <a:xfrm>
            <a:off x="1254125" y="4147820"/>
            <a:ext cx="2856865" cy="1943100"/>
          </a:xfrm>
          <a:prstGeom prst="rect">
            <a:avLst/>
          </a:prstGeom>
        </p:spPr>
      </p:pic>
      <p:sp>
        <p:nvSpPr>
          <p:cNvPr id="70" name="文本框 69"/>
          <p:cNvSpPr txBox="1"/>
          <p:nvPr/>
        </p:nvSpPr>
        <p:spPr>
          <a:xfrm>
            <a:off x="5738495" y="1829435"/>
            <a:ext cx="2354580" cy="1554480"/>
          </a:xfrm>
          <a:prstGeom prst="rect">
            <a:avLst/>
          </a:prstGeom>
          <a:noFill/>
        </p:spPr>
        <p:txBody>
          <a:bodyPr wrap="none" rtlCol="0">
            <a:spAutoFit/>
          </a:bodyPr>
          <a:p>
            <a:pPr marL="342900" indent="-342900">
              <a:buFont typeface="Wingdings" charset="0"/>
              <a:buChar char="l"/>
            </a:pPr>
            <a:r>
              <a:rPr lang="zh-CN" altLang="en-US" sz="2400">
                <a:solidFill>
                  <a:schemeClr val="tx1">
                    <a:lumMod val="75000"/>
                    <a:lumOff val="25000"/>
                  </a:schemeClr>
                </a:solidFill>
              </a:rPr>
              <a:t>输入速度快</a:t>
            </a:r>
            <a:endParaRPr lang="zh-CN" altLang="en-US" sz="2400">
              <a:solidFill>
                <a:schemeClr val="tx1">
                  <a:lumMod val="75000"/>
                  <a:lumOff val="25000"/>
                </a:schemeClr>
              </a:solidFill>
            </a:endParaRPr>
          </a:p>
          <a:p>
            <a:pPr marL="457200" indent="-457200">
              <a:buFont typeface="Wingdings" charset="0"/>
              <a:buChar char="l"/>
            </a:pPr>
            <a:r>
              <a:rPr lang="zh-CN" altLang="en-US" sz="2400">
                <a:solidFill>
                  <a:schemeClr val="tx1">
                    <a:lumMod val="75000"/>
                    <a:lumOff val="25000"/>
                  </a:schemeClr>
                </a:solidFill>
              </a:rPr>
              <a:t>可靠性高</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采集信息量大</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灵活实用</a:t>
            </a:r>
            <a:endParaRPr lang="zh-CN" altLang="en-US" sz="2400">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创新点</a:t>
            </a:r>
            <a:endParaRPr lang="zh-CN" altLang="zh-HK" spc="300" dirty="0">
              <a:solidFill>
                <a:srgbClr val="666666"/>
              </a:solidFill>
              <a:latin typeface="微软雅黑" pitchFamily="34" charset="-122"/>
              <a:ea typeface="微软雅黑" pitchFamily="34" charset="-122"/>
            </a:endParaRPr>
          </a:p>
        </p:txBody>
      </p:sp>
      <p:sp>
        <p:nvSpPr>
          <p:cNvPr id="42" name="文本框 41"/>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44" name="文本框 43"/>
          <p:cNvSpPr txBox="1"/>
          <p:nvPr/>
        </p:nvSpPr>
        <p:spPr>
          <a:xfrm>
            <a:off x="5403215" y="93980"/>
            <a:ext cx="15748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右箭头 71"/>
          <p:cNvSpPr/>
          <p:nvPr/>
        </p:nvSpPr>
        <p:spPr>
          <a:xfrm>
            <a:off x="348615" y="1931035"/>
            <a:ext cx="4377055" cy="1351915"/>
          </a:xfrm>
          <a:prstGeom prst="rightArrow">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49250" y="2310130"/>
            <a:ext cx="3161030" cy="59245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sym typeface="+mn-ea"/>
              </a:rPr>
              <a:t>国外处理取药验证方法</a:t>
            </a:r>
            <a:endParaRPr lang="zh-HK" altLang="en-US" b="1" spc="300" dirty="0">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itchFamily="34" charset="-122"/>
                    <a:ea typeface="微软雅黑" pitchFamily="34" charset="-122"/>
                  </a:rPr>
                  <a:t>系统实现</a:t>
                </a:r>
                <a:endParaRPr lang="zh-CN" altLang="zh-HK" sz="7200" b="1" spc="300" dirty="0">
                  <a:solidFill>
                    <a:schemeClr val="bg1"/>
                  </a:solidFill>
                  <a:latin typeface="微软雅黑" pitchFamily="34" charset="-122"/>
                  <a:ea typeface="微软雅黑"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itchFamily="34" charset="-122"/>
                  <a:ea typeface="微软雅黑" pitchFamily="34" charset="-122"/>
                </a:rPr>
                <a:t>It was the best of times, it was the worst of times; it was the age of wisdom, it was the age of foolishness.</a:t>
              </a:r>
              <a:r>
                <a:rPr lang="zh-HK" altLang="zh-HK" sz="900" dirty="0">
                  <a:solidFill>
                    <a:schemeClr val="bg1"/>
                  </a:solidFill>
                  <a:latin typeface="微软雅黑" pitchFamily="34" charset="-122"/>
                  <a:ea typeface="微软雅黑" pitchFamily="34" charset="-122"/>
                  <a:cs typeface="Arial"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3380</Words>
  <Application>WPS 演示</Application>
  <PresentationFormat>全屏显示(4:3)</PresentationFormat>
  <Paragraphs>275</Paragraphs>
  <Slides>19</Slides>
  <Notes>0</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think</cp:lastModifiedBy>
  <cp:revision>128</cp:revision>
  <dcterms:created xsi:type="dcterms:W3CDTF">2015-02-19T23:46:00Z</dcterms:created>
  <dcterms:modified xsi:type="dcterms:W3CDTF">2016-06-05T16:19:45Z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