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6" r:id="rId2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33E"/>
    <a:srgbClr val="666666"/>
    <a:srgbClr val="92D14F"/>
    <a:srgbClr val="0174AB"/>
    <a:srgbClr val="BFC0C0"/>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75" d="100"/>
          <a:sy n="75" d="100"/>
        </p:scale>
        <p:origin x="1434" y="7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chemeClr val="accent2"/>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7C23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1667834960"/>
        <c:axId val="1716981472"/>
      </c:barChart>
      <c:catAx>
        <c:axId val="1667834960"/>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CN"/>
          </a:p>
        </c:txPr>
        <c:crossAx val="1716981472"/>
        <c:crosses val="autoZero"/>
        <c:auto val="1"/>
        <c:lblAlgn val="ctr"/>
        <c:lblOffset val="100"/>
        <c:noMultiLvlLbl val="0"/>
      </c:catAx>
      <c:valAx>
        <c:axId val="1716981472"/>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CN"/>
          </a:p>
        </c:txPr>
        <c:crossAx val="166783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chemeClr val="accent2"/>
              </a:solidFill>
              <a:round/>
            </a:ln>
            <a:effectLst>
              <a:outerShdw blurRad="50800" dist="38100" dir="2700000" algn="tl" rotWithShape="0">
                <a:prstClr val="black">
                  <a:alpha val="40000"/>
                </a:prstClr>
              </a:outerShdw>
            </a:effectLst>
          </c:spPr>
          <c:marker>
            <c:symbol val="circle"/>
            <c:size val="5"/>
            <c:spPr>
              <a:solidFill>
                <a:schemeClr val="accent2"/>
              </a:solidFill>
              <a:ln w="57150">
                <a:solidFill>
                  <a:schemeClr val="accent2"/>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805231024"/>
        <c:axId val="1805232112"/>
      </c:lineChart>
      <c:catAx>
        <c:axId val="180523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5232112"/>
        <c:crosses val="autoZero"/>
        <c:auto val="1"/>
        <c:lblAlgn val="ctr"/>
        <c:lblOffset val="100"/>
        <c:noMultiLvlLbl val="0"/>
      </c:catAx>
      <c:valAx>
        <c:axId val="18052321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05231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3/6/2016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3/6/2016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3/6/2016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hyperlink" Target="http://www.pptstore.net/" TargetMode="External"/><Relationship Id="rId3" Type="http://schemas.openxmlformats.org/officeDocument/2006/relationships/image" Target="../media/image7.png"/><Relationship Id="rId7" Type="http://schemas.openxmlformats.org/officeDocument/2006/relationships/hyperlink" Target="http://www.weibo.com/showppt" TargetMode="Externa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hyperlink" Target="http://www.weibo.com/51ppt" TargetMode="External"/><Relationship Id="rId11" Type="http://schemas.openxmlformats.org/officeDocument/2006/relationships/hyperlink" Target="http://www.showppt.com/" TargetMode="External"/><Relationship Id="rId5" Type="http://schemas.openxmlformats.org/officeDocument/2006/relationships/hyperlink" Target="http://www.weibo.com/pptstore" TargetMode="External"/><Relationship Id="rId10" Type="http://schemas.openxmlformats.org/officeDocument/2006/relationships/hyperlink" Target="http://www.pptstore.net/zhidao/" TargetMode="External"/><Relationship Id="rId4" Type="http://schemas.openxmlformats.org/officeDocument/2006/relationships/hyperlink" Target="http://www.51ppt.com.cn/Article/PPTTips/2013-03-15/Article_20130315013834.html" TargetMode="External"/><Relationship Id="rId9" Type="http://schemas.openxmlformats.org/officeDocument/2006/relationships/hyperlink" Target="http://www.51ppt.com.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5357813" y="508341"/>
            <a:ext cx="1042987" cy="1042986"/>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400800" y="688489"/>
            <a:ext cx="2582303" cy="523220"/>
          </a:xfrm>
          <a:prstGeom prst="rect">
            <a:avLst/>
          </a:prstGeom>
          <a:noFill/>
        </p:spPr>
        <p:txBody>
          <a:bodyPr wrap="square" rtlCol="0">
            <a:spAutoFit/>
          </a:bodyPr>
          <a:lstStyle/>
          <a:p>
            <a:r>
              <a:rPr lang="zh-CN" altLang="en-US" sz="2800" b="1" spc="300" dirty="0" smtClean="0">
                <a:solidFill>
                  <a:srgbClr val="7C233E"/>
                </a:solidFill>
                <a:latin typeface="微软雅黑" panose="020B0503020204020204" pitchFamily="34" charset="-122"/>
                <a:ea typeface="微软雅黑" panose="020B0503020204020204" pitchFamily="34" charset="-122"/>
              </a:rPr>
              <a:t>西安邮电学校</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979600"/>
            <a:ext cx="9144000" cy="2340000"/>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0" y="2705726"/>
            <a:ext cx="7021979" cy="584775"/>
          </a:xfrm>
          <a:prstGeom prst="rect">
            <a:avLst/>
          </a:prstGeom>
          <a:noFill/>
        </p:spPr>
        <p:txBody>
          <a:bodyPr wrap="square" rtlCol="0">
            <a:spAutoFit/>
          </a:bodyPr>
          <a:lstStyle/>
          <a:p>
            <a:pPr algn="ctr"/>
            <a:r>
              <a:rPr lang="zh-CN" altLang="en-US" sz="3200" b="1" spc="300" dirty="0" smtClean="0">
                <a:solidFill>
                  <a:schemeClr val="bg1"/>
                </a:solidFill>
                <a:latin typeface="微软雅黑" panose="020B0503020204020204" pitchFamily="34" charset="-122"/>
                <a:ea typeface="微软雅黑" panose="020B0503020204020204" pitchFamily="34" charset="-122"/>
              </a:rPr>
              <a:t>基于加权多节点频谱感知算法研究</a:t>
            </a:r>
            <a:endParaRPr lang="en-US" altLang="zh-CN" sz="3200" b="1" spc="3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刘新宇</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001838"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弥寅</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卢光跃</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9091" y="464918"/>
            <a:ext cx="1211709" cy="1211709"/>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7C23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7C23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7C23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7C23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05949050"/>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394382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805055372"/>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940714697"/>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77622823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chemeClr val="accent2"/>
                </a:solidFill>
                <a:latin typeface="微软雅黑" panose="020B0503020204020204" pitchFamily="34" charset="-122"/>
                <a:ea typeface="微软雅黑" panose="020B0503020204020204" pitchFamily="34" charset="-122"/>
              </a:rPr>
              <a:t>研究方法</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chemeClr val="accent2"/>
                </a:solidFill>
                <a:latin typeface="微软雅黑" panose="020B0503020204020204" pitchFamily="34" charset="-122"/>
                <a:ea typeface="微软雅黑" panose="020B0503020204020204" pitchFamily="34" charset="-122"/>
              </a:rPr>
              <a:t>研究</a:t>
            </a:r>
            <a:r>
              <a:rPr lang="zh-CN" altLang="en-US" sz="2800" b="1" spc="300" dirty="0" smtClean="0">
                <a:solidFill>
                  <a:schemeClr val="accent2"/>
                </a:solidFill>
                <a:latin typeface="微软雅黑" panose="020B0503020204020204" pitchFamily="34" charset="-122"/>
                <a:ea typeface="微软雅黑" panose="020B0503020204020204" pitchFamily="34" charset="-122"/>
              </a:rPr>
              <a:t>结果</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7C233E"/>
                  </a:solidFill>
                  <a:latin typeface="微软雅黑" panose="020B0503020204020204" pitchFamily="34" charset="-122"/>
                  <a:ea typeface="微软雅黑" panose="020B0503020204020204" pitchFamily="34" charset="-122"/>
                </a:rPr>
                <a:t>TEXT</a:t>
              </a:r>
              <a:endParaRPr lang="zh-HK" altLang="en-US" sz="2800" b="1" dirty="0">
                <a:solidFill>
                  <a:srgbClr val="7C23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chemeClr val="accent2"/>
                </a:solidFill>
                <a:latin typeface="微软雅黑" panose="020B0503020204020204" pitchFamily="34" charset="-122"/>
                <a:ea typeface="微软雅黑" panose="020B0503020204020204" pitchFamily="34" charset="-122"/>
              </a:rPr>
              <a:t>ADD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2"/>
          <a:srcRect l="48604"/>
          <a:stretch/>
        </p:blipFill>
        <p:spPr>
          <a:xfrm>
            <a:off x="0" y="2141580"/>
            <a:ext cx="1484985" cy="2889401"/>
          </a:xfrm>
          <a:prstGeom prst="rect">
            <a:avLst/>
          </a:prstGeom>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7C233E"/>
                  </a:solidFill>
                  <a:latin typeface="微软雅黑" panose="020B0503020204020204" pitchFamily="34" charset="-122"/>
                  <a:ea typeface="微软雅黑" panose="020B0503020204020204" pitchFamily="34" charset="-122"/>
                </a:rPr>
                <a:t>DAMEN</a:t>
              </a:r>
              <a:endParaRPr lang="zh-HK" altLang="en-US" sz="2400" b="1" spc="300" dirty="0">
                <a:solidFill>
                  <a:srgbClr val="7C23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a:noFill/>
          <a:ln>
            <a:noFill/>
          </a:ln>
        </p:spPr>
      </p:pic>
      <p:pic>
        <p:nvPicPr>
          <p:cNvPr id="20" name="图片 19" descr="未标式 题-1.png"/>
          <p:cNvPicPr>
            <a:picLocks noChangeAspect="1"/>
          </p:cNvPicPr>
          <p:nvPr/>
        </p:nvPicPr>
        <p:blipFill>
          <a:blip r:embed="rId3" cstate="print">
            <a:duotone>
              <a:prstClr val="black"/>
              <a:schemeClr val="bg1">
                <a:tint val="45000"/>
                <a:satMod val="400000"/>
              </a:schemeClr>
            </a:duotone>
            <a:lum bright="100000"/>
          </a:blip>
          <a:stretch>
            <a:fillRect/>
          </a:stretch>
        </p:blipFill>
        <p:spPr>
          <a:xfrm rot="20279432">
            <a:off x="5668163" y="4659896"/>
            <a:ext cx="219267" cy="324000"/>
          </a:xfrm>
          <a:prstGeom prst="rect">
            <a:avLst/>
          </a:prstGeom>
        </p:spPr>
      </p:pic>
      <p:sp>
        <p:nvSpPr>
          <p:cNvPr id="4" name="圆角矩形 3">
            <a:hlinkClick r:id="rId4"/>
          </p:cNvPr>
          <p:cNvSpPr/>
          <p:nvPr/>
        </p:nvSpPr>
        <p:spPr>
          <a:xfrm>
            <a:off x="5724128" y="2852936"/>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a:hlinkClick r:id="rId5"/>
          </p:cNvPr>
          <p:cNvSpPr/>
          <p:nvPr/>
        </p:nvSpPr>
        <p:spPr>
          <a:xfrm>
            <a:off x="5436096" y="3789040"/>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a:hlinkClick r:id="rId4"/>
          </p:cNvPr>
          <p:cNvSpPr/>
          <p:nvPr/>
        </p:nvSpPr>
        <p:spPr>
          <a:xfrm>
            <a:off x="2411760"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a:hlinkClick r:id="rId6"/>
          </p:cNvPr>
          <p:cNvSpPr/>
          <p:nvPr/>
        </p:nvSpPr>
        <p:spPr>
          <a:xfrm>
            <a:off x="2411759"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a:hlinkClick r:id="rId7"/>
          </p:cNvPr>
          <p:cNvSpPr/>
          <p:nvPr/>
        </p:nvSpPr>
        <p:spPr>
          <a:xfrm>
            <a:off x="3897092"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a:hlinkClick r:id="rId8"/>
          </p:cNvPr>
          <p:cNvSpPr/>
          <p:nvPr/>
        </p:nvSpPr>
        <p:spPr>
          <a:xfrm>
            <a:off x="3432023"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a:hlinkClick r:id="rId9"/>
          </p:cNvPr>
          <p:cNvSpPr/>
          <p:nvPr/>
        </p:nvSpPr>
        <p:spPr>
          <a:xfrm>
            <a:off x="4606116"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a:hlinkClick r:id="rId10"/>
          </p:cNvPr>
          <p:cNvSpPr/>
          <p:nvPr/>
        </p:nvSpPr>
        <p:spPr>
          <a:xfrm>
            <a:off x="3441837"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a:hlinkClick r:id="rId11"/>
          </p:cNvPr>
          <p:cNvSpPr/>
          <p:nvPr/>
        </p:nvSpPr>
        <p:spPr>
          <a:xfrm>
            <a:off x="4615930"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01669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400" fill="hold"/>
                                        <p:tgtEl>
                                          <p:spTgt spid="20"/>
                                        </p:tgtEl>
                                        <p:attrNameLst>
                                          <p:attrName>ppt_w</p:attrName>
                                        </p:attrNameLst>
                                      </p:cBhvr>
                                      <p:tavLst>
                                        <p:tav tm="0">
                                          <p:val>
                                            <p:strVal val="#ppt_w*2.5"/>
                                          </p:val>
                                        </p:tav>
                                        <p:tav tm="100000">
                                          <p:val>
                                            <p:strVal val="#ppt_w"/>
                                          </p:val>
                                        </p:tav>
                                      </p:tavLst>
                                    </p:anim>
                                    <p:anim calcmode="lin" valueType="num">
                                      <p:cBhvr>
                                        <p:cTn id="8" dur="400" fill="hold"/>
                                        <p:tgtEl>
                                          <p:spTgt spid="20"/>
                                        </p:tgtEl>
                                        <p:attrNameLst>
                                          <p:attrName>ppt_h</p:attrName>
                                        </p:attrNameLst>
                                      </p:cBhvr>
                                      <p:tavLst>
                                        <p:tav tm="0">
                                          <p:val>
                                            <p:strVal val="#ppt_h*0.01"/>
                                          </p:val>
                                        </p:tav>
                                        <p:tav tm="100000">
                                          <p:val>
                                            <p:strVal val="#ppt_h"/>
                                          </p:val>
                                        </p:tav>
                                      </p:tavLst>
                                    </p:anim>
                                    <p:anim calcmode="lin" valueType="num">
                                      <p:cBhvr>
                                        <p:cTn id="9" dur="400" fill="hold"/>
                                        <p:tgtEl>
                                          <p:spTgt spid="20"/>
                                        </p:tgtEl>
                                        <p:attrNameLst>
                                          <p:attrName>ppt_x</p:attrName>
                                        </p:attrNameLst>
                                      </p:cBhvr>
                                      <p:tavLst>
                                        <p:tav tm="0">
                                          <p:val>
                                            <p:strVal val="#ppt_x"/>
                                          </p:val>
                                        </p:tav>
                                        <p:tav tm="100000">
                                          <p:val>
                                            <p:strVal val="#ppt_x"/>
                                          </p:val>
                                        </p:tav>
                                      </p:tavLst>
                                    </p:anim>
                                    <p:anim calcmode="lin" valueType="num">
                                      <p:cBhvr>
                                        <p:cTn id="10" dur="400" fill="hold"/>
                                        <p:tgtEl>
                                          <p:spTgt spid="20"/>
                                        </p:tgtEl>
                                        <p:attrNameLst>
                                          <p:attrName>ppt_y</p:attrName>
                                        </p:attrNameLst>
                                      </p:cBhvr>
                                      <p:tavLst>
                                        <p:tav tm="0">
                                          <p:val>
                                            <p:strVal val="#ppt_h+1"/>
                                          </p:val>
                                        </p:tav>
                                        <p:tav tm="100000">
                                          <p:val>
                                            <p:strVal val="#ppt_y"/>
                                          </p:val>
                                        </p:tav>
                                      </p:tavLst>
                                    </p:anim>
                                    <p:animEffect transition="in" filter="fade">
                                      <p:cBhvr>
                                        <p:cTn id="11"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1</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chemeClr val="accent2"/>
                </a:solidFill>
                <a:latin typeface="微软雅黑" panose="020B0503020204020204" pitchFamily="34" charset="-122"/>
                <a:ea typeface="微软雅黑" panose="020B0503020204020204" pitchFamily="34" charset="-122"/>
              </a:rPr>
              <a:t>2</a:t>
            </a:r>
            <a:endParaRPr lang="zh-HK" altLang="en-US" sz="8000" b="1" dirty="0">
              <a:solidFill>
                <a:schemeClr val="accent2"/>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3</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7C23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2663</Words>
  <Application>Microsoft Office PowerPoint</Application>
  <PresentationFormat>全屏显示(4:3)</PresentationFormat>
  <Paragraphs>221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Adobe 仿宋 Std R</vt: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刘新宇</cp:lastModifiedBy>
  <cp:revision>113</cp:revision>
  <dcterms:created xsi:type="dcterms:W3CDTF">2015-02-19T23:46:49Z</dcterms:created>
  <dcterms:modified xsi:type="dcterms:W3CDTF">2016-06-03T09:35:50Z</dcterms:modified>
</cp:coreProperties>
</file>