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8" r:id="rId4"/>
    <p:sldId id="267" r:id="rId5"/>
    <p:sldId id="268" r:id="rId6"/>
    <p:sldId id="269" r:id="rId7"/>
    <p:sldId id="261" r:id="rId8"/>
    <p:sldId id="266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3273" userDrawn="1">
          <p15:clr>
            <a:srgbClr val="A4A3A4"/>
          </p15:clr>
        </p15:guide>
        <p15:guide id="4" pos="801" userDrawn="1">
          <p15:clr>
            <a:srgbClr val="A4A3A4"/>
          </p15:clr>
        </p15:guide>
        <p15:guide id="5" pos="21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E47"/>
    <a:srgbClr val="4D939F"/>
    <a:srgbClr val="EDEDED"/>
    <a:srgbClr val="1D2025"/>
    <a:srgbClr val="D3D1D0"/>
    <a:srgbClr val="DCDBDA"/>
    <a:srgbClr val="ECECEE"/>
    <a:srgbClr val="ACD0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74" y="84"/>
      </p:cViewPr>
      <p:guideLst>
        <p:guide orient="horz" pos="2160"/>
        <p:guide pos="3817"/>
        <p:guide pos="3273"/>
        <p:guide pos="801"/>
        <p:guide pos="21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F9972-A990-42BF-914C-8A257AAE07D8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8AD4C-2ACE-4076-84D8-58CCEC150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85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8AD4C-2ACE-4076-84D8-58CCEC150B2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881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8AD4C-2ACE-4076-84D8-58CCEC150B2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25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35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76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673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80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28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98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92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024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131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08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24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13"/>
          <a:srcRect t="27778" b="8333"/>
          <a:stretch/>
        </p:blipFill>
        <p:spPr>
          <a:xfrm>
            <a:off x="-3057525" y="-495300"/>
            <a:ext cx="3057525" cy="43815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-3057525" y="-86463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配 色 卡</a:t>
            </a:r>
          </a:p>
        </p:txBody>
      </p:sp>
    </p:spTree>
    <p:extLst>
      <p:ext uri="{BB962C8B-B14F-4D97-AF65-F5344CB8AC3E}">
        <p14:creationId xmlns:p14="http://schemas.microsoft.com/office/powerpoint/2010/main" val="93708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212" b="15657"/>
          <a:stretch/>
        </p:blipFill>
        <p:spPr>
          <a:xfrm>
            <a:off x="1" y="0"/>
            <a:ext cx="12235542" cy="686525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0"/>
            <a:ext cx="8637261" cy="6873888"/>
          </a:xfrm>
          <a:prstGeom prst="rect">
            <a:avLst/>
          </a:prstGeom>
          <a:solidFill>
            <a:srgbClr val="3B3E47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六边形 32"/>
          <p:cNvSpPr/>
          <p:nvPr/>
        </p:nvSpPr>
        <p:spPr>
          <a:xfrm>
            <a:off x="5235516" y="1832727"/>
            <a:ext cx="1660262" cy="869738"/>
          </a:xfrm>
          <a:prstGeom prst="hexagon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4100886">
            <a:off x="8565323" y="1324791"/>
            <a:ext cx="1776677" cy="7961711"/>
          </a:xfrm>
          <a:custGeom>
            <a:avLst/>
            <a:gdLst>
              <a:gd name="connsiteX0" fmla="*/ 0 w 1762124"/>
              <a:gd name="connsiteY0" fmla="*/ 0 h 9571727"/>
              <a:gd name="connsiteX1" fmla="*/ 1762124 w 1762124"/>
              <a:gd name="connsiteY1" fmla="*/ 0 h 9571727"/>
              <a:gd name="connsiteX2" fmla="*/ 1762124 w 1762124"/>
              <a:gd name="connsiteY2" fmla="*/ 9571727 h 9571727"/>
              <a:gd name="connsiteX3" fmla="*/ 0 w 1762124"/>
              <a:gd name="connsiteY3" fmla="*/ 9571727 h 9571727"/>
              <a:gd name="connsiteX4" fmla="*/ 0 w 1762124"/>
              <a:gd name="connsiteY4" fmla="*/ 0 h 9571727"/>
              <a:gd name="connsiteX0" fmla="*/ 0 w 1768262"/>
              <a:gd name="connsiteY0" fmla="*/ 0 h 9571727"/>
              <a:gd name="connsiteX1" fmla="*/ 1768262 w 1768262"/>
              <a:gd name="connsiteY1" fmla="*/ 1224538 h 9571727"/>
              <a:gd name="connsiteX2" fmla="*/ 1762124 w 1768262"/>
              <a:gd name="connsiteY2" fmla="*/ 9571727 h 9571727"/>
              <a:gd name="connsiteX3" fmla="*/ 0 w 1768262"/>
              <a:gd name="connsiteY3" fmla="*/ 9571727 h 9571727"/>
              <a:gd name="connsiteX4" fmla="*/ 0 w 1768262"/>
              <a:gd name="connsiteY4" fmla="*/ 0 h 9571727"/>
              <a:gd name="connsiteX0" fmla="*/ 0 w 1768815"/>
              <a:gd name="connsiteY0" fmla="*/ 2539968 h 8347189"/>
              <a:gd name="connsiteX1" fmla="*/ 1768815 w 1768815"/>
              <a:gd name="connsiteY1" fmla="*/ 0 h 8347189"/>
              <a:gd name="connsiteX2" fmla="*/ 1762677 w 1768815"/>
              <a:gd name="connsiteY2" fmla="*/ 8347189 h 8347189"/>
              <a:gd name="connsiteX3" fmla="*/ 553 w 1768815"/>
              <a:gd name="connsiteY3" fmla="*/ 8347189 h 8347189"/>
              <a:gd name="connsiteX4" fmla="*/ 0 w 1768815"/>
              <a:gd name="connsiteY4" fmla="*/ 2539968 h 8347189"/>
              <a:gd name="connsiteX0" fmla="*/ 0 w 1768815"/>
              <a:gd name="connsiteY0" fmla="*/ 2539968 h 8347189"/>
              <a:gd name="connsiteX1" fmla="*/ 1768815 w 1768815"/>
              <a:gd name="connsiteY1" fmla="*/ 0 h 8347189"/>
              <a:gd name="connsiteX2" fmla="*/ 1762677 w 1768815"/>
              <a:gd name="connsiteY2" fmla="*/ 8347189 h 8347189"/>
              <a:gd name="connsiteX3" fmla="*/ 9730 w 1768815"/>
              <a:gd name="connsiteY3" fmla="*/ 6772505 h 8347189"/>
              <a:gd name="connsiteX4" fmla="*/ 0 w 1768815"/>
              <a:gd name="connsiteY4" fmla="*/ 2539968 h 8347189"/>
              <a:gd name="connsiteX0" fmla="*/ 0 w 1776677"/>
              <a:gd name="connsiteY0" fmla="*/ 2539968 h 7961711"/>
              <a:gd name="connsiteX1" fmla="*/ 1768815 w 1776677"/>
              <a:gd name="connsiteY1" fmla="*/ 0 h 7961711"/>
              <a:gd name="connsiteX2" fmla="*/ 1776677 w 1776677"/>
              <a:gd name="connsiteY2" fmla="*/ 7961711 h 7961711"/>
              <a:gd name="connsiteX3" fmla="*/ 9730 w 1776677"/>
              <a:gd name="connsiteY3" fmla="*/ 6772505 h 7961711"/>
              <a:gd name="connsiteX4" fmla="*/ 0 w 1776677"/>
              <a:gd name="connsiteY4" fmla="*/ 2539968 h 796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6677" h="7961711">
                <a:moveTo>
                  <a:pt x="0" y="2539968"/>
                </a:moveTo>
                <a:lnTo>
                  <a:pt x="1768815" y="0"/>
                </a:lnTo>
                <a:cubicBezTo>
                  <a:pt x="1771436" y="2653904"/>
                  <a:pt x="1774056" y="5307807"/>
                  <a:pt x="1776677" y="7961711"/>
                </a:cubicBezTo>
                <a:lnTo>
                  <a:pt x="9730" y="6772505"/>
                </a:lnTo>
                <a:cubicBezTo>
                  <a:pt x="9546" y="4836765"/>
                  <a:pt x="184" y="4475708"/>
                  <a:pt x="0" y="2539968"/>
                </a:cubicBezTo>
                <a:close/>
              </a:path>
            </a:pathLst>
          </a:custGeom>
          <a:solidFill>
            <a:srgbClr val="4D939F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263924" flipH="1">
            <a:off x="1687768" y="2499176"/>
            <a:ext cx="1532947" cy="6622656"/>
          </a:xfrm>
          <a:custGeom>
            <a:avLst/>
            <a:gdLst>
              <a:gd name="connsiteX0" fmla="*/ 0 w 1762124"/>
              <a:gd name="connsiteY0" fmla="*/ 0 h 9571727"/>
              <a:gd name="connsiteX1" fmla="*/ 1762124 w 1762124"/>
              <a:gd name="connsiteY1" fmla="*/ 0 h 9571727"/>
              <a:gd name="connsiteX2" fmla="*/ 1762124 w 1762124"/>
              <a:gd name="connsiteY2" fmla="*/ 9571727 h 9571727"/>
              <a:gd name="connsiteX3" fmla="*/ 0 w 1762124"/>
              <a:gd name="connsiteY3" fmla="*/ 9571727 h 9571727"/>
              <a:gd name="connsiteX4" fmla="*/ 0 w 1762124"/>
              <a:gd name="connsiteY4" fmla="*/ 0 h 9571727"/>
              <a:gd name="connsiteX0" fmla="*/ 0 w 1762124"/>
              <a:gd name="connsiteY0" fmla="*/ 0 h 9571727"/>
              <a:gd name="connsiteX1" fmla="*/ 1762124 w 1762124"/>
              <a:gd name="connsiteY1" fmla="*/ 0 h 9571727"/>
              <a:gd name="connsiteX2" fmla="*/ 1762124 w 1762124"/>
              <a:gd name="connsiteY2" fmla="*/ 9571727 h 9571727"/>
              <a:gd name="connsiteX3" fmla="*/ 406771 w 1762124"/>
              <a:gd name="connsiteY3" fmla="*/ 8638071 h 9571727"/>
              <a:gd name="connsiteX4" fmla="*/ 0 w 1762124"/>
              <a:gd name="connsiteY4" fmla="*/ 0 h 9571727"/>
              <a:gd name="connsiteX0" fmla="*/ 0 w 1762124"/>
              <a:gd name="connsiteY0" fmla="*/ 0 h 9368897"/>
              <a:gd name="connsiteX1" fmla="*/ 1762124 w 1762124"/>
              <a:gd name="connsiteY1" fmla="*/ 0 h 9368897"/>
              <a:gd name="connsiteX2" fmla="*/ 1756211 w 1762124"/>
              <a:gd name="connsiteY2" fmla="*/ 9368897 h 9368897"/>
              <a:gd name="connsiteX3" fmla="*/ 406771 w 1762124"/>
              <a:gd name="connsiteY3" fmla="*/ 8638071 h 9368897"/>
              <a:gd name="connsiteX4" fmla="*/ 0 w 1762124"/>
              <a:gd name="connsiteY4" fmla="*/ 0 h 9368897"/>
              <a:gd name="connsiteX0" fmla="*/ 0 w 1762124"/>
              <a:gd name="connsiteY0" fmla="*/ 0 h 9368897"/>
              <a:gd name="connsiteX1" fmla="*/ 1762124 w 1762124"/>
              <a:gd name="connsiteY1" fmla="*/ 0 h 9368897"/>
              <a:gd name="connsiteX2" fmla="*/ 1756211 w 1762124"/>
              <a:gd name="connsiteY2" fmla="*/ 9368897 h 9368897"/>
              <a:gd name="connsiteX3" fmla="*/ 413188 w 1762124"/>
              <a:gd name="connsiteY3" fmla="*/ 8556537 h 9368897"/>
              <a:gd name="connsiteX4" fmla="*/ 0 w 1762124"/>
              <a:gd name="connsiteY4" fmla="*/ 0 h 9368897"/>
              <a:gd name="connsiteX0" fmla="*/ 0 w 1762124"/>
              <a:gd name="connsiteY0" fmla="*/ 0 h 9368897"/>
              <a:gd name="connsiteX1" fmla="*/ 1762124 w 1762124"/>
              <a:gd name="connsiteY1" fmla="*/ 0 h 9368897"/>
              <a:gd name="connsiteX2" fmla="*/ 1756211 w 1762124"/>
              <a:gd name="connsiteY2" fmla="*/ 9368897 h 9368897"/>
              <a:gd name="connsiteX3" fmla="*/ 390163 w 1762124"/>
              <a:gd name="connsiteY3" fmla="*/ 8571132 h 9368897"/>
              <a:gd name="connsiteX4" fmla="*/ 0 w 1762124"/>
              <a:gd name="connsiteY4" fmla="*/ 0 h 9368897"/>
              <a:gd name="connsiteX0" fmla="*/ 0 w 1627254"/>
              <a:gd name="connsiteY0" fmla="*/ 2942155 h 9368897"/>
              <a:gd name="connsiteX1" fmla="*/ 1627254 w 1627254"/>
              <a:gd name="connsiteY1" fmla="*/ 0 h 9368897"/>
              <a:gd name="connsiteX2" fmla="*/ 1621341 w 1627254"/>
              <a:gd name="connsiteY2" fmla="*/ 9368897 h 9368897"/>
              <a:gd name="connsiteX3" fmla="*/ 255293 w 1627254"/>
              <a:gd name="connsiteY3" fmla="*/ 8571132 h 9368897"/>
              <a:gd name="connsiteX4" fmla="*/ 0 w 1627254"/>
              <a:gd name="connsiteY4" fmla="*/ 2942155 h 9368897"/>
              <a:gd name="connsiteX0" fmla="*/ 0 w 1622598"/>
              <a:gd name="connsiteY0" fmla="*/ 2674526 h 9101268"/>
              <a:gd name="connsiteX1" fmla="*/ 1622598 w 1622598"/>
              <a:gd name="connsiteY1" fmla="*/ 0 h 9101268"/>
              <a:gd name="connsiteX2" fmla="*/ 1621341 w 1622598"/>
              <a:gd name="connsiteY2" fmla="*/ 9101268 h 9101268"/>
              <a:gd name="connsiteX3" fmla="*/ 255293 w 1622598"/>
              <a:gd name="connsiteY3" fmla="*/ 8303503 h 9101268"/>
              <a:gd name="connsiteX4" fmla="*/ 0 w 1622598"/>
              <a:gd name="connsiteY4" fmla="*/ 2674526 h 9101268"/>
              <a:gd name="connsiteX0" fmla="*/ 0 w 1528632"/>
              <a:gd name="connsiteY0" fmla="*/ 4955096 h 9101268"/>
              <a:gd name="connsiteX1" fmla="*/ 1528632 w 1528632"/>
              <a:gd name="connsiteY1" fmla="*/ 0 h 9101268"/>
              <a:gd name="connsiteX2" fmla="*/ 1527375 w 1528632"/>
              <a:gd name="connsiteY2" fmla="*/ 9101268 h 9101268"/>
              <a:gd name="connsiteX3" fmla="*/ 161327 w 1528632"/>
              <a:gd name="connsiteY3" fmla="*/ 8303503 h 9101268"/>
              <a:gd name="connsiteX4" fmla="*/ 0 w 1528632"/>
              <a:gd name="connsiteY4" fmla="*/ 4955096 h 9101268"/>
              <a:gd name="connsiteX0" fmla="*/ 0 w 1532947"/>
              <a:gd name="connsiteY0" fmla="*/ 2476484 h 6622656"/>
              <a:gd name="connsiteX1" fmla="*/ 1532947 w 1532947"/>
              <a:gd name="connsiteY1" fmla="*/ 0 h 6622656"/>
              <a:gd name="connsiteX2" fmla="*/ 1527375 w 1532947"/>
              <a:gd name="connsiteY2" fmla="*/ 6622656 h 6622656"/>
              <a:gd name="connsiteX3" fmla="*/ 161327 w 1532947"/>
              <a:gd name="connsiteY3" fmla="*/ 5824891 h 6622656"/>
              <a:gd name="connsiteX4" fmla="*/ 0 w 1532947"/>
              <a:gd name="connsiteY4" fmla="*/ 2476484 h 662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2947" h="6622656">
                <a:moveTo>
                  <a:pt x="0" y="2476484"/>
                </a:moveTo>
                <a:lnTo>
                  <a:pt x="1532947" y="0"/>
                </a:lnTo>
                <a:cubicBezTo>
                  <a:pt x="1531090" y="2207552"/>
                  <a:pt x="1529232" y="4415104"/>
                  <a:pt x="1527375" y="6622656"/>
                </a:cubicBezTo>
                <a:lnTo>
                  <a:pt x="161327" y="5824891"/>
                </a:lnTo>
                <a:lnTo>
                  <a:pt x="0" y="2476484"/>
                </a:lnTo>
                <a:close/>
              </a:path>
            </a:pathLst>
          </a:custGeom>
          <a:solidFill>
            <a:srgbClr val="1D2025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18460" y="1724476"/>
            <a:ext cx="8791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err="1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ts</a:t>
            </a:r>
            <a:r>
              <a:rPr lang="zh-CN" altLang="en-US" sz="54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实践总结</a:t>
            </a:r>
            <a:r>
              <a:rPr lang="en-US" altLang="zh-CN" sz="54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&amp;ts3</a:t>
            </a:r>
            <a:r>
              <a:rPr lang="zh-CN" altLang="en-US" sz="54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特性</a:t>
            </a:r>
            <a:endParaRPr lang="zh-CN" altLang="en-US" sz="96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5076" y="4294052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汇报人：王英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78408" y="3623365"/>
            <a:ext cx="4694186" cy="269323"/>
            <a:chOff x="501702" y="2515319"/>
            <a:chExt cx="4694186" cy="269323"/>
          </a:xfrm>
        </p:grpSpPr>
        <p:sp>
          <p:nvSpPr>
            <p:cNvPr id="15" name="椭圆 14"/>
            <p:cNvSpPr/>
            <p:nvPr/>
          </p:nvSpPr>
          <p:spPr>
            <a:xfrm>
              <a:off x="501702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133515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028954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765328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397141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24392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660767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4292580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44985" y="2820769"/>
            <a:ext cx="9070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haroni" panose="02010803020104030203" pitchFamily="2" charset="-79"/>
              </a:rPr>
              <a:t> </a:t>
            </a: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haroni" panose="02010803020104030203" pitchFamily="2" charset="-79"/>
              </a:rPr>
              <a:t>邮件事业部</a:t>
            </a:r>
          </a:p>
        </p:txBody>
      </p:sp>
    </p:spTree>
    <p:extLst>
      <p:ext uri="{BB962C8B-B14F-4D97-AF65-F5344CB8AC3E}">
        <p14:creationId xmlns:p14="http://schemas.microsoft.com/office/powerpoint/2010/main" val="1861069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059489" y="0"/>
            <a:ext cx="6132512" cy="6858000"/>
          </a:xfrm>
          <a:prstGeom prst="rect">
            <a:avLst/>
          </a:prstGeom>
          <a:solidFill>
            <a:srgbClr val="3B3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6720274" y="1827979"/>
            <a:ext cx="5212124" cy="885500"/>
            <a:chOff x="6574482" y="3656949"/>
            <a:chExt cx="5212124" cy="885500"/>
          </a:xfrm>
        </p:grpSpPr>
        <p:grpSp>
          <p:nvGrpSpPr>
            <p:cNvPr id="22" name="组合 21"/>
            <p:cNvGrpSpPr/>
            <p:nvPr/>
          </p:nvGrpSpPr>
          <p:grpSpPr>
            <a:xfrm>
              <a:off x="6574482" y="3656949"/>
              <a:ext cx="819150" cy="819150"/>
              <a:chOff x="7819014" y="1263598"/>
              <a:chExt cx="819150" cy="81915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819014" y="1263598"/>
                <a:ext cx="819150" cy="819150"/>
              </a:xfrm>
              <a:prstGeom prst="ellipse">
                <a:avLst/>
              </a:prstGeom>
              <a:solidFill>
                <a:srgbClr val="4D93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8472" y="1401047"/>
                <a:ext cx="437256" cy="563830"/>
              </a:xfrm>
              <a:prstGeom prst="rect">
                <a:avLst/>
              </a:prstGeom>
            </p:spPr>
          </p:pic>
        </p:grpSp>
        <p:grpSp>
          <p:nvGrpSpPr>
            <p:cNvPr id="25" name="组合 24"/>
            <p:cNvGrpSpPr/>
            <p:nvPr/>
          </p:nvGrpSpPr>
          <p:grpSpPr>
            <a:xfrm>
              <a:off x="7390654" y="3656949"/>
              <a:ext cx="4395952" cy="885500"/>
              <a:chOff x="9087623" y="1208904"/>
              <a:chExt cx="2971027" cy="88550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9095364" y="1672365"/>
                <a:ext cx="2963286" cy="4220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Angular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React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Vue…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9087623" y="1208904"/>
                <a:ext cx="9568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chemeClr val="bg1"/>
                    </a:solidFill>
                    <a:latin typeface="华康俪金黑W8(P)" panose="020B0800000000000000" pitchFamily="34" charset="-122"/>
                    <a:ea typeface="华康俪金黑W8(P)" panose="020B0800000000000000" pitchFamily="34" charset="-122"/>
                  </a:rPr>
                  <a:t>框架支持</a:t>
                </a: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6720274" y="4032358"/>
            <a:ext cx="5212124" cy="885500"/>
            <a:chOff x="6585936" y="4814418"/>
            <a:chExt cx="5212124" cy="885500"/>
          </a:xfrm>
        </p:grpSpPr>
        <p:grpSp>
          <p:nvGrpSpPr>
            <p:cNvPr id="28" name="组合 27"/>
            <p:cNvGrpSpPr/>
            <p:nvPr/>
          </p:nvGrpSpPr>
          <p:grpSpPr>
            <a:xfrm>
              <a:off x="6585936" y="4814418"/>
              <a:ext cx="819150" cy="819150"/>
              <a:chOff x="7819014" y="1263598"/>
              <a:chExt cx="819150" cy="819150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7819014" y="1263598"/>
                <a:ext cx="819150" cy="819150"/>
              </a:xfrm>
              <a:prstGeom prst="ellipse">
                <a:avLst/>
              </a:prstGeom>
              <a:solidFill>
                <a:srgbClr val="4D93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8472" y="1401047"/>
                <a:ext cx="437256" cy="563830"/>
              </a:xfrm>
              <a:prstGeom prst="rect">
                <a:avLst/>
              </a:prstGeom>
            </p:spPr>
          </p:pic>
        </p:grpSp>
        <p:grpSp>
          <p:nvGrpSpPr>
            <p:cNvPr id="31" name="组合 30"/>
            <p:cNvGrpSpPr/>
            <p:nvPr/>
          </p:nvGrpSpPr>
          <p:grpSpPr>
            <a:xfrm>
              <a:off x="7402108" y="4814418"/>
              <a:ext cx="4395952" cy="885500"/>
              <a:chOff x="9087623" y="1208904"/>
              <a:chExt cx="2971027" cy="88550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9095364" y="1672365"/>
                <a:ext cx="2963286" cy="4220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boolean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string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number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any…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087623" y="1208904"/>
                <a:ext cx="5408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chemeClr val="bg1"/>
                    </a:solidFill>
                    <a:latin typeface="华康俪金黑W8(P)" panose="020B0800000000000000" pitchFamily="34" charset="-122"/>
                    <a:ea typeface="华康俪金黑W8(P)" panose="020B0800000000000000" pitchFamily="34" charset="-122"/>
                  </a:rPr>
                  <a:t>类型</a:t>
                </a:r>
              </a:p>
            </p:txBody>
          </p:sp>
        </p:grpSp>
      </p:grpSp>
      <p:pic>
        <p:nvPicPr>
          <p:cNvPr id="1028" name="Picture 4" descr="https://user-gold-cdn.xitu.io/2017/9/22/8f164338a7ef32ecf35c8acb246f0adc?imageslim">
            <a:extLst>
              <a:ext uri="{FF2B5EF4-FFF2-40B4-BE49-F238E27FC236}">
                <a16:creationId xmlns:a16="http://schemas.microsoft.com/office/drawing/2014/main" id="{492243DD-7F2A-4EB6-B0BB-CCE7CB35D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84" y="1274523"/>
            <a:ext cx="4620415" cy="462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24DEAB55-EFAF-4164-9021-10125E87005A}"/>
              </a:ext>
            </a:extLst>
          </p:cNvPr>
          <p:cNvSpPr/>
          <p:nvPr/>
        </p:nvSpPr>
        <p:spPr>
          <a:xfrm>
            <a:off x="0" y="0"/>
            <a:ext cx="3593068" cy="7752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3200" spc="200" dirty="0" err="1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ts</a:t>
            </a: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            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直角三角形 38">
            <a:extLst>
              <a:ext uri="{FF2B5EF4-FFF2-40B4-BE49-F238E27FC236}">
                <a16:creationId xmlns:a16="http://schemas.microsoft.com/office/drawing/2014/main" id="{E90B3089-A62C-40BD-87A7-55B4EE76A528}"/>
              </a:ext>
            </a:extLst>
          </p:cNvPr>
          <p:cNvSpPr/>
          <p:nvPr/>
        </p:nvSpPr>
        <p:spPr>
          <a:xfrm>
            <a:off x="3593068" y="-4040"/>
            <a:ext cx="853701" cy="779317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7405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" y="-1"/>
            <a:ext cx="6788153" cy="6858000"/>
          </a:xfrm>
          <a:prstGeom prst="rect">
            <a:avLst/>
          </a:prstGeom>
          <a:solidFill>
            <a:srgbClr val="3B3E4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1066800"/>
            <a:ext cx="6788152" cy="1124545"/>
          </a:xfrm>
          <a:prstGeom prst="rect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" y="2584441"/>
            <a:ext cx="6788152" cy="866775"/>
          </a:xfrm>
          <a:prstGeom prst="rect">
            <a:avLst/>
          </a:prstGeom>
          <a:solidFill>
            <a:srgbClr val="ECECEE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1" y="3575041"/>
            <a:ext cx="6788152" cy="866775"/>
          </a:xfrm>
          <a:prstGeom prst="rect">
            <a:avLst/>
          </a:prstGeom>
          <a:solidFill>
            <a:srgbClr val="ECECEE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" y="4565641"/>
            <a:ext cx="6788152" cy="866775"/>
          </a:xfrm>
          <a:prstGeom prst="rect">
            <a:avLst/>
          </a:prstGeom>
          <a:solidFill>
            <a:srgbClr val="ECECEE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6549944" y="-1158932"/>
            <a:ext cx="450849" cy="9220295"/>
          </a:xfrm>
          <a:custGeom>
            <a:avLst/>
            <a:gdLst>
              <a:gd name="connsiteX0" fmla="*/ 939800 w 939800"/>
              <a:gd name="connsiteY0" fmla="*/ 0 h 6838149"/>
              <a:gd name="connsiteX1" fmla="*/ 939800 w 939800"/>
              <a:gd name="connsiteY1" fmla="*/ 6838149 h 6838149"/>
              <a:gd name="connsiteX2" fmla="*/ 895018 w 939800"/>
              <a:gd name="connsiteY2" fmla="*/ 6830371 h 6838149"/>
              <a:gd name="connsiteX3" fmla="*/ 0 w 939800"/>
              <a:gd name="connsiteY3" fmla="*/ 3419074 h 6838149"/>
              <a:gd name="connsiteX4" fmla="*/ 895018 w 939800"/>
              <a:gd name="connsiteY4" fmla="*/ 7778 h 683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9800" h="6838149">
                <a:moveTo>
                  <a:pt x="939800" y="0"/>
                </a:moveTo>
                <a:lnTo>
                  <a:pt x="939800" y="6838149"/>
                </a:lnTo>
                <a:lnTo>
                  <a:pt x="895018" y="6830371"/>
                </a:lnTo>
                <a:cubicBezTo>
                  <a:pt x="392300" y="6654772"/>
                  <a:pt x="0" y="5194497"/>
                  <a:pt x="0" y="3419074"/>
                </a:cubicBezTo>
                <a:cubicBezTo>
                  <a:pt x="0" y="1643652"/>
                  <a:pt x="392300" y="183377"/>
                  <a:pt x="895018" y="7778"/>
                </a:cubicBezTo>
                <a:close/>
              </a:path>
            </a:pathLst>
          </a:custGeom>
          <a:solidFill>
            <a:srgbClr val="1D2025">
              <a:alpha val="57000"/>
            </a:srgbClr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60"/>
          <a:stretch/>
        </p:blipFill>
        <p:spPr>
          <a:xfrm>
            <a:off x="7213435" y="1514183"/>
            <a:ext cx="4713466" cy="337785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52400" y="1134665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实践总结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00768" y="2429178"/>
            <a:ext cx="6587384" cy="2944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80000"/>
              </a:lnSpc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extends</a:t>
            </a:r>
            <a:r>
              <a:rPr lang="zh-CN" altLang="en-US" sz="36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和</a:t>
            </a:r>
            <a:r>
              <a:rPr lang="en-US" altLang="zh-CN" sz="36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implements</a:t>
            </a:r>
          </a:p>
          <a:p>
            <a:pPr marL="571500" indent="-571500">
              <a:lnSpc>
                <a:spcPct val="18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装饰器实践</a:t>
            </a:r>
            <a:endParaRPr lang="en-US" altLang="zh-CN" sz="36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  <a:p>
            <a:pPr marL="571500" indent="-571500">
              <a:lnSpc>
                <a:spcPct val="180000"/>
              </a:lnSpc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UI</a:t>
            </a:r>
            <a:r>
              <a:rPr lang="zh-CN" altLang="en-US" sz="36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状态管理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0F53609-0515-4FCE-BD4A-C3C38157F1F4}"/>
              </a:ext>
            </a:extLst>
          </p:cNvPr>
          <p:cNvSpPr/>
          <p:nvPr/>
        </p:nvSpPr>
        <p:spPr>
          <a:xfrm>
            <a:off x="0" y="5556241"/>
            <a:ext cx="6788152" cy="866775"/>
          </a:xfrm>
          <a:prstGeom prst="rect">
            <a:avLst/>
          </a:prstGeom>
          <a:solidFill>
            <a:srgbClr val="ECECEE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More…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02733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030788" y="2676525"/>
            <a:ext cx="2019300" cy="2019300"/>
          </a:xfrm>
          <a:prstGeom prst="ellipse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769288" y="5430619"/>
            <a:ext cx="213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Three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36422" y="3163669"/>
            <a:ext cx="181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Two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36422" y="5449669"/>
            <a:ext cx="187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Four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EBA7907-40E6-4C98-AE9A-FF5958CDD8CB}"/>
              </a:ext>
            </a:extLst>
          </p:cNvPr>
          <p:cNvSpPr/>
          <p:nvPr/>
        </p:nvSpPr>
        <p:spPr>
          <a:xfrm>
            <a:off x="-2" y="0"/>
            <a:ext cx="5205048" cy="7752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extends</a:t>
            </a: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implement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直角三角形 37">
            <a:extLst>
              <a:ext uri="{FF2B5EF4-FFF2-40B4-BE49-F238E27FC236}">
                <a16:creationId xmlns:a16="http://schemas.microsoft.com/office/drawing/2014/main" id="{93806DC8-3D06-4DEF-A161-697CC3798AA3}"/>
              </a:ext>
            </a:extLst>
          </p:cNvPr>
          <p:cNvSpPr/>
          <p:nvPr/>
        </p:nvSpPr>
        <p:spPr>
          <a:xfrm>
            <a:off x="5205046" y="-4040"/>
            <a:ext cx="853701" cy="779317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63AB068-CD99-4974-AB83-E97E4FAD8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512" y="1194424"/>
            <a:ext cx="5937152" cy="488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07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030788" y="2676525"/>
            <a:ext cx="2019300" cy="2019300"/>
          </a:xfrm>
          <a:prstGeom prst="ellipse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69288" y="3163669"/>
            <a:ext cx="1775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One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69288" y="5430619"/>
            <a:ext cx="213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Three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36422" y="3163669"/>
            <a:ext cx="181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Two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36422" y="5449669"/>
            <a:ext cx="187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Four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EBA7907-40E6-4C98-AE9A-FF5958CDD8CB}"/>
              </a:ext>
            </a:extLst>
          </p:cNvPr>
          <p:cNvSpPr/>
          <p:nvPr/>
        </p:nvSpPr>
        <p:spPr>
          <a:xfrm>
            <a:off x="0" y="0"/>
            <a:ext cx="3593068" cy="7752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装饰器实践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直角三角形 37">
            <a:extLst>
              <a:ext uri="{FF2B5EF4-FFF2-40B4-BE49-F238E27FC236}">
                <a16:creationId xmlns:a16="http://schemas.microsoft.com/office/drawing/2014/main" id="{93806DC8-3D06-4DEF-A161-697CC3798AA3}"/>
              </a:ext>
            </a:extLst>
          </p:cNvPr>
          <p:cNvSpPr/>
          <p:nvPr/>
        </p:nvSpPr>
        <p:spPr>
          <a:xfrm>
            <a:off x="3593068" y="-4040"/>
            <a:ext cx="853701" cy="779317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1E12F7D-EC15-486F-8FFA-75A3E7601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1884912"/>
            <a:ext cx="8821346" cy="320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80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030788" y="2676525"/>
            <a:ext cx="2019300" cy="2019300"/>
          </a:xfrm>
          <a:prstGeom prst="ellipse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69288" y="3163669"/>
            <a:ext cx="1775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One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69288" y="5430619"/>
            <a:ext cx="213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Three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36422" y="3163669"/>
            <a:ext cx="181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Two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36422" y="5449669"/>
            <a:ext cx="187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Four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EBA7907-40E6-4C98-AE9A-FF5958CDD8CB}"/>
              </a:ext>
            </a:extLst>
          </p:cNvPr>
          <p:cNvSpPr/>
          <p:nvPr/>
        </p:nvSpPr>
        <p:spPr>
          <a:xfrm>
            <a:off x="0" y="0"/>
            <a:ext cx="3593068" cy="7752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状态管理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直角三角形 37">
            <a:extLst>
              <a:ext uri="{FF2B5EF4-FFF2-40B4-BE49-F238E27FC236}">
                <a16:creationId xmlns:a16="http://schemas.microsoft.com/office/drawing/2014/main" id="{93806DC8-3D06-4DEF-A161-697CC3798AA3}"/>
              </a:ext>
            </a:extLst>
          </p:cNvPr>
          <p:cNvSpPr/>
          <p:nvPr/>
        </p:nvSpPr>
        <p:spPr>
          <a:xfrm>
            <a:off x="3593068" y="-4040"/>
            <a:ext cx="853701" cy="779317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E05F0E-4FD5-4CBC-955A-C98139AF5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578" y="112778"/>
            <a:ext cx="6951381" cy="663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0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6059489" y="0"/>
            <a:ext cx="6132512" cy="6858000"/>
          </a:xfrm>
          <a:prstGeom prst="rect">
            <a:avLst/>
          </a:prstGeom>
          <a:solidFill>
            <a:srgbClr val="3B3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" t="21373" r="413" b="22339"/>
          <a:stretch/>
        </p:blipFill>
        <p:spPr>
          <a:xfrm>
            <a:off x="3689801" y="1650176"/>
            <a:ext cx="4859184" cy="4188950"/>
          </a:xfrm>
          <a:custGeom>
            <a:avLst/>
            <a:gdLst>
              <a:gd name="connsiteX0" fmla="*/ 1047238 w 4859184"/>
              <a:gd name="connsiteY0" fmla="*/ 0 h 4188950"/>
              <a:gd name="connsiteX1" fmla="*/ 3811946 w 4859184"/>
              <a:gd name="connsiteY1" fmla="*/ 0 h 4188950"/>
              <a:gd name="connsiteX2" fmla="*/ 4859184 w 4859184"/>
              <a:gd name="connsiteY2" fmla="*/ 2094475 h 4188950"/>
              <a:gd name="connsiteX3" fmla="*/ 3811946 w 4859184"/>
              <a:gd name="connsiteY3" fmla="*/ 4188950 h 4188950"/>
              <a:gd name="connsiteX4" fmla="*/ 1047238 w 4859184"/>
              <a:gd name="connsiteY4" fmla="*/ 4188950 h 4188950"/>
              <a:gd name="connsiteX5" fmla="*/ 0 w 4859184"/>
              <a:gd name="connsiteY5" fmla="*/ 2094475 h 41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59184" h="4188950">
                <a:moveTo>
                  <a:pt x="1047238" y="0"/>
                </a:moveTo>
                <a:lnTo>
                  <a:pt x="3811946" y="0"/>
                </a:lnTo>
                <a:lnTo>
                  <a:pt x="4859184" y="2094475"/>
                </a:lnTo>
                <a:lnTo>
                  <a:pt x="3811946" y="4188950"/>
                </a:lnTo>
                <a:lnTo>
                  <a:pt x="1047238" y="4188950"/>
                </a:lnTo>
                <a:lnTo>
                  <a:pt x="0" y="2094475"/>
                </a:lnTo>
                <a:close/>
              </a:path>
            </a:pathLst>
          </a:custGeom>
          <a:ln w="76200">
            <a:solidFill>
              <a:srgbClr val="4D939F"/>
            </a:solidFill>
          </a:ln>
        </p:spPr>
      </p:pic>
      <p:sp>
        <p:nvSpPr>
          <p:cNvPr id="10" name="椭圆 9"/>
          <p:cNvSpPr/>
          <p:nvPr/>
        </p:nvSpPr>
        <p:spPr>
          <a:xfrm>
            <a:off x="3303900" y="3329101"/>
            <a:ext cx="819150" cy="819150"/>
          </a:xfrm>
          <a:prstGeom prst="ellipse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2264" y="1243192"/>
            <a:ext cx="819150" cy="819150"/>
          </a:xfrm>
          <a:prstGeom prst="ellipse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252034" y="5479400"/>
            <a:ext cx="819150" cy="819150"/>
          </a:xfrm>
          <a:prstGeom prst="ellipse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080636" y="3329101"/>
            <a:ext cx="819150" cy="819150"/>
          </a:xfrm>
          <a:prstGeom prst="ellipse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721" y="5699267"/>
            <a:ext cx="497463" cy="36812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396" y="3546876"/>
            <a:ext cx="461248" cy="41512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560" y="3488858"/>
            <a:ext cx="318695" cy="53115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69" y="1383433"/>
            <a:ext cx="437256" cy="563830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4252034" y="1243192"/>
            <a:ext cx="819150" cy="819150"/>
          </a:xfrm>
          <a:prstGeom prst="ellipse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900" y="1368261"/>
            <a:ext cx="437256" cy="563830"/>
          </a:xfrm>
          <a:prstGeom prst="rect">
            <a:avLst/>
          </a:prstGeom>
        </p:spPr>
      </p:pic>
      <p:sp>
        <p:nvSpPr>
          <p:cNvPr id="20" name="椭圆 19"/>
          <p:cNvSpPr/>
          <p:nvPr/>
        </p:nvSpPr>
        <p:spPr>
          <a:xfrm>
            <a:off x="7152264" y="5479400"/>
            <a:ext cx="819150" cy="819150"/>
          </a:xfrm>
          <a:prstGeom prst="ellipse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093089" y="1124028"/>
            <a:ext cx="2963286" cy="1233799"/>
            <a:chOff x="9028689" y="1290067"/>
            <a:chExt cx="2963286" cy="1233799"/>
          </a:xfrm>
        </p:grpSpPr>
        <p:sp>
          <p:nvSpPr>
            <p:cNvPr id="25" name="矩形 24"/>
            <p:cNvSpPr/>
            <p:nvPr/>
          </p:nvSpPr>
          <p:spPr>
            <a:xfrm>
              <a:off x="9028689" y="1744935"/>
              <a:ext cx="2963286" cy="778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30000"/>
                </a:lnSpc>
              </a:pPr>
              <a:r>
                <a:rPr lang="zh-CN" altLang="en-US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让一个</a:t>
              </a:r>
              <a:r>
                <a:rPr lang="en-US" altLang="zh-CN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TypeScript</a:t>
              </a:r>
              <a:r>
                <a:rPr lang="zh-CN" altLang="en-US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项目可以依赖于其他</a:t>
              </a:r>
              <a:r>
                <a:rPr lang="en-US" altLang="zh-CN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TypeScript</a:t>
              </a:r>
              <a:r>
                <a:rPr lang="zh-CN" altLang="en-US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0004546" y="1290067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3B3E47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项目引用</a:t>
              </a:r>
              <a:endParaRPr lang="zh-CN" altLang="en-US" sz="2400" dirty="0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26629" y="3310091"/>
            <a:ext cx="2963286" cy="1251471"/>
            <a:chOff x="9038214" y="1275601"/>
            <a:chExt cx="2963286" cy="1251471"/>
          </a:xfrm>
        </p:grpSpPr>
        <p:sp>
          <p:nvSpPr>
            <p:cNvPr id="28" name="矩形 27"/>
            <p:cNvSpPr/>
            <p:nvPr/>
          </p:nvSpPr>
          <p:spPr>
            <a:xfrm>
              <a:off x="9038214" y="1744935"/>
              <a:ext cx="2963286" cy="7821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错误提示更智能，更清晰，更准确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9468312" y="1275601"/>
              <a:ext cx="24593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3B3E47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改进的错误和</a:t>
              </a:r>
              <a:r>
                <a:rPr lang="en-US" altLang="zh-CN" sz="2400" dirty="0">
                  <a:solidFill>
                    <a:srgbClr val="3B3E47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UX</a:t>
              </a:r>
              <a:endParaRPr lang="zh-CN" altLang="en-US" sz="2400" dirty="0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12258" y="5491592"/>
            <a:ext cx="3785460" cy="1176907"/>
            <a:chOff x="8247858" y="1345485"/>
            <a:chExt cx="3785460" cy="1176907"/>
          </a:xfrm>
        </p:grpSpPr>
        <p:sp>
          <p:nvSpPr>
            <p:cNvPr id="31" name="矩形 30"/>
            <p:cNvSpPr/>
            <p:nvPr/>
          </p:nvSpPr>
          <p:spPr>
            <a:xfrm>
              <a:off x="8247858" y="1744935"/>
              <a:ext cx="3753642" cy="777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en-US" altLang="zh-CN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JSX</a:t>
              </a:r>
              <a:r>
                <a:rPr lang="zh-CN" altLang="en-US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命名空间中引入了一个新的类型别名</a:t>
              </a:r>
              <a:r>
                <a:rPr lang="en-US" altLang="zh-CN" dirty="0" err="1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LibraryManagedAttributes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247858" y="1345485"/>
              <a:ext cx="378546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3B3E47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支持</a:t>
              </a:r>
              <a:r>
                <a:rPr lang="en-US" altLang="zh-CN" sz="2400" dirty="0">
                  <a:solidFill>
                    <a:srgbClr val="3B3E47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JSX</a:t>
              </a:r>
              <a:r>
                <a:rPr lang="zh-CN" altLang="en-US" sz="2400" dirty="0">
                  <a:solidFill>
                    <a:srgbClr val="3B3E47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中的</a:t>
              </a:r>
              <a:r>
                <a:rPr lang="en-US" altLang="zh-CN" sz="2400" dirty="0" err="1">
                  <a:solidFill>
                    <a:srgbClr val="3B3E47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defaultProps</a:t>
              </a:r>
              <a:endParaRPr lang="zh-CN" altLang="en-US" sz="2400" dirty="0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125679" y="1115434"/>
            <a:ext cx="4185761" cy="880819"/>
            <a:chOff x="9087623" y="1208904"/>
            <a:chExt cx="4185761" cy="880819"/>
          </a:xfrm>
        </p:grpSpPr>
        <p:sp>
          <p:nvSpPr>
            <p:cNvPr id="34" name="矩形 33"/>
            <p:cNvSpPr/>
            <p:nvPr/>
          </p:nvSpPr>
          <p:spPr>
            <a:xfrm>
              <a:off x="9095364" y="1672365"/>
              <a:ext cx="2963286" cy="417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函数参数推导。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9087623" y="1208904"/>
              <a:ext cx="41857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利用元组提取和传递参数列表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981226" y="3315964"/>
            <a:ext cx="2971027" cy="885500"/>
            <a:chOff x="9087623" y="1208904"/>
            <a:chExt cx="2971027" cy="885500"/>
          </a:xfrm>
        </p:grpSpPr>
        <p:sp>
          <p:nvSpPr>
            <p:cNvPr id="37" name="矩形 36"/>
            <p:cNvSpPr/>
            <p:nvPr/>
          </p:nvSpPr>
          <p:spPr>
            <a:xfrm>
              <a:off x="9095364" y="1672365"/>
              <a:ext cx="2963286" cy="4220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一种新的内置类型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087623" y="1208904"/>
              <a:ext cx="22044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unknown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111035" y="5436174"/>
            <a:ext cx="3368202" cy="1240918"/>
            <a:chOff x="9087623" y="1208904"/>
            <a:chExt cx="2971027" cy="1240918"/>
          </a:xfrm>
        </p:grpSpPr>
        <p:sp>
          <p:nvSpPr>
            <p:cNvPr id="40" name="矩形 39"/>
            <p:cNvSpPr/>
            <p:nvPr/>
          </p:nvSpPr>
          <p:spPr>
            <a:xfrm>
              <a:off x="9095364" y="1672365"/>
              <a:ext cx="2963286" cy="777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导入重构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JSX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标签自动完成和可折叠轮廓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9087623" y="1208904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编辑器改进</a:t>
              </a:r>
            </a:p>
          </p:txBody>
        </p: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687" y="5699267"/>
            <a:ext cx="497463" cy="368122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0E8B5739-13D5-4405-A894-24BDBF659CC2}"/>
              </a:ext>
            </a:extLst>
          </p:cNvPr>
          <p:cNvSpPr/>
          <p:nvPr/>
        </p:nvSpPr>
        <p:spPr>
          <a:xfrm>
            <a:off x="0" y="0"/>
            <a:ext cx="3593068" cy="7752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ts3</a:t>
            </a: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直角三角形 45">
            <a:extLst>
              <a:ext uri="{FF2B5EF4-FFF2-40B4-BE49-F238E27FC236}">
                <a16:creationId xmlns:a16="http://schemas.microsoft.com/office/drawing/2014/main" id="{2550112E-067C-446F-8020-C7295E77FA60}"/>
              </a:ext>
            </a:extLst>
          </p:cNvPr>
          <p:cNvSpPr/>
          <p:nvPr/>
        </p:nvSpPr>
        <p:spPr>
          <a:xfrm>
            <a:off x="3593068" y="-4040"/>
            <a:ext cx="853701" cy="779317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629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030788" y="2676525"/>
            <a:ext cx="2019300" cy="2019300"/>
          </a:xfrm>
          <a:prstGeom prst="ellipse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69288" y="3163669"/>
            <a:ext cx="1775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One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69288" y="5430619"/>
            <a:ext cx="213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Three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36422" y="3163669"/>
            <a:ext cx="181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Two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36422" y="5449669"/>
            <a:ext cx="187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Four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EBA7907-40E6-4C98-AE9A-FF5958CDD8CB}"/>
              </a:ext>
            </a:extLst>
          </p:cNvPr>
          <p:cNvSpPr/>
          <p:nvPr/>
        </p:nvSpPr>
        <p:spPr>
          <a:xfrm>
            <a:off x="0" y="0"/>
            <a:ext cx="3593068" cy="7752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3200" spc="200" dirty="0" err="1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ts</a:t>
            </a: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文件解析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直角三角形 37">
            <a:extLst>
              <a:ext uri="{FF2B5EF4-FFF2-40B4-BE49-F238E27FC236}">
                <a16:creationId xmlns:a16="http://schemas.microsoft.com/office/drawing/2014/main" id="{93806DC8-3D06-4DEF-A161-697CC3798AA3}"/>
              </a:ext>
            </a:extLst>
          </p:cNvPr>
          <p:cNvSpPr/>
          <p:nvPr/>
        </p:nvSpPr>
        <p:spPr>
          <a:xfrm>
            <a:off x="3593068" y="-4040"/>
            <a:ext cx="853701" cy="779317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99BD6E9-1327-40EB-9AA2-811C14F49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20" y="995360"/>
            <a:ext cx="5457825" cy="53816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5334B2F-E780-4CA1-9F4D-23DF53746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867" y="119062"/>
            <a:ext cx="5029200" cy="51149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225D04C-7F37-4362-A602-9F1806578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378" y="3339957"/>
            <a:ext cx="68199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98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8" t="5518" r="22287" b="5720"/>
          <a:stretch>
            <a:fillRect/>
          </a:stretch>
        </p:blipFill>
        <p:spPr>
          <a:xfrm>
            <a:off x="4413525" y="707853"/>
            <a:ext cx="3338100" cy="3862470"/>
          </a:xfrm>
          <a:custGeom>
            <a:avLst/>
            <a:gdLst>
              <a:gd name="connsiteX0" fmla="*/ 1377754 w 2748957"/>
              <a:gd name="connsiteY0" fmla="*/ 0 h 3180780"/>
              <a:gd name="connsiteX1" fmla="*/ 2741420 w 2748957"/>
              <a:gd name="connsiteY1" fmla="*/ 794534 h 3180780"/>
              <a:gd name="connsiteX2" fmla="*/ 2748957 w 2748957"/>
              <a:gd name="connsiteY2" fmla="*/ 2405833 h 3180780"/>
              <a:gd name="connsiteX3" fmla="*/ 1394389 w 2748957"/>
              <a:gd name="connsiteY3" fmla="*/ 3180780 h 3180780"/>
              <a:gd name="connsiteX4" fmla="*/ 0 w 2748957"/>
              <a:gd name="connsiteY4" fmla="*/ 2373956 h 3180780"/>
              <a:gd name="connsiteX5" fmla="*/ 10897 w 2748957"/>
              <a:gd name="connsiteY5" fmla="*/ 799526 h 318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8957" h="3180780">
                <a:moveTo>
                  <a:pt x="1377754" y="0"/>
                </a:moveTo>
                <a:lnTo>
                  <a:pt x="2741420" y="794534"/>
                </a:lnTo>
                <a:lnTo>
                  <a:pt x="2748957" y="2405833"/>
                </a:lnTo>
                <a:lnTo>
                  <a:pt x="1394389" y="3180780"/>
                </a:lnTo>
                <a:lnTo>
                  <a:pt x="0" y="2373956"/>
                </a:lnTo>
                <a:lnTo>
                  <a:pt x="10897" y="799526"/>
                </a:lnTo>
                <a:close/>
              </a:path>
            </a:pathLst>
          </a:custGeom>
        </p:spPr>
      </p:pic>
      <p:sp>
        <p:nvSpPr>
          <p:cNvPr id="5" name="Freeform 5"/>
          <p:cNvSpPr>
            <a:spLocks/>
          </p:cNvSpPr>
          <p:nvPr/>
        </p:nvSpPr>
        <p:spPr bwMode="auto">
          <a:xfrm>
            <a:off x="6096001" y="1355498"/>
            <a:ext cx="1130570" cy="1930767"/>
          </a:xfrm>
          <a:custGeom>
            <a:avLst/>
            <a:gdLst>
              <a:gd name="T0" fmla="*/ 0 w 1208"/>
              <a:gd name="T1" fmla="*/ 1374 h 2063"/>
              <a:gd name="T2" fmla="*/ 1201 w 1208"/>
              <a:gd name="T3" fmla="*/ 2063 h 2063"/>
              <a:gd name="T4" fmla="*/ 1208 w 1208"/>
              <a:gd name="T5" fmla="*/ 686 h 2063"/>
              <a:gd name="T6" fmla="*/ 0 w 1208"/>
              <a:gd name="T7" fmla="*/ 0 h 2063"/>
              <a:gd name="T8" fmla="*/ 0 w 1208"/>
              <a:gd name="T9" fmla="*/ 1374 h 2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8" h="2063">
                <a:moveTo>
                  <a:pt x="0" y="1374"/>
                </a:moveTo>
                <a:lnTo>
                  <a:pt x="1201" y="2063"/>
                </a:lnTo>
                <a:lnTo>
                  <a:pt x="1208" y="686"/>
                </a:lnTo>
                <a:lnTo>
                  <a:pt x="0" y="0"/>
                </a:lnTo>
                <a:lnTo>
                  <a:pt x="0" y="1374"/>
                </a:lnTo>
                <a:close/>
              </a:path>
            </a:pathLst>
          </a:custGeom>
          <a:solidFill>
            <a:srgbClr val="4D939F">
              <a:alpha val="19000"/>
            </a:srgbClr>
          </a:solidFill>
          <a:ln w="19050">
            <a:solidFill>
              <a:srgbClr val="4D939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977597" y="2641428"/>
            <a:ext cx="2242422" cy="1304648"/>
          </a:xfrm>
          <a:custGeom>
            <a:avLst/>
            <a:gdLst>
              <a:gd name="T0" fmla="*/ 0 w 2396"/>
              <a:gd name="T1" fmla="*/ 709 h 1394"/>
              <a:gd name="T2" fmla="*/ 1195 w 2396"/>
              <a:gd name="T3" fmla="*/ 1394 h 1394"/>
              <a:gd name="T4" fmla="*/ 2396 w 2396"/>
              <a:gd name="T5" fmla="*/ 689 h 1394"/>
              <a:gd name="T6" fmla="*/ 1195 w 2396"/>
              <a:gd name="T7" fmla="*/ 0 h 1394"/>
              <a:gd name="T8" fmla="*/ 0 w 2396"/>
              <a:gd name="T9" fmla="*/ 709 h 1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96" h="1394">
                <a:moveTo>
                  <a:pt x="0" y="709"/>
                </a:moveTo>
                <a:lnTo>
                  <a:pt x="1195" y="1394"/>
                </a:lnTo>
                <a:lnTo>
                  <a:pt x="2396" y="689"/>
                </a:lnTo>
                <a:lnTo>
                  <a:pt x="1195" y="0"/>
                </a:lnTo>
                <a:lnTo>
                  <a:pt x="0" y="709"/>
                </a:lnTo>
                <a:close/>
              </a:path>
            </a:pathLst>
          </a:custGeom>
          <a:solidFill>
            <a:srgbClr val="4D939F">
              <a:alpha val="40000"/>
            </a:srgbClr>
          </a:solidFill>
          <a:ln w="19050">
            <a:solidFill>
              <a:srgbClr val="4D939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4965430" y="1355498"/>
            <a:ext cx="1130570" cy="1949485"/>
          </a:xfrm>
          <a:custGeom>
            <a:avLst/>
            <a:gdLst>
              <a:gd name="T0" fmla="*/ 1208 w 1208"/>
              <a:gd name="T1" fmla="*/ 0 h 2083"/>
              <a:gd name="T2" fmla="*/ 0 w 1208"/>
              <a:gd name="T3" fmla="*/ 679 h 2083"/>
              <a:gd name="T4" fmla="*/ 13 w 1208"/>
              <a:gd name="T5" fmla="*/ 2083 h 2083"/>
              <a:gd name="T6" fmla="*/ 1208 w 1208"/>
              <a:gd name="T7" fmla="*/ 1374 h 2083"/>
              <a:gd name="T8" fmla="*/ 1208 w 1208"/>
              <a:gd name="T9" fmla="*/ 0 h 2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8" h="2083">
                <a:moveTo>
                  <a:pt x="1208" y="0"/>
                </a:moveTo>
                <a:lnTo>
                  <a:pt x="0" y="679"/>
                </a:lnTo>
                <a:lnTo>
                  <a:pt x="13" y="2083"/>
                </a:lnTo>
                <a:lnTo>
                  <a:pt x="1208" y="1374"/>
                </a:lnTo>
                <a:lnTo>
                  <a:pt x="1208" y="0"/>
                </a:lnTo>
                <a:close/>
              </a:path>
            </a:pathLst>
          </a:custGeom>
          <a:solidFill>
            <a:srgbClr val="4D939F">
              <a:alpha val="6000"/>
            </a:srgbClr>
          </a:solidFill>
          <a:ln w="19050">
            <a:solidFill>
              <a:srgbClr val="4D939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4431030" y="707853"/>
            <a:ext cx="3328069" cy="1289674"/>
          </a:xfrm>
          <a:custGeom>
            <a:avLst/>
            <a:gdLst>
              <a:gd name="T0" fmla="*/ 1779 w 3556"/>
              <a:gd name="T1" fmla="*/ 692 h 1378"/>
              <a:gd name="T2" fmla="*/ 2987 w 3556"/>
              <a:gd name="T3" fmla="*/ 1378 h 1378"/>
              <a:gd name="T4" fmla="*/ 3556 w 3556"/>
              <a:gd name="T5" fmla="*/ 1037 h 1378"/>
              <a:gd name="T6" fmla="*/ 1779 w 3556"/>
              <a:gd name="T7" fmla="*/ 0 h 1378"/>
              <a:gd name="T8" fmla="*/ 0 w 3556"/>
              <a:gd name="T9" fmla="*/ 1027 h 1378"/>
              <a:gd name="T10" fmla="*/ 571 w 3556"/>
              <a:gd name="T11" fmla="*/ 1371 h 1378"/>
              <a:gd name="T12" fmla="*/ 1779 w 3556"/>
              <a:gd name="T13" fmla="*/ 692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56" h="1378">
                <a:moveTo>
                  <a:pt x="1779" y="692"/>
                </a:moveTo>
                <a:lnTo>
                  <a:pt x="2987" y="1378"/>
                </a:lnTo>
                <a:lnTo>
                  <a:pt x="3556" y="1037"/>
                </a:lnTo>
                <a:lnTo>
                  <a:pt x="1779" y="0"/>
                </a:lnTo>
                <a:lnTo>
                  <a:pt x="0" y="1027"/>
                </a:lnTo>
                <a:lnTo>
                  <a:pt x="571" y="1371"/>
                </a:lnTo>
                <a:lnTo>
                  <a:pt x="1779" y="692"/>
                </a:lnTo>
                <a:close/>
              </a:path>
            </a:pathLst>
          </a:custGeom>
          <a:solidFill>
            <a:srgbClr val="4D939F">
              <a:alpha val="31000"/>
            </a:srgbClr>
          </a:solidFill>
          <a:ln w="19050">
            <a:solidFill>
              <a:srgbClr val="4D939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6088513" y="1678384"/>
            <a:ext cx="1673394" cy="2896619"/>
          </a:xfrm>
          <a:custGeom>
            <a:avLst/>
            <a:gdLst>
              <a:gd name="T0" fmla="*/ 1216 w 1788"/>
              <a:gd name="T1" fmla="*/ 341 h 3095"/>
              <a:gd name="T2" fmla="*/ 1209 w 1788"/>
              <a:gd name="T3" fmla="*/ 1718 h 3095"/>
              <a:gd name="T4" fmla="*/ 8 w 1788"/>
              <a:gd name="T5" fmla="*/ 2423 h 3095"/>
              <a:gd name="T6" fmla="*/ 0 w 1788"/>
              <a:gd name="T7" fmla="*/ 3090 h 3095"/>
              <a:gd name="T8" fmla="*/ 8 w 1788"/>
              <a:gd name="T9" fmla="*/ 3095 h 3095"/>
              <a:gd name="T10" fmla="*/ 1788 w 1788"/>
              <a:gd name="T11" fmla="*/ 2077 h 3095"/>
              <a:gd name="T12" fmla="*/ 1788 w 1788"/>
              <a:gd name="T13" fmla="*/ 1 h 3095"/>
              <a:gd name="T14" fmla="*/ 1785 w 1788"/>
              <a:gd name="T15" fmla="*/ 0 h 3095"/>
              <a:gd name="T16" fmla="*/ 1216 w 1788"/>
              <a:gd name="T17" fmla="*/ 341 h 3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8" h="3095">
                <a:moveTo>
                  <a:pt x="1216" y="341"/>
                </a:moveTo>
                <a:lnTo>
                  <a:pt x="1209" y="1718"/>
                </a:lnTo>
                <a:lnTo>
                  <a:pt x="8" y="2423"/>
                </a:lnTo>
                <a:lnTo>
                  <a:pt x="0" y="3090"/>
                </a:lnTo>
                <a:lnTo>
                  <a:pt x="8" y="3095"/>
                </a:lnTo>
                <a:lnTo>
                  <a:pt x="1788" y="2077"/>
                </a:lnTo>
                <a:lnTo>
                  <a:pt x="1788" y="1"/>
                </a:lnTo>
                <a:lnTo>
                  <a:pt x="1785" y="0"/>
                </a:lnTo>
                <a:lnTo>
                  <a:pt x="1216" y="341"/>
                </a:lnTo>
                <a:close/>
              </a:path>
            </a:pathLst>
          </a:custGeom>
          <a:solidFill>
            <a:srgbClr val="4D939F">
              <a:alpha val="0"/>
            </a:srgbClr>
          </a:solidFill>
          <a:ln w="19050">
            <a:solidFill>
              <a:srgbClr val="4D939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4411376" y="1669025"/>
            <a:ext cx="1684625" cy="2901298"/>
          </a:xfrm>
          <a:custGeom>
            <a:avLst/>
            <a:gdLst>
              <a:gd name="T0" fmla="*/ 605 w 1800"/>
              <a:gd name="T1" fmla="*/ 1748 h 3100"/>
              <a:gd name="T2" fmla="*/ 592 w 1800"/>
              <a:gd name="T3" fmla="*/ 344 h 3100"/>
              <a:gd name="T4" fmla="*/ 21 w 1800"/>
              <a:gd name="T5" fmla="*/ 0 h 3100"/>
              <a:gd name="T6" fmla="*/ 0 w 1800"/>
              <a:gd name="T7" fmla="*/ 11 h 3100"/>
              <a:gd name="T8" fmla="*/ 0 w 1800"/>
              <a:gd name="T9" fmla="*/ 2081 h 3100"/>
              <a:gd name="T10" fmla="*/ 1792 w 1800"/>
              <a:gd name="T11" fmla="*/ 3100 h 3100"/>
              <a:gd name="T12" fmla="*/ 1800 w 1800"/>
              <a:gd name="T13" fmla="*/ 2433 h 3100"/>
              <a:gd name="T14" fmla="*/ 605 w 1800"/>
              <a:gd name="T15" fmla="*/ 1748 h 3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00" h="3100">
                <a:moveTo>
                  <a:pt x="605" y="1748"/>
                </a:moveTo>
                <a:lnTo>
                  <a:pt x="592" y="344"/>
                </a:lnTo>
                <a:lnTo>
                  <a:pt x="21" y="0"/>
                </a:lnTo>
                <a:lnTo>
                  <a:pt x="0" y="11"/>
                </a:lnTo>
                <a:lnTo>
                  <a:pt x="0" y="2081"/>
                </a:lnTo>
                <a:lnTo>
                  <a:pt x="1792" y="3100"/>
                </a:lnTo>
                <a:lnTo>
                  <a:pt x="1800" y="2433"/>
                </a:lnTo>
                <a:lnTo>
                  <a:pt x="605" y="1748"/>
                </a:lnTo>
                <a:close/>
              </a:path>
            </a:pathLst>
          </a:custGeom>
          <a:solidFill>
            <a:srgbClr val="4D939F">
              <a:alpha val="19000"/>
            </a:srgbClr>
          </a:solidFill>
          <a:ln w="19050">
            <a:solidFill>
              <a:srgbClr val="4D939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79527" y="5264420"/>
            <a:ext cx="3264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谢 谢 欣 赏！</a:t>
            </a:r>
          </a:p>
        </p:txBody>
      </p:sp>
      <p:cxnSp>
        <p:nvCxnSpPr>
          <p:cNvPr id="16" name="直接连接符 15"/>
          <p:cNvCxnSpPr>
            <a:stCxn id="10" idx="5"/>
          </p:cNvCxnSpPr>
          <p:nvPr/>
        </p:nvCxnSpPr>
        <p:spPr>
          <a:xfrm flipH="1">
            <a:off x="6082575" y="4570323"/>
            <a:ext cx="5939" cy="643901"/>
          </a:xfrm>
          <a:prstGeom prst="line">
            <a:avLst/>
          </a:prstGeom>
          <a:ln w="28575">
            <a:solidFill>
              <a:srgbClr val="4D93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5187950" y="5226924"/>
            <a:ext cx="1803400" cy="0"/>
          </a:xfrm>
          <a:prstGeom prst="line">
            <a:avLst/>
          </a:prstGeom>
          <a:ln w="28575">
            <a:solidFill>
              <a:srgbClr val="4D93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4579527" y="6029456"/>
            <a:ext cx="3027773" cy="0"/>
          </a:xfrm>
          <a:prstGeom prst="line">
            <a:avLst/>
          </a:prstGeom>
          <a:ln w="28575">
            <a:solidFill>
              <a:srgbClr val="4D93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9836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180</Words>
  <Application>Microsoft Office PowerPoint</Application>
  <PresentationFormat>宽屏</PresentationFormat>
  <Paragraphs>49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华康俪金黑W8(P)</vt:lpstr>
      <vt:lpstr>华文细黑</vt:lpstr>
      <vt:lpstr>宋体</vt:lpstr>
      <vt:lpstr>微软雅黑</vt:lpstr>
      <vt:lpstr>Aharoni</vt:lpstr>
      <vt:lpstr>Arial</vt:lpstr>
      <vt:lpstr>Calibri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王英</dc:creator>
  <dc:description>http://www.ypppt.com/</dc:description>
  <cp:lastModifiedBy>王英</cp:lastModifiedBy>
  <cp:revision>92</cp:revision>
  <dcterms:created xsi:type="dcterms:W3CDTF">2015-11-17T07:12:30Z</dcterms:created>
  <dcterms:modified xsi:type="dcterms:W3CDTF">2018-10-25T03:23:54Z</dcterms:modified>
</cp:coreProperties>
</file>