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96" r:id="rId2"/>
  </p:sldMasterIdLst>
  <p:notesMasterIdLst>
    <p:notesMasterId r:id="rId81"/>
  </p:notesMasterIdLst>
  <p:handoutMasterIdLst>
    <p:handoutMasterId r:id="rId82"/>
  </p:handoutMasterIdLst>
  <p:sldIdLst>
    <p:sldId id="257" r:id="rId3"/>
    <p:sldId id="574" r:id="rId4"/>
    <p:sldId id="636" r:id="rId5"/>
    <p:sldId id="701" r:id="rId6"/>
    <p:sldId id="551" r:id="rId7"/>
    <p:sldId id="702" r:id="rId8"/>
    <p:sldId id="703" r:id="rId9"/>
    <p:sldId id="704" r:id="rId10"/>
    <p:sldId id="491" r:id="rId11"/>
    <p:sldId id="709" r:id="rId12"/>
    <p:sldId id="706" r:id="rId13"/>
    <p:sldId id="708" r:id="rId14"/>
    <p:sldId id="493" r:id="rId15"/>
    <p:sldId id="707" r:id="rId16"/>
    <p:sldId id="710" r:id="rId17"/>
    <p:sldId id="711" r:id="rId18"/>
    <p:sldId id="712" r:id="rId19"/>
    <p:sldId id="713" r:id="rId20"/>
    <p:sldId id="714" r:id="rId21"/>
    <p:sldId id="715" r:id="rId22"/>
    <p:sldId id="716" r:id="rId23"/>
    <p:sldId id="717" r:id="rId24"/>
    <p:sldId id="554" r:id="rId25"/>
    <p:sldId id="638" r:id="rId26"/>
    <p:sldId id="718" r:id="rId27"/>
    <p:sldId id="496" r:id="rId28"/>
    <p:sldId id="719" r:id="rId29"/>
    <p:sldId id="720" r:id="rId30"/>
    <p:sldId id="721" r:id="rId31"/>
    <p:sldId id="722" r:id="rId32"/>
    <p:sldId id="727" r:id="rId33"/>
    <p:sldId id="501" r:id="rId34"/>
    <p:sldId id="502" r:id="rId35"/>
    <p:sldId id="729" r:id="rId36"/>
    <p:sldId id="730" r:id="rId37"/>
    <p:sldId id="728" r:id="rId38"/>
    <p:sldId id="731" r:id="rId39"/>
    <p:sldId id="733" r:id="rId40"/>
    <p:sldId id="734" r:id="rId41"/>
    <p:sldId id="736" r:id="rId42"/>
    <p:sldId id="559" r:id="rId43"/>
    <p:sldId id="507" r:id="rId44"/>
    <p:sldId id="737" r:id="rId45"/>
    <p:sldId id="750" r:id="rId46"/>
    <p:sldId id="751" r:id="rId47"/>
    <p:sldId id="560" r:id="rId48"/>
    <p:sldId id="642" r:id="rId49"/>
    <p:sldId id="641" r:id="rId50"/>
    <p:sldId id="752" r:id="rId51"/>
    <p:sldId id="753" r:id="rId52"/>
    <p:sldId id="562" r:id="rId53"/>
    <p:sldId id="514" r:id="rId54"/>
    <p:sldId id="726" r:id="rId55"/>
    <p:sldId id="643" r:id="rId56"/>
    <p:sldId id="516" r:id="rId57"/>
    <p:sldId id="518" r:id="rId58"/>
    <p:sldId id="564" r:id="rId59"/>
    <p:sldId id="565" r:id="rId60"/>
    <p:sldId id="519" r:id="rId61"/>
    <p:sldId id="566" r:id="rId62"/>
    <p:sldId id="735" r:id="rId63"/>
    <p:sldId id="521" r:id="rId64"/>
    <p:sldId id="725" r:id="rId65"/>
    <p:sldId id="724" r:id="rId66"/>
    <p:sldId id="741" r:id="rId67"/>
    <p:sldId id="523" r:id="rId68"/>
    <p:sldId id="524" r:id="rId69"/>
    <p:sldId id="742" r:id="rId70"/>
    <p:sldId id="749" r:id="rId71"/>
    <p:sldId id="747" r:id="rId72"/>
    <p:sldId id="748" r:id="rId73"/>
    <p:sldId id="743" r:id="rId74"/>
    <p:sldId id="744" r:id="rId75"/>
    <p:sldId id="745" r:id="rId76"/>
    <p:sldId id="746" r:id="rId77"/>
    <p:sldId id="754" r:id="rId78"/>
    <p:sldId id="755" r:id="rId79"/>
    <p:sldId id="758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04FA"/>
    <a:srgbClr val="F4740A"/>
    <a:srgbClr val="3D0BF3"/>
    <a:srgbClr val="7030A0"/>
    <a:srgbClr val="FE0000"/>
    <a:srgbClr val="000000"/>
    <a:srgbClr val="E06B0A"/>
    <a:srgbClr val="F57B17"/>
    <a:srgbClr val="E4E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8711" autoAdjust="0"/>
  </p:normalViewPr>
  <p:slideViewPr>
    <p:cSldViewPr>
      <p:cViewPr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394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EDC71-13CF-4D25-A15D-53696AAD8D79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</dgm:pt>
    <dgm:pt modelId="{D13C8AC7-9414-459D-A7AF-CB70A883BA1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process</a:t>
          </a:r>
          <a:endParaRPr lang="zh-CN" altLang="en-US" dirty="0"/>
        </a:p>
      </dgm:t>
    </dgm:pt>
    <dgm:pt modelId="{6BFF67B1-8A4B-433A-ADBF-D507E5E85D74}" type="par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0A08E919-6ED8-42BF-9AC3-39B5B9F57FB0}" type="sib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8C91EB6E-9071-4B0E-8D81-FFB743C604B5}">
      <dgm:prSet phldrT="[文本]"/>
      <dgm:spPr/>
      <dgm:t>
        <a:bodyPr/>
        <a:lstStyle/>
        <a:p>
          <a:r>
            <a:rPr lang="zh-CN" altLang="en-US" dirty="0" smtClean="0"/>
            <a:t>调度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scheduling</a:t>
          </a:r>
          <a:endParaRPr lang="zh-CN" altLang="en-US" dirty="0"/>
        </a:p>
      </dgm:t>
    </dgm:pt>
    <dgm:pt modelId="{5A3A0971-DCA2-4E24-B351-87745884F38A}" type="par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C2041BE1-3FFA-47A4-BE18-BB2DD94C0DA8}" type="sib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DB417BA9-4941-41D1-A121-CED5AFECB97A}">
      <dgm:prSet phldrT="[文本]"/>
      <dgm:spPr/>
      <dgm:t>
        <a:bodyPr/>
        <a:lstStyle/>
        <a:p>
          <a:r>
            <a:rPr lang="zh-CN" altLang="en-US" dirty="0" smtClean="0"/>
            <a:t>同步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synchronization</a:t>
          </a:r>
          <a:endParaRPr lang="zh-CN" altLang="en-US" dirty="0"/>
        </a:p>
      </dgm:t>
    </dgm:pt>
    <dgm:pt modelId="{7FB5443B-E2CD-4104-A803-198036AA8650}" type="par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BFA67C4D-BB7D-425B-8E11-4C357CCCBD25}" type="sib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0A0751F6-A8D0-49BF-A205-9252492FC122}">
      <dgm:prSet phldrT="[文本]"/>
      <dgm:spPr/>
      <dgm:t>
        <a:bodyPr/>
        <a:lstStyle/>
        <a:p>
          <a:r>
            <a:rPr lang="zh-CN" altLang="en-US" dirty="0" smtClean="0"/>
            <a:t>死锁</a:t>
          </a:r>
          <a:endParaRPr lang="en-US" altLang="zh-CN" dirty="0" smtClean="0"/>
        </a:p>
        <a:p>
          <a:r>
            <a:rPr lang="en-US" altLang="zh-CN" dirty="0" smtClean="0"/>
            <a:t>deadlock</a:t>
          </a:r>
          <a:endParaRPr lang="zh-CN" altLang="en-US" dirty="0"/>
        </a:p>
      </dgm:t>
    </dgm:pt>
    <dgm:pt modelId="{42803290-D1AF-43DB-9F6C-351A170EDAFF}" type="par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6E4CD648-DD29-4724-9F4C-DB094B395C67}" type="sib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3FB8FFB4-84DA-45F5-A3EC-CA9DA387F526}" type="pres">
      <dgm:prSet presAssocID="{DF5EDC71-13CF-4D25-A15D-53696AAD8D79}" presName="compositeShape" presStyleCnt="0">
        <dgm:presLayoutVars>
          <dgm:chMax val="7"/>
          <dgm:dir/>
          <dgm:resizeHandles val="exact"/>
        </dgm:presLayoutVars>
      </dgm:prSet>
      <dgm:spPr/>
    </dgm:pt>
    <dgm:pt modelId="{AFD2C54F-2001-43DC-9924-37067874D309}" type="pres">
      <dgm:prSet presAssocID="{DF5EDC71-13CF-4D25-A15D-53696AAD8D79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30118EA6-F587-4B52-8353-F16159CA9955}" type="pres">
      <dgm:prSet presAssocID="{DF5EDC71-13CF-4D25-A15D-53696AAD8D79}" presName="dummy1a" presStyleCnt="0"/>
      <dgm:spPr/>
    </dgm:pt>
    <dgm:pt modelId="{1781F8B2-010E-4921-8CF4-9FB80788E7A8}" type="pres">
      <dgm:prSet presAssocID="{DF5EDC71-13CF-4D25-A15D-53696AAD8D79}" presName="dummy1b" presStyleCnt="0"/>
      <dgm:spPr/>
    </dgm:pt>
    <dgm:pt modelId="{A89EAE59-0C8B-46ED-B5E9-846C0661A9AE}" type="pres">
      <dgm:prSet presAssocID="{DF5EDC71-13CF-4D25-A15D-53696AAD8D7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707B5-57B3-49A1-A0CF-A7F5935B08B5}" type="pres">
      <dgm:prSet presAssocID="{DF5EDC71-13CF-4D25-A15D-53696AAD8D79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1ADE293C-E416-4649-924F-29F9E63ED5B6}" type="pres">
      <dgm:prSet presAssocID="{DF5EDC71-13CF-4D25-A15D-53696AAD8D79}" presName="dummy2a" presStyleCnt="0"/>
      <dgm:spPr/>
    </dgm:pt>
    <dgm:pt modelId="{F9A00355-0C46-4D0A-81A7-C055E93C4654}" type="pres">
      <dgm:prSet presAssocID="{DF5EDC71-13CF-4D25-A15D-53696AAD8D79}" presName="dummy2b" presStyleCnt="0"/>
      <dgm:spPr/>
    </dgm:pt>
    <dgm:pt modelId="{53FE951D-4756-47C7-915B-ABD9706B93CB}" type="pres">
      <dgm:prSet presAssocID="{DF5EDC71-13CF-4D25-A15D-53696AAD8D7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7E47C-606A-4732-A839-81281F87B50F}" type="pres">
      <dgm:prSet presAssocID="{DF5EDC71-13CF-4D25-A15D-53696AAD8D79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7087ECE4-1715-4A26-9869-3FF49CE4FFCB}" type="pres">
      <dgm:prSet presAssocID="{DF5EDC71-13CF-4D25-A15D-53696AAD8D79}" presName="dummy3a" presStyleCnt="0"/>
      <dgm:spPr/>
    </dgm:pt>
    <dgm:pt modelId="{DDA61C39-C534-496A-BDC3-E5061CE57715}" type="pres">
      <dgm:prSet presAssocID="{DF5EDC71-13CF-4D25-A15D-53696AAD8D79}" presName="dummy3b" presStyleCnt="0"/>
      <dgm:spPr/>
    </dgm:pt>
    <dgm:pt modelId="{D50321F0-873D-4C21-B280-2CF5165E2AD1}" type="pres">
      <dgm:prSet presAssocID="{DF5EDC71-13CF-4D25-A15D-53696AAD8D7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8247A-BD80-475C-8346-2AAFCDC48803}" type="pres">
      <dgm:prSet presAssocID="{DF5EDC71-13CF-4D25-A15D-53696AAD8D79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06069087-4430-47A2-AC8F-A6ADF8AF8FF6}" type="pres">
      <dgm:prSet presAssocID="{DF5EDC71-13CF-4D25-A15D-53696AAD8D79}" presName="dummy4a" presStyleCnt="0"/>
      <dgm:spPr/>
    </dgm:pt>
    <dgm:pt modelId="{84A586A4-92CD-4D0E-BE56-C2B0AB750BC1}" type="pres">
      <dgm:prSet presAssocID="{DF5EDC71-13CF-4D25-A15D-53696AAD8D79}" presName="dummy4b" presStyleCnt="0"/>
      <dgm:spPr/>
    </dgm:pt>
    <dgm:pt modelId="{D009227B-8606-4E52-AF2B-9D6CFF3F75EE}" type="pres">
      <dgm:prSet presAssocID="{DF5EDC71-13CF-4D25-A15D-53696AAD8D7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2A0F3-D028-42C6-8B12-939A590BE985}" type="pres">
      <dgm:prSet presAssocID="{C2041BE1-3FFA-47A4-BE18-BB2DD94C0DA8}" presName="arrowWedge1" presStyleLbl="fgSibTrans2D1" presStyleIdx="0" presStyleCnt="4"/>
      <dgm:spPr/>
    </dgm:pt>
    <dgm:pt modelId="{6D1A72F6-7B5A-4017-B1CF-A9E8F4AF08D0}" type="pres">
      <dgm:prSet presAssocID="{6E4CD648-DD29-4724-9F4C-DB094B395C67}" presName="arrowWedge2" presStyleLbl="fgSibTrans2D1" presStyleIdx="1" presStyleCnt="4"/>
      <dgm:spPr/>
    </dgm:pt>
    <dgm:pt modelId="{CC1AEE8D-5335-4822-B1CD-6F96D4F4F67A}" type="pres">
      <dgm:prSet presAssocID="{BFA67C4D-BB7D-425B-8E11-4C357CCCBD25}" presName="arrowWedge3" presStyleLbl="fgSibTrans2D1" presStyleIdx="2" presStyleCnt="4"/>
      <dgm:spPr/>
    </dgm:pt>
    <dgm:pt modelId="{89394203-15BB-462D-AB5E-CE1222BD0B3D}" type="pres">
      <dgm:prSet presAssocID="{0A08E919-6ED8-42BF-9AC3-39B5B9F57FB0}" presName="arrowWedge4" presStyleLbl="fgSibTrans2D1" presStyleIdx="3" presStyleCnt="4"/>
      <dgm:spPr/>
    </dgm:pt>
  </dgm:ptLst>
  <dgm:cxnLst>
    <dgm:cxn modelId="{7A6E4BD5-3C66-40D2-8B6C-556255868C40}" type="presOf" srcId="{D13C8AC7-9414-459D-A7AF-CB70A883BA19}" destId="{6EC8247A-BD80-475C-8346-2AAFCDC48803}" srcOrd="0" destOrd="0" presId="urn:microsoft.com/office/officeart/2005/8/layout/cycle8"/>
    <dgm:cxn modelId="{6E715C3A-519A-4E1F-A767-3833818A8032}" srcId="{DF5EDC71-13CF-4D25-A15D-53696AAD8D79}" destId="{8C91EB6E-9071-4B0E-8D81-FFB743C604B5}" srcOrd="0" destOrd="0" parTransId="{5A3A0971-DCA2-4E24-B351-87745884F38A}" sibTransId="{C2041BE1-3FFA-47A4-BE18-BB2DD94C0DA8}"/>
    <dgm:cxn modelId="{CD527FC7-051F-42A9-B71E-85683D9A6C15}" type="presOf" srcId="{D13C8AC7-9414-459D-A7AF-CB70A883BA19}" destId="{D009227B-8606-4E52-AF2B-9D6CFF3F75EE}" srcOrd="1" destOrd="0" presId="urn:microsoft.com/office/officeart/2005/8/layout/cycle8"/>
    <dgm:cxn modelId="{87E715B1-EC59-4487-8DFF-50E60AA2D2C5}" type="presOf" srcId="{DB417BA9-4941-41D1-A121-CED5AFECB97A}" destId="{D50321F0-873D-4C21-B280-2CF5165E2AD1}" srcOrd="1" destOrd="0" presId="urn:microsoft.com/office/officeart/2005/8/layout/cycle8"/>
    <dgm:cxn modelId="{ED0BA4E2-02EC-4F6A-8BF6-B969F3F81E5F}" srcId="{DF5EDC71-13CF-4D25-A15D-53696AAD8D79}" destId="{DB417BA9-4941-41D1-A121-CED5AFECB97A}" srcOrd="2" destOrd="0" parTransId="{7FB5443B-E2CD-4104-A803-198036AA8650}" sibTransId="{BFA67C4D-BB7D-425B-8E11-4C357CCCBD25}"/>
    <dgm:cxn modelId="{6715E365-5E2C-49BD-8B2D-30C6D1124034}" type="presOf" srcId="{8C91EB6E-9071-4B0E-8D81-FFB743C604B5}" destId="{A89EAE59-0C8B-46ED-B5E9-846C0661A9AE}" srcOrd="1" destOrd="0" presId="urn:microsoft.com/office/officeart/2005/8/layout/cycle8"/>
    <dgm:cxn modelId="{C80A4789-CC90-4C67-A252-10213ADC6B94}" type="presOf" srcId="{DB417BA9-4941-41D1-A121-CED5AFECB97A}" destId="{6687E47C-606A-4732-A839-81281F87B50F}" srcOrd="0" destOrd="0" presId="urn:microsoft.com/office/officeart/2005/8/layout/cycle8"/>
    <dgm:cxn modelId="{7F1650A8-6BEF-4926-8D59-4755AF44D789}" type="presOf" srcId="{0A0751F6-A8D0-49BF-A205-9252492FC122}" destId="{768707B5-57B3-49A1-A0CF-A7F5935B08B5}" srcOrd="0" destOrd="0" presId="urn:microsoft.com/office/officeart/2005/8/layout/cycle8"/>
    <dgm:cxn modelId="{3DFC8D08-B1F3-4837-AE37-5F759AF14B29}" type="presOf" srcId="{DF5EDC71-13CF-4D25-A15D-53696AAD8D79}" destId="{3FB8FFB4-84DA-45F5-A3EC-CA9DA387F526}" srcOrd="0" destOrd="0" presId="urn:microsoft.com/office/officeart/2005/8/layout/cycle8"/>
    <dgm:cxn modelId="{214BBAC5-FB8D-404D-A7F3-D548BC1EC0FE}" srcId="{DF5EDC71-13CF-4D25-A15D-53696AAD8D79}" destId="{D13C8AC7-9414-459D-A7AF-CB70A883BA19}" srcOrd="3" destOrd="0" parTransId="{6BFF67B1-8A4B-433A-ADBF-D507E5E85D74}" sibTransId="{0A08E919-6ED8-42BF-9AC3-39B5B9F57FB0}"/>
    <dgm:cxn modelId="{6B8CF0D0-85C0-48DC-9360-409DFF1BAE58}" type="presOf" srcId="{0A0751F6-A8D0-49BF-A205-9252492FC122}" destId="{53FE951D-4756-47C7-915B-ABD9706B93CB}" srcOrd="1" destOrd="0" presId="urn:microsoft.com/office/officeart/2005/8/layout/cycle8"/>
    <dgm:cxn modelId="{01E0D1D6-2A06-4A6D-9072-6D59F307251C}" srcId="{DF5EDC71-13CF-4D25-A15D-53696AAD8D79}" destId="{0A0751F6-A8D0-49BF-A205-9252492FC122}" srcOrd="1" destOrd="0" parTransId="{42803290-D1AF-43DB-9F6C-351A170EDAFF}" sibTransId="{6E4CD648-DD29-4724-9F4C-DB094B395C67}"/>
    <dgm:cxn modelId="{0E3DC75B-6E99-45A3-BCF5-EC1E5C67A1AA}" type="presOf" srcId="{8C91EB6E-9071-4B0E-8D81-FFB743C604B5}" destId="{AFD2C54F-2001-43DC-9924-37067874D309}" srcOrd="0" destOrd="0" presId="urn:microsoft.com/office/officeart/2005/8/layout/cycle8"/>
    <dgm:cxn modelId="{9B507C2A-6D1A-4271-9C8E-9E3C6D5F70B9}" type="presParOf" srcId="{3FB8FFB4-84DA-45F5-A3EC-CA9DA387F526}" destId="{AFD2C54F-2001-43DC-9924-37067874D309}" srcOrd="0" destOrd="0" presId="urn:microsoft.com/office/officeart/2005/8/layout/cycle8"/>
    <dgm:cxn modelId="{6F36A83D-EE94-4D7B-AF07-5C946CF910E4}" type="presParOf" srcId="{3FB8FFB4-84DA-45F5-A3EC-CA9DA387F526}" destId="{30118EA6-F587-4B52-8353-F16159CA9955}" srcOrd="1" destOrd="0" presId="urn:microsoft.com/office/officeart/2005/8/layout/cycle8"/>
    <dgm:cxn modelId="{8DEF6E6E-EEF8-419B-9F2C-6ED42662A2B8}" type="presParOf" srcId="{3FB8FFB4-84DA-45F5-A3EC-CA9DA387F526}" destId="{1781F8B2-010E-4921-8CF4-9FB80788E7A8}" srcOrd="2" destOrd="0" presId="urn:microsoft.com/office/officeart/2005/8/layout/cycle8"/>
    <dgm:cxn modelId="{D7F4C147-6BC5-4CFF-9E07-95DA34CE3C86}" type="presParOf" srcId="{3FB8FFB4-84DA-45F5-A3EC-CA9DA387F526}" destId="{A89EAE59-0C8B-46ED-B5E9-846C0661A9AE}" srcOrd="3" destOrd="0" presId="urn:microsoft.com/office/officeart/2005/8/layout/cycle8"/>
    <dgm:cxn modelId="{9D333DCB-C66D-44C0-A788-4871052FF13D}" type="presParOf" srcId="{3FB8FFB4-84DA-45F5-A3EC-CA9DA387F526}" destId="{768707B5-57B3-49A1-A0CF-A7F5935B08B5}" srcOrd="4" destOrd="0" presId="urn:microsoft.com/office/officeart/2005/8/layout/cycle8"/>
    <dgm:cxn modelId="{F5F6206A-1E0A-4E48-BB0F-F77DAC24A545}" type="presParOf" srcId="{3FB8FFB4-84DA-45F5-A3EC-CA9DA387F526}" destId="{1ADE293C-E416-4649-924F-29F9E63ED5B6}" srcOrd="5" destOrd="0" presId="urn:microsoft.com/office/officeart/2005/8/layout/cycle8"/>
    <dgm:cxn modelId="{2F338703-F35A-45FA-9CE5-201773B07F35}" type="presParOf" srcId="{3FB8FFB4-84DA-45F5-A3EC-CA9DA387F526}" destId="{F9A00355-0C46-4D0A-81A7-C055E93C4654}" srcOrd="6" destOrd="0" presId="urn:microsoft.com/office/officeart/2005/8/layout/cycle8"/>
    <dgm:cxn modelId="{A4F73038-21E9-4D6C-8CB2-1A043AC8E94F}" type="presParOf" srcId="{3FB8FFB4-84DA-45F5-A3EC-CA9DA387F526}" destId="{53FE951D-4756-47C7-915B-ABD9706B93CB}" srcOrd="7" destOrd="0" presId="urn:microsoft.com/office/officeart/2005/8/layout/cycle8"/>
    <dgm:cxn modelId="{084CD5B1-E204-49D5-883F-114D37A5E7BA}" type="presParOf" srcId="{3FB8FFB4-84DA-45F5-A3EC-CA9DA387F526}" destId="{6687E47C-606A-4732-A839-81281F87B50F}" srcOrd="8" destOrd="0" presId="urn:microsoft.com/office/officeart/2005/8/layout/cycle8"/>
    <dgm:cxn modelId="{8DC26511-7199-45E6-962E-536B8D4F2BC4}" type="presParOf" srcId="{3FB8FFB4-84DA-45F5-A3EC-CA9DA387F526}" destId="{7087ECE4-1715-4A26-9869-3FF49CE4FFCB}" srcOrd="9" destOrd="0" presId="urn:microsoft.com/office/officeart/2005/8/layout/cycle8"/>
    <dgm:cxn modelId="{98CAA510-D8D7-41B4-A08D-BD5623E8D4A7}" type="presParOf" srcId="{3FB8FFB4-84DA-45F5-A3EC-CA9DA387F526}" destId="{DDA61C39-C534-496A-BDC3-E5061CE57715}" srcOrd="10" destOrd="0" presId="urn:microsoft.com/office/officeart/2005/8/layout/cycle8"/>
    <dgm:cxn modelId="{419ED1D4-E039-4830-96F2-89A884D0DC55}" type="presParOf" srcId="{3FB8FFB4-84DA-45F5-A3EC-CA9DA387F526}" destId="{D50321F0-873D-4C21-B280-2CF5165E2AD1}" srcOrd="11" destOrd="0" presId="urn:microsoft.com/office/officeart/2005/8/layout/cycle8"/>
    <dgm:cxn modelId="{5C47EFD8-7294-4CFB-A3E8-0E51A2A406C2}" type="presParOf" srcId="{3FB8FFB4-84DA-45F5-A3EC-CA9DA387F526}" destId="{6EC8247A-BD80-475C-8346-2AAFCDC48803}" srcOrd="12" destOrd="0" presId="urn:microsoft.com/office/officeart/2005/8/layout/cycle8"/>
    <dgm:cxn modelId="{71711EC3-0029-4386-B99A-3655922F60B2}" type="presParOf" srcId="{3FB8FFB4-84DA-45F5-A3EC-CA9DA387F526}" destId="{06069087-4430-47A2-AC8F-A6ADF8AF8FF6}" srcOrd="13" destOrd="0" presId="urn:microsoft.com/office/officeart/2005/8/layout/cycle8"/>
    <dgm:cxn modelId="{6374A755-AF7D-4573-AA60-B20668DA2195}" type="presParOf" srcId="{3FB8FFB4-84DA-45F5-A3EC-CA9DA387F526}" destId="{84A586A4-92CD-4D0E-BE56-C2B0AB750BC1}" srcOrd="14" destOrd="0" presId="urn:microsoft.com/office/officeart/2005/8/layout/cycle8"/>
    <dgm:cxn modelId="{D8A73DFF-342B-4C2D-AFAC-EE33C9EBE787}" type="presParOf" srcId="{3FB8FFB4-84DA-45F5-A3EC-CA9DA387F526}" destId="{D009227B-8606-4E52-AF2B-9D6CFF3F75EE}" srcOrd="15" destOrd="0" presId="urn:microsoft.com/office/officeart/2005/8/layout/cycle8"/>
    <dgm:cxn modelId="{3606D27E-9001-4E0B-B8F6-D6D55E035DBD}" type="presParOf" srcId="{3FB8FFB4-84DA-45F5-A3EC-CA9DA387F526}" destId="{85A2A0F3-D028-42C6-8B12-939A590BE985}" srcOrd="16" destOrd="0" presId="urn:microsoft.com/office/officeart/2005/8/layout/cycle8"/>
    <dgm:cxn modelId="{BA453B34-FCD5-481A-B6F3-A9688460417F}" type="presParOf" srcId="{3FB8FFB4-84DA-45F5-A3EC-CA9DA387F526}" destId="{6D1A72F6-7B5A-4017-B1CF-A9E8F4AF08D0}" srcOrd="17" destOrd="0" presId="urn:microsoft.com/office/officeart/2005/8/layout/cycle8"/>
    <dgm:cxn modelId="{D4D03E72-B814-479F-B6C6-E6576BF89FA1}" type="presParOf" srcId="{3FB8FFB4-84DA-45F5-A3EC-CA9DA387F526}" destId="{CC1AEE8D-5335-4822-B1CD-6F96D4F4F67A}" srcOrd="18" destOrd="0" presId="urn:microsoft.com/office/officeart/2005/8/layout/cycle8"/>
    <dgm:cxn modelId="{14055D3E-0EDE-42DF-93A1-567F18684152}" type="presParOf" srcId="{3FB8FFB4-84DA-45F5-A3EC-CA9DA387F526}" destId="{89394203-15BB-462D-AB5E-CE1222BD0B3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03390-EB22-4058-B192-486009E0DC6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43FB104-0C9D-48B2-8C53-8C8BCB64F149}">
      <dgm:prSet phldrT="[文本]" custT="1"/>
      <dgm:spPr/>
      <dgm:t>
        <a:bodyPr/>
        <a:lstStyle/>
        <a:p>
          <a:r>
            <a:rPr lang="zh-CN" altLang="en-US" sz="2400" dirty="0" smtClean="0"/>
            <a:t>资源</a:t>
          </a:r>
          <a:endParaRPr lang="zh-CN" altLang="en-US" sz="2400" dirty="0"/>
        </a:p>
      </dgm:t>
    </dgm:pt>
    <dgm:pt modelId="{985A2707-0600-466C-A1B7-CA98AA43D01C}" type="parTrans" cxnId="{5DE4159F-BB1D-4F9C-B725-1B36126EC844}">
      <dgm:prSet/>
      <dgm:spPr/>
      <dgm:t>
        <a:bodyPr/>
        <a:lstStyle/>
        <a:p>
          <a:endParaRPr lang="zh-CN" altLang="en-US" sz="2400"/>
        </a:p>
      </dgm:t>
    </dgm:pt>
    <dgm:pt modelId="{4755919D-38C9-42EC-822F-99B7FA3CD223}" type="sibTrans" cxnId="{5DE4159F-BB1D-4F9C-B725-1B36126EC844}">
      <dgm:prSet/>
      <dgm:spPr/>
      <dgm:t>
        <a:bodyPr/>
        <a:lstStyle/>
        <a:p>
          <a:endParaRPr lang="zh-CN" altLang="en-US" sz="2400"/>
        </a:p>
      </dgm:t>
    </dgm:pt>
    <dgm:pt modelId="{F172FB29-EA66-4547-91E5-69ED5A597BC1}">
      <dgm:prSet phldrT="[文本]" custT="1"/>
      <dgm:spPr/>
      <dgm:t>
        <a:bodyPr/>
        <a:lstStyle/>
        <a:p>
          <a:r>
            <a:rPr lang="zh-CN" altLang="en-US" sz="2400" b="0" dirty="0" smtClean="0"/>
            <a:t>剥夺性质</a:t>
          </a:r>
          <a:endParaRPr lang="zh-CN" altLang="en-US" sz="2400" dirty="0"/>
        </a:p>
      </dgm:t>
    </dgm:pt>
    <dgm:pt modelId="{DF5DAB84-0D1C-4A17-9A54-B7F67236CEFC}" type="parTrans" cxnId="{E3B0431D-DE9F-4BB5-953D-587FA21D4891}">
      <dgm:prSet custT="1"/>
      <dgm:spPr/>
      <dgm:t>
        <a:bodyPr/>
        <a:lstStyle/>
        <a:p>
          <a:endParaRPr lang="zh-CN" altLang="en-US" sz="2400"/>
        </a:p>
      </dgm:t>
    </dgm:pt>
    <dgm:pt modelId="{C7395363-23B2-46A5-92D0-E0169A171B1B}" type="sibTrans" cxnId="{E3B0431D-DE9F-4BB5-953D-587FA21D4891}">
      <dgm:prSet/>
      <dgm:spPr/>
      <dgm:t>
        <a:bodyPr/>
        <a:lstStyle/>
        <a:p>
          <a:endParaRPr lang="zh-CN" altLang="en-US" sz="2400"/>
        </a:p>
      </dgm:t>
    </dgm:pt>
    <dgm:pt modelId="{0E236E8C-F6F5-441A-B3BB-F09CE70F3935}">
      <dgm:prSet phldrT="[文本]" custT="1"/>
      <dgm:spPr/>
      <dgm:t>
        <a:bodyPr/>
        <a:lstStyle/>
        <a:p>
          <a:r>
            <a:rPr lang="zh-CN" altLang="en-US" sz="2400" b="0" dirty="0" smtClean="0"/>
            <a:t>可剥夺性资源</a:t>
          </a:r>
          <a:endParaRPr lang="zh-CN" altLang="en-US" sz="2400" dirty="0"/>
        </a:p>
      </dgm:t>
    </dgm:pt>
    <dgm:pt modelId="{8041DCCC-C24F-4EB3-9E42-14AC2C940E71}" type="parTrans" cxnId="{964C588E-837A-4C58-A039-7372476730C6}">
      <dgm:prSet custT="1"/>
      <dgm:spPr/>
      <dgm:t>
        <a:bodyPr/>
        <a:lstStyle/>
        <a:p>
          <a:endParaRPr lang="zh-CN" altLang="en-US" sz="2400"/>
        </a:p>
      </dgm:t>
    </dgm:pt>
    <dgm:pt modelId="{B32739D6-600A-456E-A434-2F43CAEE56FE}" type="sibTrans" cxnId="{964C588E-837A-4C58-A039-7372476730C6}">
      <dgm:prSet/>
      <dgm:spPr/>
      <dgm:t>
        <a:bodyPr/>
        <a:lstStyle/>
        <a:p>
          <a:endParaRPr lang="zh-CN" altLang="en-US" sz="2400"/>
        </a:p>
      </dgm:t>
    </dgm:pt>
    <dgm:pt modelId="{50B54AE2-A9E7-4CAE-9B76-33B803A418B6}">
      <dgm:prSet phldrT="[文本]" custT="1"/>
      <dgm:spPr/>
      <dgm:t>
        <a:bodyPr/>
        <a:lstStyle/>
        <a:p>
          <a:r>
            <a:rPr lang="zh-CN" altLang="en-US" sz="2400" b="0" dirty="0" smtClean="0"/>
            <a:t>非剥夺性资源</a:t>
          </a:r>
          <a:endParaRPr lang="zh-CN" altLang="en-US" sz="2400" dirty="0"/>
        </a:p>
      </dgm:t>
    </dgm:pt>
    <dgm:pt modelId="{7A1BD356-A148-4CD1-98C9-BB526E1DB5EA}" type="parTrans" cxnId="{F2D10795-EEE5-4315-8EF1-414C7C856105}">
      <dgm:prSet custT="1"/>
      <dgm:spPr/>
      <dgm:t>
        <a:bodyPr/>
        <a:lstStyle/>
        <a:p>
          <a:endParaRPr lang="zh-CN" altLang="en-US" sz="2400"/>
        </a:p>
      </dgm:t>
    </dgm:pt>
    <dgm:pt modelId="{4612D3F0-EB02-4EFF-9FBE-C259FB357368}" type="sibTrans" cxnId="{F2D10795-EEE5-4315-8EF1-414C7C856105}">
      <dgm:prSet/>
      <dgm:spPr/>
      <dgm:t>
        <a:bodyPr/>
        <a:lstStyle/>
        <a:p>
          <a:endParaRPr lang="zh-CN" altLang="en-US" sz="2400"/>
        </a:p>
      </dgm:t>
    </dgm:pt>
    <dgm:pt modelId="{F4591A41-D5F8-474C-BB42-994502B20439}">
      <dgm:prSet phldrT="[文本]" custT="1"/>
      <dgm:spPr/>
      <dgm:t>
        <a:bodyPr/>
        <a:lstStyle/>
        <a:p>
          <a:r>
            <a:rPr lang="zh-CN" altLang="en-US" sz="2400" b="0" dirty="0" smtClean="0"/>
            <a:t>存在时间</a:t>
          </a:r>
          <a:endParaRPr lang="zh-CN" altLang="en-US" sz="2400" dirty="0"/>
        </a:p>
      </dgm:t>
    </dgm:pt>
    <dgm:pt modelId="{934315B8-B5A0-49A2-8F20-772FBB89A537}" type="parTrans" cxnId="{C7EFFF5A-67A2-42C8-A9AE-5D1DDEAF700E}">
      <dgm:prSet custT="1"/>
      <dgm:spPr/>
      <dgm:t>
        <a:bodyPr/>
        <a:lstStyle/>
        <a:p>
          <a:endParaRPr lang="zh-CN" altLang="en-US" sz="2400"/>
        </a:p>
      </dgm:t>
    </dgm:pt>
    <dgm:pt modelId="{8CEBF3B2-2FB6-44FF-ADCB-DB17BBCE152D}" type="sibTrans" cxnId="{C7EFFF5A-67A2-42C8-A9AE-5D1DDEAF700E}">
      <dgm:prSet/>
      <dgm:spPr/>
      <dgm:t>
        <a:bodyPr/>
        <a:lstStyle/>
        <a:p>
          <a:endParaRPr lang="zh-CN" altLang="en-US" sz="2400"/>
        </a:p>
      </dgm:t>
    </dgm:pt>
    <dgm:pt modelId="{73008CB5-8A9A-4C1F-8934-A8D2E5677BC1}">
      <dgm:prSet phldrT="[文本]" custT="1"/>
      <dgm:spPr/>
      <dgm:t>
        <a:bodyPr/>
        <a:lstStyle/>
        <a:p>
          <a:r>
            <a:rPr lang="zh-CN" altLang="en-US" sz="2400" b="0" dirty="0" smtClean="0"/>
            <a:t>可重用资源</a:t>
          </a:r>
          <a:endParaRPr lang="zh-CN" altLang="en-US" sz="2400" dirty="0"/>
        </a:p>
      </dgm:t>
    </dgm:pt>
    <dgm:pt modelId="{3367B2F7-F099-49B5-927A-AC1A298C4D64}" type="parTrans" cxnId="{12C19D3D-C2FA-44E1-A23C-29C0E9E6936A}">
      <dgm:prSet custT="1"/>
      <dgm:spPr/>
      <dgm:t>
        <a:bodyPr/>
        <a:lstStyle/>
        <a:p>
          <a:endParaRPr lang="zh-CN" altLang="en-US" sz="2400"/>
        </a:p>
      </dgm:t>
    </dgm:pt>
    <dgm:pt modelId="{440F2CA5-9360-48F9-8DE0-9751EB98304B}" type="sibTrans" cxnId="{12C19D3D-C2FA-44E1-A23C-29C0E9E6936A}">
      <dgm:prSet/>
      <dgm:spPr/>
      <dgm:t>
        <a:bodyPr/>
        <a:lstStyle/>
        <a:p>
          <a:endParaRPr lang="zh-CN" altLang="en-US" sz="2400"/>
        </a:p>
      </dgm:t>
    </dgm:pt>
    <dgm:pt modelId="{C3D5735E-E150-4988-AF62-02702893F4D7}">
      <dgm:prSet phldrT="[文本]" custT="1"/>
      <dgm:spPr/>
      <dgm:t>
        <a:bodyPr/>
        <a:lstStyle/>
        <a:p>
          <a:r>
            <a:rPr lang="zh-CN" altLang="en-US" sz="2400" b="0" dirty="0" smtClean="0"/>
            <a:t>可消耗资源</a:t>
          </a:r>
          <a:endParaRPr lang="zh-CN" altLang="en-US" sz="2400" dirty="0"/>
        </a:p>
      </dgm:t>
    </dgm:pt>
    <dgm:pt modelId="{81C09774-9E38-4754-A26B-4B21C0CC555C}" type="parTrans" cxnId="{E06089A3-D946-49C4-B8CB-0AD0D409C516}">
      <dgm:prSet custT="1"/>
      <dgm:spPr/>
      <dgm:t>
        <a:bodyPr/>
        <a:lstStyle/>
        <a:p>
          <a:endParaRPr lang="zh-CN" altLang="en-US" sz="2400"/>
        </a:p>
      </dgm:t>
    </dgm:pt>
    <dgm:pt modelId="{5A7907D2-E144-4F4F-98BC-994A2F81E820}" type="sibTrans" cxnId="{E06089A3-D946-49C4-B8CB-0AD0D409C516}">
      <dgm:prSet/>
      <dgm:spPr/>
      <dgm:t>
        <a:bodyPr/>
        <a:lstStyle/>
        <a:p>
          <a:endParaRPr lang="zh-CN" altLang="en-US" sz="2400"/>
        </a:p>
      </dgm:t>
    </dgm:pt>
    <dgm:pt modelId="{A4D71457-F644-484B-BA28-99495EAF0047}" type="pres">
      <dgm:prSet presAssocID="{6F203390-EB22-4058-B192-486009E0DC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65E813-3764-469C-A507-D0007F3EB8B7}" type="pres">
      <dgm:prSet presAssocID="{743FB104-0C9D-48B2-8C53-8C8BCB64F149}" presName="root1" presStyleCnt="0"/>
      <dgm:spPr/>
    </dgm:pt>
    <dgm:pt modelId="{333C96CE-F224-4A07-8992-B6985CEE68B3}" type="pres">
      <dgm:prSet presAssocID="{743FB104-0C9D-48B2-8C53-8C8BCB64F14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4B86FE-B441-46AA-8A44-664B5FB9C548}" type="pres">
      <dgm:prSet presAssocID="{743FB104-0C9D-48B2-8C53-8C8BCB64F149}" presName="level2hierChild" presStyleCnt="0"/>
      <dgm:spPr/>
    </dgm:pt>
    <dgm:pt modelId="{F6DB8D6E-0BE8-4861-84E1-D5424231CD34}" type="pres">
      <dgm:prSet presAssocID="{DF5DAB84-0D1C-4A17-9A54-B7F67236CEFC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2C80CD6-8E55-41F7-991F-C109DA9CC2BE}" type="pres">
      <dgm:prSet presAssocID="{DF5DAB84-0D1C-4A17-9A54-B7F67236CEFC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29054178-B917-4083-B978-5A8704B5038D}" type="pres">
      <dgm:prSet presAssocID="{F172FB29-EA66-4547-91E5-69ED5A597BC1}" presName="root2" presStyleCnt="0"/>
      <dgm:spPr/>
    </dgm:pt>
    <dgm:pt modelId="{120B1836-DAF9-45B5-8F88-75F15693A334}" type="pres">
      <dgm:prSet presAssocID="{F172FB29-EA66-4547-91E5-69ED5A597BC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0F3049-B196-43C1-9C19-93688CB73058}" type="pres">
      <dgm:prSet presAssocID="{F172FB29-EA66-4547-91E5-69ED5A597BC1}" presName="level3hierChild" presStyleCnt="0"/>
      <dgm:spPr/>
    </dgm:pt>
    <dgm:pt modelId="{962D93A5-D4EC-41C5-AEC9-6C56D44D9EBB}" type="pres">
      <dgm:prSet presAssocID="{8041DCCC-C24F-4EB3-9E42-14AC2C940E71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D2C29DB5-13C3-4F82-92A3-6F204AD04E4F}" type="pres">
      <dgm:prSet presAssocID="{8041DCCC-C24F-4EB3-9E42-14AC2C940E71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D2068287-A919-49F3-A706-EC56D7ACCB7E}" type="pres">
      <dgm:prSet presAssocID="{0E236E8C-F6F5-441A-B3BB-F09CE70F3935}" presName="root2" presStyleCnt="0"/>
      <dgm:spPr/>
    </dgm:pt>
    <dgm:pt modelId="{69DC20E5-0D77-4CCB-B632-4AB174F31498}" type="pres">
      <dgm:prSet presAssocID="{0E236E8C-F6F5-441A-B3BB-F09CE70F3935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EA02F3-5032-44E4-8D66-C25004632FC5}" type="pres">
      <dgm:prSet presAssocID="{0E236E8C-F6F5-441A-B3BB-F09CE70F3935}" presName="level3hierChild" presStyleCnt="0"/>
      <dgm:spPr/>
    </dgm:pt>
    <dgm:pt modelId="{DC9BE926-B509-4A93-9700-AF1A2C3B3FD9}" type="pres">
      <dgm:prSet presAssocID="{7A1BD356-A148-4CD1-98C9-BB526E1DB5EA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60134AC9-9D7B-4D12-9BB8-924EE34E7ECB}" type="pres">
      <dgm:prSet presAssocID="{7A1BD356-A148-4CD1-98C9-BB526E1DB5EA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C43E06A-CF43-4302-AF84-A10D8856DA62}" type="pres">
      <dgm:prSet presAssocID="{50B54AE2-A9E7-4CAE-9B76-33B803A418B6}" presName="root2" presStyleCnt="0"/>
      <dgm:spPr/>
    </dgm:pt>
    <dgm:pt modelId="{4DA06992-A428-4FA4-BA67-A77F11977D9B}" type="pres">
      <dgm:prSet presAssocID="{50B54AE2-A9E7-4CAE-9B76-33B803A418B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292A6-2E81-4E33-AC58-85E626B3EED7}" type="pres">
      <dgm:prSet presAssocID="{50B54AE2-A9E7-4CAE-9B76-33B803A418B6}" presName="level3hierChild" presStyleCnt="0"/>
      <dgm:spPr/>
    </dgm:pt>
    <dgm:pt modelId="{685D0074-48D7-4808-B7FD-A1FFBF003FE3}" type="pres">
      <dgm:prSet presAssocID="{934315B8-B5A0-49A2-8F20-772FBB89A53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BF1DCC24-A3BE-4570-8116-127C8F02F276}" type="pres">
      <dgm:prSet presAssocID="{934315B8-B5A0-49A2-8F20-772FBB89A53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EA947156-EB44-4202-A7E5-3A30B6868A95}" type="pres">
      <dgm:prSet presAssocID="{F4591A41-D5F8-474C-BB42-994502B20439}" presName="root2" presStyleCnt="0"/>
      <dgm:spPr/>
    </dgm:pt>
    <dgm:pt modelId="{D863E92A-6DB6-4C4A-B03D-034E61D89AEA}" type="pres">
      <dgm:prSet presAssocID="{F4591A41-D5F8-474C-BB42-994502B2043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CC753F-B8D7-43A3-AAEE-F5AE974A1C1A}" type="pres">
      <dgm:prSet presAssocID="{F4591A41-D5F8-474C-BB42-994502B20439}" presName="level3hierChild" presStyleCnt="0"/>
      <dgm:spPr/>
    </dgm:pt>
    <dgm:pt modelId="{7442F653-EAA5-4826-A6A5-CEF30E3B211D}" type="pres">
      <dgm:prSet presAssocID="{3367B2F7-F099-49B5-927A-AC1A298C4D64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C4BE99CE-B7E0-4A93-9312-A224D9F7EC8B}" type="pres">
      <dgm:prSet presAssocID="{3367B2F7-F099-49B5-927A-AC1A298C4D64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51006955-2574-474D-822E-2EAB7594379A}" type="pres">
      <dgm:prSet presAssocID="{73008CB5-8A9A-4C1F-8934-A8D2E5677BC1}" presName="root2" presStyleCnt="0"/>
      <dgm:spPr/>
    </dgm:pt>
    <dgm:pt modelId="{137FEC5B-C566-4017-831F-079EB41F40F2}" type="pres">
      <dgm:prSet presAssocID="{73008CB5-8A9A-4C1F-8934-A8D2E5677BC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E0BB09-84C4-422C-96AD-87A18CC1EA63}" type="pres">
      <dgm:prSet presAssocID="{73008CB5-8A9A-4C1F-8934-A8D2E5677BC1}" presName="level3hierChild" presStyleCnt="0"/>
      <dgm:spPr/>
    </dgm:pt>
    <dgm:pt modelId="{8BCE9474-1D00-4844-900B-5060424633AA}" type="pres">
      <dgm:prSet presAssocID="{81C09774-9E38-4754-A26B-4B21C0CC555C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26602001-B244-4E41-8A85-44B8380A4D29}" type="pres">
      <dgm:prSet presAssocID="{81C09774-9E38-4754-A26B-4B21C0CC555C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CDEAF6F4-6225-4F74-97EE-8262ED70DCD0}" type="pres">
      <dgm:prSet presAssocID="{C3D5735E-E150-4988-AF62-02702893F4D7}" presName="root2" presStyleCnt="0"/>
      <dgm:spPr/>
    </dgm:pt>
    <dgm:pt modelId="{220A4675-8175-4097-8209-94E494E6B5B9}" type="pres">
      <dgm:prSet presAssocID="{C3D5735E-E150-4988-AF62-02702893F4D7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EF6457-DA1B-4E0A-9FE3-2C9B12AE9D83}" type="pres">
      <dgm:prSet presAssocID="{C3D5735E-E150-4988-AF62-02702893F4D7}" presName="level3hierChild" presStyleCnt="0"/>
      <dgm:spPr/>
    </dgm:pt>
  </dgm:ptLst>
  <dgm:cxnLst>
    <dgm:cxn modelId="{A39162A8-21C2-4B6E-92CF-35D56ED8C44D}" type="presOf" srcId="{743FB104-0C9D-48B2-8C53-8C8BCB64F149}" destId="{333C96CE-F224-4A07-8992-B6985CEE68B3}" srcOrd="0" destOrd="0" presId="urn:microsoft.com/office/officeart/2005/8/layout/hierarchy2"/>
    <dgm:cxn modelId="{CB97AACA-D28F-496D-B0B4-AD2297ABAA59}" type="presOf" srcId="{8041DCCC-C24F-4EB3-9E42-14AC2C940E71}" destId="{962D93A5-D4EC-41C5-AEC9-6C56D44D9EBB}" srcOrd="0" destOrd="0" presId="urn:microsoft.com/office/officeart/2005/8/layout/hierarchy2"/>
    <dgm:cxn modelId="{A75C3AFF-472C-43E8-8DFF-49DCDE01DEDF}" type="presOf" srcId="{0E236E8C-F6F5-441A-B3BB-F09CE70F3935}" destId="{69DC20E5-0D77-4CCB-B632-4AB174F31498}" srcOrd="0" destOrd="0" presId="urn:microsoft.com/office/officeart/2005/8/layout/hierarchy2"/>
    <dgm:cxn modelId="{C6EF45AB-7706-471D-A31D-68595C8035DE}" type="presOf" srcId="{6F203390-EB22-4058-B192-486009E0DC6C}" destId="{A4D71457-F644-484B-BA28-99495EAF0047}" srcOrd="0" destOrd="0" presId="urn:microsoft.com/office/officeart/2005/8/layout/hierarchy2"/>
    <dgm:cxn modelId="{04B65BD3-9695-4AAA-ACF6-E1013D4B809C}" type="presOf" srcId="{3367B2F7-F099-49B5-927A-AC1A298C4D64}" destId="{C4BE99CE-B7E0-4A93-9312-A224D9F7EC8B}" srcOrd="1" destOrd="0" presId="urn:microsoft.com/office/officeart/2005/8/layout/hierarchy2"/>
    <dgm:cxn modelId="{964C588E-837A-4C58-A039-7372476730C6}" srcId="{F172FB29-EA66-4547-91E5-69ED5A597BC1}" destId="{0E236E8C-F6F5-441A-B3BB-F09CE70F3935}" srcOrd="0" destOrd="0" parTransId="{8041DCCC-C24F-4EB3-9E42-14AC2C940E71}" sibTransId="{B32739D6-600A-456E-A434-2F43CAEE56FE}"/>
    <dgm:cxn modelId="{DE0641DB-E43A-40CA-B6A9-68B931180C8C}" type="presOf" srcId="{C3D5735E-E150-4988-AF62-02702893F4D7}" destId="{220A4675-8175-4097-8209-94E494E6B5B9}" srcOrd="0" destOrd="0" presId="urn:microsoft.com/office/officeart/2005/8/layout/hierarchy2"/>
    <dgm:cxn modelId="{730B3EE4-51B2-4241-A5D6-331232C93899}" type="presOf" srcId="{7A1BD356-A148-4CD1-98C9-BB526E1DB5EA}" destId="{60134AC9-9D7B-4D12-9BB8-924EE34E7ECB}" srcOrd="1" destOrd="0" presId="urn:microsoft.com/office/officeart/2005/8/layout/hierarchy2"/>
    <dgm:cxn modelId="{907E1997-AA2A-469D-8A58-2DA9320E7FFD}" type="presOf" srcId="{8041DCCC-C24F-4EB3-9E42-14AC2C940E71}" destId="{D2C29DB5-13C3-4F82-92A3-6F204AD04E4F}" srcOrd="1" destOrd="0" presId="urn:microsoft.com/office/officeart/2005/8/layout/hierarchy2"/>
    <dgm:cxn modelId="{EF79B205-5B3C-4C59-83BF-060B86B3D581}" type="presOf" srcId="{50B54AE2-A9E7-4CAE-9B76-33B803A418B6}" destId="{4DA06992-A428-4FA4-BA67-A77F11977D9B}" srcOrd="0" destOrd="0" presId="urn:microsoft.com/office/officeart/2005/8/layout/hierarchy2"/>
    <dgm:cxn modelId="{739CD1E0-8C27-4CEF-A15A-AD0C769FB212}" type="presOf" srcId="{3367B2F7-F099-49B5-927A-AC1A298C4D64}" destId="{7442F653-EAA5-4826-A6A5-CEF30E3B211D}" srcOrd="0" destOrd="0" presId="urn:microsoft.com/office/officeart/2005/8/layout/hierarchy2"/>
    <dgm:cxn modelId="{E06089A3-D946-49C4-B8CB-0AD0D409C516}" srcId="{F4591A41-D5F8-474C-BB42-994502B20439}" destId="{C3D5735E-E150-4988-AF62-02702893F4D7}" srcOrd="1" destOrd="0" parTransId="{81C09774-9E38-4754-A26B-4B21C0CC555C}" sibTransId="{5A7907D2-E144-4F4F-98BC-994A2F81E820}"/>
    <dgm:cxn modelId="{E6F36CC4-FAAE-464C-8DEF-5B8BDF71506D}" type="presOf" srcId="{934315B8-B5A0-49A2-8F20-772FBB89A537}" destId="{BF1DCC24-A3BE-4570-8116-127C8F02F276}" srcOrd="1" destOrd="0" presId="urn:microsoft.com/office/officeart/2005/8/layout/hierarchy2"/>
    <dgm:cxn modelId="{D58FF4B5-DF9F-4931-A0D8-1CCEFB0098EE}" type="presOf" srcId="{F4591A41-D5F8-474C-BB42-994502B20439}" destId="{D863E92A-6DB6-4C4A-B03D-034E61D89AEA}" srcOrd="0" destOrd="0" presId="urn:microsoft.com/office/officeart/2005/8/layout/hierarchy2"/>
    <dgm:cxn modelId="{C7EFFF5A-67A2-42C8-A9AE-5D1DDEAF700E}" srcId="{743FB104-0C9D-48B2-8C53-8C8BCB64F149}" destId="{F4591A41-D5F8-474C-BB42-994502B20439}" srcOrd="1" destOrd="0" parTransId="{934315B8-B5A0-49A2-8F20-772FBB89A537}" sibTransId="{8CEBF3B2-2FB6-44FF-ADCB-DB17BBCE152D}"/>
    <dgm:cxn modelId="{3F45DF01-714C-45F4-A3F7-5A9946ACEA68}" type="presOf" srcId="{81C09774-9E38-4754-A26B-4B21C0CC555C}" destId="{8BCE9474-1D00-4844-900B-5060424633AA}" srcOrd="0" destOrd="0" presId="urn:microsoft.com/office/officeart/2005/8/layout/hierarchy2"/>
    <dgm:cxn modelId="{20A3EE18-FD34-4867-8C95-6B3C34B84FB9}" type="presOf" srcId="{81C09774-9E38-4754-A26B-4B21C0CC555C}" destId="{26602001-B244-4E41-8A85-44B8380A4D29}" srcOrd="1" destOrd="0" presId="urn:microsoft.com/office/officeart/2005/8/layout/hierarchy2"/>
    <dgm:cxn modelId="{B64C1924-AAA6-447D-BBD3-F3EDE4AA32CC}" type="presOf" srcId="{F172FB29-EA66-4547-91E5-69ED5A597BC1}" destId="{120B1836-DAF9-45B5-8F88-75F15693A334}" srcOrd="0" destOrd="0" presId="urn:microsoft.com/office/officeart/2005/8/layout/hierarchy2"/>
    <dgm:cxn modelId="{5DE4159F-BB1D-4F9C-B725-1B36126EC844}" srcId="{6F203390-EB22-4058-B192-486009E0DC6C}" destId="{743FB104-0C9D-48B2-8C53-8C8BCB64F149}" srcOrd="0" destOrd="0" parTransId="{985A2707-0600-466C-A1B7-CA98AA43D01C}" sibTransId="{4755919D-38C9-42EC-822F-99B7FA3CD223}"/>
    <dgm:cxn modelId="{8E918EB5-86BE-44E5-AB73-352E8B57B492}" type="presOf" srcId="{934315B8-B5A0-49A2-8F20-772FBB89A537}" destId="{685D0074-48D7-4808-B7FD-A1FFBF003FE3}" srcOrd="0" destOrd="0" presId="urn:microsoft.com/office/officeart/2005/8/layout/hierarchy2"/>
    <dgm:cxn modelId="{52AC317D-5434-42C1-8936-B7659C542F28}" type="presOf" srcId="{DF5DAB84-0D1C-4A17-9A54-B7F67236CEFC}" destId="{72C80CD6-8E55-41F7-991F-C109DA9CC2BE}" srcOrd="1" destOrd="0" presId="urn:microsoft.com/office/officeart/2005/8/layout/hierarchy2"/>
    <dgm:cxn modelId="{12C19D3D-C2FA-44E1-A23C-29C0E9E6936A}" srcId="{F4591A41-D5F8-474C-BB42-994502B20439}" destId="{73008CB5-8A9A-4C1F-8934-A8D2E5677BC1}" srcOrd="0" destOrd="0" parTransId="{3367B2F7-F099-49B5-927A-AC1A298C4D64}" sibTransId="{440F2CA5-9360-48F9-8DE0-9751EB98304B}"/>
    <dgm:cxn modelId="{54F262BA-5376-409B-B75E-6C85C3087DE9}" type="presOf" srcId="{7A1BD356-A148-4CD1-98C9-BB526E1DB5EA}" destId="{DC9BE926-B509-4A93-9700-AF1A2C3B3FD9}" srcOrd="0" destOrd="0" presId="urn:microsoft.com/office/officeart/2005/8/layout/hierarchy2"/>
    <dgm:cxn modelId="{FFAE4AEE-A568-4D03-941E-EE3B4E61C3E3}" type="presOf" srcId="{DF5DAB84-0D1C-4A17-9A54-B7F67236CEFC}" destId="{F6DB8D6E-0BE8-4861-84E1-D5424231CD34}" srcOrd="0" destOrd="0" presId="urn:microsoft.com/office/officeart/2005/8/layout/hierarchy2"/>
    <dgm:cxn modelId="{F2D10795-EEE5-4315-8EF1-414C7C856105}" srcId="{F172FB29-EA66-4547-91E5-69ED5A597BC1}" destId="{50B54AE2-A9E7-4CAE-9B76-33B803A418B6}" srcOrd="1" destOrd="0" parTransId="{7A1BD356-A148-4CD1-98C9-BB526E1DB5EA}" sibTransId="{4612D3F0-EB02-4EFF-9FBE-C259FB357368}"/>
    <dgm:cxn modelId="{E3B0431D-DE9F-4BB5-953D-587FA21D4891}" srcId="{743FB104-0C9D-48B2-8C53-8C8BCB64F149}" destId="{F172FB29-EA66-4547-91E5-69ED5A597BC1}" srcOrd="0" destOrd="0" parTransId="{DF5DAB84-0D1C-4A17-9A54-B7F67236CEFC}" sibTransId="{C7395363-23B2-46A5-92D0-E0169A171B1B}"/>
    <dgm:cxn modelId="{45ECCA5D-CA13-42FE-9C85-3EA3A0A1EAA1}" type="presOf" srcId="{73008CB5-8A9A-4C1F-8934-A8D2E5677BC1}" destId="{137FEC5B-C566-4017-831F-079EB41F40F2}" srcOrd="0" destOrd="0" presId="urn:microsoft.com/office/officeart/2005/8/layout/hierarchy2"/>
    <dgm:cxn modelId="{AD8FDDE9-B86B-409E-AFFC-348922625094}" type="presParOf" srcId="{A4D71457-F644-484B-BA28-99495EAF0047}" destId="{3D65E813-3764-469C-A507-D0007F3EB8B7}" srcOrd="0" destOrd="0" presId="urn:microsoft.com/office/officeart/2005/8/layout/hierarchy2"/>
    <dgm:cxn modelId="{7315BD59-C8BC-4798-B410-AE0FEC66A719}" type="presParOf" srcId="{3D65E813-3764-469C-A507-D0007F3EB8B7}" destId="{333C96CE-F224-4A07-8992-B6985CEE68B3}" srcOrd="0" destOrd="0" presId="urn:microsoft.com/office/officeart/2005/8/layout/hierarchy2"/>
    <dgm:cxn modelId="{9516105F-34F8-4889-AF56-3951FE28D8C6}" type="presParOf" srcId="{3D65E813-3764-469C-A507-D0007F3EB8B7}" destId="{E34B86FE-B441-46AA-8A44-664B5FB9C548}" srcOrd="1" destOrd="0" presId="urn:microsoft.com/office/officeart/2005/8/layout/hierarchy2"/>
    <dgm:cxn modelId="{D3AC3A89-DDF6-4082-8FE7-23B48D2DB74E}" type="presParOf" srcId="{E34B86FE-B441-46AA-8A44-664B5FB9C548}" destId="{F6DB8D6E-0BE8-4861-84E1-D5424231CD34}" srcOrd="0" destOrd="0" presId="urn:microsoft.com/office/officeart/2005/8/layout/hierarchy2"/>
    <dgm:cxn modelId="{AAEA7842-12B3-4445-83DB-0D1389809101}" type="presParOf" srcId="{F6DB8D6E-0BE8-4861-84E1-D5424231CD34}" destId="{72C80CD6-8E55-41F7-991F-C109DA9CC2BE}" srcOrd="0" destOrd="0" presId="urn:microsoft.com/office/officeart/2005/8/layout/hierarchy2"/>
    <dgm:cxn modelId="{78871FBB-E8BD-4C1B-B2A4-D2A20E026507}" type="presParOf" srcId="{E34B86FE-B441-46AA-8A44-664B5FB9C548}" destId="{29054178-B917-4083-B978-5A8704B5038D}" srcOrd="1" destOrd="0" presId="urn:microsoft.com/office/officeart/2005/8/layout/hierarchy2"/>
    <dgm:cxn modelId="{2B11BE0E-F4D1-4407-AC9F-934D620CB40F}" type="presParOf" srcId="{29054178-B917-4083-B978-5A8704B5038D}" destId="{120B1836-DAF9-45B5-8F88-75F15693A334}" srcOrd="0" destOrd="0" presId="urn:microsoft.com/office/officeart/2005/8/layout/hierarchy2"/>
    <dgm:cxn modelId="{0C85AF57-BCE4-4D66-80ED-4C4E5A37A3E1}" type="presParOf" srcId="{29054178-B917-4083-B978-5A8704B5038D}" destId="{070F3049-B196-43C1-9C19-93688CB73058}" srcOrd="1" destOrd="0" presId="urn:microsoft.com/office/officeart/2005/8/layout/hierarchy2"/>
    <dgm:cxn modelId="{F688B424-E187-43E2-99DB-A0F04B0BD416}" type="presParOf" srcId="{070F3049-B196-43C1-9C19-93688CB73058}" destId="{962D93A5-D4EC-41C5-AEC9-6C56D44D9EBB}" srcOrd="0" destOrd="0" presId="urn:microsoft.com/office/officeart/2005/8/layout/hierarchy2"/>
    <dgm:cxn modelId="{59261A9D-EE4D-4048-8FC4-C2B26CAA3270}" type="presParOf" srcId="{962D93A5-D4EC-41C5-AEC9-6C56D44D9EBB}" destId="{D2C29DB5-13C3-4F82-92A3-6F204AD04E4F}" srcOrd="0" destOrd="0" presId="urn:microsoft.com/office/officeart/2005/8/layout/hierarchy2"/>
    <dgm:cxn modelId="{FE035220-0D59-4193-8045-7591AB050D60}" type="presParOf" srcId="{070F3049-B196-43C1-9C19-93688CB73058}" destId="{D2068287-A919-49F3-A706-EC56D7ACCB7E}" srcOrd="1" destOrd="0" presId="urn:microsoft.com/office/officeart/2005/8/layout/hierarchy2"/>
    <dgm:cxn modelId="{373F45C8-F317-43CA-93FC-C43575D5C5CD}" type="presParOf" srcId="{D2068287-A919-49F3-A706-EC56D7ACCB7E}" destId="{69DC20E5-0D77-4CCB-B632-4AB174F31498}" srcOrd="0" destOrd="0" presId="urn:microsoft.com/office/officeart/2005/8/layout/hierarchy2"/>
    <dgm:cxn modelId="{BF43D12F-226A-4022-BECB-41BF71AC38A0}" type="presParOf" srcId="{D2068287-A919-49F3-A706-EC56D7ACCB7E}" destId="{45EA02F3-5032-44E4-8D66-C25004632FC5}" srcOrd="1" destOrd="0" presId="urn:microsoft.com/office/officeart/2005/8/layout/hierarchy2"/>
    <dgm:cxn modelId="{89C389FD-04D1-44C5-86B5-465E8A835533}" type="presParOf" srcId="{070F3049-B196-43C1-9C19-93688CB73058}" destId="{DC9BE926-B509-4A93-9700-AF1A2C3B3FD9}" srcOrd="2" destOrd="0" presId="urn:microsoft.com/office/officeart/2005/8/layout/hierarchy2"/>
    <dgm:cxn modelId="{0A609E87-CCE0-4E44-AB41-C670F75A6108}" type="presParOf" srcId="{DC9BE926-B509-4A93-9700-AF1A2C3B3FD9}" destId="{60134AC9-9D7B-4D12-9BB8-924EE34E7ECB}" srcOrd="0" destOrd="0" presId="urn:microsoft.com/office/officeart/2005/8/layout/hierarchy2"/>
    <dgm:cxn modelId="{D7D7EA60-192A-49B3-AAFE-544918D2AB16}" type="presParOf" srcId="{070F3049-B196-43C1-9C19-93688CB73058}" destId="{EC43E06A-CF43-4302-AF84-A10D8856DA62}" srcOrd="3" destOrd="0" presId="urn:microsoft.com/office/officeart/2005/8/layout/hierarchy2"/>
    <dgm:cxn modelId="{096DABB5-CBF1-4672-9AD2-72D4BAD7913E}" type="presParOf" srcId="{EC43E06A-CF43-4302-AF84-A10D8856DA62}" destId="{4DA06992-A428-4FA4-BA67-A77F11977D9B}" srcOrd="0" destOrd="0" presId="urn:microsoft.com/office/officeart/2005/8/layout/hierarchy2"/>
    <dgm:cxn modelId="{CC2C597D-745B-4FAB-8F1F-E400DF39B8C3}" type="presParOf" srcId="{EC43E06A-CF43-4302-AF84-A10D8856DA62}" destId="{FBB292A6-2E81-4E33-AC58-85E626B3EED7}" srcOrd="1" destOrd="0" presId="urn:microsoft.com/office/officeart/2005/8/layout/hierarchy2"/>
    <dgm:cxn modelId="{2781E38C-4C32-4156-A557-1FC90A04F7FC}" type="presParOf" srcId="{E34B86FE-B441-46AA-8A44-664B5FB9C548}" destId="{685D0074-48D7-4808-B7FD-A1FFBF003FE3}" srcOrd="2" destOrd="0" presId="urn:microsoft.com/office/officeart/2005/8/layout/hierarchy2"/>
    <dgm:cxn modelId="{C74B9510-2F11-49E6-9851-EE0D82799109}" type="presParOf" srcId="{685D0074-48D7-4808-B7FD-A1FFBF003FE3}" destId="{BF1DCC24-A3BE-4570-8116-127C8F02F276}" srcOrd="0" destOrd="0" presId="urn:microsoft.com/office/officeart/2005/8/layout/hierarchy2"/>
    <dgm:cxn modelId="{99FFB7A5-0E16-4139-ABD0-D0BD2408D596}" type="presParOf" srcId="{E34B86FE-B441-46AA-8A44-664B5FB9C548}" destId="{EA947156-EB44-4202-A7E5-3A30B6868A95}" srcOrd="3" destOrd="0" presId="urn:microsoft.com/office/officeart/2005/8/layout/hierarchy2"/>
    <dgm:cxn modelId="{C782682B-0AF2-411C-8165-510617AC82DC}" type="presParOf" srcId="{EA947156-EB44-4202-A7E5-3A30B6868A95}" destId="{D863E92A-6DB6-4C4A-B03D-034E61D89AEA}" srcOrd="0" destOrd="0" presId="urn:microsoft.com/office/officeart/2005/8/layout/hierarchy2"/>
    <dgm:cxn modelId="{6308BFD7-7D2B-4CE9-8D25-E4F65CE24798}" type="presParOf" srcId="{EA947156-EB44-4202-A7E5-3A30B6868A95}" destId="{DACC753F-B8D7-43A3-AAEE-F5AE974A1C1A}" srcOrd="1" destOrd="0" presId="urn:microsoft.com/office/officeart/2005/8/layout/hierarchy2"/>
    <dgm:cxn modelId="{798ECF0A-6D94-4644-91CE-686BB0B1A7CA}" type="presParOf" srcId="{DACC753F-B8D7-43A3-AAEE-F5AE974A1C1A}" destId="{7442F653-EAA5-4826-A6A5-CEF30E3B211D}" srcOrd="0" destOrd="0" presId="urn:microsoft.com/office/officeart/2005/8/layout/hierarchy2"/>
    <dgm:cxn modelId="{BD71FA75-09F6-477F-87A0-1224A832ACA4}" type="presParOf" srcId="{7442F653-EAA5-4826-A6A5-CEF30E3B211D}" destId="{C4BE99CE-B7E0-4A93-9312-A224D9F7EC8B}" srcOrd="0" destOrd="0" presId="urn:microsoft.com/office/officeart/2005/8/layout/hierarchy2"/>
    <dgm:cxn modelId="{21F8D99E-4494-405B-A88A-C5A304314E38}" type="presParOf" srcId="{DACC753F-B8D7-43A3-AAEE-F5AE974A1C1A}" destId="{51006955-2574-474D-822E-2EAB7594379A}" srcOrd="1" destOrd="0" presId="urn:microsoft.com/office/officeart/2005/8/layout/hierarchy2"/>
    <dgm:cxn modelId="{D74C1DBC-661E-4000-AFAA-E8B5CCAD913D}" type="presParOf" srcId="{51006955-2574-474D-822E-2EAB7594379A}" destId="{137FEC5B-C566-4017-831F-079EB41F40F2}" srcOrd="0" destOrd="0" presId="urn:microsoft.com/office/officeart/2005/8/layout/hierarchy2"/>
    <dgm:cxn modelId="{324BCF25-1666-40D8-BFD4-D11302DEE3F2}" type="presParOf" srcId="{51006955-2574-474D-822E-2EAB7594379A}" destId="{82E0BB09-84C4-422C-96AD-87A18CC1EA63}" srcOrd="1" destOrd="0" presId="urn:microsoft.com/office/officeart/2005/8/layout/hierarchy2"/>
    <dgm:cxn modelId="{864AD87E-54DE-4D0B-81A6-715A9389C826}" type="presParOf" srcId="{DACC753F-B8D7-43A3-AAEE-F5AE974A1C1A}" destId="{8BCE9474-1D00-4844-900B-5060424633AA}" srcOrd="2" destOrd="0" presId="urn:microsoft.com/office/officeart/2005/8/layout/hierarchy2"/>
    <dgm:cxn modelId="{4DD1C224-8D6D-4F2F-B740-61CFA98DA6C3}" type="presParOf" srcId="{8BCE9474-1D00-4844-900B-5060424633AA}" destId="{26602001-B244-4E41-8A85-44B8380A4D29}" srcOrd="0" destOrd="0" presId="urn:microsoft.com/office/officeart/2005/8/layout/hierarchy2"/>
    <dgm:cxn modelId="{C1DB98CE-9548-40DF-836D-4EBFC25BCBB6}" type="presParOf" srcId="{DACC753F-B8D7-43A3-AAEE-F5AE974A1C1A}" destId="{CDEAF6F4-6225-4F74-97EE-8262ED70DCD0}" srcOrd="3" destOrd="0" presId="urn:microsoft.com/office/officeart/2005/8/layout/hierarchy2"/>
    <dgm:cxn modelId="{9F20E526-8CBF-4016-A068-FDF203378C20}" type="presParOf" srcId="{CDEAF6F4-6225-4F74-97EE-8262ED70DCD0}" destId="{220A4675-8175-4097-8209-94E494E6B5B9}" srcOrd="0" destOrd="0" presId="urn:microsoft.com/office/officeart/2005/8/layout/hierarchy2"/>
    <dgm:cxn modelId="{C41BE3DF-A0C1-4E29-B05D-082F36C49CEA}" type="presParOf" srcId="{CDEAF6F4-6225-4F74-97EE-8262ED70DCD0}" destId="{BCEF6457-DA1B-4E0A-9FE3-2C9B12AE9D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05C16-7AC7-4D6B-AF09-F2FCC6C5B29F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52EAF24-48DA-4D9E-B433-2304D8A8D145}">
      <dgm:prSet phldrT="[文本]" custT="1"/>
      <dgm:spPr/>
      <dgm:t>
        <a:bodyPr/>
        <a:lstStyle/>
        <a:p>
          <a:pPr rtl="0"/>
          <a:r>
            <a:rPr lang="zh-CN" altLang="en-US" sz="2400" baseline="0" dirty="0" smtClean="0"/>
            <a:t>循环</a:t>
          </a:r>
          <a:r>
            <a:rPr lang="zh-CN" sz="2400" baseline="0" dirty="0" smtClean="0"/>
            <a:t>等待</a:t>
          </a:r>
          <a:r>
            <a:rPr lang="en-US" altLang="zh-CN" sz="2400" baseline="0" dirty="0" smtClean="0"/>
            <a:t/>
          </a:r>
          <a:br>
            <a:rPr lang="en-US" altLang="zh-CN" sz="2400" baseline="0" dirty="0" smtClean="0"/>
          </a:br>
          <a:r>
            <a:rPr lang="en-US" altLang="zh-CN" sz="2400" dirty="0" smtClean="0"/>
            <a:t>Circular Wait</a:t>
          </a:r>
          <a:endParaRPr lang="zh-CN" altLang="en-US" sz="2400" dirty="0"/>
        </a:p>
      </dgm:t>
    </dgm:pt>
    <dgm:pt modelId="{A448D4AC-CE56-4722-8185-E562FB96E6F1}" type="parTrans" cxnId="{D41FDFC5-A869-4651-AE19-CDDD280DEF8D}">
      <dgm:prSet/>
      <dgm:spPr/>
      <dgm:t>
        <a:bodyPr/>
        <a:lstStyle/>
        <a:p>
          <a:endParaRPr lang="zh-CN" altLang="en-US" sz="2400"/>
        </a:p>
      </dgm:t>
    </dgm:pt>
    <dgm:pt modelId="{51541421-8DC1-4C53-98A1-2B49BB243574}" type="sibTrans" cxnId="{D41FDFC5-A869-4651-AE19-CDDD280DEF8D}">
      <dgm:prSet/>
      <dgm:spPr/>
      <dgm:t>
        <a:bodyPr/>
        <a:lstStyle/>
        <a:p>
          <a:endParaRPr lang="zh-CN" altLang="en-US" sz="2400"/>
        </a:p>
      </dgm:t>
    </dgm:pt>
    <dgm:pt modelId="{3E79BAEB-37F4-4895-AF27-42B35E1F374F}">
      <dgm:prSet phldrT="[文本]" custT="1"/>
      <dgm:spPr/>
      <dgm:t>
        <a:bodyPr/>
        <a:lstStyle/>
        <a:p>
          <a:pPr rtl="0"/>
          <a:r>
            <a:rPr lang="zh-CN" sz="2400" baseline="0" dirty="0" smtClean="0"/>
            <a:t>互斥</a:t>
          </a:r>
          <a:r>
            <a:rPr lang="en-US" altLang="zh-CN" sz="2400" baseline="0" dirty="0" smtClean="0"/>
            <a:t/>
          </a:r>
          <a:br>
            <a:rPr lang="en-US" altLang="zh-CN" sz="2400" baseline="0" dirty="0" smtClean="0"/>
          </a:br>
          <a:r>
            <a:rPr lang="en-US" altLang="zh-CN" sz="2400" dirty="0" smtClean="0"/>
            <a:t>Mutual Exclusion</a:t>
          </a:r>
          <a:endParaRPr lang="zh-CN" altLang="en-US" sz="2400" dirty="0"/>
        </a:p>
      </dgm:t>
    </dgm:pt>
    <dgm:pt modelId="{DD5ECA76-AA7D-402A-9548-F33D4EE7928B}" type="parTrans" cxnId="{C185E89F-7D0A-454C-8CBB-465FB9FD0DF6}">
      <dgm:prSet/>
      <dgm:spPr/>
      <dgm:t>
        <a:bodyPr/>
        <a:lstStyle/>
        <a:p>
          <a:endParaRPr lang="zh-CN" altLang="en-US" sz="2400"/>
        </a:p>
      </dgm:t>
    </dgm:pt>
    <dgm:pt modelId="{0D8CE65D-A8ED-47D8-8BED-BE61DF583608}" type="sibTrans" cxnId="{C185E89F-7D0A-454C-8CBB-465FB9FD0DF6}">
      <dgm:prSet/>
      <dgm:spPr/>
      <dgm:t>
        <a:bodyPr/>
        <a:lstStyle/>
        <a:p>
          <a:endParaRPr lang="zh-CN" altLang="en-US" sz="2400"/>
        </a:p>
      </dgm:t>
    </dgm:pt>
    <dgm:pt modelId="{4375100E-D464-4E3C-8D59-8A2BBF070B44}">
      <dgm:prSet phldrT="[文本]" custT="1"/>
      <dgm:spPr/>
      <dgm:t>
        <a:bodyPr/>
        <a:lstStyle/>
        <a:p>
          <a:pPr rtl="0"/>
          <a:r>
            <a:rPr lang="zh-CN" altLang="en-US" sz="2400" baseline="0" dirty="0" smtClean="0"/>
            <a:t>占有且等待</a:t>
          </a:r>
          <a:r>
            <a:rPr lang="en-US" altLang="zh-CN" sz="2400" baseline="0" dirty="0" smtClean="0"/>
            <a:t/>
          </a:r>
          <a:br>
            <a:rPr lang="en-US" altLang="zh-CN" sz="2400" baseline="0" dirty="0" smtClean="0"/>
          </a:br>
          <a:r>
            <a:rPr lang="en-US" altLang="zh-CN" sz="2400" dirty="0" smtClean="0"/>
            <a:t>Hold and Wait</a:t>
          </a:r>
          <a:endParaRPr lang="zh-CN" altLang="en-US" sz="2400" dirty="0"/>
        </a:p>
      </dgm:t>
    </dgm:pt>
    <dgm:pt modelId="{00825A96-ABC8-4B03-9D1A-218B2AA2767F}" type="parTrans" cxnId="{050D5571-6F35-4BF7-AAED-1F5492BC76CE}">
      <dgm:prSet/>
      <dgm:spPr/>
      <dgm:t>
        <a:bodyPr/>
        <a:lstStyle/>
        <a:p>
          <a:endParaRPr lang="zh-CN" altLang="en-US" sz="2400"/>
        </a:p>
      </dgm:t>
    </dgm:pt>
    <dgm:pt modelId="{5574293A-9F05-4B65-B9D3-20B8D8249C26}" type="sibTrans" cxnId="{050D5571-6F35-4BF7-AAED-1F5492BC76CE}">
      <dgm:prSet/>
      <dgm:spPr/>
      <dgm:t>
        <a:bodyPr/>
        <a:lstStyle/>
        <a:p>
          <a:endParaRPr lang="zh-CN" altLang="en-US" sz="2400"/>
        </a:p>
      </dgm:t>
    </dgm:pt>
    <dgm:pt modelId="{CB042C0E-5BD3-480B-B28D-B2F378F6632C}">
      <dgm:prSet phldrT="[文本]" custT="1"/>
      <dgm:spPr/>
      <dgm:t>
        <a:bodyPr/>
        <a:lstStyle/>
        <a:p>
          <a:pPr rtl="0"/>
          <a:r>
            <a:rPr lang="zh-CN" altLang="en-US" sz="2400" baseline="0" dirty="0" smtClean="0"/>
            <a:t>非</a:t>
          </a:r>
          <a:r>
            <a:rPr lang="zh-CN" sz="2400" baseline="0" dirty="0" smtClean="0"/>
            <a:t>剥</a:t>
          </a:r>
          <a:r>
            <a:rPr lang="zh-CN" altLang="en-US" sz="2400" baseline="0" dirty="0" smtClean="0"/>
            <a:t>夺</a:t>
          </a:r>
          <a:r>
            <a:rPr lang="en-US" altLang="zh-CN" sz="2400" baseline="0" dirty="0" smtClean="0"/>
            <a:t/>
          </a:r>
          <a:br>
            <a:rPr lang="en-US" altLang="zh-CN" sz="2400" baseline="0" dirty="0" smtClean="0"/>
          </a:br>
          <a:r>
            <a:rPr lang="en-US" altLang="zh-CN" sz="2400" dirty="0" smtClean="0"/>
            <a:t>Non Preemption</a:t>
          </a:r>
          <a:endParaRPr lang="zh-CN" altLang="en-US" sz="2400" dirty="0"/>
        </a:p>
      </dgm:t>
    </dgm:pt>
    <dgm:pt modelId="{0F31B2BE-78BC-4394-A810-0986798B6A6A}" type="parTrans" cxnId="{C2D394D9-5A1A-4D1F-B546-2301228E4843}">
      <dgm:prSet/>
      <dgm:spPr/>
      <dgm:t>
        <a:bodyPr/>
        <a:lstStyle/>
        <a:p>
          <a:endParaRPr lang="zh-CN" altLang="en-US" sz="2400"/>
        </a:p>
      </dgm:t>
    </dgm:pt>
    <dgm:pt modelId="{4E35F3FB-AD83-4B73-A87B-5F2DEF5DB31B}" type="sibTrans" cxnId="{C2D394D9-5A1A-4D1F-B546-2301228E4843}">
      <dgm:prSet/>
      <dgm:spPr/>
      <dgm:t>
        <a:bodyPr/>
        <a:lstStyle/>
        <a:p>
          <a:endParaRPr lang="zh-CN" altLang="en-US" sz="2400"/>
        </a:p>
      </dgm:t>
    </dgm:pt>
    <dgm:pt modelId="{43AE19BB-58B2-42E3-B2FC-1FC1380C45CE}" type="pres">
      <dgm:prSet presAssocID="{F9E05C16-7AC7-4D6B-AF09-F2FCC6C5B29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002F46B-BB24-4243-93B1-92AF737EA4AA}" type="pres">
      <dgm:prSet presAssocID="{652EAF24-48DA-4D9E-B433-2304D8A8D145}" presName="singleCycle" presStyleCnt="0"/>
      <dgm:spPr/>
    </dgm:pt>
    <dgm:pt modelId="{1E405D76-8981-4C4B-96F0-806AB7B08245}" type="pres">
      <dgm:prSet presAssocID="{652EAF24-48DA-4D9E-B433-2304D8A8D145}" presName="singleCenter" presStyleLbl="node1" presStyleIdx="0" presStyleCnt="4" custScaleX="175439" custScaleY="64912" custLinFactNeighborY="-1069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ABFDB1FA-7AFD-412B-A846-D60888F851B2}" type="pres">
      <dgm:prSet presAssocID="{DD5ECA76-AA7D-402A-9548-F33D4EE7928B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B67A0B5-E5E2-4258-B66A-899517999042}" type="pres">
      <dgm:prSet presAssocID="{3E79BAEB-37F4-4895-AF27-42B35E1F374F}" presName="text0" presStyleLbl="node1" presStyleIdx="1" presStyleCnt="4" custScaleX="3490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9B66CB-4AF7-4898-9CE5-CAC6B2AD329A}" type="pres">
      <dgm:prSet presAssocID="{00825A96-ABC8-4B03-9D1A-218B2AA2767F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6AABF922-63A4-4625-95C0-5E6747DEAFE0}" type="pres">
      <dgm:prSet presAssocID="{4375100E-D464-4E3C-8D59-8A2BBF070B44}" presName="text0" presStyleLbl="node1" presStyleIdx="2" presStyleCnt="4" custScaleX="292174" custRadScaleRad="132297" custRadScaleInc="-67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6522DF-F4B6-4807-9BCA-545CFE0AE836}" type="pres">
      <dgm:prSet presAssocID="{0F31B2BE-78BC-4394-A810-0986798B6A6A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1B14D7A7-6DAD-437E-B58D-EB07CF288178}" type="pres">
      <dgm:prSet presAssocID="{CB042C0E-5BD3-480B-B28D-B2F378F6632C}" presName="text0" presStyleLbl="node1" presStyleIdx="3" presStyleCnt="4" custScaleX="292350" custRadScaleRad="118793" custRadScaleInc="14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9FDF20-9B87-47A6-8067-7EF0CB7466DC}" type="presOf" srcId="{0F31B2BE-78BC-4394-A810-0986798B6A6A}" destId="{436522DF-F4B6-4807-9BCA-545CFE0AE836}" srcOrd="0" destOrd="0" presId="urn:microsoft.com/office/officeart/2008/layout/RadialCluster"/>
    <dgm:cxn modelId="{3664BDF2-BBAA-4A6E-AF2B-86F774441559}" type="presOf" srcId="{4375100E-D464-4E3C-8D59-8A2BBF070B44}" destId="{6AABF922-63A4-4625-95C0-5E6747DEAFE0}" srcOrd="0" destOrd="0" presId="urn:microsoft.com/office/officeart/2008/layout/RadialCluster"/>
    <dgm:cxn modelId="{167CB78B-6991-4217-AB0A-81600D1A04E2}" type="presOf" srcId="{00825A96-ABC8-4B03-9D1A-218B2AA2767F}" destId="{5A9B66CB-4AF7-4898-9CE5-CAC6B2AD329A}" srcOrd="0" destOrd="0" presId="urn:microsoft.com/office/officeart/2008/layout/RadialCluster"/>
    <dgm:cxn modelId="{C185E89F-7D0A-454C-8CBB-465FB9FD0DF6}" srcId="{652EAF24-48DA-4D9E-B433-2304D8A8D145}" destId="{3E79BAEB-37F4-4895-AF27-42B35E1F374F}" srcOrd="0" destOrd="0" parTransId="{DD5ECA76-AA7D-402A-9548-F33D4EE7928B}" sibTransId="{0D8CE65D-A8ED-47D8-8BED-BE61DF583608}"/>
    <dgm:cxn modelId="{6C7816E9-BE3B-4C46-AE1E-1EDF812A2A56}" type="presOf" srcId="{DD5ECA76-AA7D-402A-9548-F33D4EE7928B}" destId="{ABFDB1FA-7AFD-412B-A846-D60888F851B2}" srcOrd="0" destOrd="0" presId="urn:microsoft.com/office/officeart/2008/layout/RadialCluster"/>
    <dgm:cxn modelId="{4F816903-D49F-4F11-8D3D-B715C55C26EF}" type="presOf" srcId="{3E79BAEB-37F4-4895-AF27-42B35E1F374F}" destId="{DB67A0B5-E5E2-4258-B66A-899517999042}" srcOrd="0" destOrd="0" presId="urn:microsoft.com/office/officeart/2008/layout/RadialCluster"/>
    <dgm:cxn modelId="{DC77B54C-3975-4324-B58C-3C7B829FCE9D}" type="presOf" srcId="{652EAF24-48DA-4D9E-B433-2304D8A8D145}" destId="{1E405D76-8981-4C4B-96F0-806AB7B08245}" srcOrd="0" destOrd="0" presId="urn:microsoft.com/office/officeart/2008/layout/RadialCluster"/>
    <dgm:cxn modelId="{65A08FDA-E424-4470-8250-D0DFF6CD065E}" type="presOf" srcId="{CB042C0E-5BD3-480B-B28D-B2F378F6632C}" destId="{1B14D7A7-6DAD-437E-B58D-EB07CF288178}" srcOrd="0" destOrd="0" presId="urn:microsoft.com/office/officeart/2008/layout/RadialCluster"/>
    <dgm:cxn modelId="{882E9848-3375-4F8E-8FF2-C0519CB1A870}" type="presOf" srcId="{F9E05C16-7AC7-4D6B-AF09-F2FCC6C5B29F}" destId="{43AE19BB-58B2-42E3-B2FC-1FC1380C45CE}" srcOrd="0" destOrd="0" presId="urn:microsoft.com/office/officeart/2008/layout/RadialCluster"/>
    <dgm:cxn modelId="{D41FDFC5-A869-4651-AE19-CDDD280DEF8D}" srcId="{F9E05C16-7AC7-4D6B-AF09-F2FCC6C5B29F}" destId="{652EAF24-48DA-4D9E-B433-2304D8A8D145}" srcOrd="0" destOrd="0" parTransId="{A448D4AC-CE56-4722-8185-E562FB96E6F1}" sibTransId="{51541421-8DC1-4C53-98A1-2B49BB243574}"/>
    <dgm:cxn modelId="{C2D394D9-5A1A-4D1F-B546-2301228E4843}" srcId="{652EAF24-48DA-4D9E-B433-2304D8A8D145}" destId="{CB042C0E-5BD3-480B-B28D-B2F378F6632C}" srcOrd="2" destOrd="0" parTransId="{0F31B2BE-78BC-4394-A810-0986798B6A6A}" sibTransId="{4E35F3FB-AD83-4B73-A87B-5F2DEF5DB31B}"/>
    <dgm:cxn modelId="{050D5571-6F35-4BF7-AAED-1F5492BC76CE}" srcId="{652EAF24-48DA-4D9E-B433-2304D8A8D145}" destId="{4375100E-D464-4E3C-8D59-8A2BBF070B44}" srcOrd="1" destOrd="0" parTransId="{00825A96-ABC8-4B03-9D1A-218B2AA2767F}" sibTransId="{5574293A-9F05-4B65-B9D3-20B8D8249C26}"/>
    <dgm:cxn modelId="{6CCC0B89-1473-4AA3-B31B-787824D045D3}" type="presParOf" srcId="{43AE19BB-58B2-42E3-B2FC-1FC1380C45CE}" destId="{E002F46B-BB24-4243-93B1-92AF737EA4AA}" srcOrd="0" destOrd="0" presId="urn:microsoft.com/office/officeart/2008/layout/RadialCluster"/>
    <dgm:cxn modelId="{DA16DBA3-7918-45C9-B060-054E814F396F}" type="presParOf" srcId="{E002F46B-BB24-4243-93B1-92AF737EA4AA}" destId="{1E405D76-8981-4C4B-96F0-806AB7B08245}" srcOrd="0" destOrd="0" presId="urn:microsoft.com/office/officeart/2008/layout/RadialCluster"/>
    <dgm:cxn modelId="{530D3FF0-8AA7-434D-A850-3F130AC248DF}" type="presParOf" srcId="{E002F46B-BB24-4243-93B1-92AF737EA4AA}" destId="{ABFDB1FA-7AFD-412B-A846-D60888F851B2}" srcOrd="1" destOrd="0" presId="urn:microsoft.com/office/officeart/2008/layout/RadialCluster"/>
    <dgm:cxn modelId="{BBB903B4-AF42-45F8-A705-7A54BDD3BF3D}" type="presParOf" srcId="{E002F46B-BB24-4243-93B1-92AF737EA4AA}" destId="{DB67A0B5-E5E2-4258-B66A-899517999042}" srcOrd="2" destOrd="0" presId="urn:microsoft.com/office/officeart/2008/layout/RadialCluster"/>
    <dgm:cxn modelId="{32C5E7DE-BF1A-4EDF-A54C-BBAB6CA2A141}" type="presParOf" srcId="{E002F46B-BB24-4243-93B1-92AF737EA4AA}" destId="{5A9B66CB-4AF7-4898-9CE5-CAC6B2AD329A}" srcOrd="3" destOrd="0" presId="urn:microsoft.com/office/officeart/2008/layout/RadialCluster"/>
    <dgm:cxn modelId="{B8CB79DB-672E-4227-BF94-88B860D4CE8E}" type="presParOf" srcId="{E002F46B-BB24-4243-93B1-92AF737EA4AA}" destId="{6AABF922-63A4-4625-95C0-5E6747DEAFE0}" srcOrd="4" destOrd="0" presId="urn:microsoft.com/office/officeart/2008/layout/RadialCluster"/>
    <dgm:cxn modelId="{7BA43000-D9FE-4DF3-931F-F12C5BEB163F}" type="presParOf" srcId="{E002F46B-BB24-4243-93B1-92AF737EA4AA}" destId="{436522DF-F4B6-4807-9BCA-545CFE0AE836}" srcOrd="5" destOrd="0" presId="urn:microsoft.com/office/officeart/2008/layout/RadialCluster"/>
    <dgm:cxn modelId="{56BA850C-36E1-4B91-8587-9F2A6AB91305}" type="presParOf" srcId="{E002F46B-BB24-4243-93B1-92AF737EA4AA}" destId="{1B14D7A7-6DAD-437E-B58D-EB07CF28817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29F333-45A0-405C-A728-C8132C7D9562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246B7D7-6451-4465-8C20-6340CFC7E819}">
      <dgm:prSet/>
      <dgm:spPr/>
      <dgm:t>
        <a:bodyPr/>
        <a:lstStyle/>
        <a:p>
          <a:pPr rtl="0"/>
          <a:r>
            <a:rPr lang="zh-CN" baseline="0" dirty="0" smtClean="0"/>
            <a:t>预防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(Prevention)</a:t>
          </a:r>
          <a:endParaRPr lang="zh-CN" altLang="en-US" dirty="0"/>
        </a:p>
      </dgm:t>
    </dgm:pt>
    <dgm:pt modelId="{0D7B62A9-49A3-49F2-B681-C87508F8BB51}" type="parTrans" cxnId="{8B342024-1C4B-414C-A90B-3E039844BB0A}">
      <dgm:prSet/>
      <dgm:spPr/>
      <dgm:t>
        <a:bodyPr/>
        <a:lstStyle/>
        <a:p>
          <a:endParaRPr lang="zh-CN" altLang="en-US"/>
        </a:p>
      </dgm:t>
    </dgm:pt>
    <dgm:pt modelId="{1421FF9D-E8A1-488A-B560-6D6A59F85C15}" type="sibTrans" cxnId="{8B342024-1C4B-414C-A90B-3E039844BB0A}">
      <dgm:prSet/>
      <dgm:spPr/>
      <dgm:t>
        <a:bodyPr/>
        <a:lstStyle/>
        <a:p>
          <a:endParaRPr lang="zh-CN" altLang="en-US"/>
        </a:p>
      </dgm:t>
    </dgm:pt>
    <dgm:pt modelId="{7062461E-CA92-4833-9FDC-ADD6AC3D909B}">
      <dgm:prSet/>
      <dgm:spPr/>
      <dgm:t>
        <a:bodyPr/>
        <a:lstStyle/>
        <a:p>
          <a:pPr rtl="0"/>
          <a:r>
            <a:rPr lang="zh-CN" baseline="0" dirty="0" smtClean="0"/>
            <a:t>避免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(Avoidance)</a:t>
          </a:r>
          <a:endParaRPr lang="zh-CN" altLang="en-US" dirty="0"/>
        </a:p>
      </dgm:t>
    </dgm:pt>
    <dgm:pt modelId="{D4A97711-758B-443D-BFF6-29D1FA6DC72B}" type="parTrans" cxnId="{F05CA12F-F236-4395-A6B8-D85304AB1E41}">
      <dgm:prSet/>
      <dgm:spPr/>
      <dgm:t>
        <a:bodyPr/>
        <a:lstStyle/>
        <a:p>
          <a:endParaRPr lang="zh-CN" altLang="en-US"/>
        </a:p>
      </dgm:t>
    </dgm:pt>
    <dgm:pt modelId="{39169138-1651-451B-B8A6-8E68273608ED}" type="sibTrans" cxnId="{F05CA12F-F236-4395-A6B8-D85304AB1E41}">
      <dgm:prSet/>
      <dgm:spPr/>
      <dgm:t>
        <a:bodyPr/>
        <a:lstStyle/>
        <a:p>
          <a:endParaRPr lang="zh-CN" altLang="en-US"/>
        </a:p>
      </dgm:t>
    </dgm:pt>
    <dgm:pt modelId="{596C3695-FF7B-40E1-86D2-DEC16C258345}">
      <dgm:prSet phldrT="[文本]"/>
      <dgm:spPr/>
      <dgm:t>
        <a:bodyPr/>
        <a:lstStyle/>
        <a:p>
          <a:pPr rtl="0"/>
          <a:r>
            <a:rPr lang="zh-CN" altLang="en-US" dirty="0" smtClean="0"/>
            <a:t>    忽略（</a:t>
          </a:r>
          <a:r>
            <a:rPr lang="en-US" altLang="zh-CN" dirty="0" smtClean="0"/>
            <a:t>Ignorance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90D0AF9E-43FA-47EB-B4FF-3BF2408996B8}" type="parTrans" cxnId="{2EB41CF4-90AF-4B4F-8E80-4F95D5AAB127}">
      <dgm:prSet/>
      <dgm:spPr/>
      <dgm:t>
        <a:bodyPr/>
        <a:lstStyle/>
        <a:p>
          <a:endParaRPr lang="zh-CN" altLang="en-US"/>
        </a:p>
      </dgm:t>
    </dgm:pt>
    <dgm:pt modelId="{55FDA50E-6914-4877-8186-CB4CEBE8826C}" type="sibTrans" cxnId="{2EB41CF4-90AF-4B4F-8E80-4F95D5AAB127}">
      <dgm:prSet/>
      <dgm:spPr/>
      <dgm:t>
        <a:bodyPr/>
        <a:lstStyle/>
        <a:p>
          <a:endParaRPr lang="zh-CN" altLang="en-US"/>
        </a:p>
      </dgm:t>
    </dgm:pt>
    <dgm:pt modelId="{24819DBE-69F5-4873-8E3F-4B02584581CF}">
      <dgm:prSet phldrT="[文本]"/>
      <dgm:spPr/>
      <dgm:t>
        <a:bodyPr/>
        <a:lstStyle/>
        <a:p>
          <a:r>
            <a:rPr lang="zh-CN" baseline="0" dirty="0" smtClean="0"/>
            <a:t>检测</a:t>
          </a:r>
          <a:r>
            <a:rPr lang="zh-CN" altLang="en-US" baseline="0" dirty="0" smtClean="0"/>
            <a:t>解除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(Detection/</a:t>
          </a:r>
        </a:p>
        <a:p>
          <a:pPr rtl="0"/>
          <a:r>
            <a:rPr lang="en-US" altLang="zh-CN" baseline="0" dirty="0" smtClean="0"/>
            <a:t>Recovery)</a:t>
          </a:r>
          <a:endParaRPr lang="zh-CN" altLang="en-US" dirty="0"/>
        </a:p>
      </dgm:t>
    </dgm:pt>
    <dgm:pt modelId="{5D0A438A-4E1B-46A6-B4D7-6F36F9AF580C}" type="parTrans" cxnId="{6BBBDFE1-8093-42DF-906C-71B5E488BD1B}">
      <dgm:prSet/>
      <dgm:spPr/>
      <dgm:t>
        <a:bodyPr/>
        <a:lstStyle/>
        <a:p>
          <a:endParaRPr lang="zh-CN" altLang="en-US"/>
        </a:p>
      </dgm:t>
    </dgm:pt>
    <dgm:pt modelId="{DA5B0825-79C3-444C-9E8E-69F6C214350A}" type="sibTrans" cxnId="{6BBBDFE1-8093-42DF-906C-71B5E488BD1B}">
      <dgm:prSet/>
      <dgm:spPr/>
      <dgm:t>
        <a:bodyPr/>
        <a:lstStyle/>
        <a:p>
          <a:endParaRPr lang="zh-CN" altLang="en-US"/>
        </a:p>
      </dgm:t>
    </dgm:pt>
    <dgm:pt modelId="{5CD79799-46E5-4351-9E9E-459ADF4F71FD}" type="pres">
      <dgm:prSet presAssocID="{5529F333-45A0-405C-A728-C8132C7D956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4026FA-6382-4291-BFEE-56C083B78D7A}" type="pres">
      <dgm:prSet presAssocID="{5529F333-45A0-405C-A728-C8132C7D9562}" presName="axisShape" presStyleLbl="bgShp" presStyleIdx="0" presStyleCnt="1"/>
      <dgm:spPr/>
    </dgm:pt>
    <dgm:pt modelId="{26B40BE9-FE7E-4043-9E35-B0518D614392}" type="pres">
      <dgm:prSet presAssocID="{5529F333-45A0-405C-A728-C8132C7D9562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8458F-0C1F-4BB3-93E6-202B5A6CFE35}" type="pres">
      <dgm:prSet presAssocID="{5529F333-45A0-405C-A728-C8132C7D9562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D128A-E95C-439B-AF6A-68F58BCFC2B6}" type="pres">
      <dgm:prSet presAssocID="{5529F333-45A0-405C-A728-C8132C7D9562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6FEF6-76CA-41DB-967C-793D2726D9A8}" type="pres">
      <dgm:prSet presAssocID="{5529F333-45A0-405C-A728-C8132C7D9562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5088D9-D646-4EBC-AF07-A70710E245CC}" type="presOf" srcId="{1246B7D7-6451-4465-8C20-6340CFC7E819}" destId="{26B40BE9-FE7E-4043-9E35-B0518D614392}" srcOrd="0" destOrd="0" presId="urn:microsoft.com/office/officeart/2005/8/layout/matrix2"/>
    <dgm:cxn modelId="{F51E5B76-0618-4BBA-B17E-5BCFBAC7B3B4}" type="presOf" srcId="{596C3695-FF7B-40E1-86D2-DEC16C258345}" destId="{4E2D128A-E95C-439B-AF6A-68F58BCFC2B6}" srcOrd="0" destOrd="0" presId="urn:microsoft.com/office/officeart/2005/8/layout/matrix2"/>
    <dgm:cxn modelId="{6BBBDFE1-8093-42DF-906C-71B5E488BD1B}" srcId="{5529F333-45A0-405C-A728-C8132C7D9562}" destId="{24819DBE-69F5-4873-8E3F-4B02584581CF}" srcOrd="3" destOrd="0" parTransId="{5D0A438A-4E1B-46A6-B4D7-6F36F9AF580C}" sibTransId="{DA5B0825-79C3-444C-9E8E-69F6C214350A}"/>
    <dgm:cxn modelId="{8B342024-1C4B-414C-A90B-3E039844BB0A}" srcId="{5529F333-45A0-405C-A728-C8132C7D9562}" destId="{1246B7D7-6451-4465-8C20-6340CFC7E819}" srcOrd="0" destOrd="0" parTransId="{0D7B62A9-49A3-49F2-B681-C87508F8BB51}" sibTransId="{1421FF9D-E8A1-488A-B560-6D6A59F85C15}"/>
    <dgm:cxn modelId="{3D9CC61E-F276-4761-97F0-BC6919BE2B5E}" type="presOf" srcId="{7062461E-CA92-4833-9FDC-ADD6AC3D909B}" destId="{1D18458F-0C1F-4BB3-93E6-202B5A6CFE35}" srcOrd="0" destOrd="0" presId="urn:microsoft.com/office/officeart/2005/8/layout/matrix2"/>
    <dgm:cxn modelId="{6E9321F9-C517-4801-A24C-60686AB50CFB}" type="presOf" srcId="{5529F333-45A0-405C-A728-C8132C7D9562}" destId="{5CD79799-46E5-4351-9E9E-459ADF4F71FD}" srcOrd="0" destOrd="0" presId="urn:microsoft.com/office/officeart/2005/8/layout/matrix2"/>
    <dgm:cxn modelId="{2EB41CF4-90AF-4B4F-8E80-4F95D5AAB127}" srcId="{5529F333-45A0-405C-A728-C8132C7D9562}" destId="{596C3695-FF7B-40E1-86D2-DEC16C258345}" srcOrd="2" destOrd="0" parTransId="{90D0AF9E-43FA-47EB-B4FF-3BF2408996B8}" sibTransId="{55FDA50E-6914-4877-8186-CB4CEBE8826C}"/>
    <dgm:cxn modelId="{F05CA12F-F236-4395-A6B8-D85304AB1E41}" srcId="{5529F333-45A0-405C-A728-C8132C7D9562}" destId="{7062461E-CA92-4833-9FDC-ADD6AC3D909B}" srcOrd="1" destOrd="0" parTransId="{D4A97711-758B-443D-BFF6-29D1FA6DC72B}" sibTransId="{39169138-1651-451B-B8A6-8E68273608ED}"/>
    <dgm:cxn modelId="{A99534A7-85F5-46BB-9F62-7C7F3A4BC49C}" type="presOf" srcId="{24819DBE-69F5-4873-8E3F-4B02584581CF}" destId="{B046FEF6-76CA-41DB-967C-793D2726D9A8}" srcOrd="0" destOrd="0" presId="urn:microsoft.com/office/officeart/2005/8/layout/matrix2"/>
    <dgm:cxn modelId="{93ED0682-7A2D-40CE-AF9A-9A29BF402E8B}" type="presParOf" srcId="{5CD79799-46E5-4351-9E9E-459ADF4F71FD}" destId="{764026FA-6382-4291-BFEE-56C083B78D7A}" srcOrd="0" destOrd="0" presId="urn:microsoft.com/office/officeart/2005/8/layout/matrix2"/>
    <dgm:cxn modelId="{3EB9F723-78B2-46FE-8F7C-5E1E40E143D9}" type="presParOf" srcId="{5CD79799-46E5-4351-9E9E-459ADF4F71FD}" destId="{26B40BE9-FE7E-4043-9E35-B0518D614392}" srcOrd="1" destOrd="0" presId="urn:microsoft.com/office/officeart/2005/8/layout/matrix2"/>
    <dgm:cxn modelId="{EBB32E25-8DC9-4759-A527-7E93614BBC10}" type="presParOf" srcId="{5CD79799-46E5-4351-9E9E-459ADF4F71FD}" destId="{1D18458F-0C1F-4BB3-93E6-202B5A6CFE35}" srcOrd="2" destOrd="0" presId="urn:microsoft.com/office/officeart/2005/8/layout/matrix2"/>
    <dgm:cxn modelId="{73EF3A26-5673-45D3-97DF-E7713ACA6440}" type="presParOf" srcId="{5CD79799-46E5-4351-9E9E-459ADF4F71FD}" destId="{4E2D128A-E95C-439B-AF6A-68F58BCFC2B6}" srcOrd="3" destOrd="0" presId="urn:microsoft.com/office/officeart/2005/8/layout/matrix2"/>
    <dgm:cxn modelId="{8CABAFC8-941C-4449-B81A-7E346A65576F}" type="presParOf" srcId="{5CD79799-46E5-4351-9E9E-459ADF4F71FD}" destId="{B046FEF6-76CA-41DB-967C-793D2726D9A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FB62DD-4AD6-4D27-9850-648D3058D212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C34DF84-CBAD-427A-A033-0C5A08CF1F4E}">
      <dgm:prSet custT="1"/>
      <dgm:spPr/>
      <dgm:t>
        <a:bodyPr/>
        <a:lstStyle/>
        <a:p>
          <a:pPr rtl="0"/>
          <a:r>
            <a:rPr lang="zh-CN" altLang="en-US" sz="2400" dirty="0" smtClean="0"/>
            <a:t>撤销进程</a:t>
          </a:r>
          <a:endParaRPr lang="zh-CN" sz="2400" dirty="0"/>
        </a:p>
      </dgm:t>
    </dgm:pt>
    <dgm:pt modelId="{AA11DE59-CB78-4071-9181-3B7C251E93F5}" type="parTrans" cxnId="{DABBF4D2-EFEE-4D68-88E4-97911F595C0F}">
      <dgm:prSet/>
      <dgm:spPr/>
      <dgm:t>
        <a:bodyPr/>
        <a:lstStyle/>
        <a:p>
          <a:endParaRPr lang="zh-CN" altLang="en-US" sz="2400"/>
        </a:p>
      </dgm:t>
    </dgm:pt>
    <dgm:pt modelId="{4288A7E2-AA72-4844-8637-FDE49E43D13D}" type="sibTrans" cxnId="{DABBF4D2-EFEE-4D68-88E4-97911F595C0F}">
      <dgm:prSet custT="1"/>
      <dgm:spPr>
        <a:solidFill>
          <a:schemeClr val="accent1"/>
        </a:solidFill>
      </dgm:spPr>
      <dgm:t>
        <a:bodyPr/>
        <a:lstStyle/>
        <a:p>
          <a:endParaRPr lang="zh-CN" altLang="en-US" sz="2400"/>
        </a:p>
      </dgm:t>
    </dgm:pt>
    <dgm:pt modelId="{41B6DBEB-D059-4FB1-A813-543C546C0238}">
      <dgm:prSet custT="1"/>
      <dgm:spPr/>
      <dgm:t>
        <a:bodyPr/>
        <a:lstStyle/>
        <a:p>
          <a:pPr rtl="0"/>
          <a:r>
            <a:rPr lang="zh-CN" altLang="en-US" sz="2400" dirty="0" smtClean="0"/>
            <a:t>资源剥夺</a:t>
          </a:r>
          <a:endParaRPr lang="en-US" altLang="zh-CN" sz="2400" dirty="0" smtClean="0"/>
        </a:p>
      </dgm:t>
    </dgm:pt>
    <dgm:pt modelId="{9ED6DA60-876D-4623-9920-B0D3B3A5C5BC}" type="parTrans" cxnId="{D3D298F9-890C-4AC1-B60A-02B14AE07492}">
      <dgm:prSet/>
      <dgm:spPr/>
      <dgm:t>
        <a:bodyPr/>
        <a:lstStyle/>
        <a:p>
          <a:endParaRPr lang="zh-CN" altLang="en-US" sz="2400"/>
        </a:p>
      </dgm:t>
    </dgm:pt>
    <dgm:pt modelId="{A004901D-2634-47C3-B652-845B5888290C}" type="sibTrans" cxnId="{D3D298F9-890C-4AC1-B60A-02B14AE07492}">
      <dgm:prSet/>
      <dgm:spPr/>
      <dgm:t>
        <a:bodyPr/>
        <a:lstStyle/>
        <a:p>
          <a:endParaRPr lang="zh-CN" altLang="en-US" sz="2400"/>
        </a:p>
      </dgm:t>
    </dgm:pt>
    <dgm:pt modelId="{4D4051A8-9EB9-4D53-A754-F4E0EA2D11B4}">
      <dgm:prSet/>
      <dgm:spPr/>
      <dgm:t>
        <a:bodyPr/>
        <a:lstStyle/>
        <a:p>
          <a:r>
            <a:rPr lang="zh-CN" altLang="en-US" smtClean="0"/>
            <a:t>进程回退</a:t>
          </a:r>
          <a:endParaRPr lang="zh-CN" altLang="en-US"/>
        </a:p>
      </dgm:t>
    </dgm:pt>
    <dgm:pt modelId="{91EF16AB-406F-4EFC-A16E-91934D83B70E}" type="parTrans" cxnId="{EC9F00EB-7D6E-4082-9947-CD6BAAD50005}">
      <dgm:prSet/>
      <dgm:spPr/>
      <dgm:t>
        <a:bodyPr/>
        <a:lstStyle/>
        <a:p>
          <a:endParaRPr lang="zh-CN" altLang="en-US"/>
        </a:p>
      </dgm:t>
    </dgm:pt>
    <dgm:pt modelId="{F47F47A9-E765-439A-9964-43E0282C8ACE}" type="sibTrans" cxnId="{EC9F00EB-7D6E-4082-9947-CD6BAAD50005}">
      <dgm:prSet/>
      <dgm:spPr/>
      <dgm:t>
        <a:bodyPr/>
        <a:lstStyle/>
        <a:p>
          <a:endParaRPr lang="zh-CN" altLang="en-US"/>
        </a:p>
      </dgm:t>
    </dgm:pt>
    <dgm:pt modelId="{D30BEED8-255B-46E8-BAE9-F592F41F5924}" type="pres">
      <dgm:prSet presAssocID="{E6FB62DD-4AD6-4D27-9850-648D3058D2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272AF3-E9C7-46D4-B7D7-24B847BA18F5}" type="pres">
      <dgm:prSet presAssocID="{2C34DF84-CBAD-427A-A033-0C5A08CF1F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AA5262-0F80-428B-81F1-3BC4F6175878}" type="pres">
      <dgm:prSet presAssocID="{4288A7E2-AA72-4844-8637-FDE49E43D13D}" presName="sibTrans" presStyleLbl="sibTrans2D1" presStyleIdx="0" presStyleCnt="2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844C6040-FE88-4ADA-BE42-3E81CAE92BB4}" type="pres">
      <dgm:prSet presAssocID="{4288A7E2-AA72-4844-8637-FDE49E43D13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CE8DDD3-A5BD-4EDB-8099-F7436D91B0A7}" type="pres">
      <dgm:prSet presAssocID="{41B6DBEB-D059-4FB1-A813-543C546C0238}" presName="node" presStyleLbl="node1" presStyleIdx="1" presStyleCnt="3" custLinFactNeighborX="6041" custLinFactNeighborY="-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C67E1F-1EDD-4E6C-BC70-27177CDCF48E}" type="pres">
      <dgm:prSet presAssocID="{A004901D-2634-47C3-B652-845B5888290C}" presName="sibTrans" presStyleLbl="sibTrans2D1" presStyleIdx="1" presStyleCnt="2"/>
      <dgm:spPr>
        <a:prstGeom prst="mathPlus">
          <a:avLst/>
        </a:prstGeom>
      </dgm:spPr>
      <dgm:t>
        <a:bodyPr/>
        <a:lstStyle/>
        <a:p>
          <a:endParaRPr lang="zh-CN" altLang="en-US"/>
        </a:p>
      </dgm:t>
    </dgm:pt>
    <dgm:pt modelId="{A732B430-5FC2-42F7-A13C-9BAE309D9127}" type="pres">
      <dgm:prSet presAssocID="{A004901D-2634-47C3-B652-845B5888290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F061B880-F3A3-4579-99F7-0FCE9B12D45A}" type="pres">
      <dgm:prSet presAssocID="{4D4051A8-9EB9-4D53-A754-F4E0EA2D11B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8EDCE1-0AD0-48B5-9C2E-358612CD1BD2}" type="presOf" srcId="{A004901D-2634-47C3-B652-845B5888290C}" destId="{A732B430-5FC2-42F7-A13C-9BAE309D9127}" srcOrd="1" destOrd="0" presId="urn:microsoft.com/office/officeart/2005/8/layout/process1"/>
    <dgm:cxn modelId="{914EAC2E-8DF3-46C7-89F9-BC40950DB4F9}" type="presOf" srcId="{4288A7E2-AA72-4844-8637-FDE49E43D13D}" destId="{54AA5262-0F80-428B-81F1-3BC4F6175878}" srcOrd="0" destOrd="0" presId="urn:microsoft.com/office/officeart/2005/8/layout/process1"/>
    <dgm:cxn modelId="{8B0FE4B3-F856-472D-B46C-BB536E8A0DC7}" type="presOf" srcId="{4D4051A8-9EB9-4D53-A754-F4E0EA2D11B4}" destId="{F061B880-F3A3-4579-99F7-0FCE9B12D45A}" srcOrd="0" destOrd="0" presId="urn:microsoft.com/office/officeart/2005/8/layout/process1"/>
    <dgm:cxn modelId="{D8CAC23A-496F-4D4C-AE01-8B031A3888EE}" type="presOf" srcId="{41B6DBEB-D059-4FB1-A813-543C546C0238}" destId="{FCE8DDD3-A5BD-4EDB-8099-F7436D91B0A7}" srcOrd="0" destOrd="0" presId="urn:microsoft.com/office/officeart/2005/8/layout/process1"/>
    <dgm:cxn modelId="{DABBF4D2-EFEE-4D68-88E4-97911F595C0F}" srcId="{E6FB62DD-4AD6-4D27-9850-648D3058D212}" destId="{2C34DF84-CBAD-427A-A033-0C5A08CF1F4E}" srcOrd="0" destOrd="0" parTransId="{AA11DE59-CB78-4071-9181-3B7C251E93F5}" sibTransId="{4288A7E2-AA72-4844-8637-FDE49E43D13D}"/>
    <dgm:cxn modelId="{5DD7EBE2-F2B6-4FD3-833A-A41EC0BFAACD}" type="presOf" srcId="{E6FB62DD-4AD6-4D27-9850-648D3058D212}" destId="{D30BEED8-255B-46E8-BAE9-F592F41F5924}" srcOrd="0" destOrd="0" presId="urn:microsoft.com/office/officeart/2005/8/layout/process1"/>
    <dgm:cxn modelId="{63D29EE1-0735-4EB6-8B7F-F5B42E906FD6}" type="presOf" srcId="{A004901D-2634-47C3-B652-845B5888290C}" destId="{48C67E1F-1EDD-4E6C-BC70-27177CDCF48E}" srcOrd="0" destOrd="0" presId="urn:microsoft.com/office/officeart/2005/8/layout/process1"/>
    <dgm:cxn modelId="{D5BC8177-2D5B-4361-87EE-AA1FB0C509C7}" type="presOf" srcId="{2C34DF84-CBAD-427A-A033-0C5A08CF1F4E}" destId="{01272AF3-E9C7-46D4-B7D7-24B847BA18F5}" srcOrd="0" destOrd="0" presId="urn:microsoft.com/office/officeart/2005/8/layout/process1"/>
    <dgm:cxn modelId="{D3D298F9-890C-4AC1-B60A-02B14AE07492}" srcId="{E6FB62DD-4AD6-4D27-9850-648D3058D212}" destId="{41B6DBEB-D059-4FB1-A813-543C546C0238}" srcOrd="1" destOrd="0" parTransId="{9ED6DA60-876D-4623-9920-B0D3B3A5C5BC}" sibTransId="{A004901D-2634-47C3-B652-845B5888290C}"/>
    <dgm:cxn modelId="{EC9F00EB-7D6E-4082-9947-CD6BAAD50005}" srcId="{E6FB62DD-4AD6-4D27-9850-648D3058D212}" destId="{4D4051A8-9EB9-4D53-A754-F4E0EA2D11B4}" srcOrd="2" destOrd="0" parTransId="{91EF16AB-406F-4EFC-A16E-91934D83B70E}" sibTransId="{F47F47A9-E765-439A-9964-43E0282C8ACE}"/>
    <dgm:cxn modelId="{763F388F-8773-458A-B98A-BA1940B5D2C5}" type="presOf" srcId="{4288A7E2-AA72-4844-8637-FDE49E43D13D}" destId="{844C6040-FE88-4ADA-BE42-3E81CAE92BB4}" srcOrd="1" destOrd="0" presId="urn:microsoft.com/office/officeart/2005/8/layout/process1"/>
    <dgm:cxn modelId="{1994D39B-E33C-493D-81C8-2771C90492EB}" type="presParOf" srcId="{D30BEED8-255B-46E8-BAE9-F592F41F5924}" destId="{01272AF3-E9C7-46D4-B7D7-24B847BA18F5}" srcOrd="0" destOrd="0" presId="urn:microsoft.com/office/officeart/2005/8/layout/process1"/>
    <dgm:cxn modelId="{E33E4A01-2020-4944-83C7-DC7559EF08B2}" type="presParOf" srcId="{D30BEED8-255B-46E8-BAE9-F592F41F5924}" destId="{54AA5262-0F80-428B-81F1-3BC4F6175878}" srcOrd="1" destOrd="0" presId="urn:microsoft.com/office/officeart/2005/8/layout/process1"/>
    <dgm:cxn modelId="{44B048E1-790E-44B4-BABD-88480DCA8119}" type="presParOf" srcId="{54AA5262-0F80-428B-81F1-3BC4F6175878}" destId="{844C6040-FE88-4ADA-BE42-3E81CAE92BB4}" srcOrd="0" destOrd="0" presId="urn:microsoft.com/office/officeart/2005/8/layout/process1"/>
    <dgm:cxn modelId="{B206073E-7C30-46D7-BF42-212CE282CCD7}" type="presParOf" srcId="{D30BEED8-255B-46E8-BAE9-F592F41F5924}" destId="{FCE8DDD3-A5BD-4EDB-8099-F7436D91B0A7}" srcOrd="2" destOrd="0" presId="urn:microsoft.com/office/officeart/2005/8/layout/process1"/>
    <dgm:cxn modelId="{CBB6EDD5-0A08-4AB4-A56F-CAAC91C35873}" type="presParOf" srcId="{D30BEED8-255B-46E8-BAE9-F592F41F5924}" destId="{48C67E1F-1EDD-4E6C-BC70-27177CDCF48E}" srcOrd="3" destOrd="0" presId="urn:microsoft.com/office/officeart/2005/8/layout/process1"/>
    <dgm:cxn modelId="{62270CE5-A4AF-4AD0-A237-ACFD4061C09B}" type="presParOf" srcId="{48C67E1F-1EDD-4E6C-BC70-27177CDCF48E}" destId="{A732B430-5FC2-42F7-A13C-9BAE309D9127}" srcOrd="0" destOrd="0" presId="urn:microsoft.com/office/officeart/2005/8/layout/process1"/>
    <dgm:cxn modelId="{B614FBC3-BAFB-4C33-95EC-51A4C1EC2860}" type="presParOf" srcId="{D30BEED8-255B-46E8-BAE9-F592F41F5924}" destId="{F061B880-F3A3-4579-99F7-0FCE9B12D45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54F-2001-43DC-9924-37067874D309}">
      <dsp:nvSpPr>
        <dsp:cNvPr id="0" name=""/>
        <dsp:cNvSpPr/>
      </dsp:nvSpPr>
      <dsp:spPr>
        <a:xfrm>
          <a:off x="1020953" y="280955"/>
          <a:ext cx="3810663" cy="381066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调度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scheduling</a:t>
          </a:r>
          <a:endParaRPr lang="zh-CN" altLang="en-US" sz="1600" kern="1200" dirty="0"/>
        </a:p>
      </dsp:txBody>
      <dsp:txXfrm>
        <a:off x="3043780" y="1070760"/>
        <a:ext cx="1406316" cy="1043395"/>
      </dsp:txXfrm>
    </dsp:sp>
    <dsp:sp modelId="{768707B5-57B3-49A1-A0CF-A7F5935B08B5}">
      <dsp:nvSpPr>
        <dsp:cNvPr id="0" name=""/>
        <dsp:cNvSpPr/>
      </dsp:nvSpPr>
      <dsp:spPr>
        <a:xfrm>
          <a:off x="1020953" y="408885"/>
          <a:ext cx="3810663" cy="3810663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死锁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deadlock</a:t>
          </a:r>
          <a:endParaRPr lang="zh-CN" altLang="en-US" sz="1600" kern="1200" dirty="0"/>
        </a:p>
      </dsp:txBody>
      <dsp:txXfrm>
        <a:off x="3043780" y="2386347"/>
        <a:ext cx="1406316" cy="1043395"/>
      </dsp:txXfrm>
    </dsp:sp>
    <dsp:sp modelId="{6687E47C-606A-4732-A839-81281F87B50F}">
      <dsp:nvSpPr>
        <dsp:cNvPr id="0" name=""/>
        <dsp:cNvSpPr/>
      </dsp:nvSpPr>
      <dsp:spPr>
        <a:xfrm>
          <a:off x="893023" y="408885"/>
          <a:ext cx="3810663" cy="381066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同步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synchronization</a:t>
          </a:r>
          <a:endParaRPr lang="zh-CN" altLang="en-US" sz="1600" kern="1200" dirty="0"/>
        </a:p>
      </dsp:txBody>
      <dsp:txXfrm>
        <a:off x="1274543" y="2386347"/>
        <a:ext cx="1406316" cy="1043395"/>
      </dsp:txXfrm>
    </dsp:sp>
    <dsp:sp modelId="{6EC8247A-BD80-475C-8346-2AAFCDC48803}">
      <dsp:nvSpPr>
        <dsp:cNvPr id="0" name=""/>
        <dsp:cNvSpPr/>
      </dsp:nvSpPr>
      <dsp:spPr>
        <a:xfrm>
          <a:off x="893023" y="280955"/>
          <a:ext cx="3810663" cy="381066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进程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en-US" altLang="zh-CN" sz="1600" kern="1200" dirty="0" smtClean="0"/>
            <a:t>process</a:t>
          </a:r>
          <a:endParaRPr lang="zh-CN" altLang="en-US" sz="1600" kern="1200" dirty="0"/>
        </a:p>
      </dsp:txBody>
      <dsp:txXfrm>
        <a:off x="1274543" y="1070760"/>
        <a:ext cx="1406316" cy="1043395"/>
      </dsp:txXfrm>
    </dsp:sp>
    <dsp:sp modelId="{85A2A0F3-D028-42C6-8B12-939A590BE985}">
      <dsp:nvSpPr>
        <dsp:cNvPr id="0" name=""/>
        <dsp:cNvSpPr/>
      </dsp:nvSpPr>
      <dsp:spPr>
        <a:xfrm>
          <a:off x="785054" y="45057"/>
          <a:ext cx="4282459" cy="428245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1A72F6-7B5A-4017-B1CF-A9E8F4AF08D0}">
      <dsp:nvSpPr>
        <dsp:cNvPr id="0" name=""/>
        <dsp:cNvSpPr/>
      </dsp:nvSpPr>
      <dsp:spPr>
        <a:xfrm>
          <a:off x="785054" y="172986"/>
          <a:ext cx="4282459" cy="428245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1AEE8D-5335-4822-B1CD-6F96D4F4F67A}">
      <dsp:nvSpPr>
        <dsp:cNvPr id="0" name=""/>
        <dsp:cNvSpPr/>
      </dsp:nvSpPr>
      <dsp:spPr>
        <a:xfrm>
          <a:off x="657125" y="172986"/>
          <a:ext cx="4282459" cy="428245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394203-15BB-462D-AB5E-CE1222BD0B3D}">
      <dsp:nvSpPr>
        <dsp:cNvPr id="0" name=""/>
        <dsp:cNvSpPr/>
      </dsp:nvSpPr>
      <dsp:spPr>
        <a:xfrm>
          <a:off x="657125" y="45057"/>
          <a:ext cx="4282459" cy="428245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72AF3-E9C7-46D4-B7D7-24B847BA18F5}">
      <dsp:nvSpPr>
        <dsp:cNvPr id="0" name=""/>
        <dsp:cNvSpPr/>
      </dsp:nvSpPr>
      <dsp:spPr>
        <a:xfrm>
          <a:off x="5063" y="0"/>
          <a:ext cx="1513293" cy="864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撤销进程</a:t>
          </a:r>
          <a:endParaRPr lang="zh-CN" sz="2400" kern="1200" dirty="0"/>
        </a:p>
      </dsp:txBody>
      <dsp:txXfrm>
        <a:off x="30372" y="25309"/>
        <a:ext cx="1462675" cy="813478"/>
      </dsp:txXfrm>
    </dsp:sp>
    <dsp:sp modelId="{54AA5262-0F80-428B-81F1-3BC4F6175878}">
      <dsp:nvSpPr>
        <dsp:cNvPr id="0" name=""/>
        <dsp:cNvSpPr/>
      </dsp:nvSpPr>
      <dsp:spPr>
        <a:xfrm>
          <a:off x="1678827" y="244399"/>
          <a:ext cx="340198" cy="375296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1678827" y="319458"/>
        <a:ext cx="238139" cy="225178"/>
      </dsp:txXfrm>
    </dsp:sp>
    <dsp:sp modelId="{FCE8DDD3-A5BD-4EDB-8099-F7436D91B0A7}">
      <dsp:nvSpPr>
        <dsp:cNvPr id="0" name=""/>
        <dsp:cNvSpPr/>
      </dsp:nvSpPr>
      <dsp:spPr>
        <a:xfrm>
          <a:off x="2160240" y="0"/>
          <a:ext cx="1513293" cy="864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资源剥夺</a:t>
          </a:r>
          <a:endParaRPr lang="en-US" altLang="zh-CN" sz="2400" kern="1200" dirty="0" smtClean="0"/>
        </a:p>
      </dsp:txBody>
      <dsp:txXfrm>
        <a:off x="2185549" y="25309"/>
        <a:ext cx="1462675" cy="813478"/>
      </dsp:txXfrm>
    </dsp:sp>
    <dsp:sp modelId="{48C67E1F-1EDD-4E6C-BC70-27177CDCF48E}">
      <dsp:nvSpPr>
        <dsp:cNvPr id="0" name=""/>
        <dsp:cNvSpPr/>
      </dsp:nvSpPr>
      <dsp:spPr>
        <a:xfrm>
          <a:off x="3815721" y="244399"/>
          <a:ext cx="301437" cy="375296"/>
        </a:xfrm>
        <a:prstGeom prst="mathPlu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15721" y="319458"/>
        <a:ext cx="211006" cy="225178"/>
      </dsp:txXfrm>
    </dsp:sp>
    <dsp:sp modelId="{F061B880-F3A3-4579-99F7-0FCE9B12D45A}">
      <dsp:nvSpPr>
        <dsp:cNvPr id="0" name=""/>
        <dsp:cNvSpPr/>
      </dsp:nvSpPr>
      <dsp:spPr>
        <a:xfrm>
          <a:off x="4242283" y="0"/>
          <a:ext cx="1513293" cy="864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进程回退</a:t>
          </a:r>
          <a:endParaRPr lang="zh-CN" altLang="en-US" sz="2500" kern="1200"/>
        </a:p>
      </dsp:txBody>
      <dsp:txXfrm>
        <a:off x="4267592" y="25309"/>
        <a:ext cx="1462675" cy="813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ACCA799-83E7-4376-95C7-FD4BE6455CF3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1BC17E2-7552-485C-8590-808A140D7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2528A1-A555-4BBD-9442-749C8F4F5238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EF087F-31CB-4ABA-A9C8-F51D02C0D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56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68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8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48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14F841-3D25-43D8-BCDB-743C1BE43B81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04F38-91B4-449C-B27C-EC572C61A45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42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1E305-07EB-4E3E-A65C-C1F012C2773B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F133D-2B8F-4C7F-B9A9-0FD2E105420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8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F8753-ABCE-4A29-8DCC-A958F2615740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6D72C-5BC7-4146-8A81-6DC8B023535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2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E949A-1A77-4BA6-9E2B-74C339A3B23B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138B5-9A30-4CE2-821E-510B133443E3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12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7FF25-2E2C-451B-86FE-0854327261F8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226B2-0A1C-4E91-A0AD-F8F0DDAB5C1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1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C347C-4689-4D32-A69C-E5982641105E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FC709-ECD0-45B8-AA5D-6F96CF89E02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DBA7BF-9318-4958-846F-164B7B83AE69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5AA3F-D8F9-4E92-B4F1-E6ECE109B6C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53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D4D19-FEF4-44EF-A8A5-A41FF25B5E2C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101B9-AE95-4765-A399-9AA5003D80C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2663923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E60E7-11DF-4C85-A342-16A94A605217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86833-F5A7-483E-90E8-459B2F3B97C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79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9DD78-4532-47EF-B561-FED58DEAA3BE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C35D8-EBA4-4038-AFD9-352ABBFFB09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44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298FF0-6149-403F-A8D9-302CEBEDDF97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1FE6A-87B4-41D2-893F-3745BD751BA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9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6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3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5C97-C394-4D9C-8DC2-F9D93A414AD1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181A-FA5B-485F-9064-CC7C142B9D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8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56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75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lang="zh-CN" altLang="en-US"/>
              <a:pPr>
                <a:defRPr/>
              </a:pPr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95" r:id="rId2"/>
    <p:sldLayoutId id="2147483938" r:id="rId3"/>
    <p:sldLayoutId id="2147483937" r:id="rId4"/>
    <p:sldLayoutId id="2147483936" r:id="rId5"/>
    <p:sldLayoutId id="2147483935" r:id="rId6"/>
    <p:sldLayoutId id="2147483934" r:id="rId7"/>
    <p:sldLayoutId id="2147483933" r:id="rId8"/>
    <p:sldLayoutId id="2147483932" r:id="rId9"/>
    <p:sldLayoutId id="2147483931" r:id="rId10"/>
    <p:sldLayoutId id="21474839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3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+mn-lt"/>
              </a:defRPr>
            </a:lvl1pPr>
          </a:lstStyle>
          <a:p>
            <a:fld id="{80B8CCDC-3530-4609-833C-6EA93AED1260}" type="datetimeFigureOut">
              <a:rPr lang="zh-CN" altLang="en-US">
                <a:solidFill>
                  <a:srgbClr val="000000"/>
                </a:solidFill>
              </a:rPr>
              <a:pPr/>
              <a:t>2015/4/28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3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+mn-lt"/>
              </a:defRPr>
            </a:lvl1pPr>
          </a:lstStyle>
          <a:p>
            <a:fld id="{3B72BD4B-D97D-4E7F-A3C0-C197A8A7D61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79712" y="1124744"/>
            <a:ext cx="55446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计算机操作系统</a:t>
            </a:r>
            <a:endParaRPr lang="zh-CN" altLang="en-US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2924944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电子</a:t>
            </a:r>
            <a:r>
              <a:rPr lang="zh-CN" altLang="en-US" sz="3200" b="1" dirty="0">
                <a:solidFill>
                  <a:srgbClr val="1F497D"/>
                </a:solidFill>
                <a:ea typeface="华文琥珀" pitchFamily="2" charset="-122"/>
              </a:rPr>
              <a:t>科技</a:t>
            </a: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大学</a:t>
            </a:r>
            <a:endParaRPr lang="en-US" altLang="zh-CN" sz="3200" b="1" dirty="0" smtClean="0">
              <a:solidFill>
                <a:srgbClr val="1F497D"/>
              </a:solidFill>
              <a:ea typeface="华文琥珀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1F497D"/>
                </a:solidFill>
                <a:ea typeface="华文琥珀" pitchFamily="2" charset="-122"/>
              </a:rPr>
              <a:t>计算机科学与工程学院</a:t>
            </a:r>
            <a:endParaRPr lang="zh-CN" altLang="en-US" sz="3200" b="1" dirty="0">
              <a:solidFill>
                <a:srgbClr val="1F497D"/>
              </a:solidFill>
              <a:ea typeface="华文琥珀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4941888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CC6600"/>
                </a:solidFill>
                <a:ea typeface="华文行楷" pitchFamily="2" charset="-122"/>
              </a:rPr>
              <a:t>李</a:t>
            </a:r>
            <a:r>
              <a:rPr lang="zh-CN" altLang="en-US" sz="4400" b="1" dirty="0">
                <a:solidFill>
                  <a:srgbClr val="CC6600"/>
                </a:solidFill>
                <a:ea typeface="华文行楷" pitchFamily="2" charset="-122"/>
              </a:rPr>
              <a:t>玉军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59488242"/>
              </p:ext>
            </p:extLst>
          </p:nvPr>
        </p:nvGraphicFramePr>
        <p:xfrm>
          <a:off x="875928" y="1541016"/>
          <a:ext cx="7584504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10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279301"/>
            <a:ext cx="8928992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资源分类（剥夺性质）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可剥夺性资源</a:t>
            </a: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指</a:t>
            </a:r>
            <a:r>
              <a:rPr lang="zh-CN" altLang="en-US" sz="2400" b="0" dirty="0">
                <a:ea typeface="宋体" pitchFamily="2" charset="-122"/>
              </a:rPr>
              <a:t>某进程在获得这类资源后，该资源可以再被其他进程或系统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</a:rPr>
              <a:t>剥夺</a:t>
            </a:r>
            <a:r>
              <a:rPr lang="zh-CN" altLang="en-US" sz="2400" b="0" dirty="0" smtClean="0">
                <a:ea typeface="宋体" pitchFamily="2" charset="-122"/>
              </a:rPr>
              <a:t>。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如</a:t>
            </a:r>
            <a:r>
              <a:rPr lang="en-US" altLang="zh-CN" sz="2400" b="0" dirty="0">
                <a:ea typeface="宋体" pitchFamily="2" charset="-122"/>
              </a:rPr>
              <a:t>CPU</a:t>
            </a:r>
            <a:r>
              <a:rPr lang="zh-CN" altLang="en-US" sz="2400" b="0" dirty="0">
                <a:ea typeface="宋体" pitchFamily="2" charset="-122"/>
              </a:rPr>
              <a:t>、主存等。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/>
              <a:t>非剥夺性资源</a:t>
            </a:r>
            <a:endParaRPr lang="en-US" altLang="zh-CN" b="0" dirty="0" smtClean="0"/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当</a:t>
            </a:r>
            <a:r>
              <a:rPr lang="zh-CN" altLang="en-US" sz="2400" b="0" dirty="0">
                <a:ea typeface="宋体" pitchFamily="2" charset="-122"/>
              </a:rPr>
              <a:t>系统把这类资源分配给某进程后，再不能强行收回，只能在进程用完后</a:t>
            </a:r>
            <a:r>
              <a:rPr lang="zh-CN" altLang="en-US" sz="2400" dirty="0">
                <a:solidFill>
                  <a:srgbClr val="7030A0"/>
                </a:solidFill>
                <a:ea typeface="宋体" pitchFamily="2" charset="-122"/>
              </a:rPr>
              <a:t>自行释放</a:t>
            </a:r>
            <a:r>
              <a:rPr lang="zh-CN" altLang="en-US" sz="2400" b="0" dirty="0" smtClean="0">
                <a:ea typeface="宋体" pitchFamily="2" charset="-122"/>
              </a:rPr>
              <a:t>。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如</a:t>
            </a:r>
            <a:r>
              <a:rPr lang="zh-CN" altLang="en-US" sz="2400" b="0" dirty="0">
                <a:ea typeface="宋体" pitchFamily="2" charset="-122"/>
              </a:rPr>
              <a:t>打印机、磁带机等。</a:t>
            </a:r>
          </a:p>
          <a:p>
            <a:pPr algn="just"/>
            <a:endParaRPr lang="zh-CN" altLang="en-US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05307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928992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竞争非剥夺性资源可能会导致死锁</a:t>
            </a:r>
          </a:p>
          <a:p>
            <a:pPr algn="just"/>
            <a:endParaRPr lang="zh-CN" altLang="en-US" sz="3200" b="0" dirty="0" smtClean="0"/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80159"/>
              </p:ext>
            </p:extLst>
          </p:nvPr>
        </p:nvGraphicFramePr>
        <p:xfrm>
          <a:off x="2771800" y="2348880"/>
          <a:ext cx="3345680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7" r:id="rId3" imgW="1401980" imgH="1294337" progId="Visio.Drawing.4">
                  <p:embed/>
                </p:oleObj>
              </mc:Choice>
              <mc:Fallback>
                <p:oleObj r:id="rId3" imgW="1401980" imgH="1294337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348880"/>
                        <a:ext cx="3345680" cy="30963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8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808" y="980728"/>
            <a:ext cx="9021688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472"/>
              </a:spcBef>
            </a:pPr>
            <a:r>
              <a:rPr lang="zh-CN" altLang="en-US" b="0" dirty="0" smtClean="0"/>
              <a:t>资源分类（存在时间）</a:t>
            </a:r>
          </a:p>
          <a:p>
            <a:pPr lvl="1" eaLnBrk="1" hangingPunct="1">
              <a:lnSpc>
                <a:spcPct val="120000"/>
              </a:lnSpc>
              <a:spcBef>
                <a:spcPts val="472"/>
              </a:spcBef>
            </a:pPr>
            <a:r>
              <a:rPr lang="zh-CN" altLang="en-US" b="0" dirty="0" smtClean="0"/>
              <a:t>可重用资源（永久性资源）</a:t>
            </a: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>
                <a:ea typeface="宋体" pitchFamily="2" charset="-122"/>
              </a:rPr>
              <a:t>一次只能供一个进程安全地使用</a:t>
            </a:r>
            <a:r>
              <a:rPr lang="en-US" altLang="zh-CN" sz="2400" b="0" dirty="0">
                <a:ea typeface="宋体" pitchFamily="2" charset="-122"/>
              </a:rPr>
              <a:t>, </a:t>
            </a:r>
            <a:r>
              <a:rPr lang="zh-CN" altLang="en-US" sz="2400" b="0" dirty="0">
                <a:ea typeface="宋体" pitchFamily="2" charset="-122"/>
              </a:rPr>
              <a:t>不会由于使用而</a:t>
            </a:r>
            <a:r>
              <a:rPr lang="zh-CN" altLang="en-US" sz="2400" b="0" dirty="0" smtClean="0">
                <a:ea typeface="宋体" pitchFamily="2" charset="-122"/>
              </a:rPr>
              <a:t>耗尽。</a:t>
            </a:r>
            <a:endParaRPr lang="en-US" altLang="zh-CN" sz="2400" b="0" dirty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例</a:t>
            </a:r>
            <a:r>
              <a:rPr lang="en-US" altLang="zh-CN" sz="2400" b="0" dirty="0">
                <a:ea typeface="宋体" pitchFamily="2" charset="-122"/>
              </a:rPr>
              <a:t>: CPU</a:t>
            </a:r>
            <a:r>
              <a:rPr lang="zh-CN" altLang="en-US" sz="2400" b="0" dirty="0">
                <a:ea typeface="宋体" pitchFamily="2" charset="-122"/>
              </a:rPr>
              <a:t>、 </a:t>
            </a:r>
            <a:r>
              <a:rPr lang="en-US" altLang="zh-CN" sz="2400" b="0" dirty="0">
                <a:ea typeface="宋体" pitchFamily="2" charset="-122"/>
              </a:rPr>
              <a:t>I/O</a:t>
            </a:r>
            <a:r>
              <a:rPr lang="zh-CN" altLang="en-US" sz="2400" b="0" dirty="0">
                <a:ea typeface="宋体" pitchFamily="2" charset="-122"/>
              </a:rPr>
              <a:t>通道、主存和辅存、 设备、文件、数据库、信号量等</a:t>
            </a:r>
            <a:r>
              <a:rPr lang="zh-CN" altLang="en-US" sz="2400" b="0" dirty="0" smtClean="0">
                <a:ea typeface="宋体" pitchFamily="2" charset="-122"/>
              </a:rPr>
              <a:t>数据结构。</a:t>
            </a:r>
            <a:endParaRPr lang="zh-CN" altLang="en-US" sz="2400" b="0" dirty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472"/>
              </a:spcBef>
            </a:pPr>
            <a:r>
              <a:rPr lang="zh-CN" altLang="en-US" b="0" dirty="0" smtClean="0"/>
              <a:t>可消耗资源（临时性资源）</a:t>
            </a: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>
                <a:ea typeface="宋体" pitchFamily="2" charset="-122"/>
              </a:rPr>
              <a:t>可以创建并且可以销毁的</a:t>
            </a:r>
            <a:r>
              <a:rPr lang="zh-CN" altLang="en-US" sz="2400" b="0" dirty="0" smtClean="0">
                <a:ea typeface="宋体" pitchFamily="2" charset="-122"/>
              </a:rPr>
              <a:t>资源。</a:t>
            </a:r>
            <a:endParaRPr lang="en-US" altLang="zh-CN" sz="2400" b="0" dirty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数目</a:t>
            </a:r>
            <a:r>
              <a:rPr lang="zh-CN" altLang="en-US" sz="2400" b="0" dirty="0">
                <a:ea typeface="宋体" pitchFamily="2" charset="-122"/>
              </a:rPr>
              <a:t>没有限制</a:t>
            </a:r>
            <a:r>
              <a:rPr lang="en-US" altLang="zh-CN" sz="2400" b="0" dirty="0">
                <a:ea typeface="宋体" pitchFamily="2" charset="-122"/>
              </a:rPr>
              <a:t>, </a:t>
            </a:r>
            <a:r>
              <a:rPr lang="zh-CN" altLang="en-US" sz="2400" b="0" dirty="0">
                <a:ea typeface="宋体" pitchFamily="2" charset="-122"/>
              </a:rPr>
              <a:t>当一个进程得到一个可消费资源时</a:t>
            </a:r>
            <a:r>
              <a:rPr lang="en-US" altLang="zh-CN" sz="2400" b="0" dirty="0">
                <a:ea typeface="宋体" pitchFamily="2" charset="-122"/>
              </a:rPr>
              <a:t>, </a:t>
            </a:r>
            <a:r>
              <a:rPr lang="zh-CN" altLang="en-US" sz="2400" b="0" dirty="0">
                <a:ea typeface="宋体" pitchFamily="2" charset="-122"/>
              </a:rPr>
              <a:t>这个资源就不再存在</a:t>
            </a:r>
            <a:r>
              <a:rPr lang="zh-CN" altLang="en-US" sz="2400" b="0" dirty="0" smtClean="0">
                <a:ea typeface="宋体" pitchFamily="2" charset="-122"/>
              </a:rPr>
              <a:t>了。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472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例</a:t>
            </a:r>
            <a:r>
              <a:rPr lang="en-US" altLang="zh-CN" sz="2400" b="0" dirty="0">
                <a:ea typeface="宋体" pitchFamily="2" charset="-122"/>
              </a:rPr>
              <a:t>: </a:t>
            </a:r>
            <a:r>
              <a:rPr lang="zh-CN" altLang="en-US" sz="2400" b="0" dirty="0">
                <a:ea typeface="宋体" pitchFamily="2" charset="-122"/>
              </a:rPr>
              <a:t>中断、信号、 消息、 </a:t>
            </a:r>
            <a:r>
              <a:rPr lang="en-US" altLang="zh-CN" sz="2400" b="0" dirty="0">
                <a:ea typeface="宋体" pitchFamily="2" charset="-122"/>
              </a:rPr>
              <a:t>I/O</a:t>
            </a:r>
            <a:r>
              <a:rPr lang="zh-CN" altLang="en-US" sz="2400" b="0" dirty="0">
                <a:ea typeface="宋体" pitchFamily="2" charset="-122"/>
              </a:rPr>
              <a:t>缓冲区中的</a:t>
            </a:r>
            <a:r>
              <a:rPr lang="zh-CN" altLang="en-US" sz="2400" b="0" dirty="0" smtClean="0">
                <a:ea typeface="宋体" pitchFamily="2" charset="-122"/>
              </a:rPr>
              <a:t>信息。</a:t>
            </a:r>
            <a:endParaRPr lang="zh-CN" altLang="en-US" sz="2400" b="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-36512" y="1423317"/>
            <a:ext cx="9021688" cy="4525963"/>
          </a:xfrm>
        </p:spPr>
        <p:txBody>
          <a:bodyPr/>
          <a:lstStyle/>
          <a:p>
            <a:pPr eaLnBrk="1" hangingPunct="1"/>
            <a:r>
              <a:rPr lang="zh-CN" altLang="en-US" b="0" dirty="0"/>
              <a:t>竞争可消耗资源可能会导致</a:t>
            </a:r>
            <a:r>
              <a:rPr lang="zh-CN" altLang="en-US" b="0" dirty="0" smtClean="0"/>
              <a:t>死锁</a:t>
            </a:r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611560" y="2147168"/>
            <a:ext cx="7976168" cy="3370064"/>
            <a:chOff x="863" y="1770"/>
            <a:chExt cx="3900" cy="91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863" y="1952"/>
              <a:ext cx="1678" cy="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443" y="1770"/>
              <a:ext cx="28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P1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026" y="1920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026" y="2188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071" y="2112"/>
              <a:ext cx="12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Consolas" pitchFamily="49" charset="0"/>
                  <a:cs typeface="Consolas" pitchFamily="49" charset="0"/>
                </a:rPr>
                <a:t>Receive(P2);</a:t>
              </a: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084" y="2400"/>
              <a:ext cx="13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Send(P2, M1);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050" y="1946"/>
              <a:ext cx="1713" cy="7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674" y="1778"/>
              <a:ext cx="28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P2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291" y="1920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323" y="2188"/>
              <a:ext cx="57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. . .</a:t>
              </a: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3215" y="2112"/>
              <a:ext cx="124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Consolas" pitchFamily="49" charset="0"/>
                  <a:cs typeface="Consolas" pitchFamily="49" charset="0"/>
                </a:rPr>
                <a:t>Receive(P1);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240" y="2400"/>
              <a:ext cx="13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>
                  <a:latin typeface="Consolas" pitchFamily="49" charset="0"/>
                  <a:cs typeface="Consolas" pitchFamily="49" charset="0"/>
                </a:rPr>
                <a:t>Send(P1, M2);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0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712968" cy="504056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 smtClean="0"/>
              <a:t>资源分配图</a:t>
            </a:r>
            <a:endParaRPr lang="en-US" altLang="zh-CN" b="0" dirty="0" smtClean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 smtClean="0"/>
              <a:t>RAG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Resource-Allocation </a:t>
            </a:r>
            <a:r>
              <a:rPr lang="en-US" altLang="zh-CN" b="0" dirty="0"/>
              <a:t>Graph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2"/>
                </a:solidFill>
              </a:rPr>
              <a:t>进程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 smtClean="0"/>
              <a:t>         P </a:t>
            </a:r>
            <a:r>
              <a:rPr lang="en-US" altLang="zh-CN" b="0" dirty="0"/>
              <a:t>= {P1, P2, …, </a:t>
            </a:r>
            <a:r>
              <a:rPr lang="en-US" altLang="zh-CN" b="0" dirty="0" err="1"/>
              <a:t>Pn</a:t>
            </a:r>
            <a:r>
              <a:rPr lang="en-US" altLang="zh-CN" b="0" dirty="0"/>
              <a:t>}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资源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R </a:t>
            </a:r>
            <a:r>
              <a:rPr lang="en-US" altLang="zh-CN" b="0" dirty="0"/>
              <a:t>= {R1, R2, …, </a:t>
            </a:r>
            <a:r>
              <a:rPr lang="en-US" altLang="zh-CN" b="0" dirty="0" err="1"/>
              <a:t>Rm</a:t>
            </a:r>
            <a:r>
              <a:rPr lang="en-US" altLang="zh-CN" b="0" dirty="0"/>
              <a:t>}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/>
              <a:t>资源</a:t>
            </a:r>
            <a:r>
              <a:rPr lang="zh-CN" altLang="en-US" dirty="0">
                <a:solidFill>
                  <a:schemeClr val="accent4"/>
                </a:solidFill>
              </a:rPr>
              <a:t>请求边</a:t>
            </a:r>
            <a:r>
              <a:rPr lang="zh-CN" altLang="en-US" b="0" dirty="0"/>
              <a:t>（</a:t>
            </a:r>
            <a:r>
              <a:rPr lang="en-US" altLang="zh-CN" b="0" dirty="0"/>
              <a:t>request</a:t>
            </a:r>
            <a:r>
              <a:rPr lang="zh-CN" altLang="en-US" b="0" dirty="0" smtClean="0"/>
              <a:t>）</a:t>
            </a:r>
            <a:endParaRPr lang="en-US" altLang="zh-CN" b="0" dirty="0"/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 smtClean="0"/>
              <a:t>        Pi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b="0" dirty="0" smtClean="0"/>
              <a:t> </a:t>
            </a:r>
            <a:r>
              <a:rPr lang="en-US" altLang="zh-CN" b="0" dirty="0" err="1"/>
              <a:t>Rj</a:t>
            </a:r>
            <a:endParaRPr lang="en-US" altLang="zh-CN" b="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b="0" dirty="0"/>
              <a:t>资源</a:t>
            </a:r>
            <a:r>
              <a:rPr lang="zh-CN" altLang="en-US" dirty="0">
                <a:solidFill>
                  <a:srgbClr val="FF0000"/>
                </a:solidFill>
              </a:rPr>
              <a:t>分配边</a:t>
            </a:r>
            <a:r>
              <a:rPr lang="zh-CN" altLang="en-US" b="0" dirty="0"/>
              <a:t>（</a:t>
            </a:r>
            <a:r>
              <a:rPr lang="en-US" altLang="zh-CN" b="0" dirty="0" smtClean="0"/>
              <a:t>assignment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</a:t>
            </a:r>
            <a:r>
              <a:rPr lang="en-US" altLang="zh-CN" b="0" dirty="0" err="1" smtClean="0"/>
              <a:t>Rj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b="0" dirty="0" smtClean="0"/>
              <a:t> </a:t>
            </a:r>
            <a:r>
              <a:rPr lang="en-US" altLang="zh-CN" b="0" dirty="0"/>
              <a:t>Pi</a:t>
            </a:r>
          </a:p>
          <a:p>
            <a:pPr lvl="1" eaLnBrk="1" hangingPunct="1"/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4801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196752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资源分配图的表示</a:t>
            </a:r>
            <a:endParaRPr lang="en-US" altLang="zh-CN" b="0" dirty="0" smtClean="0"/>
          </a:p>
          <a:p>
            <a:pPr lvl="1" eaLnBrk="1" hangingPunct="1"/>
            <a:endParaRPr lang="en-US" altLang="zh-CN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进程</a:t>
            </a:r>
            <a:r>
              <a:rPr lang="zh-CN" altLang="en-US" b="0" dirty="0">
                <a:latin typeface="+mn-ea"/>
                <a:ea typeface="+mn-ea"/>
              </a:rPr>
              <a:t/>
            </a:r>
            <a:br>
              <a:rPr lang="zh-CN" altLang="en-US" b="0" dirty="0">
                <a:latin typeface="+mn-ea"/>
                <a:ea typeface="+mn-ea"/>
              </a:rPr>
            </a:br>
            <a:endParaRPr lang="en-US" altLang="zh-CN" sz="1800" b="0" dirty="0" smtClean="0">
              <a:latin typeface="+mn-ea"/>
              <a:ea typeface="+mn-ea"/>
            </a:endParaRPr>
          </a:p>
          <a:p>
            <a:pPr lvl="1" eaLnBrk="1" hangingPunct="1"/>
            <a:endParaRPr lang="zh-CN" altLang="en-US" sz="1800" b="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>
                <a:latin typeface="+mn-ea"/>
                <a:ea typeface="+mn-ea"/>
              </a:rPr>
              <a:t>具有</a:t>
            </a:r>
            <a:r>
              <a:rPr lang="en-US" altLang="zh-CN" b="0" dirty="0">
                <a:latin typeface="+mn-ea"/>
                <a:ea typeface="+mn-ea"/>
              </a:rPr>
              <a:t>4</a:t>
            </a:r>
            <a:r>
              <a:rPr lang="zh-CN" altLang="en-US" b="0" dirty="0">
                <a:latin typeface="+mn-ea"/>
                <a:ea typeface="+mn-ea"/>
              </a:rPr>
              <a:t>个实例的资源</a:t>
            </a:r>
          </a:p>
          <a:p>
            <a:pPr lvl="1" eaLnBrk="1" hangingPunct="1"/>
            <a:endParaRPr lang="en-US" altLang="zh-CN" sz="1800" b="0" dirty="0" smtClean="0">
              <a:latin typeface="+mn-ea"/>
              <a:ea typeface="+mn-ea"/>
            </a:endParaRPr>
          </a:p>
          <a:p>
            <a:pPr lvl="1" eaLnBrk="1" hangingPunct="1"/>
            <a:endParaRPr lang="zh-CN" altLang="en-US" sz="1800" b="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>
                <a:latin typeface="+mn-ea"/>
                <a:ea typeface="+mn-ea"/>
              </a:rPr>
              <a:t>进程</a:t>
            </a:r>
            <a:r>
              <a:rPr lang="en-US" altLang="zh-CN" b="0" dirty="0">
                <a:latin typeface="+mn-ea"/>
                <a:ea typeface="+mn-ea"/>
              </a:rPr>
              <a:t>Pi</a:t>
            </a:r>
            <a:r>
              <a:rPr lang="zh-CN" altLang="en-US" b="0" dirty="0">
                <a:latin typeface="+mn-ea"/>
                <a:ea typeface="+mn-ea"/>
              </a:rPr>
              <a:t>请求资源 </a:t>
            </a:r>
            <a:r>
              <a:rPr lang="en-US" altLang="zh-CN" b="0" dirty="0" err="1">
                <a:latin typeface="+mn-ea"/>
                <a:ea typeface="+mn-ea"/>
              </a:rPr>
              <a:t>Rj</a:t>
            </a:r>
            <a:endParaRPr lang="en-US" altLang="zh-CN" b="0" dirty="0">
              <a:latin typeface="+mn-ea"/>
              <a:ea typeface="+mn-ea"/>
            </a:endParaRPr>
          </a:p>
          <a:p>
            <a:pPr lvl="1" eaLnBrk="1" hangingPunct="1"/>
            <a:endParaRPr lang="en-US" altLang="zh-CN" sz="1800" b="0" dirty="0" smtClean="0">
              <a:latin typeface="+mn-ea"/>
              <a:ea typeface="+mn-ea"/>
            </a:endParaRPr>
          </a:p>
          <a:p>
            <a:pPr lvl="1" eaLnBrk="1" hangingPunct="1"/>
            <a:endParaRPr lang="en-US" altLang="zh-CN" sz="1800" b="0" dirty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>
                <a:latin typeface="+mn-ea"/>
                <a:ea typeface="+mn-ea"/>
              </a:rPr>
              <a:t>进程</a:t>
            </a:r>
            <a:r>
              <a:rPr lang="en-US" altLang="zh-CN" b="0" dirty="0">
                <a:latin typeface="+mn-ea"/>
                <a:ea typeface="+mn-ea"/>
              </a:rPr>
              <a:t>Pi</a:t>
            </a:r>
            <a:r>
              <a:rPr lang="zh-CN" altLang="en-US" b="0" dirty="0">
                <a:latin typeface="+mn-ea"/>
                <a:ea typeface="+mn-ea"/>
              </a:rPr>
              <a:t>已获取资源</a:t>
            </a:r>
            <a:r>
              <a:rPr lang="en-US" altLang="zh-CN" b="0" dirty="0" err="1">
                <a:latin typeface="+mn-ea"/>
                <a:ea typeface="+mn-ea"/>
              </a:rPr>
              <a:t>Rj</a:t>
            </a:r>
            <a:endParaRPr lang="en-US" altLang="zh-CN" b="0" dirty="0">
              <a:latin typeface="+mn-ea"/>
              <a:ea typeface="+mn-ea"/>
            </a:endParaRPr>
          </a:p>
          <a:p>
            <a:pPr lvl="1" eaLnBrk="1" hangingPunct="1"/>
            <a:endParaRPr lang="zh-CN" altLang="en-US" b="0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425752" y="1940523"/>
            <a:ext cx="941483" cy="94148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082358" y="2023290"/>
            <a:ext cx="935682" cy="936624"/>
            <a:chOff x="2666" y="1966"/>
            <a:chExt cx="276" cy="26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353744" y="3380744"/>
            <a:ext cx="2723861" cy="1416408"/>
            <a:chOff x="2432" y="2586"/>
            <a:chExt cx="800" cy="416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432" y="2586"/>
              <a:ext cx="312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i="1">
                  <a:latin typeface="Helvetica" pitchFamily="1" charset="0"/>
                </a:rPr>
                <a:t>P</a:t>
              </a:r>
              <a:r>
                <a:rPr lang="en-US" altLang="zh-CN" sz="3200" i="1" baseline="-25000">
                  <a:latin typeface="Helvetica" pitchFamily="1" charset="0"/>
                </a:rPr>
                <a:t>i</a:t>
              </a:r>
              <a:endParaRPr lang="en-US" altLang="zh-CN" sz="3200" i="1">
                <a:latin typeface="Helvetica" pitchFamily="1" charset="0"/>
              </a:endParaRPr>
            </a:p>
          </p:txBody>
        </p: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956" y="2626"/>
              <a:ext cx="276" cy="264"/>
              <a:chOff x="2666" y="1966"/>
              <a:chExt cx="276" cy="264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</p:grp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750" y="275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033" y="2866"/>
              <a:ext cx="1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 dirty="0" err="1">
                  <a:latin typeface="Helvetica" pitchFamily="1" charset="0"/>
                </a:rPr>
                <a:t>R</a:t>
              </a:r>
              <a:r>
                <a:rPr lang="en-US" altLang="zh-CN" i="1" baseline="-25000" dirty="0" err="1">
                  <a:latin typeface="Helvetica" pitchFamily="1" charset="0"/>
                </a:rPr>
                <a:t>j</a:t>
              </a:r>
              <a:endParaRPr lang="en-US" altLang="zh-CN" i="1" dirty="0">
                <a:latin typeface="Helvetica" pitchFamily="1" charset="0"/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353744" y="4869160"/>
            <a:ext cx="2699624" cy="1422869"/>
            <a:chOff x="2304" y="3504"/>
            <a:chExt cx="776" cy="409"/>
          </a:xfrm>
        </p:grpSpPr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304" y="3504"/>
              <a:ext cx="312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i="1">
                  <a:latin typeface="Helvetica" pitchFamily="1" charset="0"/>
                </a:rPr>
                <a:t>P</a:t>
              </a:r>
              <a:r>
                <a:rPr lang="en-US" altLang="zh-CN" sz="3200" i="1" baseline="-25000">
                  <a:latin typeface="Helvetica" pitchFamily="1" charset="0"/>
                </a:rPr>
                <a:t>i</a:t>
              </a:r>
              <a:endParaRPr lang="en-US" altLang="zh-CN" sz="3200">
                <a:latin typeface="Helvetica" pitchFamily="1" charset="0"/>
              </a:endParaRPr>
            </a:p>
          </p:txBody>
        </p:sp>
        <p:grpSp>
          <p:nvGrpSpPr>
            <p:cNvPr id="23" name="Group 23"/>
            <p:cNvGrpSpPr>
              <a:grpSpLocks/>
            </p:cNvGrpSpPr>
            <p:nvPr/>
          </p:nvGrpSpPr>
          <p:grpSpPr bwMode="auto">
            <a:xfrm>
              <a:off x="2804" y="3544"/>
              <a:ext cx="276" cy="264"/>
              <a:chOff x="2666" y="1966"/>
              <a:chExt cx="276" cy="264"/>
            </a:xfrm>
          </p:grpSpPr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2666" y="1966"/>
                <a:ext cx="276" cy="2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2736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2832" y="2026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2736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832" y="2108"/>
                <a:ext cx="47" cy="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3200"/>
              </a:p>
            </p:txBody>
          </p:sp>
        </p:grp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H="1">
              <a:off x="2598" y="3628"/>
              <a:ext cx="307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2878" y="3780"/>
              <a:ext cx="13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 dirty="0" err="1">
                  <a:latin typeface="Helvetica" pitchFamily="1" charset="0"/>
                </a:rPr>
                <a:t>R</a:t>
              </a:r>
              <a:r>
                <a:rPr lang="en-US" altLang="zh-CN" i="1" baseline="-25000" dirty="0" err="1">
                  <a:latin typeface="Helvetica" pitchFamily="1" charset="0"/>
                </a:rPr>
                <a:t>j</a:t>
              </a:r>
              <a:endParaRPr lang="en-US" altLang="zh-CN" i="1" dirty="0">
                <a:latin typeface="Helvetica" pitchFamily="1" charset="0"/>
              </a:endParaRPr>
            </a:p>
          </p:txBody>
        </p:sp>
      </p:grpSp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0808" y="6287584"/>
            <a:ext cx="2133600" cy="365125"/>
          </a:xfrm>
        </p:spPr>
        <p:txBody>
          <a:bodyPr/>
          <a:lstStyle/>
          <a:p>
            <a:fld id="{B09550E6-D85C-43A8-841D-66A200A3DB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资源分配图实例</a:t>
            </a:r>
            <a:endParaRPr lang="en-US" altLang="zh-CN" b="0" dirty="0" smtClean="0"/>
          </a:p>
          <a:p>
            <a:pPr lvl="1" eaLnBrk="1" hangingPunct="1"/>
            <a:endParaRPr lang="zh-CN" altLang="en-US" b="0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2692401" y="1700808"/>
            <a:ext cx="3175743" cy="453650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资源分配图实例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死锁</a:t>
            </a:r>
            <a:endParaRPr lang="en-US" altLang="zh-CN" b="0" dirty="0" smtClean="0"/>
          </a:p>
          <a:p>
            <a:pPr lvl="1" eaLnBrk="1" hangingPunct="1"/>
            <a:endParaRPr lang="zh-CN" altLang="en-US" b="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934" r="25284" b="1547"/>
          <a:stretch>
            <a:fillRect/>
          </a:stretch>
        </p:blipFill>
        <p:spPr bwMode="auto">
          <a:xfrm>
            <a:off x="2722116" y="1603427"/>
            <a:ext cx="3146028" cy="463388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资源分配图实例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存在环但不会导致死锁</a:t>
            </a:r>
            <a:endParaRPr lang="en-US" altLang="zh-CN" b="0" dirty="0" smtClean="0"/>
          </a:p>
          <a:p>
            <a:pPr lvl="1" eaLnBrk="1" hangingPunct="1"/>
            <a:endParaRPr lang="zh-CN" altLang="en-US" b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t="906" r="21393" b="906"/>
          <a:stretch>
            <a:fillRect/>
          </a:stretch>
        </p:blipFill>
        <p:spPr bwMode="auto">
          <a:xfrm>
            <a:off x="2495237" y="1628800"/>
            <a:ext cx="3372907" cy="432048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2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主要内容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88967857"/>
              </p:ext>
            </p:extLst>
          </p:nvPr>
        </p:nvGraphicFramePr>
        <p:xfrm>
          <a:off x="1691680" y="1340768"/>
          <a:ext cx="57606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产生死锁的必要条件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24004404"/>
              </p:ext>
            </p:extLst>
          </p:nvPr>
        </p:nvGraphicFramePr>
        <p:xfrm>
          <a:off x="755576" y="1700808"/>
          <a:ext cx="7776864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9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6856" y="1196752"/>
            <a:ext cx="8445624" cy="4872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defTabSz="914400" latinLnBrk="0">
              <a:lnSpc>
                <a:spcPct val="130000"/>
              </a:lnSpc>
              <a:buClrTx/>
              <a:buSzTx/>
              <a:tabLst/>
              <a:defRPr/>
            </a:pPr>
            <a:r>
              <a:rPr lang="zh-CN" altLang="en-US" sz="3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互斥条件</a:t>
            </a:r>
          </a:p>
          <a:p>
            <a: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指进程对所分配到的资源进行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排它性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使用。如果此时还有其它进程申请该资源，则它只能阻塞，直至占有该资源的进程释放。</a:t>
            </a:r>
          </a:p>
          <a:p>
            <a:pPr marL="533400" indent="-533400">
              <a:defRPr/>
            </a:pPr>
            <a:r>
              <a:rPr lang="zh-CN" altLang="en-US" sz="3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占有且等待（请求和保持条件）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zh-CN" altLang="en-US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进程</a:t>
            </a:r>
            <a:r>
              <a:rPr lang="zh-CN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已经保持了至少一个资源，但又提出了新的资源要求，而该资源又已被其它进程占有，此时请求进程阻塞，但又对已经获得的其它资源</a:t>
            </a:r>
            <a:r>
              <a:rPr lang="zh-CN" altLang="en-US" b="1" dirty="0">
                <a:solidFill>
                  <a:srgbClr val="3D0BF3"/>
                </a:solidFill>
                <a:latin typeface="+mn-ea"/>
                <a:ea typeface="+mn-ea"/>
              </a:rPr>
              <a:t>保持不放</a:t>
            </a:r>
            <a:r>
              <a:rPr lang="zh-CN" altLang="en-US" dirty="0">
                <a:solidFill>
                  <a:sysClr val="windowText" lastClr="000000"/>
                </a:solidFill>
                <a:latin typeface="+mn-ea"/>
                <a:ea typeface="+mn-ea"/>
              </a:rPr>
              <a:t>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0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51127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>
              <a:buClrTx/>
              <a:buSzTx/>
              <a:tabLst/>
              <a:defRPr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非抢占（非剥夺）条件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zh-CN" altLang="en-US" sz="26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进程</a:t>
            </a:r>
            <a:r>
              <a:rPr lang="zh-CN" altLang="en-US" sz="2600" dirty="0">
                <a:solidFill>
                  <a:sysClr val="windowText" lastClr="000000"/>
                </a:solidFill>
                <a:latin typeface="+mn-ea"/>
                <a:ea typeface="+mn-ea"/>
              </a:rPr>
              <a:t>已获得的资源，在未使用完之前, 不能被剥夺，只能在使用完时由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自己释放</a:t>
            </a:r>
            <a:r>
              <a:rPr lang="zh-CN" altLang="en-US" sz="2600" dirty="0">
                <a:solidFill>
                  <a:sysClr val="windowText" lastClr="000000"/>
                </a:solidFill>
                <a:latin typeface="+mn-ea"/>
                <a:ea typeface="+mn-ea"/>
              </a:rPr>
              <a:t>。</a:t>
            </a:r>
          </a:p>
          <a:p>
            <a:pPr marL="533400" indent="-533400">
              <a:defRPr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循环等待条件</a:t>
            </a:r>
          </a:p>
          <a:p>
            <a:pPr marL="457200" marR="0" lvl="1" indent="0" fontAlgn="auto"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260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在</a:t>
            </a:r>
            <a:r>
              <a:rPr lang="zh-CN" altLang="en-US" sz="2600" dirty="0">
                <a:solidFill>
                  <a:sysClr val="windowText" lastClr="000000"/>
                </a:solidFill>
                <a:latin typeface="+mn-ea"/>
                <a:ea typeface="+mn-ea"/>
              </a:rPr>
              <a:t>发生死锁时, 必然存在一个进程-资源的封闭的</a:t>
            </a:r>
            <a:r>
              <a:rPr lang="zh-CN" altLang="en-US" sz="2600" b="1" dirty="0">
                <a:solidFill>
                  <a:srgbClr val="3D0BF3"/>
                </a:solidFill>
                <a:latin typeface="+mn-ea"/>
                <a:ea typeface="+mn-ea"/>
              </a:rPr>
              <a:t>环形</a:t>
            </a:r>
            <a:r>
              <a:rPr lang="zh-CN" altLang="en-US" sz="2600" dirty="0">
                <a:solidFill>
                  <a:sysClr val="windowText" lastClr="000000"/>
                </a:solidFill>
                <a:latin typeface="+mn-ea"/>
                <a:ea typeface="+mn-ea"/>
              </a:rPr>
              <a:t>链。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3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循环等待条件示例</a:t>
            </a:r>
          </a:p>
        </p:txBody>
      </p:sp>
      <p:grpSp>
        <p:nvGrpSpPr>
          <p:cNvPr id="336917" name="Group 21"/>
          <p:cNvGrpSpPr>
            <a:grpSpLocks/>
          </p:cNvGrpSpPr>
          <p:nvPr/>
        </p:nvGrpSpPr>
        <p:grpSpPr bwMode="auto">
          <a:xfrm>
            <a:off x="1943100" y="3597275"/>
            <a:ext cx="2366963" cy="1333500"/>
            <a:chOff x="1493" y="2253"/>
            <a:chExt cx="1491" cy="840"/>
          </a:xfrm>
        </p:grpSpPr>
        <p:sp>
          <p:nvSpPr>
            <p:cNvPr id="336918" name="Text Box 22"/>
            <p:cNvSpPr txBox="1">
              <a:spLocks noChangeArrowheads="1"/>
            </p:cNvSpPr>
            <p:nvPr/>
          </p:nvSpPr>
          <p:spPr bwMode="auto">
            <a:xfrm>
              <a:off x="2387" y="2673"/>
              <a:ext cx="597" cy="3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R1</a:t>
              </a:r>
            </a:p>
          </p:txBody>
        </p:sp>
        <p:grpSp>
          <p:nvGrpSpPr>
            <p:cNvPr id="336919" name="Group 23"/>
            <p:cNvGrpSpPr>
              <a:grpSpLocks/>
            </p:cNvGrpSpPr>
            <p:nvPr/>
          </p:nvGrpSpPr>
          <p:grpSpPr bwMode="auto">
            <a:xfrm>
              <a:off x="1493" y="2253"/>
              <a:ext cx="447" cy="315"/>
              <a:chOff x="4497" y="10332"/>
              <a:chExt cx="540" cy="468"/>
            </a:xfrm>
          </p:grpSpPr>
          <p:sp>
            <p:nvSpPr>
              <p:cNvPr id="336920" name="Oval 24"/>
              <p:cNvSpPr>
                <a:spLocks noChangeArrowheads="1"/>
              </p:cNvSpPr>
              <p:nvPr/>
            </p:nvSpPr>
            <p:spPr bwMode="auto">
              <a:xfrm>
                <a:off x="4497" y="10332"/>
                <a:ext cx="537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921" name="Text Box 25"/>
              <p:cNvSpPr txBox="1">
                <a:spLocks noChangeArrowheads="1"/>
              </p:cNvSpPr>
              <p:nvPr/>
            </p:nvSpPr>
            <p:spPr bwMode="auto">
              <a:xfrm>
                <a:off x="4497" y="10332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1">
                    <a:latin typeface="Times New Roman" pitchFamily="18" charset="0"/>
                  </a:rPr>
                  <a:t>P1</a:t>
                </a:r>
              </a:p>
            </p:txBody>
          </p:sp>
        </p:grpSp>
        <p:sp>
          <p:nvSpPr>
            <p:cNvPr id="336922" name="Freeform 26"/>
            <p:cNvSpPr>
              <a:spLocks/>
            </p:cNvSpPr>
            <p:nvPr/>
          </p:nvSpPr>
          <p:spPr bwMode="auto">
            <a:xfrm>
              <a:off x="1791" y="2568"/>
              <a:ext cx="596" cy="315"/>
            </a:xfrm>
            <a:custGeom>
              <a:avLst/>
              <a:gdLst>
                <a:gd name="T0" fmla="*/ 720 w 720"/>
                <a:gd name="T1" fmla="*/ 468 h 468"/>
                <a:gd name="T2" fmla="*/ 180 w 720"/>
                <a:gd name="T3" fmla="*/ 312 h 468"/>
                <a:gd name="T4" fmla="*/ 0 w 720"/>
                <a:gd name="T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468">
                  <a:moveTo>
                    <a:pt x="720" y="468"/>
                  </a:moveTo>
                  <a:cubicBezTo>
                    <a:pt x="510" y="429"/>
                    <a:pt x="300" y="390"/>
                    <a:pt x="180" y="312"/>
                  </a:cubicBezTo>
                  <a:cubicBezTo>
                    <a:pt x="60" y="234"/>
                    <a:pt x="30" y="117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23" name="Text Box 27"/>
            <p:cNvSpPr txBox="1">
              <a:spLocks noChangeArrowheads="1"/>
            </p:cNvSpPr>
            <p:nvPr/>
          </p:nvSpPr>
          <p:spPr bwMode="auto">
            <a:xfrm>
              <a:off x="1642" y="2778"/>
              <a:ext cx="74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000" b="1">
                  <a:latin typeface="Times New Roman" pitchFamily="18" charset="0"/>
                </a:rPr>
                <a:t>占用</a:t>
              </a:r>
            </a:p>
          </p:txBody>
        </p:sp>
      </p:grpSp>
      <p:grpSp>
        <p:nvGrpSpPr>
          <p:cNvPr id="336924" name="Group 28"/>
          <p:cNvGrpSpPr>
            <a:grpSpLocks/>
          </p:cNvGrpSpPr>
          <p:nvPr/>
        </p:nvGrpSpPr>
        <p:grpSpPr bwMode="auto">
          <a:xfrm>
            <a:off x="3362325" y="2763838"/>
            <a:ext cx="2603500" cy="1333500"/>
            <a:chOff x="2387" y="1728"/>
            <a:chExt cx="1640" cy="840"/>
          </a:xfrm>
        </p:grpSpPr>
        <p:grpSp>
          <p:nvGrpSpPr>
            <p:cNvPr id="336925" name="Group 29"/>
            <p:cNvGrpSpPr>
              <a:grpSpLocks/>
            </p:cNvGrpSpPr>
            <p:nvPr/>
          </p:nvGrpSpPr>
          <p:grpSpPr bwMode="auto">
            <a:xfrm>
              <a:off x="3282" y="2253"/>
              <a:ext cx="447" cy="315"/>
              <a:chOff x="4497" y="10332"/>
              <a:chExt cx="540" cy="468"/>
            </a:xfrm>
          </p:grpSpPr>
          <p:sp>
            <p:nvSpPr>
              <p:cNvPr id="336926" name="Oval 30"/>
              <p:cNvSpPr>
                <a:spLocks noChangeArrowheads="1"/>
              </p:cNvSpPr>
              <p:nvPr/>
            </p:nvSpPr>
            <p:spPr bwMode="auto">
              <a:xfrm>
                <a:off x="4497" y="10332"/>
                <a:ext cx="537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927" name="Text Box 31"/>
              <p:cNvSpPr txBox="1">
                <a:spLocks noChangeArrowheads="1"/>
              </p:cNvSpPr>
              <p:nvPr/>
            </p:nvSpPr>
            <p:spPr bwMode="auto">
              <a:xfrm>
                <a:off x="4497" y="10332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1">
                    <a:latin typeface="Times New Roman" pitchFamily="18" charset="0"/>
                  </a:rPr>
                  <a:t>P2</a:t>
                </a:r>
              </a:p>
            </p:txBody>
          </p:sp>
        </p:grpSp>
        <p:sp>
          <p:nvSpPr>
            <p:cNvPr id="336928" name="Text Box 32"/>
            <p:cNvSpPr txBox="1">
              <a:spLocks noChangeArrowheads="1"/>
            </p:cNvSpPr>
            <p:nvPr/>
          </p:nvSpPr>
          <p:spPr bwMode="auto">
            <a:xfrm>
              <a:off x="2387" y="1728"/>
              <a:ext cx="597" cy="3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2000" b="1"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336929" name="Freeform 33"/>
            <p:cNvSpPr>
              <a:spLocks/>
            </p:cNvSpPr>
            <p:nvPr/>
          </p:nvSpPr>
          <p:spPr bwMode="auto">
            <a:xfrm>
              <a:off x="2984" y="1833"/>
              <a:ext cx="596" cy="420"/>
            </a:xfrm>
            <a:custGeom>
              <a:avLst/>
              <a:gdLst>
                <a:gd name="T0" fmla="*/ 0 w 720"/>
                <a:gd name="T1" fmla="*/ 0 h 624"/>
                <a:gd name="T2" fmla="*/ 540 w 720"/>
                <a:gd name="T3" fmla="*/ 156 h 624"/>
                <a:gd name="T4" fmla="*/ 720 w 720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624">
                  <a:moveTo>
                    <a:pt x="0" y="0"/>
                  </a:moveTo>
                  <a:cubicBezTo>
                    <a:pt x="210" y="26"/>
                    <a:pt x="420" y="52"/>
                    <a:pt x="540" y="156"/>
                  </a:cubicBezTo>
                  <a:cubicBezTo>
                    <a:pt x="660" y="260"/>
                    <a:pt x="690" y="442"/>
                    <a:pt x="720" y="62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30" name="Text Box 34"/>
            <p:cNvSpPr txBox="1">
              <a:spLocks noChangeArrowheads="1"/>
            </p:cNvSpPr>
            <p:nvPr/>
          </p:nvSpPr>
          <p:spPr bwMode="auto">
            <a:xfrm>
              <a:off x="3282" y="1728"/>
              <a:ext cx="74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000" b="1">
                  <a:latin typeface="Times New Roman" pitchFamily="18" charset="0"/>
                </a:rPr>
                <a:t>占用</a:t>
              </a:r>
            </a:p>
          </p:txBody>
        </p:sp>
      </p:grpSp>
      <p:grpSp>
        <p:nvGrpSpPr>
          <p:cNvPr id="336931" name="Group 35"/>
          <p:cNvGrpSpPr>
            <a:grpSpLocks/>
          </p:cNvGrpSpPr>
          <p:nvPr/>
        </p:nvGrpSpPr>
        <p:grpSpPr bwMode="auto">
          <a:xfrm>
            <a:off x="4310063" y="4097338"/>
            <a:ext cx="1655762" cy="666750"/>
            <a:chOff x="2984" y="2568"/>
            <a:chExt cx="1043" cy="420"/>
          </a:xfrm>
        </p:grpSpPr>
        <p:sp>
          <p:nvSpPr>
            <p:cNvPr id="336932" name="Freeform 36"/>
            <p:cNvSpPr>
              <a:spLocks/>
            </p:cNvSpPr>
            <p:nvPr/>
          </p:nvSpPr>
          <p:spPr bwMode="auto">
            <a:xfrm>
              <a:off x="2984" y="2568"/>
              <a:ext cx="596" cy="315"/>
            </a:xfrm>
            <a:custGeom>
              <a:avLst/>
              <a:gdLst>
                <a:gd name="T0" fmla="*/ 720 w 720"/>
                <a:gd name="T1" fmla="*/ 0 h 468"/>
                <a:gd name="T2" fmla="*/ 540 w 720"/>
                <a:gd name="T3" fmla="*/ 312 h 468"/>
                <a:gd name="T4" fmla="*/ 0 w 720"/>
                <a:gd name="T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468">
                  <a:moveTo>
                    <a:pt x="720" y="0"/>
                  </a:moveTo>
                  <a:cubicBezTo>
                    <a:pt x="690" y="117"/>
                    <a:pt x="660" y="234"/>
                    <a:pt x="540" y="312"/>
                  </a:cubicBezTo>
                  <a:cubicBezTo>
                    <a:pt x="420" y="390"/>
                    <a:pt x="210" y="429"/>
                    <a:pt x="0" y="468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33" name="Text Box 37"/>
            <p:cNvSpPr txBox="1">
              <a:spLocks noChangeArrowheads="1"/>
            </p:cNvSpPr>
            <p:nvPr/>
          </p:nvSpPr>
          <p:spPr bwMode="auto">
            <a:xfrm>
              <a:off x="3282" y="2673"/>
              <a:ext cx="74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000" b="1">
                  <a:latin typeface="Times New Roman" pitchFamily="18" charset="0"/>
                </a:rPr>
                <a:t>申请</a:t>
              </a:r>
            </a:p>
          </p:txBody>
        </p:sp>
      </p:grpSp>
      <p:grpSp>
        <p:nvGrpSpPr>
          <p:cNvPr id="336934" name="Group 38"/>
          <p:cNvGrpSpPr>
            <a:grpSpLocks/>
          </p:cNvGrpSpPr>
          <p:nvPr/>
        </p:nvGrpSpPr>
        <p:grpSpPr bwMode="auto">
          <a:xfrm>
            <a:off x="1943100" y="2930525"/>
            <a:ext cx="1419225" cy="666750"/>
            <a:chOff x="1493" y="1833"/>
            <a:chExt cx="894" cy="420"/>
          </a:xfrm>
        </p:grpSpPr>
        <p:sp>
          <p:nvSpPr>
            <p:cNvPr id="336935" name="Freeform 39"/>
            <p:cNvSpPr>
              <a:spLocks/>
            </p:cNvSpPr>
            <p:nvPr/>
          </p:nvSpPr>
          <p:spPr bwMode="auto">
            <a:xfrm>
              <a:off x="1791" y="1833"/>
              <a:ext cx="596" cy="420"/>
            </a:xfrm>
            <a:custGeom>
              <a:avLst/>
              <a:gdLst>
                <a:gd name="T0" fmla="*/ 0 w 720"/>
                <a:gd name="T1" fmla="*/ 624 h 624"/>
                <a:gd name="T2" fmla="*/ 180 w 720"/>
                <a:gd name="T3" fmla="*/ 312 h 624"/>
                <a:gd name="T4" fmla="*/ 720 w 720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624">
                  <a:moveTo>
                    <a:pt x="0" y="624"/>
                  </a:moveTo>
                  <a:cubicBezTo>
                    <a:pt x="30" y="520"/>
                    <a:pt x="60" y="416"/>
                    <a:pt x="180" y="312"/>
                  </a:cubicBezTo>
                  <a:cubicBezTo>
                    <a:pt x="300" y="208"/>
                    <a:pt x="510" y="104"/>
                    <a:pt x="72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36" name="Text Box 40"/>
            <p:cNvSpPr txBox="1">
              <a:spLocks noChangeArrowheads="1"/>
            </p:cNvSpPr>
            <p:nvPr/>
          </p:nvSpPr>
          <p:spPr bwMode="auto">
            <a:xfrm>
              <a:off x="1493" y="1833"/>
              <a:ext cx="74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000" b="1">
                  <a:latin typeface="Times New Roman" pitchFamily="18" charset="0"/>
                </a:rPr>
                <a:t>申请</a:t>
              </a:r>
            </a:p>
          </p:txBody>
        </p:sp>
      </p:grpSp>
      <p:grpSp>
        <p:nvGrpSpPr>
          <p:cNvPr id="336937" name="Group 41"/>
          <p:cNvGrpSpPr>
            <a:grpSpLocks/>
          </p:cNvGrpSpPr>
          <p:nvPr/>
        </p:nvGrpSpPr>
        <p:grpSpPr bwMode="auto">
          <a:xfrm>
            <a:off x="5399088" y="2133600"/>
            <a:ext cx="2844800" cy="2095500"/>
            <a:chOff x="1488" y="2592"/>
            <a:chExt cx="1792" cy="1320"/>
          </a:xfrm>
        </p:grpSpPr>
        <p:sp>
          <p:nvSpPr>
            <p:cNvPr id="336938" name="Freeform 42"/>
            <p:cNvSpPr>
              <a:spLocks/>
            </p:cNvSpPr>
            <p:nvPr/>
          </p:nvSpPr>
          <p:spPr bwMode="auto">
            <a:xfrm>
              <a:off x="1488" y="2592"/>
              <a:ext cx="1792" cy="1320"/>
            </a:xfrm>
            <a:custGeom>
              <a:avLst/>
              <a:gdLst>
                <a:gd name="T0" fmla="*/ 632 w 1792"/>
                <a:gd name="T1" fmla="*/ 448 h 1320"/>
                <a:gd name="T2" fmla="*/ 8 w 1792"/>
                <a:gd name="T3" fmla="*/ 784 h 1320"/>
                <a:gd name="T4" fmla="*/ 680 w 1792"/>
                <a:gd name="T5" fmla="*/ 688 h 1320"/>
                <a:gd name="T6" fmla="*/ 344 w 1792"/>
                <a:gd name="T7" fmla="*/ 880 h 1320"/>
                <a:gd name="T8" fmla="*/ 824 w 1792"/>
                <a:gd name="T9" fmla="*/ 832 h 1320"/>
                <a:gd name="T10" fmla="*/ 680 w 1792"/>
                <a:gd name="T11" fmla="*/ 1072 h 1320"/>
                <a:gd name="T12" fmla="*/ 1064 w 1792"/>
                <a:gd name="T13" fmla="*/ 928 h 1320"/>
                <a:gd name="T14" fmla="*/ 1016 w 1792"/>
                <a:gd name="T15" fmla="*/ 1312 h 1320"/>
                <a:gd name="T16" fmla="*/ 1304 w 1792"/>
                <a:gd name="T17" fmla="*/ 976 h 1320"/>
                <a:gd name="T18" fmla="*/ 1448 w 1792"/>
                <a:gd name="T19" fmla="*/ 1216 h 1320"/>
                <a:gd name="T20" fmla="*/ 1496 w 1792"/>
                <a:gd name="T21" fmla="*/ 928 h 1320"/>
                <a:gd name="T22" fmla="*/ 1784 w 1792"/>
                <a:gd name="T23" fmla="*/ 688 h 1320"/>
                <a:gd name="T24" fmla="*/ 1448 w 1792"/>
                <a:gd name="T25" fmla="*/ 736 h 1320"/>
                <a:gd name="T26" fmla="*/ 1736 w 1792"/>
                <a:gd name="T27" fmla="*/ 256 h 1320"/>
                <a:gd name="T28" fmla="*/ 1400 w 1792"/>
                <a:gd name="T29" fmla="*/ 448 h 1320"/>
                <a:gd name="T30" fmla="*/ 1256 w 1792"/>
                <a:gd name="T31" fmla="*/ 16 h 1320"/>
                <a:gd name="T32" fmla="*/ 1208 w 1792"/>
                <a:gd name="T33" fmla="*/ 352 h 1320"/>
                <a:gd name="T34" fmla="*/ 680 w 1792"/>
                <a:gd name="T35" fmla="*/ 160 h 1320"/>
                <a:gd name="T36" fmla="*/ 776 w 1792"/>
                <a:gd name="T37" fmla="*/ 400 h 1320"/>
                <a:gd name="T38" fmla="*/ 344 w 1792"/>
                <a:gd name="T39" fmla="*/ 304 h 1320"/>
                <a:gd name="T40" fmla="*/ 632 w 1792"/>
                <a:gd name="T41" fmla="*/ 448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2" h="1320">
                  <a:moveTo>
                    <a:pt x="632" y="448"/>
                  </a:moveTo>
                  <a:cubicBezTo>
                    <a:pt x="576" y="528"/>
                    <a:pt x="0" y="744"/>
                    <a:pt x="8" y="784"/>
                  </a:cubicBezTo>
                  <a:cubicBezTo>
                    <a:pt x="16" y="824"/>
                    <a:pt x="624" y="672"/>
                    <a:pt x="680" y="688"/>
                  </a:cubicBezTo>
                  <a:cubicBezTo>
                    <a:pt x="736" y="704"/>
                    <a:pt x="320" y="856"/>
                    <a:pt x="344" y="880"/>
                  </a:cubicBezTo>
                  <a:cubicBezTo>
                    <a:pt x="368" y="904"/>
                    <a:pt x="768" y="800"/>
                    <a:pt x="824" y="832"/>
                  </a:cubicBezTo>
                  <a:cubicBezTo>
                    <a:pt x="880" y="864"/>
                    <a:pt x="640" y="1056"/>
                    <a:pt x="680" y="1072"/>
                  </a:cubicBezTo>
                  <a:cubicBezTo>
                    <a:pt x="720" y="1088"/>
                    <a:pt x="1008" y="888"/>
                    <a:pt x="1064" y="928"/>
                  </a:cubicBezTo>
                  <a:cubicBezTo>
                    <a:pt x="1120" y="968"/>
                    <a:pt x="976" y="1304"/>
                    <a:pt x="1016" y="1312"/>
                  </a:cubicBezTo>
                  <a:cubicBezTo>
                    <a:pt x="1056" y="1320"/>
                    <a:pt x="1232" y="992"/>
                    <a:pt x="1304" y="976"/>
                  </a:cubicBezTo>
                  <a:cubicBezTo>
                    <a:pt x="1376" y="960"/>
                    <a:pt x="1416" y="1224"/>
                    <a:pt x="1448" y="1216"/>
                  </a:cubicBezTo>
                  <a:cubicBezTo>
                    <a:pt x="1480" y="1208"/>
                    <a:pt x="1440" y="1016"/>
                    <a:pt x="1496" y="928"/>
                  </a:cubicBezTo>
                  <a:cubicBezTo>
                    <a:pt x="1552" y="840"/>
                    <a:pt x="1792" y="720"/>
                    <a:pt x="1784" y="688"/>
                  </a:cubicBezTo>
                  <a:cubicBezTo>
                    <a:pt x="1776" y="656"/>
                    <a:pt x="1456" y="808"/>
                    <a:pt x="1448" y="736"/>
                  </a:cubicBezTo>
                  <a:cubicBezTo>
                    <a:pt x="1440" y="664"/>
                    <a:pt x="1744" y="304"/>
                    <a:pt x="1736" y="256"/>
                  </a:cubicBezTo>
                  <a:cubicBezTo>
                    <a:pt x="1728" y="208"/>
                    <a:pt x="1480" y="488"/>
                    <a:pt x="1400" y="448"/>
                  </a:cubicBezTo>
                  <a:cubicBezTo>
                    <a:pt x="1320" y="408"/>
                    <a:pt x="1288" y="32"/>
                    <a:pt x="1256" y="16"/>
                  </a:cubicBezTo>
                  <a:cubicBezTo>
                    <a:pt x="1224" y="0"/>
                    <a:pt x="1304" y="328"/>
                    <a:pt x="1208" y="352"/>
                  </a:cubicBezTo>
                  <a:cubicBezTo>
                    <a:pt x="1112" y="376"/>
                    <a:pt x="752" y="152"/>
                    <a:pt x="680" y="160"/>
                  </a:cubicBezTo>
                  <a:cubicBezTo>
                    <a:pt x="608" y="168"/>
                    <a:pt x="832" y="376"/>
                    <a:pt x="776" y="400"/>
                  </a:cubicBezTo>
                  <a:cubicBezTo>
                    <a:pt x="720" y="424"/>
                    <a:pt x="376" y="296"/>
                    <a:pt x="344" y="304"/>
                  </a:cubicBezTo>
                  <a:cubicBezTo>
                    <a:pt x="312" y="312"/>
                    <a:pt x="688" y="368"/>
                    <a:pt x="632" y="44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39" name="Rectangle 43"/>
            <p:cNvSpPr>
              <a:spLocks noChangeArrowheads="1"/>
            </p:cNvSpPr>
            <p:nvPr/>
          </p:nvSpPr>
          <p:spPr bwMode="auto">
            <a:xfrm>
              <a:off x="2304" y="304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华文行楷" pitchFamily="2" charset="-122"/>
                </a:rPr>
                <a:t>死锁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3400" indent="-533400" eaLnBrk="1" hangingPunct="1">
              <a:spcAft>
                <a:spcPct val="20000"/>
              </a:spcAft>
            </a:pPr>
            <a:r>
              <a:rPr lang="zh-CN" altLang="en-US" b="0" dirty="0" smtClean="0"/>
              <a:t>互斥、占有且等待、非剥夺条件是死锁产生的</a:t>
            </a:r>
            <a:r>
              <a:rPr lang="zh-CN" altLang="en-US" dirty="0" smtClean="0">
                <a:solidFill>
                  <a:srgbClr val="FE0000"/>
                </a:solidFill>
              </a:rPr>
              <a:t>必要条件</a:t>
            </a:r>
            <a:r>
              <a:rPr lang="zh-CN" altLang="en-US" b="0" dirty="0" smtClean="0"/>
              <a:t>，但不是充分条件。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zh-CN" altLang="en-US" b="0" dirty="0" smtClean="0"/>
              <a:t>循环等待条件实际上是互斥、占有且等待、非剥夺条件的</a:t>
            </a:r>
            <a:r>
              <a:rPr lang="zh-CN" altLang="en-US" dirty="0" smtClean="0">
                <a:solidFill>
                  <a:srgbClr val="3D0BF3"/>
                </a:solidFill>
              </a:rPr>
              <a:t>可能</a:t>
            </a:r>
            <a:r>
              <a:rPr lang="zh-CN" altLang="en-US" b="0" dirty="0" smtClean="0"/>
              <a:t>导致的</a:t>
            </a:r>
            <a:r>
              <a:rPr lang="zh-CN" altLang="en-US" dirty="0" smtClean="0">
                <a:solidFill>
                  <a:srgbClr val="3D0BF3"/>
                </a:solidFill>
              </a:rPr>
              <a:t>结果</a:t>
            </a:r>
            <a:r>
              <a:rPr lang="zh-CN" altLang="en-US" b="0" dirty="0" smtClean="0"/>
              <a:t>。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zh-CN" altLang="en-US" b="0" dirty="0" smtClean="0"/>
              <a:t>只要系统出现循环等待，则一定出现死锁。</a:t>
            </a:r>
          </a:p>
          <a:p>
            <a:pPr marL="533400" indent="-533400" eaLnBrk="1" hangingPunct="1">
              <a:spcAft>
                <a:spcPct val="20000"/>
              </a:spcAft>
            </a:pPr>
            <a:r>
              <a:rPr lang="zh-CN" altLang="en-US" b="0" dirty="0" smtClean="0"/>
              <a:t>互斥、占有且等待、非剥夺条件和循环等待条件构成了死锁产生的</a:t>
            </a:r>
            <a:r>
              <a:rPr lang="zh-CN" altLang="en-US" dirty="0" smtClean="0">
                <a:solidFill>
                  <a:schemeClr val="accent2"/>
                </a:solidFill>
              </a:rPr>
              <a:t>充分必要条件</a:t>
            </a:r>
            <a:r>
              <a:rPr lang="zh-CN" altLang="en-US" b="0" dirty="0" smtClean="0"/>
              <a:t>。 </a:t>
            </a:r>
          </a:p>
          <a:p>
            <a:pPr marL="533400" indent="-533400" eaLnBrk="1" hangingPunct="1"/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2.11.2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解决死锁的方法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解决死锁的基本方法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07233713"/>
              </p:ext>
            </p:extLst>
          </p:nvPr>
        </p:nvGraphicFramePr>
        <p:xfrm>
          <a:off x="1547664" y="1916832"/>
          <a:ext cx="648072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2.11.2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解决死锁的方法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856984" cy="5256584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解决死锁的基本方法</a:t>
            </a:r>
          </a:p>
          <a:p>
            <a:pPr lvl="1" eaLnBrk="1" hangingPunct="1"/>
            <a:r>
              <a:rPr lang="zh-CN" altLang="en-US" b="0" dirty="0" smtClean="0"/>
              <a:t>预防死锁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通过设置某些限制条件，去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破坏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产生死锁的四个充分必要条件中的一个或几个</a:t>
            </a:r>
            <a:r>
              <a:rPr lang="zh-CN" altLang="en-US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条件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，来预防发生死锁。</a:t>
            </a:r>
          </a:p>
          <a:p>
            <a:pPr lvl="1" eaLnBrk="1" hangingPunct="1"/>
            <a:r>
              <a:rPr lang="zh-CN" altLang="en-US" b="0" dirty="0" smtClean="0"/>
              <a:t>避免死锁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  在资源的动态分配过程中，用某种方法去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防止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系统进入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不安全状态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，从而避免发生死锁。 </a:t>
            </a:r>
          </a:p>
          <a:p>
            <a:pPr lvl="1" eaLnBrk="1" hangingPunct="1"/>
            <a:r>
              <a:rPr lang="zh-CN" altLang="en-US" b="0" dirty="0" smtClean="0"/>
              <a:t>检测死锁并解除死锁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ea typeface="宋体" pitchFamily="2" charset="-122"/>
              </a:rPr>
              <a:t>            允许死锁发生，系统定期或不定期检测是否有死锁发生。若</a:t>
            </a:r>
            <a:r>
              <a:rPr lang="zh-CN" altLang="en-US" dirty="0" smtClean="0">
                <a:solidFill>
                  <a:srgbClr val="3D0BF3"/>
                </a:solidFill>
                <a:ea typeface="宋体" pitchFamily="2" charset="-122"/>
              </a:rPr>
              <a:t>检测</a:t>
            </a:r>
            <a:r>
              <a:rPr lang="zh-CN" altLang="en-US" b="0" dirty="0" smtClean="0">
                <a:ea typeface="宋体" pitchFamily="2" charset="-122"/>
              </a:rPr>
              <a:t>到死锁，则</a:t>
            </a:r>
            <a:r>
              <a:rPr lang="zh-CN" altLang="en-US" dirty="0" smtClean="0">
                <a:solidFill>
                  <a:srgbClr val="3D0BF3"/>
                </a:solidFill>
                <a:ea typeface="宋体" pitchFamily="2" charset="-122"/>
              </a:rPr>
              <a:t>解除</a:t>
            </a:r>
            <a:r>
              <a:rPr lang="zh-CN" altLang="en-US" b="0" dirty="0" smtClean="0">
                <a:ea typeface="宋体" pitchFamily="2" charset="-122"/>
              </a:rPr>
              <a:t>死锁。</a:t>
            </a:r>
            <a:endParaRPr lang="en-US" altLang="zh-CN" b="0" dirty="0" smtClean="0"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/>
              <a:t>忽略死锁</a:t>
            </a:r>
          </a:p>
          <a:p>
            <a:pPr lvl="1" eaLnBrk="1" hangingPunct="1">
              <a:buNone/>
            </a:pPr>
            <a:r>
              <a:rPr lang="zh-CN" altLang="en-US" b="0" dirty="0" smtClean="0">
                <a:ea typeface="宋体" pitchFamily="2" charset="-122"/>
              </a:rPr>
              <a:t>            </a:t>
            </a:r>
            <a:r>
              <a:rPr lang="zh-CN" altLang="en-US" dirty="0" smtClean="0">
                <a:solidFill>
                  <a:srgbClr val="F57B17"/>
                </a:solidFill>
                <a:ea typeface="宋体" pitchFamily="2" charset="-122"/>
              </a:rPr>
              <a:t>鸵鸟</a:t>
            </a:r>
            <a:r>
              <a:rPr lang="zh-CN" altLang="en-US" b="0" dirty="0" smtClean="0">
                <a:ea typeface="宋体" pitchFamily="2" charset="-122"/>
              </a:rPr>
              <a:t>策略</a:t>
            </a:r>
            <a:endParaRPr lang="en-US" altLang="zh-CN" b="0" dirty="0"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>
              <a:ea typeface="宋体" pitchFamily="2" charset="-122"/>
            </a:endParaRPr>
          </a:p>
        </p:txBody>
      </p:sp>
      <p:pic>
        <p:nvPicPr>
          <p:cNvPr id="574466" name="Picture 2" descr="鸵鸟心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36" y="4982571"/>
            <a:ext cx="1937817" cy="12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2.11.3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预防死锁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928992" cy="518457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/>
              <a:t>预防死锁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  在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申请资源时，添加限制条件，以此来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破坏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产生死锁的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条件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。</a:t>
            </a:r>
            <a:endParaRPr lang="en-US" altLang="zh-CN" b="0" dirty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/>
              <a:t>互斥</a:t>
            </a:r>
            <a:r>
              <a:rPr lang="zh-CN" altLang="en-US" b="0" dirty="0" smtClean="0"/>
              <a:t>条件</a:t>
            </a:r>
            <a:endParaRPr lang="en-US" altLang="zh-CN" b="0" dirty="0" smtClean="0"/>
          </a:p>
          <a:p>
            <a:pPr marL="0" lv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</a:t>
            </a:r>
            <a:r>
              <a:rPr lang="en-US" altLang="zh-CN" sz="2400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       </a:t>
            </a:r>
            <a:r>
              <a:rPr lang="zh-CN" altLang="en-US" sz="2400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由资源</a:t>
            </a:r>
            <a:r>
              <a:rPr lang="zh-CN" altLang="en-US" sz="2400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的</a:t>
            </a:r>
            <a:r>
              <a:rPr lang="zh-CN" altLang="en-US" sz="2400" dirty="0" smtClean="0">
                <a:solidFill>
                  <a:srgbClr val="3D0BF3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固有</a:t>
            </a:r>
            <a:r>
              <a:rPr lang="zh-CN" altLang="en-US" sz="2400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特性所决定，</a:t>
            </a:r>
            <a:r>
              <a:rPr lang="zh-CN" altLang="en-US" sz="2400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不能被破坏。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/>
              <a:t>破坏占有</a:t>
            </a:r>
            <a:r>
              <a:rPr lang="zh-CN" altLang="en-US" b="0" dirty="0"/>
              <a:t>和</a:t>
            </a:r>
            <a:r>
              <a:rPr lang="zh-CN" altLang="en-US" b="0" dirty="0" smtClean="0"/>
              <a:t>等待条件</a:t>
            </a:r>
            <a:endParaRPr lang="zh-CN" altLang="en-US" b="0" dirty="0"/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进程开始运行前一次性地申请</a:t>
            </a:r>
            <a:r>
              <a:rPr lang="zh-CN" altLang="en-US" dirty="0">
                <a:solidFill>
                  <a:srgbClr val="7030A0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全部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资源，启动后不再申请。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优点: 简单、易于实现、安全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缺点: 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b="0" dirty="0">
                <a:ea typeface="宋体" pitchFamily="2" charset="-122"/>
              </a:rPr>
              <a:t>无法预知所需资源的全集</a:t>
            </a:r>
            <a:endParaRPr lang="en-US" altLang="zh-CN" sz="2400" b="0" dirty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b="0" dirty="0">
                <a:ea typeface="宋体" pitchFamily="2" charset="-122"/>
              </a:rPr>
              <a:t>进程可能被阻塞很长时间，等待资源，发生饥饿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400" b="0" dirty="0">
                <a:ea typeface="宋体" pitchFamily="2" charset="-122"/>
              </a:rPr>
              <a:t>资源严重浪费</a:t>
            </a:r>
            <a:endParaRPr lang="en-US" altLang="zh-CN" sz="2400" b="0" dirty="0">
              <a:ea typeface="宋体" pitchFamily="2" charset="-122"/>
            </a:endParaRPr>
          </a:p>
          <a:p>
            <a:pPr lvl="1" eaLnBrk="1" hangingPunct="1"/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768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2.11.3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预防死锁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9001000" cy="518457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0" dirty="0"/>
              <a:t>放弃“非抢占”条件</a:t>
            </a: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0" dirty="0" smtClean="0">
                <a:latin typeface="+mn-ea"/>
                <a:ea typeface="+mn-ea"/>
              </a:rPr>
              <a:t>    </a:t>
            </a:r>
            <a:r>
              <a:rPr lang="zh-CN" altLang="en-US" b="0" dirty="0" smtClean="0">
                <a:latin typeface="+mn-ea"/>
                <a:ea typeface="+mn-ea"/>
              </a:rPr>
              <a:t>一</a:t>
            </a:r>
            <a:r>
              <a:rPr lang="zh-CN" altLang="en-US" b="0" dirty="0">
                <a:latin typeface="+mn-ea"/>
                <a:ea typeface="+mn-ea"/>
              </a:rPr>
              <a:t>个已经保持了某些资源的进程, 当它再提出新的资源请求而不能立即得到满足时, 必须释放它已经保持的所有资源, 待以后需要时再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重新申请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0" dirty="0"/>
              <a:t>放弃“非抢占”</a:t>
            </a:r>
            <a:r>
              <a:rPr lang="zh-CN" altLang="en-US" b="0" dirty="0" smtClean="0"/>
              <a:t>条件的前提</a:t>
            </a:r>
            <a:endParaRPr lang="zh-CN" altLang="en-US" b="0" dirty="0"/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b="0" dirty="0" smtClean="0">
                <a:latin typeface="+mn-ea"/>
                <a:ea typeface="+mn-ea"/>
              </a:rPr>
              <a:t>    资源</a:t>
            </a:r>
            <a:r>
              <a:rPr lang="zh-CN" altLang="en-US" b="0" dirty="0">
                <a:latin typeface="+mn-ea"/>
                <a:ea typeface="+mn-ea"/>
              </a:rPr>
              <a:t>的</a:t>
            </a:r>
            <a:r>
              <a:rPr lang="zh-CN" altLang="en-US" dirty="0">
                <a:solidFill>
                  <a:srgbClr val="3D0BF3"/>
                </a:solidFill>
                <a:latin typeface="+mn-ea"/>
                <a:ea typeface="+mn-ea"/>
              </a:rPr>
              <a:t>状态可保存和恢复</a:t>
            </a:r>
            <a:r>
              <a:rPr lang="zh-CN" altLang="en-US" b="0" dirty="0">
                <a:latin typeface="+mn-ea"/>
                <a:ea typeface="+mn-ea"/>
              </a:rPr>
              <a:t>，如</a:t>
            </a:r>
            <a:r>
              <a:rPr lang="en-US" altLang="zh-CN" b="0" dirty="0">
                <a:latin typeface="+mn-ea"/>
                <a:ea typeface="+mn-ea"/>
              </a:rPr>
              <a:t>CPU</a:t>
            </a:r>
            <a:r>
              <a:rPr lang="zh-CN" altLang="en-US" b="0" dirty="0">
                <a:latin typeface="+mn-ea"/>
                <a:ea typeface="+mn-ea"/>
              </a:rPr>
              <a:t>寄存器、内存空间，不适用于打印机、</a:t>
            </a:r>
            <a:r>
              <a:rPr lang="zh-CN" altLang="en-US" b="0" dirty="0" smtClean="0">
                <a:latin typeface="+mn-ea"/>
                <a:ea typeface="+mn-ea"/>
              </a:rPr>
              <a:t>磁带机。</a:t>
            </a:r>
            <a:endParaRPr lang="zh-CN" altLang="en-US" b="0" dirty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0" dirty="0"/>
              <a:t>放弃“非抢占”条件的缺点</a:t>
            </a: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b="0" dirty="0" smtClean="0">
                <a:latin typeface="+mn-ea"/>
                <a:ea typeface="+mn-ea"/>
              </a:rPr>
              <a:t>    实现</a:t>
            </a:r>
            <a:r>
              <a:rPr lang="zh-CN" altLang="en-US" b="0" dirty="0">
                <a:latin typeface="+mn-ea"/>
                <a:ea typeface="+mn-ea"/>
              </a:rPr>
              <a:t>复杂、代价大, 反复申请/释放资源, 周转时间长，系统吞吐量低。</a:t>
            </a:r>
            <a:endParaRPr lang="en-US" altLang="zh-CN" b="0" dirty="0">
              <a:latin typeface="+mn-ea"/>
              <a:ea typeface="+mn-ea"/>
            </a:endParaRPr>
          </a:p>
          <a:p>
            <a:pPr lvl="1" eaLnBrk="1" hangingPunct="1"/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0773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2.11.3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预防死锁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928992" cy="5184576"/>
          </a:xfrm>
        </p:spPr>
        <p:txBody>
          <a:bodyPr/>
          <a:lstStyle/>
          <a:p>
            <a:pPr lvl="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0" dirty="0"/>
              <a:t>摒弃“环路等待”条件 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系统把所有资源按类型进行</a:t>
            </a:r>
            <a:r>
              <a:rPr lang="zh-CN" altLang="en-US" dirty="0">
                <a:solidFill>
                  <a:srgbClr val="FF0000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线性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排队</a:t>
            </a:r>
            <a:endParaRPr lang="en-US" altLang="zh-CN" b="0" dirty="0" smtClean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marL="457200" lvl="1" indent="0" eaLnBrk="1" fontAlgn="auto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</a:t>
            </a:r>
            <a:r>
              <a:rPr lang="en-US" altLang="zh-CN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      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如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输入机=1，打印机=2，磁带机=3，磁盘机=4;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所有进程对资源的</a:t>
            </a:r>
            <a:r>
              <a:rPr lang="zh-CN" altLang="en-US" dirty="0">
                <a:solidFill>
                  <a:srgbClr val="3D0BF3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请求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必须严格按资源序号</a:t>
            </a:r>
            <a:r>
              <a:rPr lang="zh-CN" altLang="en-US" dirty="0">
                <a:solidFill>
                  <a:srgbClr val="3D0BF3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递增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的顺序提出, 保证任何时刻的资源分配图不出现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环路。</a:t>
            </a:r>
            <a:endParaRPr lang="zh-CN" altLang="en-US" b="0" dirty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marL="457200" lvl="1" indent="0" eaLnBrk="1" fontAlgn="auto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      即：如果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一个进程已经分配了</a:t>
            </a:r>
            <a:r>
              <a:rPr lang="en-US" altLang="zh-CN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R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类型的资源，它接下来请求的资源只能是那些排在</a:t>
            </a:r>
            <a:r>
              <a:rPr lang="en-US" altLang="zh-CN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R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类型之后的资源</a:t>
            </a:r>
          </a:p>
          <a:p>
            <a:pPr lvl="1" eaLnBrk="1" hangingPunct="1"/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90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388" y="1484313"/>
            <a:ext cx="8713787" cy="4176712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进程的并发控制不仅要控制若干进程的</a:t>
            </a:r>
            <a:r>
              <a:rPr lang="zh-CN" altLang="en-US" dirty="0" smtClean="0">
                <a:solidFill>
                  <a:srgbClr val="FE0000"/>
                </a:solidFill>
              </a:rPr>
              <a:t>同步</a:t>
            </a:r>
            <a:r>
              <a:rPr lang="zh-CN" altLang="en-US" b="0" dirty="0" smtClean="0"/>
              <a:t>与</a:t>
            </a:r>
            <a:r>
              <a:rPr lang="zh-CN" altLang="en-US" dirty="0" smtClean="0">
                <a:solidFill>
                  <a:srgbClr val="FE0000"/>
                </a:solidFill>
              </a:rPr>
              <a:t>互斥</a:t>
            </a:r>
            <a:r>
              <a:rPr lang="zh-CN" altLang="en-US" b="0" dirty="0" smtClean="0"/>
              <a:t>，确保进程之间正常通信，还需要解决进程</a:t>
            </a:r>
            <a:r>
              <a:rPr lang="zh-CN" altLang="en-US" dirty="0" smtClean="0">
                <a:solidFill>
                  <a:srgbClr val="7030A0"/>
                </a:solidFill>
              </a:rPr>
              <a:t>死锁</a:t>
            </a:r>
            <a:r>
              <a:rPr lang="zh-CN" altLang="en-US" b="0" dirty="0" smtClean="0"/>
              <a:t>问题。</a:t>
            </a:r>
          </a:p>
          <a:p>
            <a:pPr eaLnBrk="1" hangingPunct="1"/>
            <a:endParaRPr lang="zh-CN" altLang="en-US" b="0" dirty="0" smtClean="0"/>
          </a:p>
          <a:p>
            <a:pPr eaLnBrk="1" hangingPunct="1"/>
            <a:r>
              <a:rPr lang="zh-CN" altLang="en-US" b="0" dirty="0" smtClean="0"/>
              <a:t>一旦出现进程死锁，相应的进程将</a:t>
            </a:r>
            <a:r>
              <a:rPr lang="zh-CN" altLang="en-US" dirty="0" smtClean="0">
                <a:solidFill>
                  <a:srgbClr val="E06B0A"/>
                </a:solidFill>
              </a:rPr>
              <a:t>无法向前推进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eaLnBrk="1" hangingPunct="1"/>
            <a:endParaRPr lang="en-US" altLang="zh-CN" b="0" dirty="0"/>
          </a:p>
          <a:p>
            <a:pPr eaLnBrk="1" hangingPunct="1"/>
            <a:r>
              <a:rPr lang="zh-CN" altLang="en-US" b="0" dirty="0" smtClean="0"/>
              <a:t>如果系统内的绝大多数进程或全部进程死锁，那么，整个系统将处于瘫痪状态，造成系统“</a:t>
            </a:r>
            <a:r>
              <a:rPr lang="zh-CN" altLang="en-US" dirty="0" smtClean="0">
                <a:solidFill>
                  <a:srgbClr val="3D0BF3"/>
                </a:solidFill>
              </a:rPr>
              <a:t>死机</a:t>
            </a:r>
            <a:r>
              <a:rPr lang="zh-CN" altLang="en-US" b="0" dirty="0" smtClean="0"/>
              <a:t>”。 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2.11.3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预防死锁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928992" cy="518457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0" dirty="0"/>
              <a:t>摒弃“环路等待” 方法的</a:t>
            </a:r>
            <a:r>
              <a:rPr lang="zh-CN" altLang="en-US" b="0" dirty="0" smtClean="0"/>
              <a:t>问题</a:t>
            </a:r>
            <a:endParaRPr lang="zh-CN" altLang="en-US" b="0" dirty="0"/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资源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变化</a:t>
            </a:r>
            <a:endParaRPr lang="en-US" altLang="zh-CN" b="0" dirty="0" smtClean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marL="457200" lvl="1" indent="0" eaLnBrk="1" fontAlgn="auto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</a:t>
            </a:r>
            <a:r>
              <a:rPr lang="en-US" altLang="zh-CN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        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资源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序号要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稳定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，难以处理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资源变化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情况。</a:t>
            </a:r>
            <a:endParaRPr lang="zh-CN" altLang="en-US" b="0" dirty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资源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浪费</a:t>
            </a:r>
            <a:endParaRPr lang="en-US" altLang="zh-CN" b="0" dirty="0" smtClean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marL="457200" lvl="1" indent="0" eaLnBrk="1" fontAlgn="auto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</a:t>
            </a:r>
            <a:r>
              <a:rPr lang="en-US" altLang="zh-CN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        </a:t>
            </a:r>
            <a:r>
              <a:rPr lang="zh-CN" altLang="en-US" b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进程使用资源的顺序与系统规定的顺序不同</a:t>
            </a:r>
            <a:endParaRPr lang="en-US" altLang="zh-CN" b="0" dirty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程序设计</a:t>
            </a:r>
            <a:endParaRPr lang="en-US" altLang="zh-CN" b="0" dirty="0" smtClean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marL="457200" lvl="1" indent="0" eaLnBrk="1" fontAlgn="auto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zh-CN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          </a:t>
            </a:r>
            <a:r>
              <a:rPr lang="zh-CN" altLang="en-US" b="0" dirty="0" smtClean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需要考虑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申请</a:t>
            </a:r>
            <a:r>
              <a:rPr lang="zh-CN" altLang="en-US" dirty="0">
                <a:solidFill>
                  <a:srgbClr val="3D0BF3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顺序</a:t>
            </a:r>
            <a:r>
              <a:rPr lang="zh-CN" altLang="en-US" b="0" dirty="0">
                <a:solidFill>
                  <a:prstClr val="black"/>
                </a:solidFill>
                <a:latin typeface="Arial Unicode MS" pitchFamily="34" charset="-122"/>
                <a:ea typeface="华文细黑" pitchFamily="2" charset="-122"/>
                <a:cs typeface="+mn-cs"/>
              </a:rPr>
              <a:t>，编写困难。</a:t>
            </a:r>
            <a:endParaRPr lang="en-US" altLang="zh-CN" b="0" dirty="0">
              <a:solidFill>
                <a:prstClr val="black"/>
              </a:solidFill>
              <a:latin typeface="Arial Unicode MS" pitchFamily="34" charset="-122"/>
              <a:ea typeface="华文细黑" pitchFamily="2" charset="-122"/>
              <a:cs typeface="+mn-cs"/>
            </a:endParaRPr>
          </a:p>
          <a:p>
            <a:pPr lvl="1" eaLnBrk="1" hangingPunct="1"/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39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51127"/>
            <a:ext cx="8507288" cy="487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不需事先采取限制措施破坏产生死锁的必要条件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在系统运行过程中，对进程发出的每一个资源申请进行检查，并根据检查结果决定是否分配资源</a:t>
            </a:r>
            <a:r>
              <a:rPr lang="zh-CN" altLang="en-US" sz="2800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若分配后系统可能发生死锁，则不予分配（阻塞），否则予以分配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动态检查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>
              <a:solidFill>
                <a:sysClr val="windowText" lastClr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0BF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防止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系统进入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D0BF3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不安全状态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从而避免发生死锁。</a:t>
            </a:r>
          </a:p>
        </p:txBody>
      </p:sp>
    </p:spTree>
    <p:extLst>
      <p:ext uri="{BB962C8B-B14F-4D97-AF65-F5344CB8AC3E}">
        <p14:creationId xmlns:p14="http://schemas.microsoft.com/office/powerpoint/2010/main" val="27586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安全序列</a:t>
            </a:r>
          </a:p>
          <a:p>
            <a:pPr eaLnBrk="1" hangingPunct="1">
              <a:buNone/>
            </a:pPr>
            <a:r>
              <a:rPr lang="zh-CN" altLang="en-US" b="0" dirty="0" smtClean="0"/>
              <a:t>           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个进程序列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{P</a:t>
            </a:r>
            <a:r>
              <a:rPr lang="en-US" altLang="zh-CN" sz="2400" b="0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 err="1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="0" baseline="-25000" dirty="0" err="1">
                <a:latin typeface="宋体" pitchFamily="2" charset="-122"/>
                <a:ea typeface="宋体" pitchFamily="2" charset="-122"/>
              </a:rPr>
              <a:t>n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}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是安全的，如果对于每一个进程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="0" baseline="-25000" dirty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b="0" dirty="0">
                <a:latin typeface="宋体" pitchFamily="2" charset="-122"/>
                <a:ea typeface="宋体" pitchFamily="2" charset="-122"/>
              </a:rPr>
              <a:t>(1≤i≤n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），它以后尚需要的资源量不超过系统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当前剩余资源量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与进程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i-1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当前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占有资源量之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 </a:t>
            </a:r>
          </a:p>
          <a:p>
            <a:pPr eaLnBrk="1" hangingPunct="1"/>
            <a:r>
              <a:rPr lang="zh-CN" altLang="en-US" b="0" dirty="0" smtClean="0"/>
              <a:t>安全状态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b="0" dirty="0" smtClean="0"/>
              <a:t>           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存在安全序列的状态。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0" dirty="0" err="1" smtClean="0"/>
              <a:t>安全状态</a:t>
            </a:r>
            <a:r>
              <a:rPr lang="zh-CN" altLang="en-US" b="0" dirty="0" smtClean="0"/>
              <a:t>示例</a:t>
            </a:r>
            <a:endParaRPr lang="en-US" altLang="zh-CN" b="0" dirty="0" smtClean="0"/>
          </a:p>
          <a:p>
            <a:pPr marL="0" indent="0" eaLnBrk="1" hangingPunct="1">
              <a:buNone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                 </a:t>
            </a:r>
            <a:r>
              <a:rPr lang="zh-CN" altLang="en-US" sz="2400" b="0" dirty="0" smtClean="0">
                <a:latin typeface="+mn-ea"/>
                <a:ea typeface="+mn-ea"/>
              </a:rPr>
              <a:t>下图中是否存在安全序列？</a:t>
            </a:r>
            <a:r>
              <a:rPr lang="zh-CN" altLang="en-US" b="0" dirty="0" smtClean="0"/>
              <a:t>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     </a:t>
            </a:r>
          </a:p>
        </p:txBody>
      </p:sp>
      <p:graphicFrame>
        <p:nvGraphicFramePr>
          <p:cNvPr id="6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66716"/>
              </p:ext>
            </p:extLst>
          </p:nvPr>
        </p:nvGraphicFramePr>
        <p:xfrm>
          <a:off x="1547664" y="2276077"/>
          <a:ext cx="5832648" cy="208902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27843"/>
                <a:gridCol w="1501980"/>
                <a:gridCol w="1546002"/>
                <a:gridCol w="1756823"/>
              </a:tblGrid>
              <a:tr h="660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进程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最大需求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已分配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可用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474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477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476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4581128"/>
            <a:ext cx="5688632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安全序列：</a:t>
            </a:r>
            <a:r>
              <a:rPr lang="en-US" altLang="zh-CN" sz="2400" dirty="0" smtClean="0"/>
              <a:t>P2</a:t>
            </a:r>
            <a:r>
              <a:rPr lang="en-US" altLang="zh-CN" sz="2400" dirty="0">
                <a:sym typeface="Wingdings" pitchFamily="2" charset="2"/>
              </a:rPr>
              <a:t>P1P3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安全序列是否唯一？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安全状态</a:t>
            </a:r>
            <a:r>
              <a:rPr lang="zh-CN" altLang="en-US" sz="2400" b="1" dirty="0">
                <a:solidFill>
                  <a:srgbClr val="FF0000"/>
                </a:solidFill>
              </a:rPr>
              <a:t>一定</a:t>
            </a:r>
            <a:r>
              <a:rPr lang="zh-CN" altLang="en-US" sz="2400" dirty="0"/>
              <a:t>没有死锁</a:t>
            </a:r>
            <a:r>
              <a:rPr lang="zh-CN" altLang="en-US" sz="2400" dirty="0" smtClean="0"/>
              <a:t>发生？</a:t>
            </a: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496944" cy="5184576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不安全序列</a:t>
            </a:r>
          </a:p>
          <a:p>
            <a:pPr eaLnBrk="1" hangingPunct="1">
              <a:buNone/>
            </a:pPr>
            <a:r>
              <a:rPr lang="zh-CN" altLang="en-US" b="0" dirty="0" smtClean="0"/>
              <a:t>           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存在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安全序列的状态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 </a:t>
            </a:r>
          </a:p>
          <a:p>
            <a:r>
              <a:rPr lang="zh-CN" altLang="en-US" dirty="0"/>
              <a:t>安全状态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无死锁：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死锁</a:t>
            </a:r>
            <a:r>
              <a:rPr lang="en-US" altLang="zh-CN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accent2"/>
                </a:solidFill>
                <a:sym typeface="Wingdings" pitchFamily="2" charset="2"/>
              </a:rPr>
              <a:t>不安全状态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不安全状态一定导致死锁么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915816" y="3267553"/>
            <a:ext cx="2853598" cy="282574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r>
              <a:rPr lang="zh-CN" altLang="en-US" b="0" dirty="0"/>
              <a:t>安全</a:t>
            </a:r>
            <a:r>
              <a:rPr lang="en-US" altLang="zh-CN" b="0" dirty="0"/>
              <a:t>——</a:t>
            </a:r>
            <a:r>
              <a:rPr lang="zh-CN" altLang="en-US" b="0" dirty="0"/>
              <a:t>不安全的</a:t>
            </a:r>
            <a:r>
              <a:rPr lang="zh-CN" altLang="en-US" b="0" dirty="0" smtClean="0"/>
              <a:t>转换：不按安全序列分配资源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b="0" dirty="0" smtClean="0">
                <a:ea typeface="宋体" pitchFamily="2" charset="-122"/>
              </a:rPr>
              <a:t>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5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954472"/>
              </p:ext>
            </p:extLst>
          </p:nvPr>
        </p:nvGraphicFramePr>
        <p:xfrm>
          <a:off x="1403649" y="4201870"/>
          <a:ext cx="5688631" cy="187661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2464"/>
                <a:gridCol w="1807582"/>
                <a:gridCol w="1165141"/>
                <a:gridCol w="1713444"/>
              </a:tblGrid>
              <a:tr h="50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进程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最大需求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已分配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可用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390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390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390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0BF3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0BF3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</a:tbl>
          </a:graphicData>
        </a:graphic>
      </p:graphicFrame>
      <p:graphicFrame>
        <p:nvGraphicFramePr>
          <p:cNvPr id="6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616418"/>
              </p:ext>
            </p:extLst>
          </p:nvPr>
        </p:nvGraphicFramePr>
        <p:xfrm>
          <a:off x="1403648" y="1700808"/>
          <a:ext cx="5616624" cy="1829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89775"/>
                <a:gridCol w="1446351"/>
                <a:gridCol w="1488743"/>
                <a:gridCol w="1691755"/>
              </a:tblGrid>
              <a:tr h="457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进程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最大需求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已分配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可用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399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399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  <a:tr h="399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05E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8846" marR="108846" horzOverflow="overflow"/>
                </a:tc>
              </a:tr>
            </a:tbl>
          </a:graphicData>
        </a:graphic>
      </p:graphicFrame>
      <p:sp>
        <p:nvSpPr>
          <p:cNvPr id="7" name="AutoShape 104"/>
          <p:cNvSpPr>
            <a:spLocks noChangeArrowheads="1"/>
          </p:cNvSpPr>
          <p:nvPr/>
        </p:nvSpPr>
        <p:spPr bwMode="auto">
          <a:xfrm>
            <a:off x="3018581" y="3718297"/>
            <a:ext cx="647700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" name="Rectangle 105"/>
          <p:cNvSpPr>
            <a:spLocks noChangeArrowheads="1"/>
          </p:cNvSpPr>
          <p:nvPr/>
        </p:nvSpPr>
        <p:spPr bwMode="auto">
          <a:xfrm>
            <a:off x="3666281" y="3673847"/>
            <a:ext cx="2222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E06B0A"/>
                </a:solidFill>
              </a:rPr>
              <a:t>再为</a:t>
            </a:r>
            <a:r>
              <a:rPr kumimoji="1" lang="en-US" altLang="zh-CN" b="1" dirty="0" smtClean="0">
                <a:solidFill>
                  <a:srgbClr val="E06B0A"/>
                </a:solidFill>
              </a:rPr>
              <a:t>P3</a:t>
            </a:r>
            <a:r>
              <a:rPr kumimoji="1" lang="zh-CN" altLang="en-US" b="1" dirty="0" smtClean="0">
                <a:solidFill>
                  <a:srgbClr val="E06B0A"/>
                </a:solidFill>
              </a:rPr>
              <a:t>分配</a:t>
            </a:r>
            <a:r>
              <a:rPr kumimoji="1" lang="en-US" altLang="zh-CN" b="1" dirty="0" smtClean="0">
                <a:solidFill>
                  <a:srgbClr val="E06B0A"/>
                </a:solidFill>
              </a:rPr>
              <a:t>1</a:t>
            </a:r>
            <a:r>
              <a:rPr kumimoji="1" lang="zh-CN" altLang="en-US" b="1" dirty="0" smtClean="0">
                <a:solidFill>
                  <a:srgbClr val="E06B0A"/>
                </a:solidFill>
              </a:rPr>
              <a:t>个资源</a:t>
            </a:r>
            <a:endParaRPr kumimoji="1" lang="zh-CN" altLang="en-US" b="1" dirty="0">
              <a:solidFill>
                <a:srgbClr val="E06B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安全状态 </a:t>
            </a:r>
            <a:r>
              <a:rPr lang="en-US" altLang="zh-CN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vs.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不安全状态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若系统处于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安全状态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，且按照某个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安全序列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分配资源，可以保证系统不会出现死锁。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并非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所有不安全状态都是死锁状态。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当系统进入不安全状态以后，便</a:t>
            </a:r>
            <a:r>
              <a:rPr lang="zh-CN" altLang="en-US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可能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进入死锁状态。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避免死锁的实质在于：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i="1" dirty="0" smtClean="0">
                <a:solidFill>
                  <a:srgbClr val="3304FA"/>
                </a:solidFill>
                <a:latin typeface="宋体" pitchFamily="2" charset="-122"/>
                <a:ea typeface="宋体" pitchFamily="2" charset="-122"/>
              </a:rPr>
              <a:t>如何避免系统进入不安全状态</a:t>
            </a: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9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/>
              <a:t>银行家算法（</a:t>
            </a:r>
            <a:r>
              <a:rPr lang="en-US" altLang="zh-CN" b="0" dirty="0"/>
              <a:t>Banker’s Algorithm</a:t>
            </a:r>
            <a:r>
              <a:rPr lang="zh-CN" altLang="en-US" b="0" dirty="0"/>
              <a:t>）</a:t>
            </a:r>
            <a:endParaRPr lang="zh-CN" altLang="en-US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Dijkstra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, 1965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设计思想：当用户申请一组资源时，系统必须做出判断：如果把这些资源分出去，系统是否还处于安全状态。若是，就可以分配这些资源；否则，暂时不分配，阻塞进程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i="1" dirty="0" smtClean="0">
                <a:solidFill>
                  <a:srgbClr val="FE0000"/>
                </a:solidFill>
                <a:ea typeface="宋体" pitchFamily="2" charset="-122"/>
              </a:rPr>
              <a:t>按</a:t>
            </a:r>
            <a:r>
              <a:rPr lang="zh-CN" altLang="en-US" i="1" dirty="0">
                <a:solidFill>
                  <a:srgbClr val="FE0000"/>
                </a:solidFill>
                <a:ea typeface="宋体" pitchFamily="2" charset="-122"/>
              </a:rPr>
              <a:t>安全序列为进程分配</a:t>
            </a:r>
            <a:r>
              <a:rPr lang="zh-CN" altLang="en-US" i="1" dirty="0" smtClean="0">
                <a:solidFill>
                  <a:srgbClr val="FE0000"/>
                </a:solidFill>
                <a:ea typeface="宋体" pitchFamily="2" charset="-122"/>
              </a:rPr>
              <a:t>资源</a:t>
            </a:r>
            <a:endParaRPr lang="zh-CN" altLang="en-US" b="0" i="1" dirty="0"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endParaRPr lang="zh-CN" altLang="en-US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buFont typeface="Arial" pitchFamily="34" charset="0"/>
              <a:buNone/>
            </a:pPr>
            <a:endParaRPr lang="zh-CN" altLang="en-US" b="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2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9108504" cy="5184576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银行家算法中的数据结构 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设系统中有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种不同资源, 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个进程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Available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向量: 系统中尚未分配的每种资源的总量</a:t>
            </a: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Available[j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]: 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尚未分配的资源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的数量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Max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矩阵: 各个进程对每种资源的最大需求量(进程事先声明)</a:t>
            </a: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 Max[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, j](Claim[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]): 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对资源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的最大需求量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>
                <a:solidFill>
                  <a:srgbClr val="3D0BF3"/>
                </a:solidFill>
                <a:latin typeface="宋体" pitchFamily="2" charset="-122"/>
                <a:ea typeface="宋体" pitchFamily="2" charset="-122"/>
              </a:rPr>
              <a:t>Allocation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矩阵: 当前资源分配状况</a:t>
            </a: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Allocation[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, j]: 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获得的资源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的数量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Need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矩阵: 每个进程还需要的剩余资源的数量</a:t>
            </a:r>
          </a:p>
          <a:p>
            <a:pPr marL="457200" lvl="1" indent="0" eaLnBrk="1" hangingPunct="1">
              <a:spcAft>
                <a:spcPct val="20000"/>
              </a:spcAft>
              <a:buNone/>
            </a:pP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    Need[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, j]: 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进程</a:t>
            </a:r>
            <a:r>
              <a:rPr lang="en-US" altLang="zh-CN" b="0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尚需的资源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j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的数量</a:t>
            </a:r>
          </a:p>
          <a:p>
            <a:pPr lvl="1" eaLnBrk="1" hangingPunct="1">
              <a:spcAft>
                <a:spcPct val="20000"/>
              </a:spcAft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036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r>
              <a:rPr lang="en-US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/>
              <a:t>各数据间的</a:t>
            </a:r>
            <a:r>
              <a:rPr lang="zh-CN" altLang="en-US" b="0" dirty="0" smtClean="0"/>
              <a:t>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4204" y="2113692"/>
                <a:ext cx="7726228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𝑅𝑒𝑠𝑜𝑢𝑟𝑐𝑒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𝐴𝑣𝑎𝑖𝑙𝑎𝑏𝑙𝑒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𝐴𝑙𝑙𝑜𝑐𝑎𝑡𝑖𝑜𝑛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" y="2113692"/>
                <a:ext cx="7726228" cy="1268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4287" y="3717031"/>
                <a:ext cx="6686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𝐴𝑙𝑙𝑜𝑐𝑎𝑡𝑖𝑜𝑛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]≤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𝑀𝑎𝑥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]≤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𝑅𝑒𝑠𝑜𝑢𝑟𝑐𝑒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287" y="3717031"/>
                <a:ext cx="668606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4688" y="4994012"/>
                <a:ext cx="6265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𝐴𝑙𝑙𝑜𝑐𝑎𝑡𝑖𝑜𝑛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𝑁𝑒𝑒𝑑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𝑀𝑎𝑥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88" y="4994012"/>
                <a:ext cx="626526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39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3561" r="-178" b="20546"/>
          <a:stretch/>
        </p:blipFill>
        <p:spPr>
          <a:xfrm>
            <a:off x="35496" y="1393335"/>
            <a:ext cx="9001125" cy="4771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9144000" cy="5184775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生活中的死锁现象</a:t>
            </a:r>
            <a:endParaRPr lang="zh-CN" altLang="en-US" sz="2400" b="0" dirty="0" smtClean="0">
              <a:ea typeface="宋体" pitchFamily="2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eaLnBrk="1" hangingPunct="1"/>
            <a:endParaRPr lang="zh-CN" altLang="en-US" b="0" dirty="0" smtClean="0"/>
          </a:p>
          <a:p>
            <a:pPr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eaLnBrk="1" hangingPunct="1">
              <a:buFont typeface="Arial" pitchFamily="34" charset="0"/>
              <a:buNone/>
            </a:pPr>
            <a:endParaRPr lang="zh-CN" altLang="en-US" b="0" dirty="0" smtClean="0"/>
          </a:p>
          <a:p>
            <a:pPr eaLnBrk="1" hangingPunct="1"/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1556792"/>
            <a:ext cx="4320605" cy="460851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928992" cy="4525963"/>
          </a:xfrm>
        </p:spPr>
        <p:txBody>
          <a:bodyPr/>
          <a:lstStyle/>
          <a:p>
            <a:pPr marL="533400" indent="-533400" eaLnBrk="1" hangingPunct="1">
              <a:spcAft>
                <a:spcPct val="10000"/>
              </a:spcAft>
            </a:pPr>
            <a:r>
              <a:rPr lang="en-US" altLang="zh-CN" b="0" dirty="0" err="1" smtClean="0"/>
              <a:t>安全性算法</a:t>
            </a:r>
            <a:endParaRPr lang="zh-CN" altLang="en-US" b="0" dirty="0" smtClean="0"/>
          </a:p>
          <a:p>
            <a:pPr marL="914400" lvl="1" indent="-457200" eaLnBrk="1" hangingPunct="1">
              <a:spcAft>
                <a:spcPct val="10000"/>
              </a:spcAft>
              <a:buFont typeface="Arial" pitchFamily="34" charset="0"/>
              <a:buAutoNum type="circleNumDbPlain"/>
            </a:pPr>
            <a:r>
              <a:rPr lang="zh-CN" altLang="en-US" b="0" dirty="0">
                <a:ea typeface="宋体" pitchFamily="2" charset="-122"/>
              </a:rPr>
              <a:t>设</a:t>
            </a:r>
            <a:r>
              <a:rPr lang="en-US" altLang="zh-CN" b="0" dirty="0">
                <a:ea typeface="宋体" pitchFamily="2" charset="-122"/>
              </a:rPr>
              <a:t>Work</a:t>
            </a:r>
            <a:r>
              <a:rPr lang="zh-CN" altLang="en-US" b="0" dirty="0">
                <a:ea typeface="宋体" pitchFamily="2" charset="-122"/>
              </a:rPr>
              <a:t>和</a:t>
            </a:r>
            <a:r>
              <a:rPr lang="en-US" altLang="zh-CN" b="0" dirty="0">
                <a:ea typeface="宋体" pitchFamily="2" charset="-122"/>
              </a:rPr>
              <a:t>Finish </a:t>
            </a:r>
            <a:r>
              <a:rPr lang="zh-CN" altLang="en-US" b="0" dirty="0">
                <a:ea typeface="宋体" pitchFamily="2" charset="-122"/>
              </a:rPr>
              <a:t>分别是长度为</a:t>
            </a:r>
            <a:r>
              <a:rPr lang="en-US" altLang="zh-CN" b="0" dirty="0">
                <a:ea typeface="宋体" pitchFamily="2" charset="-122"/>
              </a:rPr>
              <a:t>m </a:t>
            </a:r>
            <a:r>
              <a:rPr lang="zh-CN" altLang="en-US" b="0" dirty="0">
                <a:ea typeface="宋体" pitchFamily="2" charset="-122"/>
              </a:rPr>
              <a:t>和</a:t>
            </a:r>
            <a:r>
              <a:rPr lang="en-US" altLang="zh-CN" b="0" dirty="0">
                <a:ea typeface="宋体" pitchFamily="2" charset="-122"/>
              </a:rPr>
              <a:t>n </a:t>
            </a:r>
            <a:r>
              <a:rPr lang="zh-CN" altLang="en-US" b="0" dirty="0">
                <a:ea typeface="宋体" pitchFamily="2" charset="-122"/>
              </a:rPr>
              <a:t>的向量，按如下方式进行初始化</a:t>
            </a:r>
            <a:r>
              <a:rPr lang="en-US" altLang="zh-CN" b="0" dirty="0" smtClean="0">
                <a:ea typeface="宋体" pitchFamily="2" charset="-122"/>
              </a:rPr>
              <a:t>:</a:t>
            </a:r>
            <a:endParaRPr lang="en-US" altLang="zh-CN" b="0" dirty="0">
              <a:ea typeface="宋体" pitchFamily="2" charset="-122"/>
            </a:endParaRPr>
          </a:p>
          <a:p>
            <a:pPr marL="457200" lvl="1" indent="0" eaLnBrk="1" hangingPunct="1">
              <a:spcAft>
                <a:spcPct val="10000"/>
              </a:spcAft>
              <a:buNone/>
            </a:pPr>
            <a:r>
              <a:rPr lang="en-US" altLang="zh-CN" b="0" dirty="0" smtClean="0">
                <a:ea typeface="宋体" pitchFamily="2" charset="-122"/>
              </a:rPr>
              <a:t>            Work = Available</a:t>
            </a:r>
            <a:r>
              <a:rPr lang="zh-CN" altLang="en-US" b="0" dirty="0" smtClean="0">
                <a:ea typeface="宋体" pitchFamily="2" charset="-122"/>
              </a:rPr>
              <a:t>；</a:t>
            </a:r>
            <a:r>
              <a:rPr lang="en-US" altLang="zh-CN" b="0" dirty="0" smtClean="0">
                <a:ea typeface="宋体" pitchFamily="2" charset="-122"/>
              </a:rPr>
              <a:t>Finish[</a:t>
            </a:r>
            <a:r>
              <a:rPr lang="en-US" altLang="zh-CN" b="0" dirty="0" err="1" smtClean="0">
                <a:ea typeface="宋体" pitchFamily="2" charset="-122"/>
              </a:rPr>
              <a:t>i</a:t>
            </a:r>
            <a:r>
              <a:rPr lang="en-US" altLang="zh-CN" b="0" dirty="0">
                <a:ea typeface="宋体" pitchFamily="2" charset="-122"/>
              </a:rPr>
              <a:t>] = false for </a:t>
            </a:r>
            <a:r>
              <a:rPr lang="en-US" altLang="zh-CN" b="0" dirty="0" err="1">
                <a:ea typeface="宋体" pitchFamily="2" charset="-122"/>
              </a:rPr>
              <a:t>i</a:t>
            </a:r>
            <a:r>
              <a:rPr lang="en-US" altLang="zh-CN" b="0" dirty="0">
                <a:ea typeface="宋体" pitchFamily="2" charset="-122"/>
              </a:rPr>
              <a:t> = 1,2, …, n.</a:t>
            </a:r>
          </a:p>
          <a:p>
            <a:pPr marL="914400" lvl="1" indent="-457200" eaLnBrk="1" hangingPunct="1">
              <a:spcAft>
                <a:spcPct val="10000"/>
              </a:spcAft>
              <a:buFont typeface="+mj-ea"/>
              <a:buAutoNum type="circleNumDbPlain" startAt="2"/>
            </a:pPr>
            <a:r>
              <a:rPr lang="zh-CN" altLang="en-US" b="0" dirty="0" smtClean="0">
                <a:ea typeface="宋体" pitchFamily="2" charset="-122"/>
              </a:rPr>
              <a:t>查找</a:t>
            </a:r>
            <a:r>
              <a:rPr lang="zh-CN" altLang="en-US" b="0" dirty="0">
                <a:ea typeface="宋体" pitchFamily="2" charset="-122"/>
              </a:rPr>
              <a:t>这样的</a:t>
            </a:r>
            <a:r>
              <a:rPr lang="en-US" altLang="zh-CN" b="0" dirty="0" err="1">
                <a:ea typeface="宋体" pitchFamily="2" charset="-122"/>
              </a:rPr>
              <a:t>i</a:t>
            </a:r>
            <a:r>
              <a:rPr lang="zh-CN" altLang="en-US" b="0" dirty="0">
                <a:ea typeface="宋体" pitchFamily="2" charset="-122"/>
              </a:rPr>
              <a:t>使其满足</a:t>
            </a:r>
            <a:r>
              <a:rPr lang="en-US" altLang="zh-CN" b="0" dirty="0">
                <a:ea typeface="宋体" pitchFamily="2" charset="-122"/>
              </a:rPr>
              <a:t>: </a:t>
            </a:r>
          </a:p>
          <a:p>
            <a:pPr marL="457200" lvl="1" indent="0" eaLnBrk="1" hangingPunct="1">
              <a:spcAft>
                <a:spcPct val="10000"/>
              </a:spcAft>
              <a:buNone/>
            </a:pPr>
            <a:r>
              <a:rPr lang="en-US" altLang="zh-CN" b="0" dirty="0" smtClean="0">
                <a:ea typeface="宋体" pitchFamily="2" charset="-122"/>
              </a:rPr>
              <a:t>            Finish[</a:t>
            </a:r>
            <a:r>
              <a:rPr lang="en-US" altLang="zh-CN" b="0" dirty="0" err="1" smtClean="0">
                <a:ea typeface="宋体" pitchFamily="2" charset="-122"/>
              </a:rPr>
              <a:t>i</a:t>
            </a:r>
            <a:r>
              <a:rPr lang="en-US" altLang="zh-CN" b="0" dirty="0">
                <a:ea typeface="宋体" pitchFamily="2" charset="-122"/>
              </a:rPr>
              <a:t>] = </a:t>
            </a:r>
            <a:r>
              <a:rPr lang="en-US" altLang="zh-CN" b="0" dirty="0" smtClean="0">
                <a:ea typeface="宋体" pitchFamily="2" charset="-122"/>
              </a:rPr>
              <a:t>false</a:t>
            </a:r>
            <a:r>
              <a:rPr lang="zh-CN" altLang="en-US" b="0" dirty="0"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且</a:t>
            </a:r>
            <a:r>
              <a:rPr lang="zh-CN" altLang="en-US" b="0" dirty="0" smtClean="0">
                <a:ea typeface="宋体" pitchFamily="2" charset="-122"/>
              </a:rPr>
              <a:t> </a:t>
            </a:r>
            <a:r>
              <a:rPr lang="en-US" altLang="zh-CN" b="0" dirty="0" smtClean="0">
                <a:ea typeface="宋体" pitchFamily="2" charset="-122"/>
              </a:rPr>
              <a:t>Need[</a:t>
            </a:r>
            <a:r>
              <a:rPr lang="en-US" altLang="zh-CN" b="0" dirty="0" err="1" smtClean="0">
                <a:ea typeface="宋体" pitchFamily="2" charset="-122"/>
              </a:rPr>
              <a:t>i</a:t>
            </a:r>
            <a:r>
              <a:rPr lang="en-US" altLang="zh-CN" b="0" dirty="0" smtClean="0">
                <a:ea typeface="宋体" pitchFamily="2" charset="-122"/>
              </a:rPr>
              <a:t>]</a:t>
            </a:r>
            <a:r>
              <a:rPr lang="en-US" altLang="zh-CN" dirty="0">
                <a:sym typeface="Symbol" pitchFamily="18" charset="2"/>
              </a:rPr>
              <a:t>  </a:t>
            </a:r>
            <a:r>
              <a:rPr lang="en-US" altLang="zh-CN" b="0" dirty="0" smtClean="0">
                <a:ea typeface="宋体" pitchFamily="2" charset="-122"/>
              </a:rPr>
              <a:t>Work</a:t>
            </a:r>
            <a:endParaRPr lang="en-US" altLang="zh-CN" b="0" dirty="0">
              <a:ea typeface="宋体" pitchFamily="2" charset="-122"/>
            </a:endParaRPr>
          </a:p>
          <a:p>
            <a:pPr marL="457200" lvl="1" indent="0" eaLnBrk="1" hangingPunct="1">
              <a:spcAft>
                <a:spcPct val="10000"/>
              </a:spcAft>
              <a:buNone/>
            </a:pPr>
            <a:r>
              <a:rPr lang="zh-CN" altLang="en-US" b="0" dirty="0" smtClean="0">
                <a:ea typeface="宋体" pitchFamily="2" charset="-122"/>
              </a:rPr>
              <a:t>      </a:t>
            </a:r>
            <a:r>
              <a:rPr lang="zh-CN" altLang="en-US" b="0" dirty="0">
                <a:ea typeface="宋体" pitchFamily="2" charset="-122"/>
              </a:rPr>
              <a:t>若</a:t>
            </a:r>
            <a:r>
              <a:rPr lang="zh-CN" altLang="en-US" b="0" dirty="0" smtClean="0">
                <a:ea typeface="宋体" pitchFamily="2" charset="-122"/>
              </a:rPr>
              <a:t>未</a:t>
            </a:r>
            <a:r>
              <a:rPr lang="zh-CN" altLang="en-US" b="0" dirty="0">
                <a:ea typeface="宋体" pitchFamily="2" charset="-122"/>
              </a:rPr>
              <a:t>找到，转</a:t>
            </a:r>
            <a:r>
              <a:rPr lang="zh-CN" altLang="en-US" b="0" dirty="0" smtClean="0">
                <a:ea typeface="宋体" pitchFamily="2" charset="-122"/>
              </a:rPr>
              <a:t>第</a:t>
            </a:r>
            <a:r>
              <a:rPr lang="zh-CN" altLang="en-US" b="0" dirty="0">
                <a:ea typeface="宋体" pitchFamily="2" charset="-122"/>
              </a:rPr>
              <a:t>④</a:t>
            </a:r>
            <a:r>
              <a:rPr lang="zh-CN" altLang="en-US" b="0" dirty="0" smtClean="0">
                <a:ea typeface="宋体" pitchFamily="2" charset="-122"/>
              </a:rPr>
              <a:t>步</a:t>
            </a:r>
            <a:r>
              <a:rPr lang="en-US" altLang="zh-CN" b="0" dirty="0">
                <a:ea typeface="宋体" pitchFamily="2" charset="-122"/>
              </a:rPr>
              <a:t>.</a:t>
            </a:r>
          </a:p>
          <a:p>
            <a:pPr marL="914400" lvl="1" indent="-457200" eaLnBrk="1" hangingPunct="1">
              <a:spcAft>
                <a:spcPct val="10000"/>
              </a:spcAft>
              <a:buFont typeface="Arial" pitchFamily="34" charset="0"/>
              <a:buAutoNum type="circleNumDbPlain" startAt="3"/>
            </a:pPr>
            <a:r>
              <a:rPr lang="en-US" altLang="zh-CN" b="0" dirty="0">
                <a:ea typeface="宋体" pitchFamily="2" charset="-122"/>
              </a:rPr>
              <a:t>Work = Work + Allocation[</a:t>
            </a:r>
            <a:r>
              <a:rPr lang="en-US" altLang="zh-CN" b="0" dirty="0" err="1">
                <a:ea typeface="宋体" pitchFamily="2" charset="-122"/>
              </a:rPr>
              <a:t>i</a:t>
            </a:r>
            <a:r>
              <a:rPr lang="en-US" altLang="zh-CN" b="0" dirty="0">
                <a:ea typeface="宋体" pitchFamily="2" charset="-122"/>
              </a:rPr>
              <a:t>]; Finish[</a:t>
            </a:r>
            <a:r>
              <a:rPr lang="en-US" altLang="zh-CN" b="0" dirty="0" err="1">
                <a:ea typeface="宋体" pitchFamily="2" charset="-122"/>
              </a:rPr>
              <a:t>i</a:t>
            </a:r>
            <a:r>
              <a:rPr lang="en-US" altLang="zh-CN" b="0" dirty="0">
                <a:ea typeface="宋体" pitchFamily="2" charset="-122"/>
              </a:rPr>
              <a:t>] = True</a:t>
            </a:r>
            <a:r>
              <a:rPr lang="zh-CN" altLang="en-US" b="0" dirty="0">
                <a:ea typeface="宋体" pitchFamily="2" charset="-122"/>
              </a:rPr>
              <a:t>；返回</a:t>
            </a:r>
            <a:r>
              <a:rPr lang="zh-CN" altLang="en-US" b="0" dirty="0" smtClean="0">
                <a:ea typeface="宋体" pitchFamily="2" charset="-122"/>
              </a:rPr>
              <a:t>第</a:t>
            </a:r>
            <a:r>
              <a:rPr lang="zh-CN" altLang="en-US" b="0" dirty="0">
                <a:ea typeface="宋体" pitchFamily="2" charset="-122"/>
              </a:rPr>
              <a:t>②</a:t>
            </a:r>
            <a:r>
              <a:rPr lang="zh-CN" altLang="en-US" b="0" dirty="0" smtClean="0">
                <a:ea typeface="宋体" pitchFamily="2" charset="-122"/>
              </a:rPr>
              <a:t>步</a:t>
            </a:r>
            <a:endParaRPr lang="zh-CN" altLang="en-US" b="0" dirty="0">
              <a:ea typeface="宋体" pitchFamily="2" charset="-122"/>
            </a:endParaRPr>
          </a:p>
          <a:p>
            <a:pPr marL="914400" lvl="1" indent="-457200" eaLnBrk="1" hangingPunct="1">
              <a:spcAft>
                <a:spcPct val="10000"/>
              </a:spcAft>
              <a:buFont typeface="Arial" pitchFamily="34" charset="0"/>
              <a:buAutoNum type="circleNumDbPlain" startAt="3"/>
            </a:pPr>
            <a:r>
              <a:rPr lang="zh-CN" altLang="en-US" b="0" dirty="0">
                <a:ea typeface="宋体" pitchFamily="2" charset="-122"/>
              </a:rPr>
              <a:t>若</a:t>
            </a:r>
            <a:r>
              <a:rPr lang="zh-CN" altLang="en-US" b="0" dirty="0" smtClean="0">
                <a:ea typeface="宋体" pitchFamily="2" charset="-122"/>
              </a:rPr>
              <a:t>对</a:t>
            </a:r>
            <a:r>
              <a:rPr lang="zh-CN" altLang="en-US" dirty="0">
                <a:solidFill>
                  <a:srgbClr val="3D0BF3"/>
                </a:solidFill>
                <a:ea typeface="宋体" pitchFamily="2" charset="-122"/>
              </a:rPr>
              <a:t>所有</a:t>
            </a:r>
            <a:r>
              <a:rPr lang="zh-CN" altLang="en-US" b="0" dirty="0">
                <a:ea typeface="宋体" pitchFamily="2" charset="-122"/>
              </a:rPr>
              <a:t>的</a:t>
            </a:r>
            <a:r>
              <a:rPr lang="en-US" altLang="zh-CN" b="0" dirty="0" err="1">
                <a:ea typeface="宋体" pitchFamily="2" charset="-122"/>
              </a:rPr>
              <a:t>i</a:t>
            </a:r>
            <a:r>
              <a:rPr lang="en-US" altLang="zh-CN" b="0" dirty="0">
                <a:ea typeface="宋体" pitchFamily="2" charset="-122"/>
              </a:rPr>
              <a:t>, Finish[</a:t>
            </a:r>
            <a:r>
              <a:rPr lang="en-US" altLang="zh-CN" b="0" dirty="0" err="1">
                <a:ea typeface="宋体" pitchFamily="2" charset="-122"/>
              </a:rPr>
              <a:t>i</a:t>
            </a:r>
            <a:r>
              <a:rPr lang="en-US" altLang="zh-CN" b="0" dirty="0">
                <a:ea typeface="宋体" pitchFamily="2" charset="-122"/>
              </a:rPr>
              <a:t>]==</a:t>
            </a:r>
            <a:r>
              <a:rPr lang="en-US" altLang="zh-CN" b="0" dirty="0" smtClean="0">
                <a:ea typeface="宋体" pitchFamily="2" charset="-122"/>
              </a:rPr>
              <a:t>True</a:t>
            </a:r>
            <a:r>
              <a:rPr lang="zh-CN" altLang="en-US" b="0" dirty="0" smtClean="0">
                <a:ea typeface="宋体" pitchFamily="2" charset="-122"/>
              </a:rPr>
              <a:t>成立，则系统处于</a:t>
            </a:r>
            <a:r>
              <a:rPr lang="zh-CN" altLang="en-US" b="0" dirty="0">
                <a:ea typeface="宋体" pitchFamily="2" charset="-122"/>
              </a:rPr>
              <a:t>安全</a:t>
            </a:r>
            <a:r>
              <a:rPr lang="zh-CN" altLang="en-US" b="0" dirty="0" smtClean="0">
                <a:ea typeface="宋体" pitchFamily="2" charset="-122"/>
              </a:rPr>
              <a:t>状态；反之，则系统处于不</a:t>
            </a:r>
            <a:r>
              <a:rPr lang="zh-CN" altLang="en-US" b="0" dirty="0">
                <a:ea typeface="宋体" pitchFamily="2" charset="-122"/>
              </a:rPr>
              <a:t>安全</a:t>
            </a:r>
            <a:r>
              <a:rPr lang="zh-CN" altLang="en-US" b="0" dirty="0" smtClean="0">
                <a:ea typeface="宋体" pitchFamily="2" charset="-122"/>
              </a:rPr>
              <a:t>状态</a:t>
            </a:r>
            <a:r>
              <a:rPr lang="zh-CN" altLang="en-US" b="0" dirty="0">
                <a:ea typeface="宋体" pitchFamily="2" charset="-122"/>
              </a:rPr>
              <a:t>。</a:t>
            </a:r>
            <a:endParaRPr lang="zh-CN" altLang="en-US" b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/>
              <a:t>安全性</a:t>
            </a:r>
            <a:r>
              <a:rPr lang="zh-CN" altLang="en-US" b="0" dirty="0" smtClean="0"/>
              <a:t>算法示例</a:t>
            </a:r>
            <a:endParaRPr lang="en-US" altLang="zh-CN" b="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     假定系统中有4个进程P1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类资源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R3,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其资源数量分别为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9、3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T0时刻的资源分配情况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如下，试问是否存在安全序列？</a:t>
            </a:r>
          </a:p>
        </p:txBody>
      </p:sp>
      <p:graphicFrame>
        <p:nvGraphicFramePr>
          <p:cNvPr id="3420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57780"/>
              </p:ext>
            </p:extLst>
          </p:nvPr>
        </p:nvGraphicFramePr>
        <p:xfrm>
          <a:off x="1524000" y="3053430"/>
          <a:ext cx="6096000" cy="2463802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272842" name="Group 4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71353"/>
              </p:ext>
            </p:extLst>
          </p:nvPr>
        </p:nvGraphicFramePr>
        <p:xfrm>
          <a:off x="1476375" y="1484313"/>
          <a:ext cx="6096000" cy="2011680"/>
        </p:xfrm>
        <a:graphic>
          <a:graphicData uri="http://schemas.openxmlformats.org/drawingml/2006/table">
            <a:tbl>
              <a:tblPr/>
              <a:tblGrid>
                <a:gridCol w="468313"/>
                <a:gridCol w="469900"/>
                <a:gridCol w="468312"/>
                <a:gridCol w="469900"/>
                <a:gridCol w="468313"/>
                <a:gridCol w="468312"/>
                <a:gridCol w="469900"/>
                <a:gridCol w="468313"/>
                <a:gridCol w="468312"/>
                <a:gridCol w="469900"/>
                <a:gridCol w="468313"/>
                <a:gridCol w="469900"/>
                <a:gridCol w="468312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2845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80535"/>
              </p:ext>
            </p:extLst>
          </p:nvPr>
        </p:nvGraphicFramePr>
        <p:xfrm>
          <a:off x="827088" y="4149725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839" name="Text Box 455"/>
          <p:cNvSpPr txBox="1">
            <a:spLocks noChangeArrowheads="1"/>
          </p:cNvSpPr>
          <p:nvPr/>
        </p:nvSpPr>
        <p:spPr bwMode="auto">
          <a:xfrm>
            <a:off x="3276600" y="105251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T0</a:t>
            </a:r>
            <a:r>
              <a:rPr lang="zh-CN" altLang="en-US" b="1" dirty="0"/>
              <a:t>时刻的资源分配表</a:t>
            </a:r>
          </a:p>
        </p:txBody>
      </p:sp>
      <p:sp>
        <p:nvSpPr>
          <p:cNvPr id="272840" name="Text Box 456"/>
          <p:cNvSpPr txBox="1">
            <a:spLocks noChangeArrowheads="1"/>
          </p:cNvSpPr>
          <p:nvPr/>
        </p:nvSpPr>
        <p:spPr bwMode="auto">
          <a:xfrm>
            <a:off x="3492500" y="378936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T0</a:t>
            </a:r>
            <a:r>
              <a:rPr lang="zh-CN" altLang="en-US" b="1"/>
              <a:t>时刻的安全序列</a:t>
            </a:r>
          </a:p>
        </p:txBody>
      </p:sp>
      <p:graphicFrame>
        <p:nvGraphicFramePr>
          <p:cNvPr id="8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65195"/>
              </p:ext>
            </p:extLst>
          </p:nvPr>
        </p:nvGraphicFramePr>
        <p:xfrm>
          <a:off x="828873" y="4149080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4240"/>
              </p:ext>
            </p:extLst>
          </p:nvPr>
        </p:nvGraphicFramePr>
        <p:xfrm>
          <a:off x="827584" y="4153624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84154"/>
              </p:ext>
            </p:extLst>
          </p:nvPr>
        </p:nvGraphicFramePr>
        <p:xfrm>
          <a:off x="827584" y="4153624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7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8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r>
              <a:rPr lang="en-US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124744"/>
            <a:ext cx="9057184" cy="5184576"/>
          </a:xfrm>
        </p:spPr>
        <p:txBody>
          <a:bodyPr/>
          <a:lstStyle/>
          <a:p>
            <a:pPr marL="533400" indent="-533400" eaLnBrk="1" hangingPunct="1">
              <a:spcAft>
                <a:spcPct val="5000"/>
              </a:spcAft>
            </a:pPr>
            <a:r>
              <a:rPr lang="zh-CN" altLang="en-US" b="0" dirty="0" smtClean="0"/>
              <a:t>银行家算法： </a:t>
            </a:r>
            <a:r>
              <a:rPr lang="en-US" altLang="zh-CN" sz="2400" b="0" dirty="0" err="1" smtClean="0">
                <a:ea typeface="宋体" pitchFamily="2" charset="-122"/>
              </a:rPr>
              <a:t>Request</a:t>
            </a:r>
            <a:r>
              <a:rPr lang="en-US" altLang="zh-CN" sz="2400" b="0" baseline="-25000" dirty="0" err="1" smtClean="0">
                <a:ea typeface="宋体" pitchFamily="2" charset="-122"/>
              </a:rPr>
              <a:t>i</a:t>
            </a:r>
            <a:r>
              <a:rPr lang="zh-CN" altLang="en-US" sz="2400" b="0" dirty="0" err="1">
                <a:ea typeface="宋体" pitchFamily="2" charset="-122"/>
              </a:rPr>
              <a:t>为</a:t>
            </a:r>
            <a:r>
              <a:rPr lang="en-US" altLang="zh-CN" sz="2400" b="0" dirty="0" err="1" smtClean="0">
                <a:ea typeface="宋体" pitchFamily="2" charset="-122"/>
              </a:rPr>
              <a:t>进程P</a:t>
            </a:r>
            <a:r>
              <a:rPr lang="en-US" altLang="zh-CN" sz="2400" b="0" baseline="-25000" dirty="0" err="1" smtClean="0">
                <a:ea typeface="宋体" pitchFamily="2" charset="-122"/>
              </a:rPr>
              <a:t>i</a:t>
            </a:r>
            <a:r>
              <a:rPr lang="en-US" altLang="zh-CN" sz="2400" b="0" dirty="0" err="1" smtClean="0">
                <a:ea typeface="宋体" pitchFamily="2" charset="-122"/>
              </a:rPr>
              <a:t>的请求向量</a:t>
            </a:r>
            <a:r>
              <a:rPr lang="en-US" altLang="zh-CN" b="0" dirty="0" smtClean="0">
                <a:ea typeface="宋体" pitchFamily="2" charset="-122"/>
              </a:rPr>
              <a:t> </a:t>
            </a:r>
            <a:endParaRPr lang="zh-CN" altLang="en-US" b="0" dirty="0" smtClean="0">
              <a:ea typeface="宋体" pitchFamily="2" charset="-122"/>
            </a:endParaRPr>
          </a:p>
          <a:p>
            <a:pPr marL="914400" lvl="1" indent="-457200" eaLnBrk="1" hangingPunct="1">
              <a:spcAft>
                <a:spcPct val="5000"/>
              </a:spcAft>
              <a:buFont typeface="Arial" pitchFamily="34" charset="0"/>
              <a:buAutoNum type="circleNumDbPlain"/>
            </a:pPr>
            <a:r>
              <a:rPr lang="zh-CN" altLang="en-US" b="0" dirty="0" smtClean="0">
                <a:ea typeface="宋体" pitchFamily="2" charset="-122"/>
              </a:rPr>
              <a:t>若</a:t>
            </a:r>
            <a:r>
              <a:rPr lang="en-US" altLang="zh-CN" b="0" dirty="0" err="1" smtClean="0">
                <a:ea typeface="宋体" pitchFamily="2" charset="-122"/>
              </a:rPr>
              <a:t>Request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r>
              <a:rPr lang="en-US" altLang="zh-CN" b="0" dirty="0" err="1" smtClean="0">
                <a:ea typeface="宋体" pitchFamily="2" charset="-122"/>
              </a:rPr>
              <a:t>≤Need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r>
              <a:rPr lang="en-US" altLang="zh-CN" b="0" baseline="-25000" dirty="0" smtClean="0">
                <a:ea typeface="宋体" pitchFamily="2" charset="-122"/>
              </a:rPr>
              <a:t> </a:t>
            </a:r>
            <a:r>
              <a:rPr lang="zh-CN" altLang="en-US" b="0" dirty="0" smtClean="0">
                <a:ea typeface="宋体" pitchFamily="2" charset="-122"/>
              </a:rPr>
              <a:t>，则转向步骤②；否则，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出错</a:t>
            </a:r>
            <a:r>
              <a:rPr lang="zh-CN" altLang="en-US" b="0" dirty="0" smtClean="0">
                <a:ea typeface="宋体" pitchFamily="2" charset="-122"/>
              </a:rPr>
              <a:t>退出。</a:t>
            </a:r>
          </a:p>
          <a:p>
            <a:pPr marL="914400" lvl="1" indent="-457200" eaLnBrk="1" hangingPunct="1">
              <a:spcAft>
                <a:spcPct val="5000"/>
              </a:spcAft>
              <a:buFont typeface="Arial" pitchFamily="34" charset="0"/>
              <a:buAutoNum type="circleNumDbPlain"/>
            </a:pPr>
            <a:r>
              <a:rPr lang="zh-CN" altLang="en-US" b="0" dirty="0" smtClean="0">
                <a:ea typeface="宋体" pitchFamily="2" charset="-122"/>
              </a:rPr>
              <a:t>若</a:t>
            </a:r>
            <a:r>
              <a:rPr lang="en-US" altLang="zh-CN" b="0" dirty="0" err="1" smtClean="0">
                <a:ea typeface="宋体" pitchFamily="2" charset="-122"/>
              </a:rPr>
              <a:t>Request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r>
              <a:rPr lang="en-US" altLang="zh-CN" b="0" dirty="0" err="1" smtClean="0">
                <a:ea typeface="宋体" pitchFamily="2" charset="-122"/>
              </a:rPr>
              <a:t>≤Available</a:t>
            </a:r>
            <a:r>
              <a:rPr lang="zh-CN" altLang="en-US" b="0" dirty="0" smtClean="0">
                <a:ea typeface="宋体" pitchFamily="2" charset="-122"/>
              </a:rPr>
              <a:t>，则转向步骤③；否则，</a:t>
            </a:r>
            <a:r>
              <a:rPr lang="en-US" altLang="zh-CN" b="0" dirty="0" smtClean="0">
                <a:ea typeface="宋体" pitchFamily="2" charset="-122"/>
              </a:rPr>
              <a:t>P</a:t>
            </a:r>
            <a:r>
              <a:rPr lang="en-US" altLang="zh-CN" b="0" baseline="-25000" dirty="0" smtClean="0">
                <a:ea typeface="宋体" pitchFamily="2" charset="-12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ea typeface="宋体" pitchFamily="2" charset="-122"/>
              </a:rPr>
              <a:t>阻塞</a:t>
            </a:r>
            <a:r>
              <a:rPr lang="zh-CN" altLang="en-US" b="0" dirty="0" smtClean="0">
                <a:ea typeface="宋体" pitchFamily="2" charset="-122"/>
              </a:rPr>
              <a:t>。</a:t>
            </a:r>
          </a:p>
          <a:p>
            <a:pPr marL="914400" lvl="1" indent="-457200" eaLnBrk="1" hangingPunct="1">
              <a:spcAft>
                <a:spcPct val="5000"/>
              </a:spcAft>
              <a:buFont typeface="Arial" pitchFamily="34" charset="0"/>
              <a:buAutoNum type="circleNumDbPlain"/>
            </a:pPr>
            <a:r>
              <a:rPr lang="zh-CN" altLang="en-US" b="0" dirty="0" smtClean="0">
                <a:ea typeface="宋体" pitchFamily="2" charset="-122"/>
              </a:rPr>
              <a:t>试探性地为</a:t>
            </a:r>
            <a:r>
              <a:rPr lang="en-US" altLang="zh-CN" b="0" dirty="0" smtClean="0">
                <a:ea typeface="宋体" pitchFamily="2" charset="-122"/>
              </a:rPr>
              <a:t>P</a:t>
            </a:r>
            <a:r>
              <a:rPr lang="en-US" altLang="zh-CN" b="0" baseline="-25000" dirty="0" smtClean="0">
                <a:ea typeface="宋体" pitchFamily="2" charset="-122"/>
              </a:rPr>
              <a:t>i</a:t>
            </a:r>
            <a:r>
              <a:rPr lang="zh-CN" altLang="en-US" b="0" dirty="0" smtClean="0">
                <a:ea typeface="宋体" pitchFamily="2" charset="-122"/>
              </a:rPr>
              <a:t>分配资源，并修改相关数据结构：</a:t>
            </a:r>
            <a:endParaRPr lang="en-US" altLang="zh-CN" b="0" dirty="0" smtClean="0">
              <a:ea typeface="宋体" pitchFamily="2" charset="-122"/>
            </a:endParaRPr>
          </a:p>
          <a:p>
            <a:pPr marL="457200" lvl="1" indent="0" eaLnBrk="1" hangingPunct="1">
              <a:spcAft>
                <a:spcPct val="5000"/>
              </a:spcAft>
              <a:buNone/>
            </a:pPr>
            <a:r>
              <a:rPr lang="en-US" altLang="zh-CN" b="0" dirty="0">
                <a:ea typeface="宋体" pitchFamily="2" charset="-122"/>
              </a:rPr>
              <a:t> </a:t>
            </a:r>
            <a:r>
              <a:rPr lang="en-US" altLang="zh-CN" b="0" dirty="0" smtClean="0">
                <a:ea typeface="宋体" pitchFamily="2" charset="-122"/>
              </a:rPr>
              <a:t>     Available:</a:t>
            </a:r>
            <a:r>
              <a:rPr lang="zh-CN" altLang="en-US" b="0" dirty="0" smtClean="0">
                <a:ea typeface="宋体" pitchFamily="2" charset="-122"/>
              </a:rPr>
              <a:t>＝</a:t>
            </a:r>
            <a:r>
              <a:rPr lang="en-US" altLang="zh-CN" b="0" dirty="0" smtClean="0">
                <a:ea typeface="宋体" pitchFamily="2" charset="-122"/>
              </a:rPr>
              <a:t>Available</a:t>
            </a:r>
            <a:r>
              <a:rPr lang="zh-CN" altLang="en-US" b="0" dirty="0" smtClean="0">
                <a:ea typeface="宋体" pitchFamily="2" charset="-122"/>
              </a:rPr>
              <a:t>一</a:t>
            </a:r>
            <a:r>
              <a:rPr lang="en-US" altLang="zh-CN" b="0" dirty="0" err="1" smtClean="0">
                <a:ea typeface="宋体" pitchFamily="2" charset="-122"/>
              </a:rPr>
              <a:t>Request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endParaRPr lang="en-US" altLang="zh-CN" b="0" dirty="0">
              <a:ea typeface="宋体" pitchFamily="2" charset="-122"/>
            </a:endParaRPr>
          </a:p>
          <a:p>
            <a:pPr marL="457200" lvl="1" indent="0" eaLnBrk="1" hangingPunct="1">
              <a:spcAft>
                <a:spcPct val="5000"/>
              </a:spcAft>
              <a:buNone/>
            </a:pPr>
            <a:r>
              <a:rPr lang="en-US" altLang="zh-CN" b="0" dirty="0" smtClean="0">
                <a:ea typeface="宋体" pitchFamily="2" charset="-122"/>
              </a:rPr>
              <a:t>      Allocation:</a:t>
            </a:r>
            <a:r>
              <a:rPr lang="zh-CN" altLang="en-US" b="0" dirty="0" smtClean="0">
                <a:ea typeface="宋体" pitchFamily="2" charset="-122"/>
              </a:rPr>
              <a:t>＝</a:t>
            </a:r>
            <a:r>
              <a:rPr lang="en-US" altLang="zh-CN" b="0" dirty="0" smtClean="0">
                <a:ea typeface="宋体" pitchFamily="2" charset="-122"/>
              </a:rPr>
              <a:t>Allocation</a:t>
            </a:r>
            <a:r>
              <a:rPr lang="zh-CN" altLang="en-US" b="0" dirty="0" smtClean="0">
                <a:ea typeface="宋体" pitchFamily="2" charset="-122"/>
              </a:rPr>
              <a:t>＋</a:t>
            </a:r>
            <a:r>
              <a:rPr lang="en-US" altLang="zh-CN" b="0" dirty="0" err="1" smtClean="0">
                <a:ea typeface="宋体" pitchFamily="2" charset="-122"/>
              </a:rPr>
              <a:t>Request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endParaRPr lang="en-US" altLang="zh-CN" b="0" dirty="0">
              <a:ea typeface="宋体" pitchFamily="2" charset="-122"/>
            </a:endParaRPr>
          </a:p>
          <a:p>
            <a:pPr marL="457200" lvl="1" indent="0" eaLnBrk="1" hangingPunct="1">
              <a:spcAft>
                <a:spcPct val="5000"/>
              </a:spcAft>
              <a:buNone/>
            </a:pPr>
            <a:r>
              <a:rPr lang="en-US" altLang="zh-CN" b="0" dirty="0" smtClean="0">
                <a:ea typeface="宋体" pitchFamily="2" charset="-122"/>
              </a:rPr>
              <a:t>      </a:t>
            </a:r>
            <a:r>
              <a:rPr lang="en-US" altLang="zh-CN" b="0" dirty="0" err="1" smtClean="0">
                <a:ea typeface="宋体" pitchFamily="2" charset="-122"/>
              </a:rPr>
              <a:t>Need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r>
              <a:rPr lang="en-US" altLang="zh-CN" b="0" dirty="0" smtClean="0">
                <a:ea typeface="宋体" pitchFamily="2" charset="-122"/>
              </a:rPr>
              <a:t>: =</a:t>
            </a:r>
            <a:r>
              <a:rPr lang="en-US" altLang="zh-CN" b="0" dirty="0" err="1" smtClean="0">
                <a:ea typeface="宋体" pitchFamily="2" charset="-122"/>
              </a:rPr>
              <a:t>Need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r>
              <a:rPr lang="zh-CN" altLang="en-US" b="0" dirty="0" smtClean="0">
                <a:ea typeface="宋体" pitchFamily="2" charset="-122"/>
              </a:rPr>
              <a:t>一</a:t>
            </a:r>
            <a:r>
              <a:rPr lang="en-US" altLang="zh-CN" b="0" dirty="0" err="1" smtClean="0">
                <a:ea typeface="宋体" pitchFamily="2" charset="-122"/>
              </a:rPr>
              <a:t>Request</a:t>
            </a:r>
            <a:r>
              <a:rPr lang="en-US" altLang="zh-CN" b="0" baseline="-25000" dirty="0" err="1" smtClean="0">
                <a:ea typeface="宋体" pitchFamily="2" charset="-122"/>
              </a:rPr>
              <a:t>i</a:t>
            </a:r>
            <a:endParaRPr lang="zh-CN" altLang="en-US" b="0" dirty="0" smtClean="0">
              <a:ea typeface="宋体" pitchFamily="2" charset="-122"/>
            </a:endParaRPr>
          </a:p>
          <a:p>
            <a:pPr marL="914400" lvl="1" indent="-457200" eaLnBrk="1" hangingPunct="1">
              <a:spcAft>
                <a:spcPct val="5000"/>
              </a:spcAft>
              <a:buFont typeface="+mj-ea"/>
              <a:buAutoNum type="circleNumDbPlain" startAt="4"/>
            </a:pPr>
            <a:r>
              <a:rPr lang="zh-CN" altLang="en-US" dirty="0" smtClean="0">
                <a:solidFill>
                  <a:srgbClr val="7030A0"/>
                </a:solidFill>
                <a:ea typeface="宋体" pitchFamily="2" charset="-122"/>
              </a:rPr>
              <a:t>执行安全性算法检查</a:t>
            </a:r>
            <a:endParaRPr lang="en-US" altLang="zh-CN" dirty="0">
              <a:solidFill>
                <a:srgbClr val="7030A0"/>
              </a:solidFill>
              <a:ea typeface="宋体" pitchFamily="2" charset="-122"/>
            </a:endParaRPr>
          </a:p>
          <a:p>
            <a:pPr marL="457200" lvl="1" indent="0" eaLnBrk="1" hangingPunct="1">
              <a:spcAft>
                <a:spcPct val="5000"/>
              </a:spcAft>
              <a:buNone/>
            </a:pPr>
            <a:r>
              <a:rPr lang="en-US" altLang="zh-CN" b="0" dirty="0" smtClean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</a:t>
            </a:r>
            <a:r>
              <a:rPr lang="zh-CN" altLang="en-US" b="0" dirty="0" smtClean="0">
                <a:ea typeface="宋体" pitchFamily="2" charset="-122"/>
              </a:rPr>
              <a:t>若</a:t>
            </a:r>
            <a:r>
              <a:rPr lang="zh-CN" altLang="en-US" b="0" dirty="0">
                <a:ea typeface="宋体" pitchFamily="2" charset="-122"/>
              </a:rPr>
              <a:t>处于安全状态，则分配；否则，</a:t>
            </a:r>
            <a:r>
              <a:rPr lang="zh-CN" altLang="en-US" b="0" dirty="0" smtClean="0">
                <a:ea typeface="宋体" pitchFamily="2" charset="-122"/>
              </a:rPr>
              <a:t>试分配</a:t>
            </a:r>
            <a:r>
              <a:rPr lang="zh-CN" altLang="en-US" b="0" dirty="0">
                <a:ea typeface="宋体" pitchFamily="2" charset="-122"/>
              </a:rPr>
              <a:t>失效</a:t>
            </a:r>
            <a:r>
              <a:rPr lang="zh-CN" altLang="en-US" b="0" dirty="0" smtClean="0">
                <a:ea typeface="宋体" pitchFamily="2" charset="-122"/>
              </a:rPr>
              <a:t>，恢复试分配前状态</a:t>
            </a:r>
            <a:r>
              <a:rPr lang="zh-CN" altLang="en-US" b="0" dirty="0">
                <a:ea typeface="宋体" pitchFamily="2" charset="-122"/>
              </a:rPr>
              <a:t>， </a:t>
            </a:r>
            <a:r>
              <a:rPr lang="en-US" altLang="zh-CN" b="0" dirty="0">
                <a:ea typeface="宋体" pitchFamily="2" charset="-122"/>
              </a:rPr>
              <a:t>P</a:t>
            </a:r>
            <a:r>
              <a:rPr lang="en-US" altLang="zh-CN" b="0" baseline="-25000" dirty="0">
                <a:ea typeface="宋体" pitchFamily="2" charset="-122"/>
              </a:rPr>
              <a:t>i</a:t>
            </a:r>
            <a:r>
              <a:rPr lang="zh-CN" altLang="en-US" b="0" dirty="0">
                <a:ea typeface="宋体" pitchFamily="2" charset="-122"/>
              </a:rPr>
              <a:t>阻塞。</a:t>
            </a:r>
          </a:p>
        </p:txBody>
      </p:sp>
    </p:spTree>
    <p:extLst>
      <p:ext uri="{BB962C8B-B14F-4D97-AF65-F5344CB8AC3E}">
        <p14:creationId xmlns:p14="http://schemas.microsoft.com/office/powerpoint/2010/main" val="15546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银行家算法示例</a:t>
            </a:r>
            <a:r>
              <a:rPr lang="en-US" altLang="zh-CN" b="0" dirty="0"/>
              <a:t>1</a:t>
            </a:r>
            <a:endParaRPr lang="en-US" altLang="zh-CN" b="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     假定系统中有4个进程P1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类资源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R3,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其资源数量分别为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9、3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T0时刻的资源分配情况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如下，此时若进程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的请求向量为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&lt;1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0&gt;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。若采用银行家算法，可否分配资源？</a:t>
            </a:r>
          </a:p>
        </p:txBody>
      </p:sp>
      <p:graphicFrame>
        <p:nvGraphicFramePr>
          <p:cNvPr id="434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7380"/>
              </p:ext>
            </p:extLst>
          </p:nvPr>
        </p:nvGraphicFramePr>
        <p:xfrm>
          <a:off x="1428750" y="3485478"/>
          <a:ext cx="6096000" cy="2463802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0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39641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计算可用资源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向量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Available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(0, 1, 1)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判断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Request4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(1,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, 0)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Need4 = (4,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2, 0)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Request4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&lt;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Need4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</a:t>
            </a:r>
            <a:r>
              <a:rPr lang="en-US" altLang="zh-CN" sz="2400" b="1" i="1" dirty="0" smtClean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Request4 </a:t>
            </a:r>
            <a:r>
              <a:rPr lang="en-US" altLang="zh-CN" sz="2400" b="1" i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&lt; </a:t>
            </a:r>
            <a:r>
              <a:rPr lang="en-US" altLang="zh-CN" sz="2400" b="1" i="1" dirty="0" smtClean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Available </a:t>
            </a:r>
            <a:r>
              <a:rPr lang="zh-CN" altLang="en-US" sz="2400" b="1" i="1" dirty="0" smtClean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不成立</a:t>
            </a:r>
            <a:endParaRPr lang="en-US" altLang="zh-CN" sz="2400" b="1" i="1" dirty="0">
              <a:solidFill>
                <a:srgbClr val="FE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r>
              <a:rPr lang="en-US" altLang="zh-CN" sz="2400" b="1" i="1" dirty="0" smtClean="0">
                <a:solidFill>
                  <a:srgbClr val="3D0BF3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P4</a:t>
            </a:r>
            <a:r>
              <a:rPr lang="zh-CN" altLang="en-US" sz="2400" b="1" i="1" dirty="0" smtClean="0">
                <a:solidFill>
                  <a:srgbClr val="3D0BF3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请求</a:t>
            </a:r>
            <a:r>
              <a:rPr lang="zh-CN" altLang="en-US" sz="2400" b="1" i="1" dirty="0">
                <a:solidFill>
                  <a:srgbClr val="3D0BF3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的资源不能分配！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银行家算法示例</a:t>
            </a:r>
            <a:r>
              <a:rPr lang="en-US" altLang="zh-CN" b="0" dirty="0"/>
              <a:t>2</a:t>
            </a:r>
            <a:endParaRPr lang="en-US" altLang="zh-CN" b="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     假定系统中有4个进程P1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类资源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R3,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其资源数量分别为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9、3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T0时刻的资源分配情况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如下，此时若进程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申请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资源。若采用银行家算法，可否分配资源？</a:t>
            </a:r>
          </a:p>
        </p:txBody>
      </p:sp>
      <p:graphicFrame>
        <p:nvGraphicFramePr>
          <p:cNvPr id="343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14907"/>
              </p:ext>
            </p:extLst>
          </p:nvPr>
        </p:nvGraphicFramePr>
        <p:xfrm>
          <a:off x="1524000" y="3341462"/>
          <a:ext cx="6096000" cy="2463802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39641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计算可用资源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向量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Available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(0, 1, 1)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判断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Request1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(0, 0, 1), Request1 &lt; Need1, Request1 &lt; Available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尝试分配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6294" name="Text Box 70"/>
          <p:cNvSpPr txBox="1">
            <a:spLocks noChangeArrowheads="1"/>
          </p:cNvSpPr>
          <p:nvPr/>
        </p:nvSpPr>
        <p:spPr bwMode="auto">
          <a:xfrm>
            <a:off x="2124075" y="3187824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为</a:t>
            </a:r>
            <a:r>
              <a:rPr lang="en-US" altLang="zh-CN" sz="2400" dirty="0">
                <a:latin typeface="Times New Roman" pitchFamily="18" charset="0"/>
              </a:rPr>
              <a:t>P1</a:t>
            </a:r>
            <a:r>
              <a:rPr lang="zh-CN" altLang="en-US" sz="2400" dirty="0">
                <a:latin typeface="Times New Roman" pitchFamily="18" charset="0"/>
              </a:rPr>
              <a:t>分配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个</a:t>
            </a:r>
            <a:r>
              <a:rPr lang="en-US" altLang="zh-CN" sz="2400" dirty="0">
                <a:latin typeface="Times New Roman" pitchFamily="18" charset="0"/>
              </a:rPr>
              <a:t>R3</a:t>
            </a:r>
            <a:r>
              <a:rPr lang="zh-CN" altLang="en-US" sz="2400" dirty="0">
                <a:latin typeface="Times New Roman" pitchFamily="18" charset="0"/>
              </a:rPr>
              <a:t>后的资源分配表</a:t>
            </a:r>
          </a:p>
        </p:txBody>
      </p:sp>
      <p:sp>
        <p:nvSpPr>
          <p:cNvPr id="436358" name="Rectangle 134"/>
          <p:cNvSpPr>
            <a:spLocks noChangeArrowheads="1"/>
          </p:cNvSpPr>
          <p:nvPr/>
        </p:nvSpPr>
        <p:spPr bwMode="auto">
          <a:xfrm>
            <a:off x="1187450" y="5780112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i="1" dirty="0" err="1">
                <a:solidFill>
                  <a:srgbClr val="FE0000"/>
                </a:solidFill>
                <a:latin typeface="Times New Roman" pitchFamily="18" charset="0"/>
              </a:rPr>
              <a:t>系统进入不安全状态</a:t>
            </a:r>
            <a:r>
              <a:rPr kumimoji="1" lang="zh-CN" altLang="en-US" sz="2400" b="1" i="1" dirty="0">
                <a:solidFill>
                  <a:srgbClr val="FE00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E0000"/>
                </a:solidFill>
                <a:latin typeface="Times New Roman" pitchFamily="18" charset="0"/>
              </a:rPr>
              <a:t>P1请求的资源不能分配</a:t>
            </a:r>
            <a:r>
              <a:rPr kumimoji="1" lang="zh-CN" altLang="en-US" sz="2400" b="1" i="1" dirty="0">
                <a:solidFill>
                  <a:srgbClr val="FE0000"/>
                </a:solidFill>
                <a:latin typeface="Times New Roman" pitchFamily="18" charset="0"/>
              </a:rPr>
              <a:t>！</a:t>
            </a:r>
          </a:p>
        </p:txBody>
      </p:sp>
      <p:graphicFrame>
        <p:nvGraphicFramePr>
          <p:cNvPr id="43636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63999"/>
              </p:ext>
            </p:extLst>
          </p:nvPr>
        </p:nvGraphicFramePr>
        <p:xfrm>
          <a:off x="1331913" y="3649568"/>
          <a:ext cx="6096000" cy="2011680"/>
        </p:xfrm>
        <a:graphic>
          <a:graphicData uri="http://schemas.openxmlformats.org/drawingml/2006/table">
            <a:tbl>
              <a:tblPr/>
              <a:tblGrid>
                <a:gridCol w="468312"/>
                <a:gridCol w="469900"/>
                <a:gridCol w="468313"/>
                <a:gridCol w="469900"/>
                <a:gridCol w="468312"/>
                <a:gridCol w="468313"/>
                <a:gridCol w="469900"/>
                <a:gridCol w="468312"/>
                <a:gridCol w="468313"/>
                <a:gridCol w="469900"/>
                <a:gridCol w="468312"/>
                <a:gridCol w="469900"/>
                <a:gridCol w="468313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3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3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94" grpId="0"/>
      <p:bldP spid="4363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银行家算法示例</a:t>
            </a:r>
            <a:r>
              <a:rPr lang="en-US" altLang="zh-CN" b="0" dirty="0"/>
              <a:t>3</a:t>
            </a:r>
            <a:endParaRPr lang="en-US" altLang="zh-CN" b="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     假定系统中有4个进程P1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类资源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R2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R3,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其资源数量分别为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9、3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T0时刻的资源分配情况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如下，此时若进程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的请求向量为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&lt;0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0&gt;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。若采用银行家算法，可否分配资源？</a:t>
            </a:r>
          </a:p>
        </p:txBody>
      </p:sp>
      <p:graphicFrame>
        <p:nvGraphicFramePr>
          <p:cNvPr id="435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47772"/>
              </p:ext>
            </p:extLst>
          </p:nvPr>
        </p:nvGraphicFramePr>
        <p:xfrm>
          <a:off x="1428750" y="3429000"/>
          <a:ext cx="6096000" cy="2463802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4111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39641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计算可用资源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向量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Available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(0, 1, 1)</a:t>
            </a:r>
            <a:endParaRPr lang="zh-CN" altLang="en-US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判断</a:t>
            </a:r>
            <a:endParaRPr lang="en-US" altLang="zh-CN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Request4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(0,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1,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), Request4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&lt;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Need4, Request4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&lt; Available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尝试分配</a:t>
            </a: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6294" name="Text Box 70"/>
          <p:cNvSpPr txBox="1">
            <a:spLocks noChangeArrowheads="1"/>
          </p:cNvSpPr>
          <p:nvPr/>
        </p:nvSpPr>
        <p:spPr bwMode="auto">
          <a:xfrm>
            <a:off x="2267744" y="3187824"/>
            <a:ext cx="4824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</a:rPr>
              <a:t>P4</a:t>
            </a:r>
            <a:r>
              <a:rPr lang="zh-CN" altLang="en-US" sz="2400" dirty="0" smtClean="0">
                <a:latin typeface="Times New Roman" pitchFamily="18" charset="0"/>
              </a:rPr>
              <a:t>分配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个</a:t>
            </a:r>
            <a:r>
              <a:rPr lang="en-US" altLang="zh-CN" sz="2400" dirty="0" smtClean="0">
                <a:latin typeface="Times New Roman" pitchFamily="18" charset="0"/>
              </a:rPr>
              <a:t>R2</a:t>
            </a:r>
            <a:r>
              <a:rPr lang="zh-CN" altLang="en-US" sz="2400" dirty="0" smtClean="0">
                <a:latin typeface="Times New Roman" pitchFamily="18" charset="0"/>
              </a:rPr>
              <a:t>后</a:t>
            </a:r>
            <a:r>
              <a:rPr lang="zh-CN" altLang="en-US" sz="2400" dirty="0">
                <a:latin typeface="Times New Roman" pitchFamily="18" charset="0"/>
              </a:rPr>
              <a:t>的资源分配表</a:t>
            </a:r>
          </a:p>
        </p:txBody>
      </p:sp>
      <p:graphicFrame>
        <p:nvGraphicFramePr>
          <p:cNvPr id="43636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92623"/>
              </p:ext>
            </p:extLst>
          </p:nvPr>
        </p:nvGraphicFramePr>
        <p:xfrm>
          <a:off x="1331913" y="3649568"/>
          <a:ext cx="6096000" cy="2011680"/>
        </p:xfrm>
        <a:graphic>
          <a:graphicData uri="http://schemas.openxmlformats.org/drawingml/2006/table">
            <a:tbl>
              <a:tblPr/>
              <a:tblGrid>
                <a:gridCol w="468312"/>
                <a:gridCol w="469900"/>
                <a:gridCol w="468313"/>
                <a:gridCol w="469900"/>
                <a:gridCol w="468312"/>
                <a:gridCol w="468313"/>
                <a:gridCol w="469900"/>
                <a:gridCol w="468312"/>
                <a:gridCol w="468313"/>
                <a:gridCol w="469900"/>
                <a:gridCol w="468312"/>
                <a:gridCol w="469900"/>
                <a:gridCol w="468313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3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进程死锁现象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641822" y="1882560"/>
            <a:ext cx="5234434" cy="2554552"/>
            <a:chOff x="96" y="1486"/>
            <a:chExt cx="3388" cy="1806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680" y="1486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Consumer：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96" y="1488"/>
              <a:ext cx="9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Producer：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32" y="1888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wait(e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) 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32" y="2175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32" y="2483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存入一条数据</a:t>
              </a:r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32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32" y="3074"/>
              <a:ext cx="66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signal(n);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1872" y="2208"/>
              <a:ext cx="7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wait(n);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872" y="1920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wait(s);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1920" y="2511"/>
              <a:ext cx="15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000" dirty="0">
                  <a:solidFill>
                    <a:schemeClr val="hlink"/>
                  </a:solidFill>
                  <a:latin typeface="Times New Roman" pitchFamily="18" charset="0"/>
                </a:rPr>
                <a:t>取一条数据</a:t>
              </a:r>
              <a:r>
                <a:rPr kumimoji="1" lang="en-US" altLang="zh-CN" sz="2000" dirty="0" smtClean="0">
                  <a:solidFill>
                    <a:schemeClr val="hlink"/>
                  </a:solidFill>
                  <a:latin typeface="Times New Roman" pitchFamily="18" charset="0"/>
                </a:rPr>
                <a:t>;</a:t>
              </a:r>
              <a:endParaRPr kumimoji="1" lang="en-US" altLang="zh-CN" sz="20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874" y="2786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signal(s);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1874" y="3074"/>
              <a:ext cx="88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chemeClr val="hlink"/>
                  </a:solidFill>
                  <a:latin typeface="Times New Roman" pitchFamily="18" charset="0"/>
                </a:rPr>
                <a:t>signal(e);</a:t>
              </a: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259632" y="4797152"/>
            <a:ext cx="646215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 smtClean="0">
                <a:latin typeface="Times New Roman" pitchFamily="18" charset="0"/>
              </a:rPr>
              <a:t>当</a:t>
            </a:r>
            <a:r>
              <a:rPr kumimoji="1" lang="en-US" altLang="zh-CN" sz="2000" dirty="0">
                <a:latin typeface="Times New Roman" pitchFamily="18" charset="0"/>
              </a:rPr>
              <a:t>n</a:t>
            </a:r>
            <a:r>
              <a:rPr kumimoji="1" lang="en-US" altLang="zh-CN" sz="2000" dirty="0" smtClean="0">
                <a:latin typeface="Times New Roman" pitchFamily="18" charset="0"/>
              </a:rPr>
              <a:t>=0</a:t>
            </a:r>
            <a:r>
              <a:rPr kumimoji="1" lang="en-US" altLang="zh-CN" sz="2000" dirty="0">
                <a:latin typeface="Times New Roman" pitchFamily="18" charset="0"/>
              </a:rPr>
              <a:t>, </a:t>
            </a:r>
            <a:r>
              <a:rPr kumimoji="1" lang="en-US" altLang="zh-CN" sz="2000" dirty="0" smtClean="0">
                <a:latin typeface="Times New Roman" pitchFamily="18" charset="0"/>
              </a:rPr>
              <a:t>s </a:t>
            </a:r>
            <a:r>
              <a:rPr kumimoji="1" lang="en-US" altLang="zh-CN" sz="2000" dirty="0">
                <a:latin typeface="Times New Roman" pitchFamily="18" charset="0"/>
              </a:rPr>
              <a:t>= 1</a:t>
            </a:r>
            <a:r>
              <a:rPr kumimoji="1" lang="zh-CN" altLang="en-US" sz="2000" dirty="0">
                <a:latin typeface="Times New Roman" pitchFamily="18" charset="0"/>
              </a:rPr>
              <a:t>时，执行顺序：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Consumer.wait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(s) </a:t>
            </a:r>
            <a:r>
              <a:rPr kumimoji="1" lang="en-US" altLang="zh-CN" sz="2000" dirty="0">
                <a:solidFill>
                  <a:schemeClr val="accent2"/>
                </a:solidFill>
                <a:latin typeface="Times New Roman" pitchFamily="18" charset="0"/>
              </a:rPr>
              <a:t>; </a:t>
            </a: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Consumer.wait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(n);   </a:t>
            </a:r>
            <a:endParaRPr kumimoji="1" lang="en-US" altLang="zh-CN" sz="2000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Producer.wait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(e) </a:t>
            </a:r>
            <a:r>
              <a:rPr kumimoji="1" lang="en-US" altLang="zh-CN" sz="2000" dirty="0">
                <a:solidFill>
                  <a:schemeClr val="accent2"/>
                </a:solidFill>
                <a:latin typeface="Times New Roman" pitchFamily="18" charset="0"/>
              </a:rPr>
              <a:t>; </a:t>
            </a:r>
            <a:r>
              <a:rPr kumimoji="1" lang="en-US" altLang="zh-CN" sz="2000" dirty="0" err="1" smtClean="0">
                <a:solidFill>
                  <a:schemeClr val="accent2"/>
                </a:solidFill>
                <a:latin typeface="Times New Roman" pitchFamily="18" charset="0"/>
              </a:rPr>
              <a:t>Producer.wait</a:t>
            </a:r>
            <a:r>
              <a:rPr kumimoji="1" lang="en-US" altLang="zh-CN" sz="2000" dirty="0" smtClean="0">
                <a:solidFill>
                  <a:schemeClr val="accent2"/>
                </a:solidFill>
                <a:latin typeface="Times New Roman" pitchFamily="18" charset="0"/>
              </a:rPr>
              <a:t>(s) </a:t>
            </a:r>
            <a:r>
              <a:rPr kumimoji="1" lang="en-US" altLang="zh-CN" sz="2000" dirty="0">
                <a:solidFill>
                  <a:schemeClr val="accent2"/>
                </a:solidFill>
                <a:latin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39641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3636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28661"/>
              </p:ext>
            </p:extLst>
          </p:nvPr>
        </p:nvGraphicFramePr>
        <p:xfrm>
          <a:off x="1572344" y="1547688"/>
          <a:ext cx="6096000" cy="2011680"/>
        </p:xfrm>
        <a:graphic>
          <a:graphicData uri="http://schemas.openxmlformats.org/drawingml/2006/table">
            <a:tbl>
              <a:tblPr/>
              <a:tblGrid>
                <a:gridCol w="468312"/>
                <a:gridCol w="469900"/>
                <a:gridCol w="468313"/>
                <a:gridCol w="469900"/>
                <a:gridCol w="468312"/>
                <a:gridCol w="468313"/>
                <a:gridCol w="469900"/>
                <a:gridCol w="468312"/>
                <a:gridCol w="468313"/>
                <a:gridCol w="469900"/>
                <a:gridCol w="468312"/>
                <a:gridCol w="469900"/>
                <a:gridCol w="468313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93494"/>
              </p:ext>
            </p:extLst>
          </p:nvPr>
        </p:nvGraphicFramePr>
        <p:xfrm>
          <a:off x="900881" y="4149080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3455877" y="3717032"/>
            <a:ext cx="2556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Times New Roman" pitchFamily="18" charset="0"/>
              </a:rPr>
              <a:t>安全性算法检查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9" name="Text Box 70"/>
          <p:cNvSpPr txBox="1">
            <a:spLocks noChangeArrowheads="1"/>
          </p:cNvSpPr>
          <p:nvPr/>
        </p:nvSpPr>
        <p:spPr bwMode="auto">
          <a:xfrm>
            <a:off x="2411761" y="1095127"/>
            <a:ext cx="4824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</a:rPr>
              <a:t>P4</a:t>
            </a:r>
            <a:r>
              <a:rPr lang="zh-CN" altLang="en-US" sz="2400" dirty="0" smtClean="0">
                <a:latin typeface="Times New Roman" pitchFamily="18" charset="0"/>
              </a:rPr>
              <a:t>分配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个</a:t>
            </a:r>
            <a:r>
              <a:rPr lang="en-US" altLang="zh-CN" sz="2400" dirty="0" smtClean="0">
                <a:latin typeface="Times New Roman" pitchFamily="18" charset="0"/>
              </a:rPr>
              <a:t>R2</a:t>
            </a:r>
            <a:r>
              <a:rPr lang="zh-CN" altLang="en-US" sz="2400" dirty="0" smtClean="0">
                <a:latin typeface="Times New Roman" pitchFamily="18" charset="0"/>
              </a:rPr>
              <a:t>后</a:t>
            </a:r>
            <a:r>
              <a:rPr lang="zh-CN" altLang="en-US" sz="2400" dirty="0">
                <a:latin typeface="Times New Roman" pitchFamily="18" charset="0"/>
              </a:rPr>
              <a:t>的资源分配表</a:t>
            </a:r>
          </a:p>
        </p:txBody>
      </p:sp>
      <p:graphicFrame>
        <p:nvGraphicFramePr>
          <p:cNvPr id="11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21252"/>
              </p:ext>
            </p:extLst>
          </p:nvPr>
        </p:nvGraphicFramePr>
        <p:xfrm>
          <a:off x="900881" y="4149080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37954"/>
              </p:ext>
            </p:extLst>
          </p:nvPr>
        </p:nvGraphicFramePr>
        <p:xfrm>
          <a:off x="899592" y="4149080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06B0A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E0000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90889"/>
              </p:ext>
            </p:extLst>
          </p:nvPr>
        </p:nvGraphicFramePr>
        <p:xfrm>
          <a:off x="900881" y="4149080"/>
          <a:ext cx="7775575" cy="2011680"/>
        </p:xfrm>
        <a:graphic>
          <a:graphicData uri="http://schemas.openxmlformats.org/drawingml/2006/table">
            <a:tbl>
              <a:tblPr/>
              <a:tblGrid>
                <a:gridCol w="498475"/>
                <a:gridCol w="500062"/>
                <a:gridCol w="498475"/>
                <a:gridCol w="498475"/>
                <a:gridCol w="498475"/>
                <a:gridCol w="500063"/>
                <a:gridCol w="498475"/>
                <a:gridCol w="498475"/>
                <a:gridCol w="500062"/>
                <a:gridCol w="498475"/>
                <a:gridCol w="627063"/>
                <a:gridCol w="647700"/>
                <a:gridCol w="647700"/>
                <a:gridCol w="863600"/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Work+Allocation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Finish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06B0A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  <a:cs typeface="Times New Roman" pitchFamily="18" charset="0"/>
                        </a:rPr>
                        <a:t>True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3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2.11.4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避免死锁</a:t>
            </a:r>
            <a:r>
              <a:rPr lang="en-US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124744"/>
            <a:ext cx="8229600" cy="4525963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0" dirty="0"/>
              <a:t>银行家算法</a:t>
            </a:r>
            <a:r>
              <a:rPr lang="zh-CN" altLang="en-US" b="0" dirty="0" smtClean="0"/>
              <a:t>的</a:t>
            </a:r>
            <a:r>
              <a:rPr lang="zh-CN" altLang="en-US" b="0" dirty="0"/>
              <a:t>优点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>
                <a:latin typeface="宋体" pitchFamily="2" charset="-122"/>
                <a:ea typeface="宋体" pitchFamily="2" charset="-122"/>
              </a:rPr>
              <a:t>比死锁预防限制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少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无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死锁检测方法中的资源剥夺</a:t>
            </a:r>
            <a:r>
              <a:rPr lang="en-US" altLang="zh-CN" b="0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进程重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启。</a:t>
            </a:r>
            <a:endParaRPr lang="en-US" altLang="zh-CN" b="0" dirty="0" smtClean="0"/>
          </a:p>
          <a:p>
            <a:pPr eaLnBrk="1" hangingPunct="1">
              <a:spcAft>
                <a:spcPct val="20000"/>
              </a:spcAft>
            </a:pPr>
            <a:r>
              <a:rPr lang="zh-CN" altLang="en-US" b="0" dirty="0" smtClean="0"/>
              <a:t>银行家算法的缺点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预先必须声明每个进程需要的资源总量。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进程之间相互独立，其执行顺序取决于系统安全，而非进程间的同步要求。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系统必须提供固定数量的资源供进程使用。</a:t>
            </a:r>
            <a:endParaRPr lang="en-US" altLang="zh-CN" b="0" dirty="0"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Aft>
                <a:spcPct val="20000"/>
              </a:spcAft>
            </a:pP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若</a:t>
            </a:r>
            <a:r>
              <a:rPr lang="zh-CN" altLang="en-US" b="0">
                <a:latin typeface="宋体" pitchFamily="2" charset="-122"/>
                <a:ea typeface="宋体" pitchFamily="2" charset="-122"/>
              </a:rPr>
              <a:t>进程</a:t>
            </a:r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占有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资源，则不能让其退出系统。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149532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如果系统不愿意附加太多约束条件预防死锁，也不希望系统额外开销预测并避免死锁，那么，只能允许死锁出现，然后再解除它。</a:t>
            </a:r>
          </a:p>
          <a:p>
            <a:pPr eaLnBrk="1" hangingPunct="1"/>
            <a:endParaRPr lang="zh-CN" altLang="en-US" b="0" dirty="0" smtClean="0"/>
          </a:p>
          <a:p>
            <a:pPr eaLnBrk="1" hangingPunct="1"/>
            <a:r>
              <a:rPr lang="zh-CN" altLang="en-US" b="0" dirty="0" smtClean="0"/>
              <a:t>系统需要利用某种方法来检测死锁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简化资源分配图。</a:t>
            </a:r>
            <a:endParaRPr lang="en-US" altLang="zh-CN" b="0" dirty="0" smtClean="0"/>
          </a:p>
          <a:p>
            <a:pPr eaLnBrk="1" hangingPunct="1"/>
            <a:endParaRPr lang="en-US" altLang="zh-CN" b="0" dirty="0" smtClean="0"/>
          </a:p>
          <a:p>
            <a:pPr eaLnBrk="1" hangingPunct="1"/>
            <a:r>
              <a:rPr lang="zh-CN" altLang="en-US" b="0" dirty="0"/>
              <a:t>从死锁状态中恢复的</a:t>
            </a:r>
            <a:r>
              <a:rPr lang="zh-CN" altLang="en-US" b="0" dirty="0" smtClean="0"/>
              <a:t>方法。</a:t>
            </a:r>
            <a:endParaRPr lang="zh-CN" altLang="en-US" b="0" dirty="0"/>
          </a:p>
          <a:p>
            <a:pPr eaLnBrk="1" hangingPunct="1"/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96752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死锁检测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没有任何预先限制措施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资源分配时不检查系统是否会进入不安全状态，被请求的资源都被授予给进程</a:t>
            </a:r>
            <a:endParaRPr lang="en-US" altLang="zh-CN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系统可能出现死锁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检测是否出现死锁（执行检测算法）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rPr>
              <a:t>检测时机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在每个资源请求时都进行：尽早地检测，其缺点是系统的开销大（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CPU）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定时检测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系统资源利用率下降时检测死锁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7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b="0" dirty="0" err="1" smtClean="0"/>
              <a:t>资源分配图</a:t>
            </a:r>
            <a:endParaRPr lang="en-US" altLang="zh-CN" b="0" dirty="0" smtClean="0"/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结点</a:t>
            </a:r>
            <a:r>
              <a:rPr lang="en-US" altLang="zh-CN" b="0" dirty="0" smtClean="0">
                <a:ea typeface="宋体" pitchFamily="2" charset="-122"/>
              </a:rPr>
              <a:t>N</a:t>
            </a:r>
            <a:r>
              <a:rPr lang="zh-CN" altLang="en-US" b="0" dirty="0" smtClean="0">
                <a:ea typeface="宋体" pitchFamily="2" charset="-122"/>
              </a:rPr>
              <a:t>分为两个互斥的子集</a:t>
            </a:r>
            <a:r>
              <a:rPr lang="en-US" altLang="zh-CN" b="0" dirty="0" smtClean="0">
                <a:ea typeface="宋体" pitchFamily="2" charset="-122"/>
              </a:rPr>
              <a:t>P</a:t>
            </a:r>
            <a:r>
              <a:rPr lang="zh-CN" altLang="en-US" b="0" dirty="0" smtClean="0">
                <a:ea typeface="宋体" pitchFamily="2" charset="-122"/>
              </a:rPr>
              <a:t>和</a:t>
            </a:r>
            <a:r>
              <a:rPr lang="en-US" altLang="zh-CN" b="0" dirty="0" smtClean="0">
                <a:ea typeface="宋体" pitchFamily="2" charset="-122"/>
              </a:rPr>
              <a:t>R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 进程结点</a:t>
            </a:r>
            <a:r>
              <a:rPr lang="en-US" altLang="zh-CN" sz="2400" b="0" dirty="0" smtClean="0">
                <a:ea typeface="宋体" pitchFamily="2" charset="-122"/>
              </a:rPr>
              <a:t>P={P1, P2, </a:t>
            </a:r>
            <a:r>
              <a:rPr lang="en-US" altLang="zh-CN" sz="2400" b="0" dirty="0" smtClean="0">
                <a:latin typeface="宋体"/>
                <a:ea typeface="宋体" pitchFamily="2" charset="-122"/>
              </a:rPr>
              <a:t>…</a:t>
            </a:r>
            <a:r>
              <a:rPr lang="en-US" altLang="zh-CN" sz="2400" b="0" dirty="0" smtClean="0">
                <a:ea typeface="宋体" pitchFamily="2" charset="-122"/>
              </a:rPr>
              <a:t>, </a:t>
            </a:r>
            <a:r>
              <a:rPr lang="en-US" altLang="zh-CN" sz="2400" b="0" dirty="0" err="1" smtClean="0">
                <a:ea typeface="宋体" pitchFamily="2" charset="-122"/>
              </a:rPr>
              <a:t>Pn</a:t>
            </a:r>
            <a:r>
              <a:rPr lang="en-US" altLang="zh-CN" sz="2400" b="0" dirty="0" smtClean="0">
                <a:ea typeface="宋体" pitchFamily="2" charset="-122"/>
              </a:rPr>
              <a:t> }</a:t>
            </a:r>
            <a:endParaRPr lang="zh-CN" altLang="en-US" sz="2400" b="0" dirty="0" smtClean="0">
              <a:ea typeface="宋体" pitchFamily="2" charset="-122"/>
            </a:endParaRP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 资源结点</a:t>
            </a:r>
            <a:r>
              <a:rPr lang="en-US" altLang="zh-CN" sz="2400" b="0" dirty="0" smtClean="0">
                <a:ea typeface="宋体" pitchFamily="2" charset="-122"/>
              </a:rPr>
              <a:t>R={r1, r2, </a:t>
            </a:r>
            <a:r>
              <a:rPr lang="en-US" altLang="zh-CN" sz="2400" b="0" dirty="0" smtClean="0">
                <a:latin typeface="宋体"/>
                <a:ea typeface="宋体" pitchFamily="2" charset="-122"/>
              </a:rPr>
              <a:t>…</a:t>
            </a:r>
            <a:r>
              <a:rPr lang="en-US" altLang="zh-CN" sz="2400" b="0" dirty="0" smtClean="0">
                <a:ea typeface="宋体" pitchFamily="2" charset="-122"/>
              </a:rPr>
              <a:t>, </a:t>
            </a:r>
            <a:r>
              <a:rPr lang="en-US" altLang="zh-CN" sz="2400" b="0" dirty="0" err="1" smtClean="0">
                <a:ea typeface="宋体" pitchFamily="2" charset="-122"/>
              </a:rPr>
              <a:t>rn</a:t>
            </a:r>
            <a:r>
              <a:rPr lang="en-US" altLang="zh-CN" sz="2400" b="0" dirty="0" smtClean="0">
                <a:ea typeface="宋体" pitchFamily="2" charset="-122"/>
              </a:rPr>
              <a:t>}</a:t>
            </a:r>
            <a:r>
              <a:rPr lang="zh-CN" altLang="en-US" sz="2400" b="0" dirty="0" smtClean="0">
                <a:ea typeface="宋体" pitchFamily="2" charset="-122"/>
              </a:rPr>
              <a:t> 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b="0" dirty="0" smtClean="0">
                <a:ea typeface="宋体" pitchFamily="2" charset="-122"/>
              </a:rPr>
              <a:t>边</a:t>
            </a:r>
            <a:r>
              <a:rPr lang="en-US" altLang="zh-CN" b="0" dirty="0" smtClean="0">
                <a:ea typeface="宋体" pitchFamily="2" charset="-122"/>
              </a:rPr>
              <a:t>E</a:t>
            </a:r>
            <a:r>
              <a:rPr lang="zh-CN" altLang="en-US" b="0" dirty="0" smtClean="0">
                <a:ea typeface="宋体" pitchFamily="2" charset="-122"/>
              </a:rPr>
              <a:t>中的任一个边</a:t>
            </a:r>
            <a:r>
              <a:rPr lang="en-US" altLang="zh-CN" b="0" dirty="0" smtClean="0">
                <a:ea typeface="宋体" pitchFamily="2" charset="-122"/>
              </a:rPr>
              <a:t>e∈ E</a:t>
            </a:r>
            <a:r>
              <a:rPr lang="zh-CN" altLang="en-US" b="0" dirty="0" smtClean="0">
                <a:ea typeface="宋体" pitchFamily="2" charset="-122"/>
              </a:rPr>
              <a:t>都连接着</a:t>
            </a:r>
            <a:r>
              <a:rPr lang="en-US" altLang="zh-CN" b="0" dirty="0" smtClean="0">
                <a:ea typeface="宋体" pitchFamily="2" charset="-122"/>
              </a:rPr>
              <a:t>P</a:t>
            </a:r>
            <a:r>
              <a:rPr lang="zh-CN" altLang="en-US" b="0" dirty="0" smtClean="0">
                <a:ea typeface="宋体" pitchFamily="2" charset="-122"/>
              </a:rPr>
              <a:t>中的一个结点和</a:t>
            </a:r>
            <a:r>
              <a:rPr lang="en-US" altLang="zh-CN" b="0" dirty="0" smtClean="0">
                <a:ea typeface="宋体" pitchFamily="2" charset="-122"/>
              </a:rPr>
              <a:t>R</a:t>
            </a:r>
            <a:r>
              <a:rPr lang="zh-CN" altLang="en-US" b="0" dirty="0" smtClean="0">
                <a:ea typeface="宋体" pitchFamily="2" charset="-122"/>
              </a:rPr>
              <a:t>中的一个结点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 </a:t>
            </a:r>
            <a:r>
              <a:rPr lang="en-US" altLang="zh-CN" sz="2400" b="0" dirty="0">
                <a:ea typeface="宋体" pitchFamily="2" charset="-122"/>
              </a:rPr>
              <a:t>e</a:t>
            </a:r>
            <a:r>
              <a:rPr lang="en-US" altLang="zh-CN" sz="2400" b="0" dirty="0" smtClean="0">
                <a:ea typeface="宋体" pitchFamily="2" charset="-122"/>
              </a:rPr>
              <a:t>={Pi, </a:t>
            </a:r>
            <a:r>
              <a:rPr lang="en-US" altLang="zh-CN" sz="2400" b="0" dirty="0" err="1" smtClean="0">
                <a:ea typeface="宋体" pitchFamily="2" charset="-122"/>
              </a:rPr>
              <a:t>rj</a:t>
            </a:r>
            <a:r>
              <a:rPr lang="en-US" altLang="zh-CN" sz="2400" b="0" dirty="0" smtClean="0">
                <a:ea typeface="宋体" pitchFamily="2" charset="-122"/>
              </a:rPr>
              <a:t>} </a:t>
            </a:r>
            <a:r>
              <a:rPr lang="zh-CN" altLang="en-US" sz="2400" b="0" dirty="0" smtClean="0">
                <a:ea typeface="宋体" pitchFamily="2" charset="-122"/>
              </a:rPr>
              <a:t>表示进程</a:t>
            </a:r>
            <a:r>
              <a:rPr lang="en-US" altLang="zh-CN" sz="2400" b="0" dirty="0" smtClean="0">
                <a:ea typeface="宋体" pitchFamily="2" charset="-122"/>
              </a:rPr>
              <a:t>pi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请求</a:t>
            </a:r>
            <a:r>
              <a:rPr lang="zh-CN" altLang="en-US" sz="2400" b="0" dirty="0" smtClean="0">
                <a:ea typeface="宋体" pitchFamily="2" charset="-122"/>
              </a:rPr>
              <a:t>一个单位的</a:t>
            </a:r>
            <a:r>
              <a:rPr lang="en-US" altLang="zh-CN" sz="2400" b="0" dirty="0" err="1" smtClean="0">
                <a:ea typeface="宋体" pitchFamily="2" charset="-122"/>
              </a:rPr>
              <a:t>rj</a:t>
            </a:r>
            <a:r>
              <a:rPr lang="zh-CN" altLang="en-US" sz="2400" b="0" dirty="0" smtClean="0">
                <a:ea typeface="宋体" pitchFamily="2" charset="-122"/>
              </a:rPr>
              <a:t>资源</a:t>
            </a:r>
          </a:p>
          <a:p>
            <a:pPr lvl="2" eaLnBrk="1" hangingPunct="1">
              <a:spcAft>
                <a:spcPct val="20000"/>
              </a:spcAft>
              <a:buFont typeface="Wingdings" pitchFamily="2" charset="2"/>
              <a:buChar char="Ø"/>
            </a:pPr>
            <a:r>
              <a:rPr lang="en-US" altLang="zh-CN" sz="2400" b="0" dirty="0" smtClean="0">
                <a:ea typeface="宋体" pitchFamily="2" charset="-122"/>
              </a:rPr>
              <a:t> e={</a:t>
            </a:r>
            <a:r>
              <a:rPr lang="en-US" altLang="zh-CN" sz="2400" b="0" dirty="0" err="1" smtClean="0">
                <a:ea typeface="宋体" pitchFamily="2" charset="-122"/>
              </a:rPr>
              <a:t>rj</a:t>
            </a:r>
            <a:r>
              <a:rPr lang="en-US" altLang="zh-CN" sz="2400" b="0" dirty="0" smtClean="0">
                <a:ea typeface="宋体" pitchFamily="2" charset="-122"/>
              </a:rPr>
              <a:t>, Pi} </a:t>
            </a:r>
            <a:r>
              <a:rPr lang="zh-CN" altLang="en-US" sz="2400" b="0" dirty="0" smtClean="0">
                <a:ea typeface="宋体" pitchFamily="2" charset="-122"/>
              </a:rPr>
              <a:t>表示已把一个单位的资源</a:t>
            </a:r>
            <a:r>
              <a:rPr lang="en-US" altLang="zh-CN" sz="2400" b="0" dirty="0" err="1" smtClean="0">
                <a:ea typeface="宋体" pitchFamily="2" charset="-122"/>
              </a:rPr>
              <a:t>rj</a:t>
            </a:r>
            <a:r>
              <a:rPr lang="zh-CN" altLang="en-US" sz="2400" dirty="0" smtClean="0">
                <a:solidFill>
                  <a:srgbClr val="FE0000"/>
                </a:solidFill>
                <a:ea typeface="宋体" pitchFamily="2" charset="-122"/>
              </a:rPr>
              <a:t>分配</a:t>
            </a:r>
            <a:r>
              <a:rPr lang="zh-CN" altLang="en-US" sz="2400" b="0" dirty="0">
                <a:ea typeface="宋体" pitchFamily="2" charset="-122"/>
              </a:rPr>
              <a:t>给</a:t>
            </a:r>
            <a:r>
              <a:rPr lang="zh-CN" altLang="en-US" sz="2400" b="0" dirty="0" smtClean="0">
                <a:ea typeface="宋体" pitchFamily="2" charset="-122"/>
              </a:rPr>
              <a:t>进程</a:t>
            </a:r>
            <a:r>
              <a:rPr lang="en-US" altLang="zh-CN" sz="2400" b="0" dirty="0" smtClean="0">
                <a:ea typeface="宋体" pitchFamily="2" charset="-122"/>
              </a:rPr>
              <a:t>Pi</a:t>
            </a:r>
            <a:endParaRPr lang="zh-CN" altLang="en-US" sz="1800" b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79512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资源分配图示例</a:t>
            </a:r>
          </a:p>
        </p:txBody>
      </p:sp>
      <p:grpSp>
        <p:nvGrpSpPr>
          <p:cNvPr id="282718" name="Group 94"/>
          <p:cNvGrpSpPr>
            <a:grpSpLocks/>
          </p:cNvGrpSpPr>
          <p:nvPr/>
        </p:nvGrpSpPr>
        <p:grpSpPr bwMode="auto">
          <a:xfrm>
            <a:off x="2195513" y="1916113"/>
            <a:ext cx="4191000" cy="3794125"/>
            <a:chOff x="1419" y="1222"/>
            <a:chExt cx="2640" cy="2390"/>
          </a:xfrm>
        </p:grpSpPr>
        <p:sp>
          <p:nvSpPr>
            <p:cNvPr id="282683" name="AutoShape 59"/>
            <p:cNvSpPr>
              <a:spLocks noChangeAspect="1" noChangeArrowheads="1" noTextEdit="1"/>
            </p:cNvSpPr>
            <p:nvPr/>
          </p:nvSpPr>
          <p:spPr bwMode="auto">
            <a:xfrm>
              <a:off x="1419" y="1222"/>
              <a:ext cx="2640" cy="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84" name="Freeform 60"/>
            <p:cNvSpPr>
              <a:spLocks/>
            </p:cNvSpPr>
            <p:nvPr/>
          </p:nvSpPr>
          <p:spPr bwMode="auto">
            <a:xfrm>
              <a:off x="1977" y="1575"/>
              <a:ext cx="1625" cy="657"/>
            </a:xfrm>
            <a:custGeom>
              <a:avLst/>
              <a:gdLst>
                <a:gd name="T0" fmla="*/ 0 w 1625"/>
                <a:gd name="T1" fmla="*/ 657 h 657"/>
                <a:gd name="T2" fmla="*/ 85 w 1625"/>
                <a:gd name="T3" fmla="*/ 438 h 657"/>
                <a:gd name="T4" fmla="*/ 204 w 1625"/>
                <a:gd name="T5" fmla="*/ 253 h 657"/>
                <a:gd name="T6" fmla="*/ 390 w 1625"/>
                <a:gd name="T7" fmla="*/ 118 h 657"/>
                <a:gd name="T8" fmla="*/ 593 w 1625"/>
                <a:gd name="T9" fmla="*/ 34 h 657"/>
                <a:gd name="T10" fmla="*/ 813 w 1625"/>
                <a:gd name="T11" fmla="*/ 0 h 657"/>
                <a:gd name="T12" fmla="*/ 1033 w 1625"/>
                <a:gd name="T13" fmla="*/ 34 h 657"/>
                <a:gd name="T14" fmla="*/ 1236 w 1625"/>
                <a:gd name="T15" fmla="*/ 118 h 657"/>
                <a:gd name="T16" fmla="*/ 1422 w 1625"/>
                <a:gd name="T17" fmla="*/ 253 h 657"/>
                <a:gd name="T18" fmla="*/ 1540 w 1625"/>
                <a:gd name="T19" fmla="*/ 438 h 657"/>
                <a:gd name="T20" fmla="*/ 1625 w 1625"/>
                <a:gd name="T2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5" h="657">
                  <a:moveTo>
                    <a:pt x="0" y="657"/>
                  </a:moveTo>
                  <a:lnTo>
                    <a:pt x="85" y="438"/>
                  </a:lnTo>
                  <a:lnTo>
                    <a:pt x="204" y="253"/>
                  </a:lnTo>
                  <a:lnTo>
                    <a:pt x="390" y="118"/>
                  </a:lnTo>
                  <a:lnTo>
                    <a:pt x="593" y="34"/>
                  </a:lnTo>
                  <a:lnTo>
                    <a:pt x="813" y="0"/>
                  </a:lnTo>
                  <a:lnTo>
                    <a:pt x="1033" y="34"/>
                  </a:lnTo>
                  <a:lnTo>
                    <a:pt x="1236" y="118"/>
                  </a:lnTo>
                  <a:lnTo>
                    <a:pt x="1422" y="253"/>
                  </a:lnTo>
                  <a:lnTo>
                    <a:pt x="1540" y="438"/>
                  </a:lnTo>
                  <a:lnTo>
                    <a:pt x="1625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85" name="Freeform 61"/>
            <p:cNvSpPr>
              <a:spLocks/>
            </p:cNvSpPr>
            <p:nvPr/>
          </p:nvSpPr>
          <p:spPr bwMode="auto">
            <a:xfrm>
              <a:off x="2644" y="1313"/>
              <a:ext cx="322" cy="303"/>
            </a:xfrm>
            <a:custGeom>
              <a:avLst/>
              <a:gdLst>
                <a:gd name="T0" fmla="*/ 0 w 322"/>
                <a:gd name="T1" fmla="*/ 151 h 303"/>
                <a:gd name="T2" fmla="*/ 34 w 322"/>
                <a:gd name="T3" fmla="*/ 67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67 h 303"/>
                <a:gd name="T10" fmla="*/ 322 w 322"/>
                <a:gd name="T11" fmla="*/ 151 h 303"/>
                <a:gd name="T12" fmla="*/ 288 w 322"/>
                <a:gd name="T13" fmla="*/ 252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52 h 303"/>
                <a:gd name="T20" fmla="*/ 0 w 322"/>
                <a:gd name="T2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1"/>
                  </a:moveTo>
                  <a:lnTo>
                    <a:pt x="34" y="67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67"/>
                  </a:lnTo>
                  <a:lnTo>
                    <a:pt x="322" y="151"/>
                  </a:lnTo>
                  <a:lnTo>
                    <a:pt x="288" y="252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5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86" name="Rectangle 62"/>
            <p:cNvSpPr>
              <a:spLocks noChangeArrowheads="1"/>
            </p:cNvSpPr>
            <p:nvPr/>
          </p:nvSpPr>
          <p:spPr bwMode="auto">
            <a:xfrm>
              <a:off x="2705" y="1357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687" name="Rectangle 63"/>
            <p:cNvSpPr>
              <a:spLocks noChangeArrowheads="1"/>
            </p:cNvSpPr>
            <p:nvPr/>
          </p:nvSpPr>
          <p:spPr bwMode="auto">
            <a:xfrm>
              <a:off x="2824" y="149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688" name="Rectangle 64"/>
            <p:cNvSpPr>
              <a:spLocks noChangeArrowheads="1"/>
            </p:cNvSpPr>
            <p:nvPr/>
          </p:nvSpPr>
          <p:spPr bwMode="auto">
            <a:xfrm>
              <a:off x="1555" y="2220"/>
              <a:ext cx="643" cy="353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89" name="Freeform 65"/>
            <p:cNvSpPr>
              <a:spLocks/>
            </p:cNvSpPr>
            <p:nvPr/>
          </p:nvSpPr>
          <p:spPr bwMode="auto">
            <a:xfrm>
              <a:off x="1707" y="2266"/>
              <a:ext cx="118" cy="117"/>
            </a:xfrm>
            <a:custGeom>
              <a:avLst/>
              <a:gdLst>
                <a:gd name="T0" fmla="*/ 0 w 118"/>
                <a:gd name="T1" fmla="*/ 50 h 117"/>
                <a:gd name="T2" fmla="*/ 17 w 118"/>
                <a:gd name="T3" fmla="*/ 16 h 117"/>
                <a:gd name="T4" fmla="*/ 67 w 118"/>
                <a:gd name="T5" fmla="*/ 0 h 117"/>
                <a:gd name="T6" fmla="*/ 101 w 118"/>
                <a:gd name="T7" fmla="*/ 16 h 117"/>
                <a:gd name="T8" fmla="*/ 118 w 118"/>
                <a:gd name="T9" fmla="*/ 50 h 117"/>
                <a:gd name="T10" fmla="*/ 101 w 118"/>
                <a:gd name="T11" fmla="*/ 101 h 117"/>
                <a:gd name="T12" fmla="*/ 67 w 118"/>
                <a:gd name="T13" fmla="*/ 117 h 117"/>
                <a:gd name="T14" fmla="*/ 17 w 118"/>
                <a:gd name="T15" fmla="*/ 101 h 117"/>
                <a:gd name="T16" fmla="*/ 0 w 118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17">
                  <a:moveTo>
                    <a:pt x="0" y="50"/>
                  </a:moveTo>
                  <a:lnTo>
                    <a:pt x="17" y="16"/>
                  </a:lnTo>
                  <a:lnTo>
                    <a:pt x="67" y="0"/>
                  </a:lnTo>
                  <a:lnTo>
                    <a:pt x="101" y="16"/>
                  </a:lnTo>
                  <a:lnTo>
                    <a:pt x="118" y="50"/>
                  </a:lnTo>
                  <a:lnTo>
                    <a:pt x="101" y="101"/>
                  </a:lnTo>
                  <a:lnTo>
                    <a:pt x="67" y="117"/>
                  </a:lnTo>
                  <a:lnTo>
                    <a:pt x="17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0" name="Freeform 66"/>
            <p:cNvSpPr>
              <a:spLocks/>
            </p:cNvSpPr>
            <p:nvPr/>
          </p:nvSpPr>
          <p:spPr bwMode="auto">
            <a:xfrm>
              <a:off x="1961" y="2266"/>
              <a:ext cx="135" cy="117"/>
            </a:xfrm>
            <a:custGeom>
              <a:avLst/>
              <a:gdLst>
                <a:gd name="T0" fmla="*/ 0 w 135"/>
                <a:gd name="T1" fmla="*/ 50 h 117"/>
                <a:gd name="T2" fmla="*/ 16 w 135"/>
                <a:gd name="T3" fmla="*/ 16 h 117"/>
                <a:gd name="T4" fmla="*/ 67 w 135"/>
                <a:gd name="T5" fmla="*/ 0 h 117"/>
                <a:gd name="T6" fmla="*/ 118 w 135"/>
                <a:gd name="T7" fmla="*/ 16 h 117"/>
                <a:gd name="T8" fmla="*/ 135 w 135"/>
                <a:gd name="T9" fmla="*/ 50 h 117"/>
                <a:gd name="T10" fmla="*/ 118 w 135"/>
                <a:gd name="T11" fmla="*/ 101 h 117"/>
                <a:gd name="T12" fmla="*/ 67 w 135"/>
                <a:gd name="T13" fmla="*/ 117 h 117"/>
                <a:gd name="T14" fmla="*/ 16 w 135"/>
                <a:gd name="T15" fmla="*/ 101 h 117"/>
                <a:gd name="T16" fmla="*/ 0 w 135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17">
                  <a:moveTo>
                    <a:pt x="0" y="50"/>
                  </a:moveTo>
                  <a:lnTo>
                    <a:pt x="16" y="16"/>
                  </a:lnTo>
                  <a:lnTo>
                    <a:pt x="67" y="0"/>
                  </a:lnTo>
                  <a:lnTo>
                    <a:pt x="118" y="16"/>
                  </a:lnTo>
                  <a:lnTo>
                    <a:pt x="135" y="50"/>
                  </a:lnTo>
                  <a:lnTo>
                    <a:pt x="118" y="101"/>
                  </a:lnTo>
                  <a:lnTo>
                    <a:pt x="67" y="117"/>
                  </a:lnTo>
                  <a:lnTo>
                    <a:pt x="16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1" name="Freeform 67"/>
            <p:cNvSpPr>
              <a:spLocks/>
            </p:cNvSpPr>
            <p:nvPr/>
          </p:nvSpPr>
          <p:spPr bwMode="auto">
            <a:xfrm>
              <a:off x="1825" y="2417"/>
              <a:ext cx="136" cy="135"/>
            </a:xfrm>
            <a:custGeom>
              <a:avLst/>
              <a:gdLst>
                <a:gd name="T0" fmla="*/ 0 w 136"/>
                <a:gd name="T1" fmla="*/ 67 h 135"/>
                <a:gd name="T2" fmla="*/ 34 w 136"/>
                <a:gd name="T3" fmla="*/ 17 h 135"/>
                <a:gd name="T4" fmla="*/ 68 w 136"/>
                <a:gd name="T5" fmla="*/ 0 h 135"/>
                <a:gd name="T6" fmla="*/ 119 w 136"/>
                <a:gd name="T7" fmla="*/ 17 h 135"/>
                <a:gd name="T8" fmla="*/ 136 w 136"/>
                <a:gd name="T9" fmla="*/ 67 h 135"/>
                <a:gd name="T10" fmla="*/ 119 w 136"/>
                <a:gd name="T11" fmla="*/ 118 h 135"/>
                <a:gd name="T12" fmla="*/ 68 w 136"/>
                <a:gd name="T13" fmla="*/ 135 h 135"/>
                <a:gd name="T14" fmla="*/ 34 w 136"/>
                <a:gd name="T15" fmla="*/ 118 h 135"/>
                <a:gd name="T16" fmla="*/ 0 w 136"/>
                <a:gd name="T17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0" y="67"/>
                  </a:moveTo>
                  <a:lnTo>
                    <a:pt x="34" y="17"/>
                  </a:lnTo>
                  <a:lnTo>
                    <a:pt x="68" y="0"/>
                  </a:lnTo>
                  <a:lnTo>
                    <a:pt x="119" y="17"/>
                  </a:lnTo>
                  <a:lnTo>
                    <a:pt x="136" y="67"/>
                  </a:lnTo>
                  <a:lnTo>
                    <a:pt x="119" y="118"/>
                  </a:lnTo>
                  <a:lnTo>
                    <a:pt x="68" y="135"/>
                  </a:lnTo>
                  <a:lnTo>
                    <a:pt x="34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2" name="Rectangle 68"/>
            <p:cNvSpPr>
              <a:spLocks noChangeArrowheads="1"/>
            </p:cNvSpPr>
            <p:nvPr/>
          </p:nvSpPr>
          <p:spPr bwMode="auto">
            <a:xfrm>
              <a:off x="3369" y="2220"/>
              <a:ext cx="643" cy="353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3" name="Freeform 69"/>
            <p:cNvSpPr>
              <a:spLocks/>
            </p:cNvSpPr>
            <p:nvPr/>
          </p:nvSpPr>
          <p:spPr bwMode="auto">
            <a:xfrm>
              <a:off x="3501" y="2333"/>
              <a:ext cx="118" cy="134"/>
            </a:xfrm>
            <a:custGeom>
              <a:avLst/>
              <a:gdLst>
                <a:gd name="T0" fmla="*/ 0 w 118"/>
                <a:gd name="T1" fmla="*/ 67 h 134"/>
                <a:gd name="T2" fmla="*/ 16 w 118"/>
                <a:gd name="T3" fmla="*/ 17 h 134"/>
                <a:gd name="T4" fmla="*/ 67 w 118"/>
                <a:gd name="T5" fmla="*/ 0 h 134"/>
                <a:gd name="T6" fmla="*/ 101 w 118"/>
                <a:gd name="T7" fmla="*/ 17 h 134"/>
                <a:gd name="T8" fmla="*/ 118 w 118"/>
                <a:gd name="T9" fmla="*/ 67 h 134"/>
                <a:gd name="T10" fmla="*/ 101 w 118"/>
                <a:gd name="T11" fmla="*/ 118 h 134"/>
                <a:gd name="T12" fmla="*/ 67 w 118"/>
                <a:gd name="T13" fmla="*/ 134 h 134"/>
                <a:gd name="T14" fmla="*/ 16 w 118"/>
                <a:gd name="T15" fmla="*/ 118 h 134"/>
                <a:gd name="T16" fmla="*/ 0 w 118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34">
                  <a:moveTo>
                    <a:pt x="0" y="67"/>
                  </a:moveTo>
                  <a:lnTo>
                    <a:pt x="16" y="17"/>
                  </a:lnTo>
                  <a:lnTo>
                    <a:pt x="67" y="0"/>
                  </a:lnTo>
                  <a:lnTo>
                    <a:pt x="101" y="17"/>
                  </a:lnTo>
                  <a:lnTo>
                    <a:pt x="118" y="67"/>
                  </a:lnTo>
                  <a:lnTo>
                    <a:pt x="101" y="118"/>
                  </a:lnTo>
                  <a:lnTo>
                    <a:pt x="67" y="134"/>
                  </a:lnTo>
                  <a:lnTo>
                    <a:pt x="16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4" name="Freeform 70"/>
            <p:cNvSpPr>
              <a:spLocks/>
            </p:cNvSpPr>
            <p:nvPr/>
          </p:nvSpPr>
          <p:spPr bwMode="auto">
            <a:xfrm>
              <a:off x="3754" y="2333"/>
              <a:ext cx="119" cy="134"/>
            </a:xfrm>
            <a:custGeom>
              <a:avLst/>
              <a:gdLst>
                <a:gd name="T0" fmla="*/ 0 w 119"/>
                <a:gd name="T1" fmla="*/ 67 h 134"/>
                <a:gd name="T2" fmla="*/ 17 w 119"/>
                <a:gd name="T3" fmla="*/ 17 h 134"/>
                <a:gd name="T4" fmla="*/ 68 w 119"/>
                <a:gd name="T5" fmla="*/ 0 h 134"/>
                <a:gd name="T6" fmla="*/ 102 w 119"/>
                <a:gd name="T7" fmla="*/ 17 h 134"/>
                <a:gd name="T8" fmla="*/ 119 w 119"/>
                <a:gd name="T9" fmla="*/ 67 h 134"/>
                <a:gd name="T10" fmla="*/ 102 w 119"/>
                <a:gd name="T11" fmla="*/ 118 h 134"/>
                <a:gd name="T12" fmla="*/ 68 w 119"/>
                <a:gd name="T13" fmla="*/ 134 h 134"/>
                <a:gd name="T14" fmla="*/ 17 w 119"/>
                <a:gd name="T15" fmla="*/ 118 h 134"/>
                <a:gd name="T16" fmla="*/ 0 w 119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4">
                  <a:moveTo>
                    <a:pt x="0" y="67"/>
                  </a:moveTo>
                  <a:lnTo>
                    <a:pt x="17" y="17"/>
                  </a:lnTo>
                  <a:lnTo>
                    <a:pt x="68" y="0"/>
                  </a:lnTo>
                  <a:lnTo>
                    <a:pt x="102" y="17"/>
                  </a:lnTo>
                  <a:lnTo>
                    <a:pt x="119" y="67"/>
                  </a:lnTo>
                  <a:lnTo>
                    <a:pt x="102" y="118"/>
                  </a:lnTo>
                  <a:lnTo>
                    <a:pt x="68" y="134"/>
                  </a:lnTo>
                  <a:lnTo>
                    <a:pt x="17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5" name="Freeform 71"/>
            <p:cNvSpPr>
              <a:spLocks/>
            </p:cNvSpPr>
            <p:nvPr/>
          </p:nvSpPr>
          <p:spPr bwMode="auto">
            <a:xfrm>
              <a:off x="1977" y="2568"/>
              <a:ext cx="694" cy="657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6" name="Freeform 72"/>
            <p:cNvSpPr>
              <a:spLocks/>
            </p:cNvSpPr>
            <p:nvPr/>
          </p:nvSpPr>
          <p:spPr bwMode="auto">
            <a:xfrm>
              <a:off x="1774" y="2585"/>
              <a:ext cx="2031" cy="825"/>
            </a:xfrm>
            <a:custGeom>
              <a:avLst/>
              <a:gdLst>
                <a:gd name="T0" fmla="*/ 0 w 2031"/>
                <a:gd name="T1" fmla="*/ 0 h 825"/>
                <a:gd name="T2" fmla="*/ 85 w 2031"/>
                <a:gd name="T3" fmla="*/ 236 h 825"/>
                <a:gd name="T4" fmla="*/ 220 w 2031"/>
                <a:gd name="T5" fmla="*/ 455 h 825"/>
                <a:gd name="T6" fmla="*/ 407 w 2031"/>
                <a:gd name="T7" fmla="*/ 640 h 825"/>
                <a:gd name="T8" fmla="*/ 643 w 2031"/>
                <a:gd name="T9" fmla="*/ 758 h 825"/>
                <a:gd name="T10" fmla="*/ 897 w 2031"/>
                <a:gd name="T11" fmla="*/ 825 h 825"/>
                <a:gd name="T12" fmla="*/ 1151 w 2031"/>
                <a:gd name="T13" fmla="*/ 825 h 825"/>
                <a:gd name="T14" fmla="*/ 1405 w 2031"/>
                <a:gd name="T15" fmla="*/ 758 h 825"/>
                <a:gd name="T16" fmla="*/ 1625 w 2031"/>
                <a:gd name="T17" fmla="*/ 640 h 825"/>
                <a:gd name="T18" fmla="*/ 1811 w 2031"/>
                <a:gd name="T19" fmla="*/ 455 h 825"/>
                <a:gd name="T20" fmla="*/ 1947 w 2031"/>
                <a:gd name="T21" fmla="*/ 236 h 825"/>
                <a:gd name="T22" fmla="*/ 2031 w 2031"/>
                <a:gd name="T23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1" h="825">
                  <a:moveTo>
                    <a:pt x="0" y="0"/>
                  </a:moveTo>
                  <a:lnTo>
                    <a:pt x="85" y="236"/>
                  </a:lnTo>
                  <a:lnTo>
                    <a:pt x="220" y="455"/>
                  </a:lnTo>
                  <a:lnTo>
                    <a:pt x="407" y="640"/>
                  </a:lnTo>
                  <a:lnTo>
                    <a:pt x="643" y="758"/>
                  </a:lnTo>
                  <a:lnTo>
                    <a:pt x="897" y="825"/>
                  </a:lnTo>
                  <a:lnTo>
                    <a:pt x="1151" y="825"/>
                  </a:lnTo>
                  <a:lnTo>
                    <a:pt x="1405" y="758"/>
                  </a:lnTo>
                  <a:lnTo>
                    <a:pt x="1625" y="640"/>
                  </a:lnTo>
                  <a:lnTo>
                    <a:pt x="1811" y="455"/>
                  </a:lnTo>
                  <a:lnTo>
                    <a:pt x="1947" y="236"/>
                  </a:lnTo>
                  <a:lnTo>
                    <a:pt x="2031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7" name="Freeform 73"/>
            <p:cNvSpPr>
              <a:spLocks/>
            </p:cNvSpPr>
            <p:nvPr/>
          </p:nvSpPr>
          <p:spPr bwMode="auto">
            <a:xfrm>
              <a:off x="1791" y="1390"/>
              <a:ext cx="880" cy="842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8" name="Freeform 74"/>
            <p:cNvSpPr>
              <a:spLocks/>
            </p:cNvSpPr>
            <p:nvPr/>
          </p:nvSpPr>
          <p:spPr bwMode="auto">
            <a:xfrm>
              <a:off x="2637" y="3174"/>
              <a:ext cx="322" cy="303"/>
            </a:xfrm>
            <a:custGeom>
              <a:avLst/>
              <a:gdLst>
                <a:gd name="T0" fmla="*/ 0 w 322"/>
                <a:gd name="T1" fmla="*/ 152 h 303"/>
                <a:gd name="T2" fmla="*/ 34 w 322"/>
                <a:gd name="T3" fmla="*/ 51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51 h 303"/>
                <a:gd name="T10" fmla="*/ 322 w 322"/>
                <a:gd name="T11" fmla="*/ 152 h 303"/>
                <a:gd name="T12" fmla="*/ 288 w 322"/>
                <a:gd name="T13" fmla="*/ 236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36 h 303"/>
                <a:gd name="T20" fmla="*/ 0 w 322"/>
                <a:gd name="T2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2"/>
                  </a:moveTo>
                  <a:lnTo>
                    <a:pt x="34" y="51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51"/>
                  </a:lnTo>
                  <a:lnTo>
                    <a:pt x="322" y="152"/>
                  </a:lnTo>
                  <a:lnTo>
                    <a:pt x="288" y="236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3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99" name="Rectangle 75"/>
            <p:cNvSpPr>
              <a:spLocks noChangeArrowheads="1"/>
            </p:cNvSpPr>
            <p:nvPr/>
          </p:nvSpPr>
          <p:spPr bwMode="auto">
            <a:xfrm>
              <a:off x="2705" y="3191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700" name="Rectangle 76"/>
            <p:cNvSpPr>
              <a:spLocks noChangeArrowheads="1"/>
            </p:cNvSpPr>
            <p:nvPr/>
          </p:nvSpPr>
          <p:spPr bwMode="auto">
            <a:xfrm>
              <a:off x="2824" y="334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701" name="Freeform 77"/>
            <p:cNvSpPr>
              <a:spLocks/>
            </p:cNvSpPr>
            <p:nvPr/>
          </p:nvSpPr>
          <p:spPr bwMode="auto">
            <a:xfrm>
              <a:off x="2502" y="1373"/>
              <a:ext cx="169" cy="85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2" name="Freeform 78"/>
            <p:cNvSpPr>
              <a:spLocks/>
            </p:cNvSpPr>
            <p:nvPr/>
          </p:nvSpPr>
          <p:spPr bwMode="auto">
            <a:xfrm>
              <a:off x="2502" y="1575"/>
              <a:ext cx="169" cy="85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3" name="Freeform 79"/>
            <p:cNvSpPr>
              <a:spLocks/>
            </p:cNvSpPr>
            <p:nvPr/>
          </p:nvSpPr>
          <p:spPr bwMode="auto">
            <a:xfrm>
              <a:off x="3517" y="2047"/>
              <a:ext cx="68" cy="168"/>
            </a:xfrm>
            <a:custGeom>
              <a:avLst/>
              <a:gdLst>
                <a:gd name="T0" fmla="*/ 68 w 68"/>
                <a:gd name="T1" fmla="*/ 0 h 168"/>
                <a:gd name="T2" fmla="*/ 34 w 68"/>
                <a:gd name="T3" fmla="*/ 50 h 168"/>
                <a:gd name="T4" fmla="*/ 0 w 68"/>
                <a:gd name="T5" fmla="*/ 17 h 168"/>
                <a:gd name="T6" fmla="*/ 68 w 68"/>
                <a:gd name="T7" fmla="*/ 168 h 168"/>
                <a:gd name="T8" fmla="*/ 68 w 68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68">
                  <a:moveTo>
                    <a:pt x="68" y="0"/>
                  </a:moveTo>
                  <a:lnTo>
                    <a:pt x="34" y="50"/>
                  </a:lnTo>
                  <a:lnTo>
                    <a:pt x="0" y="17"/>
                  </a:lnTo>
                  <a:lnTo>
                    <a:pt x="68" y="1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4" name="Freeform 80"/>
            <p:cNvSpPr>
              <a:spLocks/>
            </p:cNvSpPr>
            <p:nvPr/>
          </p:nvSpPr>
          <p:spPr bwMode="auto">
            <a:xfrm>
              <a:off x="1977" y="2585"/>
              <a:ext cx="85" cy="169"/>
            </a:xfrm>
            <a:custGeom>
              <a:avLst/>
              <a:gdLst>
                <a:gd name="T0" fmla="*/ 17 w 85"/>
                <a:gd name="T1" fmla="*/ 169 h 169"/>
                <a:gd name="T2" fmla="*/ 34 w 85"/>
                <a:gd name="T3" fmla="*/ 118 h 169"/>
                <a:gd name="T4" fmla="*/ 85 w 85"/>
                <a:gd name="T5" fmla="*/ 135 h 169"/>
                <a:gd name="T6" fmla="*/ 0 w 85"/>
                <a:gd name="T7" fmla="*/ 0 h 169"/>
                <a:gd name="T8" fmla="*/ 17 w 85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17" y="169"/>
                  </a:moveTo>
                  <a:lnTo>
                    <a:pt x="34" y="118"/>
                  </a:lnTo>
                  <a:lnTo>
                    <a:pt x="85" y="135"/>
                  </a:lnTo>
                  <a:lnTo>
                    <a:pt x="0" y="0"/>
                  </a:lnTo>
                  <a:lnTo>
                    <a:pt x="17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5" name="Freeform 81"/>
            <p:cNvSpPr>
              <a:spLocks/>
            </p:cNvSpPr>
            <p:nvPr/>
          </p:nvSpPr>
          <p:spPr bwMode="auto">
            <a:xfrm>
              <a:off x="2485" y="3343"/>
              <a:ext cx="169" cy="67"/>
            </a:xfrm>
            <a:custGeom>
              <a:avLst/>
              <a:gdLst>
                <a:gd name="T0" fmla="*/ 17 w 169"/>
                <a:gd name="T1" fmla="*/ 0 h 67"/>
                <a:gd name="T2" fmla="*/ 34 w 169"/>
                <a:gd name="T3" fmla="*/ 50 h 67"/>
                <a:gd name="T4" fmla="*/ 0 w 169"/>
                <a:gd name="T5" fmla="*/ 67 h 67"/>
                <a:gd name="T6" fmla="*/ 169 w 169"/>
                <a:gd name="T7" fmla="*/ 67 h 67"/>
                <a:gd name="T8" fmla="*/ 17 w 16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7" y="0"/>
                  </a:moveTo>
                  <a:lnTo>
                    <a:pt x="34" y="50"/>
                  </a:lnTo>
                  <a:lnTo>
                    <a:pt x="0" y="67"/>
                  </a:lnTo>
                  <a:lnTo>
                    <a:pt x="169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6" name="Freeform 82"/>
            <p:cNvSpPr>
              <a:spLocks/>
            </p:cNvSpPr>
            <p:nvPr/>
          </p:nvSpPr>
          <p:spPr bwMode="auto">
            <a:xfrm>
              <a:off x="2925" y="3343"/>
              <a:ext cx="169" cy="67"/>
            </a:xfrm>
            <a:custGeom>
              <a:avLst/>
              <a:gdLst>
                <a:gd name="T0" fmla="*/ 169 w 169"/>
                <a:gd name="T1" fmla="*/ 67 h 67"/>
                <a:gd name="T2" fmla="*/ 136 w 169"/>
                <a:gd name="T3" fmla="*/ 33 h 67"/>
                <a:gd name="T4" fmla="*/ 152 w 169"/>
                <a:gd name="T5" fmla="*/ 0 h 67"/>
                <a:gd name="T6" fmla="*/ 0 w 169"/>
                <a:gd name="T7" fmla="*/ 67 h 67"/>
                <a:gd name="T8" fmla="*/ 169 w 16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69" y="67"/>
                  </a:moveTo>
                  <a:lnTo>
                    <a:pt x="136" y="33"/>
                  </a:lnTo>
                  <a:lnTo>
                    <a:pt x="152" y="0"/>
                  </a:lnTo>
                  <a:lnTo>
                    <a:pt x="0" y="67"/>
                  </a:lnTo>
                  <a:lnTo>
                    <a:pt x="169" y="6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707" name="Rectangle 83"/>
            <p:cNvSpPr>
              <a:spLocks noChangeArrowheads="1"/>
            </p:cNvSpPr>
            <p:nvPr/>
          </p:nvSpPr>
          <p:spPr bwMode="auto">
            <a:xfrm>
              <a:off x="2350" y="226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708" name="Rectangle 84"/>
            <p:cNvSpPr>
              <a:spLocks noChangeArrowheads="1"/>
            </p:cNvSpPr>
            <p:nvPr/>
          </p:nvSpPr>
          <p:spPr bwMode="auto">
            <a:xfrm>
              <a:off x="2417" y="241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709" name="Rectangle 85"/>
            <p:cNvSpPr>
              <a:spLocks noChangeArrowheads="1"/>
            </p:cNvSpPr>
            <p:nvPr/>
          </p:nvSpPr>
          <p:spPr bwMode="auto">
            <a:xfrm>
              <a:off x="3111" y="226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710" name="Rectangle 86"/>
            <p:cNvSpPr>
              <a:spLocks noChangeArrowheads="1"/>
            </p:cNvSpPr>
            <p:nvPr/>
          </p:nvSpPr>
          <p:spPr bwMode="auto">
            <a:xfrm>
              <a:off x="3179" y="241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2711" name="Text Box 87"/>
            <p:cNvSpPr txBox="1">
              <a:spLocks noChangeArrowheads="1"/>
            </p:cNvSpPr>
            <p:nvPr/>
          </p:nvSpPr>
          <p:spPr bwMode="auto">
            <a:xfrm>
              <a:off x="3470" y="166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申请</a:t>
              </a:r>
            </a:p>
          </p:txBody>
        </p:sp>
        <p:sp>
          <p:nvSpPr>
            <p:cNvPr id="282712" name="Text Box 88"/>
            <p:cNvSpPr txBox="1">
              <a:spLocks noChangeArrowheads="1"/>
            </p:cNvSpPr>
            <p:nvPr/>
          </p:nvSpPr>
          <p:spPr bwMode="auto">
            <a:xfrm>
              <a:off x="3560" y="304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分配</a:t>
              </a:r>
            </a:p>
          </p:txBody>
        </p:sp>
        <p:sp>
          <p:nvSpPr>
            <p:cNvPr id="282713" name="Text Box 89"/>
            <p:cNvSpPr txBox="1">
              <a:spLocks noChangeArrowheads="1"/>
            </p:cNvSpPr>
            <p:nvPr/>
          </p:nvSpPr>
          <p:spPr bwMode="auto">
            <a:xfrm>
              <a:off x="2199" y="279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申请</a:t>
              </a:r>
            </a:p>
          </p:txBody>
        </p:sp>
        <p:sp>
          <p:nvSpPr>
            <p:cNvPr id="282715" name="Text Box 91"/>
            <p:cNvSpPr txBox="1">
              <a:spLocks noChangeArrowheads="1"/>
            </p:cNvSpPr>
            <p:nvPr/>
          </p:nvSpPr>
          <p:spPr bwMode="auto">
            <a:xfrm>
              <a:off x="1610" y="297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分配</a:t>
              </a:r>
            </a:p>
          </p:txBody>
        </p:sp>
        <p:sp>
          <p:nvSpPr>
            <p:cNvPr id="282716" name="Text Box 92"/>
            <p:cNvSpPr txBox="1">
              <a:spLocks noChangeArrowheads="1"/>
            </p:cNvSpPr>
            <p:nvPr/>
          </p:nvSpPr>
          <p:spPr bwMode="auto">
            <a:xfrm>
              <a:off x="2199" y="183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分配</a:t>
              </a:r>
            </a:p>
          </p:txBody>
        </p:sp>
        <p:sp>
          <p:nvSpPr>
            <p:cNvPr id="282717" name="Text Box 93"/>
            <p:cNvSpPr txBox="1">
              <a:spLocks noChangeArrowheads="1"/>
            </p:cNvSpPr>
            <p:nvPr/>
          </p:nvSpPr>
          <p:spPr bwMode="auto">
            <a:xfrm>
              <a:off x="1655" y="152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分配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8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资源分配图的化简</a:t>
            </a:r>
          </a:p>
          <a:p>
            <a:pPr marL="914400" lvl="1" indent="-457200" eaLnBrk="1" hangingPunct="1">
              <a:buFont typeface="Arial" pitchFamily="34" charset="0"/>
              <a:buAutoNum type="circleNumDbPlain"/>
            </a:pPr>
            <a:r>
              <a:rPr lang="zh-CN" altLang="en-US" b="0" dirty="0" smtClean="0">
                <a:ea typeface="宋体" pitchFamily="2" charset="-122"/>
              </a:rPr>
              <a:t>在资源分配图中，找出其</a:t>
            </a:r>
            <a:r>
              <a:rPr lang="zh-CN" altLang="en-US" dirty="0" smtClean="0">
                <a:solidFill>
                  <a:srgbClr val="FE0000"/>
                </a:solidFill>
                <a:ea typeface="宋体" pitchFamily="2" charset="-122"/>
              </a:rPr>
              <a:t>全部</a:t>
            </a:r>
            <a:r>
              <a:rPr lang="zh-CN" altLang="en-US" b="0" dirty="0" smtClean="0">
                <a:ea typeface="宋体" pitchFamily="2" charset="-122"/>
              </a:rPr>
              <a:t>请求都能满足的进程节点</a:t>
            </a:r>
            <a:r>
              <a:rPr lang="en-US" altLang="zh-CN" b="0" dirty="0" smtClean="0">
                <a:ea typeface="宋体" pitchFamily="2" charset="-122"/>
              </a:rPr>
              <a:t>Pi</a:t>
            </a:r>
            <a:r>
              <a:rPr lang="zh-CN" altLang="en-US" b="0" dirty="0" smtClean="0">
                <a:ea typeface="宋体" pitchFamily="2" charset="-122"/>
              </a:rPr>
              <a:t>，消去</a:t>
            </a:r>
            <a:r>
              <a:rPr lang="en-US" altLang="zh-CN" b="0" dirty="0" smtClean="0">
                <a:ea typeface="宋体" pitchFamily="2" charset="-122"/>
              </a:rPr>
              <a:t>Pi</a:t>
            </a:r>
            <a:r>
              <a:rPr lang="zh-CN" altLang="en-US" b="0" dirty="0" smtClean="0">
                <a:ea typeface="宋体" pitchFamily="2" charset="-122"/>
              </a:rPr>
              <a:t>所有的请求边和分配边，使之成为孤立的结点。</a:t>
            </a:r>
          </a:p>
          <a:p>
            <a:pPr marL="914400" lvl="1" indent="-457200" eaLnBrk="1" hangingPunct="1">
              <a:buFont typeface="Arial" pitchFamily="34" charset="0"/>
              <a:buAutoNum type="circleNumDbPlain"/>
            </a:pPr>
            <a:r>
              <a:rPr lang="zh-CN" altLang="en-US" b="0" dirty="0" smtClean="0">
                <a:ea typeface="宋体" pitchFamily="2" charset="-122"/>
              </a:rPr>
              <a:t>重复步骤①，直至无法化简为止。</a:t>
            </a:r>
          </a:p>
          <a:p>
            <a:pPr marL="533400" indent="-533400" eaLnBrk="1" hangingPunct="1"/>
            <a:r>
              <a:rPr lang="zh-CN" altLang="en-US" b="0" dirty="0" smtClean="0"/>
              <a:t>资源分配图的化简示例</a:t>
            </a:r>
            <a:endParaRPr lang="zh-CN" altLang="en-US" b="0" dirty="0" smtClean="0">
              <a:ea typeface="宋体" pitchFamily="2" charset="-122"/>
            </a:endParaRPr>
          </a:p>
        </p:txBody>
      </p:sp>
      <p:graphicFrame>
        <p:nvGraphicFramePr>
          <p:cNvPr id="284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54627"/>
              </p:ext>
            </p:extLst>
          </p:nvPr>
        </p:nvGraphicFramePr>
        <p:xfrm>
          <a:off x="685800" y="3736999"/>
          <a:ext cx="741680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98" r:id="rId3" imgW="4573500" imgH="1542253" progId="Visio.Drawing.4">
                  <p:embed/>
                </p:oleObj>
              </mc:Choice>
              <mc:Fallback>
                <p:oleObj r:id="rId3" imgW="4573500" imgH="1542253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6999"/>
                        <a:ext cx="7416800" cy="250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zh-CN" altLang="en-US" b="0" dirty="0" smtClean="0"/>
              <a:t>可完全简化图</a:t>
            </a:r>
          </a:p>
          <a:p>
            <a:pPr marL="533400" indent="-533400"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   能消去图中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所有</a:t>
            </a:r>
            <a:r>
              <a:rPr lang="zh-CN" altLang="en-US" sz="2400" b="0" dirty="0" smtClean="0">
                <a:ea typeface="宋体" pitchFamily="2" charset="-122"/>
              </a:rPr>
              <a:t>的边，使所有的进程结点都成为孤立结点的资源分配图。</a:t>
            </a:r>
          </a:p>
          <a:p>
            <a:pPr marL="533400" indent="-533400" eaLnBrk="1" hangingPunct="1"/>
            <a:r>
              <a:rPr lang="zh-CN" altLang="en-US" b="0" dirty="0" smtClean="0"/>
              <a:t>不可完全简化图</a:t>
            </a:r>
          </a:p>
          <a:p>
            <a:pPr marL="533400" indent="-533400" eaLnBrk="1" hangingPunct="1">
              <a:buFont typeface="Arial" pitchFamily="34" charset="0"/>
              <a:buNone/>
            </a:pPr>
            <a:r>
              <a:rPr lang="zh-CN" altLang="en-US" sz="2400" b="0" dirty="0" smtClean="0">
                <a:ea typeface="宋体" pitchFamily="2" charset="-122"/>
              </a:rPr>
              <a:t>               不能通过任何过程使该图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</a:rPr>
              <a:t>完全</a:t>
            </a:r>
            <a:r>
              <a:rPr lang="zh-CN" altLang="en-US" sz="2400" b="0" dirty="0" smtClean="0">
                <a:ea typeface="宋体" pitchFamily="2" charset="-122"/>
              </a:rPr>
              <a:t>简化，则称该资源分配图是不可完全简化图。</a:t>
            </a:r>
            <a:endParaRPr lang="zh-CN" altLang="en-US" b="0" dirty="0" smtClean="0"/>
          </a:p>
        </p:txBody>
      </p:sp>
      <p:grpSp>
        <p:nvGrpSpPr>
          <p:cNvPr id="347186" name="Group 50"/>
          <p:cNvGrpSpPr>
            <a:grpSpLocks/>
          </p:cNvGrpSpPr>
          <p:nvPr/>
        </p:nvGrpSpPr>
        <p:grpSpPr bwMode="auto">
          <a:xfrm>
            <a:off x="2484438" y="3717032"/>
            <a:ext cx="3240087" cy="2763838"/>
            <a:chOff x="1565" y="2296"/>
            <a:chExt cx="2041" cy="1741"/>
          </a:xfrm>
        </p:grpSpPr>
        <p:sp>
          <p:nvSpPr>
            <p:cNvPr id="34714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565" y="2296"/>
              <a:ext cx="2041" cy="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43" name="Freeform 7"/>
            <p:cNvSpPr>
              <a:spLocks/>
            </p:cNvSpPr>
            <p:nvPr/>
          </p:nvSpPr>
          <p:spPr bwMode="auto">
            <a:xfrm>
              <a:off x="2470" y="2342"/>
              <a:ext cx="247" cy="221"/>
            </a:xfrm>
            <a:custGeom>
              <a:avLst/>
              <a:gdLst>
                <a:gd name="T0" fmla="*/ 0 w 322"/>
                <a:gd name="T1" fmla="*/ 151 h 303"/>
                <a:gd name="T2" fmla="*/ 34 w 322"/>
                <a:gd name="T3" fmla="*/ 67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67 h 303"/>
                <a:gd name="T10" fmla="*/ 322 w 322"/>
                <a:gd name="T11" fmla="*/ 151 h 303"/>
                <a:gd name="T12" fmla="*/ 288 w 322"/>
                <a:gd name="T13" fmla="*/ 252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52 h 303"/>
                <a:gd name="T20" fmla="*/ 0 w 322"/>
                <a:gd name="T2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1"/>
                  </a:moveTo>
                  <a:lnTo>
                    <a:pt x="34" y="67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67"/>
                  </a:lnTo>
                  <a:lnTo>
                    <a:pt x="322" y="151"/>
                  </a:lnTo>
                  <a:lnTo>
                    <a:pt x="288" y="252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5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44" name="Rectangle 8"/>
            <p:cNvSpPr>
              <a:spLocks noChangeArrowheads="1"/>
            </p:cNvSpPr>
            <p:nvPr/>
          </p:nvSpPr>
          <p:spPr bwMode="auto">
            <a:xfrm>
              <a:off x="2515" y="236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  <a:latin typeface="Times" charset="0"/>
                </a:rPr>
                <a:t>P1</a:t>
              </a:r>
              <a:endParaRPr kumimoji="1" lang="en-US" altLang="zh-CN" sz="1600" dirty="0">
                <a:latin typeface="Times New Roman" pitchFamily="18" charset="0"/>
              </a:endParaRPr>
            </a:p>
          </p:txBody>
        </p:sp>
        <p:sp>
          <p:nvSpPr>
            <p:cNvPr id="347146" name="Rectangle 10"/>
            <p:cNvSpPr>
              <a:spLocks noChangeArrowheads="1"/>
            </p:cNvSpPr>
            <p:nvPr/>
          </p:nvSpPr>
          <p:spPr bwMode="auto">
            <a:xfrm>
              <a:off x="1666" y="2974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47" name="Freeform 11"/>
            <p:cNvSpPr>
              <a:spLocks/>
            </p:cNvSpPr>
            <p:nvPr/>
          </p:nvSpPr>
          <p:spPr bwMode="auto">
            <a:xfrm>
              <a:off x="1778" y="3006"/>
              <a:ext cx="90" cy="85"/>
            </a:xfrm>
            <a:custGeom>
              <a:avLst/>
              <a:gdLst>
                <a:gd name="T0" fmla="*/ 0 w 118"/>
                <a:gd name="T1" fmla="*/ 50 h 117"/>
                <a:gd name="T2" fmla="*/ 17 w 118"/>
                <a:gd name="T3" fmla="*/ 16 h 117"/>
                <a:gd name="T4" fmla="*/ 67 w 118"/>
                <a:gd name="T5" fmla="*/ 0 h 117"/>
                <a:gd name="T6" fmla="*/ 101 w 118"/>
                <a:gd name="T7" fmla="*/ 16 h 117"/>
                <a:gd name="T8" fmla="*/ 118 w 118"/>
                <a:gd name="T9" fmla="*/ 50 h 117"/>
                <a:gd name="T10" fmla="*/ 101 w 118"/>
                <a:gd name="T11" fmla="*/ 101 h 117"/>
                <a:gd name="T12" fmla="*/ 67 w 118"/>
                <a:gd name="T13" fmla="*/ 117 h 117"/>
                <a:gd name="T14" fmla="*/ 17 w 118"/>
                <a:gd name="T15" fmla="*/ 101 h 117"/>
                <a:gd name="T16" fmla="*/ 0 w 118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17">
                  <a:moveTo>
                    <a:pt x="0" y="50"/>
                  </a:moveTo>
                  <a:lnTo>
                    <a:pt x="17" y="16"/>
                  </a:lnTo>
                  <a:lnTo>
                    <a:pt x="67" y="0"/>
                  </a:lnTo>
                  <a:lnTo>
                    <a:pt x="101" y="16"/>
                  </a:lnTo>
                  <a:lnTo>
                    <a:pt x="118" y="50"/>
                  </a:lnTo>
                  <a:lnTo>
                    <a:pt x="101" y="101"/>
                  </a:lnTo>
                  <a:lnTo>
                    <a:pt x="67" y="117"/>
                  </a:lnTo>
                  <a:lnTo>
                    <a:pt x="17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48" name="Freeform 12"/>
            <p:cNvSpPr>
              <a:spLocks/>
            </p:cNvSpPr>
            <p:nvPr/>
          </p:nvSpPr>
          <p:spPr bwMode="auto">
            <a:xfrm>
              <a:off x="1966" y="3006"/>
              <a:ext cx="103" cy="85"/>
            </a:xfrm>
            <a:custGeom>
              <a:avLst/>
              <a:gdLst>
                <a:gd name="T0" fmla="*/ 0 w 135"/>
                <a:gd name="T1" fmla="*/ 50 h 117"/>
                <a:gd name="T2" fmla="*/ 16 w 135"/>
                <a:gd name="T3" fmla="*/ 16 h 117"/>
                <a:gd name="T4" fmla="*/ 67 w 135"/>
                <a:gd name="T5" fmla="*/ 0 h 117"/>
                <a:gd name="T6" fmla="*/ 118 w 135"/>
                <a:gd name="T7" fmla="*/ 16 h 117"/>
                <a:gd name="T8" fmla="*/ 135 w 135"/>
                <a:gd name="T9" fmla="*/ 50 h 117"/>
                <a:gd name="T10" fmla="*/ 118 w 135"/>
                <a:gd name="T11" fmla="*/ 101 h 117"/>
                <a:gd name="T12" fmla="*/ 67 w 135"/>
                <a:gd name="T13" fmla="*/ 117 h 117"/>
                <a:gd name="T14" fmla="*/ 16 w 135"/>
                <a:gd name="T15" fmla="*/ 101 h 117"/>
                <a:gd name="T16" fmla="*/ 0 w 135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17">
                  <a:moveTo>
                    <a:pt x="0" y="50"/>
                  </a:moveTo>
                  <a:lnTo>
                    <a:pt x="16" y="16"/>
                  </a:lnTo>
                  <a:lnTo>
                    <a:pt x="67" y="0"/>
                  </a:lnTo>
                  <a:lnTo>
                    <a:pt x="118" y="16"/>
                  </a:lnTo>
                  <a:lnTo>
                    <a:pt x="135" y="50"/>
                  </a:lnTo>
                  <a:lnTo>
                    <a:pt x="118" y="101"/>
                  </a:lnTo>
                  <a:lnTo>
                    <a:pt x="67" y="117"/>
                  </a:lnTo>
                  <a:lnTo>
                    <a:pt x="16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49" name="Freeform 13"/>
            <p:cNvSpPr>
              <a:spLocks/>
            </p:cNvSpPr>
            <p:nvPr/>
          </p:nvSpPr>
          <p:spPr bwMode="auto">
            <a:xfrm>
              <a:off x="1865" y="3111"/>
              <a:ext cx="105" cy="98"/>
            </a:xfrm>
            <a:custGeom>
              <a:avLst/>
              <a:gdLst>
                <a:gd name="T0" fmla="*/ 0 w 136"/>
                <a:gd name="T1" fmla="*/ 67 h 135"/>
                <a:gd name="T2" fmla="*/ 34 w 136"/>
                <a:gd name="T3" fmla="*/ 17 h 135"/>
                <a:gd name="T4" fmla="*/ 68 w 136"/>
                <a:gd name="T5" fmla="*/ 0 h 135"/>
                <a:gd name="T6" fmla="*/ 119 w 136"/>
                <a:gd name="T7" fmla="*/ 17 h 135"/>
                <a:gd name="T8" fmla="*/ 136 w 136"/>
                <a:gd name="T9" fmla="*/ 67 h 135"/>
                <a:gd name="T10" fmla="*/ 119 w 136"/>
                <a:gd name="T11" fmla="*/ 118 h 135"/>
                <a:gd name="T12" fmla="*/ 68 w 136"/>
                <a:gd name="T13" fmla="*/ 135 h 135"/>
                <a:gd name="T14" fmla="*/ 34 w 136"/>
                <a:gd name="T15" fmla="*/ 118 h 135"/>
                <a:gd name="T16" fmla="*/ 0 w 136"/>
                <a:gd name="T17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0" y="67"/>
                  </a:moveTo>
                  <a:lnTo>
                    <a:pt x="34" y="17"/>
                  </a:lnTo>
                  <a:lnTo>
                    <a:pt x="68" y="0"/>
                  </a:lnTo>
                  <a:lnTo>
                    <a:pt x="119" y="17"/>
                  </a:lnTo>
                  <a:lnTo>
                    <a:pt x="136" y="67"/>
                  </a:lnTo>
                  <a:lnTo>
                    <a:pt x="119" y="118"/>
                  </a:lnTo>
                  <a:lnTo>
                    <a:pt x="68" y="135"/>
                  </a:lnTo>
                  <a:lnTo>
                    <a:pt x="34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0" name="Rectangle 14"/>
            <p:cNvSpPr>
              <a:spLocks noChangeArrowheads="1"/>
            </p:cNvSpPr>
            <p:nvPr/>
          </p:nvSpPr>
          <p:spPr bwMode="auto">
            <a:xfrm>
              <a:off x="3006" y="2974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1" name="Freeform 15"/>
            <p:cNvSpPr>
              <a:spLocks/>
            </p:cNvSpPr>
            <p:nvPr/>
          </p:nvSpPr>
          <p:spPr bwMode="auto">
            <a:xfrm>
              <a:off x="3104" y="3052"/>
              <a:ext cx="90" cy="98"/>
            </a:xfrm>
            <a:custGeom>
              <a:avLst/>
              <a:gdLst>
                <a:gd name="T0" fmla="*/ 0 w 118"/>
                <a:gd name="T1" fmla="*/ 67 h 134"/>
                <a:gd name="T2" fmla="*/ 16 w 118"/>
                <a:gd name="T3" fmla="*/ 17 h 134"/>
                <a:gd name="T4" fmla="*/ 67 w 118"/>
                <a:gd name="T5" fmla="*/ 0 h 134"/>
                <a:gd name="T6" fmla="*/ 101 w 118"/>
                <a:gd name="T7" fmla="*/ 17 h 134"/>
                <a:gd name="T8" fmla="*/ 118 w 118"/>
                <a:gd name="T9" fmla="*/ 67 h 134"/>
                <a:gd name="T10" fmla="*/ 101 w 118"/>
                <a:gd name="T11" fmla="*/ 118 h 134"/>
                <a:gd name="T12" fmla="*/ 67 w 118"/>
                <a:gd name="T13" fmla="*/ 134 h 134"/>
                <a:gd name="T14" fmla="*/ 16 w 118"/>
                <a:gd name="T15" fmla="*/ 118 h 134"/>
                <a:gd name="T16" fmla="*/ 0 w 118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34">
                  <a:moveTo>
                    <a:pt x="0" y="67"/>
                  </a:moveTo>
                  <a:lnTo>
                    <a:pt x="16" y="17"/>
                  </a:lnTo>
                  <a:lnTo>
                    <a:pt x="67" y="0"/>
                  </a:lnTo>
                  <a:lnTo>
                    <a:pt x="101" y="17"/>
                  </a:lnTo>
                  <a:lnTo>
                    <a:pt x="118" y="67"/>
                  </a:lnTo>
                  <a:lnTo>
                    <a:pt x="101" y="118"/>
                  </a:lnTo>
                  <a:lnTo>
                    <a:pt x="67" y="134"/>
                  </a:lnTo>
                  <a:lnTo>
                    <a:pt x="16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2" name="Freeform 16"/>
            <p:cNvSpPr>
              <a:spLocks/>
            </p:cNvSpPr>
            <p:nvPr/>
          </p:nvSpPr>
          <p:spPr bwMode="auto">
            <a:xfrm>
              <a:off x="3291" y="3052"/>
              <a:ext cx="91" cy="98"/>
            </a:xfrm>
            <a:custGeom>
              <a:avLst/>
              <a:gdLst>
                <a:gd name="T0" fmla="*/ 0 w 119"/>
                <a:gd name="T1" fmla="*/ 67 h 134"/>
                <a:gd name="T2" fmla="*/ 17 w 119"/>
                <a:gd name="T3" fmla="*/ 17 h 134"/>
                <a:gd name="T4" fmla="*/ 68 w 119"/>
                <a:gd name="T5" fmla="*/ 0 h 134"/>
                <a:gd name="T6" fmla="*/ 102 w 119"/>
                <a:gd name="T7" fmla="*/ 17 h 134"/>
                <a:gd name="T8" fmla="*/ 119 w 119"/>
                <a:gd name="T9" fmla="*/ 67 h 134"/>
                <a:gd name="T10" fmla="*/ 102 w 119"/>
                <a:gd name="T11" fmla="*/ 118 h 134"/>
                <a:gd name="T12" fmla="*/ 68 w 119"/>
                <a:gd name="T13" fmla="*/ 134 h 134"/>
                <a:gd name="T14" fmla="*/ 17 w 119"/>
                <a:gd name="T15" fmla="*/ 118 h 134"/>
                <a:gd name="T16" fmla="*/ 0 w 119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4">
                  <a:moveTo>
                    <a:pt x="0" y="67"/>
                  </a:moveTo>
                  <a:lnTo>
                    <a:pt x="17" y="17"/>
                  </a:lnTo>
                  <a:lnTo>
                    <a:pt x="68" y="0"/>
                  </a:lnTo>
                  <a:lnTo>
                    <a:pt x="102" y="17"/>
                  </a:lnTo>
                  <a:lnTo>
                    <a:pt x="119" y="67"/>
                  </a:lnTo>
                  <a:lnTo>
                    <a:pt x="102" y="118"/>
                  </a:lnTo>
                  <a:lnTo>
                    <a:pt x="68" y="134"/>
                  </a:lnTo>
                  <a:lnTo>
                    <a:pt x="17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3" name="Freeform 17"/>
            <p:cNvSpPr>
              <a:spLocks/>
            </p:cNvSpPr>
            <p:nvPr/>
          </p:nvSpPr>
          <p:spPr bwMode="auto">
            <a:xfrm>
              <a:off x="1973" y="3203"/>
              <a:ext cx="532" cy="479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5" name="Freeform 19"/>
            <p:cNvSpPr>
              <a:spLocks/>
            </p:cNvSpPr>
            <p:nvPr/>
          </p:nvSpPr>
          <p:spPr bwMode="auto">
            <a:xfrm>
              <a:off x="1840" y="2396"/>
              <a:ext cx="674" cy="613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6" name="Freeform 20"/>
            <p:cNvSpPr>
              <a:spLocks/>
            </p:cNvSpPr>
            <p:nvPr/>
          </p:nvSpPr>
          <p:spPr bwMode="auto">
            <a:xfrm>
              <a:off x="2465" y="3638"/>
              <a:ext cx="247" cy="221"/>
            </a:xfrm>
            <a:custGeom>
              <a:avLst/>
              <a:gdLst>
                <a:gd name="T0" fmla="*/ 0 w 322"/>
                <a:gd name="T1" fmla="*/ 152 h 303"/>
                <a:gd name="T2" fmla="*/ 34 w 322"/>
                <a:gd name="T3" fmla="*/ 51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51 h 303"/>
                <a:gd name="T10" fmla="*/ 322 w 322"/>
                <a:gd name="T11" fmla="*/ 152 h 303"/>
                <a:gd name="T12" fmla="*/ 288 w 322"/>
                <a:gd name="T13" fmla="*/ 236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36 h 303"/>
                <a:gd name="T20" fmla="*/ 0 w 322"/>
                <a:gd name="T2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2"/>
                  </a:moveTo>
                  <a:lnTo>
                    <a:pt x="34" y="51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51"/>
                  </a:lnTo>
                  <a:lnTo>
                    <a:pt x="322" y="152"/>
                  </a:lnTo>
                  <a:lnTo>
                    <a:pt x="288" y="236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3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59" name="Freeform 23"/>
            <p:cNvSpPr>
              <a:spLocks/>
            </p:cNvSpPr>
            <p:nvPr/>
          </p:nvSpPr>
          <p:spPr bwMode="auto">
            <a:xfrm>
              <a:off x="2381" y="2387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62" name="Freeform 26"/>
            <p:cNvSpPr>
              <a:spLocks/>
            </p:cNvSpPr>
            <p:nvPr/>
          </p:nvSpPr>
          <p:spPr bwMode="auto">
            <a:xfrm>
              <a:off x="1977" y="3228"/>
              <a:ext cx="65" cy="123"/>
            </a:xfrm>
            <a:custGeom>
              <a:avLst/>
              <a:gdLst>
                <a:gd name="T0" fmla="*/ 17 w 85"/>
                <a:gd name="T1" fmla="*/ 169 h 169"/>
                <a:gd name="T2" fmla="*/ 34 w 85"/>
                <a:gd name="T3" fmla="*/ 118 h 169"/>
                <a:gd name="T4" fmla="*/ 85 w 85"/>
                <a:gd name="T5" fmla="*/ 135 h 169"/>
                <a:gd name="T6" fmla="*/ 0 w 85"/>
                <a:gd name="T7" fmla="*/ 0 h 169"/>
                <a:gd name="T8" fmla="*/ 17 w 85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17" y="169"/>
                  </a:moveTo>
                  <a:lnTo>
                    <a:pt x="34" y="118"/>
                  </a:lnTo>
                  <a:lnTo>
                    <a:pt x="85" y="135"/>
                  </a:lnTo>
                  <a:lnTo>
                    <a:pt x="0" y="0"/>
                  </a:lnTo>
                  <a:lnTo>
                    <a:pt x="17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63" name="Freeform 27"/>
            <p:cNvSpPr>
              <a:spLocks/>
            </p:cNvSpPr>
            <p:nvPr/>
          </p:nvSpPr>
          <p:spPr bwMode="auto">
            <a:xfrm>
              <a:off x="2353" y="3756"/>
              <a:ext cx="130" cy="48"/>
            </a:xfrm>
            <a:custGeom>
              <a:avLst/>
              <a:gdLst>
                <a:gd name="T0" fmla="*/ 17 w 169"/>
                <a:gd name="T1" fmla="*/ 0 h 67"/>
                <a:gd name="T2" fmla="*/ 34 w 169"/>
                <a:gd name="T3" fmla="*/ 50 h 67"/>
                <a:gd name="T4" fmla="*/ 0 w 169"/>
                <a:gd name="T5" fmla="*/ 67 h 67"/>
                <a:gd name="T6" fmla="*/ 169 w 169"/>
                <a:gd name="T7" fmla="*/ 67 h 67"/>
                <a:gd name="T8" fmla="*/ 17 w 16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7" y="0"/>
                  </a:moveTo>
                  <a:lnTo>
                    <a:pt x="34" y="50"/>
                  </a:lnTo>
                  <a:lnTo>
                    <a:pt x="0" y="67"/>
                  </a:lnTo>
                  <a:lnTo>
                    <a:pt x="169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64" name="Freeform 28"/>
            <p:cNvSpPr>
              <a:spLocks/>
            </p:cNvSpPr>
            <p:nvPr/>
          </p:nvSpPr>
          <p:spPr bwMode="auto">
            <a:xfrm>
              <a:off x="2699" y="3757"/>
              <a:ext cx="130" cy="48"/>
            </a:xfrm>
            <a:custGeom>
              <a:avLst/>
              <a:gdLst>
                <a:gd name="T0" fmla="*/ 169 w 169"/>
                <a:gd name="T1" fmla="*/ 67 h 67"/>
                <a:gd name="T2" fmla="*/ 136 w 169"/>
                <a:gd name="T3" fmla="*/ 33 h 67"/>
                <a:gd name="T4" fmla="*/ 152 w 169"/>
                <a:gd name="T5" fmla="*/ 0 h 67"/>
                <a:gd name="T6" fmla="*/ 0 w 169"/>
                <a:gd name="T7" fmla="*/ 67 h 67"/>
                <a:gd name="T8" fmla="*/ 169 w 16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69" y="67"/>
                  </a:moveTo>
                  <a:lnTo>
                    <a:pt x="136" y="33"/>
                  </a:lnTo>
                  <a:lnTo>
                    <a:pt x="152" y="0"/>
                  </a:lnTo>
                  <a:lnTo>
                    <a:pt x="0" y="67"/>
                  </a:lnTo>
                  <a:lnTo>
                    <a:pt x="169" y="6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65" name="Rectangle 29"/>
            <p:cNvSpPr>
              <a:spLocks noChangeArrowheads="1"/>
            </p:cNvSpPr>
            <p:nvPr/>
          </p:nvSpPr>
          <p:spPr bwMode="auto">
            <a:xfrm>
              <a:off x="2253" y="300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7166" name="Rectangle 30"/>
            <p:cNvSpPr>
              <a:spLocks noChangeArrowheads="1"/>
            </p:cNvSpPr>
            <p:nvPr/>
          </p:nvSpPr>
          <p:spPr bwMode="auto">
            <a:xfrm>
              <a:off x="2303" y="31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7167" name="Rectangle 31"/>
            <p:cNvSpPr>
              <a:spLocks noChangeArrowheads="1"/>
            </p:cNvSpPr>
            <p:nvPr/>
          </p:nvSpPr>
          <p:spPr bwMode="auto">
            <a:xfrm>
              <a:off x="2815" y="300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7168" name="Rectangle 32"/>
            <p:cNvSpPr>
              <a:spLocks noChangeArrowheads="1"/>
            </p:cNvSpPr>
            <p:nvPr/>
          </p:nvSpPr>
          <p:spPr bwMode="auto">
            <a:xfrm>
              <a:off x="2866" y="31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7175" name="Freeform 39"/>
            <p:cNvSpPr>
              <a:spLocks/>
            </p:cNvSpPr>
            <p:nvPr/>
          </p:nvSpPr>
          <p:spPr bwMode="auto">
            <a:xfrm>
              <a:off x="1979" y="2523"/>
              <a:ext cx="538" cy="477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76" name="Freeform 40"/>
            <p:cNvSpPr>
              <a:spLocks/>
            </p:cNvSpPr>
            <p:nvPr/>
          </p:nvSpPr>
          <p:spPr bwMode="auto">
            <a:xfrm>
              <a:off x="2336" y="2532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78" name="Freeform 42"/>
            <p:cNvSpPr>
              <a:spLocks/>
            </p:cNvSpPr>
            <p:nvPr/>
          </p:nvSpPr>
          <p:spPr bwMode="auto">
            <a:xfrm flipH="1" flipV="1">
              <a:off x="2699" y="2387"/>
              <a:ext cx="680" cy="56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79" name="Freeform 43"/>
            <p:cNvSpPr>
              <a:spLocks/>
            </p:cNvSpPr>
            <p:nvPr/>
          </p:nvSpPr>
          <p:spPr bwMode="auto">
            <a:xfrm>
              <a:off x="1837" y="3249"/>
              <a:ext cx="532" cy="52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80" name="Freeform 44"/>
            <p:cNvSpPr>
              <a:spLocks/>
            </p:cNvSpPr>
            <p:nvPr/>
          </p:nvSpPr>
          <p:spPr bwMode="auto">
            <a:xfrm flipH="1" flipV="1">
              <a:off x="2699" y="2523"/>
              <a:ext cx="499" cy="453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81" name="Freeform 45"/>
            <p:cNvSpPr>
              <a:spLocks/>
            </p:cNvSpPr>
            <p:nvPr/>
          </p:nvSpPr>
          <p:spPr bwMode="auto">
            <a:xfrm rot="5400000" flipH="1" flipV="1">
              <a:off x="2812" y="3226"/>
              <a:ext cx="544" cy="590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82" name="Freeform 46"/>
            <p:cNvSpPr>
              <a:spLocks/>
            </p:cNvSpPr>
            <p:nvPr/>
          </p:nvSpPr>
          <p:spPr bwMode="auto">
            <a:xfrm rot="3131880" flipV="1">
              <a:off x="3303" y="2855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83" name="Freeform 47"/>
            <p:cNvSpPr>
              <a:spLocks/>
            </p:cNvSpPr>
            <p:nvPr/>
          </p:nvSpPr>
          <p:spPr bwMode="auto">
            <a:xfrm rot="3131880" flipV="1">
              <a:off x="3121" y="2871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85" name="Rectangle 49"/>
            <p:cNvSpPr>
              <a:spLocks noChangeArrowheads="1"/>
            </p:cNvSpPr>
            <p:nvPr/>
          </p:nvSpPr>
          <p:spPr bwMode="auto">
            <a:xfrm>
              <a:off x="2517" y="3675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P2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4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229600" cy="4525963"/>
          </a:xfrm>
        </p:spPr>
        <p:txBody>
          <a:bodyPr/>
          <a:lstStyle/>
          <a:p>
            <a:pPr marL="533400" indent="-533400" eaLnBrk="1" hangingPunct="1"/>
            <a:r>
              <a:rPr lang="en-US" altLang="en-US" b="0" dirty="0" err="1" smtClean="0"/>
              <a:t>死锁定理</a:t>
            </a:r>
            <a:r>
              <a:rPr lang="en-US" altLang="zh-CN" b="0" dirty="0" smtClean="0"/>
              <a:t> </a:t>
            </a:r>
          </a:p>
          <a:p>
            <a:pPr marL="533400" indent="-533400" eaLnBrk="1" hangingPunct="1">
              <a:buFont typeface="Arial" pitchFamily="34" charset="0"/>
              <a:buNone/>
            </a:pP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为死锁状态的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充</a:t>
            </a:r>
            <a:r>
              <a:rPr lang="zh-CN" altLang="en-US" sz="2400" b="0" dirty="0">
                <a:latin typeface="宋体" pitchFamily="2" charset="-122"/>
                <a:ea typeface="宋体" pitchFamily="2" charset="-122"/>
              </a:rPr>
              <a:t>要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条件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是：当且仅当</a:t>
            </a:r>
            <a:r>
              <a:rPr lang="en-US" altLang="zh-CN" sz="2400" b="0" dirty="0" smtClean="0">
                <a:latin typeface="宋体" pitchFamily="2" charset="-122"/>
                <a:ea typeface="宋体" pitchFamily="2" charset="-122"/>
              </a:rPr>
              <a:t>S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状态的资源分配图是不可完全简化的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b="0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48164" name="Group 4"/>
          <p:cNvGrpSpPr>
            <a:grpSpLocks/>
          </p:cNvGrpSpPr>
          <p:nvPr/>
        </p:nvGrpSpPr>
        <p:grpSpPr bwMode="auto">
          <a:xfrm>
            <a:off x="755576" y="2852936"/>
            <a:ext cx="3240088" cy="2763838"/>
            <a:chOff x="1565" y="2296"/>
            <a:chExt cx="2041" cy="1741"/>
          </a:xfrm>
        </p:grpSpPr>
        <p:sp>
          <p:nvSpPr>
            <p:cNvPr id="348165" name="AutoShape 5"/>
            <p:cNvSpPr>
              <a:spLocks noChangeAspect="1" noChangeArrowheads="1" noTextEdit="1"/>
            </p:cNvSpPr>
            <p:nvPr/>
          </p:nvSpPr>
          <p:spPr bwMode="auto">
            <a:xfrm>
              <a:off x="1565" y="2296"/>
              <a:ext cx="2041" cy="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66" name="Freeform 6"/>
            <p:cNvSpPr>
              <a:spLocks/>
            </p:cNvSpPr>
            <p:nvPr/>
          </p:nvSpPr>
          <p:spPr bwMode="auto">
            <a:xfrm>
              <a:off x="2470" y="2342"/>
              <a:ext cx="247" cy="221"/>
            </a:xfrm>
            <a:custGeom>
              <a:avLst/>
              <a:gdLst>
                <a:gd name="T0" fmla="*/ 0 w 322"/>
                <a:gd name="T1" fmla="*/ 151 h 303"/>
                <a:gd name="T2" fmla="*/ 34 w 322"/>
                <a:gd name="T3" fmla="*/ 67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67 h 303"/>
                <a:gd name="T10" fmla="*/ 322 w 322"/>
                <a:gd name="T11" fmla="*/ 151 h 303"/>
                <a:gd name="T12" fmla="*/ 288 w 322"/>
                <a:gd name="T13" fmla="*/ 252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52 h 303"/>
                <a:gd name="T20" fmla="*/ 0 w 322"/>
                <a:gd name="T2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1"/>
                  </a:moveTo>
                  <a:lnTo>
                    <a:pt x="34" y="67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67"/>
                  </a:lnTo>
                  <a:lnTo>
                    <a:pt x="322" y="151"/>
                  </a:lnTo>
                  <a:lnTo>
                    <a:pt x="288" y="252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5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67" name="Rectangle 7"/>
            <p:cNvSpPr>
              <a:spLocks noChangeArrowheads="1"/>
            </p:cNvSpPr>
            <p:nvPr/>
          </p:nvSpPr>
          <p:spPr bwMode="auto">
            <a:xfrm>
              <a:off x="2515" y="236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P1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48168" name="Rectangle 8"/>
            <p:cNvSpPr>
              <a:spLocks noChangeArrowheads="1"/>
            </p:cNvSpPr>
            <p:nvPr/>
          </p:nvSpPr>
          <p:spPr bwMode="auto">
            <a:xfrm>
              <a:off x="1666" y="2974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69" name="Freeform 9"/>
            <p:cNvSpPr>
              <a:spLocks/>
            </p:cNvSpPr>
            <p:nvPr/>
          </p:nvSpPr>
          <p:spPr bwMode="auto">
            <a:xfrm>
              <a:off x="1778" y="3006"/>
              <a:ext cx="90" cy="85"/>
            </a:xfrm>
            <a:custGeom>
              <a:avLst/>
              <a:gdLst>
                <a:gd name="T0" fmla="*/ 0 w 118"/>
                <a:gd name="T1" fmla="*/ 50 h 117"/>
                <a:gd name="T2" fmla="*/ 17 w 118"/>
                <a:gd name="T3" fmla="*/ 16 h 117"/>
                <a:gd name="T4" fmla="*/ 67 w 118"/>
                <a:gd name="T5" fmla="*/ 0 h 117"/>
                <a:gd name="T6" fmla="*/ 101 w 118"/>
                <a:gd name="T7" fmla="*/ 16 h 117"/>
                <a:gd name="T8" fmla="*/ 118 w 118"/>
                <a:gd name="T9" fmla="*/ 50 h 117"/>
                <a:gd name="T10" fmla="*/ 101 w 118"/>
                <a:gd name="T11" fmla="*/ 101 h 117"/>
                <a:gd name="T12" fmla="*/ 67 w 118"/>
                <a:gd name="T13" fmla="*/ 117 h 117"/>
                <a:gd name="T14" fmla="*/ 17 w 118"/>
                <a:gd name="T15" fmla="*/ 101 h 117"/>
                <a:gd name="T16" fmla="*/ 0 w 118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17">
                  <a:moveTo>
                    <a:pt x="0" y="50"/>
                  </a:moveTo>
                  <a:lnTo>
                    <a:pt x="17" y="16"/>
                  </a:lnTo>
                  <a:lnTo>
                    <a:pt x="67" y="0"/>
                  </a:lnTo>
                  <a:lnTo>
                    <a:pt x="101" y="16"/>
                  </a:lnTo>
                  <a:lnTo>
                    <a:pt x="118" y="50"/>
                  </a:lnTo>
                  <a:lnTo>
                    <a:pt x="101" y="101"/>
                  </a:lnTo>
                  <a:lnTo>
                    <a:pt x="67" y="117"/>
                  </a:lnTo>
                  <a:lnTo>
                    <a:pt x="17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0" name="Freeform 10"/>
            <p:cNvSpPr>
              <a:spLocks/>
            </p:cNvSpPr>
            <p:nvPr/>
          </p:nvSpPr>
          <p:spPr bwMode="auto">
            <a:xfrm>
              <a:off x="1966" y="3006"/>
              <a:ext cx="103" cy="85"/>
            </a:xfrm>
            <a:custGeom>
              <a:avLst/>
              <a:gdLst>
                <a:gd name="T0" fmla="*/ 0 w 135"/>
                <a:gd name="T1" fmla="*/ 50 h 117"/>
                <a:gd name="T2" fmla="*/ 16 w 135"/>
                <a:gd name="T3" fmla="*/ 16 h 117"/>
                <a:gd name="T4" fmla="*/ 67 w 135"/>
                <a:gd name="T5" fmla="*/ 0 h 117"/>
                <a:gd name="T6" fmla="*/ 118 w 135"/>
                <a:gd name="T7" fmla="*/ 16 h 117"/>
                <a:gd name="T8" fmla="*/ 135 w 135"/>
                <a:gd name="T9" fmla="*/ 50 h 117"/>
                <a:gd name="T10" fmla="*/ 118 w 135"/>
                <a:gd name="T11" fmla="*/ 101 h 117"/>
                <a:gd name="T12" fmla="*/ 67 w 135"/>
                <a:gd name="T13" fmla="*/ 117 h 117"/>
                <a:gd name="T14" fmla="*/ 16 w 135"/>
                <a:gd name="T15" fmla="*/ 101 h 117"/>
                <a:gd name="T16" fmla="*/ 0 w 135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17">
                  <a:moveTo>
                    <a:pt x="0" y="50"/>
                  </a:moveTo>
                  <a:lnTo>
                    <a:pt x="16" y="16"/>
                  </a:lnTo>
                  <a:lnTo>
                    <a:pt x="67" y="0"/>
                  </a:lnTo>
                  <a:lnTo>
                    <a:pt x="118" y="16"/>
                  </a:lnTo>
                  <a:lnTo>
                    <a:pt x="135" y="50"/>
                  </a:lnTo>
                  <a:lnTo>
                    <a:pt x="118" y="101"/>
                  </a:lnTo>
                  <a:lnTo>
                    <a:pt x="67" y="117"/>
                  </a:lnTo>
                  <a:lnTo>
                    <a:pt x="16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1" name="Freeform 11"/>
            <p:cNvSpPr>
              <a:spLocks/>
            </p:cNvSpPr>
            <p:nvPr/>
          </p:nvSpPr>
          <p:spPr bwMode="auto">
            <a:xfrm>
              <a:off x="1865" y="3111"/>
              <a:ext cx="105" cy="98"/>
            </a:xfrm>
            <a:custGeom>
              <a:avLst/>
              <a:gdLst>
                <a:gd name="T0" fmla="*/ 0 w 136"/>
                <a:gd name="T1" fmla="*/ 67 h 135"/>
                <a:gd name="T2" fmla="*/ 34 w 136"/>
                <a:gd name="T3" fmla="*/ 17 h 135"/>
                <a:gd name="T4" fmla="*/ 68 w 136"/>
                <a:gd name="T5" fmla="*/ 0 h 135"/>
                <a:gd name="T6" fmla="*/ 119 w 136"/>
                <a:gd name="T7" fmla="*/ 17 h 135"/>
                <a:gd name="T8" fmla="*/ 136 w 136"/>
                <a:gd name="T9" fmla="*/ 67 h 135"/>
                <a:gd name="T10" fmla="*/ 119 w 136"/>
                <a:gd name="T11" fmla="*/ 118 h 135"/>
                <a:gd name="T12" fmla="*/ 68 w 136"/>
                <a:gd name="T13" fmla="*/ 135 h 135"/>
                <a:gd name="T14" fmla="*/ 34 w 136"/>
                <a:gd name="T15" fmla="*/ 118 h 135"/>
                <a:gd name="T16" fmla="*/ 0 w 136"/>
                <a:gd name="T17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0" y="67"/>
                  </a:moveTo>
                  <a:lnTo>
                    <a:pt x="34" y="17"/>
                  </a:lnTo>
                  <a:lnTo>
                    <a:pt x="68" y="0"/>
                  </a:lnTo>
                  <a:lnTo>
                    <a:pt x="119" y="17"/>
                  </a:lnTo>
                  <a:lnTo>
                    <a:pt x="136" y="67"/>
                  </a:lnTo>
                  <a:lnTo>
                    <a:pt x="119" y="118"/>
                  </a:lnTo>
                  <a:lnTo>
                    <a:pt x="68" y="135"/>
                  </a:lnTo>
                  <a:lnTo>
                    <a:pt x="34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2" name="Rectangle 12"/>
            <p:cNvSpPr>
              <a:spLocks noChangeArrowheads="1"/>
            </p:cNvSpPr>
            <p:nvPr/>
          </p:nvSpPr>
          <p:spPr bwMode="auto">
            <a:xfrm>
              <a:off x="3006" y="2974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3" name="Freeform 13"/>
            <p:cNvSpPr>
              <a:spLocks/>
            </p:cNvSpPr>
            <p:nvPr/>
          </p:nvSpPr>
          <p:spPr bwMode="auto">
            <a:xfrm>
              <a:off x="3104" y="3052"/>
              <a:ext cx="90" cy="98"/>
            </a:xfrm>
            <a:custGeom>
              <a:avLst/>
              <a:gdLst>
                <a:gd name="T0" fmla="*/ 0 w 118"/>
                <a:gd name="T1" fmla="*/ 67 h 134"/>
                <a:gd name="T2" fmla="*/ 16 w 118"/>
                <a:gd name="T3" fmla="*/ 17 h 134"/>
                <a:gd name="T4" fmla="*/ 67 w 118"/>
                <a:gd name="T5" fmla="*/ 0 h 134"/>
                <a:gd name="T6" fmla="*/ 101 w 118"/>
                <a:gd name="T7" fmla="*/ 17 h 134"/>
                <a:gd name="T8" fmla="*/ 118 w 118"/>
                <a:gd name="T9" fmla="*/ 67 h 134"/>
                <a:gd name="T10" fmla="*/ 101 w 118"/>
                <a:gd name="T11" fmla="*/ 118 h 134"/>
                <a:gd name="T12" fmla="*/ 67 w 118"/>
                <a:gd name="T13" fmla="*/ 134 h 134"/>
                <a:gd name="T14" fmla="*/ 16 w 118"/>
                <a:gd name="T15" fmla="*/ 118 h 134"/>
                <a:gd name="T16" fmla="*/ 0 w 118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34">
                  <a:moveTo>
                    <a:pt x="0" y="67"/>
                  </a:moveTo>
                  <a:lnTo>
                    <a:pt x="16" y="17"/>
                  </a:lnTo>
                  <a:lnTo>
                    <a:pt x="67" y="0"/>
                  </a:lnTo>
                  <a:lnTo>
                    <a:pt x="101" y="17"/>
                  </a:lnTo>
                  <a:lnTo>
                    <a:pt x="118" y="67"/>
                  </a:lnTo>
                  <a:lnTo>
                    <a:pt x="101" y="118"/>
                  </a:lnTo>
                  <a:lnTo>
                    <a:pt x="67" y="134"/>
                  </a:lnTo>
                  <a:lnTo>
                    <a:pt x="16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4" name="Freeform 14"/>
            <p:cNvSpPr>
              <a:spLocks/>
            </p:cNvSpPr>
            <p:nvPr/>
          </p:nvSpPr>
          <p:spPr bwMode="auto">
            <a:xfrm>
              <a:off x="3291" y="3052"/>
              <a:ext cx="91" cy="98"/>
            </a:xfrm>
            <a:custGeom>
              <a:avLst/>
              <a:gdLst>
                <a:gd name="T0" fmla="*/ 0 w 119"/>
                <a:gd name="T1" fmla="*/ 67 h 134"/>
                <a:gd name="T2" fmla="*/ 17 w 119"/>
                <a:gd name="T3" fmla="*/ 17 h 134"/>
                <a:gd name="T4" fmla="*/ 68 w 119"/>
                <a:gd name="T5" fmla="*/ 0 h 134"/>
                <a:gd name="T6" fmla="*/ 102 w 119"/>
                <a:gd name="T7" fmla="*/ 17 h 134"/>
                <a:gd name="T8" fmla="*/ 119 w 119"/>
                <a:gd name="T9" fmla="*/ 67 h 134"/>
                <a:gd name="T10" fmla="*/ 102 w 119"/>
                <a:gd name="T11" fmla="*/ 118 h 134"/>
                <a:gd name="T12" fmla="*/ 68 w 119"/>
                <a:gd name="T13" fmla="*/ 134 h 134"/>
                <a:gd name="T14" fmla="*/ 17 w 119"/>
                <a:gd name="T15" fmla="*/ 118 h 134"/>
                <a:gd name="T16" fmla="*/ 0 w 119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4">
                  <a:moveTo>
                    <a:pt x="0" y="67"/>
                  </a:moveTo>
                  <a:lnTo>
                    <a:pt x="17" y="17"/>
                  </a:lnTo>
                  <a:lnTo>
                    <a:pt x="68" y="0"/>
                  </a:lnTo>
                  <a:lnTo>
                    <a:pt x="102" y="17"/>
                  </a:lnTo>
                  <a:lnTo>
                    <a:pt x="119" y="67"/>
                  </a:lnTo>
                  <a:lnTo>
                    <a:pt x="102" y="118"/>
                  </a:lnTo>
                  <a:lnTo>
                    <a:pt x="68" y="134"/>
                  </a:lnTo>
                  <a:lnTo>
                    <a:pt x="17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5" name="Freeform 15"/>
            <p:cNvSpPr>
              <a:spLocks/>
            </p:cNvSpPr>
            <p:nvPr/>
          </p:nvSpPr>
          <p:spPr bwMode="auto">
            <a:xfrm>
              <a:off x="1973" y="3203"/>
              <a:ext cx="532" cy="479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6" name="Freeform 16"/>
            <p:cNvSpPr>
              <a:spLocks/>
            </p:cNvSpPr>
            <p:nvPr/>
          </p:nvSpPr>
          <p:spPr bwMode="auto">
            <a:xfrm>
              <a:off x="1840" y="2396"/>
              <a:ext cx="674" cy="613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7" name="Freeform 17"/>
            <p:cNvSpPr>
              <a:spLocks/>
            </p:cNvSpPr>
            <p:nvPr/>
          </p:nvSpPr>
          <p:spPr bwMode="auto">
            <a:xfrm>
              <a:off x="2465" y="3638"/>
              <a:ext cx="247" cy="221"/>
            </a:xfrm>
            <a:custGeom>
              <a:avLst/>
              <a:gdLst>
                <a:gd name="T0" fmla="*/ 0 w 322"/>
                <a:gd name="T1" fmla="*/ 152 h 303"/>
                <a:gd name="T2" fmla="*/ 34 w 322"/>
                <a:gd name="T3" fmla="*/ 51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51 h 303"/>
                <a:gd name="T10" fmla="*/ 322 w 322"/>
                <a:gd name="T11" fmla="*/ 152 h 303"/>
                <a:gd name="T12" fmla="*/ 288 w 322"/>
                <a:gd name="T13" fmla="*/ 236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36 h 303"/>
                <a:gd name="T20" fmla="*/ 0 w 322"/>
                <a:gd name="T2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2"/>
                  </a:moveTo>
                  <a:lnTo>
                    <a:pt x="34" y="51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51"/>
                  </a:lnTo>
                  <a:lnTo>
                    <a:pt x="322" y="152"/>
                  </a:lnTo>
                  <a:lnTo>
                    <a:pt x="288" y="236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3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8" name="Freeform 18"/>
            <p:cNvSpPr>
              <a:spLocks/>
            </p:cNvSpPr>
            <p:nvPr/>
          </p:nvSpPr>
          <p:spPr bwMode="auto">
            <a:xfrm>
              <a:off x="2381" y="2387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79" name="Freeform 19"/>
            <p:cNvSpPr>
              <a:spLocks/>
            </p:cNvSpPr>
            <p:nvPr/>
          </p:nvSpPr>
          <p:spPr bwMode="auto">
            <a:xfrm>
              <a:off x="1977" y="3228"/>
              <a:ext cx="65" cy="123"/>
            </a:xfrm>
            <a:custGeom>
              <a:avLst/>
              <a:gdLst>
                <a:gd name="T0" fmla="*/ 17 w 85"/>
                <a:gd name="T1" fmla="*/ 169 h 169"/>
                <a:gd name="T2" fmla="*/ 34 w 85"/>
                <a:gd name="T3" fmla="*/ 118 h 169"/>
                <a:gd name="T4" fmla="*/ 85 w 85"/>
                <a:gd name="T5" fmla="*/ 135 h 169"/>
                <a:gd name="T6" fmla="*/ 0 w 85"/>
                <a:gd name="T7" fmla="*/ 0 h 169"/>
                <a:gd name="T8" fmla="*/ 17 w 85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17" y="169"/>
                  </a:moveTo>
                  <a:lnTo>
                    <a:pt x="34" y="118"/>
                  </a:lnTo>
                  <a:lnTo>
                    <a:pt x="85" y="135"/>
                  </a:lnTo>
                  <a:lnTo>
                    <a:pt x="0" y="0"/>
                  </a:lnTo>
                  <a:lnTo>
                    <a:pt x="17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80" name="Freeform 20"/>
            <p:cNvSpPr>
              <a:spLocks/>
            </p:cNvSpPr>
            <p:nvPr/>
          </p:nvSpPr>
          <p:spPr bwMode="auto">
            <a:xfrm>
              <a:off x="2353" y="3756"/>
              <a:ext cx="130" cy="48"/>
            </a:xfrm>
            <a:custGeom>
              <a:avLst/>
              <a:gdLst>
                <a:gd name="T0" fmla="*/ 17 w 169"/>
                <a:gd name="T1" fmla="*/ 0 h 67"/>
                <a:gd name="T2" fmla="*/ 34 w 169"/>
                <a:gd name="T3" fmla="*/ 50 h 67"/>
                <a:gd name="T4" fmla="*/ 0 w 169"/>
                <a:gd name="T5" fmla="*/ 67 h 67"/>
                <a:gd name="T6" fmla="*/ 169 w 169"/>
                <a:gd name="T7" fmla="*/ 67 h 67"/>
                <a:gd name="T8" fmla="*/ 17 w 16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7" y="0"/>
                  </a:moveTo>
                  <a:lnTo>
                    <a:pt x="34" y="50"/>
                  </a:lnTo>
                  <a:lnTo>
                    <a:pt x="0" y="67"/>
                  </a:lnTo>
                  <a:lnTo>
                    <a:pt x="169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81" name="Freeform 21"/>
            <p:cNvSpPr>
              <a:spLocks/>
            </p:cNvSpPr>
            <p:nvPr/>
          </p:nvSpPr>
          <p:spPr bwMode="auto">
            <a:xfrm>
              <a:off x="2699" y="3757"/>
              <a:ext cx="130" cy="48"/>
            </a:xfrm>
            <a:custGeom>
              <a:avLst/>
              <a:gdLst>
                <a:gd name="T0" fmla="*/ 169 w 169"/>
                <a:gd name="T1" fmla="*/ 67 h 67"/>
                <a:gd name="T2" fmla="*/ 136 w 169"/>
                <a:gd name="T3" fmla="*/ 33 h 67"/>
                <a:gd name="T4" fmla="*/ 152 w 169"/>
                <a:gd name="T5" fmla="*/ 0 h 67"/>
                <a:gd name="T6" fmla="*/ 0 w 169"/>
                <a:gd name="T7" fmla="*/ 67 h 67"/>
                <a:gd name="T8" fmla="*/ 169 w 16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69" y="67"/>
                  </a:moveTo>
                  <a:lnTo>
                    <a:pt x="136" y="33"/>
                  </a:lnTo>
                  <a:lnTo>
                    <a:pt x="152" y="0"/>
                  </a:lnTo>
                  <a:lnTo>
                    <a:pt x="0" y="67"/>
                  </a:lnTo>
                  <a:lnTo>
                    <a:pt x="169" y="6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82" name="Rectangle 22"/>
            <p:cNvSpPr>
              <a:spLocks noChangeArrowheads="1"/>
            </p:cNvSpPr>
            <p:nvPr/>
          </p:nvSpPr>
          <p:spPr bwMode="auto">
            <a:xfrm>
              <a:off x="2253" y="300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183" name="Rectangle 23"/>
            <p:cNvSpPr>
              <a:spLocks noChangeArrowheads="1"/>
            </p:cNvSpPr>
            <p:nvPr/>
          </p:nvSpPr>
          <p:spPr bwMode="auto">
            <a:xfrm>
              <a:off x="2303" y="31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184" name="Rectangle 24"/>
            <p:cNvSpPr>
              <a:spLocks noChangeArrowheads="1"/>
            </p:cNvSpPr>
            <p:nvPr/>
          </p:nvSpPr>
          <p:spPr bwMode="auto">
            <a:xfrm>
              <a:off x="2815" y="3006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185" name="Rectangle 25"/>
            <p:cNvSpPr>
              <a:spLocks noChangeArrowheads="1"/>
            </p:cNvSpPr>
            <p:nvPr/>
          </p:nvSpPr>
          <p:spPr bwMode="auto">
            <a:xfrm>
              <a:off x="2866" y="31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186" name="Freeform 26"/>
            <p:cNvSpPr>
              <a:spLocks/>
            </p:cNvSpPr>
            <p:nvPr/>
          </p:nvSpPr>
          <p:spPr bwMode="auto">
            <a:xfrm>
              <a:off x="1979" y="2523"/>
              <a:ext cx="538" cy="477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87" name="Freeform 27"/>
            <p:cNvSpPr>
              <a:spLocks/>
            </p:cNvSpPr>
            <p:nvPr/>
          </p:nvSpPr>
          <p:spPr bwMode="auto">
            <a:xfrm>
              <a:off x="2336" y="2532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88" name="Freeform 28"/>
            <p:cNvSpPr>
              <a:spLocks/>
            </p:cNvSpPr>
            <p:nvPr/>
          </p:nvSpPr>
          <p:spPr bwMode="auto">
            <a:xfrm flipH="1" flipV="1">
              <a:off x="2699" y="2387"/>
              <a:ext cx="680" cy="56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89" name="Freeform 29"/>
            <p:cNvSpPr>
              <a:spLocks/>
            </p:cNvSpPr>
            <p:nvPr/>
          </p:nvSpPr>
          <p:spPr bwMode="auto">
            <a:xfrm>
              <a:off x="1837" y="3249"/>
              <a:ext cx="532" cy="52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90" name="Freeform 30"/>
            <p:cNvSpPr>
              <a:spLocks/>
            </p:cNvSpPr>
            <p:nvPr/>
          </p:nvSpPr>
          <p:spPr bwMode="auto">
            <a:xfrm flipH="1" flipV="1">
              <a:off x="2699" y="2523"/>
              <a:ext cx="499" cy="453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91" name="Freeform 31"/>
            <p:cNvSpPr>
              <a:spLocks/>
            </p:cNvSpPr>
            <p:nvPr/>
          </p:nvSpPr>
          <p:spPr bwMode="auto">
            <a:xfrm rot="5400000" flipH="1" flipV="1">
              <a:off x="2812" y="3226"/>
              <a:ext cx="544" cy="590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92" name="Freeform 32"/>
            <p:cNvSpPr>
              <a:spLocks/>
            </p:cNvSpPr>
            <p:nvPr/>
          </p:nvSpPr>
          <p:spPr bwMode="auto">
            <a:xfrm rot="3131880" flipV="1">
              <a:off x="3303" y="2855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93" name="Freeform 33"/>
            <p:cNvSpPr>
              <a:spLocks/>
            </p:cNvSpPr>
            <p:nvPr/>
          </p:nvSpPr>
          <p:spPr bwMode="auto">
            <a:xfrm rot="3131880" flipV="1">
              <a:off x="3121" y="2871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94" name="Rectangle 34"/>
            <p:cNvSpPr>
              <a:spLocks noChangeArrowheads="1"/>
            </p:cNvSpPr>
            <p:nvPr/>
          </p:nvSpPr>
          <p:spPr bwMode="auto">
            <a:xfrm>
              <a:off x="2517" y="3675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P2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</p:grpSp>
      <p:grpSp>
        <p:nvGrpSpPr>
          <p:cNvPr id="348226" name="Group 66"/>
          <p:cNvGrpSpPr>
            <a:grpSpLocks/>
          </p:cNvGrpSpPr>
          <p:nvPr/>
        </p:nvGrpSpPr>
        <p:grpSpPr bwMode="auto">
          <a:xfrm>
            <a:off x="4716389" y="2881487"/>
            <a:ext cx="3240087" cy="2763838"/>
            <a:chOff x="2971" y="1888"/>
            <a:chExt cx="2041" cy="1741"/>
          </a:xfrm>
        </p:grpSpPr>
        <p:sp>
          <p:nvSpPr>
            <p:cNvPr id="34819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971" y="1888"/>
              <a:ext cx="2041" cy="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97" name="Freeform 37"/>
            <p:cNvSpPr>
              <a:spLocks/>
            </p:cNvSpPr>
            <p:nvPr/>
          </p:nvSpPr>
          <p:spPr bwMode="auto">
            <a:xfrm>
              <a:off x="3876" y="1934"/>
              <a:ext cx="247" cy="221"/>
            </a:xfrm>
            <a:custGeom>
              <a:avLst/>
              <a:gdLst>
                <a:gd name="T0" fmla="*/ 0 w 322"/>
                <a:gd name="T1" fmla="*/ 151 h 303"/>
                <a:gd name="T2" fmla="*/ 34 w 322"/>
                <a:gd name="T3" fmla="*/ 67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67 h 303"/>
                <a:gd name="T10" fmla="*/ 322 w 322"/>
                <a:gd name="T11" fmla="*/ 151 h 303"/>
                <a:gd name="T12" fmla="*/ 288 w 322"/>
                <a:gd name="T13" fmla="*/ 252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52 h 303"/>
                <a:gd name="T20" fmla="*/ 0 w 322"/>
                <a:gd name="T2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1"/>
                  </a:moveTo>
                  <a:lnTo>
                    <a:pt x="34" y="67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67"/>
                  </a:lnTo>
                  <a:lnTo>
                    <a:pt x="322" y="151"/>
                  </a:lnTo>
                  <a:lnTo>
                    <a:pt x="288" y="252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5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98" name="Rectangle 38"/>
            <p:cNvSpPr>
              <a:spLocks noChangeArrowheads="1"/>
            </p:cNvSpPr>
            <p:nvPr/>
          </p:nvSpPr>
          <p:spPr bwMode="auto">
            <a:xfrm>
              <a:off x="3921" y="1961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P1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348199" name="Rectangle 39"/>
            <p:cNvSpPr>
              <a:spLocks noChangeArrowheads="1"/>
            </p:cNvSpPr>
            <p:nvPr/>
          </p:nvSpPr>
          <p:spPr bwMode="auto">
            <a:xfrm>
              <a:off x="3072" y="2566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0" name="Freeform 40"/>
            <p:cNvSpPr>
              <a:spLocks/>
            </p:cNvSpPr>
            <p:nvPr/>
          </p:nvSpPr>
          <p:spPr bwMode="auto">
            <a:xfrm>
              <a:off x="3184" y="2598"/>
              <a:ext cx="90" cy="85"/>
            </a:xfrm>
            <a:custGeom>
              <a:avLst/>
              <a:gdLst>
                <a:gd name="T0" fmla="*/ 0 w 118"/>
                <a:gd name="T1" fmla="*/ 50 h 117"/>
                <a:gd name="T2" fmla="*/ 17 w 118"/>
                <a:gd name="T3" fmla="*/ 16 h 117"/>
                <a:gd name="T4" fmla="*/ 67 w 118"/>
                <a:gd name="T5" fmla="*/ 0 h 117"/>
                <a:gd name="T6" fmla="*/ 101 w 118"/>
                <a:gd name="T7" fmla="*/ 16 h 117"/>
                <a:gd name="T8" fmla="*/ 118 w 118"/>
                <a:gd name="T9" fmla="*/ 50 h 117"/>
                <a:gd name="T10" fmla="*/ 101 w 118"/>
                <a:gd name="T11" fmla="*/ 101 h 117"/>
                <a:gd name="T12" fmla="*/ 67 w 118"/>
                <a:gd name="T13" fmla="*/ 117 h 117"/>
                <a:gd name="T14" fmla="*/ 17 w 118"/>
                <a:gd name="T15" fmla="*/ 101 h 117"/>
                <a:gd name="T16" fmla="*/ 0 w 118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17">
                  <a:moveTo>
                    <a:pt x="0" y="50"/>
                  </a:moveTo>
                  <a:lnTo>
                    <a:pt x="17" y="16"/>
                  </a:lnTo>
                  <a:lnTo>
                    <a:pt x="67" y="0"/>
                  </a:lnTo>
                  <a:lnTo>
                    <a:pt x="101" y="16"/>
                  </a:lnTo>
                  <a:lnTo>
                    <a:pt x="118" y="50"/>
                  </a:lnTo>
                  <a:lnTo>
                    <a:pt x="101" y="101"/>
                  </a:lnTo>
                  <a:lnTo>
                    <a:pt x="67" y="117"/>
                  </a:lnTo>
                  <a:lnTo>
                    <a:pt x="17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1" name="Freeform 41"/>
            <p:cNvSpPr>
              <a:spLocks/>
            </p:cNvSpPr>
            <p:nvPr/>
          </p:nvSpPr>
          <p:spPr bwMode="auto">
            <a:xfrm>
              <a:off x="3372" y="2598"/>
              <a:ext cx="103" cy="85"/>
            </a:xfrm>
            <a:custGeom>
              <a:avLst/>
              <a:gdLst>
                <a:gd name="T0" fmla="*/ 0 w 135"/>
                <a:gd name="T1" fmla="*/ 50 h 117"/>
                <a:gd name="T2" fmla="*/ 16 w 135"/>
                <a:gd name="T3" fmla="*/ 16 h 117"/>
                <a:gd name="T4" fmla="*/ 67 w 135"/>
                <a:gd name="T5" fmla="*/ 0 h 117"/>
                <a:gd name="T6" fmla="*/ 118 w 135"/>
                <a:gd name="T7" fmla="*/ 16 h 117"/>
                <a:gd name="T8" fmla="*/ 135 w 135"/>
                <a:gd name="T9" fmla="*/ 50 h 117"/>
                <a:gd name="T10" fmla="*/ 118 w 135"/>
                <a:gd name="T11" fmla="*/ 101 h 117"/>
                <a:gd name="T12" fmla="*/ 67 w 135"/>
                <a:gd name="T13" fmla="*/ 117 h 117"/>
                <a:gd name="T14" fmla="*/ 16 w 135"/>
                <a:gd name="T15" fmla="*/ 101 h 117"/>
                <a:gd name="T16" fmla="*/ 0 w 135"/>
                <a:gd name="T17" fmla="*/ 5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17">
                  <a:moveTo>
                    <a:pt x="0" y="50"/>
                  </a:moveTo>
                  <a:lnTo>
                    <a:pt x="16" y="16"/>
                  </a:lnTo>
                  <a:lnTo>
                    <a:pt x="67" y="0"/>
                  </a:lnTo>
                  <a:lnTo>
                    <a:pt x="118" y="16"/>
                  </a:lnTo>
                  <a:lnTo>
                    <a:pt x="135" y="50"/>
                  </a:lnTo>
                  <a:lnTo>
                    <a:pt x="118" y="101"/>
                  </a:lnTo>
                  <a:lnTo>
                    <a:pt x="67" y="117"/>
                  </a:lnTo>
                  <a:lnTo>
                    <a:pt x="16" y="101"/>
                  </a:lnTo>
                  <a:lnTo>
                    <a:pt x="0" y="5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2" name="Freeform 42"/>
            <p:cNvSpPr>
              <a:spLocks/>
            </p:cNvSpPr>
            <p:nvPr/>
          </p:nvSpPr>
          <p:spPr bwMode="auto">
            <a:xfrm>
              <a:off x="3271" y="2703"/>
              <a:ext cx="105" cy="98"/>
            </a:xfrm>
            <a:custGeom>
              <a:avLst/>
              <a:gdLst>
                <a:gd name="T0" fmla="*/ 0 w 136"/>
                <a:gd name="T1" fmla="*/ 67 h 135"/>
                <a:gd name="T2" fmla="*/ 34 w 136"/>
                <a:gd name="T3" fmla="*/ 17 h 135"/>
                <a:gd name="T4" fmla="*/ 68 w 136"/>
                <a:gd name="T5" fmla="*/ 0 h 135"/>
                <a:gd name="T6" fmla="*/ 119 w 136"/>
                <a:gd name="T7" fmla="*/ 17 h 135"/>
                <a:gd name="T8" fmla="*/ 136 w 136"/>
                <a:gd name="T9" fmla="*/ 67 h 135"/>
                <a:gd name="T10" fmla="*/ 119 w 136"/>
                <a:gd name="T11" fmla="*/ 118 h 135"/>
                <a:gd name="T12" fmla="*/ 68 w 136"/>
                <a:gd name="T13" fmla="*/ 135 h 135"/>
                <a:gd name="T14" fmla="*/ 34 w 136"/>
                <a:gd name="T15" fmla="*/ 118 h 135"/>
                <a:gd name="T16" fmla="*/ 0 w 136"/>
                <a:gd name="T17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5">
                  <a:moveTo>
                    <a:pt x="0" y="67"/>
                  </a:moveTo>
                  <a:lnTo>
                    <a:pt x="34" y="17"/>
                  </a:lnTo>
                  <a:lnTo>
                    <a:pt x="68" y="0"/>
                  </a:lnTo>
                  <a:lnTo>
                    <a:pt x="119" y="17"/>
                  </a:lnTo>
                  <a:lnTo>
                    <a:pt x="136" y="67"/>
                  </a:lnTo>
                  <a:lnTo>
                    <a:pt x="119" y="118"/>
                  </a:lnTo>
                  <a:lnTo>
                    <a:pt x="68" y="135"/>
                  </a:lnTo>
                  <a:lnTo>
                    <a:pt x="34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3" name="Rectangle 43"/>
            <p:cNvSpPr>
              <a:spLocks noChangeArrowheads="1"/>
            </p:cNvSpPr>
            <p:nvPr/>
          </p:nvSpPr>
          <p:spPr bwMode="auto">
            <a:xfrm>
              <a:off x="4412" y="2566"/>
              <a:ext cx="493" cy="257"/>
            </a:xfrm>
            <a:prstGeom prst="rect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4" name="Freeform 44"/>
            <p:cNvSpPr>
              <a:spLocks/>
            </p:cNvSpPr>
            <p:nvPr/>
          </p:nvSpPr>
          <p:spPr bwMode="auto">
            <a:xfrm>
              <a:off x="4510" y="2644"/>
              <a:ext cx="90" cy="98"/>
            </a:xfrm>
            <a:custGeom>
              <a:avLst/>
              <a:gdLst>
                <a:gd name="T0" fmla="*/ 0 w 118"/>
                <a:gd name="T1" fmla="*/ 67 h 134"/>
                <a:gd name="T2" fmla="*/ 16 w 118"/>
                <a:gd name="T3" fmla="*/ 17 h 134"/>
                <a:gd name="T4" fmla="*/ 67 w 118"/>
                <a:gd name="T5" fmla="*/ 0 h 134"/>
                <a:gd name="T6" fmla="*/ 101 w 118"/>
                <a:gd name="T7" fmla="*/ 17 h 134"/>
                <a:gd name="T8" fmla="*/ 118 w 118"/>
                <a:gd name="T9" fmla="*/ 67 h 134"/>
                <a:gd name="T10" fmla="*/ 101 w 118"/>
                <a:gd name="T11" fmla="*/ 118 h 134"/>
                <a:gd name="T12" fmla="*/ 67 w 118"/>
                <a:gd name="T13" fmla="*/ 134 h 134"/>
                <a:gd name="T14" fmla="*/ 16 w 118"/>
                <a:gd name="T15" fmla="*/ 118 h 134"/>
                <a:gd name="T16" fmla="*/ 0 w 118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34">
                  <a:moveTo>
                    <a:pt x="0" y="67"/>
                  </a:moveTo>
                  <a:lnTo>
                    <a:pt x="16" y="17"/>
                  </a:lnTo>
                  <a:lnTo>
                    <a:pt x="67" y="0"/>
                  </a:lnTo>
                  <a:lnTo>
                    <a:pt x="101" y="17"/>
                  </a:lnTo>
                  <a:lnTo>
                    <a:pt x="118" y="67"/>
                  </a:lnTo>
                  <a:lnTo>
                    <a:pt x="101" y="118"/>
                  </a:lnTo>
                  <a:lnTo>
                    <a:pt x="67" y="134"/>
                  </a:lnTo>
                  <a:lnTo>
                    <a:pt x="16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5" name="Freeform 45"/>
            <p:cNvSpPr>
              <a:spLocks/>
            </p:cNvSpPr>
            <p:nvPr/>
          </p:nvSpPr>
          <p:spPr bwMode="auto">
            <a:xfrm>
              <a:off x="4697" y="2644"/>
              <a:ext cx="91" cy="98"/>
            </a:xfrm>
            <a:custGeom>
              <a:avLst/>
              <a:gdLst>
                <a:gd name="T0" fmla="*/ 0 w 119"/>
                <a:gd name="T1" fmla="*/ 67 h 134"/>
                <a:gd name="T2" fmla="*/ 17 w 119"/>
                <a:gd name="T3" fmla="*/ 17 h 134"/>
                <a:gd name="T4" fmla="*/ 68 w 119"/>
                <a:gd name="T5" fmla="*/ 0 h 134"/>
                <a:gd name="T6" fmla="*/ 102 w 119"/>
                <a:gd name="T7" fmla="*/ 17 h 134"/>
                <a:gd name="T8" fmla="*/ 119 w 119"/>
                <a:gd name="T9" fmla="*/ 67 h 134"/>
                <a:gd name="T10" fmla="*/ 102 w 119"/>
                <a:gd name="T11" fmla="*/ 118 h 134"/>
                <a:gd name="T12" fmla="*/ 68 w 119"/>
                <a:gd name="T13" fmla="*/ 134 h 134"/>
                <a:gd name="T14" fmla="*/ 17 w 119"/>
                <a:gd name="T15" fmla="*/ 118 h 134"/>
                <a:gd name="T16" fmla="*/ 0 w 119"/>
                <a:gd name="T17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4">
                  <a:moveTo>
                    <a:pt x="0" y="67"/>
                  </a:moveTo>
                  <a:lnTo>
                    <a:pt x="17" y="17"/>
                  </a:lnTo>
                  <a:lnTo>
                    <a:pt x="68" y="0"/>
                  </a:lnTo>
                  <a:lnTo>
                    <a:pt x="102" y="17"/>
                  </a:lnTo>
                  <a:lnTo>
                    <a:pt x="119" y="67"/>
                  </a:lnTo>
                  <a:lnTo>
                    <a:pt x="102" y="118"/>
                  </a:lnTo>
                  <a:lnTo>
                    <a:pt x="68" y="134"/>
                  </a:lnTo>
                  <a:lnTo>
                    <a:pt x="17" y="118"/>
                  </a:lnTo>
                  <a:lnTo>
                    <a:pt x="0" y="6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6" name="Freeform 46"/>
            <p:cNvSpPr>
              <a:spLocks/>
            </p:cNvSpPr>
            <p:nvPr/>
          </p:nvSpPr>
          <p:spPr bwMode="auto">
            <a:xfrm>
              <a:off x="3379" y="2795"/>
              <a:ext cx="532" cy="479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7" name="Freeform 47"/>
            <p:cNvSpPr>
              <a:spLocks/>
            </p:cNvSpPr>
            <p:nvPr/>
          </p:nvSpPr>
          <p:spPr bwMode="auto">
            <a:xfrm>
              <a:off x="3246" y="1988"/>
              <a:ext cx="674" cy="613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8" name="Freeform 48"/>
            <p:cNvSpPr>
              <a:spLocks/>
            </p:cNvSpPr>
            <p:nvPr/>
          </p:nvSpPr>
          <p:spPr bwMode="auto">
            <a:xfrm>
              <a:off x="3871" y="3230"/>
              <a:ext cx="247" cy="221"/>
            </a:xfrm>
            <a:custGeom>
              <a:avLst/>
              <a:gdLst>
                <a:gd name="T0" fmla="*/ 0 w 322"/>
                <a:gd name="T1" fmla="*/ 152 h 303"/>
                <a:gd name="T2" fmla="*/ 34 w 322"/>
                <a:gd name="T3" fmla="*/ 51 h 303"/>
                <a:gd name="T4" fmla="*/ 102 w 322"/>
                <a:gd name="T5" fmla="*/ 0 h 303"/>
                <a:gd name="T6" fmla="*/ 204 w 322"/>
                <a:gd name="T7" fmla="*/ 0 h 303"/>
                <a:gd name="T8" fmla="*/ 288 w 322"/>
                <a:gd name="T9" fmla="*/ 51 h 303"/>
                <a:gd name="T10" fmla="*/ 322 w 322"/>
                <a:gd name="T11" fmla="*/ 152 h 303"/>
                <a:gd name="T12" fmla="*/ 288 w 322"/>
                <a:gd name="T13" fmla="*/ 236 h 303"/>
                <a:gd name="T14" fmla="*/ 204 w 322"/>
                <a:gd name="T15" fmla="*/ 303 h 303"/>
                <a:gd name="T16" fmla="*/ 102 w 322"/>
                <a:gd name="T17" fmla="*/ 303 h 303"/>
                <a:gd name="T18" fmla="*/ 34 w 322"/>
                <a:gd name="T19" fmla="*/ 236 h 303"/>
                <a:gd name="T20" fmla="*/ 0 w 322"/>
                <a:gd name="T21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03">
                  <a:moveTo>
                    <a:pt x="0" y="152"/>
                  </a:moveTo>
                  <a:lnTo>
                    <a:pt x="34" y="51"/>
                  </a:lnTo>
                  <a:lnTo>
                    <a:pt x="102" y="0"/>
                  </a:lnTo>
                  <a:lnTo>
                    <a:pt x="204" y="0"/>
                  </a:lnTo>
                  <a:lnTo>
                    <a:pt x="288" y="51"/>
                  </a:lnTo>
                  <a:lnTo>
                    <a:pt x="322" y="152"/>
                  </a:lnTo>
                  <a:lnTo>
                    <a:pt x="288" y="236"/>
                  </a:lnTo>
                  <a:lnTo>
                    <a:pt x="204" y="303"/>
                  </a:lnTo>
                  <a:lnTo>
                    <a:pt x="102" y="303"/>
                  </a:lnTo>
                  <a:lnTo>
                    <a:pt x="34" y="236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9" name="Freeform 49"/>
            <p:cNvSpPr>
              <a:spLocks/>
            </p:cNvSpPr>
            <p:nvPr/>
          </p:nvSpPr>
          <p:spPr bwMode="auto">
            <a:xfrm>
              <a:off x="3787" y="1979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0" name="Freeform 50"/>
            <p:cNvSpPr>
              <a:spLocks/>
            </p:cNvSpPr>
            <p:nvPr/>
          </p:nvSpPr>
          <p:spPr bwMode="auto">
            <a:xfrm>
              <a:off x="3383" y="2820"/>
              <a:ext cx="65" cy="123"/>
            </a:xfrm>
            <a:custGeom>
              <a:avLst/>
              <a:gdLst>
                <a:gd name="T0" fmla="*/ 17 w 85"/>
                <a:gd name="T1" fmla="*/ 169 h 169"/>
                <a:gd name="T2" fmla="*/ 34 w 85"/>
                <a:gd name="T3" fmla="*/ 118 h 169"/>
                <a:gd name="T4" fmla="*/ 85 w 85"/>
                <a:gd name="T5" fmla="*/ 135 h 169"/>
                <a:gd name="T6" fmla="*/ 0 w 85"/>
                <a:gd name="T7" fmla="*/ 0 h 169"/>
                <a:gd name="T8" fmla="*/ 17 w 85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9">
                  <a:moveTo>
                    <a:pt x="17" y="169"/>
                  </a:moveTo>
                  <a:lnTo>
                    <a:pt x="34" y="118"/>
                  </a:lnTo>
                  <a:lnTo>
                    <a:pt x="85" y="135"/>
                  </a:lnTo>
                  <a:lnTo>
                    <a:pt x="0" y="0"/>
                  </a:lnTo>
                  <a:lnTo>
                    <a:pt x="17" y="169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1" name="Freeform 51"/>
            <p:cNvSpPr>
              <a:spLocks/>
            </p:cNvSpPr>
            <p:nvPr/>
          </p:nvSpPr>
          <p:spPr bwMode="auto">
            <a:xfrm>
              <a:off x="3759" y="3348"/>
              <a:ext cx="130" cy="48"/>
            </a:xfrm>
            <a:custGeom>
              <a:avLst/>
              <a:gdLst>
                <a:gd name="T0" fmla="*/ 17 w 169"/>
                <a:gd name="T1" fmla="*/ 0 h 67"/>
                <a:gd name="T2" fmla="*/ 34 w 169"/>
                <a:gd name="T3" fmla="*/ 50 h 67"/>
                <a:gd name="T4" fmla="*/ 0 w 169"/>
                <a:gd name="T5" fmla="*/ 67 h 67"/>
                <a:gd name="T6" fmla="*/ 169 w 169"/>
                <a:gd name="T7" fmla="*/ 67 h 67"/>
                <a:gd name="T8" fmla="*/ 17 w 16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7" y="0"/>
                  </a:moveTo>
                  <a:lnTo>
                    <a:pt x="34" y="50"/>
                  </a:lnTo>
                  <a:lnTo>
                    <a:pt x="0" y="67"/>
                  </a:lnTo>
                  <a:lnTo>
                    <a:pt x="169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2" name="Freeform 52"/>
            <p:cNvSpPr>
              <a:spLocks/>
            </p:cNvSpPr>
            <p:nvPr/>
          </p:nvSpPr>
          <p:spPr bwMode="auto">
            <a:xfrm>
              <a:off x="4105" y="3349"/>
              <a:ext cx="130" cy="48"/>
            </a:xfrm>
            <a:custGeom>
              <a:avLst/>
              <a:gdLst>
                <a:gd name="T0" fmla="*/ 169 w 169"/>
                <a:gd name="T1" fmla="*/ 67 h 67"/>
                <a:gd name="T2" fmla="*/ 136 w 169"/>
                <a:gd name="T3" fmla="*/ 33 h 67"/>
                <a:gd name="T4" fmla="*/ 152 w 169"/>
                <a:gd name="T5" fmla="*/ 0 h 67"/>
                <a:gd name="T6" fmla="*/ 0 w 169"/>
                <a:gd name="T7" fmla="*/ 67 h 67"/>
                <a:gd name="T8" fmla="*/ 169 w 16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67">
                  <a:moveTo>
                    <a:pt x="169" y="67"/>
                  </a:moveTo>
                  <a:lnTo>
                    <a:pt x="136" y="33"/>
                  </a:lnTo>
                  <a:lnTo>
                    <a:pt x="152" y="0"/>
                  </a:lnTo>
                  <a:lnTo>
                    <a:pt x="0" y="67"/>
                  </a:lnTo>
                  <a:lnTo>
                    <a:pt x="169" y="6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3" name="Rectangle 53"/>
            <p:cNvSpPr>
              <a:spLocks noChangeArrowheads="1"/>
            </p:cNvSpPr>
            <p:nvPr/>
          </p:nvSpPr>
          <p:spPr bwMode="auto">
            <a:xfrm>
              <a:off x="3659" y="2598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214" name="Rectangle 54"/>
            <p:cNvSpPr>
              <a:spLocks noChangeArrowheads="1"/>
            </p:cNvSpPr>
            <p:nvPr/>
          </p:nvSpPr>
          <p:spPr bwMode="auto">
            <a:xfrm>
              <a:off x="3709" y="270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215" name="Rectangle 55"/>
            <p:cNvSpPr>
              <a:spLocks noChangeArrowheads="1"/>
            </p:cNvSpPr>
            <p:nvPr/>
          </p:nvSpPr>
          <p:spPr bwMode="auto">
            <a:xfrm>
              <a:off x="4221" y="2598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>
                  <a:solidFill>
                    <a:srgbClr val="000000"/>
                  </a:solidFill>
                  <a:latin typeface="Times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216" name="Rectangle 56"/>
            <p:cNvSpPr>
              <a:spLocks noChangeArrowheads="1"/>
            </p:cNvSpPr>
            <p:nvPr/>
          </p:nvSpPr>
          <p:spPr bwMode="auto">
            <a:xfrm>
              <a:off x="4272" y="270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50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48217" name="Freeform 57"/>
            <p:cNvSpPr>
              <a:spLocks/>
            </p:cNvSpPr>
            <p:nvPr/>
          </p:nvSpPr>
          <p:spPr bwMode="auto">
            <a:xfrm>
              <a:off x="3385" y="2115"/>
              <a:ext cx="538" cy="477"/>
            </a:xfrm>
            <a:custGeom>
              <a:avLst/>
              <a:gdLst>
                <a:gd name="T0" fmla="*/ 0 w 880"/>
                <a:gd name="T1" fmla="*/ 842 h 842"/>
                <a:gd name="T2" fmla="*/ 85 w 880"/>
                <a:gd name="T3" fmla="*/ 589 h 842"/>
                <a:gd name="T4" fmla="*/ 220 w 880"/>
                <a:gd name="T5" fmla="*/ 371 h 842"/>
                <a:gd name="T6" fmla="*/ 406 w 880"/>
                <a:gd name="T7" fmla="*/ 185 h 842"/>
                <a:gd name="T8" fmla="*/ 626 w 880"/>
                <a:gd name="T9" fmla="*/ 68 h 842"/>
                <a:gd name="T10" fmla="*/ 880 w 880"/>
                <a:gd name="T1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0" h="842">
                  <a:moveTo>
                    <a:pt x="0" y="842"/>
                  </a:moveTo>
                  <a:lnTo>
                    <a:pt x="85" y="589"/>
                  </a:lnTo>
                  <a:lnTo>
                    <a:pt x="220" y="371"/>
                  </a:lnTo>
                  <a:lnTo>
                    <a:pt x="406" y="185"/>
                  </a:lnTo>
                  <a:lnTo>
                    <a:pt x="626" y="68"/>
                  </a:lnTo>
                  <a:lnTo>
                    <a:pt x="88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18" name="Freeform 58"/>
            <p:cNvSpPr>
              <a:spLocks/>
            </p:cNvSpPr>
            <p:nvPr/>
          </p:nvSpPr>
          <p:spPr bwMode="auto">
            <a:xfrm>
              <a:off x="3742" y="2124"/>
              <a:ext cx="130" cy="62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0" name="Freeform 60"/>
            <p:cNvSpPr>
              <a:spLocks/>
            </p:cNvSpPr>
            <p:nvPr/>
          </p:nvSpPr>
          <p:spPr bwMode="auto">
            <a:xfrm>
              <a:off x="3243" y="2841"/>
              <a:ext cx="532" cy="524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1" name="Freeform 61"/>
            <p:cNvSpPr>
              <a:spLocks/>
            </p:cNvSpPr>
            <p:nvPr/>
          </p:nvSpPr>
          <p:spPr bwMode="auto">
            <a:xfrm flipH="1" flipV="1">
              <a:off x="4105" y="2115"/>
              <a:ext cx="499" cy="453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2" name="Freeform 62"/>
            <p:cNvSpPr>
              <a:spLocks/>
            </p:cNvSpPr>
            <p:nvPr/>
          </p:nvSpPr>
          <p:spPr bwMode="auto">
            <a:xfrm rot="5400000" flipH="1" flipV="1">
              <a:off x="4218" y="2818"/>
              <a:ext cx="544" cy="590"/>
            </a:xfrm>
            <a:custGeom>
              <a:avLst/>
              <a:gdLst>
                <a:gd name="T0" fmla="*/ 0 w 694"/>
                <a:gd name="T1" fmla="*/ 0 h 657"/>
                <a:gd name="T2" fmla="*/ 68 w 694"/>
                <a:gd name="T3" fmla="*/ 202 h 657"/>
                <a:gd name="T4" fmla="*/ 170 w 694"/>
                <a:gd name="T5" fmla="*/ 371 h 657"/>
                <a:gd name="T6" fmla="*/ 322 w 694"/>
                <a:gd name="T7" fmla="*/ 505 h 657"/>
                <a:gd name="T8" fmla="*/ 491 w 694"/>
                <a:gd name="T9" fmla="*/ 606 h 657"/>
                <a:gd name="T10" fmla="*/ 694 w 694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4" h="657">
                  <a:moveTo>
                    <a:pt x="0" y="0"/>
                  </a:moveTo>
                  <a:lnTo>
                    <a:pt x="68" y="202"/>
                  </a:lnTo>
                  <a:lnTo>
                    <a:pt x="170" y="371"/>
                  </a:lnTo>
                  <a:lnTo>
                    <a:pt x="322" y="505"/>
                  </a:lnTo>
                  <a:lnTo>
                    <a:pt x="491" y="606"/>
                  </a:lnTo>
                  <a:lnTo>
                    <a:pt x="694" y="657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4" name="Freeform 64"/>
            <p:cNvSpPr>
              <a:spLocks/>
            </p:cNvSpPr>
            <p:nvPr/>
          </p:nvSpPr>
          <p:spPr bwMode="auto">
            <a:xfrm rot="3131880" flipV="1">
              <a:off x="4527" y="2463"/>
              <a:ext cx="122" cy="59"/>
            </a:xfrm>
            <a:custGeom>
              <a:avLst/>
              <a:gdLst>
                <a:gd name="T0" fmla="*/ 0 w 169"/>
                <a:gd name="T1" fmla="*/ 17 h 85"/>
                <a:gd name="T2" fmla="*/ 34 w 169"/>
                <a:gd name="T3" fmla="*/ 34 h 85"/>
                <a:gd name="T4" fmla="*/ 17 w 169"/>
                <a:gd name="T5" fmla="*/ 85 h 85"/>
                <a:gd name="T6" fmla="*/ 169 w 169"/>
                <a:gd name="T7" fmla="*/ 0 h 85"/>
                <a:gd name="T8" fmla="*/ 0 w 169"/>
                <a:gd name="T9" fmla="*/ 1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85">
                  <a:moveTo>
                    <a:pt x="0" y="17"/>
                  </a:moveTo>
                  <a:lnTo>
                    <a:pt x="34" y="34"/>
                  </a:lnTo>
                  <a:lnTo>
                    <a:pt x="17" y="85"/>
                  </a:lnTo>
                  <a:lnTo>
                    <a:pt x="16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5" name="Rectangle 65"/>
            <p:cNvSpPr>
              <a:spLocks noChangeArrowheads="1"/>
            </p:cNvSpPr>
            <p:nvPr/>
          </p:nvSpPr>
          <p:spPr bwMode="auto">
            <a:xfrm>
              <a:off x="3923" y="3267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" charset="0"/>
                </a:rPr>
                <a:t>P2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9108504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死锁检测中的数据结构 </a:t>
            </a:r>
          </a:p>
          <a:p>
            <a:pPr lvl="1" eaLnBrk="1" hangingPunct="1"/>
            <a:r>
              <a:rPr lang="zh-CN" altLang="en-US" b="0" dirty="0" smtClean="0"/>
              <a:t>可用资源向量</a:t>
            </a:r>
            <a:r>
              <a:rPr lang="en-US" altLang="zh-CN" b="0" dirty="0" smtClean="0"/>
              <a:t>Available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/>
              <a:t>       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类资源中每一类资源的可用数目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  <a:p>
            <a:pPr lvl="1" eaLnBrk="1" hangingPunct="1"/>
            <a:r>
              <a:rPr lang="zh-CN" altLang="en-US" b="0" dirty="0" smtClean="0"/>
              <a:t>请求矩阵</a:t>
            </a:r>
            <a:r>
              <a:rPr lang="en-US" altLang="zh-CN" b="0" dirty="0" smtClean="0"/>
              <a:t>Request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一个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n×m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矩阵，表示进程当前对各类资源的请求数目。   </a:t>
            </a:r>
          </a:p>
          <a:p>
            <a:pPr lvl="1" eaLnBrk="1" hangingPunct="1"/>
            <a:r>
              <a:rPr lang="zh-CN" altLang="en-US" b="0" dirty="0" smtClean="0"/>
              <a:t>分配矩阵</a:t>
            </a:r>
            <a:r>
              <a:rPr lang="en-US" altLang="zh-CN" b="0" dirty="0" smtClean="0"/>
              <a:t>Allocation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一个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n×m</a:t>
            </a: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矩阵，表示某一时刻的资源分配情况。</a:t>
            </a:r>
            <a:endParaRPr lang="en-US" altLang="zh-CN" b="0" dirty="0" smtClean="0"/>
          </a:p>
          <a:p>
            <a:pPr lvl="1" eaLnBrk="1" hangingPunct="1"/>
            <a:r>
              <a:rPr lang="zh-CN" altLang="en-US" b="0" dirty="0" smtClean="0"/>
              <a:t>工作向量</a:t>
            </a:r>
            <a:r>
              <a:rPr lang="en-US" altLang="zh-CN" b="0" dirty="0" smtClean="0"/>
              <a:t>Work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表示系统可提供给进程继续运行的各类资源数目。</a:t>
            </a:r>
          </a:p>
          <a:p>
            <a:pPr lvl="1" eaLnBrk="1" hangingPunct="1"/>
            <a:r>
              <a:rPr lang="zh-CN" altLang="en-US" b="0" dirty="0" smtClean="0"/>
              <a:t>进程向量</a:t>
            </a:r>
            <a:r>
              <a:rPr lang="en-US" altLang="zh-CN" b="0" dirty="0" smtClean="0"/>
              <a:t>L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    表示当前已不占有资源的进程的集合，各进程满足条件</a:t>
            </a:r>
            <a:r>
              <a:rPr lang="en-US" altLang="zh-CN" b="0" dirty="0" err="1" smtClean="0">
                <a:latin typeface="宋体" pitchFamily="2" charset="-122"/>
                <a:ea typeface="宋体" pitchFamily="2" charset="-122"/>
              </a:rPr>
              <a:t>Allocation</a:t>
            </a:r>
            <a:r>
              <a:rPr lang="en-US" altLang="zh-CN" b="0" baseline="-25000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=0</a:t>
            </a: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96" y="1052810"/>
            <a:ext cx="9001000" cy="5256510"/>
          </a:xfrm>
        </p:spPr>
        <p:txBody>
          <a:bodyPr/>
          <a:lstStyle/>
          <a:p>
            <a:pPr eaLnBrk="1" hangingPunct="1">
              <a:spcBef>
                <a:spcPts val="472"/>
              </a:spcBef>
            </a:pPr>
            <a:r>
              <a:rPr lang="zh-CN" altLang="en-US" b="0" dirty="0" smtClean="0"/>
              <a:t>死锁（</a:t>
            </a:r>
            <a:r>
              <a:rPr lang="en-US" altLang="zh-CN" b="0" dirty="0" smtClean="0"/>
              <a:t>Deadlock</a:t>
            </a:r>
            <a:r>
              <a:rPr lang="zh-CN" altLang="en-US" b="0" dirty="0" smtClean="0"/>
              <a:t>）概念</a:t>
            </a:r>
          </a:p>
          <a:p>
            <a:pPr eaLnBrk="1" hangingPunct="1">
              <a:spcBef>
                <a:spcPts val="472"/>
              </a:spcBef>
              <a:buFont typeface="Arial" pitchFamily="34" charset="0"/>
              <a:buNone/>
            </a:pP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      多个进程因为竞争资源或执行时推进的顺序不当，或相互通信出现</a:t>
            </a:r>
            <a:r>
              <a:rPr lang="zh-CN" altLang="en-US" sz="2400" dirty="0" smtClean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永久阻塞</a:t>
            </a:r>
            <a:r>
              <a:rPr lang="zh-CN" altLang="en-US" sz="2400" b="0" dirty="0" smtClean="0">
                <a:latin typeface="宋体" pitchFamily="2" charset="-122"/>
                <a:ea typeface="宋体" pitchFamily="2" charset="-122"/>
              </a:rPr>
              <a:t>现象，如果没有外力作用，这种现象将永远保持下去。</a:t>
            </a:r>
            <a:endParaRPr lang="en-US" altLang="zh-CN" sz="2400" b="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ts val="472"/>
              </a:spcBef>
              <a:spcAft>
                <a:spcPct val="20000"/>
              </a:spcAft>
            </a:pPr>
            <a:r>
              <a:rPr lang="zh-CN" altLang="en-US" b="0" dirty="0"/>
              <a:t>产生死锁的原因</a:t>
            </a:r>
          </a:p>
          <a:p>
            <a:pPr lvl="1" eaLnBrk="1" hangingPunct="1">
              <a:spcBef>
                <a:spcPts val="472"/>
              </a:spcBef>
              <a:spcAft>
                <a:spcPct val="20000"/>
              </a:spcAft>
            </a:pPr>
            <a:r>
              <a:rPr lang="zh-CN" altLang="en-US" b="0" dirty="0"/>
              <a:t>资源不足导致的资源竞争</a:t>
            </a:r>
          </a:p>
          <a:p>
            <a:pPr lvl="1" eaLnBrk="1" hangingPunct="1">
              <a:spcBef>
                <a:spcPts val="472"/>
              </a:spcBef>
              <a:spcAft>
                <a:spcPct val="20000"/>
              </a:spcAft>
              <a:buNone/>
            </a:pPr>
            <a:r>
              <a:rPr kumimoji="1" lang="zh-CN" altLang="en-US" b="0" dirty="0">
                <a:ea typeface="宋体" pitchFamily="2" charset="-122"/>
              </a:rPr>
              <a:t>            </a:t>
            </a:r>
            <a:r>
              <a:rPr kumimoji="1" lang="zh-CN" altLang="en-US" b="0" dirty="0" smtClean="0">
                <a:ea typeface="宋体" pitchFamily="2" charset="-122"/>
              </a:rPr>
              <a:t>多</a:t>
            </a:r>
            <a:r>
              <a:rPr kumimoji="1" lang="zh-CN" altLang="en-US" b="0" dirty="0">
                <a:ea typeface="宋体" pitchFamily="2" charset="-122"/>
              </a:rPr>
              <a:t>个进程所共享的资源不足，引起它们对资源的竞争而产生死锁。</a:t>
            </a:r>
            <a:endParaRPr lang="zh-CN" altLang="en-US" b="0" dirty="0">
              <a:ea typeface="宋体" pitchFamily="2" charset="-122"/>
            </a:endParaRPr>
          </a:p>
          <a:p>
            <a:pPr lvl="1" eaLnBrk="1" hangingPunct="1">
              <a:spcBef>
                <a:spcPts val="472"/>
              </a:spcBef>
              <a:spcAft>
                <a:spcPct val="20000"/>
              </a:spcAft>
            </a:pPr>
            <a:r>
              <a:rPr lang="zh-CN" altLang="en-US" b="0" dirty="0"/>
              <a:t>并发执行的顺序不当</a:t>
            </a:r>
          </a:p>
          <a:p>
            <a:pPr lvl="1" eaLnBrk="1" hangingPunct="1">
              <a:spcBef>
                <a:spcPts val="472"/>
              </a:spcBef>
              <a:spcAft>
                <a:spcPct val="20000"/>
              </a:spcAft>
              <a:buNone/>
            </a:pPr>
            <a:r>
              <a:rPr kumimoji="1" lang="zh-CN" altLang="en-US" b="0" dirty="0">
                <a:ea typeface="宋体" pitchFamily="2" charset="-122"/>
              </a:rPr>
              <a:t>            </a:t>
            </a:r>
            <a:r>
              <a:rPr kumimoji="1" lang="zh-CN" altLang="en-US" b="0" dirty="0" smtClean="0">
                <a:ea typeface="宋体" pitchFamily="2" charset="-122"/>
              </a:rPr>
              <a:t>进程</a:t>
            </a:r>
            <a:r>
              <a:rPr kumimoji="1" lang="zh-CN" altLang="en-US" b="0" dirty="0">
                <a:ea typeface="宋体" pitchFamily="2" charset="-122"/>
              </a:rPr>
              <a:t>运行过程中，请求和释放资源的顺序不当，而导致进程死锁。</a:t>
            </a:r>
          </a:p>
        </p:txBody>
      </p:sp>
    </p:spTree>
    <p:extLst>
      <p:ext uri="{BB962C8B-B14F-4D97-AF65-F5344CB8AC3E}">
        <p14:creationId xmlns:p14="http://schemas.microsoft.com/office/powerpoint/2010/main" val="310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808" y="980728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死锁检测流程 </a:t>
            </a:r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3132138" y="1125538"/>
          <a:ext cx="348615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0" name="Visio" r:id="rId3" imgW="2180042" imgH="2719851" progId="Visio.Drawing.11">
                  <p:embed/>
                </p:oleObj>
              </mc:Choice>
              <mc:Fallback>
                <p:oleObj name="Visio" r:id="rId3" imgW="2180042" imgH="271985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348615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 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05273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死锁检测</a:t>
            </a:r>
            <a:r>
              <a:rPr lang="zh-CN" altLang="en-US" b="0" dirty="0"/>
              <a:t>伪码</a:t>
            </a:r>
            <a:r>
              <a:rPr lang="zh-CN" altLang="en-US" b="0" dirty="0" smtClean="0"/>
              <a:t>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03474" y="1772816"/>
            <a:ext cx="6408886" cy="42488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dirty="0">
                <a:latin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</a:rPr>
              <a:t>ork</a:t>
            </a:r>
            <a:r>
              <a:rPr lang="en-US" altLang="zh-CN" sz="2400" dirty="0">
                <a:latin typeface="Times New Roman" pitchFamily="18" charset="0"/>
              </a:rPr>
              <a:t>= available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L:={Li| </a:t>
            </a:r>
            <a:r>
              <a:rPr lang="en-US" altLang="zh-CN" sz="2400" dirty="0" err="1" smtClean="0">
                <a:latin typeface="Times New Roman" pitchFamily="18" charset="0"/>
              </a:rPr>
              <a:t>alloc</a:t>
            </a:r>
            <a:r>
              <a:rPr lang="en-US" altLang="zh-CN" sz="2400" baseline="-250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=0, </a:t>
            </a:r>
            <a:r>
              <a:rPr lang="en-US" altLang="zh-CN" sz="2400" dirty="0" err="1">
                <a:latin typeface="Times New Roman" pitchFamily="18" charset="0"/>
              </a:rPr>
              <a:t>req</a:t>
            </a:r>
            <a:r>
              <a:rPr lang="en-US" altLang="zh-CN" sz="2400" baseline="-250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=0} (</a:t>
            </a:r>
            <a:r>
              <a:rPr lang="zh-CN" altLang="en-US" sz="2400" dirty="0">
                <a:latin typeface="Times New Roman" pitchFamily="18" charset="0"/>
              </a:rPr>
              <a:t>孤立进程点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For all  L</a:t>
            </a:r>
            <a:r>
              <a:rPr lang="en-US" altLang="zh-CN" sz="2400" baseline="-25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 not </a:t>
            </a:r>
            <a:r>
              <a:rPr lang="zh-CN" altLang="en-US" sz="2400" dirty="0" smtClean="0">
                <a:latin typeface="Times New Roman" pitchFamily="18" charset="0"/>
              </a:rPr>
              <a:t>∈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L do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Begin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For all </a:t>
            </a:r>
            <a:r>
              <a:rPr lang="en-US" altLang="zh-CN" sz="2400" dirty="0" err="1">
                <a:latin typeface="Times New Roman" pitchFamily="18" charset="0"/>
              </a:rPr>
              <a:t>req</a:t>
            </a:r>
            <a:r>
              <a:rPr lang="en-US" altLang="zh-CN" sz="2400" baseline="-25000" dirty="0" err="1">
                <a:latin typeface="Times New Roman" pitchFamily="18" charset="0"/>
              </a:rPr>
              <a:t>i</a:t>
            </a:r>
            <a:r>
              <a:rPr lang="en-US" altLang="zh-CN" sz="2400" baseline="-250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&lt;=work do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Begin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	Work=</a:t>
            </a:r>
            <a:r>
              <a:rPr lang="en-US" altLang="zh-CN" sz="2400" dirty="0" err="1">
                <a:latin typeface="Times New Roman" pitchFamily="18" charset="0"/>
              </a:rPr>
              <a:t>work+alloc</a:t>
            </a:r>
            <a:r>
              <a:rPr lang="en-US" altLang="zh-CN" sz="2400" baseline="-25000" dirty="0" err="1">
                <a:latin typeface="Times New Roman" pitchFamily="18" charset="0"/>
              </a:rPr>
              <a:t>i</a:t>
            </a:r>
            <a:endParaRPr lang="en-US" altLang="zh-CN" sz="2400" baseline="-25000" dirty="0">
              <a:latin typeface="Times New Roman" pitchFamily="18" charset="0"/>
            </a:endParaRP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	L=</a:t>
            </a:r>
            <a:r>
              <a:rPr lang="en-US" altLang="zh-CN" sz="2400" dirty="0" err="1">
                <a:latin typeface="Times New Roman" pitchFamily="18" charset="0"/>
              </a:rPr>
              <a:t>L</a:t>
            </a:r>
            <a:r>
              <a:rPr lang="en-US" altLang="zh-CN" sz="2400" baseline="-25000" dirty="0" err="1">
                <a:latin typeface="Times New Roman" pitchFamily="18" charset="0"/>
              </a:rPr>
              <a:t>i</a:t>
            </a:r>
            <a:r>
              <a:rPr lang="en-US" altLang="zh-CN" sz="2400" dirty="0" err="1">
                <a:latin typeface="宋体" pitchFamily="2" charset="-122"/>
              </a:rPr>
              <a:t>∪</a:t>
            </a:r>
            <a:r>
              <a:rPr lang="en-US" altLang="zh-CN" sz="2400" dirty="0" err="1">
                <a:latin typeface="Times New Roman" pitchFamily="18" charset="0"/>
              </a:rPr>
              <a:t>L</a:t>
            </a:r>
            <a:endParaRPr lang="en-US" altLang="zh-CN" sz="2400" dirty="0">
              <a:latin typeface="Times New Roman" pitchFamily="18" charset="0"/>
            </a:endParaRP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	end	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End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Deadlock= ~(L={p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 … </a:t>
            </a:r>
            <a:r>
              <a:rPr lang="en-US" altLang="zh-CN" sz="2400" dirty="0" err="1">
                <a:latin typeface="Times New Roman" pitchFamily="18" charset="0"/>
              </a:rPr>
              <a:t>p</a:t>
            </a:r>
            <a:r>
              <a:rPr lang="en-US" altLang="zh-CN" sz="2400" baseline="-25000" dirty="0" err="1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})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353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r>
              <a:rPr lang="en-US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死锁的解除 </a:t>
            </a:r>
          </a:p>
          <a:p>
            <a:pPr lvl="1" eaLnBrk="1" hangingPunct="1"/>
            <a:endParaRPr lang="zh-CN" altLang="en-US" b="0" dirty="0" smtClean="0">
              <a:ea typeface="宋体" pitchFamily="2" charset="-122"/>
            </a:endParaRPr>
          </a:p>
        </p:txBody>
      </p:sp>
      <p:graphicFrame>
        <p:nvGraphicFramePr>
          <p:cNvPr id="4" name="内容占位符 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88189571"/>
              </p:ext>
            </p:extLst>
          </p:nvPr>
        </p:nvGraphicFramePr>
        <p:xfrm>
          <a:off x="1835696" y="3140968"/>
          <a:ext cx="576064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r>
              <a:rPr lang="en-US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196752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撤销进程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终止所有的死锁进程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  <a:sym typeface="Wingdings" pitchFamily="2" charset="2"/>
              </a:rPr>
              <a:t>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OS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中常用方法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一次只终止一个进程直到取消死锁循环为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  <a:sym typeface="Wingdings" pitchFamily="2" charset="2"/>
              </a:rPr>
              <a:t>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基于某种最小代价原则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选择原则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已消耗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CPU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时间最少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到目前为止产生的输出量最少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预计剩余的时间最长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目前为止分配的资源总量最少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优先级最低</a:t>
            </a:r>
          </a:p>
        </p:txBody>
      </p:sp>
    </p:spTree>
    <p:extLst>
      <p:ext uri="{BB962C8B-B14F-4D97-AF65-F5344CB8AC3E}">
        <p14:creationId xmlns:p14="http://schemas.microsoft.com/office/powerpoint/2010/main" val="290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2.11.5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检测并解除死锁</a:t>
            </a:r>
            <a:r>
              <a:rPr lang="en-US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51127"/>
            <a:ext cx="8229600" cy="4872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 Unicode MS" pitchFamily="34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资源剥夺：逐步从进程中抢占资源给其它进程，直到死锁环被打破为止 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选择一个牺牲品：抢占哪些资源和哪个进程，确定抢占顺序以使代价最小。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饥饿：确保资源不会总是从同一个进程中被抢占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Unicode MS" pitchFamily="34" charset="-122"/>
                <a:ea typeface="华文细黑" pitchFamily="2" charset="-122"/>
                <a:cs typeface="+mn-cs"/>
              </a:rPr>
              <a:t>进程回退：把每个死锁进程备份到前面定义的某些检查点, 并且重新启动所有进程－需要系统构造重新运行和重新启动机制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Unicode MS" pitchFamily="34" charset="-122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89795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5184576"/>
          </a:xfrm>
        </p:spPr>
        <p:txBody>
          <a:bodyPr/>
          <a:lstStyle/>
          <a:p>
            <a:r>
              <a:rPr lang="en-US" altLang="zh-CN" b="0" dirty="0"/>
              <a:t>Dinning Philosopher Problem</a:t>
            </a:r>
            <a:endParaRPr lang="en-US" altLang="zh-CN" b="0" dirty="0">
              <a:sym typeface="Wingdings" pitchFamily="2" charset="2"/>
            </a:endParaRPr>
          </a:p>
          <a:p>
            <a:r>
              <a:rPr lang="en-US" altLang="zh-CN" b="0" dirty="0">
                <a:latin typeface="+mj-ea"/>
                <a:ea typeface="+mj-ea"/>
              </a:rPr>
              <a:t>1965</a:t>
            </a:r>
            <a:r>
              <a:rPr lang="zh-CN" altLang="en-US" b="0" dirty="0">
                <a:latin typeface="+mj-ea"/>
                <a:ea typeface="+mj-ea"/>
              </a:rPr>
              <a:t>年，</a:t>
            </a:r>
            <a:r>
              <a:rPr lang="en-US" altLang="zh-CN" b="0" dirty="0" err="1">
                <a:latin typeface="+mj-ea"/>
                <a:ea typeface="+mj-ea"/>
              </a:rPr>
              <a:t>Dijkstra</a:t>
            </a:r>
            <a:r>
              <a:rPr lang="zh-CN" altLang="en-US" b="0" dirty="0">
                <a:latin typeface="+mj-ea"/>
                <a:ea typeface="+mj-ea"/>
              </a:rPr>
              <a:t>出了一道同步考试题：假设有五台计算机都试图访问五份共享的磁带驱动器。后来，这个问题被</a:t>
            </a:r>
            <a:r>
              <a:rPr lang="en-US" altLang="zh-CN" b="0" dirty="0">
                <a:latin typeface="+mj-ea"/>
                <a:ea typeface="+mj-ea"/>
              </a:rPr>
              <a:t>Hoare</a:t>
            </a:r>
            <a:r>
              <a:rPr lang="zh-CN" altLang="en-US" b="0" dirty="0">
                <a:latin typeface="+mj-ea"/>
                <a:ea typeface="+mj-ea"/>
              </a:rPr>
              <a:t>重新表述为哲学家就餐问题。这个问题可以用来解释死锁和资源耗尽。</a:t>
            </a:r>
            <a:endParaRPr lang="en-US" altLang="zh-CN" b="0" dirty="0">
              <a:latin typeface="+mj-ea"/>
              <a:ea typeface="+mj-ea"/>
            </a:endParaRPr>
          </a:p>
          <a:p>
            <a:r>
              <a:rPr lang="zh-CN" altLang="en-US" b="0" dirty="0"/>
              <a:t>描述</a:t>
            </a:r>
            <a:endParaRPr lang="en-US" altLang="zh-CN" b="0" dirty="0"/>
          </a:p>
          <a:p>
            <a:pPr lvl="1"/>
            <a:r>
              <a:rPr lang="en-US" altLang="zh-CN" b="0" dirty="0">
                <a:latin typeface="+mn-ea"/>
                <a:ea typeface="+mn-ea"/>
              </a:rPr>
              <a:t>5</a:t>
            </a:r>
            <a:r>
              <a:rPr lang="zh-CN" altLang="en-US" b="0" dirty="0">
                <a:latin typeface="+mn-ea"/>
                <a:ea typeface="+mn-ea"/>
              </a:rPr>
              <a:t>个哲学家围坐一张</a:t>
            </a:r>
            <a:r>
              <a:rPr lang="zh-CN" altLang="en-US" b="0" dirty="0" smtClean="0">
                <a:latin typeface="+mn-ea"/>
                <a:ea typeface="+mn-ea"/>
              </a:rPr>
              <a:t>餐桌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en-US" altLang="zh-CN" b="0" dirty="0" smtClean="0">
                <a:latin typeface="+mn-ea"/>
                <a:ea typeface="+mn-ea"/>
              </a:rPr>
              <a:t>5</a:t>
            </a:r>
            <a:r>
              <a:rPr lang="zh-CN" altLang="en-US" b="0" dirty="0">
                <a:latin typeface="+mn-ea"/>
                <a:ea typeface="+mn-ea"/>
              </a:rPr>
              <a:t>只餐</a:t>
            </a:r>
            <a:r>
              <a:rPr lang="zh-CN" altLang="en-US" b="0" dirty="0" smtClean="0">
                <a:latin typeface="+mn-ea"/>
                <a:ea typeface="+mn-ea"/>
              </a:rPr>
              <a:t>叉间隔摆放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思考</a:t>
            </a:r>
            <a:r>
              <a:rPr lang="zh-CN" altLang="en-US" b="0" dirty="0">
                <a:latin typeface="+mn-ea"/>
                <a:ea typeface="+mn-ea"/>
              </a:rPr>
              <a:t>或</a:t>
            </a:r>
            <a:r>
              <a:rPr lang="zh-CN" altLang="en-US" b="0" dirty="0" smtClean="0">
                <a:latin typeface="+mn-ea"/>
                <a:ea typeface="+mn-ea"/>
              </a:rPr>
              <a:t>进餐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进餐</a:t>
            </a:r>
            <a:r>
              <a:rPr lang="zh-CN" altLang="en-US" b="0" dirty="0">
                <a:latin typeface="+mn-ea"/>
                <a:ea typeface="+mn-ea"/>
              </a:rPr>
              <a:t>时必须同时拿到两边的餐</a:t>
            </a:r>
            <a:r>
              <a:rPr lang="zh-CN" altLang="en-US" b="0" dirty="0" smtClean="0">
                <a:latin typeface="+mn-ea"/>
                <a:ea typeface="+mn-ea"/>
              </a:rPr>
              <a:t>叉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思考</a:t>
            </a:r>
            <a:r>
              <a:rPr lang="zh-CN" altLang="en-US" b="0" dirty="0">
                <a:latin typeface="+mn-ea"/>
                <a:ea typeface="+mn-ea"/>
              </a:rPr>
              <a:t>时将餐叉放回原处</a:t>
            </a:r>
          </a:p>
        </p:txBody>
      </p:sp>
    </p:spTree>
    <p:extLst>
      <p:ext uri="{BB962C8B-B14F-4D97-AF65-F5344CB8AC3E}">
        <p14:creationId xmlns:p14="http://schemas.microsoft.com/office/powerpoint/2010/main" val="19515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52736"/>
            <a:ext cx="499878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5496" y="1659572"/>
            <a:ext cx="9036495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</a:rPr>
              <a:t>semaphore fork[5] = {1, 1, 1, 1, 1};</a:t>
            </a:r>
          </a:p>
          <a:p>
            <a:endParaRPr lang="en-US" altLang="zh-CN" sz="1600" b="1" dirty="0" smtClean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void </a:t>
            </a:r>
            <a:r>
              <a:rPr lang="en-US" altLang="zh-CN" sz="1600" b="1" dirty="0">
                <a:latin typeface="Times New Roman" pitchFamily="18" charset="0"/>
              </a:rPr>
              <a:t>main()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</a:t>
            </a:r>
            <a:r>
              <a:rPr lang="en-US" altLang="zh-CN" sz="1600" b="1" dirty="0" err="1" smtClean="0">
                <a:latin typeface="Times New Roman" pitchFamily="18" charset="0"/>
              </a:rPr>
              <a:t>cobegin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{philosopher(0); philosopher(1); philosopher(2); philosopher(3); philosopher(4);}</a:t>
            </a:r>
            <a:r>
              <a:rPr lang="en-US" altLang="zh-CN" sz="1600" b="1" dirty="0" err="1" smtClean="0">
                <a:latin typeface="Times New Roman" pitchFamily="18" charset="0"/>
              </a:rPr>
              <a:t>coend</a:t>
            </a:r>
            <a:r>
              <a:rPr lang="en-US" altLang="zh-CN" sz="1600" b="1" dirty="0">
                <a:latin typeface="Times New Roman" pitchFamily="18" charset="0"/>
              </a:rPr>
              <a:t>;</a:t>
            </a:r>
            <a:endParaRPr lang="zh-CN" altLang="en-US" sz="1600" b="1" dirty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}</a:t>
            </a:r>
          </a:p>
          <a:p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void philosopher(</a:t>
            </a:r>
            <a:r>
              <a:rPr lang="en-US" altLang="zh-CN" sz="1600" b="1" dirty="0" err="1">
                <a:latin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</a:t>
            </a:r>
            <a:r>
              <a:rPr lang="en-US" altLang="zh-CN" sz="1600" b="1" dirty="0" smtClean="0">
                <a:latin typeface="Times New Roman" pitchFamily="18" charset="0"/>
              </a:rPr>
              <a:t>think();                                        </a:t>
            </a:r>
            <a:r>
              <a:rPr lang="en-US" altLang="zh-CN" sz="1600" b="1" dirty="0">
                <a:latin typeface="Times New Roman" pitchFamily="18" charset="0"/>
              </a:rPr>
              <a:t>//</a:t>
            </a:r>
            <a:r>
              <a:rPr lang="zh-CN" altLang="en-US" sz="1600" b="1" dirty="0">
                <a:latin typeface="Times New Roman" pitchFamily="18" charset="0"/>
              </a:rPr>
              <a:t>思考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wait(fork[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                          //</a:t>
            </a:r>
            <a:r>
              <a:rPr lang="zh-CN" altLang="en-US" sz="1600" b="1" dirty="0">
                <a:latin typeface="Times New Roman" pitchFamily="18" charset="0"/>
              </a:rPr>
              <a:t>拿起左边的叉子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wait(fork[(i+1)%5]);               //</a:t>
            </a:r>
            <a:r>
              <a:rPr lang="zh-CN" altLang="en-US" sz="1600" b="1" dirty="0">
                <a:latin typeface="Times New Roman" pitchFamily="18" charset="0"/>
              </a:rPr>
              <a:t>拿起右边的叉子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      </a:t>
            </a:r>
            <a:r>
              <a:rPr lang="en-US" altLang="zh-CN" sz="1600" b="1" dirty="0" smtClean="0">
                <a:latin typeface="Times New Roman" pitchFamily="18" charset="0"/>
              </a:rPr>
              <a:t>eat();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signal(fork[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                        //</a:t>
            </a:r>
            <a:r>
              <a:rPr lang="zh-CN" altLang="en-US" sz="1600" b="1" dirty="0">
                <a:latin typeface="Times New Roman" pitchFamily="18" charset="0"/>
              </a:rPr>
              <a:t>放回左边的叉子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      signal(fork[(i+1)%5]);           //</a:t>
            </a:r>
            <a:r>
              <a:rPr lang="zh-CN" altLang="en-US" sz="1600" b="1" dirty="0">
                <a:latin typeface="Times New Roman" pitchFamily="18" charset="0"/>
              </a:rPr>
              <a:t>放回右边的叉子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290824" name="Group 8"/>
          <p:cNvGrpSpPr>
            <a:grpSpLocks/>
          </p:cNvGrpSpPr>
          <p:nvPr/>
        </p:nvGrpSpPr>
        <p:grpSpPr bwMode="auto">
          <a:xfrm>
            <a:off x="6948264" y="3717205"/>
            <a:ext cx="1331912" cy="1223963"/>
            <a:chOff x="4416" y="1296"/>
            <a:chExt cx="672" cy="384"/>
          </a:xfrm>
        </p:grpSpPr>
        <p:sp>
          <p:nvSpPr>
            <p:cNvPr id="290825" name="AutoShape 9"/>
            <p:cNvSpPr>
              <a:spLocks noChangeArrowheads="1"/>
            </p:cNvSpPr>
            <p:nvPr/>
          </p:nvSpPr>
          <p:spPr bwMode="auto">
            <a:xfrm>
              <a:off x="4416" y="1296"/>
              <a:ext cx="576" cy="384"/>
            </a:xfrm>
            <a:prstGeom prst="cloudCallout">
              <a:avLst>
                <a:gd name="adj1" fmla="val -189386"/>
                <a:gd name="adj2" fmla="val 347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90826" name="Text Box 10"/>
            <p:cNvSpPr txBox="1">
              <a:spLocks noChangeArrowheads="1"/>
            </p:cNvSpPr>
            <p:nvPr/>
          </p:nvSpPr>
          <p:spPr bwMode="auto">
            <a:xfrm>
              <a:off x="4464" y="1344"/>
              <a:ext cx="62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有无问题？</a:t>
              </a:r>
            </a:p>
          </p:txBody>
        </p:sp>
      </p:grp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729034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方案一</a:t>
            </a:r>
            <a:endParaRPr lang="en-US" altLang="zh-CN" b="0" dirty="0">
              <a:sym typeface="Wingdings" pitchFamily="2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9617" y="5025950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死锁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5496" y="1659572"/>
            <a:ext cx="9036495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</a:rPr>
              <a:t>semaphore fork[5] = {1, 1, 1, 1, 1};</a:t>
            </a:r>
          </a:p>
          <a:p>
            <a:endParaRPr lang="en-US" altLang="zh-CN" sz="1600" b="1" dirty="0" smtClean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void </a:t>
            </a:r>
            <a:r>
              <a:rPr lang="en-US" altLang="zh-CN" sz="1600" b="1" dirty="0">
                <a:latin typeface="Times New Roman" pitchFamily="18" charset="0"/>
              </a:rPr>
              <a:t>main()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</a:t>
            </a:r>
            <a:r>
              <a:rPr lang="en-US" altLang="zh-CN" sz="1600" b="1" dirty="0" err="1" smtClean="0">
                <a:latin typeface="Times New Roman" pitchFamily="18" charset="0"/>
              </a:rPr>
              <a:t>cobegin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{philosopher(0); philosopher(1); philosopher(2); philosopher(3); philosopher(4);}</a:t>
            </a:r>
            <a:r>
              <a:rPr lang="en-US" altLang="zh-CN" sz="1600" b="1" dirty="0" err="1" smtClean="0">
                <a:latin typeface="Times New Roman" pitchFamily="18" charset="0"/>
              </a:rPr>
              <a:t>coend</a:t>
            </a:r>
            <a:r>
              <a:rPr lang="en-US" altLang="zh-CN" sz="1600" b="1" dirty="0">
                <a:latin typeface="Times New Roman" pitchFamily="18" charset="0"/>
              </a:rPr>
              <a:t>;</a:t>
            </a:r>
            <a:endParaRPr lang="zh-CN" altLang="en-US" sz="1600" b="1" dirty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}</a:t>
            </a:r>
          </a:p>
          <a:p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void philosopher(</a:t>
            </a:r>
            <a:r>
              <a:rPr lang="en-US" altLang="zh-CN" sz="1600" b="1" dirty="0" err="1">
                <a:latin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think;                                        //</a:t>
            </a:r>
            <a:r>
              <a:rPr lang="zh-CN" altLang="en-US" sz="1600" b="1" dirty="0" smtClean="0">
                <a:latin typeface="Times New Roman" pitchFamily="18" charset="0"/>
              </a:rPr>
              <a:t>思考</a:t>
            </a:r>
            <a:endParaRPr lang="en-US" altLang="zh-CN" sz="1600" b="1" dirty="0" smtClean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</a:t>
            </a:r>
            <a:r>
              <a:rPr lang="da-DK" altLang="zh-CN" sz="1600" b="1" dirty="0">
                <a:latin typeface="Times New Roman" pitchFamily="18" charset="0"/>
              </a:rPr>
              <a:t> //</a:t>
            </a:r>
            <a:r>
              <a:rPr lang="zh-CN" altLang="en-US" sz="1600" b="1" dirty="0">
                <a:latin typeface="Times New Roman" pitchFamily="18" charset="0"/>
              </a:rPr>
              <a:t>若右边的叉子被占用，</a:t>
            </a:r>
            <a:r>
              <a:rPr lang="zh-CN" altLang="en-US" sz="1600" b="1" dirty="0" smtClean="0">
                <a:latin typeface="Times New Roman" pitchFamily="18" charset="0"/>
              </a:rPr>
              <a:t>则放下左边的叉子，等待</a:t>
            </a:r>
            <a:r>
              <a:rPr lang="zh-CN" altLang="en-US" sz="1600" b="1" dirty="0">
                <a:latin typeface="Times New Roman" pitchFamily="18" charset="0"/>
              </a:rPr>
              <a:t>一段随机时间后再拿</a:t>
            </a:r>
          </a:p>
          <a:p>
            <a:r>
              <a:rPr lang="da-DK" altLang="zh-CN" sz="1600" b="1" dirty="0" smtClean="0">
                <a:latin typeface="Times New Roman" pitchFamily="18" charset="0"/>
              </a:rPr>
              <a:t>                timeout(</a:t>
            </a:r>
            <a:r>
              <a:rPr lang="en-US" altLang="zh-CN" sz="1600" b="1" dirty="0">
                <a:latin typeface="Times New Roman" pitchFamily="18" charset="0"/>
              </a:rPr>
              <a:t>wait(fork[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wait(fork[(i+1)%</a:t>
            </a:r>
            <a:r>
              <a:rPr lang="en-US" altLang="zh-CN" sz="1600" b="1" dirty="0" smtClean="0">
                <a:latin typeface="Times New Roman" pitchFamily="18" charset="0"/>
              </a:rPr>
              <a:t>5], [0, T]</a:t>
            </a:r>
            <a:r>
              <a:rPr lang="da-DK" altLang="zh-CN" sz="1600" b="1" dirty="0" smtClean="0">
                <a:latin typeface="Times New Roman" pitchFamily="18" charset="0"/>
              </a:rPr>
              <a:t>)</a:t>
            </a:r>
            <a:endParaRPr lang="en-US" altLang="zh-CN" sz="1600" b="1" dirty="0" smtClean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                eat();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signal(fork[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                        //</a:t>
            </a:r>
            <a:r>
              <a:rPr lang="zh-CN" altLang="en-US" sz="1600" b="1" dirty="0">
                <a:latin typeface="Times New Roman" pitchFamily="18" charset="0"/>
              </a:rPr>
              <a:t>放回左边的叉子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      signal(fork[(i+1)%5]);           //</a:t>
            </a:r>
            <a:r>
              <a:rPr lang="zh-CN" altLang="en-US" sz="1600" b="1" dirty="0">
                <a:latin typeface="Times New Roman" pitchFamily="18" charset="0"/>
              </a:rPr>
              <a:t>放回右边的叉子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290824" name="Group 8"/>
          <p:cNvGrpSpPr>
            <a:grpSpLocks/>
          </p:cNvGrpSpPr>
          <p:nvPr/>
        </p:nvGrpSpPr>
        <p:grpSpPr bwMode="auto">
          <a:xfrm>
            <a:off x="6984504" y="3213149"/>
            <a:ext cx="1331912" cy="1223963"/>
            <a:chOff x="4416" y="1296"/>
            <a:chExt cx="672" cy="384"/>
          </a:xfrm>
        </p:grpSpPr>
        <p:sp>
          <p:nvSpPr>
            <p:cNvPr id="290825" name="AutoShape 9"/>
            <p:cNvSpPr>
              <a:spLocks noChangeArrowheads="1"/>
            </p:cNvSpPr>
            <p:nvPr/>
          </p:nvSpPr>
          <p:spPr bwMode="auto">
            <a:xfrm>
              <a:off x="4416" y="1296"/>
              <a:ext cx="576" cy="384"/>
            </a:xfrm>
            <a:prstGeom prst="cloudCallout">
              <a:avLst>
                <a:gd name="adj1" fmla="val -189386"/>
                <a:gd name="adj2" fmla="val 347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90826" name="Text Box 10"/>
            <p:cNvSpPr txBox="1">
              <a:spLocks noChangeArrowheads="1"/>
            </p:cNvSpPr>
            <p:nvPr/>
          </p:nvSpPr>
          <p:spPr bwMode="auto">
            <a:xfrm>
              <a:off x="4464" y="1344"/>
              <a:ext cx="62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有无问题？</a:t>
              </a:r>
            </a:p>
          </p:txBody>
        </p:sp>
      </p:grp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729034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方案二</a:t>
            </a:r>
            <a:endParaRPr lang="en-US" altLang="zh-CN" b="0" dirty="0">
              <a:sym typeface="Wingdings" pitchFamily="2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9616" y="502595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活锁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455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方案三</a:t>
            </a:r>
            <a:r>
              <a:rPr lang="en-US" altLang="zh-CN" b="0" dirty="0" smtClean="0">
                <a:sym typeface="Wingdings" pitchFamily="2" charset="2"/>
              </a:rPr>
              <a:t>——</a:t>
            </a:r>
            <a:r>
              <a:rPr lang="zh-CN" altLang="zh-CN" dirty="0"/>
              <a:t>资源</a:t>
            </a:r>
            <a:r>
              <a:rPr lang="zh-CN" altLang="zh-CN" dirty="0" smtClean="0"/>
              <a:t>分级</a:t>
            </a:r>
            <a:endParaRPr lang="en-US" altLang="zh-CN" b="0" dirty="0" smtClean="0">
              <a:sym typeface="Wingdings" pitchFamily="2" charset="2"/>
            </a:endParaRPr>
          </a:p>
          <a:p>
            <a:pPr lvl="1"/>
            <a:r>
              <a:rPr lang="en-US" altLang="zh-CN" b="0" dirty="0">
                <a:latin typeface="+mn-ea"/>
                <a:ea typeface="+mn-ea"/>
              </a:rPr>
              <a:t>Resource hierarchy solution</a:t>
            </a:r>
          </a:p>
          <a:p>
            <a:pPr lvl="1"/>
            <a:r>
              <a:rPr lang="zh-CN" altLang="en-US" b="0" dirty="0">
                <a:latin typeface="+mn-ea"/>
                <a:ea typeface="+mn-ea"/>
              </a:rPr>
              <a:t>为资源（这里是餐叉）分配一个偏序（</a:t>
            </a:r>
            <a:r>
              <a:rPr lang="en-US" altLang="zh-CN" b="0" dirty="0">
                <a:latin typeface="+mn-ea"/>
                <a:ea typeface="+mn-ea"/>
              </a:rPr>
              <a:t>partial order</a:t>
            </a:r>
            <a:r>
              <a:rPr lang="zh-CN" altLang="en-US" b="0" dirty="0">
                <a:latin typeface="+mn-ea"/>
                <a:ea typeface="+mn-ea"/>
              </a:rPr>
              <a:t>）或者分级（</a:t>
            </a:r>
            <a:r>
              <a:rPr lang="en-US" altLang="zh-CN" b="0" dirty="0">
                <a:latin typeface="+mn-ea"/>
                <a:ea typeface="+mn-ea"/>
              </a:rPr>
              <a:t>hierarchy</a:t>
            </a:r>
            <a:r>
              <a:rPr lang="zh-CN" altLang="en-US" b="0" dirty="0">
                <a:latin typeface="+mn-ea"/>
                <a:ea typeface="+mn-ea"/>
              </a:rPr>
              <a:t>）的关系，并约定所有资源都按照这种顺序获取，按相反顺序释放，而且保证不会有两个无关资源同时被同一项工作所需要</a:t>
            </a:r>
            <a:r>
              <a:rPr lang="zh-CN" altLang="en-US" b="0" dirty="0" smtClean="0">
                <a:latin typeface="+mn-ea"/>
                <a:ea typeface="+mn-ea"/>
              </a:rPr>
              <a:t>。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</p:spTree>
    <p:extLst>
      <p:ext uri="{BB962C8B-B14F-4D97-AF65-F5344CB8AC3E}">
        <p14:creationId xmlns:p14="http://schemas.microsoft.com/office/powerpoint/2010/main" val="11512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</a:t>
            </a:r>
            <a:endParaRPr lang="zh-CN" altLang="en-US" sz="4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0" y="1052513"/>
            <a:ext cx="9144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进程死锁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现象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241741" y="1969640"/>
            <a:ext cx="6509780" cy="2914848"/>
            <a:chOff x="1230" y="1762"/>
            <a:chExt cx="3183" cy="79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57" y="1762"/>
              <a:ext cx="1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2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230" y="1941"/>
              <a:ext cx="1241" cy="6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P(A);</a:t>
              </a: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P(B);</a:t>
              </a: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...</a:t>
              </a:r>
              <a:endParaRPr lang="en-US" altLang="zh-CN" sz="2800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V(A);</a:t>
              </a: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V(B);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723" y="1765"/>
              <a:ext cx="18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220" y="1944"/>
              <a:ext cx="1193" cy="6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P(B);</a:t>
              </a: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P(A);</a:t>
              </a: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V(B);</a:t>
              </a:r>
            </a:p>
            <a:p>
              <a:pPr algn="ctr" eaLnBrk="0" hangingPunct="0"/>
              <a:r>
                <a:rPr lang="en-US" altLang="zh-CN" sz="2800" dirty="0" smtClean="0">
                  <a:latin typeface="Consolas" pitchFamily="49" charset="0"/>
                  <a:cs typeface="Consolas" pitchFamily="49" charset="0"/>
                </a:rPr>
                <a:t>V(A);</a:t>
              </a:r>
              <a:endParaRPr lang="en-US" altLang="zh-CN" sz="2800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4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方案三</a:t>
            </a:r>
            <a:r>
              <a:rPr lang="en-US" altLang="zh-CN" b="0" dirty="0" smtClean="0">
                <a:sym typeface="Wingdings" pitchFamily="2" charset="2"/>
              </a:rPr>
              <a:t>——</a:t>
            </a:r>
            <a:r>
              <a:rPr lang="zh-CN" altLang="zh-CN" dirty="0"/>
              <a:t>资源</a:t>
            </a:r>
            <a:r>
              <a:rPr lang="zh-CN" altLang="zh-CN" dirty="0" smtClean="0"/>
              <a:t>分级</a:t>
            </a:r>
            <a:r>
              <a:rPr lang="zh-CN" altLang="en-US" dirty="0"/>
              <a:t>方法</a:t>
            </a:r>
            <a:r>
              <a:rPr lang="zh-CN" altLang="en-US" dirty="0" smtClean="0"/>
              <a:t>一</a:t>
            </a:r>
            <a:endParaRPr lang="en-US" altLang="zh-CN" b="0" dirty="0" smtClean="0">
              <a:sym typeface="Wingdings" pitchFamily="2" charset="2"/>
            </a:endParaRPr>
          </a:p>
          <a:p>
            <a:pPr lvl="1"/>
            <a:r>
              <a:rPr lang="zh-CN" altLang="zh-CN" b="0" dirty="0">
                <a:latin typeface="+mn-ea"/>
                <a:ea typeface="+mn-ea"/>
              </a:rPr>
              <a:t>为餐叉</a:t>
            </a:r>
            <a:r>
              <a:rPr lang="zh-CN" altLang="en-US" b="0" dirty="0" smtClean="0">
                <a:latin typeface="+mn-ea"/>
                <a:ea typeface="+mn-ea"/>
              </a:rPr>
              <a:t>编号；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就餐前，先取用编号</a:t>
            </a:r>
            <a:r>
              <a:rPr lang="zh-CN" altLang="en-US" b="0" dirty="0">
                <a:latin typeface="+mn-ea"/>
                <a:ea typeface="+mn-ea"/>
              </a:rPr>
              <a:t>较低的餐叉，</a:t>
            </a:r>
            <a:r>
              <a:rPr lang="zh-CN" altLang="en-US" b="0" dirty="0" smtClean="0">
                <a:latin typeface="+mn-ea"/>
                <a:ea typeface="+mn-ea"/>
              </a:rPr>
              <a:t>再取用编号</a:t>
            </a:r>
            <a:r>
              <a:rPr lang="zh-CN" altLang="en-US" b="0" dirty="0">
                <a:latin typeface="+mn-ea"/>
                <a:ea typeface="+mn-ea"/>
              </a:rPr>
              <a:t>较高的餐</a:t>
            </a:r>
            <a:r>
              <a:rPr lang="zh-CN" altLang="en-US" b="0" dirty="0" smtClean="0">
                <a:latin typeface="+mn-ea"/>
                <a:ea typeface="+mn-ea"/>
              </a:rPr>
              <a:t>叉；</a:t>
            </a:r>
            <a:endParaRPr lang="en-US" altLang="zh-CN" b="0" dirty="0" smtClean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就餐毕，先</a:t>
            </a:r>
            <a:r>
              <a:rPr lang="zh-CN" altLang="en-US" b="0" dirty="0">
                <a:latin typeface="+mn-ea"/>
                <a:ea typeface="+mn-ea"/>
              </a:rPr>
              <a:t>放下编号较高的餐叉，再放下编号较低的餐</a:t>
            </a:r>
            <a:r>
              <a:rPr lang="zh-CN" altLang="en-US" b="0" dirty="0" smtClean="0">
                <a:latin typeface="+mn-ea"/>
                <a:ea typeface="+mn-ea"/>
              </a:rPr>
              <a:t>叉。</a:t>
            </a:r>
            <a:endParaRPr lang="en-US" altLang="zh-CN" b="0" dirty="0" smtClean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</p:spTree>
    <p:extLst>
      <p:ext uri="{BB962C8B-B14F-4D97-AF65-F5344CB8AC3E}">
        <p14:creationId xmlns:p14="http://schemas.microsoft.com/office/powerpoint/2010/main" val="34760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980728"/>
            <a:ext cx="8856984" cy="5112568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方案三</a:t>
            </a:r>
            <a:r>
              <a:rPr lang="en-US" altLang="zh-CN" b="0" dirty="0">
                <a:sym typeface="Wingdings" pitchFamily="2" charset="2"/>
              </a:rPr>
              <a:t>——</a:t>
            </a:r>
            <a:r>
              <a:rPr lang="zh-CN" altLang="zh-CN" b="0" dirty="0"/>
              <a:t>资源</a:t>
            </a:r>
            <a:r>
              <a:rPr lang="zh-CN" altLang="zh-CN" b="0" dirty="0" smtClean="0"/>
              <a:t>分级</a:t>
            </a:r>
            <a:r>
              <a:rPr lang="zh-CN" altLang="en-US" b="0" dirty="0" smtClean="0"/>
              <a:t>方法</a:t>
            </a:r>
            <a:r>
              <a:rPr lang="zh-CN" altLang="en-US" b="0" dirty="0"/>
              <a:t>一</a:t>
            </a:r>
            <a:endParaRPr lang="en-US" altLang="zh-CN" b="0" dirty="0">
              <a:sym typeface="Wingdings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9" y="1484784"/>
            <a:ext cx="9036495" cy="4770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semaphore fork[5] = {1, 1, 1, 1, 1</a:t>
            </a:r>
            <a:r>
              <a:rPr lang="en-US" altLang="zh-CN" sz="1600" b="1" dirty="0" smtClean="0">
                <a:latin typeface="Times New Roman" pitchFamily="18" charset="0"/>
              </a:rPr>
              <a:t>};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 smtClean="0">
                <a:latin typeface="Times New Roman" pitchFamily="18" charset="0"/>
              </a:rPr>
              <a:t>void </a:t>
            </a:r>
            <a:r>
              <a:rPr lang="en-US" altLang="zh-CN" sz="1600" b="1" dirty="0">
                <a:latin typeface="Times New Roman" pitchFamily="18" charset="0"/>
              </a:rPr>
              <a:t>main()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       </a:t>
            </a:r>
            <a:r>
              <a:rPr lang="en-US" altLang="zh-CN" sz="1600" b="1" dirty="0" err="1" smtClean="0">
                <a:latin typeface="Times New Roman" pitchFamily="18" charset="0"/>
              </a:rPr>
              <a:t>cobegin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{philosopher(0); philosopher(1); philosopher(2); philosopher(3); philosopher(4);}</a:t>
            </a:r>
            <a:r>
              <a:rPr lang="en-US" altLang="zh-CN" sz="1600" b="1" dirty="0" err="1" smtClean="0">
                <a:latin typeface="Times New Roman" pitchFamily="18" charset="0"/>
              </a:rPr>
              <a:t>coend</a:t>
            </a:r>
            <a:r>
              <a:rPr lang="en-US" altLang="zh-CN" sz="1600" b="1" dirty="0">
                <a:latin typeface="Times New Roman" pitchFamily="18" charset="0"/>
              </a:rPr>
              <a:t>;</a:t>
            </a:r>
            <a:endParaRPr lang="zh-CN" altLang="en-US" sz="1600" b="1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 smtClean="0">
                <a:latin typeface="Times New Roman" pitchFamily="18" charset="0"/>
              </a:rPr>
              <a:t>}</a:t>
            </a:r>
            <a:endParaRPr lang="en-US" altLang="zh-CN" sz="1600" b="1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void philosopher(</a:t>
            </a:r>
            <a:r>
              <a:rPr lang="en-US" altLang="zh-CN" sz="1600" b="1" dirty="0" err="1">
                <a:latin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        while(true) {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               </a:t>
            </a:r>
            <a:r>
              <a:rPr lang="en-US" altLang="zh-CN" sz="1600" b="1" dirty="0" smtClean="0">
                <a:latin typeface="Times New Roman" pitchFamily="18" charset="0"/>
              </a:rPr>
              <a:t>think();  //</a:t>
            </a:r>
            <a:r>
              <a:rPr lang="zh-CN" altLang="en-US" sz="1600" b="1" dirty="0" smtClean="0">
                <a:latin typeface="Times New Roman" pitchFamily="18" charset="0"/>
              </a:rPr>
              <a:t>思考</a:t>
            </a:r>
            <a:endParaRPr lang="en-US" altLang="zh-CN" sz="1600" b="1" dirty="0" smtClean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if (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 smtClean="0">
                <a:latin typeface="Times New Roman" pitchFamily="18" charset="0"/>
              </a:rPr>
              <a:t>  !=  4) {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 smtClean="0">
                <a:latin typeface="Times New Roman" pitchFamily="18" charset="0"/>
              </a:rPr>
              <a:t>                     wait(fork[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</a:t>
            </a:r>
            <a:r>
              <a:rPr lang="en-US" altLang="zh-CN" sz="1600" b="1" dirty="0" smtClean="0">
                <a:latin typeface="Times New Roman" pitchFamily="18" charset="0"/>
              </a:rPr>
              <a:t>wait(fork</a:t>
            </a:r>
            <a:r>
              <a:rPr lang="en-US" altLang="zh-CN" sz="1600" b="1" dirty="0">
                <a:latin typeface="Times New Roman" pitchFamily="18" charset="0"/>
              </a:rPr>
              <a:t>[(i+1</a:t>
            </a:r>
            <a:r>
              <a:rPr lang="en-US" altLang="zh-CN" sz="1600" b="1" dirty="0" smtClean="0">
                <a:latin typeface="Times New Roman" pitchFamily="18" charset="0"/>
              </a:rPr>
              <a:t>)%5]);} </a:t>
            </a:r>
            <a:r>
              <a:rPr lang="da-DK" altLang="zh-CN" sz="1600" b="1" dirty="0" smtClean="0">
                <a:latin typeface="Times New Roman" pitchFamily="18" charset="0"/>
              </a:rPr>
              <a:t>//</a:t>
            </a:r>
            <a:r>
              <a:rPr lang="zh-CN" altLang="en-US" sz="1600" b="1" dirty="0" smtClean="0">
                <a:latin typeface="Times New Roman" pitchFamily="18" charset="0"/>
              </a:rPr>
              <a:t>先左后右</a:t>
            </a:r>
            <a:endParaRPr lang="en-US" altLang="zh-CN" sz="1600" b="1" dirty="0" smtClean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 else {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     wait(</a:t>
            </a:r>
            <a:r>
              <a:rPr lang="en-US" altLang="zh-CN" sz="1600" b="1" dirty="0">
                <a:latin typeface="Times New Roman" pitchFamily="18" charset="0"/>
              </a:rPr>
              <a:t>fork[(i+1)%5</a:t>
            </a:r>
            <a:r>
              <a:rPr lang="en-US" altLang="zh-CN" sz="1600" b="1" dirty="0" smtClean="0">
                <a:latin typeface="Times New Roman" pitchFamily="18" charset="0"/>
              </a:rPr>
              <a:t>]); wait(fork[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 smtClean="0">
                <a:latin typeface="Times New Roman" pitchFamily="18" charset="0"/>
              </a:rPr>
              <a:t>]);}</a:t>
            </a:r>
            <a:r>
              <a:rPr lang="da-DK" altLang="zh-CN" sz="1600" b="1" dirty="0">
                <a:latin typeface="Times New Roman" pitchFamily="18" charset="0"/>
              </a:rPr>
              <a:t> //</a:t>
            </a:r>
            <a:r>
              <a:rPr lang="zh-CN" altLang="en-US" sz="1600" b="1" dirty="0" smtClean="0">
                <a:latin typeface="Times New Roman" pitchFamily="18" charset="0"/>
              </a:rPr>
              <a:t>先右后左</a:t>
            </a:r>
            <a:endParaRPr lang="en-US" altLang="zh-CN" sz="1600" b="1" dirty="0" smtClean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 eat(); 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 smtClean="0">
                <a:latin typeface="Times New Roman" pitchFamily="18" charset="0"/>
              </a:rPr>
              <a:t>                 </a:t>
            </a:r>
            <a:r>
              <a:rPr lang="en-US" altLang="zh-CN" sz="1600" b="1" dirty="0">
                <a:latin typeface="Times New Roman" pitchFamily="18" charset="0"/>
              </a:rPr>
              <a:t>if (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  !=  4) {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                    </a:t>
            </a:r>
            <a:r>
              <a:rPr lang="en-US" altLang="zh-CN" sz="1600" b="1" dirty="0" smtClean="0">
                <a:latin typeface="Times New Roman" pitchFamily="18" charset="0"/>
              </a:rPr>
              <a:t>signal(fork[(i+1)%5]); signal(fork[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 smtClean="0">
                <a:latin typeface="Times New Roman" pitchFamily="18" charset="0"/>
              </a:rPr>
              <a:t>]);} </a:t>
            </a:r>
            <a:r>
              <a:rPr lang="da-DK" altLang="zh-CN" sz="1600" b="1" dirty="0">
                <a:latin typeface="Times New Roman" pitchFamily="18" charset="0"/>
              </a:rPr>
              <a:t>//</a:t>
            </a:r>
            <a:r>
              <a:rPr lang="zh-CN" altLang="en-US" sz="1600" b="1" dirty="0" smtClean="0">
                <a:latin typeface="Times New Roman" pitchFamily="18" charset="0"/>
              </a:rPr>
              <a:t>先右后左</a:t>
            </a:r>
            <a:endParaRPr lang="en-US" altLang="zh-CN" sz="1600" b="1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                else {</a:t>
            </a: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                    </a:t>
            </a:r>
            <a:r>
              <a:rPr lang="en-US" altLang="zh-CN" sz="1600" b="1" dirty="0" smtClean="0">
                <a:latin typeface="Times New Roman" pitchFamily="18" charset="0"/>
              </a:rPr>
              <a:t>signal(fork[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 smtClean="0">
                <a:latin typeface="Times New Roman" pitchFamily="18" charset="0"/>
              </a:rPr>
              <a:t>]); </a:t>
            </a:r>
            <a:r>
              <a:rPr lang="en-US" altLang="zh-CN" sz="1600" b="1" dirty="0">
                <a:latin typeface="Times New Roman" pitchFamily="18" charset="0"/>
              </a:rPr>
              <a:t>wait(fork</a:t>
            </a:r>
            <a:r>
              <a:rPr lang="en-US" altLang="zh-CN" sz="1600" b="1" dirty="0" smtClean="0">
                <a:latin typeface="Times New Roman" pitchFamily="18" charset="0"/>
              </a:rPr>
              <a:t>[</a:t>
            </a:r>
            <a:r>
              <a:rPr lang="en-US" altLang="zh-CN" sz="1600" b="1" dirty="0">
                <a:latin typeface="Times New Roman" pitchFamily="18" charset="0"/>
              </a:rPr>
              <a:t>(i+1)%5</a:t>
            </a:r>
            <a:r>
              <a:rPr lang="en-US" altLang="zh-CN" sz="1600" b="1" dirty="0" smtClean="0">
                <a:latin typeface="Times New Roman" pitchFamily="18" charset="0"/>
              </a:rPr>
              <a:t>]);} </a:t>
            </a:r>
            <a:r>
              <a:rPr lang="da-DK" altLang="zh-CN" sz="1600" b="1" dirty="0">
                <a:latin typeface="Times New Roman" pitchFamily="18" charset="0"/>
              </a:rPr>
              <a:t>//</a:t>
            </a:r>
            <a:r>
              <a:rPr lang="zh-CN" altLang="en-US" sz="1600" b="1" dirty="0">
                <a:latin typeface="Times New Roman" pitchFamily="18" charset="0"/>
              </a:rPr>
              <a:t>先左后右</a:t>
            </a:r>
            <a:endParaRPr lang="en-US" altLang="zh-CN" sz="1600" b="1" dirty="0" smtClean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}</a:t>
            </a:r>
            <a:endParaRPr lang="en-US" altLang="zh-CN" sz="1600" b="1" dirty="0">
              <a:latin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1600" b="1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3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方案三</a:t>
            </a:r>
            <a:r>
              <a:rPr lang="en-US" altLang="zh-CN" b="0" dirty="0" smtClean="0">
                <a:sym typeface="Wingdings" pitchFamily="2" charset="2"/>
              </a:rPr>
              <a:t>——</a:t>
            </a:r>
            <a:r>
              <a:rPr lang="zh-CN" altLang="zh-CN" dirty="0"/>
              <a:t>资源</a:t>
            </a:r>
            <a:r>
              <a:rPr lang="zh-CN" altLang="zh-CN" dirty="0" smtClean="0"/>
              <a:t>分级</a:t>
            </a:r>
            <a:r>
              <a:rPr lang="zh-CN" altLang="en-US" dirty="0" smtClean="0"/>
              <a:t>方法二</a:t>
            </a:r>
            <a:endParaRPr lang="en-US" altLang="zh-CN" b="0" dirty="0" smtClean="0">
              <a:sym typeface="Wingdings" pitchFamily="2" charset="2"/>
            </a:endParaRPr>
          </a:p>
          <a:p>
            <a:pPr lvl="1"/>
            <a:r>
              <a:rPr lang="zh-CN" altLang="zh-CN" b="0" dirty="0" smtClean="0">
                <a:latin typeface="+mn-ea"/>
                <a:ea typeface="+mn-ea"/>
              </a:rPr>
              <a:t>为</a:t>
            </a:r>
            <a:r>
              <a:rPr lang="zh-CN" altLang="en-US" b="0" dirty="0" smtClean="0">
                <a:latin typeface="+mn-ea"/>
                <a:ea typeface="+mn-ea"/>
              </a:rPr>
              <a:t>哲学家编号；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奇数</a:t>
            </a:r>
            <a:r>
              <a:rPr lang="zh-CN" altLang="en-US" b="0" dirty="0">
                <a:latin typeface="+mn-ea"/>
                <a:ea typeface="+mn-ea"/>
              </a:rPr>
              <a:t>号的哲学家必须首先拿左边的餐叉；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偶数</a:t>
            </a:r>
            <a:r>
              <a:rPr lang="zh-CN" altLang="en-US" b="0" dirty="0">
                <a:latin typeface="+mn-ea"/>
                <a:ea typeface="+mn-ea"/>
              </a:rPr>
              <a:t>号的哲学家必须首先</a:t>
            </a:r>
            <a:r>
              <a:rPr lang="zh-CN" altLang="en-US" b="0" dirty="0" smtClean="0">
                <a:latin typeface="+mn-ea"/>
                <a:ea typeface="+mn-ea"/>
              </a:rPr>
              <a:t>拿右边</a:t>
            </a:r>
            <a:r>
              <a:rPr lang="zh-CN" altLang="en-US" b="0" dirty="0">
                <a:latin typeface="+mn-ea"/>
                <a:ea typeface="+mn-ea"/>
              </a:rPr>
              <a:t>的餐叉。</a:t>
            </a:r>
          </a:p>
          <a:p>
            <a:pPr lvl="1"/>
            <a:endParaRPr lang="en-US" altLang="zh-CN" b="0" dirty="0" smtClean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</p:spTree>
    <p:extLst>
      <p:ext uri="{BB962C8B-B14F-4D97-AF65-F5344CB8AC3E}">
        <p14:creationId xmlns:p14="http://schemas.microsoft.com/office/powerpoint/2010/main" val="3462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方案三</a:t>
            </a:r>
            <a:r>
              <a:rPr lang="en-US" altLang="zh-CN" b="0" dirty="0">
                <a:sym typeface="Wingdings" pitchFamily="2" charset="2"/>
              </a:rPr>
              <a:t>——</a:t>
            </a:r>
            <a:r>
              <a:rPr lang="zh-CN" altLang="zh-CN" b="0" dirty="0"/>
              <a:t>资源</a:t>
            </a:r>
            <a:r>
              <a:rPr lang="zh-CN" altLang="zh-CN" b="0" dirty="0" smtClean="0"/>
              <a:t>分级</a:t>
            </a:r>
            <a:r>
              <a:rPr lang="zh-CN" altLang="en-US" b="0" dirty="0" smtClean="0"/>
              <a:t>方法二</a:t>
            </a:r>
            <a:endParaRPr lang="en-US" altLang="zh-CN" b="0" dirty="0">
              <a:sym typeface="Wingdings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9" y="1556792"/>
            <a:ext cx="9036495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</a:rPr>
              <a:t>semaphore fork[5] = {1, 1, 1, 1, 1</a:t>
            </a:r>
            <a:r>
              <a:rPr lang="en-US" altLang="zh-CN" sz="1600" b="1" dirty="0" smtClean="0">
                <a:latin typeface="Times New Roman" pitchFamily="18" charset="0"/>
              </a:rPr>
              <a:t>};</a:t>
            </a:r>
          </a:p>
          <a:p>
            <a:r>
              <a:rPr lang="en-US" altLang="zh-CN" sz="1600" b="1" dirty="0" smtClean="0">
                <a:latin typeface="Times New Roman" pitchFamily="18" charset="0"/>
              </a:rPr>
              <a:t>void </a:t>
            </a:r>
            <a:r>
              <a:rPr lang="en-US" altLang="zh-CN" sz="1600" b="1" dirty="0">
                <a:latin typeface="Times New Roman" pitchFamily="18" charset="0"/>
              </a:rPr>
              <a:t>main()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</a:t>
            </a:r>
            <a:r>
              <a:rPr lang="en-US" altLang="zh-CN" sz="1600" b="1" dirty="0" err="1" smtClean="0">
                <a:latin typeface="Times New Roman" pitchFamily="18" charset="0"/>
              </a:rPr>
              <a:t>cobegin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{philosopher(0); philosopher(1); philosopher(2); philosopher(3); philosopher(4);}</a:t>
            </a:r>
            <a:r>
              <a:rPr lang="en-US" altLang="zh-CN" sz="1600" b="1" dirty="0" err="1" smtClean="0">
                <a:latin typeface="Times New Roman" pitchFamily="18" charset="0"/>
              </a:rPr>
              <a:t>coend</a:t>
            </a:r>
            <a:r>
              <a:rPr lang="en-US" altLang="zh-CN" sz="1600" b="1" dirty="0">
                <a:latin typeface="Times New Roman" pitchFamily="18" charset="0"/>
              </a:rPr>
              <a:t>;</a:t>
            </a:r>
            <a:endParaRPr lang="zh-CN" altLang="en-US" sz="1600" b="1" dirty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}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void philosopher(</a:t>
            </a:r>
            <a:r>
              <a:rPr lang="en-US" altLang="zh-CN" sz="1600" b="1" dirty="0" err="1">
                <a:latin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</a:t>
            </a:r>
            <a:r>
              <a:rPr lang="en-US" altLang="zh-CN" sz="1600" b="1" dirty="0" smtClean="0">
                <a:latin typeface="Times New Roman" pitchFamily="18" charset="0"/>
              </a:rPr>
              <a:t>think();  //</a:t>
            </a:r>
            <a:r>
              <a:rPr lang="zh-CN" altLang="en-US" sz="1600" b="1" dirty="0" smtClean="0">
                <a:latin typeface="Times New Roman" pitchFamily="18" charset="0"/>
              </a:rPr>
              <a:t>思考</a:t>
            </a:r>
            <a:endParaRPr lang="en-US" altLang="zh-CN" sz="1600" b="1" dirty="0" smtClean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if (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 smtClean="0">
                <a:latin typeface="Times New Roman" pitchFamily="18" charset="0"/>
              </a:rPr>
              <a:t> % 2 != 0) {</a:t>
            </a:r>
          </a:p>
          <a:p>
            <a:r>
              <a:rPr lang="en-US" altLang="zh-CN" sz="1600" b="1" dirty="0" smtClean="0">
                <a:latin typeface="Times New Roman" pitchFamily="18" charset="0"/>
              </a:rPr>
              <a:t>                     wait(fork[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</a:t>
            </a:r>
            <a:r>
              <a:rPr lang="en-US" altLang="zh-CN" sz="1600" b="1" dirty="0" smtClean="0">
                <a:latin typeface="Times New Roman" pitchFamily="18" charset="0"/>
              </a:rPr>
              <a:t>wait(fork</a:t>
            </a:r>
            <a:r>
              <a:rPr lang="en-US" altLang="zh-CN" sz="1600" b="1" dirty="0">
                <a:latin typeface="Times New Roman" pitchFamily="18" charset="0"/>
              </a:rPr>
              <a:t>[(i+1</a:t>
            </a:r>
            <a:r>
              <a:rPr lang="en-US" altLang="zh-CN" sz="1600" b="1" dirty="0" smtClean="0">
                <a:latin typeface="Times New Roman" pitchFamily="18" charset="0"/>
              </a:rPr>
              <a:t>)%5]);} </a:t>
            </a:r>
            <a:r>
              <a:rPr lang="da-DK" altLang="zh-CN" sz="1600" b="1" dirty="0" smtClean="0">
                <a:latin typeface="Times New Roman" pitchFamily="18" charset="0"/>
              </a:rPr>
              <a:t>//</a:t>
            </a:r>
            <a:r>
              <a:rPr lang="zh-CN" altLang="en-US" sz="1600" b="1" dirty="0" smtClean="0">
                <a:latin typeface="Times New Roman" pitchFamily="18" charset="0"/>
              </a:rPr>
              <a:t>先左后右</a:t>
            </a:r>
            <a:endParaRPr lang="en-US" altLang="zh-CN" sz="1600" b="1" dirty="0" smtClean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 else 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     wait(</a:t>
            </a:r>
            <a:r>
              <a:rPr lang="en-US" altLang="zh-CN" sz="1600" b="1" dirty="0">
                <a:latin typeface="Times New Roman" pitchFamily="18" charset="0"/>
              </a:rPr>
              <a:t>fork[(i+1)%5</a:t>
            </a:r>
            <a:r>
              <a:rPr lang="en-US" altLang="zh-CN" sz="1600" b="1" dirty="0" smtClean="0">
                <a:latin typeface="Times New Roman" pitchFamily="18" charset="0"/>
              </a:rPr>
              <a:t>]); wait(fork[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 smtClean="0">
                <a:latin typeface="Times New Roman" pitchFamily="18" charset="0"/>
              </a:rPr>
              <a:t>]);}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 eat(); 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                signal(fork[(i+1)%5]);                         //</a:t>
            </a:r>
            <a:r>
              <a:rPr lang="zh-CN" altLang="en-US" sz="1600" b="1" dirty="0" smtClean="0">
                <a:latin typeface="Times New Roman" pitchFamily="18" charset="0"/>
              </a:rPr>
              <a:t>先右后左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      </a:t>
            </a:r>
            <a:r>
              <a:rPr lang="en-US" altLang="zh-CN" sz="1600" b="1" dirty="0" smtClean="0">
                <a:latin typeface="Times New Roman" pitchFamily="18" charset="0"/>
              </a:rPr>
              <a:t>signal(fork[</a:t>
            </a:r>
            <a:r>
              <a:rPr lang="en-US" altLang="zh-CN" sz="1600" b="1" dirty="0" err="1" smtClean="0">
                <a:latin typeface="Times New Roman" pitchFamily="18" charset="0"/>
              </a:rPr>
              <a:t>i</a:t>
            </a:r>
            <a:r>
              <a:rPr lang="en-US" altLang="zh-CN" sz="1600" b="1" dirty="0" smtClean="0">
                <a:latin typeface="Times New Roman" pitchFamily="18" charset="0"/>
              </a:rPr>
              <a:t>]);   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b="1" dirty="0"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09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9001000" cy="5112568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方案三</a:t>
            </a:r>
            <a:r>
              <a:rPr lang="en-US" altLang="zh-CN" b="0" dirty="0" smtClean="0">
                <a:sym typeface="Wingdings" pitchFamily="2" charset="2"/>
              </a:rPr>
              <a:t>——</a:t>
            </a:r>
            <a:r>
              <a:rPr lang="zh-CN" altLang="en-US" dirty="0" smtClean="0">
                <a:sym typeface="Wingdings" pitchFamily="2" charset="2"/>
              </a:rPr>
              <a:t>服务生方法</a:t>
            </a:r>
            <a:endParaRPr lang="en-US" altLang="zh-CN" b="0" dirty="0" smtClean="0">
              <a:sym typeface="Wingdings" pitchFamily="2" charset="2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引入</a:t>
            </a:r>
            <a:r>
              <a:rPr lang="zh-CN" altLang="en-US" b="0" dirty="0">
                <a:latin typeface="+mn-ea"/>
                <a:ea typeface="+mn-ea"/>
              </a:rPr>
              <a:t>一个餐厅服务生，哲学家必须经过他的允许才能拿起餐叉</a:t>
            </a:r>
            <a:r>
              <a:rPr lang="zh-CN" altLang="en-US" b="0" dirty="0" smtClean="0">
                <a:latin typeface="+mn-ea"/>
                <a:ea typeface="+mn-ea"/>
              </a:rPr>
              <a:t>；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zh-CN" altLang="en-US" b="0" dirty="0" smtClean="0">
                <a:latin typeface="+mn-ea"/>
                <a:ea typeface="+mn-ea"/>
              </a:rPr>
              <a:t>最多</a:t>
            </a:r>
            <a:r>
              <a:rPr lang="zh-CN" altLang="en-US" b="0" dirty="0">
                <a:latin typeface="+mn-ea"/>
                <a:ea typeface="+mn-ea"/>
              </a:rPr>
              <a:t>允许</a:t>
            </a:r>
            <a:r>
              <a:rPr lang="en-US" altLang="zh-CN" b="0" dirty="0">
                <a:latin typeface="+mn-ea"/>
                <a:ea typeface="+mn-ea"/>
              </a:rPr>
              <a:t>4</a:t>
            </a:r>
            <a:r>
              <a:rPr lang="zh-CN" altLang="en-US" b="0" dirty="0">
                <a:latin typeface="+mn-ea"/>
                <a:ea typeface="+mn-ea"/>
              </a:rPr>
              <a:t>个哲学家同时</a:t>
            </a:r>
            <a:r>
              <a:rPr lang="zh-CN" altLang="en-US" b="0" dirty="0" smtClean="0">
                <a:latin typeface="+mn-ea"/>
                <a:ea typeface="+mn-ea"/>
              </a:rPr>
              <a:t>进食。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</p:spTree>
    <p:extLst>
      <p:ext uri="{BB962C8B-B14F-4D97-AF65-F5344CB8AC3E}">
        <p14:creationId xmlns:p14="http://schemas.microsoft.com/office/powerpoint/2010/main" val="2774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35496" y="1052736"/>
            <a:ext cx="8856984" cy="5112568"/>
          </a:xfrm>
        </p:spPr>
        <p:txBody>
          <a:bodyPr/>
          <a:lstStyle/>
          <a:p>
            <a:r>
              <a:rPr lang="zh-CN" altLang="en-US" b="0" dirty="0" smtClean="0">
                <a:sym typeface="Wingdings" pitchFamily="2" charset="2"/>
              </a:rPr>
              <a:t>方案三</a:t>
            </a:r>
            <a:r>
              <a:rPr lang="en-US" altLang="zh-CN" b="0" dirty="0" smtClean="0">
                <a:sym typeface="Wingdings" pitchFamily="2" charset="2"/>
              </a:rPr>
              <a:t>——</a:t>
            </a:r>
            <a:r>
              <a:rPr lang="zh-CN" altLang="en-US" b="0" dirty="0">
                <a:sym typeface="Wingdings" pitchFamily="2" charset="2"/>
              </a:rPr>
              <a:t>服务生方法</a:t>
            </a:r>
          </a:p>
          <a:p>
            <a:endParaRPr lang="en-US" altLang="zh-CN" b="0" dirty="0">
              <a:sym typeface="Wingdings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哲学家就餐问题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9" y="1556792"/>
            <a:ext cx="9036495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</a:rPr>
              <a:t>semaphore fork[5] = {1, 1, 1, 1, 1</a:t>
            </a:r>
            <a:r>
              <a:rPr lang="en-US" altLang="zh-CN" sz="1600" b="1" dirty="0" smtClean="0">
                <a:latin typeface="Times New Roman" pitchFamily="18" charset="0"/>
              </a:rPr>
              <a:t>}, </a:t>
            </a:r>
            <a:r>
              <a:rPr lang="en-US" altLang="zh-CN" sz="16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room = 4</a:t>
            </a:r>
            <a:r>
              <a:rPr lang="en-US" altLang="zh-CN" sz="1600" b="1" dirty="0" smtClean="0">
                <a:latin typeface="Times New Roman" pitchFamily="18" charset="0"/>
              </a:rPr>
              <a:t>;</a:t>
            </a:r>
          </a:p>
          <a:p>
            <a:r>
              <a:rPr lang="en-US" altLang="zh-CN" sz="1600" b="1" dirty="0" smtClean="0">
                <a:latin typeface="Times New Roman" pitchFamily="18" charset="0"/>
              </a:rPr>
              <a:t>void </a:t>
            </a:r>
            <a:r>
              <a:rPr lang="en-US" altLang="zh-CN" sz="1600" b="1" dirty="0">
                <a:latin typeface="Times New Roman" pitchFamily="18" charset="0"/>
              </a:rPr>
              <a:t>main()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</a:t>
            </a:r>
            <a:r>
              <a:rPr lang="en-US" altLang="zh-CN" sz="1600" b="1" dirty="0" err="1" smtClean="0">
                <a:latin typeface="Times New Roman" pitchFamily="18" charset="0"/>
              </a:rPr>
              <a:t>cobegin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</a:rPr>
              <a:t>{philosopher(0); philosopher(1); philosopher(2); philosopher(3); philosopher(4);}</a:t>
            </a:r>
            <a:r>
              <a:rPr lang="en-US" altLang="zh-CN" sz="1600" b="1" dirty="0" err="1" smtClean="0">
                <a:latin typeface="Times New Roman" pitchFamily="18" charset="0"/>
              </a:rPr>
              <a:t>coend</a:t>
            </a:r>
            <a:r>
              <a:rPr lang="en-US" altLang="zh-CN" sz="1600" b="1" dirty="0">
                <a:latin typeface="Times New Roman" pitchFamily="18" charset="0"/>
              </a:rPr>
              <a:t>;</a:t>
            </a:r>
            <a:endParaRPr lang="zh-CN" altLang="en-US" sz="1600" b="1" dirty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}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void philosopher(</a:t>
            </a:r>
            <a:r>
              <a:rPr lang="en-US" altLang="zh-CN" sz="1600" b="1" dirty="0" err="1">
                <a:latin typeface="Times New Roman" pitchFamily="18" charset="0"/>
              </a:rPr>
              <a:t>int</a:t>
            </a:r>
            <a:r>
              <a:rPr lang="en-US" altLang="zh-CN" sz="1600" b="1" dirty="0">
                <a:latin typeface="Times New Roman" pitchFamily="18" charset="0"/>
              </a:rPr>
              <a:t> 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)</a:t>
            </a:r>
          </a:p>
          <a:p>
            <a:r>
              <a:rPr lang="en-US" altLang="zh-CN" sz="1600" b="1" dirty="0">
                <a:latin typeface="Times New Roman" pitchFamily="18" charset="0"/>
              </a:rPr>
              <a:t>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while(true) {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</a:t>
            </a:r>
            <a:r>
              <a:rPr lang="en-US" altLang="zh-CN" sz="1600" b="1" dirty="0" smtClean="0">
                <a:latin typeface="Times New Roman" pitchFamily="18" charset="0"/>
              </a:rPr>
              <a:t>think();                                     </a:t>
            </a:r>
            <a:r>
              <a:rPr lang="en-US" altLang="zh-CN" sz="1600" b="1" dirty="0">
                <a:latin typeface="Times New Roman" pitchFamily="18" charset="0"/>
              </a:rPr>
              <a:t>//</a:t>
            </a:r>
            <a:r>
              <a:rPr lang="zh-CN" altLang="en-US" sz="1600" b="1" dirty="0">
                <a:latin typeface="Times New Roman" pitchFamily="18" charset="0"/>
              </a:rPr>
              <a:t>思考</a:t>
            </a:r>
          </a:p>
          <a:p>
            <a:r>
              <a:rPr lang="zh-CN" altLang="en-US" sz="1600" b="1" dirty="0">
                <a:latin typeface="Times New Roman" pitchFamily="18" charset="0"/>
              </a:rPr>
              <a:t>               </a:t>
            </a:r>
            <a:r>
              <a:rPr lang="zh-CN" altLang="en-US" sz="16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wait(room); </a:t>
            </a:r>
            <a:r>
              <a:rPr lang="en-US" altLang="zh-CN" sz="1600" b="1" dirty="0">
                <a:latin typeface="Times New Roman" pitchFamily="18" charset="0"/>
              </a:rPr>
              <a:t>                            //</a:t>
            </a:r>
            <a:r>
              <a:rPr lang="zh-CN" altLang="en-US" sz="1600" b="1" dirty="0">
                <a:latin typeface="Times New Roman" pitchFamily="18" charset="0"/>
              </a:rPr>
              <a:t>占据就餐位置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wait(fork[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                          //</a:t>
            </a:r>
            <a:r>
              <a:rPr lang="zh-CN" altLang="en-US" sz="1600" b="1" dirty="0">
                <a:latin typeface="Times New Roman" pitchFamily="18" charset="0"/>
              </a:rPr>
              <a:t>拿起左边的叉子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wait(fork[(i+1)%5]);               //</a:t>
            </a:r>
            <a:r>
              <a:rPr lang="zh-CN" altLang="en-US" sz="1600" b="1" dirty="0">
                <a:latin typeface="Times New Roman" pitchFamily="18" charset="0"/>
              </a:rPr>
              <a:t>拿起右边的</a:t>
            </a:r>
            <a:r>
              <a:rPr lang="zh-CN" altLang="en-US" sz="1600" b="1" dirty="0" smtClean="0">
                <a:latin typeface="Times New Roman" pitchFamily="18" charset="0"/>
              </a:rPr>
              <a:t>叉子</a:t>
            </a:r>
            <a:endParaRPr lang="en-US" altLang="zh-CN" sz="1600" b="1" dirty="0" smtClean="0">
              <a:latin typeface="Times New Roman" pitchFamily="18" charset="0"/>
            </a:endParaRPr>
          </a:p>
          <a:p>
            <a:r>
              <a:rPr lang="en-US" altLang="zh-CN" sz="1600" b="1" dirty="0" smtClean="0">
                <a:latin typeface="Times New Roman" pitchFamily="18" charset="0"/>
              </a:rPr>
              <a:t>                eat();                                         //</a:t>
            </a:r>
            <a:r>
              <a:rPr lang="zh-CN" altLang="en-US" sz="1600" b="1" dirty="0" smtClean="0">
                <a:latin typeface="Times New Roman" pitchFamily="18" charset="0"/>
              </a:rPr>
              <a:t>吃饭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      signal(fork[</a:t>
            </a:r>
            <a:r>
              <a:rPr lang="en-US" altLang="zh-CN" sz="1600" b="1" dirty="0" err="1">
                <a:latin typeface="Times New Roman" pitchFamily="18" charset="0"/>
              </a:rPr>
              <a:t>i</a:t>
            </a:r>
            <a:r>
              <a:rPr lang="en-US" altLang="zh-CN" sz="1600" b="1" dirty="0">
                <a:latin typeface="Times New Roman" pitchFamily="18" charset="0"/>
              </a:rPr>
              <a:t>]);                         //</a:t>
            </a:r>
            <a:r>
              <a:rPr lang="zh-CN" altLang="en-US" sz="1600" b="1" dirty="0">
                <a:latin typeface="Times New Roman" pitchFamily="18" charset="0"/>
              </a:rPr>
              <a:t>放回左边的叉子</a:t>
            </a:r>
            <a:endParaRPr lang="en-US" altLang="zh-CN" sz="1600" b="1" dirty="0">
              <a:latin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</a:rPr>
              <a:t>                signal(fork[(i+1)%5]);           //</a:t>
            </a:r>
            <a:r>
              <a:rPr lang="zh-CN" altLang="en-US" sz="1600" b="1" dirty="0">
                <a:latin typeface="Times New Roman" pitchFamily="18" charset="0"/>
              </a:rPr>
              <a:t>放回右边的叉子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      </a:t>
            </a:r>
            <a:r>
              <a:rPr lang="en-US" altLang="zh-CN" sz="1600" b="1" dirty="0">
                <a:solidFill>
                  <a:srgbClr val="F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signal(room);</a:t>
            </a:r>
            <a:r>
              <a:rPr lang="en-US" altLang="zh-CN" sz="1600" b="1" dirty="0">
                <a:latin typeface="Times New Roman" pitchFamily="18" charset="0"/>
              </a:rPr>
              <a:t>                          //</a:t>
            </a:r>
            <a:r>
              <a:rPr lang="zh-CN" altLang="en-US" sz="1600" b="1" dirty="0">
                <a:latin typeface="Times New Roman" pitchFamily="18" charset="0"/>
              </a:rPr>
              <a:t>释放就餐位置</a:t>
            </a:r>
          </a:p>
          <a:p>
            <a:r>
              <a:rPr lang="en-US" altLang="zh-CN" sz="1600" b="1" dirty="0">
                <a:latin typeface="Times New Roman" pitchFamily="18" charset="0"/>
              </a:rPr>
              <a:t>          }</a:t>
            </a:r>
          </a:p>
          <a:p>
            <a:r>
              <a:rPr lang="en-US" altLang="zh-CN" sz="1600" b="1" dirty="0" smtClean="0">
                <a:latin typeface="Times New Roman" pitchFamily="18" charset="0"/>
              </a:rPr>
              <a:t>}</a:t>
            </a:r>
            <a:endParaRPr lang="en-US" altLang="zh-CN" sz="1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（选做）</a:t>
            </a:r>
            <a:endParaRPr lang="zh-CN" altLang="en-US" b="0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分别举例说明什么是可重用资源和可消耗资源？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2.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请论述产生死锁的充分必要条件。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3.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如何防止占有且等待条件？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4.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如何防止防止循环等待条件？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5.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死锁避免、检测和预防之间的区别是什么？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6.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什么是安全序列、安全状态？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7.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请简要论述银行家算法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8.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什么是死锁定理？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9.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请简要论述死锁检测流程。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44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/>
              <a:t>5</a:t>
            </a:r>
            <a:r>
              <a:rPr lang="zh-CN" altLang="en-US" b="0" dirty="0" smtClean="0"/>
              <a:t>（</a:t>
            </a:r>
            <a:r>
              <a:rPr lang="zh-CN" altLang="en-US" dirty="0"/>
              <a:t> </a:t>
            </a:r>
            <a:r>
              <a:rPr lang="zh-CN" altLang="en-US" b="0" dirty="0" smtClean="0"/>
              <a:t>续，</a:t>
            </a:r>
            <a:r>
              <a:rPr lang="zh-CN" altLang="en-US" dirty="0"/>
              <a:t>选做</a:t>
            </a:r>
            <a:r>
              <a:rPr lang="zh-CN" altLang="en-US" b="0" dirty="0" smtClean="0"/>
              <a:t>）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         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10.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假定系统中有5个进程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P3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P5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类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资源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C,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其资源数量分别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17、5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T0时刻的资源分配情况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如下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</a:t>
            </a:r>
          </a:p>
          <a:p>
            <a:pPr>
              <a:buFont typeface="Arial" charset="0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 系统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采用银行家算法实施死锁避免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策略，试问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64098"/>
              </p:ext>
            </p:extLst>
          </p:nvPr>
        </p:nvGraphicFramePr>
        <p:xfrm>
          <a:off x="1691680" y="3068960"/>
          <a:ext cx="5943600" cy="2100274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914400"/>
              </a:tblGrid>
              <a:tr h="326286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最大资源需求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已分配资源数量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3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1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1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184576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/>
              <a:t>5</a:t>
            </a:r>
            <a:r>
              <a:rPr lang="zh-CN" altLang="en-US" b="0" dirty="0" smtClean="0"/>
              <a:t>（续，</a:t>
            </a:r>
            <a:r>
              <a:rPr lang="zh-CN" altLang="en-US" dirty="0"/>
              <a:t>选做</a:t>
            </a:r>
            <a:r>
              <a:rPr lang="zh-CN" altLang="en-US" b="0" dirty="0" smtClean="0"/>
              <a:t>）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 ① 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T0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时刻是否为安全状态？若是，请给出安全序列。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 ②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T0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时刻若进程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请求资源（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），是否能实施资源分配？为什么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？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③ 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在②的基础上，若进程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P4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请求资源（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），是否能实施资源分配？为什么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372"/>
              </a:spcBef>
            </a:pPr>
            <a:r>
              <a:rPr lang="en-US" altLang="zh-CN" sz="2400" b="1" dirty="0" err="1"/>
              <a:t>Projecct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（</a:t>
            </a:r>
            <a:r>
              <a:rPr lang="zh-CN" altLang="en-US" sz="2400" dirty="0"/>
              <a:t>选做</a:t>
            </a:r>
            <a:r>
              <a:rPr lang="zh-CN" altLang="en-US" sz="2400" b="1" dirty="0" smtClean="0"/>
              <a:t>）</a:t>
            </a:r>
            <a:endParaRPr lang="en-US" altLang="zh-CN" sz="2400" b="1" dirty="0"/>
          </a:p>
          <a:p>
            <a:pPr>
              <a:spcBef>
                <a:spcPts val="372"/>
              </a:spcBef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      模拟实现银行家算法。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06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51520" y="188640"/>
            <a:ext cx="8626277" cy="652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8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引起</a:t>
            </a:r>
            <a:r>
              <a:rPr lang="en-US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死锁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8864" y="1423317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/>
              <a:t>系统模型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/>
              <a:t>资源（</a:t>
            </a:r>
            <a:r>
              <a:rPr lang="en-US" altLang="zh-CN" b="0" dirty="0"/>
              <a:t>R1, R2, . . ., </a:t>
            </a:r>
            <a:r>
              <a:rPr lang="en-US" altLang="zh-CN" b="0" dirty="0" err="1"/>
              <a:t>Rm</a:t>
            </a:r>
            <a:r>
              <a:rPr lang="zh-CN" altLang="en-US" b="0" dirty="0" smtClean="0"/>
              <a:t>）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b="0" dirty="0" smtClean="0">
                <a:ea typeface="宋体" pitchFamily="2" charset="-122"/>
              </a:rPr>
              <a:t>           </a:t>
            </a:r>
            <a:r>
              <a:rPr lang="en-US" altLang="zh-CN" b="0" dirty="0" smtClean="0">
                <a:ea typeface="宋体" pitchFamily="2" charset="-122"/>
              </a:rPr>
              <a:t>CPU</a:t>
            </a:r>
            <a:r>
              <a:rPr lang="en-US" altLang="zh-CN" b="0" dirty="0">
                <a:ea typeface="宋体" pitchFamily="2" charset="-122"/>
              </a:rPr>
              <a:t>, memory, I/O </a:t>
            </a:r>
            <a:r>
              <a:rPr lang="en-US" altLang="zh-CN" b="0" dirty="0" smtClean="0">
                <a:ea typeface="宋体" pitchFamily="2" charset="-122"/>
              </a:rPr>
              <a:t>devices</a:t>
            </a:r>
            <a:endParaRPr lang="zh-CN" altLang="en-US" b="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/>
              <a:t>资源</a:t>
            </a:r>
            <a:r>
              <a:rPr lang="en-US" altLang="zh-CN" b="0" dirty="0" err="1"/>
              <a:t>Ri</a:t>
            </a:r>
            <a:r>
              <a:rPr lang="zh-CN" altLang="en-US" b="0" dirty="0"/>
              <a:t>拥有的实例数 </a:t>
            </a:r>
            <a:r>
              <a:rPr lang="en-US" altLang="zh-CN" b="0" dirty="0"/>
              <a:t>Wi</a:t>
            </a:r>
            <a:r>
              <a:rPr lang="zh-CN" altLang="en-US" b="0" dirty="0"/>
              <a:t>（</a:t>
            </a:r>
            <a:r>
              <a:rPr lang="en-US" altLang="zh-CN" b="0" dirty="0"/>
              <a:t>instance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/>
              <a:t>进程使用资源的</a:t>
            </a:r>
            <a:r>
              <a:rPr lang="zh-CN" altLang="en-US" b="0" dirty="0" smtClean="0"/>
              <a:t>方式</a:t>
            </a:r>
            <a:endParaRPr lang="en-US" altLang="zh-CN" b="0" dirty="0" smtClean="0"/>
          </a:p>
          <a:p>
            <a:pPr lvl="2" eaLnBrk="1" hangingPunct="1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>
                <a:ea typeface="宋体" pitchFamily="2" charset="-122"/>
              </a:rPr>
              <a:t>请求（</a:t>
            </a:r>
            <a:r>
              <a:rPr lang="en-US" altLang="zh-CN" sz="2400" b="0" dirty="0">
                <a:ea typeface="宋体" pitchFamily="2" charset="-122"/>
              </a:rPr>
              <a:t>request</a:t>
            </a:r>
            <a:r>
              <a:rPr lang="zh-CN" altLang="en-US" sz="2400" b="0" dirty="0" smtClean="0">
                <a:ea typeface="宋体" pitchFamily="2" charset="-122"/>
              </a:rPr>
              <a:t>）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占用</a:t>
            </a:r>
            <a:r>
              <a:rPr lang="en-US" altLang="zh-CN" sz="2400" b="0" dirty="0">
                <a:ea typeface="宋体" pitchFamily="2" charset="-122"/>
              </a:rPr>
              <a:t>/</a:t>
            </a:r>
            <a:r>
              <a:rPr lang="zh-CN" altLang="en-US" sz="2400" b="0" dirty="0">
                <a:ea typeface="宋体" pitchFamily="2" charset="-122"/>
              </a:rPr>
              <a:t>使用（</a:t>
            </a:r>
            <a:r>
              <a:rPr lang="en-US" altLang="zh-CN" sz="2400" b="0" dirty="0">
                <a:ea typeface="宋体" pitchFamily="2" charset="-122"/>
              </a:rPr>
              <a:t>use</a:t>
            </a:r>
            <a:r>
              <a:rPr lang="zh-CN" altLang="en-US" sz="2400" b="0" dirty="0" smtClean="0">
                <a:ea typeface="宋体" pitchFamily="2" charset="-122"/>
              </a:rPr>
              <a:t>）</a:t>
            </a:r>
            <a:endParaRPr lang="en-US" altLang="zh-CN" sz="2400" b="0" dirty="0" smtClean="0">
              <a:ea typeface="宋体" pitchFamily="2" charset="-122"/>
            </a:endParaRPr>
          </a:p>
          <a:p>
            <a:pPr lvl="2" eaLnBrk="1" hangingPunct="1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400" b="0" dirty="0" smtClean="0">
                <a:ea typeface="宋体" pitchFamily="2" charset="-122"/>
              </a:rPr>
              <a:t>释放</a:t>
            </a:r>
            <a:r>
              <a:rPr lang="zh-CN" altLang="en-US" sz="2400" b="0" dirty="0">
                <a:ea typeface="宋体" pitchFamily="2" charset="-122"/>
              </a:rPr>
              <a:t>（</a:t>
            </a:r>
            <a:r>
              <a:rPr lang="en-US" altLang="zh-CN" sz="2400" b="0" dirty="0">
                <a:ea typeface="宋体" pitchFamily="2" charset="-122"/>
              </a:rPr>
              <a:t>release</a:t>
            </a:r>
            <a:r>
              <a:rPr lang="zh-CN" altLang="en-US" sz="2400" b="0" dirty="0">
                <a:ea typeface="宋体" pitchFamily="2" charset="-122"/>
              </a:rPr>
              <a:t>）</a:t>
            </a:r>
          </a:p>
          <a:p>
            <a:pPr lvl="1" eaLnBrk="1" hangingPunct="1"/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2章 并发与进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存储管理</Template>
  <TotalTime>44585</TotalTime>
  <Words>5412</Words>
  <Application>Microsoft Office PowerPoint</Application>
  <PresentationFormat>全屏显示(4:3)</PresentationFormat>
  <Paragraphs>1521</Paragraphs>
  <Slides>78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2" baseType="lpstr">
      <vt:lpstr>第2章 并发与进程</vt:lpstr>
      <vt:lpstr>默认设计模板</vt:lpstr>
      <vt:lpstr>VISIO 4 Drawing</vt:lpstr>
      <vt:lpstr>Visio</vt:lpstr>
      <vt:lpstr>PowerPoint 演示文稿</vt:lpstr>
      <vt:lpstr>主要内容</vt:lpstr>
      <vt:lpstr>2.11 进程死锁</vt:lpstr>
      <vt:lpstr>2.11 进程死锁</vt:lpstr>
      <vt:lpstr>2.11 进程死锁</vt:lpstr>
      <vt:lpstr>2.11 进程死锁</vt:lpstr>
      <vt:lpstr>2.11 进程死锁</vt:lpstr>
      <vt:lpstr>PowerPoint 演示文稿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2.11.1 引起死锁的原因</vt:lpstr>
      <vt:lpstr> 2.11.2 解决死锁的方法</vt:lpstr>
      <vt:lpstr> 2.11.2 解决死锁的方法</vt:lpstr>
      <vt:lpstr>  2.11.3 预防死锁 </vt:lpstr>
      <vt:lpstr>  2.11.3 预防死锁 </vt:lpstr>
      <vt:lpstr>  2.11.3 预防死锁 </vt:lpstr>
      <vt:lpstr>  2.11.3 预防死锁 </vt:lpstr>
      <vt:lpstr>2.11.4 避免死锁</vt:lpstr>
      <vt:lpstr>2.11.4 避免死锁</vt:lpstr>
      <vt:lpstr>2.11.4 避免死锁</vt:lpstr>
      <vt:lpstr>2.11.4 避免死锁</vt:lpstr>
      <vt:lpstr>2.11.4 避免死锁</vt:lpstr>
      <vt:lpstr>2.11.4 避免死锁</vt:lpstr>
      <vt:lpstr>2.11.4 避免死锁</vt:lpstr>
      <vt:lpstr>2.11.4 避免死锁 </vt:lpstr>
      <vt:lpstr>2.11.4 避免死锁 </vt:lpstr>
      <vt:lpstr>2.11.4 避免死锁 </vt:lpstr>
      <vt:lpstr>2.11.4 避免死锁 </vt:lpstr>
      <vt:lpstr>2.11.4 避免死锁</vt:lpstr>
      <vt:lpstr>2.11.4 避免死锁 </vt:lpstr>
      <vt:lpstr>2.11.4 避免死锁</vt:lpstr>
      <vt:lpstr>2.11.4 避免死锁</vt:lpstr>
      <vt:lpstr>2.11.4 避免死锁</vt:lpstr>
      <vt:lpstr>2.11.4 避免死锁</vt:lpstr>
      <vt:lpstr>2.11.4 避免死锁</vt:lpstr>
      <vt:lpstr>2.11.4 避免死锁</vt:lpstr>
      <vt:lpstr>2.11.4 避免死锁</vt:lpstr>
      <vt:lpstr>2.11.4 避免死锁 </vt:lpstr>
      <vt:lpstr>2.11.5 检测并解除死锁</vt:lpstr>
      <vt:lpstr>2.11.5 检测并解除死锁</vt:lpstr>
      <vt:lpstr>2.11.5 检测并解除死锁</vt:lpstr>
      <vt:lpstr>2.11.5 检测并解除死锁</vt:lpstr>
      <vt:lpstr>2.11.5 检测并解除死锁</vt:lpstr>
      <vt:lpstr>2.11.5 检测并解除死锁</vt:lpstr>
      <vt:lpstr>2.11.5 检测并解除死锁</vt:lpstr>
      <vt:lpstr>2.11.5 检测并解除死锁 </vt:lpstr>
      <vt:lpstr>2.11.5 检测并解除死锁 </vt:lpstr>
      <vt:lpstr>2.11.5 检测并解除死锁 </vt:lpstr>
      <vt:lpstr>2.11.5 检测并解除死锁 </vt:lpstr>
      <vt:lpstr>2.11.5 检测并解除死锁 </vt:lpstr>
      <vt:lpstr>2.11.5 检测并解除死锁 </vt:lpstr>
      <vt:lpstr>2.12 哲学家就餐问题</vt:lpstr>
      <vt:lpstr>2.12 哲学家就餐问题</vt:lpstr>
      <vt:lpstr>2.12 哲学家就餐问题</vt:lpstr>
      <vt:lpstr>2.12 哲学家就餐问题</vt:lpstr>
      <vt:lpstr>2.12 哲学家就餐问题</vt:lpstr>
      <vt:lpstr>2.12 哲学家就餐问题</vt:lpstr>
      <vt:lpstr>2.12 哲学家就餐问题</vt:lpstr>
      <vt:lpstr>2.12 哲学家就餐问题</vt:lpstr>
      <vt:lpstr>2.12 哲学家就餐问题</vt:lpstr>
      <vt:lpstr>2.12 哲学家就餐问题</vt:lpstr>
      <vt:lpstr>2.12 哲学家就餐问题</vt:lpstr>
      <vt:lpstr>作业与Project</vt:lpstr>
      <vt:lpstr>作业与Project</vt:lpstr>
      <vt:lpstr>作业与Project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lee</cp:lastModifiedBy>
  <cp:revision>2479</cp:revision>
  <dcterms:created xsi:type="dcterms:W3CDTF">2010-11-30T03:30:14Z</dcterms:created>
  <dcterms:modified xsi:type="dcterms:W3CDTF">2015-04-27T23:56:58Z</dcterms:modified>
</cp:coreProperties>
</file>