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7" r:id="rId2"/>
    <p:sldId id="574" r:id="rId3"/>
    <p:sldId id="540" r:id="rId4"/>
    <p:sldId id="600" r:id="rId5"/>
    <p:sldId id="601" r:id="rId6"/>
    <p:sldId id="714" r:id="rId7"/>
    <p:sldId id="541" r:id="rId8"/>
    <p:sldId id="542" r:id="rId9"/>
    <p:sldId id="543" r:id="rId10"/>
    <p:sldId id="544" r:id="rId11"/>
    <p:sldId id="408" r:id="rId12"/>
    <p:sldId id="715" r:id="rId13"/>
    <p:sldId id="602" r:id="rId14"/>
    <p:sldId id="603" r:id="rId15"/>
    <p:sldId id="604" r:id="rId16"/>
    <p:sldId id="413" r:id="rId17"/>
    <p:sldId id="717" r:id="rId18"/>
    <p:sldId id="545" r:id="rId19"/>
    <p:sldId id="606" r:id="rId20"/>
    <p:sldId id="417" r:id="rId21"/>
    <p:sldId id="419" r:id="rId22"/>
    <p:sldId id="420" r:id="rId23"/>
    <p:sldId id="421" r:id="rId24"/>
    <p:sldId id="422" r:id="rId25"/>
    <p:sldId id="718" r:id="rId26"/>
    <p:sldId id="423" r:id="rId27"/>
    <p:sldId id="608" r:id="rId28"/>
    <p:sldId id="425" r:id="rId29"/>
    <p:sldId id="610" r:id="rId30"/>
    <p:sldId id="756" r:id="rId31"/>
    <p:sldId id="719" r:id="rId32"/>
    <p:sldId id="720" r:id="rId33"/>
    <p:sldId id="721" r:id="rId34"/>
    <p:sldId id="429" r:id="rId35"/>
    <p:sldId id="428" r:id="rId36"/>
    <p:sldId id="735" r:id="rId37"/>
    <p:sldId id="734" r:id="rId38"/>
    <p:sldId id="430" r:id="rId39"/>
    <p:sldId id="722" r:id="rId40"/>
    <p:sldId id="736" r:id="rId41"/>
    <p:sldId id="431" r:id="rId42"/>
    <p:sldId id="737" r:id="rId43"/>
    <p:sldId id="615" r:id="rId44"/>
    <p:sldId id="723" r:id="rId45"/>
    <p:sldId id="724" r:id="rId46"/>
    <p:sldId id="432" r:id="rId47"/>
    <p:sldId id="433" r:id="rId48"/>
    <p:sldId id="434" r:id="rId49"/>
    <p:sldId id="738" r:id="rId50"/>
    <p:sldId id="616" r:id="rId51"/>
    <p:sldId id="739" r:id="rId52"/>
    <p:sldId id="618" r:id="rId53"/>
    <p:sldId id="748" r:id="rId54"/>
    <p:sldId id="750" r:id="rId55"/>
    <p:sldId id="751" r:id="rId56"/>
    <p:sldId id="547" r:id="rId57"/>
    <p:sldId id="749" r:id="rId58"/>
    <p:sldId id="621" r:id="rId59"/>
    <p:sldId id="742" r:id="rId60"/>
    <p:sldId id="622" r:id="rId61"/>
    <p:sldId id="743" r:id="rId62"/>
    <p:sldId id="623" r:id="rId63"/>
    <p:sldId id="744" r:id="rId64"/>
    <p:sldId id="625" r:id="rId65"/>
    <p:sldId id="745" r:id="rId66"/>
    <p:sldId id="747" r:id="rId67"/>
    <p:sldId id="626" r:id="rId68"/>
    <p:sldId id="752" r:id="rId69"/>
    <p:sldId id="754"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030A0"/>
    <a:srgbClr val="FE0000"/>
    <a:srgbClr val="F57B17"/>
    <a:srgbClr val="F4740A"/>
    <a:srgbClr val="E06B0A"/>
    <a:srgbClr val="000000"/>
    <a:srgbClr val="3D0BF3"/>
    <a:srgbClr val="E4E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72114" autoAdjust="0"/>
  </p:normalViewPr>
  <p:slideViewPr>
    <p:cSldViewPr>
      <p:cViewPr>
        <p:scale>
          <a:sx n="70" d="100"/>
          <a:sy n="70" d="100"/>
        </p:scale>
        <p:origin x="-138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394"/>
    </p:cViewPr>
  </p:sorterViewPr>
  <p:notesViewPr>
    <p:cSldViewPr>
      <p:cViewPr varScale="1">
        <p:scale>
          <a:sx n="68" d="100"/>
          <a:sy n="68"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EDC71-13CF-4D25-A15D-53696AAD8D79}" type="doc">
      <dgm:prSet loTypeId="urn:microsoft.com/office/officeart/2005/8/layout/cycle8" loCatId="cycle" qsTypeId="urn:microsoft.com/office/officeart/2005/8/quickstyle/simple5" qsCatId="simple" csTypeId="urn:microsoft.com/office/officeart/2005/8/colors/colorful1" csCatId="colorful" phldr="1"/>
      <dgm:spPr/>
    </dgm:pt>
    <dgm:pt modelId="{D13C8AC7-9414-459D-A7AF-CB70A883BA19}">
      <dgm:prSet phldrT="[文本]"/>
      <dgm:spPr/>
      <dgm:t>
        <a:bodyPr/>
        <a:lstStyle/>
        <a:p>
          <a:r>
            <a:rPr lang="zh-CN" altLang="en-US" dirty="0" smtClean="0"/>
            <a:t>进程</a:t>
          </a:r>
          <a:r>
            <a:rPr lang="en-US" altLang="zh-CN" dirty="0" smtClean="0"/>
            <a:t/>
          </a:r>
          <a:br>
            <a:rPr lang="en-US" altLang="zh-CN" dirty="0" smtClean="0"/>
          </a:br>
          <a:r>
            <a:rPr lang="en-US" altLang="zh-CN" dirty="0" smtClean="0"/>
            <a:t>process</a:t>
          </a:r>
          <a:endParaRPr lang="zh-CN" altLang="en-US" dirty="0"/>
        </a:p>
      </dgm:t>
    </dgm:pt>
    <dgm:pt modelId="{6BFF67B1-8A4B-433A-ADBF-D507E5E85D74}" type="parTrans" cxnId="{214BBAC5-FB8D-404D-A7F3-D548BC1EC0FE}">
      <dgm:prSet/>
      <dgm:spPr/>
      <dgm:t>
        <a:bodyPr/>
        <a:lstStyle/>
        <a:p>
          <a:endParaRPr lang="zh-CN" altLang="en-US"/>
        </a:p>
      </dgm:t>
    </dgm:pt>
    <dgm:pt modelId="{0A08E919-6ED8-42BF-9AC3-39B5B9F57FB0}" type="sibTrans" cxnId="{214BBAC5-FB8D-404D-A7F3-D548BC1EC0FE}">
      <dgm:prSet/>
      <dgm:spPr/>
      <dgm:t>
        <a:bodyPr/>
        <a:lstStyle/>
        <a:p>
          <a:endParaRPr lang="zh-CN" altLang="en-US"/>
        </a:p>
      </dgm:t>
    </dgm:pt>
    <dgm:pt modelId="{8C91EB6E-9071-4B0E-8D81-FFB743C604B5}">
      <dgm:prSet phldrT="[文本]"/>
      <dgm:spPr/>
      <dgm:t>
        <a:bodyPr/>
        <a:lstStyle/>
        <a:p>
          <a:r>
            <a:rPr lang="zh-CN" altLang="en-US" dirty="0" smtClean="0"/>
            <a:t>调度</a:t>
          </a:r>
          <a:r>
            <a:rPr lang="en-US" altLang="zh-CN" dirty="0" smtClean="0"/>
            <a:t/>
          </a:r>
          <a:br>
            <a:rPr lang="en-US" altLang="zh-CN" dirty="0" smtClean="0"/>
          </a:br>
          <a:r>
            <a:rPr lang="en-US" altLang="zh-CN" dirty="0" smtClean="0"/>
            <a:t>scheduling</a:t>
          </a:r>
          <a:endParaRPr lang="zh-CN" altLang="en-US" dirty="0"/>
        </a:p>
      </dgm:t>
    </dgm:pt>
    <dgm:pt modelId="{5A3A0971-DCA2-4E24-B351-87745884F38A}" type="parTrans" cxnId="{6E715C3A-519A-4E1F-A767-3833818A8032}">
      <dgm:prSet/>
      <dgm:spPr/>
      <dgm:t>
        <a:bodyPr/>
        <a:lstStyle/>
        <a:p>
          <a:endParaRPr lang="zh-CN" altLang="en-US"/>
        </a:p>
      </dgm:t>
    </dgm:pt>
    <dgm:pt modelId="{C2041BE1-3FFA-47A4-BE18-BB2DD94C0DA8}" type="sibTrans" cxnId="{6E715C3A-519A-4E1F-A767-3833818A8032}">
      <dgm:prSet/>
      <dgm:spPr/>
      <dgm:t>
        <a:bodyPr/>
        <a:lstStyle/>
        <a:p>
          <a:endParaRPr lang="zh-CN" altLang="en-US"/>
        </a:p>
      </dgm:t>
    </dgm:pt>
    <dgm:pt modelId="{DB417BA9-4941-41D1-A121-CED5AFECB97A}">
      <dgm:prSet phldrT="[文本]"/>
      <dgm:spPr/>
      <dgm:t>
        <a:bodyPr/>
        <a:lstStyle/>
        <a:p>
          <a:r>
            <a:rPr lang="zh-CN" altLang="en-US" dirty="0" smtClean="0"/>
            <a:t>同步</a:t>
          </a:r>
          <a:r>
            <a:rPr lang="en-US" altLang="zh-CN" dirty="0" smtClean="0"/>
            <a:t/>
          </a:r>
          <a:br>
            <a:rPr lang="en-US" altLang="zh-CN" dirty="0" smtClean="0"/>
          </a:br>
          <a:r>
            <a:rPr lang="en-US" altLang="zh-CN" dirty="0" smtClean="0"/>
            <a:t>synchronization</a:t>
          </a:r>
          <a:endParaRPr lang="zh-CN" altLang="en-US" dirty="0"/>
        </a:p>
      </dgm:t>
    </dgm:pt>
    <dgm:pt modelId="{7FB5443B-E2CD-4104-A803-198036AA8650}" type="parTrans" cxnId="{ED0BA4E2-02EC-4F6A-8BF6-B969F3F81E5F}">
      <dgm:prSet/>
      <dgm:spPr/>
      <dgm:t>
        <a:bodyPr/>
        <a:lstStyle/>
        <a:p>
          <a:endParaRPr lang="zh-CN" altLang="en-US"/>
        </a:p>
      </dgm:t>
    </dgm:pt>
    <dgm:pt modelId="{BFA67C4D-BB7D-425B-8E11-4C357CCCBD25}" type="sibTrans" cxnId="{ED0BA4E2-02EC-4F6A-8BF6-B969F3F81E5F}">
      <dgm:prSet/>
      <dgm:spPr/>
      <dgm:t>
        <a:bodyPr/>
        <a:lstStyle/>
        <a:p>
          <a:endParaRPr lang="zh-CN" altLang="en-US"/>
        </a:p>
      </dgm:t>
    </dgm:pt>
    <dgm:pt modelId="{0A0751F6-A8D0-49BF-A205-9252492FC122}">
      <dgm:prSet phldrT="[文本]"/>
      <dgm:spPr/>
      <dgm:t>
        <a:bodyPr/>
        <a:lstStyle/>
        <a:p>
          <a:r>
            <a:rPr lang="zh-CN" altLang="en-US" dirty="0" smtClean="0"/>
            <a:t>死锁</a:t>
          </a:r>
          <a:endParaRPr lang="en-US" altLang="zh-CN" dirty="0" smtClean="0"/>
        </a:p>
        <a:p>
          <a:r>
            <a:rPr lang="en-US" altLang="zh-CN" dirty="0" smtClean="0"/>
            <a:t>deadlock</a:t>
          </a:r>
          <a:endParaRPr lang="zh-CN" altLang="en-US" dirty="0"/>
        </a:p>
      </dgm:t>
    </dgm:pt>
    <dgm:pt modelId="{42803290-D1AF-43DB-9F6C-351A170EDAFF}" type="parTrans" cxnId="{01E0D1D6-2A06-4A6D-9072-6D59F307251C}">
      <dgm:prSet/>
      <dgm:spPr/>
      <dgm:t>
        <a:bodyPr/>
        <a:lstStyle/>
        <a:p>
          <a:endParaRPr lang="zh-CN" altLang="en-US"/>
        </a:p>
      </dgm:t>
    </dgm:pt>
    <dgm:pt modelId="{6E4CD648-DD29-4724-9F4C-DB094B395C67}" type="sibTrans" cxnId="{01E0D1D6-2A06-4A6D-9072-6D59F307251C}">
      <dgm:prSet/>
      <dgm:spPr/>
      <dgm:t>
        <a:bodyPr/>
        <a:lstStyle/>
        <a:p>
          <a:endParaRPr lang="zh-CN" altLang="en-US"/>
        </a:p>
      </dgm:t>
    </dgm:pt>
    <dgm:pt modelId="{3FB8FFB4-84DA-45F5-A3EC-CA9DA387F526}" type="pres">
      <dgm:prSet presAssocID="{DF5EDC71-13CF-4D25-A15D-53696AAD8D79}" presName="compositeShape" presStyleCnt="0">
        <dgm:presLayoutVars>
          <dgm:chMax val="7"/>
          <dgm:dir/>
          <dgm:resizeHandles val="exact"/>
        </dgm:presLayoutVars>
      </dgm:prSet>
      <dgm:spPr/>
    </dgm:pt>
    <dgm:pt modelId="{AFD2C54F-2001-43DC-9924-37067874D309}" type="pres">
      <dgm:prSet presAssocID="{DF5EDC71-13CF-4D25-A15D-53696AAD8D79}" presName="wedge1" presStyleLbl="node1" presStyleIdx="0" presStyleCnt="4"/>
      <dgm:spPr/>
      <dgm:t>
        <a:bodyPr/>
        <a:lstStyle/>
        <a:p>
          <a:endParaRPr lang="zh-CN" altLang="en-US"/>
        </a:p>
      </dgm:t>
    </dgm:pt>
    <dgm:pt modelId="{30118EA6-F587-4B52-8353-F16159CA9955}" type="pres">
      <dgm:prSet presAssocID="{DF5EDC71-13CF-4D25-A15D-53696AAD8D79}" presName="dummy1a" presStyleCnt="0"/>
      <dgm:spPr/>
    </dgm:pt>
    <dgm:pt modelId="{1781F8B2-010E-4921-8CF4-9FB80788E7A8}" type="pres">
      <dgm:prSet presAssocID="{DF5EDC71-13CF-4D25-A15D-53696AAD8D79}" presName="dummy1b" presStyleCnt="0"/>
      <dgm:spPr/>
    </dgm:pt>
    <dgm:pt modelId="{A89EAE59-0C8B-46ED-B5E9-846C0661A9AE}" type="pres">
      <dgm:prSet presAssocID="{DF5EDC71-13CF-4D25-A15D-53696AAD8D79}" presName="wedge1Tx" presStyleLbl="node1" presStyleIdx="0" presStyleCnt="4">
        <dgm:presLayoutVars>
          <dgm:chMax val="0"/>
          <dgm:chPref val="0"/>
          <dgm:bulletEnabled val="1"/>
        </dgm:presLayoutVars>
      </dgm:prSet>
      <dgm:spPr/>
      <dgm:t>
        <a:bodyPr/>
        <a:lstStyle/>
        <a:p>
          <a:endParaRPr lang="zh-CN" altLang="en-US"/>
        </a:p>
      </dgm:t>
    </dgm:pt>
    <dgm:pt modelId="{768707B5-57B3-49A1-A0CF-A7F5935B08B5}" type="pres">
      <dgm:prSet presAssocID="{DF5EDC71-13CF-4D25-A15D-53696AAD8D79}" presName="wedge2" presStyleLbl="node1" presStyleIdx="1" presStyleCnt="4"/>
      <dgm:spPr/>
      <dgm:t>
        <a:bodyPr/>
        <a:lstStyle/>
        <a:p>
          <a:endParaRPr lang="zh-CN" altLang="en-US"/>
        </a:p>
      </dgm:t>
    </dgm:pt>
    <dgm:pt modelId="{1ADE293C-E416-4649-924F-29F9E63ED5B6}" type="pres">
      <dgm:prSet presAssocID="{DF5EDC71-13CF-4D25-A15D-53696AAD8D79}" presName="dummy2a" presStyleCnt="0"/>
      <dgm:spPr/>
    </dgm:pt>
    <dgm:pt modelId="{F9A00355-0C46-4D0A-81A7-C055E93C4654}" type="pres">
      <dgm:prSet presAssocID="{DF5EDC71-13CF-4D25-A15D-53696AAD8D79}" presName="dummy2b" presStyleCnt="0"/>
      <dgm:spPr/>
    </dgm:pt>
    <dgm:pt modelId="{53FE951D-4756-47C7-915B-ABD9706B93CB}" type="pres">
      <dgm:prSet presAssocID="{DF5EDC71-13CF-4D25-A15D-53696AAD8D79}" presName="wedge2Tx" presStyleLbl="node1" presStyleIdx="1" presStyleCnt="4">
        <dgm:presLayoutVars>
          <dgm:chMax val="0"/>
          <dgm:chPref val="0"/>
          <dgm:bulletEnabled val="1"/>
        </dgm:presLayoutVars>
      </dgm:prSet>
      <dgm:spPr/>
      <dgm:t>
        <a:bodyPr/>
        <a:lstStyle/>
        <a:p>
          <a:endParaRPr lang="zh-CN" altLang="en-US"/>
        </a:p>
      </dgm:t>
    </dgm:pt>
    <dgm:pt modelId="{6687E47C-606A-4732-A839-81281F87B50F}" type="pres">
      <dgm:prSet presAssocID="{DF5EDC71-13CF-4D25-A15D-53696AAD8D79}" presName="wedge3" presStyleLbl="node1" presStyleIdx="2" presStyleCnt="4"/>
      <dgm:spPr/>
      <dgm:t>
        <a:bodyPr/>
        <a:lstStyle/>
        <a:p>
          <a:endParaRPr lang="zh-CN" altLang="en-US"/>
        </a:p>
      </dgm:t>
    </dgm:pt>
    <dgm:pt modelId="{7087ECE4-1715-4A26-9869-3FF49CE4FFCB}" type="pres">
      <dgm:prSet presAssocID="{DF5EDC71-13CF-4D25-A15D-53696AAD8D79}" presName="dummy3a" presStyleCnt="0"/>
      <dgm:spPr/>
    </dgm:pt>
    <dgm:pt modelId="{DDA61C39-C534-496A-BDC3-E5061CE57715}" type="pres">
      <dgm:prSet presAssocID="{DF5EDC71-13CF-4D25-A15D-53696AAD8D79}" presName="dummy3b" presStyleCnt="0"/>
      <dgm:spPr/>
    </dgm:pt>
    <dgm:pt modelId="{D50321F0-873D-4C21-B280-2CF5165E2AD1}" type="pres">
      <dgm:prSet presAssocID="{DF5EDC71-13CF-4D25-A15D-53696AAD8D79}" presName="wedge3Tx" presStyleLbl="node1" presStyleIdx="2" presStyleCnt="4">
        <dgm:presLayoutVars>
          <dgm:chMax val="0"/>
          <dgm:chPref val="0"/>
          <dgm:bulletEnabled val="1"/>
        </dgm:presLayoutVars>
      </dgm:prSet>
      <dgm:spPr/>
      <dgm:t>
        <a:bodyPr/>
        <a:lstStyle/>
        <a:p>
          <a:endParaRPr lang="zh-CN" altLang="en-US"/>
        </a:p>
      </dgm:t>
    </dgm:pt>
    <dgm:pt modelId="{6EC8247A-BD80-475C-8346-2AAFCDC48803}" type="pres">
      <dgm:prSet presAssocID="{DF5EDC71-13CF-4D25-A15D-53696AAD8D79}" presName="wedge4" presStyleLbl="node1" presStyleIdx="3" presStyleCnt="4"/>
      <dgm:spPr/>
      <dgm:t>
        <a:bodyPr/>
        <a:lstStyle/>
        <a:p>
          <a:endParaRPr lang="zh-CN" altLang="en-US"/>
        </a:p>
      </dgm:t>
    </dgm:pt>
    <dgm:pt modelId="{06069087-4430-47A2-AC8F-A6ADF8AF8FF6}" type="pres">
      <dgm:prSet presAssocID="{DF5EDC71-13CF-4D25-A15D-53696AAD8D79}" presName="dummy4a" presStyleCnt="0"/>
      <dgm:spPr/>
    </dgm:pt>
    <dgm:pt modelId="{84A586A4-92CD-4D0E-BE56-C2B0AB750BC1}" type="pres">
      <dgm:prSet presAssocID="{DF5EDC71-13CF-4D25-A15D-53696AAD8D79}" presName="dummy4b" presStyleCnt="0"/>
      <dgm:spPr/>
    </dgm:pt>
    <dgm:pt modelId="{D009227B-8606-4E52-AF2B-9D6CFF3F75EE}" type="pres">
      <dgm:prSet presAssocID="{DF5EDC71-13CF-4D25-A15D-53696AAD8D79}" presName="wedge4Tx" presStyleLbl="node1" presStyleIdx="3" presStyleCnt="4">
        <dgm:presLayoutVars>
          <dgm:chMax val="0"/>
          <dgm:chPref val="0"/>
          <dgm:bulletEnabled val="1"/>
        </dgm:presLayoutVars>
      </dgm:prSet>
      <dgm:spPr/>
      <dgm:t>
        <a:bodyPr/>
        <a:lstStyle/>
        <a:p>
          <a:endParaRPr lang="zh-CN" altLang="en-US"/>
        </a:p>
      </dgm:t>
    </dgm:pt>
    <dgm:pt modelId="{85A2A0F3-D028-42C6-8B12-939A590BE985}" type="pres">
      <dgm:prSet presAssocID="{C2041BE1-3FFA-47A4-BE18-BB2DD94C0DA8}" presName="arrowWedge1" presStyleLbl="fgSibTrans2D1" presStyleIdx="0" presStyleCnt="4"/>
      <dgm:spPr/>
    </dgm:pt>
    <dgm:pt modelId="{6D1A72F6-7B5A-4017-B1CF-A9E8F4AF08D0}" type="pres">
      <dgm:prSet presAssocID="{6E4CD648-DD29-4724-9F4C-DB094B395C67}" presName="arrowWedge2" presStyleLbl="fgSibTrans2D1" presStyleIdx="1" presStyleCnt="4"/>
      <dgm:spPr/>
    </dgm:pt>
    <dgm:pt modelId="{CC1AEE8D-5335-4822-B1CD-6F96D4F4F67A}" type="pres">
      <dgm:prSet presAssocID="{BFA67C4D-BB7D-425B-8E11-4C357CCCBD25}" presName="arrowWedge3" presStyleLbl="fgSibTrans2D1" presStyleIdx="2" presStyleCnt="4"/>
      <dgm:spPr/>
    </dgm:pt>
    <dgm:pt modelId="{89394203-15BB-462D-AB5E-CE1222BD0B3D}" type="pres">
      <dgm:prSet presAssocID="{0A08E919-6ED8-42BF-9AC3-39B5B9F57FB0}" presName="arrowWedge4" presStyleLbl="fgSibTrans2D1" presStyleIdx="3" presStyleCnt="4"/>
      <dgm:spPr/>
    </dgm:pt>
  </dgm:ptLst>
  <dgm:cxnLst>
    <dgm:cxn modelId="{7A6E4BD5-3C66-40D2-8B6C-556255868C40}" type="presOf" srcId="{D13C8AC7-9414-459D-A7AF-CB70A883BA19}" destId="{6EC8247A-BD80-475C-8346-2AAFCDC48803}" srcOrd="0" destOrd="0" presId="urn:microsoft.com/office/officeart/2005/8/layout/cycle8"/>
    <dgm:cxn modelId="{6E715C3A-519A-4E1F-A767-3833818A8032}" srcId="{DF5EDC71-13CF-4D25-A15D-53696AAD8D79}" destId="{8C91EB6E-9071-4B0E-8D81-FFB743C604B5}" srcOrd="0" destOrd="0" parTransId="{5A3A0971-DCA2-4E24-B351-87745884F38A}" sibTransId="{C2041BE1-3FFA-47A4-BE18-BB2DD94C0DA8}"/>
    <dgm:cxn modelId="{CD527FC7-051F-42A9-B71E-85683D9A6C15}" type="presOf" srcId="{D13C8AC7-9414-459D-A7AF-CB70A883BA19}" destId="{D009227B-8606-4E52-AF2B-9D6CFF3F75EE}" srcOrd="1" destOrd="0" presId="urn:microsoft.com/office/officeart/2005/8/layout/cycle8"/>
    <dgm:cxn modelId="{87E715B1-EC59-4487-8DFF-50E60AA2D2C5}" type="presOf" srcId="{DB417BA9-4941-41D1-A121-CED5AFECB97A}" destId="{D50321F0-873D-4C21-B280-2CF5165E2AD1}" srcOrd="1" destOrd="0" presId="urn:microsoft.com/office/officeart/2005/8/layout/cycle8"/>
    <dgm:cxn modelId="{ED0BA4E2-02EC-4F6A-8BF6-B969F3F81E5F}" srcId="{DF5EDC71-13CF-4D25-A15D-53696AAD8D79}" destId="{DB417BA9-4941-41D1-A121-CED5AFECB97A}" srcOrd="2" destOrd="0" parTransId="{7FB5443B-E2CD-4104-A803-198036AA8650}" sibTransId="{BFA67C4D-BB7D-425B-8E11-4C357CCCBD25}"/>
    <dgm:cxn modelId="{6715E365-5E2C-49BD-8B2D-30C6D1124034}" type="presOf" srcId="{8C91EB6E-9071-4B0E-8D81-FFB743C604B5}" destId="{A89EAE59-0C8B-46ED-B5E9-846C0661A9AE}" srcOrd="1" destOrd="0" presId="urn:microsoft.com/office/officeart/2005/8/layout/cycle8"/>
    <dgm:cxn modelId="{C80A4789-CC90-4C67-A252-10213ADC6B94}" type="presOf" srcId="{DB417BA9-4941-41D1-A121-CED5AFECB97A}" destId="{6687E47C-606A-4732-A839-81281F87B50F}" srcOrd="0" destOrd="0" presId="urn:microsoft.com/office/officeart/2005/8/layout/cycle8"/>
    <dgm:cxn modelId="{7F1650A8-6BEF-4926-8D59-4755AF44D789}" type="presOf" srcId="{0A0751F6-A8D0-49BF-A205-9252492FC122}" destId="{768707B5-57B3-49A1-A0CF-A7F5935B08B5}" srcOrd="0" destOrd="0" presId="urn:microsoft.com/office/officeart/2005/8/layout/cycle8"/>
    <dgm:cxn modelId="{3DFC8D08-B1F3-4837-AE37-5F759AF14B29}" type="presOf" srcId="{DF5EDC71-13CF-4D25-A15D-53696AAD8D79}" destId="{3FB8FFB4-84DA-45F5-A3EC-CA9DA387F526}" srcOrd="0" destOrd="0" presId="urn:microsoft.com/office/officeart/2005/8/layout/cycle8"/>
    <dgm:cxn modelId="{214BBAC5-FB8D-404D-A7F3-D548BC1EC0FE}" srcId="{DF5EDC71-13CF-4D25-A15D-53696AAD8D79}" destId="{D13C8AC7-9414-459D-A7AF-CB70A883BA19}" srcOrd="3" destOrd="0" parTransId="{6BFF67B1-8A4B-433A-ADBF-D507E5E85D74}" sibTransId="{0A08E919-6ED8-42BF-9AC3-39B5B9F57FB0}"/>
    <dgm:cxn modelId="{6B8CF0D0-85C0-48DC-9360-409DFF1BAE58}" type="presOf" srcId="{0A0751F6-A8D0-49BF-A205-9252492FC122}" destId="{53FE951D-4756-47C7-915B-ABD9706B93CB}" srcOrd="1" destOrd="0" presId="urn:microsoft.com/office/officeart/2005/8/layout/cycle8"/>
    <dgm:cxn modelId="{01E0D1D6-2A06-4A6D-9072-6D59F307251C}" srcId="{DF5EDC71-13CF-4D25-A15D-53696AAD8D79}" destId="{0A0751F6-A8D0-49BF-A205-9252492FC122}" srcOrd="1" destOrd="0" parTransId="{42803290-D1AF-43DB-9F6C-351A170EDAFF}" sibTransId="{6E4CD648-DD29-4724-9F4C-DB094B395C67}"/>
    <dgm:cxn modelId="{0E3DC75B-6E99-45A3-BCF5-EC1E5C67A1AA}" type="presOf" srcId="{8C91EB6E-9071-4B0E-8D81-FFB743C604B5}" destId="{AFD2C54F-2001-43DC-9924-37067874D309}" srcOrd="0" destOrd="0" presId="urn:microsoft.com/office/officeart/2005/8/layout/cycle8"/>
    <dgm:cxn modelId="{9B507C2A-6D1A-4271-9C8E-9E3C6D5F70B9}" type="presParOf" srcId="{3FB8FFB4-84DA-45F5-A3EC-CA9DA387F526}" destId="{AFD2C54F-2001-43DC-9924-37067874D309}" srcOrd="0" destOrd="0" presId="urn:microsoft.com/office/officeart/2005/8/layout/cycle8"/>
    <dgm:cxn modelId="{6F36A83D-EE94-4D7B-AF07-5C946CF910E4}" type="presParOf" srcId="{3FB8FFB4-84DA-45F5-A3EC-CA9DA387F526}" destId="{30118EA6-F587-4B52-8353-F16159CA9955}" srcOrd="1" destOrd="0" presId="urn:microsoft.com/office/officeart/2005/8/layout/cycle8"/>
    <dgm:cxn modelId="{8DEF6E6E-EEF8-419B-9F2C-6ED42662A2B8}" type="presParOf" srcId="{3FB8FFB4-84DA-45F5-A3EC-CA9DA387F526}" destId="{1781F8B2-010E-4921-8CF4-9FB80788E7A8}" srcOrd="2" destOrd="0" presId="urn:microsoft.com/office/officeart/2005/8/layout/cycle8"/>
    <dgm:cxn modelId="{D7F4C147-6BC5-4CFF-9E07-95DA34CE3C86}" type="presParOf" srcId="{3FB8FFB4-84DA-45F5-A3EC-CA9DA387F526}" destId="{A89EAE59-0C8B-46ED-B5E9-846C0661A9AE}" srcOrd="3" destOrd="0" presId="urn:microsoft.com/office/officeart/2005/8/layout/cycle8"/>
    <dgm:cxn modelId="{9D333DCB-C66D-44C0-A788-4871052FF13D}" type="presParOf" srcId="{3FB8FFB4-84DA-45F5-A3EC-CA9DA387F526}" destId="{768707B5-57B3-49A1-A0CF-A7F5935B08B5}" srcOrd="4" destOrd="0" presId="urn:microsoft.com/office/officeart/2005/8/layout/cycle8"/>
    <dgm:cxn modelId="{F5F6206A-1E0A-4E48-BB0F-F77DAC24A545}" type="presParOf" srcId="{3FB8FFB4-84DA-45F5-A3EC-CA9DA387F526}" destId="{1ADE293C-E416-4649-924F-29F9E63ED5B6}" srcOrd="5" destOrd="0" presId="urn:microsoft.com/office/officeart/2005/8/layout/cycle8"/>
    <dgm:cxn modelId="{2F338703-F35A-45FA-9CE5-201773B07F35}" type="presParOf" srcId="{3FB8FFB4-84DA-45F5-A3EC-CA9DA387F526}" destId="{F9A00355-0C46-4D0A-81A7-C055E93C4654}" srcOrd="6" destOrd="0" presId="urn:microsoft.com/office/officeart/2005/8/layout/cycle8"/>
    <dgm:cxn modelId="{A4F73038-21E9-4D6C-8CB2-1A043AC8E94F}" type="presParOf" srcId="{3FB8FFB4-84DA-45F5-A3EC-CA9DA387F526}" destId="{53FE951D-4756-47C7-915B-ABD9706B93CB}" srcOrd="7" destOrd="0" presId="urn:microsoft.com/office/officeart/2005/8/layout/cycle8"/>
    <dgm:cxn modelId="{084CD5B1-E204-49D5-883F-114D37A5E7BA}" type="presParOf" srcId="{3FB8FFB4-84DA-45F5-A3EC-CA9DA387F526}" destId="{6687E47C-606A-4732-A839-81281F87B50F}" srcOrd="8" destOrd="0" presId="urn:microsoft.com/office/officeart/2005/8/layout/cycle8"/>
    <dgm:cxn modelId="{8DC26511-7199-45E6-962E-536B8D4F2BC4}" type="presParOf" srcId="{3FB8FFB4-84DA-45F5-A3EC-CA9DA387F526}" destId="{7087ECE4-1715-4A26-9869-3FF49CE4FFCB}" srcOrd="9" destOrd="0" presId="urn:microsoft.com/office/officeart/2005/8/layout/cycle8"/>
    <dgm:cxn modelId="{98CAA510-D8D7-41B4-A08D-BD5623E8D4A7}" type="presParOf" srcId="{3FB8FFB4-84DA-45F5-A3EC-CA9DA387F526}" destId="{DDA61C39-C534-496A-BDC3-E5061CE57715}" srcOrd="10" destOrd="0" presId="urn:microsoft.com/office/officeart/2005/8/layout/cycle8"/>
    <dgm:cxn modelId="{419ED1D4-E039-4830-96F2-89A884D0DC55}" type="presParOf" srcId="{3FB8FFB4-84DA-45F5-A3EC-CA9DA387F526}" destId="{D50321F0-873D-4C21-B280-2CF5165E2AD1}" srcOrd="11" destOrd="0" presId="urn:microsoft.com/office/officeart/2005/8/layout/cycle8"/>
    <dgm:cxn modelId="{5C47EFD8-7294-4CFB-A3E8-0E51A2A406C2}" type="presParOf" srcId="{3FB8FFB4-84DA-45F5-A3EC-CA9DA387F526}" destId="{6EC8247A-BD80-475C-8346-2AAFCDC48803}" srcOrd="12" destOrd="0" presId="urn:microsoft.com/office/officeart/2005/8/layout/cycle8"/>
    <dgm:cxn modelId="{71711EC3-0029-4386-B99A-3655922F60B2}" type="presParOf" srcId="{3FB8FFB4-84DA-45F5-A3EC-CA9DA387F526}" destId="{06069087-4430-47A2-AC8F-A6ADF8AF8FF6}" srcOrd="13" destOrd="0" presId="urn:microsoft.com/office/officeart/2005/8/layout/cycle8"/>
    <dgm:cxn modelId="{6374A755-AF7D-4573-AA60-B20668DA2195}" type="presParOf" srcId="{3FB8FFB4-84DA-45F5-A3EC-CA9DA387F526}" destId="{84A586A4-92CD-4D0E-BE56-C2B0AB750BC1}" srcOrd="14" destOrd="0" presId="urn:microsoft.com/office/officeart/2005/8/layout/cycle8"/>
    <dgm:cxn modelId="{D8A73DFF-342B-4C2D-AFAC-EE33C9EBE787}" type="presParOf" srcId="{3FB8FFB4-84DA-45F5-A3EC-CA9DA387F526}" destId="{D009227B-8606-4E52-AF2B-9D6CFF3F75EE}" srcOrd="15" destOrd="0" presId="urn:microsoft.com/office/officeart/2005/8/layout/cycle8"/>
    <dgm:cxn modelId="{3606D27E-9001-4E0B-B8F6-D6D55E035DBD}" type="presParOf" srcId="{3FB8FFB4-84DA-45F5-A3EC-CA9DA387F526}" destId="{85A2A0F3-D028-42C6-8B12-939A590BE985}" srcOrd="16" destOrd="0" presId="urn:microsoft.com/office/officeart/2005/8/layout/cycle8"/>
    <dgm:cxn modelId="{BA453B34-FCD5-481A-B6F3-A9688460417F}" type="presParOf" srcId="{3FB8FFB4-84DA-45F5-A3EC-CA9DA387F526}" destId="{6D1A72F6-7B5A-4017-B1CF-A9E8F4AF08D0}" srcOrd="17" destOrd="0" presId="urn:microsoft.com/office/officeart/2005/8/layout/cycle8"/>
    <dgm:cxn modelId="{D4D03E72-B814-479F-B6C6-E6576BF89FA1}" type="presParOf" srcId="{3FB8FFB4-84DA-45F5-A3EC-CA9DA387F526}" destId="{CC1AEE8D-5335-4822-B1CD-6F96D4F4F67A}" srcOrd="18" destOrd="0" presId="urn:microsoft.com/office/officeart/2005/8/layout/cycle8"/>
    <dgm:cxn modelId="{14055D3E-0EDE-42DF-93A1-567F18684152}" type="presParOf" srcId="{3FB8FFB4-84DA-45F5-A3EC-CA9DA387F526}" destId="{89394203-15BB-462D-AB5E-CE1222BD0B3D}"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6FB62DD-4AD6-4D27-9850-648D3058D212}"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zh-CN" altLang="en-US"/>
        </a:p>
      </dgm:t>
    </dgm:pt>
    <dgm:pt modelId="{2C34DF84-CBAD-427A-A033-0C5A08CF1F4E}">
      <dgm:prSet custT="1"/>
      <dgm:spPr/>
      <dgm:t>
        <a:bodyPr/>
        <a:lstStyle/>
        <a:p>
          <a:pPr rtl="0"/>
          <a:r>
            <a:rPr lang="zh-CN" altLang="en-US" sz="2400" dirty="0" smtClean="0"/>
            <a:t>静态优先级</a:t>
          </a:r>
          <a:endParaRPr lang="zh-CN" sz="2400" dirty="0"/>
        </a:p>
      </dgm:t>
    </dgm:pt>
    <dgm:pt modelId="{AA11DE59-CB78-4071-9181-3B7C251E93F5}" type="parTrans" cxnId="{DABBF4D2-EFEE-4D68-88E4-97911F595C0F}">
      <dgm:prSet/>
      <dgm:spPr/>
      <dgm:t>
        <a:bodyPr/>
        <a:lstStyle/>
        <a:p>
          <a:endParaRPr lang="zh-CN" altLang="en-US" sz="2400"/>
        </a:p>
      </dgm:t>
    </dgm:pt>
    <dgm:pt modelId="{4288A7E2-AA72-4844-8637-FDE49E43D13D}" type="sibTrans" cxnId="{DABBF4D2-EFEE-4D68-88E4-97911F595C0F}">
      <dgm:prSet custT="1"/>
      <dgm:spPr>
        <a:solidFill>
          <a:schemeClr val="accent1"/>
        </a:solidFill>
      </dgm:spPr>
      <dgm:t>
        <a:bodyPr/>
        <a:lstStyle/>
        <a:p>
          <a:endParaRPr lang="zh-CN" altLang="en-US" sz="2400"/>
        </a:p>
      </dgm:t>
    </dgm:pt>
    <dgm:pt modelId="{41B6DBEB-D059-4FB1-A813-543C546C0238}">
      <dgm:prSet custT="1"/>
      <dgm:spPr/>
      <dgm:t>
        <a:bodyPr/>
        <a:lstStyle/>
        <a:p>
          <a:pPr rtl="0"/>
          <a:r>
            <a:rPr lang="zh-CN" altLang="en-US" sz="2400" dirty="0" smtClean="0"/>
            <a:t>动态优先级</a:t>
          </a:r>
          <a:endParaRPr lang="en-US" altLang="zh-CN" sz="2400" dirty="0" smtClean="0"/>
        </a:p>
      </dgm:t>
    </dgm:pt>
    <dgm:pt modelId="{9ED6DA60-876D-4623-9920-B0D3B3A5C5BC}" type="parTrans" cxnId="{D3D298F9-890C-4AC1-B60A-02B14AE07492}">
      <dgm:prSet/>
      <dgm:spPr/>
      <dgm:t>
        <a:bodyPr/>
        <a:lstStyle/>
        <a:p>
          <a:endParaRPr lang="zh-CN" altLang="en-US" sz="2400"/>
        </a:p>
      </dgm:t>
    </dgm:pt>
    <dgm:pt modelId="{A004901D-2634-47C3-B652-845B5888290C}" type="sibTrans" cxnId="{D3D298F9-890C-4AC1-B60A-02B14AE07492}">
      <dgm:prSet/>
      <dgm:spPr/>
      <dgm:t>
        <a:bodyPr/>
        <a:lstStyle/>
        <a:p>
          <a:endParaRPr lang="zh-CN" altLang="en-US" sz="2400"/>
        </a:p>
      </dgm:t>
    </dgm:pt>
    <dgm:pt modelId="{D30BEED8-255B-46E8-BAE9-F592F41F5924}" type="pres">
      <dgm:prSet presAssocID="{E6FB62DD-4AD6-4D27-9850-648D3058D212}" presName="Name0" presStyleCnt="0">
        <dgm:presLayoutVars>
          <dgm:dir/>
          <dgm:resizeHandles val="exact"/>
        </dgm:presLayoutVars>
      </dgm:prSet>
      <dgm:spPr/>
      <dgm:t>
        <a:bodyPr/>
        <a:lstStyle/>
        <a:p>
          <a:endParaRPr lang="zh-CN" altLang="en-US"/>
        </a:p>
      </dgm:t>
    </dgm:pt>
    <dgm:pt modelId="{01272AF3-E9C7-46D4-B7D7-24B847BA18F5}" type="pres">
      <dgm:prSet presAssocID="{2C34DF84-CBAD-427A-A033-0C5A08CF1F4E}" presName="node" presStyleLbl="node1" presStyleIdx="0" presStyleCnt="2">
        <dgm:presLayoutVars>
          <dgm:bulletEnabled val="1"/>
        </dgm:presLayoutVars>
      </dgm:prSet>
      <dgm:spPr/>
      <dgm:t>
        <a:bodyPr/>
        <a:lstStyle/>
        <a:p>
          <a:endParaRPr lang="zh-CN" altLang="en-US"/>
        </a:p>
      </dgm:t>
    </dgm:pt>
    <dgm:pt modelId="{54AA5262-0F80-428B-81F1-3BC4F6175878}" type="pres">
      <dgm:prSet presAssocID="{4288A7E2-AA72-4844-8637-FDE49E43D13D}" presName="sibTrans" presStyleLbl="sibTrans2D1" presStyleIdx="0" presStyleCnt="1"/>
      <dgm:spPr>
        <a:prstGeom prst="mathPlus">
          <a:avLst/>
        </a:prstGeom>
      </dgm:spPr>
      <dgm:t>
        <a:bodyPr/>
        <a:lstStyle/>
        <a:p>
          <a:endParaRPr lang="zh-CN" altLang="en-US"/>
        </a:p>
      </dgm:t>
    </dgm:pt>
    <dgm:pt modelId="{844C6040-FE88-4ADA-BE42-3E81CAE92BB4}" type="pres">
      <dgm:prSet presAssocID="{4288A7E2-AA72-4844-8637-FDE49E43D13D}" presName="connectorText" presStyleLbl="sibTrans2D1" presStyleIdx="0" presStyleCnt="1"/>
      <dgm:spPr/>
      <dgm:t>
        <a:bodyPr/>
        <a:lstStyle/>
        <a:p>
          <a:endParaRPr lang="zh-CN" altLang="en-US"/>
        </a:p>
      </dgm:t>
    </dgm:pt>
    <dgm:pt modelId="{FCE8DDD3-A5BD-4EDB-8099-F7436D91B0A7}" type="pres">
      <dgm:prSet presAssocID="{41B6DBEB-D059-4FB1-A813-543C546C0238}" presName="node" presStyleLbl="node1" presStyleIdx="1" presStyleCnt="2" custLinFactNeighborX="44067" custLinFactNeighborY="20000">
        <dgm:presLayoutVars>
          <dgm:bulletEnabled val="1"/>
        </dgm:presLayoutVars>
      </dgm:prSet>
      <dgm:spPr/>
      <dgm:t>
        <a:bodyPr/>
        <a:lstStyle/>
        <a:p>
          <a:endParaRPr lang="zh-CN" altLang="en-US"/>
        </a:p>
      </dgm:t>
    </dgm:pt>
  </dgm:ptLst>
  <dgm:cxnLst>
    <dgm:cxn modelId="{DABBF4D2-EFEE-4D68-88E4-97911F595C0F}" srcId="{E6FB62DD-4AD6-4D27-9850-648D3058D212}" destId="{2C34DF84-CBAD-427A-A033-0C5A08CF1F4E}" srcOrd="0" destOrd="0" parTransId="{AA11DE59-CB78-4071-9181-3B7C251E93F5}" sibTransId="{4288A7E2-AA72-4844-8637-FDE49E43D13D}"/>
    <dgm:cxn modelId="{2C0E188C-8B55-426F-9474-696B5289B4D2}" type="presOf" srcId="{2C34DF84-CBAD-427A-A033-0C5A08CF1F4E}" destId="{01272AF3-E9C7-46D4-B7D7-24B847BA18F5}" srcOrd="0" destOrd="0" presId="urn:microsoft.com/office/officeart/2005/8/layout/process1"/>
    <dgm:cxn modelId="{6C02A1CC-AE08-4129-87F3-C198CEEDE5DF}" type="presOf" srcId="{4288A7E2-AA72-4844-8637-FDE49E43D13D}" destId="{844C6040-FE88-4ADA-BE42-3E81CAE92BB4}" srcOrd="1" destOrd="0" presId="urn:microsoft.com/office/officeart/2005/8/layout/process1"/>
    <dgm:cxn modelId="{F56A3EEC-D46A-4B11-B8F3-6F86C23CD4DB}" type="presOf" srcId="{4288A7E2-AA72-4844-8637-FDE49E43D13D}" destId="{54AA5262-0F80-428B-81F1-3BC4F6175878}" srcOrd="0" destOrd="0" presId="urn:microsoft.com/office/officeart/2005/8/layout/process1"/>
    <dgm:cxn modelId="{D3D298F9-890C-4AC1-B60A-02B14AE07492}" srcId="{E6FB62DD-4AD6-4D27-9850-648D3058D212}" destId="{41B6DBEB-D059-4FB1-A813-543C546C0238}" srcOrd="1" destOrd="0" parTransId="{9ED6DA60-876D-4623-9920-B0D3B3A5C5BC}" sibTransId="{A004901D-2634-47C3-B652-845B5888290C}"/>
    <dgm:cxn modelId="{8428F819-F339-4438-BBCB-3B3828B1460A}" type="presOf" srcId="{41B6DBEB-D059-4FB1-A813-543C546C0238}" destId="{FCE8DDD3-A5BD-4EDB-8099-F7436D91B0A7}" srcOrd="0" destOrd="0" presId="urn:microsoft.com/office/officeart/2005/8/layout/process1"/>
    <dgm:cxn modelId="{F563DB41-CB53-4A57-BC8F-E764989C4B43}" type="presOf" srcId="{E6FB62DD-4AD6-4D27-9850-648D3058D212}" destId="{D30BEED8-255B-46E8-BAE9-F592F41F5924}" srcOrd="0" destOrd="0" presId="urn:microsoft.com/office/officeart/2005/8/layout/process1"/>
    <dgm:cxn modelId="{B7EFF556-5EB8-4F7D-9635-3B865C3FC364}" type="presParOf" srcId="{D30BEED8-255B-46E8-BAE9-F592F41F5924}" destId="{01272AF3-E9C7-46D4-B7D7-24B847BA18F5}" srcOrd="0" destOrd="0" presId="urn:microsoft.com/office/officeart/2005/8/layout/process1"/>
    <dgm:cxn modelId="{1ED1532A-1A9D-4664-854A-0FE3D4AA1E57}" type="presParOf" srcId="{D30BEED8-255B-46E8-BAE9-F592F41F5924}" destId="{54AA5262-0F80-428B-81F1-3BC4F6175878}" srcOrd="1" destOrd="0" presId="urn:microsoft.com/office/officeart/2005/8/layout/process1"/>
    <dgm:cxn modelId="{8552A2C7-00BD-4BC5-B99A-07685921A162}" type="presParOf" srcId="{54AA5262-0F80-428B-81F1-3BC4F6175878}" destId="{844C6040-FE88-4ADA-BE42-3E81CAE92BB4}" srcOrd="0" destOrd="0" presId="urn:microsoft.com/office/officeart/2005/8/layout/process1"/>
    <dgm:cxn modelId="{2BCDE6B7-AD93-4F22-B2BF-8D8A7802F4A3}" type="presParOf" srcId="{D30BEED8-255B-46E8-BAE9-F592F41F5924}" destId="{FCE8DDD3-A5BD-4EDB-8099-F7436D91B0A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FB62DD-4AD6-4D27-9850-648D3058D212}"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zh-CN" altLang="en-US"/>
        </a:p>
      </dgm:t>
    </dgm:pt>
    <dgm:pt modelId="{2C34DF84-CBAD-427A-A033-0C5A08CF1F4E}">
      <dgm:prSet custT="1"/>
      <dgm:spPr/>
      <dgm:t>
        <a:bodyPr/>
        <a:lstStyle/>
        <a:p>
          <a:pPr rtl="0"/>
          <a:r>
            <a:rPr lang="zh-CN" altLang="en-US" sz="2400" dirty="0" smtClean="0">
              <a:ea typeface="宋体" pitchFamily="2" charset="-122"/>
            </a:rPr>
            <a:t>非抢占式优先级算法</a:t>
          </a:r>
          <a:endParaRPr lang="zh-CN" sz="2400" dirty="0"/>
        </a:p>
      </dgm:t>
    </dgm:pt>
    <dgm:pt modelId="{AA11DE59-CB78-4071-9181-3B7C251E93F5}" type="parTrans" cxnId="{DABBF4D2-EFEE-4D68-88E4-97911F595C0F}">
      <dgm:prSet/>
      <dgm:spPr/>
      <dgm:t>
        <a:bodyPr/>
        <a:lstStyle/>
        <a:p>
          <a:endParaRPr lang="zh-CN" altLang="en-US" sz="2400"/>
        </a:p>
      </dgm:t>
    </dgm:pt>
    <dgm:pt modelId="{4288A7E2-AA72-4844-8637-FDE49E43D13D}" type="sibTrans" cxnId="{DABBF4D2-EFEE-4D68-88E4-97911F595C0F}">
      <dgm:prSet custT="1"/>
      <dgm:spPr>
        <a:solidFill>
          <a:schemeClr val="accent1"/>
        </a:solidFill>
      </dgm:spPr>
      <dgm:t>
        <a:bodyPr/>
        <a:lstStyle/>
        <a:p>
          <a:endParaRPr lang="zh-CN" altLang="en-US" sz="2400"/>
        </a:p>
      </dgm:t>
    </dgm:pt>
    <dgm:pt modelId="{41B6DBEB-D059-4FB1-A813-543C546C0238}">
      <dgm:prSet custT="1"/>
      <dgm:spPr/>
      <dgm:t>
        <a:bodyPr/>
        <a:lstStyle/>
        <a:p>
          <a:pPr rtl="0"/>
          <a:r>
            <a:rPr lang="zh-CN" altLang="en-US" sz="2400" dirty="0" smtClean="0">
              <a:ea typeface="宋体" pitchFamily="2" charset="-122"/>
            </a:rPr>
            <a:t>抢占式优先级调度算法</a:t>
          </a:r>
          <a:endParaRPr lang="en-US" altLang="zh-CN" sz="2400" dirty="0" smtClean="0"/>
        </a:p>
      </dgm:t>
    </dgm:pt>
    <dgm:pt modelId="{9ED6DA60-876D-4623-9920-B0D3B3A5C5BC}" type="parTrans" cxnId="{D3D298F9-890C-4AC1-B60A-02B14AE07492}">
      <dgm:prSet/>
      <dgm:spPr/>
      <dgm:t>
        <a:bodyPr/>
        <a:lstStyle/>
        <a:p>
          <a:endParaRPr lang="zh-CN" altLang="en-US" sz="2400"/>
        </a:p>
      </dgm:t>
    </dgm:pt>
    <dgm:pt modelId="{A004901D-2634-47C3-B652-845B5888290C}" type="sibTrans" cxnId="{D3D298F9-890C-4AC1-B60A-02B14AE07492}">
      <dgm:prSet/>
      <dgm:spPr/>
      <dgm:t>
        <a:bodyPr/>
        <a:lstStyle/>
        <a:p>
          <a:endParaRPr lang="zh-CN" altLang="en-US" sz="2400"/>
        </a:p>
      </dgm:t>
    </dgm:pt>
    <dgm:pt modelId="{D30BEED8-255B-46E8-BAE9-F592F41F5924}" type="pres">
      <dgm:prSet presAssocID="{E6FB62DD-4AD6-4D27-9850-648D3058D212}" presName="Name0" presStyleCnt="0">
        <dgm:presLayoutVars>
          <dgm:dir/>
          <dgm:resizeHandles val="exact"/>
        </dgm:presLayoutVars>
      </dgm:prSet>
      <dgm:spPr/>
      <dgm:t>
        <a:bodyPr/>
        <a:lstStyle/>
        <a:p>
          <a:endParaRPr lang="zh-CN" altLang="en-US"/>
        </a:p>
      </dgm:t>
    </dgm:pt>
    <dgm:pt modelId="{01272AF3-E9C7-46D4-B7D7-24B847BA18F5}" type="pres">
      <dgm:prSet presAssocID="{2C34DF84-CBAD-427A-A033-0C5A08CF1F4E}" presName="node" presStyleLbl="node1" presStyleIdx="0" presStyleCnt="2">
        <dgm:presLayoutVars>
          <dgm:bulletEnabled val="1"/>
        </dgm:presLayoutVars>
      </dgm:prSet>
      <dgm:spPr/>
      <dgm:t>
        <a:bodyPr/>
        <a:lstStyle/>
        <a:p>
          <a:endParaRPr lang="zh-CN" altLang="en-US"/>
        </a:p>
      </dgm:t>
    </dgm:pt>
    <dgm:pt modelId="{54AA5262-0F80-428B-81F1-3BC4F6175878}" type="pres">
      <dgm:prSet presAssocID="{4288A7E2-AA72-4844-8637-FDE49E43D13D}" presName="sibTrans" presStyleLbl="sibTrans2D1" presStyleIdx="0" presStyleCnt="1"/>
      <dgm:spPr>
        <a:prstGeom prst="mathPlus">
          <a:avLst/>
        </a:prstGeom>
      </dgm:spPr>
      <dgm:t>
        <a:bodyPr/>
        <a:lstStyle/>
        <a:p>
          <a:endParaRPr lang="zh-CN" altLang="en-US"/>
        </a:p>
      </dgm:t>
    </dgm:pt>
    <dgm:pt modelId="{844C6040-FE88-4ADA-BE42-3E81CAE92BB4}" type="pres">
      <dgm:prSet presAssocID="{4288A7E2-AA72-4844-8637-FDE49E43D13D}" presName="connectorText" presStyleLbl="sibTrans2D1" presStyleIdx="0" presStyleCnt="1"/>
      <dgm:spPr/>
      <dgm:t>
        <a:bodyPr/>
        <a:lstStyle/>
        <a:p>
          <a:endParaRPr lang="zh-CN" altLang="en-US"/>
        </a:p>
      </dgm:t>
    </dgm:pt>
    <dgm:pt modelId="{FCE8DDD3-A5BD-4EDB-8099-F7436D91B0A7}" type="pres">
      <dgm:prSet presAssocID="{41B6DBEB-D059-4FB1-A813-543C546C0238}" presName="node" presStyleLbl="node1" presStyleIdx="1" presStyleCnt="2" custLinFactNeighborX="44067" custLinFactNeighborY="20000">
        <dgm:presLayoutVars>
          <dgm:bulletEnabled val="1"/>
        </dgm:presLayoutVars>
      </dgm:prSet>
      <dgm:spPr/>
      <dgm:t>
        <a:bodyPr/>
        <a:lstStyle/>
        <a:p>
          <a:endParaRPr lang="zh-CN" altLang="en-US"/>
        </a:p>
      </dgm:t>
    </dgm:pt>
  </dgm:ptLst>
  <dgm:cxnLst>
    <dgm:cxn modelId="{51EA1504-B8EE-455E-B6AB-3904B54AB7EF}" type="presOf" srcId="{2C34DF84-CBAD-427A-A033-0C5A08CF1F4E}" destId="{01272AF3-E9C7-46D4-B7D7-24B847BA18F5}" srcOrd="0" destOrd="0" presId="urn:microsoft.com/office/officeart/2005/8/layout/process1"/>
    <dgm:cxn modelId="{DF74F3F3-72E9-4CCC-9E71-0ACD6E392B88}" type="presOf" srcId="{4288A7E2-AA72-4844-8637-FDE49E43D13D}" destId="{54AA5262-0F80-428B-81F1-3BC4F6175878}" srcOrd="0" destOrd="0" presId="urn:microsoft.com/office/officeart/2005/8/layout/process1"/>
    <dgm:cxn modelId="{138C67DE-1DF6-4D5D-BE61-2FFF1947F040}" type="presOf" srcId="{E6FB62DD-4AD6-4D27-9850-648D3058D212}" destId="{D30BEED8-255B-46E8-BAE9-F592F41F5924}" srcOrd="0" destOrd="0" presId="urn:microsoft.com/office/officeart/2005/8/layout/process1"/>
    <dgm:cxn modelId="{420ACCA6-D684-4BB7-B733-EAA8896720D4}" type="presOf" srcId="{41B6DBEB-D059-4FB1-A813-543C546C0238}" destId="{FCE8DDD3-A5BD-4EDB-8099-F7436D91B0A7}" srcOrd="0" destOrd="0" presId="urn:microsoft.com/office/officeart/2005/8/layout/process1"/>
    <dgm:cxn modelId="{DABBF4D2-EFEE-4D68-88E4-97911F595C0F}" srcId="{E6FB62DD-4AD6-4D27-9850-648D3058D212}" destId="{2C34DF84-CBAD-427A-A033-0C5A08CF1F4E}" srcOrd="0" destOrd="0" parTransId="{AA11DE59-CB78-4071-9181-3B7C251E93F5}" sibTransId="{4288A7E2-AA72-4844-8637-FDE49E43D13D}"/>
    <dgm:cxn modelId="{5CF07C35-D51A-4A84-B4F4-D9BE46DAED33}" type="presOf" srcId="{4288A7E2-AA72-4844-8637-FDE49E43D13D}" destId="{844C6040-FE88-4ADA-BE42-3E81CAE92BB4}" srcOrd="1" destOrd="0" presId="urn:microsoft.com/office/officeart/2005/8/layout/process1"/>
    <dgm:cxn modelId="{D3D298F9-890C-4AC1-B60A-02B14AE07492}" srcId="{E6FB62DD-4AD6-4D27-9850-648D3058D212}" destId="{41B6DBEB-D059-4FB1-A813-543C546C0238}" srcOrd="1" destOrd="0" parTransId="{9ED6DA60-876D-4623-9920-B0D3B3A5C5BC}" sibTransId="{A004901D-2634-47C3-B652-845B5888290C}"/>
    <dgm:cxn modelId="{FE2F33C2-AA14-43B8-AE60-66724773B04F}" type="presParOf" srcId="{D30BEED8-255B-46E8-BAE9-F592F41F5924}" destId="{01272AF3-E9C7-46D4-B7D7-24B847BA18F5}" srcOrd="0" destOrd="0" presId="urn:microsoft.com/office/officeart/2005/8/layout/process1"/>
    <dgm:cxn modelId="{29CF0CA1-3BF5-46C1-896D-B9EA5F696BB5}" type="presParOf" srcId="{D30BEED8-255B-46E8-BAE9-F592F41F5924}" destId="{54AA5262-0F80-428B-81F1-3BC4F6175878}" srcOrd="1" destOrd="0" presId="urn:microsoft.com/office/officeart/2005/8/layout/process1"/>
    <dgm:cxn modelId="{69393334-F0F4-4EA8-A8A3-0F7105D88634}" type="presParOf" srcId="{54AA5262-0F80-428B-81F1-3BC4F6175878}" destId="{844C6040-FE88-4ADA-BE42-3E81CAE92BB4}" srcOrd="0" destOrd="0" presId="urn:microsoft.com/office/officeart/2005/8/layout/process1"/>
    <dgm:cxn modelId="{A5BB42FB-394E-4E71-B133-734DD7F110BC}" type="presParOf" srcId="{D30BEED8-255B-46E8-BAE9-F592F41F5924}" destId="{FCE8DDD3-A5BD-4EDB-8099-F7436D91B0A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552080-55E8-4CCF-98A1-3E571918FA1A}" type="doc">
      <dgm:prSet loTypeId="urn:microsoft.com/office/officeart/2005/8/layout/equation1" loCatId="process" qsTypeId="urn:microsoft.com/office/officeart/2005/8/quickstyle/simple1" qsCatId="simple" csTypeId="urn:microsoft.com/office/officeart/2005/8/colors/colorful1" csCatId="colorful" phldr="1"/>
      <dgm:spPr/>
    </dgm:pt>
    <dgm:pt modelId="{231C1D01-74B4-495A-BD1D-B526C20D7327}">
      <dgm:prSet phldrT="[文本]"/>
      <dgm:spPr/>
      <dgm:t>
        <a:bodyPr/>
        <a:lstStyle/>
        <a:p>
          <a:r>
            <a:rPr lang="zh-CN" altLang="en-US" dirty="0" smtClean="0"/>
            <a:t>实时控制系统</a:t>
          </a:r>
          <a:endParaRPr lang="zh-CN" altLang="en-US" dirty="0"/>
        </a:p>
      </dgm:t>
    </dgm:pt>
    <dgm:pt modelId="{C9F3B69A-7633-46FC-9D2D-C5E5387A4AF3}" type="parTrans" cxnId="{6D27BCFE-3726-4BD3-95FB-DBCF5135C831}">
      <dgm:prSet/>
      <dgm:spPr/>
      <dgm:t>
        <a:bodyPr/>
        <a:lstStyle/>
        <a:p>
          <a:endParaRPr lang="zh-CN" altLang="en-US"/>
        </a:p>
      </dgm:t>
    </dgm:pt>
    <dgm:pt modelId="{C1A58511-2AE2-4D49-B6A9-D6A483D8A3EB}" type="sibTrans" cxnId="{6D27BCFE-3726-4BD3-95FB-DBCF5135C831}">
      <dgm:prSet/>
      <dgm:spPr/>
      <dgm:t>
        <a:bodyPr/>
        <a:lstStyle/>
        <a:p>
          <a:endParaRPr lang="zh-CN" altLang="en-US"/>
        </a:p>
      </dgm:t>
    </dgm:pt>
    <dgm:pt modelId="{87690EBA-280E-4EA9-B61E-E7E69FD664B6}">
      <dgm:prSet phldrT="[文本]"/>
      <dgm:spPr/>
      <dgm:t>
        <a:bodyPr/>
        <a:lstStyle/>
        <a:p>
          <a:r>
            <a:rPr lang="zh-CN" altLang="en-US" dirty="0" smtClean="0"/>
            <a:t>实时信息处理系统</a:t>
          </a:r>
          <a:endParaRPr lang="zh-CN" altLang="en-US" dirty="0"/>
        </a:p>
      </dgm:t>
    </dgm:pt>
    <dgm:pt modelId="{5A2F9130-7F28-45C2-AD54-FC6D3EDB32DE}" type="parTrans" cxnId="{A3378213-A0B6-4ECE-830D-A46346493444}">
      <dgm:prSet/>
      <dgm:spPr/>
      <dgm:t>
        <a:bodyPr/>
        <a:lstStyle/>
        <a:p>
          <a:endParaRPr lang="zh-CN" altLang="en-US"/>
        </a:p>
      </dgm:t>
    </dgm:pt>
    <dgm:pt modelId="{04C9D93C-1005-474B-99F0-09612AA7D821}" type="sibTrans" cxnId="{A3378213-A0B6-4ECE-830D-A46346493444}">
      <dgm:prSet/>
      <dgm:spPr/>
      <dgm:t>
        <a:bodyPr/>
        <a:lstStyle/>
        <a:p>
          <a:endParaRPr lang="zh-CN" altLang="en-US"/>
        </a:p>
      </dgm:t>
    </dgm:pt>
    <dgm:pt modelId="{354FF4B1-FB99-4314-94A5-5E6A1A64C1D5}" type="pres">
      <dgm:prSet presAssocID="{EC552080-55E8-4CCF-98A1-3E571918FA1A}" presName="linearFlow" presStyleCnt="0">
        <dgm:presLayoutVars>
          <dgm:dir/>
          <dgm:resizeHandles val="exact"/>
        </dgm:presLayoutVars>
      </dgm:prSet>
      <dgm:spPr/>
    </dgm:pt>
    <dgm:pt modelId="{FFFF5B51-91E8-4D8C-A96E-E951309E4AFB}" type="pres">
      <dgm:prSet presAssocID="{231C1D01-74B4-495A-BD1D-B526C20D7327}" presName="node" presStyleLbl="node1" presStyleIdx="0" presStyleCnt="2">
        <dgm:presLayoutVars>
          <dgm:bulletEnabled val="1"/>
        </dgm:presLayoutVars>
      </dgm:prSet>
      <dgm:spPr/>
      <dgm:t>
        <a:bodyPr/>
        <a:lstStyle/>
        <a:p>
          <a:endParaRPr lang="zh-CN" altLang="en-US"/>
        </a:p>
      </dgm:t>
    </dgm:pt>
    <dgm:pt modelId="{E2440048-8EDE-4EF3-A5EA-31C27D9C675C}" type="pres">
      <dgm:prSet presAssocID="{C1A58511-2AE2-4D49-B6A9-D6A483D8A3EB}" presName="spacerL" presStyleCnt="0"/>
      <dgm:spPr/>
    </dgm:pt>
    <dgm:pt modelId="{CFE26D71-22DC-415A-B3A6-8179162E1CD3}" type="pres">
      <dgm:prSet presAssocID="{C1A58511-2AE2-4D49-B6A9-D6A483D8A3EB}" presName="sibTrans" presStyleLbl="sibTrans2D1" presStyleIdx="0" presStyleCnt="1"/>
      <dgm:spPr>
        <a:prstGeom prst="mathPlus">
          <a:avLst/>
        </a:prstGeom>
      </dgm:spPr>
      <dgm:t>
        <a:bodyPr/>
        <a:lstStyle/>
        <a:p>
          <a:endParaRPr lang="zh-CN" altLang="en-US"/>
        </a:p>
      </dgm:t>
    </dgm:pt>
    <dgm:pt modelId="{56027AEE-FA57-48D5-A5C0-59622AA0C425}" type="pres">
      <dgm:prSet presAssocID="{C1A58511-2AE2-4D49-B6A9-D6A483D8A3EB}" presName="spacerR" presStyleCnt="0"/>
      <dgm:spPr/>
    </dgm:pt>
    <dgm:pt modelId="{8789FD1F-639F-464A-ACB6-435ACD926108}" type="pres">
      <dgm:prSet presAssocID="{87690EBA-280E-4EA9-B61E-E7E69FD664B6}" presName="node" presStyleLbl="node1" presStyleIdx="1" presStyleCnt="2">
        <dgm:presLayoutVars>
          <dgm:bulletEnabled val="1"/>
        </dgm:presLayoutVars>
      </dgm:prSet>
      <dgm:spPr/>
      <dgm:t>
        <a:bodyPr/>
        <a:lstStyle/>
        <a:p>
          <a:endParaRPr lang="zh-CN" altLang="en-US"/>
        </a:p>
      </dgm:t>
    </dgm:pt>
  </dgm:ptLst>
  <dgm:cxnLst>
    <dgm:cxn modelId="{A3378213-A0B6-4ECE-830D-A46346493444}" srcId="{EC552080-55E8-4CCF-98A1-3E571918FA1A}" destId="{87690EBA-280E-4EA9-B61E-E7E69FD664B6}" srcOrd="1" destOrd="0" parTransId="{5A2F9130-7F28-45C2-AD54-FC6D3EDB32DE}" sibTransId="{04C9D93C-1005-474B-99F0-09612AA7D821}"/>
    <dgm:cxn modelId="{D1E63596-8C99-4AAF-99D1-BFCE8D457A5A}" type="presOf" srcId="{C1A58511-2AE2-4D49-B6A9-D6A483D8A3EB}" destId="{CFE26D71-22DC-415A-B3A6-8179162E1CD3}" srcOrd="0" destOrd="0" presId="urn:microsoft.com/office/officeart/2005/8/layout/equation1"/>
    <dgm:cxn modelId="{6D27BCFE-3726-4BD3-95FB-DBCF5135C831}" srcId="{EC552080-55E8-4CCF-98A1-3E571918FA1A}" destId="{231C1D01-74B4-495A-BD1D-B526C20D7327}" srcOrd="0" destOrd="0" parTransId="{C9F3B69A-7633-46FC-9D2D-C5E5387A4AF3}" sibTransId="{C1A58511-2AE2-4D49-B6A9-D6A483D8A3EB}"/>
    <dgm:cxn modelId="{74177CE3-9487-422A-876A-1BA8A5AC1E1E}" type="presOf" srcId="{EC552080-55E8-4CCF-98A1-3E571918FA1A}" destId="{354FF4B1-FB99-4314-94A5-5E6A1A64C1D5}" srcOrd="0" destOrd="0" presId="urn:microsoft.com/office/officeart/2005/8/layout/equation1"/>
    <dgm:cxn modelId="{D119503E-ADFA-4600-8565-A2F7D6378F81}" type="presOf" srcId="{231C1D01-74B4-495A-BD1D-B526C20D7327}" destId="{FFFF5B51-91E8-4D8C-A96E-E951309E4AFB}" srcOrd="0" destOrd="0" presId="urn:microsoft.com/office/officeart/2005/8/layout/equation1"/>
    <dgm:cxn modelId="{9A64B70B-2AE1-4695-8E53-7177CE28E84D}" type="presOf" srcId="{87690EBA-280E-4EA9-B61E-E7E69FD664B6}" destId="{8789FD1F-639F-464A-ACB6-435ACD926108}" srcOrd="0" destOrd="0" presId="urn:microsoft.com/office/officeart/2005/8/layout/equation1"/>
    <dgm:cxn modelId="{498E101E-A5C7-4FDF-97E1-4094AC5F4CFA}" type="presParOf" srcId="{354FF4B1-FB99-4314-94A5-5E6A1A64C1D5}" destId="{FFFF5B51-91E8-4D8C-A96E-E951309E4AFB}" srcOrd="0" destOrd="0" presId="urn:microsoft.com/office/officeart/2005/8/layout/equation1"/>
    <dgm:cxn modelId="{D858DBE1-7181-4A18-AF5D-1A399607E7A2}" type="presParOf" srcId="{354FF4B1-FB99-4314-94A5-5E6A1A64C1D5}" destId="{E2440048-8EDE-4EF3-A5EA-31C27D9C675C}" srcOrd="1" destOrd="0" presId="urn:microsoft.com/office/officeart/2005/8/layout/equation1"/>
    <dgm:cxn modelId="{32AD1D9B-075E-4F93-B63B-012E6AF746F3}" type="presParOf" srcId="{354FF4B1-FB99-4314-94A5-5E6A1A64C1D5}" destId="{CFE26D71-22DC-415A-B3A6-8179162E1CD3}" srcOrd="2" destOrd="0" presId="urn:microsoft.com/office/officeart/2005/8/layout/equation1"/>
    <dgm:cxn modelId="{115D420A-92A4-4C20-A834-FF5684CE1362}" type="presParOf" srcId="{354FF4B1-FB99-4314-94A5-5E6A1A64C1D5}" destId="{56027AEE-FA57-48D5-A5C0-59622AA0C425}" srcOrd="3" destOrd="0" presId="urn:microsoft.com/office/officeart/2005/8/layout/equation1"/>
    <dgm:cxn modelId="{A5774EE5-83B1-4755-B505-F2BEA2EDC6E4}" type="presParOf" srcId="{354FF4B1-FB99-4314-94A5-5E6A1A64C1D5}" destId="{8789FD1F-639F-464A-ACB6-435ACD926108}" srcOrd="4"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A0485E-ADA4-4A96-A2EA-876FA508129A}" type="doc">
      <dgm:prSet loTypeId="urn:microsoft.com/office/officeart/2005/8/layout/cycle6" loCatId="cycle" qsTypeId="urn:microsoft.com/office/officeart/2005/8/quickstyle/simple4" qsCatId="simple" csTypeId="urn:microsoft.com/office/officeart/2005/8/colors/colorful1" csCatId="colorful" phldr="1"/>
      <dgm:spPr/>
      <dgm:t>
        <a:bodyPr/>
        <a:lstStyle/>
        <a:p>
          <a:endParaRPr lang="zh-CN" altLang="en-US"/>
        </a:p>
      </dgm:t>
    </dgm:pt>
    <dgm:pt modelId="{B53743E8-4A19-4C5D-A399-E2A767556B70}">
      <dgm:prSet custT="1"/>
      <dgm:spPr/>
      <dgm:t>
        <a:bodyPr/>
        <a:lstStyle/>
        <a:p>
          <a:pPr rtl="0"/>
          <a:r>
            <a:rPr lang="zh-CN" altLang="en-US" sz="2400" baseline="0" dirty="0" smtClean="0"/>
            <a:t>可</a:t>
          </a:r>
          <a:r>
            <a:rPr lang="zh-CN" sz="2400" baseline="0" dirty="0" smtClean="0"/>
            <a:t>确定性</a:t>
          </a:r>
          <a:r>
            <a:rPr lang="en-US" sz="2400" baseline="0" dirty="0" smtClean="0"/>
            <a:t>Determinism</a:t>
          </a:r>
          <a:endParaRPr lang="zh-CN" sz="2400" dirty="0"/>
        </a:p>
      </dgm:t>
    </dgm:pt>
    <dgm:pt modelId="{0F7C60B5-DC49-468C-9EAD-13A5132B5D3F}" type="parTrans" cxnId="{F2ED3703-D8CB-413D-9F1B-FB848D8D6747}">
      <dgm:prSet/>
      <dgm:spPr/>
      <dgm:t>
        <a:bodyPr/>
        <a:lstStyle/>
        <a:p>
          <a:endParaRPr lang="zh-CN" altLang="en-US" sz="3200"/>
        </a:p>
      </dgm:t>
    </dgm:pt>
    <dgm:pt modelId="{6B141EDF-2665-44DD-934C-DBFBAB28838C}" type="sibTrans" cxnId="{F2ED3703-D8CB-413D-9F1B-FB848D8D6747}">
      <dgm:prSet/>
      <dgm:spPr/>
      <dgm:t>
        <a:bodyPr/>
        <a:lstStyle/>
        <a:p>
          <a:endParaRPr lang="zh-CN" altLang="en-US" sz="3200"/>
        </a:p>
      </dgm:t>
    </dgm:pt>
    <dgm:pt modelId="{E6CCAF1C-8A9D-4CBF-9A20-C01057E0CE20}">
      <dgm:prSet custT="1"/>
      <dgm:spPr/>
      <dgm:t>
        <a:bodyPr/>
        <a:lstStyle/>
        <a:p>
          <a:pPr rtl="0"/>
          <a:r>
            <a:rPr lang="zh-CN" altLang="en-US" sz="2400" baseline="0" dirty="0" smtClean="0"/>
            <a:t>可</a:t>
          </a:r>
          <a:r>
            <a:rPr lang="zh-CN" sz="2400" baseline="0" dirty="0" smtClean="0"/>
            <a:t>响应性</a:t>
          </a:r>
          <a:r>
            <a:rPr lang="en-US" sz="2400" baseline="0" dirty="0" smtClean="0"/>
            <a:t>Responsiveness</a:t>
          </a:r>
          <a:endParaRPr lang="zh-CN" sz="2400" dirty="0"/>
        </a:p>
      </dgm:t>
    </dgm:pt>
    <dgm:pt modelId="{55EE2838-EC8C-4A82-9C32-D4C95CC262AE}" type="parTrans" cxnId="{2D02F8C4-E1D8-4258-8438-77FAC281004C}">
      <dgm:prSet/>
      <dgm:spPr/>
      <dgm:t>
        <a:bodyPr/>
        <a:lstStyle/>
        <a:p>
          <a:endParaRPr lang="zh-CN" altLang="en-US" sz="3200"/>
        </a:p>
      </dgm:t>
    </dgm:pt>
    <dgm:pt modelId="{3F165B53-2802-4ED6-827D-236183541C96}" type="sibTrans" cxnId="{2D02F8C4-E1D8-4258-8438-77FAC281004C}">
      <dgm:prSet/>
      <dgm:spPr/>
      <dgm:t>
        <a:bodyPr/>
        <a:lstStyle/>
        <a:p>
          <a:endParaRPr lang="zh-CN" altLang="en-US" sz="3200"/>
        </a:p>
      </dgm:t>
    </dgm:pt>
    <dgm:pt modelId="{279F046C-8B14-4F1E-AD36-E98CB0BE6532}">
      <dgm:prSet custT="1"/>
      <dgm:spPr/>
      <dgm:t>
        <a:bodyPr/>
        <a:lstStyle/>
        <a:p>
          <a:pPr rtl="0"/>
          <a:r>
            <a:rPr lang="zh-CN" sz="2400" baseline="0" dirty="0" smtClean="0"/>
            <a:t>用户控制</a:t>
          </a:r>
          <a:endParaRPr lang="en-US" altLang="zh-CN" sz="2400" baseline="0" dirty="0" smtClean="0"/>
        </a:p>
        <a:p>
          <a:pPr rtl="0"/>
          <a:r>
            <a:rPr lang="en-US" sz="2400" baseline="0" dirty="0" smtClean="0"/>
            <a:t>User control</a:t>
          </a:r>
          <a:endParaRPr lang="zh-CN" sz="2400" dirty="0"/>
        </a:p>
      </dgm:t>
    </dgm:pt>
    <dgm:pt modelId="{D116C29B-E82A-4760-AE72-FAB5A6713EE5}" type="parTrans" cxnId="{44C9138F-03A4-4000-AE7C-A81CAE8A77E3}">
      <dgm:prSet/>
      <dgm:spPr/>
      <dgm:t>
        <a:bodyPr/>
        <a:lstStyle/>
        <a:p>
          <a:endParaRPr lang="zh-CN" altLang="en-US" sz="3200"/>
        </a:p>
      </dgm:t>
    </dgm:pt>
    <dgm:pt modelId="{0CA839C4-6F2E-4454-9849-348E89BEF6E7}" type="sibTrans" cxnId="{44C9138F-03A4-4000-AE7C-A81CAE8A77E3}">
      <dgm:prSet/>
      <dgm:spPr/>
      <dgm:t>
        <a:bodyPr/>
        <a:lstStyle/>
        <a:p>
          <a:endParaRPr lang="zh-CN" altLang="en-US" sz="3200"/>
        </a:p>
      </dgm:t>
    </dgm:pt>
    <dgm:pt modelId="{1CDC19C2-973B-42AA-BFC5-D28F7501E02A}">
      <dgm:prSet custT="1"/>
      <dgm:spPr/>
      <dgm:t>
        <a:bodyPr/>
        <a:lstStyle/>
        <a:p>
          <a:pPr rtl="0"/>
          <a:r>
            <a:rPr lang="zh-CN" sz="2400" baseline="0" dirty="0" smtClean="0"/>
            <a:t>可靠性</a:t>
          </a:r>
          <a:endParaRPr lang="en-US" altLang="zh-CN" sz="2400" baseline="0" dirty="0" smtClean="0"/>
        </a:p>
        <a:p>
          <a:pPr rtl="0"/>
          <a:r>
            <a:rPr lang="en-US" sz="2400" baseline="0" dirty="0" smtClean="0"/>
            <a:t>Reliability</a:t>
          </a:r>
          <a:endParaRPr lang="zh-CN" sz="2400" dirty="0"/>
        </a:p>
      </dgm:t>
    </dgm:pt>
    <dgm:pt modelId="{C9B35D60-7929-4E20-B271-1B2C20BEA01B}" type="parTrans" cxnId="{DA29A484-26EF-4291-86BB-D6EDC91605CB}">
      <dgm:prSet/>
      <dgm:spPr/>
      <dgm:t>
        <a:bodyPr/>
        <a:lstStyle/>
        <a:p>
          <a:endParaRPr lang="zh-CN" altLang="en-US" sz="3200"/>
        </a:p>
      </dgm:t>
    </dgm:pt>
    <dgm:pt modelId="{A95BDABE-4DDB-4AEB-BA16-471D42FC2122}" type="sibTrans" cxnId="{DA29A484-26EF-4291-86BB-D6EDC91605CB}">
      <dgm:prSet/>
      <dgm:spPr/>
      <dgm:t>
        <a:bodyPr/>
        <a:lstStyle/>
        <a:p>
          <a:endParaRPr lang="zh-CN" altLang="en-US" sz="3200"/>
        </a:p>
      </dgm:t>
    </dgm:pt>
    <dgm:pt modelId="{7C58DACC-E152-4383-A2D4-4B10F44F15BD}">
      <dgm:prSet custT="1"/>
      <dgm:spPr/>
      <dgm:t>
        <a:bodyPr/>
        <a:lstStyle/>
        <a:p>
          <a:pPr rtl="0"/>
          <a:r>
            <a:rPr lang="zh-CN" sz="2400" baseline="0" dirty="0" smtClean="0"/>
            <a:t>失效弱化</a:t>
          </a:r>
          <a:endParaRPr lang="en-US" altLang="zh-CN" sz="2400" baseline="0" dirty="0" smtClean="0"/>
        </a:p>
        <a:p>
          <a:pPr rtl="0"/>
          <a:r>
            <a:rPr lang="en-US" sz="2400" baseline="0" dirty="0" smtClean="0"/>
            <a:t>Fail-soft</a:t>
          </a:r>
          <a:endParaRPr lang="zh-CN" sz="2400" dirty="0"/>
        </a:p>
      </dgm:t>
    </dgm:pt>
    <dgm:pt modelId="{A8B595DD-D611-4E1D-8674-344726C4C075}" type="parTrans" cxnId="{3C157E24-4424-4E44-8063-43F873281737}">
      <dgm:prSet/>
      <dgm:spPr/>
      <dgm:t>
        <a:bodyPr/>
        <a:lstStyle/>
        <a:p>
          <a:endParaRPr lang="zh-CN" altLang="en-US" sz="3200"/>
        </a:p>
      </dgm:t>
    </dgm:pt>
    <dgm:pt modelId="{F98FD7E6-85F6-4FA9-95B9-07B010FDE291}" type="sibTrans" cxnId="{3C157E24-4424-4E44-8063-43F873281737}">
      <dgm:prSet/>
      <dgm:spPr/>
      <dgm:t>
        <a:bodyPr/>
        <a:lstStyle/>
        <a:p>
          <a:endParaRPr lang="zh-CN" altLang="en-US" sz="3200"/>
        </a:p>
      </dgm:t>
    </dgm:pt>
    <dgm:pt modelId="{161806C5-2872-4C53-97B0-17B7E3F8411E}" type="pres">
      <dgm:prSet presAssocID="{F7A0485E-ADA4-4A96-A2EA-876FA508129A}" presName="cycle" presStyleCnt="0">
        <dgm:presLayoutVars>
          <dgm:dir/>
          <dgm:resizeHandles val="exact"/>
        </dgm:presLayoutVars>
      </dgm:prSet>
      <dgm:spPr/>
      <dgm:t>
        <a:bodyPr/>
        <a:lstStyle/>
        <a:p>
          <a:endParaRPr lang="zh-CN" altLang="en-US"/>
        </a:p>
      </dgm:t>
    </dgm:pt>
    <dgm:pt modelId="{2148FD1A-8C85-45D2-B774-1EB11B2C3037}" type="pres">
      <dgm:prSet presAssocID="{B53743E8-4A19-4C5D-A399-E2A767556B70}" presName="node" presStyleLbl="node1" presStyleIdx="0" presStyleCnt="5" custScaleX="135341">
        <dgm:presLayoutVars>
          <dgm:bulletEnabled val="1"/>
        </dgm:presLayoutVars>
      </dgm:prSet>
      <dgm:spPr/>
      <dgm:t>
        <a:bodyPr/>
        <a:lstStyle/>
        <a:p>
          <a:endParaRPr lang="zh-CN" altLang="en-US"/>
        </a:p>
      </dgm:t>
    </dgm:pt>
    <dgm:pt modelId="{B52E00D1-195C-43E1-A7CD-D63A32312B96}" type="pres">
      <dgm:prSet presAssocID="{B53743E8-4A19-4C5D-A399-E2A767556B70}" presName="spNode" presStyleCnt="0"/>
      <dgm:spPr/>
    </dgm:pt>
    <dgm:pt modelId="{8CBD332E-9CD0-408B-BB6C-661D4EC51185}" type="pres">
      <dgm:prSet presAssocID="{6B141EDF-2665-44DD-934C-DBFBAB28838C}" presName="sibTrans" presStyleLbl="sibTrans1D1" presStyleIdx="0" presStyleCnt="5"/>
      <dgm:spPr/>
      <dgm:t>
        <a:bodyPr/>
        <a:lstStyle/>
        <a:p>
          <a:endParaRPr lang="zh-CN" altLang="en-US"/>
        </a:p>
      </dgm:t>
    </dgm:pt>
    <dgm:pt modelId="{1D83A83E-5825-4545-8D8F-C493C53EBA0D}" type="pres">
      <dgm:prSet presAssocID="{E6CCAF1C-8A9D-4CBF-9A20-C01057E0CE20}" presName="node" presStyleLbl="node1" presStyleIdx="1" presStyleCnt="5" custScaleX="166217">
        <dgm:presLayoutVars>
          <dgm:bulletEnabled val="1"/>
        </dgm:presLayoutVars>
      </dgm:prSet>
      <dgm:spPr/>
      <dgm:t>
        <a:bodyPr/>
        <a:lstStyle/>
        <a:p>
          <a:endParaRPr lang="zh-CN" altLang="en-US"/>
        </a:p>
      </dgm:t>
    </dgm:pt>
    <dgm:pt modelId="{F393116E-FF7F-4839-8AB7-A00C17331546}" type="pres">
      <dgm:prSet presAssocID="{E6CCAF1C-8A9D-4CBF-9A20-C01057E0CE20}" presName="spNode" presStyleCnt="0"/>
      <dgm:spPr/>
    </dgm:pt>
    <dgm:pt modelId="{58C0032A-9E28-46DA-92A9-87718886F044}" type="pres">
      <dgm:prSet presAssocID="{3F165B53-2802-4ED6-827D-236183541C96}" presName="sibTrans" presStyleLbl="sibTrans1D1" presStyleIdx="1" presStyleCnt="5"/>
      <dgm:spPr/>
      <dgm:t>
        <a:bodyPr/>
        <a:lstStyle/>
        <a:p>
          <a:endParaRPr lang="zh-CN" altLang="en-US"/>
        </a:p>
      </dgm:t>
    </dgm:pt>
    <dgm:pt modelId="{A3DA0820-C29F-4ECF-9990-F4AE2874B186}" type="pres">
      <dgm:prSet presAssocID="{279F046C-8B14-4F1E-AD36-E98CB0BE6532}" presName="node" presStyleLbl="node1" presStyleIdx="2" presStyleCnt="5" custScaleX="135341">
        <dgm:presLayoutVars>
          <dgm:bulletEnabled val="1"/>
        </dgm:presLayoutVars>
      </dgm:prSet>
      <dgm:spPr/>
      <dgm:t>
        <a:bodyPr/>
        <a:lstStyle/>
        <a:p>
          <a:endParaRPr lang="zh-CN" altLang="en-US"/>
        </a:p>
      </dgm:t>
    </dgm:pt>
    <dgm:pt modelId="{00B60101-BB0E-4E1E-9F4D-8D2A234A83B9}" type="pres">
      <dgm:prSet presAssocID="{279F046C-8B14-4F1E-AD36-E98CB0BE6532}" presName="spNode" presStyleCnt="0"/>
      <dgm:spPr/>
    </dgm:pt>
    <dgm:pt modelId="{D176E0EE-673F-41C5-A544-0C2C95CE5492}" type="pres">
      <dgm:prSet presAssocID="{0CA839C4-6F2E-4454-9849-348E89BEF6E7}" presName="sibTrans" presStyleLbl="sibTrans1D1" presStyleIdx="2" presStyleCnt="5"/>
      <dgm:spPr/>
      <dgm:t>
        <a:bodyPr/>
        <a:lstStyle/>
        <a:p>
          <a:endParaRPr lang="zh-CN" altLang="en-US"/>
        </a:p>
      </dgm:t>
    </dgm:pt>
    <dgm:pt modelId="{C259F223-A12C-40B1-B79D-C5494B39F350}" type="pres">
      <dgm:prSet presAssocID="{1CDC19C2-973B-42AA-BFC5-D28F7501E02A}" presName="node" presStyleLbl="node1" presStyleIdx="3" presStyleCnt="5" custScaleX="135341">
        <dgm:presLayoutVars>
          <dgm:bulletEnabled val="1"/>
        </dgm:presLayoutVars>
      </dgm:prSet>
      <dgm:spPr/>
      <dgm:t>
        <a:bodyPr/>
        <a:lstStyle/>
        <a:p>
          <a:endParaRPr lang="zh-CN" altLang="en-US"/>
        </a:p>
      </dgm:t>
    </dgm:pt>
    <dgm:pt modelId="{57D44845-5964-49C0-B17F-A0B7002AE268}" type="pres">
      <dgm:prSet presAssocID="{1CDC19C2-973B-42AA-BFC5-D28F7501E02A}" presName="spNode" presStyleCnt="0"/>
      <dgm:spPr/>
    </dgm:pt>
    <dgm:pt modelId="{D64713DA-D610-43E6-B367-ED0897B8005D}" type="pres">
      <dgm:prSet presAssocID="{A95BDABE-4DDB-4AEB-BA16-471D42FC2122}" presName="sibTrans" presStyleLbl="sibTrans1D1" presStyleIdx="3" presStyleCnt="5"/>
      <dgm:spPr/>
      <dgm:t>
        <a:bodyPr/>
        <a:lstStyle/>
        <a:p>
          <a:endParaRPr lang="zh-CN" altLang="en-US"/>
        </a:p>
      </dgm:t>
    </dgm:pt>
    <dgm:pt modelId="{3D66ECAA-6243-448D-B009-B0B4ED5AFAF0}" type="pres">
      <dgm:prSet presAssocID="{7C58DACC-E152-4383-A2D4-4B10F44F15BD}" presName="node" presStyleLbl="node1" presStyleIdx="4" presStyleCnt="5" custScaleX="135341">
        <dgm:presLayoutVars>
          <dgm:bulletEnabled val="1"/>
        </dgm:presLayoutVars>
      </dgm:prSet>
      <dgm:spPr/>
      <dgm:t>
        <a:bodyPr/>
        <a:lstStyle/>
        <a:p>
          <a:endParaRPr lang="zh-CN" altLang="en-US"/>
        </a:p>
      </dgm:t>
    </dgm:pt>
    <dgm:pt modelId="{2C45E210-9D83-4326-BB4A-4FBA4B344E03}" type="pres">
      <dgm:prSet presAssocID="{7C58DACC-E152-4383-A2D4-4B10F44F15BD}" presName="spNode" presStyleCnt="0"/>
      <dgm:spPr/>
    </dgm:pt>
    <dgm:pt modelId="{80E7FDCD-AB94-4EC9-97BD-F74891D6890A}" type="pres">
      <dgm:prSet presAssocID="{F98FD7E6-85F6-4FA9-95B9-07B010FDE291}" presName="sibTrans" presStyleLbl="sibTrans1D1" presStyleIdx="4" presStyleCnt="5"/>
      <dgm:spPr/>
      <dgm:t>
        <a:bodyPr/>
        <a:lstStyle/>
        <a:p>
          <a:endParaRPr lang="zh-CN" altLang="en-US"/>
        </a:p>
      </dgm:t>
    </dgm:pt>
  </dgm:ptLst>
  <dgm:cxnLst>
    <dgm:cxn modelId="{1BEF0B66-726B-4911-893E-691FBD6B083F}" type="presOf" srcId="{1CDC19C2-973B-42AA-BFC5-D28F7501E02A}" destId="{C259F223-A12C-40B1-B79D-C5494B39F350}" srcOrd="0" destOrd="0" presId="urn:microsoft.com/office/officeart/2005/8/layout/cycle6"/>
    <dgm:cxn modelId="{231B65A2-494E-4E5E-8174-6B781830DE1C}" type="presOf" srcId="{3F165B53-2802-4ED6-827D-236183541C96}" destId="{58C0032A-9E28-46DA-92A9-87718886F044}" srcOrd="0" destOrd="0" presId="urn:microsoft.com/office/officeart/2005/8/layout/cycle6"/>
    <dgm:cxn modelId="{F5B57944-B104-4142-862E-07A173E38CDF}" type="presOf" srcId="{B53743E8-4A19-4C5D-A399-E2A767556B70}" destId="{2148FD1A-8C85-45D2-B774-1EB11B2C3037}" srcOrd="0" destOrd="0" presId="urn:microsoft.com/office/officeart/2005/8/layout/cycle6"/>
    <dgm:cxn modelId="{827F57CB-31B0-429E-AD75-0D7698F72493}" type="presOf" srcId="{6B141EDF-2665-44DD-934C-DBFBAB28838C}" destId="{8CBD332E-9CD0-408B-BB6C-661D4EC51185}" srcOrd="0" destOrd="0" presId="urn:microsoft.com/office/officeart/2005/8/layout/cycle6"/>
    <dgm:cxn modelId="{B3E05526-B64E-4448-93BF-7E12AE35D53A}" type="presOf" srcId="{E6CCAF1C-8A9D-4CBF-9A20-C01057E0CE20}" destId="{1D83A83E-5825-4545-8D8F-C493C53EBA0D}" srcOrd="0" destOrd="0" presId="urn:microsoft.com/office/officeart/2005/8/layout/cycle6"/>
    <dgm:cxn modelId="{44C9138F-03A4-4000-AE7C-A81CAE8A77E3}" srcId="{F7A0485E-ADA4-4A96-A2EA-876FA508129A}" destId="{279F046C-8B14-4F1E-AD36-E98CB0BE6532}" srcOrd="2" destOrd="0" parTransId="{D116C29B-E82A-4760-AE72-FAB5A6713EE5}" sibTransId="{0CA839C4-6F2E-4454-9849-348E89BEF6E7}"/>
    <dgm:cxn modelId="{F2ED3703-D8CB-413D-9F1B-FB848D8D6747}" srcId="{F7A0485E-ADA4-4A96-A2EA-876FA508129A}" destId="{B53743E8-4A19-4C5D-A399-E2A767556B70}" srcOrd="0" destOrd="0" parTransId="{0F7C60B5-DC49-468C-9EAD-13A5132B5D3F}" sibTransId="{6B141EDF-2665-44DD-934C-DBFBAB28838C}"/>
    <dgm:cxn modelId="{B6FD69A2-6E90-4596-A254-B7AA8088832D}" type="presOf" srcId="{F98FD7E6-85F6-4FA9-95B9-07B010FDE291}" destId="{80E7FDCD-AB94-4EC9-97BD-F74891D6890A}" srcOrd="0" destOrd="0" presId="urn:microsoft.com/office/officeart/2005/8/layout/cycle6"/>
    <dgm:cxn modelId="{3EE71E00-00A9-4034-AD2F-3B44DF1E2AEA}" type="presOf" srcId="{F7A0485E-ADA4-4A96-A2EA-876FA508129A}" destId="{161806C5-2872-4C53-97B0-17B7E3F8411E}" srcOrd="0" destOrd="0" presId="urn:microsoft.com/office/officeart/2005/8/layout/cycle6"/>
    <dgm:cxn modelId="{0AA420F7-E249-4188-83E7-831ADD9F8256}" type="presOf" srcId="{7C58DACC-E152-4383-A2D4-4B10F44F15BD}" destId="{3D66ECAA-6243-448D-B009-B0B4ED5AFAF0}" srcOrd="0" destOrd="0" presId="urn:microsoft.com/office/officeart/2005/8/layout/cycle6"/>
    <dgm:cxn modelId="{DA29A484-26EF-4291-86BB-D6EDC91605CB}" srcId="{F7A0485E-ADA4-4A96-A2EA-876FA508129A}" destId="{1CDC19C2-973B-42AA-BFC5-D28F7501E02A}" srcOrd="3" destOrd="0" parTransId="{C9B35D60-7929-4E20-B271-1B2C20BEA01B}" sibTransId="{A95BDABE-4DDB-4AEB-BA16-471D42FC2122}"/>
    <dgm:cxn modelId="{3C157E24-4424-4E44-8063-43F873281737}" srcId="{F7A0485E-ADA4-4A96-A2EA-876FA508129A}" destId="{7C58DACC-E152-4383-A2D4-4B10F44F15BD}" srcOrd="4" destOrd="0" parTransId="{A8B595DD-D611-4E1D-8674-344726C4C075}" sibTransId="{F98FD7E6-85F6-4FA9-95B9-07B010FDE291}"/>
    <dgm:cxn modelId="{B2B694D2-A553-4FB5-856C-E85FBBECFB6A}" type="presOf" srcId="{A95BDABE-4DDB-4AEB-BA16-471D42FC2122}" destId="{D64713DA-D610-43E6-B367-ED0897B8005D}" srcOrd="0" destOrd="0" presId="urn:microsoft.com/office/officeart/2005/8/layout/cycle6"/>
    <dgm:cxn modelId="{E4540D02-5189-4F2F-85C8-F3553B717081}" type="presOf" srcId="{279F046C-8B14-4F1E-AD36-E98CB0BE6532}" destId="{A3DA0820-C29F-4ECF-9990-F4AE2874B186}" srcOrd="0" destOrd="0" presId="urn:microsoft.com/office/officeart/2005/8/layout/cycle6"/>
    <dgm:cxn modelId="{2D02F8C4-E1D8-4258-8438-77FAC281004C}" srcId="{F7A0485E-ADA4-4A96-A2EA-876FA508129A}" destId="{E6CCAF1C-8A9D-4CBF-9A20-C01057E0CE20}" srcOrd="1" destOrd="0" parTransId="{55EE2838-EC8C-4A82-9C32-D4C95CC262AE}" sibTransId="{3F165B53-2802-4ED6-827D-236183541C96}"/>
    <dgm:cxn modelId="{A2677986-8F90-48EF-934F-C9858EEC86B4}" type="presOf" srcId="{0CA839C4-6F2E-4454-9849-348E89BEF6E7}" destId="{D176E0EE-673F-41C5-A544-0C2C95CE5492}" srcOrd="0" destOrd="0" presId="urn:microsoft.com/office/officeart/2005/8/layout/cycle6"/>
    <dgm:cxn modelId="{9860945E-2A5D-4017-951F-2795425A6528}" type="presParOf" srcId="{161806C5-2872-4C53-97B0-17B7E3F8411E}" destId="{2148FD1A-8C85-45D2-B774-1EB11B2C3037}" srcOrd="0" destOrd="0" presId="urn:microsoft.com/office/officeart/2005/8/layout/cycle6"/>
    <dgm:cxn modelId="{9F095657-4009-420A-BAE5-B8CAE3BDD764}" type="presParOf" srcId="{161806C5-2872-4C53-97B0-17B7E3F8411E}" destId="{B52E00D1-195C-43E1-A7CD-D63A32312B96}" srcOrd="1" destOrd="0" presId="urn:microsoft.com/office/officeart/2005/8/layout/cycle6"/>
    <dgm:cxn modelId="{B6639647-8FDE-4914-959D-27750D84E1DD}" type="presParOf" srcId="{161806C5-2872-4C53-97B0-17B7E3F8411E}" destId="{8CBD332E-9CD0-408B-BB6C-661D4EC51185}" srcOrd="2" destOrd="0" presId="urn:microsoft.com/office/officeart/2005/8/layout/cycle6"/>
    <dgm:cxn modelId="{0C70EFC7-510C-40CF-909E-7885DFD34346}" type="presParOf" srcId="{161806C5-2872-4C53-97B0-17B7E3F8411E}" destId="{1D83A83E-5825-4545-8D8F-C493C53EBA0D}" srcOrd="3" destOrd="0" presId="urn:microsoft.com/office/officeart/2005/8/layout/cycle6"/>
    <dgm:cxn modelId="{A60DA100-B8DA-4D38-80CE-7C34E9B2882E}" type="presParOf" srcId="{161806C5-2872-4C53-97B0-17B7E3F8411E}" destId="{F393116E-FF7F-4839-8AB7-A00C17331546}" srcOrd="4" destOrd="0" presId="urn:microsoft.com/office/officeart/2005/8/layout/cycle6"/>
    <dgm:cxn modelId="{4DAB921A-944A-4C99-AD4C-68358A558FC4}" type="presParOf" srcId="{161806C5-2872-4C53-97B0-17B7E3F8411E}" destId="{58C0032A-9E28-46DA-92A9-87718886F044}" srcOrd="5" destOrd="0" presId="urn:microsoft.com/office/officeart/2005/8/layout/cycle6"/>
    <dgm:cxn modelId="{531E6A3B-457D-429E-A9DC-F3A73356CC4D}" type="presParOf" srcId="{161806C5-2872-4C53-97B0-17B7E3F8411E}" destId="{A3DA0820-C29F-4ECF-9990-F4AE2874B186}" srcOrd="6" destOrd="0" presId="urn:microsoft.com/office/officeart/2005/8/layout/cycle6"/>
    <dgm:cxn modelId="{C2AF39FD-388A-49AA-A07A-FEBEA10769B2}" type="presParOf" srcId="{161806C5-2872-4C53-97B0-17B7E3F8411E}" destId="{00B60101-BB0E-4E1E-9F4D-8D2A234A83B9}" srcOrd="7" destOrd="0" presId="urn:microsoft.com/office/officeart/2005/8/layout/cycle6"/>
    <dgm:cxn modelId="{518F79CD-89B7-490E-BBA8-36A861FF84FF}" type="presParOf" srcId="{161806C5-2872-4C53-97B0-17B7E3F8411E}" destId="{D176E0EE-673F-41C5-A544-0C2C95CE5492}" srcOrd="8" destOrd="0" presId="urn:microsoft.com/office/officeart/2005/8/layout/cycle6"/>
    <dgm:cxn modelId="{C72A8E51-1843-4DD7-A304-56E3881E99B0}" type="presParOf" srcId="{161806C5-2872-4C53-97B0-17B7E3F8411E}" destId="{C259F223-A12C-40B1-B79D-C5494B39F350}" srcOrd="9" destOrd="0" presId="urn:microsoft.com/office/officeart/2005/8/layout/cycle6"/>
    <dgm:cxn modelId="{EE2EEDC3-8406-4ACF-8122-9247A05E53CB}" type="presParOf" srcId="{161806C5-2872-4C53-97B0-17B7E3F8411E}" destId="{57D44845-5964-49C0-B17F-A0B7002AE268}" srcOrd="10" destOrd="0" presId="urn:microsoft.com/office/officeart/2005/8/layout/cycle6"/>
    <dgm:cxn modelId="{F342F573-07E7-400A-A7E4-98B49AC047B9}" type="presParOf" srcId="{161806C5-2872-4C53-97B0-17B7E3F8411E}" destId="{D64713DA-D610-43E6-B367-ED0897B8005D}" srcOrd="11" destOrd="0" presId="urn:microsoft.com/office/officeart/2005/8/layout/cycle6"/>
    <dgm:cxn modelId="{DD5A3CFE-766C-4E58-B3FD-8443F279F62B}" type="presParOf" srcId="{161806C5-2872-4C53-97B0-17B7E3F8411E}" destId="{3D66ECAA-6243-448D-B009-B0B4ED5AFAF0}" srcOrd="12" destOrd="0" presId="urn:microsoft.com/office/officeart/2005/8/layout/cycle6"/>
    <dgm:cxn modelId="{2E15F707-1313-4D36-8373-1AD8C6D4F5D0}" type="presParOf" srcId="{161806C5-2872-4C53-97B0-17B7E3F8411E}" destId="{2C45E210-9D83-4326-BB4A-4FBA4B344E03}" srcOrd="13" destOrd="0" presId="urn:microsoft.com/office/officeart/2005/8/layout/cycle6"/>
    <dgm:cxn modelId="{DB727613-52D5-4B70-8B52-3F3C98863D4F}" type="presParOf" srcId="{161806C5-2872-4C53-97B0-17B7E3F8411E}" destId="{80E7FDCD-AB94-4EC9-97BD-F74891D6890A}"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F203390-EB22-4058-B192-486009E0DC6C}"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zh-CN" altLang="en-US"/>
        </a:p>
      </dgm:t>
    </dgm:pt>
    <dgm:pt modelId="{743FB104-0C9D-48B2-8C53-8C8BCB64F149}">
      <dgm:prSet phldrT="[文本]" custT="1"/>
      <dgm:spPr/>
      <dgm:t>
        <a:bodyPr/>
        <a:lstStyle/>
        <a:p>
          <a:r>
            <a:rPr lang="zh-CN" altLang="en-US" sz="2400" dirty="0" smtClean="0"/>
            <a:t>实时任务</a:t>
          </a:r>
          <a:endParaRPr lang="zh-CN" altLang="en-US" sz="2400" dirty="0"/>
        </a:p>
      </dgm:t>
    </dgm:pt>
    <dgm:pt modelId="{985A2707-0600-466C-A1B7-CA98AA43D01C}" type="parTrans" cxnId="{5DE4159F-BB1D-4F9C-B725-1B36126EC844}">
      <dgm:prSet/>
      <dgm:spPr/>
      <dgm:t>
        <a:bodyPr/>
        <a:lstStyle/>
        <a:p>
          <a:endParaRPr lang="zh-CN" altLang="en-US" sz="2400"/>
        </a:p>
      </dgm:t>
    </dgm:pt>
    <dgm:pt modelId="{4755919D-38C9-42EC-822F-99B7FA3CD223}" type="sibTrans" cxnId="{5DE4159F-BB1D-4F9C-B725-1B36126EC844}">
      <dgm:prSet/>
      <dgm:spPr/>
      <dgm:t>
        <a:bodyPr/>
        <a:lstStyle/>
        <a:p>
          <a:endParaRPr lang="zh-CN" altLang="en-US" sz="2400"/>
        </a:p>
      </dgm:t>
    </dgm:pt>
    <dgm:pt modelId="{F172FB29-EA66-4547-91E5-69ED5A597BC1}">
      <dgm:prSet phldrT="[文本]" custT="1"/>
      <dgm:spPr/>
      <dgm:t>
        <a:bodyPr/>
        <a:lstStyle/>
        <a:p>
          <a:r>
            <a:rPr lang="zh-CN" altLang="en-US" sz="2400" dirty="0" smtClean="0"/>
            <a:t>截至时间</a:t>
          </a:r>
          <a:endParaRPr lang="zh-CN" altLang="en-US" sz="2400" dirty="0"/>
        </a:p>
      </dgm:t>
    </dgm:pt>
    <dgm:pt modelId="{DF5DAB84-0D1C-4A17-9A54-B7F67236CEFC}" type="parTrans" cxnId="{E3B0431D-DE9F-4BB5-953D-587FA21D4891}">
      <dgm:prSet custT="1"/>
      <dgm:spPr/>
      <dgm:t>
        <a:bodyPr/>
        <a:lstStyle/>
        <a:p>
          <a:endParaRPr lang="zh-CN" altLang="en-US" sz="2400"/>
        </a:p>
      </dgm:t>
    </dgm:pt>
    <dgm:pt modelId="{C7395363-23B2-46A5-92D0-E0169A171B1B}" type="sibTrans" cxnId="{E3B0431D-DE9F-4BB5-953D-587FA21D4891}">
      <dgm:prSet/>
      <dgm:spPr/>
      <dgm:t>
        <a:bodyPr/>
        <a:lstStyle/>
        <a:p>
          <a:endParaRPr lang="zh-CN" altLang="en-US" sz="2400"/>
        </a:p>
      </dgm:t>
    </dgm:pt>
    <dgm:pt modelId="{0E236E8C-F6F5-441A-B3BB-F09CE70F3935}">
      <dgm:prSet phldrT="[文本]" custT="1"/>
      <dgm:spPr/>
      <dgm:t>
        <a:bodyPr/>
        <a:lstStyle/>
        <a:p>
          <a:r>
            <a:rPr lang="zh-CN" altLang="en-US" sz="2400" dirty="0" smtClean="0">
              <a:ea typeface="宋体" pitchFamily="2" charset="-122"/>
            </a:rPr>
            <a:t>硬实时任务</a:t>
          </a:r>
          <a:endParaRPr lang="zh-CN" altLang="en-US" sz="2400" dirty="0"/>
        </a:p>
      </dgm:t>
    </dgm:pt>
    <dgm:pt modelId="{8041DCCC-C24F-4EB3-9E42-14AC2C940E71}" type="parTrans" cxnId="{964C588E-837A-4C58-A039-7372476730C6}">
      <dgm:prSet custT="1"/>
      <dgm:spPr/>
      <dgm:t>
        <a:bodyPr/>
        <a:lstStyle/>
        <a:p>
          <a:endParaRPr lang="zh-CN" altLang="en-US" sz="2400"/>
        </a:p>
      </dgm:t>
    </dgm:pt>
    <dgm:pt modelId="{B32739D6-600A-456E-A434-2F43CAEE56FE}" type="sibTrans" cxnId="{964C588E-837A-4C58-A039-7372476730C6}">
      <dgm:prSet/>
      <dgm:spPr/>
      <dgm:t>
        <a:bodyPr/>
        <a:lstStyle/>
        <a:p>
          <a:endParaRPr lang="zh-CN" altLang="en-US" sz="2400"/>
        </a:p>
      </dgm:t>
    </dgm:pt>
    <dgm:pt modelId="{50B54AE2-A9E7-4CAE-9B76-33B803A418B6}">
      <dgm:prSet phldrT="[文本]" custT="1"/>
      <dgm:spPr/>
      <dgm:t>
        <a:bodyPr/>
        <a:lstStyle/>
        <a:p>
          <a:r>
            <a:rPr lang="zh-CN" altLang="en-US" sz="2400" dirty="0" smtClean="0">
              <a:ea typeface="宋体" pitchFamily="2" charset="-122"/>
            </a:rPr>
            <a:t>软实时任务</a:t>
          </a:r>
          <a:endParaRPr lang="zh-CN" altLang="en-US" sz="2400" dirty="0"/>
        </a:p>
      </dgm:t>
    </dgm:pt>
    <dgm:pt modelId="{7A1BD356-A148-4CD1-98C9-BB526E1DB5EA}" type="parTrans" cxnId="{F2D10795-EEE5-4315-8EF1-414C7C856105}">
      <dgm:prSet custT="1"/>
      <dgm:spPr/>
      <dgm:t>
        <a:bodyPr/>
        <a:lstStyle/>
        <a:p>
          <a:endParaRPr lang="zh-CN" altLang="en-US" sz="2400"/>
        </a:p>
      </dgm:t>
    </dgm:pt>
    <dgm:pt modelId="{4612D3F0-EB02-4EFF-9FBE-C259FB357368}" type="sibTrans" cxnId="{F2D10795-EEE5-4315-8EF1-414C7C856105}">
      <dgm:prSet/>
      <dgm:spPr/>
      <dgm:t>
        <a:bodyPr/>
        <a:lstStyle/>
        <a:p>
          <a:endParaRPr lang="zh-CN" altLang="en-US" sz="2400"/>
        </a:p>
      </dgm:t>
    </dgm:pt>
    <dgm:pt modelId="{F4591A41-D5F8-474C-BB42-994502B20439}">
      <dgm:prSet phldrT="[文本]" custT="1"/>
      <dgm:spPr/>
      <dgm:t>
        <a:bodyPr/>
        <a:lstStyle/>
        <a:p>
          <a:r>
            <a:rPr lang="zh-CN" altLang="en-US" sz="2400" b="0" dirty="0" smtClean="0"/>
            <a:t>周期性</a:t>
          </a:r>
          <a:endParaRPr lang="zh-CN" altLang="en-US" sz="2400" dirty="0"/>
        </a:p>
      </dgm:t>
    </dgm:pt>
    <dgm:pt modelId="{934315B8-B5A0-49A2-8F20-772FBB89A537}" type="parTrans" cxnId="{C7EFFF5A-67A2-42C8-A9AE-5D1DDEAF700E}">
      <dgm:prSet custT="1"/>
      <dgm:spPr/>
      <dgm:t>
        <a:bodyPr/>
        <a:lstStyle/>
        <a:p>
          <a:endParaRPr lang="zh-CN" altLang="en-US" sz="2400"/>
        </a:p>
      </dgm:t>
    </dgm:pt>
    <dgm:pt modelId="{8CEBF3B2-2FB6-44FF-ADCB-DB17BBCE152D}" type="sibTrans" cxnId="{C7EFFF5A-67A2-42C8-A9AE-5D1DDEAF700E}">
      <dgm:prSet/>
      <dgm:spPr/>
      <dgm:t>
        <a:bodyPr/>
        <a:lstStyle/>
        <a:p>
          <a:endParaRPr lang="zh-CN" altLang="en-US" sz="2400"/>
        </a:p>
      </dgm:t>
    </dgm:pt>
    <dgm:pt modelId="{73008CB5-8A9A-4C1F-8934-A8D2E5677BC1}">
      <dgm:prSet phldrT="[文本]" custT="1"/>
      <dgm:spPr/>
      <dgm:t>
        <a:bodyPr/>
        <a:lstStyle/>
        <a:p>
          <a:r>
            <a:rPr lang="zh-CN" altLang="en-US" sz="2400" dirty="0" smtClean="0">
              <a:ea typeface="宋体" pitchFamily="2" charset="-122"/>
            </a:rPr>
            <a:t>周期性实时</a:t>
          </a:r>
          <a:endParaRPr lang="en-US" altLang="zh-CN" sz="2400" dirty="0" smtClean="0">
            <a:ea typeface="宋体" pitchFamily="2" charset="-122"/>
          </a:endParaRPr>
        </a:p>
        <a:p>
          <a:r>
            <a:rPr lang="zh-CN" altLang="en-US" sz="2400" dirty="0" smtClean="0">
              <a:ea typeface="宋体" pitchFamily="2" charset="-122"/>
            </a:rPr>
            <a:t>任务</a:t>
          </a:r>
          <a:endParaRPr lang="zh-CN" altLang="en-US" sz="2400" dirty="0"/>
        </a:p>
      </dgm:t>
    </dgm:pt>
    <dgm:pt modelId="{3367B2F7-F099-49B5-927A-AC1A298C4D64}" type="parTrans" cxnId="{12C19D3D-C2FA-44E1-A23C-29C0E9E6936A}">
      <dgm:prSet custT="1"/>
      <dgm:spPr/>
      <dgm:t>
        <a:bodyPr/>
        <a:lstStyle/>
        <a:p>
          <a:endParaRPr lang="zh-CN" altLang="en-US" sz="2400"/>
        </a:p>
      </dgm:t>
    </dgm:pt>
    <dgm:pt modelId="{440F2CA5-9360-48F9-8DE0-9751EB98304B}" type="sibTrans" cxnId="{12C19D3D-C2FA-44E1-A23C-29C0E9E6936A}">
      <dgm:prSet/>
      <dgm:spPr/>
      <dgm:t>
        <a:bodyPr/>
        <a:lstStyle/>
        <a:p>
          <a:endParaRPr lang="zh-CN" altLang="en-US" sz="2400"/>
        </a:p>
      </dgm:t>
    </dgm:pt>
    <dgm:pt modelId="{C3D5735E-E150-4988-AF62-02702893F4D7}">
      <dgm:prSet phldrT="[文本]" custT="1"/>
      <dgm:spPr/>
      <dgm:t>
        <a:bodyPr/>
        <a:lstStyle/>
        <a:p>
          <a:r>
            <a:rPr lang="zh-CN" altLang="en-US" sz="2400" dirty="0" smtClean="0">
              <a:ea typeface="宋体" pitchFamily="2" charset="-122"/>
            </a:rPr>
            <a:t>非周期性实时任务</a:t>
          </a:r>
          <a:endParaRPr lang="zh-CN" altLang="en-US" sz="2400" dirty="0"/>
        </a:p>
      </dgm:t>
    </dgm:pt>
    <dgm:pt modelId="{81C09774-9E38-4754-A26B-4B21C0CC555C}" type="parTrans" cxnId="{E06089A3-D946-49C4-B8CB-0AD0D409C516}">
      <dgm:prSet custT="1"/>
      <dgm:spPr/>
      <dgm:t>
        <a:bodyPr/>
        <a:lstStyle/>
        <a:p>
          <a:endParaRPr lang="zh-CN" altLang="en-US" sz="2400"/>
        </a:p>
      </dgm:t>
    </dgm:pt>
    <dgm:pt modelId="{5A7907D2-E144-4F4F-98BC-994A2F81E820}" type="sibTrans" cxnId="{E06089A3-D946-49C4-B8CB-0AD0D409C516}">
      <dgm:prSet/>
      <dgm:spPr/>
      <dgm:t>
        <a:bodyPr/>
        <a:lstStyle/>
        <a:p>
          <a:endParaRPr lang="zh-CN" altLang="en-US" sz="2400"/>
        </a:p>
      </dgm:t>
    </dgm:pt>
    <dgm:pt modelId="{A4D71457-F644-484B-BA28-99495EAF0047}" type="pres">
      <dgm:prSet presAssocID="{6F203390-EB22-4058-B192-486009E0DC6C}" presName="diagram" presStyleCnt="0">
        <dgm:presLayoutVars>
          <dgm:chPref val="1"/>
          <dgm:dir/>
          <dgm:animOne val="branch"/>
          <dgm:animLvl val="lvl"/>
          <dgm:resizeHandles val="exact"/>
        </dgm:presLayoutVars>
      </dgm:prSet>
      <dgm:spPr/>
      <dgm:t>
        <a:bodyPr/>
        <a:lstStyle/>
        <a:p>
          <a:endParaRPr lang="zh-CN" altLang="en-US"/>
        </a:p>
      </dgm:t>
    </dgm:pt>
    <dgm:pt modelId="{3D65E813-3764-469C-A507-D0007F3EB8B7}" type="pres">
      <dgm:prSet presAssocID="{743FB104-0C9D-48B2-8C53-8C8BCB64F149}" presName="root1" presStyleCnt="0"/>
      <dgm:spPr/>
    </dgm:pt>
    <dgm:pt modelId="{333C96CE-F224-4A07-8992-B6985CEE68B3}" type="pres">
      <dgm:prSet presAssocID="{743FB104-0C9D-48B2-8C53-8C8BCB64F149}" presName="LevelOneTextNode" presStyleLbl="node0" presStyleIdx="0" presStyleCnt="1">
        <dgm:presLayoutVars>
          <dgm:chPref val="3"/>
        </dgm:presLayoutVars>
      </dgm:prSet>
      <dgm:spPr/>
      <dgm:t>
        <a:bodyPr/>
        <a:lstStyle/>
        <a:p>
          <a:endParaRPr lang="zh-CN" altLang="en-US"/>
        </a:p>
      </dgm:t>
    </dgm:pt>
    <dgm:pt modelId="{E34B86FE-B441-46AA-8A44-664B5FB9C548}" type="pres">
      <dgm:prSet presAssocID="{743FB104-0C9D-48B2-8C53-8C8BCB64F149}" presName="level2hierChild" presStyleCnt="0"/>
      <dgm:spPr/>
    </dgm:pt>
    <dgm:pt modelId="{F6DB8D6E-0BE8-4861-84E1-D5424231CD34}" type="pres">
      <dgm:prSet presAssocID="{DF5DAB84-0D1C-4A17-9A54-B7F67236CEFC}" presName="conn2-1" presStyleLbl="parChTrans1D2" presStyleIdx="0" presStyleCnt="2"/>
      <dgm:spPr/>
      <dgm:t>
        <a:bodyPr/>
        <a:lstStyle/>
        <a:p>
          <a:endParaRPr lang="zh-CN" altLang="en-US"/>
        </a:p>
      </dgm:t>
    </dgm:pt>
    <dgm:pt modelId="{72C80CD6-8E55-41F7-991F-C109DA9CC2BE}" type="pres">
      <dgm:prSet presAssocID="{DF5DAB84-0D1C-4A17-9A54-B7F67236CEFC}" presName="connTx" presStyleLbl="parChTrans1D2" presStyleIdx="0" presStyleCnt="2"/>
      <dgm:spPr/>
      <dgm:t>
        <a:bodyPr/>
        <a:lstStyle/>
        <a:p>
          <a:endParaRPr lang="zh-CN" altLang="en-US"/>
        </a:p>
      </dgm:t>
    </dgm:pt>
    <dgm:pt modelId="{29054178-B917-4083-B978-5A8704B5038D}" type="pres">
      <dgm:prSet presAssocID="{F172FB29-EA66-4547-91E5-69ED5A597BC1}" presName="root2" presStyleCnt="0"/>
      <dgm:spPr/>
    </dgm:pt>
    <dgm:pt modelId="{120B1836-DAF9-45B5-8F88-75F15693A334}" type="pres">
      <dgm:prSet presAssocID="{F172FB29-EA66-4547-91E5-69ED5A597BC1}" presName="LevelTwoTextNode" presStyleLbl="node2" presStyleIdx="0" presStyleCnt="2">
        <dgm:presLayoutVars>
          <dgm:chPref val="3"/>
        </dgm:presLayoutVars>
      </dgm:prSet>
      <dgm:spPr/>
      <dgm:t>
        <a:bodyPr/>
        <a:lstStyle/>
        <a:p>
          <a:endParaRPr lang="zh-CN" altLang="en-US"/>
        </a:p>
      </dgm:t>
    </dgm:pt>
    <dgm:pt modelId="{070F3049-B196-43C1-9C19-93688CB73058}" type="pres">
      <dgm:prSet presAssocID="{F172FB29-EA66-4547-91E5-69ED5A597BC1}" presName="level3hierChild" presStyleCnt="0"/>
      <dgm:spPr/>
    </dgm:pt>
    <dgm:pt modelId="{962D93A5-D4EC-41C5-AEC9-6C56D44D9EBB}" type="pres">
      <dgm:prSet presAssocID="{8041DCCC-C24F-4EB3-9E42-14AC2C940E71}" presName="conn2-1" presStyleLbl="parChTrans1D3" presStyleIdx="0" presStyleCnt="4"/>
      <dgm:spPr/>
      <dgm:t>
        <a:bodyPr/>
        <a:lstStyle/>
        <a:p>
          <a:endParaRPr lang="zh-CN" altLang="en-US"/>
        </a:p>
      </dgm:t>
    </dgm:pt>
    <dgm:pt modelId="{D2C29DB5-13C3-4F82-92A3-6F204AD04E4F}" type="pres">
      <dgm:prSet presAssocID="{8041DCCC-C24F-4EB3-9E42-14AC2C940E71}" presName="connTx" presStyleLbl="parChTrans1D3" presStyleIdx="0" presStyleCnt="4"/>
      <dgm:spPr/>
      <dgm:t>
        <a:bodyPr/>
        <a:lstStyle/>
        <a:p>
          <a:endParaRPr lang="zh-CN" altLang="en-US"/>
        </a:p>
      </dgm:t>
    </dgm:pt>
    <dgm:pt modelId="{D2068287-A919-49F3-A706-EC56D7ACCB7E}" type="pres">
      <dgm:prSet presAssocID="{0E236E8C-F6F5-441A-B3BB-F09CE70F3935}" presName="root2" presStyleCnt="0"/>
      <dgm:spPr/>
    </dgm:pt>
    <dgm:pt modelId="{69DC20E5-0D77-4CCB-B632-4AB174F31498}" type="pres">
      <dgm:prSet presAssocID="{0E236E8C-F6F5-441A-B3BB-F09CE70F3935}" presName="LevelTwoTextNode" presStyleLbl="node3" presStyleIdx="0" presStyleCnt="4">
        <dgm:presLayoutVars>
          <dgm:chPref val="3"/>
        </dgm:presLayoutVars>
      </dgm:prSet>
      <dgm:spPr/>
      <dgm:t>
        <a:bodyPr/>
        <a:lstStyle/>
        <a:p>
          <a:endParaRPr lang="zh-CN" altLang="en-US"/>
        </a:p>
      </dgm:t>
    </dgm:pt>
    <dgm:pt modelId="{45EA02F3-5032-44E4-8D66-C25004632FC5}" type="pres">
      <dgm:prSet presAssocID="{0E236E8C-F6F5-441A-B3BB-F09CE70F3935}" presName="level3hierChild" presStyleCnt="0"/>
      <dgm:spPr/>
    </dgm:pt>
    <dgm:pt modelId="{DC9BE926-B509-4A93-9700-AF1A2C3B3FD9}" type="pres">
      <dgm:prSet presAssocID="{7A1BD356-A148-4CD1-98C9-BB526E1DB5EA}" presName="conn2-1" presStyleLbl="parChTrans1D3" presStyleIdx="1" presStyleCnt="4"/>
      <dgm:spPr/>
      <dgm:t>
        <a:bodyPr/>
        <a:lstStyle/>
        <a:p>
          <a:endParaRPr lang="zh-CN" altLang="en-US"/>
        </a:p>
      </dgm:t>
    </dgm:pt>
    <dgm:pt modelId="{60134AC9-9D7B-4D12-9BB8-924EE34E7ECB}" type="pres">
      <dgm:prSet presAssocID="{7A1BD356-A148-4CD1-98C9-BB526E1DB5EA}" presName="connTx" presStyleLbl="parChTrans1D3" presStyleIdx="1" presStyleCnt="4"/>
      <dgm:spPr/>
      <dgm:t>
        <a:bodyPr/>
        <a:lstStyle/>
        <a:p>
          <a:endParaRPr lang="zh-CN" altLang="en-US"/>
        </a:p>
      </dgm:t>
    </dgm:pt>
    <dgm:pt modelId="{EC43E06A-CF43-4302-AF84-A10D8856DA62}" type="pres">
      <dgm:prSet presAssocID="{50B54AE2-A9E7-4CAE-9B76-33B803A418B6}" presName="root2" presStyleCnt="0"/>
      <dgm:spPr/>
    </dgm:pt>
    <dgm:pt modelId="{4DA06992-A428-4FA4-BA67-A77F11977D9B}" type="pres">
      <dgm:prSet presAssocID="{50B54AE2-A9E7-4CAE-9B76-33B803A418B6}" presName="LevelTwoTextNode" presStyleLbl="node3" presStyleIdx="1" presStyleCnt="4">
        <dgm:presLayoutVars>
          <dgm:chPref val="3"/>
        </dgm:presLayoutVars>
      </dgm:prSet>
      <dgm:spPr/>
      <dgm:t>
        <a:bodyPr/>
        <a:lstStyle/>
        <a:p>
          <a:endParaRPr lang="zh-CN" altLang="en-US"/>
        </a:p>
      </dgm:t>
    </dgm:pt>
    <dgm:pt modelId="{FBB292A6-2E81-4E33-AC58-85E626B3EED7}" type="pres">
      <dgm:prSet presAssocID="{50B54AE2-A9E7-4CAE-9B76-33B803A418B6}" presName="level3hierChild" presStyleCnt="0"/>
      <dgm:spPr/>
    </dgm:pt>
    <dgm:pt modelId="{685D0074-48D7-4808-B7FD-A1FFBF003FE3}" type="pres">
      <dgm:prSet presAssocID="{934315B8-B5A0-49A2-8F20-772FBB89A537}" presName="conn2-1" presStyleLbl="parChTrans1D2" presStyleIdx="1" presStyleCnt="2"/>
      <dgm:spPr/>
      <dgm:t>
        <a:bodyPr/>
        <a:lstStyle/>
        <a:p>
          <a:endParaRPr lang="zh-CN" altLang="en-US"/>
        </a:p>
      </dgm:t>
    </dgm:pt>
    <dgm:pt modelId="{BF1DCC24-A3BE-4570-8116-127C8F02F276}" type="pres">
      <dgm:prSet presAssocID="{934315B8-B5A0-49A2-8F20-772FBB89A537}" presName="connTx" presStyleLbl="parChTrans1D2" presStyleIdx="1" presStyleCnt="2"/>
      <dgm:spPr/>
      <dgm:t>
        <a:bodyPr/>
        <a:lstStyle/>
        <a:p>
          <a:endParaRPr lang="zh-CN" altLang="en-US"/>
        </a:p>
      </dgm:t>
    </dgm:pt>
    <dgm:pt modelId="{EA947156-EB44-4202-A7E5-3A30B6868A95}" type="pres">
      <dgm:prSet presAssocID="{F4591A41-D5F8-474C-BB42-994502B20439}" presName="root2" presStyleCnt="0"/>
      <dgm:spPr/>
    </dgm:pt>
    <dgm:pt modelId="{D863E92A-6DB6-4C4A-B03D-034E61D89AEA}" type="pres">
      <dgm:prSet presAssocID="{F4591A41-D5F8-474C-BB42-994502B20439}" presName="LevelTwoTextNode" presStyleLbl="node2" presStyleIdx="1" presStyleCnt="2">
        <dgm:presLayoutVars>
          <dgm:chPref val="3"/>
        </dgm:presLayoutVars>
      </dgm:prSet>
      <dgm:spPr/>
      <dgm:t>
        <a:bodyPr/>
        <a:lstStyle/>
        <a:p>
          <a:endParaRPr lang="zh-CN" altLang="en-US"/>
        </a:p>
      </dgm:t>
    </dgm:pt>
    <dgm:pt modelId="{DACC753F-B8D7-43A3-AAEE-F5AE974A1C1A}" type="pres">
      <dgm:prSet presAssocID="{F4591A41-D5F8-474C-BB42-994502B20439}" presName="level3hierChild" presStyleCnt="0"/>
      <dgm:spPr/>
    </dgm:pt>
    <dgm:pt modelId="{7442F653-EAA5-4826-A6A5-CEF30E3B211D}" type="pres">
      <dgm:prSet presAssocID="{3367B2F7-F099-49B5-927A-AC1A298C4D64}" presName="conn2-1" presStyleLbl="parChTrans1D3" presStyleIdx="2" presStyleCnt="4"/>
      <dgm:spPr/>
      <dgm:t>
        <a:bodyPr/>
        <a:lstStyle/>
        <a:p>
          <a:endParaRPr lang="zh-CN" altLang="en-US"/>
        </a:p>
      </dgm:t>
    </dgm:pt>
    <dgm:pt modelId="{C4BE99CE-B7E0-4A93-9312-A224D9F7EC8B}" type="pres">
      <dgm:prSet presAssocID="{3367B2F7-F099-49B5-927A-AC1A298C4D64}" presName="connTx" presStyleLbl="parChTrans1D3" presStyleIdx="2" presStyleCnt="4"/>
      <dgm:spPr/>
      <dgm:t>
        <a:bodyPr/>
        <a:lstStyle/>
        <a:p>
          <a:endParaRPr lang="zh-CN" altLang="en-US"/>
        </a:p>
      </dgm:t>
    </dgm:pt>
    <dgm:pt modelId="{51006955-2574-474D-822E-2EAB7594379A}" type="pres">
      <dgm:prSet presAssocID="{73008CB5-8A9A-4C1F-8934-A8D2E5677BC1}" presName="root2" presStyleCnt="0"/>
      <dgm:spPr/>
    </dgm:pt>
    <dgm:pt modelId="{137FEC5B-C566-4017-831F-079EB41F40F2}" type="pres">
      <dgm:prSet presAssocID="{73008CB5-8A9A-4C1F-8934-A8D2E5677BC1}" presName="LevelTwoTextNode" presStyleLbl="node3" presStyleIdx="2" presStyleCnt="4">
        <dgm:presLayoutVars>
          <dgm:chPref val="3"/>
        </dgm:presLayoutVars>
      </dgm:prSet>
      <dgm:spPr/>
      <dgm:t>
        <a:bodyPr/>
        <a:lstStyle/>
        <a:p>
          <a:endParaRPr lang="zh-CN" altLang="en-US"/>
        </a:p>
      </dgm:t>
    </dgm:pt>
    <dgm:pt modelId="{82E0BB09-84C4-422C-96AD-87A18CC1EA63}" type="pres">
      <dgm:prSet presAssocID="{73008CB5-8A9A-4C1F-8934-A8D2E5677BC1}" presName="level3hierChild" presStyleCnt="0"/>
      <dgm:spPr/>
    </dgm:pt>
    <dgm:pt modelId="{8BCE9474-1D00-4844-900B-5060424633AA}" type="pres">
      <dgm:prSet presAssocID="{81C09774-9E38-4754-A26B-4B21C0CC555C}" presName="conn2-1" presStyleLbl="parChTrans1D3" presStyleIdx="3" presStyleCnt="4"/>
      <dgm:spPr/>
      <dgm:t>
        <a:bodyPr/>
        <a:lstStyle/>
        <a:p>
          <a:endParaRPr lang="zh-CN" altLang="en-US"/>
        </a:p>
      </dgm:t>
    </dgm:pt>
    <dgm:pt modelId="{26602001-B244-4E41-8A85-44B8380A4D29}" type="pres">
      <dgm:prSet presAssocID="{81C09774-9E38-4754-A26B-4B21C0CC555C}" presName="connTx" presStyleLbl="parChTrans1D3" presStyleIdx="3" presStyleCnt="4"/>
      <dgm:spPr/>
      <dgm:t>
        <a:bodyPr/>
        <a:lstStyle/>
        <a:p>
          <a:endParaRPr lang="zh-CN" altLang="en-US"/>
        </a:p>
      </dgm:t>
    </dgm:pt>
    <dgm:pt modelId="{CDEAF6F4-6225-4F74-97EE-8262ED70DCD0}" type="pres">
      <dgm:prSet presAssocID="{C3D5735E-E150-4988-AF62-02702893F4D7}" presName="root2" presStyleCnt="0"/>
      <dgm:spPr/>
    </dgm:pt>
    <dgm:pt modelId="{220A4675-8175-4097-8209-94E494E6B5B9}" type="pres">
      <dgm:prSet presAssocID="{C3D5735E-E150-4988-AF62-02702893F4D7}" presName="LevelTwoTextNode" presStyleLbl="node3" presStyleIdx="3" presStyleCnt="4">
        <dgm:presLayoutVars>
          <dgm:chPref val="3"/>
        </dgm:presLayoutVars>
      </dgm:prSet>
      <dgm:spPr/>
      <dgm:t>
        <a:bodyPr/>
        <a:lstStyle/>
        <a:p>
          <a:endParaRPr lang="zh-CN" altLang="en-US"/>
        </a:p>
      </dgm:t>
    </dgm:pt>
    <dgm:pt modelId="{BCEF6457-DA1B-4E0A-9FE3-2C9B12AE9D83}" type="pres">
      <dgm:prSet presAssocID="{C3D5735E-E150-4988-AF62-02702893F4D7}" presName="level3hierChild" presStyleCnt="0"/>
      <dgm:spPr/>
    </dgm:pt>
  </dgm:ptLst>
  <dgm:cxnLst>
    <dgm:cxn modelId="{4AB16396-038E-4B40-84EF-1EDFF665DB7D}" type="presOf" srcId="{0E236E8C-F6F5-441A-B3BB-F09CE70F3935}" destId="{69DC20E5-0D77-4CCB-B632-4AB174F31498}" srcOrd="0" destOrd="0" presId="urn:microsoft.com/office/officeart/2005/8/layout/hierarchy2"/>
    <dgm:cxn modelId="{30F72428-C376-4C8E-864A-E8991B8DF07A}" type="presOf" srcId="{7A1BD356-A148-4CD1-98C9-BB526E1DB5EA}" destId="{60134AC9-9D7B-4D12-9BB8-924EE34E7ECB}" srcOrd="1" destOrd="0" presId="urn:microsoft.com/office/officeart/2005/8/layout/hierarchy2"/>
    <dgm:cxn modelId="{A61CA489-17FF-487A-A189-804DC7C03800}" type="presOf" srcId="{934315B8-B5A0-49A2-8F20-772FBB89A537}" destId="{685D0074-48D7-4808-B7FD-A1FFBF003FE3}" srcOrd="0" destOrd="0" presId="urn:microsoft.com/office/officeart/2005/8/layout/hierarchy2"/>
    <dgm:cxn modelId="{964C588E-837A-4C58-A039-7372476730C6}" srcId="{F172FB29-EA66-4547-91E5-69ED5A597BC1}" destId="{0E236E8C-F6F5-441A-B3BB-F09CE70F3935}" srcOrd="0" destOrd="0" parTransId="{8041DCCC-C24F-4EB3-9E42-14AC2C940E71}" sibTransId="{B32739D6-600A-456E-A434-2F43CAEE56FE}"/>
    <dgm:cxn modelId="{800F7856-B4A5-4837-BED7-2E9A29567AD9}" type="presOf" srcId="{C3D5735E-E150-4988-AF62-02702893F4D7}" destId="{220A4675-8175-4097-8209-94E494E6B5B9}" srcOrd="0" destOrd="0" presId="urn:microsoft.com/office/officeart/2005/8/layout/hierarchy2"/>
    <dgm:cxn modelId="{A2B06628-2308-4E2A-81C4-440F3A891096}" type="presOf" srcId="{DF5DAB84-0D1C-4A17-9A54-B7F67236CEFC}" destId="{F6DB8D6E-0BE8-4861-84E1-D5424231CD34}" srcOrd="0" destOrd="0" presId="urn:microsoft.com/office/officeart/2005/8/layout/hierarchy2"/>
    <dgm:cxn modelId="{7B57ADE6-7DEE-46E7-BE14-1C1AE1ACECDE}" type="presOf" srcId="{F172FB29-EA66-4547-91E5-69ED5A597BC1}" destId="{120B1836-DAF9-45B5-8F88-75F15693A334}" srcOrd="0" destOrd="0" presId="urn:microsoft.com/office/officeart/2005/8/layout/hierarchy2"/>
    <dgm:cxn modelId="{C2185B2F-7F0F-4AB4-81CA-D2A431D9E055}" type="presOf" srcId="{934315B8-B5A0-49A2-8F20-772FBB89A537}" destId="{BF1DCC24-A3BE-4570-8116-127C8F02F276}" srcOrd="1" destOrd="0" presId="urn:microsoft.com/office/officeart/2005/8/layout/hierarchy2"/>
    <dgm:cxn modelId="{78307AEC-0D9C-4A50-A159-3D1E633520EC}" type="presOf" srcId="{6F203390-EB22-4058-B192-486009E0DC6C}" destId="{A4D71457-F644-484B-BA28-99495EAF0047}" srcOrd="0" destOrd="0" presId="urn:microsoft.com/office/officeart/2005/8/layout/hierarchy2"/>
    <dgm:cxn modelId="{E06089A3-D946-49C4-B8CB-0AD0D409C516}" srcId="{F4591A41-D5F8-474C-BB42-994502B20439}" destId="{C3D5735E-E150-4988-AF62-02702893F4D7}" srcOrd="1" destOrd="0" parTransId="{81C09774-9E38-4754-A26B-4B21C0CC555C}" sibTransId="{5A7907D2-E144-4F4F-98BC-994A2F81E820}"/>
    <dgm:cxn modelId="{A0BB5981-5AAB-41B3-A4B2-41EB0FEB336D}" type="presOf" srcId="{7A1BD356-A148-4CD1-98C9-BB526E1DB5EA}" destId="{DC9BE926-B509-4A93-9700-AF1A2C3B3FD9}" srcOrd="0" destOrd="0" presId="urn:microsoft.com/office/officeart/2005/8/layout/hierarchy2"/>
    <dgm:cxn modelId="{FAACBD61-12A4-46A5-86DF-04D3C5852FB3}" type="presOf" srcId="{743FB104-0C9D-48B2-8C53-8C8BCB64F149}" destId="{333C96CE-F224-4A07-8992-B6985CEE68B3}" srcOrd="0" destOrd="0" presId="urn:microsoft.com/office/officeart/2005/8/layout/hierarchy2"/>
    <dgm:cxn modelId="{C7EFFF5A-67A2-42C8-A9AE-5D1DDEAF700E}" srcId="{743FB104-0C9D-48B2-8C53-8C8BCB64F149}" destId="{F4591A41-D5F8-474C-BB42-994502B20439}" srcOrd="1" destOrd="0" parTransId="{934315B8-B5A0-49A2-8F20-772FBB89A537}" sibTransId="{8CEBF3B2-2FB6-44FF-ADCB-DB17BBCE152D}"/>
    <dgm:cxn modelId="{DBDC86D6-B74D-40CD-A804-33589188BC6D}" type="presOf" srcId="{3367B2F7-F099-49B5-927A-AC1A298C4D64}" destId="{7442F653-EAA5-4826-A6A5-CEF30E3B211D}" srcOrd="0" destOrd="0" presId="urn:microsoft.com/office/officeart/2005/8/layout/hierarchy2"/>
    <dgm:cxn modelId="{5DE4159F-BB1D-4F9C-B725-1B36126EC844}" srcId="{6F203390-EB22-4058-B192-486009E0DC6C}" destId="{743FB104-0C9D-48B2-8C53-8C8BCB64F149}" srcOrd="0" destOrd="0" parTransId="{985A2707-0600-466C-A1B7-CA98AA43D01C}" sibTransId="{4755919D-38C9-42EC-822F-99B7FA3CD223}"/>
    <dgm:cxn modelId="{C6BA5FF3-FC7E-4589-9FBE-0E725E66E987}" type="presOf" srcId="{8041DCCC-C24F-4EB3-9E42-14AC2C940E71}" destId="{962D93A5-D4EC-41C5-AEC9-6C56D44D9EBB}" srcOrd="0" destOrd="0" presId="urn:microsoft.com/office/officeart/2005/8/layout/hierarchy2"/>
    <dgm:cxn modelId="{7A3B22D6-B204-45A4-B4BB-1B6C3CA9F606}" type="presOf" srcId="{81C09774-9E38-4754-A26B-4B21C0CC555C}" destId="{26602001-B244-4E41-8A85-44B8380A4D29}" srcOrd="1" destOrd="0" presId="urn:microsoft.com/office/officeart/2005/8/layout/hierarchy2"/>
    <dgm:cxn modelId="{21D8293F-9F9A-45B9-87CC-3DD679E1583A}" type="presOf" srcId="{50B54AE2-A9E7-4CAE-9B76-33B803A418B6}" destId="{4DA06992-A428-4FA4-BA67-A77F11977D9B}" srcOrd="0" destOrd="0" presId="urn:microsoft.com/office/officeart/2005/8/layout/hierarchy2"/>
    <dgm:cxn modelId="{12C19D3D-C2FA-44E1-A23C-29C0E9E6936A}" srcId="{F4591A41-D5F8-474C-BB42-994502B20439}" destId="{73008CB5-8A9A-4C1F-8934-A8D2E5677BC1}" srcOrd="0" destOrd="0" parTransId="{3367B2F7-F099-49B5-927A-AC1A298C4D64}" sibTransId="{440F2CA5-9360-48F9-8DE0-9751EB98304B}"/>
    <dgm:cxn modelId="{39FCC822-A9C0-43B6-AE6D-94CC70793866}" type="presOf" srcId="{8041DCCC-C24F-4EB3-9E42-14AC2C940E71}" destId="{D2C29DB5-13C3-4F82-92A3-6F204AD04E4F}" srcOrd="1" destOrd="0" presId="urn:microsoft.com/office/officeart/2005/8/layout/hierarchy2"/>
    <dgm:cxn modelId="{6E509DB1-4403-4E5B-9D5E-B4093BB1C545}" type="presOf" srcId="{F4591A41-D5F8-474C-BB42-994502B20439}" destId="{D863E92A-6DB6-4C4A-B03D-034E61D89AEA}" srcOrd="0" destOrd="0" presId="urn:microsoft.com/office/officeart/2005/8/layout/hierarchy2"/>
    <dgm:cxn modelId="{F2D10795-EEE5-4315-8EF1-414C7C856105}" srcId="{F172FB29-EA66-4547-91E5-69ED5A597BC1}" destId="{50B54AE2-A9E7-4CAE-9B76-33B803A418B6}" srcOrd="1" destOrd="0" parTransId="{7A1BD356-A148-4CD1-98C9-BB526E1DB5EA}" sibTransId="{4612D3F0-EB02-4EFF-9FBE-C259FB357368}"/>
    <dgm:cxn modelId="{E3B0431D-DE9F-4BB5-953D-587FA21D4891}" srcId="{743FB104-0C9D-48B2-8C53-8C8BCB64F149}" destId="{F172FB29-EA66-4547-91E5-69ED5A597BC1}" srcOrd="0" destOrd="0" parTransId="{DF5DAB84-0D1C-4A17-9A54-B7F67236CEFC}" sibTransId="{C7395363-23B2-46A5-92D0-E0169A171B1B}"/>
    <dgm:cxn modelId="{603DE819-CEA1-43CC-B923-A126E2DB22CD}" type="presOf" srcId="{3367B2F7-F099-49B5-927A-AC1A298C4D64}" destId="{C4BE99CE-B7E0-4A93-9312-A224D9F7EC8B}" srcOrd="1" destOrd="0" presId="urn:microsoft.com/office/officeart/2005/8/layout/hierarchy2"/>
    <dgm:cxn modelId="{12FD0A68-DA77-4544-B811-601AA0407BF6}" type="presOf" srcId="{81C09774-9E38-4754-A26B-4B21C0CC555C}" destId="{8BCE9474-1D00-4844-900B-5060424633AA}" srcOrd="0" destOrd="0" presId="urn:microsoft.com/office/officeart/2005/8/layout/hierarchy2"/>
    <dgm:cxn modelId="{E4BB7043-1C26-443D-8B19-6D95E9371827}" type="presOf" srcId="{DF5DAB84-0D1C-4A17-9A54-B7F67236CEFC}" destId="{72C80CD6-8E55-41F7-991F-C109DA9CC2BE}" srcOrd="1" destOrd="0" presId="urn:microsoft.com/office/officeart/2005/8/layout/hierarchy2"/>
    <dgm:cxn modelId="{5C332DF1-503A-4115-9DB8-86C6FB662426}" type="presOf" srcId="{73008CB5-8A9A-4C1F-8934-A8D2E5677BC1}" destId="{137FEC5B-C566-4017-831F-079EB41F40F2}" srcOrd="0" destOrd="0" presId="urn:microsoft.com/office/officeart/2005/8/layout/hierarchy2"/>
    <dgm:cxn modelId="{B90925E8-CEAA-4E4B-94BF-16166D739991}" type="presParOf" srcId="{A4D71457-F644-484B-BA28-99495EAF0047}" destId="{3D65E813-3764-469C-A507-D0007F3EB8B7}" srcOrd="0" destOrd="0" presId="urn:microsoft.com/office/officeart/2005/8/layout/hierarchy2"/>
    <dgm:cxn modelId="{C5536349-E4BB-4FF2-92FB-F02DCAA58540}" type="presParOf" srcId="{3D65E813-3764-469C-A507-D0007F3EB8B7}" destId="{333C96CE-F224-4A07-8992-B6985CEE68B3}" srcOrd="0" destOrd="0" presId="urn:microsoft.com/office/officeart/2005/8/layout/hierarchy2"/>
    <dgm:cxn modelId="{44A4896C-607E-4DCD-A493-1A1DDDD0D976}" type="presParOf" srcId="{3D65E813-3764-469C-A507-D0007F3EB8B7}" destId="{E34B86FE-B441-46AA-8A44-664B5FB9C548}" srcOrd="1" destOrd="0" presId="urn:microsoft.com/office/officeart/2005/8/layout/hierarchy2"/>
    <dgm:cxn modelId="{E391D1CD-4D2A-48C9-B70E-98AE411367BE}" type="presParOf" srcId="{E34B86FE-B441-46AA-8A44-664B5FB9C548}" destId="{F6DB8D6E-0BE8-4861-84E1-D5424231CD34}" srcOrd="0" destOrd="0" presId="urn:microsoft.com/office/officeart/2005/8/layout/hierarchy2"/>
    <dgm:cxn modelId="{D4C061FF-0DC1-4CF4-8558-F407E36110F9}" type="presParOf" srcId="{F6DB8D6E-0BE8-4861-84E1-D5424231CD34}" destId="{72C80CD6-8E55-41F7-991F-C109DA9CC2BE}" srcOrd="0" destOrd="0" presId="urn:microsoft.com/office/officeart/2005/8/layout/hierarchy2"/>
    <dgm:cxn modelId="{EDC0CB99-A928-46F0-B3CD-3C8FE435AFE5}" type="presParOf" srcId="{E34B86FE-B441-46AA-8A44-664B5FB9C548}" destId="{29054178-B917-4083-B978-5A8704B5038D}" srcOrd="1" destOrd="0" presId="urn:microsoft.com/office/officeart/2005/8/layout/hierarchy2"/>
    <dgm:cxn modelId="{09902118-E660-4D5E-8EB1-FCB34507A5AE}" type="presParOf" srcId="{29054178-B917-4083-B978-5A8704B5038D}" destId="{120B1836-DAF9-45B5-8F88-75F15693A334}" srcOrd="0" destOrd="0" presId="urn:microsoft.com/office/officeart/2005/8/layout/hierarchy2"/>
    <dgm:cxn modelId="{E7CC62B5-8F51-4A72-B4B5-FD34B299BCCC}" type="presParOf" srcId="{29054178-B917-4083-B978-5A8704B5038D}" destId="{070F3049-B196-43C1-9C19-93688CB73058}" srcOrd="1" destOrd="0" presId="urn:microsoft.com/office/officeart/2005/8/layout/hierarchy2"/>
    <dgm:cxn modelId="{3EBF6F5B-1D37-4A5D-91D2-A2C6B06A5E3F}" type="presParOf" srcId="{070F3049-B196-43C1-9C19-93688CB73058}" destId="{962D93A5-D4EC-41C5-AEC9-6C56D44D9EBB}" srcOrd="0" destOrd="0" presId="urn:microsoft.com/office/officeart/2005/8/layout/hierarchy2"/>
    <dgm:cxn modelId="{5C345CA1-2417-42B4-868A-1D6450C83F9E}" type="presParOf" srcId="{962D93A5-D4EC-41C5-AEC9-6C56D44D9EBB}" destId="{D2C29DB5-13C3-4F82-92A3-6F204AD04E4F}" srcOrd="0" destOrd="0" presId="urn:microsoft.com/office/officeart/2005/8/layout/hierarchy2"/>
    <dgm:cxn modelId="{80C64027-6AA5-4E1A-A7D8-C2F7A95F0582}" type="presParOf" srcId="{070F3049-B196-43C1-9C19-93688CB73058}" destId="{D2068287-A919-49F3-A706-EC56D7ACCB7E}" srcOrd="1" destOrd="0" presId="urn:microsoft.com/office/officeart/2005/8/layout/hierarchy2"/>
    <dgm:cxn modelId="{067A3AB9-80A2-4A84-A36A-29C8E1BC61A9}" type="presParOf" srcId="{D2068287-A919-49F3-A706-EC56D7ACCB7E}" destId="{69DC20E5-0D77-4CCB-B632-4AB174F31498}" srcOrd="0" destOrd="0" presId="urn:microsoft.com/office/officeart/2005/8/layout/hierarchy2"/>
    <dgm:cxn modelId="{09690776-106F-4C2D-BDA5-5CE0551B8ABA}" type="presParOf" srcId="{D2068287-A919-49F3-A706-EC56D7ACCB7E}" destId="{45EA02F3-5032-44E4-8D66-C25004632FC5}" srcOrd="1" destOrd="0" presId="urn:microsoft.com/office/officeart/2005/8/layout/hierarchy2"/>
    <dgm:cxn modelId="{A1745589-0567-41AB-8E6B-EEDAC8A825A5}" type="presParOf" srcId="{070F3049-B196-43C1-9C19-93688CB73058}" destId="{DC9BE926-B509-4A93-9700-AF1A2C3B3FD9}" srcOrd="2" destOrd="0" presId="urn:microsoft.com/office/officeart/2005/8/layout/hierarchy2"/>
    <dgm:cxn modelId="{7D723DA4-831C-46E0-9FC9-940F029893E0}" type="presParOf" srcId="{DC9BE926-B509-4A93-9700-AF1A2C3B3FD9}" destId="{60134AC9-9D7B-4D12-9BB8-924EE34E7ECB}" srcOrd="0" destOrd="0" presId="urn:microsoft.com/office/officeart/2005/8/layout/hierarchy2"/>
    <dgm:cxn modelId="{AA704821-7FB1-4A38-9E8D-E47D78A52477}" type="presParOf" srcId="{070F3049-B196-43C1-9C19-93688CB73058}" destId="{EC43E06A-CF43-4302-AF84-A10D8856DA62}" srcOrd="3" destOrd="0" presId="urn:microsoft.com/office/officeart/2005/8/layout/hierarchy2"/>
    <dgm:cxn modelId="{815CFDFD-A2F4-4952-8F3C-BF6E977073DE}" type="presParOf" srcId="{EC43E06A-CF43-4302-AF84-A10D8856DA62}" destId="{4DA06992-A428-4FA4-BA67-A77F11977D9B}" srcOrd="0" destOrd="0" presId="urn:microsoft.com/office/officeart/2005/8/layout/hierarchy2"/>
    <dgm:cxn modelId="{59AB4722-F399-45EF-A39F-0578E73D3CF6}" type="presParOf" srcId="{EC43E06A-CF43-4302-AF84-A10D8856DA62}" destId="{FBB292A6-2E81-4E33-AC58-85E626B3EED7}" srcOrd="1" destOrd="0" presId="urn:microsoft.com/office/officeart/2005/8/layout/hierarchy2"/>
    <dgm:cxn modelId="{7F1CB3A5-D4BC-489F-9D37-15028F94CF36}" type="presParOf" srcId="{E34B86FE-B441-46AA-8A44-664B5FB9C548}" destId="{685D0074-48D7-4808-B7FD-A1FFBF003FE3}" srcOrd="2" destOrd="0" presId="urn:microsoft.com/office/officeart/2005/8/layout/hierarchy2"/>
    <dgm:cxn modelId="{248747C1-3536-4E7C-85A0-8C28733BC4C6}" type="presParOf" srcId="{685D0074-48D7-4808-B7FD-A1FFBF003FE3}" destId="{BF1DCC24-A3BE-4570-8116-127C8F02F276}" srcOrd="0" destOrd="0" presId="urn:microsoft.com/office/officeart/2005/8/layout/hierarchy2"/>
    <dgm:cxn modelId="{FCB50F95-7FC9-41FD-83DC-BDA203EAD6DC}" type="presParOf" srcId="{E34B86FE-B441-46AA-8A44-664B5FB9C548}" destId="{EA947156-EB44-4202-A7E5-3A30B6868A95}" srcOrd="3" destOrd="0" presId="urn:microsoft.com/office/officeart/2005/8/layout/hierarchy2"/>
    <dgm:cxn modelId="{6D95FB35-EB9F-4367-9084-E56312C71767}" type="presParOf" srcId="{EA947156-EB44-4202-A7E5-3A30B6868A95}" destId="{D863E92A-6DB6-4C4A-B03D-034E61D89AEA}" srcOrd="0" destOrd="0" presId="urn:microsoft.com/office/officeart/2005/8/layout/hierarchy2"/>
    <dgm:cxn modelId="{F24844F0-E1A9-4020-9E5D-97B72C9E331C}" type="presParOf" srcId="{EA947156-EB44-4202-A7E5-3A30B6868A95}" destId="{DACC753F-B8D7-43A3-AAEE-F5AE974A1C1A}" srcOrd="1" destOrd="0" presId="urn:microsoft.com/office/officeart/2005/8/layout/hierarchy2"/>
    <dgm:cxn modelId="{E9CA842A-D6EB-436A-9990-7646737EEE30}" type="presParOf" srcId="{DACC753F-B8D7-43A3-AAEE-F5AE974A1C1A}" destId="{7442F653-EAA5-4826-A6A5-CEF30E3B211D}" srcOrd="0" destOrd="0" presId="urn:microsoft.com/office/officeart/2005/8/layout/hierarchy2"/>
    <dgm:cxn modelId="{8127DAD6-A90D-4EF4-AAB7-5A773CD0B0EC}" type="presParOf" srcId="{7442F653-EAA5-4826-A6A5-CEF30E3B211D}" destId="{C4BE99CE-B7E0-4A93-9312-A224D9F7EC8B}" srcOrd="0" destOrd="0" presId="urn:microsoft.com/office/officeart/2005/8/layout/hierarchy2"/>
    <dgm:cxn modelId="{E7796574-353C-49D3-B599-34496DD8CE69}" type="presParOf" srcId="{DACC753F-B8D7-43A3-AAEE-F5AE974A1C1A}" destId="{51006955-2574-474D-822E-2EAB7594379A}" srcOrd="1" destOrd="0" presId="urn:microsoft.com/office/officeart/2005/8/layout/hierarchy2"/>
    <dgm:cxn modelId="{FC781814-E9EE-4CA8-8A73-EAFA0E541D7B}" type="presParOf" srcId="{51006955-2574-474D-822E-2EAB7594379A}" destId="{137FEC5B-C566-4017-831F-079EB41F40F2}" srcOrd="0" destOrd="0" presId="urn:microsoft.com/office/officeart/2005/8/layout/hierarchy2"/>
    <dgm:cxn modelId="{0B496BA4-0767-4F1D-8BD5-33D9EC5EBBEA}" type="presParOf" srcId="{51006955-2574-474D-822E-2EAB7594379A}" destId="{82E0BB09-84C4-422C-96AD-87A18CC1EA63}" srcOrd="1" destOrd="0" presId="urn:microsoft.com/office/officeart/2005/8/layout/hierarchy2"/>
    <dgm:cxn modelId="{A78FFF46-0F10-40AD-9FAA-6CE1AC5D3940}" type="presParOf" srcId="{DACC753F-B8D7-43A3-AAEE-F5AE974A1C1A}" destId="{8BCE9474-1D00-4844-900B-5060424633AA}" srcOrd="2" destOrd="0" presId="urn:microsoft.com/office/officeart/2005/8/layout/hierarchy2"/>
    <dgm:cxn modelId="{AA6FEAB4-0A0E-45C2-BBEF-EE6EF1DF085B}" type="presParOf" srcId="{8BCE9474-1D00-4844-900B-5060424633AA}" destId="{26602001-B244-4E41-8A85-44B8380A4D29}" srcOrd="0" destOrd="0" presId="urn:microsoft.com/office/officeart/2005/8/layout/hierarchy2"/>
    <dgm:cxn modelId="{E3D4E338-A0C7-420F-818A-A601FBE090BA}" type="presParOf" srcId="{DACC753F-B8D7-43A3-AAEE-F5AE974A1C1A}" destId="{CDEAF6F4-6225-4F74-97EE-8262ED70DCD0}" srcOrd="3" destOrd="0" presId="urn:microsoft.com/office/officeart/2005/8/layout/hierarchy2"/>
    <dgm:cxn modelId="{11B90C04-65F3-4E91-997F-552176C35C4C}" type="presParOf" srcId="{CDEAF6F4-6225-4F74-97EE-8262ED70DCD0}" destId="{220A4675-8175-4097-8209-94E494E6B5B9}" srcOrd="0" destOrd="0" presId="urn:microsoft.com/office/officeart/2005/8/layout/hierarchy2"/>
    <dgm:cxn modelId="{FD09C553-6069-4203-AF74-4B0A8BCBB5E2}" type="presParOf" srcId="{CDEAF6F4-6225-4F74-97EE-8262ED70DCD0}" destId="{BCEF6457-DA1B-4E0A-9FE3-2C9B12AE9D8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F203390-EB22-4058-B192-486009E0DC6C}"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zh-CN" altLang="en-US"/>
        </a:p>
      </dgm:t>
    </dgm:pt>
    <dgm:pt modelId="{743FB104-0C9D-48B2-8C53-8C8BCB64F149}">
      <dgm:prSet phldrT="[文本]" custT="1"/>
      <dgm:spPr/>
      <dgm:t>
        <a:bodyPr/>
        <a:lstStyle/>
        <a:p>
          <a:r>
            <a:rPr lang="zh-CN" altLang="en-US" sz="2400" dirty="0" smtClean="0"/>
            <a:t>实时调度算法</a:t>
          </a:r>
          <a:endParaRPr lang="zh-CN" altLang="en-US" sz="2400" dirty="0"/>
        </a:p>
      </dgm:t>
    </dgm:pt>
    <dgm:pt modelId="{985A2707-0600-466C-A1B7-CA98AA43D01C}" type="parTrans" cxnId="{5DE4159F-BB1D-4F9C-B725-1B36126EC844}">
      <dgm:prSet/>
      <dgm:spPr/>
      <dgm:t>
        <a:bodyPr/>
        <a:lstStyle/>
        <a:p>
          <a:endParaRPr lang="zh-CN" altLang="en-US" sz="2400"/>
        </a:p>
      </dgm:t>
    </dgm:pt>
    <dgm:pt modelId="{4755919D-38C9-42EC-822F-99B7FA3CD223}" type="sibTrans" cxnId="{5DE4159F-BB1D-4F9C-B725-1B36126EC844}">
      <dgm:prSet/>
      <dgm:spPr/>
      <dgm:t>
        <a:bodyPr/>
        <a:lstStyle/>
        <a:p>
          <a:endParaRPr lang="zh-CN" altLang="en-US" sz="2400"/>
        </a:p>
      </dgm:t>
    </dgm:pt>
    <dgm:pt modelId="{A56EE7DD-0872-4156-BC3C-0F939480DCF2}">
      <dgm:prSet custT="1"/>
      <dgm:spPr/>
      <dgm:t>
        <a:bodyPr/>
        <a:lstStyle/>
        <a:p>
          <a:r>
            <a:rPr lang="zh-CN" altLang="en-US" sz="2400" dirty="0" smtClean="0"/>
            <a:t>时间片轮转</a:t>
          </a:r>
          <a:endParaRPr lang="zh-CN" altLang="en-US" sz="2400" dirty="0"/>
        </a:p>
      </dgm:t>
    </dgm:pt>
    <dgm:pt modelId="{F714F273-EFB3-4823-8F77-4673F0A28CBE}" type="parTrans" cxnId="{FDF87B30-C6E0-4533-8130-7B7453328B54}">
      <dgm:prSet/>
      <dgm:spPr/>
      <dgm:t>
        <a:bodyPr/>
        <a:lstStyle/>
        <a:p>
          <a:endParaRPr lang="zh-CN" altLang="en-US"/>
        </a:p>
      </dgm:t>
    </dgm:pt>
    <dgm:pt modelId="{E71AEF16-0D21-4E62-9C83-77300829BE93}" type="sibTrans" cxnId="{FDF87B30-C6E0-4533-8130-7B7453328B54}">
      <dgm:prSet/>
      <dgm:spPr/>
      <dgm:t>
        <a:bodyPr/>
        <a:lstStyle/>
        <a:p>
          <a:endParaRPr lang="zh-CN" altLang="en-US"/>
        </a:p>
      </dgm:t>
    </dgm:pt>
    <dgm:pt modelId="{26B49BFD-C01B-43A5-98F8-EC23FBE653D3}">
      <dgm:prSet custT="1"/>
      <dgm:spPr/>
      <dgm:t>
        <a:bodyPr/>
        <a:lstStyle/>
        <a:p>
          <a:r>
            <a:rPr lang="zh-CN" altLang="en-US" sz="2400" dirty="0" smtClean="0"/>
            <a:t>非抢占优先级</a:t>
          </a:r>
          <a:endParaRPr lang="zh-CN" altLang="en-US" sz="2400" dirty="0"/>
        </a:p>
      </dgm:t>
    </dgm:pt>
    <dgm:pt modelId="{F8085E02-6F29-4E75-AFFB-38F280874FB9}" type="parTrans" cxnId="{169250A3-CA1F-4B0F-B0E5-CA3A34599F1C}">
      <dgm:prSet/>
      <dgm:spPr/>
      <dgm:t>
        <a:bodyPr/>
        <a:lstStyle/>
        <a:p>
          <a:endParaRPr lang="zh-CN" altLang="en-US"/>
        </a:p>
      </dgm:t>
    </dgm:pt>
    <dgm:pt modelId="{7B38F15A-112A-44FF-BA37-B7B0EF86BAD3}" type="sibTrans" cxnId="{169250A3-CA1F-4B0F-B0E5-CA3A34599F1C}">
      <dgm:prSet/>
      <dgm:spPr/>
      <dgm:t>
        <a:bodyPr/>
        <a:lstStyle/>
        <a:p>
          <a:endParaRPr lang="zh-CN" altLang="en-US"/>
        </a:p>
      </dgm:t>
    </dgm:pt>
    <dgm:pt modelId="{F6E93377-2F05-4662-B790-F56FB8EED13B}">
      <dgm:prSet custT="1"/>
      <dgm:spPr/>
      <dgm:t>
        <a:bodyPr/>
        <a:lstStyle/>
        <a:p>
          <a:r>
            <a:rPr lang="zh-CN" altLang="en-US" sz="2400" smtClean="0"/>
            <a:t>剥夺点抢占</a:t>
          </a:r>
          <a:endParaRPr lang="zh-CN" altLang="en-US" sz="2400" dirty="0"/>
        </a:p>
      </dgm:t>
    </dgm:pt>
    <dgm:pt modelId="{382C1FDE-07C0-4659-ABEC-098E3885E552}" type="parTrans" cxnId="{57EF75F2-9D74-49E0-8FCE-87D326E1EA0E}">
      <dgm:prSet/>
      <dgm:spPr/>
      <dgm:t>
        <a:bodyPr/>
        <a:lstStyle/>
        <a:p>
          <a:endParaRPr lang="zh-CN" altLang="en-US"/>
        </a:p>
      </dgm:t>
    </dgm:pt>
    <dgm:pt modelId="{890E0A27-2770-4DDE-9370-F18C27C4A27A}" type="sibTrans" cxnId="{57EF75F2-9D74-49E0-8FCE-87D326E1EA0E}">
      <dgm:prSet/>
      <dgm:spPr/>
      <dgm:t>
        <a:bodyPr/>
        <a:lstStyle/>
        <a:p>
          <a:endParaRPr lang="zh-CN" altLang="en-US"/>
        </a:p>
      </dgm:t>
    </dgm:pt>
    <dgm:pt modelId="{6C50C121-910E-4140-884D-5875058AFC17}">
      <dgm:prSet custT="1"/>
      <dgm:spPr/>
      <dgm:t>
        <a:bodyPr/>
        <a:lstStyle/>
        <a:p>
          <a:r>
            <a:rPr lang="zh-CN" altLang="en-US" sz="2400" smtClean="0"/>
            <a:t>立即抢占</a:t>
          </a:r>
          <a:endParaRPr lang="zh-CN" altLang="en-US" sz="2400" dirty="0"/>
        </a:p>
      </dgm:t>
    </dgm:pt>
    <dgm:pt modelId="{3216CA8F-58D7-402D-B4F9-6A5FB7A99F90}" type="parTrans" cxnId="{E886C781-CE75-4F80-BE26-DE760377F268}">
      <dgm:prSet/>
      <dgm:spPr/>
      <dgm:t>
        <a:bodyPr/>
        <a:lstStyle/>
        <a:p>
          <a:endParaRPr lang="zh-CN" altLang="en-US"/>
        </a:p>
      </dgm:t>
    </dgm:pt>
    <dgm:pt modelId="{970B9798-13B2-41AC-9755-052AEB4FFC54}" type="sibTrans" cxnId="{E886C781-CE75-4F80-BE26-DE760377F268}">
      <dgm:prSet/>
      <dgm:spPr/>
      <dgm:t>
        <a:bodyPr/>
        <a:lstStyle/>
        <a:p>
          <a:endParaRPr lang="zh-CN" altLang="en-US"/>
        </a:p>
      </dgm:t>
    </dgm:pt>
    <dgm:pt modelId="{A4D71457-F644-484B-BA28-99495EAF0047}" type="pres">
      <dgm:prSet presAssocID="{6F203390-EB22-4058-B192-486009E0DC6C}" presName="diagram" presStyleCnt="0">
        <dgm:presLayoutVars>
          <dgm:chPref val="1"/>
          <dgm:dir/>
          <dgm:animOne val="branch"/>
          <dgm:animLvl val="lvl"/>
          <dgm:resizeHandles val="exact"/>
        </dgm:presLayoutVars>
      </dgm:prSet>
      <dgm:spPr/>
      <dgm:t>
        <a:bodyPr/>
        <a:lstStyle/>
        <a:p>
          <a:endParaRPr lang="zh-CN" altLang="en-US"/>
        </a:p>
      </dgm:t>
    </dgm:pt>
    <dgm:pt modelId="{3D65E813-3764-469C-A507-D0007F3EB8B7}" type="pres">
      <dgm:prSet presAssocID="{743FB104-0C9D-48B2-8C53-8C8BCB64F149}" presName="root1" presStyleCnt="0"/>
      <dgm:spPr/>
    </dgm:pt>
    <dgm:pt modelId="{333C96CE-F224-4A07-8992-B6985CEE68B3}" type="pres">
      <dgm:prSet presAssocID="{743FB104-0C9D-48B2-8C53-8C8BCB64F149}" presName="LevelOneTextNode" presStyleLbl="node0" presStyleIdx="0" presStyleCnt="1" custScaleX="64386" custScaleY="34860" custLinFactNeighborX="-78516" custLinFactNeighborY="-1393">
        <dgm:presLayoutVars>
          <dgm:chPref val="3"/>
        </dgm:presLayoutVars>
      </dgm:prSet>
      <dgm:spPr/>
      <dgm:t>
        <a:bodyPr/>
        <a:lstStyle/>
        <a:p>
          <a:endParaRPr lang="zh-CN" altLang="en-US"/>
        </a:p>
      </dgm:t>
    </dgm:pt>
    <dgm:pt modelId="{E34B86FE-B441-46AA-8A44-664B5FB9C548}" type="pres">
      <dgm:prSet presAssocID="{743FB104-0C9D-48B2-8C53-8C8BCB64F149}" presName="level2hierChild" presStyleCnt="0"/>
      <dgm:spPr/>
    </dgm:pt>
    <dgm:pt modelId="{016483F6-B8E1-4692-BA34-7AD9D5AE12FA}" type="pres">
      <dgm:prSet presAssocID="{F714F273-EFB3-4823-8F77-4673F0A28CBE}" presName="conn2-1" presStyleLbl="parChTrans1D2" presStyleIdx="0" presStyleCnt="4"/>
      <dgm:spPr/>
    </dgm:pt>
    <dgm:pt modelId="{0F0F63A2-D091-49ED-A33B-37E9F824B981}" type="pres">
      <dgm:prSet presAssocID="{F714F273-EFB3-4823-8F77-4673F0A28CBE}" presName="connTx" presStyleLbl="parChTrans1D2" presStyleIdx="0" presStyleCnt="4"/>
      <dgm:spPr/>
    </dgm:pt>
    <dgm:pt modelId="{0E35F310-D2B4-4BE4-9EE3-EE60AC11775A}" type="pres">
      <dgm:prSet presAssocID="{A56EE7DD-0872-4156-BC3C-0F939480DCF2}" presName="root2" presStyleCnt="0"/>
      <dgm:spPr/>
    </dgm:pt>
    <dgm:pt modelId="{CBF6B628-8D99-4931-9D85-8CD662823E4C}" type="pres">
      <dgm:prSet presAssocID="{A56EE7DD-0872-4156-BC3C-0F939480DCF2}" presName="LevelTwoTextNode" presStyleLbl="node2" presStyleIdx="0" presStyleCnt="4" custScaleX="101263" custScaleY="53774">
        <dgm:presLayoutVars>
          <dgm:chPref val="3"/>
        </dgm:presLayoutVars>
      </dgm:prSet>
      <dgm:spPr/>
      <dgm:t>
        <a:bodyPr/>
        <a:lstStyle/>
        <a:p>
          <a:endParaRPr lang="zh-CN" altLang="en-US"/>
        </a:p>
      </dgm:t>
    </dgm:pt>
    <dgm:pt modelId="{2EB7AEF1-FFBF-4259-B383-64FF3C3A0A22}" type="pres">
      <dgm:prSet presAssocID="{A56EE7DD-0872-4156-BC3C-0F939480DCF2}" presName="level3hierChild" presStyleCnt="0"/>
      <dgm:spPr/>
    </dgm:pt>
    <dgm:pt modelId="{61DEE480-D988-4AE0-BA65-930D0CA0C5AE}" type="pres">
      <dgm:prSet presAssocID="{F8085E02-6F29-4E75-AFFB-38F280874FB9}" presName="conn2-1" presStyleLbl="parChTrans1D2" presStyleIdx="1" presStyleCnt="4"/>
      <dgm:spPr/>
    </dgm:pt>
    <dgm:pt modelId="{A9FBB3BF-DE41-4C14-A216-0005E254C009}" type="pres">
      <dgm:prSet presAssocID="{F8085E02-6F29-4E75-AFFB-38F280874FB9}" presName="connTx" presStyleLbl="parChTrans1D2" presStyleIdx="1" presStyleCnt="4"/>
      <dgm:spPr/>
    </dgm:pt>
    <dgm:pt modelId="{DEB10E47-0A88-4AF8-AC94-C32A26C1E708}" type="pres">
      <dgm:prSet presAssocID="{26B49BFD-C01B-43A5-98F8-EC23FBE653D3}" presName="root2" presStyleCnt="0"/>
      <dgm:spPr/>
    </dgm:pt>
    <dgm:pt modelId="{B728E628-061D-4D95-AE18-C50F129CEC83}" type="pres">
      <dgm:prSet presAssocID="{26B49BFD-C01B-43A5-98F8-EC23FBE653D3}" presName="LevelTwoTextNode" presStyleLbl="node2" presStyleIdx="1" presStyleCnt="4" custScaleX="101263" custScaleY="53774">
        <dgm:presLayoutVars>
          <dgm:chPref val="3"/>
        </dgm:presLayoutVars>
      </dgm:prSet>
      <dgm:spPr/>
    </dgm:pt>
    <dgm:pt modelId="{4B324A4C-CD25-436B-AAF1-CC7E1B981AC8}" type="pres">
      <dgm:prSet presAssocID="{26B49BFD-C01B-43A5-98F8-EC23FBE653D3}" presName="level3hierChild" presStyleCnt="0"/>
      <dgm:spPr/>
    </dgm:pt>
    <dgm:pt modelId="{D9B08E88-C5B6-45E2-A522-9402CEF7D928}" type="pres">
      <dgm:prSet presAssocID="{382C1FDE-07C0-4659-ABEC-098E3885E552}" presName="conn2-1" presStyleLbl="parChTrans1D2" presStyleIdx="2" presStyleCnt="4"/>
      <dgm:spPr/>
    </dgm:pt>
    <dgm:pt modelId="{07637C82-865A-415E-A501-D433827835FD}" type="pres">
      <dgm:prSet presAssocID="{382C1FDE-07C0-4659-ABEC-098E3885E552}" presName="connTx" presStyleLbl="parChTrans1D2" presStyleIdx="2" presStyleCnt="4"/>
      <dgm:spPr/>
    </dgm:pt>
    <dgm:pt modelId="{D7DB973E-EB94-4591-BDA1-F98484ECCDF5}" type="pres">
      <dgm:prSet presAssocID="{F6E93377-2F05-4662-B790-F56FB8EED13B}" presName="root2" presStyleCnt="0"/>
      <dgm:spPr/>
    </dgm:pt>
    <dgm:pt modelId="{DE2CEE8A-43BE-41FD-ABE2-E6C95E49C0A3}" type="pres">
      <dgm:prSet presAssocID="{F6E93377-2F05-4662-B790-F56FB8EED13B}" presName="LevelTwoTextNode" presStyleLbl="node2" presStyleIdx="2" presStyleCnt="4" custScaleX="101263" custScaleY="53774">
        <dgm:presLayoutVars>
          <dgm:chPref val="3"/>
        </dgm:presLayoutVars>
      </dgm:prSet>
      <dgm:spPr/>
    </dgm:pt>
    <dgm:pt modelId="{4691E75B-45BC-4DFF-B071-5561C229BD6D}" type="pres">
      <dgm:prSet presAssocID="{F6E93377-2F05-4662-B790-F56FB8EED13B}" presName="level3hierChild" presStyleCnt="0"/>
      <dgm:spPr/>
    </dgm:pt>
    <dgm:pt modelId="{FCC7557C-D6E9-4940-B40F-09F48950BAC8}" type="pres">
      <dgm:prSet presAssocID="{3216CA8F-58D7-402D-B4F9-6A5FB7A99F90}" presName="conn2-1" presStyleLbl="parChTrans1D2" presStyleIdx="3" presStyleCnt="4"/>
      <dgm:spPr/>
    </dgm:pt>
    <dgm:pt modelId="{3E36A00E-6DD1-424C-A76A-ACE23521FB2F}" type="pres">
      <dgm:prSet presAssocID="{3216CA8F-58D7-402D-B4F9-6A5FB7A99F90}" presName="connTx" presStyleLbl="parChTrans1D2" presStyleIdx="3" presStyleCnt="4"/>
      <dgm:spPr/>
    </dgm:pt>
    <dgm:pt modelId="{D56291DA-7C5E-4BAF-ADE4-AD0B325D48CD}" type="pres">
      <dgm:prSet presAssocID="{6C50C121-910E-4140-884D-5875058AFC17}" presName="root2" presStyleCnt="0"/>
      <dgm:spPr/>
    </dgm:pt>
    <dgm:pt modelId="{97B7A781-30AC-4511-9711-B799E4C0022A}" type="pres">
      <dgm:prSet presAssocID="{6C50C121-910E-4140-884D-5875058AFC17}" presName="LevelTwoTextNode" presStyleLbl="node2" presStyleIdx="3" presStyleCnt="4" custScaleX="101263" custScaleY="53774">
        <dgm:presLayoutVars>
          <dgm:chPref val="3"/>
        </dgm:presLayoutVars>
      </dgm:prSet>
      <dgm:spPr/>
    </dgm:pt>
    <dgm:pt modelId="{D4BA185D-A348-4841-B72F-215E0B249195}" type="pres">
      <dgm:prSet presAssocID="{6C50C121-910E-4140-884D-5875058AFC17}" presName="level3hierChild" presStyleCnt="0"/>
      <dgm:spPr/>
    </dgm:pt>
  </dgm:ptLst>
  <dgm:cxnLst>
    <dgm:cxn modelId="{8D2FB0EA-6490-45B0-AA95-9D4B9FFC5FD7}" type="presOf" srcId="{26B49BFD-C01B-43A5-98F8-EC23FBE653D3}" destId="{B728E628-061D-4D95-AE18-C50F129CEC83}" srcOrd="0" destOrd="0" presId="urn:microsoft.com/office/officeart/2005/8/layout/hierarchy2"/>
    <dgm:cxn modelId="{E886C781-CE75-4F80-BE26-DE760377F268}" srcId="{743FB104-0C9D-48B2-8C53-8C8BCB64F149}" destId="{6C50C121-910E-4140-884D-5875058AFC17}" srcOrd="3" destOrd="0" parTransId="{3216CA8F-58D7-402D-B4F9-6A5FB7A99F90}" sibTransId="{970B9798-13B2-41AC-9755-052AEB4FFC54}"/>
    <dgm:cxn modelId="{5B18B3EE-9E8E-4F4C-BED5-43D3D11C8F4B}" type="presOf" srcId="{3216CA8F-58D7-402D-B4F9-6A5FB7A99F90}" destId="{FCC7557C-D6E9-4940-B40F-09F48950BAC8}" srcOrd="0" destOrd="0" presId="urn:microsoft.com/office/officeart/2005/8/layout/hierarchy2"/>
    <dgm:cxn modelId="{7BB73A59-9FE9-4B1A-A33D-3D6AA010A1CD}" type="presOf" srcId="{A56EE7DD-0872-4156-BC3C-0F939480DCF2}" destId="{CBF6B628-8D99-4931-9D85-8CD662823E4C}" srcOrd="0" destOrd="0" presId="urn:microsoft.com/office/officeart/2005/8/layout/hierarchy2"/>
    <dgm:cxn modelId="{DCBDA9C4-F5FF-4C99-9CB3-F2F2465C1905}" type="presOf" srcId="{382C1FDE-07C0-4659-ABEC-098E3885E552}" destId="{07637C82-865A-415E-A501-D433827835FD}" srcOrd="1" destOrd="0" presId="urn:microsoft.com/office/officeart/2005/8/layout/hierarchy2"/>
    <dgm:cxn modelId="{19C61046-33A2-4091-BA0B-E8E3F5042CD7}" type="presOf" srcId="{F8085E02-6F29-4E75-AFFB-38F280874FB9}" destId="{61DEE480-D988-4AE0-BA65-930D0CA0C5AE}" srcOrd="0" destOrd="0" presId="urn:microsoft.com/office/officeart/2005/8/layout/hierarchy2"/>
    <dgm:cxn modelId="{57EF75F2-9D74-49E0-8FCE-87D326E1EA0E}" srcId="{743FB104-0C9D-48B2-8C53-8C8BCB64F149}" destId="{F6E93377-2F05-4662-B790-F56FB8EED13B}" srcOrd="2" destOrd="0" parTransId="{382C1FDE-07C0-4659-ABEC-098E3885E552}" sibTransId="{890E0A27-2770-4DDE-9370-F18C27C4A27A}"/>
    <dgm:cxn modelId="{B6E89BBB-584F-4D25-AC94-154A7A20CBA3}" type="presOf" srcId="{F6E93377-2F05-4662-B790-F56FB8EED13B}" destId="{DE2CEE8A-43BE-41FD-ABE2-E6C95E49C0A3}" srcOrd="0" destOrd="0" presId="urn:microsoft.com/office/officeart/2005/8/layout/hierarchy2"/>
    <dgm:cxn modelId="{5CD15D08-9037-4888-9728-A0AD67F4439B}" type="presOf" srcId="{3216CA8F-58D7-402D-B4F9-6A5FB7A99F90}" destId="{3E36A00E-6DD1-424C-A76A-ACE23521FB2F}" srcOrd="1" destOrd="0" presId="urn:microsoft.com/office/officeart/2005/8/layout/hierarchy2"/>
    <dgm:cxn modelId="{5DE4159F-BB1D-4F9C-B725-1B36126EC844}" srcId="{6F203390-EB22-4058-B192-486009E0DC6C}" destId="{743FB104-0C9D-48B2-8C53-8C8BCB64F149}" srcOrd="0" destOrd="0" parTransId="{985A2707-0600-466C-A1B7-CA98AA43D01C}" sibTransId="{4755919D-38C9-42EC-822F-99B7FA3CD223}"/>
    <dgm:cxn modelId="{EED2FAFD-F3E2-41F3-BD96-BB6B474C1E38}" type="presOf" srcId="{6C50C121-910E-4140-884D-5875058AFC17}" destId="{97B7A781-30AC-4511-9711-B799E4C0022A}" srcOrd="0" destOrd="0" presId="urn:microsoft.com/office/officeart/2005/8/layout/hierarchy2"/>
    <dgm:cxn modelId="{13C6AE32-894F-4242-9E6B-87994930CD01}" type="presOf" srcId="{F714F273-EFB3-4823-8F77-4673F0A28CBE}" destId="{016483F6-B8E1-4692-BA34-7AD9D5AE12FA}" srcOrd="0" destOrd="0" presId="urn:microsoft.com/office/officeart/2005/8/layout/hierarchy2"/>
    <dgm:cxn modelId="{6C274D9E-16A6-464B-B3A4-2123BD2D2ABB}" type="presOf" srcId="{382C1FDE-07C0-4659-ABEC-098E3885E552}" destId="{D9B08E88-C5B6-45E2-A522-9402CEF7D928}" srcOrd="0" destOrd="0" presId="urn:microsoft.com/office/officeart/2005/8/layout/hierarchy2"/>
    <dgm:cxn modelId="{851C271D-E46A-4295-B0D9-2D497D790626}" type="presOf" srcId="{F714F273-EFB3-4823-8F77-4673F0A28CBE}" destId="{0F0F63A2-D091-49ED-A33B-37E9F824B981}" srcOrd="1" destOrd="0" presId="urn:microsoft.com/office/officeart/2005/8/layout/hierarchy2"/>
    <dgm:cxn modelId="{169250A3-CA1F-4B0F-B0E5-CA3A34599F1C}" srcId="{743FB104-0C9D-48B2-8C53-8C8BCB64F149}" destId="{26B49BFD-C01B-43A5-98F8-EC23FBE653D3}" srcOrd="1" destOrd="0" parTransId="{F8085E02-6F29-4E75-AFFB-38F280874FB9}" sibTransId="{7B38F15A-112A-44FF-BA37-B7B0EF86BAD3}"/>
    <dgm:cxn modelId="{C915941A-B4C0-4BFA-8B29-A84BAE16EBFC}" type="presOf" srcId="{F8085E02-6F29-4E75-AFFB-38F280874FB9}" destId="{A9FBB3BF-DE41-4C14-A216-0005E254C009}" srcOrd="1" destOrd="0" presId="urn:microsoft.com/office/officeart/2005/8/layout/hierarchy2"/>
    <dgm:cxn modelId="{D9B3E465-263A-4619-900C-BF4ACBF2AE41}" type="presOf" srcId="{6F203390-EB22-4058-B192-486009E0DC6C}" destId="{A4D71457-F644-484B-BA28-99495EAF0047}" srcOrd="0" destOrd="0" presId="urn:microsoft.com/office/officeart/2005/8/layout/hierarchy2"/>
    <dgm:cxn modelId="{FDF87B30-C6E0-4533-8130-7B7453328B54}" srcId="{743FB104-0C9D-48B2-8C53-8C8BCB64F149}" destId="{A56EE7DD-0872-4156-BC3C-0F939480DCF2}" srcOrd="0" destOrd="0" parTransId="{F714F273-EFB3-4823-8F77-4673F0A28CBE}" sibTransId="{E71AEF16-0D21-4E62-9C83-77300829BE93}"/>
    <dgm:cxn modelId="{15F2D283-8E4A-41F4-A83F-327B75823AFD}" type="presOf" srcId="{743FB104-0C9D-48B2-8C53-8C8BCB64F149}" destId="{333C96CE-F224-4A07-8992-B6985CEE68B3}" srcOrd="0" destOrd="0" presId="urn:microsoft.com/office/officeart/2005/8/layout/hierarchy2"/>
    <dgm:cxn modelId="{0ABEE833-B9F6-480B-A359-75667DDFF7B8}" type="presParOf" srcId="{A4D71457-F644-484B-BA28-99495EAF0047}" destId="{3D65E813-3764-469C-A507-D0007F3EB8B7}" srcOrd="0" destOrd="0" presId="urn:microsoft.com/office/officeart/2005/8/layout/hierarchy2"/>
    <dgm:cxn modelId="{A9B2F407-6034-4D24-B707-B45E4DE246F9}" type="presParOf" srcId="{3D65E813-3764-469C-A507-D0007F3EB8B7}" destId="{333C96CE-F224-4A07-8992-B6985CEE68B3}" srcOrd="0" destOrd="0" presId="urn:microsoft.com/office/officeart/2005/8/layout/hierarchy2"/>
    <dgm:cxn modelId="{EEE439CB-C318-4C34-B25B-EE91C0041F64}" type="presParOf" srcId="{3D65E813-3764-469C-A507-D0007F3EB8B7}" destId="{E34B86FE-B441-46AA-8A44-664B5FB9C548}" srcOrd="1" destOrd="0" presId="urn:microsoft.com/office/officeart/2005/8/layout/hierarchy2"/>
    <dgm:cxn modelId="{7325C3CD-5136-4DC5-AF6C-EFE48C7A47F6}" type="presParOf" srcId="{E34B86FE-B441-46AA-8A44-664B5FB9C548}" destId="{016483F6-B8E1-4692-BA34-7AD9D5AE12FA}" srcOrd="0" destOrd="0" presId="urn:microsoft.com/office/officeart/2005/8/layout/hierarchy2"/>
    <dgm:cxn modelId="{3EA4FA7A-F624-449F-96A6-401B5944C8C7}" type="presParOf" srcId="{016483F6-B8E1-4692-BA34-7AD9D5AE12FA}" destId="{0F0F63A2-D091-49ED-A33B-37E9F824B981}" srcOrd="0" destOrd="0" presId="urn:microsoft.com/office/officeart/2005/8/layout/hierarchy2"/>
    <dgm:cxn modelId="{FD24BBC5-40BF-4730-B741-65FCDF0A151C}" type="presParOf" srcId="{E34B86FE-B441-46AA-8A44-664B5FB9C548}" destId="{0E35F310-D2B4-4BE4-9EE3-EE60AC11775A}" srcOrd="1" destOrd="0" presId="urn:microsoft.com/office/officeart/2005/8/layout/hierarchy2"/>
    <dgm:cxn modelId="{40DB6BCD-B0EE-4964-94CF-E0ABD23932CA}" type="presParOf" srcId="{0E35F310-D2B4-4BE4-9EE3-EE60AC11775A}" destId="{CBF6B628-8D99-4931-9D85-8CD662823E4C}" srcOrd="0" destOrd="0" presId="urn:microsoft.com/office/officeart/2005/8/layout/hierarchy2"/>
    <dgm:cxn modelId="{5F934E2D-1949-4848-9C84-7DEAC10B1207}" type="presParOf" srcId="{0E35F310-D2B4-4BE4-9EE3-EE60AC11775A}" destId="{2EB7AEF1-FFBF-4259-B383-64FF3C3A0A22}" srcOrd="1" destOrd="0" presId="urn:microsoft.com/office/officeart/2005/8/layout/hierarchy2"/>
    <dgm:cxn modelId="{6F2E20F7-2E8A-4C6D-9E3C-4AB2F8FE28F5}" type="presParOf" srcId="{E34B86FE-B441-46AA-8A44-664B5FB9C548}" destId="{61DEE480-D988-4AE0-BA65-930D0CA0C5AE}" srcOrd="2" destOrd="0" presId="urn:microsoft.com/office/officeart/2005/8/layout/hierarchy2"/>
    <dgm:cxn modelId="{4BDB2240-FC50-4C94-8A01-7B179EF97456}" type="presParOf" srcId="{61DEE480-D988-4AE0-BA65-930D0CA0C5AE}" destId="{A9FBB3BF-DE41-4C14-A216-0005E254C009}" srcOrd="0" destOrd="0" presId="urn:microsoft.com/office/officeart/2005/8/layout/hierarchy2"/>
    <dgm:cxn modelId="{BCE91B49-68D0-4874-A634-70D662C8D15E}" type="presParOf" srcId="{E34B86FE-B441-46AA-8A44-664B5FB9C548}" destId="{DEB10E47-0A88-4AF8-AC94-C32A26C1E708}" srcOrd="3" destOrd="0" presId="urn:microsoft.com/office/officeart/2005/8/layout/hierarchy2"/>
    <dgm:cxn modelId="{26EBA409-70F7-4C10-9BAC-4B150CBEE7EA}" type="presParOf" srcId="{DEB10E47-0A88-4AF8-AC94-C32A26C1E708}" destId="{B728E628-061D-4D95-AE18-C50F129CEC83}" srcOrd="0" destOrd="0" presId="urn:microsoft.com/office/officeart/2005/8/layout/hierarchy2"/>
    <dgm:cxn modelId="{41C33F20-2A89-4D79-872A-C45A2DA9009A}" type="presParOf" srcId="{DEB10E47-0A88-4AF8-AC94-C32A26C1E708}" destId="{4B324A4C-CD25-436B-AAF1-CC7E1B981AC8}" srcOrd="1" destOrd="0" presId="urn:microsoft.com/office/officeart/2005/8/layout/hierarchy2"/>
    <dgm:cxn modelId="{220578E9-F1C5-4280-AFC8-26B3C1487E9C}" type="presParOf" srcId="{E34B86FE-B441-46AA-8A44-664B5FB9C548}" destId="{D9B08E88-C5B6-45E2-A522-9402CEF7D928}" srcOrd="4" destOrd="0" presId="urn:microsoft.com/office/officeart/2005/8/layout/hierarchy2"/>
    <dgm:cxn modelId="{331E3465-BB33-4DC4-A303-1B075A78F971}" type="presParOf" srcId="{D9B08E88-C5B6-45E2-A522-9402CEF7D928}" destId="{07637C82-865A-415E-A501-D433827835FD}" srcOrd="0" destOrd="0" presId="urn:microsoft.com/office/officeart/2005/8/layout/hierarchy2"/>
    <dgm:cxn modelId="{7F2C71B5-8C1A-47C9-A1E5-4A9C48787843}" type="presParOf" srcId="{E34B86FE-B441-46AA-8A44-664B5FB9C548}" destId="{D7DB973E-EB94-4591-BDA1-F98484ECCDF5}" srcOrd="5" destOrd="0" presId="urn:microsoft.com/office/officeart/2005/8/layout/hierarchy2"/>
    <dgm:cxn modelId="{C6373627-32C6-462F-88A2-B39C6ABE2682}" type="presParOf" srcId="{D7DB973E-EB94-4591-BDA1-F98484ECCDF5}" destId="{DE2CEE8A-43BE-41FD-ABE2-E6C95E49C0A3}" srcOrd="0" destOrd="0" presId="urn:microsoft.com/office/officeart/2005/8/layout/hierarchy2"/>
    <dgm:cxn modelId="{8B94C5C2-48BA-47BA-AA19-A5BB5C117F83}" type="presParOf" srcId="{D7DB973E-EB94-4591-BDA1-F98484ECCDF5}" destId="{4691E75B-45BC-4DFF-B071-5561C229BD6D}" srcOrd="1" destOrd="0" presId="urn:microsoft.com/office/officeart/2005/8/layout/hierarchy2"/>
    <dgm:cxn modelId="{2102C605-7444-4FE6-9C31-989A33C3185C}" type="presParOf" srcId="{E34B86FE-B441-46AA-8A44-664B5FB9C548}" destId="{FCC7557C-D6E9-4940-B40F-09F48950BAC8}" srcOrd="6" destOrd="0" presId="urn:microsoft.com/office/officeart/2005/8/layout/hierarchy2"/>
    <dgm:cxn modelId="{830B2E6B-ECA3-429C-88AD-A1A52614FD37}" type="presParOf" srcId="{FCC7557C-D6E9-4940-B40F-09F48950BAC8}" destId="{3E36A00E-6DD1-424C-A76A-ACE23521FB2F}" srcOrd="0" destOrd="0" presId="urn:microsoft.com/office/officeart/2005/8/layout/hierarchy2"/>
    <dgm:cxn modelId="{0BF6ABAA-545C-449C-8769-C26C1173AD80}" type="presParOf" srcId="{E34B86FE-B441-46AA-8A44-664B5FB9C548}" destId="{D56291DA-7C5E-4BAF-ADE4-AD0B325D48CD}" srcOrd="7" destOrd="0" presId="urn:microsoft.com/office/officeart/2005/8/layout/hierarchy2"/>
    <dgm:cxn modelId="{CB6123B2-8196-4218-BC19-E8FE7439567D}" type="presParOf" srcId="{D56291DA-7C5E-4BAF-ADE4-AD0B325D48CD}" destId="{97B7A781-30AC-4511-9711-B799E4C0022A}" srcOrd="0" destOrd="0" presId="urn:microsoft.com/office/officeart/2005/8/layout/hierarchy2"/>
    <dgm:cxn modelId="{81B15B36-E45A-403C-ACE6-43EBC5DCBCF4}" type="presParOf" srcId="{D56291DA-7C5E-4BAF-ADE4-AD0B325D48CD}" destId="{D4BA185D-A348-4841-B72F-215E0B24919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5A403-E13B-4294-834C-A655F0DF4D1F}" type="doc">
      <dgm:prSet loTypeId="urn:diagrams.loki3.com/BracketList+Icon" loCatId="officeonline" qsTypeId="urn:microsoft.com/office/officeart/2005/8/quickstyle/simple1" qsCatId="simple" csTypeId="urn:microsoft.com/office/officeart/2005/8/colors/colorful1" csCatId="colorful" phldr="1"/>
      <dgm:spPr/>
      <dgm:t>
        <a:bodyPr/>
        <a:lstStyle/>
        <a:p>
          <a:endParaRPr lang="zh-CN" altLang="en-US"/>
        </a:p>
      </dgm:t>
    </dgm:pt>
    <dgm:pt modelId="{661E2D65-FAE6-4A56-BD2E-9F5604DCD47A}">
      <dgm:prSet phldrT="[文本]"/>
      <dgm:spPr/>
      <dgm:t>
        <a:bodyPr/>
        <a:lstStyle/>
        <a:p>
          <a:r>
            <a:rPr lang="zh-CN" altLang="en-US" b="0" dirty="0" smtClean="0"/>
            <a:t>目标</a:t>
          </a:r>
          <a:endParaRPr lang="zh-CN" altLang="en-US" dirty="0"/>
        </a:p>
      </dgm:t>
    </dgm:pt>
    <dgm:pt modelId="{5DE1DEBE-C75E-4DF5-868E-4B44D76E3248}" type="parTrans" cxnId="{505A93C5-DA59-4DA1-B204-27CDF28AE288}">
      <dgm:prSet/>
      <dgm:spPr/>
      <dgm:t>
        <a:bodyPr/>
        <a:lstStyle/>
        <a:p>
          <a:endParaRPr lang="zh-CN" altLang="en-US"/>
        </a:p>
      </dgm:t>
    </dgm:pt>
    <dgm:pt modelId="{2BABB0DF-2A91-4111-A912-2A7CD17C4A28}" type="sibTrans" cxnId="{505A93C5-DA59-4DA1-B204-27CDF28AE288}">
      <dgm:prSet/>
      <dgm:spPr/>
      <dgm:t>
        <a:bodyPr/>
        <a:lstStyle/>
        <a:p>
          <a:endParaRPr lang="zh-CN" altLang="en-US"/>
        </a:p>
      </dgm:t>
    </dgm:pt>
    <dgm:pt modelId="{0D4DF327-3C55-4093-A68B-5255E51C565D}">
      <dgm:prSet phldrT="[文本]" custT="1"/>
      <dgm:spPr/>
      <dgm:t>
        <a:bodyPr/>
        <a:lstStyle/>
        <a:p>
          <a:r>
            <a:rPr lang="zh-CN" altLang="en-US" sz="2800" b="0" dirty="0" smtClean="0">
              <a:ea typeface="宋体" pitchFamily="2" charset="-122"/>
            </a:rPr>
            <a:t>防止进程长期不能获得调度而饥饿</a:t>
          </a:r>
          <a:endParaRPr lang="zh-CN" altLang="en-US" sz="2800" dirty="0"/>
        </a:p>
      </dgm:t>
    </dgm:pt>
    <dgm:pt modelId="{8CDFB36F-D0EF-4F6B-940E-8379F86DE308}" type="parTrans" cxnId="{EF1DFC68-BF6B-4FA4-8B01-F7A607F1473F}">
      <dgm:prSet/>
      <dgm:spPr/>
      <dgm:t>
        <a:bodyPr/>
        <a:lstStyle/>
        <a:p>
          <a:endParaRPr lang="zh-CN" altLang="en-US"/>
        </a:p>
      </dgm:t>
    </dgm:pt>
    <dgm:pt modelId="{670AA4F1-57D3-4F6D-9721-31C8F1E76386}" type="sibTrans" cxnId="{EF1DFC68-BF6B-4FA4-8B01-F7A607F1473F}">
      <dgm:prSet/>
      <dgm:spPr/>
      <dgm:t>
        <a:bodyPr/>
        <a:lstStyle/>
        <a:p>
          <a:endParaRPr lang="zh-CN" altLang="en-US"/>
        </a:p>
      </dgm:t>
    </dgm:pt>
    <dgm:pt modelId="{5D6CFD48-60CD-4EC7-B4E8-AE5AD4123DD6}">
      <dgm:prSet phldrT="[文本]"/>
      <dgm:spPr/>
      <dgm:t>
        <a:bodyPr/>
        <a:lstStyle/>
        <a:p>
          <a:r>
            <a:rPr lang="zh-CN" altLang="en-US" smtClean="0"/>
            <a:t>原则</a:t>
          </a:r>
          <a:endParaRPr lang="zh-CN" altLang="en-US" dirty="0"/>
        </a:p>
      </dgm:t>
    </dgm:pt>
    <dgm:pt modelId="{FBD6C171-5634-4C31-868B-146D6E04102E}" type="parTrans" cxnId="{81F96BDE-FC18-4DCF-88FC-94005E2B5C46}">
      <dgm:prSet/>
      <dgm:spPr/>
      <dgm:t>
        <a:bodyPr/>
        <a:lstStyle/>
        <a:p>
          <a:endParaRPr lang="zh-CN" altLang="en-US"/>
        </a:p>
      </dgm:t>
    </dgm:pt>
    <dgm:pt modelId="{3CF6A07B-145B-40D1-96D3-E2A7FA6FBE34}" type="sibTrans" cxnId="{81F96BDE-FC18-4DCF-88FC-94005E2B5C46}">
      <dgm:prSet/>
      <dgm:spPr/>
      <dgm:t>
        <a:bodyPr/>
        <a:lstStyle/>
        <a:p>
          <a:endParaRPr lang="zh-CN" altLang="en-US"/>
        </a:p>
      </dgm:t>
    </dgm:pt>
    <dgm:pt modelId="{49229CC6-E89E-4059-88E8-46E86A0E6237}">
      <dgm:prSet phldrT="[文本]" custT="1"/>
      <dgm:spPr/>
      <dgm:t>
        <a:bodyPr/>
        <a:lstStyle/>
        <a:p>
          <a:r>
            <a:rPr lang="zh-CN" altLang="en-US" sz="2800" b="0" dirty="0" smtClean="0">
              <a:ea typeface="宋体" pitchFamily="2" charset="-122"/>
            </a:rPr>
            <a:t>满足用户需求</a:t>
          </a:r>
          <a:endParaRPr lang="zh-CN" altLang="en-US" sz="2800" dirty="0"/>
        </a:p>
      </dgm:t>
    </dgm:pt>
    <dgm:pt modelId="{2429A93F-2C71-45A9-8E76-93F154FCD2D1}" type="parTrans" cxnId="{B5E80706-5590-4854-AEEB-64DB1E1F3112}">
      <dgm:prSet/>
      <dgm:spPr/>
      <dgm:t>
        <a:bodyPr/>
        <a:lstStyle/>
        <a:p>
          <a:endParaRPr lang="zh-CN" altLang="en-US"/>
        </a:p>
      </dgm:t>
    </dgm:pt>
    <dgm:pt modelId="{EC1A24C6-EE04-449F-8D6A-DE547989F65E}" type="sibTrans" cxnId="{B5E80706-5590-4854-AEEB-64DB1E1F3112}">
      <dgm:prSet/>
      <dgm:spPr/>
      <dgm:t>
        <a:bodyPr/>
        <a:lstStyle/>
        <a:p>
          <a:endParaRPr lang="zh-CN" altLang="en-US"/>
        </a:p>
      </dgm:t>
    </dgm:pt>
    <dgm:pt modelId="{6B481328-13BC-4FA4-A7A0-1369CC1BD257}">
      <dgm:prSet phldrT="[文本]" custT="1"/>
      <dgm:spPr/>
      <dgm:t>
        <a:bodyPr/>
        <a:lstStyle/>
        <a:p>
          <a:r>
            <a:rPr lang="zh-CN" altLang="en-US" sz="2800" b="0" dirty="0" smtClean="0">
              <a:ea typeface="宋体" pitchFamily="2" charset="-122"/>
            </a:rPr>
            <a:t>尽量提高处理机的利用率</a:t>
          </a:r>
          <a:endParaRPr lang="zh-CN" altLang="en-US" sz="2800" dirty="0"/>
        </a:p>
      </dgm:t>
    </dgm:pt>
    <dgm:pt modelId="{0C2E73B0-3FED-4059-B755-F40AEA70320C}" type="parTrans" cxnId="{6CD7A53F-124E-4BDC-BAED-866699075C58}">
      <dgm:prSet/>
      <dgm:spPr/>
      <dgm:t>
        <a:bodyPr/>
        <a:lstStyle/>
        <a:p>
          <a:endParaRPr lang="zh-CN" altLang="en-US"/>
        </a:p>
      </dgm:t>
    </dgm:pt>
    <dgm:pt modelId="{DEBAA4BA-5298-4F60-8792-9047A834897E}" type="sibTrans" cxnId="{6CD7A53F-124E-4BDC-BAED-866699075C58}">
      <dgm:prSet/>
      <dgm:spPr/>
      <dgm:t>
        <a:bodyPr/>
        <a:lstStyle/>
        <a:p>
          <a:endParaRPr lang="zh-CN" altLang="en-US"/>
        </a:p>
      </dgm:t>
    </dgm:pt>
    <dgm:pt modelId="{3B016AB3-7A15-4DFC-955E-7239F09CDA12}">
      <dgm:prSet phldrT="[文本]" custT="1"/>
      <dgm:spPr/>
      <dgm:t>
        <a:bodyPr/>
        <a:lstStyle/>
        <a:p>
          <a:r>
            <a:rPr lang="zh-CN" altLang="en-US" sz="2800" b="0" dirty="0" smtClean="0">
              <a:ea typeface="宋体" pitchFamily="2" charset="-122"/>
            </a:rPr>
            <a:t>提高系统吞吐量</a:t>
          </a:r>
          <a:endParaRPr lang="zh-CN" altLang="en-US" sz="2800" dirty="0"/>
        </a:p>
      </dgm:t>
    </dgm:pt>
    <dgm:pt modelId="{ACFD71F4-E655-4CE6-B85D-1256B3A5D63C}" type="parTrans" cxnId="{5BF8B4CE-87BD-4F3B-9BC9-F448B1210D7D}">
      <dgm:prSet/>
      <dgm:spPr/>
      <dgm:t>
        <a:bodyPr/>
        <a:lstStyle/>
        <a:p>
          <a:endParaRPr lang="zh-CN" altLang="en-US"/>
        </a:p>
      </dgm:t>
    </dgm:pt>
    <dgm:pt modelId="{DF5518CA-AA59-40F4-895E-774CE2449099}" type="sibTrans" cxnId="{5BF8B4CE-87BD-4F3B-9BC9-F448B1210D7D}">
      <dgm:prSet/>
      <dgm:spPr/>
      <dgm:t>
        <a:bodyPr/>
        <a:lstStyle/>
        <a:p>
          <a:endParaRPr lang="zh-CN" altLang="en-US"/>
        </a:p>
      </dgm:t>
    </dgm:pt>
    <dgm:pt modelId="{96480190-9AB8-4660-A3D1-5BA1F3507B51}">
      <dgm:prSet phldrT="[文本]" custT="1"/>
      <dgm:spPr/>
      <dgm:t>
        <a:bodyPr/>
        <a:lstStyle/>
        <a:p>
          <a:r>
            <a:rPr lang="zh-CN" altLang="en-US" sz="2800" b="0" dirty="0" smtClean="0">
              <a:ea typeface="宋体" pitchFamily="2" charset="-122"/>
            </a:rPr>
            <a:t>尽量减少进程的响应时间</a:t>
          </a:r>
          <a:endParaRPr lang="zh-CN" altLang="en-US" sz="2800" dirty="0"/>
        </a:p>
      </dgm:t>
    </dgm:pt>
    <dgm:pt modelId="{B54FA81A-0CDF-482E-A267-105C0A7D597F}" type="parTrans" cxnId="{2B191C5E-164F-4212-B3CF-3EF75B192CEB}">
      <dgm:prSet/>
      <dgm:spPr/>
      <dgm:t>
        <a:bodyPr/>
        <a:lstStyle/>
        <a:p>
          <a:endParaRPr lang="zh-CN" altLang="en-US"/>
        </a:p>
      </dgm:t>
    </dgm:pt>
    <dgm:pt modelId="{61935FAF-6B8A-4105-BF20-21EDB38979B8}" type="sibTrans" cxnId="{2B191C5E-164F-4212-B3CF-3EF75B192CEB}">
      <dgm:prSet/>
      <dgm:spPr/>
      <dgm:t>
        <a:bodyPr/>
        <a:lstStyle/>
        <a:p>
          <a:endParaRPr lang="zh-CN" altLang="en-US"/>
        </a:p>
      </dgm:t>
    </dgm:pt>
    <dgm:pt modelId="{6FF439EC-59E4-4002-99B1-C719D8BFCBAA}">
      <dgm:prSet phldrT="[文本]" custT="1"/>
      <dgm:spPr/>
      <dgm:t>
        <a:bodyPr/>
        <a:lstStyle/>
        <a:p>
          <a:r>
            <a:rPr lang="zh-CN" altLang="en-US" sz="2800" b="0" dirty="0" smtClean="0">
              <a:ea typeface="宋体" pitchFamily="2" charset="-122"/>
            </a:rPr>
            <a:t>满足系统需求</a:t>
          </a:r>
          <a:endParaRPr lang="zh-CN" altLang="en-US" sz="2800" dirty="0"/>
        </a:p>
      </dgm:t>
    </dgm:pt>
    <dgm:pt modelId="{C2BA9D07-0CA5-47B2-9412-33F65D6A709E}" type="parTrans" cxnId="{744EAAEE-1FC2-4ABB-B414-A49A4DD0742F}">
      <dgm:prSet/>
      <dgm:spPr/>
      <dgm:t>
        <a:bodyPr/>
        <a:lstStyle/>
        <a:p>
          <a:endParaRPr lang="zh-CN" altLang="en-US"/>
        </a:p>
      </dgm:t>
    </dgm:pt>
    <dgm:pt modelId="{39167E97-18C1-43F1-B5CF-248A1373C336}" type="sibTrans" cxnId="{744EAAEE-1FC2-4ABB-B414-A49A4DD0742F}">
      <dgm:prSet/>
      <dgm:spPr/>
      <dgm:t>
        <a:bodyPr/>
        <a:lstStyle/>
        <a:p>
          <a:endParaRPr lang="zh-CN" altLang="en-US"/>
        </a:p>
      </dgm:t>
    </dgm:pt>
    <dgm:pt modelId="{74CADC99-43EC-4A72-8CE2-E1CA42E4D677}" type="pres">
      <dgm:prSet presAssocID="{32E5A403-E13B-4294-834C-A655F0DF4D1F}" presName="Name0" presStyleCnt="0">
        <dgm:presLayoutVars>
          <dgm:dir/>
          <dgm:animLvl val="lvl"/>
          <dgm:resizeHandles val="exact"/>
        </dgm:presLayoutVars>
      </dgm:prSet>
      <dgm:spPr/>
      <dgm:t>
        <a:bodyPr/>
        <a:lstStyle/>
        <a:p>
          <a:endParaRPr lang="zh-CN" altLang="en-US"/>
        </a:p>
      </dgm:t>
    </dgm:pt>
    <dgm:pt modelId="{562EB922-EFD6-4E3D-A24F-33DA31F3C5CE}" type="pres">
      <dgm:prSet presAssocID="{661E2D65-FAE6-4A56-BD2E-9F5604DCD47A}" presName="linNode" presStyleCnt="0"/>
      <dgm:spPr/>
    </dgm:pt>
    <dgm:pt modelId="{6E5F8B1A-F886-4CFD-8AA9-CE987045F820}" type="pres">
      <dgm:prSet presAssocID="{661E2D65-FAE6-4A56-BD2E-9F5604DCD47A}" presName="parTx" presStyleLbl="revTx" presStyleIdx="0" presStyleCnt="2">
        <dgm:presLayoutVars>
          <dgm:chMax val="1"/>
          <dgm:bulletEnabled val="1"/>
        </dgm:presLayoutVars>
      </dgm:prSet>
      <dgm:spPr/>
      <dgm:t>
        <a:bodyPr/>
        <a:lstStyle/>
        <a:p>
          <a:endParaRPr lang="zh-CN" altLang="en-US"/>
        </a:p>
      </dgm:t>
    </dgm:pt>
    <dgm:pt modelId="{F6EB1047-5056-4EC9-86BE-9C9247354C86}" type="pres">
      <dgm:prSet presAssocID="{661E2D65-FAE6-4A56-BD2E-9F5604DCD47A}" presName="bracket" presStyleLbl="parChTrans1D1" presStyleIdx="0" presStyleCnt="2"/>
      <dgm:spPr/>
    </dgm:pt>
    <dgm:pt modelId="{6C2145F9-D80E-4E74-AAFF-1470AE6CC897}" type="pres">
      <dgm:prSet presAssocID="{661E2D65-FAE6-4A56-BD2E-9F5604DCD47A}" presName="spH" presStyleCnt="0"/>
      <dgm:spPr/>
    </dgm:pt>
    <dgm:pt modelId="{F7DBB993-A582-461D-9108-689C6040827D}" type="pres">
      <dgm:prSet presAssocID="{661E2D65-FAE6-4A56-BD2E-9F5604DCD47A}" presName="desTx" presStyleLbl="node1" presStyleIdx="0" presStyleCnt="2">
        <dgm:presLayoutVars>
          <dgm:bulletEnabled val="1"/>
        </dgm:presLayoutVars>
      </dgm:prSet>
      <dgm:spPr/>
      <dgm:t>
        <a:bodyPr/>
        <a:lstStyle/>
        <a:p>
          <a:endParaRPr lang="zh-CN" altLang="en-US"/>
        </a:p>
      </dgm:t>
    </dgm:pt>
    <dgm:pt modelId="{37C251E6-8ED8-4F0C-A075-F2D8E3AE501E}" type="pres">
      <dgm:prSet presAssocID="{2BABB0DF-2A91-4111-A912-2A7CD17C4A28}" presName="spV" presStyleCnt="0"/>
      <dgm:spPr/>
    </dgm:pt>
    <dgm:pt modelId="{7EAE6784-8FC0-430F-A692-3D831D378B31}" type="pres">
      <dgm:prSet presAssocID="{5D6CFD48-60CD-4EC7-B4E8-AE5AD4123DD6}" presName="linNode" presStyleCnt="0"/>
      <dgm:spPr/>
    </dgm:pt>
    <dgm:pt modelId="{0F7AF502-4723-47D5-AF15-BD40D2BF4446}" type="pres">
      <dgm:prSet presAssocID="{5D6CFD48-60CD-4EC7-B4E8-AE5AD4123DD6}" presName="parTx" presStyleLbl="revTx" presStyleIdx="1" presStyleCnt="2">
        <dgm:presLayoutVars>
          <dgm:chMax val="1"/>
          <dgm:bulletEnabled val="1"/>
        </dgm:presLayoutVars>
      </dgm:prSet>
      <dgm:spPr/>
      <dgm:t>
        <a:bodyPr/>
        <a:lstStyle/>
        <a:p>
          <a:endParaRPr lang="zh-CN" altLang="en-US"/>
        </a:p>
      </dgm:t>
    </dgm:pt>
    <dgm:pt modelId="{E38E75E7-B90D-4BBC-BECB-C3B6947F1F40}" type="pres">
      <dgm:prSet presAssocID="{5D6CFD48-60CD-4EC7-B4E8-AE5AD4123DD6}" presName="bracket" presStyleLbl="parChTrans1D1" presStyleIdx="1" presStyleCnt="2"/>
      <dgm:spPr/>
    </dgm:pt>
    <dgm:pt modelId="{BC961FE3-3F35-4847-AC17-4260B528832B}" type="pres">
      <dgm:prSet presAssocID="{5D6CFD48-60CD-4EC7-B4E8-AE5AD4123DD6}" presName="spH" presStyleCnt="0"/>
      <dgm:spPr/>
    </dgm:pt>
    <dgm:pt modelId="{70CEFFFA-184D-4AA1-BDAD-48B7B73FE789}" type="pres">
      <dgm:prSet presAssocID="{5D6CFD48-60CD-4EC7-B4E8-AE5AD4123DD6}" presName="desTx" presStyleLbl="node1" presStyleIdx="1" presStyleCnt="2">
        <dgm:presLayoutVars>
          <dgm:bulletEnabled val="1"/>
        </dgm:presLayoutVars>
      </dgm:prSet>
      <dgm:spPr/>
      <dgm:t>
        <a:bodyPr/>
        <a:lstStyle/>
        <a:p>
          <a:endParaRPr lang="zh-CN" altLang="en-US"/>
        </a:p>
      </dgm:t>
    </dgm:pt>
  </dgm:ptLst>
  <dgm:cxnLst>
    <dgm:cxn modelId="{9B4AF239-AEEE-42CD-BD2F-5E6D524A8326}" type="presOf" srcId="{3B016AB3-7A15-4DFC-955E-7239F09CDA12}" destId="{F7DBB993-A582-461D-9108-689C6040827D}" srcOrd="0" destOrd="2" presId="urn:diagrams.loki3.com/BracketList+Icon"/>
    <dgm:cxn modelId="{FFCD2163-C17F-4117-8063-8B99EEB50541}" type="presOf" srcId="{32E5A403-E13B-4294-834C-A655F0DF4D1F}" destId="{74CADC99-43EC-4A72-8CE2-E1CA42E4D677}" srcOrd="0" destOrd="0" presId="urn:diagrams.loki3.com/BracketList+Icon"/>
    <dgm:cxn modelId="{EF1DFC68-BF6B-4FA4-8B01-F7A607F1473F}" srcId="{661E2D65-FAE6-4A56-BD2E-9F5604DCD47A}" destId="{0D4DF327-3C55-4093-A68B-5255E51C565D}" srcOrd="0" destOrd="0" parTransId="{8CDFB36F-D0EF-4F6B-940E-8379F86DE308}" sibTransId="{670AA4F1-57D3-4F6D-9721-31C8F1E76386}"/>
    <dgm:cxn modelId="{1B47FCC9-7426-41D8-8DB9-2D3F81E94432}" type="presOf" srcId="{5D6CFD48-60CD-4EC7-B4E8-AE5AD4123DD6}" destId="{0F7AF502-4723-47D5-AF15-BD40D2BF4446}" srcOrd="0" destOrd="0" presId="urn:diagrams.loki3.com/BracketList+Icon"/>
    <dgm:cxn modelId="{81F96BDE-FC18-4DCF-88FC-94005E2B5C46}" srcId="{32E5A403-E13B-4294-834C-A655F0DF4D1F}" destId="{5D6CFD48-60CD-4EC7-B4E8-AE5AD4123DD6}" srcOrd="1" destOrd="0" parTransId="{FBD6C171-5634-4C31-868B-146D6E04102E}" sibTransId="{3CF6A07B-145B-40D1-96D3-E2A7FA6FBE34}"/>
    <dgm:cxn modelId="{3D9E7873-69F8-46ED-BFC6-5F11294F4C82}" type="presOf" srcId="{0D4DF327-3C55-4093-A68B-5255E51C565D}" destId="{F7DBB993-A582-461D-9108-689C6040827D}" srcOrd="0" destOrd="0" presId="urn:diagrams.loki3.com/BracketList+Icon"/>
    <dgm:cxn modelId="{6CD7A53F-124E-4BDC-BAED-866699075C58}" srcId="{661E2D65-FAE6-4A56-BD2E-9F5604DCD47A}" destId="{6B481328-13BC-4FA4-A7A0-1369CC1BD257}" srcOrd="1" destOrd="0" parTransId="{0C2E73B0-3FED-4059-B755-F40AEA70320C}" sibTransId="{DEBAA4BA-5298-4F60-8792-9047A834897E}"/>
    <dgm:cxn modelId="{49A2AF1A-8885-4AA8-AE0C-AE1290054D1A}" type="presOf" srcId="{49229CC6-E89E-4059-88E8-46E86A0E6237}" destId="{70CEFFFA-184D-4AA1-BDAD-48B7B73FE789}" srcOrd="0" destOrd="0" presId="urn:diagrams.loki3.com/BracketList+Icon"/>
    <dgm:cxn modelId="{744EAAEE-1FC2-4ABB-B414-A49A4DD0742F}" srcId="{5D6CFD48-60CD-4EC7-B4E8-AE5AD4123DD6}" destId="{6FF439EC-59E4-4002-99B1-C719D8BFCBAA}" srcOrd="1" destOrd="0" parTransId="{C2BA9D07-0CA5-47B2-9412-33F65D6A709E}" sibTransId="{39167E97-18C1-43F1-B5CF-248A1373C336}"/>
    <dgm:cxn modelId="{BD1C8247-B46B-4AB1-BAB9-F08CB87B95BA}" type="presOf" srcId="{6B481328-13BC-4FA4-A7A0-1369CC1BD257}" destId="{F7DBB993-A582-461D-9108-689C6040827D}" srcOrd="0" destOrd="1" presId="urn:diagrams.loki3.com/BracketList+Icon"/>
    <dgm:cxn modelId="{B8D1A710-C425-4946-84AB-907A2EB7255F}" type="presOf" srcId="{661E2D65-FAE6-4A56-BD2E-9F5604DCD47A}" destId="{6E5F8B1A-F886-4CFD-8AA9-CE987045F820}" srcOrd="0" destOrd="0" presId="urn:diagrams.loki3.com/BracketList+Icon"/>
    <dgm:cxn modelId="{5BF8B4CE-87BD-4F3B-9BC9-F448B1210D7D}" srcId="{661E2D65-FAE6-4A56-BD2E-9F5604DCD47A}" destId="{3B016AB3-7A15-4DFC-955E-7239F09CDA12}" srcOrd="2" destOrd="0" parTransId="{ACFD71F4-E655-4CE6-B85D-1256B3A5D63C}" sibTransId="{DF5518CA-AA59-40F4-895E-774CE2449099}"/>
    <dgm:cxn modelId="{C5737FAD-3F46-4F1B-86CB-DB4258D84B9A}" type="presOf" srcId="{96480190-9AB8-4660-A3D1-5BA1F3507B51}" destId="{F7DBB993-A582-461D-9108-689C6040827D}" srcOrd="0" destOrd="3" presId="urn:diagrams.loki3.com/BracketList+Icon"/>
    <dgm:cxn modelId="{2B191C5E-164F-4212-B3CF-3EF75B192CEB}" srcId="{661E2D65-FAE6-4A56-BD2E-9F5604DCD47A}" destId="{96480190-9AB8-4660-A3D1-5BA1F3507B51}" srcOrd="3" destOrd="0" parTransId="{B54FA81A-0CDF-482E-A267-105C0A7D597F}" sibTransId="{61935FAF-6B8A-4105-BF20-21EDB38979B8}"/>
    <dgm:cxn modelId="{B5E80706-5590-4854-AEEB-64DB1E1F3112}" srcId="{5D6CFD48-60CD-4EC7-B4E8-AE5AD4123DD6}" destId="{49229CC6-E89E-4059-88E8-46E86A0E6237}" srcOrd="0" destOrd="0" parTransId="{2429A93F-2C71-45A9-8E76-93F154FCD2D1}" sibTransId="{EC1A24C6-EE04-449F-8D6A-DE547989F65E}"/>
    <dgm:cxn modelId="{41ADEE9E-AC7C-4471-998C-E18BB51FDBDF}" type="presOf" srcId="{6FF439EC-59E4-4002-99B1-C719D8BFCBAA}" destId="{70CEFFFA-184D-4AA1-BDAD-48B7B73FE789}" srcOrd="0" destOrd="1" presId="urn:diagrams.loki3.com/BracketList+Icon"/>
    <dgm:cxn modelId="{505A93C5-DA59-4DA1-B204-27CDF28AE288}" srcId="{32E5A403-E13B-4294-834C-A655F0DF4D1F}" destId="{661E2D65-FAE6-4A56-BD2E-9F5604DCD47A}" srcOrd="0" destOrd="0" parTransId="{5DE1DEBE-C75E-4DF5-868E-4B44D76E3248}" sibTransId="{2BABB0DF-2A91-4111-A912-2A7CD17C4A28}"/>
    <dgm:cxn modelId="{3166ECB4-D941-4996-8D1B-9CDB76BB2A1D}" type="presParOf" srcId="{74CADC99-43EC-4A72-8CE2-E1CA42E4D677}" destId="{562EB922-EFD6-4E3D-A24F-33DA31F3C5CE}" srcOrd="0" destOrd="0" presId="urn:diagrams.loki3.com/BracketList+Icon"/>
    <dgm:cxn modelId="{4EC5A6D3-177D-47CB-A9FB-5D0AA4003B39}" type="presParOf" srcId="{562EB922-EFD6-4E3D-A24F-33DA31F3C5CE}" destId="{6E5F8B1A-F886-4CFD-8AA9-CE987045F820}" srcOrd="0" destOrd="0" presId="urn:diagrams.loki3.com/BracketList+Icon"/>
    <dgm:cxn modelId="{AAA32C75-2C97-42F4-9B85-CA6479BC9313}" type="presParOf" srcId="{562EB922-EFD6-4E3D-A24F-33DA31F3C5CE}" destId="{F6EB1047-5056-4EC9-86BE-9C9247354C86}" srcOrd="1" destOrd="0" presId="urn:diagrams.loki3.com/BracketList+Icon"/>
    <dgm:cxn modelId="{10A4A247-48B6-4AB9-84F9-2667DA9984A3}" type="presParOf" srcId="{562EB922-EFD6-4E3D-A24F-33DA31F3C5CE}" destId="{6C2145F9-D80E-4E74-AAFF-1470AE6CC897}" srcOrd="2" destOrd="0" presId="urn:diagrams.loki3.com/BracketList+Icon"/>
    <dgm:cxn modelId="{A01FB356-EBC4-480B-935F-FC151916EA3E}" type="presParOf" srcId="{562EB922-EFD6-4E3D-A24F-33DA31F3C5CE}" destId="{F7DBB993-A582-461D-9108-689C6040827D}" srcOrd="3" destOrd="0" presId="urn:diagrams.loki3.com/BracketList+Icon"/>
    <dgm:cxn modelId="{BCE61C27-4706-45EC-AB29-C347F1C42EDA}" type="presParOf" srcId="{74CADC99-43EC-4A72-8CE2-E1CA42E4D677}" destId="{37C251E6-8ED8-4F0C-A075-F2D8E3AE501E}" srcOrd="1" destOrd="0" presId="urn:diagrams.loki3.com/BracketList+Icon"/>
    <dgm:cxn modelId="{5AC43FF3-D490-473F-A6D1-D7DFBEC77E7C}" type="presParOf" srcId="{74CADC99-43EC-4A72-8CE2-E1CA42E4D677}" destId="{7EAE6784-8FC0-430F-A692-3D831D378B31}" srcOrd="2" destOrd="0" presId="urn:diagrams.loki3.com/BracketList+Icon"/>
    <dgm:cxn modelId="{8713D845-B105-4DCB-914D-D3A15B1BF6DF}" type="presParOf" srcId="{7EAE6784-8FC0-430F-A692-3D831D378B31}" destId="{0F7AF502-4723-47D5-AF15-BD40D2BF4446}" srcOrd="0" destOrd="0" presId="urn:diagrams.loki3.com/BracketList+Icon"/>
    <dgm:cxn modelId="{E9FD70F6-FA2E-42E0-BE0C-7B21B6B7305F}" type="presParOf" srcId="{7EAE6784-8FC0-430F-A692-3D831D378B31}" destId="{E38E75E7-B90D-4BBC-BECB-C3B6947F1F40}" srcOrd="1" destOrd="0" presId="urn:diagrams.loki3.com/BracketList+Icon"/>
    <dgm:cxn modelId="{919FC2B9-146F-4C46-A276-84AED71A72B5}" type="presParOf" srcId="{7EAE6784-8FC0-430F-A692-3D831D378B31}" destId="{BC961FE3-3F35-4847-AC17-4260B528832B}" srcOrd="2" destOrd="0" presId="urn:diagrams.loki3.com/BracketList+Icon"/>
    <dgm:cxn modelId="{2FED005F-4F2F-43A5-B5A0-2A40BBA75F95}" type="presParOf" srcId="{7EAE6784-8FC0-430F-A692-3D831D378B31}" destId="{70CEFFFA-184D-4AA1-BDAD-48B7B73FE789}"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B0E291-8A6D-433B-AFA0-43DB96FBC935}" type="doc">
      <dgm:prSet loTypeId="urn:diagrams.loki3.com/TabbedArc+Icon" loCatId="relationship" qsTypeId="urn:microsoft.com/office/officeart/2005/8/quickstyle/simple1" qsCatId="simple" csTypeId="urn:microsoft.com/office/officeart/2005/8/colors/colorful1" csCatId="colorful" phldr="1"/>
      <dgm:spPr/>
    </dgm:pt>
    <dgm:pt modelId="{02298509-5797-4E3B-8D58-C9686BD02B04}">
      <dgm:prSet phldrT="[文本]"/>
      <dgm:spPr/>
      <dgm:t>
        <a:bodyPr/>
        <a:lstStyle/>
        <a:p>
          <a:r>
            <a:rPr lang="zh-CN" altLang="en-US" dirty="0" smtClean="0"/>
            <a:t>响应</a:t>
          </a:r>
          <a:endParaRPr lang="en-US" altLang="zh-CN" dirty="0" smtClean="0"/>
        </a:p>
        <a:p>
          <a:r>
            <a:rPr lang="zh-CN" altLang="en-US" dirty="0" smtClean="0"/>
            <a:t>时间</a:t>
          </a:r>
          <a:endParaRPr lang="zh-CN" altLang="en-US" dirty="0"/>
        </a:p>
      </dgm:t>
    </dgm:pt>
    <dgm:pt modelId="{335115CB-A058-43DB-B465-803E7A0A3FF2}" type="parTrans" cxnId="{D56D9916-7447-473E-8826-7F9411DD0A08}">
      <dgm:prSet/>
      <dgm:spPr/>
      <dgm:t>
        <a:bodyPr/>
        <a:lstStyle/>
        <a:p>
          <a:endParaRPr lang="zh-CN" altLang="en-US"/>
        </a:p>
      </dgm:t>
    </dgm:pt>
    <dgm:pt modelId="{2F988352-0599-4B03-92CC-445BB75E9A6D}" type="sibTrans" cxnId="{D56D9916-7447-473E-8826-7F9411DD0A08}">
      <dgm:prSet/>
      <dgm:spPr/>
      <dgm:t>
        <a:bodyPr/>
        <a:lstStyle/>
        <a:p>
          <a:endParaRPr lang="zh-CN" altLang="en-US"/>
        </a:p>
      </dgm:t>
    </dgm:pt>
    <dgm:pt modelId="{D505C288-69C9-4077-8446-55C0730C7D11}">
      <dgm:prSet phldrT="[文本]"/>
      <dgm:spPr/>
      <dgm:t>
        <a:bodyPr/>
        <a:lstStyle/>
        <a:p>
          <a:r>
            <a:rPr lang="zh-CN" altLang="en-US" dirty="0" smtClean="0"/>
            <a:t>周转</a:t>
          </a:r>
          <a:endParaRPr lang="en-US" altLang="zh-CN" dirty="0" smtClean="0"/>
        </a:p>
        <a:p>
          <a:r>
            <a:rPr lang="zh-CN" altLang="en-US" dirty="0" smtClean="0"/>
            <a:t>时间</a:t>
          </a:r>
          <a:endParaRPr lang="zh-CN" altLang="en-US" dirty="0"/>
        </a:p>
      </dgm:t>
    </dgm:pt>
    <dgm:pt modelId="{6671162C-ACE8-4149-B937-3E5C3AE789BB}" type="parTrans" cxnId="{07FC9F88-F860-4CE2-9584-6CC9277C18A6}">
      <dgm:prSet/>
      <dgm:spPr/>
      <dgm:t>
        <a:bodyPr/>
        <a:lstStyle/>
        <a:p>
          <a:endParaRPr lang="zh-CN" altLang="en-US"/>
        </a:p>
      </dgm:t>
    </dgm:pt>
    <dgm:pt modelId="{C0C2A095-F944-4F3F-B518-13364E556521}" type="sibTrans" cxnId="{07FC9F88-F860-4CE2-9584-6CC9277C18A6}">
      <dgm:prSet/>
      <dgm:spPr/>
      <dgm:t>
        <a:bodyPr/>
        <a:lstStyle/>
        <a:p>
          <a:endParaRPr lang="zh-CN" altLang="en-US"/>
        </a:p>
      </dgm:t>
    </dgm:pt>
    <dgm:pt modelId="{8E97E6AC-D562-4724-AE2C-F1CF654C1AD1}">
      <dgm:prSet phldrT="[文本]"/>
      <dgm:spPr/>
      <dgm:t>
        <a:bodyPr/>
        <a:lstStyle/>
        <a:p>
          <a:r>
            <a:rPr lang="zh-CN" altLang="en-US" dirty="0" smtClean="0"/>
            <a:t>截止</a:t>
          </a:r>
          <a:endParaRPr lang="en-US" altLang="zh-CN" dirty="0" smtClean="0"/>
        </a:p>
        <a:p>
          <a:r>
            <a:rPr lang="zh-CN" altLang="en-US" dirty="0" smtClean="0"/>
            <a:t>时间</a:t>
          </a:r>
          <a:endParaRPr lang="zh-CN" altLang="en-US" dirty="0"/>
        </a:p>
      </dgm:t>
    </dgm:pt>
    <dgm:pt modelId="{64EC16B3-0179-4636-9E8F-D9CBA1D4D91C}" type="parTrans" cxnId="{B2B96556-831A-46CB-83A3-A79C6832A272}">
      <dgm:prSet/>
      <dgm:spPr/>
      <dgm:t>
        <a:bodyPr/>
        <a:lstStyle/>
        <a:p>
          <a:endParaRPr lang="zh-CN" altLang="en-US"/>
        </a:p>
      </dgm:t>
    </dgm:pt>
    <dgm:pt modelId="{15C4FBDB-E170-43B3-8E22-9BD4AA13CCB0}" type="sibTrans" cxnId="{B2B96556-831A-46CB-83A3-A79C6832A272}">
      <dgm:prSet/>
      <dgm:spPr/>
      <dgm:t>
        <a:bodyPr/>
        <a:lstStyle/>
        <a:p>
          <a:endParaRPr lang="zh-CN" altLang="en-US"/>
        </a:p>
      </dgm:t>
    </dgm:pt>
    <dgm:pt modelId="{B780A111-2BEA-47A8-9683-B646B2E5E212}">
      <dgm:prSet/>
      <dgm:spPr/>
      <dgm:t>
        <a:bodyPr/>
        <a:lstStyle/>
        <a:p>
          <a:r>
            <a:rPr lang="zh-CN" altLang="en-US" dirty="0" smtClean="0"/>
            <a:t>系统</a:t>
          </a:r>
          <a:endParaRPr lang="en-US" altLang="zh-CN" dirty="0" smtClean="0"/>
        </a:p>
        <a:p>
          <a:r>
            <a:rPr lang="zh-CN" altLang="en-US" dirty="0" smtClean="0"/>
            <a:t>吞吐量</a:t>
          </a:r>
          <a:endParaRPr lang="zh-CN" altLang="en-US" dirty="0"/>
        </a:p>
      </dgm:t>
    </dgm:pt>
    <dgm:pt modelId="{B5305969-8EE9-412A-A8CD-31EB363EDF18}" type="parTrans" cxnId="{94F0B5FF-94A3-4C65-9AEF-D21B54D88737}">
      <dgm:prSet/>
      <dgm:spPr/>
      <dgm:t>
        <a:bodyPr/>
        <a:lstStyle/>
        <a:p>
          <a:endParaRPr lang="zh-CN" altLang="en-US"/>
        </a:p>
      </dgm:t>
    </dgm:pt>
    <dgm:pt modelId="{070D24FF-30E1-4F31-AF5D-AD049646385D}" type="sibTrans" cxnId="{94F0B5FF-94A3-4C65-9AEF-D21B54D88737}">
      <dgm:prSet/>
      <dgm:spPr/>
      <dgm:t>
        <a:bodyPr/>
        <a:lstStyle/>
        <a:p>
          <a:endParaRPr lang="zh-CN" altLang="en-US"/>
        </a:p>
      </dgm:t>
    </dgm:pt>
    <dgm:pt modelId="{F83A9324-E4BA-45CE-9D69-F0E7685A55C5}" type="pres">
      <dgm:prSet presAssocID="{ADB0E291-8A6D-433B-AFA0-43DB96FBC935}" presName="Name0" presStyleCnt="0">
        <dgm:presLayoutVars>
          <dgm:dir/>
          <dgm:resizeHandles val="exact"/>
        </dgm:presLayoutVars>
      </dgm:prSet>
      <dgm:spPr/>
    </dgm:pt>
    <dgm:pt modelId="{E9DC5445-6CC2-4329-B1BA-62FC91E39F2B}" type="pres">
      <dgm:prSet presAssocID="{02298509-5797-4E3B-8D58-C9686BD02B04}" presName="twoplus" presStyleLbl="node1" presStyleIdx="0" presStyleCnt="4">
        <dgm:presLayoutVars>
          <dgm:bulletEnabled val="1"/>
        </dgm:presLayoutVars>
      </dgm:prSet>
      <dgm:spPr/>
      <dgm:t>
        <a:bodyPr/>
        <a:lstStyle/>
        <a:p>
          <a:endParaRPr lang="zh-CN" altLang="en-US"/>
        </a:p>
      </dgm:t>
    </dgm:pt>
    <dgm:pt modelId="{FED3FC42-FC66-41FC-A67D-0FDA88A90504}" type="pres">
      <dgm:prSet presAssocID="{D505C288-69C9-4077-8446-55C0730C7D11}" presName="twoplus" presStyleLbl="node1" presStyleIdx="1" presStyleCnt="4">
        <dgm:presLayoutVars>
          <dgm:bulletEnabled val="1"/>
        </dgm:presLayoutVars>
      </dgm:prSet>
      <dgm:spPr/>
      <dgm:t>
        <a:bodyPr/>
        <a:lstStyle/>
        <a:p>
          <a:endParaRPr lang="zh-CN" altLang="en-US"/>
        </a:p>
      </dgm:t>
    </dgm:pt>
    <dgm:pt modelId="{7636443D-DA57-44BA-B449-2BA3C6C00C40}" type="pres">
      <dgm:prSet presAssocID="{8E97E6AC-D562-4724-AE2C-F1CF654C1AD1}" presName="twoplus" presStyleLbl="node1" presStyleIdx="2" presStyleCnt="4">
        <dgm:presLayoutVars>
          <dgm:bulletEnabled val="1"/>
        </dgm:presLayoutVars>
      </dgm:prSet>
      <dgm:spPr/>
      <dgm:t>
        <a:bodyPr/>
        <a:lstStyle/>
        <a:p>
          <a:endParaRPr lang="zh-CN" altLang="en-US"/>
        </a:p>
      </dgm:t>
    </dgm:pt>
    <dgm:pt modelId="{9231F84A-9147-494E-91EC-8D1BE3B8D12B}" type="pres">
      <dgm:prSet presAssocID="{B780A111-2BEA-47A8-9683-B646B2E5E212}" presName="twoplus" presStyleLbl="node1" presStyleIdx="3" presStyleCnt="4">
        <dgm:presLayoutVars>
          <dgm:bulletEnabled val="1"/>
        </dgm:presLayoutVars>
      </dgm:prSet>
      <dgm:spPr/>
      <dgm:t>
        <a:bodyPr/>
        <a:lstStyle/>
        <a:p>
          <a:endParaRPr lang="zh-CN" altLang="en-US"/>
        </a:p>
      </dgm:t>
    </dgm:pt>
  </dgm:ptLst>
  <dgm:cxnLst>
    <dgm:cxn modelId="{D56D9916-7447-473E-8826-7F9411DD0A08}" srcId="{ADB0E291-8A6D-433B-AFA0-43DB96FBC935}" destId="{02298509-5797-4E3B-8D58-C9686BD02B04}" srcOrd="0" destOrd="0" parTransId="{335115CB-A058-43DB-B465-803E7A0A3FF2}" sibTransId="{2F988352-0599-4B03-92CC-445BB75E9A6D}"/>
    <dgm:cxn modelId="{07FC9F88-F860-4CE2-9584-6CC9277C18A6}" srcId="{ADB0E291-8A6D-433B-AFA0-43DB96FBC935}" destId="{D505C288-69C9-4077-8446-55C0730C7D11}" srcOrd="1" destOrd="0" parTransId="{6671162C-ACE8-4149-B937-3E5C3AE789BB}" sibTransId="{C0C2A095-F944-4F3F-B518-13364E556521}"/>
    <dgm:cxn modelId="{94F0B5FF-94A3-4C65-9AEF-D21B54D88737}" srcId="{ADB0E291-8A6D-433B-AFA0-43DB96FBC935}" destId="{B780A111-2BEA-47A8-9683-B646B2E5E212}" srcOrd="3" destOrd="0" parTransId="{B5305969-8EE9-412A-A8CD-31EB363EDF18}" sibTransId="{070D24FF-30E1-4F31-AF5D-AD049646385D}"/>
    <dgm:cxn modelId="{735462A8-FB1E-4539-A1EA-8852B46A78FE}" type="presOf" srcId="{ADB0E291-8A6D-433B-AFA0-43DB96FBC935}" destId="{F83A9324-E4BA-45CE-9D69-F0E7685A55C5}" srcOrd="0" destOrd="0" presId="urn:diagrams.loki3.com/TabbedArc+Icon"/>
    <dgm:cxn modelId="{FECA93FC-E609-46CD-8F14-438370D67067}" type="presOf" srcId="{8E97E6AC-D562-4724-AE2C-F1CF654C1AD1}" destId="{7636443D-DA57-44BA-B449-2BA3C6C00C40}" srcOrd="0" destOrd="0" presId="urn:diagrams.loki3.com/TabbedArc+Icon"/>
    <dgm:cxn modelId="{0FF5252B-16BD-4733-BF31-CBE17955712D}" type="presOf" srcId="{D505C288-69C9-4077-8446-55C0730C7D11}" destId="{FED3FC42-FC66-41FC-A67D-0FDA88A90504}" srcOrd="0" destOrd="0" presId="urn:diagrams.loki3.com/TabbedArc+Icon"/>
    <dgm:cxn modelId="{B2B96556-831A-46CB-83A3-A79C6832A272}" srcId="{ADB0E291-8A6D-433B-AFA0-43DB96FBC935}" destId="{8E97E6AC-D562-4724-AE2C-F1CF654C1AD1}" srcOrd="2" destOrd="0" parTransId="{64EC16B3-0179-4636-9E8F-D9CBA1D4D91C}" sibTransId="{15C4FBDB-E170-43B3-8E22-9BD4AA13CCB0}"/>
    <dgm:cxn modelId="{2ECAFB24-230D-41A7-87BA-0F228D705712}" type="presOf" srcId="{02298509-5797-4E3B-8D58-C9686BD02B04}" destId="{E9DC5445-6CC2-4329-B1BA-62FC91E39F2B}" srcOrd="0" destOrd="0" presId="urn:diagrams.loki3.com/TabbedArc+Icon"/>
    <dgm:cxn modelId="{D609F532-CB5B-4CEE-9116-C3C70CB97F60}" type="presOf" srcId="{B780A111-2BEA-47A8-9683-B646B2E5E212}" destId="{9231F84A-9147-494E-91EC-8D1BE3B8D12B}" srcOrd="0" destOrd="0" presId="urn:diagrams.loki3.com/TabbedArc+Icon"/>
    <dgm:cxn modelId="{93D8A414-9973-481B-AA2B-366ED3C81C6F}" type="presParOf" srcId="{F83A9324-E4BA-45CE-9D69-F0E7685A55C5}" destId="{E9DC5445-6CC2-4329-B1BA-62FC91E39F2B}" srcOrd="0" destOrd="0" presId="urn:diagrams.loki3.com/TabbedArc+Icon"/>
    <dgm:cxn modelId="{BB25A76D-677C-416D-B0CC-060E27DD04C2}" type="presParOf" srcId="{F83A9324-E4BA-45CE-9D69-F0E7685A55C5}" destId="{FED3FC42-FC66-41FC-A67D-0FDA88A90504}" srcOrd="1" destOrd="0" presId="urn:diagrams.loki3.com/TabbedArc+Icon"/>
    <dgm:cxn modelId="{AC579656-131B-40BD-A514-C254CA0D8C42}" type="presParOf" srcId="{F83A9324-E4BA-45CE-9D69-F0E7685A55C5}" destId="{7636443D-DA57-44BA-B449-2BA3C6C00C40}" srcOrd="2" destOrd="0" presId="urn:diagrams.loki3.com/TabbedArc+Icon"/>
    <dgm:cxn modelId="{BAF9926E-D6E6-4A4E-BD00-47E09075F28C}" type="presParOf" srcId="{F83A9324-E4BA-45CE-9D69-F0E7685A55C5}" destId="{9231F84A-9147-494E-91EC-8D1BE3B8D12B}" srcOrd="3"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FB62DD-4AD6-4D27-9850-648D3058D212}"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zh-CN" altLang="en-US"/>
        </a:p>
      </dgm:t>
    </dgm:pt>
    <dgm:pt modelId="{2C34DF84-CBAD-427A-A033-0C5A08CF1F4E}">
      <dgm:prSet custT="1"/>
      <dgm:spPr/>
      <dgm:t>
        <a:bodyPr/>
        <a:lstStyle/>
        <a:p>
          <a:pPr rtl="0"/>
          <a:r>
            <a:rPr lang="zh-CN" altLang="en-US" sz="2400" baseline="0" dirty="0" smtClean="0"/>
            <a:t>输入</a:t>
          </a:r>
          <a:endParaRPr lang="en-US" altLang="zh-CN" sz="2400" baseline="0" dirty="0" smtClean="0"/>
        </a:p>
        <a:p>
          <a:pPr rtl="0"/>
          <a:r>
            <a:rPr lang="zh-CN" altLang="en-US" sz="2400" baseline="0" dirty="0" smtClean="0"/>
            <a:t>传送时间</a:t>
          </a:r>
          <a:endParaRPr lang="zh-CN" altLang="en-US" sz="2400" dirty="0"/>
        </a:p>
      </dgm:t>
    </dgm:pt>
    <dgm:pt modelId="{AA11DE59-CB78-4071-9181-3B7C251E93F5}" type="parTrans" cxnId="{DABBF4D2-EFEE-4D68-88E4-97911F595C0F}">
      <dgm:prSet/>
      <dgm:spPr/>
      <dgm:t>
        <a:bodyPr/>
        <a:lstStyle/>
        <a:p>
          <a:endParaRPr lang="zh-CN" altLang="en-US" sz="2400"/>
        </a:p>
      </dgm:t>
    </dgm:pt>
    <dgm:pt modelId="{4288A7E2-AA72-4844-8637-FDE49E43D13D}" type="sibTrans" cxnId="{DABBF4D2-EFEE-4D68-88E4-97911F595C0F}">
      <dgm:prSet custT="1"/>
      <dgm:spPr/>
      <dgm:t>
        <a:bodyPr/>
        <a:lstStyle/>
        <a:p>
          <a:endParaRPr lang="zh-CN" altLang="en-US" sz="2400"/>
        </a:p>
      </dgm:t>
    </dgm:pt>
    <dgm:pt modelId="{41B6DBEB-D059-4FB1-A813-543C546C0238}">
      <dgm:prSet custT="1"/>
      <dgm:spPr/>
      <dgm:t>
        <a:bodyPr/>
        <a:lstStyle/>
        <a:p>
          <a:pPr rtl="0"/>
          <a:r>
            <a:rPr lang="zh-CN" altLang="en-US" sz="2400" baseline="0" smtClean="0"/>
            <a:t>处理时间</a:t>
          </a:r>
          <a:endParaRPr lang="zh-CN" altLang="en-US" sz="2400"/>
        </a:p>
      </dgm:t>
    </dgm:pt>
    <dgm:pt modelId="{9ED6DA60-876D-4623-9920-B0D3B3A5C5BC}" type="parTrans" cxnId="{D3D298F9-890C-4AC1-B60A-02B14AE07492}">
      <dgm:prSet/>
      <dgm:spPr/>
      <dgm:t>
        <a:bodyPr/>
        <a:lstStyle/>
        <a:p>
          <a:endParaRPr lang="zh-CN" altLang="en-US" sz="2400"/>
        </a:p>
      </dgm:t>
    </dgm:pt>
    <dgm:pt modelId="{A004901D-2634-47C3-B652-845B5888290C}" type="sibTrans" cxnId="{D3D298F9-890C-4AC1-B60A-02B14AE07492}">
      <dgm:prSet custT="1"/>
      <dgm:spPr/>
      <dgm:t>
        <a:bodyPr/>
        <a:lstStyle/>
        <a:p>
          <a:endParaRPr lang="zh-CN" altLang="en-US" sz="2400"/>
        </a:p>
      </dgm:t>
    </dgm:pt>
    <dgm:pt modelId="{1CE322C5-0FB0-40ED-B935-D564105F1194}">
      <dgm:prSet custT="1"/>
      <dgm:spPr/>
      <dgm:t>
        <a:bodyPr/>
        <a:lstStyle/>
        <a:p>
          <a:pPr rtl="0"/>
          <a:r>
            <a:rPr lang="zh-CN" altLang="en-US" sz="2400" baseline="0" dirty="0" smtClean="0"/>
            <a:t>响应</a:t>
          </a:r>
          <a:endParaRPr lang="en-US" altLang="zh-CN" sz="2400" baseline="0" dirty="0" smtClean="0"/>
        </a:p>
        <a:p>
          <a:pPr rtl="0"/>
          <a:r>
            <a:rPr lang="zh-CN" altLang="en-US" sz="2400" baseline="0" dirty="0" smtClean="0"/>
            <a:t>传送时间</a:t>
          </a:r>
          <a:endParaRPr lang="zh-CN" altLang="en-US" sz="2400" dirty="0"/>
        </a:p>
      </dgm:t>
    </dgm:pt>
    <dgm:pt modelId="{FF30FEF4-49DC-4A0B-B0F8-42A03720D6E0}" type="parTrans" cxnId="{9A6A74CF-CD0E-4997-A21F-24431ED9AA1A}">
      <dgm:prSet/>
      <dgm:spPr/>
      <dgm:t>
        <a:bodyPr/>
        <a:lstStyle/>
        <a:p>
          <a:endParaRPr lang="zh-CN" altLang="en-US" sz="2400"/>
        </a:p>
      </dgm:t>
    </dgm:pt>
    <dgm:pt modelId="{5E34B532-2F90-4E63-BEF4-F6927C2DE8FE}" type="sibTrans" cxnId="{9A6A74CF-CD0E-4997-A21F-24431ED9AA1A}">
      <dgm:prSet/>
      <dgm:spPr/>
      <dgm:t>
        <a:bodyPr/>
        <a:lstStyle/>
        <a:p>
          <a:endParaRPr lang="zh-CN" altLang="en-US" sz="2400"/>
        </a:p>
      </dgm:t>
    </dgm:pt>
    <dgm:pt modelId="{D30BEED8-255B-46E8-BAE9-F592F41F5924}" type="pres">
      <dgm:prSet presAssocID="{E6FB62DD-4AD6-4D27-9850-648D3058D212}" presName="Name0" presStyleCnt="0">
        <dgm:presLayoutVars>
          <dgm:dir/>
          <dgm:resizeHandles val="exact"/>
        </dgm:presLayoutVars>
      </dgm:prSet>
      <dgm:spPr/>
      <dgm:t>
        <a:bodyPr/>
        <a:lstStyle/>
        <a:p>
          <a:endParaRPr lang="zh-CN" altLang="en-US"/>
        </a:p>
      </dgm:t>
    </dgm:pt>
    <dgm:pt modelId="{01272AF3-E9C7-46D4-B7D7-24B847BA18F5}" type="pres">
      <dgm:prSet presAssocID="{2C34DF84-CBAD-427A-A033-0C5A08CF1F4E}" presName="node" presStyleLbl="node1" presStyleIdx="0" presStyleCnt="3">
        <dgm:presLayoutVars>
          <dgm:bulletEnabled val="1"/>
        </dgm:presLayoutVars>
      </dgm:prSet>
      <dgm:spPr/>
      <dgm:t>
        <a:bodyPr/>
        <a:lstStyle/>
        <a:p>
          <a:endParaRPr lang="zh-CN" altLang="en-US"/>
        </a:p>
      </dgm:t>
    </dgm:pt>
    <dgm:pt modelId="{54AA5262-0F80-428B-81F1-3BC4F6175878}" type="pres">
      <dgm:prSet presAssocID="{4288A7E2-AA72-4844-8637-FDE49E43D13D}" presName="sibTrans" presStyleLbl="sibTrans2D1" presStyleIdx="0" presStyleCnt="2"/>
      <dgm:spPr/>
      <dgm:t>
        <a:bodyPr/>
        <a:lstStyle/>
        <a:p>
          <a:endParaRPr lang="zh-CN" altLang="en-US"/>
        </a:p>
      </dgm:t>
    </dgm:pt>
    <dgm:pt modelId="{844C6040-FE88-4ADA-BE42-3E81CAE92BB4}" type="pres">
      <dgm:prSet presAssocID="{4288A7E2-AA72-4844-8637-FDE49E43D13D}" presName="connectorText" presStyleLbl="sibTrans2D1" presStyleIdx="0" presStyleCnt="2"/>
      <dgm:spPr/>
      <dgm:t>
        <a:bodyPr/>
        <a:lstStyle/>
        <a:p>
          <a:endParaRPr lang="zh-CN" altLang="en-US"/>
        </a:p>
      </dgm:t>
    </dgm:pt>
    <dgm:pt modelId="{FCE8DDD3-A5BD-4EDB-8099-F7436D91B0A7}" type="pres">
      <dgm:prSet presAssocID="{41B6DBEB-D059-4FB1-A813-543C546C0238}" presName="node" presStyleLbl="node1" presStyleIdx="1" presStyleCnt="3">
        <dgm:presLayoutVars>
          <dgm:bulletEnabled val="1"/>
        </dgm:presLayoutVars>
      </dgm:prSet>
      <dgm:spPr/>
      <dgm:t>
        <a:bodyPr/>
        <a:lstStyle/>
        <a:p>
          <a:endParaRPr lang="zh-CN" altLang="en-US"/>
        </a:p>
      </dgm:t>
    </dgm:pt>
    <dgm:pt modelId="{79DE49AE-1A52-4550-9EE7-AF511A160079}" type="pres">
      <dgm:prSet presAssocID="{A004901D-2634-47C3-B652-845B5888290C}" presName="sibTrans" presStyleLbl="sibTrans2D1" presStyleIdx="1" presStyleCnt="2"/>
      <dgm:spPr/>
      <dgm:t>
        <a:bodyPr/>
        <a:lstStyle/>
        <a:p>
          <a:endParaRPr lang="zh-CN" altLang="en-US"/>
        </a:p>
      </dgm:t>
    </dgm:pt>
    <dgm:pt modelId="{599BA161-A1CB-4629-9BF3-5B497231389A}" type="pres">
      <dgm:prSet presAssocID="{A004901D-2634-47C3-B652-845B5888290C}" presName="connectorText" presStyleLbl="sibTrans2D1" presStyleIdx="1" presStyleCnt="2"/>
      <dgm:spPr/>
      <dgm:t>
        <a:bodyPr/>
        <a:lstStyle/>
        <a:p>
          <a:endParaRPr lang="zh-CN" altLang="en-US"/>
        </a:p>
      </dgm:t>
    </dgm:pt>
    <dgm:pt modelId="{20D9A0FC-5ECB-4487-8618-9825C2397E17}" type="pres">
      <dgm:prSet presAssocID="{1CE322C5-0FB0-40ED-B935-D564105F1194}" presName="node" presStyleLbl="node1" presStyleIdx="2" presStyleCnt="3">
        <dgm:presLayoutVars>
          <dgm:bulletEnabled val="1"/>
        </dgm:presLayoutVars>
      </dgm:prSet>
      <dgm:spPr/>
      <dgm:t>
        <a:bodyPr/>
        <a:lstStyle/>
        <a:p>
          <a:endParaRPr lang="zh-CN" altLang="en-US"/>
        </a:p>
      </dgm:t>
    </dgm:pt>
  </dgm:ptLst>
  <dgm:cxnLst>
    <dgm:cxn modelId="{E3B1F76D-0958-430E-A31C-63DA200678AA}" type="presOf" srcId="{A004901D-2634-47C3-B652-845B5888290C}" destId="{79DE49AE-1A52-4550-9EE7-AF511A160079}" srcOrd="0" destOrd="0" presId="urn:microsoft.com/office/officeart/2005/8/layout/process1"/>
    <dgm:cxn modelId="{239D7DD9-69FB-4249-A103-5D3B43653F9C}" type="presOf" srcId="{41B6DBEB-D059-4FB1-A813-543C546C0238}" destId="{FCE8DDD3-A5BD-4EDB-8099-F7436D91B0A7}" srcOrd="0" destOrd="0" presId="urn:microsoft.com/office/officeart/2005/8/layout/process1"/>
    <dgm:cxn modelId="{F86CD98A-893A-4E3D-B4DB-43CB9E7FF921}" type="presOf" srcId="{1CE322C5-0FB0-40ED-B935-D564105F1194}" destId="{20D9A0FC-5ECB-4487-8618-9825C2397E17}" srcOrd="0" destOrd="0" presId="urn:microsoft.com/office/officeart/2005/8/layout/process1"/>
    <dgm:cxn modelId="{94915AAC-A28A-4683-BD79-E338DA0B35CC}" type="presOf" srcId="{E6FB62DD-4AD6-4D27-9850-648D3058D212}" destId="{D30BEED8-255B-46E8-BAE9-F592F41F5924}" srcOrd="0" destOrd="0" presId="urn:microsoft.com/office/officeart/2005/8/layout/process1"/>
    <dgm:cxn modelId="{DABBF4D2-EFEE-4D68-88E4-97911F595C0F}" srcId="{E6FB62DD-4AD6-4D27-9850-648D3058D212}" destId="{2C34DF84-CBAD-427A-A033-0C5A08CF1F4E}" srcOrd="0" destOrd="0" parTransId="{AA11DE59-CB78-4071-9181-3B7C251E93F5}" sibTransId="{4288A7E2-AA72-4844-8637-FDE49E43D13D}"/>
    <dgm:cxn modelId="{9A6A74CF-CD0E-4997-A21F-24431ED9AA1A}" srcId="{E6FB62DD-4AD6-4D27-9850-648D3058D212}" destId="{1CE322C5-0FB0-40ED-B935-D564105F1194}" srcOrd="2" destOrd="0" parTransId="{FF30FEF4-49DC-4A0B-B0F8-42A03720D6E0}" sibTransId="{5E34B532-2F90-4E63-BEF4-F6927C2DE8FE}"/>
    <dgm:cxn modelId="{C6B3F8DE-5D85-4F19-A280-E4CAFC25D1CD}" type="presOf" srcId="{A004901D-2634-47C3-B652-845B5888290C}" destId="{599BA161-A1CB-4629-9BF3-5B497231389A}" srcOrd="1" destOrd="0" presId="urn:microsoft.com/office/officeart/2005/8/layout/process1"/>
    <dgm:cxn modelId="{47C82552-CE61-421C-B1F6-74F0FCDFE8BE}" type="presOf" srcId="{2C34DF84-CBAD-427A-A033-0C5A08CF1F4E}" destId="{01272AF3-E9C7-46D4-B7D7-24B847BA18F5}" srcOrd="0" destOrd="0" presId="urn:microsoft.com/office/officeart/2005/8/layout/process1"/>
    <dgm:cxn modelId="{25F7C9EB-61AF-48E2-8876-A7B1C7E9EE3D}" type="presOf" srcId="{4288A7E2-AA72-4844-8637-FDE49E43D13D}" destId="{54AA5262-0F80-428B-81F1-3BC4F6175878}" srcOrd="0" destOrd="0" presId="urn:microsoft.com/office/officeart/2005/8/layout/process1"/>
    <dgm:cxn modelId="{D3D298F9-890C-4AC1-B60A-02B14AE07492}" srcId="{E6FB62DD-4AD6-4D27-9850-648D3058D212}" destId="{41B6DBEB-D059-4FB1-A813-543C546C0238}" srcOrd="1" destOrd="0" parTransId="{9ED6DA60-876D-4623-9920-B0D3B3A5C5BC}" sibTransId="{A004901D-2634-47C3-B652-845B5888290C}"/>
    <dgm:cxn modelId="{EFCDADD2-2B70-4718-8933-3DC3B97F4F24}" type="presOf" srcId="{4288A7E2-AA72-4844-8637-FDE49E43D13D}" destId="{844C6040-FE88-4ADA-BE42-3E81CAE92BB4}" srcOrd="1" destOrd="0" presId="urn:microsoft.com/office/officeart/2005/8/layout/process1"/>
    <dgm:cxn modelId="{2FD8D4E6-188B-4A92-816F-15066D96FFC4}" type="presParOf" srcId="{D30BEED8-255B-46E8-BAE9-F592F41F5924}" destId="{01272AF3-E9C7-46D4-B7D7-24B847BA18F5}" srcOrd="0" destOrd="0" presId="urn:microsoft.com/office/officeart/2005/8/layout/process1"/>
    <dgm:cxn modelId="{26DC04CB-9D91-4979-A7B8-D4B9AB3795B5}" type="presParOf" srcId="{D30BEED8-255B-46E8-BAE9-F592F41F5924}" destId="{54AA5262-0F80-428B-81F1-3BC4F6175878}" srcOrd="1" destOrd="0" presId="urn:microsoft.com/office/officeart/2005/8/layout/process1"/>
    <dgm:cxn modelId="{1FFA9CD7-8108-401C-9428-DB2FB14211DE}" type="presParOf" srcId="{54AA5262-0F80-428B-81F1-3BC4F6175878}" destId="{844C6040-FE88-4ADA-BE42-3E81CAE92BB4}" srcOrd="0" destOrd="0" presId="urn:microsoft.com/office/officeart/2005/8/layout/process1"/>
    <dgm:cxn modelId="{C8F2587C-6811-4396-A891-B01C06227C50}" type="presParOf" srcId="{D30BEED8-255B-46E8-BAE9-F592F41F5924}" destId="{FCE8DDD3-A5BD-4EDB-8099-F7436D91B0A7}" srcOrd="2" destOrd="0" presId="urn:microsoft.com/office/officeart/2005/8/layout/process1"/>
    <dgm:cxn modelId="{2ECAD4B2-141C-40F0-BC69-FBA3B6CE463C}" type="presParOf" srcId="{D30BEED8-255B-46E8-BAE9-F592F41F5924}" destId="{79DE49AE-1A52-4550-9EE7-AF511A160079}" srcOrd="3" destOrd="0" presId="urn:microsoft.com/office/officeart/2005/8/layout/process1"/>
    <dgm:cxn modelId="{D7949283-C070-4240-A7EF-FD4546FAFEB5}" type="presParOf" srcId="{79DE49AE-1A52-4550-9EE7-AF511A160079}" destId="{599BA161-A1CB-4629-9BF3-5B497231389A}" srcOrd="0" destOrd="0" presId="urn:microsoft.com/office/officeart/2005/8/layout/process1"/>
    <dgm:cxn modelId="{017A4C61-4890-4902-A677-B6FD4502FAFA}" type="presParOf" srcId="{D30BEED8-255B-46E8-BAE9-F592F41F5924}" destId="{20D9A0FC-5ECB-4487-8618-9825C2397E1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FB62DD-4AD6-4D27-9850-648D3058D212}"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zh-CN" altLang="en-US"/>
        </a:p>
      </dgm:t>
    </dgm:pt>
    <dgm:pt modelId="{2C34DF84-CBAD-427A-A033-0C5A08CF1F4E}">
      <dgm:prSet custT="1"/>
      <dgm:spPr/>
      <dgm:t>
        <a:bodyPr/>
        <a:lstStyle/>
        <a:p>
          <a:pPr rtl="0"/>
          <a:r>
            <a:rPr lang="zh-CN" sz="2400" baseline="0" dirty="0" smtClean="0"/>
            <a:t>驻外</a:t>
          </a:r>
          <a:r>
            <a:rPr lang="zh-CN" altLang="en-US" sz="2400" baseline="0" dirty="0" smtClean="0"/>
            <a:t>存</a:t>
          </a:r>
          <a:r>
            <a:rPr lang="zh-CN" sz="2400" baseline="0" dirty="0" smtClean="0"/>
            <a:t>等待调度时间</a:t>
          </a:r>
          <a:endParaRPr lang="zh-CN" altLang="en-US" sz="2400" dirty="0"/>
        </a:p>
      </dgm:t>
    </dgm:pt>
    <dgm:pt modelId="{AA11DE59-CB78-4071-9181-3B7C251E93F5}" type="parTrans" cxnId="{DABBF4D2-EFEE-4D68-88E4-97911F595C0F}">
      <dgm:prSet/>
      <dgm:spPr/>
      <dgm:t>
        <a:bodyPr/>
        <a:lstStyle/>
        <a:p>
          <a:endParaRPr lang="zh-CN" altLang="en-US" sz="2400"/>
        </a:p>
      </dgm:t>
    </dgm:pt>
    <dgm:pt modelId="{4288A7E2-AA72-4844-8637-FDE49E43D13D}" type="sibTrans" cxnId="{DABBF4D2-EFEE-4D68-88E4-97911F595C0F}">
      <dgm:prSet custT="1"/>
      <dgm:spPr/>
      <dgm:t>
        <a:bodyPr/>
        <a:lstStyle/>
        <a:p>
          <a:endParaRPr lang="zh-CN" altLang="en-US" sz="2400"/>
        </a:p>
      </dgm:t>
    </dgm:pt>
    <dgm:pt modelId="{41B6DBEB-D059-4FB1-A813-543C546C0238}">
      <dgm:prSet custT="1"/>
      <dgm:spPr/>
      <dgm:t>
        <a:bodyPr/>
        <a:lstStyle/>
        <a:p>
          <a:pPr rtl="0"/>
          <a:r>
            <a:rPr lang="zh-CN" sz="2400" baseline="0" dirty="0" smtClean="0"/>
            <a:t>驻内</a:t>
          </a:r>
          <a:r>
            <a:rPr lang="zh-CN" altLang="en-US" sz="2400" baseline="0" dirty="0" smtClean="0"/>
            <a:t>存</a:t>
          </a:r>
          <a:r>
            <a:rPr lang="zh-CN" sz="2400" baseline="0" dirty="0" smtClean="0"/>
            <a:t>等待调度时间</a:t>
          </a:r>
          <a:endParaRPr lang="zh-CN" altLang="en-US" sz="2400" dirty="0"/>
        </a:p>
      </dgm:t>
    </dgm:pt>
    <dgm:pt modelId="{9ED6DA60-876D-4623-9920-B0D3B3A5C5BC}" type="parTrans" cxnId="{D3D298F9-890C-4AC1-B60A-02B14AE07492}">
      <dgm:prSet/>
      <dgm:spPr/>
      <dgm:t>
        <a:bodyPr/>
        <a:lstStyle/>
        <a:p>
          <a:endParaRPr lang="zh-CN" altLang="en-US" sz="2400"/>
        </a:p>
      </dgm:t>
    </dgm:pt>
    <dgm:pt modelId="{A004901D-2634-47C3-B652-845B5888290C}" type="sibTrans" cxnId="{D3D298F9-890C-4AC1-B60A-02B14AE07492}">
      <dgm:prSet custT="1"/>
      <dgm:spPr/>
      <dgm:t>
        <a:bodyPr/>
        <a:lstStyle/>
        <a:p>
          <a:endParaRPr lang="zh-CN" altLang="en-US" sz="2400"/>
        </a:p>
      </dgm:t>
    </dgm:pt>
    <dgm:pt modelId="{1CE322C5-0FB0-40ED-B935-D564105F1194}">
      <dgm:prSet custT="1"/>
      <dgm:spPr/>
      <dgm:t>
        <a:bodyPr/>
        <a:lstStyle/>
        <a:p>
          <a:pPr rtl="0"/>
          <a:r>
            <a:rPr lang="zh-CN" sz="2400" baseline="0" dirty="0" smtClean="0"/>
            <a:t>执行</a:t>
          </a:r>
          <a:endParaRPr lang="en-US" altLang="zh-CN" sz="2400" baseline="0" dirty="0" smtClean="0"/>
        </a:p>
        <a:p>
          <a:pPr rtl="0"/>
          <a:r>
            <a:rPr lang="zh-CN" sz="2400" baseline="0" dirty="0" smtClean="0"/>
            <a:t>时间</a:t>
          </a:r>
          <a:endParaRPr lang="zh-CN" altLang="en-US" sz="2400" dirty="0"/>
        </a:p>
      </dgm:t>
    </dgm:pt>
    <dgm:pt modelId="{FF30FEF4-49DC-4A0B-B0F8-42A03720D6E0}" type="parTrans" cxnId="{9A6A74CF-CD0E-4997-A21F-24431ED9AA1A}">
      <dgm:prSet/>
      <dgm:spPr/>
      <dgm:t>
        <a:bodyPr/>
        <a:lstStyle/>
        <a:p>
          <a:endParaRPr lang="zh-CN" altLang="en-US" sz="2400"/>
        </a:p>
      </dgm:t>
    </dgm:pt>
    <dgm:pt modelId="{5E34B532-2F90-4E63-BEF4-F6927C2DE8FE}" type="sibTrans" cxnId="{9A6A74CF-CD0E-4997-A21F-24431ED9AA1A}">
      <dgm:prSet/>
      <dgm:spPr/>
      <dgm:t>
        <a:bodyPr/>
        <a:lstStyle/>
        <a:p>
          <a:endParaRPr lang="zh-CN" altLang="en-US" sz="2400"/>
        </a:p>
      </dgm:t>
    </dgm:pt>
    <dgm:pt modelId="{A7C9D5A0-34B5-4371-B910-7CAF17A1DF02}">
      <dgm:prSet custT="1"/>
      <dgm:spPr/>
      <dgm:t>
        <a:bodyPr/>
        <a:lstStyle/>
        <a:p>
          <a:pPr rtl="0"/>
          <a:r>
            <a:rPr lang="zh-CN" altLang="en-US" sz="2400" baseline="0" dirty="0" smtClean="0"/>
            <a:t>阻塞</a:t>
          </a:r>
          <a:endParaRPr lang="en-US" altLang="zh-CN" sz="2400" baseline="0" dirty="0" smtClean="0"/>
        </a:p>
        <a:p>
          <a:pPr rtl="0"/>
          <a:r>
            <a:rPr lang="zh-CN" altLang="en-US" sz="2400" baseline="0" dirty="0" smtClean="0"/>
            <a:t>时间</a:t>
          </a:r>
          <a:endParaRPr lang="zh-CN" altLang="en-US" sz="2400" baseline="0" dirty="0"/>
        </a:p>
      </dgm:t>
    </dgm:pt>
    <dgm:pt modelId="{A795301E-2B78-4444-A3BB-E224F59A37B3}" type="parTrans" cxnId="{B223F2D0-16A4-4BFA-9D97-935B17FA6706}">
      <dgm:prSet/>
      <dgm:spPr/>
      <dgm:t>
        <a:bodyPr/>
        <a:lstStyle/>
        <a:p>
          <a:endParaRPr lang="zh-CN" altLang="en-US"/>
        </a:p>
      </dgm:t>
    </dgm:pt>
    <dgm:pt modelId="{CED12D51-BE63-4CE8-844F-CB36F57A12A3}" type="sibTrans" cxnId="{B223F2D0-16A4-4BFA-9D97-935B17FA6706}">
      <dgm:prSet/>
      <dgm:spPr/>
      <dgm:t>
        <a:bodyPr/>
        <a:lstStyle/>
        <a:p>
          <a:endParaRPr lang="zh-CN" altLang="en-US"/>
        </a:p>
      </dgm:t>
    </dgm:pt>
    <dgm:pt modelId="{D30BEED8-255B-46E8-BAE9-F592F41F5924}" type="pres">
      <dgm:prSet presAssocID="{E6FB62DD-4AD6-4D27-9850-648D3058D212}" presName="Name0" presStyleCnt="0">
        <dgm:presLayoutVars>
          <dgm:dir/>
          <dgm:resizeHandles val="exact"/>
        </dgm:presLayoutVars>
      </dgm:prSet>
      <dgm:spPr/>
      <dgm:t>
        <a:bodyPr/>
        <a:lstStyle/>
        <a:p>
          <a:endParaRPr lang="zh-CN" altLang="en-US"/>
        </a:p>
      </dgm:t>
    </dgm:pt>
    <dgm:pt modelId="{01272AF3-E9C7-46D4-B7D7-24B847BA18F5}" type="pres">
      <dgm:prSet presAssocID="{2C34DF84-CBAD-427A-A033-0C5A08CF1F4E}" presName="node" presStyleLbl="node1" presStyleIdx="0" presStyleCnt="4">
        <dgm:presLayoutVars>
          <dgm:bulletEnabled val="1"/>
        </dgm:presLayoutVars>
      </dgm:prSet>
      <dgm:spPr/>
      <dgm:t>
        <a:bodyPr/>
        <a:lstStyle/>
        <a:p>
          <a:endParaRPr lang="zh-CN" altLang="en-US"/>
        </a:p>
      </dgm:t>
    </dgm:pt>
    <dgm:pt modelId="{54AA5262-0F80-428B-81F1-3BC4F6175878}" type="pres">
      <dgm:prSet presAssocID="{4288A7E2-AA72-4844-8637-FDE49E43D13D}" presName="sibTrans" presStyleLbl="sibTrans2D1" presStyleIdx="0" presStyleCnt="3"/>
      <dgm:spPr/>
      <dgm:t>
        <a:bodyPr/>
        <a:lstStyle/>
        <a:p>
          <a:endParaRPr lang="zh-CN" altLang="en-US"/>
        </a:p>
      </dgm:t>
    </dgm:pt>
    <dgm:pt modelId="{844C6040-FE88-4ADA-BE42-3E81CAE92BB4}" type="pres">
      <dgm:prSet presAssocID="{4288A7E2-AA72-4844-8637-FDE49E43D13D}" presName="connectorText" presStyleLbl="sibTrans2D1" presStyleIdx="0" presStyleCnt="3"/>
      <dgm:spPr/>
      <dgm:t>
        <a:bodyPr/>
        <a:lstStyle/>
        <a:p>
          <a:endParaRPr lang="zh-CN" altLang="en-US"/>
        </a:p>
      </dgm:t>
    </dgm:pt>
    <dgm:pt modelId="{FCE8DDD3-A5BD-4EDB-8099-F7436D91B0A7}" type="pres">
      <dgm:prSet presAssocID="{41B6DBEB-D059-4FB1-A813-543C546C0238}" presName="node" presStyleLbl="node1" presStyleIdx="1" presStyleCnt="4">
        <dgm:presLayoutVars>
          <dgm:bulletEnabled val="1"/>
        </dgm:presLayoutVars>
      </dgm:prSet>
      <dgm:spPr/>
      <dgm:t>
        <a:bodyPr/>
        <a:lstStyle/>
        <a:p>
          <a:endParaRPr lang="zh-CN" altLang="en-US"/>
        </a:p>
      </dgm:t>
    </dgm:pt>
    <dgm:pt modelId="{79DE49AE-1A52-4550-9EE7-AF511A160079}" type="pres">
      <dgm:prSet presAssocID="{A004901D-2634-47C3-B652-845B5888290C}" presName="sibTrans" presStyleLbl="sibTrans2D1" presStyleIdx="1" presStyleCnt="3"/>
      <dgm:spPr/>
      <dgm:t>
        <a:bodyPr/>
        <a:lstStyle/>
        <a:p>
          <a:endParaRPr lang="zh-CN" altLang="en-US"/>
        </a:p>
      </dgm:t>
    </dgm:pt>
    <dgm:pt modelId="{599BA161-A1CB-4629-9BF3-5B497231389A}" type="pres">
      <dgm:prSet presAssocID="{A004901D-2634-47C3-B652-845B5888290C}" presName="connectorText" presStyleLbl="sibTrans2D1" presStyleIdx="1" presStyleCnt="3"/>
      <dgm:spPr/>
      <dgm:t>
        <a:bodyPr/>
        <a:lstStyle/>
        <a:p>
          <a:endParaRPr lang="zh-CN" altLang="en-US"/>
        </a:p>
      </dgm:t>
    </dgm:pt>
    <dgm:pt modelId="{20D9A0FC-5ECB-4487-8618-9825C2397E17}" type="pres">
      <dgm:prSet presAssocID="{1CE322C5-0FB0-40ED-B935-D564105F1194}" presName="node" presStyleLbl="node1" presStyleIdx="2" presStyleCnt="4">
        <dgm:presLayoutVars>
          <dgm:bulletEnabled val="1"/>
        </dgm:presLayoutVars>
      </dgm:prSet>
      <dgm:spPr/>
      <dgm:t>
        <a:bodyPr/>
        <a:lstStyle/>
        <a:p>
          <a:endParaRPr lang="zh-CN" altLang="en-US"/>
        </a:p>
      </dgm:t>
    </dgm:pt>
    <dgm:pt modelId="{BFDD8C87-F4BF-45FB-9E98-254D2C968E17}" type="pres">
      <dgm:prSet presAssocID="{5E34B532-2F90-4E63-BEF4-F6927C2DE8FE}" presName="sibTrans" presStyleLbl="sibTrans2D1" presStyleIdx="2" presStyleCnt="3"/>
      <dgm:spPr/>
      <dgm:t>
        <a:bodyPr/>
        <a:lstStyle/>
        <a:p>
          <a:endParaRPr lang="zh-CN" altLang="en-US"/>
        </a:p>
      </dgm:t>
    </dgm:pt>
    <dgm:pt modelId="{E255A1E4-92F5-42F0-996C-108B97CADF33}" type="pres">
      <dgm:prSet presAssocID="{5E34B532-2F90-4E63-BEF4-F6927C2DE8FE}" presName="connectorText" presStyleLbl="sibTrans2D1" presStyleIdx="2" presStyleCnt="3"/>
      <dgm:spPr/>
      <dgm:t>
        <a:bodyPr/>
        <a:lstStyle/>
        <a:p>
          <a:endParaRPr lang="zh-CN" altLang="en-US"/>
        </a:p>
      </dgm:t>
    </dgm:pt>
    <dgm:pt modelId="{96BA8CE0-C91B-45A4-BB29-9760E6358DA4}" type="pres">
      <dgm:prSet presAssocID="{A7C9D5A0-34B5-4371-B910-7CAF17A1DF02}" presName="node" presStyleLbl="node1" presStyleIdx="3" presStyleCnt="4">
        <dgm:presLayoutVars>
          <dgm:bulletEnabled val="1"/>
        </dgm:presLayoutVars>
      </dgm:prSet>
      <dgm:spPr/>
      <dgm:t>
        <a:bodyPr/>
        <a:lstStyle/>
        <a:p>
          <a:endParaRPr lang="zh-CN" altLang="en-US"/>
        </a:p>
      </dgm:t>
    </dgm:pt>
  </dgm:ptLst>
  <dgm:cxnLst>
    <dgm:cxn modelId="{80CDAECC-6DBD-4D16-A65F-48E73CBDB163}" type="presOf" srcId="{5E34B532-2F90-4E63-BEF4-F6927C2DE8FE}" destId="{BFDD8C87-F4BF-45FB-9E98-254D2C968E17}" srcOrd="0" destOrd="0" presId="urn:microsoft.com/office/officeart/2005/8/layout/process1"/>
    <dgm:cxn modelId="{04113A0D-AB0E-46D9-8976-B74AECAEF5DF}" type="presOf" srcId="{41B6DBEB-D059-4FB1-A813-543C546C0238}" destId="{FCE8DDD3-A5BD-4EDB-8099-F7436D91B0A7}" srcOrd="0" destOrd="0" presId="urn:microsoft.com/office/officeart/2005/8/layout/process1"/>
    <dgm:cxn modelId="{D3D298F9-890C-4AC1-B60A-02B14AE07492}" srcId="{E6FB62DD-4AD6-4D27-9850-648D3058D212}" destId="{41B6DBEB-D059-4FB1-A813-543C546C0238}" srcOrd="1" destOrd="0" parTransId="{9ED6DA60-876D-4623-9920-B0D3B3A5C5BC}" sibTransId="{A004901D-2634-47C3-B652-845B5888290C}"/>
    <dgm:cxn modelId="{EAF06203-2646-4637-A95A-108CDFFDBCA8}" type="presOf" srcId="{E6FB62DD-4AD6-4D27-9850-648D3058D212}" destId="{D30BEED8-255B-46E8-BAE9-F592F41F5924}" srcOrd="0" destOrd="0" presId="urn:microsoft.com/office/officeart/2005/8/layout/process1"/>
    <dgm:cxn modelId="{E0BF0703-3198-466C-9322-326558194B10}" type="presOf" srcId="{A7C9D5A0-34B5-4371-B910-7CAF17A1DF02}" destId="{96BA8CE0-C91B-45A4-BB29-9760E6358DA4}" srcOrd="0" destOrd="0" presId="urn:microsoft.com/office/officeart/2005/8/layout/process1"/>
    <dgm:cxn modelId="{7E1BCE53-C04A-46DA-93EB-E88CA0502233}" type="presOf" srcId="{4288A7E2-AA72-4844-8637-FDE49E43D13D}" destId="{54AA5262-0F80-428B-81F1-3BC4F6175878}" srcOrd="0" destOrd="0" presId="urn:microsoft.com/office/officeart/2005/8/layout/process1"/>
    <dgm:cxn modelId="{5644D355-32C5-4006-BB3E-8A8D4BBA430A}" type="presOf" srcId="{A004901D-2634-47C3-B652-845B5888290C}" destId="{79DE49AE-1A52-4550-9EE7-AF511A160079}" srcOrd="0" destOrd="0" presId="urn:microsoft.com/office/officeart/2005/8/layout/process1"/>
    <dgm:cxn modelId="{DABBF4D2-EFEE-4D68-88E4-97911F595C0F}" srcId="{E6FB62DD-4AD6-4D27-9850-648D3058D212}" destId="{2C34DF84-CBAD-427A-A033-0C5A08CF1F4E}" srcOrd="0" destOrd="0" parTransId="{AA11DE59-CB78-4071-9181-3B7C251E93F5}" sibTransId="{4288A7E2-AA72-4844-8637-FDE49E43D13D}"/>
    <dgm:cxn modelId="{105722F8-6A75-47AE-8EB5-552910AD8DEA}" type="presOf" srcId="{2C34DF84-CBAD-427A-A033-0C5A08CF1F4E}" destId="{01272AF3-E9C7-46D4-B7D7-24B847BA18F5}" srcOrd="0" destOrd="0" presId="urn:microsoft.com/office/officeart/2005/8/layout/process1"/>
    <dgm:cxn modelId="{BB93BBA1-A7AE-4CC4-916A-8F59A75F1D4C}" type="presOf" srcId="{1CE322C5-0FB0-40ED-B935-D564105F1194}" destId="{20D9A0FC-5ECB-4487-8618-9825C2397E17}" srcOrd="0" destOrd="0" presId="urn:microsoft.com/office/officeart/2005/8/layout/process1"/>
    <dgm:cxn modelId="{DB45D849-A329-4118-9BE9-325D01376029}" type="presOf" srcId="{A004901D-2634-47C3-B652-845B5888290C}" destId="{599BA161-A1CB-4629-9BF3-5B497231389A}" srcOrd="1" destOrd="0" presId="urn:microsoft.com/office/officeart/2005/8/layout/process1"/>
    <dgm:cxn modelId="{099FF3A0-C5D3-4218-B95E-6328F415E651}" type="presOf" srcId="{5E34B532-2F90-4E63-BEF4-F6927C2DE8FE}" destId="{E255A1E4-92F5-42F0-996C-108B97CADF33}" srcOrd="1" destOrd="0" presId="urn:microsoft.com/office/officeart/2005/8/layout/process1"/>
    <dgm:cxn modelId="{B223F2D0-16A4-4BFA-9D97-935B17FA6706}" srcId="{E6FB62DD-4AD6-4D27-9850-648D3058D212}" destId="{A7C9D5A0-34B5-4371-B910-7CAF17A1DF02}" srcOrd="3" destOrd="0" parTransId="{A795301E-2B78-4444-A3BB-E224F59A37B3}" sibTransId="{CED12D51-BE63-4CE8-844F-CB36F57A12A3}"/>
    <dgm:cxn modelId="{9A6A74CF-CD0E-4997-A21F-24431ED9AA1A}" srcId="{E6FB62DD-4AD6-4D27-9850-648D3058D212}" destId="{1CE322C5-0FB0-40ED-B935-D564105F1194}" srcOrd="2" destOrd="0" parTransId="{FF30FEF4-49DC-4A0B-B0F8-42A03720D6E0}" sibTransId="{5E34B532-2F90-4E63-BEF4-F6927C2DE8FE}"/>
    <dgm:cxn modelId="{7FA97CBF-9CFA-45AF-9C80-A029890A7137}" type="presOf" srcId="{4288A7E2-AA72-4844-8637-FDE49E43D13D}" destId="{844C6040-FE88-4ADA-BE42-3E81CAE92BB4}" srcOrd="1" destOrd="0" presId="urn:microsoft.com/office/officeart/2005/8/layout/process1"/>
    <dgm:cxn modelId="{09A6833D-5EDD-4CBA-8606-CD74A24D91F4}" type="presParOf" srcId="{D30BEED8-255B-46E8-BAE9-F592F41F5924}" destId="{01272AF3-E9C7-46D4-B7D7-24B847BA18F5}" srcOrd="0" destOrd="0" presId="urn:microsoft.com/office/officeart/2005/8/layout/process1"/>
    <dgm:cxn modelId="{56F04D78-571C-4390-B99F-4E3188C9E080}" type="presParOf" srcId="{D30BEED8-255B-46E8-BAE9-F592F41F5924}" destId="{54AA5262-0F80-428B-81F1-3BC4F6175878}" srcOrd="1" destOrd="0" presId="urn:microsoft.com/office/officeart/2005/8/layout/process1"/>
    <dgm:cxn modelId="{67596CD8-8437-44B0-8B36-D4AB6E7592B8}" type="presParOf" srcId="{54AA5262-0F80-428B-81F1-3BC4F6175878}" destId="{844C6040-FE88-4ADA-BE42-3E81CAE92BB4}" srcOrd="0" destOrd="0" presId="urn:microsoft.com/office/officeart/2005/8/layout/process1"/>
    <dgm:cxn modelId="{D0AD23E3-A8FD-4CF2-84BE-9962561B4018}" type="presParOf" srcId="{D30BEED8-255B-46E8-BAE9-F592F41F5924}" destId="{FCE8DDD3-A5BD-4EDB-8099-F7436D91B0A7}" srcOrd="2" destOrd="0" presId="urn:microsoft.com/office/officeart/2005/8/layout/process1"/>
    <dgm:cxn modelId="{D344EA93-17A2-420F-925B-B10C2F18601D}" type="presParOf" srcId="{D30BEED8-255B-46E8-BAE9-F592F41F5924}" destId="{79DE49AE-1A52-4550-9EE7-AF511A160079}" srcOrd="3" destOrd="0" presId="urn:microsoft.com/office/officeart/2005/8/layout/process1"/>
    <dgm:cxn modelId="{0BA475B9-8B8C-41F0-A66F-1DBA55D7BB8A}" type="presParOf" srcId="{79DE49AE-1A52-4550-9EE7-AF511A160079}" destId="{599BA161-A1CB-4629-9BF3-5B497231389A}" srcOrd="0" destOrd="0" presId="urn:microsoft.com/office/officeart/2005/8/layout/process1"/>
    <dgm:cxn modelId="{98E3ECD8-B1D1-4E87-859D-98E4A2668CE1}" type="presParOf" srcId="{D30BEED8-255B-46E8-BAE9-F592F41F5924}" destId="{20D9A0FC-5ECB-4487-8618-9825C2397E17}" srcOrd="4" destOrd="0" presId="urn:microsoft.com/office/officeart/2005/8/layout/process1"/>
    <dgm:cxn modelId="{98AAE596-D5EC-4957-AE32-697672DABB47}" type="presParOf" srcId="{D30BEED8-255B-46E8-BAE9-F592F41F5924}" destId="{BFDD8C87-F4BF-45FB-9E98-254D2C968E17}" srcOrd="5" destOrd="0" presId="urn:microsoft.com/office/officeart/2005/8/layout/process1"/>
    <dgm:cxn modelId="{79869022-A1D5-408F-BEC8-17326352D491}" type="presParOf" srcId="{BFDD8C87-F4BF-45FB-9E98-254D2C968E17}" destId="{E255A1E4-92F5-42F0-996C-108B97CADF33}" srcOrd="0" destOrd="0" presId="urn:microsoft.com/office/officeart/2005/8/layout/process1"/>
    <dgm:cxn modelId="{CFF8D579-3284-4C38-A99B-3F664399B1CF}" type="presParOf" srcId="{D30BEED8-255B-46E8-BAE9-F592F41F5924}" destId="{96BA8CE0-C91B-45A4-BB29-9760E6358DA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171C44-5557-4BB0-B9B0-3425A5753C78}" type="doc">
      <dgm:prSet loTypeId="urn:microsoft.com/office/officeart/2005/8/layout/hierarchy3" loCatId="hierarchy" qsTypeId="urn:microsoft.com/office/officeart/2005/8/quickstyle/simple4" qsCatId="simple" csTypeId="urn:microsoft.com/office/officeart/2005/8/colors/colorful1" csCatId="colorful" phldr="1"/>
      <dgm:spPr/>
      <dgm:t>
        <a:bodyPr/>
        <a:lstStyle/>
        <a:p>
          <a:endParaRPr lang="zh-CN" altLang="en-US"/>
        </a:p>
      </dgm:t>
    </dgm:pt>
    <dgm:pt modelId="{187C78EE-D9D1-499B-AA2A-CCE3D7FDE53E}">
      <dgm:prSet phldrT="[文本]"/>
      <dgm:spPr/>
      <dgm:t>
        <a:bodyPr/>
        <a:lstStyle/>
        <a:p>
          <a:r>
            <a:rPr lang="zh-CN" altLang="en-US" dirty="0" smtClean="0"/>
            <a:t>面向用户的原则</a:t>
          </a:r>
          <a:endParaRPr lang="zh-CN" altLang="en-US" dirty="0"/>
        </a:p>
      </dgm:t>
    </dgm:pt>
    <dgm:pt modelId="{9680EC72-A6BB-47BB-9C54-96476FC740B1}" type="parTrans" cxnId="{826EEFC5-EB65-4A28-B943-B66414C41CFD}">
      <dgm:prSet/>
      <dgm:spPr/>
      <dgm:t>
        <a:bodyPr/>
        <a:lstStyle/>
        <a:p>
          <a:endParaRPr lang="zh-CN" altLang="en-US"/>
        </a:p>
      </dgm:t>
    </dgm:pt>
    <dgm:pt modelId="{F908453C-315C-4EF4-A03F-A3FC6AD580C6}" type="sibTrans" cxnId="{826EEFC5-EB65-4A28-B943-B66414C41CFD}">
      <dgm:prSet/>
      <dgm:spPr/>
      <dgm:t>
        <a:bodyPr/>
        <a:lstStyle/>
        <a:p>
          <a:endParaRPr lang="zh-CN" altLang="en-US"/>
        </a:p>
      </dgm:t>
    </dgm:pt>
    <dgm:pt modelId="{6749609A-37EF-457D-A6EA-B2158026D28F}">
      <dgm:prSet phldrT="[文本]"/>
      <dgm:spPr/>
      <dgm:t>
        <a:bodyPr/>
        <a:lstStyle/>
        <a:p>
          <a:r>
            <a:rPr lang="zh-CN" altLang="en-US" dirty="0" smtClean="0"/>
            <a:t>响应时间</a:t>
          </a:r>
          <a:endParaRPr lang="zh-CN" altLang="en-US" dirty="0"/>
        </a:p>
      </dgm:t>
    </dgm:pt>
    <dgm:pt modelId="{287B71F5-AC9C-4A80-8844-AB4E968C0776}" type="parTrans" cxnId="{B289FDFD-D2A3-4FDA-9E11-5180E166B9D4}">
      <dgm:prSet/>
      <dgm:spPr/>
      <dgm:t>
        <a:bodyPr/>
        <a:lstStyle/>
        <a:p>
          <a:endParaRPr lang="zh-CN" altLang="en-US"/>
        </a:p>
      </dgm:t>
    </dgm:pt>
    <dgm:pt modelId="{C56ECB3E-24A9-46D9-A452-B3F227F7C927}" type="sibTrans" cxnId="{B289FDFD-D2A3-4FDA-9E11-5180E166B9D4}">
      <dgm:prSet/>
      <dgm:spPr/>
      <dgm:t>
        <a:bodyPr/>
        <a:lstStyle/>
        <a:p>
          <a:endParaRPr lang="zh-CN" altLang="en-US"/>
        </a:p>
      </dgm:t>
    </dgm:pt>
    <dgm:pt modelId="{E5465E8F-1B26-4FF2-933B-4D1FAABDE5A6}">
      <dgm:prSet phldrT="[文本]"/>
      <dgm:spPr/>
      <dgm:t>
        <a:bodyPr/>
        <a:lstStyle/>
        <a:p>
          <a:r>
            <a:rPr lang="zh-CN" altLang="en-US" dirty="0" smtClean="0"/>
            <a:t>面向系统的原则</a:t>
          </a:r>
          <a:endParaRPr lang="zh-CN" altLang="en-US" dirty="0"/>
        </a:p>
      </dgm:t>
    </dgm:pt>
    <dgm:pt modelId="{B38BEDCE-642E-43F7-94FF-C1CD416F8E21}" type="parTrans" cxnId="{26E9AD8A-C3DD-463A-992C-5BE54C8D80BC}">
      <dgm:prSet/>
      <dgm:spPr/>
      <dgm:t>
        <a:bodyPr/>
        <a:lstStyle/>
        <a:p>
          <a:endParaRPr lang="zh-CN" altLang="en-US"/>
        </a:p>
      </dgm:t>
    </dgm:pt>
    <dgm:pt modelId="{097AF4E8-E482-4716-A697-01F252A2E314}" type="sibTrans" cxnId="{26E9AD8A-C3DD-463A-992C-5BE54C8D80BC}">
      <dgm:prSet/>
      <dgm:spPr/>
      <dgm:t>
        <a:bodyPr/>
        <a:lstStyle/>
        <a:p>
          <a:endParaRPr lang="zh-CN" altLang="en-US"/>
        </a:p>
      </dgm:t>
    </dgm:pt>
    <dgm:pt modelId="{D6C6BC86-F43F-4661-BE01-0B804FF081CB}">
      <dgm:prSet phldrT="[文本]"/>
      <dgm:spPr/>
      <dgm:t>
        <a:bodyPr/>
        <a:lstStyle/>
        <a:p>
          <a:r>
            <a:rPr lang="zh-CN" altLang="en-US" dirty="0" smtClean="0"/>
            <a:t>吞吐量</a:t>
          </a:r>
          <a:endParaRPr lang="zh-CN" altLang="en-US" dirty="0"/>
        </a:p>
      </dgm:t>
    </dgm:pt>
    <dgm:pt modelId="{25498A93-8D5F-4D01-A4B6-E146B1B0DA77}" type="parTrans" cxnId="{6F570F70-E6CA-47C7-946E-A3265C47E066}">
      <dgm:prSet/>
      <dgm:spPr/>
      <dgm:t>
        <a:bodyPr/>
        <a:lstStyle/>
        <a:p>
          <a:endParaRPr lang="zh-CN" altLang="en-US"/>
        </a:p>
      </dgm:t>
    </dgm:pt>
    <dgm:pt modelId="{34AEF163-DC2C-4D2E-B0DE-50112684BE63}" type="sibTrans" cxnId="{6F570F70-E6CA-47C7-946E-A3265C47E066}">
      <dgm:prSet/>
      <dgm:spPr/>
      <dgm:t>
        <a:bodyPr/>
        <a:lstStyle/>
        <a:p>
          <a:endParaRPr lang="zh-CN" altLang="en-US"/>
        </a:p>
      </dgm:t>
    </dgm:pt>
    <dgm:pt modelId="{507245B3-2C93-4A50-8FC1-C3299C643D3D}">
      <dgm:prSet phldrT="[文本]"/>
      <dgm:spPr/>
      <dgm:t>
        <a:bodyPr/>
        <a:lstStyle/>
        <a:p>
          <a:r>
            <a:rPr lang="zh-CN" altLang="en-US" dirty="0" smtClean="0"/>
            <a:t>利用率</a:t>
          </a:r>
          <a:endParaRPr lang="zh-CN" altLang="en-US" dirty="0"/>
        </a:p>
      </dgm:t>
    </dgm:pt>
    <dgm:pt modelId="{E83723AF-4D8D-4C5B-A726-4E8A1436E416}" type="parTrans" cxnId="{A0029389-3567-4C63-BCA7-79A956C95E8A}">
      <dgm:prSet/>
      <dgm:spPr/>
      <dgm:t>
        <a:bodyPr/>
        <a:lstStyle/>
        <a:p>
          <a:endParaRPr lang="zh-CN" altLang="en-US"/>
        </a:p>
      </dgm:t>
    </dgm:pt>
    <dgm:pt modelId="{152ECD7F-7165-45C9-AA1E-A1A276D4B52E}" type="sibTrans" cxnId="{A0029389-3567-4C63-BCA7-79A956C95E8A}">
      <dgm:prSet/>
      <dgm:spPr/>
      <dgm:t>
        <a:bodyPr/>
        <a:lstStyle/>
        <a:p>
          <a:endParaRPr lang="zh-CN" altLang="en-US"/>
        </a:p>
      </dgm:t>
    </dgm:pt>
    <dgm:pt modelId="{4C53C93E-F0D3-4691-ABD5-E5F4B1C912E8}">
      <dgm:prSet phldrT="[文本]"/>
      <dgm:spPr/>
      <dgm:t>
        <a:bodyPr/>
        <a:lstStyle/>
        <a:p>
          <a:r>
            <a:rPr lang="zh-CN" altLang="en-US" dirty="0" smtClean="0"/>
            <a:t>截止时间</a:t>
          </a:r>
          <a:endParaRPr lang="zh-CN" altLang="en-US" dirty="0"/>
        </a:p>
      </dgm:t>
    </dgm:pt>
    <dgm:pt modelId="{CDA527DB-F952-47DC-A83D-4275A1539CF7}" type="parTrans" cxnId="{3ADAABC4-51C3-44C1-91F4-810FA351D029}">
      <dgm:prSet/>
      <dgm:spPr/>
      <dgm:t>
        <a:bodyPr/>
        <a:lstStyle/>
        <a:p>
          <a:endParaRPr lang="zh-CN" altLang="en-US"/>
        </a:p>
      </dgm:t>
    </dgm:pt>
    <dgm:pt modelId="{D74F6482-1171-43DE-B38E-C3F39E90E6A6}" type="sibTrans" cxnId="{3ADAABC4-51C3-44C1-91F4-810FA351D029}">
      <dgm:prSet/>
      <dgm:spPr/>
      <dgm:t>
        <a:bodyPr/>
        <a:lstStyle/>
        <a:p>
          <a:endParaRPr lang="zh-CN" altLang="en-US"/>
        </a:p>
      </dgm:t>
    </dgm:pt>
    <dgm:pt modelId="{06F54A9C-EFF9-40AC-AD86-F7AB9CCC1B38}">
      <dgm:prSet phldrT="[文本]"/>
      <dgm:spPr/>
      <dgm:t>
        <a:bodyPr/>
        <a:lstStyle/>
        <a:p>
          <a:r>
            <a:rPr lang="zh-CN" altLang="en-US" dirty="0" smtClean="0"/>
            <a:t>公平性</a:t>
          </a:r>
          <a:endParaRPr lang="zh-CN" altLang="en-US" dirty="0"/>
        </a:p>
      </dgm:t>
    </dgm:pt>
    <dgm:pt modelId="{73F4199C-9347-4778-9DE3-AB63BF9AFB7A}" type="parTrans" cxnId="{41F7640B-6A83-487E-BBE3-358AC5F00C32}">
      <dgm:prSet/>
      <dgm:spPr/>
      <dgm:t>
        <a:bodyPr/>
        <a:lstStyle/>
        <a:p>
          <a:endParaRPr lang="zh-CN" altLang="en-US"/>
        </a:p>
      </dgm:t>
    </dgm:pt>
    <dgm:pt modelId="{42B20F46-2B4F-4CF5-ACDC-5DBE3E641ED9}" type="sibTrans" cxnId="{41F7640B-6A83-487E-BBE3-358AC5F00C32}">
      <dgm:prSet/>
      <dgm:spPr/>
      <dgm:t>
        <a:bodyPr/>
        <a:lstStyle/>
        <a:p>
          <a:endParaRPr lang="zh-CN" altLang="en-US"/>
        </a:p>
      </dgm:t>
    </dgm:pt>
    <dgm:pt modelId="{F6D99DBC-8D98-4C29-B132-94AACA9A3DB2}">
      <dgm:prSet phldrT="[文本]"/>
      <dgm:spPr/>
      <dgm:t>
        <a:bodyPr/>
        <a:lstStyle/>
        <a:p>
          <a:r>
            <a:rPr lang="zh-CN" altLang="en-US" dirty="0" smtClean="0"/>
            <a:t>优先级</a:t>
          </a:r>
          <a:endParaRPr lang="zh-CN" altLang="en-US" dirty="0"/>
        </a:p>
      </dgm:t>
    </dgm:pt>
    <dgm:pt modelId="{2783F957-3834-4EE5-96B1-B8AAB1D092A9}" type="parTrans" cxnId="{05AF0CA4-85D5-4FC1-9741-0F5C233725F4}">
      <dgm:prSet/>
      <dgm:spPr/>
      <dgm:t>
        <a:bodyPr/>
        <a:lstStyle/>
        <a:p>
          <a:endParaRPr lang="zh-CN" altLang="en-US"/>
        </a:p>
      </dgm:t>
    </dgm:pt>
    <dgm:pt modelId="{D427F130-DB8D-4F34-ACF1-4879BEAFEA93}" type="sibTrans" cxnId="{05AF0CA4-85D5-4FC1-9741-0F5C233725F4}">
      <dgm:prSet/>
      <dgm:spPr/>
      <dgm:t>
        <a:bodyPr/>
        <a:lstStyle/>
        <a:p>
          <a:endParaRPr lang="zh-CN" altLang="en-US"/>
        </a:p>
      </dgm:t>
    </dgm:pt>
    <dgm:pt modelId="{6DFE6B57-48B1-442F-8890-D58C74F56C70}">
      <dgm:prSet/>
      <dgm:spPr/>
      <dgm:t>
        <a:bodyPr/>
        <a:lstStyle/>
        <a:p>
          <a:r>
            <a:rPr lang="zh-CN" altLang="en-US" smtClean="0"/>
            <a:t>周转时间</a:t>
          </a:r>
          <a:endParaRPr lang="zh-CN" altLang="en-US"/>
        </a:p>
      </dgm:t>
    </dgm:pt>
    <dgm:pt modelId="{72E5ABC2-E69A-4778-836D-6D2F4B5831CA}" type="parTrans" cxnId="{88FB863C-DE98-4230-8669-0B84918EF9C8}">
      <dgm:prSet/>
      <dgm:spPr/>
      <dgm:t>
        <a:bodyPr/>
        <a:lstStyle/>
        <a:p>
          <a:endParaRPr lang="zh-CN" altLang="en-US"/>
        </a:p>
      </dgm:t>
    </dgm:pt>
    <dgm:pt modelId="{7496FD39-79A4-4981-B44F-AA2EB2C0E4DB}" type="sibTrans" cxnId="{88FB863C-DE98-4230-8669-0B84918EF9C8}">
      <dgm:prSet/>
      <dgm:spPr/>
      <dgm:t>
        <a:bodyPr/>
        <a:lstStyle/>
        <a:p>
          <a:endParaRPr lang="zh-CN" altLang="en-US"/>
        </a:p>
      </dgm:t>
    </dgm:pt>
    <dgm:pt modelId="{C2855840-2DA2-4F2C-9085-DD473868FFDD}" type="pres">
      <dgm:prSet presAssocID="{04171C44-5557-4BB0-B9B0-3425A5753C78}" presName="diagram" presStyleCnt="0">
        <dgm:presLayoutVars>
          <dgm:chPref val="1"/>
          <dgm:dir/>
          <dgm:animOne val="branch"/>
          <dgm:animLvl val="lvl"/>
          <dgm:resizeHandles/>
        </dgm:presLayoutVars>
      </dgm:prSet>
      <dgm:spPr/>
      <dgm:t>
        <a:bodyPr/>
        <a:lstStyle/>
        <a:p>
          <a:endParaRPr lang="zh-CN" altLang="en-US"/>
        </a:p>
      </dgm:t>
    </dgm:pt>
    <dgm:pt modelId="{4BB29FDD-B91D-4903-B32A-0294B941C298}" type="pres">
      <dgm:prSet presAssocID="{187C78EE-D9D1-499B-AA2A-CCE3D7FDE53E}" presName="root" presStyleCnt="0"/>
      <dgm:spPr/>
    </dgm:pt>
    <dgm:pt modelId="{7ED6976B-5E5B-4E3D-9788-C9B2705E1627}" type="pres">
      <dgm:prSet presAssocID="{187C78EE-D9D1-499B-AA2A-CCE3D7FDE53E}" presName="rootComposite" presStyleCnt="0"/>
      <dgm:spPr/>
    </dgm:pt>
    <dgm:pt modelId="{96F064EC-2696-40BC-A169-BB676D131B9D}" type="pres">
      <dgm:prSet presAssocID="{187C78EE-D9D1-499B-AA2A-CCE3D7FDE53E}" presName="rootText" presStyleLbl="node1" presStyleIdx="0" presStyleCnt="2" custScaleX="155243"/>
      <dgm:spPr/>
      <dgm:t>
        <a:bodyPr/>
        <a:lstStyle/>
        <a:p>
          <a:endParaRPr lang="zh-CN" altLang="en-US"/>
        </a:p>
      </dgm:t>
    </dgm:pt>
    <dgm:pt modelId="{EE593222-006A-4AF4-BF9A-9FB06FE83433}" type="pres">
      <dgm:prSet presAssocID="{187C78EE-D9D1-499B-AA2A-CCE3D7FDE53E}" presName="rootConnector" presStyleLbl="node1" presStyleIdx="0" presStyleCnt="2"/>
      <dgm:spPr/>
      <dgm:t>
        <a:bodyPr/>
        <a:lstStyle/>
        <a:p>
          <a:endParaRPr lang="zh-CN" altLang="en-US"/>
        </a:p>
      </dgm:t>
    </dgm:pt>
    <dgm:pt modelId="{AAE6F0F3-61B4-4C0B-8055-AF658075B1A1}" type="pres">
      <dgm:prSet presAssocID="{187C78EE-D9D1-499B-AA2A-CCE3D7FDE53E}" presName="childShape" presStyleCnt="0"/>
      <dgm:spPr/>
    </dgm:pt>
    <dgm:pt modelId="{67B39066-8D89-48D0-A8B1-217362325120}" type="pres">
      <dgm:prSet presAssocID="{287B71F5-AC9C-4A80-8844-AB4E968C0776}" presName="Name13" presStyleLbl="parChTrans1D2" presStyleIdx="0" presStyleCnt="7"/>
      <dgm:spPr/>
      <dgm:t>
        <a:bodyPr/>
        <a:lstStyle/>
        <a:p>
          <a:endParaRPr lang="zh-CN" altLang="en-US"/>
        </a:p>
      </dgm:t>
    </dgm:pt>
    <dgm:pt modelId="{2C251217-D5B5-43D3-AE09-E72D448780E8}" type="pres">
      <dgm:prSet presAssocID="{6749609A-37EF-457D-A6EA-B2158026D28F}" presName="childText" presStyleLbl="bgAcc1" presStyleIdx="0" presStyleCnt="7">
        <dgm:presLayoutVars>
          <dgm:bulletEnabled val="1"/>
        </dgm:presLayoutVars>
      </dgm:prSet>
      <dgm:spPr/>
      <dgm:t>
        <a:bodyPr/>
        <a:lstStyle/>
        <a:p>
          <a:endParaRPr lang="zh-CN" altLang="en-US"/>
        </a:p>
      </dgm:t>
    </dgm:pt>
    <dgm:pt modelId="{FE0E5E14-50A6-4D0D-B769-F24996CAB51C}" type="pres">
      <dgm:prSet presAssocID="{72E5ABC2-E69A-4778-836D-6D2F4B5831CA}" presName="Name13" presStyleLbl="parChTrans1D2" presStyleIdx="1" presStyleCnt="7"/>
      <dgm:spPr/>
      <dgm:t>
        <a:bodyPr/>
        <a:lstStyle/>
        <a:p>
          <a:endParaRPr lang="zh-CN" altLang="en-US"/>
        </a:p>
      </dgm:t>
    </dgm:pt>
    <dgm:pt modelId="{A381C04C-3EE5-443F-A16C-A58F78789103}" type="pres">
      <dgm:prSet presAssocID="{6DFE6B57-48B1-442F-8890-D58C74F56C70}" presName="childText" presStyleLbl="bgAcc1" presStyleIdx="1" presStyleCnt="7">
        <dgm:presLayoutVars>
          <dgm:bulletEnabled val="1"/>
        </dgm:presLayoutVars>
      </dgm:prSet>
      <dgm:spPr/>
      <dgm:t>
        <a:bodyPr/>
        <a:lstStyle/>
        <a:p>
          <a:endParaRPr lang="zh-CN" altLang="en-US"/>
        </a:p>
      </dgm:t>
    </dgm:pt>
    <dgm:pt modelId="{E24FA2C4-9381-41EB-AEAF-089E63B6118D}" type="pres">
      <dgm:prSet presAssocID="{CDA527DB-F952-47DC-A83D-4275A1539CF7}" presName="Name13" presStyleLbl="parChTrans1D2" presStyleIdx="2" presStyleCnt="7"/>
      <dgm:spPr/>
      <dgm:t>
        <a:bodyPr/>
        <a:lstStyle/>
        <a:p>
          <a:endParaRPr lang="zh-CN" altLang="en-US"/>
        </a:p>
      </dgm:t>
    </dgm:pt>
    <dgm:pt modelId="{A2660846-E2FF-4AF3-88C7-F16A7225EA1D}" type="pres">
      <dgm:prSet presAssocID="{4C53C93E-F0D3-4691-ABD5-E5F4B1C912E8}" presName="childText" presStyleLbl="bgAcc1" presStyleIdx="2" presStyleCnt="7">
        <dgm:presLayoutVars>
          <dgm:bulletEnabled val="1"/>
        </dgm:presLayoutVars>
      </dgm:prSet>
      <dgm:spPr/>
      <dgm:t>
        <a:bodyPr/>
        <a:lstStyle/>
        <a:p>
          <a:endParaRPr lang="zh-CN" altLang="en-US"/>
        </a:p>
      </dgm:t>
    </dgm:pt>
    <dgm:pt modelId="{9370CD87-38C1-484D-A2D8-41D0CF30EBDB}" type="pres">
      <dgm:prSet presAssocID="{E5465E8F-1B26-4FF2-933B-4D1FAABDE5A6}" presName="root" presStyleCnt="0"/>
      <dgm:spPr/>
    </dgm:pt>
    <dgm:pt modelId="{8ACD538C-26DA-4E8E-96DA-1E6331AAFFF0}" type="pres">
      <dgm:prSet presAssocID="{E5465E8F-1B26-4FF2-933B-4D1FAABDE5A6}" presName="rootComposite" presStyleCnt="0"/>
      <dgm:spPr/>
    </dgm:pt>
    <dgm:pt modelId="{14BA4936-588C-4A9D-A02C-A629FBD66964}" type="pres">
      <dgm:prSet presAssocID="{E5465E8F-1B26-4FF2-933B-4D1FAABDE5A6}" presName="rootText" presStyleLbl="node1" presStyleIdx="1" presStyleCnt="2" custScaleX="155243"/>
      <dgm:spPr/>
      <dgm:t>
        <a:bodyPr/>
        <a:lstStyle/>
        <a:p>
          <a:endParaRPr lang="zh-CN" altLang="en-US"/>
        </a:p>
      </dgm:t>
    </dgm:pt>
    <dgm:pt modelId="{7188DE62-8ED0-47F7-9146-FE6CF7B90CDB}" type="pres">
      <dgm:prSet presAssocID="{E5465E8F-1B26-4FF2-933B-4D1FAABDE5A6}" presName="rootConnector" presStyleLbl="node1" presStyleIdx="1" presStyleCnt="2"/>
      <dgm:spPr/>
      <dgm:t>
        <a:bodyPr/>
        <a:lstStyle/>
        <a:p>
          <a:endParaRPr lang="zh-CN" altLang="en-US"/>
        </a:p>
      </dgm:t>
    </dgm:pt>
    <dgm:pt modelId="{5C24911A-3A52-468E-81A3-4FD7A4A05FFE}" type="pres">
      <dgm:prSet presAssocID="{E5465E8F-1B26-4FF2-933B-4D1FAABDE5A6}" presName="childShape" presStyleCnt="0"/>
      <dgm:spPr/>
    </dgm:pt>
    <dgm:pt modelId="{A4B4A897-56F4-4308-9870-F315F26B696A}" type="pres">
      <dgm:prSet presAssocID="{25498A93-8D5F-4D01-A4B6-E146B1B0DA77}" presName="Name13" presStyleLbl="parChTrans1D2" presStyleIdx="3" presStyleCnt="7"/>
      <dgm:spPr/>
      <dgm:t>
        <a:bodyPr/>
        <a:lstStyle/>
        <a:p>
          <a:endParaRPr lang="zh-CN" altLang="en-US"/>
        </a:p>
      </dgm:t>
    </dgm:pt>
    <dgm:pt modelId="{777722B8-21A8-4276-88C9-6F446E891241}" type="pres">
      <dgm:prSet presAssocID="{D6C6BC86-F43F-4661-BE01-0B804FF081CB}" presName="childText" presStyleLbl="bgAcc1" presStyleIdx="3" presStyleCnt="7">
        <dgm:presLayoutVars>
          <dgm:bulletEnabled val="1"/>
        </dgm:presLayoutVars>
      </dgm:prSet>
      <dgm:spPr/>
      <dgm:t>
        <a:bodyPr/>
        <a:lstStyle/>
        <a:p>
          <a:endParaRPr lang="zh-CN" altLang="en-US"/>
        </a:p>
      </dgm:t>
    </dgm:pt>
    <dgm:pt modelId="{0A95D0E1-2630-457F-A91A-DF024353EFF2}" type="pres">
      <dgm:prSet presAssocID="{E83723AF-4D8D-4C5B-A726-4E8A1436E416}" presName="Name13" presStyleLbl="parChTrans1D2" presStyleIdx="4" presStyleCnt="7"/>
      <dgm:spPr/>
      <dgm:t>
        <a:bodyPr/>
        <a:lstStyle/>
        <a:p>
          <a:endParaRPr lang="zh-CN" altLang="en-US"/>
        </a:p>
      </dgm:t>
    </dgm:pt>
    <dgm:pt modelId="{219499F5-6F96-4B54-80CA-BC56EF77542B}" type="pres">
      <dgm:prSet presAssocID="{507245B3-2C93-4A50-8FC1-C3299C643D3D}" presName="childText" presStyleLbl="bgAcc1" presStyleIdx="4" presStyleCnt="7">
        <dgm:presLayoutVars>
          <dgm:bulletEnabled val="1"/>
        </dgm:presLayoutVars>
      </dgm:prSet>
      <dgm:spPr/>
      <dgm:t>
        <a:bodyPr/>
        <a:lstStyle/>
        <a:p>
          <a:endParaRPr lang="zh-CN" altLang="en-US"/>
        </a:p>
      </dgm:t>
    </dgm:pt>
    <dgm:pt modelId="{EB622A6B-617A-4747-82A8-15610CA418DE}" type="pres">
      <dgm:prSet presAssocID="{73F4199C-9347-4778-9DE3-AB63BF9AFB7A}" presName="Name13" presStyleLbl="parChTrans1D2" presStyleIdx="5" presStyleCnt="7"/>
      <dgm:spPr/>
      <dgm:t>
        <a:bodyPr/>
        <a:lstStyle/>
        <a:p>
          <a:endParaRPr lang="zh-CN" altLang="en-US"/>
        </a:p>
      </dgm:t>
    </dgm:pt>
    <dgm:pt modelId="{142431D4-9A1F-472C-A1D9-E4F0C178FC19}" type="pres">
      <dgm:prSet presAssocID="{06F54A9C-EFF9-40AC-AD86-F7AB9CCC1B38}" presName="childText" presStyleLbl="bgAcc1" presStyleIdx="5" presStyleCnt="7">
        <dgm:presLayoutVars>
          <dgm:bulletEnabled val="1"/>
        </dgm:presLayoutVars>
      </dgm:prSet>
      <dgm:spPr/>
      <dgm:t>
        <a:bodyPr/>
        <a:lstStyle/>
        <a:p>
          <a:endParaRPr lang="zh-CN" altLang="en-US"/>
        </a:p>
      </dgm:t>
    </dgm:pt>
    <dgm:pt modelId="{FB762ADD-D092-4444-848D-62EED21FC5B7}" type="pres">
      <dgm:prSet presAssocID="{2783F957-3834-4EE5-96B1-B8AAB1D092A9}" presName="Name13" presStyleLbl="parChTrans1D2" presStyleIdx="6" presStyleCnt="7"/>
      <dgm:spPr/>
      <dgm:t>
        <a:bodyPr/>
        <a:lstStyle/>
        <a:p>
          <a:endParaRPr lang="zh-CN" altLang="en-US"/>
        </a:p>
      </dgm:t>
    </dgm:pt>
    <dgm:pt modelId="{24A997A7-7A7F-4720-A0D9-15017F559141}" type="pres">
      <dgm:prSet presAssocID="{F6D99DBC-8D98-4C29-B132-94AACA9A3DB2}" presName="childText" presStyleLbl="bgAcc1" presStyleIdx="6" presStyleCnt="7">
        <dgm:presLayoutVars>
          <dgm:bulletEnabled val="1"/>
        </dgm:presLayoutVars>
      </dgm:prSet>
      <dgm:spPr/>
      <dgm:t>
        <a:bodyPr/>
        <a:lstStyle/>
        <a:p>
          <a:endParaRPr lang="zh-CN" altLang="en-US"/>
        </a:p>
      </dgm:t>
    </dgm:pt>
  </dgm:ptLst>
  <dgm:cxnLst>
    <dgm:cxn modelId="{6F570F70-E6CA-47C7-946E-A3265C47E066}" srcId="{E5465E8F-1B26-4FF2-933B-4D1FAABDE5A6}" destId="{D6C6BC86-F43F-4661-BE01-0B804FF081CB}" srcOrd="0" destOrd="0" parTransId="{25498A93-8D5F-4D01-A4B6-E146B1B0DA77}" sibTransId="{34AEF163-DC2C-4D2E-B0DE-50112684BE63}"/>
    <dgm:cxn modelId="{08B38B7B-9E44-4D27-AF9A-572FFBF31CC2}" type="presOf" srcId="{187C78EE-D9D1-499B-AA2A-CCE3D7FDE53E}" destId="{96F064EC-2696-40BC-A169-BB676D131B9D}" srcOrd="0" destOrd="0" presId="urn:microsoft.com/office/officeart/2005/8/layout/hierarchy3"/>
    <dgm:cxn modelId="{05AF0CA4-85D5-4FC1-9741-0F5C233725F4}" srcId="{E5465E8F-1B26-4FF2-933B-4D1FAABDE5A6}" destId="{F6D99DBC-8D98-4C29-B132-94AACA9A3DB2}" srcOrd="3" destOrd="0" parTransId="{2783F957-3834-4EE5-96B1-B8AAB1D092A9}" sibTransId="{D427F130-DB8D-4F34-ACF1-4879BEAFEA93}"/>
    <dgm:cxn modelId="{B772859D-E7D9-4C58-8398-95EBBA62ACBF}" type="presOf" srcId="{E5465E8F-1B26-4FF2-933B-4D1FAABDE5A6}" destId="{14BA4936-588C-4A9D-A02C-A629FBD66964}" srcOrd="0" destOrd="0" presId="urn:microsoft.com/office/officeart/2005/8/layout/hierarchy3"/>
    <dgm:cxn modelId="{3ABC166B-6FB5-4CF3-B042-05376EC50BD1}" type="presOf" srcId="{4C53C93E-F0D3-4691-ABD5-E5F4B1C912E8}" destId="{A2660846-E2FF-4AF3-88C7-F16A7225EA1D}" srcOrd="0" destOrd="0" presId="urn:microsoft.com/office/officeart/2005/8/layout/hierarchy3"/>
    <dgm:cxn modelId="{56E2F545-7E4D-482C-8B4E-C95C89E7C812}" type="presOf" srcId="{187C78EE-D9D1-499B-AA2A-CCE3D7FDE53E}" destId="{EE593222-006A-4AF4-BF9A-9FB06FE83433}" srcOrd="1" destOrd="0" presId="urn:microsoft.com/office/officeart/2005/8/layout/hierarchy3"/>
    <dgm:cxn modelId="{A0BB66C7-DC6F-41A6-885E-1EF4E1F47F25}" type="presOf" srcId="{72E5ABC2-E69A-4778-836D-6D2F4B5831CA}" destId="{FE0E5E14-50A6-4D0D-B769-F24996CAB51C}" srcOrd="0" destOrd="0" presId="urn:microsoft.com/office/officeart/2005/8/layout/hierarchy3"/>
    <dgm:cxn modelId="{4CACF6CE-0341-4DC4-80BE-76218E1BCDAA}" type="presOf" srcId="{2783F957-3834-4EE5-96B1-B8AAB1D092A9}" destId="{FB762ADD-D092-4444-848D-62EED21FC5B7}" srcOrd="0" destOrd="0" presId="urn:microsoft.com/office/officeart/2005/8/layout/hierarchy3"/>
    <dgm:cxn modelId="{41F7640B-6A83-487E-BBE3-358AC5F00C32}" srcId="{E5465E8F-1B26-4FF2-933B-4D1FAABDE5A6}" destId="{06F54A9C-EFF9-40AC-AD86-F7AB9CCC1B38}" srcOrd="2" destOrd="0" parTransId="{73F4199C-9347-4778-9DE3-AB63BF9AFB7A}" sibTransId="{42B20F46-2B4F-4CF5-ACDC-5DBE3E641ED9}"/>
    <dgm:cxn modelId="{69242B8C-0D18-491F-8CBF-8839E10C6A96}" type="presOf" srcId="{06F54A9C-EFF9-40AC-AD86-F7AB9CCC1B38}" destId="{142431D4-9A1F-472C-A1D9-E4F0C178FC19}" srcOrd="0" destOrd="0" presId="urn:microsoft.com/office/officeart/2005/8/layout/hierarchy3"/>
    <dgm:cxn modelId="{BB2D8741-254D-48D8-9837-20ACB50026B1}" type="presOf" srcId="{6749609A-37EF-457D-A6EA-B2158026D28F}" destId="{2C251217-D5B5-43D3-AE09-E72D448780E8}" srcOrd="0" destOrd="0" presId="urn:microsoft.com/office/officeart/2005/8/layout/hierarchy3"/>
    <dgm:cxn modelId="{826EEFC5-EB65-4A28-B943-B66414C41CFD}" srcId="{04171C44-5557-4BB0-B9B0-3425A5753C78}" destId="{187C78EE-D9D1-499B-AA2A-CCE3D7FDE53E}" srcOrd="0" destOrd="0" parTransId="{9680EC72-A6BB-47BB-9C54-96476FC740B1}" sibTransId="{F908453C-315C-4EF4-A03F-A3FC6AD580C6}"/>
    <dgm:cxn modelId="{4583F013-75A4-45CB-B09A-6FF4DE65E085}" type="presOf" srcId="{F6D99DBC-8D98-4C29-B132-94AACA9A3DB2}" destId="{24A997A7-7A7F-4720-A0D9-15017F559141}" srcOrd="0" destOrd="0" presId="urn:microsoft.com/office/officeart/2005/8/layout/hierarchy3"/>
    <dgm:cxn modelId="{DE257537-1897-4490-A76B-5DD094472199}" type="presOf" srcId="{E5465E8F-1B26-4FF2-933B-4D1FAABDE5A6}" destId="{7188DE62-8ED0-47F7-9146-FE6CF7B90CDB}" srcOrd="1" destOrd="0" presId="urn:microsoft.com/office/officeart/2005/8/layout/hierarchy3"/>
    <dgm:cxn modelId="{45A963DD-E6FF-4558-88AC-128A27ACE0F8}" type="presOf" srcId="{73F4199C-9347-4778-9DE3-AB63BF9AFB7A}" destId="{EB622A6B-617A-4747-82A8-15610CA418DE}" srcOrd="0" destOrd="0" presId="urn:microsoft.com/office/officeart/2005/8/layout/hierarchy3"/>
    <dgm:cxn modelId="{DA723999-6768-41DA-89B6-03A69D119FF9}" type="presOf" srcId="{6DFE6B57-48B1-442F-8890-D58C74F56C70}" destId="{A381C04C-3EE5-443F-A16C-A58F78789103}" srcOrd="0" destOrd="0" presId="urn:microsoft.com/office/officeart/2005/8/layout/hierarchy3"/>
    <dgm:cxn modelId="{2A228A5A-4993-4102-B02D-DC4F03557AE3}" type="presOf" srcId="{25498A93-8D5F-4D01-A4B6-E146B1B0DA77}" destId="{A4B4A897-56F4-4308-9870-F315F26B696A}" srcOrd="0" destOrd="0" presId="urn:microsoft.com/office/officeart/2005/8/layout/hierarchy3"/>
    <dgm:cxn modelId="{970A345E-F12F-4985-9229-8B204BF0666A}" type="presOf" srcId="{E83723AF-4D8D-4C5B-A726-4E8A1436E416}" destId="{0A95D0E1-2630-457F-A91A-DF024353EFF2}" srcOrd="0" destOrd="0" presId="urn:microsoft.com/office/officeart/2005/8/layout/hierarchy3"/>
    <dgm:cxn modelId="{26E9AD8A-C3DD-463A-992C-5BE54C8D80BC}" srcId="{04171C44-5557-4BB0-B9B0-3425A5753C78}" destId="{E5465E8F-1B26-4FF2-933B-4D1FAABDE5A6}" srcOrd="1" destOrd="0" parTransId="{B38BEDCE-642E-43F7-94FF-C1CD416F8E21}" sibTransId="{097AF4E8-E482-4716-A697-01F252A2E314}"/>
    <dgm:cxn modelId="{2A735D55-8613-480E-A0DA-FB4636C0105C}" type="presOf" srcId="{D6C6BC86-F43F-4661-BE01-0B804FF081CB}" destId="{777722B8-21A8-4276-88C9-6F446E891241}" srcOrd="0" destOrd="0" presId="urn:microsoft.com/office/officeart/2005/8/layout/hierarchy3"/>
    <dgm:cxn modelId="{F928438F-3D22-4EAA-8C68-C352A2D524C8}" type="presOf" srcId="{04171C44-5557-4BB0-B9B0-3425A5753C78}" destId="{C2855840-2DA2-4F2C-9085-DD473868FFDD}" srcOrd="0" destOrd="0" presId="urn:microsoft.com/office/officeart/2005/8/layout/hierarchy3"/>
    <dgm:cxn modelId="{88FB863C-DE98-4230-8669-0B84918EF9C8}" srcId="{187C78EE-D9D1-499B-AA2A-CCE3D7FDE53E}" destId="{6DFE6B57-48B1-442F-8890-D58C74F56C70}" srcOrd="1" destOrd="0" parTransId="{72E5ABC2-E69A-4778-836D-6D2F4B5831CA}" sibTransId="{7496FD39-79A4-4981-B44F-AA2EB2C0E4DB}"/>
    <dgm:cxn modelId="{567934CB-1990-45AA-8723-2FBB5250D976}" type="presOf" srcId="{507245B3-2C93-4A50-8FC1-C3299C643D3D}" destId="{219499F5-6F96-4B54-80CA-BC56EF77542B}" srcOrd="0" destOrd="0" presId="urn:microsoft.com/office/officeart/2005/8/layout/hierarchy3"/>
    <dgm:cxn modelId="{A0029389-3567-4C63-BCA7-79A956C95E8A}" srcId="{E5465E8F-1B26-4FF2-933B-4D1FAABDE5A6}" destId="{507245B3-2C93-4A50-8FC1-C3299C643D3D}" srcOrd="1" destOrd="0" parTransId="{E83723AF-4D8D-4C5B-A726-4E8A1436E416}" sibTransId="{152ECD7F-7165-45C9-AA1E-A1A276D4B52E}"/>
    <dgm:cxn modelId="{175B6AD6-C30E-4E33-8806-96C5F46834EC}" type="presOf" srcId="{287B71F5-AC9C-4A80-8844-AB4E968C0776}" destId="{67B39066-8D89-48D0-A8B1-217362325120}" srcOrd="0" destOrd="0" presId="urn:microsoft.com/office/officeart/2005/8/layout/hierarchy3"/>
    <dgm:cxn modelId="{8792752A-187C-42B2-BF6F-C903D2BDD4A6}" type="presOf" srcId="{CDA527DB-F952-47DC-A83D-4275A1539CF7}" destId="{E24FA2C4-9381-41EB-AEAF-089E63B6118D}" srcOrd="0" destOrd="0" presId="urn:microsoft.com/office/officeart/2005/8/layout/hierarchy3"/>
    <dgm:cxn modelId="{3ADAABC4-51C3-44C1-91F4-810FA351D029}" srcId="{187C78EE-D9D1-499B-AA2A-CCE3D7FDE53E}" destId="{4C53C93E-F0D3-4691-ABD5-E5F4B1C912E8}" srcOrd="2" destOrd="0" parTransId="{CDA527DB-F952-47DC-A83D-4275A1539CF7}" sibTransId="{D74F6482-1171-43DE-B38E-C3F39E90E6A6}"/>
    <dgm:cxn modelId="{B289FDFD-D2A3-4FDA-9E11-5180E166B9D4}" srcId="{187C78EE-D9D1-499B-AA2A-CCE3D7FDE53E}" destId="{6749609A-37EF-457D-A6EA-B2158026D28F}" srcOrd="0" destOrd="0" parTransId="{287B71F5-AC9C-4A80-8844-AB4E968C0776}" sibTransId="{C56ECB3E-24A9-46D9-A452-B3F227F7C927}"/>
    <dgm:cxn modelId="{12AE7E50-1CD9-4E66-9C08-D2F8DEA23AEE}" type="presParOf" srcId="{C2855840-2DA2-4F2C-9085-DD473868FFDD}" destId="{4BB29FDD-B91D-4903-B32A-0294B941C298}" srcOrd="0" destOrd="0" presId="urn:microsoft.com/office/officeart/2005/8/layout/hierarchy3"/>
    <dgm:cxn modelId="{5376A7C8-5746-4426-906A-153F69826DB0}" type="presParOf" srcId="{4BB29FDD-B91D-4903-B32A-0294B941C298}" destId="{7ED6976B-5E5B-4E3D-9788-C9B2705E1627}" srcOrd="0" destOrd="0" presId="urn:microsoft.com/office/officeart/2005/8/layout/hierarchy3"/>
    <dgm:cxn modelId="{CC38D47A-1DB7-4CC6-BEE2-60A5CEC5AAB2}" type="presParOf" srcId="{7ED6976B-5E5B-4E3D-9788-C9B2705E1627}" destId="{96F064EC-2696-40BC-A169-BB676D131B9D}" srcOrd="0" destOrd="0" presId="urn:microsoft.com/office/officeart/2005/8/layout/hierarchy3"/>
    <dgm:cxn modelId="{3827F607-D1D6-453D-9F36-C869BAB195DC}" type="presParOf" srcId="{7ED6976B-5E5B-4E3D-9788-C9B2705E1627}" destId="{EE593222-006A-4AF4-BF9A-9FB06FE83433}" srcOrd="1" destOrd="0" presId="urn:microsoft.com/office/officeart/2005/8/layout/hierarchy3"/>
    <dgm:cxn modelId="{D29E305D-BEF9-4F8E-9FB2-9610078F734E}" type="presParOf" srcId="{4BB29FDD-B91D-4903-B32A-0294B941C298}" destId="{AAE6F0F3-61B4-4C0B-8055-AF658075B1A1}" srcOrd="1" destOrd="0" presId="urn:microsoft.com/office/officeart/2005/8/layout/hierarchy3"/>
    <dgm:cxn modelId="{473AEF1C-229E-4DF7-8592-16DEFBCE98D4}" type="presParOf" srcId="{AAE6F0F3-61B4-4C0B-8055-AF658075B1A1}" destId="{67B39066-8D89-48D0-A8B1-217362325120}" srcOrd="0" destOrd="0" presId="urn:microsoft.com/office/officeart/2005/8/layout/hierarchy3"/>
    <dgm:cxn modelId="{A2106C1A-487D-40B0-8360-F91DD74ACEEE}" type="presParOf" srcId="{AAE6F0F3-61B4-4C0B-8055-AF658075B1A1}" destId="{2C251217-D5B5-43D3-AE09-E72D448780E8}" srcOrd="1" destOrd="0" presId="urn:microsoft.com/office/officeart/2005/8/layout/hierarchy3"/>
    <dgm:cxn modelId="{06F02AD8-9843-40F1-9F62-BA42B2AE5232}" type="presParOf" srcId="{AAE6F0F3-61B4-4C0B-8055-AF658075B1A1}" destId="{FE0E5E14-50A6-4D0D-B769-F24996CAB51C}" srcOrd="2" destOrd="0" presId="urn:microsoft.com/office/officeart/2005/8/layout/hierarchy3"/>
    <dgm:cxn modelId="{B4B510DE-3D9C-4AEF-B3F6-B490910547AA}" type="presParOf" srcId="{AAE6F0F3-61B4-4C0B-8055-AF658075B1A1}" destId="{A381C04C-3EE5-443F-A16C-A58F78789103}" srcOrd="3" destOrd="0" presId="urn:microsoft.com/office/officeart/2005/8/layout/hierarchy3"/>
    <dgm:cxn modelId="{8011CE12-7799-4077-B5FC-88BADB0CD6B8}" type="presParOf" srcId="{AAE6F0F3-61B4-4C0B-8055-AF658075B1A1}" destId="{E24FA2C4-9381-41EB-AEAF-089E63B6118D}" srcOrd="4" destOrd="0" presId="urn:microsoft.com/office/officeart/2005/8/layout/hierarchy3"/>
    <dgm:cxn modelId="{6220E4CA-073F-4D0A-B949-73D3E9D97BCF}" type="presParOf" srcId="{AAE6F0F3-61B4-4C0B-8055-AF658075B1A1}" destId="{A2660846-E2FF-4AF3-88C7-F16A7225EA1D}" srcOrd="5" destOrd="0" presId="urn:microsoft.com/office/officeart/2005/8/layout/hierarchy3"/>
    <dgm:cxn modelId="{93FB6CC9-4423-4BAB-9444-0D0463CD2D4F}" type="presParOf" srcId="{C2855840-2DA2-4F2C-9085-DD473868FFDD}" destId="{9370CD87-38C1-484D-A2D8-41D0CF30EBDB}" srcOrd="1" destOrd="0" presId="urn:microsoft.com/office/officeart/2005/8/layout/hierarchy3"/>
    <dgm:cxn modelId="{39FF2F06-3954-4D56-85F0-95C8BC3FDF97}" type="presParOf" srcId="{9370CD87-38C1-484D-A2D8-41D0CF30EBDB}" destId="{8ACD538C-26DA-4E8E-96DA-1E6331AAFFF0}" srcOrd="0" destOrd="0" presId="urn:microsoft.com/office/officeart/2005/8/layout/hierarchy3"/>
    <dgm:cxn modelId="{D2D4CF38-CEF1-4AB3-BD69-7B0C4ED089A8}" type="presParOf" srcId="{8ACD538C-26DA-4E8E-96DA-1E6331AAFFF0}" destId="{14BA4936-588C-4A9D-A02C-A629FBD66964}" srcOrd="0" destOrd="0" presId="urn:microsoft.com/office/officeart/2005/8/layout/hierarchy3"/>
    <dgm:cxn modelId="{4DC94FEC-EC17-4D6C-9E4D-274685621161}" type="presParOf" srcId="{8ACD538C-26DA-4E8E-96DA-1E6331AAFFF0}" destId="{7188DE62-8ED0-47F7-9146-FE6CF7B90CDB}" srcOrd="1" destOrd="0" presId="urn:microsoft.com/office/officeart/2005/8/layout/hierarchy3"/>
    <dgm:cxn modelId="{EF4A1782-1736-4764-A10C-F7C488C4EE9C}" type="presParOf" srcId="{9370CD87-38C1-484D-A2D8-41D0CF30EBDB}" destId="{5C24911A-3A52-468E-81A3-4FD7A4A05FFE}" srcOrd="1" destOrd="0" presId="urn:microsoft.com/office/officeart/2005/8/layout/hierarchy3"/>
    <dgm:cxn modelId="{80092B45-362D-41DC-A960-376EF0395ACA}" type="presParOf" srcId="{5C24911A-3A52-468E-81A3-4FD7A4A05FFE}" destId="{A4B4A897-56F4-4308-9870-F315F26B696A}" srcOrd="0" destOrd="0" presId="urn:microsoft.com/office/officeart/2005/8/layout/hierarchy3"/>
    <dgm:cxn modelId="{2C338343-E16D-4970-AAE5-BFE115AD77F2}" type="presParOf" srcId="{5C24911A-3A52-468E-81A3-4FD7A4A05FFE}" destId="{777722B8-21A8-4276-88C9-6F446E891241}" srcOrd="1" destOrd="0" presId="urn:microsoft.com/office/officeart/2005/8/layout/hierarchy3"/>
    <dgm:cxn modelId="{6677D8C3-91B0-4C9F-BD1F-839FF385DC47}" type="presParOf" srcId="{5C24911A-3A52-468E-81A3-4FD7A4A05FFE}" destId="{0A95D0E1-2630-457F-A91A-DF024353EFF2}" srcOrd="2" destOrd="0" presId="urn:microsoft.com/office/officeart/2005/8/layout/hierarchy3"/>
    <dgm:cxn modelId="{E2835157-DD66-48B0-87A7-2E1BF43F3A50}" type="presParOf" srcId="{5C24911A-3A52-468E-81A3-4FD7A4A05FFE}" destId="{219499F5-6F96-4B54-80CA-BC56EF77542B}" srcOrd="3" destOrd="0" presId="urn:microsoft.com/office/officeart/2005/8/layout/hierarchy3"/>
    <dgm:cxn modelId="{DC73CF83-BC27-4FC2-9BD6-ECA21E597D8C}" type="presParOf" srcId="{5C24911A-3A52-468E-81A3-4FD7A4A05FFE}" destId="{EB622A6B-617A-4747-82A8-15610CA418DE}" srcOrd="4" destOrd="0" presId="urn:microsoft.com/office/officeart/2005/8/layout/hierarchy3"/>
    <dgm:cxn modelId="{01F48205-13E8-4ED0-B45A-3139BBB62FA1}" type="presParOf" srcId="{5C24911A-3A52-468E-81A3-4FD7A4A05FFE}" destId="{142431D4-9A1F-472C-A1D9-E4F0C178FC19}" srcOrd="5" destOrd="0" presId="urn:microsoft.com/office/officeart/2005/8/layout/hierarchy3"/>
    <dgm:cxn modelId="{6826A4ED-CC8A-4FD9-B5E3-C24F1042995E}" type="presParOf" srcId="{5C24911A-3A52-468E-81A3-4FD7A4A05FFE}" destId="{FB762ADD-D092-4444-848D-62EED21FC5B7}" srcOrd="6" destOrd="0" presId="urn:microsoft.com/office/officeart/2005/8/layout/hierarchy3"/>
    <dgm:cxn modelId="{587F022A-7503-4F57-86C4-8419097C7100}" type="presParOf" srcId="{5C24911A-3A52-468E-81A3-4FD7A4A05FFE}" destId="{24A997A7-7A7F-4720-A0D9-15017F559141}"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FB62DD-4AD6-4D27-9850-648D3058D212}"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zh-CN" altLang="en-US"/>
        </a:p>
      </dgm:t>
    </dgm:pt>
    <dgm:pt modelId="{2C34DF84-CBAD-427A-A033-0C5A08CF1F4E}">
      <dgm:prSet custT="1"/>
      <dgm:spPr/>
      <dgm:t>
        <a:bodyPr/>
        <a:lstStyle/>
        <a:p>
          <a:pPr rtl="0"/>
          <a:r>
            <a:rPr lang="zh-CN" altLang="en-US" sz="2400" dirty="0" smtClean="0"/>
            <a:t>非剥夺方式</a:t>
          </a:r>
          <a:endParaRPr lang="zh-CN" sz="2400" dirty="0"/>
        </a:p>
      </dgm:t>
    </dgm:pt>
    <dgm:pt modelId="{AA11DE59-CB78-4071-9181-3B7C251E93F5}" type="parTrans" cxnId="{DABBF4D2-EFEE-4D68-88E4-97911F595C0F}">
      <dgm:prSet/>
      <dgm:spPr/>
      <dgm:t>
        <a:bodyPr/>
        <a:lstStyle/>
        <a:p>
          <a:endParaRPr lang="zh-CN" altLang="en-US" sz="2400"/>
        </a:p>
      </dgm:t>
    </dgm:pt>
    <dgm:pt modelId="{4288A7E2-AA72-4844-8637-FDE49E43D13D}" type="sibTrans" cxnId="{DABBF4D2-EFEE-4D68-88E4-97911F595C0F}">
      <dgm:prSet custT="1"/>
      <dgm:spPr>
        <a:solidFill>
          <a:schemeClr val="accent1"/>
        </a:solidFill>
      </dgm:spPr>
      <dgm:t>
        <a:bodyPr/>
        <a:lstStyle/>
        <a:p>
          <a:endParaRPr lang="zh-CN" altLang="en-US" sz="2400"/>
        </a:p>
      </dgm:t>
    </dgm:pt>
    <dgm:pt modelId="{41B6DBEB-D059-4FB1-A813-543C546C0238}">
      <dgm:prSet custT="1"/>
      <dgm:spPr/>
      <dgm:t>
        <a:bodyPr/>
        <a:lstStyle/>
        <a:p>
          <a:pPr rtl="0"/>
          <a:r>
            <a:rPr lang="zh-CN" altLang="en-US" sz="2400" dirty="0" smtClean="0"/>
            <a:t>剥夺方式</a:t>
          </a:r>
          <a:endParaRPr lang="en-US" altLang="zh-CN" sz="2400" dirty="0" smtClean="0"/>
        </a:p>
      </dgm:t>
    </dgm:pt>
    <dgm:pt modelId="{9ED6DA60-876D-4623-9920-B0D3B3A5C5BC}" type="parTrans" cxnId="{D3D298F9-890C-4AC1-B60A-02B14AE07492}">
      <dgm:prSet/>
      <dgm:spPr/>
      <dgm:t>
        <a:bodyPr/>
        <a:lstStyle/>
        <a:p>
          <a:endParaRPr lang="zh-CN" altLang="en-US" sz="2400"/>
        </a:p>
      </dgm:t>
    </dgm:pt>
    <dgm:pt modelId="{A004901D-2634-47C3-B652-845B5888290C}" type="sibTrans" cxnId="{D3D298F9-890C-4AC1-B60A-02B14AE07492}">
      <dgm:prSet/>
      <dgm:spPr/>
      <dgm:t>
        <a:bodyPr/>
        <a:lstStyle/>
        <a:p>
          <a:endParaRPr lang="zh-CN" altLang="en-US" sz="2400"/>
        </a:p>
      </dgm:t>
    </dgm:pt>
    <dgm:pt modelId="{D30BEED8-255B-46E8-BAE9-F592F41F5924}" type="pres">
      <dgm:prSet presAssocID="{E6FB62DD-4AD6-4D27-9850-648D3058D212}" presName="Name0" presStyleCnt="0">
        <dgm:presLayoutVars>
          <dgm:dir/>
          <dgm:resizeHandles val="exact"/>
        </dgm:presLayoutVars>
      </dgm:prSet>
      <dgm:spPr/>
      <dgm:t>
        <a:bodyPr/>
        <a:lstStyle/>
        <a:p>
          <a:endParaRPr lang="zh-CN" altLang="en-US"/>
        </a:p>
      </dgm:t>
    </dgm:pt>
    <dgm:pt modelId="{01272AF3-E9C7-46D4-B7D7-24B847BA18F5}" type="pres">
      <dgm:prSet presAssocID="{2C34DF84-CBAD-427A-A033-0C5A08CF1F4E}" presName="node" presStyleLbl="node1" presStyleIdx="0" presStyleCnt="2">
        <dgm:presLayoutVars>
          <dgm:bulletEnabled val="1"/>
        </dgm:presLayoutVars>
      </dgm:prSet>
      <dgm:spPr/>
      <dgm:t>
        <a:bodyPr/>
        <a:lstStyle/>
        <a:p>
          <a:endParaRPr lang="zh-CN" altLang="en-US"/>
        </a:p>
      </dgm:t>
    </dgm:pt>
    <dgm:pt modelId="{54AA5262-0F80-428B-81F1-3BC4F6175878}" type="pres">
      <dgm:prSet presAssocID="{4288A7E2-AA72-4844-8637-FDE49E43D13D}" presName="sibTrans" presStyleLbl="sibTrans2D1" presStyleIdx="0" presStyleCnt="1"/>
      <dgm:spPr>
        <a:prstGeom prst="mathPlus">
          <a:avLst/>
        </a:prstGeom>
      </dgm:spPr>
      <dgm:t>
        <a:bodyPr/>
        <a:lstStyle/>
        <a:p>
          <a:endParaRPr lang="zh-CN" altLang="en-US"/>
        </a:p>
      </dgm:t>
    </dgm:pt>
    <dgm:pt modelId="{844C6040-FE88-4ADA-BE42-3E81CAE92BB4}" type="pres">
      <dgm:prSet presAssocID="{4288A7E2-AA72-4844-8637-FDE49E43D13D}" presName="connectorText" presStyleLbl="sibTrans2D1" presStyleIdx="0" presStyleCnt="1"/>
      <dgm:spPr/>
      <dgm:t>
        <a:bodyPr/>
        <a:lstStyle/>
        <a:p>
          <a:endParaRPr lang="zh-CN" altLang="en-US"/>
        </a:p>
      </dgm:t>
    </dgm:pt>
    <dgm:pt modelId="{FCE8DDD3-A5BD-4EDB-8099-F7436D91B0A7}" type="pres">
      <dgm:prSet presAssocID="{41B6DBEB-D059-4FB1-A813-543C546C0238}" presName="node" presStyleLbl="node1" presStyleIdx="1" presStyleCnt="2" custLinFactNeighborX="44067" custLinFactNeighborY="20000">
        <dgm:presLayoutVars>
          <dgm:bulletEnabled val="1"/>
        </dgm:presLayoutVars>
      </dgm:prSet>
      <dgm:spPr/>
      <dgm:t>
        <a:bodyPr/>
        <a:lstStyle/>
        <a:p>
          <a:endParaRPr lang="zh-CN" altLang="en-US"/>
        </a:p>
      </dgm:t>
    </dgm:pt>
  </dgm:ptLst>
  <dgm:cxnLst>
    <dgm:cxn modelId="{DABBF4D2-EFEE-4D68-88E4-97911F595C0F}" srcId="{E6FB62DD-4AD6-4D27-9850-648D3058D212}" destId="{2C34DF84-CBAD-427A-A033-0C5A08CF1F4E}" srcOrd="0" destOrd="0" parTransId="{AA11DE59-CB78-4071-9181-3B7C251E93F5}" sibTransId="{4288A7E2-AA72-4844-8637-FDE49E43D13D}"/>
    <dgm:cxn modelId="{B281B9E1-32AA-40FE-8E05-04B8B275D668}" type="presOf" srcId="{41B6DBEB-D059-4FB1-A813-543C546C0238}" destId="{FCE8DDD3-A5BD-4EDB-8099-F7436D91B0A7}" srcOrd="0" destOrd="0" presId="urn:microsoft.com/office/officeart/2005/8/layout/process1"/>
    <dgm:cxn modelId="{61B4FEE6-CCFA-481A-87B5-C71F7BCD5486}" type="presOf" srcId="{4288A7E2-AA72-4844-8637-FDE49E43D13D}" destId="{54AA5262-0F80-428B-81F1-3BC4F6175878}" srcOrd="0" destOrd="0" presId="urn:microsoft.com/office/officeart/2005/8/layout/process1"/>
    <dgm:cxn modelId="{F4F1079E-A9B0-468B-A212-5549B28F1402}" type="presOf" srcId="{4288A7E2-AA72-4844-8637-FDE49E43D13D}" destId="{844C6040-FE88-4ADA-BE42-3E81CAE92BB4}" srcOrd="1" destOrd="0" presId="urn:microsoft.com/office/officeart/2005/8/layout/process1"/>
    <dgm:cxn modelId="{708E7537-46F3-4199-8A74-2C045EBEC6DE}" type="presOf" srcId="{2C34DF84-CBAD-427A-A033-0C5A08CF1F4E}" destId="{01272AF3-E9C7-46D4-B7D7-24B847BA18F5}" srcOrd="0" destOrd="0" presId="urn:microsoft.com/office/officeart/2005/8/layout/process1"/>
    <dgm:cxn modelId="{D3D298F9-890C-4AC1-B60A-02B14AE07492}" srcId="{E6FB62DD-4AD6-4D27-9850-648D3058D212}" destId="{41B6DBEB-D059-4FB1-A813-543C546C0238}" srcOrd="1" destOrd="0" parTransId="{9ED6DA60-876D-4623-9920-B0D3B3A5C5BC}" sibTransId="{A004901D-2634-47C3-B652-845B5888290C}"/>
    <dgm:cxn modelId="{1454E1E3-3419-4736-92B2-10D497858E56}" type="presOf" srcId="{E6FB62DD-4AD6-4D27-9850-648D3058D212}" destId="{D30BEED8-255B-46E8-BAE9-F592F41F5924}" srcOrd="0" destOrd="0" presId="urn:microsoft.com/office/officeart/2005/8/layout/process1"/>
    <dgm:cxn modelId="{C0F8134E-F86F-41F7-98C7-3AEA7F9856E9}" type="presParOf" srcId="{D30BEED8-255B-46E8-BAE9-F592F41F5924}" destId="{01272AF3-E9C7-46D4-B7D7-24B847BA18F5}" srcOrd="0" destOrd="0" presId="urn:microsoft.com/office/officeart/2005/8/layout/process1"/>
    <dgm:cxn modelId="{BD706D67-1953-4E29-8E42-0A15A43918C5}" type="presParOf" srcId="{D30BEED8-255B-46E8-BAE9-F592F41F5924}" destId="{54AA5262-0F80-428B-81F1-3BC4F6175878}" srcOrd="1" destOrd="0" presId="urn:microsoft.com/office/officeart/2005/8/layout/process1"/>
    <dgm:cxn modelId="{5A6F6B98-FAD3-4352-8DEA-BA24516E583C}" type="presParOf" srcId="{54AA5262-0F80-428B-81F1-3BC4F6175878}" destId="{844C6040-FE88-4ADA-BE42-3E81CAE92BB4}" srcOrd="0" destOrd="0" presId="urn:microsoft.com/office/officeart/2005/8/layout/process1"/>
    <dgm:cxn modelId="{0C34C17F-2DBF-4CE8-B41C-6BD022BF39CD}" type="presParOf" srcId="{D30BEED8-255B-46E8-BAE9-F592F41F5924}" destId="{FCE8DDD3-A5BD-4EDB-8099-F7436D91B0A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FB62DD-4AD6-4D27-9850-648D3058D212}"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zh-CN" altLang="en-US"/>
        </a:p>
      </dgm:t>
    </dgm:pt>
    <dgm:pt modelId="{2C34DF84-CBAD-427A-A033-0C5A08CF1F4E}">
      <dgm:prSet custT="1"/>
      <dgm:spPr/>
      <dgm:t>
        <a:bodyPr/>
        <a:lstStyle/>
        <a:p>
          <a:pPr rtl="0"/>
          <a:r>
            <a:rPr lang="zh-CN" altLang="en-US" sz="2400" dirty="0" smtClean="0">
              <a:latin typeface="Times New Roman" pitchFamily="18" charset="0"/>
              <a:cs typeface="Times New Roman" pitchFamily="18" charset="0"/>
            </a:rPr>
            <a:t>长程</a:t>
          </a:r>
          <a:endParaRPr lang="en-US" altLang="zh-CN" sz="2400" dirty="0" smtClean="0">
            <a:latin typeface="Times New Roman" pitchFamily="18" charset="0"/>
            <a:cs typeface="Times New Roman" pitchFamily="18" charset="0"/>
          </a:endParaRPr>
        </a:p>
        <a:p>
          <a:pPr rtl="0"/>
          <a:r>
            <a:rPr lang="zh-CN" altLang="en-US" sz="2400" dirty="0" smtClean="0">
              <a:latin typeface="Times New Roman" pitchFamily="18" charset="0"/>
              <a:cs typeface="Times New Roman" pitchFamily="18" charset="0"/>
            </a:rPr>
            <a:t>调度</a:t>
          </a:r>
          <a:endParaRPr lang="zh-CN" sz="2400" dirty="0"/>
        </a:p>
      </dgm:t>
    </dgm:pt>
    <dgm:pt modelId="{AA11DE59-CB78-4071-9181-3B7C251E93F5}" type="parTrans" cxnId="{DABBF4D2-EFEE-4D68-88E4-97911F595C0F}">
      <dgm:prSet/>
      <dgm:spPr/>
      <dgm:t>
        <a:bodyPr/>
        <a:lstStyle/>
        <a:p>
          <a:endParaRPr lang="zh-CN" altLang="en-US" sz="2400"/>
        </a:p>
      </dgm:t>
    </dgm:pt>
    <dgm:pt modelId="{4288A7E2-AA72-4844-8637-FDE49E43D13D}" type="sibTrans" cxnId="{DABBF4D2-EFEE-4D68-88E4-97911F595C0F}">
      <dgm:prSet custT="1"/>
      <dgm:spPr>
        <a:solidFill>
          <a:schemeClr val="accent1"/>
        </a:solidFill>
      </dgm:spPr>
      <dgm:t>
        <a:bodyPr/>
        <a:lstStyle/>
        <a:p>
          <a:endParaRPr lang="zh-CN" altLang="en-US" sz="2400"/>
        </a:p>
      </dgm:t>
    </dgm:pt>
    <dgm:pt modelId="{41B6DBEB-D059-4FB1-A813-543C546C0238}">
      <dgm:prSet custT="1"/>
      <dgm:spPr/>
      <dgm:t>
        <a:bodyPr/>
        <a:lstStyle/>
        <a:p>
          <a:pPr rtl="0"/>
          <a:r>
            <a:rPr lang="zh-CN" altLang="en-US" sz="2400" dirty="0" smtClean="0">
              <a:latin typeface="Times New Roman" pitchFamily="18" charset="0"/>
              <a:cs typeface="Times New Roman" pitchFamily="18" charset="0"/>
            </a:rPr>
            <a:t>中程</a:t>
          </a:r>
          <a:endParaRPr lang="en-US" altLang="zh-CN" sz="2400" dirty="0" smtClean="0">
            <a:latin typeface="Times New Roman" pitchFamily="18" charset="0"/>
            <a:cs typeface="Times New Roman" pitchFamily="18" charset="0"/>
          </a:endParaRPr>
        </a:p>
        <a:p>
          <a:pPr rtl="0"/>
          <a:r>
            <a:rPr lang="zh-CN" altLang="en-US" sz="2400" dirty="0" smtClean="0">
              <a:latin typeface="Times New Roman" pitchFamily="18" charset="0"/>
              <a:cs typeface="Times New Roman" pitchFamily="18" charset="0"/>
            </a:rPr>
            <a:t>调度</a:t>
          </a:r>
          <a:endParaRPr lang="en-US" altLang="zh-CN" sz="2400" dirty="0" smtClean="0"/>
        </a:p>
      </dgm:t>
    </dgm:pt>
    <dgm:pt modelId="{9ED6DA60-876D-4623-9920-B0D3B3A5C5BC}" type="parTrans" cxnId="{D3D298F9-890C-4AC1-B60A-02B14AE07492}">
      <dgm:prSet/>
      <dgm:spPr/>
      <dgm:t>
        <a:bodyPr/>
        <a:lstStyle/>
        <a:p>
          <a:endParaRPr lang="zh-CN" altLang="en-US" sz="2400"/>
        </a:p>
      </dgm:t>
    </dgm:pt>
    <dgm:pt modelId="{A004901D-2634-47C3-B652-845B5888290C}" type="sibTrans" cxnId="{D3D298F9-890C-4AC1-B60A-02B14AE07492}">
      <dgm:prSet custT="1"/>
      <dgm:spPr>
        <a:solidFill>
          <a:schemeClr val="accent1"/>
        </a:solidFill>
      </dgm:spPr>
      <dgm:t>
        <a:bodyPr/>
        <a:lstStyle/>
        <a:p>
          <a:endParaRPr lang="zh-CN" altLang="en-US" sz="2400"/>
        </a:p>
      </dgm:t>
    </dgm:pt>
    <dgm:pt modelId="{BE3AAE83-78FE-4559-BE19-FBFB556AC82C}">
      <dgm:prSet custT="1"/>
      <dgm:spPr/>
      <dgm:t>
        <a:bodyPr/>
        <a:lstStyle/>
        <a:p>
          <a:pPr rtl="0"/>
          <a:r>
            <a:rPr lang="zh-CN" altLang="en-US" sz="2400" dirty="0" smtClean="0">
              <a:latin typeface="Times New Roman" pitchFamily="18" charset="0"/>
              <a:cs typeface="Times New Roman" pitchFamily="18" charset="0"/>
            </a:rPr>
            <a:t>短程</a:t>
          </a:r>
          <a:endParaRPr lang="en-US" altLang="zh-CN" sz="2400" dirty="0" smtClean="0">
            <a:latin typeface="Times New Roman" pitchFamily="18" charset="0"/>
            <a:cs typeface="Times New Roman" pitchFamily="18" charset="0"/>
          </a:endParaRPr>
        </a:p>
        <a:p>
          <a:pPr rtl="0"/>
          <a:r>
            <a:rPr lang="zh-CN" altLang="en-US" sz="2400" dirty="0" smtClean="0">
              <a:latin typeface="Times New Roman" pitchFamily="18" charset="0"/>
              <a:cs typeface="Times New Roman" pitchFamily="18" charset="0"/>
            </a:rPr>
            <a:t>调度</a:t>
          </a:r>
          <a:endParaRPr lang="en-US" altLang="zh-CN" sz="2400" dirty="0" smtClean="0"/>
        </a:p>
      </dgm:t>
    </dgm:pt>
    <dgm:pt modelId="{A2F9B6CB-5E47-4AFA-BF77-C8B8E3203A58}" type="parTrans" cxnId="{8C055795-867E-4745-A4AA-66A04BD9A282}">
      <dgm:prSet/>
      <dgm:spPr/>
      <dgm:t>
        <a:bodyPr/>
        <a:lstStyle/>
        <a:p>
          <a:endParaRPr lang="zh-CN" altLang="en-US" sz="2400"/>
        </a:p>
      </dgm:t>
    </dgm:pt>
    <dgm:pt modelId="{44602DCB-131E-480F-976D-040D54F1D25F}" type="sibTrans" cxnId="{8C055795-867E-4745-A4AA-66A04BD9A282}">
      <dgm:prSet custT="1"/>
      <dgm:spPr>
        <a:solidFill>
          <a:srgbClr val="0070C0"/>
        </a:solidFill>
      </dgm:spPr>
      <dgm:t>
        <a:bodyPr/>
        <a:lstStyle/>
        <a:p>
          <a:endParaRPr lang="zh-CN" altLang="en-US" sz="2400"/>
        </a:p>
      </dgm:t>
    </dgm:pt>
    <dgm:pt modelId="{05C0652A-8057-4AE7-ACFB-A53ED371F188}">
      <dgm:prSet custT="1"/>
      <dgm:spPr/>
      <dgm:t>
        <a:bodyPr/>
        <a:lstStyle/>
        <a:p>
          <a:pPr rtl="0"/>
          <a:r>
            <a:rPr lang="en-US" altLang="zh-CN" sz="2400" dirty="0" smtClean="0">
              <a:latin typeface="Times New Roman" pitchFamily="18" charset="0"/>
              <a:cs typeface="Times New Roman" pitchFamily="18" charset="0"/>
            </a:rPr>
            <a:t>I/O</a:t>
          </a:r>
          <a:r>
            <a:rPr lang="zh-CN" altLang="en-US" sz="2400" dirty="0" smtClean="0">
              <a:latin typeface="Times New Roman" pitchFamily="18" charset="0"/>
              <a:cs typeface="Times New Roman" pitchFamily="18" charset="0"/>
            </a:rPr>
            <a:t>调度</a:t>
          </a:r>
          <a:endParaRPr lang="en-US" altLang="zh-CN" sz="2400" dirty="0" smtClean="0"/>
        </a:p>
      </dgm:t>
    </dgm:pt>
    <dgm:pt modelId="{F1CBBAB5-B76A-4CA6-A687-B2AADFCFF5D4}" type="parTrans" cxnId="{6E121762-3B0D-4D3D-9172-1AE4D17977BB}">
      <dgm:prSet/>
      <dgm:spPr/>
      <dgm:t>
        <a:bodyPr/>
        <a:lstStyle/>
        <a:p>
          <a:endParaRPr lang="zh-CN" altLang="en-US" sz="2400"/>
        </a:p>
      </dgm:t>
    </dgm:pt>
    <dgm:pt modelId="{57023956-D5BB-4E13-9418-0546BE435ED2}" type="sibTrans" cxnId="{6E121762-3B0D-4D3D-9172-1AE4D17977BB}">
      <dgm:prSet/>
      <dgm:spPr/>
      <dgm:t>
        <a:bodyPr/>
        <a:lstStyle/>
        <a:p>
          <a:endParaRPr lang="zh-CN" altLang="en-US" sz="2400"/>
        </a:p>
      </dgm:t>
    </dgm:pt>
    <dgm:pt modelId="{D30BEED8-255B-46E8-BAE9-F592F41F5924}" type="pres">
      <dgm:prSet presAssocID="{E6FB62DD-4AD6-4D27-9850-648D3058D212}" presName="Name0" presStyleCnt="0">
        <dgm:presLayoutVars>
          <dgm:dir/>
          <dgm:resizeHandles val="exact"/>
        </dgm:presLayoutVars>
      </dgm:prSet>
      <dgm:spPr/>
      <dgm:t>
        <a:bodyPr/>
        <a:lstStyle/>
        <a:p>
          <a:endParaRPr lang="zh-CN" altLang="en-US"/>
        </a:p>
      </dgm:t>
    </dgm:pt>
    <dgm:pt modelId="{01272AF3-E9C7-46D4-B7D7-24B847BA18F5}" type="pres">
      <dgm:prSet presAssocID="{2C34DF84-CBAD-427A-A033-0C5A08CF1F4E}" presName="node" presStyleLbl="node1" presStyleIdx="0" presStyleCnt="4">
        <dgm:presLayoutVars>
          <dgm:bulletEnabled val="1"/>
        </dgm:presLayoutVars>
      </dgm:prSet>
      <dgm:spPr/>
      <dgm:t>
        <a:bodyPr/>
        <a:lstStyle/>
        <a:p>
          <a:endParaRPr lang="zh-CN" altLang="en-US"/>
        </a:p>
      </dgm:t>
    </dgm:pt>
    <dgm:pt modelId="{54AA5262-0F80-428B-81F1-3BC4F6175878}" type="pres">
      <dgm:prSet presAssocID="{4288A7E2-AA72-4844-8637-FDE49E43D13D}" presName="sibTrans" presStyleLbl="sibTrans2D1" presStyleIdx="0" presStyleCnt="3"/>
      <dgm:spPr>
        <a:prstGeom prst="mathPlus">
          <a:avLst/>
        </a:prstGeom>
      </dgm:spPr>
      <dgm:t>
        <a:bodyPr/>
        <a:lstStyle/>
        <a:p>
          <a:endParaRPr lang="zh-CN" altLang="en-US"/>
        </a:p>
      </dgm:t>
    </dgm:pt>
    <dgm:pt modelId="{844C6040-FE88-4ADA-BE42-3E81CAE92BB4}" type="pres">
      <dgm:prSet presAssocID="{4288A7E2-AA72-4844-8637-FDE49E43D13D}" presName="connectorText" presStyleLbl="sibTrans2D1" presStyleIdx="0" presStyleCnt="3"/>
      <dgm:spPr/>
      <dgm:t>
        <a:bodyPr/>
        <a:lstStyle/>
        <a:p>
          <a:endParaRPr lang="zh-CN" altLang="en-US"/>
        </a:p>
      </dgm:t>
    </dgm:pt>
    <dgm:pt modelId="{FCE8DDD3-A5BD-4EDB-8099-F7436D91B0A7}" type="pres">
      <dgm:prSet presAssocID="{41B6DBEB-D059-4FB1-A813-543C546C0238}" presName="node" presStyleLbl="node1" presStyleIdx="1" presStyleCnt="4">
        <dgm:presLayoutVars>
          <dgm:bulletEnabled val="1"/>
        </dgm:presLayoutVars>
      </dgm:prSet>
      <dgm:spPr/>
      <dgm:t>
        <a:bodyPr/>
        <a:lstStyle/>
        <a:p>
          <a:endParaRPr lang="zh-CN" altLang="en-US"/>
        </a:p>
      </dgm:t>
    </dgm:pt>
    <dgm:pt modelId="{79DE49AE-1A52-4550-9EE7-AF511A160079}" type="pres">
      <dgm:prSet presAssocID="{A004901D-2634-47C3-B652-845B5888290C}" presName="sibTrans" presStyleLbl="sibTrans2D1" presStyleIdx="1" presStyleCnt="3"/>
      <dgm:spPr>
        <a:prstGeom prst="mathPlus">
          <a:avLst/>
        </a:prstGeom>
      </dgm:spPr>
      <dgm:t>
        <a:bodyPr/>
        <a:lstStyle/>
        <a:p>
          <a:endParaRPr lang="zh-CN" altLang="en-US"/>
        </a:p>
      </dgm:t>
    </dgm:pt>
    <dgm:pt modelId="{599BA161-A1CB-4629-9BF3-5B497231389A}" type="pres">
      <dgm:prSet presAssocID="{A004901D-2634-47C3-B652-845B5888290C}" presName="connectorText" presStyleLbl="sibTrans2D1" presStyleIdx="1" presStyleCnt="3"/>
      <dgm:spPr/>
      <dgm:t>
        <a:bodyPr/>
        <a:lstStyle/>
        <a:p>
          <a:endParaRPr lang="zh-CN" altLang="en-US"/>
        </a:p>
      </dgm:t>
    </dgm:pt>
    <dgm:pt modelId="{2C04086D-B57D-4E6C-BDD2-127E18BA3CB5}" type="pres">
      <dgm:prSet presAssocID="{BE3AAE83-78FE-4559-BE19-FBFB556AC82C}" presName="node" presStyleLbl="node1" presStyleIdx="2" presStyleCnt="4">
        <dgm:presLayoutVars>
          <dgm:bulletEnabled val="1"/>
        </dgm:presLayoutVars>
      </dgm:prSet>
      <dgm:spPr/>
      <dgm:t>
        <a:bodyPr/>
        <a:lstStyle/>
        <a:p>
          <a:endParaRPr lang="zh-CN" altLang="en-US"/>
        </a:p>
      </dgm:t>
    </dgm:pt>
    <dgm:pt modelId="{4917B8F2-8957-4024-9F75-7B86BF8C6E8A}" type="pres">
      <dgm:prSet presAssocID="{44602DCB-131E-480F-976D-040D54F1D25F}" presName="sibTrans" presStyleLbl="sibTrans2D1" presStyleIdx="2" presStyleCnt="3"/>
      <dgm:spPr>
        <a:prstGeom prst="mathPlus">
          <a:avLst/>
        </a:prstGeom>
      </dgm:spPr>
      <dgm:t>
        <a:bodyPr/>
        <a:lstStyle/>
        <a:p>
          <a:endParaRPr lang="zh-CN" altLang="en-US"/>
        </a:p>
      </dgm:t>
    </dgm:pt>
    <dgm:pt modelId="{BD4936DD-19BC-48CE-814D-9DA349B6F817}" type="pres">
      <dgm:prSet presAssocID="{44602DCB-131E-480F-976D-040D54F1D25F}" presName="connectorText" presStyleLbl="sibTrans2D1" presStyleIdx="2" presStyleCnt="3"/>
      <dgm:spPr/>
      <dgm:t>
        <a:bodyPr/>
        <a:lstStyle/>
        <a:p>
          <a:endParaRPr lang="zh-CN" altLang="en-US"/>
        </a:p>
      </dgm:t>
    </dgm:pt>
    <dgm:pt modelId="{95E2FA37-B75A-4B8E-9F2C-28BAD8AFB064}" type="pres">
      <dgm:prSet presAssocID="{05C0652A-8057-4AE7-ACFB-A53ED371F188}" presName="node" presStyleLbl="node1" presStyleIdx="3" presStyleCnt="4">
        <dgm:presLayoutVars>
          <dgm:bulletEnabled val="1"/>
        </dgm:presLayoutVars>
      </dgm:prSet>
      <dgm:spPr/>
      <dgm:t>
        <a:bodyPr/>
        <a:lstStyle/>
        <a:p>
          <a:endParaRPr lang="zh-CN" altLang="en-US"/>
        </a:p>
      </dgm:t>
    </dgm:pt>
  </dgm:ptLst>
  <dgm:cxnLst>
    <dgm:cxn modelId="{AE026EB9-B26D-44B8-8761-C80F41CE25F0}" type="presOf" srcId="{05C0652A-8057-4AE7-ACFB-A53ED371F188}" destId="{95E2FA37-B75A-4B8E-9F2C-28BAD8AFB064}" srcOrd="0" destOrd="0" presId="urn:microsoft.com/office/officeart/2005/8/layout/process1"/>
    <dgm:cxn modelId="{D3D298F9-890C-4AC1-B60A-02B14AE07492}" srcId="{E6FB62DD-4AD6-4D27-9850-648D3058D212}" destId="{41B6DBEB-D059-4FB1-A813-543C546C0238}" srcOrd="1" destOrd="0" parTransId="{9ED6DA60-876D-4623-9920-B0D3B3A5C5BC}" sibTransId="{A004901D-2634-47C3-B652-845B5888290C}"/>
    <dgm:cxn modelId="{96EEABFA-4090-45B7-84E3-B1C7A40631BA}" type="presOf" srcId="{4288A7E2-AA72-4844-8637-FDE49E43D13D}" destId="{844C6040-FE88-4ADA-BE42-3E81CAE92BB4}" srcOrd="1" destOrd="0" presId="urn:microsoft.com/office/officeart/2005/8/layout/process1"/>
    <dgm:cxn modelId="{B131BCE4-1420-4073-8CB8-264E806BE5CC}" type="presOf" srcId="{44602DCB-131E-480F-976D-040D54F1D25F}" destId="{BD4936DD-19BC-48CE-814D-9DA349B6F817}" srcOrd="1" destOrd="0" presId="urn:microsoft.com/office/officeart/2005/8/layout/process1"/>
    <dgm:cxn modelId="{60F28881-F3ED-4B6B-8D1A-DBAF4E4673A9}" type="presOf" srcId="{A004901D-2634-47C3-B652-845B5888290C}" destId="{599BA161-A1CB-4629-9BF3-5B497231389A}" srcOrd="1" destOrd="0" presId="urn:microsoft.com/office/officeart/2005/8/layout/process1"/>
    <dgm:cxn modelId="{DABBF4D2-EFEE-4D68-88E4-97911F595C0F}" srcId="{E6FB62DD-4AD6-4D27-9850-648D3058D212}" destId="{2C34DF84-CBAD-427A-A033-0C5A08CF1F4E}" srcOrd="0" destOrd="0" parTransId="{AA11DE59-CB78-4071-9181-3B7C251E93F5}" sibTransId="{4288A7E2-AA72-4844-8637-FDE49E43D13D}"/>
    <dgm:cxn modelId="{6E121762-3B0D-4D3D-9172-1AE4D17977BB}" srcId="{E6FB62DD-4AD6-4D27-9850-648D3058D212}" destId="{05C0652A-8057-4AE7-ACFB-A53ED371F188}" srcOrd="3" destOrd="0" parTransId="{F1CBBAB5-B76A-4CA6-A687-B2AADFCFF5D4}" sibTransId="{57023956-D5BB-4E13-9418-0546BE435ED2}"/>
    <dgm:cxn modelId="{ED8E89CA-1414-4857-A938-AE33F4346FA8}" type="presOf" srcId="{E6FB62DD-4AD6-4D27-9850-648D3058D212}" destId="{D30BEED8-255B-46E8-BAE9-F592F41F5924}" srcOrd="0" destOrd="0" presId="urn:microsoft.com/office/officeart/2005/8/layout/process1"/>
    <dgm:cxn modelId="{BC01FE8F-EE91-476B-AAD2-3D1D1279F993}" type="presOf" srcId="{4288A7E2-AA72-4844-8637-FDE49E43D13D}" destId="{54AA5262-0F80-428B-81F1-3BC4F6175878}" srcOrd="0" destOrd="0" presId="urn:microsoft.com/office/officeart/2005/8/layout/process1"/>
    <dgm:cxn modelId="{06EE22E2-CD14-44CA-AB4D-9EA93BF5F146}" type="presOf" srcId="{A004901D-2634-47C3-B652-845B5888290C}" destId="{79DE49AE-1A52-4550-9EE7-AF511A160079}" srcOrd="0" destOrd="0" presId="urn:microsoft.com/office/officeart/2005/8/layout/process1"/>
    <dgm:cxn modelId="{80D9C99F-3E5B-4D18-A33A-45478CD71E2E}" type="presOf" srcId="{44602DCB-131E-480F-976D-040D54F1D25F}" destId="{4917B8F2-8957-4024-9F75-7B86BF8C6E8A}" srcOrd="0" destOrd="0" presId="urn:microsoft.com/office/officeart/2005/8/layout/process1"/>
    <dgm:cxn modelId="{093D4FEB-0891-4087-ABB0-B6A0EA6B9E3A}" type="presOf" srcId="{2C34DF84-CBAD-427A-A033-0C5A08CF1F4E}" destId="{01272AF3-E9C7-46D4-B7D7-24B847BA18F5}" srcOrd="0" destOrd="0" presId="urn:microsoft.com/office/officeart/2005/8/layout/process1"/>
    <dgm:cxn modelId="{8602156D-B76C-4125-9D21-5CDC82CE1C4F}" type="presOf" srcId="{BE3AAE83-78FE-4559-BE19-FBFB556AC82C}" destId="{2C04086D-B57D-4E6C-BDD2-127E18BA3CB5}" srcOrd="0" destOrd="0" presId="urn:microsoft.com/office/officeart/2005/8/layout/process1"/>
    <dgm:cxn modelId="{8C055795-867E-4745-A4AA-66A04BD9A282}" srcId="{E6FB62DD-4AD6-4D27-9850-648D3058D212}" destId="{BE3AAE83-78FE-4559-BE19-FBFB556AC82C}" srcOrd="2" destOrd="0" parTransId="{A2F9B6CB-5E47-4AFA-BF77-C8B8E3203A58}" sibTransId="{44602DCB-131E-480F-976D-040D54F1D25F}"/>
    <dgm:cxn modelId="{D9972D10-089D-42A8-9192-20F81671C95B}" type="presOf" srcId="{41B6DBEB-D059-4FB1-A813-543C546C0238}" destId="{FCE8DDD3-A5BD-4EDB-8099-F7436D91B0A7}" srcOrd="0" destOrd="0" presId="urn:microsoft.com/office/officeart/2005/8/layout/process1"/>
    <dgm:cxn modelId="{29B28935-0AEC-4C1F-B705-82EBBA9CA18E}" type="presParOf" srcId="{D30BEED8-255B-46E8-BAE9-F592F41F5924}" destId="{01272AF3-E9C7-46D4-B7D7-24B847BA18F5}" srcOrd="0" destOrd="0" presId="urn:microsoft.com/office/officeart/2005/8/layout/process1"/>
    <dgm:cxn modelId="{AEC46E4F-A32E-4A97-9FA2-478463D48C74}" type="presParOf" srcId="{D30BEED8-255B-46E8-BAE9-F592F41F5924}" destId="{54AA5262-0F80-428B-81F1-3BC4F6175878}" srcOrd="1" destOrd="0" presId="urn:microsoft.com/office/officeart/2005/8/layout/process1"/>
    <dgm:cxn modelId="{710DD648-4246-4371-8A70-E2B8B97743B5}" type="presParOf" srcId="{54AA5262-0F80-428B-81F1-3BC4F6175878}" destId="{844C6040-FE88-4ADA-BE42-3E81CAE92BB4}" srcOrd="0" destOrd="0" presId="urn:microsoft.com/office/officeart/2005/8/layout/process1"/>
    <dgm:cxn modelId="{877209F2-6E25-4A2B-B5D1-8C18F4194701}" type="presParOf" srcId="{D30BEED8-255B-46E8-BAE9-F592F41F5924}" destId="{FCE8DDD3-A5BD-4EDB-8099-F7436D91B0A7}" srcOrd="2" destOrd="0" presId="urn:microsoft.com/office/officeart/2005/8/layout/process1"/>
    <dgm:cxn modelId="{0DBF200A-B0E3-4FD8-80CC-E911CF042814}" type="presParOf" srcId="{D30BEED8-255B-46E8-BAE9-F592F41F5924}" destId="{79DE49AE-1A52-4550-9EE7-AF511A160079}" srcOrd="3" destOrd="0" presId="urn:microsoft.com/office/officeart/2005/8/layout/process1"/>
    <dgm:cxn modelId="{588FB5BF-D664-435F-AFDD-10D3C5276D9B}" type="presParOf" srcId="{79DE49AE-1A52-4550-9EE7-AF511A160079}" destId="{599BA161-A1CB-4629-9BF3-5B497231389A}" srcOrd="0" destOrd="0" presId="urn:microsoft.com/office/officeart/2005/8/layout/process1"/>
    <dgm:cxn modelId="{33811394-2980-44C8-BF53-BB968F6388BB}" type="presParOf" srcId="{D30BEED8-255B-46E8-BAE9-F592F41F5924}" destId="{2C04086D-B57D-4E6C-BDD2-127E18BA3CB5}" srcOrd="4" destOrd="0" presId="urn:microsoft.com/office/officeart/2005/8/layout/process1"/>
    <dgm:cxn modelId="{F3EDDAAA-737D-418B-A954-BC44CBABE259}" type="presParOf" srcId="{D30BEED8-255B-46E8-BAE9-F592F41F5924}" destId="{4917B8F2-8957-4024-9F75-7B86BF8C6E8A}" srcOrd="5" destOrd="0" presId="urn:microsoft.com/office/officeart/2005/8/layout/process1"/>
    <dgm:cxn modelId="{C961891B-0120-47A3-8113-0C5B7E647221}" type="presParOf" srcId="{4917B8F2-8957-4024-9F75-7B86BF8C6E8A}" destId="{BD4936DD-19BC-48CE-814D-9DA349B6F817}" srcOrd="0" destOrd="0" presId="urn:microsoft.com/office/officeart/2005/8/layout/process1"/>
    <dgm:cxn modelId="{C828D0DA-EFC3-4495-BBF2-267CCA15080F}" type="presParOf" srcId="{D30BEED8-255B-46E8-BAE9-F592F41F5924}" destId="{95E2FA37-B75A-4B8E-9F2C-28BAD8AFB064}"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5DEE448-4BC4-4C27-B668-0A248EBAAB35}" type="doc">
      <dgm:prSet loTypeId="urn:microsoft.com/office/officeart/2005/8/layout/hList6" loCatId="list" qsTypeId="urn:microsoft.com/office/officeart/2005/8/quickstyle/simple4" qsCatId="simple" csTypeId="urn:microsoft.com/office/officeart/2005/8/colors/colorful1" csCatId="colorful" phldr="1"/>
      <dgm:spPr/>
    </dgm:pt>
    <dgm:pt modelId="{D8C38965-721B-44B3-B4ED-8BBCFB8B41B9}">
      <dgm:prSet phldrT="[文本]" custT="1"/>
      <dgm:spPr/>
      <dgm:t>
        <a:bodyPr/>
        <a:lstStyle/>
        <a:p>
          <a:r>
            <a:rPr lang="zh-CN" altLang="en-US" sz="2400" dirty="0" smtClean="0"/>
            <a:t>先来先服务</a:t>
          </a:r>
          <a:endParaRPr lang="zh-CN" altLang="en-US" sz="2400" dirty="0"/>
        </a:p>
      </dgm:t>
    </dgm:pt>
    <dgm:pt modelId="{8DE3233E-1552-4F92-B726-7BBE2A681745}" type="parTrans" cxnId="{99B46B85-A0E7-4919-9944-03F8C6B45EEC}">
      <dgm:prSet/>
      <dgm:spPr/>
      <dgm:t>
        <a:bodyPr/>
        <a:lstStyle/>
        <a:p>
          <a:endParaRPr lang="zh-CN" altLang="en-US" sz="4800"/>
        </a:p>
      </dgm:t>
    </dgm:pt>
    <dgm:pt modelId="{FF555FDB-9364-4B26-BC59-195A390D26F5}" type="sibTrans" cxnId="{99B46B85-A0E7-4919-9944-03F8C6B45EEC}">
      <dgm:prSet/>
      <dgm:spPr/>
      <dgm:t>
        <a:bodyPr/>
        <a:lstStyle/>
        <a:p>
          <a:endParaRPr lang="zh-CN" altLang="en-US" sz="4800"/>
        </a:p>
      </dgm:t>
    </dgm:pt>
    <dgm:pt modelId="{0CA570F4-1D0B-441B-BB31-2879D64D1934}">
      <dgm:prSet phldrT="[文本]" custT="1"/>
      <dgm:spPr/>
      <dgm:t>
        <a:bodyPr/>
        <a:lstStyle/>
        <a:p>
          <a:r>
            <a:rPr lang="zh-CN" altLang="en-US" sz="2400" dirty="0" smtClean="0"/>
            <a:t>短作业优先</a:t>
          </a:r>
          <a:endParaRPr lang="zh-CN" altLang="en-US" sz="2400" dirty="0"/>
        </a:p>
      </dgm:t>
    </dgm:pt>
    <dgm:pt modelId="{9E364EE2-893B-4EC9-98FB-A86B608CB640}" type="parTrans" cxnId="{7AD0057F-80D5-4CEA-9806-889F384C34A2}">
      <dgm:prSet/>
      <dgm:spPr/>
      <dgm:t>
        <a:bodyPr/>
        <a:lstStyle/>
        <a:p>
          <a:endParaRPr lang="zh-CN" altLang="en-US" sz="4800"/>
        </a:p>
      </dgm:t>
    </dgm:pt>
    <dgm:pt modelId="{452B3C2A-FBAD-4C92-99C8-292C1BFD8457}" type="sibTrans" cxnId="{7AD0057F-80D5-4CEA-9806-889F384C34A2}">
      <dgm:prSet/>
      <dgm:spPr/>
      <dgm:t>
        <a:bodyPr/>
        <a:lstStyle/>
        <a:p>
          <a:endParaRPr lang="zh-CN" altLang="en-US" sz="4800"/>
        </a:p>
      </dgm:t>
    </dgm:pt>
    <dgm:pt modelId="{E333208D-3FBD-448D-9E4B-8DF0C90991FB}">
      <dgm:prSet phldrT="[文本]" custT="1"/>
      <dgm:spPr/>
      <dgm:t>
        <a:bodyPr/>
        <a:lstStyle/>
        <a:p>
          <a:r>
            <a:rPr lang="zh-CN" altLang="en-US" sz="2400" dirty="0" smtClean="0"/>
            <a:t>剩余时间最短优先</a:t>
          </a:r>
          <a:endParaRPr lang="zh-CN" altLang="en-US" sz="2400" dirty="0"/>
        </a:p>
      </dgm:t>
    </dgm:pt>
    <dgm:pt modelId="{83BDF2E9-7950-4ACD-BE3A-856A1B49FA6C}" type="parTrans" cxnId="{9827EE06-13E5-4C00-84E0-31EF10A9678F}">
      <dgm:prSet/>
      <dgm:spPr/>
      <dgm:t>
        <a:bodyPr/>
        <a:lstStyle/>
        <a:p>
          <a:endParaRPr lang="zh-CN" altLang="en-US" sz="4800"/>
        </a:p>
      </dgm:t>
    </dgm:pt>
    <dgm:pt modelId="{B43A2837-7ECB-42E3-AD31-CC99A8E91628}" type="sibTrans" cxnId="{9827EE06-13E5-4C00-84E0-31EF10A9678F}">
      <dgm:prSet/>
      <dgm:spPr/>
      <dgm:t>
        <a:bodyPr/>
        <a:lstStyle/>
        <a:p>
          <a:endParaRPr lang="zh-CN" altLang="en-US" sz="4800"/>
        </a:p>
      </dgm:t>
    </dgm:pt>
    <dgm:pt modelId="{9BB5A96F-684A-40E8-8114-0AC3DC32EA7E}">
      <dgm:prSet phldrT="[文本]" custT="1"/>
      <dgm:spPr/>
      <dgm:t>
        <a:bodyPr/>
        <a:lstStyle/>
        <a:p>
          <a:r>
            <a:rPr lang="zh-CN" altLang="en-US" sz="2400" dirty="0" smtClean="0"/>
            <a:t>时间片轮转</a:t>
          </a:r>
          <a:endParaRPr lang="zh-CN" altLang="en-US" sz="2400" dirty="0"/>
        </a:p>
      </dgm:t>
    </dgm:pt>
    <dgm:pt modelId="{91EC1FAC-7943-4221-AEC5-592E2F29FEC5}" type="parTrans" cxnId="{6BAB7FBB-DB97-4450-A4CC-8677F08F9A7F}">
      <dgm:prSet/>
      <dgm:spPr/>
      <dgm:t>
        <a:bodyPr/>
        <a:lstStyle/>
        <a:p>
          <a:endParaRPr lang="zh-CN" altLang="en-US" sz="4800"/>
        </a:p>
      </dgm:t>
    </dgm:pt>
    <dgm:pt modelId="{E6CDC973-9D19-47B1-BF9E-86C5D4BA7B93}" type="sibTrans" cxnId="{6BAB7FBB-DB97-4450-A4CC-8677F08F9A7F}">
      <dgm:prSet/>
      <dgm:spPr/>
      <dgm:t>
        <a:bodyPr/>
        <a:lstStyle/>
        <a:p>
          <a:endParaRPr lang="zh-CN" altLang="en-US" sz="4800"/>
        </a:p>
      </dgm:t>
    </dgm:pt>
    <dgm:pt modelId="{A39FADA9-5B99-4455-AECF-3B7A0FEF03F3}">
      <dgm:prSet phldrT="[文本]" custT="1"/>
      <dgm:spPr/>
      <dgm:t>
        <a:bodyPr/>
        <a:lstStyle/>
        <a:p>
          <a:r>
            <a:rPr lang="zh-CN" altLang="en-US" sz="2400" dirty="0" smtClean="0"/>
            <a:t>基于优先级</a:t>
          </a:r>
          <a:endParaRPr lang="zh-CN" altLang="en-US" sz="2400" dirty="0"/>
        </a:p>
      </dgm:t>
    </dgm:pt>
    <dgm:pt modelId="{ABEFA534-6715-4410-BAB5-3927BBD61C04}" type="parTrans" cxnId="{0CFC7623-D83B-4580-B791-05C789F96B45}">
      <dgm:prSet/>
      <dgm:spPr/>
      <dgm:t>
        <a:bodyPr/>
        <a:lstStyle/>
        <a:p>
          <a:endParaRPr lang="zh-CN" altLang="en-US" sz="4800"/>
        </a:p>
      </dgm:t>
    </dgm:pt>
    <dgm:pt modelId="{1C0CB4AB-653D-49F4-9FBC-B4CF0E028E61}" type="sibTrans" cxnId="{0CFC7623-D83B-4580-B791-05C789F96B45}">
      <dgm:prSet/>
      <dgm:spPr/>
      <dgm:t>
        <a:bodyPr/>
        <a:lstStyle/>
        <a:p>
          <a:endParaRPr lang="zh-CN" altLang="en-US" sz="4800"/>
        </a:p>
      </dgm:t>
    </dgm:pt>
    <dgm:pt modelId="{CACEF768-27FF-4D17-8C88-2DA9C04E8623}">
      <dgm:prSet phldrT="[文本]" custT="1"/>
      <dgm:spPr/>
      <dgm:t>
        <a:bodyPr/>
        <a:lstStyle/>
        <a:p>
          <a:r>
            <a:rPr lang="zh-CN" altLang="en-US" sz="2400" dirty="0" smtClean="0"/>
            <a:t>响应比高者优先</a:t>
          </a:r>
          <a:endParaRPr lang="zh-CN" altLang="en-US" sz="2400" dirty="0"/>
        </a:p>
      </dgm:t>
    </dgm:pt>
    <dgm:pt modelId="{B7957CDA-6602-4644-B26B-5683D815D208}" type="parTrans" cxnId="{4F382B8B-A374-452E-BB41-100C609A79FD}">
      <dgm:prSet/>
      <dgm:spPr/>
      <dgm:t>
        <a:bodyPr/>
        <a:lstStyle/>
        <a:p>
          <a:endParaRPr lang="zh-CN" altLang="en-US" sz="4800"/>
        </a:p>
      </dgm:t>
    </dgm:pt>
    <dgm:pt modelId="{385BD7F4-948B-4F65-BFFB-858FBB5E4AF2}" type="sibTrans" cxnId="{4F382B8B-A374-452E-BB41-100C609A79FD}">
      <dgm:prSet/>
      <dgm:spPr/>
      <dgm:t>
        <a:bodyPr/>
        <a:lstStyle/>
        <a:p>
          <a:endParaRPr lang="zh-CN" altLang="en-US" sz="4800"/>
        </a:p>
      </dgm:t>
    </dgm:pt>
    <dgm:pt modelId="{0B45BD13-6035-46C4-ADEC-8A9F2007E5C3}">
      <dgm:prSet phldrT="[文本]" custT="1"/>
      <dgm:spPr/>
      <dgm:t>
        <a:bodyPr/>
        <a:lstStyle/>
        <a:p>
          <a:r>
            <a:rPr lang="zh-CN" altLang="en-US" sz="2400" dirty="0" smtClean="0"/>
            <a:t>反馈</a:t>
          </a:r>
          <a:endParaRPr lang="zh-CN" altLang="en-US" sz="2400" dirty="0"/>
        </a:p>
      </dgm:t>
    </dgm:pt>
    <dgm:pt modelId="{73B28DA3-9075-491B-84BE-5D1BC95B1A46}" type="parTrans" cxnId="{BF2E55AE-EFCE-4F63-B7A5-AA42032C186D}">
      <dgm:prSet/>
      <dgm:spPr/>
      <dgm:t>
        <a:bodyPr/>
        <a:lstStyle/>
        <a:p>
          <a:endParaRPr lang="zh-CN" altLang="en-US" sz="4800"/>
        </a:p>
      </dgm:t>
    </dgm:pt>
    <dgm:pt modelId="{9B954FBD-F81F-477B-91EE-94609E8DF57D}" type="sibTrans" cxnId="{BF2E55AE-EFCE-4F63-B7A5-AA42032C186D}">
      <dgm:prSet/>
      <dgm:spPr/>
      <dgm:t>
        <a:bodyPr/>
        <a:lstStyle/>
        <a:p>
          <a:endParaRPr lang="zh-CN" altLang="en-US" sz="4800"/>
        </a:p>
      </dgm:t>
    </dgm:pt>
    <dgm:pt modelId="{9C26C566-ED3B-4C31-8AE2-3E970F05ED08}">
      <dgm:prSet phldrT="[文本]" custT="1"/>
      <dgm:spPr/>
      <dgm:t>
        <a:bodyPr/>
        <a:lstStyle/>
        <a:p>
          <a:r>
            <a:rPr lang="en-US" altLang="zh-CN" sz="2400" dirty="0" smtClean="0"/>
            <a:t>……</a:t>
          </a:r>
          <a:endParaRPr lang="zh-CN" altLang="en-US" sz="2400" dirty="0"/>
        </a:p>
      </dgm:t>
    </dgm:pt>
    <dgm:pt modelId="{561657C9-C763-4B26-B4E5-1CB6115154A7}" type="parTrans" cxnId="{656EB510-F238-4CA1-9E20-2ED058DF1EDB}">
      <dgm:prSet/>
      <dgm:spPr/>
      <dgm:t>
        <a:bodyPr/>
        <a:lstStyle/>
        <a:p>
          <a:endParaRPr lang="zh-CN" altLang="en-US"/>
        </a:p>
      </dgm:t>
    </dgm:pt>
    <dgm:pt modelId="{86C53D1B-B325-4BBC-A29B-2B4631726FC3}" type="sibTrans" cxnId="{656EB510-F238-4CA1-9E20-2ED058DF1EDB}">
      <dgm:prSet/>
      <dgm:spPr/>
      <dgm:t>
        <a:bodyPr/>
        <a:lstStyle/>
        <a:p>
          <a:endParaRPr lang="zh-CN" altLang="en-US"/>
        </a:p>
      </dgm:t>
    </dgm:pt>
    <dgm:pt modelId="{EAC67A98-B8C1-43D1-B642-45EDEBF7E97F}" type="pres">
      <dgm:prSet presAssocID="{D5DEE448-4BC4-4C27-B668-0A248EBAAB35}" presName="Name0" presStyleCnt="0">
        <dgm:presLayoutVars>
          <dgm:dir/>
          <dgm:resizeHandles val="exact"/>
        </dgm:presLayoutVars>
      </dgm:prSet>
      <dgm:spPr/>
    </dgm:pt>
    <dgm:pt modelId="{D60C2B26-8B22-4D8E-BC88-7278125C4AFC}" type="pres">
      <dgm:prSet presAssocID="{D8C38965-721B-44B3-B4ED-8BBCFB8B41B9}" presName="node" presStyleLbl="node1" presStyleIdx="0" presStyleCnt="8">
        <dgm:presLayoutVars>
          <dgm:bulletEnabled val="1"/>
        </dgm:presLayoutVars>
      </dgm:prSet>
      <dgm:spPr/>
      <dgm:t>
        <a:bodyPr/>
        <a:lstStyle/>
        <a:p>
          <a:endParaRPr lang="zh-CN" altLang="en-US"/>
        </a:p>
      </dgm:t>
    </dgm:pt>
    <dgm:pt modelId="{D24FDA07-CCBA-4B18-A73A-FCB983383C07}" type="pres">
      <dgm:prSet presAssocID="{FF555FDB-9364-4B26-BC59-195A390D26F5}" presName="sibTrans" presStyleCnt="0"/>
      <dgm:spPr/>
    </dgm:pt>
    <dgm:pt modelId="{64CCEE1B-E94C-44A7-9EBE-161F3A73386A}" type="pres">
      <dgm:prSet presAssocID="{0CA570F4-1D0B-441B-BB31-2879D64D1934}" presName="node" presStyleLbl="node1" presStyleIdx="1" presStyleCnt="8">
        <dgm:presLayoutVars>
          <dgm:bulletEnabled val="1"/>
        </dgm:presLayoutVars>
      </dgm:prSet>
      <dgm:spPr/>
      <dgm:t>
        <a:bodyPr/>
        <a:lstStyle/>
        <a:p>
          <a:endParaRPr lang="zh-CN" altLang="en-US"/>
        </a:p>
      </dgm:t>
    </dgm:pt>
    <dgm:pt modelId="{824B4702-8DE0-4CC4-BDF2-E54AEF116F8A}" type="pres">
      <dgm:prSet presAssocID="{452B3C2A-FBAD-4C92-99C8-292C1BFD8457}" presName="sibTrans" presStyleCnt="0"/>
      <dgm:spPr/>
    </dgm:pt>
    <dgm:pt modelId="{427E001C-D0ED-4687-81E5-189C3F3C492B}" type="pres">
      <dgm:prSet presAssocID="{9BB5A96F-684A-40E8-8114-0AC3DC32EA7E}" presName="node" presStyleLbl="node1" presStyleIdx="2" presStyleCnt="8">
        <dgm:presLayoutVars>
          <dgm:bulletEnabled val="1"/>
        </dgm:presLayoutVars>
      </dgm:prSet>
      <dgm:spPr/>
      <dgm:t>
        <a:bodyPr/>
        <a:lstStyle/>
        <a:p>
          <a:endParaRPr lang="zh-CN" altLang="en-US"/>
        </a:p>
      </dgm:t>
    </dgm:pt>
    <dgm:pt modelId="{38C8D98E-9539-4CE0-A101-80CAE5BE5179}" type="pres">
      <dgm:prSet presAssocID="{E6CDC973-9D19-47B1-BF9E-86C5D4BA7B93}" presName="sibTrans" presStyleCnt="0"/>
      <dgm:spPr/>
    </dgm:pt>
    <dgm:pt modelId="{7B6ED88A-E8B5-41D4-9F22-156ACAEEA5AA}" type="pres">
      <dgm:prSet presAssocID="{A39FADA9-5B99-4455-AECF-3B7A0FEF03F3}" presName="node" presStyleLbl="node1" presStyleIdx="3" presStyleCnt="8">
        <dgm:presLayoutVars>
          <dgm:bulletEnabled val="1"/>
        </dgm:presLayoutVars>
      </dgm:prSet>
      <dgm:spPr/>
      <dgm:t>
        <a:bodyPr/>
        <a:lstStyle/>
        <a:p>
          <a:endParaRPr lang="zh-CN" altLang="en-US"/>
        </a:p>
      </dgm:t>
    </dgm:pt>
    <dgm:pt modelId="{92DAC7CA-DD04-4C40-9697-FF9B8B7C4D80}" type="pres">
      <dgm:prSet presAssocID="{1C0CB4AB-653D-49F4-9FBC-B4CF0E028E61}" presName="sibTrans" presStyleCnt="0"/>
      <dgm:spPr/>
    </dgm:pt>
    <dgm:pt modelId="{73F74069-C648-448B-A622-3C1CF4DD06F5}" type="pres">
      <dgm:prSet presAssocID="{E333208D-3FBD-448D-9E4B-8DF0C90991FB}" presName="node" presStyleLbl="node1" presStyleIdx="4" presStyleCnt="8">
        <dgm:presLayoutVars>
          <dgm:bulletEnabled val="1"/>
        </dgm:presLayoutVars>
      </dgm:prSet>
      <dgm:spPr/>
      <dgm:t>
        <a:bodyPr/>
        <a:lstStyle/>
        <a:p>
          <a:endParaRPr lang="zh-CN" altLang="en-US"/>
        </a:p>
      </dgm:t>
    </dgm:pt>
    <dgm:pt modelId="{9399B046-D6D4-4BB3-AA83-533A599F772D}" type="pres">
      <dgm:prSet presAssocID="{B43A2837-7ECB-42E3-AD31-CC99A8E91628}" presName="sibTrans" presStyleCnt="0"/>
      <dgm:spPr/>
    </dgm:pt>
    <dgm:pt modelId="{3973C35D-0941-4331-862A-D2C0C09CA697}" type="pres">
      <dgm:prSet presAssocID="{CACEF768-27FF-4D17-8C88-2DA9C04E8623}" presName="node" presStyleLbl="node1" presStyleIdx="5" presStyleCnt="8">
        <dgm:presLayoutVars>
          <dgm:bulletEnabled val="1"/>
        </dgm:presLayoutVars>
      </dgm:prSet>
      <dgm:spPr/>
      <dgm:t>
        <a:bodyPr/>
        <a:lstStyle/>
        <a:p>
          <a:endParaRPr lang="zh-CN" altLang="en-US"/>
        </a:p>
      </dgm:t>
    </dgm:pt>
    <dgm:pt modelId="{391796D6-07E1-4AC6-BF5B-28D8C0E728C8}" type="pres">
      <dgm:prSet presAssocID="{385BD7F4-948B-4F65-BFFB-858FBB5E4AF2}" presName="sibTrans" presStyleCnt="0"/>
      <dgm:spPr/>
    </dgm:pt>
    <dgm:pt modelId="{7587CB3A-8934-48F6-B6F9-49C693F735D4}" type="pres">
      <dgm:prSet presAssocID="{0B45BD13-6035-46C4-ADEC-8A9F2007E5C3}" presName="node" presStyleLbl="node1" presStyleIdx="6" presStyleCnt="8">
        <dgm:presLayoutVars>
          <dgm:bulletEnabled val="1"/>
        </dgm:presLayoutVars>
      </dgm:prSet>
      <dgm:spPr/>
      <dgm:t>
        <a:bodyPr/>
        <a:lstStyle/>
        <a:p>
          <a:endParaRPr lang="zh-CN" altLang="en-US"/>
        </a:p>
      </dgm:t>
    </dgm:pt>
    <dgm:pt modelId="{A72DD5C6-AAB4-4035-9A08-F143C18D2293}" type="pres">
      <dgm:prSet presAssocID="{9B954FBD-F81F-477B-91EE-94609E8DF57D}" presName="sibTrans" presStyleCnt="0"/>
      <dgm:spPr/>
    </dgm:pt>
    <dgm:pt modelId="{05A84702-690B-41D2-BE02-41794D4DA760}" type="pres">
      <dgm:prSet presAssocID="{9C26C566-ED3B-4C31-8AE2-3E970F05ED08}" presName="node" presStyleLbl="node1" presStyleIdx="7" presStyleCnt="8">
        <dgm:presLayoutVars>
          <dgm:bulletEnabled val="1"/>
        </dgm:presLayoutVars>
      </dgm:prSet>
      <dgm:spPr/>
      <dgm:t>
        <a:bodyPr/>
        <a:lstStyle/>
        <a:p>
          <a:endParaRPr lang="zh-CN" altLang="en-US"/>
        </a:p>
      </dgm:t>
    </dgm:pt>
  </dgm:ptLst>
  <dgm:cxnLst>
    <dgm:cxn modelId="{F45A2988-6B4B-4497-B7EB-7F3DF4039351}" type="presOf" srcId="{E333208D-3FBD-448D-9E4B-8DF0C90991FB}" destId="{73F74069-C648-448B-A622-3C1CF4DD06F5}" srcOrd="0" destOrd="0" presId="urn:microsoft.com/office/officeart/2005/8/layout/hList6"/>
    <dgm:cxn modelId="{BF2E55AE-EFCE-4F63-B7A5-AA42032C186D}" srcId="{D5DEE448-4BC4-4C27-B668-0A248EBAAB35}" destId="{0B45BD13-6035-46C4-ADEC-8A9F2007E5C3}" srcOrd="6" destOrd="0" parTransId="{73B28DA3-9075-491B-84BE-5D1BC95B1A46}" sibTransId="{9B954FBD-F81F-477B-91EE-94609E8DF57D}"/>
    <dgm:cxn modelId="{364692BF-A35E-4B0A-ABD7-1CE42634CAFB}" type="presOf" srcId="{D5DEE448-4BC4-4C27-B668-0A248EBAAB35}" destId="{EAC67A98-B8C1-43D1-B642-45EDEBF7E97F}" srcOrd="0" destOrd="0" presId="urn:microsoft.com/office/officeart/2005/8/layout/hList6"/>
    <dgm:cxn modelId="{A1543085-078B-4607-9B4C-FC6F594B345F}" type="presOf" srcId="{0B45BD13-6035-46C4-ADEC-8A9F2007E5C3}" destId="{7587CB3A-8934-48F6-B6F9-49C693F735D4}" srcOrd="0" destOrd="0" presId="urn:microsoft.com/office/officeart/2005/8/layout/hList6"/>
    <dgm:cxn modelId="{4F382B8B-A374-452E-BB41-100C609A79FD}" srcId="{D5DEE448-4BC4-4C27-B668-0A248EBAAB35}" destId="{CACEF768-27FF-4D17-8C88-2DA9C04E8623}" srcOrd="5" destOrd="0" parTransId="{B7957CDA-6602-4644-B26B-5683D815D208}" sibTransId="{385BD7F4-948B-4F65-BFFB-858FBB5E4AF2}"/>
    <dgm:cxn modelId="{7AD0057F-80D5-4CEA-9806-889F384C34A2}" srcId="{D5DEE448-4BC4-4C27-B668-0A248EBAAB35}" destId="{0CA570F4-1D0B-441B-BB31-2879D64D1934}" srcOrd="1" destOrd="0" parTransId="{9E364EE2-893B-4EC9-98FB-A86B608CB640}" sibTransId="{452B3C2A-FBAD-4C92-99C8-292C1BFD8457}"/>
    <dgm:cxn modelId="{6303FBDF-6D68-49CF-935F-6B5534A4BD49}" type="presOf" srcId="{D8C38965-721B-44B3-B4ED-8BBCFB8B41B9}" destId="{D60C2B26-8B22-4D8E-BC88-7278125C4AFC}" srcOrd="0" destOrd="0" presId="urn:microsoft.com/office/officeart/2005/8/layout/hList6"/>
    <dgm:cxn modelId="{656EB510-F238-4CA1-9E20-2ED058DF1EDB}" srcId="{D5DEE448-4BC4-4C27-B668-0A248EBAAB35}" destId="{9C26C566-ED3B-4C31-8AE2-3E970F05ED08}" srcOrd="7" destOrd="0" parTransId="{561657C9-C763-4B26-B4E5-1CB6115154A7}" sibTransId="{86C53D1B-B325-4BBC-A29B-2B4631726FC3}"/>
    <dgm:cxn modelId="{6BAB7FBB-DB97-4450-A4CC-8677F08F9A7F}" srcId="{D5DEE448-4BC4-4C27-B668-0A248EBAAB35}" destId="{9BB5A96F-684A-40E8-8114-0AC3DC32EA7E}" srcOrd="2" destOrd="0" parTransId="{91EC1FAC-7943-4221-AEC5-592E2F29FEC5}" sibTransId="{E6CDC973-9D19-47B1-BF9E-86C5D4BA7B93}"/>
    <dgm:cxn modelId="{06CD5615-8542-46D2-B5DD-4B9D9A276100}" type="presOf" srcId="{CACEF768-27FF-4D17-8C88-2DA9C04E8623}" destId="{3973C35D-0941-4331-862A-D2C0C09CA697}" srcOrd="0" destOrd="0" presId="urn:microsoft.com/office/officeart/2005/8/layout/hList6"/>
    <dgm:cxn modelId="{9827EE06-13E5-4C00-84E0-31EF10A9678F}" srcId="{D5DEE448-4BC4-4C27-B668-0A248EBAAB35}" destId="{E333208D-3FBD-448D-9E4B-8DF0C90991FB}" srcOrd="4" destOrd="0" parTransId="{83BDF2E9-7950-4ACD-BE3A-856A1B49FA6C}" sibTransId="{B43A2837-7ECB-42E3-AD31-CC99A8E91628}"/>
    <dgm:cxn modelId="{0044DDAB-106A-45C7-8324-D9C55827E111}" type="presOf" srcId="{0CA570F4-1D0B-441B-BB31-2879D64D1934}" destId="{64CCEE1B-E94C-44A7-9EBE-161F3A73386A}" srcOrd="0" destOrd="0" presId="urn:microsoft.com/office/officeart/2005/8/layout/hList6"/>
    <dgm:cxn modelId="{32D41C3B-AADA-4580-8087-397684D06347}" type="presOf" srcId="{9C26C566-ED3B-4C31-8AE2-3E970F05ED08}" destId="{05A84702-690B-41D2-BE02-41794D4DA760}" srcOrd="0" destOrd="0" presId="urn:microsoft.com/office/officeart/2005/8/layout/hList6"/>
    <dgm:cxn modelId="{4BCA4894-8645-41D2-A009-CDA99DBA2216}" type="presOf" srcId="{A39FADA9-5B99-4455-AECF-3B7A0FEF03F3}" destId="{7B6ED88A-E8B5-41D4-9F22-156ACAEEA5AA}" srcOrd="0" destOrd="0" presId="urn:microsoft.com/office/officeart/2005/8/layout/hList6"/>
    <dgm:cxn modelId="{0CFC7623-D83B-4580-B791-05C789F96B45}" srcId="{D5DEE448-4BC4-4C27-B668-0A248EBAAB35}" destId="{A39FADA9-5B99-4455-AECF-3B7A0FEF03F3}" srcOrd="3" destOrd="0" parTransId="{ABEFA534-6715-4410-BAB5-3927BBD61C04}" sibTransId="{1C0CB4AB-653D-49F4-9FBC-B4CF0E028E61}"/>
    <dgm:cxn modelId="{DC2409EA-5343-43BC-88CB-2F0D250B1595}" type="presOf" srcId="{9BB5A96F-684A-40E8-8114-0AC3DC32EA7E}" destId="{427E001C-D0ED-4687-81E5-189C3F3C492B}" srcOrd="0" destOrd="0" presId="urn:microsoft.com/office/officeart/2005/8/layout/hList6"/>
    <dgm:cxn modelId="{99B46B85-A0E7-4919-9944-03F8C6B45EEC}" srcId="{D5DEE448-4BC4-4C27-B668-0A248EBAAB35}" destId="{D8C38965-721B-44B3-B4ED-8BBCFB8B41B9}" srcOrd="0" destOrd="0" parTransId="{8DE3233E-1552-4F92-B726-7BBE2A681745}" sibTransId="{FF555FDB-9364-4B26-BC59-195A390D26F5}"/>
    <dgm:cxn modelId="{441B2EA4-CD50-4F78-8E2D-6542C5463B24}" type="presParOf" srcId="{EAC67A98-B8C1-43D1-B642-45EDEBF7E97F}" destId="{D60C2B26-8B22-4D8E-BC88-7278125C4AFC}" srcOrd="0" destOrd="0" presId="urn:microsoft.com/office/officeart/2005/8/layout/hList6"/>
    <dgm:cxn modelId="{0FB75BAC-5B38-4174-A8A0-3519DCA58272}" type="presParOf" srcId="{EAC67A98-B8C1-43D1-B642-45EDEBF7E97F}" destId="{D24FDA07-CCBA-4B18-A73A-FCB983383C07}" srcOrd="1" destOrd="0" presId="urn:microsoft.com/office/officeart/2005/8/layout/hList6"/>
    <dgm:cxn modelId="{DF1A71A7-FC4D-48A4-8EEA-AF3C6BDA4460}" type="presParOf" srcId="{EAC67A98-B8C1-43D1-B642-45EDEBF7E97F}" destId="{64CCEE1B-E94C-44A7-9EBE-161F3A73386A}" srcOrd="2" destOrd="0" presId="urn:microsoft.com/office/officeart/2005/8/layout/hList6"/>
    <dgm:cxn modelId="{A881D6E4-5649-4C52-A4BD-990239136C17}" type="presParOf" srcId="{EAC67A98-B8C1-43D1-B642-45EDEBF7E97F}" destId="{824B4702-8DE0-4CC4-BDF2-E54AEF116F8A}" srcOrd="3" destOrd="0" presId="urn:microsoft.com/office/officeart/2005/8/layout/hList6"/>
    <dgm:cxn modelId="{39A070EC-846E-4AC3-92DD-6917B8E27530}" type="presParOf" srcId="{EAC67A98-B8C1-43D1-B642-45EDEBF7E97F}" destId="{427E001C-D0ED-4687-81E5-189C3F3C492B}" srcOrd="4" destOrd="0" presId="urn:microsoft.com/office/officeart/2005/8/layout/hList6"/>
    <dgm:cxn modelId="{B8061B29-8999-496B-A12D-03DF607A6C21}" type="presParOf" srcId="{EAC67A98-B8C1-43D1-B642-45EDEBF7E97F}" destId="{38C8D98E-9539-4CE0-A101-80CAE5BE5179}" srcOrd="5" destOrd="0" presId="urn:microsoft.com/office/officeart/2005/8/layout/hList6"/>
    <dgm:cxn modelId="{8A962528-EAC3-43A3-8A0A-5BBA887E71F7}" type="presParOf" srcId="{EAC67A98-B8C1-43D1-B642-45EDEBF7E97F}" destId="{7B6ED88A-E8B5-41D4-9F22-156ACAEEA5AA}" srcOrd="6" destOrd="0" presId="urn:microsoft.com/office/officeart/2005/8/layout/hList6"/>
    <dgm:cxn modelId="{EDA01869-D832-4E4E-9260-19FA6749CBD3}" type="presParOf" srcId="{EAC67A98-B8C1-43D1-B642-45EDEBF7E97F}" destId="{92DAC7CA-DD04-4C40-9697-FF9B8B7C4D80}" srcOrd="7" destOrd="0" presId="urn:microsoft.com/office/officeart/2005/8/layout/hList6"/>
    <dgm:cxn modelId="{13BA3207-7F69-4ABF-9EB2-36BAAC17F58B}" type="presParOf" srcId="{EAC67A98-B8C1-43D1-B642-45EDEBF7E97F}" destId="{73F74069-C648-448B-A622-3C1CF4DD06F5}" srcOrd="8" destOrd="0" presId="urn:microsoft.com/office/officeart/2005/8/layout/hList6"/>
    <dgm:cxn modelId="{20EAB2DB-5218-4967-A7D4-D93E23E3E9C4}" type="presParOf" srcId="{EAC67A98-B8C1-43D1-B642-45EDEBF7E97F}" destId="{9399B046-D6D4-4BB3-AA83-533A599F772D}" srcOrd="9" destOrd="0" presId="urn:microsoft.com/office/officeart/2005/8/layout/hList6"/>
    <dgm:cxn modelId="{5E9302C6-A35A-4424-BF11-D52C6EF77DA7}" type="presParOf" srcId="{EAC67A98-B8C1-43D1-B642-45EDEBF7E97F}" destId="{3973C35D-0941-4331-862A-D2C0C09CA697}" srcOrd="10" destOrd="0" presId="urn:microsoft.com/office/officeart/2005/8/layout/hList6"/>
    <dgm:cxn modelId="{16261F2E-0D38-460D-A394-49F252CC1C04}" type="presParOf" srcId="{EAC67A98-B8C1-43D1-B642-45EDEBF7E97F}" destId="{391796D6-07E1-4AC6-BF5B-28D8C0E728C8}" srcOrd="11" destOrd="0" presId="urn:microsoft.com/office/officeart/2005/8/layout/hList6"/>
    <dgm:cxn modelId="{0360F563-235C-4C23-B2D1-889B020BB42C}" type="presParOf" srcId="{EAC67A98-B8C1-43D1-B642-45EDEBF7E97F}" destId="{7587CB3A-8934-48F6-B6F9-49C693F735D4}" srcOrd="12" destOrd="0" presId="urn:microsoft.com/office/officeart/2005/8/layout/hList6"/>
    <dgm:cxn modelId="{3D91EA28-5139-47C2-869D-ACBEB85E8CD9}" type="presParOf" srcId="{EAC67A98-B8C1-43D1-B642-45EDEBF7E97F}" destId="{A72DD5C6-AAB4-4035-9A08-F143C18D2293}" srcOrd="13" destOrd="0" presId="urn:microsoft.com/office/officeart/2005/8/layout/hList6"/>
    <dgm:cxn modelId="{2C63426B-257C-42F6-87F7-FD12AF8ABBE4}" type="presParOf" srcId="{EAC67A98-B8C1-43D1-B642-45EDEBF7E97F}" destId="{05A84702-690B-41D2-BE02-41794D4DA760}" srcOrd="1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2C54F-2001-43DC-9924-37067874D309}">
      <dsp:nvSpPr>
        <dsp:cNvPr id="0" name=""/>
        <dsp:cNvSpPr/>
      </dsp:nvSpPr>
      <dsp:spPr>
        <a:xfrm>
          <a:off x="1020953" y="280955"/>
          <a:ext cx="3810663" cy="3810663"/>
        </a:xfrm>
        <a:prstGeom prst="pie">
          <a:avLst>
            <a:gd name="adj1" fmla="val 16200000"/>
            <a:gd name="adj2" fmla="val 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调度</a:t>
          </a:r>
          <a:r>
            <a:rPr lang="en-US" altLang="zh-CN" sz="1600" kern="1200" dirty="0" smtClean="0"/>
            <a:t/>
          </a:r>
          <a:br>
            <a:rPr lang="en-US" altLang="zh-CN" sz="1600" kern="1200" dirty="0" smtClean="0"/>
          </a:br>
          <a:r>
            <a:rPr lang="en-US" altLang="zh-CN" sz="1600" kern="1200" dirty="0" smtClean="0"/>
            <a:t>scheduling</a:t>
          </a:r>
          <a:endParaRPr lang="zh-CN" altLang="en-US" sz="1600" kern="1200" dirty="0"/>
        </a:p>
      </dsp:txBody>
      <dsp:txXfrm>
        <a:off x="3043780" y="1070760"/>
        <a:ext cx="1406316" cy="1043395"/>
      </dsp:txXfrm>
    </dsp:sp>
    <dsp:sp modelId="{768707B5-57B3-49A1-A0CF-A7F5935B08B5}">
      <dsp:nvSpPr>
        <dsp:cNvPr id="0" name=""/>
        <dsp:cNvSpPr/>
      </dsp:nvSpPr>
      <dsp:spPr>
        <a:xfrm>
          <a:off x="1020953" y="408885"/>
          <a:ext cx="3810663" cy="3810663"/>
        </a:xfrm>
        <a:prstGeom prst="pie">
          <a:avLst>
            <a:gd name="adj1" fmla="val 0"/>
            <a:gd name="adj2" fmla="val 540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死锁</a:t>
          </a:r>
          <a:endParaRPr lang="en-US" altLang="zh-CN" sz="1600" kern="1200" dirty="0" smtClean="0"/>
        </a:p>
        <a:p>
          <a:pPr lvl="0" algn="ctr" defTabSz="711200">
            <a:lnSpc>
              <a:spcPct val="90000"/>
            </a:lnSpc>
            <a:spcBef>
              <a:spcPct val="0"/>
            </a:spcBef>
            <a:spcAft>
              <a:spcPct val="35000"/>
            </a:spcAft>
          </a:pPr>
          <a:r>
            <a:rPr lang="en-US" altLang="zh-CN" sz="1600" kern="1200" dirty="0" smtClean="0"/>
            <a:t>deadlock</a:t>
          </a:r>
          <a:endParaRPr lang="zh-CN" altLang="en-US" sz="1600" kern="1200" dirty="0"/>
        </a:p>
      </dsp:txBody>
      <dsp:txXfrm>
        <a:off x="3043780" y="2386347"/>
        <a:ext cx="1406316" cy="1043395"/>
      </dsp:txXfrm>
    </dsp:sp>
    <dsp:sp modelId="{6687E47C-606A-4732-A839-81281F87B50F}">
      <dsp:nvSpPr>
        <dsp:cNvPr id="0" name=""/>
        <dsp:cNvSpPr/>
      </dsp:nvSpPr>
      <dsp:spPr>
        <a:xfrm>
          <a:off x="893023" y="408885"/>
          <a:ext cx="3810663" cy="3810663"/>
        </a:xfrm>
        <a:prstGeom prst="pie">
          <a:avLst>
            <a:gd name="adj1" fmla="val 5400000"/>
            <a:gd name="adj2" fmla="val 1080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同步</a:t>
          </a:r>
          <a:r>
            <a:rPr lang="en-US" altLang="zh-CN" sz="1600" kern="1200" dirty="0" smtClean="0"/>
            <a:t/>
          </a:r>
          <a:br>
            <a:rPr lang="en-US" altLang="zh-CN" sz="1600" kern="1200" dirty="0" smtClean="0"/>
          </a:br>
          <a:r>
            <a:rPr lang="en-US" altLang="zh-CN" sz="1600" kern="1200" dirty="0" smtClean="0"/>
            <a:t>synchronization</a:t>
          </a:r>
          <a:endParaRPr lang="zh-CN" altLang="en-US" sz="1600" kern="1200" dirty="0"/>
        </a:p>
      </dsp:txBody>
      <dsp:txXfrm>
        <a:off x="1274543" y="2386347"/>
        <a:ext cx="1406316" cy="1043395"/>
      </dsp:txXfrm>
    </dsp:sp>
    <dsp:sp modelId="{6EC8247A-BD80-475C-8346-2AAFCDC48803}">
      <dsp:nvSpPr>
        <dsp:cNvPr id="0" name=""/>
        <dsp:cNvSpPr/>
      </dsp:nvSpPr>
      <dsp:spPr>
        <a:xfrm>
          <a:off x="893023" y="280955"/>
          <a:ext cx="3810663" cy="3810663"/>
        </a:xfrm>
        <a:prstGeom prst="pie">
          <a:avLst>
            <a:gd name="adj1" fmla="val 10800000"/>
            <a:gd name="adj2" fmla="val 1620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进程</a:t>
          </a:r>
          <a:r>
            <a:rPr lang="en-US" altLang="zh-CN" sz="1600" kern="1200" dirty="0" smtClean="0"/>
            <a:t/>
          </a:r>
          <a:br>
            <a:rPr lang="en-US" altLang="zh-CN" sz="1600" kern="1200" dirty="0" smtClean="0"/>
          </a:br>
          <a:r>
            <a:rPr lang="en-US" altLang="zh-CN" sz="1600" kern="1200" dirty="0" smtClean="0"/>
            <a:t>process</a:t>
          </a:r>
          <a:endParaRPr lang="zh-CN" altLang="en-US" sz="1600" kern="1200" dirty="0"/>
        </a:p>
      </dsp:txBody>
      <dsp:txXfrm>
        <a:off x="1274543" y="1070760"/>
        <a:ext cx="1406316" cy="1043395"/>
      </dsp:txXfrm>
    </dsp:sp>
    <dsp:sp modelId="{85A2A0F3-D028-42C6-8B12-939A590BE985}">
      <dsp:nvSpPr>
        <dsp:cNvPr id="0" name=""/>
        <dsp:cNvSpPr/>
      </dsp:nvSpPr>
      <dsp:spPr>
        <a:xfrm>
          <a:off x="785054" y="45057"/>
          <a:ext cx="4282459" cy="4282459"/>
        </a:xfrm>
        <a:prstGeom prst="circularArrow">
          <a:avLst>
            <a:gd name="adj1" fmla="val 5085"/>
            <a:gd name="adj2" fmla="val 327528"/>
            <a:gd name="adj3" fmla="val 21272472"/>
            <a:gd name="adj4" fmla="val 16200000"/>
            <a:gd name="adj5" fmla="val 5932"/>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D1A72F6-7B5A-4017-B1CF-A9E8F4AF08D0}">
      <dsp:nvSpPr>
        <dsp:cNvPr id="0" name=""/>
        <dsp:cNvSpPr/>
      </dsp:nvSpPr>
      <dsp:spPr>
        <a:xfrm>
          <a:off x="785054" y="172986"/>
          <a:ext cx="4282459" cy="4282459"/>
        </a:xfrm>
        <a:prstGeom prst="circularArrow">
          <a:avLst>
            <a:gd name="adj1" fmla="val 5085"/>
            <a:gd name="adj2" fmla="val 327528"/>
            <a:gd name="adj3" fmla="val 5072472"/>
            <a:gd name="adj4" fmla="val 0"/>
            <a:gd name="adj5" fmla="val 5932"/>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C1AEE8D-5335-4822-B1CD-6F96D4F4F67A}">
      <dsp:nvSpPr>
        <dsp:cNvPr id="0" name=""/>
        <dsp:cNvSpPr/>
      </dsp:nvSpPr>
      <dsp:spPr>
        <a:xfrm>
          <a:off x="657125" y="172986"/>
          <a:ext cx="4282459" cy="4282459"/>
        </a:xfrm>
        <a:prstGeom prst="circularArrow">
          <a:avLst>
            <a:gd name="adj1" fmla="val 5085"/>
            <a:gd name="adj2" fmla="val 327528"/>
            <a:gd name="adj3" fmla="val 10472472"/>
            <a:gd name="adj4" fmla="val 54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9394203-15BB-462D-AB5E-CE1222BD0B3D}">
      <dsp:nvSpPr>
        <dsp:cNvPr id="0" name=""/>
        <dsp:cNvSpPr/>
      </dsp:nvSpPr>
      <dsp:spPr>
        <a:xfrm>
          <a:off x="657125" y="45057"/>
          <a:ext cx="4282459" cy="4282459"/>
        </a:xfrm>
        <a:prstGeom prst="circularArrow">
          <a:avLst>
            <a:gd name="adj1" fmla="val 5085"/>
            <a:gd name="adj2" fmla="val 327528"/>
            <a:gd name="adj3" fmla="val 15872472"/>
            <a:gd name="adj4" fmla="val 10800000"/>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72AF3-E9C7-46D4-B7D7-24B847BA18F5}">
      <dsp:nvSpPr>
        <dsp:cNvPr id="0" name=""/>
        <dsp:cNvSpPr/>
      </dsp:nvSpPr>
      <dsp:spPr>
        <a:xfrm>
          <a:off x="942" y="0"/>
          <a:ext cx="2009438" cy="72008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静态优先级</a:t>
          </a:r>
          <a:endParaRPr lang="zh-CN" sz="2400" kern="1200" dirty="0"/>
        </a:p>
      </dsp:txBody>
      <dsp:txXfrm>
        <a:off x="22032" y="21090"/>
        <a:ext cx="1967258" cy="677900"/>
      </dsp:txXfrm>
    </dsp:sp>
    <dsp:sp modelId="{54AA5262-0F80-428B-81F1-3BC4F6175878}">
      <dsp:nvSpPr>
        <dsp:cNvPr id="0" name=""/>
        <dsp:cNvSpPr/>
      </dsp:nvSpPr>
      <dsp:spPr>
        <a:xfrm>
          <a:off x="2211559" y="110869"/>
          <a:ext cx="426500" cy="498340"/>
        </a:xfrm>
        <a:prstGeom prst="mathPlus">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211559" y="210537"/>
        <a:ext cx="298550" cy="299004"/>
      </dsp:txXfrm>
    </dsp:sp>
    <dsp:sp modelId="{FCE8DDD3-A5BD-4EDB-8099-F7436D91B0A7}">
      <dsp:nvSpPr>
        <dsp:cNvPr id="0" name=""/>
        <dsp:cNvSpPr/>
      </dsp:nvSpPr>
      <dsp:spPr>
        <a:xfrm>
          <a:off x="2815097" y="0"/>
          <a:ext cx="2009438" cy="72008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动态优先级</a:t>
          </a:r>
          <a:endParaRPr lang="en-US" altLang="zh-CN" sz="2400" kern="1200" dirty="0" smtClean="0"/>
        </a:p>
      </dsp:txBody>
      <dsp:txXfrm>
        <a:off x="2836187" y="21090"/>
        <a:ext cx="1967258" cy="6779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72AF3-E9C7-46D4-B7D7-24B847BA18F5}">
      <dsp:nvSpPr>
        <dsp:cNvPr id="0" name=""/>
        <dsp:cNvSpPr/>
      </dsp:nvSpPr>
      <dsp:spPr>
        <a:xfrm>
          <a:off x="3297" y="0"/>
          <a:ext cx="2007475" cy="72008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ea typeface="宋体" pitchFamily="2" charset="-122"/>
            </a:rPr>
            <a:t>非抢占式优先级算法</a:t>
          </a:r>
          <a:endParaRPr lang="zh-CN" sz="2400" kern="1200" dirty="0"/>
        </a:p>
      </dsp:txBody>
      <dsp:txXfrm>
        <a:off x="24387" y="21090"/>
        <a:ext cx="1965295" cy="677900"/>
      </dsp:txXfrm>
    </dsp:sp>
    <dsp:sp modelId="{54AA5262-0F80-428B-81F1-3BC4F6175878}">
      <dsp:nvSpPr>
        <dsp:cNvPr id="0" name=""/>
        <dsp:cNvSpPr/>
      </dsp:nvSpPr>
      <dsp:spPr>
        <a:xfrm>
          <a:off x="2212344" y="111113"/>
          <a:ext cx="427332" cy="497853"/>
        </a:xfrm>
        <a:prstGeom prst="mathPlus">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212344" y="210684"/>
        <a:ext cx="299132" cy="298711"/>
      </dsp:txXfrm>
    </dsp:sp>
    <dsp:sp modelId="{FCE8DDD3-A5BD-4EDB-8099-F7436D91B0A7}">
      <dsp:nvSpPr>
        <dsp:cNvPr id="0" name=""/>
        <dsp:cNvSpPr/>
      </dsp:nvSpPr>
      <dsp:spPr>
        <a:xfrm>
          <a:off x="2817060" y="0"/>
          <a:ext cx="2007475" cy="72008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ea typeface="宋体" pitchFamily="2" charset="-122"/>
            </a:rPr>
            <a:t>抢占式优先级调度算法</a:t>
          </a:r>
          <a:endParaRPr lang="en-US" altLang="zh-CN" sz="2400" kern="1200" dirty="0" smtClean="0"/>
        </a:p>
      </dsp:txBody>
      <dsp:txXfrm>
        <a:off x="2838150" y="21090"/>
        <a:ext cx="1965295" cy="6779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F5B51-91E8-4D8C-A96E-E951309E4AFB}">
      <dsp:nvSpPr>
        <dsp:cNvPr id="0" name=""/>
        <dsp:cNvSpPr/>
      </dsp:nvSpPr>
      <dsp:spPr>
        <a:xfrm>
          <a:off x="2135" y="458500"/>
          <a:ext cx="1468850" cy="146885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实时控制系统</a:t>
          </a:r>
          <a:endParaRPr lang="zh-CN" altLang="en-US" sz="2200" kern="1200" dirty="0"/>
        </a:p>
      </dsp:txBody>
      <dsp:txXfrm>
        <a:off x="217243" y="673608"/>
        <a:ext cx="1038634" cy="1038634"/>
      </dsp:txXfrm>
    </dsp:sp>
    <dsp:sp modelId="{CFE26D71-22DC-415A-B3A6-8179162E1CD3}">
      <dsp:nvSpPr>
        <dsp:cNvPr id="0" name=""/>
        <dsp:cNvSpPr/>
      </dsp:nvSpPr>
      <dsp:spPr>
        <a:xfrm>
          <a:off x="1590257" y="766958"/>
          <a:ext cx="851933" cy="851933"/>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03181" y="1092737"/>
        <a:ext cx="626085" cy="200375"/>
      </dsp:txXfrm>
    </dsp:sp>
    <dsp:sp modelId="{8789FD1F-639F-464A-ACB6-435ACD926108}">
      <dsp:nvSpPr>
        <dsp:cNvPr id="0" name=""/>
        <dsp:cNvSpPr/>
      </dsp:nvSpPr>
      <dsp:spPr>
        <a:xfrm>
          <a:off x="2561461" y="458500"/>
          <a:ext cx="1468850" cy="146885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实时信息处理系统</a:t>
          </a:r>
          <a:endParaRPr lang="zh-CN" altLang="en-US" sz="2200" kern="1200" dirty="0"/>
        </a:p>
      </dsp:txBody>
      <dsp:txXfrm>
        <a:off x="2776569" y="673608"/>
        <a:ext cx="1038634" cy="103863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8FD1A-8C85-45D2-B774-1EB11B2C3037}">
      <dsp:nvSpPr>
        <dsp:cNvPr id="0" name=""/>
        <dsp:cNvSpPr/>
      </dsp:nvSpPr>
      <dsp:spPr>
        <a:xfrm>
          <a:off x="2665224" y="2224"/>
          <a:ext cx="2075945" cy="997011"/>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baseline="0" dirty="0" smtClean="0"/>
            <a:t>可</a:t>
          </a:r>
          <a:r>
            <a:rPr lang="zh-CN" sz="2400" kern="1200" baseline="0" dirty="0" smtClean="0"/>
            <a:t>确定性</a:t>
          </a:r>
          <a:r>
            <a:rPr lang="en-US" sz="2400" kern="1200" baseline="0" dirty="0" smtClean="0"/>
            <a:t>Determinism</a:t>
          </a:r>
          <a:endParaRPr lang="zh-CN" sz="2400" kern="1200" dirty="0"/>
        </a:p>
      </dsp:txBody>
      <dsp:txXfrm>
        <a:off x="2713894" y="50894"/>
        <a:ext cx="1978605" cy="899671"/>
      </dsp:txXfrm>
    </dsp:sp>
    <dsp:sp modelId="{8CBD332E-9CD0-408B-BB6C-661D4EC51185}">
      <dsp:nvSpPr>
        <dsp:cNvPr id="0" name=""/>
        <dsp:cNvSpPr/>
      </dsp:nvSpPr>
      <dsp:spPr>
        <a:xfrm>
          <a:off x="1711625" y="500730"/>
          <a:ext cx="3983142" cy="3983142"/>
        </a:xfrm>
        <a:custGeom>
          <a:avLst/>
          <a:gdLst/>
          <a:ahLst/>
          <a:cxnLst/>
          <a:rect l="0" t="0" r="0" b="0"/>
          <a:pathLst>
            <a:path>
              <a:moveTo>
                <a:pt x="3036770" y="296308"/>
              </a:moveTo>
              <a:arcTo wR="1991571" hR="1991571" stAng="18099333" swAng="1445486"/>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3A83E-5825-4545-8D8F-C493C53EBA0D}">
      <dsp:nvSpPr>
        <dsp:cNvPr id="0" name=""/>
        <dsp:cNvSpPr/>
      </dsp:nvSpPr>
      <dsp:spPr>
        <a:xfrm>
          <a:off x="4322523" y="1378366"/>
          <a:ext cx="2549541" cy="99701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baseline="0" dirty="0" smtClean="0"/>
            <a:t>可</a:t>
          </a:r>
          <a:r>
            <a:rPr lang="zh-CN" sz="2400" kern="1200" baseline="0" dirty="0" smtClean="0"/>
            <a:t>响应性</a:t>
          </a:r>
          <a:r>
            <a:rPr lang="en-US" sz="2400" kern="1200" baseline="0" dirty="0" smtClean="0"/>
            <a:t>Responsiveness</a:t>
          </a:r>
          <a:endParaRPr lang="zh-CN" sz="2400" kern="1200" dirty="0"/>
        </a:p>
      </dsp:txBody>
      <dsp:txXfrm>
        <a:off x="4371193" y="1427036"/>
        <a:ext cx="2452201" cy="899671"/>
      </dsp:txXfrm>
    </dsp:sp>
    <dsp:sp modelId="{58C0032A-9E28-46DA-92A9-87718886F044}">
      <dsp:nvSpPr>
        <dsp:cNvPr id="0" name=""/>
        <dsp:cNvSpPr/>
      </dsp:nvSpPr>
      <dsp:spPr>
        <a:xfrm>
          <a:off x="1711625" y="500730"/>
          <a:ext cx="3983142" cy="3983142"/>
        </a:xfrm>
        <a:custGeom>
          <a:avLst/>
          <a:gdLst/>
          <a:ahLst/>
          <a:cxnLst/>
          <a:rect l="0" t="0" r="0" b="0"/>
          <a:pathLst>
            <a:path>
              <a:moveTo>
                <a:pt x="3980415" y="1887376"/>
              </a:moveTo>
              <a:arcTo wR="1991571" hR="1991571" stAng="21420061" swAng="2195929"/>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DA0820-C29F-4ECF-9990-F4AE2874B186}">
      <dsp:nvSpPr>
        <dsp:cNvPr id="0" name=""/>
        <dsp:cNvSpPr/>
      </dsp:nvSpPr>
      <dsp:spPr>
        <a:xfrm>
          <a:off x="3835840" y="3605010"/>
          <a:ext cx="2075945" cy="99701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kern="1200" baseline="0" dirty="0" smtClean="0"/>
            <a:t>用户控制</a:t>
          </a:r>
          <a:endParaRPr lang="en-US" altLang="zh-CN" sz="2400" kern="1200" baseline="0" dirty="0" smtClean="0"/>
        </a:p>
        <a:p>
          <a:pPr lvl="0" algn="ctr" defTabSz="1066800" rtl="0">
            <a:lnSpc>
              <a:spcPct val="90000"/>
            </a:lnSpc>
            <a:spcBef>
              <a:spcPct val="0"/>
            </a:spcBef>
            <a:spcAft>
              <a:spcPct val="35000"/>
            </a:spcAft>
          </a:pPr>
          <a:r>
            <a:rPr lang="en-US" sz="2400" kern="1200" baseline="0" dirty="0" smtClean="0"/>
            <a:t>User control</a:t>
          </a:r>
          <a:endParaRPr lang="zh-CN" sz="2400" kern="1200" dirty="0"/>
        </a:p>
      </dsp:txBody>
      <dsp:txXfrm>
        <a:off x="3884510" y="3653680"/>
        <a:ext cx="1978605" cy="899671"/>
      </dsp:txXfrm>
    </dsp:sp>
    <dsp:sp modelId="{D176E0EE-673F-41C5-A544-0C2C95CE5492}">
      <dsp:nvSpPr>
        <dsp:cNvPr id="0" name=""/>
        <dsp:cNvSpPr/>
      </dsp:nvSpPr>
      <dsp:spPr>
        <a:xfrm>
          <a:off x="1711625" y="500730"/>
          <a:ext cx="3983142" cy="3983142"/>
        </a:xfrm>
        <a:custGeom>
          <a:avLst/>
          <a:gdLst/>
          <a:ahLst/>
          <a:cxnLst/>
          <a:rect l="0" t="0" r="0" b="0"/>
          <a:pathLst>
            <a:path>
              <a:moveTo>
                <a:pt x="2121567" y="3978895"/>
              </a:moveTo>
              <a:arcTo wR="1991571" hR="1991571" stAng="5175448" swAng="44910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259F223-A12C-40B1-B79D-C5494B39F350}">
      <dsp:nvSpPr>
        <dsp:cNvPr id="0" name=""/>
        <dsp:cNvSpPr/>
      </dsp:nvSpPr>
      <dsp:spPr>
        <a:xfrm>
          <a:off x="1494607" y="3605010"/>
          <a:ext cx="2075945" cy="99701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kern="1200" baseline="0" dirty="0" smtClean="0"/>
            <a:t>可靠性</a:t>
          </a:r>
          <a:endParaRPr lang="en-US" altLang="zh-CN" sz="2400" kern="1200" baseline="0" dirty="0" smtClean="0"/>
        </a:p>
        <a:p>
          <a:pPr lvl="0" algn="ctr" defTabSz="1066800" rtl="0">
            <a:lnSpc>
              <a:spcPct val="90000"/>
            </a:lnSpc>
            <a:spcBef>
              <a:spcPct val="0"/>
            </a:spcBef>
            <a:spcAft>
              <a:spcPct val="35000"/>
            </a:spcAft>
          </a:pPr>
          <a:r>
            <a:rPr lang="en-US" sz="2400" kern="1200" baseline="0" dirty="0" smtClean="0"/>
            <a:t>Reliability</a:t>
          </a:r>
          <a:endParaRPr lang="zh-CN" sz="2400" kern="1200" dirty="0"/>
        </a:p>
      </dsp:txBody>
      <dsp:txXfrm>
        <a:off x="1543277" y="3653680"/>
        <a:ext cx="1978605" cy="899671"/>
      </dsp:txXfrm>
    </dsp:sp>
    <dsp:sp modelId="{D64713DA-D610-43E6-B367-ED0897B8005D}">
      <dsp:nvSpPr>
        <dsp:cNvPr id="0" name=""/>
        <dsp:cNvSpPr/>
      </dsp:nvSpPr>
      <dsp:spPr>
        <a:xfrm>
          <a:off x="1711625" y="500730"/>
          <a:ext cx="3983142" cy="3983142"/>
        </a:xfrm>
        <a:custGeom>
          <a:avLst/>
          <a:gdLst/>
          <a:ahLst/>
          <a:cxnLst/>
          <a:rect l="0" t="0" r="0" b="0"/>
          <a:pathLst>
            <a:path>
              <a:moveTo>
                <a:pt x="332746" y="3093685"/>
              </a:moveTo>
              <a:arcTo wR="1991571" hR="1991571" stAng="8784010" swAng="2195929"/>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66ECAA-6243-448D-B009-B0B4ED5AFAF0}">
      <dsp:nvSpPr>
        <dsp:cNvPr id="0" name=""/>
        <dsp:cNvSpPr/>
      </dsp:nvSpPr>
      <dsp:spPr>
        <a:xfrm>
          <a:off x="771127" y="1378366"/>
          <a:ext cx="2075945" cy="997011"/>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kern="1200" baseline="0" dirty="0" smtClean="0"/>
            <a:t>失效弱化</a:t>
          </a:r>
          <a:endParaRPr lang="en-US" altLang="zh-CN" sz="2400" kern="1200" baseline="0" dirty="0" smtClean="0"/>
        </a:p>
        <a:p>
          <a:pPr lvl="0" algn="ctr" defTabSz="1066800" rtl="0">
            <a:lnSpc>
              <a:spcPct val="90000"/>
            </a:lnSpc>
            <a:spcBef>
              <a:spcPct val="0"/>
            </a:spcBef>
            <a:spcAft>
              <a:spcPct val="35000"/>
            </a:spcAft>
          </a:pPr>
          <a:r>
            <a:rPr lang="en-US" sz="2400" kern="1200" baseline="0" dirty="0" smtClean="0"/>
            <a:t>Fail-soft</a:t>
          </a:r>
          <a:endParaRPr lang="zh-CN" sz="2400" kern="1200" dirty="0"/>
        </a:p>
      </dsp:txBody>
      <dsp:txXfrm>
        <a:off x="819797" y="1427036"/>
        <a:ext cx="1978605" cy="899671"/>
      </dsp:txXfrm>
    </dsp:sp>
    <dsp:sp modelId="{80E7FDCD-AB94-4EC9-97BD-F74891D6890A}">
      <dsp:nvSpPr>
        <dsp:cNvPr id="0" name=""/>
        <dsp:cNvSpPr/>
      </dsp:nvSpPr>
      <dsp:spPr>
        <a:xfrm>
          <a:off x="1711625" y="500730"/>
          <a:ext cx="3983142" cy="3983142"/>
        </a:xfrm>
        <a:custGeom>
          <a:avLst/>
          <a:gdLst/>
          <a:ahLst/>
          <a:cxnLst/>
          <a:rect l="0" t="0" r="0" b="0"/>
          <a:pathLst>
            <a:path>
              <a:moveTo>
                <a:pt x="345417" y="870618"/>
              </a:moveTo>
              <a:arcTo wR="1991571" hR="1991571" stAng="12855181" swAng="1445486"/>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C96CE-F224-4A07-8992-B6985CEE68B3}">
      <dsp:nvSpPr>
        <dsp:cNvPr id="0" name=""/>
        <dsp:cNvSpPr/>
      </dsp:nvSpPr>
      <dsp:spPr>
        <a:xfrm>
          <a:off x="29729" y="1709063"/>
          <a:ext cx="1980274" cy="9901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实时任务</a:t>
          </a:r>
          <a:endParaRPr lang="zh-CN" altLang="en-US" sz="2400" kern="1200" dirty="0"/>
        </a:p>
      </dsp:txBody>
      <dsp:txXfrm>
        <a:off x="58729" y="1738063"/>
        <a:ext cx="1922274" cy="932137"/>
      </dsp:txXfrm>
    </dsp:sp>
    <dsp:sp modelId="{F6DB8D6E-0BE8-4861-84E1-D5424231CD34}">
      <dsp:nvSpPr>
        <dsp:cNvPr id="0" name=""/>
        <dsp:cNvSpPr/>
      </dsp:nvSpPr>
      <dsp:spPr>
        <a:xfrm rot="18289469">
          <a:off x="1712521" y="1614588"/>
          <a:ext cx="1387076" cy="40429"/>
        </a:xfrm>
        <a:custGeom>
          <a:avLst/>
          <a:gdLst/>
          <a:ahLst/>
          <a:cxnLst/>
          <a:rect l="0" t="0" r="0" b="0"/>
          <a:pathLst>
            <a:path>
              <a:moveTo>
                <a:pt x="0" y="20214"/>
              </a:moveTo>
              <a:lnTo>
                <a:pt x="138707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371382" y="1600126"/>
        <a:ext cx="69353" cy="69353"/>
      </dsp:txXfrm>
    </dsp:sp>
    <dsp:sp modelId="{120B1836-DAF9-45B5-8F88-75F15693A334}">
      <dsp:nvSpPr>
        <dsp:cNvPr id="0" name=""/>
        <dsp:cNvSpPr/>
      </dsp:nvSpPr>
      <dsp:spPr>
        <a:xfrm>
          <a:off x="2802114" y="570405"/>
          <a:ext cx="1980274" cy="99013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截至时间</a:t>
          </a:r>
          <a:endParaRPr lang="zh-CN" altLang="en-US" sz="2400" kern="1200" dirty="0"/>
        </a:p>
      </dsp:txBody>
      <dsp:txXfrm>
        <a:off x="2831114" y="599405"/>
        <a:ext cx="1922274" cy="932137"/>
      </dsp:txXfrm>
    </dsp:sp>
    <dsp:sp modelId="{962D93A5-D4EC-41C5-AEC9-6C56D44D9EBB}">
      <dsp:nvSpPr>
        <dsp:cNvPr id="0" name=""/>
        <dsp:cNvSpPr/>
      </dsp:nvSpPr>
      <dsp:spPr>
        <a:xfrm rot="19457599">
          <a:off x="4690701" y="760594"/>
          <a:ext cx="975486" cy="40429"/>
        </a:xfrm>
        <a:custGeom>
          <a:avLst/>
          <a:gdLst/>
          <a:ahLst/>
          <a:cxnLst/>
          <a:rect l="0" t="0" r="0" b="0"/>
          <a:pathLst>
            <a:path>
              <a:moveTo>
                <a:pt x="0" y="20214"/>
              </a:moveTo>
              <a:lnTo>
                <a:pt x="975486"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154057" y="756422"/>
        <a:ext cx="48774" cy="48774"/>
      </dsp:txXfrm>
    </dsp:sp>
    <dsp:sp modelId="{69DC20E5-0D77-4CCB-B632-4AB174F31498}">
      <dsp:nvSpPr>
        <dsp:cNvPr id="0" name=""/>
        <dsp:cNvSpPr/>
      </dsp:nvSpPr>
      <dsp:spPr>
        <a:xfrm>
          <a:off x="5574499" y="1076"/>
          <a:ext cx="1980274" cy="99013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硬实时任务</a:t>
          </a:r>
          <a:endParaRPr lang="zh-CN" altLang="en-US" sz="2400" kern="1200" dirty="0"/>
        </a:p>
      </dsp:txBody>
      <dsp:txXfrm>
        <a:off x="5603499" y="30076"/>
        <a:ext cx="1922274" cy="932137"/>
      </dsp:txXfrm>
    </dsp:sp>
    <dsp:sp modelId="{DC9BE926-B509-4A93-9700-AF1A2C3B3FD9}">
      <dsp:nvSpPr>
        <dsp:cNvPr id="0" name=""/>
        <dsp:cNvSpPr/>
      </dsp:nvSpPr>
      <dsp:spPr>
        <a:xfrm rot="2142401">
          <a:off x="4690701" y="1329923"/>
          <a:ext cx="975486" cy="40429"/>
        </a:xfrm>
        <a:custGeom>
          <a:avLst/>
          <a:gdLst/>
          <a:ahLst/>
          <a:cxnLst/>
          <a:rect l="0" t="0" r="0" b="0"/>
          <a:pathLst>
            <a:path>
              <a:moveTo>
                <a:pt x="0" y="20214"/>
              </a:moveTo>
              <a:lnTo>
                <a:pt x="975486"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154057" y="1325751"/>
        <a:ext cx="48774" cy="48774"/>
      </dsp:txXfrm>
    </dsp:sp>
    <dsp:sp modelId="{4DA06992-A428-4FA4-BA67-A77F11977D9B}">
      <dsp:nvSpPr>
        <dsp:cNvPr id="0" name=""/>
        <dsp:cNvSpPr/>
      </dsp:nvSpPr>
      <dsp:spPr>
        <a:xfrm>
          <a:off x="5574499" y="1139734"/>
          <a:ext cx="1980274" cy="99013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软实时任务</a:t>
          </a:r>
          <a:endParaRPr lang="zh-CN" altLang="en-US" sz="2400" kern="1200" dirty="0"/>
        </a:p>
      </dsp:txBody>
      <dsp:txXfrm>
        <a:off x="5603499" y="1168734"/>
        <a:ext cx="1922274" cy="932137"/>
      </dsp:txXfrm>
    </dsp:sp>
    <dsp:sp modelId="{685D0074-48D7-4808-B7FD-A1FFBF003FE3}">
      <dsp:nvSpPr>
        <dsp:cNvPr id="0" name=""/>
        <dsp:cNvSpPr/>
      </dsp:nvSpPr>
      <dsp:spPr>
        <a:xfrm rot="3310531">
          <a:off x="1712521" y="2753246"/>
          <a:ext cx="1387076" cy="40429"/>
        </a:xfrm>
        <a:custGeom>
          <a:avLst/>
          <a:gdLst/>
          <a:ahLst/>
          <a:cxnLst/>
          <a:rect l="0" t="0" r="0" b="0"/>
          <a:pathLst>
            <a:path>
              <a:moveTo>
                <a:pt x="0" y="20214"/>
              </a:moveTo>
              <a:lnTo>
                <a:pt x="138707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371382" y="2738784"/>
        <a:ext cx="69353" cy="69353"/>
      </dsp:txXfrm>
    </dsp:sp>
    <dsp:sp modelId="{D863E92A-6DB6-4C4A-B03D-034E61D89AEA}">
      <dsp:nvSpPr>
        <dsp:cNvPr id="0" name=""/>
        <dsp:cNvSpPr/>
      </dsp:nvSpPr>
      <dsp:spPr>
        <a:xfrm>
          <a:off x="2802114" y="2847721"/>
          <a:ext cx="1980274" cy="99013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t>周期性</a:t>
          </a:r>
          <a:endParaRPr lang="zh-CN" altLang="en-US" sz="2400" kern="1200" dirty="0"/>
        </a:p>
      </dsp:txBody>
      <dsp:txXfrm>
        <a:off x="2831114" y="2876721"/>
        <a:ext cx="1922274" cy="932137"/>
      </dsp:txXfrm>
    </dsp:sp>
    <dsp:sp modelId="{7442F653-EAA5-4826-A6A5-CEF30E3B211D}">
      <dsp:nvSpPr>
        <dsp:cNvPr id="0" name=""/>
        <dsp:cNvSpPr/>
      </dsp:nvSpPr>
      <dsp:spPr>
        <a:xfrm rot="19457599">
          <a:off x="4690701" y="3037910"/>
          <a:ext cx="975486" cy="40429"/>
        </a:xfrm>
        <a:custGeom>
          <a:avLst/>
          <a:gdLst/>
          <a:ahLst/>
          <a:cxnLst/>
          <a:rect l="0" t="0" r="0" b="0"/>
          <a:pathLst>
            <a:path>
              <a:moveTo>
                <a:pt x="0" y="20214"/>
              </a:moveTo>
              <a:lnTo>
                <a:pt x="975486"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154057" y="3033738"/>
        <a:ext cx="48774" cy="48774"/>
      </dsp:txXfrm>
    </dsp:sp>
    <dsp:sp modelId="{137FEC5B-C566-4017-831F-079EB41F40F2}">
      <dsp:nvSpPr>
        <dsp:cNvPr id="0" name=""/>
        <dsp:cNvSpPr/>
      </dsp:nvSpPr>
      <dsp:spPr>
        <a:xfrm>
          <a:off x="5574499" y="2278392"/>
          <a:ext cx="1980274" cy="99013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周期性实时</a:t>
          </a:r>
          <a:endParaRPr lang="en-US" altLang="zh-CN" sz="2400" kern="1200" dirty="0" smtClean="0">
            <a:ea typeface="宋体" pitchFamily="2" charset="-122"/>
          </a:endParaRPr>
        </a:p>
        <a:p>
          <a:pPr lvl="0" algn="ctr" defTabSz="1066800">
            <a:lnSpc>
              <a:spcPct val="90000"/>
            </a:lnSpc>
            <a:spcBef>
              <a:spcPct val="0"/>
            </a:spcBef>
            <a:spcAft>
              <a:spcPct val="35000"/>
            </a:spcAft>
          </a:pPr>
          <a:r>
            <a:rPr lang="zh-CN" altLang="en-US" sz="2400" kern="1200" dirty="0" smtClean="0">
              <a:ea typeface="宋体" pitchFamily="2" charset="-122"/>
            </a:rPr>
            <a:t>任务</a:t>
          </a:r>
          <a:endParaRPr lang="zh-CN" altLang="en-US" sz="2400" kern="1200" dirty="0"/>
        </a:p>
      </dsp:txBody>
      <dsp:txXfrm>
        <a:off x="5603499" y="2307392"/>
        <a:ext cx="1922274" cy="932137"/>
      </dsp:txXfrm>
    </dsp:sp>
    <dsp:sp modelId="{8BCE9474-1D00-4844-900B-5060424633AA}">
      <dsp:nvSpPr>
        <dsp:cNvPr id="0" name=""/>
        <dsp:cNvSpPr/>
      </dsp:nvSpPr>
      <dsp:spPr>
        <a:xfrm rot="2142401">
          <a:off x="4690701" y="3607239"/>
          <a:ext cx="975486" cy="40429"/>
        </a:xfrm>
        <a:custGeom>
          <a:avLst/>
          <a:gdLst/>
          <a:ahLst/>
          <a:cxnLst/>
          <a:rect l="0" t="0" r="0" b="0"/>
          <a:pathLst>
            <a:path>
              <a:moveTo>
                <a:pt x="0" y="20214"/>
              </a:moveTo>
              <a:lnTo>
                <a:pt x="975486"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154057" y="3603067"/>
        <a:ext cx="48774" cy="48774"/>
      </dsp:txXfrm>
    </dsp:sp>
    <dsp:sp modelId="{220A4675-8175-4097-8209-94E494E6B5B9}">
      <dsp:nvSpPr>
        <dsp:cNvPr id="0" name=""/>
        <dsp:cNvSpPr/>
      </dsp:nvSpPr>
      <dsp:spPr>
        <a:xfrm>
          <a:off x="5574499" y="3417050"/>
          <a:ext cx="1980274" cy="99013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非周期性实时任务</a:t>
          </a:r>
          <a:endParaRPr lang="zh-CN" altLang="en-US" sz="2400" kern="1200" dirty="0"/>
        </a:p>
      </dsp:txBody>
      <dsp:txXfrm>
        <a:off x="5603499" y="3446050"/>
        <a:ext cx="1922274" cy="93213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C96CE-F224-4A07-8992-B6985CEE68B3}">
      <dsp:nvSpPr>
        <dsp:cNvPr id="0" name=""/>
        <dsp:cNvSpPr/>
      </dsp:nvSpPr>
      <dsp:spPr>
        <a:xfrm>
          <a:off x="0" y="1885271"/>
          <a:ext cx="2181392" cy="5905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实时调度算法</a:t>
          </a:r>
          <a:endParaRPr lang="zh-CN" altLang="en-US" sz="2400" kern="1200" dirty="0"/>
        </a:p>
      </dsp:txBody>
      <dsp:txXfrm>
        <a:off x="17296" y="1902567"/>
        <a:ext cx="2146800" cy="555934"/>
      </dsp:txXfrm>
    </dsp:sp>
    <dsp:sp modelId="{016483F6-B8E1-4692-BA34-7AD9D5AE12FA}">
      <dsp:nvSpPr>
        <dsp:cNvPr id="0" name=""/>
        <dsp:cNvSpPr/>
      </dsp:nvSpPr>
      <dsp:spPr>
        <a:xfrm rot="18838935">
          <a:off x="1815349" y="1283976"/>
          <a:ext cx="2395849" cy="69169"/>
        </a:xfrm>
        <a:custGeom>
          <a:avLst/>
          <a:gdLst/>
          <a:ahLst/>
          <a:cxnLst/>
          <a:rect l="0" t="0" r="0" b="0"/>
          <a:pathLst>
            <a:path>
              <a:moveTo>
                <a:pt x="0" y="34584"/>
              </a:moveTo>
              <a:lnTo>
                <a:pt x="2395849" y="3458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2953377" y="1258665"/>
        <a:ext cx="119792" cy="119792"/>
      </dsp:txXfrm>
    </dsp:sp>
    <dsp:sp modelId="{CBF6B628-8D99-4931-9D85-8CD662823E4C}">
      <dsp:nvSpPr>
        <dsp:cNvPr id="0" name=""/>
        <dsp:cNvSpPr/>
      </dsp:nvSpPr>
      <dsp:spPr>
        <a:xfrm>
          <a:off x="3845155" y="1124"/>
          <a:ext cx="3430782" cy="91092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时间片轮转</a:t>
          </a:r>
          <a:endParaRPr lang="zh-CN" altLang="en-US" sz="2400" kern="1200" dirty="0"/>
        </a:p>
      </dsp:txBody>
      <dsp:txXfrm>
        <a:off x="3871835" y="27804"/>
        <a:ext cx="3377422" cy="857569"/>
      </dsp:txXfrm>
    </dsp:sp>
    <dsp:sp modelId="{61DEE480-D988-4AE0-BA65-930D0CA0C5AE}">
      <dsp:nvSpPr>
        <dsp:cNvPr id="0" name=""/>
        <dsp:cNvSpPr/>
      </dsp:nvSpPr>
      <dsp:spPr>
        <a:xfrm rot="20485858">
          <a:off x="2135706" y="1866491"/>
          <a:ext cx="1755134" cy="69169"/>
        </a:xfrm>
        <a:custGeom>
          <a:avLst/>
          <a:gdLst/>
          <a:ahLst/>
          <a:cxnLst/>
          <a:rect l="0" t="0" r="0" b="0"/>
          <a:pathLst>
            <a:path>
              <a:moveTo>
                <a:pt x="0" y="34584"/>
              </a:moveTo>
              <a:lnTo>
                <a:pt x="1755134" y="3458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969395" y="1857197"/>
        <a:ext cx="87756" cy="87756"/>
      </dsp:txXfrm>
    </dsp:sp>
    <dsp:sp modelId="{B728E628-061D-4D95-AE18-C50F129CEC83}">
      <dsp:nvSpPr>
        <dsp:cNvPr id="0" name=""/>
        <dsp:cNvSpPr/>
      </dsp:nvSpPr>
      <dsp:spPr>
        <a:xfrm>
          <a:off x="3845155" y="1166152"/>
          <a:ext cx="3430782" cy="91092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非抢占优先级</a:t>
          </a:r>
          <a:endParaRPr lang="zh-CN" altLang="en-US" sz="2400" kern="1200" dirty="0"/>
        </a:p>
      </dsp:txBody>
      <dsp:txXfrm>
        <a:off x="3871835" y="1192832"/>
        <a:ext cx="3377422" cy="857569"/>
      </dsp:txXfrm>
    </dsp:sp>
    <dsp:sp modelId="{D9B08E88-C5B6-45E2-A522-9402CEF7D928}">
      <dsp:nvSpPr>
        <dsp:cNvPr id="0" name=""/>
        <dsp:cNvSpPr/>
      </dsp:nvSpPr>
      <dsp:spPr>
        <a:xfrm rot="1201006">
          <a:off x="2127909" y="2449005"/>
          <a:ext cx="1770728" cy="69169"/>
        </a:xfrm>
        <a:custGeom>
          <a:avLst/>
          <a:gdLst/>
          <a:ahLst/>
          <a:cxnLst/>
          <a:rect l="0" t="0" r="0" b="0"/>
          <a:pathLst>
            <a:path>
              <a:moveTo>
                <a:pt x="0" y="34584"/>
              </a:moveTo>
              <a:lnTo>
                <a:pt x="1770728" y="3458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969005" y="2439322"/>
        <a:ext cx="88536" cy="88536"/>
      </dsp:txXfrm>
    </dsp:sp>
    <dsp:sp modelId="{DE2CEE8A-43BE-41FD-ABE2-E6C95E49C0A3}">
      <dsp:nvSpPr>
        <dsp:cNvPr id="0" name=""/>
        <dsp:cNvSpPr/>
      </dsp:nvSpPr>
      <dsp:spPr>
        <a:xfrm>
          <a:off x="3845155" y="2331181"/>
          <a:ext cx="3430782" cy="91092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t>剥夺点抢占</a:t>
          </a:r>
          <a:endParaRPr lang="zh-CN" altLang="en-US" sz="2400" kern="1200" dirty="0"/>
        </a:p>
      </dsp:txBody>
      <dsp:txXfrm>
        <a:off x="3871835" y="2357861"/>
        <a:ext cx="3377422" cy="857569"/>
      </dsp:txXfrm>
    </dsp:sp>
    <dsp:sp modelId="{FCC7557C-D6E9-4940-B40F-09F48950BAC8}">
      <dsp:nvSpPr>
        <dsp:cNvPr id="0" name=""/>
        <dsp:cNvSpPr/>
      </dsp:nvSpPr>
      <dsp:spPr>
        <a:xfrm rot="2807431">
          <a:off x="1798258" y="3031519"/>
          <a:ext cx="2430030" cy="69169"/>
        </a:xfrm>
        <a:custGeom>
          <a:avLst/>
          <a:gdLst/>
          <a:ahLst/>
          <a:cxnLst/>
          <a:rect l="0" t="0" r="0" b="0"/>
          <a:pathLst>
            <a:path>
              <a:moveTo>
                <a:pt x="0" y="34584"/>
              </a:moveTo>
              <a:lnTo>
                <a:pt x="2430030" y="3458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2952523" y="3005354"/>
        <a:ext cx="121501" cy="121501"/>
      </dsp:txXfrm>
    </dsp:sp>
    <dsp:sp modelId="{97B7A781-30AC-4511-9711-B799E4C0022A}">
      <dsp:nvSpPr>
        <dsp:cNvPr id="0" name=""/>
        <dsp:cNvSpPr/>
      </dsp:nvSpPr>
      <dsp:spPr>
        <a:xfrm>
          <a:off x="3845155" y="3496210"/>
          <a:ext cx="3430782" cy="91092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smtClean="0"/>
            <a:t>立即抢占</a:t>
          </a:r>
          <a:endParaRPr lang="zh-CN" altLang="en-US" sz="2400" kern="1200" dirty="0"/>
        </a:p>
      </dsp:txBody>
      <dsp:txXfrm>
        <a:off x="3871835" y="3522890"/>
        <a:ext cx="3377422" cy="857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F8B1A-F886-4CFD-8AA9-CE987045F820}">
      <dsp:nvSpPr>
        <dsp:cNvPr id="0" name=""/>
        <dsp:cNvSpPr/>
      </dsp:nvSpPr>
      <dsp:spPr>
        <a:xfrm>
          <a:off x="0" y="5993"/>
          <a:ext cx="2250250" cy="2186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944" tIns="157480" rIns="440944" bIns="157480" numCol="1" spcCol="1270" anchor="ctr" anchorCtr="0">
          <a:noAutofit/>
        </a:bodyPr>
        <a:lstStyle/>
        <a:p>
          <a:pPr lvl="0" algn="r" defTabSz="2755900">
            <a:lnSpc>
              <a:spcPct val="90000"/>
            </a:lnSpc>
            <a:spcBef>
              <a:spcPct val="0"/>
            </a:spcBef>
            <a:spcAft>
              <a:spcPct val="35000"/>
            </a:spcAft>
          </a:pPr>
          <a:r>
            <a:rPr lang="zh-CN" altLang="en-US" sz="6200" b="0" kern="1200" dirty="0" smtClean="0"/>
            <a:t>目标</a:t>
          </a:r>
          <a:endParaRPr lang="zh-CN" altLang="en-US" sz="6200" kern="1200" dirty="0"/>
        </a:p>
      </dsp:txBody>
      <dsp:txXfrm>
        <a:off x="0" y="5993"/>
        <a:ext cx="2250250" cy="2186662"/>
      </dsp:txXfrm>
    </dsp:sp>
    <dsp:sp modelId="{F6EB1047-5056-4EC9-86BE-9C9247354C86}">
      <dsp:nvSpPr>
        <dsp:cNvPr id="0" name=""/>
        <dsp:cNvSpPr/>
      </dsp:nvSpPr>
      <dsp:spPr>
        <a:xfrm>
          <a:off x="2250249" y="5993"/>
          <a:ext cx="450050" cy="2186662"/>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BB993-A582-461D-9108-689C6040827D}">
      <dsp:nvSpPr>
        <dsp:cNvPr id="0" name=""/>
        <dsp:cNvSpPr/>
      </dsp:nvSpPr>
      <dsp:spPr>
        <a:xfrm>
          <a:off x="2880319" y="5993"/>
          <a:ext cx="6120680" cy="218666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zh-CN" altLang="en-US" sz="2800" b="0" kern="1200" dirty="0" smtClean="0">
              <a:ea typeface="宋体" pitchFamily="2" charset="-122"/>
            </a:rPr>
            <a:t>防止进程长期不能获得调度而饥饿</a:t>
          </a:r>
          <a:endParaRPr lang="zh-CN" altLang="en-US" sz="2800" kern="1200" dirty="0"/>
        </a:p>
        <a:p>
          <a:pPr marL="285750" lvl="1" indent="-285750" algn="l" defTabSz="1244600">
            <a:lnSpc>
              <a:spcPct val="90000"/>
            </a:lnSpc>
            <a:spcBef>
              <a:spcPct val="0"/>
            </a:spcBef>
            <a:spcAft>
              <a:spcPct val="15000"/>
            </a:spcAft>
            <a:buChar char="••"/>
          </a:pPr>
          <a:r>
            <a:rPr lang="zh-CN" altLang="en-US" sz="2800" b="0" kern="1200" dirty="0" smtClean="0">
              <a:ea typeface="宋体" pitchFamily="2" charset="-122"/>
            </a:rPr>
            <a:t>尽量提高处理机的利用率</a:t>
          </a:r>
          <a:endParaRPr lang="zh-CN" altLang="en-US" sz="2800" kern="1200" dirty="0"/>
        </a:p>
        <a:p>
          <a:pPr marL="285750" lvl="1" indent="-285750" algn="l" defTabSz="1244600">
            <a:lnSpc>
              <a:spcPct val="90000"/>
            </a:lnSpc>
            <a:spcBef>
              <a:spcPct val="0"/>
            </a:spcBef>
            <a:spcAft>
              <a:spcPct val="15000"/>
            </a:spcAft>
            <a:buChar char="••"/>
          </a:pPr>
          <a:r>
            <a:rPr lang="zh-CN" altLang="en-US" sz="2800" b="0" kern="1200" dirty="0" smtClean="0">
              <a:ea typeface="宋体" pitchFamily="2" charset="-122"/>
            </a:rPr>
            <a:t>提高系统吞吐量</a:t>
          </a:r>
          <a:endParaRPr lang="zh-CN" altLang="en-US" sz="2800" kern="1200" dirty="0"/>
        </a:p>
        <a:p>
          <a:pPr marL="285750" lvl="1" indent="-285750" algn="l" defTabSz="1244600">
            <a:lnSpc>
              <a:spcPct val="90000"/>
            </a:lnSpc>
            <a:spcBef>
              <a:spcPct val="0"/>
            </a:spcBef>
            <a:spcAft>
              <a:spcPct val="15000"/>
            </a:spcAft>
            <a:buChar char="••"/>
          </a:pPr>
          <a:r>
            <a:rPr lang="zh-CN" altLang="en-US" sz="2800" b="0" kern="1200" dirty="0" smtClean="0">
              <a:ea typeface="宋体" pitchFamily="2" charset="-122"/>
            </a:rPr>
            <a:t>尽量减少进程的响应时间</a:t>
          </a:r>
          <a:endParaRPr lang="zh-CN" altLang="en-US" sz="2800" kern="1200" dirty="0"/>
        </a:p>
      </dsp:txBody>
      <dsp:txXfrm>
        <a:off x="2880319" y="5993"/>
        <a:ext cx="6120680" cy="2186662"/>
      </dsp:txXfrm>
    </dsp:sp>
    <dsp:sp modelId="{0F7AF502-4723-47D5-AF15-BD40D2BF4446}">
      <dsp:nvSpPr>
        <dsp:cNvPr id="0" name=""/>
        <dsp:cNvSpPr/>
      </dsp:nvSpPr>
      <dsp:spPr>
        <a:xfrm>
          <a:off x="0" y="2415856"/>
          <a:ext cx="2250250" cy="2186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0944" tIns="157480" rIns="440944" bIns="157480" numCol="1" spcCol="1270" anchor="ctr" anchorCtr="0">
          <a:noAutofit/>
        </a:bodyPr>
        <a:lstStyle/>
        <a:p>
          <a:pPr lvl="0" algn="r" defTabSz="2755900">
            <a:lnSpc>
              <a:spcPct val="90000"/>
            </a:lnSpc>
            <a:spcBef>
              <a:spcPct val="0"/>
            </a:spcBef>
            <a:spcAft>
              <a:spcPct val="35000"/>
            </a:spcAft>
          </a:pPr>
          <a:r>
            <a:rPr lang="zh-CN" altLang="en-US" sz="6200" kern="1200" smtClean="0"/>
            <a:t>原则</a:t>
          </a:r>
          <a:endParaRPr lang="zh-CN" altLang="en-US" sz="6200" kern="1200" dirty="0"/>
        </a:p>
      </dsp:txBody>
      <dsp:txXfrm>
        <a:off x="0" y="2415856"/>
        <a:ext cx="2250250" cy="2186662"/>
      </dsp:txXfrm>
    </dsp:sp>
    <dsp:sp modelId="{E38E75E7-B90D-4BBC-BECB-C3B6947F1F40}">
      <dsp:nvSpPr>
        <dsp:cNvPr id="0" name=""/>
        <dsp:cNvSpPr/>
      </dsp:nvSpPr>
      <dsp:spPr>
        <a:xfrm>
          <a:off x="2250249" y="2415856"/>
          <a:ext cx="450050" cy="2186662"/>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CEFFFA-184D-4AA1-BDAD-48B7B73FE789}">
      <dsp:nvSpPr>
        <dsp:cNvPr id="0" name=""/>
        <dsp:cNvSpPr/>
      </dsp:nvSpPr>
      <dsp:spPr>
        <a:xfrm>
          <a:off x="2880319" y="2415856"/>
          <a:ext cx="6120680" cy="21866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zh-CN" altLang="en-US" sz="2800" b="0" kern="1200" dirty="0" smtClean="0">
              <a:ea typeface="宋体" pitchFamily="2" charset="-122"/>
            </a:rPr>
            <a:t>满足用户需求</a:t>
          </a:r>
          <a:endParaRPr lang="zh-CN" altLang="en-US" sz="2800" kern="1200" dirty="0"/>
        </a:p>
        <a:p>
          <a:pPr marL="285750" lvl="1" indent="-285750" algn="l" defTabSz="1244600">
            <a:lnSpc>
              <a:spcPct val="90000"/>
            </a:lnSpc>
            <a:spcBef>
              <a:spcPct val="0"/>
            </a:spcBef>
            <a:spcAft>
              <a:spcPct val="15000"/>
            </a:spcAft>
            <a:buChar char="••"/>
          </a:pPr>
          <a:r>
            <a:rPr lang="zh-CN" altLang="en-US" sz="2800" b="0" kern="1200" dirty="0" smtClean="0">
              <a:ea typeface="宋体" pitchFamily="2" charset="-122"/>
            </a:rPr>
            <a:t>满足系统需求</a:t>
          </a:r>
          <a:endParaRPr lang="zh-CN" altLang="en-US" sz="2800" kern="1200" dirty="0"/>
        </a:p>
      </dsp:txBody>
      <dsp:txXfrm>
        <a:off x="2880319" y="2415856"/>
        <a:ext cx="6120680" cy="21866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C5445-6CC2-4329-B1BA-62FC91E39F2B}">
      <dsp:nvSpPr>
        <dsp:cNvPr id="0" name=""/>
        <dsp:cNvSpPr/>
      </dsp:nvSpPr>
      <dsp:spPr>
        <a:xfrm rot="18000000">
          <a:off x="785" y="1784690"/>
          <a:ext cx="1670177" cy="1085615"/>
        </a:xfrm>
        <a:prstGeom prst="round2Same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34290" rIns="10287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响应</a:t>
          </a:r>
          <a:endParaRPr lang="en-US" altLang="zh-CN" sz="2700" kern="1200" dirty="0" smtClean="0"/>
        </a:p>
        <a:p>
          <a:pPr lvl="0" algn="ctr" defTabSz="1200150">
            <a:lnSpc>
              <a:spcPct val="90000"/>
            </a:lnSpc>
            <a:spcBef>
              <a:spcPct val="0"/>
            </a:spcBef>
            <a:spcAft>
              <a:spcPct val="35000"/>
            </a:spcAft>
          </a:pPr>
          <a:r>
            <a:rPr lang="zh-CN" altLang="en-US" sz="2700" kern="1200" dirty="0" smtClean="0"/>
            <a:t>时间</a:t>
          </a:r>
          <a:endParaRPr lang="zh-CN" altLang="en-US" sz="2700" kern="1200" dirty="0"/>
        </a:p>
      </dsp:txBody>
      <dsp:txXfrm>
        <a:off x="76728" y="1824436"/>
        <a:ext cx="1564187" cy="1032620"/>
      </dsp:txXfrm>
    </dsp:sp>
    <dsp:sp modelId="{FED3FC42-FC66-41FC-A67D-0FDA88A90504}">
      <dsp:nvSpPr>
        <dsp:cNvPr id="0" name=""/>
        <dsp:cNvSpPr/>
      </dsp:nvSpPr>
      <dsp:spPr>
        <a:xfrm rot="20400000">
          <a:off x="1477450" y="545621"/>
          <a:ext cx="1670177" cy="1085615"/>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34290" rIns="10287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周转</a:t>
          </a:r>
          <a:endParaRPr lang="en-US" altLang="zh-CN" sz="2700" kern="1200" dirty="0" smtClean="0"/>
        </a:p>
        <a:p>
          <a:pPr lvl="0" algn="ctr" defTabSz="1200150">
            <a:lnSpc>
              <a:spcPct val="90000"/>
            </a:lnSpc>
            <a:spcBef>
              <a:spcPct val="0"/>
            </a:spcBef>
            <a:spcAft>
              <a:spcPct val="35000"/>
            </a:spcAft>
          </a:pPr>
          <a:r>
            <a:rPr lang="zh-CN" altLang="en-US" sz="2700" kern="1200" dirty="0" smtClean="0"/>
            <a:t>时间</a:t>
          </a:r>
          <a:endParaRPr lang="zh-CN" altLang="en-US" sz="2700" kern="1200" dirty="0"/>
        </a:p>
      </dsp:txBody>
      <dsp:txXfrm>
        <a:off x="1539508" y="597018"/>
        <a:ext cx="1564187" cy="1032620"/>
      </dsp:txXfrm>
    </dsp:sp>
    <dsp:sp modelId="{7636443D-DA57-44BA-B449-2BA3C6C00C40}">
      <dsp:nvSpPr>
        <dsp:cNvPr id="0" name=""/>
        <dsp:cNvSpPr/>
      </dsp:nvSpPr>
      <dsp:spPr>
        <a:xfrm rot="1200000">
          <a:off x="3405099" y="545621"/>
          <a:ext cx="1670177" cy="1085615"/>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34290" rIns="10287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截止</a:t>
          </a:r>
          <a:endParaRPr lang="en-US" altLang="zh-CN" sz="2700" kern="1200" dirty="0" smtClean="0"/>
        </a:p>
        <a:p>
          <a:pPr lvl="0" algn="ctr" defTabSz="1200150">
            <a:lnSpc>
              <a:spcPct val="90000"/>
            </a:lnSpc>
            <a:spcBef>
              <a:spcPct val="0"/>
            </a:spcBef>
            <a:spcAft>
              <a:spcPct val="35000"/>
            </a:spcAft>
          </a:pPr>
          <a:r>
            <a:rPr lang="zh-CN" altLang="en-US" sz="2700" kern="1200" dirty="0" smtClean="0"/>
            <a:t>时间</a:t>
          </a:r>
          <a:endParaRPr lang="zh-CN" altLang="en-US" sz="2700" kern="1200" dirty="0"/>
        </a:p>
      </dsp:txBody>
      <dsp:txXfrm>
        <a:off x="3449031" y="597018"/>
        <a:ext cx="1564187" cy="1032620"/>
      </dsp:txXfrm>
    </dsp:sp>
    <dsp:sp modelId="{9231F84A-9147-494E-91EC-8D1BE3B8D12B}">
      <dsp:nvSpPr>
        <dsp:cNvPr id="0" name=""/>
        <dsp:cNvSpPr/>
      </dsp:nvSpPr>
      <dsp:spPr>
        <a:xfrm rot="3600000">
          <a:off x="4881764" y="1784690"/>
          <a:ext cx="1670177" cy="1085615"/>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34290" rIns="10287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系统</a:t>
          </a:r>
          <a:endParaRPr lang="en-US" altLang="zh-CN" sz="2700" kern="1200" dirty="0" smtClean="0"/>
        </a:p>
        <a:p>
          <a:pPr lvl="0" algn="ctr" defTabSz="1200150">
            <a:lnSpc>
              <a:spcPct val="90000"/>
            </a:lnSpc>
            <a:spcBef>
              <a:spcPct val="0"/>
            </a:spcBef>
            <a:spcAft>
              <a:spcPct val="35000"/>
            </a:spcAft>
          </a:pPr>
          <a:r>
            <a:rPr lang="zh-CN" altLang="en-US" sz="2700" kern="1200" dirty="0" smtClean="0"/>
            <a:t>吞吐量</a:t>
          </a:r>
          <a:endParaRPr lang="zh-CN" altLang="en-US" sz="2700" kern="1200" dirty="0"/>
        </a:p>
      </dsp:txBody>
      <dsp:txXfrm>
        <a:off x="4911811" y="1824436"/>
        <a:ext cx="1564187" cy="1032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72AF3-E9C7-46D4-B7D7-24B847BA18F5}">
      <dsp:nvSpPr>
        <dsp:cNvPr id="0" name=""/>
        <dsp:cNvSpPr/>
      </dsp:nvSpPr>
      <dsp:spPr>
        <a:xfrm>
          <a:off x="6518" y="675630"/>
          <a:ext cx="1948364" cy="1169018"/>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baseline="0" dirty="0" smtClean="0"/>
            <a:t>输入</a:t>
          </a:r>
          <a:endParaRPr lang="en-US" altLang="zh-CN" sz="2400" kern="1200" baseline="0" dirty="0" smtClean="0"/>
        </a:p>
        <a:p>
          <a:pPr lvl="0" algn="ctr" defTabSz="1066800" rtl="0">
            <a:lnSpc>
              <a:spcPct val="90000"/>
            </a:lnSpc>
            <a:spcBef>
              <a:spcPct val="0"/>
            </a:spcBef>
            <a:spcAft>
              <a:spcPct val="35000"/>
            </a:spcAft>
          </a:pPr>
          <a:r>
            <a:rPr lang="zh-CN" altLang="en-US" sz="2400" kern="1200" baseline="0" dirty="0" smtClean="0"/>
            <a:t>传送时间</a:t>
          </a:r>
          <a:endParaRPr lang="zh-CN" altLang="en-US" sz="2400" kern="1200" dirty="0"/>
        </a:p>
      </dsp:txBody>
      <dsp:txXfrm>
        <a:off x="40757" y="709869"/>
        <a:ext cx="1879886" cy="1100540"/>
      </dsp:txXfrm>
    </dsp:sp>
    <dsp:sp modelId="{54AA5262-0F80-428B-81F1-3BC4F6175878}">
      <dsp:nvSpPr>
        <dsp:cNvPr id="0" name=""/>
        <dsp:cNvSpPr/>
      </dsp:nvSpPr>
      <dsp:spPr>
        <a:xfrm>
          <a:off x="2149720" y="1018542"/>
          <a:ext cx="413053" cy="483194"/>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149720" y="1115181"/>
        <a:ext cx="289137" cy="289916"/>
      </dsp:txXfrm>
    </dsp:sp>
    <dsp:sp modelId="{FCE8DDD3-A5BD-4EDB-8099-F7436D91B0A7}">
      <dsp:nvSpPr>
        <dsp:cNvPr id="0" name=""/>
        <dsp:cNvSpPr/>
      </dsp:nvSpPr>
      <dsp:spPr>
        <a:xfrm>
          <a:off x="2734229" y="675630"/>
          <a:ext cx="1948364" cy="1169018"/>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baseline="0" smtClean="0"/>
            <a:t>处理时间</a:t>
          </a:r>
          <a:endParaRPr lang="zh-CN" altLang="en-US" sz="2400" kern="1200"/>
        </a:p>
      </dsp:txBody>
      <dsp:txXfrm>
        <a:off x="2768468" y="709869"/>
        <a:ext cx="1879886" cy="1100540"/>
      </dsp:txXfrm>
    </dsp:sp>
    <dsp:sp modelId="{79DE49AE-1A52-4550-9EE7-AF511A160079}">
      <dsp:nvSpPr>
        <dsp:cNvPr id="0" name=""/>
        <dsp:cNvSpPr/>
      </dsp:nvSpPr>
      <dsp:spPr>
        <a:xfrm>
          <a:off x="4877430" y="1018542"/>
          <a:ext cx="413053" cy="483194"/>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4877430" y="1115181"/>
        <a:ext cx="289137" cy="289916"/>
      </dsp:txXfrm>
    </dsp:sp>
    <dsp:sp modelId="{20D9A0FC-5ECB-4487-8618-9825C2397E17}">
      <dsp:nvSpPr>
        <dsp:cNvPr id="0" name=""/>
        <dsp:cNvSpPr/>
      </dsp:nvSpPr>
      <dsp:spPr>
        <a:xfrm>
          <a:off x="5461940" y="675630"/>
          <a:ext cx="1948364" cy="1169018"/>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baseline="0" dirty="0" smtClean="0"/>
            <a:t>响应</a:t>
          </a:r>
          <a:endParaRPr lang="en-US" altLang="zh-CN" sz="2400" kern="1200" baseline="0" dirty="0" smtClean="0"/>
        </a:p>
        <a:p>
          <a:pPr lvl="0" algn="ctr" defTabSz="1066800" rtl="0">
            <a:lnSpc>
              <a:spcPct val="90000"/>
            </a:lnSpc>
            <a:spcBef>
              <a:spcPct val="0"/>
            </a:spcBef>
            <a:spcAft>
              <a:spcPct val="35000"/>
            </a:spcAft>
          </a:pPr>
          <a:r>
            <a:rPr lang="zh-CN" altLang="en-US" sz="2400" kern="1200" baseline="0" dirty="0" smtClean="0"/>
            <a:t>传送时间</a:t>
          </a:r>
          <a:endParaRPr lang="zh-CN" altLang="en-US" sz="2400" kern="1200" dirty="0"/>
        </a:p>
      </dsp:txBody>
      <dsp:txXfrm>
        <a:off x="5496179" y="709869"/>
        <a:ext cx="1879886" cy="1100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72AF3-E9C7-46D4-B7D7-24B847BA18F5}">
      <dsp:nvSpPr>
        <dsp:cNvPr id="0" name=""/>
        <dsp:cNvSpPr/>
      </dsp:nvSpPr>
      <dsp:spPr>
        <a:xfrm>
          <a:off x="3259" y="592143"/>
          <a:ext cx="1425058" cy="133599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kern="1200" baseline="0" dirty="0" smtClean="0"/>
            <a:t>驻外</a:t>
          </a:r>
          <a:r>
            <a:rPr lang="zh-CN" altLang="en-US" sz="2400" kern="1200" baseline="0" dirty="0" smtClean="0"/>
            <a:t>存</a:t>
          </a:r>
          <a:r>
            <a:rPr lang="zh-CN" sz="2400" kern="1200" baseline="0" dirty="0" smtClean="0"/>
            <a:t>等待调度时间</a:t>
          </a:r>
          <a:endParaRPr lang="zh-CN" altLang="en-US" sz="2400" kern="1200" dirty="0"/>
        </a:p>
      </dsp:txBody>
      <dsp:txXfrm>
        <a:off x="42389" y="631273"/>
        <a:ext cx="1346798" cy="1257732"/>
      </dsp:txXfrm>
    </dsp:sp>
    <dsp:sp modelId="{54AA5262-0F80-428B-81F1-3BC4F6175878}">
      <dsp:nvSpPr>
        <dsp:cNvPr id="0" name=""/>
        <dsp:cNvSpPr/>
      </dsp:nvSpPr>
      <dsp:spPr>
        <a:xfrm>
          <a:off x="1570823" y="1083432"/>
          <a:ext cx="302112" cy="353414"/>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1570823" y="1154115"/>
        <a:ext cx="211478" cy="212048"/>
      </dsp:txXfrm>
    </dsp:sp>
    <dsp:sp modelId="{FCE8DDD3-A5BD-4EDB-8099-F7436D91B0A7}">
      <dsp:nvSpPr>
        <dsp:cNvPr id="0" name=""/>
        <dsp:cNvSpPr/>
      </dsp:nvSpPr>
      <dsp:spPr>
        <a:xfrm>
          <a:off x="1998341" y="592143"/>
          <a:ext cx="1425058" cy="1335992"/>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kern="1200" baseline="0" dirty="0" smtClean="0"/>
            <a:t>驻内</a:t>
          </a:r>
          <a:r>
            <a:rPr lang="zh-CN" altLang="en-US" sz="2400" kern="1200" baseline="0" dirty="0" smtClean="0"/>
            <a:t>存</a:t>
          </a:r>
          <a:r>
            <a:rPr lang="zh-CN" sz="2400" kern="1200" baseline="0" dirty="0" smtClean="0"/>
            <a:t>等待调度时间</a:t>
          </a:r>
          <a:endParaRPr lang="zh-CN" altLang="en-US" sz="2400" kern="1200" dirty="0"/>
        </a:p>
      </dsp:txBody>
      <dsp:txXfrm>
        <a:off x="2037471" y="631273"/>
        <a:ext cx="1346798" cy="1257732"/>
      </dsp:txXfrm>
    </dsp:sp>
    <dsp:sp modelId="{79DE49AE-1A52-4550-9EE7-AF511A160079}">
      <dsp:nvSpPr>
        <dsp:cNvPr id="0" name=""/>
        <dsp:cNvSpPr/>
      </dsp:nvSpPr>
      <dsp:spPr>
        <a:xfrm>
          <a:off x="3565906" y="1083432"/>
          <a:ext cx="302112" cy="353414"/>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3565906" y="1154115"/>
        <a:ext cx="211478" cy="212048"/>
      </dsp:txXfrm>
    </dsp:sp>
    <dsp:sp modelId="{20D9A0FC-5ECB-4487-8618-9825C2397E17}">
      <dsp:nvSpPr>
        <dsp:cNvPr id="0" name=""/>
        <dsp:cNvSpPr/>
      </dsp:nvSpPr>
      <dsp:spPr>
        <a:xfrm>
          <a:off x="3993423" y="592143"/>
          <a:ext cx="1425058" cy="133599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kern="1200" baseline="0" dirty="0" smtClean="0"/>
            <a:t>执行</a:t>
          </a:r>
          <a:endParaRPr lang="en-US" altLang="zh-CN" sz="2400" kern="1200" baseline="0" dirty="0" smtClean="0"/>
        </a:p>
        <a:p>
          <a:pPr lvl="0" algn="ctr" defTabSz="1066800" rtl="0">
            <a:lnSpc>
              <a:spcPct val="90000"/>
            </a:lnSpc>
            <a:spcBef>
              <a:spcPct val="0"/>
            </a:spcBef>
            <a:spcAft>
              <a:spcPct val="35000"/>
            </a:spcAft>
          </a:pPr>
          <a:r>
            <a:rPr lang="zh-CN" sz="2400" kern="1200" baseline="0" dirty="0" smtClean="0"/>
            <a:t>时间</a:t>
          </a:r>
          <a:endParaRPr lang="zh-CN" altLang="en-US" sz="2400" kern="1200" dirty="0"/>
        </a:p>
      </dsp:txBody>
      <dsp:txXfrm>
        <a:off x="4032553" y="631273"/>
        <a:ext cx="1346798" cy="1257732"/>
      </dsp:txXfrm>
    </dsp:sp>
    <dsp:sp modelId="{BFDD8C87-F4BF-45FB-9E98-254D2C968E17}">
      <dsp:nvSpPr>
        <dsp:cNvPr id="0" name=""/>
        <dsp:cNvSpPr/>
      </dsp:nvSpPr>
      <dsp:spPr>
        <a:xfrm>
          <a:off x="5560988" y="1083432"/>
          <a:ext cx="302112" cy="353414"/>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5560988" y="1154115"/>
        <a:ext cx="211478" cy="212048"/>
      </dsp:txXfrm>
    </dsp:sp>
    <dsp:sp modelId="{96BA8CE0-C91B-45A4-BB29-9760E6358DA4}">
      <dsp:nvSpPr>
        <dsp:cNvPr id="0" name=""/>
        <dsp:cNvSpPr/>
      </dsp:nvSpPr>
      <dsp:spPr>
        <a:xfrm>
          <a:off x="5988505" y="592143"/>
          <a:ext cx="1425058" cy="133599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baseline="0" dirty="0" smtClean="0"/>
            <a:t>阻塞</a:t>
          </a:r>
          <a:endParaRPr lang="en-US" altLang="zh-CN" sz="2400" kern="1200" baseline="0" dirty="0" smtClean="0"/>
        </a:p>
        <a:p>
          <a:pPr lvl="0" algn="ctr" defTabSz="1066800" rtl="0">
            <a:lnSpc>
              <a:spcPct val="90000"/>
            </a:lnSpc>
            <a:spcBef>
              <a:spcPct val="0"/>
            </a:spcBef>
            <a:spcAft>
              <a:spcPct val="35000"/>
            </a:spcAft>
          </a:pPr>
          <a:r>
            <a:rPr lang="zh-CN" altLang="en-US" sz="2400" kern="1200" baseline="0" dirty="0" smtClean="0"/>
            <a:t>时间</a:t>
          </a:r>
          <a:endParaRPr lang="zh-CN" altLang="en-US" sz="2400" kern="1200" baseline="0" dirty="0"/>
        </a:p>
      </dsp:txBody>
      <dsp:txXfrm>
        <a:off x="6027635" y="631273"/>
        <a:ext cx="1346798" cy="12577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064EC-2696-40BC-A169-BB676D131B9D}">
      <dsp:nvSpPr>
        <dsp:cNvPr id="0" name=""/>
        <dsp:cNvSpPr/>
      </dsp:nvSpPr>
      <dsp:spPr>
        <a:xfrm>
          <a:off x="1335932" y="1910"/>
          <a:ext cx="2428246" cy="78207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zh-CN" altLang="en-US" sz="2500" kern="1200" dirty="0" smtClean="0"/>
            <a:t>面向用户的原则</a:t>
          </a:r>
          <a:endParaRPr lang="zh-CN" altLang="en-US" sz="2500" kern="1200" dirty="0"/>
        </a:p>
      </dsp:txBody>
      <dsp:txXfrm>
        <a:off x="1358838" y="24816"/>
        <a:ext cx="2382434" cy="736267"/>
      </dsp:txXfrm>
    </dsp:sp>
    <dsp:sp modelId="{67B39066-8D89-48D0-A8B1-217362325120}">
      <dsp:nvSpPr>
        <dsp:cNvPr id="0" name=""/>
        <dsp:cNvSpPr/>
      </dsp:nvSpPr>
      <dsp:spPr>
        <a:xfrm>
          <a:off x="1578757" y="783989"/>
          <a:ext cx="242824" cy="586559"/>
        </a:xfrm>
        <a:custGeom>
          <a:avLst/>
          <a:gdLst/>
          <a:ahLst/>
          <a:cxnLst/>
          <a:rect l="0" t="0" r="0" b="0"/>
          <a:pathLst>
            <a:path>
              <a:moveTo>
                <a:pt x="0" y="0"/>
              </a:moveTo>
              <a:lnTo>
                <a:pt x="0" y="586559"/>
              </a:lnTo>
              <a:lnTo>
                <a:pt x="242824" y="586559"/>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251217-D5B5-43D3-AE09-E72D448780E8}">
      <dsp:nvSpPr>
        <dsp:cNvPr id="0" name=""/>
        <dsp:cNvSpPr/>
      </dsp:nvSpPr>
      <dsp:spPr>
        <a:xfrm>
          <a:off x="1821582" y="979509"/>
          <a:ext cx="1251326" cy="78207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zh-CN" altLang="en-US" sz="2200" kern="1200" dirty="0" smtClean="0"/>
            <a:t>响应时间</a:t>
          </a:r>
          <a:endParaRPr lang="zh-CN" altLang="en-US" sz="2200" kern="1200" dirty="0"/>
        </a:p>
      </dsp:txBody>
      <dsp:txXfrm>
        <a:off x="1844488" y="1002415"/>
        <a:ext cx="1205514" cy="736267"/>
      </dsp:txXfrm>
    </dsp:sp>
    <dsp:sp modelId="{FE0E5E14-50A6-4D0D-B769-F24996CAB51C}">
      <dsp:nvSpPr>
        <dsp:cNvPr id="0" name=""/>
        <dsp:cNvSpPr/>
      </dsp:nvSpPr>
      <dsp:spPr>
        <a:xfrm>
          <a:off x="1578757" y="783989"/>
          <a:ext cx="242824" cy="1564158"/>
        </a:xfrm>
        <a:custGeom>
          <a:avLst/>
          <a:gdLst/>
          <a:ahLst/>
          <a:cxnLst/>
          <a:rect l="0" t="0" r="0" b="0"/>
          <a:pathLst>
            <a:path>
              <a:moveTo>
                <a:pt x="0" y="0"/>
              </a:moveTo>
              <a:lnTo>
                <a:pt x="0" y="1564158"/>
              </a:lnTo>
              <a:lnTo>
                <a:pt x="242824" y="1564158"/>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81C04C-3EE5-443F-A16C-A58F78789103}">
      <dsp:nvSpPr>
        <dsp:cNvPr id="0" name=""/>
        <dsp:cNvSpPr/>
      </dsp:nvSpPr>
      <dsp:spPr>
        <a:xfrm>
          <a:off x="1821582" y="1957108"/>
          <a:ext cx="1251326" cy="78207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zh-CN" altLang="en-US" sz="2200" kern="1200" smtClean="0"/>
            <a:t>周转时间</a:t>
          </a:r>
          <a:endParaRPr lang="zh-CN" altLang="en-US" sz="2200" kern="1200"/>
        </a:p>
      </dsp:txBody>
      <dsp:txXfrm>
        <a:off x="1844488" y="1980014"/>
        <a:ext cx="1205514" cy="736267"/>
      </dsp:txXfrm>
    </dsp:sp>
    <dsp:sp modelId="{E24FA2C4-9381-41EB-AEAF-089E63B6118D}">
      <dsp:nvSpPr>
        <dsp:cNvPr id="0" name=""/>
        <dsp:cNvSpPr/>
      </dsp:nvSpPr>
      <dsp:spPr>
        <a:xfrm>
          <a:off x="1578757" y="783989"/>
          <a:ext cx="242824" cy="2541757"/>
        </a:xfrm>
        <a:custGeom>
          <a:avLst/>
          <a:gdLst/>
          <a:ahLst/>
          <a:cxnLst/>
          <a:rect l="0" t="0" r="0" b="0"/>
          <a:pathLst>
            <a:path>
              <a:moveTo>
                <a:pt x="0" y="0"/>
              </a:moveTo>
              <a:lnTo>
                <a:pt x="0" y="2541757"/>
              </a:lnTo>
              <a:lnTo>
                <a:pt x="242824" y="2541757"/>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660846-E2FF-4AF3-88C7-F16A7225EA1D}">
      <dsp:nvSpPr>
        <dsp:cNvPr id="0" name=""/>
        <dsp:cNvSpPr/>
      </dsp:nvSpPr>
      <dsp:spPr>
        <a:xfrm>
          <a:off x="1821582" y="2934707"/>
          <a:ext cx="1251326" cy="782079"/>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zh-CN" altLang="en-US" sz="2200" kern="1200" dirty="0" smtClean="0"/>
            <a:t>截止时间</a:t>
          </a:r>
          <a:endParaRPr lang="zh-CN" altLang="en-US" sz="2200" kern="1200" dirty="0"/>
        </a:p>
      </dsp:txBody>
      <dsp:txXfrm>
        <a:off x="1844488" y="2957613"/>
        <a:ext cx="1205514" cy="736267"/>
      </dsp:txXfrm>
    </dsp:sp>
    <dsp:sp modelId="{14BA4936-588C-4A9D-A02C-A629FBD66964}">
      <dsp:nvSpPr>
        <dsp:cNvPr id="0" name=""/>
        <dsp:cNvSpPr/>
      </dsp:nvSpPr>
      <dsp:spPr>
        <a:xfrm>
          <a:off x="4155219" y="1910"/>
          <a:ext cx="2428246" cy="78207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zh-CN" altLang="en-US" sz="2500" kern="1200" dirty="0" smtClean="0"/>
            <a:t>面向系统的原则</a:t>
          </a:r>
          <a:endParaRPr lang="zh-CN" altLang="en-US" sz="2500" kern="1200" dirty="0"/>
        </a:p>
      </dsp:txBody>
      <dsp:txXfrm>
        <a:off x="4178125" y="24816"/>
        <a:ext cx="2382434" cy="736267"/>
      </dsp:txXfrm>
    </dsp:sp>
    <dsp:sp modelId="{A4B4A897-56F4-4308-9870-F315F26B696A}">
      <dsp:nvSpPr>
        <dsp:cNvPr id="0" name=""/>
        <dsp:cNvSpPr/>
      </dsp:nvSpPr>
      <dsp:spPr>
        <a:xfrm>
          <a:off x="4398044" y="783989"/>
          <a:ext cx="242824" cy="586559"/>
        </a:xfrm>
        <a:custGeom>
          <a:avLst/>
          <a:gdLst/>
          <a:ahLst/>
          <a:cxnLst/>
          <a:rect l="0" t="0" r="0" b="0"/>
          <a:pathLst>
            <a:path>
              <a:moveTo>
                <a:pt x="0" y="0"/>
              </a:moveTo>
              <a:lnTo>
                <a:pt x="0" y="586559"/>
              </a:lnTo>
              <a:lnTo>
                <a:pt x="242824" y="586559"/>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7722B8-21A8-4276-88C9-6F446E891241}">
      <dsp:nvSpPr>
        <dsp:cNvPr id="0" name=""/>
        <dsp:cNvSpPr/>
      </dsp:nvSpPr>
      <dsp:spPr>
        <a:xfrm>
          <a:off x="4640868" y="979509"/>
          <a:ext cx="1251326" cy="782079"/>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zh-CN" altLang="en-US" sz="2200" kern="1200" dirty="0" smtClean="0"/>
            <a:t>吞吐量</a:t>
          </a:r>
          <a:endParaRPr lang="zh-CN" altLang="en-US" sz="2200" kern="1200" dirty="0"/>
        </a:p>
      </dsp:txBody>
      <dsp:txXfrm>
        <a:off x="4663774" y="1002415"/>
        <a:ext cx="1205514" cy="736267"/>
      </dsp:txXfrm>
    </dsp:sp>
    <dsp:sp modelId="{0A95D0E1-2630-457F-A91A-DF024353EFF2}">
      <dsp:nvSpPr>
        <dsp:cNvPr id="0" name=""/>
        <dsp:cNvSpPr/>
      </dsp:nvSpPr>
      <dsp:spPr>
        <a:xfrm>
          <a:off x="4398044" y="783989"/>
          <a:ext cx="242824" cy="1564158"/>
        </a:xfrm>
        <a:custGeom>
          <a:avLst/>
          <a:gdLst/>
          <a:ahLst/>
          <a:cxnLst/>
          <a:rect l="0" t="0" r="0" b="0"/>
          <a:pathLst>
            <a:path>
              <a:moveTo>
                <a:pt x="0" y="0"/>
              </a:moveTo>
              <a:lnTo>
                <a:pt x="0" y="1564158"/>
              </a:lnTo>
              <a:lnTo>
                <a:pt x="242824" y="1564158"/>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9499F5-6F96-4B54-80CA-BC56EF77542B}">
      <dsp:nvSpPr>
        <dsp:cNvPr id="0" name=""/>
        <dsp:cNvSpPr/>
      </dsp:nvSpPr>
      <dsp:spPr>
        <a:xfrm>
          <a:off x="4640868" y="1957108"/>
          <a:ext cx="1251326" cy="782079"/>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zh-CN" altLang="en-US" sz="2200" kern="1200" dirty="0" smtClean="0"/>
            <a:t>利用率</a:t>
          </a:r>
          <a:endParaRPr lang="zh-CN" altLang="en-US" sz="2200" kern="1200" dirty="0"/>
        </a:p>
      </dsp:txBody>
      <dsp:txXfrm>
        <a:off x="4663774" y="1980014"/>
        <a:ext cx="1205514" cy="736267"/>
      </dsp:txXfrm>
    </dsp:sp>
    <dsp:sp modelId="{EB622A6B-617A-4747-82A8-15610CA418DE}">
      <dsp:nvSpPr>
        <dsp:cNvPr id="0" name=""/>
        <dsp:cNvSpPr/>
      </dsp:nvSpPr>
      <dsp:spPr>
        <a:xfrm>
          <a:off x="4398044" y="783989"/>
          <a:ext cx="242824" cy="2541757"/>
        </a:xfrm>
        <a:custGeom>
          <a:avLst/>
          <a:gdLst/>
          <a:ahLst/>
          <a:cxnLst/>
          <a:rect l="0" t="0" r="0" b="0"/>
          <a:pathLst>
            <a:path>
              <a:moveTo>
                <a:pt x="0" y="0"/>
              </a:moveTo>
              <a:lnTo>
                <a:pt x="0" y="2541757"/>
              </a:lnTo>
              <a:lnTo>
                <a:pt x="242824" y="2541757"/>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2431D4-9A1F-472C-A1D9-E4F0C178FC19}">
      <dsp:nvSpPr>
        <dsp:cNvPr id="0" name=""/>
        <dsp:cNvSpPr/>
      </dsp:nvSpPr>
      <dsp:spPr>
        <a:xfrm>
          <a:off x="4640868" y="2934707"/>
          <a:ext cx="1251326" cy="78207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zh-CN" altLang="en-US" sz="2200" kern="1200" dirty="0" smtClean="0"/>
            <a:t>公平性</a:t>
          </a:r>
          <a:endParaRPr lang="zh-CN" altLang="en-US" sz="2200" kern="1200" dirty="0"/>
        </a:p>
      </dsp:txBody>
      <dsp:txXfrm>
        <a:off x="4663774" y="2957613"/>
        <a:ext cx="1205514" cy="736267"/>
      </dsp:txXfrm>
    </dsp:sp>
    <dsp:sp modelId="{FB762ADD-D092-4444-848D-62EED21FC5B7}">
      <dsp:nvSpPr>
        <dsp:cNvPr id="0" name=""/>
        <dsp:cNvSpPr/>
      </dsp:nvSpPr>
      <dsp:spPr>
        <a:xfrm>
          <a:off x="4398044" y="783989"/>
          <a:ext cx="242824" cy="3519356"/>
        </a:xfrm>
        <a:custGeom>
          <a:avLst/>
          <a:gdLst/>
          <a:ahLst/>
          <a:cxnLst/>
          <a:rect l="0" t="0" r="0" b="0"/>
          <a:pathLst>
            <a:path>
              <a:moveTo>
                <a:pt x="0" y="0"/>
              </a:moveTo>
              <a:lnTo>
                <a:pt x="0" y="3519356"/>
              </a:lnTo>
              <a:lnTo>
                <a:pt x="242824" y="351935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A997A7-7A7F-4720-A0D9-15017F559141}">
      <dsp:nvSpPr>
        <dsp:cNvPr id="0" name=""/>
        <dsp:cNvSpPr/>
      </dsp:nvSpPr>
      <dsp:spPr>
        <a:xfrm>
          <a:off x="4640868" y="3912306"/>
          <a:ext cx="1251326" cy="78207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zh-CN" altLang="en-US" sz="2200" kern="1200" dirty="0" smtClean="0"/>
            <a:t>优先级</a:t>
          </a:r>
          <a:endParaRPr lang="zh-CN" altLang="en-US" sz="2200" kern="1200" dirty="0"/>
        </a:p>
      </dsp:txBody>
      <dsp:txXfrm>
        <a:off x="4663774" y="3935212"/>
        <a:ext cx="1205514" cy="7362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72AF3-E9C7-46D4-B7D7-24B847BA18F5}">
      <dsp:nvSpPr>
        <dsp:cNvPr id="0" name=""/>
        <dsp:cNvSpPr/>
      </dsp:nvSpPr>
      <dsp:spPr>
        <a:xfrm>
          <a:off x="942" y="0"/>
          <a:ext cx="2009438" cy="72008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非剥夺方式</a:t>
          </a:r>
          <a:endParaRPr lang="zh-CN" sz="2400" kern="1200" dirty="0"/>
        </a:p>
      </dsp:txBody>
      <dsp:txXfrm>
        <a:off x="22032" y="21090"/>
        <a:ext cx="1967258" cy="677900"/>
      </dsp:txXfrm>
    </dsp:sp>
    <dsp:sp modelId="{54AA5262-0F80-428B-81F1-3BC4F6175878}">
      <dsp:nvSpPr>
        <dsp:cNvPr id="0" name=""/>
        <dsp:cNvSpPr/>
      </dsp:nvSpPr>
      <dsp:spPr>
        <a:xfrm>
          <a:off x="2211559" y="110869"/>
          <a:ext cx="426500" cy="498340"/>
        </a:xfrm>
        <a:prstGeom prst="mathPlus">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211559" y="210537"/>
        <a:ext cx="298550" cy="299004"/>
      </dsp:txXfrm>
    </dsp:sp>
    <dsp:sp modelId="{FCE8DDD3-A5BD-4EDB-8099-F7436D91B0A7}">
      <dsp:nvSpPr>
        <dsp:cNvPr id="0" name=""/>
        <dsp:cNvSpPr/>
      </dsp:nvSpPr>
      <dsp:spPr>
        <a:xfrm>
          <a:off x="2815097" y="0"/>
          <a:ext cx="2009438" cy="72008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剥夺方式</a:t>
          </a:r>
          <a:endParaRPr lang="en-US" altLang="zh-CN" sz="2400" kern="1200" dirty="0" smtClean="0"/>
        </a:p>
      </dsp:txBody>
      <dsp:txXfrm>
        <a:off x="2836187" y="21090"/>
        <a:ext cx="1967258" cy="6779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72AF3-E9C7-46D4-B7D7-24B847BA18F5}">
      <dsp:nvSpPr>
        <dsp:cNvPr id="0" name=""/>
        <dsp:cNvSpPr/>
      </dsp:nvSpPr>
      <dsp:spPr>
        <a:xfrm>
          <a:off x="3322" y="233695"/>
          <a:ext cx="1452729" cy="1116785"/>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Times New Roman" pitchFamily="18" charset="0"/>
              <a:cs typeface="Times New Roman" pitchFamily="18" charset="0"/>
            </a:rPr>
            <a:t>长程</a:t>
          </a:r>
          <a:endParaRPr lang="en-US" altLang="zh-CN" sz="2400" kern="1200" dirty="0" smtClean="0">
            <a:latin typeface="Times New Roman" pitchFamily="18" charset="0"/>
            <a:cs typeface="Times New Roman" pitchFamily="18" charset="0"/>
          </a:endParaRPr>
        </a:p>
        <a:p>
          <a:pPr lvl="0" algn="ctr" defTabSz="1066800" rtl="0">
            <a:lnSpc>
              <a:spcPct val="90000"/>
            </a:lnSpc>
            <a:spcBef>
              <a:spcPct val="0"/>
            </a:spcBef>
            <a:spcAft>
              <a:spcPct val="35000"/>
            </a:spcAft>
          </a:pPr>
          <a:r>
            <a:rPr lang="zh-CN" altLang="en-US" sz="2400" kern="1200" dirty="0" smtClean="0">
              <a:latin typeface="Times New Roman" pitchFamily="18" charset="0"/>
              <a:cs typeface="Times New Roman" pitchFamily="18" charset="0"/>
            </a:rPr>
            <a:t>调度</a:t>
          </a:r>
          <a:endParaRPr lang="zh-CN" sz="2400" kern="1200" dirty="0"/>
        </a:p>
      </dsp:txBody>
      <dsp:txXfrm>
        <a:off x="36032" y="266405"/>
        <a:ext cx="1387309" cy="1051365"/>
      </dsp:txXfrm>
    </dsp:sp>
    <dsp:sp modelId="{54AA5262-0F80-428B-81F1-3BC4F6175878}">
      <dsp:nvSpPr>
        <dsp:cNvPr id="0" name=""/>
        <dsp:cNvSpPr/>
      </dsp:nvSpPr>
      <dsp:spPr>
        <a:xfrm>
          <a:off x="1601325" y="611949"/>
          <a:ext cx="307978" cy="360276"/>
        </a:xfrm>
        <a:prstGeom prst="mathPlus">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1601325" y="684004"/>
        <a:ext cx="215585" cy="216166"/>
      </dsp:txXfrm>
    </dsp:sp>
    <dsp:sp modelId="{FCE8DDD3-A5BD-4EDB-8099-F7436D91B0A7}">
      <dsp:nvSpPr>
        <dsp:cNvPr id="0" name=""/>
        <dsp:cNvSpPr/>
      </dsp:nvSpPr>
      <dsp:spPr>
        <a:xfrm>
          <a:off x="2037144" y="233695"/>
          <a:ext cx="1452729" cy="1116785"/>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Times New Roman" pitchFamily="18" charset="0"/>
              <a:cs typeface="Times New Roman" pitchFamily="18" charset="0"/>
            </a:rPr>
            <a:t>中程</a:t>
          </a:r>
          <a:endParaRPr lang="en-US" altLang="zh-CN" sz="2400" kern="1200" dirty="0" smtClean="0">
            <a:latin typeface="Times New Roman" pitchFamily="18" charset="0"/>
            <a:cs typeface="Times New Roman" pitchFamily="18" charset="0"/>
          </a:endParaRPr>
        </a:p>
        <a:p>
          <a:pPr lvl="0" algn="ctr" defTabSz="1066800" rtl="0">
            <a:lnSpc>
              <a:spcPct val="90000"/>
            </a:lnSpc>
            <a:spcBef>
              <a:spcPct val="0"/>
            </a:spcBef>
            <a:spcAft>
              <a:spcPct val="35000"/>
            </a:spcAft>
          </a:pPr>
          <a:r>
            <a:rPr lang="zh-CN" altLang="en-US" sz="2400" kern="1200" dirty="0" smtClean="0">
              <a:latin typeface="Times New Roman" pitchFamily="18" charset="0"/>
              <a:cs typeface="Times New Roman" pitchFamily="18" charset="0"/>
            </a:rPr>
            <a:t>调度</a:t>
          </a:r>
          <a:endParaRPr lang="en-US" altLang="zh-CN" sz="2400" kern="1200" dirty="0" smtClean="0"/>
        </a:p>
      </dsp:txBody>
      <dsp:txXfrm>
        <a:off x="2069854" y="266405"/>
        <a:ext cx="1387309" cy="1051365"/>
      </dsp:txXfrm>
    </dsp:sp>
    <dsp:sp modelId="{79DE49AE-1A52-4550-9EE7-AF511A160079}">
      <dsp:nvSpPr>
        <dsp:cNvPr id="0" name=""/>
        <dsp:cNvSpPr/>
      </dsp:nvSpPr>
      <dsp:spPr>
        <a:xfrm>
          <a:off x="3635147" y="611949"/>
          <a:ext cx="307978" cy="360276"/>
        </a:xfrm>
        <a:prstGeom prst="mathPlus">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3635147" y="684004"/>
        <a:ext cx="215585" cy="216166"/>
      </dsp:txXfrm>
    </dsp:sp>
    <dsp:sp modelId="{2C04086D-B57D-4E6C-BDD2-127E18BA3CB5}">
      <dsp:nvSpPr>
        <dsp:cNvPr id="0" name=""/>
        <dsp:cNvSpPr/>
      </dsp:nvSpPr>
      <dsp:spPr>
        <a:xfrm>
          <a:off x="4070965" y="233695"/>
          <a:ext cx="1452729" cy="111678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Times New Roman" pitchFamily="18" charset="0"/>
              <a:cs typeface="Times New Roman" pitchFamily="18" charset="0"/>
            </a:rPr>
            <a:t>短程</a:t>
          </a:r>
          <a:endParaRPr lang="en-US" altLang="zh-CN" sz="2400" kern="1200" dirty="0" smtClean="0">
            <a:latin typeface="Times New Roman" pitchFamily="18" charset="0"/>
            <a:cs typeface="Times New Roman" pitchFamily="18" charset="0"/>
          </a:endParaRPr>
        </a:p>
        <a:p>
          <a:pPr lvl="0" algn="ctr" defTabSz="1066800" rtl="0">
            <a:lnSpc>
              <a:spcPct val="90000"/>
            </a:lnSpc>
            <a:spcBef>
              <a:spcPct val="0"/>
            </a:spcBef>
            <a:spcAft>
              <a:spcPct val="35000"/>
            </a:spcAft>
          </a:pPr>
          <a:r>
            <a:rPr lang="zh-CN" altLang="en-US" sz="2400" kern="1200" dirty="0" smtClean="0">
              <a:latin typeface="Times New Roman" pitchFamily="18" charset="0"/>
              <a:cs typeface="Times New Roman" pitchFamily="18" charset="0"/>
            </a:rPr>
            <a:t>调度</a:t>
          </a:r>
          <a:endParaRPr lang="en-US" altLang="zh-CN" sz="2400" kern="1200" dirty="0" smtClean="0"/>
        </a:p>
      </dsp:txBody>
      <dsp:txXfrm>
        <a:off x="4103675" y="266405"/>
        <a:ext cx="1387309" cy="1051365"/>
      </dsp:txXfrm>
    </dsp:sp>
    <dsp:sp modelId="{4917B8F2-8957-4024-9F75-7B86BF8C6E8A}">
      <dsp:nvSpPr>
        <dsp:cNvPr id="0" name=""/>
        <dsp:cNvSpPr/>
      </dsp:nvSpPr>
      <dsp:spPr>
        <a:xfrm>
          <a:off x="5668968" y="611949"/>
          <a:ext cx="307978" cy="360276"/>
        </a:xfrm>
        <a:prstGeom prst="mathPlus">
          <a:avLst/>
        </a:prstGeom>
        <a:solidFill>
          <a:srgbClr val="0070C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668968" y="684004"/>
        <a:ext cx="215585" cy="216166"/>
      </dsp:txXfrm>
    </dsp:sp>
    <dsp:sp modelId="{95E2FA37-B75A-4B8E-9F2C-28BAD8AFB064}">
      <dsp:nvSpPr>
        <dsp:cNvPr id="0" name=""/>
        <dsp:cNvSpPr/>
      </dsp:nvSpPr>
      <dsp:spPr>
        <a:xfrm>
          <a:off x="6104787" y="233695"/>
          <a:ext cx="1452729" cy="1116785"/>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CN" sz="2400" kern="1200" dirty="0" smtClean="0">
              <a:latin typeface="Times New Roman" pitchFamily="18" charset="0"/>
              <a:cs typeface="Times New Roman" pitchFamily="18" charset="0"/>
            </a:rPr>
            <a:t>I/O</a:t>
          </a:r>
          <a:r>
            <a:rPr lang="zh-CN" altLang="en-US" sz="2400" kern="1200" dirty="0" smtClean="0">
              <a:latin typeface="Times New Roman" pitchFamily="18" charset="0"/>
              <a:cs typeface="Times New Roman" pitchFamily="18" charset="0"/>
            </a:rPr>
            <a:t>调度</a:t>
          </a:r>
          <a:endParaRPr lang="en-US" altLang="zh-CN" sz="2400" kern="1200" dirty="0" smtClean="0"/>
        </a:p>
      </dsp:txBody>
      <dsp:txXfrm>
        <a:off x="6137497" y="266405"/>
        <a:ext cx="1387309" cy="10513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2B26-8B22-4D8E-BC88-7278125C4AFC}">
      <dsp:nvSpPr>
        <dsp:cNvPr id="0" name=""/>
        <dsp:cNvSpPr/>
      </dsp:nvSpPr>
      <dsp:spPr>
        <a:xfrm rot="16200000">
          <a:off x="-1173786" y="1176880"/>
          <a:ext cx="3096344" cy="742582"/>
        </a:xfrm>
        <a:prstGeom prst="flowChartManualOperati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kern="1200" dirty="0" smtClean="0"/>
            <a:t>先来先服务</a:t>
          </a:r>
          <a:endParaRPr lang="zh-CN" altLang="en-US" sz="2400" kern="1200" dirty="0"/>
        </a:p>
      </dsp:txBody>
      <dsp:txXfrm rot="5400000">
        <a:off x="3095" y="619268"/>
        <a:ext cx="742582" cy="1857806"/>
      </dsp:txXfrm>
    </dsp:sp>
    <dsp:sp modelId="{64CCEE1B-E94C-44A7-9EBE-161F3A73386A}">
      <dsp:nvSpPr>
        <dsp:cNvPr id="0" name=""/>
        <dsp:cNvSpPr/>
      </dsp:nvSpPr>
      <dsp:spPr>
        <a:xfrm rot="16200000">
          <a:off x="-375510" y="1176880"/>
          <a:ext cx="3096344" cy="742582"/>
        </a:xfrm>
        <a:prstGeom prst="flowChartManualOperati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kern="1200" dirty="0" smtClean="0"/>
            <a:t>短作业优先</a:t>
          </a:r>
          <a:endParaRPr lang="zh-CN" altLang="en-US" sz="2400" kern="1200" dirty="0"/>
        </a:p>
      </dsp:txBody>
      <dsp:txXfrm rot="5400000">
        <a:off x="801371" y="619268"/>
        <a:ext cx="742582" cy="1857806"/>
      </dsp:txXfrm>
    </dsp:sp>
    <dsp:sp modelId="{427E001C-D0ED-4687-81E5-189C3F3C492B}">
      <dsp:nvSpPr>
        <dsp:cNvPr id="0" name=""/>
        <dsp:cNvSpPr/>
      </dsp:nvSpPr>
      <dsp:spPr>
        <a:xfrm rot="16200000">
          <a:off x="422765" y="1176880"/>
          <a:ext cx="3096344" cy="742582"/>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kern="1200" dirty="0" smtClean="0"/>
            <a:t>时间片轮转</a:t>
          </a:r>
          <a:endParaRPr lang="zh-CN" altLang="en-US" sz="2400" kern="1200" dirty="0"/>
        </a:p>
      </dsp:txBody>
      <dsp:txXfrm rot="5400000">
        <a:off x="1599646" y="619268"/>
        <a:ext cx="742582" cy="1857806"/>
      </dsp:txXfrm>
    </dsp:sp>
    <dsp:sp modelId="{7B6ED88A-E8B5-41D4-9F22-156ACAEEA5AA}">
      <dsp:nvSpPr>
        <dsp:cNvPr id="0" name=""/>
        <dsp:cNvSpPr/>
      </dsp:nvSpPr>
      <dsp:spPr>
        <a:xfrm rot="16200000">
          <a:off x="1221041" y="1176880"/>
          <a:ext cx="3096344" cy="742582"/>
        </a:xfrm>
        <a:prstGeom prst="flowChartManualOperati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kern="1200" dirty="0" smtClean="0"/>
            <a:t>基于优先级</a:t>
          </a:r>
          <a:endParaRPr lang="zh-CN" altLang="en-US" sz="2400" kern="1200" dirty="0"/>
        </a:p>
      </dsp:txBody>
      <dsp:txXfrm rot="5400000">
        <a:off x="2397922" y="619268"/>
        <a:ext cx="742582" cy="1857806"/>
      </dsp:txXfrm>
    </dsp:sp>
    <dsp:sp modelId="{73F74069-C648-448B-A622-3C1CF4DD06F5}">
      <dsp:nvSpPr>
        <dsp:cNvPr id="0" name=""/>
        <dsp:cNvSpPr/>
      </dsp:nvSpPr>
      <dsp:spPr>
        <a:xfrm rot="16200000">
          <a:off x="2019318" y="1176880"/>
          <a:ext cx="3096344" cy="742582"/>
        </a:xfrm>
        <a:prstGeom prst="flowChartManualOperati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kern="1200" dirty="0" smtClean="0"/>
            <a:t>剩余时间最短优先</a:t>
          </a:r>
          <a:endParaRPr lang="zh-CN" altLang="en-US" sz="2400" kern="1200" dirty="0"/>
        </a:p>
      </dsp:txBody>
      <dsp:txXfrm rot="5400000">
        <a:off x="3196199" y="619268"/>
        <a:ext cx="742582" cy="1857806"/>
      </dsp:txXfrm>
    </dsp:sp>
    <dsp:sp modelId="{3973C35D-0941-4331-862A-D2C0C09CA697}">
      <dsp:nvSpPr>
        <dsp:cNvPr id="0" name=""/>
        <dsp:cNvSpPr/>
      </dsp:nvSpPr>
      <dsp:spPr>
        <a:xfrm rot="16200000">
          <a:off x="2817594" y="1176880"/>
          <a:ext cx="3096344" cy="742582"/>
        </a:xfrm>
        <a:prstGeom prst="flowChartManualOperati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kern="1200" dirty="0" smtClean="0"/>
            <a:t>响应比高者优先</a:t>
          </a:r>
          <a:endParaRPr lang="zh-CN" altLang="en-US" sz="2400" kern="1200" dirty="0"/>
        </a:p>
      </dsp:txBody>
      <dsp:txXfrm rot="5400000">
        <a:off x="3994475" y="619268"/>
        <a:ext cx="742582" cy="1857806"/>
      </dsp:txXfrm>
    </dsp:sp>
    <dsp:sp modelId="{7587CB3A-8934-48F6-B6F9-49C693F735D4}">
      <dsp:nvSpPr>
        <dsp:cNvPr id="0" name=""/>
        <dsp:cNvSpPr/>
      </dsp:nvSpPr>
      <dsp:spPr>
        <a:xfrm rot="16200000">
          <a:off x="3615870" y="1176880"/>
          <a:ext cx="3096344" cy="742582"/>
        </a:xfrm>
        <a:prstGeom prst="flowChartManualOperati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kern="1200" dirty="0" smtClean="0"/>
            <a:t>反馈</a:t>
          </a:r>
          <a:endParaRPr lang="zh-CN" altLang="en-US" sz="2400" kern="1200" dirty="0"/>
        </a:p>
      </dsp:txBody>
      <dsp:txXfrm rot="5400000">
        <a:off x="4792751" y="619268"/>
        <a:ext cx="742582" cy="1857806"/>
      </dsp:txXfrm>
    </dsp:sp>
    <dsp:sp modelId="{05A84702-690B-41D2-BE02-41794D4DA760}">
      <dsp:nvSpPr>
        <dsp:cNvPr id="0" name=""/>
        <dsp:cNvSpPr/>
      </dsp:nvSpPr>
      <dsp:spPr>
        <a:xfrm rot="16200000">
          <a:off x="4414146" y="1176880"/>
          <a:ext cx="3096344" cy="742582"/>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en-US" altLang="zh-CN" sz="2400" kern="1200" dirty="0" smtClean="0"/>
            <a:t>……</a:t>
          </a:r>
          <a:endParaRPr lang="zh-CN" altLang="en-US" sz="2400" kern="1200" dirty="0"/>
        </a:p>
      </dsp:txBody>
      <dsp:txXfrm rot="5400000">
        <a:off x="5591027" y="619268"/>
        <a:ext cx="742582" cy="1857806"/>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Icon">
  <dgm:title val="垂直括号列表"/>
  <dgm:desc val="用于显示分组的信息块。适合于大量的 2 级文本。"/>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TabbedArc+Icon">
  <dgm:title val="标签式拱形"/>
  <dgm:desc val="用于显示一系列相关项以拱形围绕在公共区域周围。非常适合于少量的文本。"/>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ACCA799-83E7-4376-95C7-FD4BE6455CF3}" type="datetimeFigureOut">
              <a:rPr lang="zh-CN" altLang="en-US"/>
              <a:pPr>
                <a:defRPr/>
              </a:pPr>
              <a:t>2016/3/16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1BC17E2-7552-485C-8590-808A140D7AC4}" type="slidenum">
              <a:rPr lang="zh-CN" altLang="en-US"/>
              <a:pPr>
                <a:defRPr/>
              </a:pPr>
              <a:t>‹#›</a:t>
            </a:fld>
            <a:endParaRPr lang="zh-CN" altLang="en-US"/>
          </a:p>
        </p:txBody>
      </p:sp>
    </p:spTree>
    <p:extLst>
      <p:ext uri="{BB962C8B-B14F-4D97-AF65-F5344CB8AC3E}">
        <p14:creationId xmlns:p14="http://schemas.microsoft.com/office/powerpoint/2010/main" val="82435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32528A1-A555-4BBD-9442-749C8F4F5238}" type="datetimeFigureOut">
              <a:rPr lang="zh-CN" altLang="en-US"/>
              <a:pPr>
                <a:defRPr/>
              </a:pPr>
              <a:t>2016/3/16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6EF087F-31CB-4ABA-A9C8-F51D02C0D5FF}" type="slidenum">
              <a:rPr lang="zh-CN" altLang="en-US"/>
              <a:pPr>
                <a:defRPr/>
              </a:pPr>
              <a:t>‹#›</a:t>
            </a:fld>
            <a:endParaRPr lang="zh-CN" altLang="en-US"/>
          </a:p>
        </p:txBody>
      </p:sp>
    </p:spTree>
    <p:extLst>
      <p:ext uri="{BB962C8B-B14F-4D97-AF65-F5344CB8AC3E}">
        <p14:creationId xmlns:p14="http://schemas.microsoft.com/office/powerpoint/2010/main" val="2094956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1E0259ED-3EEB-42AA-985D-FC982AE4F496}" type="slidenum">
              <a:rPr lang="zh-CN" altLang="en-US" smtClean="0"/>
              <a:pPr>
                <a:defRPr/>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ACB9DC1-B911-496C-94E7-188C2C66908D}"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16C844-2615-4EF6-B5F3-9A3A9013EF88}" type="slidenum">
              <a:rPr lang="zh-CN" altLang="en-US"/>
              <a:pPr>
                <a:defRPr/>
              </a:pPr>
              <a:t>‹#›</a:t>
            </a:fld>
            <a:endParaRPr lang="zh-CN" altLang="en-US" dirty="0"/>
          </a:p>
        </p:txBody>
      </p:sp>
    </p:spTree>
    <p:extLst>
      <p:ext uri="{BB962C8B-B14F-4D97-AF65-F5344CB8AC3E}">
        <p14:creationId xmlns:p14="http://schemas.microsoft.com/office/powerpoint/2010/main" val="373468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808A95-EA33-4EA8-A631-D18276ACA759}"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43D6CCD-8334-4807-B459-67910A6BA03E}" type="slidenum">
              <a:rPr lang="zh-CN" altLang="en-US"/>
              <a:pPr>
                <a:defRPr/>
              </a:pPr>
              <a:t>‹#›</a:t>
            </a:fld>
            <a:endParaRPr lang="zh-CN" altLang="en-US" dirty="0"/>
          </a:p>
        </p:txBody>
      </p:sp>
    </p:spTree>
    <p:extLst>
      <p:ext uri="{BB962C8B-B14F-4D97-AF65-F5344CB8AC3E}">
        <p14:creationId xmlns:p14="http://schemas.microsoft.com/office/powerpoint/2010/main" val="362278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F286639-83E4-4DB0-A8FC-26DD58E37870}"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B847B4-1050-47DC-A78F-FFE141B3CB66}" type="slidenum">
              <a:rPr lang="zh-CN" altLang="en-US"/>
              <a:pPr>
                <a:defRPr/>
              </a:pPr>
              <a:t>‹#›</a:t>
            </a:fld>
            <a:endParaRPr lang="zh-CN" altLang="en-US" dirty="0"/>
          </a:p>
        </p:txBody>
      </p:sp>
    </p:spTree>
    <p:extLst>
      <p:ext uri="{BB962C8B-B14F-4D97-AF65-F5344CB8AC3E}">
        <p14:creationId xmlns:p14="http://schemas.microsoft.com/office/powerpoint/2010/main" val="338148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D44CF1-62C2-4106-8C06-0F26830595D1}"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solidFill>
                  <a:srgbClr val="00B050"/>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r>
              <a:rPr lang="zh-CN" altLang="en-US"/>
              <a:t>操作系统系统原理</a:t>
            </a:r>
          </a:p>
        </p:txBody>
      </p:sp>
    </p:spTree>
    <p:extLst>
      <p:ext uri="{BB962C8B-B14F-4D97-AF65-F5344CB8AC3E}">
        <p14:creationId xmlns:p14="http://schemas.microsoft.com/office/powerpoint/2010/main" val="266392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321DD62-DA67-4326-A9D3-C854A42AFCB7}"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9225206-A41B-42DD-B963-1F02E154A936}" type="slidenum">
              <a:rPr lang="zh-CN" altLang="en-US"/>
              <a:pPr>
                <a:defRPr/>
              </a:pPr>
              <a:t>‹#›</a:t>
            </a:fld>
            <a:endParaRPr lang="zh-CN" altLang="en-US" dirty="0"/>
          </a:p>
        </p:txBody>
      </p:sp>
    </p:spTree>
    <p:extLst>
      <p:ext uri="{BB962C8B-B14F-4D97-AF65-F5344CB8AC3E}">
        <p14:creationId xmlns:p14="http://schemas.microsoft.com/office/powerpoint/2010/main" val="172856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F407FFC-3B02-4A7C-97FE-6BDD378A5942}"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A1E46B-14F8-4E99-B2C8-E9FA5F56DEED}" type="slidenum">
              <a:rPr lang="zh-CN" altLang="en-US"/>
              <a:pPr>
                <a:defRPr/>
              </a:pPr>
              <a:t>‹#›</a:t>
            </a:fld>
            <a:endParaRPr lang="zh-CN" altLang="en-US" dirty="0"/>
          </a:p>
        </p:txBody>
      </p:sp>
    </p:spTree>
    <p:extLst>
      <p:ext uri="{BB962C8B-B14F-4D97-AF65-F5344CB8AC3E}">
        <p14:creationId xmlns:p14="http://schemas.microsoft.com/office/powerpoint/2010/main" val="313221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290FAA3-4C64-41CD-A038-6ECE7E078E19}" type="datetimeFigureOut">
              <a:rPr lang="zh-CN" altLang="en-US"/>
              <a:pPr>
                <a:defRPr/>
              </a:pPr>
              <a:t>2016/3/16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9BAEDF-7687-44B0-8433-8DDD5DF61B72}" type="slidenum">
              <a:rPr lang="zh-CN" altLang="en-US"/>
              <a:pPr>
                <a:defRPr/>
              </a:pPr>
              <a:t>‹#›</a:t>
            </a:fld>
            <a:endParaRPr lang="zh-CN" altLang="en-US" dirty="0"/>
          </a:p>
        </p:txBody>
      </p:sp>
    </p:spTree>
    <p:extLst>
      <p:ext uri="{BB962C8B-B14F-4D97-AF65-F5344CB8AC3E}">
        <p14:creationId xmlns:p14="http://schemas.microsoft.com/office/powerpoint/2010/main" val="241363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2E67676-7439-42CE-BF34-B1F3CDEE5C13}" type="datetimeFigureOut">
              <a:rPr lang="zh-CN" altLang="en-US"/>
              <a:pPr>
                <a:defRPr/>
              </a:pPr>
              <a:t>2016/3/16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476C396-6159-4C55-9B55-3503F2095603}" type="slidenum">
              <a:rPr lang="zh-CN" altLang="en-US"/>
              <a:pPr>
                <a:defRPr/>
              </a:pPr>
              <a:t>‹#›</a:t>
            </a:fld>
            <a:endParaRPr lang="zh-CN" altLang="en-US" dirty="0"/>
          </a:p>
        </p:txBody>
      </p:sp>
    </p:spTree>
    <p:extLst>
      <p:ext uri="{BB962C8B-B14F-4D97-AF65-F5344CB8AC3E}">
        <p14:creationId xmlns:p14="http://schemas.microsoft.com/office/powerpoint/2010/main" val="210215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895C97-C394-4D9C-8DC2-F9D93A414AD1}" type="datetimeFigureOut">
              <a:rPr lang="zh-CN" altLang="en-US"/>
              <a:pPr>
                <a:defRPr/>
              </a:pPr>
              <a:t>2016/3/16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737181A-FA5B-485F-9064-CC7C142B9D89}" type="slidenum">
              <a:rPr lang="zh-CN" altLang="en-US"/>
              <a:pPr>
                <a:defRPr/>
              </a:pPr>
              <a:t>‹#›</a:t>
            </a:fld>
            <a:endParaRPr lang="zh-CN" altLang="en-US" dirty="0"/>
          </a:p>
        </p:txBody>
      </p:sp>
    </p:spTree>
    <p:extLst>
      <p:ext uri="{BB962C8B-B14F-4D97-AF65-F5344CB8AC3E}">
        <p14:creationId xmlns:p14="http://schemas.microsoft.com/office/powerpoint/2010/main" val="271388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C7A52C-3222-411D-8FCE-286A70C2B5C1}"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2ABB727-A0B0-48DD-9173-759BE69A65C9}" type="slidenum">
              <a:rPr lang="zh-CN" altLang="en-US"/>
              <a:pPr>
                <a:defRPr/>
              </a:pPr>
              <a:t>‹#›</a:t>
            </a:fld>
            <a:endParaRPr lang="zh-CN" altLang="en-US" dirty="0"/>
          </a:p>
        </p:txBody>
      </p:sp>
    </p:spTree>
    <p:extLst>
      <p:ext uri="{BB962C8B-B14F-4D97-AF65-F5344CB8AC3E}">
        <p14:creationId xmlns:p14="http://schemas.microsoft.com/office/powerpoint/2010/main" val="348556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BF28267-EC12-494A-A502-DB4A3E340D5B}"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13580C-2663-476C-B9FB-DC9D75F80A47}" type="slidenum">
              <a:rPr lang="zh-CN" altLang="en-US"/>
              <a:pPr>
                <a:defRPr/>
              </a:pPr>
              <a:t>‹#›</a:t>
            </a:fld>
            <a:endParaRPr lang="zh-CN" altLang="en-US" dirty="0"/>
          </a:p>
        </p:txBody>
      </p:sp>
    </p:spTree>
    <p:extLst>
      <p:ext uri="{BB962C8B-B14F-4D97-AF65-F5344CB8AC3E}">
        <p14:creationId xmlns:p14="http://schemas.microsoft.com/office/powerpoint/2010/main" val="398275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A1E5F09-F224-4086-BECD-394C9304B620}" type="datetimeFigureOut">
              <a:rPr lang="zh-CN" altLang="en-US"/>
              <a:pPr>
                <a:defRPr/>
              </a:pPr>
              <a:t>2016/3/16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0F8C05F-13F5-42F9-B889-E0C62AE4EF35}"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39" r:id="rId1"/>
    <p:sldLayoutId id="2147483995" r:id="rId2"/>
    <p:sldLayoutId id="2147483938" r:id="rId3"/>
    <p:sldLayoutId id="2147483937" r:id="rId4"/>
    <p:sldLayoutId id="2147483936" r:id="rId5"/>
    <p:sldLayoutId id="2147483935" r:id="rId6"/>
    <p:sldLayoutId id="2147483934" r:id="rId7"/>
    <p:sldLayoutId id="2147483933" r:id="rId8"/>
    <p:sldLayoutId id="2147483932" r:id="rId9"/>
    <p:sldLayoutId id="2147483931" r:id="rId10"/>
    <p:sldLayoutId id="214748393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979712" y="1124744"/>
            <a:ext cx="55446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6000" dirty="0" smtClean="0">
                <a:solidFill>
                  <a:srgbClr val="CB4E35"/>
                </a:solidFill>
                <a:latin typeface="华文琥珀" pitchFamily="2" charset="-122"/>
                <a:ea typeface="华文琥珀" pitchFamily="2" charset="-122"/>
              </a:rPr>
              <a:t>计算机操作系统</a:t>
            </a:r>
            <a:endParaRPr lang="zh-CN" altLang="en-US" sz="6000" dirty="0">
              <a:solidFill>
                <a:srgbClr val="CB4E35"/>
              </a:solidFill>
              <a:latin typeface="华文琥珀" pitchFamily="2" charset="-122"/>
              <a:ea typeface="华文琥珀" pitchFamily="2" charset="-122"/>
            </a:endParaRPr>
          </a:p>
        </p:txBody>
      </p:sp>
      <p:sp>
        <p:nvSpPr>
          <p:cNvPr id="6" name="Text Box 9"/>
          <p:cNvSpPr txBox="1">
            <a:spLocks noChangeArrowheads="1"/>
          </p:cNvSpPr>
          <p:nvPr/>
        </p:nvSpPr>
        <p:spPr bwMode="auto">
          <a:xfrm>
            <a:off x="2483768" y="2924944"/>
            <a:ext cx="43929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3200" b="1" dirty="0" smtClean="0">
                <a:solidFill>
                  <a:srgbClr val="1F497D"/>
                </a:solidFill>
                <a:ea typeface="华文琥珀" pitchFamily="2" charset="-122"/>
              </a:rPr>
              <a:t>电子</a:t>
            </a:r>
            <a:r>
              <a:rPr lang="zh-CN" altLang="en-US" sz="3200" b="1" dirty="0">
                <a:solidFill>
                  <a:srgbClr val="1F497D"/>
                </a:solidFill>
                <a:ea typeface="华文琥珀" pitchFamily="2" charset="-122"/>
              </a:rPr>
              <a:t>科技</a:t>
            </a:r>
            <a:r>
              <a:rPr lang="zh-CN" altLang="en-US" sz="3200" b="1" dirty="0" smtClean="0">
                <a:solidFill>
                  <a:srgbClr val="1F497D"/>
                </a:solidFill>
                <a:ea typeface="华文琥珀" pitchFamily="2" charset="-122"/>
              </a:rPr>
              <a:t>大学</a:t>
            </a:r>
            <a:endParaRPr lang="en-US" altLang="zh-CN" sz="3200" b="1" dirty="0" smtClean="0">
              <a:solidFill>
                <a:srgbClr val="1F497D"/>
              </a:solidFill>
              <a:ea typeface="华文琥珀" pitchFamily="2" charset="-122"/>
            </a:endParaRPr>
          </a:p>
          <a:p>
            <a:pPr algn="ctr">
              <a:spcBef>
                <a:spcPct val="50000"/>
              </a:spcBef>
            </a:pPr>
            <a:r>
              <a:rPr lang="zh-CN" altLang="en-US" sz="3200" b="1" dirty="0" smtClean="0">
                <a:solidFill>
                  <a:srgbClr val="1F497D"/>
                </a:solidFill>
                <a:ea typeface="华文琥珀" pitchFamily="2" charset="-122"/>
              </a:rPr>
              <a:t>计算机科学与工程学院</a:t>
            </a:r>
            <a:endParaRPr lang="zh-CN" altLang="en-US" sz="3200" b="1" dirty="0">
              <a:solidFill>
                <a:srgbClr val="1F497D"/>
              </a:solidFill>
              <a:ea typeface="华文琥珀" pitchFamily="2" charset="-122"/>
            </a:endParaRPr>
          </a:p>
        </p:txBody>
      </p:sp>
      <p:sp>
        <p:nvSpPr>
          <p:cNvPr id="7" name="Text Box 12"/>
          <p:cNvSpPr txBox="1">
            <a:spLocks noChangeArrowheads="1"/>
          </p:cNvSpPr>
          <p:nvPr/>
        </p:nvSpPr>
        <p:spPr bwMode="auto">
          <a:xfrm>
            <a:off x="3635896" y="4941888"/>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dirty="0" smtClean="0">
                <a:solidFill>
                  <a:srgbClr val="CC6600"/>
                </a:solidFill>
                <a:ea typeface="华文行楷" pitchFamily="2" charset="-122"/>
              </a:rPr>
              <a:t>李</a:t>
            </a:r>
            <a:r>
              <a:rPr lang="zh-CN" altLang="en-US" sz="4400" b="1" dirty="0">
                <a:solidFill>
                  <a:srgbClr val="CC6600"/>
                </a:solidFill>
                <a:ea typeface="华文行楷" pitchFamily="2" charset="-122"/>
              </a:rPr>
              <a:t>玉军</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p:txBody>
          <a:bodyPr/>
          <a:lstStyle/>
          <a:p>
            <a:pPr eaLnBrk="1" hangingPunct="1">
              <a:spcAft>
                <a:spcPct val="20000"/>
              </a:spcAft>
            </a:pPr>
            <a:r>
              <a:rPr lang="zh-CN" altLang="en-US" b="0" dirty="0" smtClean="0"/>
              <a:t>截至时间</a:t>
            </a:r>
          </a:p>
          <a:p>
            <a:pPr eaLnBrk="1" hangingPunct="1">
              <a:spcAft>
                <a:spcPct val="20000"/>
              </a:spcAft>
              <a:buFont typeface="Arial" pitchFamily="34" charset="0"/>
              <a:buNone/>
            </a:pPr>
            <a:r>
              <a:rPr lang="zh-CN" altLang="en-US" sz="2400" b="0" dirty="0" smtClean="0">
                <a:ea typeface="宋体" pitchFamily="2" charset="-122"/>
              </a:rPr>
              <a:t>             某任务必须开始执行的最迟时间，或必须完成的最迟时间。</a:t>
            </a:r>
          </a:p>
          <a:p>
            <a:pPr marL="342900" lvl="1" indent="-342900" eaLnBrk="1" hangingPunct="1">
              <a:spcAft>
                <a:spcPct val="20000"/>
              </a:spcAft>
              <a:buFont typeface="Arial" pitchFamily="34" charset="0"/>
              <a:buChar char="•"/>
            </a:pPr>
            <a:r>
              <a:rPr lang="zh-CN" altLang="en-US" sz="2800" b="0" dirty="0"/>
              <a:t>系统吞吐量</a:t>
            </a:r>
          </a:p>
          <a:p>
            <a:pPr lvl="1" eaLnBrk="1" hangingPunct="1">
              <a:spcAft>
                <a:spcPct val="20000"/>
              </a:spcAft>
              <a:buFont typeface="Arial" pitchFamily="34" charset="0"/>
              <a:buNone/>
            </a:pPr>
            <a:r>
              <a:rPr lang="zh-CN" altLang="en-US" b="0" dirty="0" smtClean="0">
                <a:ea typeface="宋体" pitchFamily="2" charset="-122"/>
              </a:rPr>
              <a:t>      在单位时间内，系统所完成的作业数。      </a:t>
            </a:r>
          </a:p>
          <a:p>
            <a:pPr lvl="1" eaLnBrk="1" hangingPunct="1">
              <a:buFont typeface="Arial" pitchFamily="34" charset="0"/>
              <a:buNone/>
            </a:pPr>
            <a:endParaRPr lang="zh-CN" altLang="en-US" b="0" dirty="0" smtClean="0">
              <a:ea typeface="宋体" pitchFamily="2" charset="-122"/>
            </a:endParaRPr>
          </a:p>
          <a:p>
            <a:pPr lvl="1" eaLnBrk="1" hangingPunct="1">
              <a:buFont typeface="Arial" pitchFamily="34" charset="0"/>
              <a:buNone/>
            </a:pPr>
            <a:endParaRPr lang="zh-CN" altLang="en-US" b="0"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ircle(in)">
                                      <p:cBhvr>
                                        <p:cTn id="2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graphicFrame>
        <p:nvGraphicFramePr>
          <p:cNvPr id="4" name="图示 3"/>
          <p:cNvGraphicFramePr/>
          <p:nvPr>
            <p:extLst>
              <p:ext uri="{D42A27DB-BD31-4B8C-83A1-F6EECF244321}">
                <p14:modId xmlns:p14="http://schemas.microsoft.com/office/powerpoint/2010/main" val="1317404593"/>
              </p:ext>
            </p:extLst>
          </p:nvPr>
        </p:nvGraphicFramePr>
        <p:xfrm>
          <a:off x="469024" y="1324992"/>
          <a:ext cx="7919399"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457200" y="1268760"/>
            <a:ext cx="8229600" cy="4525963"/>
          </a:xfrm>
        </p:spPr>
        <p:txBody>
          <a:bodyPr/>
          <a:lstStyle/>
          <a:p>
            <a:pPr eaLnBrk="1" hangingPunct="1">
              <a:spcAft>
                <a:spcPct val="20000"/>
              </a:spcAft>
            </a:pPr>
            <a:r>
              <a:rPr lang="zh-CN" altLang="en-US" b="0" dirty="0" smtClean="0"/>
              <a:t>面向用户的原则</a:t>
            </a:r>
          </a:p>
          <a:p>
            <a:pPr lvl="1" eaLnBrk="1" hangingPunct="1">
              <a:spcAft>
                <a:spcPct val="20000"/>
              </a:spcAft>
            </a:pPr>
            <a:r>
              <a:rPr lang="zh-CN" altLang="en-US" b="0" dirty="0" smtClean="0"/>
              <a:t>响应时间快</a:t>
            </a:r>
          </a:p>
          <a:p>
            <a:pPr lvl="1" eaLnBrk="1" hangingPunct="1">
              <a:spcAft>
                <a:spcPct val="20000"/>
              </a:spcAft>
              <a:buFont typeface="Arial" pitchFamily="34" charset="0"/>
              <a:buNone/>
            </a:pPr>
            <a:r>
              <a:rPr lang="zh-CN" altLang="en-US" b="0" dirty="0" smtClean="0">
                <a:ea typeface="宋体" pitchFamily="2" charset="-122"/>
              </a:rPr>
              <a:t>        尽可能使绝大多数用户的请求能在响应时间内完成，</a:t>
            </a:r>
          </a:p>
          <a:p>
            <a:pPr lvl="1" eaLnBrk="1" hangingPunct="1">
              <a:spcAft>
                <a:spcPct val="20000"/>
              </a:spcAft>
              <a:buFont typeface="Arial" pitchFamily="34" charset="0"/>
              <a:buNone/>
            </a:pPr>
            <a:r>
              <a:rPr lang="zh-CN" altLang="en-US" b="0" dirty="0" smtClean="0">
                <a:ea typeface="宋体" pitchFamily="2" charset="-122"/>
              </a:rPr>
              <a:t>常用于评价分时系统的性能。 </a:t>
            </a:r>
          </a:p>
          <a:p>
            <a:pPr lvl="1" eaLnBrk="1" hangingPunct="1">
              <a:spcAft>
                <a:spcPct val="20000"/>
              </a:spcAft>
            </a:pPr>
            <a:r>
              <a:rPr lang="zh-CN" altLang="en-US" b="0" dirty="0" smtClean="0"/>
              <a:t>平均</a:t>
            </a:r>
            <a:r>
              <a:rPr lang="en-US" altLang="en-US" b="0" dirty="0" err="1" smtClean="0"/>
              <a:t>周转时间短</a:t>
            </a:r>
            <a:endParaRPr lang="en-US" altLang="zh-CN" b="0" dirty="0" smtClean="0"/>
          </a:p>
          <a:p>
            <a:pPr eaLnBrk="1" hangingPunct="1">
              <a:spcAft>
                <a:spcPct val="20000"/>
              </a:spcAft>
              <a:buFont typeface="Arial" pitchFamily="34" charset="0"/>
              <a:buNone/>
            </a:pPr>
            <a:r>
              <a:rPr lang="zh-CN" altLang="en-US" sz="2400" b="0" dirty="0" smtClean="0">
                <a:ea typeface="宋体" pitchFamily="2" charset="-122"/>
              </a:rPr>
              <a:t>             常用于评价批处理系统的性能，涉及长程调度、中程调度和短程调度</a:t>
            </a:r>
            <a:r>
              <a:rPr lang="zh-CN" altLang="en-US" b="0" dirty="0" smtClean="0">
                <a:ea typeface="宋体" pitchFamily="2" charset="-122"/>
              </a:rPr>
              <a:t>。</a:t>
            </a:r>
          </a:p>
          <a:p>
            <a:pPr lvl="1" eaLnBrk="1" hangingPunct="1">
              <a:spcAft>
                <a:spcPct val="20000"/>
              </a:spcAft>
            </a:pPr>
            <a:r>
              <a:rPr lang="zh-CN" altLang="en-US" b="0" dirty="0" smtClean="0"/>
              <a:t>满足截至时间</a:t>
            </a:r>
          </a:p>
          <a:p>
            <a:pPr lvl="1" eaLnBrk="1" hangingPunct="1">
              <a:spcAft>
                <a:spcPct val="20000"/>
              </a:spcAft>
              <a:buFont typeface="Arial" pitchFamily="34" charset="0"/>
              <a:buNone/>
            </a:pPr>
            <a:r>
              <a:rPr lang="zh-CN" altLang="en-US" b="0" dirty="0" smtClean="0">
                <a:ea typeface="宋体" pitchFamily="2" charset="-122"/>
              </a:rPr>
              <a:t>       常用于评价实时系统的性能。</a:t>
            </a:r>
            <a:endParaRPr lang="en-US" altLang="zh-CN" b="0" dirty="0" smtClean="0">
              <a:ea typeface="宋体" pitchFamily="2" charset="-122"/>
            </a:endParaRPr>
          </a:p>
        </p:txBody>
      </p:sp>
    </p:spTree>
    <p:extLst>
      <p:ext uri="{BB962C8B-B14F-4D97-AF65-F5344CB8AC3E}">
        <p14:creationId xmlns:p14="http://schemas.microsoft.com/office/powerpoint/2010/main" val="359893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ircle(in)">
                                      <p:cBhvr>
                                        <p:cTn id="33" dur="2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9"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circle(in)">
                                      <p:cBhvr>
                                        <p:cTn id="4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395536" y="1052736"/>
            <a:ext cx="8229600" cy="4525963"/>
          </a:xfrm>
        </p:spPr>
        <p:txBody>
          <a:bodyPr/>
          <a:lstStyle/>
          <a:p>
            <a:pPr eaLnBrk="1" hangingPunct="1">
              <a:spcAft>
                <a:spcPct val="20000"/>
              </a:spcAft>
            </a:pPr>
            <a:r>
              <a:rPr lang="zh-CN" altLang="en-US" b="0" dirty="0" smtClean="0"/>
              <a:t>面向系统的原则</a:t>
            </a:r>
          </a:p>
          <a:p>
            <a:pPr lvl="1" eaLnBrk="1" hangingPunct="1">
              <a:spcAft>
                <a:spcPct val="20000"/>
              </a:spcAft>
            </a:pPr>
            <a:r>
              <a:rPr lang="zh-CN" altLang="en-US" b="0" dirty="0" smtClean="0"/>
              <a:t>系统吞吐量大</a:t>
            </a:r>
          </a:p>
          <a:p>
            <a:pPr lvl="1" eaLnBrk="1" hangingPunct="1">
              <a:spcAft>
                <a:spcPct val="20000"/>
              </a:spcAft>
              <a:buFont typeface="Arial" pitchFamily="34" charset="0"/>
              <a:buNone/>
            </a:pPr>
            <a:r>
              <a:rPr lang="zh-CN" altLang="en-US" b="0" dirty="0" smtClean="0">
                <a:ea typeface="宋体" pitchFamily="2" charset="-122"/>
              </a:rPr>
              <a:t>       常用于评价批处理系统的性能。 </a:t>
            </a:r>
          </a:p>
          <a:p>
            <a:pPr lvl="1" eaLnBrk="1" hangingPunct="1">
              <a:spcAft>
                <a:spcPct val="20000"/>
              </a:spcAft>
            </a:pPr>
            <a:r>
              <a:rPr lang="zh-CN" altLang="zh-CN" b="0" dirty="0" smtClean="0"/>
              <a:t>处理器利用率高</a:t>
            </a:r>
            <a:endParaRPr lang="en-US" altLang="zh-CN" b="0" dirty="0" smtClean="0"/>
          </a:p>
          <a:p>
            <a:pPr lvl="2">
              <a:spcAft>
                <a:spcPct val="20000"/>
              </a:spcAft>
              <a:buFont typeface="Wingdings" pitchFamily="2" charset="2"/>
              <a:buChar char="Ø"/>
            </a:pPr>
            <a:r>
              <a:rPr lang="zh-CN" altLang="en-US" sz="2400" b="0" dirty="0" smtClean="0">
                <a:ea typeface="宋体" pitchFamily="2" charset="-122"/>
              </a:rPr>
              <a:t>大、中型多用户系统较看重处理器的利用率</a:t>
            </a:r>
          </a:p>
          <a:p>
            <a:pPr lvl="2">
              <a:spcAft>
                <a:spcPct val="20000"/>
              </a:spcAft>
              <a:buFont typeface="Wingdings" pitchFamily="2" charset="2"/>
              <a:buChar char="Ø"/>
            </a:pPr>
            <a:r>
              <a:rPr lang="zh-CN" altLang="en-US" sz="2400" b="0" dirty="0" smtClean="0">
                <a:ea typeface="宋体" pitchFamily="2" charset="-122"/>
              </a:rPr>
              <a:t>单用户微机或某些实时系统不看重处理器的利用率 </a:t>
            </a:r>
            <a:endParaRPr lang="zh-CN" altLang="en-US" b="0" dirty="0" smtClean="0">
              <a:ea typeface="宋体" pitchFamily="2" charset="-122"/>
            </a:endParaRPr>
          </a:p>
          <a:p>
            <a:pPr lvl="1" eaLnBrk="1" hangingPunct="1">
              <a:spcAft>
                <a:spcPct val="20000"/>
              </a:spcAft>
            </a:pPr>
            <a:r>
              <a:rPr lang="zh-CN" altLang="en-US" b="0" dirty="0" smtClean="0"/>
              <a:t>各类资源的平衡使用</a:t>
            </a:r>
          </a:p>
          <a:p>
            <a:pPr lvl="1" eaLnBrk="1" hangingPunct="1">
              <a:spcAft>
                <a:spcPct val="20000"/>
              </a:spcAft>
              <a:buFont typeface="Arial" pitchFamily="34" charset="0"/>
              <a:buNone/>
            </a:pPr>
            <a:r>
              <a:rPr lang="zh-CN" altLang="zh-CN" b="0" dirty="0" smtClean="0">
                <a:ea typeface="宋体" pitchFamily="2" charset="-122"/>
              </a:rPr>
              <a:t>      使系统中的各种资源都尽量处于忙碌状态</a:t>
            </a:r>
            <a:r>
              <a:rPr lang="zh-CN" altLang="en-US" b="0" dirty="0" smtClean="0">
                <a:ea typeface="宋体" pitchFamily="2" charset="-122"/>
              </a:rPr>
              <a:t>。</a:t>
            </a:r>
            <a:endParaRPr lang="en-US" altLang="zh-CN" b="0" dirty="0" smtClean="0">
              <a:ea typeface="宋体" pitchFamily="2" charset="-122"/>
            </a:endParaRPr>
          </a:p>
          <a:p>
            <a:pPr lvl="1" eaLnBrk="1" hangingPunct="1">
              <a:spcAft>
                <a:spcPct val="20000"/>
              </a:spcAft>
            </a:pPr>
            <a:r>
              <a:rPr lang="zh-CN" altLang="en-US" b="0" dirty="0" smtClean="0"/>
              <a:t>公平性</a:t>
            </a:r>
          </a:p>
          <a:p>
            <a:pPr lvl="1" eaLnBrk="1" hangingPunct="1">
              <a:spcAft>
                <a:spcPct val="20000"/>
              </a:spcAft>
              <a:buFont typeface="Arial" pitchFamily="34" charset="0"/>
              <a:buNone/>
            </a:pPr>
            <a:r>
              <a:rPr lang="zh-CN" altLang="en-US" b="0" dirty="0" smtClean="0">
                <a:ea typeface="宋体" pitchFamily="2" charset="-122"/>
              </a:rPr>
              <a:t>       对所有进程公平，不偏袒任何进程。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circle(in)">
                                      <p:cBhvr>
                                        <p:cTn id="48" dur="20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circle(in)">
                                      <p:cBhvr>
                                        <p:cTn id="5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457200" y="1196752"/>
            <a:ext cx="8229600" cy="4525963"/>
          </a:xfrm>
        </p:spPr>
        <p:txBody>
          <a:bodyPr/>
          <a:lstStyle/>
          <a:p>
            <a:pPr eaLnBrk="1" hangingPunct="1"/>
            <a:r>
              <a:rPr lang="zh-CN" altLang="en-US" b="0" dirty="0" smtClean="0"/>
              <a:t>面向系统的原则（续）</a:t>
            </a:r>
          </a:p>
          <a:p>
            <a:pPr lvl="1" eaLnBrk="1" hangingPunct="1"/>
            <a:r>
              <a:rPr lang="zh-CN" altLang="zh-CN" b="0" dirty="0" smtClean="0"/>
              <a:t>优先权</a:t>
            </a:r>
            <a:r>
              <a:rPr lang="zh-CN" altLang="en-US" b="0" dirty="0" smtClean="0"/>
              <a:t>：</a:t>
            </a:r>
            <a:r>
              <a:rPr lang="zh-CN" altLang="en-US" b="0" dirty="0" smtClean="0">
                <a:ea typeface="宋体" pitchFamily="2" charset="-122"/>
              </a:rPr>
              <a:t>优先权高的进程应优先调度</a:t>
            </a:r>
          </a:p>
        </p:txBody>
      </p:sp>
      <p:grpSp>
        <p:nvGrpSpPr>
          <p:cNvPr id="392273" name="Group 81"/>
          <p:cNvGrpSpPr>
            <a:grpSpLocks/>
          </p:cNvGrpSpPr>
          <p:nvPr/>
        </p:nvGrpSpPr>
        <p:grpSpPr bwMode="auto">
          <a:xfrm>
            <a:off x="1476375" y="2211388"/>
            <a:ext cx="5400675" cy="4025900"/>
            <a:chOff x="748" y="1344"/>
            <a:chExt cx="3402" cy="2536"/>
          </a:xfrm>
        </p:grpSpPr>
        <p:sp>
          <p:nvSpPr>
            <p:cNvPr id="392197" name="Text Box 5"/>
            <p:cNvSpPr txBox="1">
              <a:spLocks noChangeArrowheads="1"/>
            </p:cNvSpPr>
            <p:nvPr/>
          </p:nvSpPr>
          <p:spPr bwMode="auto">
            <a:xfrm>
              <a:off x="837" y="2261"/>
              <a:ext cx="35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接纳</a:t>
              </a:r>
            </a:p>
          </p:txBody>
        </p:sp>
        <p:sp>
          <p:nvSpPr>
            <p:cNvPr id="392199" name="Text Box 7"/>
            <p:cNvSpPr txBox="1">
              <a:spLocks noChangeArrowheads="1"/>
            </p:cNvSpPr>
            <p:nvPr/>
          </p:nvSpPr>
          <p:spPr bwMode="auto">
            <a:xfrm>
              <a:off x="2693" y="1371"/>
              <a:ext cx="41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调度</a:t>
              </a:r>
            </a:p>
          </p:txBody>
        </p:sp>
        <p:sp>
          <p:nvSpPr>
            <p:cNvPr id="392203" name="Text Box 11"/>
            <p:cNvSpPr txBox="1">
              <a:spLocks noChangeArrowheads="1"/>
            </p:cNvSpPr>
            <p:nvPr/>
          </p:nvSpPr>
          <p:spPr bwMode="auto">
            <a:xfrm>
              <a:off x="3174" y="1515"/>
              <a:ext cx="532" cy="263"/>
            </a:xfrm>
            <a:prstGeom prst="rect">
              <a:avLst/>
            </a:prstGeom>
            <a:solidFill>
              <a:srgbClr val="C0C0C0">
                <a:alpha val="50000"/>
              </a:srgbClr>
            </a:solidFill>
            <a:ln>
              <a:noFill/>
            </a:ln>
            <a:effectLst>
              <a:prstShdw prst="shdw18" dist="17961" dir="13500000">
                <a:srgbClr val="C0C0C0">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处理机</a:t>
              </a:r>
            </a:p>
          </p:txBody>
        </p:sp>
        <p:sp>
          <p:nvSpPr>
            <p:cNvPr id="392204" name="Text Box 12"/>
            <p:cNvSpPr txBox="1">
              <a:spLocks noChangeArrowheads="1"/>
            </p:cNvSpPr>
            <p:nvPr/>
          </p:nvSpPr>
          <p:spPr bwMode="auto">
            <a:xfrm>
              <a:off x="3706" y="1354"/>
              <a:ext cx="35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完成</a:t>
              </a:r>
            </a:p>
          </p:txBody>
        </p:sp>
        <p:grpSp>
          <p:nvGrpSpPr>
            <p:cNvPr id="392206" name="Group 14"/>
            <p:cNvGrpSpPr>
              <a:grpSpLocks/>
            </p:cNvGrpSpPr>
            <p:nvPr/>
          </p:nvGrpSpPr>
          <p:grpSpPr bwMode="auto">
            <a:xfrm>
              <a:off x="1192" y="3443"/>
              <a:ext cx="2426" cy="437"/>
              <a:chOff x="3237" y="5808"/>
              <a:chExt cx="4920" cy="780"/>
            </a:xfrm>
          </p:grpSpPr>
          <p:sp>
            <p:nvSpPr>
              <p:cNvPr id="392207" name="Text Box 15"/>
              <p:cNvSpPr txBox="1">
                <a:spLocks noChangeArrowheads="1"/>
              </p:cNvSpPr>
              <p:nvPr/>
            </p:nvSpPr>
            <p:spPr bwMode="auto">
              <a:xfrm>
                <a:off x="6897" y="5964"/>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等待事件</a:t>
                </a:r>
              </a:p>
            </p:txBody>
          </p:sp>
          <p:sp>
            <p:nvSpPr>
              <p:cNvPr id="392208" name="Text Box 16"/>
              <p:cNvSpPr txBox="1">
                <a:spLocks noChangeArrowheads="1"/>
              </p:cNvSpPr>
              <p:nvPr/>
            </p:nvSpPr>
            <p:spPr bwMode="auto">
              <a:xfrm>
                <a:off x="3237" y="5964"/>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事件发生</a:t>
                </a:r>
              </a:p>
            </p:txBody>
          </p:sp>
          <p:sp>
            <p:nvSpPr>
              <p:cNvPr id="392209" name="Text Box 17"/>
              <p:cNvSpPr txBox="1">
                <a:spLocks noChangeArrowheads="1"/>
              </p:cNvSpPr>
              <p:nvPr/>
            </p:nvSpPr>
            <p:spPr bwMode="auto">
              <a:xfrm>
                <a:off x="4737" y="6120"/>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阻塞队列</a:t>
                </a:r>
              </a:p>
            </p:txBody>
          </p:sp>
          <p:grpSp>
            <p:nvGrpSpPr>
              <p:cNvPr id="392210" name="Group 18"/>
              <p:cNvGrpSpPr>
                <a:grpSpLocks/>
              </p:cNvGrpSpPr>
              <p:nvPr/>
            </p:nvGrpSpPr>
            <p:grpSpPr bwMode="auto">
              <a:xfrm>
                <a:off x="4497" y="5808"/>
                <a:ext cx="1620" cy="312"/>
                <a:chOff x="4140" y="8928"/>
                <a:chExt cx="1620" cy="312"/>
              </a:xfrm>
            </p:grpSpPr>
            <p:sp>
              <p:nvSpPr>
                <p:cNvPr id="392211" name="Line 19"/>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12" name="Line 20"/>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13" name="Line 21"/>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14" name="Line 22"/>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15" name="Line 23"/>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16" name="Line 24"/>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17" name="Line 25"/>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18" name="Line 26"/>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19" name="Line 27"/>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92221" name="Group 29"/>
            <p:cNvGrpSpPr>
              <a:grpSpLocks/>
            </p:cNvGrpSpPr>
            <p:nvPr/>
          </p:nvGrpSpPr>
          <p:grpSpPr bwMode="auto">
            <a:xfrm>
              <a:off x="748" y="1606"/>
              <a:ext cx="3402" cy="1924"/>
              <a:chOff x="2337" y="2532"/>
              <a:chExt cx="6900" cy="3432"/>
            </a:xfrm>
          </p:grpSpPr>
          <p:sp>
            <p:nvSpPr>
              <p:cNvPr id="392222" name="Line 30"/>
              <p:cNvSpPr>
                <a:spLocks noChangeShapeType="1"/>
              </p:cNvSpPr>
              <p:nvPr/>
            </p:nvSpPr>
            <p:spPr bwMode="auto">
              <a:xfrm flipH="1">
                <a:off x="3417" y="3312"/>
                <a:ext cx="9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92223" name="Line 31"/>
              <p:cNvSpPr>
                <a:spLocks noChangeShapeType="1"/>
              </p:cNvSpPr>
              <p:nvPr/>
            </p:nvSpPr>
            <p:spPr bwMode="auto">
              <a:xfrm flipH="1">
                <a:off x="3417" y="5340"/>
                <a:ext cx="5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2224" name="Line 32"/>
              <p:cNvSpPr>
                <a:spLocks noChangeShapeType="1"/>
              </p:cNvSpPr>
              <p:nvPr/>
            </p:nvSpPr>
            <p:spPr bwMode="auto">
              <a:xfrm>
                <a:off x="2337" y="4092"/>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2225" name="Line 33"/>
              <p:cNvSpPr>
                <a:spLocks noChangeShapeType="1"/>
              </p:cNvSpPr>
              <p:nvPr/>
            </p:nvSpPr>
            <p:spPr bwMode="auto">
              <a:xfrm>
                <a:off x="5997" y="2532"/>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2226" name="Line 34"/>
              <p:cNvSpPr>
                <a:spLocks noChangeShapeType="1"/>
              </p:cNvSpPr>
              <p:nvPr/>
            </p:nvSpPr>
            <p:spPr bwMode="auto">
              <a:xfrm>
                <a:off x="8337" y="253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2227" name="Line 35"/>
              <p:cNvSpPr>
                <a:spLocks noChangeShapeType="1"/>
              </p:cNvSpPr>
              <p:nvPr/>
            </p:nvSpPr>
            <p:spPr bwMode="auto">
              <a:xfrm flipH="1">
                <a:off x="6177" y="5964"/>
                <a:ext cx="26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2228" name="Line 36"/>
              <p:cNvSpPr>
                <a:spLocks noChangeShapeType="1"/>
              </p:cNvSpPr>
              <p:nvPr/>
            </p:nvSpPr>
            <p:spPr bwMode="auto">
              <a:xfrm flipH="1">
                <a:off x="3417" y="596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29" name="Line 37"/>
              <p:cNvSpPr>
                <a:spLocks noChangeShapeType="1"/>
              </p:cNvSpPr>
              <p:nvPr/>
            </p:nvSpPr>
            <p:spPr bwMode="auto">
              <a:xfrm flipH="1">
                <a:off x="3417" y="4716"/>
                <a:ext cx="9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92230" name="Line 38"/>
              <p:cNvSpPr>
                <a:spLocks noChangeShapeType="1"/>
              </p:cNvSpPr>
              <p:nvPr/>
            </p:nvSpPr>
            <p:spPr bwMode="auto">
              <a:xfrm flipH="1">
                <a:off x="3417" y="2532"/>
                <a:ext cx="9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92231" name="Line 39"/>
              <p:cNvSpPr>
                <a:spLocks noChangeShapeType="1"/>
              </p:cNvSpPr>
              <p:nvPr/>
            </p:nvSpPr>
            <p:spPr bwMode="auto">
              <a:xfrm>
                <a:off x="3417" y="2532"/>
                <a:ext cx="0"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32" name="Line 40"/>
              <p:cNvSpPr>
                <a:spLocks noChangeShapeType="1"/>
              </p:cNvSpPr>
              <p:nvPr/>
            </p:nvSpPr>
            <p:spPr bwMode="auto">
              <a:xfrm>
                <a:off x="8277" y="268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33" name="Line 41"/>
              <p:cNvSpPr>
                <a:spLocks noChangeShapeType="1"/>
              </p:cNvSpPr>
              <p:nvPr/>
            </p:nvSpPr>
            <p:spPr bwMode="auto">
              <a:xfrm>
                <a:off x="8817" y="2688"/>
                <a:ext cx="0" cy="3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34" name="Line 42"/>
              <p:cNvSpPr>
                <a:spLocks noChangeShapeType="1"/>
              </p:cNvSpPr>
              <p:nvPr/>
            </p:nvSpPr>
            <p:spPr bwMode="auto">
              <a:xfrm flipH="1">
                <a:off x="5937" y="3312"/>
                <a:ext cx="5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92235" name="Line 43"/>
              <p:cNvSpPr>
                <a:spLocks noChangeShapeType="1"/>
              </p:cNvSpPr>
              <p:nvPr/>
            </p:nvSpPr>
            <p:spPr bwMode="auto">
              <a:xfrm flipH="1">
                <a:off x="5937" y="471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36" name="Line 44"/>
              <p:cNvSpPr>
                <a:spLocks noChangeShapeType="1"/>
              </p:cNvSpPr>
              <p:nvPr/>
            </p:nvSpPr>
            <p:spPr bwMode="auto">
              <a:xfrm flipV="1">
                <a:off x="6477" y="2532"/>
                <a:ext cx="0" cy="2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92238" name="Group 46"/>
            <p:cNvGrpSpPr>
              <a:grpSpLocks/>
            </p:cNvGrpSpPr>
            <p:nvPr/>
          </p:nvGrpSpPr>
          <p:grpSpPr bwMode="auto">
            <a:xfrm>
              <a:off x="1746" y="1956"/>
              <a:ext cx="799" cy="175"/>
              <a:chOff x="4140" y="8928"/>
              <a:chExt cx="1620" cy="312"/>
            </a:xfrm>
          </p:grpSpPr>
          <p:sp>
            <p:nvSpPr>
              <p:cNvPr id="392239" name="Line 47"/>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40" name="Line 48"/>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41" name="Line 49"/>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42" name="Line 50"/>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43" name="Line 51"/>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44" name="Line 52"/>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45" name="Line 53"/>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46" name="Line 54"/>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47" name="Line 55"/>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2248" name="Text Box 56"/>
            <p:cNvSpPr txBox="1">
              <a:spLocks noChangeArrowheads="1"/>
            </p:cNvSpPr>
            <p:nvPr/>
          </p:nvSpPr>
          <p:spPr bwMode="auto">
            <a:xfrm>
              <a:off x="1864" y="1344"/>
              <a:ext cx="62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就绪队列</a:t>
              </a:r>
              <a:r>
                <a:rPr lang="en-US" altLang="zh-CN" sz="1400" b="1">
                  <a:latin typeface="Times New Roman" pitchFamily="18" charset="0"/>
                </a:rPr>
                <a:t>0</a:t>
              </a:r>
            </a:p>
          </p:txBody>
        </p:sp>
        <p:grpSp>
          <p:nvGrpSpPr>
            <p:cNvPr id="392249" name="Group 57"/>
            <p:cNvGrpSpPr>
              <a:grpSpLocks/>
            </p:cNvGrpSpPr>
            <p:nvPr/>
          </p:nvGrpSpPr>
          <p:grpSpPr bwMode="auto">
            <a:xfrm>
              <a:off x="1776" y="1519"/>
              <a:ext cx="798" cy="175"/>
              <a:chOff x="4140" y="8928"/>
              <a:chExt cx="1620" cy="312"/>
            </a:xfrm>
          </p:grpSpPr>
          <p:sp>
            <p:nvSpPr>
              <p:cNvPr id="392250" name="Line 58"/>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51" name="Line 59"/>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52" name="Line 60"/>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53" name="Line 61"/>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54" name="Line 62"/>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55" name="Line 63"/>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56" name="Line 64"/>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57" name="Line 65"/>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58" name="Line 66"/>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2259" name="Text Box 67"/>
            <p:cNvSpPr txBox="1">
              <a:spLocks noChangeArrowheads="1"/>
            </p:cNvSpPr>
            <p:nvPr/>
          </p:nvSpPr>
          <p:spPr bwMode="auto">
            <a:xfrm>
              <a:off x="1835" y="1781"/>
              <a:ext cx="62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就绪队列</a:t>
              </a:r>
              <a:r>
                <a:rPr lang="en-US" altLang="zh-CN" sz="1400" b="1">
                  <a:latin typeface="Times New Roman" pitchFamily="18" charset="0"/>
                </a:rPr>
                <a:t>1</a:t>
              </a:r>
            </a:p>
          </p:txBody>
        </p:sp>
        <p:sp>
          <p:nvSpPr>
            <p:cNvPr id="392260" name="Text Box 68"/>
            <p:cNvSpPr txBox="1">
              <a:spLocks noChangeArrowheads="1"/>
            </p:cNvSpPr>
            <p:nvPr/>
          </p:nvSpPr>
          <p:spPr bwMode="auto">
            <a:xfrm>
              <a:off x="2012" y="2306"/>
              <a:ext cx="26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000">
                  <a:latin typeface="宋体" pitchFamily="2" charset="-122"/>
                </a:rPr>
                <a:t>┇</a:t>
              </a:r>
              <a:endParaRPr lang="zh-CN" altLang="en-US" sz="1000">
                <a:latin typeface="Times New Roman" pitchFamily="18" charset="0"/>
              </a:endParaRPr>
            </a:p>
          </p:txBody>
        </p:sp>
        <p:sp>
          <p:nvSpPr>
            <p:cNvPr id="392261" name="Text Box 69"/>
            <p:cNvSpPr txBox="1">
              <a:spLocks noChangeArrowheads="1"/>
            </p:cNvSpPr>
            <p:nvPr/>
          </p:nvSpPr>
          <p:spPr bwMode="auto">
            <a:xfrm>
              <a:off x="1835" y="2568"/>
              <a:ext cx="77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就绪队列</a:t>
              </a:r>
              <a:r>
                <a:rPr lang="en-US" altLang="zh-CN" sz="1400" b="1">
                  <a:latin typeface="Times New Roman" pitchFamily="18" charset="0"/>
                </a:rPr>
                <a:t>n</a:t>
              </a:r>
            </a:p>
          </p:txBody>
        </p:sp>
        <p:grpSp>
          <p:nvGrpSpPr>
            <p:cNvPr id="392262" name="Group 70"/>
            <p:cNvGrpSpPr>
              <a:grpSpLocks/>
            </p:cNvGrpSpPr>
            <p:nvPr/>
          </p:nvGrpSpPr>
          <p:grpSpPr bwMode="auto">
            <a:xfrm>
              <a:off x="1746" y="2743"/>
              <a:ext cx="799" cy="175"/>
              <a:chOff x="4140" y="8928"/>
              <a:chExt cx="1620" cy="312"/>
            </a:xfrm>
          </p:grpSpPr>
          <p:sp>
            <p:nvSpPr>
              <p:cNvPr id="392263" name="Line 71"/>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64" name="Line 72"/>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65" name="Line 73"/>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66" name="Line 74"/>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67" name="Line 75"/>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68" name="Line 76"/>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69" name="Line 77"/>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70" name="Line 78"/>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2271" name="Line 79"/>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2272" name="Text Box 80"/>
            <p:cNvSpPr txBox="1">
              <a:spLocks noChangeArrowheads="1"/>
            </p:cNvSpPr>
            <p:nvPr/>
          </p:nvSpPr>
          <p:spPr bwMode="auto">
            <a:xfrm>
              <a:off x="2880" y="2976"/>
              <a:ext cx="5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被剥夺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92273"/>
                                        </p:tgtEl>
                                        <p:attrNameLst>
                                          <p:attrName>style.visibility</p:attrName>
                                        </p:attrNameLst>
                                      </p:cBhvr>
                                      <p:to>
                                        <p:strVal val="visible"/>
                                      </p:to>
                                    </p:set>
                                    <p:animEffect transition="in" filter="circle(in)">
                                      <p:cBhvr>
                                        <p:cTn id="19" dur="2000"/>
                                        <p:tgtEl>
                                          <p:spTgt spid="392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323528" y="1340768"/>
            <a:ext cx="8496944" cy="4525963"/>
          </a:xfrm>
        </p:spPr>
        <p:txBody>
          <a:bodyPr/>
          <a:lstStyle/>
          <a:p>
            <a:pPr eaLnBrk="1" hangingPunct="1">
              <a:spcAft>
                <a:spcPct val="20000"/>
              </a:spcAft>
            </a:pPr>
            <a:r>
              <a:rPr lang="zh-CN" altLang="en-US" b="0" dirty="0" smtClean="0"/>
              <a:t>面向系统的原则（续）</a:t>
            </a:r>
          </a:p>
          <a:p>
            <a:pPr lvl="1" eaLnBrk="1" hangingPunct="1">
              <a:spcAft>
                <a:spcPct val="20000"/>
              </a:spcAft>
            </a:pPr>
            <a:r>
              <a:rPr lang="zh-CN" altLang="zh-CN" b="0" dirty="0" smtClean="0"/>
              <a:t>优先权（续）</a:t>
            </a:r>
            <a:endParaRPr lang="en-US" altLang="zh-CN" b="0" dirty="0" smtClean="0"/>
          </a:p>
          <a:p>
            <a:pPr lvl="2">
              <a:spcAft>
                <a:spcPct val="20000"/>
              </a:spcAft>
              <a:buFont typeface="Wingdings" pitchFamily="2" charset="2"/>
              <a:buChar char="Ø"/>
            </a:pPr>
            <a:r>
              <a:rPr lang="zh-CN" altLang="en-US" sz="2400" b="0" dirty="0" smtClean="0">
                <a:ea typeface="宋体" pitchFamily="2" charset="-122"/>
              </a:rPr>
              <a:t>几乎所有操作系统的调度算法都可考虑优先权原则。</a:t>
            </a:r>
            <a:endParaRPr lang="en-US" altLang="zh-CN" sz="2400" b="0" dirty="0" smtClean="0">
              <a:ea typeface="宋体" pitchFamily="2" charset="-122"/>
            </a:endParaRPr>
          </a:p>
          <a:p>
            <a:pPr lvl="2">
              <a:spcAft>
                <a:spcPct val="20000"/>
              </a:spcAft>
              <a:buFont typeface="Wingdings" pitchFamily="2" charset="2"/>
              <a:buChar char="Ø"/>
            </a:pPr>
            <a:r>
              <a:rPr lang="zh-CN" altLang="en-US" sz="2400" b="0" dirty="0" smtClean="0">
                <a:ea typeface="宋体" pitchFamily="2" charset="-122"/>
              </a:rPr>
              <a:t>仅考虑优先权会导致进程饥饿，即某些低优先权进程长时间得不到调度。</a:t>
            </a:r>
            <a:endParaRPr lang="en-US" altLang="zh-CN" sz="2400" b="0" dirty="0" smtClean="0">
              <a:ea typeface="宋体" pitchFamily="2" charset="-122"/>
            </a:endParaRPr>
          </a:p>
          <a:p>
            <a:pPr lvl="2">
              <a:spcAft>
                <a:spcPct val="20000"/>
              </a:spcAft>
              <a:buFont typeface="Wingdings" pitchFamily="2" charset="2"/>
              <a:buChar char="Ø"/>
            </a:pPr>
            <a:r>
              <a:rPr lang="zh-CN" altLang="en-US" sz="2400" b="0" dirty="0" smtClean="0">
                <a:ea typeface="宋体" pitchFamily="2" charset="-122"/>
              </a:rPr>
              <a:t>可以考虑动态优先权，将进程排队的等待时间等因素纳入优先权的计算。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457200" y="1052737"/>
            <a:ext cx="8229600" cy="576064"/>
          </a:xfrm>
        </p:spPr>
        <p:txBody>
          <a:bodyPr/>
          <a:lstStyle/>
          <a:p>
            <a:pPr eaLnBrk="1" hangingPunct="1"/>
            <a:r>
              <a:rPr lang="zh-CN" altLang="en-US" b="0" dirty="0" smtClean="0"/>
              <a:t>调度</a:t>
            </a:r>
            <a:r>
              <a:rPr lang="zh-CN" altLang="en-US" b="0" dirty="0"/>
              <a:t>类型</a:t>
            </a:r>
            <a:endParaRPr lang="en-US" altLang="zh-CN" b="0" dirty="0" smtClean="0"/>
          </a:p>
          <a:p>
            <a:pPr marL="0" indent="0" eaLnBrk="1" hangingPunct="1">
              <a:buNone/>
            </a:pPr>
            <a:endParaRPr lang="en-US" altLang="zh-CN" b="0" dirty="0">
              <a:ea typeface="宋体" pitchFamily="2" charset="-122"/>
            </a:endParaRPr>
          </a:p>
          <a:p>
            <a:pPr marL="0" indent="0" eaLnBrk="1" hangingPunct="1">
              <a:buNone/>
            </a:pPr>
            <a:endParaRPr lang="en-US" altLang="zh-CN" b="0" dirty="0" smtClean="0">
              <a:ea typeface="宋体" pitchFamily="2" charset="-122"/>
            </a:endParaRPr>
          </a:p>
          <a:p>
            <a:pPr marL="0" indent="0" eaLnBrk="1" hangingPunct="1">
              <a:buNone/>
            </a:pPr>
            <a:endParaRPr lang="en-US" altLang="zh-CN" b="0" dirty="0">
              <a:ea typeface="宋体" pitchFamily="2" charset="-122"/>
            </a:endParaRPr>
          </a:p>
          <a:p>
            <a:pPr marL="0" indent="0" eaLnBrk="1" hangingPunct="1">
              <a:buNone/>
            </a:pPr>
            <a:endParaRPr lang="en-US" altLang="zh-CN" b="0" dirty="0" smtClean="0">
              <a:ea typeface="宋体" pitchFamily="2" charset="-122"/>
            </a:endParaRPr>
          </a:p>
          <a:p>
            <a:pPr marL="0" indent="0" eaLnBrk="1" hangingPunct="1">
              <a:spcBef>
                <a:spcPct val="0"/>
              </a:spcBef>
              <a:buNone/>
            </a:pPr>
            <a:r>
              <a:rPr lang="en-US" altLang="zh-CN" b="0" dirty="0">
                <a:ea typeface="宋体" pitchFamily="2" charset="-122"/>
              </a:rPr>
              <a:t> </a:t>
            </a:r>
            <a:r>
              <a:rPr lang="en-US" altLang="zh-CN" b="0" dirty="0" smtClean="0">
                <a:ea typeface="宋体" pitchFamily="2" charset="-122"/>
              </a:rPr>
              <a:t>                       </a:t>
            </a:r>
            <a:endParaRPr lang="zh-CN" altLang="en-US" sz="2400" dirty="0">
              <a:latin typeface="Arial" pitchFamily="34" charset="0"/>
              <a:ea typeface="宋体" pitchFamily="2" charset="-122"/>
              <a:cs typeface="+mn-cs"/>
            </a:endParaRPr>
          </a:p>
        </p:txBody>
      </p:sp>
      <p:graphicFrame>
        <p:nvGraphicFramePr>
          <p:cNvPr id="5" name="内容占位符 2"/>
          <p:cNvGraphicFramePr>
            <a:graphicFrameLocks noGrp="1"/>
          </p:cNvGraphicFramePr>
          <p:nvPr>
            <p:ph sz="half" idx="4294967295"/>
            <p:extLst>
              <p:ext uri="{D42A27DB-BD31-4B8C-83A1-F6EECF244321}">
                <p14:modId xmlns:p14="http://schemas.microsoft.com/office/powerpoint/2010/main" val="2441686816"/>
              </p:ext>
            </p:extLst>
          </p:nvPr>
        </p:nvGraphicFramePr>
        <p:xfrm>
          <a:off x="1979712" y="2060848"/>
          <a:ext cx="4824536"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内容占位符 2"/>
          <p:cNvGraphicFramePr>
            <a:graphicFrameLocks noGrp="1"/>
          </p:cNvGraphicFramePr>
          <p:nvPr>
            <p:ph sz="half" idx="4294967295"/>
            <p:extLst>
              <p:ext uri="{D42A27DB-BD31-4B8C-83A1-F6EECF244321}">
                <p14:modId xmlns:p14="http://schemas.microsoft.com/office/powerpoint/2010/main" val="4088974757"/>
              </p:ext>
            </p:extLst>
          </p:nvPr>
        </p:nvGraphicFramePr>
        <p:xfrm>
          <a:off x="827584" y="4005064"/>
          <a:ext cx="7560840" cy="1584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457200" y="1196752"/>
            <a:ext cx="8435280" cy="4824536"/>
          </a:xfrm>
        </p:spPr>
        <p:txBody>
          <a:bodyPr/>
          <a:lstStyle/>
          <a:p>
            <a:pPr eaLnBrk="1" hangingPunct="1"/>
            <a:r>
              <a:rPr lang="zh-CN" altLang="zh-CN" b="0" dirty="0" smtClean="0"/>
              <a:t>非剥夺（抢占）方式</a:t>
            </a:r>
          </a:p>
          <a:p>
            <a:pPr lvl="1" eaLnBrk="1" hangingPunct="1">
              <a:spcAft>
                <a:spcPct val="20000"/>
              </a:spcAft>
            </a:pPr>
            <a:r>
              <a:rPr lang="zh-CN" altLang="en-US" b="0" dirty="0">
                <a:ea typeface="宋体" pitchFamily="2" charset="-122"/>
              </a:rPr>
              <a:t>执行进程只有在执行完毕，或因申请</a:t>
            </a:r>
            <a:r>
              <a:rPr lang="en-US" altLang="zh-CN" b="0" dirty="0">
                <a:ea typeface="宋体" pitchFamily="2" charset="-122"/>
              </a:rPr>
              <a:t>I/O</a:t>
            </a:r>
            <a:r>
              <a:rPr lang="zh-CN" altLang="en-US" b="0" dirty="0">
                <a:ea typeface="宋体" pitchFamily="2" charset="-122"/>
              </a:rPr>
              <a:t>阻塞自己时，才中断其执行，释放处理机。</a:t>
            </a:r>
            <a:endParaRPr lang="en-US" altLang="zh-CN" b="0" dirty="0">
              <a:ea typeface="宋体" pitchFamily="2" charset="-122"/>
            </a:endParaRPr>
          </a:p>
          <a:p>
            <a:pPr lvl="1" eaLnBrk="1" hangingPunct="1">
              <a:spcAft>
                <a:spcPct val="20000"/>
              </a:spcAft>
            </a:pPr>
            <a:r>
              <a:rPr lang="zh-CN" altLang="en-US" sz="2400" b="0" dirty="0" smtClean="0">
                <a:ea typeface="宋体" pitchFamily="2" charset="-122"/>
              </a:rPr>
              <a:t>不利于</a:t>
            </a:r>
            <a:r>
              <a:rPr lang="zh-CN" altLang="en-US" sz="2400" b="0" dirty="0" smtClean="0">
                <a:latin typeface="宋体"/>
                <a:ea typeface="宋体" pitchFamily="2" charset="-122"/>
              </a:rPr>
              <a:t>“</a:t>
            </a:r>
            <a:r>
              <a:rPr lang="zh-CN" altLang="en-US" sz="2400" b="0" dirty="0" smtClean="0">
                <a:ea typeface="宋体" pitchFamily="2" charset="-122"/>
              </a:rPr>
              <a:t>即时性</a:t>
            </a:r>
            <a:r>
              <a:rPr lang="zh-CN" altLang="en-US" sz="2400" b="0" dirty="0" smtClean="0">
                <a:latin typeface="宋体"/>
                <a:ea typeface="宋体" pitchFamily="2" charset="-122"/>
              </a:rPr>
              <a:t>”</a:t>
            </a:r>
            <a:r>
              <a:rPr lang="zh-CN" altLang="en-US" sz="2400" b="0" dirty="0" smtClean="0">
                <a:ea typeface="宋体" pitchFamily="2" charset="-122"/>
              </a:rPr>
              <a:t>要求较高的分时和实时系统，主要用于批处理系统。</a:t>
            </a:r>
          </a:p>
          <a:p>
            <a:pPr marL="342900" lvl="1" indent="-342900" eaLnBrk="1" hangingPunct="1">
              <a:buFont typeface="Arial" pitchFamily="34" charset="0"/>
              <a:buChar char="•"/>
            </a:pPr>
            <a:r>
              <a:rPr lang="zh-CN" altLang="zh-CN" sz="2800" b="0" dirty="0"/>
              <a:t>剥夺（抢占）方式</a:t>
            </a:r>
            <a:endParaRPr lang="zh-CN" altLang="en-US" sz="2800" b="0" dirty="0"/>
          </a:p>
          <a:p>
            <a:pPr lvl="1" eaLnBrk="1" hangingPunct="1">
              <a:spcAft>
                <a:spcPct val="20000"/>
              </a:spcAft>
            </a:pPr>
            <a:r>
              <a:rPr lang="zh-CN" altLang="en-US" b="0" dirty="0">
                <a:ea typeface="宋体" pitchFamily="2" charset="-122"/>
              </a:rPr>
              <a:t>在新进程到来时，或某个具有较高优先权的被阻塞进程插入就绪队列时，或在基于时间片调度的系统中，时间片用完而中断当前进程的执行，调度新的进程执行。</a:t>
            </a:r>
          </a:p>
          <a:p>
            <a:pPr lvl="1" eaLnBrk="1" hangingPunct="1">
              <a:spcAft>
                <a:spcPct val="20000"/>
              </a:spcAft>
            </a:pPr>
            <a:r>
              <a:rPr lang="zh-CN" altLang="en-US" b="0" dirty="0">
                <a:ea typeface="宋体" pitchFamily="2" charset="-122"/>
              </a:rPr>
              <a:t>会产生较多的中断，主要用于实时性要求较高的实时系统及性能要求较高</a:t>
            </a:r>
            <a:r>
              <a:rPr lang="zh-CN" altLang="en-US" b="0" dirty="0" smtClean="0">
                <a:ea typeface="宋体" pitchFamily="2" charset="-122"/>
              </a:rPr>
              <a:t>的分时系统</a:t>
            </a:r>
            <a:r>
              <a:rPr lang="zh-CN" altLang="en-US" b="0" dirty="0">
                <a:ea typeface="宋体" pitchFamily="2" charset="-122"/>
              </a:rPr>
              <a:t>。</a:t>
            </a:r>
            <a:endParaRPr lang="en-US" altLang="zh-CN" b="0" dirty="0">
              <a:ea typeface="宋体" pitchFamily="2" charset="-122"/>
            </a:endParaRPr>
          </a:p>
        </p:txBody>
      </p:sp>
    </p:spTree>
    <p:extLst>
      <p:ext uri="{BB962C8B-B14F-4D97-AF65-F5344CB8AC3E}">
        <p14:creationId xmlns:p14="http://schemas.microsoft.com/office/powerpoint/2010/main" val="9628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2.5.2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调度的类型</a:t>
            </a:r>
          </a:p>
        </p:txBody>
      </p:sp>
      <p:sp>
        <p:nvSpPr>
          <p:cNvPr id="3" name="内容占位符 2"/>
          <p:cNvSpPr>
            <a:spLocks noGrp="1"/>
          </p:cNvSpPr>
          <p:nvPr>
            <p:ph idx="4294967295"/>
          </p:nvPr>
        </p:nvSpPr>
        <p:spPr>
          <a:xfrm>
            <a:off x="332808" y="1083468"/>
            <a:ext cx="8229600" cy="4525963"/>
          </a:xfrm>
        </p:spPr>
        <p:txBody>
          <a:bodyPr/>
          <a:lstStyle/>
          <a:p>
            <a:pPr eaLnBrk="1" hangingPunct="1">
              <a:spcAft>
                <a:spcPct val="20000"/>
              </a:spcAft>
            </a:pPr>
            <a:r>
              <a:rPr lang="zh-CN" altLang="zh-CN" b="0" dirty="0" smtClean="0"/>
              <a:t>长程调度（高级调度、作业调度） </a:t>
            </a:r>
            <a:endParaRPr lang="zh-CN" altLang="en-US" b="0" dirty="0" smtClean="0"/>
          </a:p>
          <a:p>
            <a:pPr eaLnBrk="1" hangingPunct="1">
              <a:spcAft>
                <a:spcPct val="20000"/>
              </a:spcAft>
              <a:buFont typeface="Arial" pitchFamily="34" charset="0"/>
              <a:buNone/>
            </a:pPr>
            <a:r>
              <a:rPr lang="zh-CN" altLang="zh-CN" sz="2400" b="0" dirty="0" smtClean="0">
                <a:ea typeface="宋体" pitchFamily="2" charset="-122"/>
              </a:rPr>
              <a:t>             用于决定把外存上处于后备队列中的作业调入内存，并为它们创建进程、分配必要的资源</a:t>
            </a:r>
            <a:r>
              <a:rPr lang="zh-CN" altLang="en-US" sz="2400" b="0" dirty="0">
                <a:ea typeface="宋体" pitchFamily="2" charset="-122"/>
              </a:rPr>
              <a:t>。</a:t>
            </a:r>
            <a:r>
              <a:rPr lang="zh-CN" altLang="zh-CN" sz="2400" b="0" dirty="0" smtClean="0">
                <a:ea typeface="宋体" pitchFamily="2" charset="-122"/>
              </a:rPr>
              <a:t>然后，再将新创建的进程排在就绪队列（就绪/挂起）上，等待短程（中程）调度。</a:t>
            </a:r>
            <a:endParaRPr lang="zh-CN" altLang="en-US" sz="2400" b="0" dirty="0" smtClean="0">
              <a:ea typeface="宋体" pitchFamily="2" charset="-122"/>
            </a:endParaRPr>
          </a:p>
        </p:txBody>
      </p:sp>
      <p:grpSp>
        <p:nvGrpSpPr>
          <p:cNvPr id="325735" name="Group 103"/>
          <p:cNvGrpSpPr>
            <a:grpSpLocks/>
          </p:cNvGrpSpPr>
          <p:nvPr/>
        </p:nvGrpSpPr>
        <p:grpSpPr bwMode="auto">
          <a:xfrm>
            <a:off x="468313" y="3212976"/>
            <a:ext cx="8153400" cy="3167062"/>
            <a:chOff x="295" y="1797"/>
            <a:chExt cx="5136" cy="1995"/>
          </a:xfrm>
        </p:grpSpPr>
        <p:sp>
          <p:nvSpPr>
            <p:cNvPr id="325682" name="Text Box 50"/>
            <p:cNvSpPr txBox="1">
              <a:spLocks noChangeArrowheads="1"/>
            </p:cNvSpPr>
            <p:nvPr/>
          </p:nvSpPr>
          <p:spPr bwMode="auto">
            <a:xfrm>
              <a:off x="800" y="3405"/>
              <a:ext cx="88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b="1">
                  <a:effectLst>
                    <a:outerShdw blurRad="38100" dist="38100" dir="2700000" algn="tl">
                      <a:srgbClr val="C0C0C0"/>
                    </a:outerShdw>
                  </a:effectLst>
                  <a:latin typeface="Times New Roman" pitchFamily="18" charset="0"/>
                  <a:ea typeface="仿宋_GB2312" pitchFamily="49" charset="-122"/>
                </a:rPr>
                <a:t>交互用户</a:t>
              </a:r>
            </a:p>
          </p:txBody>
        </p:sp>
        <p:sp>
          <p:nvSpPr>
            <p:cNvPr id="325684" name="Text Box 52"/>
            <p:cNvSpPr txBox="1">
              <a:spLocks noChangeArrowheads="1"/>
            </p:cNvSpPr>
            <p:nvPr/>
          </p:nvSpPr>
          <p:spPr bwMode="auto">
            <a:xfrm>
              <a:off x="4042" y="2184"/>
              <a:ext cx="758" cy="387"/>
            </a:xfrm>
            <a:prstGeom prst="rect">
              <a:avLst/>
            </a:prstGeom>
            <a:solidFill>
              <a:srgbClr val="C0C0C0">
                <a:alpha val="50000"/>
              </a:srgbClr>
            </a:solidFill>
            <a:ln>
              <a:noFill/>
            </a:ln>
            <a:effectLst>
              <a:prstShdw prst="shdw18" dist="17961" dir="13500000">
                <a:srgbClr val="C0C0C0">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b="1">
                  <a:effectLst>
                    <a:outerShdw blurRad="38100" dist="38100" dir="2700000" algn="tl">
                      <a:srgbClr val="FFFFFF"/>
                    </a:outerShdw>
                  </a:effectLst>
                  <a:latin typeface="Times New Roman" pitchFamily="18" charset="0"/>
                  <a:ea typeface="仿宋_GB2312" pitchFamily="49" charset="-122"/>
                </a:rPr>
                <a:t>处理机</a:t>
              </a:r>
            </a:p>
          </p:txBody>
        </p:sp>
        <p:sp>
          <p:nvSpPr>
            <p:cNvPr id="325685" name="Text Box 53"/>
            <p:cNvSpPr txBox="1">
              <a:spLocks noChangeArrowheads="1"/>
            </p:cNvSpPr>
            <p:nvPr/>
          </p:nvSpPr>
          <p:spPr bwMode="auto">
            <a:xfrm>
              <a:off x="4800" y="1797"/>
              <a:ext cx="50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b="1">
                  <a:effectLst>
                    <a:outerShdw blurRad="38100" dist="38100" dir="2700000" algn="tl">
                      <a:srgbClr val="C0C0C0"/>
                    </a:outerShdw>
                  </a:effectLst>
                  <a:latin typeface="Times New Roman" pitchFamily="18" charset="0"/>
                  <a:ea typeface="仿宋_GB2312" pitchFamily="49" charset="-122"/>
                </a:rPr>
                <a:t>完成</a:t>
              </a:r>
            </a:p>
          </p:txBody>
        </p:sp>
        <p:sp>
          <p:nvSpPr>
            <p:cNvPr id="325686" name="Line 54"/>
            <p:cNvSpPr>
              <a:spLocks noChangeShapeType="1"/>
            </p:cNvSpPr>
            <p:nvPr/>
          </p:nvSpPr>
          <p:spPr bwMode="auto">
            <a:xfrm flipH="1">
              <a:off x="1811" y="3405"/>
              <a:ext cx="631"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5687" name="Line 55"/>
            <p:cNvSpPr>
              <a:spLocks noChangeShapeType="1"/>
            </p:cNvSpPr>
            <p:nvPr/>
          </p:nvSpPr>
          <p:spPr bwMode="auto">
            <a:xfrm>
              <a:off x="4800" y="2313"/>
              <a:ext cx="63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5688" name="Line 56"/>
            <p:cNvSpPr>
              <a:spLocks noChangeShapeType="1"/>
            </p:cNvSpPr>
            <p:nvPr/>
          </p:nvSpPr>
          <p:spPr bwMode="auto">
            <a:xfrm flipH="1">
              <a:off x="3326" y="2373"/>
              <a:ext cx="632"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5689" name="Line 57"/>
            <p:cNvSpPr>
              <a:spLocks noChangeShapeType="1"/>
            </p:cNvSpPr>
            <p:nvPr/>
          </p:nvSpPr>
          <p:spPr bwMode="auto">
            <a:xfrm flipH="1">
              <a:off x="1811" y="2373"/>
              <a:ext cx="631"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325690" name="Group 58"/>
            <p:cNvGrpSpPr>
              <a:grpSpLocks/>
            </p:cNvGrpSpPr>
            <p:nvPr/>
          </p:nvGrpSpPr>
          <p:grpSpPr bwMode="auto">
            <a:xfrm>
              <a:off x="2442" y="3276"/>
              <a:ext cx="884" cy="258"/>
              <a:chOff x="4140" y="8928"/>
              <a:chExt cx="1620" cy="312"/>
            </a:xfrm>
          </p:grpSpPr>
          <p:sp>
            <p:nvSpPr>
              <p:cNvPr id="325691" name="Line 59"/>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92" name="Line 60"/>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93" name="Line 61"/>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94" name="Line 62"/>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95" name="Line 63"/>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96" name="Line 64"/>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97" name="Line 65"/>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98" name="Line 66"/>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99" name="Line 67"/>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5700" name="Text Box 68"/>
            <p:cNvSpPr txBox="1">
              <a:spLocks noChangeArrowheads="1"/>
            </p:cNvSpPr>
            <p:nvPr/>
          </p:nvSpPr>
          <p:spPr bwMode="auto">
            <a:xfrm>
              <a:off x="2316" y="1926"/>
              <a:ext cx="88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b="1">
                  <a:effectLst>
                    <a:outerShdw blurRad="38100" dist="38100" dir="2700000" algn="tl">
                      <a:srgbClr val="C0C0C0"/>
                    </a:outerShdw>
                  </a:effectLst>
                  <a:latin typeface="Times New Roman" pitchFamily="18" charset="0"/>
                  <a:ea typeface="仿宋_GB2312" pitchFamily="49" charset="-122"/>
                </a:rPr>
                <a:t>就绪队列</a:t>
              </a:r>
            </a:p>
          </p:txBody>
        </p:sp>
        <p:grpSp>
          <p:nvGrpSpPr>
            <p:cNvPr id="325701" name="Group 69"/>
            <p:cNvGrpSpPr>
              <a:grpSpLocks/>
            </p:cNvGrpSpPr>
            <p:nvPr/>
          </p:nvGrpSpPr>
          <p:grpSpPr bwMode="auto">
            <a:xfrm>
              <a:off x="2442" y="2244"/>
              <a:ext cx="884" cy="258"/>
              <a:chOff x="4140" y="8928"/>
              <a:chExt cx="1620" cy="312"/>
            </a:xfrm>
          </p:grpSpPr>
          <p:sp>
            <p:nvSpPr>
              <p:cNvPr id="325702" name="Line 70"/>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03" name="Line 71"/>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04" name="Line 72"/>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05" name="Line 73"/>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06" name="Line 74"/>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07" name="Line 75"/>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08" name="Line 76"/>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09" name="Line 77"/>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10" name="Line 78"/>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5711" name="Text Box 79"/>
            <p:cNvSpPr txBox="1">
              <a:spLocks noChangeArrowheads="1"/>
            </p:cNvSpPr>
            <p:nvPr/>
          </p:nvSpPr>
          <p:spPr bwMode="auto">
            <a:xfrm>
              <a:off x="2358" y="2889"/>
              <a:ext cx="1221"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b="1">
                  <a:effectLst>
                    <a:outerShdw blurRad="38100" dist="38100" dir="2700000" algn="tl">
                      <a:srgbClr val="C0C0C0"/>
                    </a:outerShdw>
                  </a:effectLst>
                  <a:latin typeface="仿宋_GB2312" pitchFamily="49" charset="-122"/>
                  <a:ea typeface="仿宋_GB2312" pitchFamily="49" charset="-122"/>
                </a:rPr>
                <a:t>就绪</a:t>
              </a:r>
              <a:r>
                <a:rPr lang="en-US" altLang="zh-CN" b="1">
                  <a:effectLst>
                    <a:outerShdw blurRad="38100" dist="38100" dir="2700000" algn="tl">
                      <a:srgbClr val="C0C0C0"/>
                    </a:outerShdw>
                  </a:effectLst>
                  <a:latin typeface="仿宋_GB2312" pitchFamily="49" charset="-122"/>
                  <a:ea typeface="仿宋_GB2312" pitchFamily="49" charset="-122"/>
                </a:rPr>
                <a:t>/</a:t>
              </a:r>
              <a:r>
                <a:rPr lang="zh-CN" altLang="en-US" b="1">
                  <a:effectLst>
                    <a:outerShdw blurRad="38100" dist="38100" dir="2700000" algn="tl">
                      <a:srgbClr val="C0C0C0"/>
                    </a:outerShdw>
                  </a:effectLst>
                  <a:latin typeface="仿宋_GB2312" pitchFamily="49" charset="-122"/>
                  <a:ea typeface="仿宋_GB2312" pitchFamily="49" charset="-122"/>
                </a:rPr>
                <a:t>挂起队列</a:t>
              </a:r>
            </a:p>
          </p:txBody>
        </p:sp>
        <p:sp>
          <p:nvSpPr>
            <p:cNvPr id="325712" name="Text Box 80"/>
            <p:cNvSpPr txBox="1">
              <a:spLocks noChangeArrowheads="1"/>
            </p:cNvSpPr>
            <p:nvPr/>
          </p:nvSpPr>
          <p:spPr bwMode="auto">
            <a:xfrm>
              <a:off x="4968" y="3276"/>
              <a:ext cx="379"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000">
                  <a:latin typeface="宋体" pitchFamily="2" charset="-122"/>
                </a:rPr>
                <a:t>┇</a:t>
              </a:r>
              <a:endParaRPr lang="zh-CN" altLang="en-US" sz="1000">
                <a:latin typeface="Times New Roman" pitchFamily="18" charset="0"/>
              </a:endParaRPr>
            </a:p>
          </p:txBody>
        </p:sp>
        <p:grpSp>
          <p:nvGrpSpPr>
            <p:cNvPr id="325713" name="Group 81"/>
            <p:cNvGrpSpPr>
              <a:grpSpLocks/>
            </p:cNvGrpSpPr>
            <p:nvPr/>
          </p:nvGrpSpPr>
          <p:grpSpPr bwMode="auto">
            <a:xfrm>
              <a:off x="421" y="2760"/>
              <a:ext cx="758" cy="258"/>
              <a:chOff x="4140" y="8928"/>
              <a:chExt cx="1620" cy="312"/>
            </a:xfrm>
          </p:grpSpPr>
          <p:sp>
            <p:nvSpPr>
              <p:cNvPr id="325714" name="Line 82"/>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15" name="Line 83"/>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16" name="Line 84"/>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17" name="Line 85"/>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18" name="Line 86"/>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19" name="Line 87"/>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20" name="Line 88"/>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21" name="Line 89"/>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22" name="Line 90"/>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5723" name="Line 91"/>
            <p:cNvSpPr>
              <a:spLocks noChangeShapeType="1"/>
            </p:cNvSpPr>
            <p:nvPr/>
          </p:nvSpPr>
          <p:spPr bwMode="auto">
            <a:xfrm>
              <a:off x="5094" y="2502"/>
              <a:ext cx="0" cy="7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5724" name="Line 92"/>
            <p:cNvSpPr>
              <a:spLocks noChangeShapeType="1"/>
            </p:cNvSpPr>
            <p:nvPr/>
          </p:nvSpPr>
          <p:spPr bwMode="auto">
            <a:xfrm flipH="1">
              <a:off x="4842" y="2502"/>
              <a:ext cx="2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25" name="Line 93"/>
            <p:cNvSpPr>
              <a:spLocks noChangeShapeType="1"/>
            </p:cNvSpPr>
            <p:nvPr/>
          </p:nvSpPr>
          <p:spPr bwMode="auto">
            <a:xfrm>
              <a:off x="1811" y="2373"/>
              <a:ext cx="0" cy="10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26" name="Line 94"/>
            <p:cNvSpPr>
              <a:spLocks noChangeShapeType="1"/>
            </p:cNvSpPr>
            <p:nvPr/>
          </p:nvSpPr>
          <p:spPr bwMode="auto">
            <a:xfrm flipH="1">
              <a:off x="1179" y="2889"/>
              <a:ext cx="632"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5727" name="Text Box 95"/>
            <p:cNvSpPr txBox="1">
              <a:spLocks noChangeArrowheads="1"/>
            </p:cNvSpPr>
            <p:nvPr/>
          </p:nvSpPr>
          <p:spPr bwMode="auto">
            <a:xfrm>
              <a:off x="295" y="2373"/>
              <a:ext cx="88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b="1">
                  <a:effectLst>
                    <a:outerShdw blurRad="38100" dist="38100" dir="2700000" algn="tl">
                      <a:srgbClr val="C0C0C0"/>
                    </a:outerShdw>
                  </a:effectLst>
                  <a:latin typeface="Times New Roman" pitchFamily="18" charset="0"/>
                  <a:ea typeface="仿宋_GB2312" pitchFamily="49" charset="-122"/>
                </a:rPr>
                <a:t>后备队列</a:t>
              </a:r>
            </a:p>
          </p:txBody>
        </p:sp>
        <p:sp>
          <p:nvSpPr>
            <p:cNvPr id="325728" name="Line 96"/>
            <p:cNvSpPr>
              <a:spLocks noChangeShapeType="1"/>
            </p:cNvSpPr>
            <p:nvPr/>
          </p:nvSpPr>
          <p:spPr bwMode="auto">
            <a:xfrm>
              <a:off x="800" y="3405"/>
              <a:ext cx="7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29" name="Line 97"/>
            <p:cNvSpPr>
              <a:spLocks noChangeShapeType="1"/>
            </p:cNvSpPr>
            <p:nvPr/>
          </p:nvSpPr>
          <p:spPr bwMode="auto">
            <a:xfrm flipV="1">
              <a:off x="1558" y="3018"/>
              <a:ext cx="0" cy="3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5730" name="Oval 98"/>
            <p:cNvSpPr>
              <a:spLocks noChangeArrowheads="1"/>
            </p:cNvSpPr>
            <p:nvPr/>
          </p:nvSpPr>
          <p:spPr bwMode="auto">
            <a:xfrm>
              <a:off x="798" y="1857"/>
              <a:ext cx="1137" cy="516"/>
            </a:xfrm>
            <a:prstGeom prst="ellipse">
              <a:avLst/>
            </a:prstGeom>
            <a:solidFill>
              <a:srgbClr val="C0C0C0">
                <a:alpha val="50000"/>
              </a:srgbClr>
            </a:solidFill>
            <a:ln w="9525">
              <a:solidFill>
                <a:srgbClr val="000000"/>
              </a:solidFill>
              <a:round/>
              <a:headEnd/>
              <a:tailEnd/>
            </a:ln>
          </p:spPr>
          <p:txBody>
            <a:bodyPr/>
            <a:lstStyle/>
            <a:p>
              <a:pPr algn="just" eaLnBrk="0" hangingPunct="0"/>
              <a:r>
                <a:rPr lang="zh-CN" altLang="en-US" b="1">
                  <a:latin typeface="Times New Roman" pitchFamily="18" charset="0"/>
                  <a:ea typeface="仿宋_GB2312" pitchFamily="49" charset="-122"/>
                </a:rPr>
                <a:t>长程调度</a:t>
              </a:r>
            </a:p>
          </p:txBody>
        </p:sp>
        <p:sp>
          <p:nvSpPr>
            <p:cNvPr id="325731" name="Line 99"/>
            <p:cNvSpPr>
              <a:spLocks noChangeShapeType="1"/>
            </p:cNvSpPr>
            <p:nvPr/>
          </p:nvSpPr>
          <p:spPr bwMode="auto">
            <a:xfrm>
              <a:off x="1305" y="2373"/>
              <a:ext cx="0" cy="387"/>
            </a:xfrm>
            <a:prstGeom prst="line">
              <a:avLst/>
            </a:prstGeom>
            <a:noFill/>
            <a:ln w="952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25735"/>
                                        </p:tgtEl>
                                        <p:attrNameLst>
                                          <p:attrName>style.visibility</p:attrName>
                                        </p:attrNameLst>
                                      </p:cBhvr>
                                      <p:to>
                                        <p:strVal val="visible"/>
                                      </p:to>
                                    </p:set>
                                    <p:animEffect transition="in" filter="circle(in)">
                                      <p:cBhvr>
                                        <p:cTn id="18" dur="2000"/>
                                        <p:tgtEl>
                                          <p:spTgt spid="325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2.5.2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调度的类型</a:t>
            </a:r>
          </a:p>
        </p:txBody>
      </p:sp>
      <p:sp>
        <p:nvSpPr>
          <p:cNvPr id="3" name="内容占位符 2"/>
          <p:cNvSpPr>
            <a:spLocks/>
          </p:cNvSpPr>
          <p:nvPr/>
        </p:nvSpPr>
        <p:spPr bwMode="auto">
          <a:xfrm>
            <a:off x="323850" y="1557338"/>
            <a:ext cx="84597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spcAft>
                <a:spcPct val="20000"/>
              </a:spcAft>
              <a:buFont typeface="Arial" pitchFamily="34" charset="0"/>
              <a:buChar char="•"/>
            </a:pPr>
            <a:r>
              <a:rPr lang="zh-CN" altLang="en-US" sz="2800" dirty="0">
                <a:latin typeface="Times New Roman" pitchFamily="18" charset="0"/>
                <a:ea typeface="黑体" pitchFamily="49" charset="-122"/>
                <a:cs typeface="Times New Roman" pitchFamily="18" charset="0"/>
              </a:rPr>
              <a:t>长程调度需要考虑两个问题</a:t>
            </a:r>
          </a:p>
          <a:p>
            <a:pPr marL="914400" lvl="1" indent="-457200">
              <a:spcBef>
                <a:spcPct val="20000"/>
              </a:spcBef>
              <a:spcAft>
                <a:spcPct val="20000"/>
              </a:spcAft>
              <a:buFont typeface="Arial" pitchFamily="34" charset="0"/>
              <a:buChar char="–"/>
            </a:pPr>
            <a:r>
              <a:rPr lang="zh-CN" altLang="en-US" sz="2400" dirty="0">
                <a:latin typeface="Times New Roman" pitchFamily="18" charset="0"/>
                <a:cs typeface="Times New Roman" pitchFamily="18" charset="0"/>
              </a:rPr>
              <a:t>选择多少个作业进入内存，为之创建进程？</a:t>
            </a:r>
          </a:p>
          <a:p>
            <a:pPr marL="914400" lvl="1" indent="-457200">
              <a:spcBef>
                <a:spcPct val="20000"/>
              </a:spcBef>
              <a:spcAft>
                <a:spcPct val="20000"/>
              </a:spcAft>
              <a:buFont typeface="Arial" pitchFamily="34" charset="0"/>
              <a:buNone/>
            </a:pPr>
            <a:r>
              <a:rPr lang="zh-CN" altLang="en-US" sz="2400" dirty="0">
                <a:latin typeface="Times New Roman" pitchFamily="18" charset="0"/>
                <a:cs typeface="Times New Roman" pitchFamily="18" charset="0"/>
              </a:rPr>
              <a:t>              取决于</a:t>
            </a:r>
            <a:r>
              <a:rPr lang="zh-CN" altLang="en-US" sz="2400" b="1" dirty="0">
                <a:solidFill>
                  <a:srgbClr val="FE0000"/>
                </a:solidFill>
                <a:latin typeface="Times New Roman" pitchFamily="18" charset="0"/>
                <a:cs typeface="Times New Roman" pitchFamily="18" charset="0"/>
              </a:rPr>
              <a:t>多道程序的度</a:t>
            </a:r>
            <a:r>
              <a:rPr lang="zh-CN" altLang="en-US" sz="2400" dirty="0">
                <a:latin typeface="Times New Roman" pitchFamily="18" charset="0"/>
                <a:cs typeface="Times New Roman" pitchFamily="18" charset="0"/>
              </a:rPr>
              <a:t>，即允许同时在内存中运行的进程数。</a:t>
            </a:r>
          </a:p>
          <a:p>
            <a:pPr marL="914400" lvl="1" indent="-457200">
              <a:spcBef>
                <a:spcPct val="20000"/>
              </a:spcBef>
              <a:spcAft>
                <a:spcPct val="20000"/>
              </a:spcAft>
              <a:buFont typeface="Arial" pitchFamily="34" charset="0"/>
              <a:buChar char="–"/>
            </a:pPr>
            <a:r>
              <a:rPr lang="zh-CN" altLang="en-US" sz="2400" dirty="0">
                <a:latin typeface="Times New Roman" pitchFamily="18" charset="0"/>
                <a:cs typeface="Times New Roman" pitchFamily="18" charset="0"/>
              </a:rPr>
              <a:t>选择哪些作业</a:t>
            </a:r>
          </a:p>
          <a:p>
            <a:pPr marL="914400" lvl="1" indent="-457200">
              <a:spcBef>
                <a:spcPct val="20000"/>
              </a:spcBef>
              <a:spcAft>
                <a:spcPct val="20000"/>
              </a:spcAft>
              <a:buFont typeface="Arial" pitchFamily="34" charset="0"/>
              <a:buNone/>
            </a:pPr>
            <a:r>
              <a:rPr lang="zh-CN" altLang="en-US" sz="2400" dirty="0">
                <a:latin typeface="Times New Roman" pitchFamily="18" charset="0"/>
                <a:cs typeface="Times New Roman" pitchFamily="18" charset="0"/>
              </a:rPr>
              <a:t>              取决于</a:t>
            </a:r>
            <a:r>
              <a:rPr lang="zh-CN" altLang="en-US" sz="2400" b="1" dirty="0">
                <a:solidFill>
                  <a:srgbClr val="FE0000"/>
                </a:solidFill>
                <a:latin typeface="Times New Roman" pitchFamily="18" charset="0"/>
                <a:cs typeface="Times New Roman" pitchFamily="18" charset="0"/>
              </a:rPr>
              <a:t>长程调度</a:t>
            </a:r>
            <a:r>
              <a:rPr lang="zh-CN" altLang="en-US" sz="2400" b="1" dirty="0" smtClean="0">
                <a:solidFill>
                  <a:srgbClr val="FE0000"/>
                </a:solidFill>
                <a:latin typeface="Times New Roman" pitchFamily="18" charset="0"/>
                <a:cs typeface="Times New Roman" pitchFamily="18" charset="0"/>
              </a:rPr>
              <a:t>算法</a:t>
            </a:r>
            <a:r>
              <a:rPr lang="zh-CN" altLang="en-US" sz="2400" dirty="0" smtClean="0">
                <a:latin typeface="Times New Roman" pitchFamily="18" charset="0"/>
                <a:cs typeface="Times New Roman" pitchFamily="18" charset="0"/>
              </a:rPr>
              <a:t>，如先来先服务（</a:t>
            </a:r>
            <a:r>
              <a:rPr lang="en-US" altLang="zh-CN" sz="2400" dirty="0" smtClean="0">
                <a:latin typeface="Times New Roman" pitchFamily="18" charset="0"/>
                <a:cs typeface="Times New Roman" pitchFamily="18" charset="0"/>
              </a:rPr>
              <a:t>FCFS</a:t>
            </a:r>
            <a:r>
              <a:rPr lang="zh-CN" altLang="en-US" sz="2400" dirty="0" smtClean="0">
                <a:latin typeface="Times New Roman" pitchFamily="18" charset="0"/>
                <a:cs typeface="Times New Roman" pitchFamily="18" charset="0"/>
              </a:rPr>
              <a:t>）、短作业优先、基于优先权调度、响应比高者优先等。</a:t>
            </a:r>
            <a:endParaRPr lang="zh-CN" altLang="en-US" sz="2400" b="1" dirty="0">
              <a:solidFill>
                <a:srgbClr val="FE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主要内容</a:t>
            </a:r>
          </a:p>
        </p:txBody>
      </p:sp>
      <p:graphicFrame>
        <p:nvGraphicFramePr>
          <p:cNvPr id="5" name="图示 4"/>
          <p:cNvGraphicFramePr/>
          <p:nvPr>
            <p:extLst>
              <p:ext uri="{D42A27DB-BD31-4B8C-83A1-F6EECF244321}">
                <p14:modId xmlns:p14="http://schemas.microsoft.com/office/powerpoint/2010/main" val="988967857"/>
              </p:ext>
            </p:extLst>
          </p:nvPr>
        </p:nvGraphicFramePr>
        <p:xfrm>
          <a:off x="1691680" y="1340768"/>
          <a:ext cx="576064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2.5.2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调度的类型</a:t>
            </a:r>
          </a:p>
        </p:txBody>
      </p:sp>
      <p:sp>
        <p:nvSpPr>
          <p:cNvPr id="3" name="内容占位符 2"/>
          <p:cNvSpPr>
            <a:spLocks noGrp="1"/>
          </p:cNvSpPr>
          <p:nvPr>
            <p:ph idx="4294967295"/>
          </p:nvPr>
        </p:nvSpPr>
        <p:spPr>
          <a:xfrm>
            <a:off x="107504" y="1135285"/>
            <a:ext cx="8964488" cy="4525963"/>
          </a:xfrm>
        </p:spPr>
        <p:txBody>
          <a:bodyPr/>
          <a:lstStyle/>
          <a:p>
            <a:pPr eaLnBrk="1" hangingPunct="1">
              <a:spcAft>
                <a:spcPct val="15000"/>
              </a:spcAft>
            </a:pPr>
            <a:r>
              <a:rPr lang="zh-CN" altLang="zh-CN" b="0" dirty="0"/>
              <a:t>中程调度（中级调度） </a:t>
            </a:r>
            <a:endParaRPr lang="zh-CN" altLang="en-US" b="0" dirty="0"/>
          </a:p>
          <a:p>
            <a:pPr lvl="1" eaLnBrk="1" hangingPunct="1">
              <a:spcAft>
                <a:spcPct val="15000"/>
              </a:spcAft>
            </a:pPr>
            <a:r>
              <a:rPr lang="zh-CN" altLang="en-US" b="0" dirty="0">
                <a:ea typeface="宋体" pitchFamily="2" charset="-122"/>
              </a:rPr>
              <a:t>对换功能的一部份，用以提高内存的利用率和系统的吞吐量。</a:t>
            </a:r>
            <a:endParaRPr lang="en-US" altLang="zh-CN" b="0" dirty="0">
              <a:ea typeface="宋体" pitchFamily="2" charset="-122"/>
            </a:endParaRPr>
          </a:p>
          <a:p>
            <a:pPr lvl="1" eaLnBrk="1" hangingPunct="1">
              <a:spcAft>
                <a:spcPct val="15000"/>
              </a:spcAft>
            </a:pPr>
            <a:r>
              <a:rPr lang="zh-CN" altLang="en-US" b="0" dirty="0">
                <a:ea typeface="宋体" pitchFamily="2" charset="-122"/>
              </a:rPr>
              <a:t>内存紧张时，选择一个进程换出到外存（换出）。</a:t>
            </a:r>
            <a:endParaRPr lang="en-US" altLang="zh-CN" b="0" dirty="0">
              <a:ea typeface="宋体" pitchFamily="2" charset="-122"/>
            </a:endParaRPr>
          </a:p>
          <a:p>
            <a:pPr lvl="1" eaLnBrk="1" hangingPunct="1">
              <a:spcAft>
                <a:spcPct val="15000"/>
              </a:spcAft>
            </a:pPr>
            <a:r>
              <a:rPr lang="zh-CN" altLang="en-US" b="0" dirty="0">
                <a:ea typeface="宋体" pitchFamily="2" charset="-122"/>
              </a:rPr>
              <a:t>内存充裕时，从外存选择一个挂起状态的进程调度到内存（换入）。</a:t>
            </a:r>
            <a:endParaRPr lang="en-US" altLang="zh-CN" b="0" dirty="0">
              <a:ea typeface="宋体" pitchFamily="2" charset="-122"/>
            </a:endParaRPr>
          </a:p>
          <a:p>
            <a:pPr lvl="1" eaLnBrk="1" hangingPunct="1">
              <a:spcAft>
                <a:spcPct val="15000"/>
              </a:spcAft>
            </a:pPr>
            <a:r>
              <a:rPr lang="zh-CN" altLang="en-US" b="0" dirty="0">
                <a:ea typeface="宋体" pitchFamily="2" charset="-122"/>
              </a:rPr>
              <a:t>只有支持进程挂起的操作系统才具有中程调度功能</a:t>
            </a:r>
            <a:r>
              <a:rPr lang="zh-CN" altLang="en-US" b="0" dirty="0" smtClean="0">
                <a:ea typeface="宋体" pitchFamily="2" charset="-122"/>
              </a:rPr>
              <a:t>。</a:t>
            </a:r>
            <a:endParaRPr lang="en-US" altLang="zh-CN" b="0" dirty="0" smtClean="0"/>
          </a:p>
          <a:p>
            <a:pPr eaLnBrk="1" hangingPunct="1">
              <a:spcAft>
                <a:spcPct val="15000"/>
              </a:spcAft>
            </a:pPr>
            <a:r>
              <a:rPr lang="zh-CN" altLang="zh-CN" b="0" dirty="0" smtClean="0"/>
              <a:t>短程调度（进程调度、低级调度）</a:t>
            </a:r>
            <a:endParaRPr lang="zh-CN" altLang="en-US" b="0" dirty="0" smtClean="0"/>
          </a:p>
          <a:p>
            <a:pPr lvl="1" eaLnBrk="1" hangingPunct="1">
              <a:spcAft>
                <a:spcPct val="15000"/>
              </a:spcAft>
            </a:pPr>
            <a:r>
              <a:rPr lang="zh-CN" altLang="en-US" b="0" dirty="0" smtClean="0">
                <a:ea typeface="宋体" pitchFamily="2" charset="-122"/>
              </a:rPr>
              <a:t>决定就绪队列中的哪个进程应获得处理器</a:t>
            </a:r>
            <a:endParaRPr lang="en-US" altLang="zh-CN" b="0" dirty="0">
              <a:ea typeface="宋体" pitchFamily="2" charset="-122"/>
            </a:endParaRPr>
          </a:p>
          <a:p>
            <a:pPr lvl="1" eaLnBrk="1" hangingPunct="1">
              <a:spcAft>
                <a:spcPct val="15000"/>
              </a:spcAft>
            </a:pPr>
            <a:r>
              <a:rPr lang="zh-CN" altLang="en-US" b="0" dirty="0" smtClean="0">
                <a:ea typeface="宋体" pitchFamily="2" charset="-122"/>
              </a:rPr>
              <a:t>运行频率最高</a:t>
            </a:r>
            <a:endParaRPr lang="en-US" altLang="zh-CN" b="0" dirty="0">
              <a:ea typeface="宋体" pitchFamily="2" charset="-122"/>
            </a:endParaRPr>
          </a:p>
          <a:p>
            <a:pPr lvl="1" eaLnBrk="1" hangingPunct="1">
              <a:spcAft>
                <a:spcPct val="15000"/>
              </a:spcAft>
            </a:pPr>
            <a:r>
              <a:rPr lang="zh-CN" altLang="en-US" b="0" dirty="0" smtClean="0">
                <a:ea typeface="宋体" pitchFamily="2" charset="-122"/>
              </a:rPr>
              <a:t>现代操作系统几乎都具有短程调度功能</a:t>
            </a:r>
            <a:endParaRPr lang="zh-CN" altLang="en-US" sz="2000" b="0"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2.5.2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调度的类型</a:t>
            </a:r>
          </a:p>
        </p:txBody>
      </p:sp>
      <p:sp>
        <p:nvSpPr>
          <p:cNvPr id="3" name="内容占位符 2"/>
          <p:cNvSpPr>
            <a:spLocks noGrp="1"/>
          </p:cNvSpPr>
          <p:nvPr>
            <p:ph idx="4294967295"/>
          </p:nvPr>
        </p:nvSpPr>
        <p:spPr>
          <a:xfrm>
            <a:off x="352426" y="1103312"/>
            <a:ext cx="8229600" cy="4525963"/>
          </a:xfrm>
        </p:spPr>
        <p:txBody>
          <a:bodyPr/>
          <a:lstStyle/>
          <a:p>
            <a:pPr eaLnBrk="1" hangingPunct="1"/>
            <a:r>
              <a:rPr lang="zh-CN" altLang="en-US" b="0" dirty="0" smtClean="0"/>
              <a:t>同时具有三级调度的调度队列模型 </a:t>
            </a:r>
          </a:p>
        </p:txBody>
      </p:sp>
      <p:grpSp>
        <p:nvGrpSpPr>
          <p:cNvPr id="181274" name="Group 26"/>
          <p:cNvGrpSpPr>
            <a:grpSpLocks/>
          </p:cNvGrpSpPr>
          <p:nvPr/>
        </p:nvGrpSpPr>
        <p:grpSpPr bwMode="auto">
          <a:xfrm>
            <a:off x="1403350" y="1700213"/>
            <a:ext cx="5832475" cy="4535487"/>
            <a:chOff x="884" y="346"/>
            <a:chExt cx="3674" cy="2857"/>
          </a:xfrm>
        </p:grpSpPr>
        <p:sp>
          <p:nvSpPr>
            <p:cNvPr id="181275" name="Line 27"/>
            <p:cNvSpPr>
              <a:spLocks noChangeShapeType="1"/>
            </p:cNvSpPr>
            <p:nvPr/>
          </p:nvSpPr>
          <p:spPr bwMode="auto">
            <a:xfrm>
              <a:off x="1500" y="2943"/>
              <a:ext cx="6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1276" name="Group 28"/>
            <p:cNvGrpSpPr>
              <a:grpSpLocks/>
            </p:cNvGrpSpPr>
            <p:nvPr/>
          </p:nvGrpSpPr>
          <p:grpSpPr bwMode="auto">
            <a:xfrm>
              <a:off x="2115" y="779"/>
              <a:ext cx="2155" cy="1558"/>
              <a:chOff x="5217" y="9240"/>
              <a:chExt cx="3780" cy="2808"/>
            </a:xfrm>
          </p:grpSpPr>
          <p:grpSp>
            <p:nvGrpSpPr>
              <p:cNvPr id="181277" name="Group 29"/>
              <p:cNvGrpSpPr>
                <a:grpSpLocks/>
              </p:cNvGrpSpPr>
              <p:nvPr/>
            </p:nvGrpSpPr>
            <p:grpSpPr bwMode="auto">
              <a:xfrm>
                <a:off x="5217" y="10488"/>
                <a:ext cx="1260" cy="468"/>
                <a:chOff x="4140" y="8928"/>
                <a:chExt cx="1620" cy="312"/>
              </a:xfrm>
            </p:grpSpPr>
            <p:sp>
              <p:nvSpPr>
                <p:cNvPr id="181278" name="Line 30"/>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79" name="Line 31"/>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0" name="Line 32"/>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1" name="Line 33"/>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2" name="Line 34"/>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3" name="Line 35"/>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4" name="Line 36"/>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5" name="Line 37"/>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6" name="Line 38"/>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1287" name="Group 39"/>
              <p:cNvGrpSpPr>
                <a:grpSpLocks/>
              </p:cNvGrpSpPr>
              <p:nvPr/>
            </p:nvGrpSpPr>
            <p:grpSpPr bwMode="auto">
              <a:xfrm>
                <a:off x="5217" y="9240"/>
                <a:ext cx="1260" cy="468"/>
                <a:chOff x="4140" y="8928"/>
                <a:chExt cx="1620" cy="312"/>
              </a:xfrm>
            </p:grpSpPr>
            <p:sp>
              <p:nvSpPr>
                <p:cNvPr id="181288" name="Line 40"/>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9" name="Line 41"/>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0" name="Line 42"/>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1" name="Line 43"/>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2" name="Line 44"/>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3" name="Line 45"/>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4" name="Line 46"/>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5" name="Line 47"/>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6" name="Line 48"/>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297" name="Line 49"/>
              <p:cNvSpPr>
                <a:spLocks noChangeShapeType="1"/>
              </p:cNvSpPr>
              <p:nvPr/>
            </p:nvSpPr>
            <p:spPr bwMode="auto">
              <a:xfrm flipH="1">
                <a:off x="8637" y="955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1298" name="Group 50"/>
              <p:cNvGrpSpPr>
                <a:grpSpLocks/>
              </p:cNvGrpSpPr>
              <p:nvPr/>
            </p:nvGrpSpPr>
            <p:grpSpPr bwMode="auto">
              <a:xfrm>
                <a:off x="5217" y="11736"/>
                <a:ext cx="1260" cy="312"/>
                <a:chOff x="4140" y="8928"/>
                <a:chExt cx="1620" cy="312"/>
              </a:xfrm>
            </p:grpSpPr>
            <p:sp>
              <p:nvSpPr>
                <p:cNvPr id="181299" name="Line 51"/>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00" name="Line 52"/>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01" name="Line 53"/>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02" name="Line 54"/>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03" name="Line 55"/>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04" name="Line 56"/>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05" name="Line 57"/>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06" name="Line 58"/>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07" name="Line 59"/>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1308" name="Group 60"/>
            <p:cNvGrpSpPr>
              <a:grpSpLocks/>
            </p:cNvGrpSpPr>
            <p:nvPr/>
          </p:nvGrpSpPr>
          <p:grpSpPr bwMode="auto">
            <a:xfrm>
              <a:off x="2936" y="952"/>
              <a:ext cx="1334" cy="1905"/>
              <a:chOff x="6657" y="9552"/>
              <a:chExt cx="2340" cy="3432"/>
            </a:xfrm>
          </p:grpSpPr>
          <p:sp>
            <p:nvSpPr>
              <p:cNvPr id="181309" name="Line 61"/>
              <p:cNvSpPr>
                <a:spLocks noChangeShapeType="1"/>
              </p:cNvSpPr>
              <p:nvPr/>
            </p:nvSpPr>
            <p:spPr bwMode="auto">
              <a:xfrm>
                <a:off x="8997" y="9552"/>
                <a:ext cx="0" cy="3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10" name="Line 62"/>
              <p:cNvSpPr>
                <a:spLocks noChangeShapeType="1"/>
              </p:cNvSpPr>
              <p:nvPr/>
            </p:nvSpPr>
            <p:spPr bwMode="auto">
              <a:xfrm flipH="1">
                <a:off x="6657" y="12984"/>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1311" name="Line 63"/>
            <p:cNvSpPr>
              <a:spLocks noChangeShapeType="1"/>
            </p:cNvSpPr>
            <p:nvPr/>
          </p:nvSpPr>
          <p:spPr bwMode="auto">
            <a:xfrm>
              <a:off x="4031" y="880"/>
              <a:ext cx="5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312" name="Line 64"/>
            <p:cNvSpPr>
              <a:spLocks noChangeShapeType="1"/>
            </p:cNvSpPr>
            <p:nvPr/>
          </p:nvSpPr>
          <p:spPr bwMode="auto">
            <a:xfrm flipH="1">
              <a:off x="2835" y="880"/>
              <a:ext cx="512"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1313" name="Line 65"/>
            <p:cNvSpPr>
              <a:spLocks noChangeShapeType="1"/>
            </p:cNvSpPr>
            <p:nvPr/>
          </p:nvSpPr>
          <p:spPr bwMode="auto">
            <a:xfrm flipH="1">
              <a:off x="1295" y="967"/>
              <a:ext cx="821"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81314" name="Group 66"/>
            <p:cNvGrpSpPr>
              <a:grpSpLocks/>
            </p:cNvGrpSpPr>
            <p:nvPr/>
          </p:nvGrpSpPr>
          <p:grpSpPr bwMode="auto">
            <a:xfrm>
              <a:off x="2116" y="2785"/>
              <a:ext cx="719" cy="260"/>
              <a:chOff x="4140" y="8928"/>
              <a:chExt cx="1620" cy="312"/>
            </a:xfrm>
          </p:grpSpPr>
          <p:sp>
            <p:nvSpPr>
              <p:cNvPr id="181315" name="Line 67"/>
              <p:cNvSpPr>
                <a:spLocks noChangeShapeType="1"/>
              </p:cNvSpPr>
              <p:nvPr/>
            </p:nvSpPr>
            <p:spPr bwMode="auto">
              <a:xfrm>
                <a:off x="43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16" name="Line 68"/>
              <p:cNvSpPr>
                <a:spLocks noChangeShapeType="1"/>
              </p:cNvSpPr>
              <p:nvPr/>
            </p:nvSpPr>
            <p:spPr bwMode="auto">
              <a:xfrm>
                <a:off x="45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17" name="Line 69"/>
              <p:cNvSpPr>
                <a:spLocks noChangeShapeType="1"/>
              </p:cNvSpPr>
              <p:nvPr/>
            </p:nvSpPr>
            <p:spPr bwMode="auto">
              <a:xfrm>
                <a:off x="468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18" name="Line 70"/>
              <p:cNvSpPr>
                <a:spLocks noChangeShapeType="1"/>
              </p:cNvSpPr>
              <p:nvPr/>
            </p:nvSpPr>
            <p:spPr bwMode="auto">
              <a:xfrm>
                <a:off x="486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19" name="Line 71"/>
              <p:cNvSpPr>
                <a:spLocks noChangeShapeType="1"/>
              </p:cNvSpPr>
              <p:nvPr/>
            </p:nvSpPr>
            <p:spPr bwMode="auto">
              <a:xfrm>
                <a:off x="504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20" name="Line 72"/>
              <p:cNvSpPr>
                <a:spLocks noChangeShapeType="1"/>
              </p:cNvSpPr>
              <p:nvPr/>
            </p:nvSpPr>
            <p:spPr bwMode="auto">
              <a:xfrm>
                <a:off x="522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21" name="Line 73"/>
              <p:cNvSpPr>
                <a:spLocks noChangeShapeType="1"/>
              </p:cNvSpPr>
              <p:nvPr/>
            </p:nvSpPr>
            <p:spPr bwMode="auto">
              <a:xfrm>
                <a:off x="5400" y="8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22" name="Line 74"/>
              <p:cNvSpPr>
                <a:spLocks noChangeShapeType="1"/>
              </p:cNvSpPr>
              <p:nvPr/>
            </p:nvSpPr>
            <p:spPr bwMode="auto">
              <a:xfrm>
                <a:off x="4140" y="892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23" name="Line 75"/>
              <p:cNvSpPr>
                <a:spLocks noChangeShapeType="1"/>
              </p:cNvSpPr>
              <p:nvPr/>
            </p:nvSpPr>
            <p:spPr bwMode="auto">
              <a:xfrm>
                <a:off x="4140" y="9240"/>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324" name="Line 76"/>
            <p:cNvSpPr>
              <a:spLocks noChangeShapeType="1"/>
            </p:cNvSpPr>
            <p:nvPr/>
          </p:nvSpPr>
          <p:spPr bwMode="auto">
            <a:xfrm flipV="1">
              <a:off x="1500" y="967"/>
              <a:ext cx="0" cy="19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325" name="Line 77"/>
            <p:cNvSpPr>
              <a:spLocks noChangeShapeType="1"/>
            </p:cNvSpPr>
            <p:nvPr/>
          </p:nvSpPr>
          <p:spPr bwMode="auto">
            <a:xfrm>
              <a:off x="1808" y="2872"/>
              <a:ext cx="3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26" name="Line 78"/>
            <p:cNvSpPr>
              <a:spLocks noChangeShapeType="1"/>
            </p:cNvSpPr>
            <p:nvPr/>
          </p:nvSpPr>
          <p:spPr bwMode="auto">
            <a:xfrm flipV="1">
              <a:off x="1808" y="2525"/>
              <a:ext cx="0" cy="3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27" name="Line 79"/>
            <p:cNvSpPr>
              <a:spLocks noChangeShapeType="1"/>
            </p:cNvSpPr>
            <p:nvPr/>
          </p:nvSpPr>
          <p:spPr bwMode="auto">
            <a:xfrm>
              <a:off x="1808" y="2525"/>
              <a:ext cx="14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28" name="Line 80"/>
            <p:cNvSpPr>
              <a:spLocks noChangeShapeType="1"/>
            </p:cNvSpPr>
            <p:nvPr/>
          </p:nvSpPr>
          <p:spPr bwMode="auto">
            <a:xfrm flipV="1">
              <a:off x="3245" y="2266"/>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29" name="Line 81"/>
            <p:cNvSpPr>
              <a:spLocks noChangeShapeType="1"/>
            </p:cNvSpPr>
            <p:nvPr/>
          </p:nvSpPr>
          <p:spPr bwMode="auto">
            <a:xfrm flipH="1">
              <a:off x="2835" y="2266"/>
              <a:ext cx="4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330" name="Line 82"/>
            <p:cNvSpPr>
              <a:spLocks noChangeShapeType="1"/>
            </p:cNvSpPr>
            <p:nvPr/>
          </p:nvSpPr>
          <p:spPr bwMode="auto">
            <a:xfrm>
              <a:off x="1808" y="2266"/>
              <a:ext cx="3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31" name="Line 83"/>
            <p:cNvSpPr>
              <a:spLocks noChangeShapeType="1"/>
            </p:cNvSpPr>
            <p:nvPr/>
          </p:nvSpPr>
          <p:spPr bwMode="auto">
            <a:xfrm flipV="1">
              <a:off x="1808" y="1919"/>
              <a:ext cx="0" cy="3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32" name="Line 84"/>
            <p:cNvSpPr>
              <a:spLocks noChangeShapeType="1"/>
            </p:cNvSpPr>
            <p:nvPr/>
          </p:nvSpPr>
          <p:spPr bwMode="auto">
            <a:xfrm>
              <a:off x="1808" y="1919"/>
              <a:ext cx="14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33" name="Line 85"/>
            <p:cNvSpPr>
              <a:spLocks noChangeShapeType="1"/>
            </p:cNvSpPr>
            <p:nvPr/>
          </p:nvSpPr>
          <p:spPr bwMode="auto">
            <a:xfrm flipV="1">
              <a:off x="3245" y="1660"/>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34" name="Line 86"/>
            <p:cNvSpPr>
              <a:spLocks noChangeShapeType="1"/>
            </p:cNvSpPr>
            <p:nvPr/>
          </p:nvSpPr>
          <p:spPr bwMode="auto">
            <a:xfrm flipH="1">
              <a:off x="2937" y="1660"/>
              <a:ext cx="3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335" name="Line 87"/>
            <p:cNvSpPr>
              <a:spLocks noChangeShapeType="1"/>
            </p:cNvSpPr>
            <p:nvPr/>
          </p:nvSpPr>
          <p:spPr bwMode="auto">
            <a:xfrm>
              <a:off x="2835" y="967"/>
              <a:ext cx="3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36" name="Line 88"/>
            <p:cNvSpPr>
              <a:spLocks noChangeShapeType="1"/>
            </p:cNvSpPr>
            <p:nvPr/>
          </p:nvSpPr>
          <p:spPr bwMode="auto">
            <a:xfrm>
              <a:off x="3142" y="967"/>
              <a:ext cx="0" cy="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37" name="Line 89"/>
            <p:cNvSpPr>
              <a:spLocks noChangeShapeType="1"/>
            </p:cNvSpPr>
            <p:nvPr/>
          </p:nvSpPr>
          <p:spPr bwMode="auto">
            <a:xfrm flipH="1">
              <a:off x="2937" y="1573"/>
              <a:ext cx="2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338" name="Line 90"/>
            <p:cNvSpPr>
              <a:spLocks noChangeShapeType="1"/>
            </p:cNvSpPr>
            <p:nvPr/>
          </p:nvSpPr>
          <p:spPr bwMode="auto">
            <a:xfrm flipH="1">
              <a:off x="1500" y="1573"/>
              <a:ext cx="6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339" name="Line 91"/>
            <p:cNvSpPr>
              <a:spLocks noChangeShapeType="1"/>
            </p:cNvSpPr>
            <p:nvPr/>
          </p:nvSpPr>
          <p:spPr bwMode="auto">
            <a:xfrm>
              <a:off x="4066" y="794"/>
              <a:ext cx="1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40" name="Line 92"/>
            <p:cNvSpPr>
              <a:spLocks noChangeShapeType="1"/>
            </p:cNvSpPr>
            <p:nvPr/>
          </p:nvSpPr>
          <p:spPr bwMode="auto">
            <a:xfrm flipV="1">
              <a:off x="4168" y="534"/>
              <a:ext cx="0" cy="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41" name="Line 93"/>
            <p:cNvSpPr>
              <a:spLocks noChangeShapeType="1"/>
            </p:cNvSpPr>
            <p:nvPr/>
          </p:nvSpPr>
          <p:spPr bwMode="auto">
            <a:xfrm flipH="1">
              <a:off x="1910" y="534"/>
              <a:ext cx="22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42" name="Line 94"/>
            <p:cNvSpPr>
              <a:spLocks noChangeShapeType="1"/>
            </p:cNvSpPr>
            <p:nvPr/>
          </p:nvSpPr>
          <p:spPr bwMode="auto">
            <a:xfrm>
              <a:off x="1910" y="534"/>
              <a:ext cx="0" cy="3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43" name="Line 95"/>
            <p:cNvSpPr>
              <a:spLocks noChangeShapeType="1"/>
            </p:cNvSpPr>
            <p:nvPr/>
          </p:nvSpPr>
          <p:spPr bwMode="auto">
            <a:xfrm>
              <a:off x="1910" y="880"/>
              <a:ext cx="2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1344" name="Group 96"/>
            <p:cNvGrpSpPr>
              <a:grpSpLocks/>
            </p:cNvGrpSpPr>
            <p:nvPr/>
          </p:nvGrpSpPr>
          <p:grpSpPr bwMode="auto">
            <a:xfrm>
              <a:off x="884" y="433"/>
              <a:ext cx="3386" cy="1991"/>
              <a:chOff x="3057" y="8616"/>
              <a:chExt cx="5940" cy="3588"/>
            </a:xfrm>
          </p:grpSpPr>
          <p:sp>
            <p:nvSpPr>
              <p:cNvPr id="181345" name="Oval 97"/>
              <p:cNvSpPr>
                <a:spLocks noChangeArrowheads="1"/>
              </p:cNvSpPr>
              <p:nvPr/>
            </p:nvSpPr>
            <p:spPr bwMode="auto">
              <a:xfrm>
                <a:off x="7377" y="11580"/>
                <a:ext cx="1620" cy="624"/>
              </a:xfrm>
              <a:prstGeom prst="ellipse">
                <a:avLst/>
              </a:prstGeom>
              <a:solidFill>
                <a:srgbClr val="C0C0C0">
                  <a:alpha val="50000"/>
                </a:srgbClr>
              </a:solidFill>
              <a:ln w="9525">
                <a:solidFill>
                  <a:srgbClr val="000000"/>
                </a:solidFill>
                <a:round/>
                <a:headEnd/>
                <a:tailEnd/>
              </a:ln>
            </p:spPr>
            <p:txBody>
              <a:bodyPr/>
              <a:lstStyle/>
              <a:p>
                <a:pPr algn="just" eaLnBrk="0" hangingPunct="0"/>
                <a:r>
                  <a:rPr lang="zh-CN" altLang="en-US" sz="1600" b="1">
                    <a:effectLst>
                      <a:outerShdw blurRad="38100" dist="38100" dir="2700000" algn="tl">
                        <a:srgbClr val="FFFFFF"/>
                      </a:outerShdw>
                    </a:effectLst>
                    <a:latin typeface="Times New Roman" pitchFamily="18" charset="0"/>
                    <a:ea typeface="仿宋_GB2312" pitchFamily="49" charset="-122"/>
                  </a:rPr>
                  <a:t>中程调度</a:t>
                </a:r>
              </a:p>
            </p:txBody>
          </p:sp>
          <p:sp>
            <p:nvSpPr>
              <p:cNvPr id="181346" name="Oval 98"/>
              <p:cNvSpPr>
                <a:spLocks noChangeArrowheads="1"/>
              </p:cNvSpPr>
              <p:nvPr/>
            </p:nvSpPr>
            <p:spPr bwMode="auto">
              <a:xfrm>
                <a:off x="3057" y="8616"/>
                <a:ext cx="1620" cy="624"/>
              </a:xfrm>
              <a:prstGeom prst="ellipse">
                <a:avLst/>
              </a:prstGeom>
              <a:solidFill>
                <a:srgbClr val="C0C0C0">
                  <a:alpha val="50000"/>
                </a:srgbClr>
              </a:solidFill>
              <a:ln w="9525">
                <a:solidFill>
                  <a:srgbClr val="000000"/>
                </a:solidFill>
                <a:round/>
                <a:headEnd/>
                <a:tailEnd/>
              </a:ln>
            </p:spPr>
            <p:txBody>
              <a:bodyPr/>
              <a:lstStyle/>
              <a:p>
                <a:pPr algn="just" eaLnBrk="0" hangingPunct="0"/>
                <a:r>
                  <a:rPr lang="zh-CN" altLang="en-US" sz="1600" b="1" dirty="0">
                    <a:effectLst>
                      <a:outerShdw blurRad="38100" dist="38100" dir="2700000" algn="tl">
                        <a:srgbClr val="FFFFFF"/>
                      </a:outerShdw>
                    </a:effectLst>
                    <a:latin typeface="Times New Roman" pitchFamily="18" charset="0"/>
                    <a:ea typeface="仿宋_GB2312" pitchFamily="49" charset="-122"/>
                  </a:rPr>
                  <a:t>长程调度</a:t>
                </a:r>
              </a:p>
            </p:txBody>
          </p:sp>
          <p:sp>
            <p:nvSpPr>
              <p:cNvPr id="181347" name="Oval 99"/>
              <p:cNvSpPr>
                <a:spLocks noChangeArrowheads="1"/>
              </p:cNvSpPr>
              <p:nvPr/>
            </p:nvSpPr>
            <p:spPr bwMode="auto">
              <a:xfrm>
                <a:off x="7377" y="9864"/>
                <a:ext cx="1620" cy="624"/>
              </a:xfrm>
              <a:prstGeom prst="ellipse">
                <a:avLst/>
              </a:prstGeom>
              <a:solidFill>
                <a:srgbClr val="C0C0C0">
                  <a:alpha val="50000"/>
                </a:srgbClr>
              </a:solidFill>
              <a:ln w="9525">
                <a:solidFill>
                  <a:srgbClr val="000000"/>
                </a:solidFill>
                <a:round/>
                <a:headEnd/>
                <a:tailEnd/>
              </a:ln>
            </p:spPr>
            <p:txBody>
              <a:bodyPr/>
              <a:lstStyle/>
              <a:p>
                <a:pPr algn="just" eaLnBrk="0" hangingPunct="0"/>
                <a:r>
                  <a:rPr lang="zh-CN" altLang="en-US" sz="1600" b="1">
                    <a:effectLst>
                      <a:outerShdw blurRad="38100" dist="38100" dir="2700000" algn="tl">
                        <a:srgbClr val="FFFFFF"/>
                      </a:outerShdw>
                    </a:effectLst>
                    <a:latin typeface="Times New Roman" pitchFamily="18" charset="0"/>
                    <a:ea typeface="仿宋_GB2312" pitchFamily="49" charset="-122"/>
                  </a:rPr>
                  <a:t>短程调度</a:t>
                </a:r>
              </a:p>
            </p:txBody>
          </p:sp>
          <p:sp>
            <p:nvSpPr>
              <p:cNvPr id="181348" name="Freeform 100"/>
              <p:cNvSpPr>
                <a:spLocks/>
              </p:cNvSpPr>
              <p:nvPr/>
            </p:nvSpPr>
            <p:spPr bwMode="auto">
              <a:xfrm>
                <a:off x="7017" y="9396"/>
                <a:ext cx="540" cy="468"/>
              </a:xfrm>
              <a:custGeom>
                <a:avLst/>
                <a:gdLst>
                  <a:gd name="T0" fmla="*/ 540 w 540"/>
                  <a:gd name="T1" fmla="*/ 468 h 468"/>
                  <a:gd name="T2" fmla="*/ 0 w 540"/>
                  <a:gd name="T3" fmla="*/ 0 h 468"/>
                </a:gdLst>
                <a:ahLst/>
                <a:cxnLst>
                  <a:cxn ang="0">
                    <a:pos x="T0" y="T1"/>
                  </a:cxn>
                  <a:cxn ang="0">
                    <a:pos x="T2" y="T3"/>
                  </a:cxn>
                </a:cxnLst>
                <a:rect l="0" t="0" r="r" b="b"/>
                <a:pathLst>
                  <a:path w="540" h="468">
                    <a:moveTo>
                      <a:pt x="540" y="468"/>
                    </a:moveTo>
                    <a:cubicBezTo>
                      <a:pt x="315" y="273"/>
                      <a:pt x="90" y="78"/>
                      <a:pt x="0" y="0"/>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1349" name="Freeform 101"/>
              <p:cNvSpPr>
                <a:spLocks/>
              </p:cNvSpPr>
              <p:nvPr/>
            </p:nvSpPr>
            <p:spPr bwMode="auto">
              <a:xfrm>
                <a:off x="4317" y="9240"/>
                <a:ext cx="180" cy="312"/>
              </a:xfrm>
              <a:custGeom>
                <a:avLst/>
                <a:gdLst>
                  <a:gd name="T0" fmla="*/ 0 w 720"/>
                  <a:gd name="T1" fmla="*/ 0 h 468"/>
                  <a:gd name="T2" fmla="*/ 540 w 720"/>
                  <a:gd name="T3" fmla="*/ 156 h 468"/>
                  <a:gd name="T4" fmla="*/ 720 w 720"/>
                  <a:gd name="T5" fmla="*/ 468 h 468"/>
                </a:gdLst>
                <a:ahLst/>
                <a:cxnLst>
                  <a:cxn ang="0">
                    <a:pos x="T0" y="T1"/>
                  </a:cxn>
                  <a:cxn ang="0">
                    <a:pos x="T2" y="T3"/>
                  </a:cxn>
                  <a:cxn ang="0">
                    <a:pos x="T4" y="T5"/>
                  </a:cxn>
                </a:cxnLst>
                <a:rect l="0" t="0" r="r" b="b"/>
                <a:pathLst>
                  <a:path w="720" h="468">
                    <a:moveTo>
                      <a:pt x="0" y="0"/>
                    </a:moveTo>
                    <a:cubicBezTo>
                      <a:pt x="210" y="39"/>
                      <a:pt x="420" y="78"/>
                      <a:pt x="540" y="156"/>
                    </a:cubicBezTo>
                    <a:cubicBezTo>
                      <a:pt x="660" y="234"/>
                      <a:pt x="690" y="351"/>
                      <a:pt x="720" y="468"/>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1350" name="Freeform 102"/>
              <p:cNvSpPr>
                <a:spLocks/>
              </p:cNvSpPr>
              <p:nvPr/>
            </p:nvSpPr>
            <p:spPr bwMode="auto">
              <a:xfrm>
                <a:off x="7017" y="10020"/>
                <a:ext cx="1080" cy="1560"/>
              </a:xfrm>
              <a:custGeom>
                <a:avLst/>
                <a:gdLst>
                  <a:gd name="T0" fmla="*/ 1080 w 1080"/>
                  <a:gd name="T1" fmla="*/ 1248 h 1248"/>
                  <a:gd name="T2" fmla="*/ 0 w 1080"/>
                  <a:gd name="T3" fmla="*/ 0 h 1248"/>
                </a:gdLst>
                <a:ahLst/>
                <a:cxnLst>
                  <a:cxn ang="0">
                    <a:pos x="T0" y="T1"/>
                  </a:cxn>
                  <a:cxn ang="0">
                    <a:pos x="T2" y="T3"/>
                  </a:cxn>
                </a:cxnLst>
                <a:rect l="0" t="0" r="r" b="b"/>
                <a:pathLst>
                  <a:path w="1080" h="1248">
                    <a:moveTo>
                      <a:pt x="1080" y="1248"/>
                    </a:moveTo>
                    <a:cubicBezTo>
                      <a:pt x="1080" y="1248"/>
                      <a:pt x="540" y="624"/>
                      <a:pt x="0" y="0"/>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1351" name="Freeform 103"/>
              <p:cNvSpPr>
                <a:spLocks/>
              </p:cNvSpPr>
              <p:nvPr/>
            </p:nvSpPr>
            <p:spPr bwMode="auto">
              <a:xfrm>
                <a:off x="4857" y="10644"/>
                <a:ext cx="3240" cy="936"/>
              </a:xfrm>
              <a:custGeom>
                <a:avLst/>
                <a:gdLst>
                  <a:gd name="T0" fmla="*/ 3240 w 3240"/>
                  <a:gd name="T1" fmla="*/ 936 h 936"/>
                  <a:gd name="T2" fmla="*/ 540 w 3240"/>
                  <a:gd name="T3" fmla="*/ 468 h 936"/>
                  <a:gd name="T4" fmla="*/ 0 w 3240"/>
                  <a:gd name="T5" fmla="*/ 0 h 936"/>
                </a:gdLst>
                <a:ahLst/>
                <a:cxnLst>
                  <a:cxn ang="0">
                    <a:pos x="T0" y="T1"/>
                  </a:cxn>
                  <a:cxn ang="0">
                    <a:pos x="T2" y="T3"/>
                  </a:cxn>
                  <a:cxn ang="0">
                    <a:pos x="T4" y="T5"/>
                  </a:cxn>
                </a:cxnLst>
                <a:rect l="0" t="0" r="r" b="b"/>
                <a:pathLst>
                  <a:path w="3240" h="936">
                    <a:moveTo>
                      <a:pt x="3240" y="936"/>
                    </a:moveTo>
                    <a:cubicBezTo>
                      <a:pt x="2160" y="780"/>
                      <a:pt x="1080" y="624"/>
                      <a:pt x="540" y="468"/>
                    </a:cubicBezTo>
                    <a:cubicBezTo>
                      <a:pt x="0" y="312"/>
                      <a:pt x="90" y="78"/>
                      <a:pt x="0" y="0"/>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1352" name="Freeform 104"/>
              <p:cNvSpPr>
                <a:spLocks/>
              </p:cNvSpPr>
              <p:nvPr/>
            </p:nvSpPr>
            <p:spPr bwMode="auto">
              <a:xfrm>
                <a:off x="6837" y="11528"/>
                <a:ext cx="1080" cy="364"/>
              </a:xfrm>
              <a:custGeom>
                <a:avLst/>
                <a:gdLst>
                  <a:gd name="T0" fmla="*/ 1080 w 1080"/>
                  <a:gd name="T1" fmla="*/ 52 h 364"/>
                  <a:gd name="T2" fmla="*/ 540 w 1080"/>
                  <a:gd name="T3" fmla="*/ 52 h 364"/>
                  <a:gd name="T4" fmla="*/ 0 w 1080"/>
                  <a:gd name="T5" fmla="*/ 364 h 364"/>
                </a:gdLst>
                <a:ahLst/>
                <a:cxnLst>
                  <a:cxn ang="0">
                    <a:pos x="T0" y="T1"/>
                  </a:cxn>
                  <a:cxn ang="0">
                    <a:pos x="T2" y="T3"/>
                  </a:cxn>
                  <a:cxn ang="0">
                    <a:pos x="T4" y="T5"/>
                  </a:cxn>
                </a:cxnLst>
                <a:rect l="0" t="0" r="r" b="b"/>
                <a:pathLst>
                  <a:path w="1080" h="364">
                    <a:moveTo>
                      <a:pt x="1080" y="52"/>
                    </a:moveTo>
                    <a:cubicBezTo>
                      <a:pt x="900" y="26"/>
                      <a:pt x="720" y="0"/>
                      <a:pt x="540" y="52"/>
                    </a:cubicBezTo>
                    <a:cubicBezTo>
                      <a:pt x="360" y="104"/>
                      <a:pt x="180" y="234"/>
                      <a:pt x="0" y="364"/>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1353" name="Text Box 105"/>
            <p:cNvSpPr txBox="1">
              <a:spLocks noChangeArrowheads="1"/>
            </p:cNvSpPr>
            <p:nvPr/>
          </p:nvSpPr>
          <p:spPr bwMode="auto">
            <a:xfrm>
              <a:off x="3395" y="739"/>
              <a:ext cx="615" cy="260"/>
            </a:xfrm>
            <a:prstGeom prst="rect">
              <a:avLst/>
            </a:prstGeom>
            <a:solidFill>
              <a:srgbClr val="C0C0C0">
                <a:alpha val="50000"/>
              </a:srgbClr>
            </a:solidFill>
            <a:ln>
              <a:noFill/>
            </a:ln>
            <a:effectLst>
              <a:prstShdw prst="shdw18" dist="17961" dir="13500000">
                <a:srgbClr val="C0C0C0">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effectLst>
                    <a:outerShdw blurRad="38100" dist="38100" dir="2700000" algn="tl">
                      <a:srgbClr val="FFFFFF"/>
                    </a:outerShdw>
                  </a:effectLst>
                  <a:latin typeface="Times New Roman" pitchFamily="18" charset="0"/>
                  <a:ea typeface="仿宋_GB2312" pitchFamily="49" charset="-122"/>
                </a:rPr>
                <a:t>处理机</a:t>
              </a:r>
            </a:p>
          </p:txBody>
        </p:sp>
        <p:sp>
          <p:nvSpPr>
            <p:cNvPr id="181354" name="Text Box 106"/>
            <p:cNvSpPr txBox="1">
              <a:spLocks noChangeArrowheads="1"/>
            </p:cNvSpPr>
            <p:nvPr/>
          </p:nvSpPr>
          <p:spPr bwMode="auto">
            <a:xfrm>
              <a:off x="4148" y="606"/>
              <a:ext cx="41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effectLst>
                    <a:outerShdw blurRad="38100" dist="38100" dir="2700000" algn="tl">
                      <a:srgbClr val="C0C0C0"/>
                    </a:outerShdw>
                  </a:effectLst>
                  <a:latin typeface="Times New Roman" pitchFamily="18" charset="0"/>
                  <a:ea typeface="仿宋_GB2312" pitchFamily="49" charset="-122"/>
                </a:rPr>
                <a:t>完成</a:t>
              </a:r>
            </a:p>
          </p:txBody>
        </p:sp>
        <p:sp>
          <p:nvSpPr>
            <p:cNvPr id="181355" name="Text Box 107"/>
            <p:cNvSpPr txBox="1">
              <a:spLocks noChangeArrowheads="1"/>
            </p:cNvSpPr>
            <p:nvPr/>
          </p:nvSpPr>
          <p:spPr bwMode="auto">
            <a:xfrm>
              <a:off x="2095" y="566"/>
              <a:ext cx="7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effectLst>
                    <a:outerShdw blurRad="38100" dist="38100" dir="2700000" algn="tl">
                      <a:srgbClr val="C0C0C0"/>
                    </a:outerShdw>
                  </a:effectLst>
                  <a:latin typeface="Times New Roman" pitchFamily="18" charset="0"/>
                  <a:ea typeface="仿宋_GB2312" pitchFamily="49" charset="-122"/>
                </a:rPr>
                <a:t>就绪队列</a:t>
              </a:r>
            </a:p>
          </p:txBody>
        </p:sp>
        <p:sp>
          <p:nvSpPr>
            <p:cNvPr id="181356" name="Text Box 108"/>
            <p:cNvSpPr txBox="1">
              <a:spLocks noChangeArrowheads="1"/>
            </p:cNvSpPr>
            <p:nvPr/>
          </p:nvSpPr>
          <p:spPr bwMode="auto">
            <a:xfrm>
              <a:off x="2027" y="1266"/>
              <a:ext cx="99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effectLst>
                    <a:outerShdw blurRad="38100" dist="38100" dir="2700000" algn="tl">
                      <a:srgbClr val="C0C0C0"/>
                    </a:outerShdw>
                  </a:effectLst>
                  <a:latin typeface="仿宋_GB2312" pitchFamily="49" charset="-122"/>
                  <a:ea typeface="仿宋_GB2312" pitchFamily="49" charset="-122"/>
                </a:rPr>
                <a:t>就绪</a:t>
              </a:r>
              <a:r>
                <a:rPr lang="en-US" altLang="zh-CN" sz="1600" b="1">
                  <a:effectLst>
                    <a:outerShdw blurRad="38100" dist="38100" dir="2700000" algn="tl">
                      <a:srgbClr val="C0C0C0"/>
                    </a:outerShdw>
                  </a:effectLst>
                  <a:latin typeface="仿宋_GB2312" pitchFamily="49" charset="-122"/>
                  <a:ea typeface="仿宋_GB2312" pitchFamily="49" charset="-122"/>
                </a:rPr>
                <a:t>/</a:t>
              </a:r>
              <a:r>
                <a:rPr lang="zh-CN" altLang="en-US" sz="1600" b="1">
                  <a:effectLst>
                    <a:outerShdw blurRad="38100" dist="38100" dir="2700000" algn="tl">
                      <a:srgbClr val="C0C0C0"/>
                    </a:outerShdw>
                  </a:effectLst>
                  <a:latin typeface="仿宋_GB2312" pitchFamily="49" charset="-122"/>
                  <a:ea typeface="仿宋_GB2312" pitchFamily="49" charset="-122"/>
                </a:rPr>
                <a:t>挂起队列</a:t>
              </a:r>
            </a:p>
          </p:txBody>
        </p:sp>
        <p:sp>
          <p:nvSpPr>
            <p:cNvPr id="181357" name="Text Box 109"/>
            <p:cNvSpPr txBox="1">
              <a:spLocks noChangeArrowheads="1"/>
            </p:cNvSpPr>
            <p:nvPr/>
          </p:nvSpPr>
          <p:spPr bwMode="auto">
            <a:xfrm>
              <a:off x="1993" y="1945"/>
              <a:ext cx="99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effectLst>
                    <a:outerShdw blurRad="38100" dist="38100" dir="2700000" algn="tl">
                      <a:srgbClr val="C0C0C0"/>
                    </a:outerShdw>
                  </a:effectLst>
                  <a:latin typeface="仿宋_GB2312" pitchFamily="49" charset="-122"/>
                  <a:ea typeface="仿宋_GB2312" pitchFamily="49" charset="-122"/>
                </a:rPr>
                <a:t>阻塞</a:t>
              </a:r>
              <a:r>
                <a:rPr lang="en-US" altLang="zh-CN" sz="1600" b="1">
                  <a:effectLst>
                    <a:outerShdw blurRad="38100" dist="38100" dir="2700000" algn="tl">
                      <a:srgbClr val="C0C0C0"/>
                    </a:outerShdw>
                  </a:effectLst>
                  <a:latin typeface="仿宋_GB2312" pitchFamily="49" charset="-122"/>
                  <a:ea typeface="仿宋_GB2312" pitchFamily="49" charset="-122"/>
                </a:rPr>
                <a:t>/</a:t>
              </a:r>
              <a:r>
                <a:rPr lang="zh-CN" altLang="en-US" sz="1600" b="1">
                  <a:effectLst>
                    <a:outerShdw blurRad="38100" dist="38100" dir="2700000" algn="tl">
                      <a:srgbClr val="C0C0C0"/>
                    </a:outerShdw>
                  </a:effectLst>
                  <a:latin typeface="仿宋_GB2312" pitchFamily="49" charset="-122"/>
                  <a:ea typeface="仿宋_GB2312" pitchFamily="49" charset="-122"/>
                </a:rPr>
                <a:t>挂起队列</a:t>
              </a:r>
            </a:p>
          </p:txBody>
        </p:sp>
        <p:sp>
          <p:nvSpPr>
            <p:cNvPr id="181358" name="Text Box 110"/>
            <p:cNvSpPr txBox="1">
              <a:spLocks noChangeArrowheads="1"/>
            </p:cNvSpPr>
            <p:nvPr/>
          </p:nvSpPr>
          <p:spPr bwMode="auto">
            <a:xfrm>
              <a:off x="2095" y="2580"/>
              <a:ext cx="71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effectLst>
                    <a:outerShdw blurRad="38100" dist="38100" dir="2700000" algn="tl">
                      <a:srgbClr val="C0C0C0"/>
                    </a:outerShdw>
                  </a:effectLst>
                  <a:latin typeface="Times New Roman" pitchFamily="18" charset="0"/>
                  <a:ea typeface="仿宋_GB2312" pitchFamily="49" charset="-122"/>
                </a:rPr>
                <a:t>阻塞队列</a:t>
              </a:r>
            </a:p>
          </p:txBody>
        </p:sp>
        <p:sp>
          <p:nvSpPr>
            <p:cNvPr id="181359" name="Text Box 111"/>
            <p:cNvSpPr txBox="1">
              <a:spLocks noChangeArrowheads="1"/>
            </p:cNvSpPr>
            <p:nvPr/>
          </p:nvSpPr>
          <p:spPr bwMode="auto">
            <a:xfrm>
              <a:off x="2608" y="346"/>
              <a:ext cx="82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dirty="0">
                  <a:effectLst>
                    <a:outerShdw blurRad="38100" dist="38100" dir="2700000" algn="tl">
                      <a:srgbClr val="C0C0C0"/>
                    </a:outerShdw>
                  </a:effectLst>
                  <a:latin typeface="Times New Roman" pitchFamily="18" charset="0"/>
                  <a:ea typeface="仿宋_GB2312" pitchFamily="49" charset="-122"/>
                </a:rPr>
                <a:t>时间片用完</a:t>
              </a:r>
            </a:p>
          </p:txBody>
        </p:sp>
        <p:sp>
          <p:nvSpPr>
            <p:cNvPr id="181360" name="Text Box 112"/>
            <p:cNvSpPr txBox="1">
              <a:spLocks noChangeArrowheads="1"/>
            </p:cNvSpPr>
            <p:nvPr/>
          </p:nvSpPr>
          <p:spPr bwMode="auto">
            <a:xfrm>
              <a:off x="3224" y="2857"/>
              <a:ext cx="71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effectLst>
                    <a:outerShdw blurRad="38100" dist="38100" dir="2700000" algn="tl">
                      <a:srgbClr val="C0C0C0"/>
                    </a:outerShdw>
                  </a:effectLst>
                  <a:latin typeface="Times New Roman" pitchFamily="18" charset="0"/>
                  <a:ea typeface="仿宋_GB2312" pitchFamily="49" charset="-122"/>
                </a:rPr>
                <a:t>事件等待</a:t>
              </a:r>
            </a:p>
          </p:txBody>
        </p:sp>
        <p:sp>
          <p:nvSpPr>
            <p:cNvPr id="181361" name="Text Box 113"/>
            <p:cNvSpPr txBox="1">
              <a:spLocks noChangeArrowheads="1"/>
            </p:cNvSpPr>
            <p:nvPr/>
          </p:nvSpPr>
          <p:spPr bwMode="auto">
            <a:xfrm>
              <a:off x="1377" y="2943"/>
              <a:ext cx="71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effectLst>
                    <a:outerShdw blurRad="38100" dist="38100" dir="2700000" algn="tl">
                      <a:srgbClr val="C0C0C0"/>
                    </a:outerShdw>
                  </a:effectLst>
                  <a:latin typeface="Times New Roman" pitchFamily="18" charset="0"/>
                  <a:ea typeface="仿宋_GB2312" pitchFamily="49" charset="-122"/>
                </a:rPr>
                <a:t>事件发生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81274"/>
                                        </p:tgtEl>
                                        <p:attrNameLst>
                                          <p:attrName>style.visibility</p:attrName>
                                        </p:attrNameLst>
                                      </p:cBhvr>
                                      <p:to>
                                        <p:strVal val="visible"/>
                                      </p:to>
                                    </p:set>
                                    <p:animEffect transition="in" filter="circle(in)">
                                      <p:cBhvr>
                                        <p:cTn id="13" dur="2000"/>
                                        <p:tgtEl>
                                          <p:spTgt spid="18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进程调度算法</a:t>
            </a:r>
          </a:p>
        </p:txBody>
      </p:sp>
      <p:sp>
        <p:nvSpPr>
          <p:cNvPr id="3" name="内容占位符 2"/>
          <p:cNvSpPr>
            <a:spLocks noGrp="1"/>
          </p:cNvSpPr>
          <p:nvPr>
            <p:ph idx="4294967295"/>
          </p:nvPr>
        </p:nvSpPr>
        <p:spPr>
          <a:xfrm>
            <a:off x="323528" y="1052736"/>
            <a:ext cx="8229600" cy="4525963"/>
          </a:xfrm>
        </p:spPr>
        <p:txBody>
          <a:bodyPr/>
          <a:lstStyle/>
          <a:p>
            <a:pPr eaLnBrk="1" hangingPunct="1">
              <a:spcAft>
                <a:spcPct val="5000"/>
              </a:spcAft>
            </a:pPr>
            <a:r>
              <a:rPr lang="zh-CN" altLang="zh-CN" b="0" dirty="0" smtClean="0"/>
              <a:t>调度算法</a:t>
            </a:r>
            <a:endParaRPr lang="zh-CN" altLang="en-US" b="0" dirty="0" smtClean="0"/>
          </a:p>
          <a:p>
            <a:pPr lvl="1" eaLnBrk="1" hangingPunct="1">
              <a:spcAft>
                <a:spcPct val="5000"/>
              </a:spcAft>
            </a:pPr>
            <a:r>
              <a:rPr lang="zh-CN" altLang="en-US" b="0" dirty="0" smtClean="0">
                <a:latin typeface="宋体" pitchFamily="2" charset="-122"/>
                <a:ea typeface="宋体" pitchFamily="2" charset="-122"/>
              </a:rPr>
              <a:t>根据系统的资源分配策略所规定的资源分配算法</a:t>
            </a:r>
          </a:p>
          <a:p>
            <a:pPr lvl="1" eaLnBrk="1" hangingPunct="1">
              <a:spcAft>
                <a:spcPct val="5000"/>
              </a:spcAft>
            </a:pPr>
            <a:r>
              <a:rPr lang="zh-CN" altLang="en-US" b="0" dirty="0" smtClean="0">
                <a:latin typeface="宋体" pitchFamily="2" charset="-122"/>
                <a:ea typeface="宋体" pitchFamily="2" charset="-122"/>
              </a:rPr>
              <a:t>对于不同的系统目标，通常采用不同的调度算法</a:t>
            </a:r>
            <a:endParaRPr lang="en-US" altLang="zh-CN" sz="2000" b="0" dirty="0" smtClean="0">
              <a:ea typeface="宋体" pitchFamily="2" charset="-122"/>
            </a:endParaRPr>
          </a:p>
          <a:p>
            <a:pPr algn="just">
              <a:spcAft>
                <a:spcPct val="5000"/>
              </a:spcAft>
            </a:pPr>
            <a:r>
              <a:rPr lang="zh-CN" altLang="en-US" b="0" dirty="0" smtClean="0"/>
              <a:t>常见的调度算法</a:t>
            </a:r>
          </a:p>
          <a:p>
            <a:pPr marL="457200" lvl="1" indent="0" eaLnBrk="1" hangingPunct="1">
              <a:spcAft>
                <a:spcPct val="5000"/>
              </a:spcAft>
              <a:buNone/>
            </a:pPr>
            <a:endParaRPr lang="zh-CN" altLang="en-US" b="0" dirty="0" smtClean="0">
              <a:latin typeface="宋体" pitchFamily="2" charset="-122"/>
              <a:ea typeface="宋体" pitchFamily="2" charset="-122"/>
            </a:endParaRPr>
          </a:p>
        </p:txBody>
      </p:sp>
      <p:graphicFrame>
        <p:nvGraphicFramePr>
          <p:cNvPr id="4" name="图示 3"/>
          <p:cNvGraphicFramePr/>
          <p:nvPr>
            <p:extLst>
              <p:ext uri="{D42A27DB-BD31-4B8C-83A1-F6EECF244321}">
                <p14:modId xmlns:p14="http://schemas.microsoft.com/office/powerpoint/2010/main" val="757622906"/>
              </p:ext>
            </p:extLst>
          </p:nvPr>
        </p:nvGraphicFramePr>
        <p:xfrm>
          <a:off x="1475656" y="3068960"/>
          <a:ext cx="6336704"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2.5.3.1 </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先来先服务（</a:t>
            </a:r>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FCFS</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p>
        </p:txBody>
      </p:sp>
      <p:sp>
        <p:nvSpPr>
          <p:cNvPr id="3" name="内容占位符 2"/>
          <p:cNvSpPr>
            <a:spLocks noGrp="1"/>
          </p:cNvSpPr>
          <p:nvPr>
            <p:ph idx="4294967295"/>
          </p:nvPr>
        </p:nvSpPr>
        <p:spPr>
          <a:xfrm>
            <a:off x="457200" y="1124744"/>
            <a:ext cx="8229600" cy="4525963"/>
          </a:xfrm>
        </p:spPr>
        <p:txBody>
          <a:bodyPr/>
          <a:lstStyle/>
          <a:p>
            <a:pPr eaLnBrk="1" hangingPunct="1"/>
            <a:r>
              <a:rPr lang="zh-CN" altLang="zh-CN" b="0" dirty="0" smtClean="0"/>
              <a:t>算法</a:t>
            </a:r>
            <a:r>
              <a:rPr lang="zh-CN" altLang="en-US" b="0" dirty="0" smtClean="0"/>
              <a:t>：</a:t>
            </a:r>
            <a:r>
              <a:rPr lang="en-US" altLang="zh-CN" b="0" dirty="0"/>
              <a:t>First-Come-First-Served</a:t>
            </a:r>
            <a:endParaRPr lang="en-US" altLang="zh-CN" b="0" dirty="0" smtClean="0"/>
          </a:p>
          <a:p>
            <a:pPr eaLnBrk="1" hangingPunct="1">
              <a:buFont typeface="Arial" pitchFamily="34" charset="0"/>
              <a:buNone/>
            </a:pPr>
            <a:r>
              <a:rPr lang="zh-CN" altLang="en-US" sz="2400" b="0" dirty="0" smtClean="0">
                <a:latin typeface="宋体" pitchFamily="2" charset="-122"/>
                <a:ea typeface="宋体" pitchFamily="2" charset="-122"/>
              </a:rPr>
              <a:t>      选择最先进入就绪队列的进程投入执行，即进程按照</a:t>
            </a:r>
            <a:r>
              <a:rPr lang="zh-CN" altLang="en-US" sz="2400" dirty="0" smtClean="0">
                <a:solidFill>
                  <a:srgbClr val="FE0000"/>
                </a:solidFill>
                <a:latin typeface="宋体" pitchFamily="2" charset="-122"/>
                <a:ea typeface="宋体" pitchFamily="2" charset="-122"/>
              </a:rPr>
              <a:t>请求</a:t>
            </a:r>
            <a:r>
              <a:rPr lang="en-US" altLang="zh-CN" sz="2400" dirty="0" smtClean="0">
                <a:solidFill>
                  <a:srgbClr val="FE0000"/>
                </a:solidFill>
                <a:latin typeface="宋体" pitchFamily="2" charset="-122"/>
                <a:ea typeface="宋体" pitchFamily="2" charset="-122"/>
              </a:rPr>
              <a:t>CPU</a:t>
            </a:r>
            <a:r>
              <a:rPr lang="zh-CN" altLang="en-US" sz="2400" dirty="0" smtClean="0">
                <a:solidFill>
                  <a:srgbClr val="FE0000"/>
                </a:solidFill>
                <a:latin typeface="宋体" pitchFamily="2" charset="-122"/>
                <a:ea typeface="宋体" pitchFamily="2" charset="-122"/>
              </a:rPr>
              <a:t>的顺序使用</a:t>
            </a:r>
            <a:r>
              <a:rPr lang="en-US" altLang="zh-CN" sz="2400" dirty="0" smtClean="0">
                <a:solidFill>
                  <a:srgbClr val="FE0000"/>
                </a:solidFill>
                <a:latin typeface="宋体" pitchFamily="2" charset="-122"/>
                <a:ea typeface="宋体" pitchFamily="2" charset="-122"/>
              </a:rPr>
              <a:t>CPU</a:t>
            </a:r>
            <a:r>
              <a:rPr lang="zh-CN" altLang="en-US" sz="2400" b="0" dirty="0" smtClean="0">
                <a:latin typeface="宋体" pitchFamily="2" charset="-122"/>
                <a:ea typeface="宋体" pitchFamily="2" charset="-122"/>
              </a:rPr>
              <a:t>。</a:t>
            </a:r>
          </a:p>
          <a:p>
            <a:pPr algn="just"/>
            <a:r>
              <a:rPr lang="zh-CN" altLang="en-US" b="0" dirty="0" smtClean="0"/>
              <a:t>评价</a:t>
            </a:r>
          </a:p>
          <a:p>
            <a:pPr lvl="1" eaLnBrk="1" hangingPunct="1"/>
            <a:r>
              <a:rPr lang="zh-CN" altLang="en-US" b="0" dirty="0" smtClean="0">
                <a:latin typeface="宋体" pitchFamily="2" charset="-122"/>
                <a:ea typeface="宋体" pitchFamily="2" charset="-122"/>
              </a:rPr>
              <a:t>属于</a:t>
            </a:r>
            <a:r>
              <a:rPr lang="zh-CN" altLang="en-US" b="0" dirty="0">
                <a:latin typeface="宋体" pitchFamily="2" charset="-122"/>
                <a:ea typeface="宋体" pitchFamily="2" charset="-122"/>
              </a:rPr>
              <a:t>非抢占调度</a:t>
            </a:r>
            <a:r>
              <a:rPr lang="zh-CN" altLang="en-US" b="0" dirty="0" smtClean="0">
                <a:latin typeface="宋体" pitchFamily="2" charset="-122"/>
                <a:ea typeface="宋体" pitchFamily="2" charset="-122"/>
              </a:rPr>
              <a:t>方式</a:t>
            </a:r>
            <a:endParaRPr lang="en-US" altLang="zh-CN" b="0" dirty="0">
              <a:latin typeface="宋体" pitchFamily="2" charset="-122"/>
              <a:ea typeface="宋体" pitchFamily="2" charset="-122"/>
            </a:endParaRPr>
          </a:p>
          <a:p>
            <a:pPr lvl="1" eaLnBrk="1" hangingPunct="1"/>
            <a:r>
              <a:rPr lang="zh-CN" altLang="en-US" b="0" dirty="0" smtClean="0">
                <a:latin typeface="宋体" pitchFamily="2" charset="-122"/>
                <a:ea typeface="宋体" pitchFamily="2" charset="-122"/>
              </a:rPr>
              <a:t>对长进程（作业）有利，不利于短进程（作业）</a:t>
            </a:r>
            <a:endParaRPr lang="en-US" altLang="zh-CN" b="0" dirty="0">
              <a:latin typeface="宋体" pitchFamily="2" charset="-122"/>
              <a:ea typeface="宋体" pitchFamily="2" charset="-122"/>
            </a:endParaRPr>
          </a:p>
          <a:p>
            <a:pPr lvl="1" eaLnBrk="1" hangingPunct="1"/>
            <a:r>
              <a:rPr lang="zh-CN" altLang="en-US" b="0" dirty="0" smtClean="0">
                <a:latin typeface="宋体" pitchFamily="2" charset="-122"/>
                <a:ea typeface="宋体" pitchFamily="2" charset="-122"/>
              </a:rPr>
              <a:t>有利于</a:t>
            </a:r>
            <a:r>
              <a:rPr lang="en-US" altLang="zh-CN" b="0" dirty="0">
                <a:latin typeface="宋体" pitchFamily="2" charset="-122"/>
                <a:ea typeface="宋体" pitchFamily="2" charset="-122"/>
              </a:rPr>
              <a:t>CPU</a:t>
            </a:r>
            <a:r>
              <a:rPr lang="zh-CN" altLang="en-US" b="0" dirty="0">
                <a:latin typeface="宋体" pitchFamily="2" charset="-122"/>
                <a:ea typeface="宋体" pitchFamily="2" charset="-122"/>
              </a:rPr>
              <a:t>繁忙型的进程，而不利于</a:t>
            </a:r>
            <a:r>
              <a:rPr lang="en-US" altLang="zh-CN" b="0" dirty="0">
                <a:latin typeface="宋体" pitchFamily="2" charset="-122"/>
                <a:ea typeface="宋体" pitchFamily="2" charset="-122"/>
              </a:rPr>
              <a:t>I/O</a:t>
            </a:r>
            <a:r>
              <a:rPr lang="zh-CN" altLang="en-US" b="0" dirty="0">
                <a:latin typeface="宋体" pitchFamily="2" charset="-122"/>
                <a:ea typeface="宋体" pitchFamily="2" charset="-122"/>
              </a:rPr>
              <a:t>繁忙型的</a:t>
            </a:r>
            <a:r>
              <a:rPr lang="zh-CN" altLang="en-US" b="0" dirty="0" smtClean="0">
                <a:latin typeface="宋体" pitchFamily="2" charset="-122"/>
                <a:ea typeface="宋体" pitchFamily="2" charset="-122"/>
              </a:rPr>
              <a:t>进程</a:t>
            </a:r>
            <a:endParaRPr lang="en-US" altLang="zh-CN" b="0" dirty="0" smtClean="0">
              <a:latin typeface="宋体" pitchFamily="2" charset="-122"/>
              <a:ea typeface="宋体" pitchFamily="2" charset="-122"/>
            </a:endParaRPr>
          </a:p>
          <a:p>
            <a:pPr lvl="1" eaLnBrk="1" hangingPunct="1"/>
            <a:r>
              <a:rPr lang="zh-CN" altLang="en-US" b="0" dirty="0" smtClean="0">
                <a:latin typeface="宋体" pitchFamily="2" charset="-122"/>
                <a:ea typeface="宋体" pitchFamily="2" charset="-122"/>
              </a:rPr>
              <a:t>不能</a:t>
            </a:r>
            <a:r>
              <a:rPr lang="zh-CN" altLang="en-US" b="0" dirty="0">
                <a:latin typeface="宋体" pitchFamily="2" charset="-122"/>
                <a:ea typeface="宋体" pitchFamily="2" charset="-122"/>
              </a:rPr>
              <a:t>直接用于</a:t>
            </a:r>
            <a:r>
              <a:rPr lang="zh-CN" altLang="en-US" b="0" dirty="0" smtClean="0">
                <a:latin typeface="宋体" pitchFamily="2" charset="-122"/>
                <a:ea typeface="宋体" pitchFamily="2" charset="-122"/>
              </a:rPr>
              <a:t>分时系统</a:t>
            </a:r>
            <a:endParaRPr lang="en-US" altLang="zh-CN" b="0" dirty="0" smtClean="0">
              <a:latin typeface="宋体" pitchFamily="2" charset="-122"/>
              <a:ea typeface="宋体" pitchFamily="2" charset="-122"/>
            </a:endParaRPr>
          </a:p>
          <a:p>
            <a:pPr lvl="1" eaLnBrk="1" hangingPunct="1"/>
            <a:r>
              <a:rPr lang="zh-CN" altLang="en-US" b="0" dirty="0" smtClean="0">
                <a:latin typeface="宋体" pitchFamily="2" charset="-122"/>
                <a:ea typeface="宋体" pitchFamily="2" charset="-122"/>
              </a:rPr>
              <a:t>通常与其它调度算法混合使用</a:t>
            </a:r>
            <a:endParaRPr lang="en-US" altLang="zh-CN" b="0" dirty="0">
              <a:latin typeface="宋体" pitchFamily="2" charset="-122"/>
              <a:ea typeface="宋体" pitchFamily="2" charset="-122"/>
            </a:endParaRPr>
          </a:p>
          <a:p>
            <a:pPr lvl="1" eaLnBrk="1" hangingPunct="1"/>
            <a:r>
              <a:rPr lang="zh-CN" altLang="en-US" b="0" dirty="0" smtClean="0">
                <a:latin typeface="宋体" pitchFamily="2" charset="-122"/>
                <a:ea typeface="宋体" pitchFamily="2" charset="-122"/>
              </a:rPr>
              <a:t>平均</a:t>
            </a:r>
            <a:r>
              <a:rPr lang="zh-CN" altLang="en-US" b="0" dirty="0">
                <a:latin typeface="宋体" pitchFamily="2" charset="-122"/>
                <a:ea typeface="宋体" pitchFamily="2" charset="-122"/>
              </a:rPr>
              <a:t>周转时间</a:t>
            </a:r>
            <a:r>
              <a:rPr lang="zh-CN" altLang="en-US" b="0" dirty="0" smtClean="0">
                <a:latin typeface="宋体" pitchFamily="2" charset="-122"/>
                <a:ea typeface="宋体" pitchFamily="2" charset="-122"/>
              </a:rPr>
              <a:t>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先来先服务（</a:t>
            </a:r>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FCFS</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p>
        </p:txBody>
      </p:sp>
      <p:sp>
        <p:nvSpPr>
          <p:cNvPr id="3" name="内容占位符 2"/>
          <p:cNvSpPr>
            <a:spLocks noGrp="1"/>
          </p:cNvSpPr>
          <p:nvPr>
            <p:ph idx="4294967295"/>
          </p:nvPr>
        </p:nvSpPr>
        <p:spPr>
          <a:xfrm>
            <a:off x="107504" y="1052736"/>
            <a:ext cx="8856984" cy="4896544"/>
          </a:xfrm>
        </p:spPr>
        <p:txBody>
          <a:bodyPr/>
          <a:lstStyle/>
          <a:p>
            <a:pPr eaLnBrk="1" hangingPunct="1"/>
            <a:r>
              <a:rPr lang="zh-CN" altLang="en-US" b="0" dirty="0" smtClean="0"/>
              <a:t>示例</a:t>
            </a:r>
          </a:p>
          <a:p>
            <a:pPr eaLnBrk="1" hangingPunct="1">
              <a:buFont typeface="Arial" pitchFamily="34" charset="0"/>
              <a:buNone/>
            </a:pPr>
            <a:r>
              <a:rPr lang="zh-CN" altLang="en-US" sz="2400" b="0" dirty="0" smtClean="0">
                <a:latin typeface="宋体" pitchFamily="2" charset="-122"/>
                <a:ea typeface="宋体" pitchFamily="2" charset="-122"/>
              </a:rPr>
              <a:t>      计算</a:t>
            </a:r>
            <a:r>
              <a:rPr lang="en-US" altLang="zh-CN" sz="2400" b="0" dirty="0" smtClean="0">
                <a:latin typeface="宋体" pitchFamily="2" charset="-122"/>
                <a:ea typeface="宋体" pitchFamily="2" charset="-122"/>
              </a:rPr>
              <a:t>P1</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P2</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P3</a:t>
            </a:r>
            <a:r>
              <a:rPr lang="zh-CN" altLang="en-US" sz="2400" b="0" dirty="0" smtClean="0">
                <a:latin typeface="宋体" pitchFamily="2" charset="-122"/>
                <a:ea typeface="宋体" pitchFamily="2" charset="-122"/>
              </a:rPr>
              <a:t>和</a:t>
            </a:r>
            <a:r>
              <a:rPr lang="en-US" altLang="zh-CN" sz="2400" b="0" dirty="0" smtClean="0">
                <a:latin typeface="宋体" pitchFamily="2" charset="-122"/>
                <a:ea typeface="宋体" pitchFamily="2" charset="-122"/>
              </a:rPr>
              <a:t>P4</a:t>
            </a:r>
            <a:r>
              <a:rPr lang="zh-CN" altLang="en-US" sz="2400" b="0" dirty="0" smtClean="0">
                <a:latin typeface="宋体" pitchFamily="2" charset="-122"/>
                <a:ea typeface="宋体" pitchFamily="2" charset="-122"/>
              </a:rPr>
              <a:t>的周转时间、平均周转时间、</a:t>
            </a:r>
            <a:r>
              <a:rPr lang="zh-CN" altLang="en-US" sz="2400" dirty="0" smtClean="0">
                <a:solidFill>
                  <a:srgbClr val="FE0000"/>
                </a:solidFill>
                <a:latin typeface="宋体" pitchFamily="2" charset="-122"/>
                <a:ea typeface="宋体" pitchFamily="2" charset="-122"/>
              </a:rPr>
              <a:t>带权周转时间</a:t>
            </a:r>
            <a:r>
              <a:rPr lang="zh-CN" altLang="en-US" sz="2400" b="0" dirty="0" smtClean="0">
                <a:latin typeface="宋体" pitchFamily="2" charset="-122"/>
                <a:ea typeface="宋体" pitchFamily="2" charset="-122"/>
              </a:rPr>
              <a:t>和</a:t>
            </a:r>
            <a:r>
              <a:rPr lang="zh-CN" altLang="en-US" sz="2400" dirty="0" smtClean="0">
                <a:solidFill>
                  <a:srgbClr val="FE0000"/>
                </a:solidFill>
                <a:latin typeface="宋体" pitchFamily="2" charset="-122"/>
                <a:ea typeface="宋体" pitchFamily="2" charset="-122"/>
              </a:rPr>
              <a:t>平均带权周转时间</a:t>
            </a:r>
            <a:r>
              <a:rPr lang="zh-CN" altLang="en-US" sz="2400" b="0" dirty="0" smtClean="0">
                <a:latin typeface="宋体" pitchFamily="2" charset="-122"/>
                <a:ea typeface="宋体" pitchFamily="2" charset="-122"/>
              </a:rPr>
              <a:t>。</a:t>
            </a:r>
          </a:p>
          <a:p>
            <a:pPr algn="just"/>
            <a:endParaRPr lang="zh-CN" altLang="en-US" sz="3200" b="0" dirty="0" smtClean="0">
              <a:latin typeface="宋体" pitchFamily="2" charset="-122"/>
              <a:ea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019740321"/>
              </p:ext>
            </p:extLst>
          </p:nvPr>
        </p:nvGraphicFramePr>
        <p:xfrm>
          <a:off x="611560" y="2550832"/>
          <a:ext cx="7992889" cy="3326441"/>
        </p:xfrm>
        <a:graphic>
          <a:graphicData uri="http://schemas.openxmlformats.org/drawingml/2006/table">
            <a:tbl>
              <a:tblPr firstRow="1" firstCol="1" bandRow="1">
                <a:tableStyleId>{21E4AEA4-8DFA-4A89-87EB-49C32662AFE0}</a:tableStyleId>
              </a:tblPr>
              <a:tblGrid>
                <a:gridCol w="1216935"/>
                <a:gridCol w="1778598"/>
                <a:gridCol w="1778598"/>
                <a:gridCol w="1779798"/>
                <a:gridCol w="1438960"/>
              </a:tblGrid>
              <a:tr h="835357">
                <a:tc>
                  <a:txBody>
                    <a:bodyPr/>
                    <a:lstStyle/>
                    <a:p>
                      <a:pPr algn="ctr">
                        <a:spcAft>
                          <a:spcPts val="0"/>
                        </a:spcAft>
                      </a:pPr>
                      <a:r>
                        <a:rPr lang="zh-CN" sz="2800" kern="100" dirty="0">
                          <a:effectLst/>
                        </a:rPr>
                        <a:t>进程名</a:t>
                      </a:r>
                      <a:endParaRPr lang="zh-CN" sz="2800" kern="100" dirty="0">
                        <a:effectLst/>
                        <a:latin typeface="Times New Roman"/>
                        <a:ea typeface="宋体"/>
                      </a:endParaRPr>
                    </a:p>
                  </a:txBody>
                  <a:tcPr marL="68580" marR="68580" marT="0" marB="0" anchor="ctr"/>
                </a:tc>
                <a:tc>
                  <a:txBody>
                    <a:bodyPr/>
                    <a:lstStyle/>
                    <a:p>
                      <a:pPr algn="ctr">
                        <a:spcAft>
                          <a:spcPts val="0"/>
                        </a:spcAft>
                      </a:pPr>
                      <a:r>
                        <a:rPr lang="zh-CN" sz="2800" kern="100">
                          <a:effectLst/>
                        </a:rPr>
                        <a:t>产生时间</a:t>
                      </a:r>
                      <a:endParaRPr lang="zh-CN" sz="2800" kern="100">
                        <a:effectLst/>
                        <a:latin typeface="Times New Roman"/>
                        <a:ea typeface="宋体"/>
                      </a:endParaRPr>
                    </a:p>
                  </a:txBody>
                  <a:tcPr marL="68580" marR="68580" marT="0" marB="0" anchor="ctr"/>
                </a:tc>
                <a:tc>
                  <a:txBody>
                    <a:bodyPr/>
                    <a:lstStyle/>
                    <a:p>
                      <a:pPr algn="ctr">
                        <a:spcAft>
                          <a:spcPts val="0"/>
                        </a:spcAft>
                      </a:pPr>
                      <a:r>
                        <a:rPr lang="zh-CN" sz="2800" kern="100" dirty="0" smtClean="0">
                          <a:effectLst/>
                        </a:rPr>
                        <a:t>服务时间</a:t>
                      </a:r>
                      <a:endParaRPr lang="zh-CN" sz="2800" kern="100" dirty="0">
                        <a:effectLst/>
                        <a:latin typeface="Times New Roman"/>
                        <a:ea typeface="宋体"/>
                      </a:endParaRPr>
                    </a:p>
                  </a:txBody>
                  <a:tcPr marL="68580" marR="68580" marT="0" marB="0" anchor="ctr"/>
                </a:tc>
                <a:tc>
                  <a:txBody>
                    <a:bodyPr/>
                    <a:lstStyle/>
                    <a:p>
                      <a:pPr algn="ctr">
                        <a:spcAft>
                          <a:spcPts val="0"/>
                        </a:spcAft>
                      </a:pPr>
                      <a:r>
                        <a:rPr lang="zh-CN" sz="2800" kern="100" dirty="0">
                          <a:effectLst/>
                        </a:rPr>
                        <a:t>优先级</a:t>
                      </a:r>
                      <a:endParaRPr lang="zh-CN" sz="2800" kern="100" dirty="0">
                        <a:effectLst/>
                        <a:latin typeface="Times New Roman"/>
                        <a:ea typeface="宋体"/>
                      </a:endParaRPr>
                    </a:p>
                  </a:txBody>
                  <a:tcPr marL="68580" marR="68580" marT="0" marB="0" anchor="ctr"/>
                </a:tc>
                <a:tc>
                  <a:txBody>
                    <a:bodyPr/>
                    <a:lstStyle/>
                    <a:p>
                      <a:pPr algn="ctr">
                        <a:spcAft>
                          <a:spcPts val="0"/>
                        </a:spcAft>
                      </a:pPr>
                      <a:r>
                        <a:rPr lang="zh-CN" sz="2800" kern="100">
                          <a:effectLst/>
                        </a:rPr>
                        <a:t>时间片</a:t>
                      </a:r>
                      <a:endParaRPr lang="zh-CN" sz="2800" kern="100">
                        <a:effectLst/>
                        <a:latin typeface="Times New Roman"/>
                        <a:ea typeface="宋体"/>
                      </a:endParaRPr>
                    </a:p>
                  </a:txBody>
                  <a:tcPr marL="68580" marR="68580" marT="0" marB="0" anchor="ctr"/>
                </a:tc>
              </a:tr>
              <a:tr h="622771">
                <a:tc>
                  <a:txBody>
                    <a:bodyPr/>
                    <a:lstStyle/>
                    <a:p>
                      <a:pPr algn="ctr">
                        <a:spcAft>
                          <a:spcPts val="0"/>
                        </a:spcAft>
                      </a:pPr>
                      <a:r>
                        <a:rPr lang="en-US" sz="2800" kern="100" dirty="0">
                          <a:effectLst/>
                        </a:rPr>
                        <a:t>P1</a:t>
                      </a:r>
                      <a:endParaRPr lang="zh-CN" sz="2800" kern="100" dirty="0">
                        <a:effectLst/>
                        <a:latin typeface="Times New Roman"/>
                        <a:ea typeface="宋体"/>
                      </a:endParaRPr>
                    </a:p>
                  </a:txBody>
                  <a:tcPr marL="68580" marR="68580" marT="0" marB="0" anchor="ctr"/>
                </a:tc>
                <a:tc>
                  <a:txBody>
                    <a:bodyPr/>
                    <a:lstStyle/>
                    <a:p>
                      <a:pPr algn="ctr">
                        <a:spcAft>
                          <a:spcPts val="0"/>
                        </a:spcAft>
                      </a:pPr>
                      <a:r>
                        <a:rPr lang="en-US" sz="2800" kern="100" dirty="0">
                          <a:effectLst/>
                        </a:rPr>
                        <a:t>0</a:t>
                      </a:r>
                      <a:endParaRPr lang="zh-CN" sz="2800" kern="100" dirty="0">
                        <a:effectLst/>
                        <a:latin typeface="Times New Roman"/>
                        <a:ea typeface="宋体"/>
                      </a:endParaRPr>
                    </a:p>
                  </a:txBody>
                  <a:tcPr marL="68580" marR="68580" marT="0" marB="0" anchor="ctr"/>
                </a:tc>
                <a:tc>
                  <a:txBody>
                    <a:bodyPr/>
                    <a:lstStyle/>
                    <a:p>
                      <a:pPr algn="ctr">
                        <a:spcAft>
                          <a:spcPts val="0"/>
                        </a:spcAft>
                      </a:pPr>
                      <a:r>
                        <a:rPr lang="en-US" sz="2800" kern="100">
                          <a:effectLst/>
                        </a:rPr>
                        <a:t>2</a:t>
                      </a:r>
                      <a:endParaRPr lang="zh-CN" sz="2800" kern="100">
                        <a:effectLst/>
                        <a:latin typeface="Times New Roman"/>
                        <a:ea typeface="宋体"/>
                      </a:endParaRPr>
                    </a:p>
                  </a:txBody>
                  <a:tcPr marL="68580" marR="68580" marT="0" marB="0" anchor="ctr"/>
                </a:tc>
                <a:tc>
                  <a:txBody>
                    <a:bodyPr/>
                    <a:lstStyle/>
                    <a:p>
                      <a:pPr algn="ctr">
                        <a:spcAft>
                          <a:spcPts val="0"/>
                        </a:spcAft>
                      </a:pPr>
                      <a:r>
                        <a:rPr lang="en-US" sz="2800" kern="100" dirty="0">
                          <a:effectLst/>
                        </a:rPr>
                        <a:t>2</a:t>
                      </a:r>
                      <a:endParaRPr lang="zh-CN" sz="2800" kern="100" dirty="0">
                        <a:effectLst/>
                        <a:latin typeface="Times New Roman"/>
                        <a:ea typeface="宋体"/>
                      </a:endParaRPr>
                    </a:p>
                  </a:txBody>
                  <a:tcPr marL="68580" marR="68580" marT="0" marB="0" anchor="ctr"/>
                </a:tc>
                <a:tc rowSpan="4">
                  <a:txBody>
                    <a:bodyPr/>
                    <a:lstStyle/>
                    <a:p>
                      <a:pPr algn="ctr">
                        <a:spcAft>
                          <a:spcPts val="0"/>
                        </a:spcAft>
                      </a:pPr>
                      <a:r>
                        <a:rPr lang="en-US" sz="2800" kern="100" dirty="0">
                          <a:effectLst/>
                        </a:rPr>
                        <a:t>1</a:t>
                      </a:r>
                      <a:endParaRPr lang="zh-CN" sz="2800" kern="100" dirty="0">
                        <a:effectLst/>
                        <a:latin typeface="Times New Roman"/>
                        <a:ea typeface="宋体"/>
                      </a:endParaRPr>
                    </a:p>
                  </a:txBody>
                  <a:tcPr marL="68580" marR="68580" marT="0" marB="0" anchor="ctr"/>
                </a:tc>
              </a:tr>
              <a:tr h="622771">
                <a:tc>
                  <a:txBody>
                    <a:bodyPr/>
                    <a:lstStyle/>
                    <a:p>
                      <a:pPr algn="ctr">
                        <a:spcAft>
                          <a:spcPts val="0"/>
                        </a:spcAft>
                      </a:pPr>
                      <a:r>
                        <a:rPr lang="en-US" sz="2800" kern="100">
                          <a:effectLst/>
                        </a:rPr>
                        <a:t>P2</a:t>
                      </a:r>
                      <a:endParaRPr lang="zh-CN" sz="2800" kern="100">
                        <a:effectLst/>
                        <a:latin typeface="Times New Roman"/>
                        <a:ea typeface="宋体"/>
                      </a:endParaRPr>
                    </a:p>
                  </a:txBody>
                  <a:tcPr marL="68580" marR="68580" marT="0" marB="0" anchor="ctr"/>
                </a:tc>
                <a:tc>
                  <a:txBody>
                    <a:bodyPr/>
                    <a:lstStyle/>
                    <a:p>
                      <a:pPr algn="ctr">
                        <a:spcAft>
                          <a:spcPts val="0"/>
                        </a:spcAft>
                      </a:pPr>
                      <a:r>
                        <a:rPr lang="en-US" sz="2800" kern="100" dirty="0">
                          <a:effectLst/>
                        </a:rPr>
                        <a:t>1</a:t>
                      </a:r>
                      <a:endParaRPr lang="zh-CN" sz="2800" kern="100" dirty="0">
                        <a:effectLst/>
                        <a:latin typeface="Times New Roman"/>
                        <a:ea typeface="宋体"/>
                      </a:endParaRPr>
                    </a:p>
                  </a:txBody>
                  <a:tcPr marL="68580" marR="68580" marT="0" marB="0" anchor="ctr"/>
                </a:tc>
                <a:tc>
                  <a:txBody>
                    <a:bodyPr/>
                    <a:lstStyle/>
                    <a:p>
                      <a:pPr algn="ctr">
                        <a:spcAft>
                          <a:spcPts val="0"/>
                        </a:spcAft>
                      </a:pPr>
                      <a:r>
                        <a:rPr lang="en-US" sz="2800" kern="100" dirty="0">
                          <a:effectLst/>
                        </a:rPr>
                        <a:t>6</a:t>
                      </a:r>
                      <a:endParaRPr lang="zh-CN" sz="2800" kern="100" dirty="0">
                        <a:effectLst/>
                        <a:latin typeface="Times New Roman"/>
                        <a:ea typeface="宋体"/>
                      </a:endParaRPr>
                    </a:p>
                  </a:txBody>
                  <a:tcPr marL="68580" marR="68580" marT="0" marB="0" anchor="ctr"/>
                </a:tc>
                <a:tc>
                  <a:txBody>
                    <a:bodyPr/>
                    <a:lstStyle/>
                    <a:p>
                      <a:pPr algn="ctr">
                        <a:spcAft>
                          <a:spcPts val="0"/>
                        </a:spcAft>
                      </a:pPr>
                      <a:r>
                        <a:rPr lang="en-US" sz="2800" kern="100">
                          <a:effectLst/>
                        </a:rPr>
                        <a:t>1</a:t>
                      </a:r>
                      <a:endParaRPr lang="zh-CN" sz="2800" kern="100">
                        <a:effectLst/>
                        <a:latin typeface="Times New Roman"/>
                        <a:ea typeface="宋体"/>
                      </a:endParaRPr>
                    </a:p>
                  </a:txBody>
                  <a:tcPr marL="68580" marR="68580" marT="0" marB="0" anchor="ctr"/>
                </a:tc>
                <a:tc vMerge="1">
                  <a:txBody>
                    <a:bodyPr/>
                    <a:lstStyle/>
                    <a:p>
                      <a:endParaRPr lang="zh-CN" altLang="en-US"/>
                    </a:p>
                  </a:txBody>
                  <a:tcPr/>
                </a:tc>
              </a:tr>
              <a:tr h="622771">
                <a:tc>
                  <a:txBody>
                    <a:bodyPr/>
                    <a:lstStyle/>
                    <a:p>
                      <a:pPr algn="ctr">
                        <a:spcAft>
                          <a:spcPts val="0"/>
                        </a:spcAft>
                      </a:pPr>
                      <a:r>
                        <a:rPr lang="en-US" sz="2800" kern="100">
                          <a:effectLst/>
                        </a:rPr>
                        <a:t>P3</a:t>
                      </a:r>
                      <a:endParaRPr lang="zh-CN" sz="2800" kern="100">
                        <a:effectLst/>
                        <a:latin typeface="Times New Roman"/>
                        <a:ea typeface="宋体"/>
                      </a:endParaRPr>
                    </a:p>
                  </a:txBody>
                  <a:tcPr marL="68580" marR="68580" marT="0" marB="0" anchor="ctr"/>
                </a:tc>
                <a:tc>
                  <a:txBody>
                    <a:bodyPr/>
                    <a:lstStyle/>
                    <a:p>
                      <a:pPr algn="ctr">
                        <a:spcAft>
                          <a:spcPts val="0"/>
                        </a:spcAft>
                      </a:pPr>
                      <a:r>
                        <a:rPr lang="en-US" sz="2800" kern="100">
                          <a:effectLst/>
                        </a:rPr>
                        <a:t>2</a:t>
                      </a:r>
                      <a:endParaRPr lang="zh-CN" sz="2800" kern="100">
                        <a:effectLst/>
                        <a:latin typeface="Times New Roman"/>
                        <a:ea typeface="宋体"/>
                      </a:endParaRPr>
                    </a:p>
                  </a:txBody>
                  <a:tcPr marL="68580" marR="68580" marT="0" marB="0" anchor="ctr"/>
                </a:tc>
                <a:tc>
                  <a:txBody>
                    <a:bodyPr/>
                    <a:lstStyle/>
                    <a:p>
                      <a:pPr algn="ctr">
                        <a:spcAft>
                          <a:spcPts val="0"/>
                        </a:spcAft>
                      </a:pPr>
                      <a:r>
                        <a:rPr lang="en-US" sz="2800" kern="100">
                          <a:effectLst/>
                        </a:rPr>
                        <a:t>1</a:t>
                      </a:r>
                      <a:endParaRPr lang="zh-CN" sz="2800" kern="100">
                        <a:effectLst/>
                        <a:latin typeface="Times New Roman"/>
                        <a:ea typeface="宋体"/>
                      </a:endParaRPr>
                    </a:p>
                  </a:txBody>
                  <a:tcPr marL="68580" marR="68580" marT="0" marB="0" anchor="ctr"/>
                </a:tc>
                <a:tc>
                  <a:txBody>
                    <a:bodyPr/>
                    <a:lstStyle/>
                    <a:p>
                      <a:pPr algn="ctr">
                        <a:spcAft>
                          <a:spcPts val="0"/>
                        </a:spcAft>
                      </a:pPr>
                      <a:r>
                        <a:rPr lang="en-US" sz="2800" kern="100" dirty="0">
                          <a:effectLst/>
                        </a:rPr>
                        <a:t>4</a:t>
                      </a:r>
                      <a:endParaRPr lang="zh-CN" sz="2800" kern="100" dirty="0">
                        <a:effectLst/>
                        <a:latin typeface="Times New Roman"/>
                        <a:ea typeface="宋体"/>
                      </a:endParaRPr>
                    </a:p>
                  </a:txBody>
                  <a:tcPr marL="68580" marR="68580" marT="0" marB="0" anchor="ctr"/>
                </a:tc>
                <a:tc vMerge="1">
                  <a:txBody>
                    <a:bodyPr/>
                    <a:lstStyle/>
                    <a:p>
                      <a:endParaRPr lang="zh-CN" altLang="en-US"/>
                    </a:p>
                  </a:txBody>
                  <a:tcPr/>
                </a:tc>
              </a:tr>
              <a:tr h="622771">
                <a:tc>
                  <a:txBody>
                    <a:bodyPr/>
                    <a:lstStyle/>
                    <a:p>
                      <a:pPr algn="ctr">
                        <a:spcAft>
                          <a:spcPts val="0"/>
                        </a:spcAft>
                      </a:pPr>
                      <a:r>
                        <a:rPr lang="en-US" sz="2800" kern="100">
                          <a:effectLst/>
                        </a:rPr>
                        <a:t>P4</a:t>
                      </a:r>
                      <a:endParaRPr lang="zh-CN" sz="2800" kern="100">
                        <a:effectLst/>
                        <a:latin typeface="Times New Roman"/>
                        <a:ea typeface="宋体"/>
                      </a:endParaRPr>
                    </a:p>
                  </a:txBody>
                  <a:tcPr marL="68580" marR="68580" marT="0" marB="0" anchor="ctr"/>
                </a:tc>
                <a:tc>
                  <a:txBody>
                    <a:bodyPr/>
                    <a:lstStyle/>
                    <a:p>
                      <a:pPr algn="ctr">
                        <a:spcAft>
                          <a:spcPts val="0"/>
                        </a:spcAft>
                      </a:pPr>
                      <a:r>
                        <a:rPr lang="en-US" sz="2800" kern="100" dirty="0">
                          <a:effectLst/>
                        </a:rPr>
                        <a:t>3</a:t>
                      </a:r>
                      <a:endParaRPr lang="zh-CN" sz="2800" kern="100" dirty="0">
                        <a:effectLst/>
                        <a:latin typeface="Times New Roman"/>
                        <a:ea typeface="宋体"/>
                      </a:endParaRPr>
                    </a:p>
                  </a:txBody>
                  <a:tcPr marL="68580" marR="68580" marT="0" marB="0" anchor="ctr"/>
                </a:tc>
                <a:tc>
                  <a:txBody>
                    <a:bodyPr/>
                    <a:lstStyle/>
                    <a:p>
                      <a:pPr algn="ctr">
                        <a:spcAft>
                          <a:spcPts val="0"/>
                        </a:spcAft>
                      </a:pPr>
                      <a:r>
                        <a:rPr lang="en-US" sz="2800" kern="100" dirty="0">
                          <a:effectLst/>
                        </a:rPr>
                        <a:t>5</a:t>
                      </a:r>
                      <a:endParaRPr lang="zh-CN" sz="2800" kern="100" dirty="0">
                        <a:effectLst/>
                        <a:latin typeface="Times New Roman"/>
                        <a:ea typeface="宋体"/>
                      </a:endParaRPr>
                    </a:p>
                  </a:txBody>
                  <a:tcPr marL="68580" marR="68580" marT="0" marB="0" anchor="ctr"/>
                </a:tc>
                <a:tc>
                  <a:txBody>
                    <a:bodyPr/>
                    <a:lstStyle/>
                    <a:p>
                      <a:pPr algn="ctr">
                        <a:spcAft>
                          <a:spcPts val="0"/>
                        </a:spcAft>
                      </a:pPr>
                      <a:r>
                        <a:rPr lang="en-US" sz="2800" kern="100" dirty="0">
                          <a:effectLst/>
                        </a:rPr>
                        <a:t>3</a:t>
                      </a:r>
                      <a:endParaRPr lang="zh-CN" sz="2800" kern="1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先来先服务（</a:t>
            </a:r>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FCFS</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p>
        </p:txBody>
      </p:sp>
      <p:grpSp>
        <p:nvGrpSpPr>
          <p:cNvPr id="5" name="组合 4"/>
          <p:cNvGrpSpPr/>
          <p:nvPr/>
        </p:nvGrpSpPr>
        <p:grpSpPr>
          <a:xfrm>
            <a:off x="2647801" y="2420888"/>
            <a:ext cx="6316687" cy="2592288"/>
            <a:chOff x="1063624" y="2893586"/>
            <a:chExt cx="6316687" cy="2592288"/>
          </a:xfrm>
        </p:grpSpPr>
        <p:grpSp>
          <p:nvGrpSpPr>
            <p:cNvPr id="6" name="组合 5"/>
            <p:cNvGrpSpPr/>
            <p:nvPr/>
          </p:nvGrpSpPr>
          <p:grpSpPr>
            <a:xfrm>
              <a:off x="1063624" y="2893586"/>
              <a:ext cx="6316687" cy="2191599"/>
              <a:chOff x="949325" y="3610036"/>
              <a:chExt cx="4343400" cy="1187116"/>
            </a:xfrm>
          </p:grpSpPr>
          <p:sp>
            <p:nvSpPr>
              <p:cNvPr id="16" name="Line 18"/>
              <p:cNvSpPr>
                <a:spLocks noChangeShapeType="1"/>
              </p:cNvSpPr>
              <p:nvPr/>
            </p:nvSpPr>
            <p:spPr bwMode="auto">
              <a:xfrm>
                <a:off x="949325" y="4797152"/>
                <a:ext cx="434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3"/>
              <p:cNvSpPr>
                <a:spLocks noChangeShapeType="1"/>
              </p:cNvSpPr>
              <p:nvPr/>
            </p:nvSpPr>
            <p:spPr bwMode="auto">
              <a:xfrm>
                <a:off x="949325" y="3610036"/>
                <a:ext cx="0" cy="1187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4"/>
              <p:cNvSpPr>
                <a:spLocks noChangeShapeType="1"/>
              </p:cNvSpPr>
              <p:nvPr/>
            </p:nvSpPr>
            <p:spPr bwMode="auto">
              <a:xfrm>
                <a:off x="1406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35"/>
              <p:cNvSpPr>
                <a:spLocks noChangeShapeType="1"/>
              </p:cNvSpPr>
              <p:nvPr/>
            </p:nvSpPr>
            <p:spPr bwMode="auto">
              <a:xfrm>
                <a:off x="1635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36"/>
              <p:cNvSpPr>
                <a:spLocks noChangeShapeType="1"/>
              </p:cNvSpPr>
              <p:nvPr/>
            </p:nvSpPr>
            <p:spPr bwMode="auto">
              <a:xfrm>
                <a:off x="1863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37"/>
              <p:cNvSpPr>
                <a:spLocks noChangeShapeType="1"/>
              </p:cNvSpPr>
              <p:nvPr/>
            </p:nvSpPr>
            <p:spPr bwMode="auto">
              <a:xfrm>
                <a:off x="2092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38"/>
              <p:cNvSpPr>
                <a:spLocks noChangeShapeType="1"/>
              </p:cNvSpPr>
              <p:nvPr/>
            </p:nvSpPr>
            <p:spPr bwMode="auto">
              <a:xfrm>
                <a:off x="2320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39"/>
              <p:cNvSpPr>
                <a:spLocks noChangeShapeType="1"/>
              </p:cNvSpPr>
              <p:nvPr/>
            </p:nvSpPr>
            <p:spPr bwMode="auto">
              <a:xfrm>
                <a:off x="2549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40"/>
              <p:cNvSpPr>
                <a:spLocks noChangeShapeType="1"/>
              </p:cNvSpPr>
              <p:nvPr/>
            </p:nvSpPr>
            <p:spPr bwMode="auto">
              <a:xfrm>
                <a:off x="2778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41"/>
              <p:cNvSpPr>
                <a:spLocks noChangeShapeType="1"/>
              </p:cNvSpPr>
              <p:nvPr/>
            </p:nvSpPr>
            <p:spPr bwMode="auto">
              <a:xfrm>
                <a:off x="3006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42"/>
              <p:cNvSpPr>
                <a:spLocks noChangeShapeType="1"/>
              </p:cNvSpPr>
              <p:nvPr/>
            </p:nvSpPr>
            <p:spPr bwMode="auto">
              <a:xfrm>
                <a:off x="4606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43"/>
              <p:cNvSpPr>
                <a:spLocks noChangeShapeType="1"/>
              </p:cNvSpPr>
              <p:nvPr/>
            </p:nvSpPr>
            <p:spPr bwMode="auto">
              <a:xfrm>
                <a:off x="4378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4"/>
              <p:cNvSpPr>
                <a:spLocks noChangeShapeType="1"/>
              </p:cNvSpPr>
              <p:nvPr/>
            </p:nvSpPr>
            <p:spPr bwMode="auto">
              <a:xfrm>
                <a:off x="4149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45"/>
              <p:cNvSpPr>
                <a:spLocks noChangeShapeType="1"/>
              </p:cNvSpPr>
              <p:nvPr/>
            </p:nvSpPr>
            <p:spPr bwMode="auto">
              <a:xfrm>
                <a:off x="3921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46"/>
              <p:cNvSpPr>
                <a:spLocks noChangeShapeType="1"/>
              </p:cNvSpPr>
              <p:nvPr/>
            </p:nvSpPr>
            <p:spPr bwMode="auto">
              <a:xfrm>
                <a:off x="3692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47"/>
              <p:cNvSpPr>
                <a:spLocks noChangeShapeType="1"/>
              </p:cNvSpPr>
              <p:nvPr/>
            </p:nvSpPr>
            <p:spPr bwMode="auto">
              <a:xfrm>
                <a:off x="3463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48"/>
              <p:cNvSpPr>
                <a:spLocks noChangeShapeType="1"/>
              </p:cNvSpPr>
              <p:nvPr/>
            </p:nvSpPr>
            <p:spPr bwMode="auto">
              <a:xfrm>
                <a:off x="3235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4"/>
              <p:cNvSpPr>
                <a:spLocks noChangeShapeType="1"/>
              </p:cNvSpPr>
              <p:nvPr/>
            </p:nvSpPr>
            <p:spPr bwMode="auto">
              <a:xfrm>
                <a:off x="1184803" y="4689201"/>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TextBox 6"/>
            <p:cNvSpPr txBox="1"/>
            <p:nvPr/>
          </p:nvSpPr>
          <p:spPr>
            <a:xfrm>
              <a:off x="1572078" y="5116542"/>
              <a:ext cx="312906" cy="369332"/>
            </a:xfrm>
            <a:prstGeom prst="rect">
              <a:avLst/>
            </a:prstGeom>
            <a:noFill/>
          </p:spPr>
          <p:txBody>
            <a:bodyPr wrap="none" rtlCol="0">
              <a:spAutoFit/>
            </a:bodyPr>
            <a:lstStyle/>
            <a:p>
              <a:r>
                <a:rPr lang="en-US" altLang="zh-CN" dirty="0" smtClean="0"/>
                <a:t>2</a:t>
              </a:r>
              <a:endParaRPr lang="zh-CN" altLang="en-US" dirty="0"/>
            </a:p>
          </p:txBody>
        </p:sp>
        <p:sp>
          <p:nvSpPr>
            <p:cNvPr id="8" name="TextBox 7"/>
            <p:cNvSpPr txBox="1"/>
            <p:nvPr/>
          </p:nvSpPr>
          <p:spPr>
            <a:xfrm>
              <a:off x="2237000" y="5116542"/>
              <a:ext cx="312906" cy="369332"/>
            </a:xfrm>
            <a:prstGeom prst="rect">
              <a:avLst/>
            </a:prstGeom>
            <a:noFill/>
          </p:spPr>
          <p:txBody>
            <a:bodyPr wrap="none" rtlCol="0">
              <a:spAutoFit/>
            </a:bodyPr>
            <a:lstStyle/>
            <a:p>
              <a:r>
                <a:rPr lang="en-US" altLang="zh-CN" dirty="0"/>
                <a:t>4</a:t>
              </a:r>
              <a:endParaRPr lang="zh-CN" altLang="en-US" dirty="0"/>
            </a:p>
          </p:txBody>
        </p:sp>
        <p:sp>
          <p:nvSpPr>
            <p:cNvPr id="9" name="TextBox 8"/>
            <p:cNvSpPr txBox="1"/>
            <p:nvPr/>
          </p:nvSpPr>
          <p:spPr>
            <a:xfrm>
              <a:off x="2901914" y="5116542"/>
              <a:ext cx="312906" cy="369332"/>
            </a:xfrm>
            <a:prstGeom prst="rect">
              <a:avLst/>
            </a:prstGeom>
            <a:noFill/>
          </p:spPr>
          <p:txBody>
            <a:bodyPr wrap="none" rtlCol="0">
              <a:spAutoFit/>
            </a:bodyPr>
            <a:lstStyle/>
            <a:p>
              <a:r>
                <a:rPr lang="en-US" altLang="zh-CN" dirty="0"/>
                <a:t>6</a:t>
              </a:r>
              <a:endParaRPr lang="zh-CN" altLang="en-US" dirty="0"/>
            </a:p>
          </p:txBody>
        </p:sp>
        <p:sp>
          <p:nvSpPr>
            <p:cNvPr id="10" name="TextBox 9"/>
            <p:cNvSpPr txBox="1"/>
            <p:nvPr/>
          </p:nvSpPr>
          <p:spPr>
            <a:xfrm>
              <a:off x="3566829" y="5116542"/>
              <a:ext cx="312906" cy="369332"/>
            </a:xfrm>
            <a:prstGeom prst="rect">
              <a:avLst/>
            </a:prstGeom>
            <a:noFill/>
          </p:spPr>
          <p:txBody>
            <a:bodyPr wrap="none" rtlCol="0">
              <a:spAutoFit/>
            </a:bodyPr>
            <a:lstStyle/>
            <a:p>
              <a:r>
                <a:rPr lang="en-US" altLang="zh-CN" dirty="0"/>
                <a:t>8</a:t>
              </a:r>
              <a:endParaRPr lang="zh-CN" altLang="en-US" dirty="0"/>
            </a:p>
          </p:txBody>
        </p:sp>
        <p:sp>
          <p:nvSpPr>
            <p:cNvPr id="11" name="TextBox 10"/>
            <p:cNvSpPr txBox="1"/>
            <p:nvPr/>
          </p:nvSpPr>
          <p:spPr>
            <a:xfrm>
              <a:off x="4231743" y="5116542"/>
              <a:ext cx="441146" cy="369332"/>
            </a:xfrm>
            <a:prstGeom prst="rect">
              <a:avLst/>
            </a:prstGeom>
            <a:noFill/>
          </p:spPr>
          <p:txBody>
            <a:bodyPr wrap="none" rtlCol="0">
              <a:spAutoFit/>
            </a:bodyPr>
            <a:lstStyle/>
            <a:p>
              <a:r>
                <a:rPr lang="en-US" altLang="zh-CN" dirty="0" smtClean="0"/>
                <a:t>10</a:t>
              </a:r>
              <a:endParaRPr lang="zh-CN" altLang="en-US" dirty="0"/>
            </a:p>
          </p:txBody>
        </p:sp>
        <p:sp>
          <p:nvSpPr>
            <p:cNvPr id="12" name="TextBox 11"/>
            <p:cNvSpPr txBox="1"/>
            <p:nvPr/>
          </p:nvSpPr>
          <p:spPr>
            <a:xfrm>
              <a:off x="4832538" y="5116542"/>
              <a:ext cx="441146" cy="369332"/>
            </a:xfrm>
            <a:prstGeom prst="rect">
              <a:avLst/>
            </a:prstGeom>
            <a:noFill/>
          </p:spPr>
          <p:txBody>
            <a:bodyPr wrap="none" rtlCol="0">
              <a:spAutoFit/>
            </a:bodyPr>
            <a:lstStyle/>
            <a:p>
              <a:r>
                <a:rPr lang="en-US" altLang="zh-CN" dirty="0" smtClean="0"/>
                <a:t>12</a:t>
              </a:r>
              <a:endParaRPr lang="zh-CN" altLang="en-US" dirty="0"/>
            </a:p>
          </p:txBody>
        </p:sp>
        <p:sp>
          <p:nvSpPr>
            <p:cNvPr id="13" name="TextBox 12"/>
            <p:cNvSpPr txBox="1"/>
            <p:nvPr/>
          </p:nvSpPr>
          <p:spPr>
            <a:xfrm>
              <a:off x="5497452" y="5116542"/>
              <a:ext cx="441146" cy="369332"/>
            </a:xfrm>
            <a:prstGeom prst="rect">
              <a:avLst/>
            </a:prstGeom>
            <a:noFill/>
          </p:spPr>
          <p:txBody>
            <a:bodyPr wrap="none" rtlCol="0">
              <a:spAutoFit/>
            </a:bodyPr>
            <a:lstStyle/>
            <a:p>
              <a:r>
                <a:rPr lang="en-US" altLang="zh-CN" dirty="0" smtClean="0"/>
                <a:t>14</a:t>
              </a:r>
              <a:endParaRPr lang="zh-CN" altLang="en-US" dirty="0"/>
            </a:p>
          </p:txBody>
        </p:sp>
        <p:sp>
          <p:nvSpPr>
            <p:cNvPr id="14" name="TextBox 13"/>
            <p:cNvSpPr txBox="1"/>
            <p:nvPr/>
          </p:nvSpPr>
          <p:spPr>
            <a:xfrm>
              <a:off x="6162366" y="5116542"/>
              <a:ext cx="441146" cy="369332"/>
            </a:xfrm>
            <a:prstGeom prst="rect">
              <a:avLst/>
            </a:prstGeom>
            <a:noFill/>
          </p:spPr>
          <p:txBody>
            <a:bodyPr wrap="none" rtlCol="0">
              <a:spAutoFit/>
            </a:bodyPr>
            <a:lstStyle/>
            <a:p>
              <a:r>
                <a:rPr lang="en-US" altLang="zh-CN" dirty="0" smtClean="0"/>
                <a:t>16</a:t>
              </a:r>
              <a:endParaRPr lang="zh-CN" altLang="en-US" dirty="0"/>
            </a:p>
          </p:txBody>
        </p:sp>
        <p:sp>
          <p:nvSpPr>
            <p:cNvPr id="15" name="TextBox 14"/>
            <p:cNvSpPr txBox="1"/>
            <p:nvPr/>
          </p:nvSpPr>
          <p:spPr>
            <a:xfrm>
              <a:off x="7067405" y="5116542"/>
              <a:ext cx="248786" cy="369332"/>
            </a:xfrm>
            <a:prstGeom prst="rect">
              <a:avLst/>
            </a:prstGeom>
            <a:noFill/>
          </p:spPr>
          <p:txBody>
            <a:bodyPr wrap="none" rtlCol="0">
              <a:spAutoFit/>
            </a:bodyPr>
            <a:lstStyle/>
            <a:p>
              <a:r>
                <a:rPr lang="en-US" altLang="zh-CN" dirty="0"/>
                <a:t>t</a:t>
              </a:r>
              <a:endParaRPr lang="zh-CN" altLang="en-US" dirty="0"/>
            </a:p>
          </p:txBody>
        </p:sp>
      </p:grpSp>
      <p:graphicFrame>
        <p:nvGraphicFramePr>
          <p:cNvPr id="34" name="表格 33"/>
          <p:cNvGraphicFramePr>
            <a:graphicFrameLocks noGrp="1"/>
          </p:cNvGraphicFramePr>
          <p:nvPr>
            <p:extLst>
              <p:ext uri="{D42A27DB-BD31-4B8C-83A1-F6EECF244321}">
                <p14:modId xmlns:p14="http://schemas.microsoft.com/office/powerpoint/2010/main" val="2963267802"/>
              </p:ext>
            </p:extLst>
          </p:nvPr>
        </p:nvGraphicFramePr>
        <p:xfrm>
          <a:off x="80147" y="1124744"/>
          <a:ext cx="4013912" cy="1693484"/>
        </p:xfrm>
        <a:graphic>
          <a:graphicData uri="http://schemas.openxmlformats.org/drawingml/2006/table">
            <a:tbl>
              <a:tblPr firstRow="1" firstCol="1" bandRow="1">
                <a:tableStyleId>{21E4AEA4-8DFA-4A89-87EB-49C32662AFE0}</a:tableStyleId>
              </a:tblPr>
              <a:tblGrid>
                <a:gridCol w="611127"/>
                <a:gridCol w="893186"/>
                <a:gridCol w="893186"/>
                <a:gridCol w="893788"/>
                <a:gridCol w="722625"/>
              </a:tblGrid>
              <a:tr h="366196">
                <a:tc>
                  <a:txBody>
                    <a:bodyPr/>
                    <a:lstStyle/>
                    <a:p>
                      <a:pPr algn="ctr">
                        <a:spcAft>
                          <a:spcPts val="0"/>
                        </a:spcAft>
                      </a:pPr>
                      <a:r>
                        <a:rPr lang="zh-CN" sz="1200" kern="100" dirty="0">
                          <a:effectLst/>
                        </a:rPr>
                        <a:t>进程名</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产生时间</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smtClean="0">
                          <a:effectLst/>
                        </a:rPr>
                        <a:t>服务时间</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优先级</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a:effectLst/>
                        </a:rPr>
                        <a:t>时间片</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dirty="0">
                          <a:effectLst/>
                        </a:rPr>
                        <a:t>P1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0</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rowSpan="4">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a:effectLst/>
                        </a:rPr>
                        <a:t>P2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6</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P3</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4</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P4</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5</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grpSp>
        <p:nvGrpSpPr>
          <p:cNvPr id="35" name="组合 34"/>
          <p:cNvGrpSpPr/>
          <p:nvPr/>
        </p:nvGrpSpPr>
        <p:grpSpPr>
          <a:xfrm>
            <a:off x="2647801" y="3779748"/>
            <a:ext cx="664907" cy="369332"/>
            <a:chOff x="1063624" y="5219908"/>
            <a:chExt cx="664907" cy="369332"/>
          </a:xfrm>
        </p:grpSpPr>
        <p:cxnSp>
          <p:nvCxnSpPr>
            <p:cNvPr id="36" name="直接连接符 35"/>
            <p:cNvCxnSpPr/>
            <p:nvPr/>
          </p:nvCxnSpPr>
          <p:spPr>
            <a:xfrm>
              <a:off x="1063624" y="5589240"/>
              <a:ext cx="66490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81071" y="5219908"/>
              <a:ext cx="466794" cy="369332"/>
            </a:xfrm>
            <a:prstGeom prst="rect">
              <a:avLst/>
            </a:prstGeom>
            <a:noFill/>
          </p:spPr>
          <p:txBody>
            <a:bodyPr wrap="none" rtlCol="0">
              <a:spAutoFit/>
            </a:bodyPr>
            <a:lstStyle/>
            <a:p>
              <a:r>
                <a:rPr lang="en-US" altLang="zh-CN" dirty="0" smtClean="0"/>
                <a:t>P1</a:t>
              </a:r>
              <a:endParaRPr lang="zh-CN" altLang="en-US" dirty="0"/>
            </a:p>
          </p:txBody>
        </p:sp>
      </p:grpSp>
      <p:cxnSp>
        <p:nvCxnSpPr>
          <p:cNvPr id="38" name="直接连接符 37"/>
          <p:cNvCxnSpPr/>
          <p:nvPr/>
        </p:nvCxnSpPr>
        <p:spPr>
          <a:xfrm flipH="1">
            <a:off x="3317845" y="3688347"/>
            <a:ext cx="4053" cy="4717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3312708" y="3327641"/>
            <a:ext cx="1994751" cy="384389"/>
            <a:chOff x="1728531" y="4767801"/>
            <a:chExt cx="1994751" cy="384389"/>
          </a:xfrm>
        </p:grpSpPr>
        <p:cxnSp>
          <p:nvCxnSpPr>
            <p:cNvPr id="40" name="直接连接符 39"/>
            <p:cNvCxnSpPr/>
            <p:nvPr/>
          </p:nvCxnSpPr>
          <p:spPr>
            <a:xfrm>
              <a:off x="1728531" y="5152190"/>
              <a:ext cx="199475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93453" y="4767801"/>
              <a:ext cx="466794" cy="369332"/>
            </a:xfrm>
            <a:prstGeom prst="rect">
              <a:avLst/>
            </a:prstGeom>
            <a:noFill/>
          </p:spPr>
          <p:txBody>
            <a:bodyPr wrap="none" rtlCol="0">
              <a:spAutoFit/>
            </a:bodyPr>
            <a:lstStyle/>
            <a:p>
              <a:r>
                <a:rPr lang="en-US" altLang="zh-CN" dirty="0" smtClean="0"/>
                <a:t>P2</a:t>
              </a:r>
              <a:endParaRPr lang="zh-CN" altLang="en-US" dirty="0"/>
            </a:p>
          </p:txBody>
        </p:sp>
      </p:grpSp>
      <p:cxnSp>
        <p:nvCxnSpPr>
          <p:cNvPr id="42" name="直接连接符 41"/>
          <p:cNvCxnSpPr/>
          <p:nvPr/>
        </p:nvCxnSpPr>
        <p:spPr>
          <a:xfrm>
            <a:off x="5297057" y="3257524"/>
            <a:ext cx="0" cy="4715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5238264" y="2881842"/>
            <a:ext cx="466794" cy="393850"/>
            <a:chOff x="3654087" y="4322002"/>
            <a:chExt cx="466794" cy="393850"/>
          </a:xfrm>
        </p:grpSpPr>
        <p:cxnSp>
          <p:nvCxnSpPr>
            <p:cNvPr id="44" name="直接连接符 43"/>
            <p:cNvCxnSpPr/>
            <p:nvPr/>
          </p:nvCxnSpPr>
          <p:spPr>
            <a:xfrm>
              <a:off x="3719229" y="4715852"/>
              <a:ext cx="33651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087" y="4322002"/>
              <a:ext cx="466794" cy="369332"/>
            </a:xfrm>
            <a:prstGeom prst="rect">
              <a:avLst/>
            </a:prstGeom>
            <a:noFill/>
          </p:spPr>
          <p:txBody>
            <a:bodyPr wrap="none" rtlCol="0">
              <a:spAutoFit/>
            </a:bodyPr>
            <a:lstStyle/>
            <a:p>
              <a:r>
                <a:rPr lang="en-US" altLang="zh-CN" dirty="0" smtClean="0"/>
                <a:t>P3</a:t>
              </a:r>
              <a:endParaRPr lang="zh-CN" altLang="en-US" dirty="0"/>
            </a:p>
          </p:txBody>
        </p:sp>
      </p:grpSp>
      <p:cxnSp>
        <p:nvCxnSpPr>
          <p:cNvPr id="46" name="直接连接符 45"/>
          <p:cNvCxnSpPr/>
          <p:nvPr/>
        </p:nvCxnSpPr>
        <p:spPr>
          <a:xfrm flipH="1">
            <a:off x="5643023" y="2823298"/>
            <a:ext cx="4053" cy="4717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303299" y="2823298"/>
            <a:ext cx="1" cy="1774533"/>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5639761" y="2420888"/>
            <a:ext cx="1663539" cy="421804"/>
            <a:chOff x="4055584" y="3861048"/>
            <a:chExt cx="1663539" cy="421804"/>
          </a:xfrm>
        </p:grpSpPr>
        <p:cxnSp>
          <p:nvCxnSpPr>
            <p:cNvPr id="49" name="直接连接符 48"/>
            <p:cNvCxnSpPr/>
            <p:nvPr/>
          </p:nvCxnSpPr>
          <p:spPr>
            <a:xfrm>
              <a:off x="4055584" y="4282852"/>
              <a:ext cx="166353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10099" y="3861048"/>
              <a:ext cx="466794" cy="369332"/>
            </a:xfrm>
            <a:prstGeom prst="rect">
              <a:avLst/>
            </a:prstGeom>
            <a:noFill/>
          </p:spPr>
          <p:txBody>
            <a:bodyPr wrap="none" rtlCol="0">
              <a:spAutoFit/>
            </a:bodyPr>
            <a:lstStyle/>
            <a:p>
              <a:r>
                <a:rPr lang="en-US" altLang="zh-CN" dirty="0" smtClean="0"/>
                <a:t>P4</a:t>
              </a:r>
              <a:endParaRPr lang="zh-CN" altLang="en-US" dirty="0"/>
            </a:p>
          </p:txBody>
        </p:sp>
      </p:grpSp>
      <p:sp>
        <p:nvSpPr>
          <p:cNvPr id="51" name="矩形 50"/>
          <p:cNvSpPr/>
          <p:nvPr/>
        </p:nvSpPr>
        <p:spPr>
          <a:xfrm>
            <a:off x="179512" y="5819186"/>
            <a:ext cx="1811714"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平均周转时间：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mc:AlternateContent xmlns:mc="http://schemas.openxmlformats.org/markup-compatibility/2006" xmlns:a14="http://schemas.microsoft.com/office/drawing/2010/main">
        <mc:Choice Requires="a14">
          <p:sp>
            <p:nvSpPr>
              <p:cNvPr id="52" name="TextBox 51"/>
              <p:cNvSpPr txBox="1"/>
              <p:nvPr/>
            </p:nvSpPr>
            <p:spPr>
              <a:xfrm>
                <a:off x="1754598" y="5698384"/>
                <a:ext cx="2308774" cy="5533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𝟏𝟏</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𝟕𝟓</m:t>
                      </m:r>
                    </m:oMath>
                  </m:oMathPara>
                </a14:m>
                <a:endParaRPr lang="zh-CN" altLang="en-US" sz="1600"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1754598" y="5698384"/>
                <a:ext cx="2308774" cy="553357"/>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53" name="组合 52"/>
          <p:cNvGrpSpPr/>
          <p:nvPr/>
        </p:nvGrpSpPr>
        <p:grpSpPr>
          <a:xfrm>
            <a:off x="2414404" y="4941168"/>
            <a:ext cx="466794" cy="649546"/>
            <a:chOff x="2414404" y="4941168"/>
            <a:chExt cx="466794" cy="649546"/>
          </a:xfrm>
        </p:grpSpPr>
        <p:sp>
          <p:nvSpPr>
            <p:cNvPr id="54" name="TextBox 53"/>
            <p:cNvSpPr txBox="1"/>
            <p:nvPr/>
          </p:nvSpPr>
          <p:spPr>
            <a:xfrm>
              <a:off x="2414404" y="5221382"/>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55" name="直接箭头连接符 54"/>
            <p:cNvCxnSpPr>
              <a:stCxn id="54"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6" name="组合 55"/>
          <p:cNvGrpSpPr/>
          <p:nvPr/>
        </p:nvGrpSpPr>
        <p:grpSpPr>
          <a:xfrm>
            <a:off x="2756864" y="4941168"/>
            <a:ext cx="466794" cy="649546"/>
            <a:chOff x="2414404" y="4941168"/>
            <a:chExt cx="466794" cy="649546"/>
          </a:xfrm>
        </p:grpSpPr>
        <p:sp>
          <p:nvSpPr>
            <p:cNvPr id="57" name="TextBox 56"/>
            <p:cNvSpPr txBox="1"/>
            <p:nvPr/>
          </p:nvSpPr>
          <p:spPr>
            <a:xfrm>
              <a:off x="2414404" y="5221382"/>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58" name="直接箭头连接符 57"/>
            <p:cNvCxnSpPr>
              <a:stCxn id="57"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9" name="组合 58"/>
          <p:cNvGrpSpPr/>
          <p:nvPr/>
        </p:nvGrpSpPr>
        <p:grpSpPr>
          <a:xfrm>
            <a:off x="3079311" y="4941168"/>
            <a:ext cx="466794" cy="649546"/>
            <a:chOff x="2414404" y="4941168"/>
            <a:chExt cx="466794" cy="649546"/>
          </a:xfrm>
        </p:grpSpPr>
        <p:sp>
          <p:nvSpPr>
            <p:cNvPr id="60" name="TextBox 59"/>
            <p:cNvSpPr txBox="1"/>
            <p:nvPr/>
          </p:nvSpPr>
          <p:spPr>
            <a:xfrm>
              <a:off x="2414404" y="5221382"/>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61" name="直接箭头连接符 60"/>
            <p:cNvCxnSpPr>
              <a:stCxn id="60"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2" name="组合 61"/>
          <p:cNvGrpSpPr/>
          <p:nvPr/>
        </p:nvGrpSpPr>
        <p:grpSpPr>
          <a:xfrm>
            <a:off x="3411776" y="4941168"/>
            <a:ext cx="466794" cy="649546"/>
            <a:chOff x="2414404" y="4941168"/>
            <a:chExt cx="466794" cy="649546"/>
          </a:xfrm>
        </p:grpSpPr>
        <p:sp>
          <p:nvSpPr>
            <p:cNvPr id="63" name="TextBox 62"/>
            <p:cNvSpPr txBox="1"/>
            <p:nvPr/>
          </p:nvSpPr>
          <p:spPr>
            <a:xfrm>
              <a:off x="2414404" y="5221382"/>
              <a:ext cx="466794" cy="369332"/>
            </a:xfrm>
            <a:prstGeom prst="rect">
              <a:avLst/>
            </a:prstGeom>
            <a:noFill/>
          </p:spPr>
          <p:txBody>
            <a:bodyPr wrap="none" rtlCol="0">
              <a:spAutoFit/>
            </a:bodyPr>
            <a:lstStyle/>
            <a:p>
              <a:r>
                <a:rPr lang="en-US" altLang="zh-CN" dirty="0" smtClean="0"/>
                <a:t>P4</a:t>
              </a:r>
              <a:endParaRPr lang="zh-CN" altLang="en-US" dirty="0"/>
            </a:p>
          </p:txBody>
        </p:sp>
        <p:cxnSp>
          <p:nvCxnSpPr>
            <p:cNvPr id="64" name="直接箭头连接符 63"/>
            <p:cNvCxnSpPr>
              <a:stCxn id="63"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65" name="矩形 64"/>
          <p:cNvSpPr/>
          <p:nvPr/>
        </p:nvSpPr>
        <p:spPr>
          <a:xfrm>
            <a:off x="4051532" y="5795972"/>
            <a:ext cx="2276585"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平均带权周转时间：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mc:AlternateContent xmlns:mc="http://schemas.openxmlformats.org/markup-compatibility/2006" xmlns:a14="http://schemas.microsoft.com/office/drawing/2010/main">
        <mc:Choice Requires="a14">
          <p:sp>
            <p:nvSpPr>
              <p:cNvPr id="66" name="TextBox 65"/>
              <p:cNvSpPr txBox="1"/>
              <p:nvPr/>
            </p:nvSpPr>
            <p:spPr>
              <a:xfrm>
                <a:off x="6012160" y="5733256"/>
                <a:ext cx="3206455"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𝟏𝟏</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0"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𝟖𝟒</m:t>
                      </m:r>
                    </m:oMath>
                  </m:oMathPara>
                </a14:m>
                <a:endParaRPr lang="zh-CN" altLang="en-US" sz="1600" b="1" dirty="0"/>
              </a:p>
            </p:txBody>
          </p:sp>
        </mc:Choice>
        <mc:Fallback xmlns="">
          <p:sp>
            <p:nvSpPr>
              <p:cNvPr id="66" name="TextBox 65"/>
              <p:cNvSpPr txBox="1">
                <a:spLocks noRot="1" noChangeAspect="1" noMove="1" noResize="1" noEditPoints="1" noAdjustHandles="1" noChangeArrowheads="1" noChangeShapeType="1" noTextEdit="1"/>
              </p:cNvSpPr>
              <p:nvPr/>
            </p:nvSpPr>
            <p:spPr>
              <a:xfrm>
                <a:off x="6012160" y="5733256"/>
                <a:ext cx="3206455" cy="558358"/>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78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ircle(in)">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65" grpId="0"/>
      <p:bldP spid="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1440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2.5.3.2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短进程（作业）优先（</a:t>
            </a:r>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SPF/SJF</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p>
        </p:txBody>
      </p:sp>
      <p:sp>
        <p:nvSpPr>
          <p:cNvPr id="3" name="内容占位符 2"/>
          <p:cNvSpPr>
            <a:spLocks noGrp="1"/>
          </p:cNvSpPr>
          <p:nvPr>
            <p:ph idx="4294967295"/>
          </p:nvPr>
        </p:nvSpPr>
        <p:spPr>
          <a:xfrm>
            <a:off x="395536" y="1196752"/>
            <a:ext cx="8229600" cy="4525963"/>
          </a:xfrm>
        </p:spPr>
        <p:txBody>
          <a:bodyPr/>
          <a:lstStyle/>
          <a:p>
            <a:pPr eaLnBrk="1" hangingPunct="1"/>
            <a:r>
              <a:rPr lang="zh-CN" altLang="zh-CN" b="0" dirty="0" smtClean="0"/>
              <a:t>算法</a:t>
            </a:r>
            <a:r>
              <a:rPr lang="en-US" altLang="zh-CN" b="0" dirty="0"/>
              <a:t>: Shortest Job/Process First, </a:t>
            </a:r>
            <a:r>
              <a:rPr lang="en-US" altLang="zh-CN" b="0" dirty="0" smtClean="0"/>
              <a:t>SJF/SPF</a:t>
            </a:r>
          </a:p>
          <a:p>
            <a:pPr lvl="1" eaLnBrk="1" hangingPunct="1">
              <a:buFont typeface="Arial" pitchFamily="34" charset="0"/>
              <a:buNone/>
            </a:pPr>
            <a:r>
              <a:rPr lang="zh-CN" altLang="en-US" b="0" dirty="0" smtClean="0">
                <a:ea typeface="宋体" pitchFamily="2" charset="-122"/>
              </a:rPr>
              <a:t>    短进程或短作业优先调度，前提为</a:t>
            </a:r>
            <a:r>
              <a:rPr lang="zh-CN" altLang="en-US" dirty="0" smtClean="0">
                <a:solidFill>
                  <a:srgbClr val="FE0000"/>
                </a:solidFill>
                <a:ea typeface="宋体" pitchFamily="2" charset="-122"/>
              </a:rPr>
              <a:t>执行时间预知</a:t>
            </a:r>
            <a:r>
              <a:rPr lang="zh-CN" altLang="en-US" b="0" dirty="0" smtClean="0">
                <a:ea typeface="宋体" pitchFamily="2" charset="-122"/>
              </a:rPr>
              <a:t>。</a:t>
            </a:r>
          </a:p>
          <a:p>
            <a:pPr algn="just"/>
            <a:r>
              <a:rPr lang="zh-CN" altLang="en-US" b="0" dirty="0"/>
              <a:t>评价</a:t>
            </a:r>
            <a:endParaRPr lang="zh-CN" altLang="en-US" b="0" dirty="0" smtClean="0"/>
          </a:p>
          <a:p>
            <a:pPr lvl="1" eaLnBrk="1" hangingPunct="1"/>
            <a:r>
              <a:rPr lang="zh-CN" altLang="en-US" b="0" dirty="0" smtClean="0">
                <a:latin typeface="宋体" pitchFamily="2" charset="-122"/>
                <a:ea typeface="宋体" pitchFamily="2" charset="-122"/>
              </a:rPr>
              <a:t>非抢占调度方式</a:t>
            </a:r>
            <a:endParaRPr lang="en-US" altLang="zh-CN" b="0" dirty="0">
              <a:ea typeface="宋体" pitchFamily="2" charset="-122"/>
            </a:endParaRPr>
          </a:p>
          <a:p>
            <a:pPr lvl="1" eaLnBrk="1" hangingPunct="1"/>
            <a:r>
              <a:rPr lang="zh-CN" altLang="en-US" b="0" dirty="0" smtClean="0">
                <a:ea typeface="宋体" pitchFamily="2" charset="-122"/>
              </a:rPr>
              <a:t>该算法对长作业不利，可能导致长进程饥饿。</a:t>
            </a:r>
            <a:endParaRPr lang="en-US" altLang="zh-CN" b="0" dirty="0">
              <a:ea typeface="宋体" pitchFamily="2" charset="-122"/>
            </a:endParaRPr>
          </a:p>
          <a:p>
            <a:pPr lvl="1" eaLnBrk="1" hangingPunct="1"/>
            <a:r>
              <a:rPr lang="zh-CN" altLang="en-US" b="0" dirty="0" smtClean="0">
                <a:ea typeface="宋体" pitchFamily="2" charset="-122"/>
              </a:rPr>
              <a:t>有利于</a:t>
            </a:r>
            <a:r>
              <a:rPr lang="zh-CN" altLang="en-US" b="0" dirty="0">
                <a:ea typeface="宋体" pitchFamily="2" charset="-122"/>
              </a:rPr>
              <a:t>短进程</a:t>
            </a:r>
            <a:r>
              <a:rPr lang="zh-CN" altLang="en-US" b="0" dirty="0" smtClean="0">
                <a:ea typeface="宋体" pitchFamily="2" charset="-122"/>
              </a:rPr>
              <a:t>，减小了平均周转时间</a:t>
            </a:r>
            <a:r>
              <a:rPr lang="zh-CN" altLang="en-US" b="0" dirty="0">
                <a:ea typeface="宋体" pitchFamily="2" charset="-122"/>
              </a:rPr>
              <a:t>。</a:t>
            </a:r>
            <a:endParaRPr lang="en-US" altLang="zh-CN" b="0" dirty="0">
              <a:ea typeface="宋体" pitchFamily="2" charset="-122"/>
            </a:endParaRPr>
          </a:p>
          <a:p>
            <a:pPr lvl="1" eaLnBrk="1" hangingPunct="1"/>
            <a:r>
              <a:rPr lang="zh-CN" altLang="en-US" b="0" dirty="0" smtClean="0">
                <a:ea typeface="宋体" pitchFamily="2" charset="-122"/>
              </a:rPr>
              <a:t>缺少</a:t>
            </a:r>
            <a:r>
              <a:rPr lang="zh-CN" altLang="en-US" b="0" dirty="0">
                <a:ea typeface="宋体" pitchFamily="2" charset="-122"/>
              </a:rPr>
              <a:t>剥夺机制，不适用于分时系统或事务处理</a:t>
            </a:r>
            <a:r>
              <a:rPr lang="zh-CN" altLang="en-US" b="0" dirty="0" smtClean="0">
                <a:ea typeface="宋体" pitchFamily="2" charset="-122"/>
              </a:rPr>
              <a:t>环境。</a:t>
            </a:r>
            <a:endParaRPr lang="en-US" altLang="zh-CN" b="0" dirty="0" smtClean="0">
              <a:ea typeface="宋体" pitchFamily="2" charset="-122"/>
            </a:endParaRPr>
          </a:p>
          <a:p>
            <a:pPr lvl="1" eaLnBrk="1" hangingPunct="1"/>
            <a:r>
              <a:rPr lang="zh-CN" altLang="en-US" b="0" dirty="0" smtClean="0">
                <a:ea typeface="宋体" pitchFamily="2" charset="-122"/>
              </a:rPr>
              <a:t>由于作业（进程）的长短只是根据用户所提供的</a:t>
            </a:r>
            <a:r>
              <a:rPr lang="zh-CN" altLang="en-US" dirty="0" smtClean="0">
                <a:solidFill>
                  <a:srgbClr val="FE0000"/>
                </a:solidFill>
                <a:ea typeface="宋体" pitchFamily="2" charset="-122"/>
              </a:rPr>
              <a:t>估计执行时间</a:t>
            </a:r>
            <a:r>
              <a:rPr lang="zh-CN" altLang="en-US" b="0" dirty="0" smtClean="0">
                <a:ea typeface="宋体" pitchFamily="2" charset="-122"/>
              </a:rPr>
              <a:t>而定的，而用户又可能会估计不准运行时间，致使该算法不一定能真正做到短作业优先调度。</a:t>
            </a:r>
            <a:endParaRPr lang="zh-CN" altLang="en-US" sz="2800" b="0"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91440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2.5.3.2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短进程（作业）优先（</a:t>
            </a:r>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SPF/SJF</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p>
        </p:txBody>
      </p:sp>
      <p:grpSp>
        <p:nvGrpSpPr>
          <p:cNvPr id="4" name="组合 3"/>
          <p:cNvGrpSpPr/>
          <p:nvPr/>
        </p:nvGrpSpPr>
        <p:grpSpPr>
          <a:xfrm>
            <a:off x="2647801" y="2420888"/>
            <a:ext cx="6316687" cy="2592288"/>
            <a:chOff x="1063624" y="2893586"/>
            <a:chExt cx="6316687" cy="2592288"/>
          </a:xfrm>
        </p:grpSpPr>
        <p:grpSp>
          <p:nvGrpSpPr>
            <p:cNvPr id="5" name="组合 4"/>
            <p:cNvGrpSpPr/>
            <p:nvPr/>
          </p:nvGrpSpPr>
          <p:grpSpPr>
            <a:xfrm>
              <a:off x="1063624" y="2893586"/>
              <a:ext cx="6316687" cy="2191599"/>
              <a:chOff x="949325" y="3610036"/>
              <a:chExt cx="4343400" cy="1187116"/>
            </a:xfrm>
          </p:grpSpPr>
          <p:sp>
            <p:nvSpPr>
              <p:cNvPr id="15" name="Line 18"/>
              <p:cNvSpPr>
                <a:spLocks noChangeShapeType="1"/>
              </p:cNvSpPr>
              <p:nvPr/>
            </p:nvSpPr>
            <p:spPr bwMode="auto">
              <a:xfrm>
                <a:off x="949325" y="4797152"/>
                <a:ext cx="434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33"/>
              <p:cNvSpPr>
                <a:spLocks noChangeShapeType="1"/>
              </p:cNvSpPr>
              <p:nvPr/>
            </p:nvSpPr>
            <p:spPr bwMode="auto">
              <a:xfrm>
                <a:off x="949325" y="3610036"/>
                <a:ext cx="0" cy="1187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4"/>
              <p:cNvSpPr>
                <a:spLocks noChangeShapeType="1"/>
              </p:cNvSpPr>
              <p:nvPr/>
            </p:nvSpPr>
            <p:spPr bwMode="auto">
              <a:xfrm>
                <a:off x="1406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5"/>
              <p:cNvSpPr>
                <a:spLocks noChangeShapeType="1"/>
              </p:cNvSpPr>
              <p:nvPr/>
            </p:nvSpPr>
            <p:spPr bwMode="auto">
              <a:xfrm>
                <a:off x="1635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36"/>
              <p:cNvSpPr>
                <a:spLocks noChangeShapeType="1"/>
              </p:cNvSpPr>
              <p:nvPr/>
            </p:nvSpPr>
            <p:spPr bwMode="auto">
              <a:xfrm>
                <a:off x="1863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37"/>
              <p:cNvSpPr>
                <a:spLocks noChangeShapeType="1"/>
              </p:cNvSpPr>
              <p:nvPr/>
            </p:nvSpPr>
            <p:spPr bwMode="auto">
              <a:xfrm>
                <a:off x="2092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38"/>
              <p:cNvSpPr>
                <a:spLocks noChangeShapeType="1"/>
              </p:cNvSpPr>
              <p:nvPr/>
            </p:nvSpPr>
            <p:spPr bwMode="auto">
              <a:xfrm>
                <a:off x="2320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39"/>
              <p:cNvSpPr>
                <a:spLocks noChangeShapeType="1"/>
              </p:cNvSpPr>
              <p:nvPr/>
            </p:nvSpPr>
            <p:spPr bwMode="auto">
              <a:xfrm>
                <a:off x="2549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40"/>
              <p:cNvSpPr>
                <a:spLocks noChangeShapeType="1"/>
              </p:cNvSpPr>
              <p:nvPr/>
            </p:nvSpPr>
            <p:spPr bwMode="auto">
              <a:xfrm>
                <a:off x="2778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41"/>
              <p:cNvSpPr>
                <a:spLocks noChangeShapeType="1"/>
              </p:cNvSpPr>
              <p:nvPr/>
            </p:nvSpPr>
            <p:spPr bwMode="auto">
              <a:xfrm>
                <a:off x="3006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42"/>
              <p:cNvSpPr>
                <a:spLocks noChangeShapeType="1"/>
              </p:cNvSpPr>
              <p:nvPr/>
            </p:nvSpPr>
            <p:spPr bwMode="auto">
              <a:xfrm>
                <a:off x="4606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43"/>
              <p:cNvSpPr>
                <a:spLocks noChangeShapeType="1"/>
              </p:cNvSpPr>
              <p:nvPr/>
            </p:nvSpPr>
            <p:spPr bwMode="auto">
              <a:xfrm>
                <a:off x="4378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44"/>
              <p:cNvSpPr>
                <a:spLocks noChangeShapeType="1"/>
              </p:cNvSpPr>
              <p:nvPr/>
            </p:nvSpPr>
            <p:spPr bwMode="auto">
              <a:xfrm>
                <a:off x="4149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5"/>
              <p:cNvSpPr>
                <a:spLocks noChangeShapeType="1"/>
              </p:cNvSpPr>
              <p:nvPr/>
            </p:nvSpPr>
            <p:spPr bwMode="auto">
              <a:xfrm>
                <a:off x="3921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46"/>
              <p:cNvSpPr>
                <a:spLocks noChangeShapeType="1"/>
              </p:cNvSpPr>
              <p:nvPr/>
            </p:nvSpPr>
            <p:spPr bwMode="auto">
              <a:xfrm>
                <a:off x="3692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47"/>
              <p:cNvSpPr>
                <a:spLocks noChangeShapeType="1"/>
              </p:cNvSpPr>
              <p:nvPr/>
            </p:nvSpPr>
            <p:spPr bwMode="auto">
              <a:xfrm>
                <a:off x="3463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48"/>
              <p:cNvSpPr>
                <a:spLocks noChangeShapeType="1"/>
              </p:cNvSpPr>
              <p:nvPr/>
            </p:nvSpPr>
            <p:spPr bwMode="auto">
              <a:xfrm>
                <a:off x="3235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4"/>
              <p:cNvSpPr>
                <a:spLocks noChangeShapeType="1"/>
              </p:cNvSpPr>
              <p:nvPr/>
            </p:nvSpPr>
            <p:spPr bwMode="auto">
              <a:xfrm>
                <a:off x="1184803" y="4689201"/>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TextBox 5"/>
            <p:cNvSpPr txBox="1"/>
            <p:nvPr/>
          </p:nvSpPr>
          <p:spPr>
            <a:xfrm>
              <a:off x="1572078" y="5116542"/>
              <a:ext cx="312906" cy="369332"/>
            </a:xfrm>
            <a:prstGeom prst="rect">
              <a:avLst/>
            </a:prstGeom>
            <a:noFill/>
          </p:spPr>
          <p:txBody>
            <a:bodyPr wrap="none" rtlCol="0">
              <a:spAutoFit/>
            </a:bodyPr>
            <a:lstStyle/>
            <a:p>
              <a:r>
                <a:rPr lang="en-US" altLang="zh-CN" dirty="0" smtClean="0"/>
                <a:t>2</a:t>
              </a:r>
              <a:endParaRPr lang="zh-CN" altLang="en-US" dirty="0"/>
            </a:p>
          </p:txBody>
        </p:sp>
        <p:sp>
          <p:nvSpPr>
            <p:cNvPr id="7" name="TextBox 6"/>
            <p:cNvSpPr txBox="1"/>
            <p:nvPr/>
          </p:nvSpPr>
          <p:spPr>
            <a:xfrm>
              <a:off x="2237000" y="5116542"/>
              <a:ext cx="312906" cy="369332"/>
            </a:xfrm>
            <a:prstGeom prst="rect">
              <a:avLst/>
            </a:prstGeom>
            <a:noFill/>
          </p:spPr>
          <p:txBody>
            <a:bodyPr wrap="none" rtlCol="0">
              <a:spAutoFit/>
            </a:bodyPr>
            <a:lstStyle/>
            <a:p>
              <a:r>
                <a:rPr lang="en-US" altLang="zh-CN" dirty="0"/>
                <a:t>4</a:t>
              </a:r>
              <a:endParaRPr lang="zh-CN" altLang="en-US" dirty="0"/>
            </a:p>
          </p:txBody>
        </p:sp>
        <p:sp>
          <p:nvSpPr>
            <p:cNvPr id="8" name="TextBox 7"/>
            <p:cNvSpPr txBox="1"/>
            <p:nvPr/>
          </p:nvSpPr>
          <p:spPr>
            <a:xfrm>
              <a:off x="2901914" y="5116542"/>
              <a:ext cx="312906" cy="369332"/>
            </a:xfrm>
            <a:prstGeom prst="rect">
              <a:avLst/>
            </a:prstGeom>
            <a:noFill/>
          </p:spPr>
          <p:txBody>
            <a:bodyPr wrap="none" rtlCol="0">
              <a:spAutoFit/>
            </a:bodyPr>
            <a:lstStyle/>
            <a:p>
              <a:r>
                <a:rPr lang="en-US" altLang="zh-CN" dirty="0"/>
                <a:t>6</a:t>
              </a:r>
              <a:endParaRPr lang="zh-CN" altLang="en-US" dirty="0"/>
            </a:p>
          </p:txBody>
        </p:sp>
        <p:sp>
          <p:nvSpPr>
            <p:cNvPr id="9" name="TextBox 8"/>
            <p:cNvSpPr txBox="1"/>
            <p:nvPr/>
          </p:nvSpPr>
          <p:spPr>
            <a:xfrm>
              <a:off x="3566829" y="5116542"/>
              <a:ext cx="312906" cy="369332"/>
            </a:xfrm>
            <a:prstGeom prst="rect">
              <a:avLst/>
            </a:prstGeom>
            <a:noFill/>
          </p:spPr>
          <p:txBody>
            <a:bodyPr wrap="none" rtlCol="0">
              <a:spAutoFit/>
            </a:bodyPr>
            <a:lstStyle/>
            <a:p>
              <a:r>
                <a:rPr lang="en-US" altLang="zh-CN" dirty="0"/>
                <a:t>8</a:t>
              </a:r>
              <a:endParaRPr lang="zh-CN" altLang="en-US" dirty="0"/>
            </a:p>
          </p:txBody>
        </p:sp>
        <p:sp>
          <p:nvSpPr>
            <p:cNvPr id="10" name="TextBox 9"/>
            <p:cNvSpPr txBox="1"/>
            <p:nvPr/>
          </p:nvSpPr>
          <p:spPr>
            <a:xfrm>
              <a:off x="4231743" y="5116542"/>
              <a:ext cx="441146" cy="369332"/>
            </a:xfrm>
            <a:prstGeom prst="rect">
              <a:avLst/>
            </a:prstGeom>
            <a:noFill/>
          </p:spPr>
          <p:txBody>
            <a:bodyPr wrap="none" rtlCol="0">
              <a:spAutoFit/>
            </a:bodyPr>
            <a:lstStyle/>
            <a:p>
              <a:r>
                <a:rPr lang="en-US" altLang="zh-CN" dirty="0" smtClean="0"/>
                <a:t>10</a:t>
              </a:r>
              <a:endParaRPr lang="zh-CN" altLang="en-US" dirty="0"/>
            </a:p>
          </p:txBody>
        </p:sp>
        <p:sp>
          <p:nvSpPr>
            <p:cNvPr id="11" name="TextBox 10"/>
            <p:cNvSpPr txBox="1"/>
            <p:nvPr/>
          </p:nvSpPr>
          <p:spPr>
            <a:xfrm>
              <a:off x="4832538" y="5116542"/>
              <a:ext cx="441146" cy="369332"/>
            </a:xfrm>
            <a:prstGeom prst="rect">
              <a:avLst/>
            </a:prstGeom>
            <a:noFill/>
          </p:spPr>
          <p:txBody>
            <a:bodyPr wrap="none" rtlCol="0">
              <a:spAutoFit/>
            </a:bodyPr>
            <a:lstStyle/>
            <a:p>
              <a:r>
                <a:rPr lang="en-US" altLang="zh-CN" dirty="0" smtClean="0"/>
                <a:t>12</a:t>
              </a:r>
              <a:endParaRPr lang="zh-CN" altLang="en-US" dirty="0"/>
            </a:p>
          </p:txBody>
        </p:sp>
        <p:sp>
          <p:nvSpPr>
            <p:cNvPr id="12" name="TextBox 11"/>
            <p:cNvSpPr txBox="1"/>
            <p:nvPr/>
          </p:nvSpPr>
          <p:spPr>
            <a:xfrm>
              <a:off x="5497452" y="5116542"/>
              <a:ext cx="441146" cy="369332"/>
            </a:xfrm>
            <a:prstGeom prst="rect">
              <a:avLst/>
            </a:prstGeom>
            <a:noFill/>
          </p:spPr>
          <p:txBody>
            <a:bodyPr wrap="none" rtlCol="0">
              <a:spAutoFit/>
            </a:bodyPr>
            <a:lstStyle/>
            <a:p>
              <a:r>
                <a:rPr lang="en-US" altLang="zh-CN" dirty="0" smtClean="0"/>
                <a:t>14</a:t>
              </a:r>
              <a:endParaRPr lang="zh-CN" altLang="en-US" dirty="0"/>
            </a:p>
          </p:txBody>
        </p:sp>
        <p:sp>
          <p:nvSpPr>
            <p:cNvPr id="13" name="TextBox 12"/>
            <p:cNvSpPr txBox="1"/>
            <p:nvPr/>
          </p:nvSpPr>
          <p:spPr>
            <a:xfrm>
              <a:off x="6162366" y="5116542"/>
              <a:ext cx="441146" cy="369332"/>
            </a:xfrm>
            <a:prstGeom prst="rect">
              <a:avLst/>
            </a:prstGeom>
            <a:noFill/>
          </p:spPr>
          <p:txBody>
            <a:bodyPr wrap="none" rtlCol="0">
              <a:spAutoFit/>
            </a:bodyPr>
            <a:lstStyle/>
            <a:p>
              <a:r>
                <a:rPr lang="en-US" altLang="zh-CN" dirty="0" smtClean="0"/>
                <a:t>16</a:t>
              </a:r>
              <a:endParaRPr lang="zh-CN" altLang="en-US" dirty="0"/>
            </a:p>
          </p:txBody>
        </p:sp>
        <p:sp>
          <p:nvSpPr>
            <p:cNvPr id="14" name="TextBox 13"/>
            <p:cNvSpPr txBox="1"/>
            <p:nvPr/>
          </p:nvSpPr>
          <p:spPr>
            <a:xfrm>
              <a:off x="7067405" y="5116542"/>
              <a:ext cx="248786" cy="369332"/>
            </a:xfrm>
            <a:prstGeom prst="rect">
              <a:avLst/>
            </a:prstGeom>
            <a:noFill/>
          </p:spPr>
          <p:txBody>
            <a:bodyPr wrap="none" rtlCol="0">
              <a:spAutoFit/>
            </a:bodyPr>
            <a:lstStyle/>
            <a:p>
              <a:r>
                <a:rPr lang="en-US" altLang="zh-CN" dirty="0"/>
                <a:t>t</a:t>
              </a:r>
              <a:endParaRPr lang="zh-CN" altLang="en-US" dirty="0"/>
            </a:p>
          </p:txBody>
        </p:sp>
      </p:grpSp>
      <p:graphicFrame>
        <p:nvGraphicFramePr>
          <p:cNvPr id="33" name="表格 32"/>
          <p:cNvGraphicFramePr>
            <a:graphicFrameLocks noGrp="1"/>
          </p:cNvGraphicFramePr>
          <p:nvPr>
            <p:extLst>
              <p:ext uri="{D42A27DB-BD31-4B8C-83A1-F6EECF244321}">
                <p14:modId xmlns:p14="http://schemas.microsoft.com/office/powerpoint/2010/main" val="517055991"/>
              </p:ext>
            </p:extLst>
          </p:nvPr>
        </p:nvGraphicFramePr>
        <p:xfrm>
          <a:off x="80147" y="1124744"/>
          <a:ext cx="4013912" cy="1693484"/>
        </p:xfrm>
        <a:graphic>
          <a:graphicData uri="http://schemas.openxmlformats.org/drawingml/2006/table">
            <a:tbl>
              <a:tblPr firstRow="1" firstCol="1" bandRow="1">
                <a:tableStyleId>{21E4AEA4-8DFA-4A89-87EB-49C32662AFE0}</a:tableStyleId>
              </a:tblPr>
              <a:tblGrid>
                <a:gridCol w="611127"/>
                <a:gridCol w="893186"/>
                <a:gridCol w="893186"/>
                <a:gridCol w="893788"/>
                <a:gridCol w="722625"/>
              </a:tblGrid>
              <a:tr h="366196">
                <a:tc>
                  <a:txBody>
                    <a:bodyPr/>
                    <a:lstStyle/>
                    <a:p>
                      <a:pPr algn="ctr">
                        <a:spcAft>
                          <a:spcPts val="0"/>
                        </a:spcAft>
                      </a:pPr>
                      <a:r>
                        <a:rPr lang="zh-CN" sz="1200" kern="100" dirty="0">
                          <a:effectLst/>
                        </a:rPr>
                        <a:t>进程名</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产生时间</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smtClean="0">
                          <a:effectLst/>
                        </a:rPr>
                        <a:t>服务时间</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优先级</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a:effectLst/>
                        </a:rPr>
                        <a:t>时间片</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dirty="0">
                          <a:effectLst/>
                        </a:rPr>
                        <a:t>P1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0</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rowSpan="4">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a:effectLst/>
                        </a:rPr>
                        <a:t>P2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6</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P3</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4</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P4</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5</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grpSp>
        <p:nvGrpSpPr>
          <p:cNvPr id="34" name="组合 33"/>
          <p:cNvGrpSpPr/>
          <p:nvPr/>
        </p:nvGrpSpPr>
        <p:grpSpPr>
          <a:xfrm>
            <a:off x="2647801" y="3779748"/>
            <a:ext cx="664907" cy="369332"/>
            <a:chOff x="1063624" y="5219908"/>
            <a:chExt cx="664907" cy="369332"/>
          </a:xfrm>
        </p:grpSpPr>
        <p:cxnSp>
          <p:nvCxnSpPr>
            <p:cNvPr id="35" name="直接连接符 34"/>
            <p:cNvCxnSpPr/>
            <p:nvPr/>
          </p:nvCxnSpPr>
          <p:spPr>
            <a:xfrm>
              <a:off x="1063624" y="5589240"/>
              <a:ext cx="66490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81071" y="5219908"/>
              <a:ext cx="466794" cy="369332"/>
            </a:xfrm>
            <a:prstGeom prst="rect">
              <a:avLst/>
            </a:prstGeom>
            <a:noFill/>
          </p:spPr>
          <p:txBody>
            <a:bodyPr wrap="none" rtlCol="0">
              <a:spAutoFit/>
            </a:bodyPr>
            <a:lstStyle/>
            <a:p>
              <a:r>
                <a:rPr lang="en-US" altLang="zh-CN" dirty="0" smtClean="0"/>
                <a:t>P1</a:t>
              </a:r>
              <a:endParaRPr lang="zh-CN" altLang="en-US" dirty="0"/>
            </a:p>
          </p:txBody>
        </p:sp>
      </p:grpSp>
      <p:cxnSp>
        <p:nvCxnSpPr>
          <p:cNvPr id="37" name="直接连接符 36"/>
          <p:cNvCxnSpPr/>
          <p:nvPr/>
        </p:nvCxnSpPr>
        <p:spPr>
          <a:xfrm flipH="1">
            <a:off x="3317845" y="3688347"/>
            <a:ext cx="4053" cy="4717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270584" y="3327641"/>
            <a:ext cx="466794" cy="384389"/>
            <a:chOff x="1475792" y="4767801"/>
            <a:chExt cx="2800709" cy="384389"/>
          </a:xfrm>
        </p:grpSpPr>
        <p:cxnSp>
          <p:nvCxnSpPr>
            <p:cNvPr id="39" name="直接连接符 38"/>
            <p:cNvCxnSpPr/>
            <p:nvPr/>
          </p:nvCxnSpPr>
          <p:spPr>
            <a:xfrm>
              <a:off x="1728531" y="5152190"/>
              <a:ext cx="199475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75792" y="4767801"/>
              <a:ext cx="2800709" cy="369332"/>
            </a:xfrm>
            <a:prstGeom prst="rect">
              <a:avLst/>
            </a:prstGeom>
            <a:noFill/>
          </p:spPr>
          <p:txBody>
            <a:bodyPr wrap="none" rtlCol="0">
              <a:spAutoFit/>
            </a:bodyPr>
            <a:lstStyle/>
            <a:p>
              <a:r>
                <a:rPr lang="en-US" altLang="zh-CN" dirty="0" smtClean="0"/>
                <a:t>P3</a:t>
              </a:r>
              <a:endParaRPr lang="zh-CN" altLang="en-US" dirty="0"/>
            </a:p>
          </p:txBody>
        </p:sp>
      </p:grpSp>
      <p:cxnSp>
        <p:nvCxnSpPr>
          <p:cNvPr id="41" name="直接连接符 40"/>
          <p:cNvCxnSpPr/>
          <p:nvPr/>
        </p:nvCxnSpPr>
        <p:spPr>
          <a:xfrm>
            <a:off x="3647771" y="3256849"/>
            <a:ext cx="0" cy="4715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3645172" y="2874527"/>
            <a:ext cx="1662290" cy="392539"/>
            <a:chOff x="3718956" y="4314687"/>
            <a:chExt cx="324345" cy="392539"/>
          </a:xfrm>
        </p:grpSpPr>
        <p:cxnSp>
          <p:nvCxnSpPr>
            <p:cNvPr id="43" name="直接连接符 42"/>
            <p:cNvCxnSpPr/>
            <p:nvPr/>
          </p:nvCxnSpPr>
          <p:spPr>
            <a:xfrm>
              <a:off x="3718956" y="4707226"/>
              <a:ext cx="3243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809847" y="4314687"/>
              <a:ext cx="99212" cy="369332"/>
            </a:xfrm>
            <a:prstGeom prst="rect">
              <a:avLst/>
            </a:prstGeom>
            <a:noFill/>
          </p:spPr>
          <p:txBody>
            <a:bodyPr wrap="square" rtlCol="0">
              <a:spAutoFit/>
            </a:bodyPr>
            <a:lstStyle/>
            <a:p>
              <a:r>
                <a:rPr lang="en-US" altLang="zh-CN" dirty="0" smtClean="0"/>
                <a:t>P4</a:t>
              </a:r>
              <a:endParaRPr lang="zh-CN" altLang="en-US" dirty="0"/>
            </a:p>
          </p:txBody>
        </p:sp>
      </p:grpSp>
      <p:cxnSp>
        <p:nvCxnSpPr>
          <p:cNvPr id="45" name="直接连接符 44"/>
          <p:cNvCxnSpPr/>
          <p:nvPr/>
        </p:nvCxnSpPr>
        <p:spPr>
          <a:xfrm flipH="1">
            <a:off x="5309332" y="2806046"/>
            <a:ext cx="4053" cy="4717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03299" y="2823298"/>
            <a:ext cx="1" cy="1774533"/>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5307459" y="2396628"/>
            <a:ext cx="2013093" cy="421804"/>
            <a:chOff x="3706030" y="3861048"/>
            <a:chExt cx="2013093" cy="421804"/>
          </a:xfrm>
        </p:grpSpPr>
        <p:cxnSp>
          <p:nvCxnSpPr>
            <p:cNvPr id="48" name="直接连接符 47"/>
            <p:cNvCxnSpPr/>
            <p:nvPr/>
          </p:nvCxnSpPr>
          <p:spPr>
            <a:xfrm>
              <a:off x="3706030" y="4282852"/>
              <a:ext cx="201309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516607" y="3861048"/>
              <a:ext cx="466794" cy="369332"/>
            </a:xfrm>
            <a:prstGeom prst="rect">
              <a:avLst/>
            </a:prstGeom>
            <a:noFill/>
          </p:spPr>
          <p:txBody>
            <a:bodyPr wrap="none" rtlCol="0">
              <a:spAutoFit/>
            </a:bodyPr>
            <a:lstStyle/>
            <a:p>
              <a:r>
                <a:rPr lang="en-US" altLang="zh-CN" dirty="0" smtClean="0"/>
                <a:t>P2</a:t>
              </a:r>
              <a:endParaRPr lang="zh-CN" altLang="en-US" dirty="0"/>
            </a:p>
          </p:txBody>
        </p:sp>
      </p:grpSp>
      <p:sp>
        <p:nvSpPr>
          <p:cNvPr id="50" name="矩形 49"/>
          <p:cNvSpPr/>
          <p:nvPr/>
        </p:nvSpPr>
        <p:spPr>
          <a:xfrm>
            <a:off x="-36512" y="5698384"/>
            <a:ext cx="1811714"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51" name="TextBox 50"/>
              <p:cNvSpPr txBox="1"/>
              <p:nvPr/>
            </p:nvSpPr>
            <p:spPr>
              <a:xfrm>
                <a:off x="1619672" y="5698384"/>
                <a:ext cx="2308774"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𝟏𝟑</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𝟓</m:t>
                      </m:r>
                      <m:r>
                        <a:rPr lang="en-US" altLang="zh-CN" sz="1600" b="1" i="1" smtClean="0">
                          <a:latin typeface="Cambria Math"/>
                        </a:rPr>
                        <m:t>.</m:t>
                      </m:r>
                      <m:r>
                        <a:rPr lang="en-US" altLang="zh-CN" sz="1600" b="1" i="1" smtClean="0">
                          <a:latin typeface="Cambria Math"/>
                        </a:rPr>
                        <m:t>𝟐𝟓</m:t>
                      </m:r>
                    </m:oMath>
                  </m:oMathPara>
                </a14:m>
                <a:endParaRPr lang="zh-CN" altLang="en-US" sz="16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619672" y="5698384"/>
                <a:ext cx="2308774" cy="558358"/>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52" name="组合 51"/>
          <p:cNvGrpSpPr/>
          <p:nvPr/>
        </p:nvGrpSpPr>
        <p:grpSpPr>
          <a:xfrm>
            <a:off x="2414404" y="4941168"/>
            <a:ext cx="466794" cy="649546"/>
            <a:chOff x="2414404" y="4941168"/>
            <a:chExt cx="466794" cy="649546"/>
          </a:xfrm>
        </p:grpSpPr>
        <p:sp>
          <p:nvSpPr>
            <p:cNvPr id="53" name="TextBox 52"/>
            <p:cNvSpPr txBox="1"/>
            <p:nvPr/>
          </p:nvSpPr>
          <p:spPr>
            <a:xfrm>
              <a:off x="2414404" y="5221382"/>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54" name="直接箭头连接符 53"/>
            <p:cNvCxnSpPr>
              <a:stCxn id="53"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5" name="组合 54"/>
          <p:cNvGrpSpPr/>
          <p:nvPr/>
        </p:nvGrpSpPr>
        <p:grpSpPr>
          <a:xfrm>
            <a:off x="2756864" y="4941168"/>
            <a:ext cx="466794" cy="649546"/>
            <a:chOff x="2414404" y="4941168"/>
            <a:chExt cx="466794" cy="649546"/>
          </a:xfrm>
        </p:grpSpPr>
        <p:sp>
          <p:nvSpPr>
            <p:cNvPr id="56" name="TextBox 55"/>
            <p:cNvSpPr txBox="1"/>
            <p:nvPr/>
          </p:nvSpPr>
          <p:spPr>
            <a:xfrm>
              <a:off x="2414404" y="5221382"/>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57" name="直接箭头连接符 56"/>
            <p:cNvCxnSpPr>
              <a:stCxn id="56"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8" name="组合 57"/>
          <p:cNvGrpSpPr/>
          <p:nvPr/>
        </p:nvGrpSpPr>
        <p:grpSpPr>
          <a:xfrm>
            <a:off x="3079311" y="4941168"/>
            <a:ext cx="466794" cy="649546"/>
            <a:chOff x="2414404" y="4941168"/>
            <a:chExt cx="466794" cy="649546"/>
          </a:xfrm>
        </p:grpSpPr>
        <p:sp>
          <p:nvSpPr>
            <p:cNvPr id="59" name="TextBox 58"/>
            <p:cNvSpPr txBox="1"/>
            <p:nvPr/>
          </p:nvSpPr>
          <p:spPr>
            <a:xfrm>
              <a:off x="2414404" y="5221382"/>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60" name="直接箭头连接符 59"/>
            <p:cNvCxnSpPr>
              <a:stCxn id="59"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1" name="组合 60"/>
          <p:cNvGrpSpPr/>
          <p:nvPr/>
        </p:nvGrpSpPr>
        <p:grpSpPr>
          <a:xfrm>
            <a:off x="3411776" y="4941168"/>
            <a:ext cx="466794" cy="649546"/>
            <a:chOff x="2414404" y="4941168"/>
            <a:chExt cx="466794" cy="649546"/>
          </a:xfrm>
        </p:grpSpPr>
        <p:sp>
          <p:nvSpPr>
            <p:cNvPr id="62" name="TextBox 61"/>
            <p:cNvSpPr txBox="1"/>
            <p:nvPr/>
          </p:nvSpPr>
          <p:spPr>
            <a:xfrm>
              <a:off x="2414404" y="5221382"/>
              <a:ext cx="466794" cy="369332"/>
            </a:xfrm>
            <a:prstGeom prst="rect">
              <a:avLst/>
            </a:prstGeom>
            <a:noFill/>
          </p:spPr>
          <p:txBody>
            <a:bodyPr wrap="none" rtlCol="0">
              <a:spAutoFit/>
            </a:bodyPr>
            <a:lstStyle/>
            <a:p>
              <a:r>
                <a:rPr lang="en-US" altLang="zh-CN" dirty="0" smtClean="0"/>
                <a:t>P4</a:t>
              </a:r>
              <a:endParaRPr lang="zh-CN" altLang="en-US" dirty="0"/>
            </a:p>
          </p:txBody>
        </p:sp>
        <p:cxnSp>
          <p:nvCxnSpPr>
            <p:cNvPr id="63" name="直接箭头连接符 62"/>
            <p:cNvCxnSpPr>
              <a:stCxn id="62"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64" name="矩形 63"/>
          <p:cNvSpPr/>
          <p:nvPr/>
        </p:nvSpPr>
        <p:spPr>
          <a:xfrm>
            <a:off x="3902999" y="5733256"/>
            <a:ext cx="2276585"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平均带权周转时间：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65" name="TextBox 64"/>
              <p:cNvSpPr txBox="1"/>
              <p:nvPr/>
            </p:nvSpPr>
            <p:spPr>
              <a:xfrm>
                <a:off x="5935634" y="5661248"/>
                <a:ext cx="3206455"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𝟏𝟑</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𝟓</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𝟐𝟗</m:t>
                      </m:r>
                    </m:oMath>
                  </m:oMathPara>
                </a14:m>
                <a:endParaRPr lang="zh-CN" altLang="en-US" sz="1600" b="1" dirty="0"/>
              </a:p>
            </p:txBody>
          </p:sp>
        </mc:Choice>
        <mc:Fallback xmlns="">
          <p:sp>
            <p:nvSpPr>
              <p:cNvPr id="65" name="TextBox 64"/>
              <p:cNvSpPr txBox="1">
                <a:spLocks noRot="1" noChangeAspect="1" noMove="1" noResize="1" noEditPoints="1" noAdjustHandles="1" noChangeArrowheads="1" noChangeShapeType="1" noTextEdit="1"/>
              </p:cNvSpPr>
              <p:nvPr/>
            </p:nvSpPr>
            <p:spPr>
              <a:xfrm>
                <a:off x="5935634" y="5661248"/>
                <a:ext cx="3206455" cy="558358"/>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left)">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left)">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64" grpId="0"/>
      <p:bldP spid="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8313" y="0"/>
            <a:ext cx="8229600" cy="936625"/>
          </a:xfrm>
        </p:spPr>
        <p:txBody>
          <a:bodyPr/>
          <a:lstStyle/>
          <a:p>
            <a:pPr eaLnBrk="1" hangingPunct="1"/>
            <a:r>
              <a:rPr lang="en-US" altLang="zh-CN" sz="36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2.5.3.3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时间片轮转调度算法（</a:t>
            </a:r>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RR</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p>
        </p:txBody>
      </p:sp>
      <p:sp>
        <p:nvSpPr>
          <p:cNvPr id="3" name="内容占位符 2"/>
          <p:cNvSpPr>
            <a:spLocks noGrp="1"/>
          </p:cNvSpPr>
          <p:nvPr>
            <p:ph idx="4294967295"/>
          </p:nvPr>
        </p:nvSpPr>
        <p:spPr>
          <a:xfrm>
            <a:off x="457200" y="1135285"/>
            <a:ext cx="8229600" cy="4525963"/>
          </a:xfrm>
        </p:spPr>
        <p:txBody>
          <a:bodyPr/>
          <a:lstStyle/>
          <a:p>
            <a:pPr eaLnBrk="1" hangingPunct="1"/>
            <a:r>
              <a:rPr lang="zh-CN" altLang="zh-CN" b="0" dirty="0" smtClean="0"/>
              <a:t>算法</a:t>
            </a:r>
            <a:r>
              <a:rPr lang="zh-CN" altLang="en-US" b="0" dirty="0" smtClean="0"/>
              <a:t>：</a:t>
            </a:r>
            <a:r>
              <a:rPr lang="en-US" altLang="zh-CN" b="0" dirty="0" smtClean="0"/>
              <a:t>Round Robin</a:t>
            </a:r>
          </a:p>
          <a:p>
            <a:pPr eaLnBrk="1" hangingPunct="1">
              <a:buFont typeface="Arial" pitchFamily="34" charset="0"/>
              <a:buNone/>
            </a:pPr>
            <a:r>
              <a:rPr lang="zh-CN" altLang="en-US" sz="2400" b="0" dirty="0" smtClean="0">
                <a:latin typeface="宋体" pitchFamily="2" charset="-122"/>
                <a:ea typeface="宋体" pitchFamily="2" charset="-122"/>
              </a:rPr>
              <a:t>      每个进程被分配一个时间片，如果在时间片结束时该进程还在运行，则</a:t>
            </a:r>
            <a:r>
              <a:rPr lang="zh-CN" altLang="en-US" sz="2400" dirty="0" smtClean="0">
                <a:solidFill>
                  <a:srgbClr val="FE0000"/>
                </a:solidFill>
                <a:latin typeface="宋体" pitchFamily="2" charset="-122"/>
                <a:ea typeface="宋体" pitchFamily="2" charset="-122"/>
              </a:rPr>
              <a:t>剥夺</a:t>
            </a:r>
            <a:r>
              <a:rPr lang="zh-CN" altLang="en-US" sz="2400" b="0" dirty="0" smtClean="0">
                <a:latin typeface="宋体" pitchFamily="2" charset="-122"/>
                <a:ea typeface="宋体" pitchFamily="2" charset="-122"/>
              </a:rPr>
              <a:t>其</a:t>
            </a:r>
            <a:r>
              <a:rPr lang="en-US" altLang="zh-CN" sz="2400" b="0" dirty="0" smtClean="0">
                <a:latin typeface="宋体" pitchFamily="2" charset="-122"/>
                <a:ea typeface="宋体" pitchFamily="2" charset="-122"/>
              </a:rPr>
              <a:t>CPU</a:t>
            </a:r>
            <a:r>
              <a:rPr lang="zh-CN" altLang="en-US" sz="2400" b="0" dirty="0" smtClean="0">
                <a:latin typeface="宋体" pitchFamily="2" charset="-122"/>
                <a:ea typeface="宋体" pitchFamily="2" charset="-122"/>
              </a:rPr>
              <a:t>并分配给另一个进程，被剥夺</a:t>
            </a:r>
            <a:r>
              <a:rPr lang="en-US" altLang="zh-CN" sz="2400" b="0" dirty="0" smtClean="0">
                <a:latin typeface="宋体" pitchFamily="2" charset="-122"/>
                <a:ea typeface="宋体" pitchFamily="2" charset="-122"/>
              </a:rPr>
              <a:t>CPU</a:t>
            </a:r>
            <a:r>
              <a:rPr lang="zh-CN" altLang="en-US" sz="2400" b="0" dirty="0" smtClean="0">
                <a:latin typeface="宋体" pitchFamily="2" charset="-122"/>
                <a:ea typeface="宋体" pitchFamily="2" charset="-122"/>
              </a:rPr>
              <a:t>的进程则插入到就绪队列末尾，等待下次调度；如果该进程在时间片内</a:t>
            </a:r>
            <a:r>
              <a:rPr lang="zh-CN" altLang="en-US" sz="2400" dirty="0" smtClean="0">
                <a:solidFill>
                  <a:srgbClr val="FE0000"/>
                </a:solidFill>
                <a:latin typeface="宋体" pitchFamily="2" charset="-122"/>
                <a:ea typeface="宋体" pitchFamily="2" charset="-122"/>
              </a:rPr>
              <a:t>阻塞</a:t>
            </a:r>
            <a:r>
              <a:rPr lang="zh-CN" altLang="en-US" sz="2400" b="0" dirty="0" smtClean="0">
                <a:latin typeface="宋体" pitchFamily="2" charset="-122"/>
                <a:ea typeface="宋体" pitchFamily="2" charset="-122"/>
              </a:rPr>
              <a:t>或</a:t>
            </a:r>
            <a:r>
              <a:rPr lang="zh-CN" altLang="en-US" sz="2400" dirty="0" smtClean="0">
                <a:solidFill>
                  <a:srgbClr val="FE0000"/>
                </a:solidFill>
                <a:latin typeface="宋体" pitchFamily="2" charset="-122"/>
                <a:ea typeface="宋体" pitchFamily="2" charset="-122"/>
              </a:rPr>
              <a:t>结束</a:t>
            </a:r>
            <a:r>
              <a:rPr lang="zh-CN" altLang="en-US" sz="2400" b="0" dirty="0" smtClean="0">
                <a:latin typeface="宋体" pitchFamily="2" charset="-122"/>
                <a:ea typeface="宋体" pitchFamily="2" charset="-122"/>
              </a:rPr>
              <a:t>，则立即切换</a:t>
            </a:r>
            <a:r>
              <a:rPr lang="en-US" altLang="zh-CN" sz="2400" b="0" dirty="0" smtClean="0">
                <a:latin typeface="宋体" pitchFamily="2" charset="-122"/>
                <a:ea typeface="宋体" pitchFamily="2" charset="-122"/>
              </a:rPr>
              <a:t>CPU</a:t>
            </a:r>
            <a:r>
              <a:rPr lang="zh-CN" altLang="en-US" b="0" dirty="0" smtClean="0"/>
              <a:t>。</a:t>
            </a:r>
          </a:p>
          <a:p>
            <a:pPr algn="just"/>
            <a:r>
              <a:rPr lang="zh-CN" altLang="en-US" b="0" dirty="0" smtClean="0"/>
              <a:t>典型应用系统示例</a:t>
            </a:r>
            <a:r>
              <a:rPr lang="en-US" altLang="zh-CN" b="0" dirty="0" smtClean="0"/>
              <a:t>——</a:t>
            </a:r>
            <a:r>
              <a:rPr lang="zh-CN" altLang="en-US" b="0" dirty="0" smtClean="0"/>
              <a:t>分时联机系统</a:t>
            </a:r>
            <a:endParaRPr lang="en-US" altLang="zh-CN" b="0" dirty="0" smtClean="0"/>
          </a:p>
          <a:p>
            <a:pPr lvl="1" eaLnBrk="1" hangingPunct="1">
              <a:buFont typeface="Arial" pitchFamily="34" charset="0"/>
              <a:buNone/>
            </a:pPr>
            <a:endParaRPr lang="zh-CN" altLang="en-US" b="0" dirty="0" smtClean="0">
              <a:latin typeface="宋体" pitchFamily="2" charset="-122"/>
              <a:ea typeface="宋体" pitchFamily="2" charset="-122"/>
            </a:endParaRPr>
          </a:p>
          <a:p>
            <a:pPr eaLnBrk="1" hangingPunct="1">
              <a:buFont typeface="Arial" pitchFamily="34" charset="0"/>
              <a:buNone/>
            </a:pPr>
            <a:endParaRPr lang="zh-CN" altLang="en-US" b="0" dirty="0" smtClean="0"/>
          </a:p>
        </p:txBody>
      </p:sp>
      <p:grpSp>
        <p:nvGrpSpPr>
          <p:cNvPr id="187415" name="Group 23"/>
          <p:cNvGrpSpPr>
            <a:grpSpLocks/>
          </p:cNvGrpSpPr>
          <p:nvPr/>
        </p:nvGrpSpPr>
        <p:grpSpPr bwMode="auto">
          <a:xfrm>
            <a:off x="696913" y="3860800"/>
            <a:ext cx="7620000" cy="2217738"/>
            <a:chOff x="431" y="1026"/>
            <a:chExt cx="4800" cy="1397"/>
          </a:xfrm>
        </p:grpSpPr>
        <p:sp>
          <p:nvSpPr>
            <p:cNvPr id="187416" name="Text Box 24"/>
            <p:cNvSpPr txBox="1">
              <a:spLocks noChangeArrowheads="1"/>
            </p:cNvSpPr>
            <p:nvPr/>
          </p:nvSpPr>
          <p:spPr bwMode="auto">
            <a:xfrm>
              <a:off x="2986" y="1817"/>
              <a:ext cx="149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b="1">
                  <a:latin typeface="Times New Roman" pitchFamily="18" charset="0"/>
                </a:rPr>
                <a:t>基于时间片轮转调度</a:t>
              </a:r>
            </a:p>
          </p:txBody>
        </p:sp>
        <p:sp>
          <p:nvSpPr>
            <p:cNvPr id="187417" name="Text Box 25"/>
            <p:cNvSpPr txBox="1">
              <a:spLocks noChangeArrowheads="1"/>
            </p:cNvSpPr>
            <p:nvPr/>
          </p:nvSpPr>
          <p:spPr bwMode="auto">
            <a:xfrm>
              <a:off x="612" y="1026"/>
              <a:ext cx="4378" cy="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b="1">
                  <a:latin typeface="Times New Roman" pitchFamily="18" charset="0"/>
                </a:rPr>
                <a:t>主机</a:t>
              </a:r>
            </a:p>
          </p:txBody>
        </p:sp>
        <p:sp>
          <p:nvSpPr>
            <p:cNvPr id="187418" name="Text Box 26"/>
            <p:cNvSpPr txBox="1">
              <a:spLocks noChangeArrowheads="1"/>
            </p:cNvSpPr>
            <p:nvPr/>
          </p:nvSpPr>
          <p:spPr bwMode="auto">
            <a:xfrm>
              <a:off x="975" y="2241"/>
              <a:ext cx="576" cy="1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600" b="1">
                  <a:latin typeface="Times New Roman" pitchFamily="18" charset="0"/>
                </a:rPr>
                <a:t>终端</a:t>
              </a:r>
              <a:r>
                <a:rPr lang="en-US" altLang="zh-CN" sz="1600" b="1">
                  <a:latin typeface="Times New Roman" pitchFamily="18" charset="0"/>
                </a:rPr>
                <a:t>1</a:t>
              </a:r>
            </a:p>
          </p:txBody>
        </p:sp>
        <p:sp>
          <p:nvSpPr>
            <p:cNvPr id="187419" name="Text Box 27"/>
            <p:cNvSpPr txBox="1">
              <a:spLocks noChangeArrowheads="1"/>
            </p:cNvSpPr>
            <p:nvPr/>
          </p:nvSpPr>
          <p:spPr bwMode="auto">
            <a:xfrm>
              <a:off x="2358" y="2241"/>
              <a:ext cx="576" cy="1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600" b="1">
                  <a:latin typeface="Times New Roman" pitchFamily="18" charset="0"/>
                </a:rPr>
                <a:t>终端</a:t>
              </a:r>
              <a:r>
                <a:rPr lang="en-US" altLang="zh-CN" sz="1600" b="1">
                  <a:latin typeface="Times New Roman" pitchFamily="18" charset="0"/>
                </a:rPr>
                <a:t>2</a:t>
              </a:r>
            </a:p>
          </p:txBody>
        </p:sp>
        <p:sp>
          <p:nvSpPr>
            <p:cNvPr id="187420" name="Text Box 28"/>
            <p:cNvSpPr txBox="1">
              <a:spLocks noChangeArrowheads="1"/>
            </p:cNvSpPr>
            <p:nvPr/>
          </p:nvSpPr>
          <p:spPr bwMode="auto">
            <a:xfrm>
              <a:off x="4201" y="2241"/>
              <a:ext cx="576" cy="1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600" b="1">
                  <a:latin typeface="Times New Roman" pitchFamily="18" charset="0"/>
                </a:rPr>
                <a:t>终端</a:t>
              </a:r>
              <a:r>
                <a:rPr lang="en-US" altLang="zh-CN" sz="1600" b="1">
                  <a:latin typeface="Times New Roman" pitchFamily="18" charset="0"/>
                </a:rPr>
                <a:t>n</a:t>
              </a:r>
            </a:p>
          </p:txBody>
        </p:sp>
        <p:sp>
          <p:nvSpPr>
            <p:cNvPr id="187421" name="Text Box 29"/>
            <p:cNvSpPr txBox="1">
              <a:spLocks noChangeArrowheads="1"/>
            </p:cNvSpPr>
            <p:nvPr/>
          </p:nvSpPr>
          <p:spPr bwMode="auto">
            <a:xfrm>
              <a:off x="3403" y="2160"/>
              <a:ext cx="34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a:rPr>
                <a:t>…</a:t>
              </a:r>
              <a:endParaRPr lang="en-US" altLang="zh-CN" b="1">
                <a:latin typeface="Times New Roman" pitchFamily="18" charset="0"/>
              </a:endParaRPr>
            </a:p>
          </p:txBody>
        </p:sp>
        <p:grpSp>
          <p:nvGrpSpPr>
            <p:cNvPr id="187422" name="Group 30"/>
            <p:cNvGrpSpPr>
              <a:grpSpLocks/>
            </p:cNvGrpSpPr>
            <p:nvPr/>
          </p:nvGrpSpPr>
          <p:grpSpPr bwMode="auto">
            <a:xfrm>
              <a:off x="778" y="1362"/>
              <a:ext cx="4147" cy="254"/>
              <a:chOff x="2877" y="10959"/>
              <a:chExt cx="6480" cy="468"/>
            </a:xfrm>
          </p:grpSpPr>
          <p:sp>
            <p:nvSpPr>
              <p:cNvPr id="187423" name="Text Box 31"/>
              <p:cNvSpPr txBox="1">
                <a:spLocks noChangeArrowheads="1"/>
              </p:cNvSpPr>
              <p:nvPr/>
            </p:nvSpPr>
            <p:spPr bwMode="auto">
              <a:xfrm>
                <a:off x="2877" y="10959"/>
                <a:ext cx="16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600" b="1">
                    <a:latin typeface="宋体" pitchFamily="2" charset="-122"/>
                  </a:rPr>
                  <a:t>终端</a:t>
                </a:r>
                <a:r>
                  <a:rPr lang="en-US" altLang="zh-CN" sz="1600" b="1">
                    <a:latin typeface="宋体" pitchFamily="2" charset="-122"/>
                  </a:rPr>
                  <a:t>1</a:t>
                </a:r>
                <a:r>
                  <a:rPr lang="zh-CN" altLang="en-US" sz="1600" b="1">
                    <a:latin typeface="宋体" pitchFamily="2" charset="-122"/>
                  </a:rPr>
                  <a:t>服务进程</a:t>
                </a:r>
              </a:p>
            </p:txBody>
          </p:sp>
          <p:sp>
            <p:nvSpPr>
              <p:cNvPr id="187424" name="Text Box 32"/>
              <p:cNvSpPr txBox="1">
                <a:spLocks noChangeArrowheads="1"/>
              </p:cNvSpPr>
              <p:nvPr/>
            </p:nvSpPr>
            <p:spPr bwMode="auto">
              <a:xfrm>
                <a:off x="5037" y="10959"/>
                <a:ext cx="16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600" b="1">
                    <a:latin typeface="Times New Roman" pitchFamily="18" charset="0"/>
                  </a:rPr>
                  <a:t>终端</a:t>
                </a:r>
                <a:r>
                  <a:rPr lang="en-US" altLang="zh-CN" sz="1600" b="1">
                    <a:latin typeface="Times New Roman" pitchFamily="18" charset="0"/>
                  </a:rPr>
                  <a:t>2</a:t>
                </a:r>
                <a:r>
                  <a:rPr lang="zh-CN" altLang="en-US" sz="1600" b="1">
                    <a:latin typeface="Times New Roman" pitchFamily="18" charset="0"/>
                  </a:rPr>
                  <a:t>服务进程</a:t>
                </a:r>
              </a:p>
            </p:txBody>
          </p:sp>
          <p:sp>
            <p:nvSpPr>
              <p:cNvPr id="187425" name="Text Box 33"/>
              <p:cNvSpPr txBox="1">
                <a:spLocks noChangeArrowheads="1"/>
              </p:cNvSpPr>
              <p:nvPr/>
            </p:nvSpPr>
            <p:spPr bwMode="auto">
              <a:xfrm>
                <a:off x="7737" y="10959"/>
                <a:ext cx="16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600" b="1">
                    <a:latin typeface="Times New Roman" pitchFamily="18" charset="0"/>
                  </a:rPr>
                  <a:t>终端</a:t>
                </a:r>
                <a:r>
                  <a:rPr lang="en-US" altLang="zh-CN" sz="1600" b="1">
                    <a:latin typeface="Times New Roman" pitchFamily="18" charset="0"/>
                  </a:rPr>
                  <a:t>n</a:t>
                </a:r>
                <a:r>
                  <a:rPr lang="zh-CN" altLang="en-US" sz="1600" b="1">
                    <a:latin typeface="Times New Roman" pitchFamily="18" charset="0"/>
                  </a:rPr>
                  <a:t>服务进程</a:t>
                </a:r>
              </a:p>
            </p:txBody>
          </p:sp>
        </p:grpSp>
        <p:sp>
          <p:nvSpPr>
            <p:cNvPr id="187426" name="Text Box 34"/>
            <p:cNvSpPr txBox="1">
              <a:spLocks noChangeArrowheads="1"/>
            </p:cNvSpPr>
            <p:nvPr/>
          </p:nvSpPr>
          <p:spPr bwMode="auto">
            <a:xfrm>
              <a:off x="3446" y="1325"/>
              <a:ext cx="346"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a:rPr>
                <a:t>…</a:t>
              </a:r>
              <a:endParaRPr lang="en-US" altLang="zh-CN" b="1">
                <a:latin typeface="Times New Roman" pitchFamily="18" charset="0"/>
              </a:endParaRPr>
            </a:p>
          </p:txBody>
        </p:sp>
        <p:sp>
          <p:nvSpPr>
            <p:cNvPr id="187427" name="Line 35"/>
            <p:cNvSpPr>
              <a:spLocks noChangeShapeType="1"/>
            </p:cNvSpPr>
            <p:nvPr/>
          </p:nvSpPr>
          <p:spPr bwMode="auto">
            <a:xfrm>
              <a:off x="1247" y="1661"/>
              <a:ext cx="0" cy="59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7428" name="Line 36"/>
            <p:cNvSpPr>
              <a:spLocks noChangeShapeType="1"/>
            </p:cNvSpPr>
            <p:nvPr/>
          </p:nvSpPr>
          <p:spPr bwMode="auto">
            <a:xfrm>
              <a:off x="1834" y="1471"/>
              <a:ext cx="345" cy="0"/>
            </a:xfrm>
            <a:prstGeom prst="line">
              <a:avLst/>
            </a:prstGeom>
            <a:noFill/>
            <a:ln w="9525" cap="rnd">
              <a:solidFill>
                <a:srgbClr val="000000"/>
              </a:solidFill>
              <a:prstDash val="sysDot"/>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7429" name="Line 37"/>
            <p:cNvSpPr>
              <a:spLocks noChangeShapeType="1"/>
            </p:cNvSpPr>
            <p:nvPr/>
          </p:nvSpPr>
          <p:spPr bwMode="auto">
            <a:xfrm>
              <a:off x="3216" y="1471"/>
              <a:ext cx="230" cy="0"/>
            </a:xfrm>
            <a:prstGeom prst="line">
              <a:avLst/>
            </a:prstGeom>
            <a:noFill/>
            <a:ln w="9525" cap="rnd">
              <a:solidFill>
                <a:srgbClr val="000000"/>
              </a:solidFill>
              <a:prstDash val="sysDot"/>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7430" name="Line 38"/>
            <p:cNvSpPr>
              <a:spLocks noChangeShapeType="1"/>
            </p:cNvSpPr>
            <p:nvPr/>
          </p:nvSpPr>
          <p:spPr bwMode="auto">
            <a:xfrm>
              <a:off x="3677" y="1471"/>
              <a:ext cx="230" cy="0"/>
            </a:xfrm>
            <a:prstGeom prst="line">
              <a:avLst/>
            </a:prstGeom>
            <a:noFill/>
            <a:ln w="9525" cap="rnd">
              <a:solidFill>
                <a:srgbClr val="000000"/>
              </a:solidFill>
              <a:prstDash val="sysDot"/>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7431" name="Line 39"/>
            <p:cNvSpPr>
              <a:spLocks noChangeShapeType="1"/>
            </p:cNvSpPr>
            <p:nvPr/>
          </p:nvSpPr>
          <p:spPr bwMode="auto">
            <a:xfrm>
              <a:off x="2653" y="1661"/>
              <a:ext cx="0" cy="59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7432" name="Line 40"/>
            <p:cNvSpPr>
              <a:spLocks noChangeShapeType="1"/>
            </p:cNvSpPr>
            <p:nvPr/>
          </p:nvSpPr>
          <p:spPr bwMode="auto">
            <a:xfrm>
              <a:off x="4468" y="1661"/>
              <a:ext cx="0" cy="59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7433" name="Freeform 41"/>
            <p:cNvSpPr>
              <a:spLocks/>
            </p:cNvSpPr>
            <p:nvPr/>
          </p:nvSpPr>
          <p:spPr bwMode="auto">
            <a:xfrm>
              <a:off x="431" y="1933"/>
              <a:ext cx="4800" cy="227"/>
            </a:xfrm>
            <a:custGeom>
              <a:avLst/>
              <a:gdLst>
                <a:gd name="T0" fmla="*/ 570 w 7500"/>
                <a:gd name="T1" fmla="*/ 0 h 832"/>
                <a:gd name="T2" fmla="*/ 210 w 7500"/>
                <a:gd name="T3" fmla="*/ 312 h 832"/>
                <a:gd name="T4" fmla="*/ 390 w 7500"/>
                <a:gd name="T5" fmla="*/ 624 h 832"/>
                <a:gd name="T6" fmla="*/ 2550 w 7500"/>
                <a:gd name="T7" fmla="*/ 780 h 832"/>
                <a:gd name="T8" fmla="*/ 6510 w 7500"/>
                <a:gd name="T9" fmla="*/ 780 h 832"/>
                <a:gd name="T10" fmla="*/ 7410 w 7500"/>
                <a:gd name="T11" fmla="*/ 468 h 832"/>
                <a:gd name="T12" fmla="*/ 7050 w 7500"/>
                <a:gd name="T13" fmla="*/ 156 h 832"/>
              </a:gdLst>
              <a:ahLst/>
              <a:cxnLst>
                <a:cxn ang="0">
                  <a:pos x="T0" y="T1"/>
                </a:cxn>
                <a:cxn ang="0">
                  <a:pos x="T2" y="T3"/>
                </a:cxn>
                <a:cxn ang="0">
                  <a:pos x="T4" y="T5"/>
                </a:cxn>
                <a:cxn ang="0">
                  <a:pos x="T6" y="T7"/>
                </a:cxn>
                <a:cxn ang="0">
                  <a:pos x="T8" y="T9"/>
                </a:cxn>
                <a:cxn ang="0">
                  <a:pos x="T10" y="T11"/>
                </a:cxn>
                <a:cxn ang="0">
                  <a:pos x="T12" y="T13"/>
                </a:cxn>
              </a:cxnLst>
              <a:rect l="0" t="0" r="r" b="b"/>
              <a:pathLst>
                <a:path w="7500" h="832">
                  <a:moveTo>
                    <a:pt x="570" y="0"/>
                  </a:moveTo>
                  <a:cubicBezTo>
                    <a:pt x="405" y="104"/>
                    <a:pt x="240" y="208"/>
                    <a:pt x="210" y="312"/>
                  </a:cubicBezTo>
                  <a:cubicBezTo>
                    <a:pt x="180" y="416"/>
                    <a:pt x="0" y="546"/>
                    <a:pt x="390" y="624"/>
                  </a:cubicBezTo>
                  <a:cubicBezTo>
                    <a:pt x="780" y="702"/>
                    <a:pt x="1530" y="754"/>
                    <a:pt x="2550" y="780"/>
                  </a:cubicBezTo>
                  <a:cubicBezTo>
                    <a:pt x="3570" y="806"/>
                    <a:pt x="5700" y="832"/>
                    <a:pt x="6510" y="780"/>
                  </a:cubicBezTo>
                  <a:cubicBezTo>
                    <a:pt x="7320" y="728"/>
                    <a:pt x="7320" y="572"/>
                    <a:pt x="7410" y="468"/>
                  </a:cubicBezTo>
                  <a:cubicBezTo>
                    <a:pt x="7500" y="364"/>
                    <a:pt x="7275" y="260"/>
                    <a:pt x="7050" y="156"/>
                  </a:cubicBezTo>
                </a:path>
              </a:pathLst>
            </a:custGeom>
            <a:noFill/>
            <a:ln w="9525" cap="rnd">
              <a:solidFill>
                <a:srgbClr val="000000"/>
              </a:solidFill>
              <a:prstDash val="sysDot"/>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87415"/>
                                        </p:tgtEl>
                                        <p:attrNameLst>
                                          <p:attrName>style.visibility</p:attrName>
                                        </p:attrNameLst>
                                      </p:cBhvr>
                                      <p:to>
                                        <p:strVal val="visible"/>
                                      </p:to>
                                    </p:set>
                                    <p:animEffect transition="in" filter="circle(in)">
                                      <p:cBhvr>
                                        <p:cTn id="24" dur="2000"/>
                                        <p:tgtEl>
                                          <p:spTgt spid="18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8313" y="0"/>
            <a:ext cx="8229600" cy="936625"/>
          </a:xfrm>
        </p:spPr>
        <p:txBody>
          <a:bodyPr/>
          <a:lstStyle/>
          <a:p>
            <a:pPr eaLnBrk="1" hangingPunct="1"/>
            <a:r>
              <a:rPr lang="en-US" altLang="zh-CN" sz="36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2.5.3.3 </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时间片轮转调度算法（</a:t>
            </a:r>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RR</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p>
        </p:txBody>
      </p:sp>
      <p:sp>
        <p:nvSpPr>
          <p:cNvPr id="3" name="内容占位符 2"/>
          <p:cNvSpPr>
            <a:spLocks noGrp="1"/>
          </p:cNvSpPr>
          <p:nvPr>
            <p:ph idx="4294967295"/>
          </p:nvPr>
        </p:nvSpPr>
        <p:spPr>
          <a:xfrm>
            <a:off x="518864" y="1268760"/>
            <a:ext cx="8229600" cy="4525963"/>
          </a:xfrm>
        </p:spPr>
        <p:txBody>
          <a:bodyPr/>
          <a:lstStyle/>
          <a:p>
            <a:pPr eaLnBrk="1" hangingPunct="1"/>
            <a:r>
              <a:rPr lang="zh-CN" altLang="en-US" b="0" dirty="0"/>
              <a:t>评价</a:t>
            </a:r>
            <a:endParaRPr lang="zh-CN" altLang="en-US" b="0" dirty="0" smtClean="0"/>
          </a:p>
          <a:p>
            <a:pPr lvl="1" eaLnBrk="1" hangingPunct="1"/>
            <a:r>
              <a:rPr lang="zh-CN" altLang="en-US" b="0" dirty="0" smtClean="0">
                <a:latin typeface="宋体" pitchFamily="2" charset="-122"/>
                <a:ea typeface="宋体" pitchFamily="2" charset="-122"/>
              </a:rPr>
              <a:t>属于抢占调度方式</a:t>
            </a:r>
            <a:endParaRPr lang="en-US" altLang="zh-CN" b="0" dirty="0">
              <a:ea typeface="宋体" pitchFamily="2" charset="-122"/>
            </a:endParaRPr>
          </a:p>
          <a:p>
            <a:pPr lvl="1" eaLnBrk="1" hangingPunct="1"/>
            <a:r>
              <a:rPr lang="zh-CN" altLang="en-US" b="0" dirty="0" smtClean="0">
                <a:latin typeface="宋体" pitchFamily="2" charset="-122"/>
                <a:ea typeface="宋体" pitchFamily="2" charset="-122"/>
              </a:rPr>
              <a:t>对短的、计算型进程有利</a:t>
            </a:r>
            <a:endParaRPr lang="en-US" altLang="zh-CN" b="0" dirty="0">
              <a:ea typeface="宋体" pitchFamily="2" charset="-122"/>
            </a:endParaRPr>
          </a:p>
          <a:p>
            <a:pPr lvl="1" eaLnBrk="1" hangingPunct="1"/>
            <a:r>
              <a:rPr lang="zh-CN" altLang="en-US" b="0" dirty="0" smtClean="0">
                <a:latin typeface="宋体" pitchFamily="2" charset="-122"/>
                <a:ea typeface="宋体" pitchFamily="2" charset="-122"/>
              </a:rPr>
              <a:t>对</a:t>
            </a:r>
            <a:r>
              <a:rPr lang="en-US" altLang="zh-CN" b="0" dirty="0" smtClean="0">
                <a:latin typeface="宋体" pitchFamily="2" charset="-122"/>
                <a:ea typeface="宋体" pitchFamily="2" charset="-122"/>
              </a:rPr>
              <a:t>I/O</a:t>
            </a:r>
            <a:r>
              <a:rPr lang="zh-CN" altLang="en-US" b="0" dirty="0" smtClean="0">
                <a:latin typeface="宋体" pitchFamily="2" charset="-122"/>
                <a:ea typeface="宋体" pitchFamily="2" charset="-122"/>
              </a:rPr>
              <a:t>型作业（进程</a:t>
            </a:r>
            <a:r>
              <a:rPr lang="zh-CN" altLang="en-US" b="0" dirty="0" smtClean="0"/>
              <a:t>）</a:t>
            </a:r>
            <a:r>
              <a:rPr lang="zh-CN" altLang="en-US" b="0" dirty="0" smtClean="0">
                <a:latin typeface="宋体" pitchFamily="2" charset="-122"/>
                <a:ea typeface="宋体" pitchFamily="2" charset="-122"/>
              </a:rPr>
              <a:t>不利</a:t>
            </a:r>
            <a:endParaRPr lang="en-US" altLang="zh-CN" b="0" dirty="0" smtClean="0">
              <a:latin typeface="宋体" pitchFamily="2" charset="-122"/>
              <a:ea typeface="宋体" pitchFamily="2" charset="-122"/>
            </a:endParaRPr>
          </a:p>
          <a:p>
            <a:pPr lvl="1" eaLnBrk="1" hangingPunct="1"/>
            <a:r>
              <a:rPr lang="zh-CN" altLang="en-US" b="0" dirty="0" smtClean="0">
                <a:latin typeface="宋体" pitchFamily="2" charset="-122"/>
                <a:ea typeface="宋体" pitchFamily="2" charset="-122"/>
              </a:rPr>
              <a:t>常用于分时系统或事务处理系统</a:t>
            </a:r>
            <a:endParaRPr lang="en-US" altLang="zh-CN" b="0" dirty="0">
              <a:latin typeface="宋体" pitchFamily="2" charset="-122"/>
              <a:ea typeface="宋体" pitchFamily="2" charset="-122"/>
            </a:endParaRPr>
          </a:p>
          <a:p>
            <a:pPr lvl="1" eaLnBrk="1" hangingPunct="1"/>
            <a:r>
              <a:rPr lang="zh-CN" altLang="en-US" b="0" dirty="0" smtClean="0">
                <a:latin typeface="宋体" pitchFamily="2" charset="-122"/>
                <a:ea typeface="宋体" pitchFamily="2" charset="-122"/>
              </a:rPr>
              <a:t>时间片的设置与系统性能、响应时间密切相关</a:t>
            </a:r>
          </a:p>
          <a:p>
            <a:pPr lvl="1" eaLnBrk="1" hangingPunct="1">
              <a:buFont typeface="Arial" pitchFamily="34" charset="0"/>
              <a:buNone/>
            </a:pPr>
            <a:r>
              <a:rPr lang="zh-CN" altLang="en-US" b="0" dirty="0" smtClean="0">
                <a:latin typeface="宋体" pitchFamily="2" charset="-122"/>
                <a:ea typeface="宋体" pitchFamily="2" charset="-122"/>
              </a:rPr>
              <a:t>      时间片设得太短会导致过多进程切换，降低</a:t>
            </a:r>
            <a:r>
              <a:rPr lang="en-US" altLang="zh-CN" b="0" dirty="0" smtClean="0">
                <a:latin typeface="宋体" pitchFamily="2" charset="-122"/>
                <a:ea typeface="宋体" pitchFamily="2" charset="-122"/>
              </a:rPr>
              <a:t>CPU</a:t>
            </a:r>
            <a:r>
              <a:rPr lang="zh-CN" altLang="en-US" b="0" dirty="0" smtClean="0">
                <a:latin typeface="宋体" pitchFamily="2" charset="-122"/>
                <a:ea typeface="宋体" pitchFamily="2" charset="-122"/>
              </a:rPr>
              <a:t>效率；反之，设得太长又可能引起对短的交互请求的响应时间变长。在分时系统中，时间片大小的确定应综合考虑</a:t>
            </a:r>
            <a:r>
              <a:rPr lang="zh-CN" altLang="en-US" dirty="0" smtClean="0">
                <a:solidFill>
                  <a:srgbClr val="FE0000"/>
                </a:solidFill>
                <a:latin typeface="宋体" pitchFamily="2" charset="-122"/>
                <a:ea typeface="宋体" pitchFamily="2" charset="-122"/>
              </a:rPr>
              <a:t>最大用户数目</a:t>
            </a:r>
            <a:r>
              <a:rPr lang="zh-CN" altLang="en-US" b="0" dirty="0" smtClean="0">
                <a:latin typeface="宋体" pitchFamily="2" charset="-122"/>
                <a:ea typeface="宋体" pitchFamily="2" charset="-122"/>
              </a:rPr>
              <a:t>、</a:t>
            </a:r>
            <a:r>
              <a:rPr lang="zh-CN" altLang="en-US" dirty="0" smtClean="0">
                <a:solidFill>
                  <a:srgbClr val="FE0000"/>
                </a:solidFill>
                <a:latin typeface="宋体" pitchFamily="2" charset="-122"/>
                <a:ea typeface="宋体" pitchFamily="2" charset="-122"/>
              </a:rPr>
              <a:t>响应时间</a:t>
            </a:r>
            <a:r>
              <a:rPr lang="zh-CN" altLang="en-US" b="0" dirty="0" smtClean="0">
                <a:latin typeface="宋体" pitchFamily="2" charset="-122"/>
                <a:ea typeface="宋体" pitchFamily="2" charset="-122"/>
              </a:rPr>
              <a:t>、</a:t>
            </a:r>
            <a:r>
              <a:rPr lang="zh-CN" altLang="en-US" dirty="0" smtClean="0">
                <a:solidFill>
                  <a:srgbClr val="FE0000"/>
                </a:solidFill>
                <a:latin typeface="宋体" pitchFamily="2" charset="-122"/>
                <a:ea typeface="宋体" pitchFamily="2" charset="-122"/>
              </a:rPr>
              <a:t>系统效率</a:t>
            </a:r>
            <a:r>
              <a:rPr lang="zh-CN" altLang="en-US" b="0" dirty="0" smtClean="0">
                <a:latin typeface="宋体" pitchFamily="2" charset="-122"/>
                <a:ea typeface="宋体" pitchFamily="2" charset="-122"/>
              </a:rPr>
              <a:t>等多种因素。</a:t>
            </a:r>
            <a:endParaRPr lang="zh-CN" altLang="en-US"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circle(in)">
                                      <p:cBhvr>
                                        <p:cTn id="4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进程调度</a:t>
            </a:r>
          </a:p>
        </p:txBody>
      </p:sp>
      <p:sp>
        <p:nvSpPr>
          <p:cNvPr id="320515" name="内容占位符 2"/>
          <p:cNvSpPr>
            <a:spLocks noGrp="1"/>
          </p:cNvSpPr>
          <p:nvPr>
            <p:ph idx="4294967295"/>
          </p:nvPr>
        </p:nvSpPr>
        <p:spPr>
          <a:xfrm>
            <a:off x="395288" y="1844675"/>
            <a:ext cx="8353425" cy="3168650"/>
          </a:xfrm>
        </p:spPr>
        <p:txBody>
          <a:bodyPr/>
          <a:lstStyle/>
          <a:p>
            <a:pPr>
              <a:spcAft>
                <a:spcPct val="20000"/>
              </a:spcAft>
            </a:pPr>
            <a:r>
              <a:rPr lang="zh-CN" altLang="en-US" b="0" dirty="0" smtClean="0"/>
              <a:t>如果有多个进程（线程）</a:t>
            </a:r>
            <a:r>
              <a:rPr lang="zh-CN" altLang="en-US" dirty="0" smtClean="0">
                <a:solidFill>
                  <a:srgbClr val="FF0000"/>
                </a:solidFill>
              </a:rPr>
              <a:t>竞争</a:t>
            </a:r>
            <a:r>
              <a:rPr lang="en-US" altLang="zh-CN" b="0" dirty="0" smtClean="0"/>
              <a:t>CPU</a:t>
            </a:r>
            <a:r>
              <a:rPr lang="zh-CN" altLang="en-US" b="0" dirty="0" smtClean="0"/>
              <a:t>，那么就需要选择下一个要运行的进程（线程）。</a:t>
            </a:r>
            <a:endParaRPr lang="en-US" altLang="zh-CN" b="0" dirty="0"/>
          </a:p>
          <a:p>
            <a:pPr>
              <a:spcAft>
                <a:spcPct val="20000"/>
              </a:spcAft>
            </a:pPr>
            <a:r>
              <a:rPr lang="zh-CN" altLang="en-US" b="0" dirty="0" smtClean="0"/>
              <a:t>在操作系统中完成这部分工作的程序称为</a:t>
            </a:r>
            <a:r>
              <a:rPr lang="zh-CN" altLang="en-US" dirty="0" smtClean="0">
                <a:solidFill>
                  <a:srgbClr val="FF0000"/>
                </a:solidFill>
              </a:rPr>
              <a:t>调度程序</a:t>
            </a:r>
            <a:r>
              <a:rPr lang="zh-CN" altLang="en-US" b="0" dirty="0" smtClean="0"/>
              <a:t>（</a:t>
            </a:r>
            <a:r>
              <a:rPr lang="en-US" altLang="zh-CN" b="0" dirty="0" smtClean="0"/>
              <a:t>scheduler</a:t>
            </a:r>
            <a:r>
              <a:rPr lang="zh-CN" altLang="en-US" b="0" dirty="0" smtClean="0"/>
              <a:t>），该程序使用的算法称为</a:t>
            </a:r>
            <a:r>
              <a:rPr lang="zh-CN" altLang="en-US" dirty="0" smtClean="0">
                <a:solidFill>
                  <a:srgbClr val="FF0000"/>
                </a:solidFill>
              </a:rPr>
              <a:t>调度算法</a:t>
            </a:r>
            <a:r>
              <a:rPr lang="zh-CN" altLang="en-US" b="0" dirty="0" smtClean="0"/>
              <a:t>（</a:t>
            </a:r>
            <a:r>
              <a:rPr lang="en-US" altLang="zh-CN" b="0" dirty="0" smtClean="0"/>
              <a:t>scheduling algorithm</a:t>
            </a:r>
            <a:r>
              <a:rPr lang="zh-CN" altLang="en-US" b="0" dirty="0" smtClean="0"/>
              <a:t>）。</a:t>
            </a:r>
            <a:endParaRPr lang="en-US" altLang="zh-CN" b="0" dirty="0"/>
          </a:p>
          <a:p>
            <a:pPr>
              <a:spcAft>
                <a:spcPct val="20000"/>
              </a:spcAft>
            </a:pPr>
            <a:r>
              <a:rPr lang="zh-CN" altLang="en-US" b="0" dirty="0" smtClean="0"/>
              <a:t>进程的调度算法对系统的整体性能和用户体验影响很大。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 calcmode="lin" valueType="num">
                                      <p:cBhvr additive="base">
                                        <p:cTn id="7" dur="500" fill="hold"/>
                                        <p:tgtEl>
                                          <p:spTgt spid="320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0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0515">
                                            <p:txEl>
                                              <p:pRg st="1" end="1"/>
                                            </p:txEl>
                                          </p:spTgt>
                                        </p:tgtEl>
                                        <p:attrNameLst>
                                          <p:attrName>style.visibility</p:attrName>
                                        </p:attrNameLst>
                                      </p:cBhvr>
                                      <p:to>
                                        <p:strVal val="visible"/>
                                      </p:to>
                                    </p:set>
                                    <p:anim calcmode="lin" valueType="num">
                                      <p:cBhvr additive="base">
                                        <p:cTn id="13" dur="500" fill="hold"/>
                                        <p:tgtEl>
                                          <p:spTgt spid="320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0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0515">
                                            <p:txEl>
                                              <p:pRg st="2" end="2"/>
                                            </p:txEl>
                                          </p:spTgt>
                                        </p:tgtEl>
                                        <p:attrNameLst>
                                          <p:attrName>style.visibility</p:attrName>
                                        </p:attrNameLst>
                                      </p:cBhvr>
                                      <p:to>
                                        <p:strVal val="visible"/>
                                      </p:to>
                                    </p:set>
                                    <p:anim calcmode="lin" valueType="num">
                                      <p:cBhvr additive="base">
                                        <p:cTn id="19" dur="500" fill="hold"/>
                                        <p:tgtEl>
                                          <p:spTgt spid="320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05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2467" y="3139494"/>
            <a:ext cx="6316687" cy="2592288"/>
            <a:chOff x="1063624" y="2893586"/>
            <a:chExt cx="6316687" cy="2592288"/>
          </a:xfrm>
        </p:grpSpPr>
        <p:grpSp>
          <p:nvGrpSpPr>
            <p:cNvPr id="6" name="组合 5"/>
            <p:cNvGrpSpPr/>
            <p:nvPr/>
          </p:nvGrpSpPr>
          <p:grpSpPr>
            <a:xfrm>
              <a:off x="1063624" y="2893586"/>
              <a:ext cx="6316687" cy="2191599"/>
              <a:chOff x="949325" y="3610036"/>
              <a:chExt cx="4343400" cy="1187116"/>
            </a:xfrm>
          </p:grpSpPr>
          <p:sp>
            <p:nvSpPr>
              <p:cNvPr id="16" name="Line 18"/>
              <p:cNvSpPr>
                <a:spLocks noChangeShapeType="1"/>
              </p:cNvSpPr>
              <p:nvPr/>
            </p:nvSpPr>
            <p:spPr bwMode="auto">
              <a:xfrm>
                <a:off x="949325" y="4797152"/>
                <a:ext cx="434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3"/>
              <p:cNvSpPr>
                <a:spLocks noChangeShapeType="1"/>
              </p:cNvSpPr>
              <p:nvPr/>
            </p:nvSpPr>
            <p:spPr bwMode="auto">
              <a:xfrm>
                <a:off x="949325" y="3610036"/>
                <a:ext cx="0" cy="1187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4"/>
              <p:cNvSpPr>
                <a:spLocks noChangeShapeType="1"/>
              </p:cNvSpPr>
              <p:nvPr/>
            </p:nvSpPr>
            <p:spPr bwMode="auto">
              <a:xfrm>
                <a:off x="1406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35"/>
              <p:cNvSpPr>
                <a:spLocks noChangeShapeType="1"/>
              </p:cNvSpPr>
              <p:nvPr/>
            </p:nvSpPr>
            <p:spPr bwMode="auto">
              <a:xfrm>
                <a:off x="1635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36"/>
              <p:cNvSpPr>
                <a:spLocks noChangeShapeType="1"/>
              </p:cNvSpPr>
              <p:nvPr/>
            </p:nvSpPr>
            <p:spPr bwMode="auto">
              <a:xfrm>
                <a:off x="1863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37"/>
              <p:cNvSpPr>
                <a:spLocks noChangeShapeType="1"/>
              </p:cNvSpPr>
              <p:nvPr/>
            </p:nvSpPr>
            <p:spPr bwMode="auto">
              <a:xfrm>
                <a:off x="2092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38"/>
              <p:cNvSpPr>
                <a:spLocks noChangeShapeType="1"/>
              </p:cNvSpPr>
              <p:nvPr/>
            </p:nvSpPr>
            <p:spPr bwMode="auto">
              <a:xfrm>
                <a:off x="2320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39"/>
              <p:cNvSpPr>
                <a:spLocks noChangeShapeType="1"/>
              </p:cNvSpPr>
              <p:nvPr/>
            </p:nvSpPr>
            <p:spPr bwMode="auto">
              <a:xfrm>
                <a:off x="2549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40"/>
              <p:cNvSpPr>
                <a:spLocks noChangeShapeType="1"/>
              </p:cNvSpPr>
              <p:nvPr/>
            </p:nvSpPr>
            <p:spPr bwMode="auto">
              <a:xfrm>
                <a:off x="2778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41"/>
              <p:cNvSpPr>
                <a:spLocks noChangeShapeType="1"/>
              </p:cNvSpPr>
              <p:nvPr/>
            </p:nvSpPr>
            <p:spPr bwMode="auto">
              <a:xfrm>
                <a:off x="3006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42"/>
              <p:cNvSpPr>
                <a:spLocks noChangeShapeType="1"/>
              </p:cNvSpPr>
              <p:nvPr/>
            </p:nvSpPr>
            <p:spPr bwMode="auto">
              <a:xfrm>
                <a:off x="4606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43"/>
              <p:cNvSpPr>
                <a:spLocks noChangeShapeType="1"/>
              </p:cNvSpPr>
              <p:nvPr/>
            </p:nvSpPr>
            <p:spPr bwMode="auto">
              <a:xfrm>
                <a:off x="4378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4"/>
              <p:cNvSpPr>
                <a:spLocks noChangeShapeType="1"/>
              </p:cNvSpPr>
              <p:nvPr/>
            </p:nvSpPr>
            <p:spPr bwMode="auto">
              <a:xfrm>
                <a:off x="4149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45"/>
              <p:cNvSpPr>
                <a:spLocks noChangeShapeType="1"/>
              </p:cNvSpPr>
              <p:nvPr/>
            </p:nvSpPr>
            <p:spPr bwMode="auto">
              <a:xfrm>
                <a:off x="3921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46"/>
              <p:cNvSpPr>
                <a:spLocks noChangeShapeType="1"/>
              </p:cNvSpPr>
              <p:nvPr/>
            </p:nvSpPr>
            <p:spPr bwMode="auto">
              <a:xfrm>
                <a:off x="3692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47"/>
              <p:cNvSpPr>
                <a:spLocks noChangeShapeType="1"/>
              </p:cNvSpPr>
              <p:nvPr/>
            </p:nvSpPr>
            <p:spPr bwMode="auto">
              <a:xfrm>
                <a:off x="3463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48"/>
              <p:cNvSpPr>
                <a:spLocks noChangeShapeType="1"/>
              </p:cNvSpPr>
              <p:nvPr/>
            </p:nvSpPr>
            <p:spPr bwMode="auto">
              <a:xfrm>
                <a:off x="3235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4"/>
              <p:cNvSpPr>
                <a:spLocks noChangeShapeType="1"/>
              </p:cNvSpPr>
              <p:nvPr/>
            </p:nvSpPr>
            <p:spPr bwMode="auto">
              <a:xfrm>
                <a:off x="1184803" y="4689201"/>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TextBox 6"/>
            <p:cNvSpPr txBox="1"/>
            <p:nvPr/>
          </p:nvSpPr>
          <p:spPr>
            <a:xfrm>
              <a:off x="1572078" y="5116542"/>
              <a:ext cx="312906" cy="369332"/>
            </a:xfrm>
            <a:prstGeom prst="rect">
              <a:avLst/>
            </a:prstGeom>
            <a:noFill/>
          </p:spPr>
          <p:txBody>
            <a:bodyPr wrap="none" rtlCol="0">
              <a:spAutoFit/>
            </a:bodyPr>
            <a:lstStyle/>
            <a:p>
              <a:r>
                <a:rPr lang="en-US" altLang="zh-CN" dirty="0" smtClean="0"/>
                <a:t>2</a:t>
              </a:r>
              <a:endParaRPr lang="zh-CN" altLang="en-US" dirty="0"/>
            </a:p>
          </p:txBody>
        </p:sp>
        <p:sp>
          <p:nvSpPr>
            <p:cNvPr id="8" name="TextBox 7"/>
            <p:cNvSpPr txBox="1"/>
            <p:nvPr/>
          </p:nvSpPr>
          <p:spPr>
            <a:xfrm>
              <a:off x="2237000" y="5116542"/>
              <a:ext cx="312906" cy="369332"/>
            </a:xfrm>
            <a:prstGeom prst="rect">
              <a:avLst/>
            </a:prstGeom>
            <a:noFill/>
          </p:spPr>
          <p:txBody>
            <a:bodyPr wrap="none" rtlCol="0">
              <a:spAutoFit/>
            </a:bodyPr>
            <a:lstStyle/>
            <a:p>
              <a:r>
                <a:rPr lang="en-US" altLang="zh-CN" dirty="0"/>
                <a:t>4</a:t>
              </a:r>
              <a:endParaRPr lang="zh-CN" altLang="en-US" dirty="0"/>
            </a:p>
          </p:txBody>
        </p:sp>
        <p:sp>
          <p:nvSpPr>
            <p:cNvPr id="9" name="TextBox 8"/>
            <p:cNvSpPr txBox="1"/>
            <p:nvPr/>
          </p:nvSpPr>
          <p:spPr>
            <a:xfrm>
              <a:off x="2901914" y="5116542"/>
              <a:ext cx="312906" cy="369332"/>
            </a:xfrm>
            <a:prstGeom prst="rect">
              <a:avLst/>
            </a:prstGeom>
            <a:noFill/>
          </p:spPr>
          <p:txBody>
            <a:bodyPr wrap="none" rtlCol="0">
              <a:spAutoFit/>
            </a:bodyPr>
            <a:lstStyle/>
            <a:p>
              <a:r>
                <a:rPr lang="en-US" altLang="zh-CN" dirty="0"/>
                <a:t>6</a:t>
              </a:r>
              <a:endParaRPr lang="zh-CN" altLang="en-US" dirty="0"/>
            </a:p>
          </p:txBody>
        </p:sp>
        <p:sp>
          <p:nvSpPr>
            <p:cNvPr id="10" name="TextBox 9"/>
            <p:cNvSpPr txBox="1"/>
            <p:nvPr/>
          </p:nvSpPr>
          <p:spPr>
            <a:xfrm>
              <a:off x="3566829" y="5116542"/>
              <a:ext cx="312906" cy="369332"/>
            </a:xfrm>
            <a:prstGeom prst="rect">
              <a:avLst/>
            </a:prstGeom>
            <a:noFill/>
          </p:spPr>
          <p:txBody>
            <a:bodyPr wrap="none" rtlCol="0">
              <a:spAutoFit/>
            </a:bodyPr>
            <a:lstStyle/>
            <a:p>
              <a:r>
                <a:rPr lang="en-US" altLang="zh-CN" dirty="0"/>
                <a:t>8</a:t>
              </a:r>
              <a:endParaRPr lang="zh-CN" altLang="en-US" dirty="0"/>
            </a:p>
          </p:txBody>
        </p:sp>
        <p:sp>
          <p:nvSpPr>
            <p:cNvPr id="11" name="TextBox 10"/>
            <p:cNvSpPr txBox="1"/>
            <p:nvPr/>
          </p:nvSpPr>
          <p:spPr>
            <a:xfrm>
              <a:off x="4231743" y="5116542"/>
              <a:ext cx="441146" cy="369332"/>
            </a:xfrm>
            <a:prstGeom prst="rect">
              <a:avLst/>
            </a:prstGeom>
            <a:noFill/>
          </p:spPr>
          <p:txBody>
            <a:bodyPr wrap="none" rtlCol="0">
              <a:spAutoFit/>
            </a:bodyPr>
            <a:lstStyle/>
            <a:p>
              <a:r>
                <a:rPr lang="en-US" altLang="zh-CN" dirty="0" smtClean="0"/>
                <a:t>10</a:t>
              </a:r>
              <a:endParaRPr lang="zh-CN" altLang="en-US" dirty="0"/>
            </a:p>
          </p:txBody>
        </p:sp>
        <p:sp>
          <p:nvSpPr>
            <p:cNvPr id="12" name="TextBox 11"/>
            <p:cNvSpPr txBox="1"/>
            <p:nvPr/>
          </p:nvSpPr>
          <p:spPr>
            <a:xfrm>
              <a:off x="4832538" y="5116542"/>
              <a:ext cx="441146" cy="369332"/>
            </a:xfrm>
            <a:prstGeom prst="rect">
              <a:avLst/>
            </a:prstGeom>
            <a:noFill/>
          </p:spPr>
          <p:txBody>
            <a:bodyPr wrap="none" rtlCol="0">
              <a:spAutoFit/>
            </a:bodyPr>
            <a:lstStyle/>
            <a:p>
              <a:r>
                <a:rPr lang="en-US" altLang="zh-CN" dirty="0" smtClean="0"/>
                <a:t>12</a:t>
              </a:r>
              <a:endParaRPr lang="zh-CN" altLang="en-US" dirty="0"/>
            </a:p>
          </p:txBody>
        </p:sp>
        <p:sp>
          <p:nvSpPr>
            <p:cNvPr id="13" name="TextBox 12"/>
            <p:cNvSpPr txBox="1"/>
            <p:nvPr/>
          </p:nvSpPr>
          <p:spPr>
            <a:xfrm>
              <a:off x="5497452" y="5116542"/>
              <a:ext cx="441146" cy="369332"/>
            </a:xfrm>
            <a:prstGeom prst="rect">
              <a:avLst/>
            </a:prstGeom>
            <a:noFill/>
          </p:spPr>
          <p:txBody>
            <a:bodyPr wrap="none" rtlCol="0">
              <a:spAutoFit/>
            </a:bodyPr>
            <a:lstStyle/>
            <a:p>
              <a:r>
                <a:rPr lang="en-US" altLang="zh-CN" dirty="0" smtClean="0"/>
                <a:t>14</a:t>
              </a:r>
              <a:endParaRPr lang="zh-CN" altLang="en-US" dirty="0"/>
            </a:p>
          </p:txBody>
        </p:sp>
        <p:sp>
          <p:nvSpPr>
            <p:cNvPr id="14" name="TextBox 13"/>
            <p:cNvSpPr txBox="1"/>
            <p:nvPr/>
          </p:nvSpPr>
          <p:spPr>
            <a:xfrm>
              <a:off x="6162366" y="5116542"/>
              <a:ext cx="441146" cy="369332"/>
            </a:xfrm>
            <a:prstGeom prst="rect">
              <a:avLst/>
            </a:prstGeom>
            <a:noFill/>
          </p:spPr>
          <p:txBody>
            <a:bodyPr wrap="none" rtlCol="0">
              <a:spAutoFit/>
            </a:bodyPr>
            <a:lstStyle/>
            <a:p>
              <a:r>
                <a:rPr lang="en-US" altLang="zh-CN" dirty="0" smtClean="0"/>
                <a:t>16</a:t>
              </a:r>
              <a:endParaRPr lang="zh-CN" altLang="en-US" dirty="0"/>
            </a:p>
          </p:txBody>
        </p:sp>
        <p:sp>
          <p:nvSpPr>
            <p:cNvPr id="15" name="TextBox 14"/>
            <p:cNvSpPr txBox="1"/>
            <p:nvPr/>
          </p:nvSpPr>
          <p:spPr>
            <a:xfrm>
              <a:off x="7067405" y="5116542"/>
              <a:ext cx="248786" cy="369332"/>
            </a:xfrm>
            <a:prstGeom prst="rect">
              <a:avLst/>
            </a:prstGeom>
            <a:noFill/>
          </p:spPr>
          <p:txBody>
            <a:bodyPr wrap="none" rtlCol="0">
              <a:spAutoFit/>
            </a:bodyPr>
            <a:lstStyle/>
            <a:p>
              <a:r>
                <a:rPr lang="en-US" altLang="zh-CN" dirty="0"/>
                <a:t>t</a:t>
              </a:r>
              <a:endParaRPr lang="zh-CN" altLang="en-US" dirty="0"/>
            </a:p>
          </p:txBody>
        </p:sp>
      </p:grpSp>
      <p:graphicFrame>
        <p:nvGraphicFramePr>
          <p:cNvPr id="34" name="表格 33"/>
          <p:cNvGraphicFramePr>
            <a:graphicFrameLocks noGrp="1"/>
          </p:cNvGraphicFramePr>
          <p:nvPr>
            <p:extLst>
              <p:ext uri="{D42A27DB-BD31-4B8C-83A1-F6EECF244321}">
                <p14:modId xmlns:p14="http://schemas.microsoft.com/office/powerpoint/2010/main" val="371527740"/>
              </p:ext>
            </p:extLst>
          </p:nvPr>
        </p:nvGraphicFramePr>
        <p:xfrm>
          <a:off x="35496" y="1087444"/>
          <a:ext cx="4013912" cy="1693484"/>
        </p:xfrm>
        <a:graphic>
          <a:graphicData uri="http://schemas.openxmlformats.org/drawingml/2006/table">
            <a:tbl>
              <a:tblPr firstRow="1" firstCol="1" bandRow="1">
                <a:tableStyleId>{21E4AEA4-8DFA-4A89-87EB-49C32662AFE0}</a:tableStyleId>
              </a:tblPr>
              <a:tblGrid>
                <a:gridCol w="611127"/>
                <a:gridCol w="893186"/>
                <a:gridCol w="893186"/>
                <a:gridCol w="893788"/>
                <a:gridCol w="722625"/>
              </a:tblGrid>
              <a:tr h="366196">
                <a:tc>
                  <a:txBody>
                    <a:bodyPr/>
                    <a:lstStyle/>
                    <a:p>
                      <a:pPr algn="ctr">
                        <a:spcAft>
                          <a:spcPts val="0"/>
                        </a:spcAft>
                      </a:pPr>
                      <a:r>
                        <a:rPr lang="zh-CN" sz="1200" kern="100" dirty="0">
                          <a:effectLst/>
                        </a:rPr>
                        <a:t>进程名</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产生时间</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smtClean="0">
                          <a:effectLst/>
                        </a:rPr>
                        <a:t>服务时间</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优先级</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a:effectLst/>
                        </a:rPr>
                        <a:t>时间片</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dirty="0">
                          <a:effectLst/>
                        </a:rPr>
                        <a:t>P1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0</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rowSpan="4">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a:effectLst/>
                        </a:rPr>
                        <a:t>P2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6</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P3</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4</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P4</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5</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cxnSp>
        <p:nvCxnSpPr>
          <p:cNvPr id="36" name="直接连接符 35"/>
          <p:cNvCxnSpPr/>
          <p:nvPr/>
        </p:nvCxnSpPr>
        <p:spPr>
          <a:xfrm>
            <a:off x="1951646" y="4867686"/>
            <a:ext cx="35084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10402" y="4642370"/>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40" name="直接连接符 39"/>
          <p:cNvCxnSpPr/>
          <p:nvPr/>
        </p:nvCxnSpPr>
        <p:spPr>
          <a:xfrm>
            <a:off x="2285984" y="4357694"/>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75656" y="4161254"/>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44" name="直接连接符 43"/>
          <p:cNvCxnSpPr/>
          <p:nvPr/>
        </p:nvCxnSpPr>
        <p:spPr>
          <a:xfrm>
            <a:off x="2643174" y="4857760"/>
            <a:ext cx="33651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10402" y="3715558"/>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47" name="直接连接符 46"/>
          <p:cNvCxnSpPr/>
          <p:nvPr/>
        </p:nvCxnSpPr>
        <p:spPr>
          <a:xfrm>
            <a:off x="2635234"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10402" y="3305282"/>
            <a:ext cx="466794" cy="369332"/>
          </a:xfrm>
          <a:prstGeom prst="rect">
            <a:avLst/>
          </a:prstGeom>
          <a:noFill/>
        </p:spPr>
        <p:txBody>
          <a:bodyPr wrap="none" rtlCol="0">
            <a:spAutoFit/>
          </a:bodyPr>
          <a:lstStyle/>
          <a:p>
            <a:r>
              <a:rPr lang="en-US" altLang="zh-CN" dirty="0" smtClean="0"/>
              <a:t>P4</a:t>
            </a:r>
            <a:endParaRPr lang="zh-CN" altLang="en-US" dirty="0"/>
          </a:p>
        </p:txBody>
      </p:sp>
      <p:sp>
        <p:nvSpPr>
          <p:cNvPr id="51" name="矩形 50"/>
          <p:cNvSpPr/>
          <p:nvPr/>
        </p:nvSpPr>
        <p:spPr>
          <a:xfrm>
            <a:off x="4461889" y="1317554"/>
            <a:ext cx="1811714"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平均周转时间：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grpSp>
        <p:nvGrpSpPr>
          <p:cNvPr id="53" name="组合 52"/>
          <p:cNvGrpSpPr/>
          <p:nvPr/>
        </p:nvGrpSpPr>
        <p:grpSpPr>
          <a:xfrm>
            <a:off x="1729070" y="5659774"/>
            <a:ext cx="466794" cy="649546"/>
            <a:chOff x="2414404" y="4941168"/>
            <a:chExt cx="466794" cy="649546"/>
          </a:xfrm>
        </p:grpSpPr>
        <p:sp>
          <p:nvSpPr>
            <p:cNvPr id="54" name="TextBox 53"/>
            <p:cNvSpPr txBox="1"/>
            <p:nvPr/>
          </p:nvSpPr>
          <p:spPr>
            <a:xfrm>
              <a:off x="2414404" y="5221382"/>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55" name="直接箭头连接符 54"/>
            <p:cNvCxnSpPr>
              <a:stCxn id="54"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6" name="组合 55"/>
          <p:cNvGrpSpPr/>
          <p:nvPr/>
        </p:nvGrpSpPr>
        <p:grpSpPr>
          <a:xfrm>
            <a:off x="2071530" y="5659774"/>
            <a:ext cx="466794" cy="649546"/>
            <a:chOff x="2414404" y="4941168"/>
            <a:chExt cx="466794" cy="649546"/>
          </a:xfrm>
        </p:grpSpPr>
        <p:sp>
          <p:nvSpPr>
            <p:cNvPr id="57" name="TextBox 56"/>
            <p:cNvSpPr txBox="1"/>
            <p:nvPr/>
          </p:nvSpPr>
          <p:spPr>
            <a:xfrm>
              <a:off x="2414404" y="5221382"/>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58" name="直接箭头连接符 57"/>
            <p:cNvCxnSpPr>
              <a:stCxn id="57"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9" name="组合 58"/>
          <p:cNvGrpSpPr/>
          <p:nvPr/>
        </p:nvGrpSpPr>
        <p:grpSpPr>
          <a:xfrm>
            <a:off x="2393977" y="5659774"/>
            <a:ext cx="466794" cy="649546"/>
            <a:chOff x="2414404" y="4941168"/>
            <a:chExt cx="466794" cy="649546"/>
          </a:xfrm>
        </p:grpSpPr>
        <p:sp>
          <p:nvSpPr>
            <p:cNvPr id="60" name="TextBox 59"/>
            <p:cNvSpPr txBox="1"/>
            <p:nvPr/>
          </p:nvSpPr>
          <p:spPr>
            <a:xfrm>
              <a:off x="2414404" y="5221382"/>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61" name="直接箭头连接符 60"/>
            <p:cNvCxnSpPr>
              <a:stCxn id="60"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2" name="组合 61"/>
          <p:cNvGrpSpPr/>
          <p:nvPr/>
        </p:nvGrpSpPr>
        <p:grpSpPr>
          <a:xfrm>
            <a:off x="2726442" y="5659774"/>
            <a:ext cx="466794" cy="649546"/>
            <a:chOff x="2414404" y="4941168"/>
            <a:chExt cx="466794" cy="649546"/>
          </a:xfrm>
        </p:grpSpPr>
        <p:sp>
          <p:nvSpPr>
            <p:cNvPr id="63" name="TextBox 62"/>
            <p:cNvSpPr txBox="1"/>
            <p:nvPr/>
          </p:nvSpPr>
          <p:spPr>
            <a:xfrm>
              <a:off x="2414404" y="5221382"/>
              <a:ext cx="466794" cy="369332"/>
            </a:xfrm>
            <a:prstGeom prst="rect">
              <a:avLst/>
            </a:prstGeom>
            <a:noFill/>
          </p:spPr>
          <p:txBody>
            <a:bodyPr wrap="none" rtlCol="0">
              <a:spAutoFit/>
            </a:bodyPr>
            <a:lstStyle/>
            <a:p>
              <a:r>
                <a:rPr lang="en-US" altLang="zh-CN" dirty="0" smtClean="0"/>
                <a:t>P4</a:t>
              </a:r>
              <a:endParaRPr lang="zh-CN" altLang="en-US" dirty="0"/>
            </a:p>
          </p:txBody>
        </p:sp>
        <p:cxnSp>
          <p:nvCxnSpPr>
            <p:cNvPr id="64" name="直接箭头连接符 63"/>
            <p:cNvCxnSpPr>
              <a:stCxn id="63"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65" name="矩形 64"/>
          <p:cNvSpPr/>
          <p:nvPr/>
        </p:nvSpPr>
        <p:spPr>
          <a:xfrm>
            <a:off x="3995936" y="2141270"/>
            <a:ext cx="2276585"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平均带权周转时间：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mc:AlternateContent xmlns:mc="http://schemas.openxmlformats.org/markup-compatibility/2006" xmlns:a14="http://schemas.microsoft.com/office/drawing/2010/main">
        <mc:Choice Requires="a14">
          <p:sp>
            <p:nvSpPr>
              <p:cNvPr id="66" name="TextBox 65"/>
              <p:cNvSpPr txBox="1"/>
              <p:nvPr/>
            </p:nvSpPr>
            <p:spPr>
              <a:xfrm>
                <a:off x="5940152" y="2078554"/>
                <a:ext cx="3266856"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a:rPr>
                          </m:ctrlPr>
                        </m:fPr>
                        <m:num>
                          <m:r>
                            <a:rPr lang="en-US" altLang="zh-CN" sz="1600" b="0" i="1" smtClean="0">
                              <a:latin typeface="Cambria Math"/>
                            </a:rPr>
                            <m:t>3</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𝟏𝟐</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𝟏𝟏</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0" i="1" smtClean="0">
                          <a:latin typeface="Cambria Math"/>
                        </a:rPr>
                        <m:t>=1</m:t>
                      </m:r>
                      <m:r>
                        <a:rPr lang="en-US" altLang="zh-CN" sz="1600" b="1" i="1" smtClean="0">
                          <a:latin typeface="Cambria Math"/>
                        </a:rPr>
                        <m:t>.</m:t>
                      </m:r>
                      <m:r>
                        <a:rPr lang="en-US" altLang="zh-CN" sz="1600" b="1" i="1">
                          <a:latin typeface="Cambria Math"/>
                        </a:rPr>
                        <m:t>9</m:t>
                      </m:r>
                      <m:r>
                        <a:rPr lang="en-US" altLang="zh-CN" sz="1600" b="1" i="1" smtClean="0">
                          <a:latin typeface="Cambria Math"/>
                        </a:rPr>
                        <m:t>𝟑</m:t>
                      </m:r>
                    </m:oMath>
                  </m:oMathPara>
                </a14:m>
                <a:endParaRPr lang="zh-CN" altLang="en-US" sz="1600" b="1" dirty="0"/>
              </a:p>
            </p:txBody>
          </p:sp>
        </mc:Choice>
        <mc:Fallback xmlns="">
          <p:sp>
            <p:nvSpPr>
              <p:cNvPr id="66" name="TextBox 65"/>
              <p:cNvSpPr txBox="1">
                <a:spLocks noRot="1" noChangeAspect="1" noMove="1" noResize="1" noEditPoints="1" noAdjustHandles="1" noChangeArrowheads="1" noChangeShapeType="1" noTextEdit="1"/>
              </p:cNvSpPr>
              <p:nvPr/>
            </p:nvSpPr>
            <p:spPr>
              <a:xfrm>
                <a:off x="5940152" y="2078554"/>
                <a:ext cx="3266856" cy="558358"/>
              </a:xfrm>
              <a:prstGeom prst="rect">
                <a:avLst/>
              </a:prstGeom>
              <a:blipFill rotWithShape="1">
                <a:blip r:embed="rId2"/>
                <a:stretch>
                  <a:fillRect/>
                </a:stretch>
              </a:blipFill>
            </p:spPr>
            <p:txBody>
              <a:bodyPr/>
              <a:lstStyle/>
              <a:p>
                <a:r>
                  <a:rPr lang="zh-CN" altLang="en-US">
                    <a:noFill/>
                  </a:rPr>
                  <a:t> </a:t>
                </a:r>
              </a:p>
            </p:txBody>
          </p:sp>
        </mc:Fallback>
      </mc:AlternateContent>
      <p:sp>
        <p:nvSpPr>
          <p:cNvPr id="67" name="标题 1"/>
          <p:cNvSpPr>
            <a:spLocks noGrp="1"/>
          </p:cNvSpPr>
          <p:nvPr>
            <p:ph type="title" idx="4294967295"/>
          </p:nvPr>
        </p:nvSpPr>
        <p:spPr>
          <a:xfrm>
            <a:off x="468313" y="0"/>
            <a:ext cx="8229600" cy="936625"/>
          </a:xfrm>
        </p:spPr>
        <p:txBody>
          <a:bodyPr/>
          <a:lstStyle/>
          <a:p>
            <a:pPr eaLnBrk="1" hangingPunct="1"/>
            <a:r>
              <a:rPr lang="en-US" altLang="zh-CN" sz="36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2.5.3.3 </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时间片轮转调度算法（</a:t>
            </a:r>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RR</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p>
        </p:txBody>
      </p:sp>
      <p:cxnSp>
        <p:nvCxnSpPr>
          <p:cNvPr id="68" name="直接连接符 67"/>
          <p:cNvCxnSpPr/>
          <p:nvPr/>
        </p:nvCxnSpPr>
        <p:spPr>
          <a:xfrm>
            <a:off x="2928926" y="3929066"/>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286116" y="4357694"/>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643306" y="3500438"/>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929058" y="4357694"/>
            <a:ext cx="33651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286248" y="3500438"/>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643438" y="4357694"/>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973332" y="3500438"/>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5286380" y="4357694"/>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302490"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954330" y="3169062"/>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283306" y="3153142"/>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3625930" y="3135726"/>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958674" y="3125846"/>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4291418" y="3153142"/>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4620394" y="3156910"/>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953138"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282114"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5611090" y="3170558"/>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947602"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290226"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5643570" y="3500438"/>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622970"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929322" y="4357694"/>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6938298"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286512" y="3500438"/>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308304" y="3140968"/>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7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6" name="TextBox 85"/>
              <p:cNvSpPr txBox="1"/>
              <p:nvPr/>
            </p:nvSpPr>
            <p:spPr>
              <a:xfrm>
                <a:off x="6036975" y="1196752"/>
                <a:ext cx="2151165" cy="5533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𝟑</m:t>
                          </m:r>
                          <m:r>
                            <a:rPr lang="en-US" altLang="zh-CN" sz="1600" b="1" i="1" smtClean="0">
                              <a:latin typeface="Cambria Math"/>
                            </a:rPr>
                            <m:t>+</m:t>
                          </m:r>
                          <m:r>
                            <a:rPr lang="en-US" altLang="zh-CN" sz="1600" b="1" i="1" smtClean="0">
                              <a:latin typeface="Cambria Math"/>
                            </a:rPr>
                            <m:t>𝟏𝟐</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𝟏𝟏</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𝟕</m:t>
                      </m:r>
                    </m:oMath>
                  </m:oMathPara>
                </a14:m>
                <a:endParaRPr lang="zh-CN" altLang="en-US" sz="1600" b="1" dirty="0"/>
              </a:p>
            </p:txBody>
          </p:sp>
        </mc:Choice>
        <mc:Fallback xmlns="">
          <p:sp>
            <p:nvSpPr>
              <p:cNvPr id="86" name="TextBox 85"/>
              <p:cNvSpPr txBox="1">
                <a:spLocks noRot="1" noChangeAspect="1" noMove="1" noResize="1" noEditPoints="1" noAdjustHandles="1" noChangeArrowheads="1" noChangeShapeType="1" noTextEdit="1"/>
              </p:cNvSpPr>
              <p:nvPr/>
            </p:nvSpPr>
            <p:spPr>
              <a:xfrm>
                <a:off x="6036975" y="1196752"/>
                <a:ext cx="2151165" cy="553357"/>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88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ircle(in)">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circle(in)">
                                      <p:cBhvr>
                                        <p:cTn id="17" dur="2000"/>
                                        <p:tgtEl>
                                          <p:spTgt spid="87"/>
                                        </p:tgtEl>
                                      </p:cBhvr>
                                    </p:animEffect>
                                  </p:childTnLst>
                                </p:cTn>
                              </p:par>
                              <p:par>
                                <p:cTn id="18" presetID="6" presetClass="entr" presetSubtype="16"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circle(in)">
                                      <p:cBhvr>
                                        <p:cTn id="20" dur="2000"/>
                                        <p:tgtEl>
                                          <p:spTgt spid="47"/>
                                        </p:tgtEl>
                                      </p:cBhvr>
                                    </p:animEffect>
                                  </p:childTnLst>
                                </p:cTn>
                              </p:par>
                              <p:par>
                                <p:cTn id="21" presetID="6" presetClass="entr" presetSubtype="16"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circle(in)">
                                      <p:cBhvr>
                                        <p:cTn id="23" dur="2000"/>
                                        <p:tgtEl>
                                          <p:spTgt spid="88"/>
                                        </p:tgtEl>
                                      </p:cBhvr>
                                    </p:animEffect>
                                  </p:childTnLst>
                                </p:cTn>
                              </p:par>
                              <p:par>
                                <p:cTn id="24" presetID="6" presetClass="entr" presetSubtype="16" fill="hold"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circle(in)">
                                      <p:cBhvr>
                                        <p:cTn id="26" dur="2000"/>
                                        <p:tgtEl>
                                          <p:spTgt spid="89"/>
                                        </p:tgtEl>
                                      </p:cBhvr>
                                    </p:animEffect>
                                  </p:childTnLst>
                                </p:cTn>
                              </p:par>
                              <p:par>
                                <p:cTn id="27" presetID="6" presetClass="entr" presetSubtype="16"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circle(in)">
                                      <p:cBhvr>
                                        <p:cTn id="29" dur="2000"/>
                                        <p:tgtEl>
                                          <p:spTgt spid="90"/>
                                        </p:tgtEl>
                                      </p:cBhvr>
                                    </p:animEffect>
                                  </p:childTnLst>
                                </p:cTn>
                              </p:par>
                              <p:par>
                                <p:cTn id="30" presetID="6" presetClass="entr" presetSubtype="16" fill="hold"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circle(in)">
                                      <p:cBhvr>
                                        <p:cTn id="32" dur="2000"/>
                                        <p:tgtEl>
                                          <p:spTgt spid="91"/>
                                        </p:tgtEl>
                                      </p:cBhvr>
                                    </p:animEffect>
                                  </p:childTnLst>
                                </p:cTn>
                              </p:par>
                              <p:par>
                                <p:cTn id="33" presetID="6" presetClass="entr" presetSubtype="16" fill="hold" nodeType="with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circle(in)">
                                      <p:cBhvr>
                                        <p:cTn id="35" dur="2000"/>
                                        <p:tgtEl>
                                          <p:spTgt spid="92"/>
                                        </p:tgtEl>
                                      </p:cBhvr>
                                    </p:animEffect>
                                  </p:childTnLst>
                                </p:cTn>
                              </p:par>
                              <p:par>
                                <p:cTn id="36" presetID="6" presetClass="entr" presetSubtype="16" fill="hold"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circle(in)">
                                      <p:cBhvr>
                                        <p:cTn id="38" dur="2000"/>
                                        <p:tgtEl>
                                          <p:spTgt spid="93"/>
                                        </p:tgtEl>
                                      </p:cBhvr>
                                    </p:animEffect>
                                  </p:childTnLst>
                                </p:cTn>
                              </p:par>
                              <p:par>
                                <p:cTn id="39" presetID="6" presetClass="entr" presetSubtype="16"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circle(in)">
                                      <p:cBhvr>
                                        <p:cTn id="41" dur="2000"/>
                                        <p:tgtEl>
                                          <p:spTgt spid="94"/>
                                        </p:tgtEl>
                                      </p:cBhvr>
                                    </p:animEffect>
                                  </p:childTnLst>
                                </p:cTn>
                              </p:par>
                              <p:par>
                                <p:cTn id="42" presetID="6" presetClass="entr" presetSubtype="16" fill="hold" nodeType="with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circle(in)">
                                      <p:cBhvr>
                                        <p:cTn id="44" dur="2000"/>
                                        <p:tgtEl>
                                          <p:spTgt spid="95"/>
                                        </p:tgtEl>
                                      </p:cBhvr>
                                    </p:animEffect>
                                  </p:childTnLst>
                                </p:cTn>
                              </p:par>
                              <p:par>
                                <p:cTn id="45" presetID="6" presetClass="entr" presetSubtype="16"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circle(in)">
                                      <p:cBhvr>
                                        <p:cTn id="47" dur="2000"/>
                                        <p:tgtEl>
                                          <p:spTgt spid="96"/>
                                        </p:tgtEl>
                                      </p:cBhvr>
                                    </p:animEffect>
                                  </p:childTnLst>
                                </p:cTn>
                              </p:par>
                              <p:par>
                                <p:cTn id="48" presetID="6" presetClass="entr" presetSubtype="16" fill="hold" nodeType="withEffect">
                                  <p:stCondLst>
                                    <p:cond delay="0"/>
                                  </p:stCondLst>
                                  <p:childTnLst>
                                    <p:set>
                                      <p:cBhvr>
                                        <p:cTn id="49" dur="1" fill="hold">
                                          <p:stCondLst>
                                            <p:cond delay="0"/>
                                          </p:stCondLst>
                                        </p:cTn>
                                        <p:tgtEl>
                                          <p:spTgt spid="97"/>
                                        </p:tgtEl>
                                        <p:attrNameLst>
                                          <p:attrName>style.visibility</p:attrName>
                                        </p:attrNameLst>
                                      </p:cBhvr>
                                      <p:to>
                                        <p:strVal val="visible"/>
                                      </p:to>
                                    </p:set>
                                    <p:animEffect transition="in" filter="circle(in)">
                                      <p:cBhvr>
                                        <p:cTn id="50" dur="2000"/>
                                        <p:tgtEl>
                                          <p:spTgt spid="97"/>
                                        </p:tgtEl>
                                      </p:cBhvr>
                                    </p:animEffect>
                                  </p:childTnLst>
                                </p:cTn>
                              </p:par>
                              <p:par>
                                <p:cTn id="51" presetID="6" presetClass="entr" presetSubtype="16" fill="hold" nodeType="with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circle(in)">
                                      <p:cBhvr>
                                        <p:cTn id="53" dur="2000"/>
                                        <p:tgtEl>
                                          <p:spTgt spid="98"/>
                                        </p:tgtEl>
                                      </p:cBhvr>
                                    </p:animEffect>
                                  </p:childTnLst>
                                </p:cTn>
                              </p:par>
                              <p:par>
                                <p:cTn id="54" presetID="6" presetClass="entr" presetSubtype="16" fill="hold" nodeType="withEffect">
                                  <p:stCondLst>
                                    <p:cond delay="0"/>
                                  </p:stCondLst>
                                  <p:childTnLst>
                                    <p:set>
                                      <p:cBhvr>
                                        <p:cTn id="55" dur="1" fill="hold">
                                          <p:stCondLst>
                                            <p:cond delay="0"/>
                                          </p:stCondLst>
                                        </p:cTn>
                                        <p:tgtEl>
                                          <p:spTgt spid="100"/>
                                        </p:tgtEl>
                                        <p:attrNameLst>
                                          <p:attrName>style.visibility</p:attrName>
                                        </p:attrNameLst>
                                      </p:cBhvr>
                                      <p:to>
                                        <p:strVal val="visible"/>
                                      </p:to>
                                    </p:set>
                                    <p:animEffect transition="in" filter="circle(in)">
                                      <p:cBhvr>
                                        <p:cTn id="56" dur="2000"/>
                                        <p:tgtEl>
                                          <p:spTgt spid="100"/>
                                        </p:tgtEl>
                                      </p:cBhvr>
                                    </p:animEffect>
                                  </p:childTnLst>
                                </p:cTn>
                              </p:par>
                              <p:par>
                                <p:cTn id="57" presetID="6" presetClass="entr" presetSubtype="16" fill="hold" nodeType="withEffect">
                                  <p:stCondLst>
                                    <p:cond delay="0"/>
                                  </p:stCondLst>
                                  <p:childTnLst>
                                    <p:set>
                                      <p:cBhvr>
                                        <p:cTn id="58" dur="1" fill="hold">
                                          <p:stCondLst>
                                            <p:cond delay="0"/>
                                          </p:stCondLst>
                                        </p:cTn>
                                        <p:tgtEl>
                                          <p:spTgt spid="102"/>
                                        </p:tgtEl>
                                        <p:attrNameLst>
                                          <p:attrName>style.visibility</p:attrName>
                                        </p:attrNameLst>
                                      </p:cBhvr>
                                      <p:to>
                                        <p:strVal val="visible"/>
                                      </p:to>
                                    </p:set>
                                    <p:animEffect transition="in" filter="circle(in)">
                                      <p:cBhvr>
                                        <p:cTn id="59" dur="2000"/>
                                        <p:tgtEl>
                                          <p:spTgt spid="102"/>
                                        </p:tgtEl>
                                      </p:cBhvr>
                                    </p:animEffect>
                                  </p:childTnLst>
                                </p:cTn>
                              </p:par>
                              <p:par>
                                <p:cTn id="60" presetID="6" presetClass="entr" presetSubtype="16" fill="hold" nodeType="with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circle(in)">
                                      <p:cBhvr>
                                        <p:cTn id="62" dur="20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500"/>
                                        <p:tgtEl>
                                          <p:spTgt spid="3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left)">
                                      <p:cBhvr>
                                        <p:cTn id="70" dur="500"/>
                                        <p:tgtEl>
                                          <p:spTgt spid="4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left)">
                                      <p:cBhvr>
                                        <p:cTn id="73" dur="500"/>
                                        <p:tgtEl>
                                          <p:spTgt spid="45"/>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wipe(left)">
                                      <p:cBhvr>
                                        <p:cTn id="76" dur="500"/>
                                        <p:tgtEl>
                                          <p:spTgt spid="50"/>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1000"/>
                                        <p:tgtEl>
                                          <p:spTgt spid="53"/>
                                        </p:tgtEl>
                                      </p:cBhvr>
                                    </p:animEffect>
                                    <p:anim calcmode="lin" valueType="num">
                                      <p:cBhvr>
                                        <p:cTn id="82" dur="1000" fill="hold"/>
                                        <p:tgtEl>
                                          <p:spTgt spid="53"/>
                                        </p:tgtEl>
                                        <p:attrNameLst>
                                          <p:attrName>ppt_x</p:attrName>
                                        </p:attrNameLst>
                                      </p:cBhvr>
                                      <p:tavLst>
                                        <p:tav tm="0">
                                          <p:val>
                                            <p:strVal val="#ppt_x"/>
                                          </p:val>
                                        </p:tav>
                                        <p:tav tm="100000">
                                          <p:val>
                                            <p:strVal val="#ppt_x"/>
                                          </p:val>
                                        </p:tav>
                                      </p:tavLst>
                                    </p:anim>
                                    <p:anim calcmode="lin" valueType="num">
                                      <p:cBhvr>
                                        <p:cTn id="8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fade">
                                      <p:cBhvr>
                                        <p:cTn id="93" dur="1000"/>
                                        <p:tgtEl>
                                          <p:spTgt spid="56"/>
                                        </p:tgtEl>
                                      </p:cBhvr>
                                    </p:animEffect>
                                    <p:anim calcmode="lin" valueType="num">
                                      <p:cBhvr>
                                        <p:cTn id="94" dur="1000" fill="hold"/>
                                        <p:tgtEl>
                                          <p:spTgt spid="56"/>
                                        </p:tgtEl>
                                        <p:attrNameLst>
                                          <p:attrName>ppt_x</p:attrName>
                                        </p:attrNameLst>
                                      </p:cBhvr>
                                      <p:tavLst>
                                        <p:tav tm="0">
                                          <p:val>
                                            <p:strVal val="#ppt_x"/>
                                          </p:val>
                                        </p:tav>
                                        <p:tav tm="100000">
                                          <p:val>
                                            <p:strVal val="#ppt_x"/>
                                          </p:val>
                                        </p:tav>
                                      </p:tavLst>
                                    </p:anim>
                                    <p:anim calcmode="lin" valueType="num">
                                      <p:cBhvr>
                                        <p:cTn id="9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wipe(left)">
                                      <p:cBhvr>
                                        <p:cTn id="100" dur="500"/>
                                        <p:tgtEl>
                                          <p:spTgt spid="40"/>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fade">
                                      <p:cBhvr>
                                        <p:cTn id="105" dur="1000"/>
                                        <p:tgtEl>
                                          <p:spTgt spid="59"/>
                                        </p:tgtEl>
                                      </p:cBhvr>
                                    </p:animEffect>
                                    <p:anim calcmode="lin" valueType="num">
                                      <p:cBhvr>
                                        <p:cTn id="106" dur="1000" fill="hold"/>
                                        <p:tgtEl>
                                          <p:spTgt spid="59"/>
                                        </p:tgtEl>
                                        <p:attrNameLst>
                                          <p:attrName>ppt_x</p:attrName>
                                        </p:attrNameLst>
                                      </p:cBhvr>
                                      <p:tavLst>
                                        <p:tav tm="0">
                                          <p:val>
                                            <p:strVal val="#ppt_x"/>
                                          </p:val>
                                        </p:tav>
                                        <p:tav tm="100000">
                                          <p:val>
                                            <p:strVal val="#ppt_x"/>
                                          </p:val>
                                        </p:tav>
                                      </p:tavLst>
                                    </p:anim>
                                    <p:anim calcmode="lin" valueType="num">
                                      <p:cBhvr>
                                        <p:cTn id="10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nodeType="click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fade">
                                      <p:cBhvr>
                                        <p:cTn id="117" dur="1000"/>
                                        <p:tgtEl>
                                          <p:spTgt spid="62"/>
                                        </p:tgtEl>
                                      </p:cBhvr>
                                    </p:animEffect>
                                    <p:anim calcmode="lin" valueType="num">
                                      <p:cBhvr>
                                        <p:cTn id="118" dur="1000" fill="hold"/>
                                        <p:tgtEl>
                                          <p:spTgt spid="62"/>
                                        </p:tgtEl>
                                        <p:attrNameLst>
                                          <p:attrName>ppt_x</p:attrName>
                                        </p:attrNameLst>
                                      </p:cBhvr>
                                      <p:tavLst>
                                        <p:tav tm="0">
                                          <p:val>
                                            <p:strVal val="#ppt_x"/>
                                          </p:val>
                                        </p:tav>
                                        <p:tav tm="100000">
                                          <p:val>
                                            <p:strVal val="#ppt_x"/>
                                          </p:val>
                                        </p:tav>
                                      </p:tavLst>
                                    </p:anim>
                                    <p:anim calcmode="lin" valueType="num">
                                      <p:cBhvr>
                                        <p:cTn id="11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wipe(left)">
                                      <p:cBhvr>
                                        <p:cTn id="124" dur="500"/>
                                        <p:tgtEl>
                                          <p:spTgt spid="6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69"/>
                                        </p:tgtEl>
                                        <p:attrNameLst>
                                          <p:attrName>style.visibility</p:attrName>
                                        </p:attrNameLst>
                                      </p:cBhvr>
                                      <p:to>
                                        <p:strVal val="visible"/>
                                      </p:to>
                                    </p:set>
                                    <p:animEffect transition="in" filter="wipe(left)">
                                      <p:cBhvr>
                                        <p:cTn id="129" dur="500"/>
                                        <p:tgtEl>
                                          <p:spTgt spid="6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75"/>
                                        </p:tgtEl>
                                        <p:attrNameLst>
                                          <p:attrName>style.visibility</p:attrName>
                                        </p:attrNameLst>
                                      </p:cBhvr>
                                      <p:to>
                                        <p:strVal val="visible"/>
                                      </p:to>
                                    </p:set>
                                    <p:animEffect transition="in" filter="wipe(left)">
                                      <p:cBhvr>
                                        <p:cTn id="134" dur="500"/>
                                        <p:tgtEl>
                                          <p:spTgt spid="7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wipe(left)">
                                      <p:cBhvr>
                                        <p:cTn id="139" dur="500"/>
                                        <p:tgtEl>
                                          <p:spTgt spid="79"/>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82"/>
                                        </p:tgtEl>
                                        <p:attrNameLst>
                                          <p:attrName>style.visibility</p:attrName>
                                        </p:attrNameLst>
                                      </p:cBhvr>
                                      <p:to>
                                        <p:strVal val="visible"/>
                                      </p:to>
                                    </p:set>
                                    <p:animEffect transition="in" filter="wipe(left)">
                                      <p:cBhvr>
                                        <p:cTn id="144" dur="500"/>
                                        <p:tgtEl>
                                          <p:spTgt spid="82"/>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wipe(left)">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wipe(left)">
                                      <p:cBhvr>
                                        <p:cTn id="154" dur="500"/>
                                        <p:tgtEl>
                                          <p:spTgt spid="8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85"/>
                                        </p:tgtEl>
                                        <p:attrNameLst>
                                          <p:attrName>style.visibility</p:attrName>
                                        </p:attrNameLst>
                                      </p:cBhvr>
                                      <p:to>
                                        <p:strVal val="visible"/>
                                      </p:to>
                                    </p:set>
                                    <p:animEffect transition="in" filter="wipe(left)">
                                      <p:cBhvr>
                                        <p:cTn id="159" dur="500"/>
                                        <p:tgtEl>
                                          <p:spTgt spid="85"/>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99"/>
                                        </p:tgtEl>
                                        <p:attrNameLst>
                                          <p:attrName>style.visibility</p:attrName>
                                        </p:attrNameLst>
                                      </p:cBhvr>
                                      <p:to>
                                        <p:strVal val="visible"/>
                                      </p:to>
                                    </p:set>
                                    <p:animEffect transition="in" filter="wipe(left)">
                                      <p:cBhvr>
                                        <p:cTn id="164" dur="500"/>
                                        <p:tgtEl>
                                          <p:spTgt spid="99"/>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101"/>
                                        </p:tgtEl>
                                        <p:attrNameLst>
                                          <p:attrName>style.visibility</p:attrName>
                                        </p:attrNameLst>
                                      </p:cBhvr>
                                      <p:to>
                                        <p:strVal val="visible"/>
                                      </p:to>
                                    </p:set>
                                    <p:animEffect transition="in" filter="wipe(left)">
                                      <p:cBhvr>
                                        <p:cTn id="169" dur="500"/>
                                        <p:tgtEl>
                                          <p:spTgt spid="10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103"/>
                                        </p:tgtEl>
                                        <p:attrNameLst>
                                          <p:attrName>style.visibility</p:attrName>
                                        </p:attrNameLst>
                                      </p:cBhvr>
                                      <p:to>
                                        <p:strVal val="visible"/>
                                      </p:to>
                                    </p:set>
                                    <p:animEffect transition="in" filter="wipe(left)">
                                      <p:cBhvr>
                                        <p:cTn id="174" dur="500"/>
                                        <p:tgtEl>
                                          <p:spTgt spid="103"/>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86"/>
                                        </p:tgtEl>
                                        <p:attrNameLst>
                                          <p:attrName>style.visibility</p:attrName>
                                        </p:attrNameLst>
                                      </p:cBhvr>
                                      <p:to>
                                        <p:strVal val="visible"/>
                                      </p:to>
                                    </p:set>
                                    <p:animEffect transition="in" filter="fade">
                                      <p:cBhvr>
                                        <p:cTn id="183" dur="500"/>
                                        <p:tgtEl>
                                          <p:spTgt spid="86"/>
                                        </p:tgtEl>
                                      </p:cBhvr>
                                    </p:animEffec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5"/>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66"/>
                                        </p:tgtEl>
                                        <p:attrNameLst>
                                          <p:attrName>style.visibility</p:attrName>
                                        </p:attrNameLst>
                                      </p:cBhvr>
                                      <p:to>
                                        <p:strVal val="visible"/>
                                      </p:to>
                                    </p:set>
                                    <p:animEffect transition="in" filter="fade">
                                      <p:cBhvr>
                                        <p:cTn id="19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5" grpId="0"/>
      <p:bldP spid="50" grpId="0"/>
      <p:bldP spid="51" grpId="0"/>
      <p:bldP spid="65" grpId="0"/>
      <p:bldP spid="66" grpId="0" animBg="1"/>
      <p:bldP spid="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91440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基于优先级的调度算法</a:t>
            </a:r>
          </a:p>
        </p:txBody>
      </p:sp>
      <p:sp>
        <p:nvSpPr>
          <p:cNvPr id="3" name="内容占位符 2"/>
          <p:cNvSpPr>
            <a:spLocks noGrp="1"/>
          </p:cNvSpPr>
          <p:nvPr>
            <p:ph idx="4294967295"/>
          </p:nvPr>
        </p:nvSpPr>
        <p:spPr>
          <a:xfrm>
            <a:off x="457200" y="1196752"/>
            <a:ext cx="8229600" cy="4525963"/>
          </a:xfrm>
        </p:spPr>
        <p:txBody>
          <a:bodyPr/>
          <a:lstStyle/>
          <a:p>
            <a:pPr eaLnBrk="1" hangingPunct="1">
              <a:spcAft>
                <a:spcPct val="20000"/>
              </a:spcAft>
            </a:pPr>
            <a:r>
              <a:rPr lang="zh-CN" altLang="zh-CN" b="0" dirty="0" smtClean="0"/>
              <a:t>算法</a:t>
            </a:r>
            <a:endParaRPr lang="en-US" altLang="zh-CN" b="0" dirty="0" smtClean="0"/>
          </a:p>
          <a:p>
            <a:pPr eaLnBrk="1" hangingPunct="1">
              <a:spcAft>
                <a:spcPct val="20000"/>
              </a:spcAft>
              <a:buFont typeface="Arial" pitchFamily="34" charset="0"/>
              <a:buNone/>
            </a:pPr>
            <a:r>
              <a:rPr lang="zh-CN" altLang="en-US" sz="2400" b="0" dirty="0" smtClean="0">
                <a:ea typeface="宋体" pitchFamily="2" charset="-122"/>
              </a:rPr>
              <a:t>             每个进程被赋予一个</a:t>
            </a:r>
            <a:r>
              <a:rPr lang="zh-CN" altLang="en-US" sz="2400" dirty="0" smtClean="0">
                <a:solidFill>
                  <a:srgbClr val="FE0000"/>
                </a:solidFill>
                <a:ea typeface="宋体" pitchFamily="2" charset="-122"/>
              </a:rPr>
              <a:t>优先级（权）</a:t>
            </a:r>
            <a:r>
              <a:rPr lang="zh-CN" altLang="en-US" sz="2400" b="0" dirty="0" smtClean="0">
                <a:ea typeface="宋体" pitchFamily="2" charset="-122"/>
              </a:rPr>
              <a:t>，允许优先级（权）最高的可运行</a:t>
            </a:r>
            <a:r>
              <a:rPr lang="zh-CN" altLang="en-US" sz="2400" b="0" dirty="0">
                <a:ea typeface="宋体" pitchFamily="2" charset="-122"/>
              </a:rPr>
              <a:t>进程先运行。</a:t>
            </a:r>
          </a:p>
          <a:p>
            <a:pPr eaLnBrk="1" hangingPunct="1">
              <a:spcAft>
                <a:spcPct val="20000"/>
              </a:spcAft>
            </a:pPr>
            <a:r>
              <a:rPr lang="zh-CN" altLang="en-US" b="0" dirty="0" smtClean="0"/>
              <a:t>优先级的类型</a:t>
            </a:r>
          </a:p>
        </p:txBody>
      </p:sp>
      <p:graphicFrame>
        <p:nvGraphicFramePr>
          <p:cNvPr id="7" name="内容占位符 2"/>
          <p:cNvGraphicFramePr>
            <a:graphicFrameLocks noGrp="1"/>
          </p:cNvGraphicFramePr>
          <p:nvPr>
            <p:ph sz="half" idx="4294967295"/>
            <p:extLst>
              <p:ext uri="{D42A27DB-BD31-4B8C-83A1-F6EECF244321}">
                <p14:modId xmlns:p14="http://schemas.microsoft.com/office/powerpoint/2010/main" val="2539107784"/>
              </p:ext>
            </p:extLst>
          </p:nvPr>
        </p:nvGraphicFramePr>
        <p:xfrm>
          <a:off x="1835696" y="3789040"/>
          <a:ext cx="4824536"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10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91440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基于优先级的调度算法</a:t>
            </a:r>
          </a:p>
        </p:txBody>
      </p:sp>
      <p:sp>
        <p:nvSpPr>
          <p:cNvPr id="3" name="内容占位符 2"/>
          <p:cNvSpPr>
            <a:spLocks noGrp="1"/>
          </p:cNvSpPr>
          <p:nvPr>
            <p:ph idx="4294967295"/>
          </p:nvPr>
        </p:nvSpPr>
        <p:spPr>
          <a:xfrm>
            <a:off x="457200" y="1124744"/>
            <a:ext cx="8229600" cy="4525963"/>
          </a:xfrm>
        </p:spPr>
        <p:txBody>
          <a:bodyPr/>
          <a:lstStyle/>
          <a:p>
            <a:pPr eaLnBrk="1" hangingPunct="1">
              <a:lnSpc>
                <a:spcPct val="120000"/>
              </a:lnSpc>
              <a:spcBef>
                <a:spcPts val="0"/>
              </a:spcBef>
              <a:spcAft>
                <a:spcPts val="0"/>
              </a:spcAft>
            </a:pPr>
            <a:r>
              <a:rPr lang="zh-CN" altLang="en-US" b="0" dirty="0" smtClean="0"/>
              <a:t>静态优先级</a:t>
            </a:r>
            <a:r>
              <a:rPr lang="en-US" altLang="zh-CN" b="0" dirty="0"/>
              <a:t>(static</a:t>
            </a:r>
            <a:r>
              <a:rPr lang="en-US" altLang="zh-CN" b="0" dirty="0" smtClean="0"/>
              <a:t>)</a:t>
            </a:r>
          </a:p>
          <a:p>
            <a:pPr marL="457200" lvl="1" indent="0" eaLnBrk="1" hangingPunct="1">
              <a:lnSpc>
                <a:spcPct val="120000"/>
              </a:lnSpc>
              <a:spcBef>
                <a:spcPts val="0"/>
              </a:spcBef>
              <a:spcAft>
                <a:spcPts val="0"/>
              </a:spcAft>
              <a:buNone/>
            </a:pPr>
            <a:r>
              <a:rPr lang="zh-CN" altLang="en-US" b="0" smtClean="0">
                <a:latin typeface="宋体" pitchFamily="2" charset="-122"/>
                <a:ea typeface="宋体" pitchFamily="2" charset="-122"/>
              </a:rPr>
              <a:t>  优先级在</a:t>
            </a:r>
            <a:r>
              <a:rPr lang="zh-CN" altLang="en-US" b="0" dirty="0">
                <a:latin typeface="宋体" pitchFamily="2" charset="-122"/>
                <a:ea typeface="宋体" pitchFamily="2" charset="-122"/>
              </a:rPr>
              <a:t>进程创建时分配，生存期内不变</a:t>
            </a:r>
            <a:r>
              <a:rPr lang="zh-CN" altLang="en-US" b="0" dirty="0" smtClean="0">
                <a:latin typeface="宋体" pitchFamily="2" charset="-122"/>
                <a:ea typeface="宋体" pitchFamily="2" charset="-122"/>
              </a:rPr>
              <a:t>。</a:t>
            </a:r>
            <a:endParaRPr lang="zh-CN" altLang="en-US" b="0" dirty="0">
              <a:latin typeface="宋体" pitchFamily="2" charset="-122"/>
              <a:ea typeface="宋体" pitchFamily="2" charset="-122"/>
            </a:endParaRPr>
          </a:p>
          <a:p>
            <a:pPr eaLnBrk="1" hangingPunct="1">
              <a:lnSpc>
                <a:spcPct val="120000"/>
              </a:lnSpc>
              <a:spcBef>
                <a:spcPts val="0"/>
              </a:spcBef>
              <a:spcAft>
                <a:spcPts val="0"/>
              </a:spcAft>
            </a:pPr>
            <a:r>
              <a:rPr lang="zh-CN" altLang="en-US" b="0" dirty="0" smtClean="0"/>
              <a:t>确定依据</a:t>
            </a:r>
          </a:p>
          <a:p>
            <a:pPr lvl="1" eaLnBrk="1" hangingPunct="1">
              <a:lnSpc>
                <a:spcPct val="120000"/>
              </a:lnSpc>
              <a:spcBef>
                <a:spcPts val="0"/>
              </a:spcBef>
              <a:spcAft>
                <a:spcPts val="0"/>
              </a:spcAft>
            </a:pPr>
            <a:r>
              <a:rPr lang="zh-CN" altLang="en-US" b="0" dirty="0" smtClean="0">
                <a:latin typeface="宋体" pitchFamily="2" charset="-122"/>
                <a:ea typeface="宋体" pitchFamily="2" charset="-122"/>
              </a:rPr>
              <a:t>进程</a:t>
            </a:r>
            <a:r>
              <a:rPr lang="zh-CN" altLang="en-US" b="0" dirty="0">
                <a:latin typeface="宋体" pitchFamily="2" charset="-122"/>
                <a:ea typeface="宋体" pitchFamily="2" charset="-122"/>
              </a:rPr>
              <a:t>类型（重要性、紧迫性</a:t>
            </a:r>
            <a:r>
              <a:rPr lang="zh-CN" altLang="en-US" b="0" dirty="0" smtClean="0">
                <a:latin typeface="宋体" pitchFamily="2" charset="-122"/>
                <a:ea typeface="宋体" pitchFamily="2" charset="-122"/>
              </a:rPr>
              <a:t>）</a:t>
            </a:r>
            <a:endParaRPr lang="en-US" altLang="zh-CN" b="0" dirty="0" smtClean="0">
              <a:latin typeface="宋体" pitchFamily="2" charset="-122"/>
              <a:ea typeface="宋体" pitchFamily="2" charset="-122"/>
            </a:endParaRPr>
          </a:p>
          <a:p>
            <a:pPr lvl="1" eaLnBrk="1" hangingPunct="1">
              <a:lnSpc>
                <a:spcPct val="120000"/>
              </a:lnSpc>
              <a:spcBef>
                <a:spcPts val="0"/>
              </a:spcBef>
              <a:spcAft>
                <a:spcPts val="0"/>
              </a:spcAft>
            </a:pPr>
            <a:r>
              <a:rPr lang="zh-CN" altLang="en-US" b="0" dirty="0" smtClean="0">
                <a:latin typeface="宋体" pitchFamily="2" charset="-122"/>
                <a:ea typeface="宋体" pitchFamily="2" charset="-122"/>
              </a:rPr>
              <a:t>进程</a:t>
            </a:r>
            <a:r>
              <a:rPr lang="zh-CN" altLang="en-US" b="0" dirty="0">
                <a:latin typeface="宋体" pitchFamily="2" charset="-122"/>
                <a:ea typeface="宋体" pitchFamily="2" charset="-122"/>
              </a:rPr>
              <a:t>对资源的</a:t>
            </a:r>
            <a:r>
              <a:rPr lang="zh-CN" altLang="en-US" b="0" dirty="0" smtClean="0">
                <a:latin typeface="宋体" pitchFamily="2" charset="-122"/>
                <a:ea typeface="宋体" pitchFamily="2" charset="-122"/>
              </a:rPr>
              <a:t>需求</a:t>
            </a:r>
            <a:endParaRPr lang="en-US" altLang="zh-CN" b="0" dirty="0" smtClean="0">
              <a:latin typeface="宋体" pitchFamily="2" charset="-122"/>
              <a:ea typeface="宋体" pitchFamily="2" charset="-122"/>
            </a:endParaRPr>
          </a:p>
          <a:p>
            <a:pPr lvl="1" eaLnBrk="1" hangingPunct="1">
              <a:lnSpc>
                <a:spcPct val="120000"/>
              </a:lnSpc>
              <a:spcBef>
                <a:spcPts val="0"/>
              </a:spcBef>
              <a:spcAft>
                <a:spcPts val="0"/>
              </a:spcAft>
            </a:pPr>
            <a:r>
              <a:rPr lang="zh-CN" altLang="en-US" b="0" dirty="0" smtClean="0">
                <a:latin typeface="宋体" pitchFamily="2" charset="-122"/>
                <a:ea typeface="宋体" pitchFamily="2" charset="-122"/>
              </a:rPr>
              <a:t>均衡系统</a:t>
            </a:r>
            <a:r>
              <a:rPr lang="zh-CN" altLang="en-US" b="0" dirty="0">
                <a:latin typeface="宋体" pitchFamily="2" charset="-122"/>
                <a:ea typeface="宋体" pitchFamily="2" charset="-122"/>
              </a:rPr>
              <a:t>资源</a:t>
            </a:r>
            <a:r>
              <a:rPr lang="zh-CN" altLang="en-US" b="0" dirty="0" smtClean="0">
                <a:latin typeface="宋体" pitchFamily="2" charset="-122"/>
                <a:ea typeface="宋体" pitchFamily="2" charset="-122"/>
              </a:rPr>
              <a:t>使用</a:t>
            </a:r>
            <a:endParaRPr lang="en-US" altLang="zh-CN" b="0" dirty="0" smtClean="0">
              <a:latin typeface="宋体" pitchFamily="2" charset="-122"/>
              <a:ea typeface="宋体" pitchFamily="2" charset="-122"/>
            </a:endParaRPr>
          </a:p>
          <a:p>
            <a:pPr lvl="1" eaLnBrk="1" hangingPunct="1">
              <a:lnSpc>
                <a:spcPct val="120000"/>
              </a:lnSpc>
              <a:spcBef>
                <a:spcPts val="0"/>
              </a:spcBef>
              <a:spcAft>
                <a:spcPts val="0"/>
              </a:spcAft>
            </a:pPr>
            <a:r>
              <a:rPr lang="zh-CN" altLang="en-US" b="0" dirty="0" smtClean="0">
                <a:latin typeface="宋体" pitchFamily="2" charset="-122"/>
                <a:ea typeface="宋体" pitchFamily="2" charset="-122"/>
              </a:rPr>
              <a:t>用户需求</a:t>
            </a:r>
            <a:endParaRPr lang="en-US" altLang="zh-CN" b="0" dirty="0" smtClean="0">
              <a:latin typeface="宋体" pitchFamily="2" charset="-122"/>
              <a:ea typeface="宋体" pitchFamily="2" charset="-122"/>
            </a:endParaRPr>
          </a:p>
          <a:p>
            <a:pPr eaLnBrk="1" hangingPunct="1">
              <a:lnSpc>
                <a:spcPct val="120000"/>
              </a:lnSpc>
              <a:spcBef>
                <a:spcPts val="0"/>
              </a:spcBef>
              <a:spcAft>
                <a:spcPts val="0"/>
              </a:spcAft>
            </a:pPr>
            <a:r>
              <a:rPr lang="zh-CN" altLang="en-US" b="0" dirty="0" smtClean="0"/>
              <a:t>评价</a:t>
            </a:r>
            <a:endParaRPr lang="zh-CN" altLang="en-US" b="0" dirty="0"/>
          </a:p>
          <a:p>
            <a:pPr lvl="1" eaLnBrk="1" hangingPunct="1">
              <a:lnSpc>
                <a:spcPct val="120000"/>
              </a:lnSpc>
              <a:spcBef>
                <a:spcPts val="0"/>
              </a:spcBef>
              <a:spcAft>
                <a:spcPts val="0"/>
              </a:spcAft>
            </a:pPr>
            <a:r>
              <a:rPr lang="zh-CN" altLang="en-US" b="0" dirty="0" smtClean="0">
                <a:latin typeface="宋体" pitchFamily="2" charset="-122"/>
                <a:ea typeface="宋体" pitchFamily="2" charset="-122"/>
              </a:rPr>
              <a:t>简单，</a:t>
            </a:r>
            <a:r>
              <a:rPr lang="zh-CN" altLang="en-US" b="0" dirty="0">
                <a:latin typeface="宋体" pitchFamily="2" charset="-122"/>
                <a:ea typeface="宋体" pitchFamily="2" charset="-122"/>
              </a:rPr>
              <a:t>开销</a:t>
            </a:r>
            <a:r>
              <a:rPr lang="zh-CN" altLang="en-US" b="0" dirty="0" smtClean="0">
                <a:latin typeface="宋体" pitchFamily="2" charset="-122"/>
                <a:ea typeface="宋体" pitchFamily="2" charset="-122"/>
              </a:rPr>
              <a:t>小</a:t>
            </a:r>
            <a:endParaRPr lang="zh-CN" altLang="en-US" b="0" dirty="0">
              <a:latin typeface="宋体" pitchFamily="2" charset="-122"/>
              <a:ea typeface="宋体" pitchFamily="2" charset="-122"/>
            </a:endParaRPr>
          </a:p>
          <a:p>
            <a:pPr lvl="1" eaLnBrk="1" hangingPunct="1">
              <a:lnSpc>
                <a:spcPct val="120000"/>
              </a:lnSpc>
              <a:spcBef>
                <a:spcPts val="0"/>
              </a:spcBef>
              <a:spcAft>
                <a:spcPts val="0"/>
              </a:spcAft>
            </a:pPr>
            <a:r>
              <a:rPr lang="zh-CN" altLang="en-US" b="0" dirty="0">
                <a:latin typeface="宋体" pitchFamily="2" charset="-122"/>
                <a:ea typeface="宋体" pitchFamily="2" charset="-122"/>
              </a:rPr>
              <a:t>适合批处理</a:t>
            </a:r>
            <a:r>
              <a:rPr lang="zh-CN" altLang="en-US" b="0" dirty="0" smtClean="0">
                <a:latin typeface="宋体" pitchFamily="2" charset="-122"/>
                <a:ea typeface="宋体" pitchFamily="2" charset="-122"/>
              </a:rPr>
              <a:t>进程</a:t>
            </a:r>
            <a:endParaRPr lang="en-US" altLang="zh-CN" b="0" dirty="0" smtClean="0">
              <a:latin typeface="宋体" pitchFamily="2" charset="-122"/>
              <a:ea typeface="宋体" pitchFamily="2" charset="-122"/>
            </a:endParaRPr>
          </a:p>
          <a:p>
            <a:pPr lvl="1" eaLnBrk="1" hangingPunct="1">
              <a:lnSpc>
                <a:spcPct val="120000"/>
              </a:lnSpc>
              <a:spcBef>
                <a:spcPts val="0"/>
              </a:spcBef>
              <a:spcAft>
                <a:spcPts val="0"/>
              </a:spcAft>
            </a:pPr>
            <a:endParaRPr lang="zh-CN" altLang="en-US" b="0" dirty="0">
              <a:latin typeface="宋体" pitchFamily="2" charset="-122"/>
              <a:ea typeface="宋体" pitchFamily="2" charset="-122"/>
            </a:endParaRPr>
          </a:p>
        </p:txBody>
      </p:sp>
    </p:spTree>
    <p:extLst>
      <p:ext uri="{BB962C8B-B14F-4D97-AF65-F5344CB8AC3E}">
        <p14:creationId xmlns:p14="http://schemas.microsoft.com/office/powerpoint/2010/main" val="114226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additive="base">
                                        <p:cTn id="60"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91440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基于优先级的调度算法</a:t>
            </a:r>
          </a:p>
        </p:txBody>
      </p:sp>
      <p:sp>
        <p:nvSpPr>
          <p:cNvPr id="3" name="内容占位符 2"/>
          <p:cNvSpPr>
            <a:spLocks noGrp="1"/>
          </p:cNvSpPr>
          <p:nvPr>
            <p:ph idx="4294967295"/>
          </p:nvPr>
        </p:nvSpPr>
        <p:spPr>
          <a:xfrm>
            <a:off x="457200" y="1279301"/>
            <a:ext cx="8229600" cy="4525963"/>
          </a:xfrm>
        </p:spPr>
        <p:txBody>
          <a:bodyPr/>
          <a:lstStyle/>
          <a:p>
            <a:pPr eaLnBrk="1" hangingPunct="1">
              <a:lnSpc>
                <a:spcPct val="120000"/>
              </a:lnSpc>
              <a:spcBef>
                <a:spcPts val="0"/>
              </a:spcBef>
              <a:spcAft>
                <a:spcPts val="0"/>
              </a:spcAft>
            </a:pPr>
            <a:r>
              <a:rPr lang="zh-CN" altLang="en-US" b="0" dirty="0" smtClean="0"/>
              <a:t>静态优先级</a:t>
            </a:r>
            <a:r>
              <a:rPr lang="zh-CN" altLang="en-US" b="0" dirty="0"/>
              <a:t>的问题</a:t>
            </a:r>
            <a:endParaRPr lang="en-US" altLang="zh-CN" b="0" dirty="0" smtClean="0"/>
          </a:p>
          <a:p>
            <a:pPr marL="457200" lvl="1" indent="0" eaLnBrk="1" hangingPunct="1">
              <a:lnSpc>
                <a:spcPct val="120000"/>
              </a:lnSpc>
              <a:spcBef>
                <a:spcPts val="0"/>
              </a:spcBef>
              <a:spcAft>
                <a:spcPts val="0"/>
              </a:spcAft>
              <a:buNone/>
            </a:pPr>
            <a:r>
              <a:rPr lang="zh-CN" altLang="en-US" b="0" dirty="0">
                <a:latin typeface="宋体" pitchFamily="2" charset="-122"/>
                <a:ea typeface="宋体" pitchFamily="2" charset="-122"/>
              </a:rPr>
              <a:t>  </a:t>
            </a:r>
            <a:r>
              <a:rPr lang="zh-CN" altLang="en-US" b="0" dirty="0" smtClean="0">
                <a:latin typeface="宋体" pitchFamily="2" charset="-122"/>
                <a:ea typeface="宋体" pitchFamily="2" charset="-122"/>
              </a:rPr>
              <a:t>  若一直存在高</a:t>
            </a:r>
            <a:r>
              <a:rPr lang="zh-CN" altLang="en-US" b="0" dirty="0">
                <a:latin typeface="宋体" pitchFamily="2" charset="-122"/>
                <a:ea typeface="宋体" pitchFamily="2" charset="-122"/>
              </a:rPr>
              <a:t>优先级的就绪</a:t>
            </a:r>
            <a:r>
              <a:rPr lang="zh-CN" altLang="en-US" b="0" dirty="0" smtClean="0">
                <a:latin typeface="宋体" pitchFamily="2" charset="-122"/>
                <a:ea typeface="宋体" pitchFamily="2" charset="-122"/>
              </a:rPr>
              <a:t>进程，则低</a:t>
            </a:r>
            <a:r>
              <a:rPr lang="zh-CN" altLang="en-US" b="0" dirty="0">
                <a:latin typeface="宋体" pitchFamily="2" charset="-122"/>
                <a:ea typeface="宋体" pitchFamily="2" charset="-122"/>
              </a:rPr>
              <a:t>优先级的进程可能会</a:t>
            </a:r>
            <a:r>
              <a:rPr lang="zh-CN" altLang="en-US" dirty="0">
                <a:solidFill>
                  <a:srgbClr val="FF0000"/>
                </a:solidFill>
                <a:latin typeface="宋体" pitchFamily="2" charset="-122"/>
                <a:ea typeface="宋体" pitchFamily="2" charset="-122"/>
              </a:rPr>
              <a:t>饿死</a:t>
            </a:r>
            <a:r>
              <a:rPr lang="en-US" altLang="zh-CN" b="0" dirty="0">
                <a:latin typeface="宋体" pitchFamily="2" charset="-122"/>
                <a:ea typeface="宋体" pitchFamily="2" charset="-122"/>
              </a:rPr>
              <a:t>(</a:t>
            </a:r>
            <a:r>
              <a:rPr lang="zh-CN" altLang="en-US" b="0" dirty="0">
                <a:latin typeface="宋体" pitchFamily="2" charset="-122"/>
                <a:ea typeface="宋体" pitchFamily="2" charset="-122"/>
              </a:rPr>
              <a:t>无穷阻塞）</a:t>
            </a:r>
            <a:r>
              <a:rPr lang="zh-CN" altLang="en-US" b="0" dirty="0" smtClean="0">
                <a:latin typeface="宋体" pitchFamily="2" charset="-122"/>
                <a:ea typeface="宋体" pitchFamily="2" charset="-122"/>
              </a:rPr>
              <a:t>。</a:t>
            </a:r>
          </a:p>
          <a:p>
            <a:pPr eaLnBrk="1" hangingPunct="1">
              <a:lnSpc>
                <a:spcPct val="120000"/>
              </a:lnSpc>
              <a:spcBef>
                <a:spcPts val="0"/>
              </a:spcBef>
              <a:spcAft>
                <a:spcPts val="0"/>
              </a:spcAft>
            </a:pPr>
            <a:r>
              <a:rPr lang="zh-CN" altLang="en-US" b="0" dirty="0" smtClean="0"/>
              <a:t>解决方法</a:t>
            </a:r>
          </a:p>
          <a:p>
            <a:pPr marL="457200" lvl="1" indent="0" eaLnBrk="1" hangingPunct="1">
              <a:lnSpc>
                <a:spcPct val="120000"/>
              </a:lnSpc>
              <a:spcBef>
                <a:spcPts val="0"/>
              </a:spcBef>
              <a:spcAft>
                <a:spcPts val="0"/>
              </a:spcAft>
              <a:buNone/>
            </a:pPr>
            <a:r>
              <a:rPr lang="zh-CN" altLang="en-US" b="0" dirty="0" smtClean="0">
                <a:latin typeface="宋体" pitchFamily="2" charset="-122"/>
                <a:ea typeface="宋体" pitchFamily="2" charset="-122"/>
              </a:rPr>
              <a:t>    进程</a:t>
            </a:r>
            <a:r>
              <a:rPr lang="zh-CN" altLang="en-US" b="0" dirty="0">
                <a:latin typeface="宋体" pitchFamily="2" charset="-122"/>
                <a:ea typeface="宋体" pitchFamily="2" charset="-122"/>
              </a:rPr>
              <a:t>的优先级</a:t>
            </a:r>
            <a:r>
              <a:rPr lang="zh-CN" altLang="en-US" b="0" dirty="0" smtClean="0">
                <a:latin typeface="宋体" pitchFamily="2" charset="-122"/>
                <a:ea typeface="宋体" pitchFamily="2" charset="-122"/>
              </a:rPr>
              <a:t>随着时</a:t>
            </a:r>
            <a:r>
              <a:rPr lang="zh-CN" altLang="en-US" b="0" dirty="0">
                <a:latin typeface="宋体" pitchFamily="2" charset="-122"/>
                <a:ea typeface="宋体" pitchFamily="2" charset="-122"/>
              </a:rPr>
              <a:t>间或执行历史而变化</a:t>
            </a:r>
            <a:r>
              <a:rPr lang="en-US" altLang="zh-CN" b="0" dirty="0">
                <a:latin typeface="宋体" pitchFamily="2" charset="-122"/>
                <a:ea typeface="宋体" pitchFamily="2" charset="-122"/>
              </a:rPr>
              <a:t>——</a:t>
            </a:r>
            <a:r>
              <a:rPr lang="zh-CN" altLang="en-US" b="0" dirty="0">
                <a:latin typeface="宋体" pitchFamily="2" charset="-122"/>
                <a:ea typeface="宋体" pitchFamily="2" charset="-122"/>
              </a:rPr>
              <a:t>老化策略</a:t>
            </a:r>
            <a:r>
              <a:rPr lang="en-US" altLang="zh-CN" b="0" dirty="0">
                <a:latin typeface="宋体" pitchFamily="2" charset="-122"/>
                <a:ea typeface="宋体" pitchFamily="2" charset="-122"/>
              </a:rPr>
              <a:t>(aging)</a:t>
            </a:r>
            <a:r>
              <a:rPr lang="zh-CN" altLang="en-US" b="0" dirty="0">
                <a:latin typeface="宋体" pitchFamily="2" charset="-122"/>
                <a:ea typeface="宋体" pitchFamily="2" charset="-122"/>
              </a:rPr>
              <a:t>。</a:t>
            </a:r>
          </a:p>
        </p:txBody>
      </p:sp>
    </p:spTree>
    <p:extLst>
      <p:ext uri="{BB962C8B-B14F-4D97-AF65-F5344CB8AC3E}">
        <p14:creationId xmlns:p14="http://schemas.microsoft.com/office/powerpoint/2010/main" val="88305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ircle(in)">
                                      <p:cBhvr>
                                        <p:cTn id="2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7200" y="1052736"/>
            <a:ext cx="8229600" cy="4525963"/>
          </a:xfrm>
        </p:spPr>
        <p:txBody>
          <a:bodyPr/>
          <a:lstStyle/>
          <a:p>
            <a:pPr eaLnBrk="1" hangingPunct="1">
              <a:spcAft>
                <a:spcPct val="20000"/>
              </a:spcAft>
            </a:pPr>
            <a:r>
              <a:rPr lang="zh-CN" altLang="en-US" b="0" dirty="0" smtClean="0"/>
              <a:t>动态优先级</a:t>
            </a:r>
            <a:endParaRPr lang="en-US" altLang="zh-CN" b="0" dirty="0" smtClean="0"/>
          </a:p>
          <a:p>
            <a:pPr marL="457200" lvl="1" indent="0" eaLnBrk="1" hangingPunct="1">
              <a:spcAft>
                <a:spcPct val="20000"/>
              </a:spcAft>
              <a:buNone/>
            </a:pPr>
            <a:r>
              <a:rPr lang="en-US" altLang="zh-CN" b="0" dirty="0">
                <a:ea typeface="宋体" pitchFamily="2" charset="-122"/>
              </a:rPr>
              <a:t> </a:t>
            </a:r>
            <a:r>
              <a:rPr lang="en-US" altLang="zh-CN" b="0" dirty="0" smtClean="0">
                <a:ea typeface="宋体" pitchFamily="2" charset="-122"/>
              </a:rPr>
              <a:t>       </a:t>
            </a:r>
            <a:r>
              <a:rPr lang="zh-CN" altLang="en-US" b="0" dirty="0" smtClean="0">
                <a:ea typeface="宋体" pitchFamily="2" charset="-122"/>
              </a:rPr>
              <a:t>在</a:t>
            </a:r>
            <a:r>
              <a:rPr lang="zh-CN" altLang="en-US" b="0" dirty="0">
                <a:ea typeface="宋体" pitchFamily="2" charset="-122"/>
              </a:rPr>
              <a:t>创建进程时所赋予的优先级可随进程的推进或随其等待时间的增加而改变，以便获得更好的调度性能。</a:t>
            </a:r>
          </a:p>
          <a:p>
            <a:pPr eaLnBrk="1" hangingPunct="1">
              <a:spcAft>
                <a:spcPct val="20000"/>
              </a:spcAft>
            </a:pPr>
            <a:r>
              <a:rPr lang="zh-CN" altLang="zh-CN" b="0" dirty="0" smtClean="0"/>
              <a:t>调整时机</a:t>
            </a:r>
            <a:endParaRPr lang="en-US" altLang="zh-CN" b="0" dirty="0" smtClean="0"/>
          </a:p>
          <a:p>
            <a:pPr lvl="1" eaLnBrk="1" hangingPunct="1">
              <a:spcAft>
                <a:spcPct val="20000"/>
              </a:spcAft>
            </a:pPr>
            <a:r>
              <a:rPr lang="zh-CN" altLang="en-US" b="0" dirty="0" smtClean="0">
                <a:ea typeface="宋体" pitchFamily="2" charset="-122"/>
              </a:rPr>
              <a:t>时钟中断</a:t>
            </a:r>
          </a:p>
          <a:p>
            <a:pPr lvl="1" eaLnBrk="1" hangingPunct="1">
              <a:spcAft>
                <a:spcPct val="20000"/>
              </a:spcAft>
            </a:pPr>
            <a:r>
              <a:rPr lang="zh-CN" altLang="en-US" b="0" dirty="0" smtClean="0">
                <a:ea typeface="宋体" pitchFamily="2" charset="-122"/>
              </a:rPr>
              <a:t>进程切换</a:t>
            </a:r>
          </a:p>
          <a:p>
            <a:pPr lvl="1" eaLnBrk="1" hangingPunct="1">
              <a:spcAft>
                <a:spcPct val="20000"/>
              </a:spcAft>
            </a:pPr>
            <a:r>
              <a:rPr lang="zh-CN" altLang="en-US" b="0" dirty="0" smtClean="0">
                <a:ea typeface="宋体" pitchFamily="2" charset="-122"/>
              </a:rPr>
              <a:t>进程终止</a:t>
            </a:r>
            <a:endParaRPr lang="en-US" altLang="zh-CN" b="0" dirty="0" smtClean="0">
              <a:ea typeface="宋体" pitchFamily="2" charset="-122"/>
            </a:endParaRPr>
          </a:p>
          <a:p>
            <a:pPr lvl="1" eaLnBrk="1" hangingPunct="1">
              <a:spcAft>
                <a:spcPct val="20000"/>
              </a:spcAft>
            </a:pPr>
            <a:endParaRPr lang="zh-CN" altLang="en-US" b="0" dirty="0" smtClean="0">
              <a:ea typeface="宋体" pitchFamily="2" charset="-122"/>
            </a:endParaRPr>
          </a:p>
        </p:txBody>
      </p:sp>
      <p:sp>
        <p:nvSpPr>
          <p:cNvPr id="2"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2.5.3.4 </a:t>
            </a:r>
            <a:r>
              <a:rPr lang="zh-CN" altLang="en-US" sz="4000" b="1">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基于优先级的调度算法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7200" y="1207293"/>
            <a:ext cx="7859216" cy="1141587"/>
          </a:xfrm>
        </p:spPr>
        <p:txBody>
          <a:bodyPr/>
          <a:lstStyle/>
          <a:p>
            <a:pPr algn="just"/>
            <a:r>
              <a:rPr lang="zh-CN" altLang="en-US" b="0" dirty="0" smtClean="0"/>
              <a:t>基于优先级调度算法的分类</a:t>
            </a:r>
          </a:p>
          <a:p>
            <a:pPr lvl="1" eaLnBrk="1" hangingPunct="1">
              <a:buFont typeface="Arial" pitchFamily="34" charset="0"/>
              <a:buNone/>
            </a:pPr>
            <a:r>
              <a:rPr lang="zh-CN" altLang="en-US" b="0" dirty="0" smtClean="0">
                <a:ea typeface="宋体" pitchFamily="2" charset="-122"/>
              </a:rPr>
              <a:t>            </a:t>
            </a:r>
            <a:endParaRPr lang="zh-CN" altLang="en-US" b="0" dirty="0" smtClean="0"/>
          </a:p>
        </p:txBody>
      </p:sp>
      <p:sp>
        <p:nvSpPr>
          <p:cNvPr id="2"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2.5.3.4 </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基于优先级的调度算法</a:t>
            </a:r>
          </a:p>
        </p:txBody>
      </p:sp>
      <p:sp>
        <p:nvSpPr>
          <p:cNvPr id="190470" name="AutoShape 6"/>
          <p:cNvSpPr>
            <a:spLocks noChangeArrowheads="1"/>
          </p:cNvSpPr>
          <p:nvPr/>
        </p:nvSpPr>
        <p:spPr bwMode="auto">
          <a:xfrm>
            <a:off x="2123728" y="1863508"/>
            <a:ext cx="3600450" cy="576262"/>
          </a:xfrm>
          <a:prstGeom prst="wedgeEllipseCallout">
            <a:avLst>
              <a:gd name="adj1" fmla="val -44690"/>
              <a:gd name="adj2" fmla="val 1874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solidFill>
                  <a:srgbClr val="FE0000"/>
                </a:solidFill>
              </a:rPr>
              <a:t>进程主动释放处理器</a:t>
            </a:r>
          </a:p>
        </p:txBody>
      </p:sp>
      <p:sp>
        <p:nvSpPr>
          <p:cNvPr id="190471" name="AutoShape 7"/>
          <p:cNvSpPr>
            <a:spLocks noChangeArrowheads="1"/>
          </p:cNvSpPr>
          <p:nvPr/>
        </p:nvSpPr>
        <p:spPr bwMode="auto">
          <a:xfrm>
            <a:off x="4788024" y="4941168"/>
            <a:ext cx="3600450" cy="503237"/>
          </a:xfrm>
          <a:prstGeom prst="wedgeEllipseCallout">
            <a:avLst>
              <a:gd name="adj1" fmla="val -30051"/>
              <a:gd name="adj2" fmla="val -2548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solidFill>
                  <a:srgbClr val="FE0000"/>
                </a:solidFill>
              </a:rPr>
              <a:t>处理器可被剥夺</a:t>
            </a:r>
          </a:p>
        </p:txBody>
      </p:sp>
      <p:graphicFrame>
        <p:nvGraphicFramePr>
          <p:cNvPr id="6" name="内容占位符 2"/>
          <p:cNvGraphicFramePr>
            <a:graphicFrameLocks noGrp="1"/>
          </p:cNvGraphicFramePr>
          <p:nvPr>
            <p:ph sz="half" idx="4294967295"/>
            <p:extLst>
              <p:ext uri="{D42A27DB-BD31-4B8C-83A1-F6EECF244321}">
                <p14:modId xmlns:p14="http://schemas.microsoft.com/office/powerpoint/2010/main" val="3526138615"/>
              </p:ext>
            </p:extLst>
          </p:nvPr>
        </p:nvGraphicFramePr>
        <p:xfrm>
          <a:off x="1835696" y="3212976"/>
          <a:ext cx="4824536"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0470"/>
                                        </p:tgtEl>
                                        <p:attrNameLst>
                                          <p:attrName>style.visibility</p:attrName>
                                        </p:attrNameLst>
                                      </p:cBhvr>
                                      <p:to>
                                        <p:strVal val="visible"/>
                                      </p:to>
                                    </p:set>
                                    <p:animEffect transition="in" filter="fade">
                                      <p:cBhvr>
                                        <p:cTn id="18" dur="2000"/>
                                        <p:tgtEl>
                                          <p:spTgt spid="190470"/>
                                        </p:tgtEl>
                                      </p:cBhvr>
                                    </p:animEffect>
                                  </p:childTnLst>
                                </p:cTn>
                              </p:par>
                              <p:par>
                                <p:cTn id="19" presetID="2" presetClass="entr" presetSubtype="4"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0471"/>
                                        </p:tgtEl>
                                        <p:attrNameLst>
                                          <p:attrName>style.visibility</p:attrName>
                                        </p:attrNameLst>
                                      </p:cBhvr>
                                      <p:to>
                                        <p:strVal val="visible"/>
                                      </p:to>
                                    </p:set>
                                    <p:animEffect transition="in" filter="fade">
                                      <p:cBhvr>
                                        <p:cTn id="27" dur="2000"/>
                                        <p:tgtEl>
                                          <p:spTgt spid="190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animBg="1"/>
      <p:bldP spid="190471" grpId="0" animBg="1"/>
      <p:bldGraphic spid="6"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47801" y="2420888"/>
            <a:ext cx="6316687" cy="2592288"/>
            <a:chOff x="1063624" y="2893586"/>
            <a:chExt cx="6316687" cy="2592288"/>
          </a:xfrm>
        </p:grpSpPr>
        <p:grpSp>
          <p:nvGrpSpPr>
            <p:cNvPr id="5" name="组合 4"/>
            <p:cNvGrpSpPr/>
            <p:nvPr/>
          </p:nvGrpSpPr>
          <p:grpSpPr>
            <a:xfrm>
              <a:off x="1063624" y="2893586"/>
              <a:ext cx="6316687" cy="2191599"/>
              <a:chOff x="949325" y="3610036"/>
              <a:chExt cx="4343400" cy="1187116"/>
            </a:xfrm>
          </p:grpSpPr>
          <p:sp>
            <p:nvSpPr>
              <p:cNvPr id="15" name="Line 18"/>
              <p:cNvSpPr>
                <a:spLocks noChangeShapeType="1"/>
              </p:cNvSpPr>
              <p:nvPr/>
            </p:nvSpPr>
            <p:spPr bwMode="auto">
              <a:xfrm>
                <a:off x="949325" y="4797152"/>
                <a:ext cx="434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33"/>
              <p:cNvSpPr>
                <a:spLocks noChangeShapeType="1"/>
              </p:cNvSpPr>
              <p:nvPr/>
            </p:nvSpPr>
            <p:spPr bwMode="auto">
              <a:xfrm>
                <a:off x="949325" y="3610036"/>
                <a:ext cx="0" cy="1187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4"/>
              <p:cNvSpPr>
                <a:spLocks noChangeShapeType="1"/>
              </p:cNvSpPr>
              <p:nvPr/>
            </p:nvSpPr>
            <p:spPr bwMode="auto">
              <a:xfrm>
                <a:off x="1406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5"/>
              <p:cNvSpPr>
                <a:spLocks noChangeShapeType="1"/>
              </p:cNvSpPr>
              <p:nvPr/>
            </p:nvSpPr>
            <p:spPr bwMode="auto">
              <a:xfrm>
                <a:off x="1635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36"/>
              <p:cNvSpPr>
                <a:spLocks noChangeShapeType="1"/>
              </p:cNvSpPr>
              <p:nvPr/>
            </p:nvSpPr>
            <p:spPr bwMode="auto">
              <a:xfrm>
                <a:off x="1863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37"/>
              <p:cNvSpPr>
                <a:spLocks noChangeShapeType="1"/>
              </p:cNvSpPr>
              <p:nvPr/>
            </p:nvSpPr>
            <p:spPr bwMode="auto">
              <a:xfrm>
                <a:off x="2092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38"/>
              <p:cNvSpPr>
                <a:spLocks noChangeShapeType="1"/>
              </p:cNvSpPr>
              <p:nvPr/>
            </p:nvSpPr>
            <p:spPr bwMode="auto">
              <a:xfrm>
                <a:off x="2320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39"/>
              <p:cNvSpPr>
                <a:spLocks noChangeShapeType="1"/>
              </p:cNvSpPr>
              <p:nvPr/>
            </p:nvSpPr>
            <p:spPr bwMode="auto">
              <a:xfrm>
                <a:off x="2549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40"/>
              <p:cNvSpPr>
                <a:spLocks noChangeShapeType="1"/>
              </p:cNvSpPr>
              <p:nvPr/>
            </p:nvSpPr>
            <p:spPr bwMode="auto">
              <a:xfrm>
                <a:off x="2778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41"/>
              <p:cNvSpPr>
                <a:spLocks noChangeShapeType="1"/>
              </p:cNvSpPr>
              <p:nvPr/>
            </p:nvSpPr>
            <p:spPr bwMode="auto">
              <a:xfrm>
                <a:off x="3006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42"/>
              <p:cNvSpPr>
                <a:spLocks noChangeShapeType="1"/>
              </p:cNvSpPr>
              <p:nvPr/>
            </p:nvSpPr>
            <p:spPr bwMode="auto">
              <a:xfrm>
                <a:off x="4606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43"/>
              <p:cNvSpPr>
                <a:spLocks noChangeShapeType="1"/>
              </p:cNvSpPr>
              <p:nvPr/>
            </p:nvSpPr>
            <p:spPr bwMode="auto">
              <a:xfrm>
                <a:off x="4378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44"/>
              <p:cNvSpPr>
                <a:spLocks noChangeShapeType="1"/>
              </p:cNvSpPr>
              <p:nvPr/>
            </p:nvSpPr>
            <p:spPr bwMode="auto">
              <a:xfrm>
                <a:off x="4149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5"/>
              <p:cNvSpPr>
                <a:spLocks noChangeShapeType="1"/>
              </p:cNvSpPr>
              <p:nvPr/>
            </p:nvSpPr>
            <p:spPr bwMode="auto">
              <a:xfrm>
                <a:off x="3921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46"/>
              <p:cNvSpPr>
                <a:spLocks noChangeShapeType="1"/>
              </p:cNvSpPr>
              <p:nvPr/>
            </p:nvSpPr>
            <p:spPr bwMode="auto">
              <a:xfrm>
                <a:off x="3692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47"/>
              <p:cNvSpPr>
                <a:spLocks noChangeShapeType="1"/>
              </p:cNvSpPr>
              <p:nvPr/>
            </p:nvSpPr>
            <p:spPr bwMode="auto">
              <a:xfrm>
                <a:off x="3463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48"/>
              <p:cNvSpPr>
                <a:spLocks noChangeShapeType="1"/>
              </p:cNvSpPr>
              <p:nvPr/>
            </p:nvSpPr>
            <p:spPr bwMode="auto">
              <a:xfrm>
                <a:off x="3235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4"/>
              <p:cNvSpPr>
                <a:spLocks noChangeShapeType="1"/>
              </p:cNvSpPr>
              <p:nvPr/>
            </p:nvSpPr>
            <p:spPr bwMode="auto">
              <a:xfrm>
                <a:off x="1184803" y="4689201"/>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TextBox 5"/>
            <p:cNvSpPr txBox="1"/>
            <p:nvPr/>
          </p:nvSpPr>
          <p:spPr>
            <a:xfrm>
              <a:off x="1572078" y="5116542"/>
              <a:ext cx="312906" cy="369332"/>
            </a:xfrm>
            <a:prstGeom prst="rect">
              <a:avLst/>
            </a:prstGeom>
            <a:noFill/>
          </p:spPr>
          <p:txBody>
            <a:bodyPr wrap="none" rtlCol="0">
              <a:spAutoFit/>
            </a:bodyPr>
            <a:lstStyle/>
            <a:p>
              <a:r>
                <a:rPr lang="en-US" altLang="zh-CN" dirty="0" smtClean="0"/>
                <a:t>2</a:t>
              </a:r>
              <a:endParaRPr lang="zh-CN" altLang="en-US" dirty="0"/>
            </a:p>
          </p:txBody>
        </p:sp>
        <p:sp>
          <p:nvSpPr>
            <p:cNvPr id="7" name="TextBox 6"/>
            <p:cNvSpPr txBox="1"/>
            <p:nvPr/>
          </p:nvSpPr>
          <p:spPr>
            <a:xfrm>
              <a:off x="2237000" y="5116542"/>
              <a:ext cx="312906" cy="369332"/>
            </a:xfrm>
            <a:prstGeom prst="rect">
              <a:avLst/>
            </a:prstGeom>
            <a:noFill/>
          </p:spPr>
          <p:txBody>
            <a:bodyPr wrap="none" rtlCol="0">
              <a:spAutoFit/>
            </a:bodyPr>
            <a:lstStyle/>
            <a:p>
              <a:r>
                <a:rPr lang="en-US" altLang="zh-CN" dirty="0"/>
                <a:t>4</a:t>
              </a:r>
              <a:endParaRPr lang="zh-CN" altLang="en-US" dirty="0"/>
            </a:p>
          </p:txBody>
        </p:sp>
        <p:sp>
          <p:nvSpPr>
            <p:cNvPr id="8" name="TextBox 7"/>
            <p:cNvSpPr txBox="1"/>
            <p:nvPr/>
          </p:nvSpPr>
          <p:spPr>
            <a:xfrm>
              <a:off x="2901914" y="5116542"/>
              <a:ext cx="312906" cy="369332"/>
            </a:xfrm>
            <a:prstGeom prst="rect">
              <a:avLst/>
            </a:prstGeom>
            <a:noFill/>
          </p:spPr>
          <p:txBody>
            <a:bodyPr wrap="none" rtlCol="0">
              <a:spAutoFit/>
            </a:bodyPr>
            <a:lstStyle/>
            <a:p>
              <a:r>
                <a:rPr lang="en-US" altLang="zh-CN" dirty="0"/>
                <a:t>6</a:t>
              </a:r>
              <a:endParaRPr lang="zh-CN" altLang="en-US" dirty="0"/>
            </a:p>
          </p:txBody>
        </p:sp>
        <p:sp>
          <p:nvSpPr>
            <p:cNvPr id="9" name="TextBox 8"/>
            <p:cNvSpPr txBox="1"/>
            <p:nvPr/>
          </p:nvSpPr>
          <p:spPr>
            <a:xfrm>
              <a:off x="3566829" y="5116542"/>
              <a:ext cx="312906" cy="369332"/>
            </a:xfrm>
            <a:prstGeom prst="rect">
              <a:avLst/>
            </a:prstGeom>
            <a:noFill/>
          </p:spPr>
          <p:txBody>
            <a:bodyPr wrap="none" rtlCol="0">
              <a:spAutoFit/>
            </a:bodyPr>
            <a:lstStyle/>
            <a:p>
              <a:r>
                <a:rPr lang="en-US" altLang="zh-CN" dirty="0"/>
                <a:t>8</a:t>
              </a:r>
              <a:endParaRPr lang="zh-CN" altLang="en-US" dirty="0"/>
            </a:p>
          </p:txBody>
        </p:sp>
        <p:sp>
          <p:nvSpPr>
            <p:cNvPr id="10" name="TextBox 9"/>
            <p:cNvSpPr txBox="1"/>
            <p:nvPr/>
          </p:nvSpPr>
          <p:spPr>
            <a:xfrm>
              <a:off x="4231743" y="5116542"/>
              <a:ext cx="441146" cy="369332"/>
            </a:xfrm>
            <a:prstGeom prst="rect">
              <a:avLst/>
            </a:prstGeom>
            <a:noFill/>
          </p:spPr>
          <p:txBody>
            <a:bodyPr wrap="none" rtlCol="0">
              <a:spAutoFit/>
            </a:bodyPr>
            <a:lstStyle/>
            <a:p>
              <a:r>
                <a:rPr lang="en-US" altLang="zh-CN" dirty="0" smtClean="0"/>
                <a:t>10</a:t>
              </a:r>
              <a:endParaRPr lang="zh-CN" altLang="en-US" dirty="0"/>
            </a:p>
          </p:txBody>
        </p:sp>
        <p:sp>
          <p:nvSpPr>
            <p:cNvPr id="11" name="TextBox 10"/>
            <p:cNvSpPr txBox="1"/>
            <p:nvPr/>
          </p:nvSpPr>
          <p:spPr>
            <a:xfrm>
              <a:off x="4832538" y="5116542"/>
              <a:ext cx="441146" cy="369332"/>
            </a:xfrm>
            <a:prstGeom prst="rect">
              <a:avLst/>
            </a:prstGeom>
            <a:noFill/>
          </p:spPr>
          <p:txBody>
            <a:bodyPr wrap="none" rtlCol="0">
              <a:spAutoFit/>
            </a:bodyPr>
            <a:lstStyle/>
            <a:p>
              <a:r>
                <a:rPr lang="en-US" altLang="zh-CN" dirty="0" smtClean="0"/>
                <a:t>12</a:t>
              </a:r>
              <a:endParaRPr lang="zh-CN" altLang="en-US" dirty="0"/>
            </a:p>
          </p:txBody>
        </p:sp>
        <p:sp>
          <p:nvSpPr>
            <p:cNvPr id="12" name="TextBox 11"/>
            <p:cNvSpPr txBox="1"/>
            <p:nvPr/>
          </p:nvSpPr>
          <p:spPr>
            <a:xfrm>
              <a:off x="5497452" y="5116542"/>
              <a:ext cx="441146" cy="369332"/>
            </a:xfrm>
            <a:prstGeom prst="rect">
              <a:avLst/>
            </a:prstGeom>
            <a:noFill/>
          </p:spPr>
          <p:txBody>
            <a:bodyPr wrap="none" rtlCol="0">
              <a:spAutoFit/>
            </a:bodyPr>
            <a:lstStyle/>
            <a:p>
              <a:r>
                <a:rPr lang="en-US" altLang="zh-CN" dirty="0" smtClean="0"/>
                <a:t>14</a:t>
              </a:r>
              <a:endParaRPr lang="zh-CN" altLang="en-US" dirty="0"/>
            </a:p>
          </p:txBody>
        </p:sp>
        <p:sp>
          <p:nvSpPr>
            <p:cNvPr id="13" name="TextBox 12"/>
            <p:cNvSpPr txBox="1"/>
            <p:nvPr/>
          </p:nvSpPr>
          <p:spPr>
            <a:xfrm>
              <a:off x="6162366" y="5116542"/>
              <a:ext cx="441146" cy="369332"/>
            </a:xfrm>
            <a:prstGeom prst="rect">
              <a:avLst/>
            </a:prstGeom>
            <a:noFill/>
          </p:spPr>
          <p:txBody>
            <a:bodyPr wrap="none" rtlCol="0">
              <a:spAutoFit/>
            </a:bodyPr>
            <a:lstStyle/>
            <a:p>
              <a:r>
                <a:rPr lang="en-US" altLang="zh-CN" dirty="0" smtClean="0"/>
                <a:t>16</a:t>
              </a:r>
              <a:endParaRPr lang="zh-CN" altLang="en-US" dirty="0"/>
            </a:p>
          </p:txBody>
        </p:sp>
        <p:sp>
          <p:nvSpPr>
            <p:cNvPr id="14" name="TextBox 13"/>
            <p:cNvSpPr txBox="1"/>
            <p:nvPr/>
          </p:nvSpPr>
          <p:spPr>
            <a:xfrm>
              <a:off x="7067405" y="5116542"/>
              <a:ext cx="248786" cy="369332"/>
            </a:xfrm>
            <a:prstGeom prst="rect">
              <a:avLst/>
            </a:prstGeom>
            <a:noFill/>
          </p:spPr>
          <p:txBody>
            <a:bodyPr wrap="none" rtlCol="0">
              <a:spAutoFit/>
            </a:bodyPr>
            <a:lstStyle/>
            <a:p>
              <a:r>
                <a:rPr lang="en-US" altLang="zh-CN" dirty="0"/>
                <a:t>t</a:t>
              </a:r>
              <a:endParaRPr lang="zh-CN" altLang="en-US" dirty="0"/>
            </a:p>
          </p:txBody>
        </p:sp>
      </p:grpSp>
      <p:graphicFrame>
        <p:nvGraphicFramePr>
          <p:cNvPr id="33" name="表格 32"/>
          <p:cNvGraphicFramePr>
            <a:graphicFrameLocks noGrp="1"/>
          </p:cNvGraphicFramePr>
          <p:nvPr>
            <p:extLst>
              <p:ext uri="{D42A27DB-BD31-4B8C-83A1-F6EECF244321}">
                <p14:modId xmlns:p14="http://schemas.microsoft.com/office/powerpoint/2010/main" val="1779224207"/>
              </p:ext>
            </p:extLst>
          </p:nvPr>
        </p:nvGraphicFramePr>
        <p:xfrm>
          <a:off x="80147" y="1124744"/>
          <a:ext cx="4013912" cy="1693484"/>
        </p:xfrm>
        <a:graphic>
          <a:graphicData uri="http://schemas.openxmlformats.org/drawingml/2006/table">
            <a:tbl>
              <a:tblPr firstRow="1" firstCol="1" bandRow="1">
                <a:tableStyleId>{21E4AEA4-8DFA-4A89-87EB-49C32662AFE0}</a:tableStyleId>
              </a:tblPr>
              <a:tblGrid>
                <a:gridCol w="611127"/>
                <a:gridCol w="893186"/>
                <a:gridCol w="893186"/>
                <a:gridCol w="893788"/>
                <a:gridCol w="722625"/>
              </a:tblGrid>
              <a:tr h="366196">
                <a:tc>
                  <a:txBody>
                    <a:bodyPr/>
                    <a:lstStyle/>
                    <a:p>
                      <a:pPr algn="ctr">
                        <a:spcAft>
                          <a:spcPts val="0"/>
                        </a:spcAft>
                      </a:pPr>
                      <a:r>
                        <a:rPr lang="zh-CN" sz="1200" kern="100" dirty="0">
                          <a:effectLst/>
                        </a:rPr>
                        <a:t>进程名</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产生时间</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smtClean="0">
                          <a:effectLst/>
                        </a:rPr>
                        <a:t>服务时间</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优先级</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a:effectLst/>
                        </a:rPr>
                        <a:t>时间片</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dirty="0">
                          <a:effectLst/>
                        </a:rPr>
                        <a:t>P1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0</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rowSpan="4">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a:effectLst/>
                        </a:rPr>
                        <a:t>P2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6</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P3</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4</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P4</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5</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cxnSp>
        <p:nvCxnSpPr>
          <p:cNvPr id="35" name="直接连接符 34"/>
          <p:cNvCxnSpPr/>
          <p:nvPr/>
        </p:nvCxnSpPr>
        <p:spPr>
          <a:xfrm>
            <a:off x="2634153" y="4149080"/>
            <a:ext cx="66491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81007" y="3924242"/>
            <a:ext cx="466794" cy="369332"/>
          </a:xfrm>
          <a:prstGeom prst="rect">
            <a:avLst/>
          </a:prstGeom>
          <a:noFill/>
        </p:spPr>
        <p:txBody>
          <a:bodyPr wrap="none" rtlCol="0">
            <a:spAutoFit/>
          </a:bodyPr>
          <a:lstStyle/>
          <a:p>
            <a:r>
              <a:rPr lang="en-US" altLang="zh-CN" dirty="0" smtClean="0"/>
              <a:t>P1</a:t>
            </a:r>
            <a:endParaRPr lang="zh-CN" altLang="en-US" dirty="0"/>
          </a:p>
        </p:txBody>
      </p:sp>
      <p:sp>
        <p:nvSpPr>
          <p:cNvPr id="40" name="TextBox 39"/>
          <p:cNvSpPr txBox="1"/>
          <p:nvPr/>
        </p:nvSpPr>
        <p:spPr>
          <a:xfrm>
            <a:off x="2181007" y="3503681"/>
            <a:ext cx="466794" cy="369332"/>
          </a:xfrm>
          <a:prstGeom prst="rect">
            <a:avLst/>
          </a:prstGeom>
          <a:noFill/>
        </p:spPr>
        <p:txBody>
          <a:bodyPr wrap="none" rtlCol="0">
            <a:spAutoFit/>
          </a:bodyPr>
          <a:lstStyle/>
          <a:p>
            <a:r>
              <a:rPr lang="en-US" altLang="zh-CN" dirty="0" smtClean="0"/>
              <a:t>P2</a:t>
            </a:r>
            <a:endParaRPr lang="zh-CN" altLang="en-US" dirty="0"/>
          </a:p>
        </p:txBody>
      </p:sp>
      <p:sp>
        <p:nvSpPr>
          <p:cNvPr id="44" name="TextBox 43"/>
          <p:cNvSpPr txBox="1"/>
          <p:nvPr/>
        </p:nvSpPr>
        <p:spPr>
          <a:xfrm>
            <a:off x="2191324" y="3147355"/>
            <a:ext cx="508468" cy="369332"/>
          </a:xfrm>
          <a:prstGeom prst="rect">
            <a:avLst/>
          </a:prstGeom>
          <a:noFill/>
        </p:spPr>
        <p:txBody>
          <a:bodyPr wrap="square" rtlCol="0">
            <a:spAutoFit/>
          </a:bodyPr>
          <a:lstStyle/>
          <a:p>
            <a:r>
              <a:rPr lang="en-US" altLang="zh-CN" dirty="0" smtClean="0"/>
              <a:t>P3</a:t>
            </a:r>
            <a:endParaRPr lang="zh-CN" altLang="en-US" dirty="0"/>
          </a:p>
        </p:txBody>
      </p:sp>
      <p:cxnSp>
        <p:nvCxnSpPr>
          <p:cNvPr id="46" name="直接连接符 45"/>
          <p:cNvCxnSpPr/>
          <p:nvPr/>
        </p:nvCxnSpPr>
        <p:spPr>
          <a:xfrm>
            <a:off x="7308303" y="2823298"/>
            <a:ext cx="1" cy="1774533"/>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92054" y="2818432"/>
            <a:ext cx="466794" cy="369332"/>
          </a:xfrm>
          <a:prstGeom prst="rect">
            <a:avLst/>
          </a:prstGeom>
          <a:noFill/>
        </p:spPr>
        <p:txBody>
          <a:bodyPr wrap="none" rtlCol="0">
            <a:spAutoFit/>
          </a:bodyPr>
          <a:lstStyle/>
          <a:p>
            <a:r>
              <a:rPr lang="en-US" altLang="zh-CN" dirty="0" smtClean="0"/>
              <a:t>P4</a:t>
            </a:r>
            <a:endParaRPr lang="zh-CN" altLang="en-US" dirty="0"/>
          </a:p>
        </p:txBody>
      </p:sp>
      <p:sp>
        <p:nvSpPr>
          <p:cNvPr id="50" name="矩形 49"/>
          <p:cNvSpPr/>
          <p:nvPr/>
        </p:nvSpPr>
        <p:spPr>
          <a:xfrm>
            <a:off x="-36512" y="5698384"/>
            <a:ext cx="1811714"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51" name="TextBox 50"/>
              <p:cNvSpPr txBox="1"/>
              <p:nvPr/>
            </p:nvSpPr>
            <p:spPr>
              <a:xfrm>
                <a:off x="1619672" y="5698384"/>
                <a:ext cx="2432204" cy="5533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𝟏𝟐</m:t>
                          </m:r>
                          <m:r>
                            <a:rPr lang="en-US" altLang="zh-CN" sz="1600" b="1" i="1" smtClean="0">
                              <a:latin typeface="Cambria Math"/>
                            </a:rPr>
                            <m:t>+</m:t>
                          </m:r>
                          <m:r>
                            <a:rPr lang="en-US" altLang="zh-CN" sz="1600" b="1" i="1" smtClean="0">
                              <a:latin typeface="Cambria Math"/>
                            </a:rPr>
                            <m:t>𝟏𝟎</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𝟕𝟓</m:t>
                      </m:r>
                    </m:oMath>
                  </m:oMathPara>
                </a14:m>
                <a:endParaRPr lang="zh-CN" altLang="en-US" sz="16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619672" y="5698384"/>
                <a:ext cx="2432204" cy="553357"/>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52" name="组合 51"/>
          <p:cNvGrpSpPr/>
          <p:nvPr/>
        </p:nvGrpSpPr>
        <p:grpSpPr>
          <a:xfrm>
            <a:off x="2414404" y="4941168"/>
            <a:ext cx="466794" cy="649546"/>
            <a:chOff x="2414404" y="4941168"/>
            <a:chExt cx="466794" cy="649546"/>
          </a:xfrm>
        </p:grpSpPr>
        <p:sp>
          <p:nvSpPr>
            <p:cNvPr id="53" name="TextBox 52"/>
            <p:cNvSpPr txBox="1"/>
            <p:nvPr/>
          </p:nvSpPr>
          <p:spPr>
            <a:xfrm>
              <a:off x="2414404" y="5221382"/>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54" name="直接箭头连接符 53"/>
            <p:cNvCxnSpPr>
              <a:stCxn id="53"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5" name="组合 54"/>
          <p:cNvGrpSpPr/>
          <p:nvPr/>
        </p:nvGrpSpPr>
        <p:grpSpPr>
          <a:xfrm>
            <a:off x="2756864" y="4941168"/>
            <a:ext cx="466794" cy="649546"/>
            <a:chOff x="2414404" y="4941168"/>
            <a:chExt cx="466794" cy="649546"/>
          </a:xfrm>
        </p:grpSpPr>
        <p:sp>
          <p:nvSpPr>
            <p:cNvPr id="56" name="TextBox 55"/>
            <p:cNvSpPr txBox="1"/>
            <p:nvPr/>
          </p:nvSpPr>
          <p:spPr>
            <a:xfrm>
              <a:off x="2414404" y="5221382"/>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57" name="直接箭头连接符 56"/>
            <p:cNvCxnSpPr>
              <a:stCxn id="56"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8" name="组合 57"/>
          <p:cNvGrpSpPr/>
          <p:nvPr/>
        </p:nvGrpSpPr>
        <p:grpSpPr>
          <a:xfrm>
            <a:off x="3079311" y="4941168"/>
            <a:ext cx="466794" cy="649546"/>
            <a:chOff x="2414404" y="4941168"/>
            <a:chExt cx="466794" cy="649546"/>
          </a:xfrm>
        </p:grpSpPr>
        <p:sp>
          <p:nvSpPr>
            <p:cNvPr id="59" name="TextBox 58"/>
            <p:cNvSpPr txBox="1"/>
            <p:nvPr/>
          </p:nvSpPr>
          <p:spPr>
            <a:xfrm>
              <a:off x="2414404" y="5221382"/>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60" name="直接箭头连接符 59"/>
            <p:cNvCxnSpPr>
              <a:stCxn id="59"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1" name="组合 60"/>
          <p:cNvGrpSpPr/>
          <p:nvPr/>
        </p:nvGrpSpPr>
        <p:grpSpPr>
          <a:xfrm>
            <a:off x="3411776" y="4941168"/>
            <a:ext cx="466794" cy="649546"/>
            <a:chOff x="2414404" y="4941168"/>
            <a:chExt cx="466794" cy="649546"/>
          </a:xfrm>
        </p:grpSpPr>
        <p:sp>
          <p:nvSpPr>
            <p:cNvPr id="62" name="TextBox 61"/>
            <p:cNvSpPr txBox="1"/>
            <p:nvPr/>
          </p:nvSpPr>
          <p:spPr>
            <a:xfrm>
              <a:off x="2414404" y="5221382"/>
              <a:ext cx="466794" cy="369332"/>
            </a:xfrm>
            <a:prstGeom prst="rect">
              <a:avLst/>
            </a:prstGeom>
            <a:noFill/>
          </p:spPr>
          <p:txBody>
            <a:bodyPr wrap="none" rtlCol="0">
              <a:spAutoFit/>
            </a:bodyPr>
            <a:lstStyle/>
            <a:p>
              <a:r>
                <a:rPr lang="en-US" altLang="zh-CN" dirty="0" smtClean="0"/>
                <a:t>P4</a:t>
              </a:r>
              <a:endParaRPr lang="zh-CN" altLang="en-US" dirty="0"/>
            </a:p>
          </p:txBody>
        </p:sp>
        <p:cxnSp>
          <p:nvCxnSpPr>
            <p:cNvPr id="63" name="直接箭头连接符 62"/>
            <p:cNvCxnSpPr>
              <a:stCxn id="62"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64" name="矩形 63"/>
          <p:cNvSpPr/>
          <p:nvPr/>
        </p:nvSpPr>
        <p:spPr>
          <a:xfrm>
            <a:off x="3902999" y="5733256"/>
            <a:ext cx="2276585"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平均带权周转时间：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65" name="TextBox 64"/>
              <p:cNvSpPr txBox="1"/>
              <p:nvPr/>
            </p:nvSpPr>
            <p:spPr>
              <a:xfrm>
                <a:off x="5935634" y="5661248"/>
                <a:ext cx="3320268"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𝟏𝟐</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𝟏𝟎</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𝟒</m:t>
                      </m:r>
                      <m:r>
                        <a:rPr lang="en-US" altLang="zh-CN" sz="1600" b="1" i="1" smtClean="0">
                          <a:latin typeface="Cambria Math"/>
                        </a:rPr>
                        <m:t>.</m:t>
                      </m:r>
                      <m:r>
                        <a:rPr lang="en-US" altLang="zh-CN" sz="1600" b="1" i="1" smtClean="0">
                          <a:latin typeface="Cambria Math"/>
                        </a:rPr>
                        <m:t>𝟎𝟒</m:t>
                      </m:r>
                    </m:oMath>
                  </m:oMathPara>
                </a14:m>
                <a:endParaRPr lang="zh-CN" altLang="en-US" sz="1600" b="1" dirty="0"/>
              </a:p>
            </p:txBody>
          </p:sp>
        </mc:Choice>
        <mc:Fallback xmlns="">
          <p:sp>
            <p:nvSpPr>
              <p:cNvPr id="65" name="TextBox 64"/>
              <p:cNvSpPr txBox="1">
                <a:spLocks noRot="1" noChangeAspect="1" noMove="1" noResize="1" noEditPoints="1" noAdjustHandles="1" noChangeArrowheads="1" noChangeShapeType="1" noTextEdit="1"/>
              </p:cNvSpPr>
              <p:nvPr/>
            </p:nvSpPr>
            <p:spPr>
              <a:xfrm>
                <a:off x="5935634" y="5661248"/>
                <a:ext cx="3320268" cy="558358"/>
              </a:xfrm>
              <a:prstGeom prst="rect">
                <a:avLst/>
              </a:prstGeom>
              <a:blipFill rotWithShape="1">
                <a:blip r:embed="rId3"/>
                <a:stretch>
                  <a:fillRect/>
                </a:stretch>
              </a:blipFill>
            </p:spPr>
            <p:txBody>
              <a:bodyPr/>
              <a:lstStyle/>
              <a:p>
                <a:r>
                  <a:rPr lang="zh-CN" altLang="en-US">
                    <a:noFill/>
                  </a:rPr>
                  <a:t> </a:t>
                </a:r>
              </a:p>
            </p:txBody>
          </p:sp>
        </mc:Fallback>
      </mc:AlternateContent>
      <p:sp>
        <p:nvSpPr>
          <p:cNvPr id="66"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2.5.3.4 </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基于优先级的调度算法</a:t>
            </a:r>
          </a:p>
        </p:txBody>
      </p:sp>
      <p:sp>
        <p:nvSpPr>
          <p:cNvPr id="3" name="TextBox 2"/>
          <p:cNvSpPr txBox="1"/>
          <p:nvPr/>
        </p:nvSpPr>
        <p:spPr>
          <a:xfrm>
            <a:off x="4486090" y="1196752"/>
            <a:ext cx="3830325" cy="646331"/>
          </a:xfrm>
          <a:prstGeom prst="rect">
            <a:avLst/>
          </a:prstGeom>
          <a:noFill/>
        </p:spPr>
        <p:txBody>
          <a:bodyPr wrap="square" rtlCol="0">
            <a:spAutoFit/>
          </a:bodyPr>
          <a:lstStyle/>
          <a:p>
            <a:pPr marL="342900" indent="-342900">
              <a:buAutoNum type="arabicPeriod"/>
            </a:pPr>
            <a:r>
              <a:rPr lang="zh-CN" altLang="en-US" b="1" dirty="0" smtClean="0">
                <a:latin typeface="+mn-ea"/>
                <a:ea typeface="+mn-ea"/>
              </a:rPr>
              <a:t>非抢占式调度方式</a:t>
            </a:r>
            <a:endParaRPr lang="en-US" altLang="zh-CN" b="1" dirty="0" smtClean="0">
              <a:latin typeface="+mn-ea"/>
              <a:ea typeface="+mn-ea"/>
            </a:endParaRPr>
          </a:p>
          <a:p>
            <a:pPr marL="342900" indent="-342900">
              <a:buAutoNum type="arabicPeriod"/>
            </a:pPr>
            <a:r>
              <a:rPr lang="zh-CN" altLang="en-US" b="1" dirty="0" smtClean="0">
                <a:latin typeface="+mn-ea"/>
                <a:ea typeface="+mn-ea"/>
              </a:rPr>
              <a:t>优先级数越小，优先级越高</a:t>
            </a:r>
            <a:endParaRPr lang="zh-CN" altLang="en-US" b="1" dirty="0">
              <a:latin typeface="+mn-ea"/>
              <a:ea typeface="+mn-ea"/>
            </a:endParaRPr>
          </a:p>
        </p:txBody>
      </p:sp>
      <p:cxnSp>
        <p:nvCxnSpPr>
          <p:cNvPr id="68" name="直接连接符 67"/>
          <p:cNvCxnSpPr/>
          <p:nvPr/>
        </p:nvCxnSpPr>
        <p:spPr>
          <a:xfrm>
            <a:off x="3299067" y="3717032"/>
            <a:ext cx="200839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3275856" y="3688347"/>
            <a:ext cx="4053" cy="4717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5307459" y="2885202"/>
            <a:ext cx="1" cy="82536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19376" y="2911296"/>
            <a:ext cx="165036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948483" y="2897648"/>
            <a:ext cx="4053" cy="4717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965844" y="3356992"/>
            <a:ext cx="34246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34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left)">
                                      <p:cBhvr>
                                        <p:cTn id="28" dur="500"/>
                                        <p:tgtEl>
                                          <p:spTgt spid="4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par>
                                <p:cTn id="41" presetID="22" presetClass="entr" presetSubtype="8"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500"/>
                                        <p:tgtEl>
                                          <p:spTgt spid="55"/>
                                        </p:tgtEl>
                                      </p:cBhvr>
                                    </p:animEffect>
                                  </p:childTnLst>
                                </p:cTn>
                              </p:par>
                              <p:par>
                                <p:cTn id="44" presetID="22" presetClass="entr" presetSubtype="8"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left)">
                                      <p:cBhvr>
                                        <p:cTn id="51" dur="500"/>
                                        <p:tgtEl>
                                          <p:spTgt spid="70"/>
                                        </p:tgtEl>
                                      </p:cBhvr>
                                    </p:animEffect>
                                  </p:childTnLst>
                                </p:cTn>
                              </p:par>
                              <p:par>
                                <p:cTn id="52" presetID="22" presetClass="entr" presetSubtype="8" fill="hold"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ipe(left)">
                                      <p:cBhvr>
                                        <p:cTn id="54" dur="500"/>
                                        <p:tgtEl>
                                          <p:spTgt spid="68"/>
                                        </p:tgtEl>
                                      </p:cBhvr>
                                    </p:animEffect>
                                  </p:childTnLst>
                                </p:cTn>
                              </p:par>
                              <p:par>
                                <p:cTn id="55" presetID="22" presetClass="entr" presetSubtype="8"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wipe(left)">
                                      <p:cBhvr>
                                        <p:cTn id="62" dur="500"/>
                                        <p:tgtEl>
                                          <p:spTgt spid="73"/>
                                        </p:tgtEl>
                                      </p:cBhvr>
                                    </p:animEffect>
                                  </p:childTnLst>
                                </p:cTn>
                              </p:par>
                              <p:par>
                                <p:cTn id="63" presetID="22" presetClass="entr" presetSubtype="8"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wipe(left)">
                                      <p:cBhvr>
                                        <p:cTn id="65" dur="500"/>
                                        <p:tgtEl>
                                          <p:spTgt spid="7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left)">
                                      <p:cBhvr>
                                        <p:cTn id="70" dur="500"/>
                                        <p:tgtEl>
                                          <p:spTgt spid="76"/>
                                        </p:tgtEl>
                                      </p:cBhvr>
                                    </p:animEffect>
                                  </p:childTnLst>
                                </p:cTn>
                              </p:par>
                              <p:par>
                                <p:cTn id="71" presetID="22" presetClass="entr" presetSubtype="8" fill="hold"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wipe(left)">
                                      <p:cBhvr>
                                        <p:cTn id="73" dur="500"/>
                                        <p:tgtEl>
                                          <p:spTgt spid="79"/>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fade">
                                      <p:cBhvr>
                                        <p:cTn id="9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4" grpId="0"/>
      <p:bldP spid="49" grpId="0"/>
      <p:bldP spid="50" grpId="0"/>
      <p:bldP spid="51" grpId="0"/>
      <p:bldP spid="64" grpId="0"/>
      <p:bldP spid="65"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47801" y="2420888"/>
            <a:ext cx="6316687" cy="2592288"/>
            <a:chOff x="1063624" y="2893586"/>
            <a:chExt cx="6316687" cy="2592288"/>
          </a:xfrm>
        </p:grpSpPr>
        <p:grpSp>
          <p:nvGrpSpPr>
            <p:cNvPr id="5" name="组合 4"/>
            <p:cNvGrpSpPr/>
            <p:nvPr/>
          </p:nvGrpSpPr>
          <p:grpSpPr>
            <a:xfrm>
              <a:off x="1063624" y="2893586"/>
              <a:ext cx="6316687" cy="2191599"/>
              <a:chOff x="949325" y="3610036"/>
              <a:chExt cx="4343400" cy="1187116"/>
            </a:xfrm>
          </p:grpSpPr>
          <p:sp>
            <p:nvSpPr>
              <p:cNvPr id="15" name="Line 18"/>
              <p:cNvSpPr>
                <a:spLocks noChangeShapeType="1"/>
              </p:cNvSpPr>
              <p:nvPr/>
            </p:nvSpPr>
            <p:spPr bwMode="auto">
              <a:xfrm>
                <a:off x="949325" y="4797152"/>
                <a:ext cx="434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33"/>
              <p:cNvSpPr>
                <a:spLocks noChangeShapeType="1"/>
              </p:cNvSpPr>
              <p:nvPr/>
            </p:nvSpPr>
            <p:spPr bwMode="auto">
              <a:xfrm>
                <a:off x="949325" y="3610036"/>
                <a:ext cx="0" cy="1187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4"/>
              <p:cNvSpPr>
                <a:spLocks noChangeShapeType="1"/>
              </p:cNvSpPr>
              <p:nvPr/>
            </p:nvSpPr>
            <p:spPr bwMode="auto">
              <a:xfrm>
                <a:off x="1406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5"/>
              <p:cNvSpPr>
                <a:spLocks noChangeShapeType="1"/>
              </p:cNvSpPr>
              <p:nvPr/>
            </p:nvSpPr>
            <p:spPr bwMode="auto">
              <a:xfrm>
                <a:off x="1635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36"/>
              <p:cNvSpPr>
                <a:spLocks noChangeShapeType="1"/>
              </p:cNvSpPr>
              <p:nvPr/>
            </p:nvSpPr>
            <p:spPr bwMode="auto">
              <a:xfrm>
                <a:off x="1863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37"/>
              <p:cNvSpPr>
                <a:spLocks noChangeShapeType="1"/>
              </p:cNvSpPr>
              <p:nvPr/>
            </p:nvSpPr>
            <p:spPr bwMode="auto">
              <a:xfrm>
                <a:off x="2092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38"/>
              <p:cNvSpPr>
                <a:spLocks noChangeShapeType="1"/>
              </p:cNvSpPr>
              <p:nvPr/>
            </p:nvSpPr>
            <p:spPr bwMode="auto">
              <a:xfrm>
                <a:off x="2320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39"/>
              <p:cNvSpPr>
                <a:spLocks noChangeShapeType="1"/>
              </p:cNvSpPr>
              <p:nvPr/>
            </p:nvSpPr>
            <p:spPr bwMode="auto">
              <a:xfrm>
                <a:off x="2549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40"/>
              <p:cNvSpPr>
                <a:spLocks noChangeShapeType="1"/>
              </p:cNvSpPr>
              <p:nvPr/>
            </p:nvSpPr>
            <p:spPr bwMode="auto">
              <a:xfrm>
                <a:off x="2778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41"/>
              <p:cNvSpPr>
                <a:spLocks noChangeShapeType="1"/>
              </p:cNvSpPr>
              <p:nvPr/>
            </p:nvSpPr>
            <p:spPr bwMode="auto">
              <a:xfrm>
                <a:off x="3006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42"/>
              <p:cNvSpPr>
                <a:spLocks noChangeShapeType="1"/>
              </p:cNvSpPr>
              <p:nvPr/>
            </p:nvSpPr>
            <p:spPr bwMode="auto">
              <a:xfrm>
                <a:off x="4606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43"/>
              <p:cNvSpPr>
                <a:spLocks noChangeShapeType="1"/>
              </p:cNvSpPr>
              <p:nvPr/>
            </p:nvSpPr>
            <p:spPr bwMode="auto">
              <a:xfrm>
                <a:off x="4378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44"/>
              <p:cNvSpPr>
                <a:spLocks noChangeShapeType="1"/>
              </p:cNvSpPr>
              <p:nvPr/>
            </p:nvSpPr>
            <p:spPr bwMode="auto">
              <a:xfrm>
                <a:off x="4149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5"/>
              <p:cNvSpPr>
                <a:spLocks noChangeShapeType="1"/>
              </p:cNvSpPr>
              <p:nvPr/>
            </p:nvSpPr>
            <p:spPr bwMode="auto">
              <a:xfrm>
                <a:off x="3921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46"/>
              <p:cNvSpPr>
                <a:spLocks noChangeShapeType="1"/>
              </p:cNvSpPr>
              <p:nvPr/>
            </p:nvSpPr>
            <p:spPr bwMode="auto">
              <a:xfrm>
                <a:off x="3692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47"/>
              <p:cNvSpPr>
                <a:spLocks noChangeShapeType="1"/>
              </p:cNvSpPr>
              <p:nvPr/>
            </p:nvSpPr>
            <p:spPr bwMode="auto">
              <a:xfrm>
                <a:off x="3463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48"/>
              <p:cNvSpPr>
                <a:spLocks noChangeShapeType="1"/>
              </p:cNvSpPr>
              <p:nvPr/>
            </p:nvSpPr>
            <p:spPr bwMode="auto">
              <a:xfrm>
                <a:off x="3235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4"/>
              <p:cNvSpPr>
                <a:spLocks noChangeShapeType="1"/>
              </p:cNvSpPr>
              <p:nvPr/>
            </p:nvSpPr>
            <p:spPr bwMode="auto">
              <a:xfrm>
                <a:off x="1184803" y="4689201"/>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TextBox 5"/>
            <p:cNvSpPr txBox="1"/>
            <p:nvPr/>
          </p:nvSpPr>
          <p:spPr>
            <a:xfrm>
              <a:off x="1572078" y="5116542"/>
              <a:ext cx="312906" cy="369332"/>
            </a:xfrm>
            <a:prstGeom prst="rect">
              <a:avLst/>
            </a:prstGeom>
            <a:noFill/>
          </p:spPr>
          <p:txBody>
            <a:bodyPr wrap="none" rtlCol="0">
              <a:spAutoFit/>
            </a:bodyPr>
            <a:lstStyle/>
            <a:p>
              <a:r>
                <a:rPr lang="en-US" altLang="zh-CN" dirty="0" smtClean="0"/>
                <a:t>2</a:t>
              </a:r>
              <a:endParaRPr lang="zh-CN" altLang="en-US" dirty="0"/>
            </a:p>
          </p:txBody>
        </p:sp>
        <p:sp>
          <p:nvSpPr>
            <p:cNvPr id="7" name="TextBox 6"/>
            <p:cNvSpPr txBox="1"/>
            <p:nvPr/>
          </p:nvSpPr>
          <p:spPr>
            <a:xfrm>
              <a:off x="2237000" y="5116542"/>
              <a:ext cx="312906" cy="369332"/>
            </a:xfrm>
            <a:prstGeom prst="rect">
              <a:avLst/>
            </a:prstGeom>
            <a:noFill/>
          </p:spPr>
          <p:txBody>
            <a:bodyPr wrap="none" rtlCol="0">
              <a:spAutoFit/>
            </a:bodyPr>
            <a:lstStyle/>
            <a:p>
              <a:r>
                <a:rPr lang="en-US" altLang="zh-CN" dirty="0"/>
                <a:t>4</a:t>
              </a:r>
              <a:endParaRPr lang="zh-CN" altLang="en-US" dirty="0"/>
            </a:p>
          </p:txBody>
        </p:sp>
        <p:sp>
          <p:nvSpPr>
            <p:cNvPr id="8" name="TextBox 7"/>
            <p:cNvSpPr txBox="1"/>
            <p:nvPr/>
          </p:nvSpPr>
          <p:spPr>
            <a:xfrm>
              <a:off x="2901914" y="5116542"/>
              <a:ext cx="312906" cy="369332"/>
            </a:xfrm>
            <a:prstGeom prst="rect">
              <a:avLst/>
            </a:prstGeom>
            <a:noFill/>
          </p:spPr>
          <p:txBody>
            <a:bodyPr wrap="none" rtlCol="0">
              <a:spAutoFit/>
            </a:bodyPr>
            <a:lstStyle/>
            <a:p>
              <a:r>
                <a:rPr lang="en-US" altLang="zh-CN" dirty="0"/>
                <a:t>6</a:t>
              </a:r>
              <a:endParaRPr lang="zh-CN" altLang="en-US" dirty="0"/>
            </a:p>
          </p:txBody>
        </p:sp>
        <p:sp>
          <p:nvSpPr>
            <p:cNvPr id="9" name="TextBox 8"/>
            <p:cNvSpPr txBox="1"/>
            <p:nvPr/>
          </p:nvSpPr>
          <p:spPr>
            <a:xfrm>
              <a:off x="3566829" y="5116542"/>
              <a:ext cx="312906" cy="369332"/>
            </a:xfrm>
            <a:prstGeom prst="rect">
              <a:avLst/>
            </a:prstGeom>
            <a:noFill/>
          </p:spPr>
          <p:txBody>
            <a:bodyPr wrap="none" rtlCol="0">
              <a:spAutoFit/>
            </a:bodyPr>
            <a:lstStyle/>
            <a:p>
              <a:r>
                <a:rPr lang="en-US" altLang="zh-CN" dirty="0"/>
                <a:t>8</a:t>
              </a:r>
              <a:endParaRPr lang="zh-CN" altLang="en-US" dirty="0"/>
            </a:p>
          </p:txBody>
        </p:sp>
        <p:sp>
          <p:nvSpPr>
            <p:cNvPr id="10" name="TextBox 9"/>
            <p:cNvSpPr txBox="1"/>
            <p:nvPr/>
          </p:nvSpPr>
          <p:spPr>
            <a:xfrm>
              <a:off x="4231743" y="5116542"/>
              <a:ext cx="441146" cy="369332"/>
            </a:xfrm>
            <a:prstGeom prst="rect">
              <a:avLst/>
            </a:prstGeom>
            <a:noFill/>
          </p:spPr>
          <p:txBody>
            <a:bodyPr wrap="none" rtlCol="0">
              <a:spAutoFit/>
            </a:bodyPr>
            <a:lstStyle/>
            <a:p>
              <a:r>
                <a:rPr lang="en-US" altLang="zh-CN" dirty="0" smtClean="0"/>
                <a:t>10</a:t>
              </a:r>
              <a:endParaRPr lang="zh-CN" altLang="en-US" dirty="0"/>
            </a:p>
          </p:txBody>
        </p:sp>
        <p:sp>
          <p:nvSpPr>
            <p:cNvPr id="11" name="TextBox 10"/>
            <p:cNvSpPr txBox="1"/>
            <p:nvPr/>
          </p:nvSpPr>
          <p:spPr>
            <a:xfrm>
              <a:off x="4832538" y="5116542"/>
              <a:ext cx="441146" cy="369332"/>
            </a:xfrm>
            <a:prstGeom prst="rect">
              <a:avLst/>
            </a:prstGeom>
            <a:noFill/>
          </p:spPr>
          <p:txBody>
            <a:bodyPr wrap="none" rtlCol="0">
              <a:spAutoFit/>
            </a:bodyPr>
            <a:lstStyle/>
            <a:p>
              <a:r>
                <a:rPr lang="en-US" altLang="zh-CN" dirty="0" smtClean="0"/>
                <a:t>12</a:t>
              </a:r>
              <a:endParaRPr lang="zh-CN" altLang="en-US" dirty="0"/>
            </a:p>
          </p:txBody>
        </p:sp>
        <p:sp>
          <p:nvSpPr>
            <p:cNvPr id="12" name="TextBox 11"/>
            <p:cNvSpPr txBox="1"/>
            <p:nvPr/>
          </p:nvSpPr>
          <p:spPr>
            <a:xfrm>
              <a:off x="5497452" y="5116542"/>
              <a:ext cx="441146" cy="369332"/>
            </a:xfrm>
            <a:prstGeom prst="rect">
              <a:avLst/>
            </a:prstGeom>
            <a:noFill/>
          </p:spPr>
          <p:txBody>
            <a:bodyPr wrap="none" rtlCol="0">
              <a:spAutoFit/>
            </a:bodyPr>
            <a:lstStyle/>
            <a:p>
              <a:r>
                <a:rPr lang="en-US" altLang="zh-CN" dirty="0" smtClean="0"/>
                <a:t>14</a:t>
              </a:r>
              <a:endParaRPr lang="zh-CN" altLang="en-US" dirty="0"/>
            </a:p>
          </p:txBody>
        </p:sp>
        <p:sp>
          <p:nvSpPr>
            <p:cNvPr id="13" name="TextBox 12"/>
            <p:cNvSpPr txBox="1"/>
            <p:nvPr/>
          </p:nvSpPr>
          <p:spPr>
            <a:xfrm>
              <a:off x="6162366" y="5116542"/>
              <a:ext cx="441146" cy="369332"/>
            </a:xfrm>
            <a:prstGeom prst="rect">
              <a:avLst/>
            </a:prstGeom>
            <a:noFill/>
          </p:spPr>
          <p:txBody>
            <a:bodyPr wrap="none" rtlCol="0">
              <a:spAutoFit/>
            </a:bodyPr>
            <a:lstStyle/>
            <a:p>
              <a:r>
                <a:rPr lang="en-US" altLang="zh-CN" dirty="0" smtClean="0"/>
                <a:t>16</a:t>
              </a:r>
              <a:endParaRPr lang="zh-CN" altLang="en-US" dirty="0"/>
            </a:p>
          </p:txBody>
        </p:sp>
        <p:sp>
          <p:nvSpPr>
            <p:cNvPr id="14" name="TextBox 13"/>
            <p:cNvSpPr txBox="1"/>
            <p:nvPr/>
          </p:nvSpPr>
          <p:spPr>
            <a:xfrm>
              <a:off x="7067405" y="5116542"/>
              <a:ext cx="248786" cy="369332"/>
            </a:xfrm>
            <a:prstGeom prst="rect">
              <a:avLst/>
            </a:prstGeom>
            <a:noFill/>
          </p:spPr>
          <p:txBody>
            <a:bodyPr wrap="none" rtlCol="0">
              <a:spAutoFit/>
            </a:bodyPr>
            <a:lstStyle/>
            <a:p>
              <a:r>
                <a:rPr lang="en-US" altLang="zh-CN" dirty="0"/>
                <a:t>t</a:t>
              </a:r>
              <a:endParaRPr lang="zh-CN" altLang="en-US" dirty="0"/>
            </a:p>
          </p:txBody>
        </p:sp>
      </p:grpSp>
      <p:graphicFrame>
        <p:nvGraphicFramePr>
          <p:cNvPr id="33" name="表格 32"/>
          <p:cNvGraphicFramePr>
            <a:graphicFrameLocks noGrp="1"/>
          </p:cNvGraphicFramePr>
          <p:nvPr>
            <p:extLst>
              <p:ext uri="{D42A27DB-BD31-4B8C-83A1-F6EECF244321}">
                <p14:modId xmlns:p14="http://schemas.microsoft.com/office/powerpoint/2010/main" val="1321989279"/>
              </p:ext>
            </p:extLst>
          </p:nvPr>
        </p:nvGraphicFramePr>
        <p:xfrm>
          <a:off x="80147" y="1124744"/>
          <a:ext cx="4013912" cy="1693484"/>
        </p:xfrm>
        <a:graphic>
          <a:graphicData uri="http://schemas.openxmlformats.org/drawingml/2006/table">
            <a:tbl>
              <a:tblPr firstRow="1" firstCol="1" bandRow="1">
                <a:tableStyleId>{21E4AEA4-8DFA-4A89-87EB-49C32662AFE0}</a:tableStyleId>
              </a:tblPr>
              <a:tblGrid>
                <a:gridCol w="611127"/>
                <a:gridCol w="893186"/>
                <a:gridCol w="893186"/>
                <a:gridCol w="893788"/>
                <a:gridCol w="722625"/>
              </a:tblGrid>
              <a:tr h="366196">
                <a:tc>
                  <a:txBody>
                    <a:bodyPr/>
                    <a:lstStyle/>
                    <a:p>
                      <a:pPr algn="ctr">
                        <a:spcAft>
                          <a:spcPts val="0"/>
                        </a:spcAft>
                      </a:pPr>
                      <a:r>
                        <a:rPr lang="zh-CN" sz="1200" kern="100" dirty="0">
                          <a:effectLst/>
                        </a:rPr>
                        <a:t>进程名</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产生时间</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smtClean="0">
                          <a:effectLst/>
                        </a:rPr>
                        <a:t>服务时间</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优先级</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a:effectLst/>
                        </a:rPr>
                        <a:t>时间片</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dirty="0">
                          <a:effectLst/>
                        </a:rPr>
                        <a:t>P1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0</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rowSpan="4">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a:effectLst/>
                        </a:rPr>
                        <a:t>P2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6</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P3</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4</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P4</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5</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cxnSp>
        <p:nvCxnSpPr>
          <p:cNvPr id="35" name="直接连接符 34"/>
          <p:cNvCxnSpPr/>
          <p:nvPr/>
        </p:nvCxnSpPr>
        <p:spPr>
          <a:xfrm>
            <a:off x="2647801" y="4149080"/>
            <a:ext cx="34246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81007" y="3924242"/>
            <a:ext cx="466794" cy="369332"/>
          </a:xfrm>
          <a:prstGeom prst="rect">
            <a:avLst/>
          </a:prstGeom>
          <a:noFill/>
        </p:spPr>
        <p:txBody>
          <a:bodyPr wrap="none" rtlCol="0">
            <a:spAutoFit/>
          </a:bodyPr>
          <a:lstStyle/>
          <a:p>
            <a:r>
              <a:rPr lang="en-US" altLang="zh-CN" dirty="0" smtClean="0"/>
              <a:t>P1</a:t>
            </a:r>
            <a:endParaRPr lang="zh-CN" altLang="en-US" dirty="0"/>
          </a:p>
        </p:txBody>
      </p:sp>
      <p:sp>
        <p:nvSpPr>
          <p:cNvPr id="40" name="TextBox 39"/>
          <p:cNvSpPr txBox="1"/>
          <p:nvPr/>
        </p:nvSpPr>
        <p:spPr>
          <a:xfrm>
            <a:off x="2181007" y="3503681"/>
            <a:ext cx="466794" cy="369332"/>
          </a:xfrm>
          <a:prstGeom prst="rect">
            <a:avLst/>
          </a:prstGeom>
          <a:noFill/>
        </p:spPr>
        <p:txBody>
          <a:bodyPr wrap="none" rtlCol="0">
            <a:spAutoFit/>
          </a:bodyPr>
          <a:lstStyle/>
          <a:p>
            <a:r>
              <a:rPr lang="en-US" altLang="zh-CN" dirty="0" smtClean="0"/>
              <a:t>P2</a:t>
            </a:r>
            <a:endParaRPr lang="zh-CN" altLang="en-US" dirty="0"/>
          </a:p>
        </p:txBody>
      </p:sp>
      <p:sp>
        <p:nvSpPr>
          <p:cNvPr id="44" name="TextBox 43"/>
          <p:cNvSpPr txBox="1"/>
          <p:nvPr/>
        </p:nvSpPr>
        <p:spPr>
          <a:xfrm>
            <a:off x="2191324" y="3147355"/>
            <a:ext cx="508468" cy="369332"/>
          </a:xfrm>
          <a:prstGeom prst="rect">
            <a:avLst/>
          </a:prstGeom>
          <a:noFill/>
        </p:spPr>
        <p:txBody>
          <a:bodyPr wrap="square" rtlCol="0">
            <a:spAutoFit/>
          </a:bodyPr>
          <a:lstStyle/>
          <a:p>
            <a:r>
              <a:rPr lang="en-US" altLang="zh-CN" dirty="0" smtClean="0"/>
              <a:t>P3</a:t>
            </a:r>
            <a:endParaRPr lang="zh-CN" altLang="en-US" dirty="0"/>
          </a:p>
        </p:txBody>
      </p:sp>
      <p:cxnSp>
        <p:nvCxnSpPr>
          <p:cNvPr id="46" name="直接连接符 45"/>
          <p:cNvCxnSpPr/>
          <p:nvPr/>
        </p:nvCxnSpPr>
        <p:spPr>
          <a:xfrm>
            <a:off x="7308303" y="2823298"/>
            <a:ext cx="1" cy="1774533"/>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92054" y="2818432"/>
            <a:ext cx="466794" cy="369332"/>
          </a:xfrm>
          <a:prstGeom prst="rect">
            <a:avLst/>
          </a:prstGeom>
          <a:noFill/>
        </p:spPr>
        <p:txBody>
          <a:bodyPr wrap="none" rtlCol="0">
            <a:spAutoFit/>
          </a:bodyPr>
          <a:lstStyle/>
          <a:p>
            <a:r>
              <a:rPr lang="en-US" altLang="zh-CN" dirty="0" smtClean="0"/>
              <a:t>P4</a:t>
            </a:r>
            <a:endParaRPr lang="zh-CN" altLang="en-US" dirty="0"/>
          </a:p>
        </p:txBody>
      </p:sp>
      <p:sp>
        <p:nvSpPr>
          <p:cNvPr id="50" name="矩形 49"/>
          <p:cNvSpPr/>
          <p:nvPr/>
        </p:nvSpPr>
        <p:spPr>
          <a:xfrm>
            <a:off x="-36512" y="5698384"/>
            <a:ext cx="1811714"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51" name="TextBox 50"/>
              <p:cNvSpPr txBox="1"/>
              <p:nvPr/>
            </p:nvSpPr>
            <p:spPr>
              <a:xfrm>
                <a:off x="1619672" y="5698384"/>
                <a:ext cx="2109488" cy="5533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𝟖</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𝟏𝟐</m:t>
                          </m:r>
                          <m:r>
                            <a:rPr lang="en-US" altLang="zh-CN" sz="1600" b="1" i="1" smtClean="0">
                              <a:latin typeface="Cambria Math"/>
                            </a:rPr>
                            <m:t>+</m:t>
                          </m:r>
                          <m:r>
                            <a:rPr lang="en-US" altLang="zh-CN" sz="1600" b="1" i="1" smtClean="0">
                              <a:latin typeface="Cambria Math"/>
                            </a:rPr>
                            <m:t>𝟏𝟎</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𝟗</m:t>
                      </m:r>
                    </m:oMath>
                  </m:oMathPara>
                </a14:m>
                <a:endParaRPr lang="zh-CN" altLang="en-US" sz="16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619672" y="5698384"/>
                <a:ext cx="2109488" cy="553357"/>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52" name="组合 51"/>
          <p:cNvGrpSpPr/>
          <p:nvPr/>
        </p:nvGrpSpPr>
        <p:grpSpPr>
          <a:xfrm>
            <a:off x="2414404" y="4941168"/>
            <a:ext cx="466794" cy="649546"/>
            <a:chOff x="2414404" y="4941168"/>
            <a:chExt cx="466794" cy="649546"/>
          </a:xfrm>
        </p:grpSpPr>
        <p:sp>
          <p:nvSpPr>
            <p:cNvPr id="53" name="TextBox 52"/>
            <p:cNvSpPr txBox="1"/>
            <p:nvPr/>
          </p:nvSpPr>
          <p:spPr>
            <a:xfrm>
              <a:off x="2414404" y="5221382"/>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54" name="直接箭头连接符 53"/>
            <p:cNvCxnSpPr>
              <a:stCxn id="53"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5" name="组合 54"/>
          <p:cNvGrpSpPr/>
          <p:nvPr/>
        </p:nvGrpSpPr>
        <p:grpSpPr>
          <a:xfrm>
            <a:off x="2756864" y="4941168"/>
            <a:ext cx="466794" cy="649546"/>
            <a:chOff x="2414404" y="4941168"/>
            <a:chExt cx="466794" cy="649546"/>
          </a:xfrm>
        </p:grpSpPr>
        <p:sp>
          <p:nvSpPr>
            <p:cNvPr id="56" name="TextBox 55"/>
            <p:cNvSpPr txBox="1"/>
            <p:nvPr/>
          </p:nvSpPr>
          <p:spPr>
            <a:xfrm>
              <a:off x="2414404" y="5221382"/>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57" name="直接箭头连接符 56"/>
            <p:cNvCxnSpPr>
              <a:stCxn id="56"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8" name="组合 57"/>
          <p:cNvGrpSpPr/>
          <p:nvPr/>
        </p:nvGrpSpPr>
        <p:grpSpPr>
          <a:xfrm>
            <a:off x="3079311" y="4941168"/>
            <a:ext cx="466794" cy="649546"/>
            <a:chOff x="2414404" y="4941168"/>
            <a:chExt cx="466794" cy="649546"/>
          </a:xfrm>
        </p:grpSpPr>
        <p:sp>
          <p:nvSpPr>
            <p:cNvPr id="59" name="TextBox 58"/>
            <p:cNvSpPr txBox="1"/>
            <p:nvPr/>
          </p:nvSpPr>
          <p:spPr>
            <a:xfrm>
              <a:off x="2414404" y="5221382"/>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60" name="直接箭头连接符 59"/>
            <p:cNvCxnSpPr>
              <a:stCxn id="59"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1" name="组合 60"/>
          <p:cNvGrpSpPr/>
          <p:nvPr/>
        </p:nvGrpSpPr>
        <p:grpSpPr>
          <a:xfrm>
            <a:off x="3411776" y="4941168"/>
            <a:ext cx="466794" cy="649546"/>
            <a:chOff x="2414404" y="4941168"/>
            <a:chExt cx="466794" cy="649546"/>
          </a:xfrm>
        </p:grpSpPr>
        <p:sp>
          <p:nvSpPr>
            <p:cNvPr id="62" name="TextBox 61"/>
            <p:cNvSpPr txBox="1"/>
            <p:nvPr/>
          </p:nvSpPr>
          <p:spPr>
            <a:xfrm>
              <a:off x="2414404" y="5221382"/>
              <a:ext cx="466794" cy="369332"/>
            </a:xfrm>
            <a:prstGeom prst="rect">
              <a:avLst/>
            </a:prstGeom>
            <a:noFill/>
          </p:spPr>
          <p:txBody>
            <a:bodyPr wrap="none" rtlCol="0">
              <a:spAutoFit/>
            </a:bodyPr>
            <a:lstStyle/>
            <a:p>
              <a:r>
                <a:rPr lang="en-US" altLang="zh-CN" dirty="0" smtClean="0"/>
                <a:t>P4</a:t>
              </a:r>
              <a:endParaRPr lang="zh-CN" altLang="en-US" dirty="0"/>
            </a:p>
          </p:txBody>
        </p:sp>
        <p:cxnSp>
          <p:nvCxnSpPr>
            <p:cNvPr id="63" name="直接箭头连接符 62"/>
            <p:cNvCxnSpPr>
              <a:stCxn id="62"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64" name="矩形 63"/>
          <p:cNvSpPr/>
          <p:nvPr/>
        </p:nvSpPr>
        <p:spPr>
          <a:xfrm>
            <a:off x="3902999" y="5733256"/>
            <a:ext cx="2276585"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平均带权周转时间：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65" name="TextBox 64"/>
              <p:cNvSpPr txBox="1"/>
              <p:nvPr/>
            </p:nvSpPr>
            <p:spPr>
              <a:xfrm>
                <a:off x="5935634" y="5661248"/>
                <a:ext cx="3329886"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𝟖</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𝟏𝟐</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𝟏𝟎</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𝟒</m:t>
                      </m:r>
                      <m:r>
                        <a:rPr lang="en-US" altLang="zh-CN" sz="1600" b="1" i="1" smtClean="0">
                          <a:latin typeface="Cambria Math"/>
                        </a:rPr>
                        <m:t>.</m:t>
                      </m:r>
                      <m:r>
                        <a:rPr lang="en-US" altLang="zh-CN" sz="1600" b="1" i="1" smtClean="0">
                          <a:latin typeface="Cambria Math"/>
                        </a:rPr>
                        <m:t>𝟕𝟓</m:t>
                      </m:r>
                    </m:oMath>
                  </m:oMathPara>
                </a14:m>
                <a:endParaRPr lang="zh-CN" altLang="en-US" sz="1600" b="1" dirty="0"/>
              </a:p>
            </p:txBody>
          </p:sp>
        </mc:Choice>
        <mc:Fallback xmlns="">
          <p:sp>
            <p:nvSpPr>
              <p:cNvPr id="65" name="TextBox 64"/>
              <p:cNvSpPr txBox="1">
                <a:spLocks noRot="1" noChangeAspect="1" noMove="1" noResize="1" noEditPoints="1" noAdjustHandles="1" noChangeArrowheads="1" noChangeShapeType="1" noTextEdit="1"/>
              </p:cNvSpPr>
              <p:nvPr/>
            </p:nvSpPr>
            <p:spPr>
              <a:xfrm>
                <a:off x="5935634" y="5661248"/>
                <a:ext cx="3329886" cy="558358"/>
              </a:xfrm>
              <a:prstGeom prst="rect">
                <a:avLst/>
              </a:prstGeom>
              <a:blipFill rotWithShape="1">
                <a:blip r:embed="rId3"/>
                <a:stretch>
                  <a:fillRect/>
                </a:stretch>
              </a:blipFill>
            </p:spPr>
            <p:txBody>
              <a:bodyPr/>
              <a:lstStyle/>
              <a:p>
                <a:r>
                  <a:rPr lang="zh-CN" altLang="en-US">
                    <a:noFill/>
                  </a:rPr>
                  <a:t> </a:t>
                </a:r>
              </a:p>
            </p:txBody>
          </p:sp>
        </mc:Fallback>
      </mc:AlternateContent>
      <p:sp>
        <p:nvSpPr>
          <p:cNvPr id="66" name="标题 1"/>
          <p:cNvSpPr>
            <a:spLocks/>
          </p:cNvSpPr>
          <p:nvPr/>
        </p:nvSpPr>
        <p:spPr bwMode="auto">
          <a:xfrm>
            <a:off x="0" y="44450"/>
            <a:ext cx="9144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2.5.3.4 </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基于优先级的调度算法</a:t>
            </a:r>
          </a:p>
        </p:txBody>
      </p:sp>
      <p:sp>
        <p:nvSpPr>
          <p:cNvPr id="3" name="TextBox 2"/>
          <p:cNvSpPr txBox="1"/>
          <p:nvPr/>
        </p:nvSpPr>
        <p:spPr>
          <a:xfrm>
            <a:off x="4486090" y="1196752"/>
            <a:ext cx="3830325" cy="646331"/>
          </a:xfrm>
          <a:prstGeom prst="rect">
            <a:avLst/>
          </a:prstGeom>
          <a:noFill/>
        </p:spPr>
        <p:txBody>
          <a:bodyPr wrap="square" rtlCol="0">
            <a:spAutoFit/>
          </a:bodyPr>
          <a:lstStyle/>
          <a:p>
            <a:pPr marL="342900" indent="-342900">
              <a:buAutoNum type="arabicPeriod"/>
            </a:pPr>
            <a:r>
              <a:rPr lang="zh-CN" altLang="en-US" b="1" dirty="0" smtClean="0">
                <a:latin typeface="+mn-ea"/>
                <a:ea typeface="+mn-ea"/>
              </a:rPr>
              <a:t>抢占式调度方式</a:t>
            </a:r>
            <a:endParaRPr lang="en-US" altLang="zh-CN" b="1" dirty="0" smtClean="0">
              <a:latin typeface="+mn-ea"/>
              <a:ea typeface="+mn-ea"/>
            </a:endParaRPr>
          </a:p>
          <a:p>
            <a:pPr marL="342900" indent="-342900">
              <a:buAutoNum type="arabicPeriod"/>
            </a:pPr>
            <a:r>
              <a:rPr lang="zh-CN" altLang="en-US" b="1" dirty="0" smtClean="0">
                <a:latin typeface="+mn-ea"/>
                <a:ea typeface="+mn-ea"/>
              </a:rPr>
              <a:t>优先级数越小，优先级越高</a:t>
            </a:r>
            <a:endParaRPr lang="zh-CN" altLang="en-US" b="1" dirty="0">
              <a:latin typeface="+mn-ea"/>
              <a:ea typeface="+mn-ea"/>
            </a:endParaRPr>
          </a:p>
        </p:txBody>
      </p:sp>
      <p:cxnSp>
        <p:nvCxnSpPr>
          <p:cNvPr id="68" name="直接连接符 67"/>
          <p:cNvCxnSpPr/>
          <p:nvPr/>
        </p:nvCxnSpPr>
        <p:spPr>
          <a:xfrm>
            <a:off x="3005404" y="3717032"/>
            <a:ext cx="19695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2983771" y="3688347"/>
            <a:ext cx="4053" cy="4717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976752" y="4149080"/>
            <a:ext cx="34246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4970948" y="3694706"/>
            <a:ext cx="4053" cy="4717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5305730" y="2885202"/>
            <a:ext cx="1729" cy="124526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19376" y="2911296"/>
            <a:ext cx="165036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948483" y="2897648"/>
            <a:ext cx="4053" cy="4717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965844" y="3356992"/>
            <a:ext cx="34246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88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left)">
                                      <p:cBhvr>
                                        <p:cTn id="28" dur="500"/>
                                        <p:tgtEl>
                                          <p:spTgt spid="4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wipe(left)">
                                      <p:cBhvr>
                                        <p:cTn id="49" dur="500"/>
                                        <p:tgtEl>
                                          <p:spTgt spid="70"/>
                                        </p:tgtEl>
                                      </p:cBhvr>
                                    </p:animEffect>
                                  </p:childTnLst>
                                </p:cTn>
                              </p:par>
                              <p:par>
                                <p:cTn id="50" presetID="22" presetClass="entr" presetSubtype="8" fill="hold"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left)">
                                      <p:cBhvr>
                                        <p:cTn id="52" dur="500"/>
                                        <p:tgtEl>
                                          <p:spTgt spid="6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wipe(left)">
                                      <p:cBhvr>
                                        <p:cTn id="57" dur="500"/>
                                        <p:tgtEl>
                                          <p:spTgt spid="58"/>
                                        </p:tgtEl>
                                      </p:cBhvr>
                                    </p:animEffect>
                                  </p:childTnLst>
                                </p:cTn>
                              </p:par>
                              <p:par>
                                <p:cTn id="58" presetID="22" presetClass="entr" presetSubtype="8" fill="hold"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left)">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left)">
                                      <p:cBhvr>
                                        <p:cTn id="65" dur="500"/>
                                        <p:tgtEl>
                                          <p:spTgt spid="72"/>
                                        </p:tgtEl>
                                      </p:cBhvr>
                                    </p:animEffect>
                                  </p:childTnLst>
                                </p:cTn>
                              </p:par>
                              <p:par>
                                <p:cTn id="66" presetID="22" presetClass="entr" presetSubtype="8" fill="hold" nodeType="with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wipe(left)">
                                      <p:cBhvr>
                                        <p:cTn id="68" dur="500"/>
                                        <p:tgtEl>
                                          <p:spTgt spid="7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wipe(left)">
                                      <p:cBhvr>
                                        <p:cTn id="73" dur="500"/>
                                        <p:tgtEl>
                                          <p:spTgt spid="73"/>
                                        </p:tgtEl>
                                      </p:cBhvr>
                                    </p:animEffect>
                                  </p:childTnLst>
                                </p:cTn>
                              </p:par>
                              <p:par>
                                <p:cTn id="74" presetID="22" presetClass="entr" presetSubtype="8"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wipe(left)">
                                      <p:cBhvr>
                                        <p:cTn id="76" dur="500"/>
                                        <p:tgtEl>
                                          <p:spTgt spid="7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wipe(left)">
                                      <p:cBhvr>
                                        <p:cTn id="81" dur="500"/>
                                        <p:tgtEl>
                                          <p:spTgt spid="76"/>
                                        </p:tgtEl>
                                      </p:cBhvr>
                                    </p:animEffect>
                                  </p:childTnLst>
                                </p:cTn>
                              </p:par>
                              <p:par>
                                <p:cTn id="82" presetID="22" presetClass="entr" presetSubtype="8" fill="hold" nodeType="with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wipe(left)">
                                      <p:cBhvr>
                                        <p:cTn id="84" dur="500"/>
                                        <p:tgtEl>
                                          <p:spTgt spid="7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fade">
                                      <p:cBhvr>
                                        <p:cTn id="97" dur="500"/>
                                        <p:tgtEl>
                                          <p:spTgt spid="51"/>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4" grpId="0"/>
      <p:bldP spid="49" grpId="0"/>
      <p:bldP spid="50" grpId="0"/>
      <p:bldP spid="51" grpId="0"/>
      <p:bldP spid="64" grpId="0"/>
      <p:bldP spid="65"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91440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2.5.3.5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剩余时间最短者优先算法</a:t>
            </a:r>
          </a:p>
        </p:txBody>
      </p:sp>
      <p:sp>
        <p:nvSpPr>
          <p:cNvPr id="3" name="内容占位符 2"/>
          <p:cNvSpPr>
            <a:spLocks noGrp="1"/>
          </p:cNvSpPr>
          <p:nvPr>
            <p:ph idx="4294967295"/>
          </p:nvPr>
        </p:nvSpPr>
        <p:spPr>
          <a:xfrm>
            <a:off x="457200" y="1135285"/>
            <a:ext cx="8229600" cy="4525963"/>
          </a:xfrm>
        </p:spPr>
        <p:txBody>
          <a:bodyPr/>
          <a:lstStyle/>
          <a:p>
            <a:pPr eaLnBrk="1" hangingPunct="1"/>
            <a:r>
              <a:rPr lang="zh-CN" altLang="zh-CN" b="0" dirty="0" smtClean="0"/>
              <a:t>算法</a:t>
            </a:r>
            <a:r>
              <a:rPr lang="en-US" altLang="zh-CN" b="0" dirty="0" smtClean="0"/>
              <a:t>: </a:t>
            </a:r>
            <a:r>
              <a:rPr lang="en-US" altLang="zh-CN" dirty="0" smtClean="0"/>
              <a:t>Shortest </a:t>
            </a:r>
            <a:r>
              <a:rPr lang="en-US" altLang="zh-CN" dirty="0"/>
              <a:t>Remaining Time, </a:t>
            </a:r>
            <a:r>
              <a:rPr lang="en-US" altLang="zh-CN" dirty="0" smtClean="0"/>
              <a:t>SRT</a:t>
            </a:r>
            <a:endParaRPr lang="en-US" altLang="zh-CN" b="0" dirty="0" smtClean="0"/>
          </a:p>
          <a:p>
            <a:pPr lvl="1" eaLnBrk="1" hangingPunct="1"/>
            <a:r>
              <a:rPr lang="zh-CN" altLang="en-US" b="0" dirty="0">
                <a:latin typeface="宋体" pitchFamily="2" charset="-122"/>
                <a:ea typeface="宋体" pitchFamily="2" charset="-122"/>
              </a:rPr>
              <a:t>在</a:t>
            </a:r>
            <a:r>
              <a:rPr lang="en-US" altLang="zh-CN" b="0" dirty="0" smtClean="0">
                <a:latin typeface="宋体" pitchFamily="2" charset="-122"/>
                <a:ea typeface="宋体" pitchFamily="2" charset="-122"/>
              </a:rPr>
              <a:t>SJF</a:t>
            </a:r>
            <a:r>
              <a:rPr lang="zh-CN" altLang="en-US" b="0" dirty="0" smtClean="0">
                <a:latin typeface="宋体" pitchFamily="2" charset="-122"/>
                <a:ea typeface="宋体" pitchFamily="2" charset="-122"/>
              </a:rPr>
              <a:t>的基础上增加</a:t>
            </a:r>
            <a:r>
              <a:rPr lang="zh-CN" altLang="en-US" b="0" dirty="0">
                <a:latin typeface="宋体" pitchFamily="2" charset="-122"/>
                <a:ea typeface="宋体" pitchFamily="2" charset="-122"/>
              </a:rPr>
              <a:t>了剥夺机制</a:t>
            </a:r>
          </a:p>
          <a:p>
            <a:pPr lvl="1" eaLnBrk="1" hangingPunct="1"/>
            <a:r>
              <a:rPr lang="zh-CN" altLang="en-US" b="0" dirty="0" smtClean="0">
                <a:latin typeface="宋体" pitchFamily="2" charset="-122"/>
                <a:ea typeface="宋体" pitchFamily="2" charset="-122"/>
              </a:rPr>
              <a:t>调度程序总是选择</a:t>
            </a:r>
            <a:r>
              <a:rPr lang="zh-CN" altLang="en-US" b="0" dirty="0">
                <a:latin typeface="宋体" pitchFamily="2" charset="-122"/>
                <a:ea typeface="宋体" pitchFamily="2" charset="-122"/>
              </a:rPr>
              <a:t>预期剩余时间最短的</a:t>
            </a:r>
            <a:r>
              <a:rPr lang="zh-CN" altLang="en-US" b="0" dirty="0" smtClean="0">
                <a:latin typeface="宋体" pitchFamily="2" charset="-122"/>
                <a:ea typeface="宋体" pitchFamily="2" charset="-122"/>
              </a:rPr>
              <a:t>进程</a:t>
            </a:r>
            <a:endParaRPr lang="en-US" altLang="zh-CN" b="0" dirty="0" smtClean="0">
              <a:latin typeface="宋体" pitchFamily="2" charset="-122"/>
              <a:ea typeface="宋体" pitchFamily="2" charset="-122"/>
            </a:endParaRPr>
          </a:p>
          <a:p>
            <a:pPr marL="457200" lvl="1" indent="0" eaLnBrk="1" hangingPunct="1">
              <a:buNone/>
            </a:pPr>
            <a:r>
              <a:rPr lang="en-US" altLang="zh-CN" b="0" dirty="0">
                <a:latin typeface="宋体" pitchFamily="2" charset="-122"/>
                <a:ea typeface="宋体" pitchFamily="2" charset="-122"/>
              </a:rPr>
              <a:t> </a:t>
            </a:r>
            <a:r>
              <a:rPr lang="en-US" altLang="zh-CN" b="0" dirty="0" smtClean="0">
                <a:latin typeface="宋体" pitchFamily="2" charset="-122"/>
                <a:ea typeface="宋体" pitchFamily="2" charset="-122"/>
              </a:rPr>
              <a:t>   </a:t>
            </a:r>
            <a:r>
              <a:rPr lang="zh-CN" altLang="en-US" b="0" dirty="0" smtClean="0">
                <a:latin typeface="宋体" pitchFamily="2" charset="-122"/>
                <a:ea typeface="宋体" pitchFamily="2" charset="-122"/>
              </a:rPr>
              <a:t>当</a:t>
            </a:r>
            <a:r>
              <a:rPr lang="zh-CN" altLang="en-US" b="0" dirty="0">
                <a:latin typeface="宋体" pitchFamily="2" charset="-122"/>
                <a:ea typeface="宋体" pitchFamily="2" charset="-122"/>
              </a:rPr>
              <a:t>一个新进程加入就绪队列时，它可能比当前运行的进程具有更短的剩余</a:t>
            </a:r>
            <a:r>
              <a:rPr lang="zh-CN" altLang="en-US" b="0" dirty="0" smtClean="0">
                <a:latin typeface="宋体" pitchFamily="2" charset="-122"/>
                <a:ea typeface="宋体" pitchFamily="2" charset="-122"/>
              </a:rPr>
              <a:t>时间。只要</a:t>
            </a:r>
            <a:r>
              <a:rPr lang="zh-CN" altLang="en-US" b="0" dirty="0">
                <a:latin typeface="宋体" pitchFamily="2" charset="-122"/>
                <a:ea typeface="宋体" pitchFamily="2" charset="-122"/>
              </a:rPr>
              <a:t>新进程就绪，调度程序</a:t>
            </a:r>
            <a:r>
              <a:rPr lang="zh-CN" altLang="en-US" b="0" dirty="0" smtClean="0">
                <a:latin typeface="宋体" pitchFamily="2" charset="-122"/>
                <a:ea typeface="宋体" pitchFamily="2" charset="-122"/>
              </a:rPr>
              <a:t>就可能抢占当前正在运行的进程。</a:t>
            </a:r>
            <a:endParaRPr lang="zh-CN" altLang="en-US" b="0" dirty="0">
              <a:latin typeface="宋体" pitchFamily="2" charset="-122"/>
              <a:ea typeface="宋体" pitchFamily="2" charset="-122"/>
            </a:endParaRPr>
          </a:p>
          <a:p>
            <a:pPr algn="just"/>
            <a:r>
              <a:rPr lang="zh-CN" altLang="en-US" b="0" dirty="0"/>
              <a:t>优点</a:t>
            </a:r>
            <a:endParaRPr lang="zh-CN" altLang="en-US" b="0" dirty="0" smtClean="0"/>
          </a:p>
          <a:p>
            <a:pPr lvl="1" eaLnBrk="1" hangingPunct="1"/>
            <a:r>
              <a:rPr lang="zh-CN" altLang="en-US" b="0" dirty="0">
                <a:latin typeface="宋体" pitchFamily="2" charset="-122"/>
                <a:ea typeface="宋体" pitchFamily="2" charset="-122"/>
              </a:rPr>
              <a:t>既</a:t>
            </a:r>
            <a:r>
              <a:rPr lang="zh-CN" altLang="en-US" b="0" dirty="0" smtClean="0">
                <a:latin typeface="宋体" pitchFamily="2" charset="-122"/>
                <a:ea typeface="宋体" pitchFamily="2" charset="-122"/>
              </a:rPr>
              <a:t>不像</a:t>
            </a:r>
            <a:r>
              <a:rPr lang="en-US" altLang="zh-CN" b="0" dirty="0" smtClean="0">
                <a:latin typeface="宋体" pitchFamily="2" charset="-122"/>
                <a:ea typeface="宋体" pitchFamily="2" charset="-122"/>
              </a:rPr>
              <a:t>FCFS</a:t>
            </a:r>
            <a:r>
              <a:rPr lang="zh-CN" altLang="en-US" b="0" dirty="0" smtClean="0">
                <a:latin typeface="宋体" pitchFamily="2" charset="-122"/>
                <a:ea typeface="宋体" pitchFamily="2" charset="-122"/>
              </a:rPr>
              <a:t>那样偏爱</a:t>
            </a:r>
            <a:r>
              <a:rPr lang="zh-CN" altLang="en-US" b="0" dirty="0">
                <a:latin typeface="宋体" pitchFamily="2" charset="-122"/>
                <a:ea typeface="宋体" pitchFamily="2" charset="-122"/>
              </a:rPr>
              <a:t>长进程，也不像</a:t>
            </a:r>
            <a:r>
              <a:rPr lang="en-US" altLang="zh-CN" b="0" dirty="0">
                <a:latin typeface="宋体" pitchFamily="2" charset="-122"/>
                <a:ea typeface="宋体" pitchFamily="2" charset="-122"/>
              </a:rPr>
              <a:t>RR</a:t>
            </a:r>
            <a:r>
              <a:rPr lang="zh-CN" altLang="en-US" b="0" dirty="0">
                <a:latin typeface="宋体" pitchFamily="2" charset="-122"/>
                <a:ea typeface="宋体" pitchFamily="2" charset="-122"/>
              </a:rPr>
              <a:t>算法那样会产生额外的中断，从而减少了开销。</a:t>
            </a:r>
          </a:p>
          <a:p>
            <a:pPr lvl="1" eaLnBrk="1" hangingPunct="1"/>
            <a:r>
              <a:rPr lang="zh-CN" altLang="en-US" b="0" dirty="0">
                <a:latin typeface="宋体" pitchFamily="2" charset="-122"/>
                <a:ea typeface="宋体" pitchFamily="2" charset="-122"/>
              </a:rPr>
              <a:t>周转时间方面，</a:t>
            </a:r>
            <a:r>
              <a:rPr lang="en-US" altLang="zh-CN" b="0" dirty="0">
                <a:latin typeface="宋体" pitchFamily="2" charset="-122"/>
                <a:ea typeface="宋体" pitchFamily="2" charset="-122"/>
              </a:rPr>
              <a:t>SRT</a:t>
            </a:r>
            <a:r>
              <a:rPr lang="zh-CN" altLang="en-US" b="0" dirty="0">
                <a:latin typeface="宋体" pitchFamily="2" charset="-122"/>
                <a:ea typeface="宋体" pitchFamily="2" charset="-122"/>
              </a:rPr>
              <a:t>比</a:t>
            </a:r>
            <a:r>
              <a:rPr lang="en-US" altLang="zh-CN" b="0" dirty="0">
                <a:latin typeface="宋体" pitchFamily="2" charset="-122"/>
                <a:ea typeface="宋体" pitchFamily="2" charset="-122"/>
              </a:rPr>
              <a:t>SJF</a:t>
            </a:r>
            <a:r>
              <a:rPr lang="zh-CN" altLang="en-US" b="0" dirty="0">
                <a:latin typeface="宋体" pitchFamily="2" charset="-122"/>
                <a:ea typeface="宋体" pitchFamily="2" charset="-122"/>
              </a:rPr>
              <a:t>性能要好，短作业可以立即被选择执行。</a:t>
            </a:r>
          </a:p>
          <a:p>
            <a:pPr lvl="1" eaLnBrk="1" hangingPunct="1"/>
            <a:endParaRPr lang="zh-CN" altLang="en-US"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9144000" cy="936625"/>
          </a:xfrm>
        </p:spPr>
        <p:txBody>
          <a:bodyPr/>
          <a:lstStyle/>
          <a:p>
            <a:pPr eaLnBrk="1" hangingPunct="1"/>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2.5.3.5 </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剩余时间最短者优先算法</a:t>
            </a:r>
          </a:p>
        </p:txBody>
      </p:sp>
      <p:sp>
        <p:nvSpPr>
          <p:cNvPr id="3" name="内容占位符 2"/>
          <p:cNvSpPr>
            <a:spLocks noGrp="1"/>
          </p:cNvSpPr>
          <p:nvPr>
            <p:ph idx="4294967295"/>
          </p:nvPr>
        </p:nvSpPr>
        <p:spPr>
          <a:xfrm>
            <a:off x="457200" y="1135285"/>
            <a:ext cx="8229600" cy="4525963"/>
          </a:xfrm>
        </p:spPr>
        <p:txBody>
          <a:bodyPr/>
          <a:lstStyle/>
          <a:p>
            <a:pPr eaLnBrk="1" hangingPunct="1"/>
            <a:r>
              <a:rPr lang="zh-CN" altLang="en-US" b="0" dirty="0" smtClean="0"/>
              <a:t>问题</a:t>
            </a:r>
            <a:endParaRPr lang="en-US" altLang="zh-CN" b="0" dirty="0" smtClean="0"/>
          </a:p>
          <a:p>
            <a:pPr lvl="1" eaLnBrk="1" hangingPunct="1"/>
            <a:r>
              <a:rPr lang="zh-CN" altLang="en-US" b="0" dirty="0" smtClean="0">
                <a:latin typeface="宋体" pitchFamily="2" charset="-122"/>
                <a:ea typeface="宋体" pitchFamily="2" charset="-122"/>
              </a:rPr>
              <a:t>需要估计预计的服务时间</a:t>
            </a:r>
            <a:endParaRPr lang="en-US" altLang="zh-CN" b="0" dirty="0">
              <a:latin typeface="宋体" pitchFamily="2" charset="-122"/>
              <a:ea typeface="宋体" pitchFamily="2" charset="-122"/>
            </a:endParaRPr>
          </a:p>
          <a:p>
            <a:pPr lvl="1" eaLnBrk="1" hangingPunct="1"/>
            <a:r>
              <a:rPr lang="zh-CN" altLang="en-US" b="0" dirty="0" smtClean="0">
                <a:latin typeface="宋体" pitchFamily="2" charset="-122"/>
                <a:ea typeface="宋体" pitchFamily="2" charset="-122"/>
              </a:rPr>
              <a:t>存在进程饥饿现象</a:t>
            </a:r>
            <a:endParaRPr lang="en-US" altLang="zh-CN" b="0" dirty="0">
              <a:latin typeface="宋体" pitchFamily="2" charset="-122"/>
              <a:ea typeface="宋体" pitchFamily="2" charset="-122"/>
            </a:endParaRPr>
          </a:p>
          <a:p>
            <a:pPr lvl="1" eaLnBrk="1" hangingPunct="1"/>
            <a:r>
              <a:rPr lang="zh-CN" altLang="en-US" b="0" dirty="0" smtClean="0">
                <a:latin typeface="宋体" pitchFamily="2" charset="-122"/>
                <a:ea typeface="宋体" pitchFamily="2" charset="-122"/>
              </a:rPr>
              <a:t>必须记录进程的已服务时间</a:t>
            </a:r>
            <a:endParaRPr lang="zh-CN" altLang="en-US" b="0" dirty="0">
              <a:latin typeface="宋体" pitchFamily="2" charset="-122"/>
              <a:ea typeface="宋体" pitchFamily="2" charset="-122"/>
            </a:endParaRPr>
          </a:p>
        </p:txBody>
      </p:sp>
    </p:spTree>
    <p:extLst>
      <p:ext uri="{BB962C8B-B14F-4D97-AF65-F5344CB8AC3E}">
        <p14:creationId xmlns:p14="http://schemas.microsoft.com/office/powerpoint/2010/main" val="404014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88099" name="内容占位符 2"/>
          <p:cNvSpPr>
            <a:spLocks noGrp="1"/>
          </p:cNvSpPr>
          <p:nvPr>
            <p:ph idx="4294967295"/>
          </p:nvPr>
        </p:nvSpPr>
        <p:spPr>
          <a:xfrm>
            <a:off x="395288" y="1341438"/>
            <a:ext cx="8353425" cy="3168650"/>
          </a:xfrm>
        </p:spPr>
        <p:txBody>
          <a:bodyPr/>
          <a:lstStyle/>
          <a:p>
            <a:r>
              <a:rPr lang="zh-CN" altLang="en-US" b="0" dirty="0" smtClean="0"/>
              <a:t>调度的生活实例</a:t>
            </a:r>
          </a:p>
        </p:txBody>
      </p:sp>
      <p:grpSp>
        <p:nvGrpSpPr>
          <p:cNvPr id="388129" name="Group 33"/>
          <p:cNvGrpSpPr>
            <a:grpSpLocks/>
          </p:cNvGrpSpPr>
          <p:nvPr/>
        </p:nvGrpSpPr>
        <p:grpSpPr bwMode="auto">
          <a:xfrm>
            <a:off x="2265363" y="2224088"/>
            <a:ext cx="3962400" cy="3581400"/>
            <a:chOff x="1440" y="1488"/>
            <a:chExt cx="2496" cy="2256"/>
          </a:xfrm>
        </p:grpSpPr>
        <p:sp>
          <p:nvSpPr>
            <p:cNvPr id="388102" name="AutoShape 6"/>
            <p:cNvSpPr>
              <a:spLocks noChangeArrowheads="1"/>
            </p:cNvSpPr>
            <p:nvPr/>
          </p:nvSpPr>
          <p:spPr bwMode="auto">
            <a:xfrm>
              <a:off x="1632" y="1488"/>
              <a:ext cx="2304" cy="2256"/>
            </a:xfrm>
            <a:prstGeom prst="sun">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8103" name="AutoShape 7"/>
            <p:cNvSpPr>
              <a:spLocks noChangeArrowheads="1"/>
            </p:cNvSpPr>
            <p:nvPr/>
          </p:nvSpPr>
          <p:spPr bwMode="auto">
            <a:xfrm>
              <a:off x="1776" y="3120"/>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04" name="AutoShape 8"/>
            <p:cNvSpPr>
              <a:spLocks noChangeArrowheads="1"/>
            </p:cNvSpPr>
            <p:nvPr/>
          </p:nvSpPr>
          <p:spPr bwMode="auto">
            <a:xfrm>
              <a:off x="2064" y="2976"/>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05" name="AutoShape 9"/>
            <p:cNvSpPr>
              <a:spLocks noChangeArrowheads="1"/>
            </p:cNvSpPr>
            <p:nvPr/>
          </p:nvSpPr>
          <p:spPr bwMode="auto">
            <a:xfrm>
              <a:off x="2256" y="3168"/>
              <a:ext cx="144" cy="96"/>
            </a:xfrm>
            <a:prstGeom prst="wedgeEllipseCallout">
              <a:avLst>
                <a:gd name="adj1" fmla="val -201389"/>
                <a:gd name="adj2" fmla="val 108333"/>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grpSp>
          <p:nvGrpSpPr>
            <p:cNvPr id="388106" name="Group 10"/>
            <p:cNvGrpSpPr>
              <a:grpSpLocks/>
            </p:cNvGrpSpPr>
            <p:nvPr/>
          </p:nvGrpSpPr>
          <p:grpSpPr bwMode="auto">
            <a:xfrm>
              <a:off x="1440" y="2352"/>
              <a:ext cx="672" cy="384"/>
              <a:chOff x="1440" y="2352"/>
              <a:chExt cx="672" cy="384"/>
            </a:xfrm>
          </p:grpSpPr>
          <p:sp>
            <p:nvSpPr>
              <p:cNvPr id="388107" name="AutoShape 11"/>
              <p:cNvSpPr>
                <a:spLocks noChangeArrowheads="1"/>
              </p:cNvSpPr>
              <p:nvPr/>
            </p:nvSpPr>
            <p:spPr bwMode="auto">
              <a:xfrm>
                <a:off x="1440" y="2352"/>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08" name="AutoShape 12"/>
              <p:cNvSpPr>
                <a:spLocks noChangeArrowheads="1"/>
              </p:cNvSpPr>
              <p:nvPr/>
            </p:nvSpPr>
            <p:spPr bwMode="auto">
              <a:xfrm>
                <a:off x="1872" y="2400"/>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09" name="AutoShape 13"/>
              <p:cNvSpPr>
                <a:spLocks noChangeArrowheads="1"/>
              </p:cNvSpPr>
              <p:nvPr/>
            </p:nvSpPr>
            <p:spPr bwMode="auto">
              <a:xfrm>
                <a:off x="1920" y="2640"/>
                <a:ext cx="144" cy="96"/>
              </a:xfrm>
              <a:prstGeom prst="wedgeEllipseCallout">
                <a:avLst>
                  <a:gd name="adj1" fmla="val -188889"/>
                  <a:gd name="adj2" fmla="val -82292"/>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grpSp>
        <p:sp>
          <p:nvSpPr>
            <p:cNvPr id="388110" name="AutoShape 14"/>
            <p:cNvSpPr>
              <a:spLocks noChangeArrowheads="1"/>
            </p:cNvSpPr>
            <p:nvPr/>
          </p:nvSpPr>
          <p:spPr bwMode="auto">
            <a:xfrm>
              <a:off x="2496" y="3504"/>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1" name="AutoShape 15"/>
            <p:cNvSpPr>
              <a:spLocks noChangeArrowheads="1"/>
            </p:cNvSpPr>
            <p:nvPr/>
          </p:nvSpPr>
          <p:spPr bwMode="auto">
            <a:xfrm>
              <a:off x="2592" y="3216"/>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2" name="AutoShape 16"/>
            <p:cNvSpPr>
              <a:spLocks noChangeArrowheads="1"/>
            </p:cNvSpPr>
            <p:nvPr/>
          </p:nvSpPr>
          <p:spPr bwMode="auto">
            <a:xfrm>
              <a:off x="2784" y="3360"/>
              <a:ext cx="144" cy="96"/>
            </a:xfrm>
            <a:prstGeom prst="wedgeEllipseCallout">
              <a:avLst>
                <a:gd name="adj1" fmla="val -61806"/>
                <a:gd name="adj2" fmla="val 26041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13" name="AutoShape 17"/>
            <p:cNvSpPr>
              <a:spLocks noChangeArrowheads="1"/>
            </p:cNvSpPr>
            <p:nvPr/>
          </p:nvSpPr>
          <p:spPr bwMode="auto">
            <a:xfrm>
              <a:off x="3312" y="3360"/>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4" name="AutoShape 18"/>
            <p:cNvSpPr>
              <a:spLocks noChangeArrowheads="1"/>
            </p:cNvSpPr>
            <p:nvPr/>
          </p:nvSpPr>
          <p:spPr bwMode="auto">
            <a:xfrm>
              <a:off x="3408" y="2592"/>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5" name="AutoShape 19"/>
            <p:cNvSpPr>
              <a:spLocks noChangeArrowheads="1"/>
            </p:cNvSpPr>
            <p:nvPr/>
          </p:nvSpPr>
          <p:spPr bwMode="auto">
            <a:xfrm>
              <a:off x="3360" y="3072"/>
              <a:ext cx="144" cy="96"/>
            </a:xfrm>
            <a:prstGeom prst="wedgeEllipseCallout">
              <a:avLst>
                <a:gd name="adj1" fmla="val 77778"/>
                <a:gd name="adj2" fmla="val 23125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16" name="AutoShape 20"/>
            <p:cNvSpPr>
              <a:spLocks noChangeArrowheads="1"/>
            </p:cNvSpPr>
            <p:nvPr/>
          </p:nvSpPr>
          <p:spPr bwMode="auto">
            <a:xfrm>
              <a:off x="3696" y="2688"/>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7" name="AutoShape 21"/>
            <p:cNvSpPr>
              <a:spLocks noChangeArrowheads="1"/>
            </p:cNvSpPr>
            <p:nvPr/>
          </p:nvSpPr>
          <p:spPr bwMode="auto">
            <a:xfrm>
              <a:off x="3120" y="3072"/>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8" name="AutoShape 22"/>
            <p:cNvSpPr>
              <a:spLocks noChangeArrowheads="1"/>
            </p:cNvSpPr>
            <p:nvPr/>
          </p:nvSpPr>
          <p:spPr bwMode="auto">
            <a:xfrm>
              <a:off x="3504" y="2496"/>
              <a:ext cx="144" cy="96"/>
            </a:xfrm>
            <a:prstGeom prst="wedgeEllipseCallout">
              <a:avLst>
                <a:gd name="adj1" fmla="val 172917"/>
                <a:gd name="adj2" fmla="val 6041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19" name="AutoShape 23"/>
            <p:cNvSpPr>
              <a:spLocks noChangeArrowheads="1"/>
            </p:cNvSpPr>
            <p:nvPr/>
          </p:nvSpPr>
          <p:spPr bwMode="auto">
            <a:xfrm>
              <a:off x="3552" y="1872"/>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0" name="AutoShape 24"/>
            <p:cNvSpPr>
              <a:spLocks noChangeArrowheads="1"/>
            </p:cNvSpPr>
            <p:nvPr/>
          </p:nvSpPr>
          <p:spPr bwMode="auto">
            <a:xfrm>
              <a:off x="3120" y="1920"/>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1" name="AutoShape 25"/>
            <p:cNvSpPr>
              <a:spLocks noChangeArrowheads="1"/>
            </p:cNvSpPr>
            <p:nvPr/>
          </p:nvSpPr>
          <p:spPr bwMode="auto">
            <a:xfrm>
              <a:off x="3312" y="2112"/>
              <a:ext cx="144" cy="96"/>
            </a:xfrm>
            <a:prstGeom prst="wedgeEllipseCallout">
              <a:avLst>
                <a:gd name="adj1" fmla="val 81944"/>
                <a:gd name="adj2" fmla="val -2791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22" name="AutoShape 26"/>
            <p:cNvSpPr>
              <a:spLocks noChangeArrowheads="1"/>
            </p:cNvSpPr>
            <p:nvPr/>
          </p:nvSpPr>
          <p:spPr bwMode="auto">
            <a:xfrm>
              <a:off x="2832" y="1488"/>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3" name="AutoShape 27"/>
            <p:cNvSpPr>
              <a:spLocks noChangeArrowheads="1"/>
            </p:cNvSpPr>
            <p:nvPr/>
          </p:nvSpPr>
          <p:spPr bwMode="auto">
            <a:xfrm>
              <a:off x="2544" y="1776"/>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4" name="AutoShape 28"/>
            <p:cNvSpPr>
              <a:spLocks noChangeArrowheads="1"/>
            </p:cNvSpPr>
            <p:nvPr/>
          </p:nvSpPr>
          <p:spPr bwMode="auto">
            <a:xfrm>
              <a:off x="2784" y="1824"/>
              <a:ext cx="144" cy="96"/>
            </a:xfrm>
            <a:prstGeom prst="wedgeEllipseCallout">
              <a:avLst>
                <a:gd name="adj1" fmla="val -62500"/>
                <a:gd name="adj2" fmla="val -302083"/>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25" name="AutoShape 29"/>
            <p:cNvSpPr>
              <a:spLocks noChangeArrowheads="1"/>
            </p:cNvSpPr>
            <p:nvPr/>
          </p:nvSpPr>
          <p:spPr bwMode="auto">
            <a:xfrm>
              <a:off x="2064" y="1632"/>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6" name="AutoShape 30"/>
            <p:cNvSpPr>
              <a:spLocks noChangeArrowheads="1"/>
            </p:cNvSpPr>
            <p:nvPr/>
          </p:nvSpPr>
          <p:spPr bwMode="auto">
            <a:xfrm>
              <a:off x="2112" y="2064"/>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7" name="AutoShape 31"/>
            <p:cNvSpPr>
              <a:spLocks noChangeArrowheads="1"/>
            </p:cNvSpPr>
            <p:nvPr/>
          </p:nvSpPr>
          <p:spPr bwMode="auto">
            <a:xfrm>
              <a:off x="2256" y="1968"/>
              <a:ext cx="144" cy="96"/>
            </a:xfrm>
            <a:prstGeom prst="wedgeEllipseCallout">
              <a:avLst>
                <a:gd name="adj1" fmla="val -214583"/>
                <a:gd name="adj2" fmla="val -1291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28" name="Freeform 32"/>
            <p:cNvSpPr>
              <a:spLocks/>
            </p:cNvSpPr>
            <p:nvPr/>
          </p:nvSpPr>
          <p:spPr bwMode="auto">
            <a:xfrm>
              <a:off x="2400" y="2392"/>
              <a:ext cx="688" cy="448"/>
            </a:xfrm>
            <a:custGeom>
              <a:avLst/>
              <a:gdLst>
                <a:gd name="T0" fmla="*/ 0 w 688"/>
                <a:gd name="T1" fmla="*/ 296 h 448"/>
                <a:gd name="T2" fmla="*/ 288 w 688"/>
                <a:gd name="T3" fmla="*/ 440 h 448"/>
                <a:gd name="T4" fmla="*/ 624 w 688"/>
                <a:gd name="T5" fmla="*/ 344 h 448"/>
                <a:gd name="T6" fmla="*/ 624 w 688"/>
                <a:gd name="T7" fmla="*/ 56 h 448"/>
                <a:gd name="T8" fmla="*/ 240 w 688"/>
                <a:gd name="T9" fmla="*/ 8 h 448"/>
              </a:gdLst>
              <a:ahLst/>
              <a:cxnLst>
                <a:cxn ang="0">
                  <a:pos x="T0" y="T1"/>
                </a:cxn>
                <a:cxn ang="0">
                  <a:pos x="T2" y="T3"/>
                </a:cxn>
                <a:cxn ang="0">
                  <a:pos x="T4" y="T5"/>
                </a:cxn>
                <a:cxn ang="0">
                  <a:pos x="T6" y="T7"/>
                </a:cxn>
                <a:cxn ang="0">
                  <a:pos x="T8" y="T9"/>
                </a:cxn>
              </a:cxnLst>
              <a:rect l="0" t="0" r="r" b="b"/>
              <a:pathLst>
                <a:path w="688" h="448">
                  <a:moveTo>
                    <a:pt x="0" y="296"/>
                  </a:moveTo>
                  <a:cubicBezTo>
                    <a:pt x="92" y="364"/>
                    <a:pt x="184" y="432"/>
                    <a:pt x="288" y="440"/>
                  </a:cubicBezTo>
                  <a:cubicBezTo>
                    <a:pt x="392" y="448"/>
                    <a:pt x="568" y="408"/>
                    <a:pt x="624" y="344"/>
                  </a:cubicBezTo>
                  <a:cubicBezTo>
                    <a:pt x="680" y="280"/>
                    <a:pt x="688" y="112"/>
                    <a:pt x="624" y="56"/>
                  </a:cubicBezTo>
                  <a:cubicBezTo>
                    <a:pt x="560" y="0"/>
                    <a:pt x="400" y="4"/>
                    <a:pt x="24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 calcmode="lin" valueType="num">
                                      <p:cBhvr additive="base">
                                        <p:cTn id="7" dur="500" fill="hold"/>
                                        <p:tgtEl>
                                          <p:spTgt spid="388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8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88129"/>
                                        </p:tgtEl>
                                        <p:attrNameLst>
                                          <p:attrName>style.visibility</p:attrName>
                                        </p:attrNameLst>
                                      </p:cBhvr>
                                      <p:to>
                                        <p:strVal val="visible"/>
                                      </p:to>
                                    </p:set>
                                    <p:animEffect transition="in" filter="circle(in)">
                                      <p:cBhvr>
                                        <p:cTn id="13" dur="2000"/>
                                        <p:tgtEl>
                                          <p:spTgt spid="388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47801" y="2420888"/>
            <a:ext cx="6316687" cy="2592288"/>
            <a:chOff x="1063624" y="2893586"/>
            <a:chExt cx="6316687" cy="2592288"/>
          </a:xfrm>
        </p:grpSpPr>
        <p:grpSp>
          <p:nvGrpSpPr>
            <p:cNvPr id="5" name="组合 4"/>
            <p:cNvGrpSpPr/>
            <p:nvPr/>
          </p:nvGrpSpPr>
          <p:grpSpPr>
            <a:xfrm>
              <a:off x="1063624" y="2893586"/>
              <a:ext cx="6316687" cy="2191599"/>
              <a:chOff x="949325" y="3610036"/>
              <a:chExt cx="4343400" cy="1187116"/>
            </a:xfrm>
          </p:grpSpPr>
          <p:sp>
            <p:nvSpPr>
              <p:cNvPr id="15" name="Line 18"/>
              <p:cNvSpPr>
                <a:spLocks noChangeShapeType="1"/>
              </p:cNvSpPr>
              <p:nvPr/>
            </p:nvSpPr>
            <p:spPr bwMode="auto">
              <a:xfrm>
                <a:off x="949325" y="4797152"/>
                <a:ext cx="434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33"/>
              <p:cNvSpPr>
                <a:spLocks noChangeShapeType="1"/>
              </p:cNvSpPr>
              <p:nvPr/>
            </p:nvSpPr>
            <p:spPr bwMode="auto">
              <a:xfrm>
                <a:off x="949325" y="3610036"/>
                <a:ext cx="0" cy="1187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4"/>
              <p:cNvSpPr>
                <a:spLocks noChangeShapeType="1"/>
              </p:cNvSpPr>
              <p:nvPr/>
            </p:nvSpPr>
            <p:spPr bwMode="auto">
              <a:xfrm>
                <a:off x="1406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5"/>
              <p:cNvSpPr>
                <a:spLocks noChangeShapeType="1"/>
              </p:cNvSpPr>
              <p:nvPr/>
            </p:nvSpPr>
            <p:spPr bwMode="auto">
              <a:xfrm>
                <a:off x="1635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36"/>
              <p:cNvSpPr>
                <a:spLocks noChangeShapeType="1"/>
              </p:cNvSpPr>
              <p:nvPr/>
            </p:nvSpPr>
            <p:spPr bwMode="auto">
              <a:xfrm>
                <a:off x="1863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37"/>
              <p:cNvSpPr>
                <a:spLocks noChangeShapeType="1"/>
              </p:cNvSpPr>
              <p:nvPr/>
            </p:nvSpPr>
            <p:spPr bwMode="auto">
              <a:xfrm>
                <a:off x="2092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38"/>
              <p:cNvSpPr>
                <a:spLocks noChangeShapeType="1"/>
              </p:cNvSpPr>
              <p:nvPr/>
            </p:nvSpPr>
            <p:spPr bwMode="auto">
              <a:xfrm>
                <a:off x="2320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39"/>
              <p:cNvSpPr>
                <a:spLocks noChangeShapeType="1"/>
              </p:cNvSpPr>
              <p:nvPr/>
            </p:nvSpPr>
            <p:spPr bwMode="auto">
              <a:xfrm>
                <a:off x="2549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40"/>
              <p:cNvSpPr>
                <a:spLocks noChangeShapeType="1"/>
              </p:cNvSpPr>
              <p:nvPr/>
            </p:nvSpPr>
            <p:spPr bwMode="auto">
              <a:xfrm>
                <a:off x="2778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41"/>
              <p:cNvSpPr>
                <a:spLocks noChangeShapeType="1"/>
              </p:cNvSpPr>
              <p:nvPr/>
            </p:nvSpPr>
            <p:spPr bwMode="auto">
              <a:xfrm>
                <a:off x="3006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42"/>
              <p:cNvSpPr>
                <a:spLocks noChangeShapeType="1"/>
              </p:cNvSpPr>
              <p:nvPr/>
            </p:nvSpPr>
            <p:spPr bwMode="auto">
              <a:xfrm>
                <a:off x="4606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43"/>
              <p:cNvSpPr>
                <a:spLocks noChangeShapeType="1"/>
              </p:cNvSpPr>
              <p:nvPr/>
            </p:nvSpPr>
            <p:spPr bwMode="auto">
              <a:xfrm>
                <a:off x="4378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44"/>
              <p:cNvSpPr>
                <a:spLocks noChangeShapeType="1"/>
              </p:cNvSpPr>
              <p:nvPr/>
            </p:nvSpPr>
            <p:spPr bwMode="auto">
              <a:xfrm>
                <a:off x="4149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5"/>
              <p:cNvSpPr>
                <a:spLocks noChangeShapeType="1"/>
              </p:cNvSpPr>
              <p:nvPr/>
            </p:nvSpPr>
            <p:spPr bwMode="auto">
              <a:xfrm>
                <a:off x="3921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46"/>
              <p:cNvSpPr>
                <a:spLocks noChangeShapeType="1"/>
              </p:cNvSpPr>
              <p:nvPr/>
            </p:nvSpPr>
            <p:spPr bwMode="auto">
              <a:xfrm>
                <a:off x="3692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47"/>
              <p:cNvSpPr>
                <a:spLocks noChangeShapeType="1"/>
              </p:cNvSpPr>
              <p:nvPr/>
            </p:nvSpPr>
            <p:spPr bwMode="auto">
              <a:xfrm>
                <a:off x="3463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48"/>
              <p:cNvSpPr>
                <a:spLocks noChangeShapeType="1"/>
              </p:cNvSpPr>
              <p:nvPr/>
            </p:nvSpPr>
            <p:spPr bwMode="auto">
              <a:xfrm>
                <a:off x="3235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4"/>
              <p:cNvSpPr>
                <a:spLocks noChangeShapeType="1"/>
              </p:cNvSpPr>
              <p:nvPr/>
            </p:nvSpPr>
            <p:spPr bwMode="auto">
              <a:xfrm>
                <a:off x="1184803" y="4689201"/>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TextBox 5"/>
            <p:cNvSpPr txBox="1"/>
            <p:nvPr/>
          </p:nvSpPr>
          <p:spPr>
            <a:xfrm>
              <a:off x="1572078" y="5116542"/>
              <a:ext cx="312906" cy="369332"/>
            </a:xfrm>
            <a:prstGeom prst="rect">
              <a:avLst/>
            </a:prstGeom>
            <a:noFill/>
          </p:spPr>
          <p:txBody>
            <a:bodyPr wrap="none" rtlCol="0">
              <a:spAutoFit/>
            </a:bodyPr>
            <a:lstStyle/>
            <a:p>
              <a:r>
                <a:rPr lang="en-US" altLang="zh-CN" dirty="0" smtClean="0"/>
                <a:t>2</a:t>
              </a:r>
              <a:endParaRPr lang="zh-CN" altLang="en-US" dirty="0"/>
            </a:p>
          </p:txBody>
        </p:sp>
        <p:sp>
          <p:nvSpPr>
            <p:cNvPr id="7" name="TextBox 6"/>
            <p:cNvSpPr txBox="1"/>
            <p:nvPr/>
          </p:nvSpPr>
          <p:spPr>
            <a:xfrm>
              <a:off x="2237000" y="5116542"/>
              <a:ext cx="312906" cy="369332"/>
            </a:xfrm>
            <a:prstGeom prst="rect">
              <a:avLst/>
            </a:prstGeom>
            <a:noFill/>
          </p:spPr>
          <p:txBody>
            <a:bodyPr wrap="none" rtlCol="0">
              <a:spAutoFit/>
            </a:bodyPr>
            <a:lstStyle/>
            <a:p>
              <a:r>
                <a:rPr lang="en-US" altLang="zh-CN" dirty="0"/>
                <a:t>4</a:t>
              </a:r>
              <a:endParaRPr lang="zh-CN" altLang="en-US" dirty="0"/>
            </a:p>
          </p:txBody>
        </p:sp>
        <p:sp>
          <p:nvSpPr>
            <p:cNvPr id="8" name="TextBox 7"/>
            <p:cNvSpPr txBox="1"/>
            <p:nvPr/>
          </p:nvSpPr>
          <p:spPr>
            <a:xfrm>
              <a:off x="2901914" y="5116542"/>
              <a:ext cx="312906" cy="369332"/>
            </a:xfrm>
            <a:prstGeom prst="rect">
              <a:avLst/>
            </a:prstGeom>
            <a:noFill/>
          </p:spPr>
          <p:txBody>
            <a:bodyPr wrap="none" rtlCol="0">
              <a:spAutoFit/>
            </a:bodyPr>
            <a:lstStyle/>
            <a:p>
              <a:r>
                <a:rPr lang="en-US" altLang="zh-CN" dirty="0"/>
                <a:t>6</a:t>
              </a:r>
              <a:endParaRPr lang="zh-CN" altLang="en-US" dirty="0"/>
            </a:p>
          </p:txBody>
        </p:sp>
        <p:sp>
          <p:nvSpPr>
            <p:cNvPr id="9" name="TextBox 8"/>
            <p:cNvSpPr txBox="1"/>
            <p:nvPr/>
          </p:nvSpPr>
          <p:spPr>
            <a:xfrm>
              <a:off x="3566829" y="5116542"/>
              <a:ext cx="312906" cy="369332"/>
            </a:xfrm>
            <a:prstGeom prst="rect">
              <a:avLst/>
            </a:prstGeom>
            <a:noFill/>
          </p:spPr>
          <p:txBody>
            <a:bodyPr wrap="none" rtlCol="0">
              <a:spAutoFit/>
            </a:bodyPr>
            <a:lstStyle/>
            <a:p>
              <a:r>
                <a:rPr lang="en-US" altLang="zh-CN" dirty="0"/>
                <a:t>8</a:t>
              </a:r>
              <a:endParaRPr lang="zh-CN" altLang="en-US" dirty="0"/>
            </a:p>
          </p:txBody>
        </p:sp>
        <p:sp>
          <p:nvSpPr>
            <p:cNvPr id="10" name="TextBox 9"/>
            <p:cNvSpPr txBox="1"/>
            <p:nvPr/>
          </p:nvSpPr>
          <p:spPr>
            <a:xfrm>
              <a:off x="4231743" y="5116542"/>
              <a:ext cx="441146" cy="369332"/>
            </a:xfrm>
            <a:prstGeom prst="rect">
              <a:avLst/>
            </a:prstGeom>
            <a:noFill/>
          </p:spPr>
          <p:txBody>
            <a:bodyPr wrap="none" rtlCol="0">
              <a:spAutoFit/>
            </a:bodyPr>
            <a:lstStyle/>
            <a:p>
              <a:r>
                <a:rPr lang="en-US" altLang="zh-CN" dirty="0" smtClean="0"/>
                <a:t>10</a:t>
              </a:r>
              <a:endParaRPr lang="zh-CN" altLang="en-US" dirty="0"/>
            </a:p>
          </p:txBody>
        </p:sp>
        <p:sp>
          <p:nvSpPr>
            <p:cNvPr id="11" name="TextBox 10"/>
            <p:cNvSpPr txBox="1"/>
            <p:nvPr/>
          </p:nvSpPr>
          <p:spPr>
            <a:xfrm>
              <a:off x="4832538" y="5116542"/>
              <a:ext cx="441146" cy="369332"/>
            </a:xfrm>
            <a:prstGeom prst="rect">
              <a:avLst/>
            </a:prstGeom>
            <a:noFill/>
          </p:spPr>
          <p:txBody>
            <a:bodyPr wrap="none" rtlCol="0">
              <a:spAutoFit/>
            </a:bodyPr>
            <a:lstStyle/>
            <a:p>
              <a:r>
                <a:rPr lang="en-US" altLang="zh-CN" dirty="0" smtClean="0"/>
                <a:t>12</a:t>
              </a:r>
              <a:endParaRPr lang="zh-CN" altLang="en-US" dirty="0"/>
            </a:p>
          </p:txBody>
        </p:sp>
        <p:sp>
          <p:nvSpPr>
            <p:cNvPr id="12" name="TextBox 11"/>
            <p:cNvSpPr txBox="1"/>
            <p:nvPr/>
          </p:nvSpPr>
          <p:spPr>
            <a:xfrm>
              <a:off x="5497452" y="5116542"/>
              <a:ext cx="441146" cy="369332"/>
            </a:xfrm>
            <a:prstGeom prst="rect">
              <a:avLst/>
            </a:prstGeom>
            <a:noFill/>
          </p:spPr>
          <p:txBody>
            <a:bodyPr wrap="none" rtlCol="0">
              <a:spAutoFit/>
            </a:bodyPr>
            <a:lstStyle/>
            <a:p>
              <a:r>
                <a:rPr lang="en-US" altLang="zh-CN" dirty="0" smtClean="0"/>
                <a:t>14</a:t>
              </a:r>
              <a:endParaRPr lang="zh-CN" altLang="en-US" dirty="0"/>
            </a:p>
          </p:txBody>
        </p:sp>
        <p:sp>
          <p:nvSpPr>
            <p:cNvPr id="13" name="TextBox 12"/>
            <p:cNvSpPr txBox="1"/>
            <p:nvPr/>
          </p:nvSpPr>
          <p:spPr>
            <a:xfrm>
              <a:off x="6162366" y="5116542"/>
              <a:ext cx="441146" cy="369332"/>
            </a:xfrm>
            <a:prstGeom prst="rect">
              <a:avLst/>
            </a:prstGeom>
            <a:noFill/>
          </p:spPr>
          <p:txBody>
            <a:bodyPr wrap="none" rtlCol="0">
              <a:spAutoFit/>
            </a:bodyPr>
            <a:lstStyle/>
            <a:p>
              <a:r>
                <a:rPr lang="en-US" altLang="zh-CN" dirty="0" smtClean="0"/>
                <a:t>16</a:t>
              </a:r>
              <a:endParaRPr lang="zh-CN" altLang="en-US" dirty="0"/>
            </a:p>
          </p:txBody>
        </p:sp>
        <p:sp>
          <p:nvSpPr>
            <p:cNvPr id="14" name="TextBox 13"/>
            <p:cNvSpPr txBox="1"/>
            <p:nvPr/>
          </p:nvSpPr>
          <p:spPr>
            <a:xfrm>
              <a:off x="7067405" y="5116542"/>
              <a:ext cx="248786" cy="369332"/>
            </a:xfrm>
            <a:prstGeom prst="rect">
              <a:avLst/>
            </a:prstGeom>
            <a:noFill/>
          </p:spPr>
          <p:txBody>
            <a:bodyPr wrap="none" rtlCol="0">
              <a:spAutoFit/>
            </a:bodyPr>
            <a:lstStyle/>
            <a:p>
              <a:r>
                <a:rPr lang="en-US" altLang="zh-CN" dirty="0"/>
                <a:t>t</a:t>
              </a:r>
              <a:endParaRPr lang="zh-CN" altLang="en-US" dirty="0"/>
            </a:p>
          </p:txBody>
        </p:sp>
      </p:grpSp>
      <p:graphicFrame>
        <p:nvGraphicFramePr>
          <p:cNvPr id="33" name="表格 32"/>
          <p:cNvGraphicFramePr>
            <a:graphicFrameLocks noGrp="1"/>
          </p:cNvGraphicFramePr>
          <p:nvPr>
            <p:extLst>
              <p:ext uri="{D42A27DB-BD31-4B8C-83A1-F6EECF244321}">
                <p14:modId xmlns:p14="http://schemas.microsoft.com/office/powerpoint/2010/main" val="3995771288"/>
              </p:ext>
            </p:extLst>
          </p:nvPr>
        </p:nvGraphicFramePr>
        <p:xfrm>
          <a:off x="80147" y="1124744"/>
          <a:ext cx="4013912" cy="1693484"/>
        </p:xfrm>
        <a:graphic>
          <a:graphicData uri="http://schemas.openxmlformats.org/drawingml/2006/table">
            <a:tbl>
              <a:tblPr firstRow="1" firstCol="1" bandRow="1">
                <a:tableStyleId>{21E4AEA4-8DFA-4A89-87EB-49C32662AFE0}</a:tableStyleId>
              </a:tblPr>
              <a:tblGrid>
                <a:gridCol w="611127"/>
                <a:gridCol w="893186"/>
                <a:gridCol w="893186"/>
                <a:gridCol w="893788"/>
                <a:gridCol w="722625"/>
              </a:tblGrid>
              <a:tr h="366196">
                <a:tc>
                  <a:txBody>
                    <a:bodyPr/>
                    <a:lstStyle/>
                    <a:p>
                      <a:pPr algn="ctr">
                        <a:spcAft>
                          <a:spcPts val="0"/>
                        </a:spcAft>
                      </a:pPr>
                      <a:r>
                        <a:rPr lang="zh-CN" sz="1200" kern="100" dirty="0">
                          <a:effectLst/>
                        </a:rPr>
                        <a:t>进程名</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产生时间</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smtClean="0">
                          <a:effectLst/>
                        </a:rPr>
                        <a:t>服务时间</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优先级</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a:effectLst/>
                        </a:rPr>
                        <a:t>时间片</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dirty="0">
                          <a:effectLst/>
                        </a:rPr>
                        <a:t>P1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0</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rowSpan="4">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a:effectLst/>
                        </a:rPr>
                        <a:t>P2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6</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P3</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4</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P4</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5</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cxnSp>
        <p:nvCxnSpPr>
          <p:cNvPr id="35" name="直接连接符 34"/>
          <p:cNvCxnSpPr/>
          <p:nvPr/>
        </p:nvCxnSpPr>
        <p:spPr>
          <a:xfrm>
            <a:off x="2634153" y="4149080"/>
            <a:ext cx="66491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81007" y="3924242"/>
            <a:ext cx="466794" cy="369332"/>
          </a:xfrm>
          <a:prstGeom prst="rect">
            <a:avLst/>
          </a:prstGeom>
          <a:noFill/>
        </p:spPr>
        <p:txBody>
          <a:bodyPr wrap="none" rtlCol="0">
            <a:spAutoFit/>
          </a:bodyPr>
          <a:lstStyle/>
          <a:p>
            <a:r>
              <a:rPr lang="en-US" altLang="zh-CN" dirty="0" smtClean="0"/>
              <a:t>P1</a:t>
            </a:r>
            <a:endParaRPr lang="zh-CN" altLang="en-US" dirty="0"/>
          </a:p>
        </p:txBody>
      </p:sp>
      <p:sp>
        <p:nvSpPr>
          <p:cNvPr id="40" name="TextBox 39"/>
          <p:cNvSpPr txBox="1"/>
          <p:nvPr/>
        </p:nvSpPr>
        <p:spPr>
          <a:xfrm>
            <a:off x="2181007" y="3503681"/>
            <a:ext cx="466794" cy="369332"/>
          </a:xfrm>
          <a:prstGeom prst="rect">
            <a:avLst/>
          </a:prstGeom>
          <a:noFill/>
        </p:spPr>
        <p:txBody>
          <a:bodyPr wrap="none" rtlCol="0">
            <a:spAutoFit/>
          </a:bodyPr>
          <a:lstStyle/>
          <a:p>
            <a:r>
              <a:rPr lang="en-US" altLang="zh-CN" dirty="0" smtClean="0"/>
              <a:t>P2</a:t>
            </a:r>
            <a:endParaRPr lang="zh-CN" altLang="en-US" dirty="0"/>
          </a:p>
        </p:txBody>
      </p:sp>
      <p:sp>
        <p:nvSpPr>
          <p:cNvPr id="44" name="TextBox 43"/>
          <p:cNvSpPr txBox="1"/>
          <p:nvPr/>
        </p:nvSpPr>
        <p:spPr>
          <a:xfrm>
            <a:off x="2191324" y="3147355"/>
            <a:ext cx="508468" cy="369332"/>
          </a:xfrm>
          <a:prstGeom prst="rect">
            <a:avLst/>
          </a:prstGeom>
          <a:noFill/>
        </p:spPr>
        <p:txBody>
          <a:bodyPr wrap="square" rtlCol="0">
            <a:spAutoFit/>
          </a:bodyPr>
          <a:lstStyle/>
          <a:p>
            <a:r>
              <a:rPr lang="en-US" altLang="zh-CN" dirty="0" smtClean="0"/>
              <a:t>P3</a:t>
            </a:r>
            <a:endParaRPr lang="zh-CN" altLang="en-US" dirty="0"/>
          </a:p>
        </p:txBody>
      </p:sp>
      <p:cxnSp>
        <p:nvCxnSpPr>
          <p:cNvPr id="46" name="直接连接符 45"/>
          <p:cNvCxnSpPr/>
          <p:nvPr/>
        </p:nvCxnSpPr>
        <p:spPr>
          <a:xfrm>
            <a:off x="7308303" y="2823298"/>
            <a:ext cx="1" cy="1774533"/>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92054" y="2818432"/>
            <a:ext cx="466794" cy="369332"/>
          </a:xfrm>
          <a:prstGeom prst="rect">
            <a:avLst/>
          </a:prstGeom>
          <a:noFill/>
        </p:spPr>
        <p:txBody>
          <a:bodyPr wrap="none" rtlCol="0">
            <a:spAutoFit/>
          </a:bodyPr>
          <a:lstStyle/>
          <a:p>
            <a:r>
              <a:rPr lang="en-US" altLang="zh-CN" dirty="0" smtClean="0"/>
              <a:t>P4</a:t>
            </a:r>
            <a:endParaRPr lang="zh-CN" altLang="en-US" dirty="0"/>
          </a:p>
        </p:txBody>
      </p:sp>
      <p:sp>
        <p:nvSpPr>
          <p:cNvPr id="50" name="矩形 49"/>
          <p:cNvSpPr/>
          <p:nvPr/>
        </p:nvSpPr>
        <p:spPr>
          <a:xfrm>
            <a:off x="-36512" y="5698384"/>
            <a:ext cx="1811714"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51" name="TextBox 50"/>
              <p:cNvSpPr txBox="1"/>
              <p:nvPr/>
            </p:nvSpPr>
            <p:spPr>
              <a:xfrm>
                <a:off x="1619672" y="5698384"/>
                <a:ext cx="2308774"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𝟏𝟑</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𝟓</m:t>
                      </m:r>
                      <m:r>
                        <a:rPr lang="en-US" altLang="zh-CN" sz="1600" b="1" i="1" smtClean="0">
                          <a:latin typeface="Cambria Math"/>
                        </a:rPr>
                        <m:t>.</m:t>
                      </m:r>
                      <m:r>
                        <a:rPr lang="en-US" altLang="zh-CN" sz="1600" b="1" i="1" smtClean="0">
                          <a:latin typeface="Cambria Math"/>
                        </a:rPr>
                        <m:t>𝟐𝟓</m:t>
                      </m:r>
                    </m:oMath>
                  </m:oMathPara>
                </a14:m>
                <a:endParaRPr lang="zh-CN" altLang="en-US" sz="16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619672" y="5698384"/>
                <a:ext cx="2308774" cy="558358"/>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52" name="组合 51"/>
          <p:cNvGrpSpPr/>
          <p:nvPr/>
        </p:nvGrpSpPr>
        <p:grpSpPr>
          <a:xfrm>
            <a:off x="2414404" y="4941168"/>
            <a:ext cx="466794" cy="649546"/>
            <a:chOff x="2414404" y="4941168"/>
            <a:chExt cx="466794" cy="649546"/>
          </a:xfrm>
        </p:grpSpPr>
        <p:sp>
          <p:nvSpPr>
            <p:cNvPr id="53" name="TextBox 52"/>
            <p:cNvSpPr txBox="1"/>
            <p:nvPr/>
          </p:nvSpPr>
          <p:spPr>
            <a:xfrm>
              <a:off x="2414404" y="5221382"/>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54" name="直接箭头连接符 53"/>
            <p:cNvCxnSpPr>
              <a:stCxn id="53"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5" name="组合 54"/>
          <p:cNvGrpSpPr/>
          <p:nvPr/>
        </p:nvGrpSpPr>
        <p:grpSpPr>
          <a:xfrm>
            <a:off x="2756864" y="4941168"/>
            <a:ext cx="466794" cy="649546"/>
            <a:chOff x="2414404" y="4941168"/>
            <a:chExt cx="466794" cy="649546"/>
          </a:xfrm>
        </p:grpSpPr>
        <p:sp>
          <p:nvSpPr>
            <p:cNvPr id="56" name="TextBox 55"/>
            <p:cNvSpPr txBox="1"/>
            <p:nvPr/>
          </p:nvSpPr>
          <p:spPr>
            <a:xfrm>
              <a:off x="2414404" y="5221382"/>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57" name="直接箭头连接符 56"/>
            <p:cNvCxnSpPr>
              <a:stCxn id="56"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8" name="组合 57"/>
          <p:cNvGrpSpPr/>
          <p:nvPr/>
        </p:nvGrpSpPr>
        <p:grpSpPr>
          <a:xfrm>
            <a:off x="3079311" y="4941168"/>
            <a:ext cx="466794" cy="649546"/>
            <a:chOff x="2414404" y="4941168"/>
            <a:chExt cx="466794" cy="649546"/>
          </a:xfrm>
        </p:grpSpPr>
        <p:sp>
          <p:nvSpPr>
            <p:cNvPr id="59" name="TextBox 58"/>
            <p:cNvSpPr txBox="1"/>
            <p:nvPr/>
          </p:nvSpPr>
          <p:spPr>
            <a:xfrm>
              <a:off x="2414404" y="5221382"/>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60" name="直接箭头连接符 59"/>
            <p:cNvCxnSpPr>
              <a:stCxn id="59"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1" name="组合 60"/>
          <p:cNvGrpSpPr/>
          <p:nvPr/>
        </p:nvGrpSpPr>
        <p:grpSpPr>
          <a:xfrm>
            <a:off x="3411776" y="4941168"/>
            <a:ext cx="466794" cy="649546"/>
            <a:chOff x="2414404" y="4941168"/>
            <a:chExt cx="466794" cy="649546"/>
          </a:xfrm>
        </p:grpSpPr>
        <p:sp>
          <p:nvSpPr>
            <p:cNvPr id="62" name="TextBox 61"/>
            <p:cNvSpPr txBox="1"/>
            <p:nvPr/>
          </p:nvSpPr>
          <p:spPr>
            <a:xfrm>
              <a:off x="2414404" y="5221382"/>
              <a:ext cx="466794" cy="369332"/>
            </a:xfrm>
            <a:prstGeom prst="rect">
              <a:avLst/>
            </a:prstGeom>
            <a:noFill/>
          </p:spPr>
          <p:txBody>
            <a:bodyPr wrap="none" rtlCol="0">
              <a:spAutoFit/>
            </a:bodyPr>
            <a:lstStyle/>
            <a:p>
              <a:r>
                <a:rPr lang="en-US" altLang="zh-CN" dirty="0" smtClean="0"/>
                <a:t>P4</a:t>
              </a:r>
              <a:endParaRPr lang="zh-CN" altLang="en-US" dirty="0"/>
            </a:p>
          </p:txBody>
        </p:sp>
        <p:cxnSp>
          <p:nvCxnSpPr>
            <p:cNvPr id="63" name="直接箭头连接符 62"/>
            <p:cNvCxnSpPr>
              <a:stCxn id="62"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64" name="矩形 63"/>
          <p:cNvSpPr/>
          <p:nvPr/>
        </p:nvSpPr>
        <p:spPr>
          <a:xfrm>
            <a:off x="3902999" y="5733256"/>
            <a:ext cx="2276585"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平均带权周转时间：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65" name="TextBox 64"/>
              <p:cNvSpPr txBox="1"/>
              <p:nvPr/>
            </p:nvSpPr>
            <p:spPr>
              <a:xfrm>
                <a:off x="5935634" y="5661248"/>
                <a:ext cx="3206455"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𝟏𝟑</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𝟓</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𝟐𝟗</m:t>
                      </m:r>
                    </m:oMath>
                  </m:oMathPara>
                </a14:m>
                <a:endParaRPr lang="zh-CN" altLang="en-US" sz="1600" b="1" dirty="0"/>
              </a:p>
            </p:txBody>
          </p:sp>
        </mc:Choice>
        <mc:Fallback xmlns="">
          <p:sp>
            <p:nvSpPr>
              <p:cNvPr id="65" name="TextBox 64"/>
              <p:cNvSpPr txBox="1">
                <a:spLocks noRot="1" noChangeAspect="1" noMove="1" noResize="1" noEditPoints="1" noAdjustHandles="1" noChangeArrowheads="1" noChangeShapeType="1" noTextEdit="1"/>
              </p:cNvSpPr>
              <p:nvPr/>
            </p:nvSpPr>
            <p:spPr>
              <a:xfrm>
                <a:off x="5935634" y="5661248"/>
                <a:ext cx="3206455" cy="558358"/>
              </a:xfrm>
              <a:prstGeom prst="rect">
                <a:avLst/>
              </a:prstGeom>
              <a:blipFill rotWithShape="1">
                <a:blip r:embed="rId3"/>
                <a:stretch>
                  <a:fillRect/>
                </a:stretch>
              </a:blipFill>
            </p:spPr>
            <p:txBody>
              <a:bodyPr/>
              <a:lstStyle/>
              <a:p>
                <a:r>
                  <a:rPr lang="zh-CN" altLang="en-US">
                    <a:noFill/>
                  </a:rPr>
                  <a:t> </a:t>
                </a:r>
              </a:p>
            </p:txBody>
          </p:sp>
        </mc:Fallback>
      </mc:AlternateContent>
      <p:cxnSp>
        <p:nvCxnSpPr>
          <p:cNvPr id="68" name="直接连接符 67"/>
          <p:cNvCxnSpPr/>
          <p:nvPr/>
        </p:nvCxnSpPr>
        <p:spPr>
          <a:xfrm flipV="1">
            <a:off x="3275856" y="3341717"/>
            <a:ext cx="332458" cy="323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3275857" y="3356992"/>
            <a:ext cx="4052" cy="80314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08314" y="2897648"/>
            <a:ext cx="1" cy="45934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32128" y="2924944"/>
            <a:ext cx="165036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294325" y="2897648"/>
            <a:ext cx="2028" cy="86091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09660" y="3710564"/>
            <a:ext cx="199254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7" name="标题 1"/>
          <p:cNvSpPr>
            <a:spLocks noGrp="1"/>
          </p:cNvSpPr>
          <p:nvPr>
            <p:ph type="title" idx="4294967295"/>
          </p:nvPr>
        </p:nvSpPr>
        <p:spPr>
          <a:xfrm>
            <a:off x="0" y="44450"/>
            <a:ext cx="9144000" cy="936625"/>
          </a:xfrm>
        </p:spPr>
        <p:txBody>
          <a:bodyPr/>
          <a:lstStyle/>
          <a:p>
            <a:pPr eaLnBrk="1" hangingPunct="1"/>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2.5.3.5 </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剩余时间最短者优先算法</a:t>
            </a:r>
          </a:p>
        </p:txBody>
      </p:sp>
    </p:spTree>
    <p:extLst>
      <p:ext uri="{BB962C8B-B14F-4D97-AF65-F5344CB8AC3E}">
        <p14:creationId xmlns:p14="http://schemas.microsoft.com/office/powerpoint/2010/main" val="77616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500"/>
                                        <p:tgtEl>
                                          <p:spTgt spid="4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left)">
                                      <p:cBhvr>
                                        <p:cTn id="35" dur="500"/>
                                        <p:tgtEl>
                                          <p:spTgt spid="58"/>
                                        </p:tgtEl>
                                      </p:cBhvr>
                                    </p:animEffect>
                                  </p:childTnLst>
                                </p:cTn>
                              </p:par>
                              <p:par>
                                <p:cTn id="36" presetID="22" presetClass="entr" presetSubtype="8" fill="hold"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par>
                                <p:cTn id="39" presetID="22" presetClass="entr" presetSubtype="8"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wipe(left)">
                                      <p:cBhvr>
                                        <p:cTn id="46" dur="500"/>
                                        <p:tgtEl>
                                          <p:spTgt spid="70"/>
                                        </p:tgtEl>
                                      </p:cBhvr>
                                    </p:animEffect>
                                  </p:childTnLst>
                                </p:cTn>
                              </p:par>
                              <p:par>
                                <p:cTn id="47" presetID="22" presetClass="entr" presetSubtype="8"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500"/>
                                        <p:tgtEl>
                                          <p:spTgt spid="68"/>
                                        </p:tgtEl>
                                      </p:cBhvr>
                                    </p:animEffect>
                                  </p:childTnLst>
                                </p:cTn>
                              </p:par>
                              <p:par>
                                <p:cTn id="50" presetID="22" presetClass="entr" presetSubtype="8"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wipe(left)">
                                      <p:cBhvr>
                                        <p:cTn id="57" dur="500"/>
                                        <p:tgtEl>
                                          <p:spTgt spid="73"/>
                                        </p:tgtEl>
                                      </p:cBhvr>
                                    </p:animEffect>
                                  </p:childTnLst>
                                </p:cTn>
                              </p:par>
                              <p:par>
                                <p:cTn id="58" presetID="22" presetClass="entr" presetSubtype="8" fill="hold"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left)">
                                      <p:cBhvr>
                                        <p:cTn id="60" dur="500"/>
                                        <p:tgtEl>
                                          <p:spTgt spid="7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left)">
                                      <p:cBhvr>
                                        <p:cTn id="65" dur="500"/>
                                        <p:tgtEl>
                                          <p:spTgt spid="76"/>
                                        </p:tgtEl>
                                      </p:cBhvr>
                                    </p:animEffect>
                                  </p:childTnLst>
                                </p:cTn>
                              </p:par>
                              <p:par>
                                <p:cTn id="66" presetID="22" presetClass="entr" presetSubtype="8" fill="hold" nodeType="with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wipe(left)">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fade">
                                      <p:cBhvr>
                                        <p:cTn id="9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4" grpId="0"/>
      <p:bldP spid="49" grpId="0"/>
      <p:bldP spid="50" grpId="0"/>
      <p:bldP spid="51" grpId="0"/>
      <p:bldP spid="64" grpId="0"/>
      <p:bldP spid="6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2.5.3.6 </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响应比高者优先</a:t>
            </a:r>
          </a:p>
        </p:txBody>
      </p:sp>
      <p:sp>
        <p:nvSpPr>
          <p:cNvPr id="3" name="内容占位符 2"/>
          <p:cNvSpPr>
            <a:spLocks noGrp="1"/>
          </p:cNvSpPr>
          <p:nvPr>
            <p:ph idx="4294967295"/>
          </p:nvPr>
        </p:nvSpPr>
        <p:spPr>
          <a:xfrm>
            <a:off x="457200" y="1124744"/>
            <a:ext cx="8229600" cy="4525963"/>
          </a:xfrm>
        </p:spPr>
        <p:txBody>
          <a:bodyPr/>
          <a:lstStyle/>
          <a:p>
            <a:pPr eaLnBrk="1" hangingPunct="1"/>
            <a:r>
              <a:rPr lang="zh-CN" altLang="zh-CN" b="0" dirty="0" smtClean="0"/>
              <a:t>算法</a:t>
            </a:r>
            <a:r>
              <a:rPr lang="en-US" altLang="zh-CN" b="0" dirty="0" smtClean="0"/>
              <a:t>: </a:t>
            </a:r>
            <a:r>
              <a:rPr lang="en-US" altLang="zh-CN" dirty="0" smtClean="0"/>
              <a:t>Highest </a:t>
            </a:r>
            <a:r>
              <a:rPr lang="en-US" altLang="zh-CN" dirty="0"/>
              <a:t>Response Ratio </a:t>
            </a:r>
            <a:r>
              <a:rPr lang="en-US" altLang="zh-CN" dirty="0" smtClean="0"/>
              <a:t>Next</a:t>
            </a:r>
            <a:endParaRPr lang="en-US" altLang="zh-CN" b="0" dirty="0" smtClean="0"/>
          </a:p>
          <a:p>
            <a:pPr eaLnBrk="1" hangingPunct="1">
              <a:buFont typeface="Arial" pitchFamily="34" charset="0"/>
              <a:buNone/>
            </a:pPr>
            <a:r>
              <a:rPr lang="zh-CN" altLang="en-US" sz="2400" b="0" dirty="0" smtClean="0">
                <a:ea typeface="宋体" pitchFamily="2" charset="-122"/>
              </a:rPr>
              <a:t>            当前进程执行完毕或需要阻塞时，选择响应比最高的进程投入执行。</a:t>
            </a:r>
          </a:p>
          <a:p>
            <a:pPr algn="just"/>
            <a:endParaRPr lang="zh-CN" altLang="en-US" b="0" dirty="0" smtClean="0"/>
          </a:p>
          <a:p>
            <a:pPr algn="just"/>
            <a:endParaRPr lang="zh-CN" altLang="en-US" b="0" dirty="0" smtClean="0"/>
          </a:p>
          <a:p>
            <a:pPr algn="just"/>
            <a:r>
              <a:rPr lang="zh-CN" altLang="en-US" b="0" dirty="0"/>
              <a:t>评价</a:t>
            </a:r>
            <a:endParaRPr lang="zh-CN" altLang="en-US" b="0" dirty="0" smtClean="0"/>
          </a:p>
          <a:p>
            <a:pPr lvl="1" eaLnBrk="1" hangingPunct="1"/>
            <a:r>
              <a:rPr lang="zh-CN" altLang="en-US" b="0" dirty="0" smtClean="0">
                <a:ea typeface="宋体" pitchFamily="2" charset="-122"/>
              </a:rPr>
              <a:t>实质上是一种动态优先权调度算法</a:t>
            </a:r>
            <a:endParaRPr lang="en-US" altLang="zh-CN" b="0" dirty="0" smtClean="0">
              <a:ea typeface="宋体" pitchFamily="2" charset="-122"/>
            </a:endParaRPr>
          </a:p>
          <a:p>
            <a:pPr lvl="1" eaLnBrk="1" hangingPunct="1"/>
            <a:r>
              <a:rPr lang="zh-CN" altLang="en-US" b="0" dirty="0" smtClean="0">
                <a:ea typeface="宋体" pitchFamily="2" charset="-122"/>
              </a:rPr>
              <a:t>是</a:t>
            </a:r>
            <a:r>
              <a:rPr lang="en-US" altLang="zh-CN" b="0" dirty="0" smtClean="0">
                <a:ea typeface="宋体" pitchFamily="2" charset="-122"/>
              </a:rPr>
              <a:t>FCFS</a:t>
            </a:r>
            <a:r>
              <a:rPr lang="zh-CN" altLang="en-US" b="0" dirty="0">
                <a:ea typeface="宋体" pitchFamily="2" charset="-122"/>
              </a:rPr>
              <a:t>和</a:t>
            </a:r>
            <a:r>
              <a:rPr lang="en-US" altLang="zh-CN" b="0" dirty="0">
                <a:ea typeface="宋体" pitchFamily="2" charset="-122"/>
              </a:rPr>
              <a:t>SJF</a:t>
            </a:r>
            <a:r>
              <a:rPr lang="zh-CN" altLang="en-US" b="0" dirty="0">
                <a:ea typeface="宋体" pitchFamily="2" charset="-122"/>
              </a:rPr>
              <a:t>的结合</a:t>
            </a:r>
            <a:r>
              <a:rPr lang="zh-CN" altLang="en-US" b="0" dirty="0" smtClean="0">
                <a:ea typeface="宋体" pitchFamily="2" charset="-122"/>
              </a:rPr>
              <a:t>，既照顾了短作业，又考虑了作业到达的先后次序，不会使长作业长期得不到服务。</a:t>
            </a:r>
            <a:endParaRPr lang="en-US" altLang="zh-CN" b="0" dirty="0" smtClean="0">
              <a:ea typeface="宋体" pitchFamily="2" charset="-122"/>
            </a:endParaRPr>
          </a:p>
          <a:p>
            <a:pPr lvl="1" eaLnBrk="1" hangingPunct="1"/>
            <a:r>
              <a:rPr lang="zh-CN" altLang="en-US" b="0" dirty="0" smtClean="0">
                <a:ea typeface="宋体" pitchFamily="2" charset="-122"/>
              </a:rPr>
              <a:t>利用该算法时，每次调度之前，都须先做</a:t>
            </a:r>
            <a:r>
              <a:rPr lang="zh-CN" altLang="en-US" dirty="0" smtClean="0">
                <a:solidFill>
                  <a:srgbClr val="FE0000"/>
                </a:solidFill>
                <a:ea typeface="宋体" pitchFamily="2" charset="-122"/>
              </a:rPr>
              <a:t>响应比的计算</a:t>
            </a:r>
            <a:r>
              <a:rPr lang="zh-CN" altLang="en-US" b="0" dirty="0" smtClean="0">
                <a:ea typeface="宋体" pitchFamily="2" charset="-122"/>
              </a:rPr>
              <a:t>，会增加系统开销，且难以准确计算。</a:t>
            </a:r>
          </a:p>
        </p:txBody>
      </p:sp>
      <p:graphicFrame>
        <p:nvGraphicFramePr>
          <p:cNvPr id="193543" name="Object 7"/>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4055" name="公式" r:id="rId3" imgW="914400" imgH="215640" progId="Equation.3">
                  <p:embed/>
                </p:oleObj>
              </mc:Choice>
              <mc:Fallback>
                <p:oleObj name="公式" r:id="rId3" imgW="91440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4" name="Object 8"/>
          <p:cNvGraphicFramePr>
            <a:graphicFrameLocks noChangeAspect="1"/>
          </p:cNvGraphicFramePr>
          <p:nvPr/>
        </p:nvGraphicFramePr>
        <p:xfrm>
          <a:off x="1331913" y="2636838"/>
          <a:ext cx="6121400" cy="757237"/>
        </p:xfrm>
        <a:graphic>
          <a:graphicData uri="http://schemas.openxmlformats.org/presentationml/2006/ole">
            <mc:AlternateContent xmlns:mc="http://schemas.openxmlformats.org/markup-compatibility/2006">
              <mc:Choice xmlns:v="urn:schemas-microsoft-com:vml" Requires="v">
                <p:oleObj spid="_x0000_s194056" name="公式" r:id="rId5" imgW="3098520" imgH="419040" progId="Equation.3">
                  <p:embed/>
                </p:oleObj>
              </mc:Choice>
              <mc:Fallback>
                <p:oleObj name="公式" r:id="rId5" imgW="3098520" imgH="419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636838"/>
                        <a:ext cx="61214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93544"/>
                                        </p:tgtEl>
                                        <p:attrNameLst>
                                          <p:attrName>style.visibility</p:attrName>
                                        </p:attrNameLst>
                                      </p:cBhvr>
                                      <p:to>
                                        <p:strVal val="visible"/>
                                      </p:to>
                                    </p:set>
                                    <p:animEffect transition="in" filter="circle(in)">
                                      <p:cBhvr>
                                        <p:cTn id="18" dur="2000"/>
                                        <p:tgtEl>
                                          <p:spTgt spid="19354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47801" y="2420888"/>
            <a:ext cx="6316687" cy="2592288"/>
            <a:chOff x="1063624" y="2893586"/>
            <a:chExt cx="6316687" cy="2592288"/>
          </a:xfrm>
        </p:grpSpPr>
        <p:grpSp>
          <p:nvGrpSpPr>
            <p:cNvPr id="5" name="组合 4"/>
            <p:cNvGrpSpPr/>
            <p:nvPr/>
          </p:nvGrpSpPr>
          <p:grpSpPr>
            <a:xfrm>
              <a:off x="1063624" y="2893586"/>
              <a:ext cx="6316687" cy="2191599"/>
              <a:chOff x="949325" y="3610036"/>
              <a:chExt cx="4343400" cy="1187116"/>
            </a:xfrm>
          </p:grpSpPr>
          <p:sp>
            <p:nvSpPr>
              <p:cNvPr id="15" name="Line 18"/>
              <p:cNvSpPr>
                <a:spLocks noChangeShapeType="1"/>
              </p:cNvSpPr>
              <p:nvPr/>
            </p:nvSpPr>
            <p:spPr bwMode="auto">
              <a:xfrm>
                <a:off x="949325" y="4797152"/>
                <a:ext cx="434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33"/>
              <p:cNvSpPr>
                <a:spLocks noChangeShapeType="1"/>
              </p:cNvSpPr>
              <p:nvPr/>
            </p:nvSpPr>
            <p:spPr bwMode="auto">
              <a:xfrm>
                <a:off x="949325" y="3610036"/>
                <a:ext cx="0" cy="1187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4"/>
              <p:cNvSpPr>
                <a:spLocks noChangeShapeType="1"/>
              </p:cNvSpPr>
              <p:nvPr/>
            </p:nvSpPr>
            <p:spPr bwMode="auto">
              <a:xfrm>
                <a:off x="1406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5"/>
              <p:cNvSpPr>
                <a:spLocks noChangeShapeType="1"/>
              </p:cNvSpPr>
              <p:nvPr/>
            </p:nvSpPr>
            <p:spPr bwMode="auto">
              <a:xfrm>
                <a:off x="1635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36"/>
              <p:cNvSpPr>
                <a:spLocks noChangeShapeType="1"/>
              </p:cNvSpPr>
              <p:nvPr/>
            </p:nvSpPr>
            <p:spPr bwMode="auto">
              <a:xfrm>
                <a:off x="1863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37"/>
              <p:cNvSpPr>
                <a:spLocks noChangeShapeType="1"/>
              </p:cNvSpPr>
              <p:nvPr/>
            </p:nvSpPr>
            <p:spPr bwMode="auto">
              <a:xfrm>
                <a:off x="2092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38"/>
              <p:cNvSpPr>
                <a:spLocks noChangeShapeType="1"/>
              </p:cNvSpPr>
              <p:nvPr/>
            </p:nvSpPr>
            <p:spPr bwMode="auto">
              <a:xfrm>
                <a:off x="2320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39"/>
              <p:cNvSpPr>
                <a:spLocks noChangeShapeType="1"/>
              </p:cNvSpPr>
              <p:nvPr/>
            </p:nvSpPr>
            <p:spPr bwMode="auto">
              <a:xfrm>
                <a:off x="2549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40"/>
              <p:cNvSpPr>
                <a:spLocks noChangeShapeType="1"/>
              </p:cNvSpPr>
              <p:nvPr/>
            </p:nvSpPr>
            <p:spPr bwMode="auto">
              <a:xfrm>
                <a:off x="2778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41"/>
              <p:cNvSpPr>
                <a:spLocks noChangeShapeType="1"/>
              </p:cNvSpPr>
              <p:nvPr/>
            </p:nvSpPr>
            <p:spPr bwMode="auto">
              <a:xfrm>
                <a:off x="3006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42"/>
              <p:cNvSpPr>
                <a:spLocks noChangeShapeType="1"/>
              </p:cNvSpPr>
              <p:nvPr/>
            </p:nvSpPr>
            <p:spPr bwMode="auto">
              <a:xfrm>
                <a:off x="4606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43"/>
              <p:cNvSpPr>
                <a:spLocks noChangeShapeType="1"/>
              </p:cNvSpPr>
              <p:nvPr/>
            </p:nvSpPr>
            <p:spPr bwMode="auto">
              <a:xfrm>
                <a:off x="4378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44"/>
              <p:cNvSpPr>
                <a:spLocks noChangeShapeType="1"/>
              </p:cNvSpPr>
              <p:nvPr/>
            </p:nvSpPr>
            <p:spPr bwMode="auto">
              <a:xfrm>
                <a:off x="4149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5"/>
              <p:cNvSpPr>
                <a:spLocks noChangeShapeType="1"/>
              </p:cNvSpPr>
              <p:nvPr/>
            </p:nvSpPr>
            <p:spPr bwMode="auto">
              <a:xfrm>
                <a:off x="3921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46"/>
              <p:cNvSpPr>
                <a:spLocks noChangeShapeType="1"/>
              </p:cNvSpPr>
              <p:nvPr/>
            </p:nvSpPr>
            <p:spPr bwMode="auto">
              <a:xfrm>
                <a:off x="3692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47"/>
              <p:cNvSpPr>
                <a:spLocks noChangeShapeType="1"/>
              </p:cNvSpPr>
              <p:nvPr/>
            </p:nvSpPr>
            <p:spPr bwMode="auto">
              <a:xfrm>
                <a:off x="3463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48"/>
              <p:cNvSpPr>
                <a:spLocks noChangeShapeType="1"/>
              </p:cNvSpPr>
              <p:nvPr/>
            </p:nvSpPr>
            <p:spPr bwMode="auto">
              <a:xfrm>
                <a:off x="3235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4"/>
              <p:cNvSpPr>
                <a:spLocks noChangeShapeType="1"/>
              </p:cNvSpPr>
              <p:nvPr/>
            </p:nvSpPr>
            <p:spPr bwMode="auto">
              <a:xfrm>
                <a:off x="1184803" y="4689201"/>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TextBox 5"/>
            <p:cNvSpPr txBox="1"/>
            <p:nvPr/>
          </p:nvSpPr>
          <p:spPr>
            <a:xfrm>
              <a:off x="1572078" y="5116542"/>
              <a:ext cx="312906" cy="369332"/>
            </a:xfrm>
            <a:prstGeom prst="rect">
              <a:avLst/>
            </a:prstGeom>
            <a:noFill/>
          </p:spPr>
          <p:txBody>
            <a:bodyPr wrap="none" rtlCol="0">
              <a:spAutoFit/>
            </a:bodyPr>
            <a:lstStyle/>
            <a:p>
              <a:r>
                <a:rPr lang="en-US" altLang="zh-CN" dirty="0" smtClean="0"/>
                <a:t>2</a:t>
              </a:r>
              <a:endParaRPr lang="zh-CN" altLang="en-US" dirty="0"/>
            </a:p>
          </p:txBody>
        </p:sp>
        <p:sp>
          <p:nvSpPr>
            <p:cNvPr id="7" name="TextBox 6"/>
            <p:cNvSpPr txBox="1"/>
            <p:nvPr/>
          </p:nvSpPr>
          <p:spPr>
            <a:xfrm>
              <a:off x="2237000" y="5116542"/>
              <a:ext cx="312906" cy="369332"/>
            </a:xfrm>
            <a:prstGeom prst="rect">
              <a:avLst/>
            </a:prstGeom>
            <a:noFill/>
          </p:spPr>
          <p:txBody>
            <a:bodyPr wrap="none" rtlCol="0">
              <a:spAutoFit/>
            </a:bodyPr>
            <a:lstStyle/>
            <a:p>
              <a:r>
                <a:rPr lang="en-US" altLang="zh-CN" dirty="0"/>
                <a:t>4</a:t>
              </a:r>
              <a:endParaRPr lang="zh-CN" altLang="en-US" dirty="0"/>
            </a:p>
          </p:txBody>
        </p:sp>
        <p:sp>
          <p:nvSpPr>
            <p:cNvPr id="8" name="TextBox 7"/>
            <p:cNvSpPr txBox="1"/>
            <p:nvPr/>
          </p:nvSpPr>
          <p:spPr>
            <a:xfrm>
              <a:off x="2901914" y="5116542"/>
              <a:ext cx="312906" cy="369332"/>
            </a:xfrm>
            <a:prstGeom prst="rect">
              <a:avLst/>
            </a:prstGeom>
            <a:noFill/>
          </p:spPr>
          <p:txBody>
            <a:bodyPr wrap="none" rtlCol="0">
              <a:spAutoFit/>
            </a:bodyPr>
            <a:lstStyle/>
            <a:p>
              <a:r>
                <a:rPr lang="en-US" altLang="zh-CN" dirty="0"/>
                <a:t>6</a:t>
              </a:r>
              <a:endParaRPr lang="zh-CN" altLang="en-US" dirty="0"/>
            </a:p>
          </p:txBody>
        </p:sp>
        <p:sp>
          <p:nvSpPr>
            <p:cNvPr id="9" name="TextBox 8"/>
            <p:cNvSpPr txBox="1"/>
            <p:nvPr/>
          </p:nvSpPr>
          <p:spPr>
            <a:xfrm>
              <a:off x="3566829" y="5116542"/>
              <a:ext cx="312906" cy="369332"/>
            </a:xfrm>
            <a:prstGeom prst="rect">
              <a:avLst/>
            </a:prstGeom>
            <a:noFill/>
          </p:spPr>
          <p:txBody>
            <a:bodyPr wrap="none" rtlCol="0">
              <a:spAutoFit/>
            </a:bodyPr>
            <a:lstStyle/>
            <a:p>
              <a:r>
                <a:rPr lang="en-US" altLang="zh-CN" dirty="0"/>
                <a:t>8</a:t>
              </a:r>
              <a:endParaRPr lang="zh-CN" altLang="en-US" dirty="0"/>
            </a:p>
          </p:txBody>
        </p:sp>
        <p:sp>
          <p:nvSpPr>
            <p:cNvPr id="10" name="TextBox 9"/>
            <p:cNvSpPr txBox="1"/>
            <p:nvPr/>
          </p:nvSpPr>
          <p:spPr>
            <a:xfrm>
              <a:off x="4231743" y="5116542"/>
              <a:ext cx="441146" cy="369332"/>
            </a:xfrm>
            <a:prstGeom prst="rect">
              <a:avLst/>
            </a:prstGeom>
            <a:noFill/>
          </p:spPr>
          <p:txBody>
            <a:bodyPr wrap="none" rtlCol="0">
              <a:spAutoFit/>
            </a:bodyPr>
            <a:lstStyle/>
            <a:p>
              <a:r>
                <a:rPr lang="en-US" altLang="zh-CN" dirty="0" smtClean="0"/>
                <a:t>10</a:t>
              </a:r>
              <a:endParaRPr lang="zh-CN" altLang="en-US" dirty="0"/>
            </a:p>
          </p:txBody>
        </p:sp>
        <p:sp>
          <p:nvSpPr>
            <p:cNvPr id="11" name="TextBox 10"/>
            <p:cNvSpPr txBox="1"/>
            <p:nvPr/>
          </p:nvSpPr>
          <p:spPr>
            <a:xfrm>
              <a:off x="4832538" y="5116542"/>
              <a:ext cx="441146" cy="369332"/>
            </a:xfrm>
            <a:prstGeom prst="rect">
              <a:avLst/>
            </a:prstGeom>
            <a:noFill/>
          </p:spPr>
          <p:txBody>
            <a:bodyPr wrap="none" rtlCol="0">
              <a:spAutoFit/>
            </a:bodyPr>
            <a:lstStyle/>
            <a:p>
              <a:r>
                <a:rPr lang="en-US" altLang="zh-CN" dirty="0" smtClean="0"/>
                <a:t>12</a:t>
              </a:r>
              <a:endParaRPr lang="zh-CN" altLang="en-US" dirty="0"/>
            </a:p>
          </p:txBody>
        </p:sp>
        <p:sp>
          <p:nvSpPr>
            <p:cNvPr id="12" name="TextBox 11"/>
            <p:cNvSpPr txBox="1"/>
            <p:nvPr/>
          </p:nvSpPr>
          <p:spPr>
            <a:xfrm>
              <a:off x="5497452" y="5116542"/>
              <a:ext cx="441146" cy="369332"/>
            </a:xfrm>
            <a:prstGeom prst="rect">
              <a:avLst/>
            </a:prstGeom>
            <a:noFill/>
          </p:spPr>
          <p:txBody>
            <a:bodyPr wrap="none" rtlCol="0">
              <a:spAutoFit/>
            </a:bodyPr>
            <a:lstStyle/>
            <a:p>
              <a:r>
                <a:rPr lang="en-US" altLang="zh-CN" dirty="0" smtClean="0"/>
                <a:t>14</a:t>
              </a:r>
              <a:endParaRPr lang="zh-CN" altLang="en-US" dirty="0"/>
            </a:p>
          </p:txBody>
        </p:sp>
        <p:sp>
          <p:nvSpPr>
            <p:cNvPr id="13" name="TextBox 12"/>
            <p:cNvSpPr txBox="1"/>
            <p:nvPr/>
          </p:nvSpPr>
          <p:spPr>
            <a:xfrm>
              <a:off x="6162366" y="5116542"/>
              <a:ext cx="441146" cy="369332"/>
            </a:xfrm>
            <a:prstGeom prst="rect">
              <a:avLst/>
            </a:prstGeom>
            <a:noFill/>
          </p:spPr>
          <p:txBody>
            <a:bodyPr wrap="none" rtlCol="0">
              <a:spAutoFit/>
            </a:bodyPr>
            <a:lstStyle/>
            <a:p>
              <a:r>
                <a:rPr lang="en-US" altLang="zh-CN" dirty="0" smtClean="0"/>
                <a:t>16</a:t>
              </a:r>
              <a:endParaRPr lang="zh-CN" altLang="en-US" dirty="0"/>
            </a:p>
          </p:txBody>
        </p:sp>
        <p:sp>
          <p:nvSpPr>
            <p:cNvPr id="14" name="TextBox 13"/>
            <p:cNvSpPr txBox="1"/>
            <p:nvPr/>
          </p:nvSpPr>
          <p:spPr>
            <a:xfrm>
              <a:off x="7067405" y="5116542"/>
              <a:ext cx="248786" cy="369332"/>
            </a:xfrm>
            <a:prstGeom prst="rect">
              <a:avLst/>
            </a:prstGeom>
            <a:noFill/>
          </p:spPr>
          <p:txBody>
            <a:bodyPr wrap="none" rtlCol="0">
              <a:spAutoFit/>
            </a:bodyPr>
            <a:lstStyle/>
            <a:p>
              <a:r>
                <a:rPr lang="en-US" altLang="zh-CN" dirty="0"/>
                <a:t>t</a:t>
              </a:r>
              <a:endParaRPr lang="zh-CN" altLang="en-US" dirty="0"/>
            </a:p>
          </p:txBody>
        </p:sp>
      </p:grpSp>
      <p:graphicFrame>
        <p:nvGraphicFramePr>
          <p:cNvPr id="33" name="表格 32"/>
          <p:cNvGraphicFramePr>
            <a:graphicFrameLocks noGrp="1"/>
          </p:cNvGraphicFramePr>
          <p:nvPr>
            <p:extLst>
              <p:ext uri="{D42A27DB-BD31-4B8C-83A1-F6EECF244321}">
                <p14:modId xmlns:p14="http://schemas.microsoft.com/office/powerpoint/2010/main" val="3250606857"/>
              </p:ext>
            </p:extLst>
          </p:nvPr>
        </p:nvGraphicFramePr>
        <p:xfrm>
          <a:off x="80147" y="1124744"/>
          <a:ext cx="4013912" cy="1693484"/>
        </p:xfrm>
        <a:graphic>
          <a:graphicData uri="http://schemas.openxmlformats.org/drawingml/2006/table">
            <a:tbl>
              <a:tblPr firstRow="1" firstCol="1" bandRow="1">
                <a:tableStyleId>{21E4AEA4-8DFA-4A89-87EB-49C32662AFE0}</a:tableStyleId>
              </a:tblPr>
              <a:tblGrid>
                <a:gridCol w="611127"/>
                <a:gridCol w="893186"/>
                <a:gridCol w="893186"/>
                <a:gridCol w="893788"/>
                <a:gridCol w="722625"/>
              </a:tblGrid>
              <a:tr h="366196">
                <a:tc>
                  <a:txBody>
                    <a:bodyPr/>
                    <a:lstStyle/>
                    <a:p>
                      <a:pPr algn="ctr">
                        <a:spcAft>
                          <a:spcPts val="0"/>
                        </a:spcAft>
                      </a:pPr>
                      <a:r>
                        <a:rPr lang="zh-CN" sz="1200" kern="100" dirty="0">
                          <a:effectLst/>
                        </a:rPr>
                        <a:t>进程名</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产生时间</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smtClean="0">
                          <a:effectLst/>
                        </a:rPr>
                        <a:t>服务时间</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优先级</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a:effectLst/>
                        </a:rPr>
                        <a:t>时间片</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dirty="0">
                          <a:effectLst/>
                        </a:rPr>
                        <a:t>P1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0</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rowSpan="4">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a:effectLst/>
                        </a:rPr>
                        <a:t>P2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6</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P3</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4</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P4</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5</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cxnSp>
        <p:nvCxnSpPr>
          <p:cNvPr id="35" name="直接连接符 34"/>
          <p:cNvCxnSpPr/>
          <p:nvPr/>
        </p:nvCxnSpPr>
        <p:spPr>
          <a:xfrm>
            <a:off x="2634153" y="4149080"/>
            <a:ext cx="66491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81007" y="3924242"/>
            <a:ext cx="466794" cy="369332"/>
          </a:xfrm>
          <a:prstGeom prst="rect">
            <a:avLst/>
          </a:prstGeom>
          <a:noFill/>
        </p:spPr>
        <p:txBody>
          <a:bodyPr wrap="none" rtlCol="0">
            <a:spAutoFit/>
          </a:bodyPr>
          <a:lstStyle/>
          <a:p>
            <a:r>
              <a:rPr lang="en-US" altLang="zh-CN" dirty="0" smtClean="0"/>
              <a:t>P1</a:t>
            </a:r>
            <a:endParaRPr lang="zh-CN" altLang="en-US" dirty="0"/>
          </a:p>
        </p:txBody>
      </p:sp>
      <p:sp>
        <p:nvSpPr>
          <p:cNvPr id="40" name="TextBox 39"/>
          <p:cNvSpPr txBox="1"/>
          <p:nvPr/>
        </p:nvSpPr>
        <p:spPr>
          <a:xfrm>
            <a:off x="2181007" y="3503681"/>
            <a:ext cx="466794" cy="369332"/>
          </a:xfrm>
          <a:prstGeom prst="rect">
            <a:avLst/>
          </a:prstGeom>
          <a:noFill/>
        </p:spPr>
        <p:txBody>
          <a:bodyPr wrap="none" rtlCol="0">
            <a:spAutoFit/>
          </a:bodyPr>
          <a:lstStyle/>
          <a:p>
            <a:r>
              <a:rPr lang="en-US" altLang="zh-CN" dirty="0" smtClean="0"/>
              <a:t>P2</a:t>
            </a:r>
            <a:endParaRPr lang="zh-CN" altLang="en-US" dirty="0"/>
          </a:p>
        </p:txBody>
      </p:sp>
      <p:sp>
        <p:nvSpPr>
          <p:cNvPr id="44" name="TextBox 43"/>
          <p:cNvSpPr txBox="1"/>
          <p:nvPr/>
        </p:nvSpPr>
        <p:spPr>
          <a:xfrm>
            <a:off x="2191324" y="3147355"/>
            <a:ext cx="508468" cy="369332"/>
          </a:xfrm>
          <a:prstGeom prst="rect">
            <a:avLst/>
          </a:prstGeom>
          <a:noFill/>
        </p:spPr>
        <p:txBody>
          <a:bodyPr wrap="square" rtlCol="0">
            <a:spAutoFit/>
          </a:bodyPr>
          <a:lstStyle/>
          <a:p>
            <a:r>
              <a:rPr lang="en-US" altLang="zh-CN" dirty="0" smtClean="0"/>
              <a:t>P3</a:t>
            </a:r>
            <a:endParaRPr lang="zh-CN" altLang="en-US" dirty="0"/>
          </a:p>
        </p:txBody>
      </p:sp>
      <p:cxnSp>
        <p:nvCxnSpPr>
          <p:cNvPr id="46" name="直接连接符 45"/>
          <p:cNvCxnSpPr/>
          <p:nvPr/>
        </p:nvCxnSpPr>
        <p:spPr>
          <a:xfrm>
            <a:off x="7308303" y="2823298"/>
            <a:ext cx="1" cy="1774533"/>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92054" y="2818432"/>
            <a:ext cx="466794" cy="369332"/>
          </a:xfrm>
          <a:prstGeom prst="rect">
            <a:avLst/>
          </a:prstGeom>
          <a:noFill/>
        </p:spPr>
        <p:txBody>
          <a:bodyPr wrap="none" rtlCol="0">
            <a:spAutoFit/>
          </a:bodyPr>
          <a:lstStyle/>
          <a:p>
            <a:r>
              <a:rPr lang="en-US" altLang="zh-CN" dirty="0" smtClean="0"/>
              <a:t>P4</a:t>
            </a:r>
            <a:endParaRPr lang="zh-CN" altLang="en-US" dirty="0"/>
          </a:p>
        </p:txBody>
      </p:sp>
      <p:sp>
        <p:nvSpPr>
          <p:cNvPr id="50" name="矩形 49"/>
          <p:cNvSpPr/>
          <p:nvPr/>
        </p:nvSpPr>
        <p:spPr>
          <a:xfrm>
            <a:off x="-36512" y="5698384"/>
            <a:ext cx="1811714"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51" name="TextBox 50"/>
              <p:cNvSpPr txBox="1"/>
              <p:nvPr/>
            </p:nvSpPr>
            <p:spPr>
              <a:xfrm>
                <a:off x="1619672" y="5698384"/>
                <a:ext cx="2308774" cy="5533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𝟏𝟏</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𝟕𝟓</m:t>
                      </m:r>
                    </m:oMath>
                  </m:oMathPara>
                </a14:m>
                <a:endParaRPr lang="zh-CN" altLang="en-US" sz="16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619672" y="5698384"/>
                <a:ext cx="2308774" cy="553357"/>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52" name="组合 51"/>
          <p:cNvGrpSpPr/>
          <p:nvPr/>
        </p:nvGrpSpPr>
        <p:grpSpPr>
          <a:xfrm>
            <a:off x="2414404" y="4941168"/>
            <a:ext cx="466794" cy="649546"/>
            <a:chOff x="2414404" y="4941168"/>
            <a:chExt cx="466794" cy="649546"/>
          </a:xfrm>
        </p:grpSpPr>
        <p:sp>
          <p:nvSpPr>
            <p:cNvPr id="53" name="TextBox 52"/>
            <p:cNvSpPr txBox="1"/>
            <p:nvPr/>
          </p:nvSpPr>
          <p:spPr>
            <a:xfrm>
              <a:off x="2414404" y="5221382"/>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54" name="直接箭头连接符 53"/>
            <p:cNvCxnSpPr>
              <a:stCxn id="53"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5" name="组合 54"/>
          <p:cNvGrpSpPr/>
          <p:nvPr/>
        </p:nvGrpSpPr>
        <p:grpSpPr>
          <a:xfrm>
            <a:off x="2756864" y="4941168"/>
            <a:ext cx="466794" cy="649546"/>
            <a:chOff x="2414404" y="4941168"/>
            <a:chExt cx="466794" cy="649546"/>
          </a:xfrm>
        </p:grpSpPr>
        <p:sp>
          <p:nvSpPr>
            <p:cNvPr id="56" name="TextBox 55"/>
            <p:cNvSpPr txBox="1"/>
            <p:nvPr/>
          </p:nvSpPr>
          <p:spPr>
            <a:xfrm>
              <a:off x="2414404" y="5221382"/>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57" name="直接箭头连接符 56"/>
            <p:cNvCxnSpPr>
              <a:stCxn id="56"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8" name="组合 57"/>
          <p:cNvGrpSpPr/>
          <p:nvPr/>
        </p:nvGrpSpPr>
        <p:grpSpPr>
          <a:xfrm>
            <a:off x="3079311" y="4941168"/>
            <a:ext cx="466794" cy="649546"/>
            <a:chOff x="2414404" y="4941168"/>
            <a:chExt cx="466794" cy="649546"/>
          </a:xfrm>
        </p:grpSpPr>
        <p:sp>
          <p:nvSpPr>
            <p:cNvPr id="59" name="TextBox 58"/>
            <p:cNvSpPr txBox="1"/>
            <p:nvPr/>
          </p:nvSpPr>
          <p:spPr>
            <a:xfrm>
              <a:off x="2414404" y="5221382"/>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60" name="直接箭头连接符 59"/>
            <p:cNvCxnSpPr>
              <a:stCxn id="59"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1" name="组合 60"/>
          <p:cNvGrpSpPr/>
          <p:nvPr/>
        </p:nvGrpSpPr>
        <p:grpSpPr>
          <a:xfrm>
            <a:off x="3411776" y="4941168"/>
            <a:ext cx="466794" cy="649546"/>
            <a:chOff x="2414404" y="4941168"/>
            <a:chExt cx="466794" cy="649546"/>
          </a:xfrm>
        </p:grpSpPr>
        <p:sp>
          <p:nvSpPr>
            <p:cNvPr id="62" name="TextBox 61"/>
            <p:cNvSpPr txBox="1"/>
            <p:nvPr/>
          </p:nvSpPr>
          <p:spPr>
            <a:xfrm>
              <a:off x="2414404" y="5221382"/>
              <a:ext cx="466794" cy="369332"/>
            </a:xfrm>
            <a:prstGeom prst="rect">
              <a:avLst/>
            </a:prstGeom>
            <a:noFill/>
          </p:spPr>
          <p:txBody>
            <a:bodyPr wrap="none" rtlCol="0">
              <a:spAutoFit/>
            </a:bodyPr>
            <a:lstStyle/>
            <a:p>
              <a:r>
                <a:rPr lang="en-US" altLang="zh-CN" dirty="0" smtClean="0"/>
                <a:t>P4</a:t>
              </a:r>
              <a:endParaRPr lang="zh-CN" altLang="en-US" dirty="0"/>
            </a:p>
          </p:txBody>
        </p:sp>
        <p:cxnSp>
          <p:nvCxnSpPr>
            <p:cNvPr id="63" name="直接箭头连接符 62"/>
            <p:cNvCxnSpPr>
              <a:stCxn id="62"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64" name="矩形 63"/>
          <p:cNvSpPr/>
          <p:nvPr/>
        </p:nvSpPr>
        <p:spPr>
          <a:xfrm>
            <a:off x="3902999" y="5733256"/>
            <a:ext cx="2276585"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平均带权周转时间：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mc:AlternateContent xmlns:mc="http://schemas.openxmlformats.org/markup-compatibility/2006" xmlns:a14="http://schemas.microsoft.com/office/drawing/2010/main">
        <mc:Choice Requires="a14">
          <p:sp>
            <p:nvSpPr>
              <p:cNvPr id="65" name="TextBox 64"/>
              <p:cNvSpPr txBox="1"/>
              <p:nvPr/>
            </p:nvSpPr>
            <p:spPr>
              <a:xfrm>
                <a:off x="5935634" y="5661248"/>
                <a:ext cx="3206455"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𝟏𝟏</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𝟖𝟒</m:t>
                      </m:r>
                    </m:oMath>
                  </m:oMathPara>
                </a14:m>
                <a:endParaRPr lang="zh-CN" altLang="en-US" sz="1600" b="1" dirty="0"/>
              </a:p>
            </p:txBody>
          </p:sp>
        </mc:Choice>
        <mc:Fallback xmlns="">
          <p:sp>
            <p:nvSpPr>
              <p:cNvPr id="65" name="TextBox 64"/>
              <p:cNvSpPr txBox="1">
                <a:spLocks noRot="1" noChangeAspect="1" noMove="1" noResize="1" noEditPoints="1" noAdjustHandles="1" noChangeArrowheads="1" noChangeShapeType="1" noTextEdit="1"/>
              </p:cNvSpPr>
              <p:nvPr/>
            </p:nvSpPr>
            <p:spPr>
              <a:xfrm>
                <a:off x="5935634" y="5661248"/>
                <a:ext cx="3206455" cy="558358"/>
              </a:xfrm>
              <a:prstGeom prst="rect">
                <a:avLst/>
              </a:prstGeom>
              <a:blipFill rotWithShape="1">
                <a:blip r:embed="rId3"/>
                <a:stretch>
                  <a:fillRect/>
                </a:stretch>
              </a:blipFill>
            </p:spPr>
            <p:txBody>
              <a:bodyPr/>
              <a:lstStyle/>
              <a:p>
                <a:r>
                  <a:rPr lang="zh-CN" altLang="en-US">
                    <a:noFill/>
                  </a:rPr>
                  <a:t> </a:t>
                </a:r>
              </a:p>
            </p:txBody>
          </p:sp>
        </mc:Fallback>
      </mc:AlternateContent>
      <p:cxnSp>
        <p:nvCxnSpPr>
          <p:cNvPr id="68" name="直接连接符 67"/>
          <p:cNvCxnSpPr/>
          <p:nvPr/>
        </p:nvCxnSpPr>
        <p:spPr>
          <a:xfrm>
            <a:off x="3275856" y="3710564"/>
            <a:ext cx="203380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3275857" y="3710564"/>
            <a:ext cx="4052" cy="44957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01317" y="3274009"/>
            <a:ext cx="1" cy="45934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301317" y="3274009"/>
            <a:ext cx="338599" cy="432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654142" y="2849648"/>
            <a:ext cx="0" cy="42436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657016" y="2849648"/>
            <a:ext cx="165128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标题 1"/>
          <p:cNvSpPr>
            <a:spLocks noGrp="1"/>
          </p:cNvSpPr>
          <p:nvPr>
            <p:ph type="title" idx="4294967295"/>
          </p:nvPr>
        </p:nvSpPr>
        <p:spPr>
          <a:xfrm>
            <a:off x="457200" y="44450"/>
            <a:ext cx="8229600" cy="936625"/>
          </a:xfrm>
        </p:spPr>
        <p:txBody>
          <a:bodyPr/>
          <a:lstStyle/>
          <a:p>
            <a:pPr eaLnBrk="1" hangingPunct="1"/>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2.5.3.6 </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响应比高者优先</a:t>
            </a:r>
          </a:p>
        </p:txBody>
      </p:sp>
    </p:spTree>
    <p:extLst>
      <p:ext uri="{BB962C8B-B14F-4D97-AF65-F5344CB8AC3E}">
        <p14:creationId xmlns:p14="http://schemas.microsoft.com/office/powerpoint/2010/main" val="409760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500"/>
                                        <p:tgtEl>
                                          <p:spTgt spid="4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left)">
                                      <p:cBhvr>
                                        <p:cTn id="35" dur="500"/>
                                        <p:tgtEl>
                                          <p:spTgt spid="58"/>
                                        </p:tgtEl>
                                      </p:cBhvr>
                                    </p:animEffect>
                                  </p:childTnLst>
                                </p:cTn>
                              </p:par>
                              <p:par>
                                <p:cTn id="36" presetID="22" presetClass="entr" presetSubtype="8" fill="hold"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par>
                                <p:cTn id="39" presetID="22" presetClass="entr" presetSubtype="8"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wipe(left)">
                                      <p:cBhvr>
                                        <p:cTn id="46" dur="500"/>
                                        <p:tgtEl>
                                          <p:spTgt spid="70"/>
                                        </p:tgtEl>
                                      </p:cBhvr>
                                    </p:animEffect>
                                  </p:childTnLst>
                                </p:cTn>
                              </p:par>
                              <p:par>
                                <p:cTn id="47" presetID="22" presetClass="entr" presetSubtype="8"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500"/>
                                        <p:tgtEl>
                                          <p:spTgt spid="68"/>
                                        </p:tgtEl>
                                      </p:cBhvr>
                                    </p:animEffect>
                                  </p:childTnLst>
                                </p:cTn>
                              </p:par>
                              <p:par>
                                <p:cTn id="50" presetID="22" presetClass="entr" presetSubtype="8"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wipe(left)">
                                      <p:cBhvr>
                                        <p:cTn id="57" dur="500"/>
                                        <p:tgtEl>
                                          <p:spTgt spid="73"/>
                                        </p:tgtEl>
                                      </p:cBhvr>
                                    </p:animEffect>
                                  </p:childTnLst>
                                </p:cTn>
                              </p:par>
                              <p:par>
                                <p:cTn id="58" presetID="22" presetClass="entr" presetSubtype="8" fill="hold"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left)">
                                      <p:cBhvr>
                                        <p:cTn id="60" dur="500"/>
                                        <p:tgtEl>
                                          <p:spTgt spid="7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left)">
                                      <p:cBhvr>
                                        <p:cTn id="65" dur="500"/>
                                        <p:tgtEl>
                                          <p:spTgt spid="76"/>
                                        </p:tgtEl>
                                      </p:cBhvr>
                                    </p:animEffect>
                                  </p:childTnLst>
                                </p:cTn>
                              </p:par>
                              <p:par>
                                <p:cTn id="66" presetID="22" presetClass="entr" presetSubtype="8" fill="hold" nodeType="with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wipe(left)">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fade">
                                      <p:cBhvr>
                                        <p:cTn id="9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4" grpId="0"/>
      <p:bldP spid="49" grpId="0"/>
      <p:bldP spid="50" grpId="0"/>
      <p:bldP spid="51" grpId="0"/>
      <p:bldP spid="64" grpId="0"/>
      <p:bldP spid="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2.5.3.7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反馈调度法</a:t>
            </a:r>
          </a:p>
        </p:txBody>
      </p:sp>
      <p:sp>
        <p:nvSpPr>
          <p:cNvPr id="3" name="内容占位符 2"/>
          <p:cNvSpPr>
            <a:spLocks noGrp="1"/>
          </p:cNvSpPr>
          <p:nvPr>
            <p:ph idx="4294967295"/>
          </p:nvPr>
        </p:nvSpPr>
        <p:spPr/>
        <p:txBody>
          <a:bodyPr/>
          <a:lstStyle/>
          <a:p>
            <a:pPr eaLnBrk="1" hangingPunct="1"/>
            <a:r>
              <a:rPr lang="zh-CN" altLang="en-US" sz="2400" b="0" dirty="0" smtClean="0">
                <a:ea typeface="宋体" pitchFamily="2" charset="-122"/>
              </a:rPr>
              <a:t>短进程优先、剩余时间最短者优先以及响应比高者优先调度算法</a:t>
            </a:r>
            <a:r>
              <a:rPr lang="zh-CN" altLang="en-US" sz="2400" b="0" dirty="0">
                <a:ea typeface="宋体" pitchFamily="2" charset="-122"/>
              </a:rPr>
              <a:t>采用</a:t>
            </a:r>
            <a:r>
              <a:rPr lang="zh-CN" altLang="en-US" sz="2400" b="0" dirty="0" smtClean="0">
                <a:ea typeface="宋体" pitchFamily="2" charset="-122"/>
              </a:rPr>
              <a:t>了</a:t>
            </a:r>
            <a:r>
              <a:rPr lang="zh-CN" altLang="en-US" sz="2400" dirty="0">
                <a:solidFill>
                  <a:srgbClr val="FF0000"/>
                </a:solidFill>
                <a:ea typeface="宋体" pitchFamily="2" charset="-122"/>
              </a:rPr>
              <a:t>“</a:t>
            </a:r>
            <a:r>
              <a:rPr lang="zh-CN" altLang="en-US" sz="2400" dirty="0" smtClean="0">
                <a:solidFill>
                  <a:srgbClr val="FF0000"/>
                </a:solidFill>
                <a:ea typeface="宋体" pitchFamily="2" charset="-122"/>
              </a:rPr>
              <a:t>奖励短进程”</a:t>
            </a:r>
            <a:r>
              <a:rPr lang="zh-CN" altLang="en-US" sz="2400" b="0" dirty="0" smtClean="0">
                <a:ea typeface="宋体" pitchFamily="2" charset="-122"/>
              </a:rPr>
              <a:t>的思想。虽然性能较好，但均基于进程的预期执行时间</a:t>
            </a:r>
            <a:r>
              <a:rPr lang="en-US" altLang="zh-CN" sz="2400" b="0" dirty="0" smtClean="0">
                <a:latin typeface="宋体"/>
                <a:ea typeface="宋体" pitchFamily="2" charset="-122"/>
              </a:rPr>
              <a:t>——</a:t>
            </a:r>
            <a:r>
              <a:rPr lang="zh-CN" altLang="en-US" sz="2400" dirty="0" smtClean="0">
                <a:solidFill>
                  <a:srgbClr val="FE0000"/>
                </a:solidFill>
                <a:ea typeface="宋体" pitchFamily="2" charset="-122"/>
              </a:rPr>
              <a:t>未来</a:t>
            </a:r>
            <a:r>
              <a:rPr lang="zh-CN" altLang="en-US" sz="2400" b="0" dirty="0" smtClean="0">
                <a:ea typeface="宋体" pitchFamily="2" charset="-122"/>
              </a:rPr>
              <a:t>。</a:t>
            </a:r>
          </a:p>
          <a:p>
            <a:pPr eaLnBrk="1" hangingPunct="1"/>
            <a:endParaRPr lang="zh-CN" altLang="en-US" sz="2400" b="0" dirty="0" smtClean="0">
              <a:ea typeface="宋体" pitchFamily="2" charset="-122"/>
            </a:endParaRPr>
          </a:p>
          <a:p>
            <a:pPr eaLnBrk="1" hangingPunct="1"/>
            <a:r>
              <a:rPr lang="zh-CN" altLang="en-US" sz="2400" b="0" dirty="0" smtClean="0">
                <a:ea typeface="宋体" pitchFamily="2" charset="-122"/>
              </a:rPr>
              <a:t>反馈调度法则采用了</a:t>
            </a:r>
            <a:r>
              <a:rPr lang="zh-CN" altLang="en-US" sz="2400" dirty="0">
                <a:solidFill>
                  <a:srgbClr val="7030A0"/>
                </a:solidFill>
                <a:ea typeface="宋体" pitchFamily="2" charset="-122"/>
              </a:rPr>
              <a:t>“惩罚长进程” </a:t>
            </a:r>
            <a:r>
              <a:rPr lang="zh-CN" altLang="en-US" sz="2400" b="0" dirty="0" smtClean="0">
                <a:ea typeface="宋体" pitchFamily="2" charset="-122"/>
              </a:rPr>
              <a:t>的思想</a:t>
            </a:r>
            <a:r>
              <a:rPr lang="zh-CN" altLang="en-US" sz="2400" b="0" dirty="0">
                <a:ea typeface="宋体" pitchFamily="2" charset="-122"/>
              </a:rPr>
              <a:t>。</a:t>
            </a:r>
            <a:r>
              <a:rPr lang="zh-CN" altLang="en-US" sz="2400" b="0" dirty="0" smtClean="0">
                <a:ea typeface="宋体" pitchFamily="2" charset="-122"/>
              </a:rPr>
              <a:t>根据进程执行</a:t>
            </a:r>
            <a:r>
              <a:rPr lang="zh-CN" altLang="en-US" sz="2400" dirty="0" smtClean="0">
                <a:solidFill>
                  <a:srgbClr val="7030A0"/>
                </a:solidFill>
                <a:ea typeface="宋体" pitchFamily="2" charset="-122"/>
              </a:rPr>
              <a:t>历史</a:t>
            </a:r>
            <a:r>
              <a:rPr lang="zh-CN" altLang="en-US" sz="2400" b="0" dirty="0" smtClean="0">
                <a:ea typeface="宋体" pitchFamily="2" charset="-122"/>
              </a:rPr>
              <a:t>，调度基于抢占原则（按时间片）并采用动态优先级机制，可以获得较好的性能。</a:t>
            </a:r>
            <a:endParaRPr lang="zh-CN" altLang="en-US" sz="2400" b="0" dirty="0" smtClean="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2.5.3.7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反馈调度法</a:t>
            </a:r>
          </a:p>
        </p:txBody>
      </p:sp>
      <p:sp>
        <p:nvSpPr>
          <p:cNvPr id="4" name="Rectangle 3"/>
          <p:cNvSpPr txBox="1">
            <a:spLocks noChangeArrowheads="1"/>
          </p:cNvSpPr>
          <p:nvPr/>
        </p:nvSpPr>
        <p:spPr bwMode="auto">
          <a:xfrm>
            <a:off x="457200" y="1351127"/>
            <a:ext cx="8435280" cy="487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zh-CN" altLang="en-US" dirty="0" smtClean="0"/>
              <a:t>算法：</a:t>
            </a:r>
            <a:r>
              <a:rPr lang="en-US" altLang="zh-CN" dirty="0" smtClean="0">
                <a:latin typeface="+mj-ea"/>
                <a:ea typeface="+mj-ea"/>
              </a:rPr>
              <a:t>Multilevel Queues</a:t>
            </a:r>
            <a:r>
              <a:rPr lang="zh-CN" altLang="en-US" dirty="0" smtClean="0">
                <a:latin typeface="+mj-ea"/>
                <a:ea typeface="+mj-ea"/>
              </a:rPr>
              <a:t>，</a:t>
            </a:r>
            <a:r>
              <a:rPr lang="zh-CN" altLang="en-US" dirty="0">
                <a:latin typeface="+mj-ea"/>
                <a:ea typeface="+mj-ea"/>
              </a:rPr>
              <a:t>采用多级队列区别对待的方法</a:t>
            </a:r>
            <a:r>
              <a:rPr lang="zh-CN" altLang="en-US" dirty="0" smtClean="0">
                <a:latin typeface="+mj-ea"/>
                <a:ea typeface="+mj-ea"/>
              </a:rPr>
              <a:t>“惩罚长进程”</a:t>
            </a:r>
            <a:endParaRPr lang="en-US" altLang="zh-CN" dirty="0" smtClean="0">
              <a:latin typeface="+mj-ea"/>
              <a:ea typeface="+mj-ea"/>
            </a:endParaRPr>
          </a:p>
          <a:p>
            <a:pPr lvl="1">
              <a:lnSpc>
                <a:spcPct val="120000"/>
              </a:lnSpc>
            </a:pPr>
            <a:r>
              <a:rPr lang="zh-CN" altLang="en-US" dirty="0">
                <a:latin typeface="+mn-ea"/>
                <a:ea typeface="+mn-ea"/>
              </a:rPr>
              <a:t>多</a:t>
            </a:r>
            <a:r>
              <a:rPr lang="zh-CN" altLang="en-US" dirty="0" smtClean="0">
                <a:latin typeface="+mn-ea"/>
                <a:ea typeface="+mn-ea"/>
              </a:rPr>
              <a:t>个独立的、优先级不同的就绪队列</a:t>
            </a:r>
            <a:endParaRPr lang="en-US" altLang="zh-CN" dirty="0" smtClean="0">
              <a:latin typeface="+mn-ea"/>
              <a:ea typeface="+mn-ea"/>
            </a:endParaRPr>
          </a:p>
          <a:p>
            <a:pPr lvl="1">
              <a:lnSpc>
                <a:spcPct val="120000"/>
              </a:lnSpc>
            </a:pPr>
            <a:r>
              <a:rPr lang="zh-CN" altLang="en-US" dirty="0" smtClean="0">
                <a:latin typeface="+mn-ea"/>
                <a:ea typeface="+mn-ea"/>
              </a:rPr>
              <a:t>各队列区别对待，即优先调度优先级高的队列</a:t>
            </a:r>
            <a:endParaRPr lang="en-US" altLang="zh-CN" dirty="0" smtClean="0">
              <a:latin typeface="+mn-ea"/>
              <a:ea typeface="+mn-ea"/>
            </a:endParaRPr>
          </a:p>
          <a:p>
            <a:pPr lvl="1">
              <a:lnSpc>
                <a:spcPct val="120000"/>
              </a:lnSpc>
            </a:pPr>
            <a:r>
              <a:rPr lang="zh-CN" altLang="en-US" dirty="0" smtClean="0">
                <a:latin typeface="+mn-ea"/>
                <a:ea typeface="+mn-ea"/>
              </a:rPr>
              <a:t>进程执行过程中可降级，即在整个生命周期内可能位于不同队列。</a:t>
            </a:r>
            <a:endParaRPr lang="en-US" altLang="zh-CN" dirty="0" smtClean="0">
              <a:latin typeface="+mn-ea"/>
              <a:ea typeface="+mn-ea"/>
            </a:endParaRPr>
          </a:p>
          <a:p>
            <a:pPr>
              <a:lnSpc>
                <a:spcPct val="120000"/>
              </a:lnSpc>
            </a:pPr>
            <a:r>
              <a:rPr lang="zh-CN" altLang="en-US" dirty="0" smtClean="0"/>
              <a:t>该算法有多个变种</a:t>
            </a:r>
            <a:endParaRPr lang="en-US" altLang="zh-CN" dirty="0" smtClean="0"/>
          </a:p>
          <a:p>
            <a:pPr marL="0" indent="0">
              <a:lnSpc>
                <a:spcPct val="120000"/>
              </a:lnSpc>
              <a:buNone/>
            </a:pPr>
            <a:r>
              <a:rPr lang="en-US" altLang="zh-CN" dirty="0"/>
              <a:t> </a:t>
            </a:r>
            <a:r>
              <a:rPr lang="en-US" altLang="zh-CN" dirty="0" smtClean="0"/>
              <a:t>       </a:t>
            </a:r>
            <a:r>
              <a:rPr lang="zh-CN" altLang="en-US" sz="2400" dirty="0">
                <a:latin typeface="+mn-ea"/>
                <a:ea typeface="+mn-ea"/>
              </a:rPr>
              <a:t>主要</a:t>
            </a:r>
            <a:r>
              <a:rPr lang="zh-CN" altLang="en-US" sz="2400" dirty="0" smtClean="0">
                <a:latin typeface="+mn-ea"/>
                <a:ea typeface="+mn-ea"/>
              </a:rPr>
              <a:t>区别在于抢占机制不同</a:t>
            </a:r>
            <a:endParaRPr lang="zh-CN" altLang="en-US" sz="2400" dirty="0">
              <a:latin typeface="+mn-ea"/>
              <a:ea typeface="+mn-ea"/>
            </a:endParaRPr>
          </a:p>
        </p:txBody>
      </p:sp>
    </p:spTree>
    <p:extLst>
      <p:ext uri="{BB962C8B-B14F-4D97-AF65-F5344CB8AC3E}">
        <p14:creationId xmlns:p14="http://schemas.microsoft.com/office/powerpoint/2010/main" val="298727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2.5.3.7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反馈调度法</a:t>
            </a:r>
          </a:p>
        </p:txBody>
      </p:sp>
      <p:pic>
        <p:nvPicPr>
          <p:cNvPr id="5" name="Content Placeholder 3" descr="Fig09_10.gif"/>
          <p:cNvPicPr>
            <a:picLocks noGrp="1" noChangeAspect="1"/>
          </p:cNvPicPr>
          <p:nvPr>
            <p:ph idx="1"/>
          </p:nvPr>
        </p:nvPicPr>
        <p:blipFill>
          <a:blip r:embed="rId2"/>
          <a:stretch>
            <a:fillRect/>
          </a:stretch>
        </p:blipFill>
        <p:spPr>
          <a:xfrm>
            <a:off x="1979712" y="1196752"/>
            <a:ext cx="5333305" cy="4824536"/>
          </a:xfrm>
        </p:spPr>
      </p:pic>
    </p:spTree>
    <p:extLst>
      <p:ext uri="{BB962C8B-B14F-4D97-AF65-F5344CB8AC3E}">
        <p14:creationId xmlns:p14="http://schemas.microsoft.com/office/powerpoint/2010/main" val="5729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2.5.3.7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反馈调度法</a:t>
            </a:r>
          </a:p>
        </p:txBody>
      </p:sp>
      <p:sp>
        <p:nvSpPr>
          <p:cNvPr id="3" name="内容占位符 2"/>
          <p:cNvSpPr>
            <a:spLocks noGrp="1"/>
          </p:cNvSpPr>
          <p:nvPr>
            <p:ph idx="4294967295"/>
          </p:nvPr>
        </p:nvSpPr>
        <p:spPr>
          <a:xfrm>
            <a:off x="457200" y="1124744"/>
            <a:ext cx="8229600" cy="5112568"/>
          </a:xfrm>
        </p:spPr>
        <p:txBody>
          <a:bodyPr/>
          <a:lstStyle/>
          <a:p>
            <a:pPr marL="533400" indent="-533400" algn="just"/>
            <a:r>
              <a:rPr lang="zh-CN" altLang="en-US" b="0" dirty="0" smtClean="0"/>
              <a:t>基于时间片轮转的反馈调度算法</a:t>
            </a:r>
          </a:p>
          <a:p>
            <a:pPr marL="914400" lvl="1" indent="-457200" eaLnBrk="1" hangingPunct="1">
              <a:buFont typeface="Arial" pitchFamily="34" charset="0"/>
              <a:buAutoNum type="arabicPeriod"/>
            </a:pPr>
            <a:r>
              <a:rPr lang="zh-CN" altLang="en-US" b="0" dirty="0" smtClean="0">
                <a:latin typeface="宋体" pitchFamily="2" charset="-122"/>
                <a:ea typeface="宋体" pitchFamily="2" charset="-122"/>
              </a:rPr>
              <a:t>设置</a:t>
            </a:r>
            <a:r>
              <a:rPr lang="zh-CN" altLang="en-US" dirty="0" smtClean="0">
                <a:solidFill>
                  <a:srgbClr val="FE0000"/>
                </a:solidFill>
                <a:latin typeface="宋体" pitchFamily="2" charset="-122"/>
                <a:ea typeface="宋体" pitchFamily="2" charset="-122"/>
              </a:rPr>
              <a:t>多个就绪队列</a:t>
            </a:r>
            <a:r>
              <a:rPr lang="zh-CN" altLang="en-US" b="0" dirty="0" smtClean="0">
                <a:latin typeface="宋体" pitchFamily="2" charset="-122"/>
                <a:ea typeface="宋体" pitchFamily="2" charset="-122"/>
              </a:rPr>
              <a:t>，每个队列赋予</a:t>
            </a:r>
            <a:r>
              <a:rPr lang="zh-CN" altLang="en-US" dirty="0" smtClean="0">
                <a:solidFill>
                  <a:srgbClr val="FE0000"/>
                </a:solidFill>
                <a:latin typeface="宋体" pitchFamily="2" charset="-122"/>
                <a:ea typeface="宋体" pitchFamily="2" charset="-122"/>
              </a:rPr>
              <a:t>不同优先级</a:t>
            </a:r>
            <a:r>
              <a:rPr lang="zh-CN" altLang="en-US" b="0" dirty="0" smtClean="0">
                <a:latin typeface="宋体" pitchFamily="2" charset="-122"/>
                <a:ea typeface="宋体" pitchFamily="2" charset="-122"/>
              </a:rPr>
              <a:t>，第一队列优先级最高，依次递减；各个队列中进程执行的</a:t>
            </a:r>
            <a:r>
              <a:rPr lang="zh-CN" altLang="en-US" dirty="0" smtClean="0">
                <a:solidFill>
                  <a:srgbClr val="FE0000"/>
                </a:solidFill>
                <a:latin typeface="宋体" pitchFamily="2" charset="-122"/>
                <a:ea typeface="宋体" pitchFamily="2" charset="-122"/>
              </a:rPr>
              <a:t>时间片也不相同</a:t>
            </a:r>
            <a:r>
              <a:rPr lang="zh-CN" altLang="en-US" b="0" dirty="0" smtClean="0">
                <a:latin typeface="宋体" pitchFamily="2" charset="-122"/>
                <a:ea typeface="宋体" pitchFamily="2" charset="-122"/>
              </a:rPr>
              <a:t>，优先级越高的队列中，每个进程的时间片就越小。</a:t>
            </a:r>
          </a:p>
          <a:p>
            <a:pPr marL="914400" lvl="1" indent="-457200" eaLnBrk="1" hangingPunct="1">
              <a:buFont typeface="Arial" pitchFamily="34" charset="0"/>
              <a:buAutoNum type="arabicPeriod"/>
            </a:pPr>
            <a:r>
              <a:rPr lang="zh-CN" altLang="en-US" b="0" dirty="0" smtClean="0">
                <a:latin typeface="宋体" pitchFamily="2" charset="-122"/>
                <a:ea typeface="宋体" pitchFamily="2" charset="-122"/>
              </a:rPr>
              <a:t>新进程进入时，首先放入第一个队列尾，按</a:t>
            </a:r>
            <a:r>
              <a:rPr lang="en-US" altLang="zh-CN" dirty="0" smtClean="0">
                <a:solidFill>
                  <a:srgbClr val="FE0000"/>
                </a:solidFill>
                <a:latin typeface="宋体" pitchFamily="2" charset="-122"/>
                <a:ea typeface="宋体" pitchFamily="2" charset="-122"/>
              </a:rPr>
              <a:t>FCFS</a:t>
            </a:r>
            <a:r>
              <a:rPr lang="zh-CN" altLang="en-US" b="0" dirty="0" smtClean="0">
                <a:latin typeface="宋体" pitchFamily="2" charset="-122"/>
                <a:ea typeface="宋体" pitchFamily="2" charset="-122"/>
              </a:rPr>
              <a:t>原则排队，如果在一个时间片内完成则退出，否则将该进程调入第二队列，依次类推。</a:t>
            </a:r>
          </a:p>
          <a:p>
            <a:pPr marL="914400" lvl="1" indent="-457200" eaLnBrk="1" hangingPunct="1">
              <a:buFont typeface="Arial" pitchFamily="34" charset="0"/>
              <a:buAutoNum type="arabicPeriod"/>
            </a:pPr>
            <a:r>
              <a:rPr lang="zh-CN" altLang="en-US" b="0" dirty="0" smtClean="0">
                <a:latin typeface="宋体" pitchFamily="2" charset="-122"/>
                <a:ea typeface="宋体" pitchFamily="2" charset="-122"/>
              </a:rPr>
              <a:t>仅当第一队列</a:t>
            </a:r>
            <a:r>
              <a:rPr lang="zh-CN" altLang="en-US" dirty="0" smtClean="0">
                <a:solidFill>
                  <a:srgbClr val="FE0000"/>
                </a:solidFill>
                <a:latin typeface="宋体" pitchFamily="2" charset="-122"/>
                <a:ea typeface="宋体" pitchFamily="2" charset="-122"/>
              </a:rPr>
              <a:t>空闲</a:t>
            </a:r>
            <a:r>
              <a:rPr lang="zh-CN" altLang="en-US" b="0" dirty="0" smtClean="0">
                <a:latin typeface="宋体" pitchFamily="2" charset="-122"/>
                <a:ea typeface="宋体" pitchFamily="2" charset="-122"/>
              </a:rPr>
              <a:t>时，调度程序才调度第二队列中的进程，依次类推。如果</a:t>
            </a:r>
            <a:r>
              <a:rPr lang="en-US" altLang="zh-CN" b="0" dirty="0" smtClean="0">
                <a:latin typeface="宋体" pitchFamily="2" charset="-122"/>
                <a:ea typeface="宋体" pitchFamily="2" charset="-122"/>
              </a:rPr>
              <a:t>CPU</a:t>
            </a:r>
            <a:r>
              <a:rPr lang="zh-CN" altLang="en-US" b="0" dirty="0" smtClean="0">
                <a:latin typeface="宋体" pitchFamily="2" charset="-122"/>
                <a:ea typeface="宋体" pitchFamily="2" charset="-122"/>
              </a:rPr>
              <a:t>正在执行第</a:t>
            </a:r>
            <a:r>
              <a:rPr lang="en-US" altLang="zh-CN" b="0" dirty="0" err="1" smtClean="0">
                <a:latin typeface="宋体" pitchFamily="2" charset="-122"/>
                <a:ea typeface="宋体" pitchFamily="2" charset="-122"/>
              </a:rPr>
              <a:t>i</a:t>
            </a:r>
            <a:r>
              <a:rPr lang="zh-CN" altLang="en-US" b="0" dirty="0" smtClean="0">
                <a:latin typeface="宋体" pitchFamily="2" charset="-122"/>
                <a:ea typeface="宋体" pitchFamily="2" charset="-122"/>
              </a:rPr>
              <a:t>队列中某进程时有新进程进入较高的队列（第</a:t>
            </a:r>
            <a:r>
              <a:rPr lang="en-US" altLang="zh-CN" b="0" dirty="0" smtClean="0">
                <a:latin typeface="宋体" pitchFamily="2" charset="-122"/>
                <a:ea typeface="宋体" pitchFamily="2" charset="-122"/>
              </a:rPr>
              <a:t>1</a:t>
            </a:r>
            <a:r>
              <a:rPr lang="zh-CN" altLang="en-US" b="0" dirty="0" smtClean="0">
                <a:latin typeface="宋体" pitchFamily="2" charset="-122"/>
                <a:ea typeface="宋体" pitchFamily="2" charset="-122"/>
              </a:rPr>
              <a:t>～</a:t>
            </a:r>
            <a:r>
              <a:rPr lang="en-US" altLang="zh-CN" b="0" dirty="0" smtClean="0">
                <a:latin typeface="宋体" pitchFamily="2" charset="-122"/>
                <a:ea typeface="宋体" pitchFamily="2" charset="-122"/>
              </a:rPr>
              <a:t>(i-1)</a:t>
            </a:r>
            <a:r>
              <a:rPr lang="zh-CN" altLang="en-US" b="0" dirty="0" smtClean="0">
                <a:latin typeface="宋体" pitchFamily="2" charset="-122"/>
                <a:ea typeface="宋体" pitchFamily="2" charset="-122"/>
              </a:rPr>
              <a:t>中的任何一个队列），则新进程</a:t>
            </a:r>
            <a:r>
              <a:rPr lang="zh-CN" altLang="en-US" dirty="0" smtClean="0">
                <a:solidFill>
                  <a:srgbClr val="FE0000"/>
                </a:solidFill>
                <a:latin typeface="宋体" pitchFamily="2" charset="-122"/>
                <a:ea typeface="宋体" pitchFamily="2" charset="-122"/>
              </a:rPr>
              <a:t>抢占</a:t>
            </a:r>
            <a:r>
              <a:rPr lang="zh-CN" altLang="en-US" b="0" dirty="0" smtClean="0">
                <a:latin typeface="宋体" pitchFamily="2" charset="-122"/>
                <a:ea typeface="宋体" pitchFamily="2" charset="-122"/>
              </a:rPr>
              <a:t>当前运行进程，并将当前运行进程放回到第</a:t>
            </a:r>
            <a:r>
              <a:rPr lang="en-US" altLang="zh-CN" b="0" dirty="0" err="1" smtClean="0">
                <a:latin typeface="宋体" pitchFamily="2" charset="-122"/>
                <a:ea typeface="宋体" pitchFamily="2" charset="-122"/>
              </a:rPr>
              <a:t>i</a:t>
            </a:r>
            <a:r>
              <a:rPr lang="zh-CN" altLang="en-US" b="0" dirty="0" smtClean="0">
                <a:latin typeface="宋体" pitchFamily="2" charset="-122"/>
                <a:ea typeface="宋体" pitchFamily="2" charset="-122"/>
              </a:rPr>
              <a:t>队列末尾。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2.5.3.7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反馈调度法</a:t>
            </a:r>
          </a:p>
        </p:txBody>
      </p:sp>
      <p:sp>
        <p:nvSpPr>
          <p:cNvPr id="3" name="内容占位符 2"/>
          <p:cNvSpPr>
            <a:spLocks noGrp="1"/>
          </p:cNvSpPr>
          <p:nvPr>
            <p:ph idx="4294967295"/>
          </p:nvPr>
        </p:nvSpPr>
        <p:spPr>
          <a:xfrm>
            <a:off x="457200" y="1124744"/>
            <a:ext cx="8229600" cy="4525963"/>
          </a:xfrm>
        </p:spPr>
        <p:txBody>
          <a:bodyPr/>
          <a:lstStyle/>
          <a:p>
            <a:pPr algn="just"/>
            <a:r>
              <a:rPr lang="zh-CN" altLang="en-US" b="0" dirty="0"/>
              <a:t>基于时间片轮转的反馈调度算法示意图</a:t>
            </a:r>
            <a:endParaRPr lang="zh-CN" altLang="en-US" b="0" dirty="0" smtClean="0"/>
          </a:p>
        </p:txBody>
      </p:sp>
      <p:grpSp>
        <p:nvGrpSpPr>
          <p:cNvPr id="195589" name="Group 5"/>
          <p:cNvGrpSpPr>
            <a:grpSpLocks/>
          </p:cNvGrpSpPr>
          <p:nvPr/>
        </p:nvGrpSpPr>
        <p:grpSpPr bwMode="auto">
          <a:xfrm>
            <a:off x="900113" y="1794098"/>
            <a:ext cx="7646987" cy="3867150"/>
            <a:chOff x="405" y="1305"/>
            <a:chExt cx="4817" cy="2436"/>
          </a:xfrm>
        </p:grpSpPr>
        <p:sp>
          <p:nvSpPr>
            <p:cNvPr id="4" name="矩形 3"/>
            <p:cNvSpPr/>
            <p:nvPr/>
          </p:nvSpPr>
          <p:spPr>
            <a:xfrm>
              <a:off x="1183" y="1485"/>
              <a:ext cx="2025" cy="270"/>
            </a:xfrm>
            <a:prstGeom prst="rect">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latin typeface="仿宋" pitchFamily="49" charset="-122"/>
                  <a:ea typeface="仿宋" pitchFamily="49" charset="-122"/>
                </a:rPr>
                <a:t>就绪</a:t>
              </a:r>
              <a:r>
                <a:rPr lang="zh-CN" altLang="en-US" b="1" dirty="0" smtClean="0">
                  <a:solidFill>
                    <a:schemeClr val="tx1"/>
                  </a:solidFill>
                  <a:latin typeface="仿宋" pitchFamily="49" charset="-122"/>
                  <a:ea typeface="仿宋" pitchFamily="49" charset="-122"/>
                </a:rPr>
                <a:t>队列</a:t>
              </a:r>
              <a:r>
                <a:rPr lang="en-US" altLang="zh-CN" b="1" dirty="0">
                  <a:solidFill>
                    <a:schemeClr val="tx1"/>
                  </a:solidFill>
                  <a:latin typeface="仿宋" pitchFamily="49" charset="-122"/>
                  <a:ea typeface="仿宋" pitchFamily="49" charset="-122"/>
                </a:rPr>
                <a:t>0</a:t>
              </a:r>
              <a:endParaRPr lang="zh-CN" altLang="en-US" b="1" dirty="0">
                <a:solidFill>
                  <a:schemeClr val="tx1"/>
                </a:solidFill>
                <a:latin typeface="仿宋" pitchFamily="49" charset="-122"/>
                <a:ea typeface="仿宋" pitchFamily="49" charset="-122"/>
              </a:endParaRPr>
            </a:p>
          </p:txBody>
        </p:sp>
        <p:sp>
          <p:nvSpPr>
            <p:cNvPr id="5" name="矩形 4"/>
            <p:cNvSpPr/>
            <p:nvPr/>
          </p:nvSpPr>
          <p:spPr>
            <a:xfrm>
              <a:off x="1183" y="2115"/>
              <a:ext cx="2025" cy="270"/>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latin typeface="仿宋" pitchFamily="49" charset="-122"/>
                  <a:ea typeface="仿宋" pitchFamily="49" charset="-122"/>
                </a:rPr>
                <a:t>就绪</a:t>
              </a:r>
              <a:r>
                <a:rPr lang="zh-CN" altLang="en-US" b="1" dirty="0" smtClean="0">
                  <a:solidFill>
                    <a:schemeClr val="tx1"/>
                  </a:solidFill>
                  <a:latin typeface="仿宋" pitchFamily="49" charset="-122"/>
                  <a:ea typeface="仿宋" pitchFamily="49" charset="-122"/>
                </a:rPr>
                <a:t>队列</a:t>
              </a:r>
              <a:r>
                <a:rPr lang="en-US" altLang="zh-CN" b="1" dirty="0">
                  <a:solidFill>
                    <a:schemeClr val="tx1"/>
                  </a:solidFill>
                  <a:latin typeface="仿宋" pitchFamily="49" charset="-122"/>
                  <a:ea typeface="仿宋" pitchFamily="49" charset="-122"/>
                </a:rPr>
                <a:t>1</a:t>
              </a:r>
              <a:endParaRPr lang="zh-CN" altLang="en-US" b="1" dirty="0">
                <a:solidFill>
                  <a:schemeClr val="tx1"/>
                </a:solidFill>
                <a:latin typeface="仿宋" pitchFamily="49" charset="-122"/>
                <a:ea typeface="仿宋" pitchFamily="49" charset="-122"/>
              </a:endParaRPr>
            </a:p>
          </p:txBody>
        </p:sp>
        <p:sp>
          <p:nvSpPr>
            <p:cNvPr id="6" name="矩形 5"/>
            <p:cNvSpPr/>
            <p:nvPr/>
          </p:nvSpPr>
          <p:spPr>
            <a:xfrm>
              <a:off x="1183" y="2655"/>
              <a:ext cx="2025" cy="270"/>
            </a:xfrm>
            <a:prstGeom prst="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latin typeface="仿宋" pitchFamily="49" charset="-122"/>
                  <a:ea typeface="仿宋" pitchFamily="49" charset="-122"/>
                </a:rPr>
                <a:t>就绪</a:t>
              </a:r>
              <a:r>
                <a:rPr lang="zh-CN" altLang="en-US" b="1" dirty="0" smtClean="0">
                  <a:solidFill>
                    <a:schemeClr val="tx1"/>
                  </a:solidFill>
                  <a:latin typeface="仿宋" pitchFamily="49" charset="-122"/>
                  <a:ea typeface="仿宋" pitchFamily="49" charset="-122"/>
                </a:rPr>
                <a:t>队列</a:t>
              </a:r>
              <a:r>
                <a:rPr lang="en-US" altLang="zh-CN" b="1" dirty="0">
                  <a:solidFill>
                    <a:schemeClr val="tx1"/>
                  </a:solidFill>
                  <a:latin typeface="仿宋" pitchFamily="49" charset="-122"/>
                  <a:ea typeface="仿宋" pitchFamily="49" charset="-122"/>
                </a:rPr>
                <a:t>2</a:t>
              </a:r>
              <a:endParaRPr lang="zh-CN" altLang="en-US" b="1" dirty="0">
                <a:solidFill>
                  <a:schemeClr val="tx1"/>
                </a:solidFill>
                <a:latin typeface="仿宋" pitchFamily="49" charset="-122"/>
                <a:ea typeface="仿宋" pitchFamily="49" charset="-122"/>
              </a:endParaRPr>
            </a:p>
          </p:txBody>
        </p:sp>
        <p:sp>
          <p:nvSpPr>
            <p:cNvPr id="7" name="矩形 6"/>
            <p:cNvSpPr/>
            <p:nvPr/>
          </p:nvSpPr>
          <p:spPr>
            <a:xfrm>
              <a:off x="1183" y="3240"/>
              <a:ext cx="2025" cy="270"/>
            </a:xfrm>
            <a:prstGeom prst="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latin typeface="仿宋" pitchFamily="49" charset="-122"/>
                  <a:ea typeface="仿宋" pitchFamily="49" charset="-122"/>
                </a:rPr>
                <a:t>就绪队列</a:t>
              </a:r>
              <a:r>
                <a:rPr lang="en-US" altLang="zh-CN" b="1" i="1" dirty="0">
                  <a:solidFill>
                    <a:schemeClr val="tx1"/>
                  </a:solidFill>
                  <a:latin typeface="仿宋" pitchFamily="49" charset="-122"/>
                  <a:ea typeface="仿宋" pitchFamily="49" charset="-122"/>
                </a:rPr>
                <a:t>n</a:t>
              </a:r>
              <a:endParaRPr lang="zh-CN" altLang="en-US" b="1" i="1" dirty="0">
                <a:solidFill>
                  <a:schemeClr val="tx1"/>
                </a:solidFill>
                <a:latin typeface="仿宋" pitchFamily="49" charset="-122"/>
                <a:ea typeface="仿宋" pitchFamily="49" charset="-122"/>
              </a:endParaRPr>
            </a:p>
          </p:txBody>
        </p:sp>
        <p:cxnSp>
          <p:nvCxnSpPr>
            <p:cNvPr id="9" name="直接箭头连接符 8"/>
            <p:cNvCxnSpPr>
              <a:endCxn id="0" idx="1"/>
            </p:cNvCxnSpPr>
            <p:nvPr/>
          </p:nvCxnSpPr>
          <p:spPr>
            <a:xfrm>
              <a:off x="508" y="1620"/>
              <a:ext cx="675" cy="1"/>
            </a:xfrm>
            <a:prstGeom prst="straightConnector1">
              <a:avLst/>
            </a:prstGeom>
            <a:ln>
              <a:headEnd type="none" w="med" len="med"/>
              <a:tailEnd type="stealth" w="med" len="med"/>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a:off x="3208" y="1530"/>
              <a:ext cx="1125" cy="1"/>
            </a:xfrm>
            <a:prstGeom prst="straightConnector1">
              <a:avLst/>
            </a:prstGeom>
            <a:ln>
              <a:headEnd type="none" w="med" len="med"/>
              <a:tailEnd type="stealth" w="med" len="med"/>
            </a:ln>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a:off x="3208" y="1665"/>
              <a:ext cx="315" cy="0"/>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rot="5400000">
              <a:off x="3411" y="1778"/>
              <a:ext cx="225" cy="0"/>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rot="10800000">
              <a:off x="958" y="1890"/>
              <a:ext cx="2565"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5400000">
              <a:off x="778" y="2070"/>
              <a:ext cx="36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p:cNvCxnSpPr>
              <a:endCxn id="0" idx="1"/>
            </p:cNvCxnSpPr>
            <p:nvPr/>
          </p:nvCxnSpPr>
          <p:spPr>
            <a:xfrm>
              <a:off x="958" y="2250"/>
              <a:ext cx="225" cy="1"/>
            </a:xfrm>
            <a:prstGeom prst="straightConnector1">
              <a:avLst/>
            </a:prstGeom>
            <a:ln>
              <a:headEnd type="none" w="med" len="med"/>
              <a:tailEnd type="stealth" w="med" len="med"/>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a:xfrm>
              <a:off x="3208" y="2160"/>
              <a:ext cx="1125" cy="1"/>
            </a:xfrm>
            <a:prstGeom prst="straightConnector1">
              <a:avLst/>
            </a:prstGeom>
            <a:ln>
              <a:headEnd type="none" w="med" len="med"/>
              <a:tailEnd type="stealth" w="med" len="med"/>
            </a:ln>
          </p:spPr>
          <p:style>
            <a:lnRef idx="2">
              <a:schemeClr val="dk1"/>
            </a:lnRef>
            <a:fillRef idx="0">
              <a:schemeClr val="dk1"/>
            </a:fillRef>
            <a:effectRef idx="1">
              <a:schemeClr val="dk1"/>
            </a:effectRef>
            <a:fontRef idx="minor">
              <a:schemeClr val="tx1"/>
            </a:fontRef>
          </p:style>
        </p:cxnSp>
        <p:cxnSp>
          <p:nvCxnSpPr>
            <p:cNvPr id="26" name="直接连接符 25"/>
            <p:cNvCxnSpPr/>
            <p:nvPr/>
          </p:nvCxnSpPr>
          <p:spPr>
            <a:xfrm>
              <a:off x="3208" y="2295"/>
              <a:ext cx="315" cy="0"/>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p:nvPr/>
          </p:nvCxnSpPr>
          <p:spPr>
            <a:xfrm rot="5400000">
              <a:off x="3411" y="2408"/>
              <a:ext cx="225" cy="0"/>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p:cNvCxnSpPr/>
            <p:nvPr/>
          </p:nvCxnSpPr>
          <p:spPr>
            <a:xfrm rot="10800000">
              <a:off x="958" y="2520"/>
              <a:ext cx="2565" cy="0"/>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rot="5400000">
              <a:off x="823" y="2655"/>
              <a:ext cx="270"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箭头连接符 29"/>
            <p:cNvCxnSpPr/>
            <p:nvPr/>
          </p:nvCxnSpPr>
          <p:spPr>
            <a:xfrm>
              <a:off x="958" y="2790"/>
              <a:ext cx="225" cy="1"/>
            </a:xfrm>
            <a:prstGeom prst="straightConnector1">
              <a:avLst/>
            </a:prstGeom>
            <a:ln>
              <a:headEnd type="none" w="med" len="med"/>
              <a:tailEnd type="stealth" w="med" len="med"/>
            </a:ln>
          </p:spPr>
          <p:style>
            <a:lnRef idx="2">
              <a:schemeClr val="dk1"/>
            </a:lnRef>
            <a:fillRef idx="0">
              <a:schemeClr val="dk1"/>
            </a:fillRef>
            <a:effectRef idx="1">
              <a:schemeClr val="dk1"/>
            </a:effectRef>
            <a:fontRef idx="minor">
              <a:schemeClr val="tx1"/>
            </a:fontRef>
          </p:style>
        </p:cxnSp>
        <p:cxnSp>
          <p:nvCxnSpPr>
            <p:cNvPr id="31" name="直接箭头连接符 30"/>
            <p:cNvCxnSpPr/>
            <p:nvPr/>
          </p:nvCxnSpPr>
          <p:spPr>
            <a:xfrm>
              <a:off x="3208" y="2745"/>
              <a:ext cx="1125" cy="1"/>
            </a:xfrm>
            <a:prstGeom prst="straightConnector1">
              <a:avLst/>
            </a:prstGeom>
            <a:ln>
              <a:headEnd type="none" w="med" len="med"/>
              <a:tailEnd type="stealth" w="med" len="med"/>
            </a:ln>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a:off x="3208" y="2880"/>
              <a:ext cx="315"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3" name="直接连接符 32"/>
            <p:cNvCxnSpPr/>
            <p:nvPr/>
          </p:nvCxnSpPr>
          <p:spPr>
            <a:xfrm rot="5400000">
              <a:off x="3411" y="2993"/>
              <a:ext cx="225"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rot="10800000">
              <a:off x="958" y="3105"/>
              <a:ext cx="2565"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rot="5400000">
              <a:off x="845" y="3218"/>
              <a:ext cx="225"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6" name="直接箭头连接符 35"/>
            <p:cNvCxnSpPr/>
            <p:nvPr/>
          </p:nvCxnSpPr>
          <p:spPr>
            <a:xfrm>
              <a:off x="958" y="3330"/>
              <a:ext cx="225" cy="1"/>
            </a:xfrm>
            <a:prstGeom prst="straightConnector1">
              <a:avLst/>
            </a:prstGeom>
            <a:ln>
              <a:prstDash val="dash"/>
              <a:headEnd type="none" w="med" len="med"/>
              <a:tailEnd type="stealth" w="med" len="med"/>
            </a:ln>
          </p:spPr>
          <p:style>
            <a:lnRef idx="2">
              <a:schemeClr val="dk1"/>
            </a:lnRef>
            <a:fillRef idx="0">
              <a:schemeClr val="dk1"/>
            </a:fillRef>
            <a:effectRef idx="1">
              <a:schemeClr val="dk1"/>
            </a:effectRef>
            <a:fontRef idx="minor">
              <a:schemeClr val="tx1"/>
            </a:fontRef>
          </p:style>
        </p:cxnSp>
        <p:cxnSp>
          <p:nvCxnSpPr>
            <p:cNvPr id="43" name="直接箭头连接符 42"/>
            <p:cNvCxnSpPr/>
            <p:nvPr/>
          </p:nvCxnSpPr>
          <p:spPr>
            <a:xfrm>
              <a:off x="3208" y="3285"/>
              <a:ext cx="1125" cy="1"/>
            </a:xfrm>
            <a:prstGeom prst="straightConnector1">
              <a:avLst/>
            </a:prstGeom>
            <a:ln>
              <a:headEnd type="none" w="med" len="med"/>
              <a:tailEnd type="stealth" w="med" len="med"/>
            </a:ln>
          </p:spPr>
          <p:style>
            <a:lnRef idx="2">
              <a:schemeClr val="dk1"/>
            </a:lnRef>
            <a:fillRef idx="0">
              <a:schemeClr val="dk1"/>
            </a:fillRef>
            <a:effectRef idx="1">
              <a:schemeClr val="dk1"/>
            </a:effectRef>
            <a:fontRef idx="minor">
              <a:schemeClr val="tx1"/>
            </a:fontRef>
          </p:style>
        </p:cxnSp>
        <p:cxnSp>
          <p:nvCxnSpPr>
            <p:cNvPr id="44" name="直接连接符 43"/>
            <p:cNvCxnSpPr/>
            <p:nvPr/>
          </p:nvCxnSpPr>
          <p:spPr>
            <a:xfrm>
              <a:off x="3208" y="3420"/>
              <a:ext cx="315" cy="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p:cNvCxnSpPr/>
            <p:nvPr/>
          </p:nvCxnSpPr>
          <p:spPr>
            <a:xfrm rot="5400000">
              <a:off x="3411" y="3533"/>
              <a:ext cx="225" cy="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rot="10800000">
              <a:off x="958" y="3645"/>
              <a:ext cx="2565"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p:nvPr/>
          </p:nvCxnSpPr>
          <p:spPr>
            <a:xfrm rot="5400000">
              <a:off x="845" y="3533"/>
              <a:ext cx="225" cy="0"/>
            </a:xfrm>
            <a:prstGeom prst="line">
              <a:avLst/>
            </a:prstGeom>
          </p:spPr>
          <p:style>
            <a:lnRef idx="2">
              <a:schemeClr val="dk1"/>
            </a:lnRef>
            <a:fillRef idx="0">
              <a:schemeClr val="dk1"/>
            </a:fillRef>
            <a:effectRef idx="1">
              <a:schemeClr val="dk1"/>
            </a:effectRef>
            <a:fontRef idx="minor">
              <a:schemeClr val="tx1"/>
            </a:fontRef>
          </p:style>
        </p:cxnSp>
        <p:cxnSp>
          <p:nvCxnSpPr>
            <p:cNvPr id="48" name="直接箭头连接符 47"/>
            <p:cNvCxnSpPr/>
            <p:nvPr/>
          </p:nvCxnSpPr>
          <p:spPr>
            <a:xfrm>
              <a:off x="958" y="3420"/>
              <a:ext cx="225" cy="1"/>
            </a:xfrm>
            <a:prstGeom prst="straightConnector1">
              <a:avLst/>
            </a:prstGeom>
            <a:ln>
              <a:headEnd type="none" w="med" len="med"/>
              <a:tailEnd type="stealth" w="med" len="med"/>
            </a:ln>
          </p:spPr>
          <p:style>
            <a:lnRef idx="2">
              <a:schemeClr val="dk1"/>
            </a:lnRef>
            <a:fillRef idx="0">
              <a:schemeClr val="dk1"/>
            </a:fillRef>
            <a:effectRef idx="1">
              <a:schemeClr val="dk1"/>
            </a:effectRef>
            <a:fontRef idx="minor">
              <a:schemeClr val="tx1"/>
            </a:fontRef>
          </p:style>
        </p:cxnSp>
        <p:sp>
          <p:nvSpPr>
            <p:cNvPr id="195627" name="TextBox 48"/>
            <p:cNvSpPr txBox="1">
              <a:spLocks noChangeArrowheads="1"/>
            </p:cNvSpPr>
            <p:nvPr/>
          </p:nvSpPr>
          <p:spPr bwMode="auto">
            <a:xfrm>
              <a:off x="4378" y="1395"/>
              <a:ext cx="5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Times New Roman" pitchFamily="18" charset="0"/>
                  <a:ea typeface="仿宋" pitchFamily="49" charset="-122"/>
                  <a:cs typeface="Times New Roman" pitchFamily="18" charset="0"/>
                </a:rPr>
                <a:t>至</a:t>
              </a:r>
              <a:r>
                <a:rPr lang="en-US" altLang="zh-CN" b="1">
                  <a:latin typeface="Times New Roman" pitchFamily="18" charset="0"/>
                  <a:ea typeface="仿宋" pitchFamily="49" charset="-122"/>
                  <a:cs typeface="Times New Roman" pitchFamily="18" charset="0"/>
                </a:rPr>
                <a:t>CPU</a:t>
              </a:r>
              <a:endParaRPr lang="zh-CN" altLang="en-US" b="1">
                <a:latin typeface="Times New Roman" pitchFamily="18" charset="0"/>
                <a:ea typeface="仿宋" pitchFamily="49" charset="-122"/>
                <a:cs typeface="Times New Roman" pitchFamily="18" charset="0"/>
              </a:endParaRPr>
            </a:p>
          </p:txBody>
        </p:sp>
        <p:sp>
          <p:nvSpPr>
            <p:cNvPr id="195628" name="TextBox 49"/>
            <p:cNvSpPr txBox="1">
              <a:spLocks noChangeArrowheads="1"/>
            </p:cNvSpPr>
            <p:nvPr/>
          </p:nvSpPr>
          <p:spPr bwMode="auto">
            <a:xfrm>
              <a:off x="4378" y="2025"/>
              <a:ext cx="5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Times New Roman" pitchFamily="18" charset="0"/>
                  <a:ea typeface="仿宋" pitchFamily="49" charset="-122"/>
                  <a:cs typeface="Times New Roman" pitchFamily="18" charset="0"/>
                </a:rPr>
                <a:t>至</a:t>
              </a:r>
              <a:r>
                <a:rPr lang="en-US" altLang="zh-CN" b="1">
                  <a:latin typeface="Times New Roman" pitchFamily="18" charset="0"/>
                  <a:ea typeface="仿宋" pitchFamily="49" charset="-122"/>
                  <a:cs typeface="Times New Roman" pitchFamily="18" charset="0"/>
                </a:rPr>
                <a:t>CPU</a:t>
              </a:r>
              <a:endParaRPr lang="zh-CN" altLang="en-US" b="1">
                <a:latin typeface="Times New Roman" pitchFamily="18" charset="0"/>
                <a:ea typeface="仿宋" pitchFamily="49" charset="-122"/>
                <a:cs typeface="Times New Roman" pitchFamily="18" charset="0"/>
              </a:endParaRPr>
            </a:p>
          </p:txBody>
        </p:sp>
        <p:sp>
          <p:nvSpPr>
            <p:cNvPr id="195629" name="TextBox 50"/>
            <p:cNvSpPr txBox="1">
              <a:spLocks noChangeArrowheads="1"/>
            </p:cNvSpPr>
            <p:nvPr/>
          </p:nvSpPr>
          <p:spPr bwMode="auto">
            <a:xfrm>
              <a:off x="4378" y="2610"/>
              <a:ext cx="5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Times New Roman" pitchFamily="18" charset="0"/>
                  <a:ea typeface="仿宋" pitchFamily="49" charset="-122"/>
                  <a:cs typeface="Times New Roman" pitchFamily="18" charset="0"/>
                </a:rPr>
                <a:t>至</a:t>
              </a:r>
              <a:r>
                <a:rPr lang="en-US" altLang="zh-CN" b="1">
                  <a:latin typeface="Times New Roman" pitchFamily="18" charset="0"/>
                  <a:ea typeface="仿宋" pitchFamily="49" charset="-122"/>
                  <a:cs typeface="Times New Roman" pitchFamily="18" charset="0"/>
                </a:rPr>
                <a:t>CPU</a:t>
              </a:r>
              <a:endParaRPr lang="zh-CN" altLang="en-US" b="1">
                <a:latin typeface="Times New Roman" pitchFamily="18" charset="0"/>
                <a:ea typeface="仿宋" pitchFamily="49" charset="-122"/>
                <a:cs typeface="Times New Roman" pitchFamily="18" charset="0"/>
              </a:endParaRPr>
            </a:p>
          </p:txBody>
        </p:sp>
        <p:sp>
          <p:nvSpPr>
            <p:cNvPr id="195630" name="TextBox 51"/>
            <p:cNvSpPr txBox="1">
              <a:spLocks noChangeArrowheads="1"/>
            </p:cNvSpPr>
            <p:nvPr/>
          </p:nvSpPr>
          <p:spPr bwMode="auto">
            <a:xfrm>
              <a:off x="4401" y="3150"/>
              <a:ext cx="5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Times New Roman" pitchFamily="18" charset="0"/>
                  <a:ea typeface="仿宋" pitchFamily="49" charset="-122"/>
                  <a:cs typeface="Times New Roman" pitchFamily="18" charset="0"/>
                </a:rPr>
                <a:t>至</a:t>
              </a:r>
              <a:r>
                <a:rPr lang="en-US" altLang="zh-CN" b="1">
                  <a:latin typeface="Times New Roman" pitchFamily="18" charset="0"/>
                  <a:ea typeface="仿宋" pitchFamily="49" charset="-122"/>
                  <a:cs typeface="Times New Roman" pitchFamily="18" charset="0"/>
                </a:rPr>
                <a:t>CPU</a:t>
              </a:r>
              <a:endParaRPr lang="zh-CN" altLang="en-US" b="1">
                <a:latin typeface="Times New Roman" pitchFamily="18" charset="0"/>
                <a:ea typeface="仿宋" pitchFamily="49" charset="-122"/>
                <a:cs typeface="Times New Roman" pitchFamily="18" charset="0"/>
              </a:endParaRPr>
            </a:p>
          </p:txBody>
        </p:sp>
        <p:sp>
          <p:nvSpPr>
            <p:cNvPr id="195631" name="TextBox 52"/>
            <p:cNvSpPr txBox="1">
              <a:spLocks noChangeArrowheads="1"/>
            </p:cNvSpPr>
            <p:nvPr/>
          </p:nvSpPr>
          <p:spPr bwMode="auto">
            <a:xfrm>
              <a:off x="3706" y="1305"/>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i="1"/>
                <a:t>S</a:t>
              </a:r>
              <a:r>
                <a:rPr lang="en-US" altLang="zh-CN" i="1" baseline="-25000"/>
                <a:t>1</a:t>
              </a:r>
              <a:endParaRPr lang="zh-CN" altLang="en-US" i="1" baseline="-25000"/>
            </a:p>
          </p:txBody>
        </p:sp>
        <p:sp>
          <p:nvSpPr>
            <p:cNvPr id="195632" name="TextBox 53"/>
            <p:cNvSpPr txBox="1">
              <a:spLocks noChangeArrowheads="1"/>
            </p:cNvSpPr>
            <p:nvPr/>
          </p:nvSpPr>
          <p:spPr bwMode="auto">
            <a:xfrm>
              <a:off x="3703" y="1935"/>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i="1"/>
                <a:t>S</a:t>
              </a:r>
              <a:r>
                <a:rPr lang="en-US" altLang="zh-CN" i="1" baseline="-25000"/>
                <a:t>2</a:t>
              </a:r>
              <a:endParaRPr lang="zh-CN" altLang="en-US" i="1" baseline="-25000"/>
            </a:p>
          </p:txBody>
        </p:sp>
        <p:sp>
          <p:nvSpPr>
            <p:cNvPr id="195633" name="TextBox 54"/>
            <p:cNvSpPr txBox="1">
              <a:spLocks noChangeArrowheads="1"/>
            </p:cNvSpPr>
            <p:nvPr/>
          </p:nvSpPr>
          <p:spPr bwMode="auto">
            <a:xfrm>
              <a:off x="3703" y="2475"/>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i="1"/>
                <a:t>S</a:t>
              </a:r>
              <a:r>
                <a:rPr lang="en-US" altLang="zh-CN" i="1" baseline="-25000"/>
                <a:t>3</a:t>
              </a:r>
              <a:endParaRPr lang="zh-CN" altLang="en-US" i="1" baseline="-25000"/>
            </a:p>
          </p:txBody>
        </p:sp>
        <p:sp>
          <p:nvSpPr>
            <p:cNvPr id="195634" name="TextBox 55"/>
            <p:cNvSpPr txBox="1">
              <a:spLocks noChangeArrowheads="1"/>
            </p:cNvSpPr>
            <p:nvPr/>
          </p:nvSpPr>
          <p:spPr bwMode="auto">
            <a:xfrm>
              <a:off x="3703" y="3060"/>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i="1"/>
                <a:t>S</a:t>
              </a:r>
              <a:r>
                <a:rPr lang="en-US" altLang="zh-CN" i="1" baseline="-25000"/>
                <a:t>n</a:t>
              </a:r>
              <a:endParaRPr lang="zh-CN" altLang="en-US" i="1" baseline="-25000"/>
            </a:p>
          </p:txBody>
        </p:sp>
        <p:sp>
          <p:nvSpPr>
            <p:cNvPr id="195635" name="TextBox 56"/>
            <p:cNvSpPr txBox="1">
              <a:spLocks noChangeArrowheads="1"/>
            </p:cNvSpPr>
            <p:nvPr/>
          </p:nvSpPr>
          <p:spPr bwMode="auto">
            <a:xfrm>
              <a:off x="405" y="1395"/>
              <a:ext cx="5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仿宋" pitchFamily="49" charset="-122"/>
                  <a:ea typeface="仿宋" pitchFamily="49" charset="-122"/>
                </a:rPr>
                <a:t>新进程</a:t>
              </a:r>
            </a:p>
          </p:txBody>
        </p:sp>
        <p:sp>
          <p:nvSpPr>
            <p:cNvPr id="195636" name="TextBox 57"/>
            <p:cNvSpPr txBox="1">
              <a:spLocks noChangeArrowheads="1"/>
            </p:cNvSpPr>
            <p:nvPr/>
          </p:nvSpPr>
          <p:spPr bwMode="auto">
            <a:xfrm>
              <a:off x="4019" y="3510"/>
              <a:ext cx="1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仿宋" pitchFamily="49" charset="-122"/>
                  <a:ea typeface="仿宋" pitchFamily="49" charset="-122"/>
                </a:rPr>
                <a:t>时间片</a:t>
              </a:r>
              <a:r>
                <a:rPr lang="en-US" altLang="zh-CN"/>
                <a:t>:</a:t>
              </a:r>
              <a:r>
                <a:rPr lang="en-US" altLang="zh-CN" i="1"/>
                <a:t>S</a:t>
              </a:r>
              <a:r>
                <a:rPr lang="en-US" altLang="zh-CN" i="1" baseline="-25000"/>
                <a:t>1</a:t>
              </a:r>
              <a:r>
                <a:rPr lang="en-US" altLang="zh-CN" i="1"/>
                <a:t>&lt;S</a:t>
              </a:r>
              <a:r>
                <a:rPr lang="en-US" altLang="zh-CN" i="1" baseline="-25000"/>
                <a:t>2</a:t>
              </a:r>
              <a:r>
                <a:rPr lang="en-US" altLang="zh-CN" i="1"/>
                <a:t>&lt;S</a:t>
              </a:r>
              <a:r>
                <a:rPr lang="en-US" altLang="zh-CN" i="1" baseline="-25000"/>
                <a:t>3</a:t>
              </a:r>
              <a:endParaRPr lang="zh-CN" altLang="en-US" i="1" baseline="-25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95589"/>
                                        </p:tgtEl>
                                        <p:attrNameLst>
                                          <p:attrName>style.visibility</p:attrName>
                                        </p:attrNameLst>
                                      </p:cBhvr>
                                      <p:to>
                                        <p:strVal val="visible"/>
                                      </p:to>
                                    </p:set>
                                    <p:animEffect transition="in" filter="circle(in)">
                                      <p:cBhvr>
                                        <p:cTn id="13" dur="2000"/>
                                        <p:tgtEl>
                                          <p:spTgt spid="195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2.5.3.7 </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反馈调度法</a:t>
            </a:r>
          </a:p>
        </p:txBody>
      </p:sp>
      <p:sp>
        <p:nvSpPr>
          <p:cNvPr id="3" name="内容占位符 2"/>
          <p:cNvSpPr>
            <a:spLocks noGrp="1"/>
          </p:cNvSpPr>
          <p:nvPr>
            <p:ph idx="4294967295"/>
          </p:nvPr>
        </p:nvSpPr>
        <p:spPr>
          <a:xfrm>
            <a:off x="457200" y="1124744"/>
            <a:ext cx="8229600" cy="4525963"/>
          </a:xfrm>
        </p:spPr>
        <p:txBody>
          <a:bodyPr/>
          <a:lstStyle/>
          <a:p>
            <a:pPr eaLnBrk="1" hangingPunct="1">
              <a:spcAft>
                <a:spcPct val="20000"/>
              </a:spcAft>
            </a:pPr>
            <a:r>
              <a:rPr lang="zh-CN" altLang="en-US" b="0" dirty="0" smtClean="0"/>
              <a:t>评价：</a:t>
            </a:r>
            <a:r>
              <a:rPr lang="zh-CN" altLang="en-US" sz="2400" b="0" dirty="0" smtClean="0">
                <a:ea typeface="宋体" pitchFamily="2" charset="-122"/>
              </a:rPr>
              <a:t>多级反馈队列调度算法具有较好的性能，能较好地满足</a:t>
            </a:r>
            <a:r>
              <a:rPr lang="zh-CN" altLang="en-US" sz="2400" dirty="0" smtClean="0">
                <a:solidFill>
                  <a:srgbClr val="FE0000"/>
                </a:solidFill>
                <a:ea typeface="宋体" pitchFamily="2" charset="-122"/>
              </a:rPr>
              <a:t>各种类型</a:t>
            </a:r>
            <a:r>
              <a:rPr lang="zh-CN" altLang="en-US" sz="2400" b="0" dirty="0" smtClean="0">
                <a:ea typeface="宋体" pitchFamily="2" charset="-122"/>
              </a:rPr>
              <a:t>用户的需要。</a:t>
            </a:r>
          </a:p>
          <a:p>
            <a:pPr lvl="1" eaLnBrk="1" hangingPunct="1">
              <a:spcAft>
                <a:spcPct val="20000"/>
              </a:spcAft>
            </a:pPr>
            <a:r>
              <a:rPr lang="zh-CN" altLang="en-US" b="0" dirty="0" smtClean="0"/>
              <a:t>终端型作业用户 </a:t>
            </a:r>
          </a:p>
          <a:p>
            <a:pPr eaLnBrk="1" hangingPunct="1">
              <a:spcAft>
                <a:spcPct val="20000"/>
              </a:spcAft>
              <a:buFont typeface="Arial" pitchFamily="34" charset="0"/>
              <a:buNone/>
            </a:pPr>
            <a:r>
              <a:rPr lang="zh-CN" altLang="en-US" sz="2400" b="0" dirty="0" smtClean="0">
                <a:ea typeface="宋体" pitchFamily="2" charset="-122"/>
              </a:rPr>
              <a:t>             能在第一队列所规定的时间片内完成，可使终端型作业用户都感到满意。</a:t>
            </a:r>
            <a:r>
              <a:rPr lang="zh-CN" altLang="en-US" b="0" dirty="0" smtClean="0"/>
              <a:t> </a:t>
            </a:r>
          </a:p>
          <a:p>
            <a:pPr lvl="1" eaLnBrk="1" hangingPunct="1">
              <a:spcAft>
                <a:spcPct val="20000"/>
              </a:spcAft>
            </a:pPr>
            <a:r>
              <a:rPr lang="zh-CN" altLang="en-US" b="0" dirty="0" smtClean="0"/>
              <a:t>对短作业用户有利</a:t>
            </a:r>
          </a:p>
          <a:p>
            <a:pPr lvl="1" eaLnBrk="1" hangingPunct="1">
              <a:spcAft>
                <a:spcPct val="20000"/>
              </a:spcAft>
              <a:buFont typeface="Arial" pitchFamily="34" charset="0"/>
              <a:buNone/>
            </a:pPr>
            <a:r>
              <a:rPr lang="zh-CN" altLang="en-US" sz="2000" b="0" dirty="0" smtClean="0">
                <a:ea typeface="宋体" pitchFamily="2" charset="-122"/>
              </a:rPr>
              <a:t>        </a:t>
            </a:r>
            <a:r>
              <a:rPr lang="zh-CN" altLang="en-US" b="0" dirty="0" smtClean="0">
                <a:ea typeface="宋体" pitchFamily="2" charset="-122"/>
              </a:rPr>
              <a:t>能在前几个队列所规定的时间片内完成。</a:t>
            </a:r>
            <a:endParaRPr lang="en-US" altLang="zh-CN" b="0" dirty="0" smtClean="0"/>
          </a:p>
          <a:p>
            <a:pPr lvl="1" eaLnBrk="1" hangingPunct="1">
              <a:spcAft>
                <a:spcPct val="20000"/>
              </a:spcAft>
            </a:pPr>
            <a:r>
              <a:rPr lang="zh-CN" altLang="en-US" b="0" dirty="0" smtClean="0"/>
              <a:t>长批处理作业用户</a:t>
            </a:r>
          </a:p>
          <a:p>
            <a:pPr eaLnBrk="1" hangingPunct="1">
              <a:spcAft>
                <a:spcPct val="20000"/>
              </a:spcAft>
              <a:buFont typeface="Arial" pitchFamily="34" charset="0"/>
              <a:buNone/>
            </a:pPr>
            <a:r>
              <a:rPr lang="zh-CN" altLang="en-US" sz="2400" b="0" dirty="0" smtClean="0">
                <a:latin typeface="宋体" pitchFamily="2" charset="-122"/>
                <a:ea typeface="宋体" pitchFamily="2" charset="-122"/>
              </a:rPr>
              <a:t>      对于长作业，它将依次在第</a:t>
            </a:r>
            <a:r>
              <a:rPr lang="en-US" altLang="zh-CN" sz="2400" b="0" dirty="0" smtClean="0">
                <a:latin typeface="宋体" pitchFamily="2" charset="-122"/>
                <a:ea typeface="宋体" pitchFamily="2" charset="-122"/>
              </a:rPr>
              <a:t>1</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2,…</a:t>
            </a:r>
            <a:r>
              <a:rPr lang="zh-CN" altLang="en-US" sz="2400" b="0" dirty="0" smtClean="0">
                <a:latin typeface="宋体" pitchFamily="2" charset="-122"/>
                <a:ea typeface="宋体" pitchFamily="2" charset="-122"/>
              </a:rPr>
              <a:t>，</a:t>
            </a:r>
            <a:r>
              <a:rPr lang="en-US" altLang="zh-CN" sz="2400" b="0" dirty="0" smtClean="0">
                <a:latin typeface="宋体" pitchFamily="2" charset="-122"/>
                <a:ea typeface="宋体" pitchFamily="2" charset="-122"/>
              </a:rPr>
              <a:t>n</a:t>
            </a:r>
            <a:r>
              <a:rPr lang="zh-CN" altLang="en-US" sz="2400" b="0" dirty="0" smtClean="0">
                <a:latin typeface="宋体" pitchFamily="2" charset="-122"/>
                <a:ea typeface="宋体" pitchFamily="2" charset="-122"/>
              </a:rPr>
              <a:t>个队列中运行，然后再按轮转方式运行，用户不必担心其作业长期得不到处理。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circle(in)">
                                      <p:cBhvr>
                                        <p:cTn id="4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2467" y="3139494"/>
            <a:ext cx="6316687" cy="2592288"/>
            <a:chOff x="1063624" y="2893586"/>
            <a:chExt cx="6316687" cy="2592288"/>
          </a:xfrm>
        </p:grpSpPr>
        <p:grpSp>
          <p:nvGrpSpPr>
            <p:cNvPr id="6" name="组合 5"/>
            <p:cNvGrpSpPr/>
            <p:nvPr/>
          </p:nvGrpSpPr>
          <p:grpSpPr>
            <a:xfrm>
              <a:off x="1063624" y="2893586"/>
              <a:ext cx="6316687" cy="2191599"/>
              <a:chOff x="949325" y="3610036"/>
              <a:chExt cx="4343400" cy="1187116"/>
            </a:xfrm>
          </p:grpSpPr>
          <p:sp>
            <p:nvSpPr>
              <p:cNvPr id="16" name="Line 18"/>
              <p:cNvSpPr>
                <a:spLocks noChangeShapeType="1"/>
              </p:cNvSpPr>
              <p:nvPr/>
            </p:nvSpPr>
            <p:spPr bwMode="auto">
              <a:xfrm>
                <a:off x="949325" y="4797152"/>
                <a:ext cx="434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33"/>
              <p:cNvSpPr>
                <a:spLocks noChangeShapeType="1"/>
              </p:cNvSpPr>
              <p:nvPr/>
            </p:nvSpPr>
            <p:spPr bwMode="auto">
              <a:xfrm>
                <a:off x="949325" y="3610036"/>
                <a:ext cx="0" cy="1187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4"/>
              <p:cNvSpPr>
                <a:spLocks noChangeShapeType="1"/>
              </p:cNvSpPr>
              <p:nvPr/>
            </p:nvSpPr>
            <p:spPr bwMode="auto">
              <a:xfrm>
                <a:off x="1406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35"/>
              <p:cNvSpPr>
                <a:spLocks noChangeShapeType="1"/>
              </p:cNvSpPr>
              <p:nvPr/>
            </p:nvSpPr>
            <p:spPr bwMode="auto">
              <a:xfrm>
                <a:off x="1635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36"/>
              <p:cNvSpPr>
                <a:spLocks noChangeShapeType="1"/>
              </p:cNvSpPr>
              <p:nvPr/>
            </p:nvSpPr>
            <p:spPr bwMode="auto">
              <a:xfrm>
                <a:off x="1863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37"/>
              <p:cNvSpPr>
                <a:spLocks noChangeShapeType="1"/>
              </p:cNvSpPr>
              <p:nvPr/>
            </p:nvSpPr>
            <p:spPr bwMode="auto">
              <a:xfrm>
                <a:off x="2092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38"/>
              <p:cNvSpPr>
                <a:spLocks noChangeShapeType="1"/>
              </p:cNvSpPr>
              <p:nvPr/>
            </p:nvSpPr>
            <p:spPr bwMode="auto">
              <a:xfrm>
                <a:off x="2320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39"/>
              <p:cNvSpPr>
                <a:spLocks noChangeShapeType="1"/>
              </p:cNvSpPr>
              <p:nvPr/>
            </p:nvSpPr>
            <p:spPr bwMode="auto">
              <a:xfrm>
                <a:off x="2549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40"/>
              <p:cNvSpPr>
                <a:spLocks noChangeShapeType="1"/>
              </p:cNvSpPr>
              <p:nvPr/>
            </p:nvSpPr>
            <p:spPr bwMode="auto">
              <a:xfrm>
                <a:off x="2778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41"/>
              <p:cNvSpPr>
                <a:spLocks noChangeShapeType="1"/>
              </p:cNvSpPr>
              <p:nvPr/>
            </p:nvSpPr>
            <p:spPr bwMode="auto">
              <a:xfrm>
                <a:off x="3006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42"/>
              <p:cNvSpPr>
                <a:spLocks noChangeShapeType="1"/>
              </p:cNvSpPr>
              <p:nvPr/>
            </p:nvSpPr>
            <p:spPr bwMode="auto">
              <a:xfrm>
                <a:off x="4606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43"/>
              <p:cNvSpPr>
                <a:spLocks noChangeShapeType="1"/>
              </p:cNvSpPr>
              <p:nvPr/>
            </p:nvSpPr>
            <p:spPr bwMode="auto">
              <a:xfrm>
                <a:off x="4378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4"/>
              <p:cNvSpPr>
                <a:spLocks noChangeShapeType="1"/>
              </p:cNvSpPr>
              <p:nvPr/>
            </p:nvSpPr>
            <p:spPr bwMode="auto">
              <a:xfrm>
                <a:off x="41497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45"/>
              <p:cNvSpPr>
                <a:spLocks noChangeShapeType="1"/>
              </p:cNvSpPr>
              <p:nvPr/>
            </p:nvSpPr>
            <p:spPr bwMode="auto">
              <a:xfrm>
                <a:off x="39211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46"/>
              <p:cNvSpPr>
                <a:spLocks noChangeShapeType="1"/>
              </p:cNvSpPr>
              <p:nvPr/>
            </p:nvSpPr>
            <p:spPr bwMode="auto">
              <a:xfrm>
                <a:off x="36925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47"/>
              <p:cNvSpPr>
                <a:spLocks noChangeShapeType="1"/>
              </p:cNvSpPr>
              <p:nvPr/>
            </p:nvSpPr>
            <p:spPr bwMode="auto">
              <a:xfrm>
                <a:off x="34639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48"/>
              <p:cNvSpPr>
                <a:spLocks noChangeShapeType="1"/>
              </p:cNvSpPr>
              <p:nvPr/>
            </p:nvSpPr>
            <p:spPr bwMode="auto">
              <a:xfrm>
                <a:off x="3235325" y="4689202"/>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4"/>
              <p:cNvSpPr>
                <a:spLocks noChangeShapeType="1"/>
              </p:cNvSpPr>
              <p:nvPr/>
            </p:nvSpPr>
            <p:spPr bwMode="auto">
              <a:xfrm>
                <a:off x="1184803" y="4689201"/>
                <a:ext cx="0" cy="100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TextBox 6"/>
            <p:cNvSpPr txBox="1"/>
            <p:nvPr/>
          </p:nvSpPr>
          <p:spPr>
            <a:xfrm>
              <a:off x="1572078" y="5116542"/>
              <a:ext cx="312906" cy="369332"/>
            </a:xfrm>
            <a:prstGeom prst="rect">
              <a:avLst/>
            </a:prstGeom>
            <a:noFill/>
          </p:spPr>
          <p:txBody>
            <a:bodyPr wrap="none" rtlCol="0">
              <a:spAutoFit/>
            </a:bodyPr>
            <a:lstStyle/>
            <a:p>
              <a:r>
                <a:rPr lang="en-US" altLang="zh-CN" dirty="0" smtClean="0"/>
                <a:t>2</a:t>
              </a:r>
              <a:endParaRPr lang="zh-CN" altLang="en-US" dirty="0"/>
            </a:p>
          </p:txBody>
        </p:sp>
        <p:sp>
          <p:nvSpPr>
            <p:cNvPr id="8" name="TextBox 7"/>
            <p:cNvSpPr txBox="1"/>
            <p:nvPr/>
          </p:nvSpPr>
          <p:spPr>
            <a:xfrm>
              <a:off x="2237000" y="5116542"/>
              <a:ext cx="312906" cy="369332"/>
            </a:xfrm>
            <a:prstGeom prst="rect">
              <a:avLst/>
            </a:prstGeom>
            <a:noFill/>
          </p:spPr>
          <p:txBody>
            <a:bodyPr wrap="none" rtlCol="0">
              <a:spAutoFit/>
            </a:bodyPr>
            <a:lstStyle/>
            <a:p>
              <a:r>
                <a:rPr lang="en-US" altLang="zh-CN" dirty="0"/>
                <a:t>4</a:t>
              </a:r>
              <a:endParaRPr lang="zh-CN" altLang="en-US" dirty="0"/>
            </a:p>
          </p:txBody>
        </p:sp>
        <p:sp>
          <p:nvSpPr>
            <p:cNvPr id="9" name="TextBox 8"/>
            <p:cNvSpPr txBox="1"/>
            <p:nvPr/>
          </p:nvSpPr>
          <p:spPr>
            <a:xfrm>
              <a:off x="2901914" y="5116542"/>
              <a:ext cx="312906" cy="369332"/>
            </a:xfrm>
            <a:prstGeom prst="rect">
              <a:avLst/>
            </a:prstGeom>
            <a:noFill/>
          </p:spPr>
          <p:txBody>
            <a:bodyPr wrap="none" rtlCol="0">
              <a:spAutoFit/>
            </a:bodyPr>
            <a:lstStyle/>
            <a:p>
              <a:r>
                <a:rPr lang="en-US" altLang="zh-CN" dirty="0"/>
                <a:t>6</a:t>
              </a:r>
              <a:endParaRPr lang="zh-CN" altLang="en-US" dirty="0"/>
            </a:p>
          </p:txBody>
        </p:sp>
        <p:sp>
          <p:nvSpPr>
            <p:cNvPr id="10" name="TextBox 9"/>
            <p:cNvSpPr txBox="1"/>
            <p:nvPr/>
          </p:nvSpPr>
          <p:spPr>
            <a:xfrm>
              <a:off x="3566829" y="5116542"/>
              <a:ext cx="312906" cy="369332"/>
            </a:xfrm>
            <a:prstGeom prst="rect">
              <a:avLst/>
            </a:prstGeom>
            <a:noFill/>
          </p:spPr>
          <p:txBody>
            <a:bodyPr wrap="none" rtlCol="0">
              <a:spAutoFit/>
            </a:bodyPr>
            <a:lstStyle/>
            <a:p>
              <a:r>
                <a:rPr lang="en-US" altLang="zh-CN" dirty="0"/>
                <a:t>8</a:t>
              </a:r>
              <a:endParaRPr lang="zh-CN" altLang="en-US" dirty="0"/>
            </a:p>
          </p:txBody>
        </p:sp>
        <p:sp>
          <p:nvSpPr>
            <p:cNvPr id="11" name="TextBox 10"/>
            <p:cNvSpPr txBox="1"/>
            <p:nvPr/>
          </p:nvSpPr>
          <p:spPr>
            <a:xfrm>
              <a:off x="4231743" y="5116542"/>
              <a:ext cx="441146" cy="369332"/>
            </a:xfrm>
            <a:prstGeom prst="rect">
              <a:avLst/>
            </a:prstGeom>
            <a:noFill/>
          </p:spPr>
          <p:txBody>
            <a:bodyPr wrap="none" rtlCol="0">
              <a:spAutoFit/>
            </a:bodyPr>
            <a:lstStyle/>
            <a:p>
              <a:r>
                <a:rPr lang="en-US" altLang="zh-CN" dirty="0" smtClean="0"/>
                <a:t>10</a:t>
              </a:r>
              <a:endParaRPr lang="zh-CN" altLang="en-US" dirty="0"/>
            </a:p>
          </p:txBody>
        </p:sp>
        <p:sp>
          <p:nvSpPr>
            <p:cNvPr id="12" name="TextBox 11"/>
            <p:cNvSpPr txBox="1"/>
            <p:nvPr/>
          </p:nvSpPr>
          <p:spPr>
            <a:xfrm>
              <a:off x="4832538" y="5116542"/>
              <a:ext cx="441146" cy="369332"/>
            </a:xfrm>
            <a:prstGeom prst="rect">
              <a:avLst/>
            </a:prstGeom>
            <a:noFill/>
          </p:spPr>
          <p:txBody>
            <a:bodyPr wrap="none" rtlCol="0">
              <a:spAutoFit/>
            </a:bodyPr>
            <a:lstStyle/>
            <a:p>
              <a:r>
                <a:rPr lang="en-US" altLang="zh-CN" dirty="0" smtClean="0"/>
                <a:t>12</a:t>
              </a:r>
              <a:endParaRPr lang="zh-CN" altLang="en-US" dirty="0"/>
            </a:p>
          </p:txBody>
        </p:sp>
        <p:sp>
          <p:nvSpPr>
            <p:cNvPr id="13" name="TextBox 12"/>
            <p:cNvSpPr txBox="1"/>
            <p:nvPr/>
          </p:nvSpPr>
          <p:spPr>
            <a:xfrm>
              <a:off x="5497452" y="5116542"/>
              <a:ext cx="441146" cy="369332"/>
            </a:xfrm>
            <a:prstGeom prst="rect">
              <a:avLst/>
            </a:prstGeom>
            <a:noFill/>
          </p:spPr>
          <p:txBody>
            <a:bodyPr wrap="none" rtlCol="0">
              <a:spAutoFit/>
            </a:bodyPr>
            <a:lstStyle/>
            <a:p>
              <a:r>
                <a:rPr lang="en-US" altLang="zh-CN" dirty="0" smtClean="0"/>
                <a:t>14</a:t>
              </a:r>
              <a:endParaRPr lang="zh-CN" altLang="en-US" dirty="0"/>
            </a:p>
          </p:txBody>
        </p:sp>
        <p:sp>
          <p:nvSpPr>
            <p:cNvPr id="14" name="TextBox 13"/>
            <p:cNvSpPr txBox="1"/>
            <p:nvPr/>
          </p:nvSpPr>
          <p:spPr>
            <a:xfrm>
              <a:off x="6162366" y="5116542"/>
              <a:ext cx="441146" cy="369332"/>
            </a:xfrm>
            <a:prstGeom prst="rect">
              <a:avLst/>
            </a:prstGeom>
            <a:noFill/>
          </p:spPr>
          <p:txBody>
            <a:bodyPr wrap="none" rtlCol="0">
              <a:spAutoFit/>
            </a:bodyPr>
            <a:lstStyle/>
            <a:p>
              <a:r>
                <a:rPr lang="en-US" altLang="zh-CN" dirty="0" smtClean="0"/>
                <a:t>16</a:t>
              </a:r>
              <a:endParaRPr lang="zh-CN" altLang="en-US" dirty="0"/>
            </a:p>
          </p:txBody>
        </p:sp>
        <p:sp>
          <p:nvSpPr>
            <p:cNvPr id="15" name="TextBox 14"/>
            <p:cNvSpPr txBox="1"/>
            <p:nvPr/>
          </p:nvSpPr>
          <p:spPr>
            <a:xfrm>
              <a:off x="7067405" y="5116542"/>
              <a:ext cx="248786" cy="369332"/>
            </a:xfrm>
            <a:prstGeom prst="rect">
              <a:avLst/>
            </a:prstGeom>
            <a:noFill/>
          </p:spPr>
          <p:txBody>
            <a:bodyPr wrap="none" rtlCol="0">
              <a:spAutoFit/>
            </a:bodyPr>
            <a:lstStyle/>
            <a:p>
              <a:r>
                <a:rPr lang="en-US" altLang="zh-CN" dirty="0"/>
                <a:t>t</a:t>
              </a:r>
              <a:endParaRPr lang="zh-CN" altLang="en-US" dirty="0"/>
            </a:p>
          </p:txBody>
        </p:sp>
      </p:grpSp>
      <p:graphicFrame>
        <p:nvGraphicFramePr>
          <p:cNvPr id="34" name="表格 33"/>
          <p:cNvGraphicFramePr>
            <a:graphicFrameLocks noGrp="1"/>
          </p:cNvGraphicFramePr>
          <p:nvPr>
            <p:extLst>
              <p:ext uri="{D42A27DB-BD31-4B8C-83A1-F6EECF244321}">
                <p14:modId xmlns:p14="http://schemas.microsoft.com/office/powerpoint/2010/main" val="998369608"/>
              </p:ext>
            </p:extLst>
          </p:nvPr>
        </p:nvGraphicFramePr>
        <p:xfrm>
          <a:off x="35496" y="1087444"/>
          <a:ext cx="4013912" cy="1693484"/>
        </p:xfrm>
        <a:graphic>
          <a:graphicData uri="http://schemas.openxmlformats.org/drawingml/2006/table">
            <a:tbl>
              <a:tblPr firstRow="1" firstCol="1" bandRow="1">
                <a:tableStyleId>{21E4AEA4-8DFA-4A89-87EB-49C32662AFE0}</a:tableStyleId>
              </a:tblPr>
              <a:tblGrid>
                <a:gridCol w="611127"/>
                <a:gridCol w="893186"/>
                <a:gridCol w="893186"/>
                <a:gridCol w="893788"/>
                <a:gridCol w="722625"/>
              </a:tblGrid>
              <a:tr h="366196">
                <a:tc>
                  <a:txBody>
                    <a:bodyPr/>
                    <a:lstStyle/>
                    <a:p>
                      <a:pPr algn="ctr">
                        <a:spcAft>
                          <a:spcPts val="0"/>
                        </a:spcAft>
                      </a:pPr>
                      <a:r>
                        <a:rPr lang="zh-CN" sz="1200" kern="100" dirty="0">
                          <a:effectLst/>
                        </a:rPr>
                        <a:t>进程名</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产生时间</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smtClean="0">
                          <a:effectLst/>
                        </a:rPr>
                        <a:t>服务时间</a:t>
                      </a:r>
                      <a:endParaRPr lang="zh-CN" sz="1200" kern="100" dirty="0">
                        <a:effectLst/>
                        <a:latin typeface="Times New Roman"/>
                        <a:ea typeface="宋体"/>
                      </a:endParaRPr>
                    </a:p>
                  </a:txBody>
                  <a:tcPr marL="68580" marR="68580" marT="0" marB="0" anchor="ctr"/>
                </a:tc>
                <a:tc>
                  <a:txBody>
                    <a:bodyPr/>
                    <a:lstStyle/>
                    <a:p>
                      <a:pPr algn="ctr">
                        <a:spcAft>
                          <a:spcPts val="0"/>
                        </a:spcAft>
                      </a:pPr>
                      <a:r>
                        <a:rPr lang="zh-CN" sz="1200" kern="100">
                          <a:effectLst/>
                        </a:rPr>
                        <a:t>优先级</a:t>
                      </a:r>
                      <a:endParaRPr lang="zh-CN" sz="1200" kern="100">
                        <a:effectLst/>
                        <a:latin typeface="Times New Roman"/>
                        <a:ea typeface="宋体"/>
                      </a:endParaRPr>
                    </a:p>
                  </a:txBody>
                  <a:tcPr marL="68580" marR="68580" marT="0" marB="0" anchor="ctr"/>
                </a:tc>
                <a:tc>
                  <a:txBody>
                    <a:bodyPr/>
                    <a:lstStyle/>
                    <a:p>
                      <a:pPr algn="ctr">
                        <a:spcAft>
                          <a:spcPts val="0"/>
                        </a:spcAft>
                      </a:pPr>
                      <a:r>
                        <a:rPr lang="zh-CN" sz="1200" kern="100" dirty="0">
                          <a:effectLst/>
                        </a:rPr>
                        <a:t>时间片</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dirty="0">
                          <a:effectLst/>
                        </a:rPr>
                        <a:t>P1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0</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2</a:t>
                      </a:r>
                      <a:endParaRPr lang="zh-CN" sz="1200" kern="100" dirty="0">
                        <a:effectLst/>
                        <a:latin typeface="Times New Roman"/>
                        <a:ea typeface="宋体"/>
                      </a:endParaRPr>
                    </a:p>
                  </a:txBody>
                  <a:tcPr marL="68580" marR="68580" marT="0" marB="0" anchor="ctr"/>
                </a:tc>
                <a:tc rowSpan="4">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r>
              <a:tr h="331822">
                <a:tc>
                  <a:txBody>
                    <a:bodyPr/>
                    <a:lstStyle/>
                    <a:p>
                      <a:pPr algn="ctr">
                        <a:spcAft>
                          <a:spcPts val="0"/>
                        </a:spcAft>
                      </a:pPr>
                      <a:r>
                        <a:rPr lang="en-US" sz="1200" kern="100">
                          <a:effectLst/>
                        </a:rPr>
                        <a:t>P2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1</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dirty="0">
                          <a:effectLst/>
                        </a:rPr>
                        <a:t>6</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P3</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2</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a:effectLst/>
                        </a:rPr>
                        <a:t>1</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4</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r h="331822">
                <a:tc>
                  <a:txBody>
                    <a:bodyPr/>
                    <a:lstStyle/>
                    <a:p>
                      <a:pPr algn="ctr">
                        <a:spcAft>
                          <a:spcPts val="0"/>
                        </a:spcAft>
                      </a:pPr>
                      <a:r>
                        <a:rPr lang="en-US" sz="1200" kern="100">
                          <a:effectLst/>
                        </a:rPr>
                        <a:t>P4</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a:txBody>
                    <a:bodyPr/>
                    <a:lstStyle/>
                    <a:p>
                      <a:pPr algn="ctr">
                        <a:spcAft>
                          <a:spcPts val="0"/>
                        </a:spcAft>
                      </a:pPr>
                      <a:r>
                        <a:rPr lang="en-US" sz="1200" kern="100">
                          <a:effectLst/>
                        </a:rPr>
                        <a:t>5</a:t>
                      </a:r>
                      <a:endParaRPr lang="zh-CN" sz="1200" kern="100">
                        <a:effectLst/>
                        <a:latin typeface="Times New Roman"/>
                        <a:ea typeface="宋体"/>
                      </a:endParaRPr>
                    </a:p>
                  </a:txBody>
                  <a:tcPr marL="68580" marR="68580" marT="0" marB="0" anchor="ctr"/>
                </a:tc>
                <a:tc>
                  <a:txBody>
                    <a:bodyPr/>
                    <a:lstStyle/>
                    <a:p>
                      <a:pPr algn="ctr">
                        <a:spcAft>
                          <a:spcPts val="0"/>
                        </a:spcAft>
                      </a:pPr>
                      <a:r>
                        <a:rPr lang="en-US" sz="1200" kern="100" dirty="0">
                          <a:effectLst/>
                        </a:rPr>
                        <a:t>3</a:t>
                      </a:r>
                      <a:endParaRPr lang="zh-CN" sz="1200" kern="100" dirty="0">
                        <a:effectLst/>
                        <a:latin typeface="Times New Roman"/>
                        <a:ea typeface="宋体"/>
                      </a:endParaRPr>
                    </a:p>
                  </a:txBody>
                  <a:tcPr marL="68580" marR="68580" marT="0" marB="0" anchor="ctr"/>
                </a:tc>
                <a:tc vMerge="1">
                  <a:txBody>
                    <a:bodyPr/>
                    <a:lstStyle/>
                    <a:p>
                      <a:endParaRPr lang="zh-CN" altLang="en-US"/>
                    </a:p>
                  </a:txBody>
                  <a:tcPr/>
                </a:tc>
              </a:tr>
            </a:tbl>
          </a:graphicData>
        </a:graphic>
      </p:graphicFrame>
      <p:cxnSp>
        <p:nvCxnSpPr>
          <p:cNvPr id="36" name="直接连接符 35"/>
          <p:cNvCxnSpPr/>
          <p:nvPr/>
        </p:nvCxnSpPr>
        <p:spPr>
          <a:xfrm>
            <a:off x="1951646" y="4867686"/>
            <a:ext cx="35084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10402" y="4642370"/>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40" name="直接连接符 39"/>
          <p:cNvCxnSpPr/>
          <p:nvPr/>
        </p:nvCxnSpPr>
        <p:spPr>
          <a:xfrm>
            <a:off x="2306575" y="4387979"/>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75656" y="4161254"/>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44" name="直接连接符 43"/>
          <p:cNvCxnSpPr/>
          <p:nvPr/>
        </p:nvCxnSpPr>
        <p:spPr>
          <a:xfrm>
            <a:off x="2638248" y="3931582"/>
            <a:ext cx="33651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10402" y="3715558"/>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47" name="直接连接符 46"/>
          <p:cNvCxnSpPr/>
          <p:nvPr/>
        </p:nvCxnSpPr>
        <p:spPr>
          <a:xfrm>
            <a:off x="2635234"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10402" y="3305282"/>
            <a:ext cx="466794" cy="369332"/>
          </a:xfrm>
          <a:prstGeom prst="rect">
            <a:avLst/>
          </a:prstGeom>
          <a:noFill/>
        </p:spPr>
        <p:txBody>
          <a:bodyPr wrap="none" rtlCol="0">
            <a:spAutoFit/>
          </a:bodyPr>
          <a:lstStyle/>
          <a:p>
            <a:r>
              <a:rPr lang="en-US" altLang="zh-CN" dirty="0" smtClean="0"/>
              <a:t>P4</a:t>
            </a:r>
            <a:endParaRPr lang="zh-CN" altLang="en-US" dirty="0"/>
          </a:p>
        </p:txBody>
      </p:sp>
      <p:sp>
        <p:nvSpPr>
          <p:cNvPr id="51" name="矩形 50"/>
          <p:cNvSpPr/>
          <p:nvPr/>
        </p:nvSpPr>
        <p:spPr>
          <a:xfrm>
            <a:off x="4461889" y="1911324"/>
            <a:ext cx="1811714"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平均周转时间：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mc:AlternateContent xmlns:mc="http://schemas.openxmlformats.org/markup-compatibility/2006" xmlns:a14="http://schemas.microsoft.com/office/drawing/2010/main">
        <mc:Choice Requires="a14">
          <p:sp>
            <p:nvSpPr>
              <p:cNvPr id="52" name="TextBox 51"/>
              <p:cNvSpPr txBox="1"/>
              <p:nvPr/>
            </p:nvSpPr>
            <p:spPr>
              <a:xfrm>
                <a:off x="6036975" y="1790522"/>
                <a:ext cx="2109488"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a:rPr>
                          </m:ctrlPr>
                        </m:fPr>
                        <m:num>
                          <m:r>
                            <a:rPr lang="en-US" altLang="zh-CN" sz="1600" b="1" i="1" smtClean="0">
                              <a:latin typeface="Cambria Math"/>
                            </a:rPr>
                            <m:t>𝟓</m:t>
                          </m:r>
                          <m:r>
                            <a:rPr lang="en-US" altLang="zh-CN" sz="1600" b="1" i="1" smtClean="0">
                              <a:latin typeface="Cambria Math"/>
                            </a:rPr>
                            <m:t>+</m:t>
                          </m:r>
                          <m:r>
                            <a:rPr lang="en-US" altLang="zh-CN" sz="1600" b="1" i="1" smtClean="0">
                              <a:latin typeface="Cambria Math"/>
                            </a:rPr>
                            <m:t>𝟏𝟏</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𝟏𝟏</m:t>
                          </m:r>
                        </m:num>
                        <m:den>
                          <m:r>
                            <a:rPr lang="en-US" altLang="zh-CN" sz="1600" b="1" i="1" smtClean="0">
                              <a:latin typeface="Cambria Math"/>
                            </a:rPr>
                            <m:t>𝟒</m:t>
                          </m:r>
                        </m:den>
                      </m:f>
                      <m:r>
                        <a:rPr lang="en-US" altLang="zh-CN" sz="1600" b="1" i="1" smtClean="0">
                          <a:latin typeface="Cambria Math"/>
                        </a:rPr>
                        <m:t>=</m:t>
                      </m:r>
                      <m:r>
                        <a:rPr lang="en-US" altLang="zh-CN" sz="1600" b="1" i="1" smtClean="0">
                          <a:latin typeface="Cambria Math"/>
                        </a:rPr>
                        <m:t>𝟕</m:t>
                      </m:r>
                    </m:oMath>
                  </m:oMathPara>
                </a14:m>
                <a:endParaRPr lang="zh-CN" altLang="en-US" sz="1600"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6036975" y="1790522"/>
                <a:ext cx="2109488" cy="558358"/>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53" name="组合 52"/>
          <p:cNvGrpSpPr/>
          <p:nvPr/>
        </p:nvGrpSpPr>
        <p:grpSpPr>
          <a:xfrm>
            <a:off x="1729070" y="5659774"/>
            <a:ext cx="466794" cy="649546"/>
            <a:chOff x="2414404" y="4941168"/>
            <a:chExt cx="466794" cy="649546"/>
          </a:xfrm>
        </p:grpSpPr>
        <p:sp>
          <p:nvSpPr>
            <p:cNvPr id="54" name="TextBox 53"/>
            <p:cNvSpPr txBox="1"/>
            <p:nvPr/>
          </p:nvSpPr>
          <p:spPr>
            <a:xfrm>
              <a:off x="2414404" y="5221382"/>
              <a:ext cx="466794" cy="369332"/>
            </a:xfrm>
            <a:prstGeom prst="rect">
              <a:avLst/>
            </a:prstGeom>
            <a:noFill/>
          </p:spPr>
          <p:txBody>
            <a:bodyPr wrap="none" rtlCol="0">
              <a:spAutoFit/>
            </a:bodyPr>
            <a:lstStyle/>
            <a:p>
              <a:r>
                <a:rPr lang="en-US" altLang="zh-CN" dirty="0" smtClean="0"/>
                <a:t>P1</a:t>
              </a:r>
              <a:endParaRPr lang="zh-CN" altLang="en-US" dirty="0"/>
            </a:p>
          </p:txBody>
        </p:sp>
        <p:cxnSp>
          <p:nvCxnSpPr>
            <p:cNvPr id="55" name="直接箭头连接符 54"/>
            <p:cNvCxnSpPr>
              <a:stCxn id="54"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6" name="组合 55"/>
          <p:cNvGrpSpPr/>
          <p:nvPr/>
        </p:nvGrpSpPr>
        <p:grpSpPr>
          <a:xfrm>
            <a:off x="2071530" y="5659774"/>
            <a:ext cx="466794" cy="649546"/>
            <a:chOff x="2414404" y="4941168"/>
            <a:chExt cx="466794" cy="649546"/>
          </a:xfrm>
        </p:grpSpPr>
        <p:sp>
          <p:nvSpPr>
            <p:cNvPr id="57" name="TextBox 56"/>
            <p:cNvSpPr txBox="1"/>
            <p:nvPr/>
          </p:nvSpPr>
          <p:spPr>
            <a:xfrm>
              <a:off x="2414404" y="5221382"/>
              <a:ext cx="466794" cy="369332"/>
            </a:xfrm>
            <a:prstGeom prst="rect">
              <a:avLst/>
            </a:prstGeom>
            <a:noFill/>
          </p:spPr>
          <p:txBody>
            <a:bodyPr wrap="none" rtlCol="0">
              <a:spAutoFit/>
            </a:bodyPr>
            <a:lstStyle/>
            <a:p>
              <a:r>
                <a:rPr lang="en-US" altLang="zh-CN" dirty="0" smtClean="0"/>
                <a:t>P2</a:t>
              </a:r>
              <a:endParaRPr lang="zh-CN" altLang="en-US" dirty="0"/>
            </a:p>
          </p:txBody>
        </p:sp>
        <p:cxnSp>
          <p:nvCxnSpPr>
            <p:cNvPr id="58" name="直接箭头连接符 57"/>
            <p:cNvCxnSpPr>
              <a:stCxn id="57"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9" name="组合 58"/>
          <p:cNvGrpSpPr/>
          <p:nvPr/>
        </p:nvGrpSpPr>
        <p:grpSpPr>
          <a:xfrm>
            <a:off x="2393977" y="5659774"/>
            <a:ext cx="466794" cy="649546"/>
            <a:chOff x="2414404" y="4941168"/>
            <a:chExt cx="466794" cy="649546"/>
          </a:xfrm>
        </p:grpSpPr>
        <p:sp>
          <p:nvSpPr>
            <p:cNvPr id="60" name="TextBox 59"/>
            <p:cNvSpPr txBox="1"/>
            <p:nvPr/>
          </p:nvSpPr>
          <p:spPr>
            <a:xfrm>
              <a:off x="2414404" y="5221382"/>
              <a:ext cx="466794" cy="369332"/>
            </a:xfrm>
            <a:prstGeom prst="rect">
              <a:avLst/>
            </a:prstGeom>
            <a:noFill/>
          </p:spPr>
          <p:txBody>
            <a:bodyPr wrap="none" rtlCol="0">
              <a:spAutoFit/>
            </a:bodyPr>
            <a:lstStyle/>
            <a:p>
              <a:r>
                <a:rPr lang="en-US" altLang="zh-CN" dirty="0" smtClean="0"/>
                <a:t>P3</a:t>
              </a:r>
              <a:endParaRPr lang="zh-CN" altLang="en-US" dirty="0"/>
            </a:p>
          </p:txBody>
        </p:sp>
        <p:cxnSp>
          <p:nvCxnSpPr>
            <p:cNvPr id="61" name="直接箭头连接符 60"/>
            <p:cNvCxnSpPr>
              <a:stCxn id="60"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2" name="组合 61"/>
          <p:cNvGrpSpPr/>
          <p:nvPr/>
        </p:nvGrpSpPr>
        <p:grpSpPr>
          <a:xfrm>
            <a:off x="2726442" y="5659774"/>
            <a:ext cx="466794" cy="649546"/>
            <a:chOff x="2414404" y="4941168"/>
            <a:chExt cx="466794" cy="649546"/>
          </a:xfrm>
        </p:grpSpPr>
        <p:sp>
          <p:nvSpPr>
            <p:cNvPr id="63" name="TextBox 62"/>
            <p:cNvSpPr txBox="1"/>
            <p:nvPr/>
          </p:nvSpPr>
          <p:spPr>
            <a:xfrm>
              <a:off x="2414404" y="5221382"/>
              <a:ext cx="466794" cy="369332"/>
            </a:xfrm>
            <a:prstGeom prst="rect">
              <a:avLst/>
            </a:prstGeom>
            <a:noFill/>
          </p:spPr>
          <p:txBody>
            <a:bodyPr wrap="none" rtlCol="0">
              <a:spAutoFit/>
            </a:bodyPr>
            <a:lstStyle/>
            <a:p>
              <a:r>
                <a:rPr lang="en-US" altLang="zh-CN" dirty="0" smtClean="0"/>
                <a:t>P4</a:t>
              </a:r>
              <a:endParaRPr lang="zh-CN" altLang="en-US" dirty="0"/>
            </a:p>
          </p:txBody>
        </p:sp>
        <p:cxnSp>
          <p:nvCxnSpPr>
            <p:cNvPr id="64" name="直接箭头连接符 63"/>
            <p:cNvCxnSpPr>
              <a:stCxn id="63" idx="0"/>
            </p:cNvCxnSpPr>
            <p:nvPr/>
          </p:nvCxnSpPr>
          <p:spPr>
            <a:xfrm flipV="1">
              <a:off x="2647801" y="4941168"/>
              <a:ext cx="0" cy="2802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65" name="矩形 64"/>
          <p:cNvSpPr/>
          <p:nvPr/>
        </p:nvSpPr>
        <p:spPr>
          <a:xfrm>
            <a:off x="3995936" y="2501310"/>
            <a:ext cx="2276585" cy="36933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平均带权周转时间：</a:t>
            </a:r>
            <a:endParaRPr lang="zh-CN" alt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mc:AlternateContent xmlns:mc="http://schemas.openxmlformats.org/markup-compatibility/2006" xmlns:a14="http://schemas.microsoft.com/office/drawing/2010/main">
        <mc:Choice Requires="a14">
          <p:sp>
            <p:nvSpPr>
              <p:cNvPr id="66" name="TextBox 65"/>
              <p:cNvSpPr txBox="1"/>
              <p:nvPr/>
            </p:nvSpPr>
            <p:spPr>
              <a:xfrm>
                <a:off x="5940152" y="2438594"/>
                <a:ext cx="3320268" cy="558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a:rPr>
                          </m:ctrlPr>
                        </m:fPr>
                        <m:num>
                          <m:r>
                            <a:rPr lang="en-US" altLang="zh-CN" sz="1600" b="0" i="1" smtClean="0">
                              <a:latin typeface="Cambria Math"/>
                            </a:rPr>
                            <m:t>5</m:t>
                          </m:r>
                          <m:r>
                            <a:rPr lang="en-US" altLang="zh-CN" sz="1600" b="1"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a:rPr>
                            <m:t>𝟏𝟏</m:t>
                          </m:r>
                          <m:r>
                            <a:rPr lang="en-US" altLang="zh-CN" sz="1600" b="1" i="1" smtClean="0">
                              <a:latin typeface="Cambria Math"/>
                            </a:rPr>
                            <m:t>/</m:t>
                          </m:r>
                          <m:r>
                            <a:rPr lang="en-US" altLang="zh-CN" sz="1600" b="1" i="1" smtClean="0">
                              <a:latin typeface="Cambria Math"/>
                            </a:rPr>
                            <m:t>𝟔</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𝟏𝟏</m:t>
                          </m:r>
                          <m:r>
                            <a:rPr lang="en-US" altLang="zh-CN" sz="1600" b="1" i="1" smtClean="0">
                              <a:latin typeface="Cambria Math"/>
                            </a:rPr>
                            <m:t>/</m:t>
                          </m:r>
                          <m:r>
                            <a:rPr lang="en-US" altLang="zh-CN" sz="1600" b="1" i="1" smtClean="0">
                              <a:latin typeface="Cambria Math"/>
                            </a:rPr>
                            <m:t>𝟓</m:t>
                          </m:r>
                        </m:num>
                        <m:den>
                          <m:r>
                            <a:rPr lang="en-US" altLang="zh-CN" sz="1600" b="1" i="1" smtClean="0">
                              <a:latin typeface="Cambria Math"/>
                            </a:rPr>
                            <m:t>𝟒</m:t>
                          </m:r>
                        </m:den>
                      </m:f>
                      <m:r>
                        <a:rPr lang="en-US" altLang="zh-CN" sz="1600" b="0"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𝟖𝟖</m:t>
                      </m:r>
                    </m:oMath>
                  </m:oMathPara>
                </a14:m>
                <a:endParaRPr lang="zh-CN" altLang="en-US" sz="1600" b="1" dirty="0"/>
              </a:p>
            </p:txBody>
          </p:sp>
        </mc:Choice>
        <mc:Fallback xmlns="">
          <p:sp>
            <p:nvSpPr>
              <p:cNvPr id="66" name="TextBox 65"/>
              <p:cNvSpPr txBox="1">
                <a:spLocks noRot="1" noChangeAspect="1" noMove="1" noResize="1" noEditPoints="1" noAdjustHandles="1" noChangeArrowheads="1" noChangeShapeType="1" noTextEdit="1"/>
              </p:cNvSpPr>
              <p:nvPr/>
            </p:nvSpPr>
            <p:spPr>
              <a:xfrm>
                <a:off x="5940152" y="2438594"/>
                <a:ext cx="3320268" cy="558358"/>
              </a:xfrm>
              <a:prstGeom prst="rect">
                <a:avLst/>
              </a:prstGeom>
              <a:blipFill rotWithShape="1">
                <a:blip r:embed="rId3"/>
                <a:stretch>
                  <a:fillRect/>
                </a:stretch>
              </a:blipFill>
            </p:spPr>
            <p:txBody>
              <a:bodyPr/>
              <a:lstStyle/>
              <a:p>
                <a:r>
                  <a:rPr lang="zh-CN" altLang="en-US">
                    <a:noFill/>
                  </a:rPr>
                  <a:t> </a:t>
                </a:r>
              </a:p>
            </p:txBody>
          </p:sp>
        </mc:Fallback>
      </mc:AlternateContent>
      <p:cxnSp>
        <p:nvCxnSpPr>
          <p:cNvPr id="68" name="直接连接符 67"/>
          <p:cNvCxnSpPr/>
          <p:nvPr/>
        </p:nvCxnSpPr>
        <p:spPr>
          <a:xfrm>
            <a:off x="2985711" y="3499534"/>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273743" y="4867686"/>
            <a:ext cx="32489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3633783" y="4363630"/>
            <a:ext cx="650185" cy="1364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318714" y="3487360"/>
            <a:ext cx="635868" cy="2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967189" y="4354775"/>
            <a:ext cx="984765" cy="88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302490"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954330" y="3169062"/>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283306" y="3153142"/>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3625930" y="3135726"/>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958674" y="3125846"/>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4291418" y="3153142"/>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4620394" y="3156910"/>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953138"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282114"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5611090" y="3170558"/>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947602"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290226"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622970"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5975301" y="3489948"/>
            <a:ext cx="641567" cy="958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6938298" y="3139494"/>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308304" y="3140968"/>
            <a:ext cx="0" cy="21915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6" name="标题 1"/>
          <p:cNvSpPr>
            <a:spLocks noGrp="1"/>
          </p:cNvSpPr>
          <p:nvPr>
            <p:ph type="title" idx="4294967295"/>
          </p:nvPr>
        </p:nvSpPr>
        <p:spPr>
          <a:xfrm>
            <a:off x="457200" y="44450"/>
            <a:ext cx="8229600" cy="936625"/>
          </a:xfrm>
        </p:spPr>
        <p:txBody>
          <a:bodyPr/>
          <a:lstStyle/>
          <a:p>
            <a:pPr eaLnBrk="1" hangingPunct="1"/>
            <a:r>
              <a:rPr lang="en-US" altLang="zh-CN"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2.5.3.7 </a:t>
            </a:r>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反馈调度法</a:t>
            </a:r>
          </a:p>
        </p:txBody>
      </p:sp>
      <p:sp>
        <p:nvSpPr>
          <p:cNvPr id="105" name="TextBox 104"/>
          <p:cNvSpPr txBox="1"/>
          <p:nvPr/>
        </p:nvSpPr>
        <p:spPr>
          <a:xfrm>
            <a:off x="4283968" y="1054477"/>
            <a:ext cx="3830325" cy="400110"/>
          </a:xfrm>
          <a:prstGeom prst="rect">
            <a:avLst/>
          </a:prstGeom>
          <a:noFill/>
        </p:spPr>
        <p:txBody>
          <a:bodyPr wrap="square" rtlCol="0">
            <a:spAutoFit/>
          </a:bodyPr>
          <a:lstStyle/>
          <a:p>
            <a:r>
              <a:rPr lang="en-US" altLang="zh-CN" sz="2000" b="1" dirty="0" smtClean="0">
                <a:latin typeface="+mn-ea"/>
                <a:ea typeface="+mn-ea"/>
              </a:rPr>
              <a:t>q=2</a:t>
            </a:r>
            <a:r>
              <a:rPr lang="en-US" altLang="zh-CN" sz="2000" b="1" baseline="30000" dirty="0" smtClean="0">
                <a:latin typeface="+mn-ea"/>
                <a:ea typeface="+mn-ea"/>
              </a:rPr>
              <a:t>i</a:t>
            </a:r>
            <a:endParaRPr lang="zh-CN" altLang="en-US" sz="2000" b="1" dirty="0">
              <a:latin typeface="+mn-ea"/>
              <a:ea typeface="+mn-ea"/>
            </a:endParaRPr>
          </a:p>
        </p:txBody>
      </p:sp>
    </p:spTree>
    <p:extLst>
      <p:ext uri="{BB962C8B-B14F-4D97-AF65-F5344CB8AC3E}">
        <p14:creationId xmlns:p14="http://schemas.microsoft.com/office/powerpoint/2010/main" val="190212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ircle(in)">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circle(in)">
                                      <p:cBhvr>
                                        <p:cTn id="12" dur="20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circle(in)">
                                      <p:cBhvr>
                                        <p:cTn id="22" dur="2000"/>
                                        <p:tgtEl>
                                          <p:spTgt spid="87"/>
                                        </p:tgtEl>
                                      </p:cBhvr>
                                    </p:animEffect>
                                  </p:childTnLst>
                                </p:cTn>
                              </p:par>
                              <p:par>
                                <p:cTn id="23" presetID="6" presetClass="entr" presetSubtype="16"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circle(in)">
                                      <p:cBhvr>
                                        <p:cTn id="25" dur="2000"/>
                                        <p:tgtEl>
                                          <p:spTgt spid="47"/>
                                        </p:tgtEl>
                                      </p:cBhvr>
                                    </p:animEffect>
                                  </p:childTnLst>
                                </p:cTn>
                              </p:par>
                              <p:par>
                                <p:cTn id="26" presetID="6" presetClass="entr" presetSubtype="16" fill="hold"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circle(in)">
                                      <p:cBhvr>
                                        <p:cTn id="28" dur="2000"/>
                                        <p:tgtEl>
                                          <p:spTgt spid="88"/>
                                        </p:tgtEl>
                                      </p:cBhvr>
                                    </p:animEffect>
                                  </p:childTnLst>
                                </p:cTn>
                              </p:par>
                              <p:par>
                                <p:cTn id="29" presetID="6" presetClass="entr" presetSubtype="16" fill="hold" nodeType="with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circle(in)">
                                      <p:cBhvr>
                                        <p:cTn id="31" dur="2000"/>
                                        <p:tgtEl>
                                          <p:spTgt spid="89"/>
                                        </p:tgtEl>
                                      </p:cBhvr>
                                    </p:animEffect>
                                  </p:childTnLst>
                                </p:cTn>
                              </p:par>
                              <p:par>
                                <p:cTn id="32" presetID="6" presetClass="entr" presetSubtype="16"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circle(in)">
                                      <p:cBhvr>
                                        <p:cTn id="34" dur="2000"/>
                                        <p:tgtEl>
                                          <p:spTgt spid="90"/>
                                        </p:tgtEl>
                                      </p:cBhvr>
                                    </p:animEffect>
                                  </p:childTnLst>
                                </p:cTn>
                              </p:par>
                              <p:par>
                                <p:cTn id="35" presetID="6" presetClass="entr" presetSubtype="16"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circle(in)">
                                      <p:cBhvr>
                                        <p:cTn id="37" dur="2000"/>
                                        <p:tgtEl>
                                          <p:spTgt spid="91"/>
                                        </p:tgtEl>
                                      </p:cBhvr>
                                    </p:animEffect>
                                  </p:childTnLst>
                                </p:cTn>
                              </p:par>
                              <p:par>
                                <p:cTn id="38" presetID="6" presetClass="entr" presetSubtype="16" fill="hold" nodeType="with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circle(in)">
                                      <p:cBhvr>
                                        <p:cTn id="40" dur="2000"/>
                                        <p:tgtEl>
                                          <p:spTgt spid="92"/>
                                        </p:tgtEl>
                                      </p:cBhvr>
                                    </p:animEffect>
                                  </p:childTnLst>
                                </p:cTn>
                              </p:par>
                              <p:par>
                                <p:cTn id="41" presetID="6" presetClass="entr" presetSubtype="16"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circle(in)">
                                      <p:cBhvr>
                                        <p:cTn id="43" dur="2000"/>
                                        <p:tgtEl>
                                          <p:spTgt spid="93"/>
                                        </p:tgtEl>
                                      </p:cBhvr>
                                    </p:animEffect>
                                  </p:childTnLst>
                                </p:cTn>
                              </p:par>
                              <p:par>
                                <p:cTn id="44" presetID="6" presetClass="entr" presetSubtype="16" fill="hold"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circle(in)">
                                      <p:cBhvr>
                                        <p:cTn id="46" dur="2000"/>
                                        <p:tgtEl>
                                          <p:spTgt spid="94"/>
                                        </p:tgtEl>
                                      </p:cBhvr>
                                    </p:animEffect>
                                  </p:childTnLst>
                                </p:cTn>
                              </p:par>
                              <p:par>
                                <p:cTn id="47" presetID="6" presetClass="entr" presetSubtype="16" fill="hold" nodeType="with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circle(in)">
                                      <p:cBhvr>
                                        <p:cTn id="49" dur="2000"/>
                                        <p:tgtEl>
                                          <p:spTgt spid="95"/>
                                        </p:tgtEl>
                                      </p:cBhvr>
                                    </p:animEffect>
                                  </p:childTnLst>
                                </p:cTn>
                              </p:par>
                              <p:par>
                                <p:cTn id="50" presetID="6" presetClass="entr" presetSubtype="16" fill="hold" nodeType="with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circle(in)">
                                      <p:cBhvr>
                                        <p:cTn id="52" dur="2000"/>
                                        <p:tgtEl>
                                          <p:spTgt spid="96"/>
                                        </p:tgtEl>
                                      </p:cBhvr>
                                    </p:animEffect>
                                  </p:childTnLst>
                                </p:cTn>
                              </p:par>
                              <p:par>
                                <p:cTn id="53" presetID="6" presetClass="entr" presetSubtype="16" fill="hold" nodeType="withEffect">
                                  <p:stCondLst>
                                    <p:cond delay="0"/>
                                  </p:stCondLst>
                                  <p:childTnLst>
                                    <p:set>
                                      <p:cBhvr>
                                        <p:cTn id="54" dur="1" fill="hold">
                                          <p:stCondLst>
                                            <p:cond delay="0"/>
                                          </p:stCondLst>
                                        </p:cTn>
                                        <p:tgtEl>
                                          <p:spTgt spid="97"/>
                                        </p:tgtEl>
                                        <p:attrNameLst>
                                          <p:attrName>style.visibility</p:attrName>
                                        </p:attrNameLst>
                                      </p:cBhvr>
                                      <p:to>
                                        <p:strVal val="visible"/>
                                      </p:to>
                                    </p:set>
                                    <p:animEffect transition="in" filter="circle(in)">
                                      <p:cBhvr>
                                        <p:cTn id="55" dur="2000"/>
                                        <p:tgtEl>
                                          <p:spTgt spid="97"/>
                                        </p:tgtEl>
                                      </p:cBhvr>
                                    </p:animEffect>
                                  </p:childTnLst>
                                </p:cTn>
                              </p:par>
                              <p:par>
                                <p:cTn id="56" presetID="6" presetClass="entr" presetSubtype="16" fill="hold" nodeType="withEffect">
                                  <p:stCondLst>
                                    <p:cond delay="0"/>
                                  </p:stCondLst>
                                  <p:childTnLst>
                                    <p:set>
                                      <p:cBhvr>
                                        <p:cTn id="57" dur="1" fill="hold">
                                          <p:stCondLst>
                                            <p:cond delay="0"/>
                                          </p:stCondLst>
                                        </p:cTn>
                                        <p:tgtEl>
                                          <p:spTgt spid="98"/>
                                        </p:tgtEl>
                                        <p:attrNameLst>
                                          <p:attrName>style.visibility</p:attrName>
                                        </p:attrNameLst>
                                      </p:cBhvr>
                                      <p:to>
                                        <p:strVal val="visible"/>
                                      </p:to>
                                    </p:set>
                                    <p:animEffect transition="in" filter="circle(in)">
                                      <p:cBhvr>
                                        <p:cTn id="58" dur="2000"/>
                                        <p:tgtEl>
                                          <p:spTgt spid="98"/>
                                        </p:tgtEl>
                                      </p:cBhvr>
                                    </p:animEffect>
                                  </p:childTnLst>
                                </p:cTn>
                              </p:par>
                              <p:par>
                                <p:cTn id="59" presetID="6" presetClass="entr" presetSubtype="16"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circle(in)">
                                      <p:cBhvr>
                                        <p:cTn id="61" dur="2000"/>
                                        <p:tgtEl>
                                          <p:spTgt spid="100"/>
                                        </p:tgtEl>
                                      </p:cBhvr>
                                    </p:animEffect>
                                  </p:childTnLst>
                                </p:cTn>
                              </p:par>
                              <p:par>
                                <p:cTn id="62" presetID="6" presetClass="entr" presetSubtype="16" fill="hold"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circle(in)">
                                      <p:cBhvr>
                                        <p:cTn id="64" dur="2000"/>
                                        <p:tgtEl>
                                          <p:spTgt spid="102"/>
                                        </p:tgtEl>
                                      </p:cBhvr>
                                    </p:animEffect>
                                  </p:childTnLst>
                                </p:cTn>
                              </p:par>
                              <p:par>
                                <p:cTn id="65" presetID="6" presetClass="entr" presetSubtype="16" fill="hold"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circle(in)">
                                      <p:cBhvr>
                                        <p:cTn id="67" dur="2000"/>
                                        <p:tgtEl>
                                          <p:spTgt spid="10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left)">
                                      <p:cBhvr>
                                        <p:cTn id="75" dur="500"/>
                                        <p:tgtEl>
                                          <p:spTgt spid="4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left)">
                                      <p:cBhvr>
                                        <p:cTn id="78" dur="500"/>
                                        <p:tgtEl>
                                          <p:spTgt spid="45"/>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fade">
                                      <p:cBhvr>
                                        <p:cTn id="86" dur="1000"/>
                                        <p:tgtEl>
                                          <p:spTgt spid="53"/>
                                        </p:tgtEl>
                                      </p:cBhvr>
                                    </p:animEffect>
                                    <p:anim calcmode="lin" valueType="num">
                                      <p:cBhvr>
                                        <p:cTn id="87" dur="1000" fill="hold"/>
                                        <p:tgtEl>
                                          <p:spTgt spid="53"/>
                                        </p:tgtEl>
                                        <p:attrNameLst>
                                          <p:attrName>ppt_x</p:attrName>
                                        </p:attrNameLst>
                                      </p:cBhvr>
                                      <p:tavLst>
                                        <p:tav tm="0">
                                          <p:val>
                                            <p:strVal val="#ppt_x"/>
                                          </p:val>
                                        </p:tav>
                                        <p:tav tm="100000">
                                          <p:val>
                                            <p:strVal val="#ppt_x"/>
                                          </p:val>
                                        </p:tav>
                                      </p:tavLst>
                                    </p:anim>
                                    <p:anim calcmode="lin" valueType="num">
                                      <p:cBhvr>
                                        <p:cTn id="8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ipe(left)">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fade">
                                      <p:cBhvr>
                                        <p:cTn id="98" dur="1000"/>
                                        <p:tgtEl>
                                          <p:spTgt spid="56"/>
                                        </p:tgtEl>
                                      </p:cBhvr>
                                    </p:animEffect>
                                    <p:anim calcmode="lin" valueType="num">
                                      <p:cBhvr>
                                        <p:cTn id="99" dur="1000" fill="hold"/>
                                        <p:tgtEl>
                                          <p:spTgt spid="56"/>
                                        </p:tgtEl>
                                        <p:attrNameLst>
                                          <p:attrName>ppt_x</p:attrName>
                                        </p:attrNameLst>
                                      </p:cBhvr>
                                      <p:tavLst>
                                        <p:tav tm="0">
                                          <p:val>
                                            <p:strVal val="#ppt_x"/>
                                          </p:val>
                                        </p:tav>
                                        <p:tav tm="100000">
                                          <p:val>
                                            <p:strVal val="#ppt_x"/>
                                          </p:val>
                                        </p:tav>
                                      </p:tavLst>
                                    </p:anim>
                                    <p:anim calcmode="lin" valueType="num">
                                      <p:cBhvr>
                                        <p:cTn id="10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wipe(left)">
                                      <p:cBhvr>
                                        <p:cTn id="105" dur="500"/>
                                        <p:tgtEl>
                                          <p:spTgt spid="40"/>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59"/>
                                        </p:tgtEl>
                                        <p:attrNameLst>
                                          <p:attrName>style.visibility</p:attrName>
                                        </p:attrNameLst>
                                      </p:cBhvr>
                                      <p:to>
                                        <p:strVal val="visible"/>
                                      </p:to>
                                    </p:set>
                                    <p:animEffect transition="in" filter="fade">
                                      <p:cBhvr>
                                        <p:cTn id="110" dur="1000"/>
                                        <p:tgtEl>
                                          <p:spTgt spid="59"/>
                                        </p:tgtEl>
                                      </p:cBhvr>
                                    </p:animEffect>
                                    <p:anim calcmode="lin" valueType="num">
                                      <p:cBhvr>
                                        <p:cTn id="111" dur="1000" fill="hold"/>
                                        <p:tgtEl>
                                          <p:spTgt spid="59"/>
                                        </p:tgtEl>
                                        <p:attrNameLst>
                                          <p:attrName>ppt_x</p:attrName>
                                        </p:attrNameLst>
                                      </p:cBhvr>
                                      <p:tavLst>
                                        <p:tav tm="0">
                                          <p:val>
                                            <p:strVal val="#ppt_x"/>
                                          </p:val>
                                        </p:tav>
                                        <p:tav tm="100000">
                                          <p:val>
                                            <p:strVal val="#ppt_x"/>
                                          </p:val>
                                        </p:tav>
                                      </p:tavLst>
                                    </p:anim>
                                    <p:anim calcmode="lin" valueType="num">
                                      <p:cBhvr>
                                        <p:cTn id="112"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wipe(left)">
                                      <p:cBhvr>
                                        <p:cTn id="117" dur="500"/>
                                        <p:tgtEl>
                                          <p:spTgt spid="44"/>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1000"/>
                                        <p:tgtEl>
                                          <p:spTgt spid="62"/>
                                        </p:tgtEl>
                                      </p:cBhvr>
                                    </p:animEffect>
                                    <p:anim calcmode="lin" valueType="num">
                                      <p:cBhvr>
                                        <p:cTn id="123" dur="1000" fill="hold"/>
                                        <p:tgtEl>
                                          <p:spTgt spid="62"/>
                                        </p:tgtEl>
                                        <p:attrNameLst>
                                          <p:attrName>ppt_x</p:attrName>
                                        </p:attrNameLst>
                                      </p:cBhvr>
                                      <p:tavLst>
                                        <p:tav tm="0">
                                          <p:val>
                                            <p:strVal val="#ppt_x"/>
                                          </p:val>
                                        </p:tav>
                                        <p:tav tm="100000">
                                          <p:val>
                                            <p:strVal val="#ppt_x"/>
                                          </p:val>
                                        </p:tav>
                                      </p:tavLst>
                                    </p:anim>
                                    <p:anim calcmode="lin" valueType="num">
                                      <p:cBhvr>
                                        <p:cTn id="124"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68"/>
                                        </p:tgtEl>
                                        <p:attrNameLst>
                                          <p:attrName>style.visibility</p:attrName>
                                        </p:attrNameLst>
                                      </p:cBhvr>
                                      <p:to>
                                        <p:strVal val="visible"/>
                                      </p:to>
                                    </p:set>
                                    <p:animEffect transition="in" filter="wipe(left)">
                                      <p:cBhvr>
                                        <p:cTn id="129" dur="500"/>
                                        <p:tgtEl>
                                          <p:spTgt spid="68"/>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69"/>
                                        </p:tgtEl>
                                        <p:attrNameLst>
                                          <p:attrName>style.visibility</p:attrName>
                                        </p:attrNameLst>
                                      </p:cBhvr>
                                      <p:to>
                                        <p:strVal val="visible"/>
                                      </p:to>
                                    </p:set>
                                    <p:animEffect transition="in" filter="wipe(left)">
                                      <p:cBhvr>
                                        <p:cTn id="134" dur="500"/>
                                        <p:tgtEl>
                                          <p:spTgt spid="6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wipe(left)">
                                      <p:cBhvr>
                                        <p:cTn id="139" dur="500"/>
                                        <p:tgtEl>
                                          <p:spTgt spid="7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82"/>
                                        </p:tgtEl>
                                        <p:attrNameLst>
                                          <p:attrName>style.visibility</p:attrName>
                                        </p:attrNameLst>
                                      </p:cBhvr>
                                      <p:to>
                                        <p:strVal val="visible"/>
                                      </p:to>
                                    </p:set>
                                    <p:animEffect transition="in" filter="wipe(left)">
                                      <p:cBhvr>
                                        <p:cTn id="144" dur="500"/>
                                        <p:tgtEl>
                                          <p:spTgt spid="82"/>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84"/>
                                        </p:tgtEl>
                                        <p:attrNameLst>
                                          <p:attrName>style.visibility</p:attrName>
                                        </p:attrNameLst>
                                      </p:cBhvr>
                                      <p:to>
                                        <p:strVal val="visible"/>
                                      </p:to>
                                    </p:set>
                                    <p:animEffect transition="in" filter="wipe(left)">
                                      <p:cBhvr>
                                        <p:cTn id="149" dur="500"/>
                                        <p:tgtEl>
                                          <p:spTgt spid="8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101"/>
                                        </p:tgtEl>
                                        <p:attrNameLst>
                                          <p:attrName>style.visibility</p:attrName>
                                        </p:attrNameLst>
                                      </p:cBhvr>
                                      <p:to>
                                        <p:strVal val="visible"/>
                                      </p:to>
                                    </p:set>
                                    <p:animEffect transition="in" filter="wipe(left)">
                                      <p:cBhvr>
                                        <p:cTn id="154" dur="500"/>
                                        <p:tgtEl>
                                          <p:spTgt spid="101"/>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52"/>
                                        </p:tgtEl>
                                        <p:attrNameLst>
                                          <p:attrName>style.visibility</p:attrName>
                                        </p:attrNameLst>
                                      </p:cBhvr>
                                      <p:to>
                                        <p:strVal val="visible"/>
                                      </p:to>
                                    </p:set>
                                    <p:animEffect transition="in" filter="fade">
                                      <p:cBhvr>
                                        <p:cTn id="163" dur="500"/>
                                        <p:tgtEl>
                                          <p:spTgt spid="52"/>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65"/>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66"/>
                                        </p:tgtEl>
                                        <p:attrNameLst>
                                          <p:attrName>style.visibility</p:attrName>
                                        </p:attrNameLst>
                                      </p:cBhvr>
                                      <p:to>
                                        <p:strVal val="visible"/>
                                      </p:to>
                                    </p:set>
                                    <p:animEffect transition="in" filter="fade">
                                      <p:cBhvr>
                                        <p:cTn id="17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5" grpId="0"/>
      <p:bldP spid="50" grpId="0"/>
      <p:bldP spid="51" grpId="0"/>
      <p:bldP spid="52" grpId="0"/>
      <p:bldP spid="65" grpId="0"/>
      <p:bldP spid="66" grpId="0"/>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graphicFrame>
        <p:nvGraphicFramePr>
          <p:cNvPr id="4" name="图示 3"/>
          <p:cNvGraphicFramePr/>
          <p:nvPr>
            <p:extLst>
              <p:ext uri="{D42A27DB-BD31-4B8C-83A1-F6EECF244321}">
                <p14:modId xmlns:p14="http://schemas.microsoft.com/office/powerpoint/2010/main" val="1102806693"/>
              </p:ext>
            </p:extLst>
          </p:nvPr>
        </p:nvGraphicFramePr>
        <p:xfrm>
          <a:off x="-324544" y="1340768"/>
          <a:ext cx="9001000"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518864" y="1124744"/>
            <a:ext cx="8229600" cy="4525963"/>
          </a:xfrm>
        </p:spPr>
        <p:txBody>
          <a:bodyPr/>
          <a:lstStyle/>
          <a:p>
            <a:pPr eaLnBrk="1" hangingPunct="1">
              <a:spcAft>
                <a:spcPct val="20000"/>
              </a:spcAft>
            </a:pPr>
            <a:r>
              <a:rPr lang="zh-CN" altLang="en-US" b="0" dirty="0" smtClean="0"/>
              <a:t>实时系统</a:t>
            </a:r>
          </a:p>
          <a:p>
            <a:pPr eaLnBrk="1" hangingPunct="1">
              <a:buFont typeface="Arial" pitchFamily="34" charset="0"/>
              <a:buNone/>
            </a:pPr>
            <a:r>
              <a:rPr lang="zh-CN" altLang="en-US" sz="2400" b="0" dirty="0" smtClean="0">
                <a:ea typeface="宋体" pitchFamily="2" charset="-122"/>
              </a:rPr>
              <a:t>            系统能够</a:t>
            </a:r>
            <a:r>
              <a:rPr lang="zh-CN" altLang="en-US" sz="2400" dirty="0" smtClean="0">
                <a:solidFill>
                  <a:srgbClr val="FE0000"/>
                </a:solidFill>
                <a:ea typeface="宋体" pitchFamily="2" charset="-122"/>
              </a:rPr>
              <a:t>及时</a:t>
            </a:r>
            <a:r>
              <a:rPr lang="zh-CN" altLang="en-US" sz="2400" b="0" dirty="0" smtClean="0">
                <a:ea typeface="宋体" pitchFamily="2" charset="-122"/>
              </a:rPr>
              <a:t>（</a:t>
            </a:r>
            <a:r>
              <a:rPr lang="zh-CN" altLang="en-US" sz="2400" dirty="0" smtClean="0">
                <a:solidFill>
                  <a:srgbClr val="FE0000"/>
                </a:solidFill>
                <a:ea typeface="宋体" pitchFamily="2" charset="-122"/>
              </a:rPr>
              <a:t>即时</a:t>
            </a:r>
            <a:r>
              <a:rPr lang="zh-CN" altLang="en-US" sz="2400" b="0" dirty="0" smtClean="0">
                <a:ea typeface="宋体" pitchFamily="2" charset="-122"/>
              </a:rPr>
              <a:t>）响应外部事件的请求，在规定的时间内完成对该事件的处理，并控制所有实时任务协调一致地运行。</a:t>
            </a:r>
          </a:p>
          <a:p>
            <a:pPr eaLnBrk="1" hangingPunct="1"/>
            <a:endParaRPr lang="zh-CN" altLang="en-US" b="0" dirty="0" smtClean="0"/>
          </a:p>
        </p:txBody>
      </p:sp>
      <p:sp>
        <p:nvSpPr>
          <p:cNvPr id="4" name="TextBox 3"/>
          <p:cNvSpPr txBox="1"/>
          <p:nvPr/>
        </p:nvSpPr>
        <p:spPr>
          <a:xfrm>
            <a:off x="1115616" y="5046275"/>
            <a:ext cx="7128792" cy="830997"/>
          </a:xfrm>
          <a:prstGeom prst="rect">
            <a:avLst/>
          </a:prstGeom>
          <a:noFill/>
        </p:spPr>
        <p:txBody>
          <a:bodyPr wrap="square" rtlCol="0">
            <a:spAutoFit/>
          </a:bodyPr>
          <a:lstStyle/>
          <a:p>
            <a:r>
              <a:rPr lang="zh-CN" altLang="en-US" sz="2400" b="1" dirty="0" smtClean="0"/>
              <a:t>        </a:t>
            </a:r>
            <a:r>
              <a:rPr lang="zh-CN" altLang="en-US" sz="2400" b="1" i="1" dirty="0" smtClean="0"/>
              <a:t>对于实时系统而言，系统的正确性不仅取决于计算的</a:t>
            </a:r>
            <a:r>
              <a:rPr lang="zh-CN" altLang="en-US" sz="2400" b="1" i="1" dirty="0" smtClean="0">
                <a:solidFill>
                  <a:srgbClr val="FF0000"/>
                </a:solidFill>
              </a:rPr>
              <a:t>逻辑结果</a:t>
            </a:r>
            <a:r>
              <a:rPr lang="zh-CN" altLang="en-US" sz="2400" b="1" i="1" dirty="0" smtClean="0"/>
              <a:t>，而且还依赖于产生结果的</a:t>
            </a:r>
            <a:r>
              <a:rPr lang="zh-CN" altLang="en-US" sz="2400" b="1" i="1" dirty="0" smtClean="0">
                <a:solidFill>
                  <a:srgbClr val="FF0000"/>
                </a:solidFill>
              </a:rPr>
              <a:t>时间</a:t>
            </a:r>
            <a:r>
              <a:rPr lang="zh-CN" altLang="en-US" sz="2400" b="1" i="1" dirty="0" smtClean="0"/>
              <a:t>。</a:t>
            </a:r>
            <a:endParaRPr lang="zh-CN" altLang="en-US" sz="2400" b="1" i="1" dirty="0"/>
          </a:p>
        </p:txBody>
      </p:sp>
      <p:graphicFrame>
        <p:nvGraphicFramePr>
          <p:cNvPr id="6" name="图示 5"/>
          <p:cNvGraphicFramePr/>
          <p:nvPr>
            <p:extLst>
              <p:ext uri="{D42A27DB-BD31-4B8C-83A1-F6EECF244321}">
                <p14:modId xmlns:p14="http://schemas.microsoft.com/office/powerpoint/2010/main" val="176069639"/>
              </p:ext>
            </p:extLst>
          </p:nvPr>
        </p:nvGraphicFramePr>
        <p:xfrm>
          <a:off x="2411760" y="2636912"/>
          <a:ext cx="4032448" cy="2385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circle(in)">
                                      <p:cBhvr>
                                        <p:cTn id="23"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179512" y="1052736"/>
            <a:ext cx="9145016" cy="4536504"/>
          </a:xfrm>
        </p:spPr>
        <p:txBody>
          <a:bodyPr/>
          <a:lstStyle/>
          <a:p>
            <a:pPr eaLnBrk="1" hangingPunct="1">
              <a:spcAft>
                <a:spcPct val="20000"/>
              </a:spcAft>
            </a:pPr>
            <a:r>
              <a:rPr lang="zh-CN" altLang="en-US" b="0" dirty="0" smtClean="0"/>
              <a:t>实时系统的基本要求</a:t>
            </a:r>
          </a:p>
        </p:txBody>
      </p:sp>
      <p:graphicFrame>
        <p:nvGraphicFramePr>
          <p:cNvPr id="10" name="内容占位符 10"/>
          <p:cNvGraphicFramePr>
            <a:graphicFrameLocks noGrp="1"/>
          </p:cNvGraphicFramePr>
          <p:nvPr>
            <p:ph idx="1"/>
            <p:extLst>
              <p:ext uri="{D42A27DB-BD31-4B8C-83A1-F6EECF244321}">
                <p14:modId xmlns:p14="http://schemas.microsoft.com/office/powerpoint/2010/main" val="2476618846"/>
              </p:ext>
            </p:extLst>
          </p:nvPr>
        </p:nvGraphicFramePr>
        <p:xfrm>
          <a:off x="529208" y="1567151"/>
          <a:ext cx="7643192" cy="4670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37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graphicEl>
                                              <a:dgm id="{2148FD1A-8C85-45D2-B774-1EB11B2C303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graphicEl>
                                              <a:dgm id="{8CBD332E-9CD0-408B-BB6C-661D4EC5118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graphicEl>
                                              <a:dgm id="{1D83A83E-5825-4545-8D8F-C493C53EBA0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8C0032A-9E28-46DA-92A9-87718886F044}"/>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graphicEl>
                                              <a:dgm id="{A3DA0820-C29F-4ECF-9990-F4AE2874B186}"/>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graphicEl>
                                              <a:dgm id="{D176E0EE-673F-41C5-A544-0C2C95CE5492}"/>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graphicEl>
                                              <a:dgm id="{C259F223-A12C-40B1-B79D-C5494B39F35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D64713DA-D610-43E6-B367-ED0897B8005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graphicEl>
                                              <a:dgm id="{3D66ECAA-6243-448D-B009-B0B4ED5AFAF0}"/>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graphicEl>
                                              <a:dgm id="{80E7FDCD-AB94-4EC9-97BD-F74891D6890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395536" y="1268760"/>
            <a:ext cx="8229600" cy="4525963"/>
          </a:xfrm>
        </p:spPr>
        <p:txBody>
          <a:bodyPr/>
          <a:lstStyle/>
          <a:p>
            <a:pPr eaLnBrk="1" hangingPunct="1">
              <a:spcAft>
                <a:spcPct val="20000"/>
              </a:spcAft>
            </a:pPr>
            <a:r>
              <a:rPr lang="zh-CN" altLang="en-US" b="0" dirty="0" smtClean="0"/>
              <a:t>实时任务</a:t>
            </a:r>
          </a:p>
          <a:p>
            <a:pPr eaLnBrk="1" hangingPunct="1">
              <a:spcAft>
                <a:spcPct val="20000"/>
              </a:spcAft>
              <a:buFont typeface="Arial" pitchFamily="34" charset="0"/>
              <a:buNone/>
            </a:pPr>
            <a:r>
              <a:rPr lang="zh-CN" altLang="en-US" sz="2400" b="0" dirty="0" smtClean="0">
                <a:ea typeface="宋体" pitchFamily="2" charset="-122"/>
              </a:rPr>
              <a:t>            具有及时性要求的、常常被重复执行的特定进程，在实时系统中习惯称为</a:t>
            </a:r>
            <a:r>
              <a:rPr lang="zh-CN" altLang="en-US" sz="2400" dirty="0" smtClean="0">
                <a:solidFill>
                  <a:srgbClr val="FE0000"/>
                </a:solidFill>
                <a:ea typeface="宋体" pitchFamily="2" charset="-122"/>
              </a:rPr>
              <a:t>任务</a:t>
            </a:r>
            <a:r>
              <a:rPr lang="zh-CN" altLang="en-US" sz="2400" b="0" dirty="0">
                <a:ea typeface="宋体" pitchFamily="2" charset="-122"/>
              </a:rPr>
              <a:t>。</a:t>
            </a:r>
          </a:p>
          <a:p>
            <a:pPr eaLnBrk="1" hangingPunct="1">
              <a:spcAft>
                <a:spcPct val="20000"/>
              </a:spcAft>
            </a:pPr>
            <a:r>
              <a:rPr lang="zh-CN" altLang="en-US" b="0" dirty="0" smtClean="0"/>
              <a:t>截止时间</a:t>
            </a:r>
          </a:p>
          <a:p>
            <a:pPr lvl="1" eaLnBrk="1" hangingPunct="1">
              <a:spcAft>
                <a:spcPct val="20000"/>
              </a:spcAft>
            </a:pPr>
            <a:r>
              <a:rPr lang="zh-CN" altLang="en-US" dirty="0" smtClean="0">
                <a:ea typeface="宋体" pitchFamily="2" charset="-122"/>
              </a:rPr>
              <a:t>开始截止时间</a:t>
            </a:r>
          </a:p>
          <a:p>
            <a:pPr lvl="1" eaLnBrk="1" hangingPunct="1">
              <a:spcAft>
                <a:spcPct val="20000"/>
              </a:spcAft>
              <a:buFont typeface="Arial" pitchFamily="34" charset="0"/>
              <a:buNone/>
            </a:pPr>
            <a:r>
              <a:rPr lang="zh-CN" altLang="en-US" b="0" dirty="0" smtClean="0">
                <a:ea typeface="宋体" pitchFamily="2" charset="-122"/>
              </a:rPr>
              <a:t>            任务在某时间以前，必须开始执行。</a:t>
            </a:r>
          </a:p>
          <a:p>
            <a:pPr lvl="1" eaLnBrk="1" hangingPunct="1">
              <a:spcAft>
                <a:spcPct val="20000"/>
              </a:spcAft>
            </a:pPr>
            <a:r>
              <a:rPr lang="zh-CN" altLang="en-US" dirty="0" smtClean="0">
                <a:ea typeface="宋体" pitchFamily="2" charset="-122"/>
              </a:rPr>
              <a:t>完成截止时间</a:t>
            </a:r>
          </a:p>
          <a:p>
            <a:pPr lvl="1" eaLnBrk="1" hangingPunct="1">
              <a:spcAft>
                <a:spcPct val="20000"/>
              </a:spcAft>
              <a:buFont typeface="Arial" pitchFamily="34" charset="0"/>
              <a:buNone/>
            </a:pPr>
            <a:r>
              <a:rPr lang="zh-CN" altLang="en-US" b="0" dirty="0" smtClean="0">
                <a:ea typeface="宋体" pitchFamily="2" charset="-122"/>
              </a:rPr>
              <a:t>           任务在某时间以前必须完成。</a:t>
            </a:r>
            <a:endParaRPr lang="zh-CN" altLang="en-US"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circle(in)">
                                      <p:cBhvr>
                                        <p:cTn id="4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35496" y="1052736"/>
            <a:ext cx="8229600" cy="4525963"/>
          </a:xfrm>
        </p:spPr>
        <p:txBody>
          <a:bodyPr/>
          <a:lstStyle/>
          <a:p>
            <a:pPr eaLnBrk="1" hangingPunct="1">
              <a:spcAft>
                <a:spcPct val="20000"/>
              </a:spcAft>
            </a:pPr>
            <a:r>
              <a:rPr lang="zh-CN" altLang="en-US" b="0" dirty="0" smtClean="0"/>
              <a:t>实时任务的分类</a:t>
            </a:r>
          </a:p>
        </p:txBody>
      </p:sp>
      <p:graphicFrame>
        <p:nvGraphicFramePr>
          <p:cNvPr id="5" name="图示 4"/>
          <p:cNvGraphicFramePr/>
          <p:nvPr>
            <p:extLst>
              <p:ext uri="{D42A27DB-BD31-4B8C-83A1-F6EECF244321}">
                <p14:modId xmlns:p14="http://schemas.microsoft.com/office/powerpoint/2010/main" val="464989666"/>
              </p:ext>
            </p:extLst>
          </p:nvPr>
        </p:nvGraphicFramePr>
        <p:xfrm>
          <a:off x="875928" y="1541016"/>
          <a:ext cx="7584504" cy="440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611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323528" y="1124744"/>
            <a:ext cx="8229600" cy="4525963"/>
          </a:xfrm>
        </p:spPr>
        <p:txBody>
          <a:bodyPr/>
          <a:lstStyle/>
          <a:p>
            <a:pPr eaLnBrk="1" hangingPunct="1">
              <a:spcAft>
                <a:spcPct val="5000"/>
              </a:spcAft>
            </a:pPr>
            <a:r>
              <a:rPr lang="zh-CN" altLang="en-US" b="0" dirty="0" smtClean="0"/>
              <a:t>实时系统处理能力限制</a:t>
            </a:r>
          </a:p>
          <a:p>
            <a:pPr eaLnBrk="1" hangingPunct="1">
              <a:spcAft>
                <a:spcPct val="5000"/>
              </a:spcAft>
              <a:buNone/>
            </a:pPr>
            <a:r>
              <a:rPr lang="zh-CN" altLang="en-US" sz="2400" b="0" dirty="0">
                <a:ea typeface="宋体" pitchFamily="2" charset="-122"/>
              </a:rPr>
              <a:t>            </a:t>
            </a:r>
            <a:r>
              <a:rPr lang="zh-CN" altLang="en-US" sz="2400" b="0" dirty="0" smtClean="0">
                <a:ea typeface="宋体" pitchFamily="2" charset="-122"/>
              </a:rPr>
              <a:t>假定</a:t>
            </a:r>
            <a:r>
              <a:rPr lang="zh-CN" altLang="en-US" sz="2400" b="0" dirty="0">
                <a:ea typeface="宋体" pitchFamily="2" charset="-122"/>
              </a:rPr>
              <a:t>系统中有</a:t>
            </a:r>
            <a:r>
              <a:rPr lang="en-US" altLang="zh-CN" sz="2400" dirty="0">
                <a:solidFill>
                  <a:srgbClr val="FF0000"/>
                </a:solidFill>
                <a:ea typeface="宋体" pitchFamily="2" charset="-122"/>
              </a:rPr>
              <a:t>m</a:t>
            </a:r>
            <a:r>
              <a:rPr lang="zh-CN" altLang="en-US" sz="2400" b="0" dirty="0">
                <a:ea typeface="宋体" pitchFamily="2" charset="-122"/>
              </a:rPr>
              <a:t>个周期性的硬实时任务，它们的处理时间为</a:t>
            </a:r>
            <a:r>
              <a:rPr lang="en-US" altLang="zh-CN" sz="2400" dirty="0" err="1">
                <a:solidFill>
                  <a:srgbClr val="FF0000"/>
                </a:solidFill>
                <a:ea typeface="宋体" pitchFamily="2" charset="-122"/>
              </a:rPr>
              <a:t>C</a:t>
            </a:r>
            <a:r>
              <a:rPr lang="en-US" altLang="zh-CN" sz="2400" baseline="-25000" dirty="0" err="1">
                <a:solidFill>
                  <a:srgbClr val="FF0000"/>
                </a:solidFill>
                <a:ea typeface="宋体" pitchFamily="2" charset="-122"/>
              </a:rPr>
              <a:t>i</a:t>
            </a:r>
            <a:r>
              <a:rPr lang="zh-CN" altLang="en-US" sz="2400" b="0" dirty="0">
                <a:ea typeface="宋体" pitchFamily="2" charset="-122"/>
              </a:rPr>
              <a:t>，周期为</a:t>
            </a:r>
            <a:r>
              <a:rPr lang="en-US" altLang="zh-CN" sz="2400" dirty="0">
                <a:solidFill>
                  <a:srgbClr val="FF0000"/>
                </a:solidFill>
                <a:ea typeface="宋体" pitchFamily="2" charset="-122"/>
              </a:rPr>
              <a:t>P</a:t>
            </a:r>
            <a:r>
              <a:rPr lang="en-US" altLang="zh-CN" sz="2400" baseline="-25000" dirty="0">
                <a:solidFill>
                  <a:srgbClr val="FF0000"/>
                </a:solidFill>
                <a:ea typeface="宋体" pitchFamily="2" charset="-122"/>
              </a:rPr>
              <a:t>i</a:t>
            </a:r>
            <a:r>
              <a:rPr lang="zh-CN" altLang="en-US" sz="2400" b="0" dirty="0">
                <a:ea typeface="宋体" pitchFamily="2" charset="-122"/>
              </a:rPr>
              <a:t>，则在单处理机情况下，必须满足下面的限制条件： </a:t>
            </a:r>
          </a:p>
        </p:txBody>
      </p:sp>
      <p:graphicFrame>
        <p:nvGraphicFramePr>
          <p:cNvPr id="4" name="对象 3"/>
          <p:cNvGraphicFramePr>
            <a:graphicFrameLocks noChangeAspect="1"/>
          </p:cNvGraphicFramePr>
          <p:nvPr>
            <p:extLst>
              <p:ext uri="{D42A27DB-BD31-4B8C-83A1-F6EECF244321}">
                <p14:modId xmlns:p14="http://schemas.microsoft.com/office/powerpoint/2010/main" val="1937036988"/>
              </p:ext>
            </p:extLst>
          </p:nvPr>
        </p:nvGraphicFramePr>
        <p:xfrm>
          <a:off x="3275856" y="3429000"/>
          <a:ext cx="2088406" cy="1432319"/>
        </p:xfrm>
        <a:graphic>
          <a:graphicData uri="http://schemas.openxmlformats.org/presentationml/2006/ole">
            <mc:AlternateContent xmlns:mc="http://schemas.openxmlformats.org/markup-compatibility/2006">
              <mc:Choice xmlns:v="urn:schemas-microsoft-com:vml" Requires="v">
                <p:oleObj spid="_x0000_s324714" name="公式" r:id="rId3" imgW="647640" imgH="444240" progId="Equation.3">
                  <p:embed/>
                </p:oleObj>
              </mc:Choice>
              <mc:Fallback>
                <p:oleObj name="公式" r:id="rId3" imgW="647640" imgH="44424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429000"/>
                        <a:ext cx="2088406" cy="143231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13860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323528" y="1124744"/>
            <a:ext cx="8229600" cy="4525963"/>
          </a:xfrm>
        </p:spPr>
        <p:txBody>
          <a:bodyPr/>
          <a:lstStyle/>
          <a:p>
            <a:pPr eaLnBrk="1" hangingPunct="1">
              <a:lnSpc>
                <a:spcPct val="120000"/>
              </a:lnSpc>
              <a:spcAft>
                <a:spcPct val="5000"/>
              </a:spcAft>
            </a:pPr>
            <a:r>
              <a:rPr lang="zh-CN" altLang="en-US" b="0" dirty="0" smtClean="0"/>
              <a:t>实时系统通常具备快速切换机制 </a:t>
            </a:r>
          </a:p>
          <a:p>
            <a:pPr lvl="1">
              <a:lnSpc>
                <a:spcPct val="120000"/>
              </a:lnSpc>
            </a:pPr>
            <a:r>
              <a:rPr lang="zh-CN" altLang="en-US" b="0" dirty="0">
                <a:latin typeface="+mj-ea"/>
                <a:ea typeface="+mj-ea"/>
              </a:rPr>
              <a:t>对外部中断的快速响应能力</a:t>
            </a:r>
            <a:endParaRPr lang="en-US" altLang="zh-CN" b="0" dirty="0">
              <a:latin typeface="+mj-ea"/>
              <a:ea typeface="+mj-ea"/>
            </a:endParaRPr>
          </a:p>
          <a:p>
            <a:pPr marL="457200" lvl="1" indent="0">
              <a:lnSpc>
                <a:spcPct val="120000"/>
              </a:lnSpc>
              <a:buNone/>
            </a:pPr>
            <a:r>
              <a:rPr lang="zh-CN" altLang="en-US" b="0" dirty="0" smtClean="0">
                <a:latin typeface="+mn-ea"/>
                <a:ea typeface="+mn-ea"/>
              </a:rPr>
              <a:t>    要求</a:t>
            </a:r>
            <a:r>
              <a:rPr lang="zh-CN" altLang="en-US" b="0" dirty="0">
                <a:latin typeface="+mn-ea"/>
                <a:ea typeface="+mn-ea"/>
              </a:rPr>
              <a:t>系统具有快速硬件中断机构</a:t>
            </a:r>
            <a:r>
              <a:rPr lang="zh-CN" altLang="en-US" b="0" dirty="0" smtClean="0">
                <a:latin typeface="+mn-ea"/>
                <a:ea typeface="+mn-ea"/>
              </a:rPr>
              <a:t>，禁止中断</a:t>
            </a:r>
            <a:r>
              <a:rPr lang="zh-CN" altLang="en-US" b="0" dirty="0">
                <a:latin typeface="+mn-ea"/>
                <a:ea typeface="+mn-ea"/>
              </a:rPr>
              <a:t>的时间间隔尽量短，以免耽误时机。</a:t>
            </a:r>
          </a:p>
          <a:p>
            <a:pPr lvl="1">
              <a:lnSpc>
                <a:spcPct val="120000"/>
              </a:lnSpc>
            </a:pPr>
            <a:r>
              <a:rPr lang="zh-CN" altLang="en-US" b="0" dirty="0">
                <a:latin typeface="+mj-ea"/>
                <a:ea typeface="+mj-ea"/>
              </a:rPr>
              <a:t>快速的任务分派能力</a:t>
            </a:r>
            <a:endParaRPr lang="en-US" altLang="zh-CN" b="0" dirty="0">
              <a:latin typeface="+mj-ea"/>
              <a:ea typeface="+mj-ea"/>
            </a:endParaRPr>
          </a:p>
          <a:p>
            <a:pPr marL="457200" lvl="1" indent="0">
              <a:lnSpc>
                <a:spcPct val="120000"/>
              </a:lnSpc>
              <a:buNone/>
            </a:pPr>
            <a:r>
              <a:rPr lang="zh-CN" altLang="en-US" b="0" dirty="0" smtClean="0">
                <a:latin typeface="+mn-ea"/>
                <a:ea typeface="+mn-ea"/>
              </a:rPr>
              <a:t>    应</a:t>
            </a:r>
            <a:r>
              <a:rPr lang="zh-CN" altLang="en-US" b="0" dirty="0">
                <a:latin typeface="+mn-ea"/>
                <a:ea typeface="+mn-ea"/>
              </a:rPr>
              <a:t>使系统中的每个运行功能单位适当的小，以减少任务切换的时间开销。 </a:t>
            </a:r>
          </a:p>
        </p:txBody>
      </p:sp>
    </p:spTree>
    <p:extLst>
      <p:ext uri="{BB962C8B-B14F-4D97-AF65-F5344CB8AC3E}">
        <p14:creationId xmlns:p14="http://schemas.microsoft.com/office/powerpoint/2010/main" val="1159764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323528" y="1124744"/>
            <a:ext cx="8229600" cy="4525963"/>
          </a:xfrm>
        </p:spPr>
        <p:txBody>
          <a:bodyPr/>
          <a:lstStyle/>
          <a:p>
            <a:pPr eaLnBrk="1" hangingPunct="1">
              <a:spcAft>
                <a:spcPct val="5000"/>
              </a:spcAft>
            </a:pPr>
            <a:r>
              <a:rPr lang="zh-CN" altLang="en-US" b="0" dirty="0" smtClean="0"/>
              <a:t>实时调度的目标</a:t>
            </a:r>
          </a:p>
          <a:p>
            <a:pPr eaLnBrk="1" hangingPunct="1">
              <a:spcAft>
                <a:spcPct val="5000"/>
              </a:spcAft>
              <a:buFont typeface="Arial" pitchFamily="34" charset="0"/>
              <a:buNone/>
            </a:pPr>
            <a:r>
              <a:rPr lang="zh-CN" altLang="en-US" sz="2400" b="0" dirty="0" smtClean="0">
                <a:ea typeface="宋体" pitchFamily="2" charset="-122"/>
              </a:rPr>
              <a:t>            使硬实时任务在其规定的截止时间内完成（或开始），同时尽可能使软实时任务也能在规定的截止时间内完成（或开始）。</a:t>
            </a:r>
          </a:p>
          <a:p>
            <a:pPr eaLnBrk="1" hangingPunct="1">
              <a:spcAft>
                <a:spcPct val="5000"/>
              </a:spcAft>
            </a:pPr>
            <a:r>
              <a:rPr lang="zh-CN" altLang="en-US" b="0" dirty="0" smtClean="0"/>
              <a:t>实时调度的必要信息</a:t>
            </a:r>
          </a:p>
          <a:p>
            <a:pPr lvl="1" eaLnBrk="1" hangingPunct="1">
              <a:spcAft>
                <a:spcPct val="5000"/>
              </a:spcAft>
            </a:pPr>
            <a:r>
              <a:rPr lang="zh-CN" altLang="en-US" b="0" dirty="0" smtClean="0">
                <a:ea typeface="宋体" pitchFamily="2" charset="-122"/>
              </a:rPr>
              <a:t>就绪时间</a:t>
            </a:r>
          </a:p>
          <a:p>
            <a:pPr lvl="1" eaLnBrk="1" hangingPunct="1">
              <a:spcAft>
                <a:spcPct val="5000"/>
              </a:spcAft>
            </a:pPr>
            <a:r>
              <a:rPr lang="zh-CN" altLang="en-US" b="0" dirty="0" smtClean="0">
                <a:ea typeface="宋体" pitchFamily="2" charset="-122"/>
              </a:rPr>
              <a:t>开始截止时间和完成截止时间</a:t>
            </a:r>
          </a:p>
          <a:p>
            <a:pPr lvl="1" eaLnBrk="1" hangingPunct="1">
              <a:spcAft>
                <a:spcPct val="5000"/>
              </a:spcAft>
            </a:pPr>
            <a:r>
              <a:rPr lang="zh-CN" altLang="en-US" b="0" dirty="0" smtClean="0">
                <a:ea typeface="宋体" pitchFamily="2" charset="-122"/>
              </a:rPr>
              <a:t>处理时间</a:t>
            </a:r>
          </a:p>
          <a:p>
            <a:pPr lvl="1" eaLnBrk="1" hangingPunct="1">
              <a:spcAft>
                <a:spcPct val="5000"/>
              </a:spcAft>
            </a:pPr>
            <a:r>
              <a:rPr lang="zh-CN" altLang="en-US" b="0" dirty="0" smtClean="0">
                <a:ea typeface="宋体" pitchFamily="2" charset="-122"/>
              </a:rPr>
              <a:t>资源需求</a:t>
            </a:r>
          </a:p>
          <a:p>
            <a:pPr lvl="1" eaLnBrk="1" hangingPunct="1">
              <a:spcAft>
                <a:spcPct val="5000"/>
              </a:spcAft>
            </a:pPr>
            <a:r>
              <a:rPr lang="zh-CN" altLang="en-US" b="0" dirty="0" smtClean="0">
                <a:ea typeface="宋体" pitchFamily="2" charset="-122"/>
              </a:rPr>
              <a:t>优先级</a:t>
            </a:r>
          </a:p>
          <a:p>
            <a:pPr lvl="1" eaLnBrk="1" hangingPunct="1">
              <a:spcAft>
                <a:spcPct val="5000"/>
              </a:spcAft>
            </a:pPr>
            <a:r>
              <a:rPr lang="zh-CN" altLang="en-US" b="0" dirty="0" smtClean="0">
                <a:ea typeface="宋体" pitchFamily="2" charset="-122"/>
              </a:rPr>
              <a:t>子任务结构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ircle(in)">
                                      <p:cBhvr>
                                        <p:cTn id="24" dur="2000"/>
                                        <p:tgtEl>
                                          <p:spTgt spid="3">
                                            <p:txEl>
                                              <p:pRg st="3" end="3"/>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ircle(in)">
                                      <p:cBhvr>
                                        <p:cTn id="30" dur="2000"/>
                                        <p:tgtEl>
                                          <p:spTgt spid="3">
                                            <p:txEl>
                                              <p:pRg st="5" end="5"/>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ircle(in)">
                                      <p:cBhvr>
                                        <p:cTn id="33" dur="2000"/>
                                        <p:tgtEl>
                                          <p:spTgt spid="3">
                                            <p:txEl>
                                              <p:pRg st="6" end="6"/>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ircle(in)">
                                      <p:cBhvr>
                                        <p:cTn id="36" dur="2000"/>
                                        <p:tgtEl>
                                          <p:spTgt spid="3">
                                            <p:txEl>
                                              <p:pRg st="7" end="7"/>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ircle(in)">
                                      <p:cBhvr>
                                        <p:cTn id="39"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graphicFrame>
        <p:nvGraphicFramePr>
          <p:cNvPr id="4" name="图示 3"/>
          <p:cNvGraphicFramePr/>
          <p:nvPr>
            <p:extLst>
              <p:ext uri="{D42A27DB-BD31-4B8C-83A1-F6EECF244321}">
                <p14:modId xmlns:p14="http://schemas.microsoft.com/office/powerpoint/2010/main" val="2910865912"/>
              </p:ext>
            </p:extLst>
          </p:nvPr>
        </p:nvGraphicFramePr>
        <p:xfrm>
          <a:off x="731912" y="1412776"/>
          <a:ext cx="7584504" cy="440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826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86816" y="1135285"/>
            <a:ext cx="8229600" cy="4525963"/>
          </a:xfrm>
        </p:spPr>
        <p:txBody>
          <a:bodyPr/>
          <a:lstStyle/>
          <a:p>
            <a:pPr eaLnBrk="1" hangingPunct="1">
              <a:spcAft>
                <a:spcPct val="20000"/>
              </a:spcAft>
            </a:pPr>
            <a:r>
              <a:rPr lang="zh-CN" altLang="en-US" b="0" dirty="0" smtClean="0"/>
              <a:t>实时调度算法</a:t>
            </a:r>
            <a:r>
              <a:rPr lang="en-US" altLang="zh-CN" b="0" dirty="0" smtClean="0"/>
              <a:t>——</a:t>
            </a:r>
            <a:r>
              <a:rPr lang="zh-CN" altLang="en-US" dirty="0" smtClean="0">
                <a:ea typeface="宋体" pitchFamily="2" charset="-122"/>
              </a:rPr>
              <a:t>基于时间片的轮转调度算法</a:t>
            </a:r>
            <a:endParaRPr lang="en-US" altLang="zh-CN" dirty="0" smtClean="0">
              <a:ea typeface="宋体" pitchFamily="2" charset="-122"/>
            </a:endParaRPr>
          </a:p>
          <a:p>
            <a:pPr lvl="1" eaLnBrk="1" hangingPunct="1">
              <a:spcAft>
                <a:spcPct val="20000"/>
              </a:spcAft>
            </a:pPr>
            <a:r>
              <a:rPr lang="zh-CN" altLang="en-US" sz="2400" b="0" dirty="0" smtClean="0">
                <a:ea typeface="宋体" pitchFamily="2" charset="-122"/>
              </a:rPr>
              <a:t>实时进程按</a:t>
            </a:r>
            <a:r>
              <a:rPr lang="zh-CN" altLang="en-US" sz="2400" dirty="0" smtClean="0">
                <a:solidFill>
                  <a:srgbClr val="FE0000"/>
                </a:solidFill>
                <a:ea typeface="宋体" pitchFamily="2" charset="-122"/>
              </a:rPr>
              <a:t>时间片轮转</a:t>
            </a:r>
            <a:r>
              <a:rPr lang="zh-CN" altLang="en-US" sz="2400" b="0" dirty="0" smtClean="0">
                <a:ea typeface="宋体" pitchFamily="2" charset="-122"/>
              </a:rPr>
              <a:t>的方式执行</a:t>
            </a:r>
            <a:endParaRPr lang="en-US" altLang="zh-CN" b="0" dirty="0">
              <a:ea typeface="宋体" pitchFamily="2" charset="-122"/>
            </a:endParaRPr>
          </a:p>
          <a:p>
            <a:pPr lvl="1" eaLnBrk="1" hangingPunct="1">
              <a:spcAft>
                <a:spcPct val="20000"/>
              </a:spcAft>
            </a:pPr>
            <a:r>
              <a:rPr lang="zh-CN" altLang="en-US" sz="2400" b="0" dirty="0" smtClean="0">
                <a:ea typeface="宋体" pitchFamily="2" charset="-122"/>
              </a:rPr>
              <a:t>响应时间一般为秒级</a:t>
            </a:r>
            <a:endParaRPr lang="en-US" altLang="zh-CN" b="0" dirty="0">
              <a:ea typeface="宋体" pitchFamily="2" charset="-122"/>
            </a:endParaRPr>
          </a:p>
          <a:p>
            <a:pPr lvl="1" eaLnBrk="1" hangingPunct="1">
              <a:spcAft>
                <a:spcPct val="20000"/>
              </a:spcAft>
            </a:pPr>
            <a:r>
              <a:rPr lang="zh-CN" altLang="en-US" sz="2400" b="0" dirty="0" smtClean="0">
                <a:ea typeface="宋体" pitchFamily="2" charset="-122"/>
              </a:rPr>
              <a:t>广泛用于分时系统及一般实时处理系统</a:t>
            </a:r>
          </a:p>
        </p:txBody>
      </p:sp>
      <p:pic>
        <p:nvPicPr>
          <p:cNvPr id="36" name="Content Placeholder 3" descr="Fig10_05a.gif"/>
          <p:cNvPicPr>
            <a:picLocks noGrp="1" noChangeAspect="1"/>
          </p:cNvPicPr>
          <p:nvPr>
            <p:ph idx="1"/>
          </p:nvPr>
        </p:nvPicPr>
        <p:blipFill>
          <a:blip r:embed="rId2"/>
          <a:stretch>
            <a:fillRect/>
          </a:stretch>
        </p:blipFill>
        <p:spPr>
          <a:xfrm>
            <a:off x="576065" y="3140968"/>
            <a:ext cx="8100391" cy="310515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in)">
                                      <p:cBhvr>
                                        <p:cTn id="31"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86816" y="1135285"/>
            <a:ext cx="8229600" cy="4525963"/>
          </a:xfrm>
        </p:spPr>
        <p:txBody>
          <a:bodyPr/>
          <a:lstStyle/>
          <a:p>
            <a:pPr eaLnBrk="1" hangingPunct="1">
              <a:lnSpc>
                <a:spcPct val="110000"/>
              </a:lnSpc>
              <a:spcBef>
                <a:spcPts val="0"/>
              </a:spcBef>
              <a:spcAft>
                <a:spcPts val="0"/>
              </a:spcAft>
            </a:pPr>
            <a:r>
              <a:rPr lang="zh-CN" altLang="en-US" b="0" dirty="0" smtClean="0"/>
              <a:t>实时调度算法</a:t>
            </a:r>
            <a:r>
              <a:rPr lang="en-US" altLang="zh-CN" b="0" dirty="0" smtClean="0"/>
              <a:t>——</a:t>
            </a:r>
            <a:r>
              <a:rPr lang="zh-CN" altLang="en-US" dirty="0">
                <a:ea typeface="宋体" pitchFamily="2" charset="-122"/>
              </a:rPr>
              <a:t>基于优先级的非剥夺调度算法</a:t>
            </a:r>
            <a:endParaRPr lang="en-US" altLang="zh-CN" dirty="0" smtClean="0">
              <a:ea typeface="宋体" pitchFamily="2" charset="-122"/>
            </a:endParaRPr>
          </a:p>
          <a:p>
            <a:pPr lvl="1" eaLnBrk="1" hangingPunct="1">
              <a:lnSpc>
                <a:spcPct val="110000"/>
              </a:lnSpc>
              <a:spcBef>
                <a:spcPts val="0"/>
              </a:spcBef>
              <a:spcAft>
                <a:spcPts val="0"/>
              </a:spcAft>
            </a:pPr>
            <a:r>
              <a:rPr lang="zh-CN" altLang="en-US" sz="2400" b="0" dirty="0" smtClean="0">
                <a:ea typeface="宋体" pitchFamily="2" charset="-122"/>
              </a:rPr>
              <a:t>实时进程按</a:t>
            </a:r>
            <a:r>
              <a:rPr lang="zh-CN" altLang="en-US" sz="2400" dirty="0" smtClean="0">
                <a:solidFill>
                  <a:srgbClr val="FE0000"/>
                </a:solidFill>
                <a:ea typeface="宋体" pitchFamily="2" charset="-122"/>
              </a:rPr>
              <a:t>优先级</a:t>
            </a:r>
            <a:r>
              <a:rPr lang="zh-CN" altLang="en-US" sz="2400" b="0" dirty="0" smtClean="0">
                <a:ea typeface="宋体" pitchFamily="2" charset="-122"/>
              </a:rPr>
              <a:t>、</a:t>
            </a:r>
            <a:r>
              <a:rPr lang="zh-CN" altLang="en-US" sz="2400" dirty="0" smtClean="0">
                <a:solidFill>
                  <a:srgbClr val="FE0000"/>
                </a:solidFill>
                <a:ea typeface="宋体" pitchFamily="2" charset="-122"/>
              </a:rPr>
              <a:t>非抢占</a:t>
            </a:r>
            <a:r>
              <a:rPr lang="zh-CN" altLang="en-US" sz="2400" b="0" dirty="0" smtClean="0">
                <a:ea typeface="宋体" pitchFamily="2" charset="-122"/>
              </a:rPr>
              <a:t>方式执行</a:t>
            </a:r>
            <a:endParaRPr lang="en-US" altLang="zh-CN" sz="2400" b="0" dirty="0" smtClean="0">
              <a:ea typeface="宋体" pitchFamily="2" charset="-122"/>
            </a:endParaRPr>
          </a:p>
          <a:p>
            <a:pPr lvl="1" eaLnBrk="1" hangingPunct="1">
              <a:lnSpc>
                <a:spcPct val="110000"/>
              </a:lnSpc>
              <a:spcBef>
                <a:spcPts val="0"/>
              </a:spcBef>
              <a:spcAft>
                <a:spcPts val="0"/>
              </a:spcAft>
            </a:pPr>
            <a:r>
              <a:rPr lang="zh-CN" altLang="en-US" b="0" dirty="0">
                <a:ea typeface="宋体" pitchFamily="2" charset="-122"/>
              </a:rPr>
              <a:t>响应时间一般在数百</a:t>
            </a:r>
            <a:r>
              <a:rPr lang="zh-CN" altLang="en-US" b="0" dirty="0" smtClean="0">
                <a:ea typeface="宋体" pitchFamily="2" charset="-122"/>
              </a:rPr>
              <a:t>毫秒</a:t>
            </a:r>
            <a:r>
              <a:rPr lang="zh-CN" altLang="en-US" sz="2400" b="0" dirty="0" smtClean="0">
                <a:ea typeface="宋体" pitchFamily="2" charset="-122"/>
              </a:rPr>
              <a:t>至数秒范围</a:t>
            </a:r>
            <a:endParaRPr lang="en-US" altLang="zh-CN" sz="2400" b="0" dirty="0" smtClean="0">
              <a:ea typeface="宋体" pitchFamily="2" charset="-122"/>
            </a:endParaRPr>
          </a:p>
          <a:p>
            <a:pPr lvl="1" eaLnBrk="1" hangingPunct="1">
              <a:lnSpc>
                <a:spcPct val="110000"/>
              </a:lnSpc>
              <a:spcBef>
                <a:spcPts val="0"/>
              </a:spcBef>
              <a:spcAft>
                <a:spcPts val="0"/>
              </a:spcAft>
            </a:pPr>
            <a:r>
              <a:rPr lang="zh-CN" altLang="en-US" sz="2400" b="0" dirty="0" smtClean="0">
                <a:ea typeface="宋体" pitchFamily="2" charset="-122"/>
              </a:rPr>
              <a:t>多用于多道批处理系统及不太严格的实时系统</a:t>
            </a:r>
          </a:p>
          <a:p>
            <a:pPr lvl="2">
              <a:buFont typeface="Wingdings" pitchFamily="2" charset="2"/>
              <a:buChar char="Ø"/>
            </a:pPr>
            <a:endParaRPr lang="zh-CN" altLang="en-US" sz="2400" b="0" dirty="0" smtClean="0">
              <a:ea typeface="宋体" pitchFamily="2" charset="-122"/>
            </a:endParaRPr>
          </a:p>
        </p:txBody>
      </p:sp>
      <p:pic>
        <p:nvPicPr>
          <p:cNvPr id="4" name="Content Placeholder 3" descr="Fig10_05b.gif"/>
          <p:cNvPicPr>
            <a:picLocks noGrp="1" noChangeAspect="1"/>
          </p:cNvPicPr>
          <p:nvPr>
            <p:ph idx="1"/>
          </p:nvPr>
        </p:nvPicPr>
        <p:blipFill>
          <a:blip r:embed="rId2"/>
          <a:stretch>
            <a:fillRect/>
          </a:stretch>
        </p:blipFill>
        <p:spPr>
          <a:xfrm>
            <a:off x="1331640" y="2852936"/>
            <a:ext cx="6090368" cy="3324225"/>
          </a:xfrm>
        </p:spPr>
      </p:pic>
    </p:spTree>
    <p:extLst>
      <p:ext uri="{BB962C8B-B14F-4D97-AF65-F5344CB8AC3E}">
        <p14:creationId xmlns:p14="http://schemas.microsoft.com/office/powerpoint/2010/main" val="128712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323528" y="1124744"/>
            <a:ext cx="8229600" cy="4525963"/>
          </a:xfrm>
        </p:spPr>
        <p:txBody>
          <a:bodyPr/>
          <a:lstStyle/>
          <a:p>
            <a:pPr eaLnBrk="1" hangingPunct="1">
              <a:spcAft>
                <a:spcPct val="20000"/>
              </a:spcAft>
            </a:pPr>
            <a:r>
              <a:rPr lang="zh-CN" altLang="en-US" b="0" dirty="0" smtClean="0"/>
              <a:t>基本概念</a:t>
            </a:r>
          </a:p>
        </p:txBody>
      </p:sp>
      <p:graphicFrame>
        <p:nvGraphicFramePr>
          <p:cNvPr id="4" name="图示 3"/>
          <p:cNvGraphicFramePr/>
          <p:nvPr>
            <p:extLst>
              <p:ext uri="{D42A27DB-BD31-4B8C-83A1-F6EECF244321}">
                <p14:modId xmlns:p14="http://schemas.microsoft.com/office/powerpoint/2010/main" val="138473476"/>
              </p:ext>
            </p:extLst>
          </p:nvPr>
        </p:nvGraphicFramePr>
        <p:xfrm>
          <a:off x="1547664" y="2029296"/>
          <a:ext cx="6552728" cy="341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91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107504" y="1052736"/>
            <a:ext cx="8784976" cy="4525963"/>
          </a:xfrm>
        </p:spPr>
        <p:txBody>
          <a:bodyPr/>
          <a:lstStyle/>
          <a:p>
            <a:pPr marL="342900" lvl="1" indent="-342900" eaLnBrk="1" hangingPunct="1">
              <a:lnSpc>
                <a:spcPct val="110000"/>
              </a:lnSpc>
              <a:spcBef>
                <a:spcPts val="0"/>
              </a:spcBef>
              <a:spcAft>
                <a:spcPts val="0"/>
              </a:spcAft>
              <a:buFont typeface="Arial" pitchFamily="34" charset="0"/>
              <a:buChar char="•"/>
            </a:pPr>
            <a:r>
              <a:rPr lang="zh-CN" altLang="en-US" sz="2800" b="0" dirty="0" smtClean="0"/>
              <a:t>实时调度算法</a:t>
            </a:r>
            <a:r>
              <a:rPr lang="en-US" altLang="zh-CN" sz="2800" b="0" dirty="0" smtClean="0"/>
              <a:t>——</a:t>
            </a:r>
            <a:r>
              <a:rPr lang="zh-CN" altLang="en-US" sz="2800" dirty="0">
                <a:ea typeface="宋体" pitchFamily="2" charset="-122"/>
              </a:rPr>
              <a:t>基于优先级</a:t>
            </a:r>
            <a:r>
              <a:rPr lang="zh-CN" altLang="en-US" sz="2800" dirty="0" smtClean="0">
                <a:ea typeface="宋体" pitchFamily="2" charset="-122"/>
              </a:rPr>
              <a:t>的剥夺点剥夺</a:t>
            </a:r>
            <a:r>
              <a:rPr lang="zh-CN" altLang="en-US" sz="2800" dirty="0">
                <a:ea typeface="宋体" pitchFamily="2" charset="-122"/>
              </a:rPr>
              <a:t>调度</a:t>
            </a:r>
            <a:r>
              <a:rPr lang="zh-CN" altLang="en-US" sz="2800" dirty="0" smtClean="0">
                <a:ea typeface="宋体" pitchFamily="2" charset="-122"/>
              </a:rPr>
              <a:t>算法</a:t>
            </a:r>
            <a:endParaRPr lang="en-US" altLang="zh-CN" sz="2800" b="0" dirty="0" smtClean="0"/>
          </a:p>
          <a:p>
            <a:pPr lvl="1" eaLnBrk="1" hangingPunct="1">
              <a:lnSpc>
                <a:spcPct val="110000"/>
              </a:lnSpc>
              <a:spcBef>
                <a:spcPts val="0"/>
              </a:spcBef>
              <a:spcAft>
                <a:spcPts val="0"/>
              </a:spcAft>
            </a:pPr>
            <a:r>
              <a:rPr lang="zh-CN" altLang="en-US" sz="2400" b="0" dirty="0" smtClean="0">
                <a:ea typeface="宋体" pitchFamily="2" charset="-122"/>
              </a:rPr>
              <a:t>实时进程按</a:t>
            </a:r>
            <a:r>
              <a:rPr lang="zh-CN" altLang="en-US" sz="2400" dirty="0" smtClean="0">
                <a:solidFill>
                  <a:srgbClr val="FE0000"/>
                </a:solidFill>
                <a:ea typeface="宋体" pitchFamily="2" charset="-122"/>
              </a:rPr>
              <a:t>优先级</a:t>
            </a:r>
            <a:r>
              <a:rPr lang="zh-CN" altLang="en-US" sz="2400" b="0" dirty="0" smtClean="0">
                <a:ea typeface="宋体" pitchFamily="2" charset="-122"/>
              </a:rPr>
              <a:t>、</a:t>
            </a:r>
            <a:r>
              <a:rPr lang="zh-CN" altLang="en-US" sz="2400" dirty="0" smtClean="0">
                <a:solidFill>
                  <a:srgbClr val="FE0000"/>
                </a:solidFill>
                <a:ea typeface="宋体" pitchFamily="2" charset="-122"/>
              </a:rPr>
              <a:t>抢占</a:t>
            </a:r>
            <a:r>
              <a:rPr lang="zh-CN" altLang="en-US" sz="2400" b="0" dirty="0" smtClean="0">
                <a:ea typeface="宋体" pitchFamily="2" charset="-122"/>
              </a:rPr>
              <a:t>方式执行</a:t>
            </a:r>
            <a:endParaRPr lang="en-US" altLang="zh-CN" sz="2400" b="0" dirty="0" smtClean="0">
              <a:ea typeface="宋体" pitchFamily="2" charset="-122"/>
            </a:endParaRPr>
          </a:p>
          <a:p>
            <a:pPr lvl="1" eaLnBrk="1" hangingPunct="1">
              <a:lnSpc>
                <a:spcPct val="110000"/>
              </a:lnSpc>
              <a:spcBef>
                <a:spcPts val="0"/>
              </a:spcBef>
              <a:spcAft>
                <a:spcPts val="0"/>
              </a:spcAft>
            </a:pPr>
            <a:r>
              <a:rPr lang="zh-CN" altLang="en-US" b="0" dirty="0">
                <a:ea typeface="宋体" pitchFamily="2" charset="-122"/>
              </a:rPr>
              <a:t>响应时间一般在</a:t>
            </a:r>
            <a:r>
              <a:rPr lang="zh-CN" altLang="en-US" b="0" dirty="0" smtClean="0">
                <a:ea typeface="宋体" pitchFamily="2" charset="-122"/>
              </a:rPr>
              <a:t>几毫秒至几十毫秒</a:t>
            </a:r>
            <a:endParaRPr lang="zh-CN" altLang="en-US" b="0" dirty="0">
              <a:ea typeface="宋体" pitchFamily="2" charset="-122"/>
            </a:endParaRPr>
          </a:p>
          <a:p>
            <a:pPr lvl="1" eaLnBrk="1" hangingPunct="1">
              <a:lnSpc>
                <a:spcPct val="110000"/>
              </a:lnSpc>
              <a:spcBef>
                <a:spcPts val="0"/>
              </a:spcBef>
              <a:spcAft>
                <a:spcPts val="0"/>
              </a:spcAft>
            </a:pPr>
            <a:r>
              <a:rPr lang="zh-CN" altLang="en-US" b="0" dirty="0" smtClean="0">
                <a:ea typeface="宋体" pitchFamily="2" charset="-122"/>
              </a:rPr>
              <a:t>用于一般实时系统</a:t>
            </a:r>
            <a:endParaRPr lang="zh-CN" altLang="en-US" b="0" dirty="0">
              <a:ea typeface="宋体" pitchFamily="2" charset="-122"/>
            </a:endParaRPr>
          </a:p>
        </p:txBody>
      </p:sp>
      <p:pic>
        <p:nvPicPr>
          <p:cNvPr id="4" name="Content Placeholder 3" descr="Fig10_05c.gif"/>
          <p:cNvPicPr>
            <a:picLocks noGrp="1" noChangeAspect="1"/>
          </p:cNvPicPr>
          <p:nvPr>
            <p:ph idx="1"/>
          </p:nvPr>
        </p:nvPicPr>
        <p:blipFill>
          <a:blip r:embed="rId2"/>
          <a:stretch>
            <a:fillRect/>
          </a:stretch>
        </p:blipFill>
        <p:spPr>
          <a:xfrm>
            <a:off x="914401" y="3106591"/>
            <a:ext cx="6969968" cy="3202729"/>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107504" y="1052736"/>
            <a:ext cx="8229600" cy="4525963"/>
          </a:xfrm>
        </p:spPr>
        <p:txBody>
          <a:bodyPr/>
          <a:lstStyle/>
          <a:p>
            <a:pPr marL="342900" lvl="1" indent="-342900" eaLnBrk="1" hangingPunct="1">
              <a:lnSpc>
                <a:spcPct val="110000"/>
              </a:lnSpc>
              <a:spcBef>
                <a:spcPts val="0"/>
              </a:spcBef>
              <a:spcAft>
                <a:spcPts val="0"/>
              </a:spcAft>
              <a:buFont typeface="Arial" pitchFamily="34" charset="0"/>
              <a:buChar char="•"/>
            </a:pPr>
            <a:r>
              <a:rPr lang="zh-CN" altLang="en-US" b="0" dirty="0" smtClean="0"/>
              <a:t>实时调度算法</a:t>
            </a:r>
            <a:r>
              <a:rPr lang="en-US" altLang="zh-CN" b="0" dirty="0" smtClean="0"/>
              <a:t>——</a:t>
            </a:r>
            <a:r>
              <a:rPr lang="zh-CN" altLang="en-US" b="0" dirty="0" smtClean="0"/>
              <a:t>立即</a:t>
            </a:r>
            <a:r>
              <a:rPr lang="zh-CN" altLang="en-US" dirty="0" smtClean="0">
                <a:ea typeface="宋体" pitchFamily="2" charset="-122"/>
              </a:rPr>
              <a:t>剥夺</a:t>
            </a:r>
            <a:r>
              <a:rPr lang="zh-CN" altLang="en-US" dirty="0">
                <a:ea typeface="宋体" pitchFamily="2" charset="-122"/>
              </a:rPr>
              <a:t>调度</a:t>
            </a:r>
            <a:r>
              <a:rPr lang="zh-CN" altLang="en-US" dirty="0" smtClean="0">
                <a:ea typeface="宋体" pitchFamily="2" charset="-122"/>
              </a:rPr>
              <a:t>算法</a:t>
            </a:r>
            <a:endParaRPr lang="en-US" altLang="zh-CN" b="0" dirty="0" smtClean="0"/>
          </a:p>
          <a:p>
            <a:pPr lvl="1" eaLnBrk="1" hangingPunct="1">
              <a:lnSpc>
                <a:spcPct val="110000"/>
              </a:lnSpc>
              <a:spcBef>
                <a:spcPts val="0"/>
              </a:spcBef>
              <a:spcAft>
                <a:spcPts val="0"/>
              </a:spcAft>
            </a:pPr>
            <a:r>
              <a:rPr lang="zh-CN" altLang="en-US" sz="2400" b="0" dirty="0" smtClean="0">
                <a:ea typeface="宋体" pitchFamily="2" charset="-122"/>
              </a:rPr>
              <a:t>实时进程按</a:t>
            </a:r>
            <a:r>
              <a:rPr lang="zh-CN" altLang="en-US" sz="2400" dirty="0" smtClean="0">
                <a:solidFill>
                  <a:srgbClr val="FE0000"/>
                </a:solidFill>
                <a:ea typeface="宋体" pitchFamily="2" charset="-122"/>
              </a:rPr>
              <a:t>优先级</a:t>
            </a:r>
            <a:r>
              <a:rPr lang="zh-CN" altLang="en-US" sz="2400" b="0" dirty="0" smtClean="0">
                <a:ea typeface="宋体" pitchFamily="2" charset="-122"/>
              </a:rPr>
              <a:t>、</a:t>
            </a:r>
            <a:r>
              <a:rPr lang="zh-CN" altLang="en-US" sz="2400" dirty="0" smtClean="0">
                <a:solidFill>
                  <a:srgbClr val="FE0000"/>
                </a:solidFill>
                <a:ea typeface="宋体" pitchFamily="2" charset="-122"/>
              </a:rPr>
              <a:t>抢占</a:t>
            </a:r>
            <a:r>
              <a:rPr lang="zh-CN" altLang="en-US" sz="2400" b="0" dirty="0" smtClean="0">
                <a:ea typeface="宋体" pitchFamily="2" charset="-122"/>
              </a:rPr>
              <a:t>方式执行</a:t>
            </a:r>
            <a:endParaRPr lang="en-US" altLang="zh-CN" sz="2400" b="0" dirty="0" smtClean="0">
              <a:ea typeface="宋体" pitchFamily="2" charset="-122"/>
            </a:endParaRPr>
          </a:p>
          <a:p>
            <a:pPr lvl="1" eaLnBrk="1" hangingPunct="1">
              <a:lnSpc>
                <a:spcPct val="110000"/>
              </a:lnSpc>
              <a:spcBef>
                <a:spcPts val="0"/>
              </a:spcBef>
              <a:spcAft>
                <a:spcPts val="0"/>
              </a:spcAft>
            </a:pPr>
            <a:r>
              <a:rPr lang="zh-CN" altLang="en-US" b="0" dirty="0" smtClean="0">
                <a:ea typeface="宋体" pitchFamily="2" charset="-122"/>
              </a:rPr>
              <a:t>响应时间为微秒至毫秒级</a:t>
            </a:r>
            <a:endParaRPr lang="zh-CN" altLang="en-US" b="0" dirty="0">
              <a:ea typeface="宋体" pitchFamily="2" charset="-122"/>
            </a:endParaRPr>
          </a:p>
          <a:p>
            <a:pPr lvl="1" eaLnBrk="1" hangingPunct="1">
              <a:lnSpc>
                <a:spcPct val="110000"/>
              </a:lnSpc>
              <a:spcBef>
                <a:spcPts val="0"/>
              </a:spcBef>
              <a:spcAft>
                <a:spcPts val="0"/>
              </a:spcAft>
            </a:pPr>
            <a:r>
              <a:rPr lang="zh-CN" altLang="en-US" b="0" dirty="0" smtClean="0">
                <a:ea typeface="宋体" pitchFamily="2" charset="-122"/>
              </a:rPr>
              <a:t>可用于苛刻的实时系统</a:t>
            </a:r>
            <a:endParaRPr lang="zh-CN" altLang="en-US" b="0" dirty="0">
              <a:ea typeface="宋体" pitchFamily="2" charset="-122"/>
            </a:endParaRPr>
          </a:p>
        </p:txBody>
      </p:sp>
      <p:pic>
        <p:nvPicPr>
          <p:cNvPr id="6" name="Content Placeholder 3" descr="Fig10_05d.gif"/>
          <p:cNvPicPr>
            <a:picLocks noGrp="1" noChangeAspect="1"/>
          </p:cNvPicPr>
          <p:nvPr>
            <p:ph idx="1"/>
          </p:nvPr>
        </p:nvPicPr>
        <p:blipFill>
          <a:blip r:embed="rId2"/>
          <a:stretch>
            <a:fillRect/>
          </a:stretch>
        </p:blipFill>
        <p:spPr>
          <a:xfrm>
            <a:off x="838200" y="3068960"/>
            <a:ext cx="7075582" cy="3219450"/>
          </a:xfrm>
        </p:spPr>
      </p:pic>
    </p:spTree>
    <p:extLst>
      <p:ext uri="{BB962C8B-B14F-4D97-AF65-F5344CB8AC3E}">
        <p14:creationId xmlns:p14="http://schemas.microsoft.com/office/powerpoint/2010/main" val="41115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179512" y="1124744"/>
            <a:ext cx="8640960" cy="4525963"/>
          </a:xfrm>
        </p:spPr>
        <p:txBody>
          <a:bodyPr/>
          <a:lstStyle/>
          <a:p>
            <a:pPr eaLnBrk="1" hangingPunct="1">
              <a:lnSpc>
                <a:spcPct val="140000"/>
              </a:lnSpc>
              <a:spcBef>
                <a:spcPts val="0"/>
              </a:spcBef>
              <a:spcAft>
                <a:spcPts val="0"/>
              </a:spcAft>
            </a:pPr>
            <a:r>
              <a:rPr lang="zh-CN" altLang="en-US" b="0" dirty="0" smtClean="0"/>
              <a:t>实时调度算法</a:t>
            </a:r>
            <a:r>
              <a:rPr lang="en-US" altLang="zh-CN" b="0" dirty="0"/>
              <a:t>——</a:t>
            </a:r>
            <a:r>
              <a:rPr lang="zh-CN" altLang="en-US" dirty="0" smtClean="0">
                <a:ea typeface="宋体" pitchFamily="2" charset="-122"/>
              </a:rPr>
              <a:t>最早截止时间优先调度算法</a:t>
            </a:r>
            <a:endParaRPr lang="zh-CN" altLang="en-US" sz="2800" b="0" dirty="0" smtClean="0"/>
          </a:p>
          <a:p>
            <a:pPr lvl="1" eaLnBrk="1" hangingPunct="1">
              <a:lnSpc>
                <a:spcPct val="140000"/>
              </a:lnSpc>
              <a:spcBef>
                <a:spcPts val="0"/>
              </a:spcBef>
              <a:spcAft>
                <a:spcPts val="0"/>
              </a:spcAft>
            </a:pPr>
            <a:r>
              <a:rPr lang="en-US" altLang="zh-CN" b="0" dirty="0" smtClean="0">
                <a:ea typeface="宋体" pitchFamily="2" charset="-122"/>
              </a:rPr>
              <a:t>Earliest Deadline First</a:t>
            </a:r>
            <a:r>
              <a:rPr lang="zh-CN" altLang="en-US" b="0" dirty="0" smtClean="0">
                <a:ea typeface="宋体" pitchFamily="2" charset="-122"/>
              </a:rPr>
              <a:t>，</a:t>
            </a:r>
            <a:r>
              <a:rPr lang="en-US" altLang="zh-CN" b="0" dirty="0" smtClean="0">
                <a:ea typeface="宋体" pitchFamily="2" charset="-122"/>
              </a:rPr>
              <a:t>EDF</a:t>
            </a:r>
            <a:endParaRPr lang="en-US" altLang="zh-CN" b="0" dirty="0">
              <a:ea typeface="宋体" pitchFamily="2" charset="-122"/>
            </a:endParaRPr>
          </a:p>
          <a:p>
            <a:pPr lvl="1" eaLnBrk="1" hangingPunct="1">
              <a:lnSpc>
                <a:spcPct val="140000"/>
              </a:lnSpc>
              <a:spcBef>
                <a:spcPts val="0"/>
              </a:spcBef>
              <a:spcAft>
                <a:spcPts val="0"/>
              </a:spcAft>
            </a:pPr>
            <a:r>
              <a:rPr lang="zh-CN" altLang="en-US" b="0" dirty="0" smtClean="0">
                <a:ea typeface="宋体" pitchFamily="2" charset="-122"/>
              </a:rPr>
              <a:t>根据</a:t>
            </a:r>
            <a:r>
              <a:rPr lang="zh-CN" altLang="en-US" b="0" dirty="0">
                <a:ea typeface="宋体" pitchFamily="2" charset="-122"/>
              </a:rPr>
              <a:t>任务的截止时间来确定任务的</a:t>
            </a:r>
            <a:r>
              <a:rPr lang="zh-CN" altLang="en-US" b="0" dirty="0" smtClean="0">
                <a:ea typeface="宋体" pitchFamily="2" charset="-122"/>
              </a:rPr>
              <a:t>优先级</a:t>
            </a:r>
            <a:endParaRPr lang="en-US" altLang="zh-CN" b="0" dirty="0" smtClean="0">
              <a:ea typeface="宋体" pitchFamily="2" charset="-122"/>
            </a:endParaRPr>
          </a:p>
          <a:p>
            <a:pPr lvl="1" eaLnBrk="1" hangingPunct="1">
              <a:lnSpc>
                <a:spcPct val="140000"/>
              </a:lnSpc>
              <a:spcBef>
                <a:spcPts val="0"/>
              </a:spcBef>
              <a:spcAft>
                <a:spcPts val="0"/>
              </a:spcAft>
            </a:pPr>
            <a:r>
              <a:rPr lang="zh-CN" altLang="en-US" b="0" dirty="0" smtClean="0">
                <a:ea typeface="宋体" pitchFamily="2" charset="-122"/>
              </a:rPr>
              <a:t>截止</a:t>
            </a:r>
            <a:r>
              <a:rPr lang="zh-CN" altLang="en-US" b="0" dirty="0">
                <a:ea typeface="宋体" pitchFamily="2" charset="-122"/>
              </a:rPr>
              <a:t>时间越早，优先级越</a:t>
            </a:r>
            <a:r>
              <a:rPr lang="zh-CN" altLang="en-US" b="0" dirty="0" smtClean="0">
                <a:ea typeface="宋体" pitchFamily="2" charset="-122"/>
              </a:rPr>
              <a:t>高</a:t>
            </a:r>
            <a:endParaRPr lang="en-US" altLang="zh-CN" b="0" dirty="0" smtClean="0">
              <a:ea typeface="宋体" pitchFamily="2" charset="-122"/>
            </a:endParaRPr>
          </a:p>
          <a:p>
            <a:pPr lvl="1" eaLnBrk="1" hangingPunct="1">
              <a:lnSpc>
                <a:spcPct val="140000"/>
              </a:lnSpc>
              <a:spcBef>
                <a:spcPts val="0"/>
              </a:spcBef>
              <a:spcAft>
                <a:spcPts val="0"/>
              </a:spcAft>
            </a:pPr>
            <a:r>
              <a:rPr lang="zh-CN" altLang="en-US" b="0" dirty="0" smtClean="0">
                <a:ea typeface="宋体" pitchFamily="2" charset="-122"/>
              </a:rPr>
              <a:t>可以</a:t>
            </a:r>
            <a:r>
              <a:rPr lang="zh-CN" altLang="en-US" b="0" dirty="0">
                <a:ea typeface="宋体" pitchFamily="2" charset="-122"/>
              </a:rPr>
              <a:t>是抢占式或非抢占式</a:t>
            </a:r>
          </a:p>
          <a:p>
            <a:pPr marL="457200" lvl="1" indent="0" eaLnBrk="1" hangingPunct="1">
              <a:lnSpc>
                <a:spcPct val="110000"/>
              </a:lnSpc>
              <a:spcBef>
                <a:spcPts val="0"/>
              </a:spcBef>
              <a:spcAft>
                <a:spcPts val="0"/>
              </a:spcAft>
              <a:buNone/>
            </a:pPr>
            <a:endParaRPr lang="zh-CN" altLang="en-US" sz="2400" b="0"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179512" y="1124744"/>
            <a:ext cx="8640960" cy="4525963"/>
          </a:xfrm>
        </p:spPr>
        <p:txBody>
          <a:bodyPr/>
          <a:lstStyle/>
          <a:p>
            <a:pPr eaLnBrk="1" hangingPunct="1">
              <a:lnSpc>
                <a:spcPct val="120000"/>
              </a:lnSpc>
              <a:spcBef>
                <a:spcPts val="0"/>
              </a:spcBef>
              <a:spcAft>
                <a:spcPts val="0"/>
              </a:spcAft>
            </a:pPr>
            <a:r>
              <a:rPr lang="en-US" altLang="zh-CN" b="0" dirty="0" smtClean="0"/>
              <a:t>EDF</a:t>
            </a:r>
            <a:r>
              <a:rPr lang="zh-CN" altLang="en-US" b="0" dirty="0" smtClean="0"/>
              <a:t>实例</a:t>
            </a:r>
            <a:endParaRPr lang="zh-CN" altLang="en-US" sz="2800" b="0" dirty="0" smtClean="0"/>
          </a:p>
          <a:p>
            <a:pPr marL="457200" lvl="1" indent="0" eaLnBrk="1" hangingPunct="1">
              <a:lnSpc>
                <a:spcPct val="110000"/>
              </a:lnSpc>
              <a:spcBef>
                <a:spcPts val="0"/>
              </a:spcBef>
              <a:spcAft>
                <a:spcPts val="0"/>
              </a:spcAft>
              <a:buNone/>
            </a:pPr>
            <a:endParaRPr lang="zh-CN" altLang="en-US" sz="2400" b="0" dirty="0" smtClean="0">
              <a:ea typeface="宋体" pitchFamily="2" charset="-122"/>
            </a:endParaRPr>
          </a:p>
        </p:txBody>
      </p:sp>
      <p:sp>
        <p:nvSpPr>
          <p:cNvPr id="4" name="Line 6"/>
          <p:cNvSpPr>
            <a:spLocks noChangeShapeType="1"/>
          </p:cNvSpPr>
          <p:nvPr/>
        </p:nvSpPr>
        <p:spPr bwMode="auto">
          <a:xfrm>
            <a:off x="1980630" y="3644900"/>
            <a:ext cx="687149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5" name="Rectangle 7"/>
          <p:cNvSpPr>
            <a:spLocks noChangeArrowheads="1"/>
          </p:cNvSpPr>
          <p:nvPr/>
        </p:nvSpPr>
        <p:spPr bwMode="auto">
          <a:xfrm>
            <a:off x="2267967" y="3141663"/>
            <a:ext cx="1511300" cy="5032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chemeClr val="bg1"/>
                </a:solidFill>
                <a:ea typeface="宋体" pitchFamily="2" charset="-122"/>
              </a:rPr>
              <a:t>1</a:t>
            </a:r>
          </a:p>
        </p:txBody>
      </p:sp>
      <p:sp>
        <p:nvSpPr>
          <p:cNvPr id="6" name="Rectangle 9"/>
          <p:cNvSpPr>
            <a:spLocks noChangeArrowheads="1"/>
          </p:cNvSpPr>
          <p:nvPr/>
        </p:nvSpPr>
        <p:spPr bwMode="auto">
          <a:xfrm>
            <a:off x="3780854" y="3141663"/>
            <a:ext cx="1511300" cy="5032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chemeClr val="bg1"/>
                </a:solidFill>
                <a:ea typeface="宋体" pitchFamily="2" charset="-122"/>
              </a:rPr>
              <a:t>3</a:t>
            </a:r>
          </a:p>
        </p:txBody>
      </p:sp>
      <p:sp>
        <p:nvSpPr>
          <p:cNvPr id="7" name="Rectangle 10"/>
          <p:cNvSpPr>
            <a:spLocks noChangeArrowheads="1"/>
          </p:cNvSpPr>
          <p:nvPr/>
        </p:nvSpPr>
        <p:spPr bwMode="auto">
          <a:xfrm>
            <a:off x="5292154" y="3141663"/>
            <a:ext cx="1511300" cy="5032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chemeClr val="bg1"/>
                </a:solidFill>
                <a:ea typeface="宋体" pitchFamily="2" charset="-122"/>
              </a:rPr>
              <a:t>4</a:t>
            </a:r>
          </a:p>
        </p:txBody>
      </p:sp>
      <p:sp>
        <p:nvSpPr>
          <p:cNvPr id="8" name="Rectangle 11"/>
          <p:cNvSpPr>
            <a:spLocks noChangeArrowheads="1"/>
          </p:cNvSpPr>
          <p:nvPr/>
        </p:nvSpPr>
        <p:spPr bwMode="auto">
          <a:xfrm>
            <a:off x="6805042" y="3141663"/>
            <a:ext cx="1511300" cy="50323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chemeClr val="bg1"/>
                </a:solidFill>
                <a:ea typeface="宋体" pitchFamily="2" charset="-122"/>
              </a:rPr>
              <a:t>2</a:t>
            </a:r>
          </a:p>
        </p:txBody>
      </p:sp>
      <p:sp>
        <p:nvSpPr>
          <p:cNvPr id="9" name="Line 12"/>
          <p:cNvSpPr>
            <a:spLocks noChangeShapeType="1"/>
          </p:cNvSpPr>
          <p:nvPr/>
        </p:nvSpPr>
        <p:spPr bwMode="auto">
          <a:xfrm flipV="1">
            <a:off x="3131567" y="2276475"/>
            <a:ext cx="0" cy="865188"/>
          </a:xfrm>
          <a:prstGeom prst="line">
            <a:avLst/>
          </a:prstGeom>
          <a:noFill/>
          <a:ln w="28575">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0" name="Line 13"/>
          <p:cNvSpPr>
            <a:spLocks noChangeShapeType="1"/>
          </p:cNvSpPr>
          <p:nvPr/>
        </p:nvSpPr>
        <p:spPr bwMode="auto">
          <a:xfrm flipV="1">
            <a:off x="4715892" y="2276475"/>
            <a:ext cx="0" cy="865188"/>
          </a:xfrm>
          <a:prstGeom prst="line">
            <a:avLst/>
          </a:prstGeom>
          <a:noFill/>
          <a:ln w="28575">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1" name="Line 14"/>
          <p:cNvSpPr>
            <a:spLocks noChangeShapeType="1"/>
          </p:cNvSpPr>
          <p:nvPr/>
        </p:nvSpPr>
        <p:spPr bwMode="auto">
          <a:xfrm flipV="1">
            <a:off x="6084317" y="2276475"/>
            <a:ext cx="0" cy="865188"/>
          </a:xfrm>
          <a:prstGeom prst="line">
            <a:avLst/>
          </a:prstGeom>
          <a:noFill/>
          <a:ln w="28575">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2" name="Line 15"/>
          <p:cNvSpPr>
            <a:spLocks noChangeShapeType="1"/>
          </p:cNvSpPr>
          <p:nvPr/>
        </p:nvSpPr>
        <p:spPr bwMode="auto">
          <a:xfrm flipV="1">
            <a:off x="7813104" y="2276475"/>
            <a:ext cx="0" cy="865188"/>
          </a:xfrm>
          <a:prstGeom prst="line">
            <a:avLst/>
          </a:prstGeom>
          <a:noFill/>
          <a:ln w="28575">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3" name="Line 16"/>
          <p:cNvSpPr>
            <a:spLocks noChangeShapeType="1"/>
          </p:cNvSpPr>
          <p:nvPr/>
        </p:nvSpPr>
        <p:spPr bwMode="auto">
          <a:xfrm flipV="1">
            <a:off x="2267967" y="3644900"/>
            <a:ext cx="0" cy="8636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4" name="Line 17"/>
          <p:cNvSpPr>
            <a:spLocks noChangeShapeType="1"/>
          </p:cNvSpPr>
          <p:nvPr/>
        </p:nvSpPr>
        <p:spPr bwMode="auto">
          <a:xfrm flipV="1">
            <a:off x="3204592" y="3644900"/>
            <a:ext cx="0" cy="8636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5" name="Line 18"/>
          <p:cNvSpPr>
            <a:spLocks noChangeShapeType="1"/>
          </p:cNvSpPr>
          <p:nvPr/>
        </p:nvSpPr>
        <p:spPr bwMode="auto">
          <a:xfrm flipV="1">
            <a:off x="3564954" y="3644900"/>
            <a:ext cx="0" cy="8636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6" name="Line 20"/>
          <p:cNvSpPr>
            <a:spLocks noChangeShapeType="1"/>
          </p:cNvSpPr>
          <p:nvPr/>
        </p:nvSpPr>
        <p:spPr bwMode="auto">
          <a:xfrm flipV="1">
            <a:off x="4573017" y="3644900"/>
            <a:ext cx="0" cy="936625"/>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17" name="Text Box 21"/>
          <p:cNvSpPr txBox="1">
            <a:spLocks noChangeArrowheads="1"/>
          </p:cNvSpPr>
          <p:nvPr/>
        </p:nvSpPr>
        <p:spPr bwMode="auto">
          <a:xfrm>
            <a:off x="3060129" y="1844675"/>
            <a:ext cx="3508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0" dirty="0">
                <a:ea typeface="宋体" pitchFamily="2" charset="-122"/>
              </a:rPr>
              <a:t>1</a:t>
            </a:r>
          </a:p>
        </p:txBody>
      </p:sp>
      <p:sp>
        <p:nvSpPr>
          <p:cNvPr id="18" name="Text Box 22"/>
          <p:cNvSpPr txBox="1">
            <a:spLocks noChangeArrowheads="1"/>
          </p:cNvSpPr>
          <p:nvPr/>
        </p:nvSpPr>
        <p:spPr bwMode="auto">
          <a:xfrm>
            <a:off x="4499992" y="1844675"/>
            <a:ext cx="3508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0">
                <a:ea typeface="宋体" pitchFamily="2" charset="-122"/>
              </a:rPr>
              <a:t>3</a:t>
            </a:r>
          </a:p>
        </p:txBody>
      </p:sp>
      <p:sp>
        <p:nvSpPr>
          <p:cNvPr id="19" name="Text Box 23"/>
          <p:cNvSpPr txBox="1">
            <a:spLocks noChangeArrowheads="1"/>
          </p:cNvSpPr>
          <p:nvPr/>
        </p:nvSpPr>
        <p:spPr bwMode="auto">
          <a:xfrm>
            <a:off x="5868417" y="1844675"/>
            <a:ext cx="3508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0">
                <a:ea typeface="宋体" pitchFamily="2" charset="-122"/>
              </a:rPr>
              <a:t>4</a:t>
            </a:r>
          </a:p>
        </p:txBody>
      </p:sp>
      <p:sp>
        <p:nvSpPr>
          <p:cNvPr id="20" name="Text Box 24"/>
          <p:cNvSpPr txBox="1">
            <a:spLocks noChangeArrowheads="1"/>
          </p:cNvSpPr>
          <p:nvPr/>
        </p:nvSpPr>
        <p:spPr bwMode="auto">
          <a:xfrm>
            <a:off x="7597204" y="1916113"/>
            <a:ext cx="3508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0">
                <a:ea typeface="宋体" pitchFamily="2" charset="-122"/>
              </a:rPr>
              <a:t>2</a:t>
            </a:r>
          </a:p>
        </p:txBody>
      </p:sp>
      <p:sp>
        <p:nvSpPr>
          <p:cNvPr id="21" name="Text Box 25"/>
          <p:cNvSpPr txBox="1">
            <a:spLocks noChangeArrowheads="1"/>
          </p:cNvSpPr>
          <p:nvPr/>
        </p:nvSpPr>
        <p:spPr bwMode="auto">
          <a:xfrm>
            <a:off x="2092548" y="4564580"/>
            <a:ext cx="3508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0" dirty="0">
                <a:ea typeface="宋体" pitchFamily="2" charset="-122"/>
              </a:rPr>
              <a:t>1</a:t>
            </a:r>
          </a:p>
        </p:txBody>
      </p:sp>
      <p:sp>
        <p:nvSpPr>
          <p:cNvPr id="22" name="Text Box 26"/>
          <p:cNvSpPr txBox="1">
            <a:spLocks noChangeArrowheads="1"/>
          </p:cNvSpPr>
          <p:nvPr/>
        </p:nvSpPr>
        <p:spPr bwMode="auto">
          <a:xfrm>
            <a:off x="2988692" y="4581525"/>
            <a:ext cx="3508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0">
                <a:ea typeface="宋体" pitchFamily="2" charset="-122"/>
              </a:rPr>
              <a:t>2</a:t>
            </a:r>
          </a:p>
        </p:txBody>
      </p:sp>
      <p:sp>
        <p:nvSpPr>
          <p:cNvPr id="23" name="Text Box 27"/>
          <p:cNvSpPr txBox="1">
            <a:spLocks noChangeArrowheads="1"/>
          </p:cNvSpPr>
          <p:nvPr/>
        </p:nvSpPr>
        <p:spPr bwMode="auto">
          <a:xfrm>
            <a:off x="3347467" y="4581525"/>
            <a:ext cx="3508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0" dirty="0">
                <a:ea typeface="宋体" pitchFamily="2" charset="-122"/>
              </a:rPr>
              <a:t>3</a:t>
            </a:r>
          </a:p>
        </p:txBody>
      </p:sp>
      <p:sp>
        <p:nvSpPr>
          <p:cNvPr id="24" name="Text Box 28"/>
          <p:cNvSpPr txBox="1">
            <a:spLocks noChangeArrowheads="1"/>
          </p:cNvSpPr>
          <p:nvPr/>
        </p:nvSpPr>
        <p:spPr bwMode="auto">
          <a:xfrm>
            <a:off x="4355529" y="4581525"/>
            <a:ext cx="3508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0">
                <a:ea typeface="宋体" pitchFamily="2" charset="-122"/>
              </a:rPr>
              <a:t>4</a:t>
            </a:r>
          </a:p>
        </p:txBody>
      </p:sp>
      <p:sp>
        <p:nvSpPr>
          <p:cNvPr id="25" name="Text Box 29"/>
          <p:cNvSpPr txBox="1">
            <a:spLocks noChangeArrowheads="1"/>
          </p:cNvSpPr>
          <p:nvPr/>
        </p:nvSpPr>
        <p:spPr bwMode="auto">
          <a:xfrm>
            <a:off x="8460432" y="3789363"/>
            <a:ext cx="3508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0" dirty="0">
                <a:ea typeface="宋体" pitchFamily="2" charset="-122"/>
              </a:rPr>
              <a:t>t</a:t>
            </a:r>
          </a:p>
        </p:txBody>
      </p:sp>
      <p:sp>
        <p:nvSpPr>
          <p:cNvPr id="26" name="Text Box 30"/>
          <p:cNvSpPr txBox="1">
            <a:spLocks noChangeArrowheads="1"/>
          </p:cNvSpPr>
          <p:nvPr/>
        </p:nvSpPr>
        <p:spPr bwMode="auto">
          <a:xfrm>
            <a:off x="305456" y="2274537"/>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mn-ea"/>
              </a:rPr>
              <a:t>开始截止时间</a:t>
            </a:r>
          </a:p>
        </p:txBody>
      </p:sp>
      <p:sp>
        <p:nvSpPr>
          <p:cNvPr id="27" name="Text Box 31"/>
          <p:cNvSpPr txBox="1">
            <a:spLocks noChangeArrowheads="1"/>
          </p:cNvSpPr>
          <p:nvPr/>
        </p:nvSpPr>
        <p:spPr bwMode="auto">
          <a:xfrm>
            <a:off x="251520" y="4437063"/>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mn-ea"/>
              </a:rPr>
              <a:t>任务到达</a:t>
            </a:r>
          </a:p>
        </p:txBody>
      </p:sp>
      <p:sp>
        <p:nvSpPr>
          <p:cNvPr id="28" name="Text Box 32"/>
          <p:cNvSpPr txBox="1">
            <a:spLocks noChangeArrowheads="1"/>
          </p:cNvSpPr>
          <p:nvPr/>
        </p:nvSpPr>
        <p:spPr bwMode="auto">
          <a:xfrm>
            <a:off x="270570" y="3213100"/>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mn-ea"/>
              </a:rPr>
              <a:t>任务执行</a:t>
            </a:r>
          </a:p>
        </p:txBody>
      </p:sp>
      <p:sp>
        <p:nvSpPr>
          <p:cNvPr id="29" name="Text Box 33"/>
          <p:cNvSpPr txBox="1">
            <a:spLocks noChangeArrowheads="1"/>
          </p:cNvSpPr>
          <p:nvPr/>
        </p:nvSpPr>
        <p:spPr bwMode="auto">
          <a:xfrm>
            <a:off x="3150399" y="5189022"/>
            <a:ext cx="47692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smtClean="0">
                <a:latin typeface="+mn-ea"/>
              </a:rPr>
              <a:t>EDF</a:t>
            </a:r>
            <a:r>
              <a:rPr lang="zh-CN" altLang="en-US" sz="2800" dirty="0">
                <a:latin typeface="+mn-ea"/>
              </a:rPr>
              <a:t>算法用于非抢占调度方式</a:t>
            </a:r>
          </a:p>
        </p:txBody>
      </p:sp>
    </p:spTree>
    <p:extLst>
      <p:ext uri="{BB962C8B-B14F-4D97-AF65-F5344CB8AC3E}">
        <p14:creationId xmlns:p14="http://schemas.microsoft.com/office/powerpoint/2010/main" val="232426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ircle(in)">
                                      <p:cBhvr>
                                        <p:cTn id="28" dur="2000"/>
                                        <p:tgtEl>
                                          <p:spTgt spid="13"/>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in)">
                                      <p:cBhvr>
                                        <p:cTn id="31" dur="2000"/>
                                        <p:tgtEl>
                                          <p:spTgt spid="14"/>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ircle(in)">
                                      <p:cBhvr>
                                        <p:cTn id="34" dur="2000"/>
                                        <p:tgtEl>
                                          <p:spTgt spid="15"/>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ircle(in)">
                                      <p:cBhvr>
                                        <p:cTn id="37" dur="2000"/>
                                        <p:tgtEl>
                                          <p:spTgt spid="16"/>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ircle(in)">
                                      <p:cBhvr>
                                        <p:cTn id="40" dur="2000"/>
                                        <p:tgtEl>
                                          <p:spTgt spid="17"/>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ircle(in)">
                                      <p:cBhvr>
                                        <p:cTn id="43" dur="2000"/>
                                        <p:tgtEl>
                                          <p:spTgt spid="18"/>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ircle(in)">
                                      <p:cBhvr>
                                        <p:cTn id="46" dur="2000"/>
                                        <p:tgtEl>
                                          <p:spTgt spid="19"/>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circle(in)">
                                      <p:cBhvr>
                                        <p:cTn id="49" dur="2000"/>
                                        <p:tgtEl>
                                          <p:spTgt spid="20"/>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ircle(in)">
                                      <p:cBhvr>
                                        <p:cTn id="52" dur="2000"/>
                                        <p:tgtEl>
                                          <p:spTgt spid="21"/>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ircle(in)">
                                      <p:cBhvr>
                                        <p:cTn id="55" dur="2000"/>
                                        <p:tgtEl>
                                          <p:spTgt spid="22"/>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circle(in)">
                                      <p:cBhvr>
                                        <p:cTn id="58" dur="2000"/>
                                        <p:tgtEl>
                                          <p:spTgt spid="23"/>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circle(in)">
                                      <p:cBhvr>
                                        <p:cTn id="61" dur="2000"/>
                                        <p:tgtEl>
                                          <p:spTgt spid="24"/>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circle(in)">
                                      <p:cBhvr>
                                        <p:cTn id="64" dur="2000"/>
                                        <p:tgtEl>
                                          <p:spTgt spid="25"/>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circle(in)">
                                      <p:cBhvr>
                                        <p:cTn id="67" dur="2000"/>
                                        <p:tgtEl>
                                          <p:spTgt spid="26"/>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circle(in)">
                                      <p:cBhvr>
                                        <p:cTn id="70" dur="2000"/>
                                        <p:tgtEl>
                                          <p:spTgt spid="27"/>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circle(in)">
                                      <p:cBhvr>
                                        <p:cTn id="73" dur="2000"/>
                                        <p:tgtEl>
                                          <p:spTgt spid="28"/>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circle(in)">
                                      <p:cBhvr>
                                        <p:cTn id="76" dur="20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circle(in)">
                                      <p:cBhvr>
                                        <p:cTn id="81" dur="2000"/>
                                        <p:tgtEl>
                                          <p:spTgt spid="5"/>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circle(in)">
                                      <p:cBhvr>
                                        <p:cTn id="86" dur="2000"/>
                                        <p:tgtEl>
                                          <p:spTgt spid="6"/>
                                        </p:tgtEl>
                                      </p:cBhvr>
                                    </p:animEffect>
                                  </p:childTnLst>
                                </p:cTn>
                              </p:par>
                            </p:childTnLst>
                          </p:cTn>
                        </p:par>
                      </p:childTnLst>
                    </p:cTn>
                  </p:par>
                  <p:par>
                    <p:cTn id="87" fill="hold">
                      <p:stCondLst>
                        <p:cond delay="indefinite"/>
                      </p:stCondLst>
                      <p:childTnLst>
                        <p:par>
                          <p:cTn id="88" fill="hold">
                            <p:stCondLst>
                              <p:cond delay="0"/>
                            </p:stCondLst>
                            <p:childTnLst>
                              <p:par>
                                <p:cTn id="89" presetID="6" presetClass="entr" presetSubtype="16"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circle(in)">
                                      <p:cBhvr>
                                        <p:cTn id="91" dur="2000"/>
                                        <p:tgtEl>
                                          <p:spTgt spid="7"/>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16" fill="hold" grpId="0"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circle(in)">
                                      <p:cBhvr>
                                        <p:cTn id="9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457200" y="1268760"/>
            <a:ext cx="8229600" cy="4525963"/>
          </a:xfrm>
        </p:spPr>
        <p:txBody>
          <a:bodyPr/>
          <a:lstStyle/>
          <a:p>
            <a:pPr marL="342900" lvl="1" indent="-342900" eaLnBrk="1" hangingPunct="1">
              <a:spcAft>
                <a:spcPct val="20000"/>
              </a:spcAft>
              <a:buFont typeface="Arial" pitchFamily="34" charset="0"/>
              <a:buChar char="•"/>
            </a:pPr>
            <a:r>
              <a:rPr lang="zh-CN" altLang="en-US" sz="2800" b="0" dirty="0" smtClean="0"/>
              <a:t>实时调度算法</a:t>
            </a:r>
            <a:r>
              <a:rPr lang="en-US" altLang="zh-CN" sz="2800" b="0" dirty="0" smtClean="0"/>
              <a:t>——</a:t>
            </a:r>
            <a:r>
              <a:rPr lang="zh-CN" altLang="en-US" sz="2800" dirty="0" smtClean="0">
                <a:ea typeface="宋体" pitchFamily="2" charset="-122"/>
              </a:rPr>
              <a:t>最低</a:t>
            </a:r>
            <a:r>
              <a:rPr lang="zh-CN" altLang="en-US" sz="2800" dirty="0">
                <a:ea typeface="宋体" pitchFamily="2" charset="-122"/>
              </a:rPr>
              <a:t>松弛度度优先调度</a:t>
            </a:r>
            <a:r>
              <a:rPr lang="zh-CN" altLang="en-US" sz="2800" dirty="0" smtClean="0">
                <a:ea typeface="宋体" pitchFamily="2" charset="-122"/>
              </a:rPr>
              <a:t>算法</a:t>
            </a:r>
            <a:endParaRPr lang="en-US" altLang="zh-CN" sz="2800" b="0" dirty="0" smtClean="0"/>
          </a:p>
          <a:p>
            <a:pPr lvl="1" eaLnBrk="1" hangingPunct="1">
              <a:spcAft>
                <a:spcPct val="20000"/>
              </a:spcAft>
            </a:pPr>
            <a:r>
              <a:rPr lang="en-US" altLang="zh-CN" b="0" dirty="0" smtClean="0">
                <a:ea typeface="宋体" pitchFamily="2" charset="-122"/>
              </a:rPr>
              <a:t>Least Laxity First</a:t>
            </a:r>
            <a:r>
              <a:rPr lang="en-US" altLang="zh-CN" b="0" dirty="0" smtClean="0"/>
              <a:t>, </a:t>
            </a:r>
            <a:r>
              <a:rPr lang="en-US" altLang="zh-CN" b="0" dirty="0" smtClean="0">
                <a:ea typeface="宋体" pitchFamily="2" charset="-122"/>
              </a:rPr>
              <a:t>LLF</a:t>
            </a:r>
            <a:endParaRPr lang="en-US" altLang="zh-CN" b="0" dirty="0">
              <a:ea typeface="宋体" pitchFamily="2" charset="-122"/>
            </a:endParaRPr>
          </a:p>
          <a:p>
            <a:pPr lvl="1" eaLnBrk="1" hangingPunct="1">
              <a:spcAft>
                <a:spcPct val="20000"/>
              </a:spcAft>
            </a:pPr>
            <a:r>
              <a:rPr lang="zh-CN" altLang="en-US" sz="2400" b="0" dirty="0" smtClean="0">
                <a:ea typeface="宋体" pitchFamily="2" charset="-122"/>
              </a:rPr>
              <a:t>任务松弛度计算公式 </a:t>
            </a:r>
            <a:endParaRPr lang="en-US" altLang="zh-CN" sz="2400" b="0" dirty="0" smtClean="0">
              <a:ea typeface="宋体" pitchFamily="2" charset="-122"/>
            </a:endParaRPr>
          </a:p>
          <a:p>
            <a:pPr marL="457200" lvl="1" indent="0" eaLnBrk="1" hangingPunct="1">
              <a:spcAft>
                <a:spcPct val="20000"/>
              </a:spcAft>
              <a:buNone/>
            </a:pPr>
            <a:r>
              <a:rPr lang="en-US" altLang="zh-CN" b="0" dirty="0" smtClean="0">
                <a:ea typeface="宋体" pitchFamily="2" charset="-122"/>
              </a:rPr>
              <a:t>   </a:t>
            </a:r>
            <a:r>
              <a:rPr lang="zh-CN" altLang="en-US" sz="2200" b="0" dirty="0" smtClean="0">
                <a:ea typeface="宋体" pitchFamily="2" charset="-122"/>
              </a:rPr>
              <a:t>任务的松弛度 </a:t>
            </a:r>
            <a:r>
              <a:rPr lang="en-US" altLang="zh-CN" sz="2200" b="0" dirty="0" smtClean="0">
                <a:ea typeface="宋体" pitchFamily="2" charset="-122"/>
              </a:rPr>
              <a:t>= </a:t>
            </a:r>
            <a:r>
              <a:rPr lang="zh-CN" altLang="en-US" sz="2200" b="0" dirty="0" smtClean="0">
                <a:ea typeface="宋体" pitchFamily="2" charset="-122"/>
              </a:rPr>
              <a:t>完成截至时间 </a:t>
            </a:r>
            <a:r>
              <a:rPr lang="en-US" altLang="zh-CN" sz="2200" b="0" dirty="0" smtClean="0">
                <a:latin typeface="宋体"/>
                <a:ea typeface="宋体" pitchFamily="2" charset="-122"/>
              </a:rPr>
              <a:t>–</a:t>
            </a:r>
            <a:r>
              <a:rPr lang="en-US" altLang="zh-CN" sz="2200" b="0" dirty="0" smtClean="0">
                <a:ea typeface="宋体" pitchFamily="2" charset="-122"/>
              </a:rPr>
              <a:t> </a:t>
            </a:r>
            <a:r>
              <a:rPr lang="zh-CN" altLang="en-US" sz="2200" b="0" dirty="0" smtClean="0">
                <a:ea typeface="宋体" pitchFamily="2" charset="-122"/>
              </a:rPr>
              <a:t>剩余执行时间 </a:t>
            </a:r>
            <a:r>
              <a:rPr lang="en-US" altLang="zh-CN" sz="2200" b="0" dirty="0" smtClean="0">
                <a:latin typeface="宋体"/>
                <a:ea typeface="宋体" pitchFamily="2" charset="-122"/>
              </a:rPr>
              <a:t>–</a:t>
            </a:r>
            <a:r>
              <a:rPr lang="en-US" altLang="zh-CN" sz="2200" b="0" dirty="0" smtClean="0">
                <a:ea typeface="宋体" pitchFamily="2" charset="-122"/>
              </a:rPr>
              <a:t> </a:t>
            </a:r>
            <a:r>
              <a:rPr lang="zh-CN" altLang="en-US" sz="2200" b="0" dirty="0" smtClean="0">
                <a:ea typeface="宋体" pitchFamily="2" charset="-122"/>
              </a:rPr>
              <a:t>当前时间</a:t>
            </a:r>
            <a:endParaRPr lang="en-US" altLang="zh-CN" sz="2200" b="0" dirty="0" smtClean="0">
              <a:ea typeface="宋体" pitchFamily="2" charset="-122"/>
            </a:endParaRPr>
          </a:p>
          <a:p>
            <a:pPr marL="457200" lvl="1" indent="0" eaLnBrk="1" hangingPunct="1">
              <a:spcAft>
                <a:spcPct val="20000"/>
              </a:spcAft>
              <a:buNone/>
            </a:pPr>
            <a:r>
              <a:rPr lang="zh-CN" altLang="en-US" sz="2200" b="0" dirty="0" smtClean="0">
                <a:ea typeface="宋体" pitchFamily="2" charset="-122"/>
              </a:rPr>
              <a:t>   例： 若</a:t>
            </a:r>
            <a:r>
              <a:rPr lang="en-US" altLang="zh-CN" sz="2200" b="0" dirty="0" smtClean="0">
                <a:ea typeface="宋体" pitchFamily="2" charset="-122"/>
              </a:rPr>
              <a:t>A</a:t>
            </a:r>
            <a:r>
              <a:rPr lang="zh-CN" altLang="en-US" sz="2200" b="0" dirty="0">
                <a:ea typeface="宋体" pitchFamily="2" charset="-122"/>
              </a:rPr>
              <a:t>进程需在</a:t>
            </a:r>
            <a:r>
              <a:rPr lang="en-US" altLang="zh-CN" sz="2200" b="0" dirty="0">
                <a:ea typeface="宋体" pitchFamily="2" charset="-122"/>
              </a:rPr>
              <a:t>200ms</a:t>
            </a:r>
            <a:r>
              <a:rPr lang="zh-CN" altLang="en-US" sz="2200" b="0" dirty="0">
                <a:ea typeface="宋体" pitchFamily="2" charset="-122"/>
              </a:rPr>
              <a:t>时完成，本身运行需要</a:t>
            </a:r>
            <a:r>
              <a:rPr lang="en-US" altLang="zh-CN" sz="2200" b="0" dirty="0">
                <a:ea typeface="宋体" pitchFamily="2" charset="-122"/>
              </a:rPr>
              <a:t>100ms</a:t>
            </a:r>
            <a:r>
              <a:rPr lang="zh-CN" altLang="en-US" sz="2200" b="0" dirty="0">
                <a:ea typeface="宋体" pitchFamily="2" charset="-122"/>
              </a:rPr>
              <a:t>，当前时刻是</a:t>
            </a:r>
            <a:r>
              <a:rPr lang="en-US" altLang="zh-CN" sz="2200" b="0" dirty="0">
                <a:ea typeface="宋体" pitchFamily="2" charset="-122"/>
              </a:rPr>
              <a:t>10ms</a:t>
            </a:r>
            <a:r>
              <a:rPr lang="zh-CN" altLang="en-US" sz="2200" b="0" dirty="0">
                <a:ea typeface="宋体" pitchFamily="2" charset="-122"/>
              </a:rPr>
              <a:t>，则</a:t>
            </a:r>
            <a:r>
              <a:rPr lang="en-US" altLang="zh-CN" sz="2200" b="0" dirty="0">
                <a:ea typeface="宋体" pitchFamily="2" charset="-122"/>
              </a:rPr>
              <a:t>A</a:t>
            </a:r>
            <a:r>
              <a:rPr lang="zh-CN" altLang="en-US" sz="2200" b="0" dirty="0">
                <a:ea typeface="宋体" pitchFamily="2" charset="-122"/>
              </a:rPr>
              <a:t>的松弛度</a:t>
            </a:r>
            <a:r>
              <a:rPr lang="en-US" altLang="zh-CN" sz="2200" b="0" dirty="0" smtClean="0">
                <a:ea typeface="宋体" pitchFamily="2" charset="-122"/>
              </a:rPr>
              <a:t>: </a:t>
            </a:r>
          </a:p>
          <a:p>
            <a:pPr marL="457200" lvl="1" indent="0" eaLnBrk="1" hangingPunct="1">
              <a:spcAft>
                <a:spcPct val="20000"/>
              </a:spcAft>
              <a:buNone/>
            </a:pPr>
            <a:r>
              <a:rPr lang="en-US" altLang="zh-CN" sz="2200" b="0" dirty="0">
                <a:ea typeface="宋体" pitchFamily="2" charset="-122"/>
              </a:rPr>
              <a:t> </a:t>
            </a:r>
            <a:r>
              <a:rPr lang="en-US" altLang="zh-CN" sz="2200" b="0" dirty="0" smtClean="0">
                <a:ea typeface="宋体" pitchFamily="2" charset="-122"/>
              </a:rPr>
              <a:t>    200</a:t>
            </a:r>
            <a:r>
              <a:rPr lang="zh-CN" altLang="en-US" sz="2200" b="0" dirty="0">
                <a:ea typeface="宋体" pitchFamily="2" charset="-122"/>
              </a:rPr>
              <a:t>－</a:t>
            </a:r>
            <a:r>
              <a:rPr lang="en-US" altLang="zh-CN" sz="2200" b="0" dirty="0">
                <a:ea typeface="宋体" pitchFamily="2" charset="-122"/>
              </a:rPr>
              <a:t>100</a:t>
            </a:r>
            <a:r>
              <a:rPr lang="zh-CN" altLang="en-US" sz="2200" b="0" dirty="0">
                <a:ea typeface="宋体" pitchFamily="2" charset="-122"/>
              </a:rPr>
              <a:t>－</a:t>
            </a:r>
            <a:r>
              <a:rPr lang="en-US" altLang="zh-CN" sz="2200" b="0" dirty="0">
                <a:ea typeface="宋体" pitchFamily="2" charset="-122"/>
              </a:rPr>
              <a:t>10</a:t>
            </a:r>
            <a:r>
              <a:rPr lang="zh-CN" altLang="en-US" sz="2200" b="0" dirty="0">
                <a:ea typeface="宋体" pitchFamily="2" charset="-122"/>
              </a:rPr>
              <a:t>＝</a:t>
            </a:r>
            <a:r>
              <a:rPr lang="en-US" altLang="zh-CN" sz="2200" b="0" dirty="0" smtClean="0">
                <a:ea typeface="宋体" pitchFamily="2" charset="-122"/>
              </a:rPr>
              <a:t>90</a:t>
            </a:r>
            <a:endParaRPr lang="zh-CN" altLang="en-US" sz="2200" b="0" dirty="0" smtClean="0">
              <a:ea typeface="宋体" pitchFamily="2" charset="-122"/>
            </a:endParaRPr>
          </a:p>
          <a:p>
            <a:pPr lvl="1" eaLnBrk="1" hangingPunct="1">
              <a:spcAft>
                <a:spcPct val="20000"/>
              </a:spcAft>
            </a:pPr>
            <a:r>
              <a:rPr lang="zh-CN" altLang="en-US" b="0" dirty="0" smtClean="0">
                <a:ea typeface="宋体" pitchFamily="2" charset="-122"/>
              </a:rPr>
              <a:t>系统</a:t>
            </a:r>
            <a:r>
              <a:rPr lang="zh-CN" altLang="en-US" b="0" dirty="0">
                <a:ea typeface="宋体" pitchFamily="2" charset="-122"/>
              </a:rPr>
              <a:t>按任务松弛度的高低进行</a:t>
            </a:r>
            <a:r>
              <a:rPr lang="zh-CN" altLang="en-US" b="0" dirty="0" smtClean="0">
                <a:ea typeface="宋体" pitchFamily="2" charset="-122"/>
              </a:rPr>
              <a:t>调度</a:t>
            </a:r>
            <a:endParaRPr lang="en-US" altLang="zh-CN" b="0" dirty="0" smtClean="0">
              <a:ea typeface="宋体" pitchFamily="2" charset="-122"/>
            </a:endParaRPr>
          </a:p>
          <a:p>
            <a:pPr lvl="1" eaLnBrk="1" hangingPunct="1">
              <a:spcAft>
                <a:spcPct val="20000"/>
              </a:spcAft>
            </a:pPr>
            <a:r>
              <a:rPr lang="zh-CN" altLang="en-US" b="0" dirty="0">
                <a:ea typeface="宋体" pitchFamily="2" charset="-122"/>
              </a:rPr>
              <a:t>主要用于可抢占调度方式</a:t>
            </a:r>
          </a:p>
          <a:p>
            <a:pPr lvl="1" eaLnBrk="1" hangingPunct="1">
              <a:spcAft>
                <a:spcPct val="20000"/>
              </a:spcAft>
            </a:pPr>
            <a:endParaRPr lang="zh-CN" altLang="en-US" b="0" dirty="0" smtClean="0">
              <a:ea typeface="宋体" pitchFamily="2" charset="-122"/>
            </a:endParaRPr>
          </a:p>
          <a:p>
            <a:pPr lvl="2">
              <a:spcAft>
                <a:spcPct val="20000"/>
              </a:spcAft>
              <a:buFont typeface="Wingdings" pitchFamily="2" charset="2"/>
              <a:buNone/>
            </a:pPr>
            <a:endParaRPr lang="zh-CN" altLang="en-US" sz="2400" b="0"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2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251520" y="1052736"/>
            <a:ext cx="8229600" cy="4525963"/>
          </a:xfrm>
        </p:spPr>
        <p:txBody>
          <a:bodyPr/>
          <a:lstStyle/>
          <a:p>
            <a:pPr marL="342900" lvl="1" indent="-342900" eaLnBrk="1" hangingPunct="1">
              <a:spcAft>
                <a:spcPct val="20000"/>
              </a:spcAft>
              <a:buFont typeface="Arial" pitchFamily="34" charset="0"/>
              <a:buChar char="•"/>
            </a:pPr>
            <a:r>
              <a:rPr lang="en-US" altLang="zh-CN" sz="2800" dirty="0" smtClean="0">
                <a:ea typeface="宋体" pitchFamily="2" charset="-122"/>
              </a:rPr>
              <a:t>LLF</a:t>
            </a:r>
            <a:r>
              <a:rPr lang="zh-CN" altLang="en-US" sz="2800" dirty="0" smtClean="0">
                <a:ea typeface="宋体" pitchFamily="2" charset="-122"/>
              </a:rPr>
              <a:t>实例</a:t>
            </a:r>
            <a:endParaRPr lang="en-US" altLang="zh-CN" sz="2800" dirty="0" smtClean="0">
              <a:ea typeface="宋体" pitchFamily="2" charset="-122"/>
            </a:endParaRPr>
          </a:p>
          <a:p>
            <a:pPr marL="0" lvl="1" indent="0" eaLnBrk="1" hangingPunct="1">
              <a:spcAft>
                <a:spcPct val="20000"/>
              </a:spcAft>
              <a:buNone/>
            </a:pPr>
            <a:r>
              <a:rPr lang="zh-CN" altLang="en-US" b="0" dirty="0" smtClean="0">
                <a:ea typeface="+mn-ea"/>
              </a:rPr>
              <a:t>    在</a:t>
            </a:r>
            <a:r>
              <a:rPr lang="zh-CN" altLang="en-US" b="0" dirty="0">
                <a:ea typeface="+mn-ea"/>
              </a:rPr>
              <a:t>一个实时系统中，有两个周期性实时任务</a:t>
            </a:r>
            <a:r>
              <a:rPr lang="en-US" altLang="zh-CN" b="0" dirty="0">
                <a:ea typeface="+mn-ea"/>
              </a:rPr>
              <a:t>A</a:t>
            </a:r>
            <a:r>
              <a:rPr lang="zh-CN" altLang="en-US" b="0" dirty="0">
                <a:ea typeface="+mn-ea"/>
              </a:rPr>
              <a:t>和</a:t>
            </a:r>
            <a:r>
              <a:rPr lang="en-US" altLang="zh-CN" b="0" dirty="0">
                <a:ea typeface="+mn-ea"/>
              </a:rPr>
              <a:t>B</a:t>
            </a:r>
          </a:p>
          <a:p>
            <a:pPr marL="0" lvl="1" indent="0" eaLnBrk="1" hangingPunct="1">
              <a:spcAft>
                <a:spcPct val="20000"/>
              </a:spcAft>
              <a:buNone/>
            </a:pPr>
            <a:r>
              <a:rPr lang="en-US" altLang="zh-CN" b="0" dirty="0" smtClean="0">
                <a:ea typeface="+mn-ea"/>
              </a:rPr>
              <a:t>               A</a:t>
            </a:r>
            <a:r>
              <a:rPr lang="zh-CN" altLang="en-US" b="0" dirty="0">
                <a:ea typeface="+mn-ea"/>
              </a:rPr>
              <a:t>：周期：</a:t>
            </a:r>
            <a:r>
              <a:rPr lang="en-US" altLang="zh-CN" b="0" dirty="0">
                <a:ea typeface="+mn-ea"/>
              </a:rPr>
              <a:t>20ms</a:t>
            </a:r>
            <a:r>
              <a:rPr lang="zh-CN" altLang="en-US" b="0" dirty="0">
                <a:ea typeface="+mn-ea"/>
              </a:rPr>
              <a:t>，执行时间：</a:t>
            </a:r>
            <a:r>
              <a:rPr lang="en-US" altLang="zh-CN" b="0" dirty="0">
                <a:ea typeface="+mn-ea"/>
              </a:rPr>
              <a:t>10ms</a:t>
            </a:r>
            <a:r>
              <a:rPr lang="zh-CN" altLang="en-US" b="0" dirty="0">
                <a:ea typeface="+mn-ea"/>
              </a:rPr>
              <a:t>；</a:t>
            </a:r>
          </a:p>
          <a:p>
            <a:pPr marL="0" lvl="1" indent="0" eaLnBrk="1" hangingPunct="1">
              <a:spcAft>
                <a:spcPct val="20000"/>
              </a:spcAft>
              <a:buNone/>
            </a:pPr>
            <a:r>
              <a:rPr lang="en-US" altLang="zh-CN" b="0" dirty="0" smtClean="0">
                <a:ea typeface="+mn-ea"/>
              </a:rPr>
              <a:t>               B</a:t>
            </a:r>
            <a:r>
              <a:rPr lang="zh-CN" altLang="en-US" b="0" dirty="0">
                <a:ea typeface="+mn-ea"/>
              </a:rPr>
              <a:t>：周期：</a:t>
            </a:r>
            <a:r>
              <a:rPr lang="en-US" altLang="zh-CN" b="0" dirty="0">
                <a:ea typeface="+mn-ea"/>
              </a:rPr>
              <a:t>50ms</a:t>
            </a:r>
            <a:r>
              <a:rPr lang="zh-CN" altLang="en-US" b="0" dirty="0">
                <a:ea typeface="+mn-ea"/>
              </a:rPr>
              <a:t>，执行时间：</a:t>
            </a:r>
            <a:r>
              <a:rPr lang="en-US" altLang="zh-CN" b="0" dirty="0" smtClean="0">
                <a:ea typeface="+mn-ea"/>
              </a:rPr>
              <a:t>25ms</a:t>
            </a:r>
            <a:r>
              <a:rPr lang="zh-CN" altLang="en-US" b="0" dirty="0" smtClean="0">
                <a:ea typeface="+mn-ea"/>
              </a:rPr>
              <a:t>；</a:t>
            </a:r>
            <a:endParaRPr lang="en-US" altLang="zh-CN" b="0" dirty="0" smtClean="0">
              <a:ea typeface="+mn-ea"/>
            </a:endParaRPr>
          </a:p>
          <a:p>
            <a:pPr marL="0" lvl="1" indent="0" eaLnBrk="1" hangingPunct="1">
              <a:spcAft>
                <a:spcPct val="20000"/>
              </a:spcAft>
              <a:buNone/>
            </a:pPr>
            <a:r>
              <a:rPr lang="en-US" altLang="zh-CN" b="0" dirty="0">
                <a:ea typeface="+mn-ea"/>
              </a:rPr>
              <a:t> </a:t>
            </a:r>
            <a:r>
              <a:rPr lang="en-US" altLang="zh-CN" b="0" dirty="0" smtClean="0">
                <a:ea typeface="+mn-ea"/>
              </a:rPr>
              <a:t>              </a:t>
            </a:r>
            <a:r>
              <a:rPr lang="zh-CN" altLang="en-US" b="0" dirty="0" smtClean="0">
                <a:ea typeface="+mn-ea"/>
              </a:rPr>
              <a:t>下图为</a:t>
            </a:r>
            <a:r>
              <a:rPr lang="en-US" altLang="zh-CN" b="0" dirty="0" smtClean="0">
                <a:ea typeface="+mn-ea"/>
              </a:rPr>
              <a:t>A</a:t>
            </a:r>
            <a:r>
              <a:rPr lang="zh-CN" altLang="en-US" b="0" dirty="0" smtClean="0">
                <a:ea typeface="+mn-ea"/>
              </a:rPr>
              <a:t>、</a:t>
            </a:r>
            <a:r>
              <a:rPr lang="en-US" altLang="zh-CN" b="0" dirty="0" smtClean="0">
                <a:ea typeface="+mn-ea"/>
              </a:rPr>
              <a:t>B</a:t>
            </a:r>
            <a:r>
              <a:rPr lang="zh-CN" altLang="en-US" b="0" dirty="0" smtClean="0">
                <a:ea typeface="+mn-ea"/>
              </a:rPr>
              <a:t>的截止时间 </a:t>
            </a:r>
            <a:endParaRPr lang="zh-CN" altLang="en-US" b="0" dirty="0">
              <a:ea typeface="+mn-ea"/>
            </a:endParaRPr>
          </a:p>
          <a:p>
            <a:pPr marL="342900" lvl="1" indent="-342900" eaLnBrk="1" hangingPunct="1">
              <a:spcAft>
                <a:spcPct val="20000"/>
              </a:spcAft>
              <a:buFont typeface="Arial" pitchFamily="34" charset="0"/>
              <a:buChar char="•"/>
            </a:pPr>
            <a:endParaRPr lang="en-US" altLang="zh-CN" b="0" dirty="0" smtClean="0">
              <a:ea typeface="+mn-ea"/>
            </a:endParaRPr>
          </a:p>
          <a:p>
            <a:pPr lvl="1" eaLnBrk="1" hangingPunct="1">
              <a:spcAft>
                <a:spcPct val="20000"/>
              </a:spcAft>
            </a:pPr>
            <a:endParaRPr lang="zh-CN" altLang="en-US" b="0" dirty="0" smtClean="0">
              <a:ea typeface="宋体" pitchFamily="2" charset="-122"/>
            </a:endParaRPr>
          </a:p>
          <a:p>
            <a:pPr lvl="2">
              <a:spcAft>
                <a:spcPct val="20000"/>
              </a:spcAft>
              <a:buFont typeface="Wingdings" pitchFamily="2" charset="2"/>
              <a:buNone/>
            </a:pPr>
            <a:endParaRPr lang="zh-CN" altLang="en-US" sz="2400" b="0" dirty="0" smtClean="0">
              <a:ea typeface="宋体" pitchFamily="2" charset="-122"/>
            </a:endParaRPr>
          </a:p>
        </p:txBody>
      </p:sp>
      <p:grpSp>
        <p:nvGrpSpPr>
          <p:cNvPr id="4" name="组合 3"/>
          <p:cNvGrpSpPr/>
          <p:nvPr/>
        </p:nvGrpSpPr>
        <p:grpSpPr>
          <a:xfrm>
            <a:off x="796925" y="3739033"/>
            <a:ext cx="7805738" cy="2354263"/>
            <a:chOff x="796925" y="4027065"/>
            <a:chExt cx="7805738" cy="2354263"/>
          </a:xfrm>
        </p:grpSpPr>
        <p:sp>
          <p:nvSpPr>
            <p:cNvPr id="5" name="Line 1030"/>
            <p:cNvSpPr>
              <a:spLocks noChangeShapeType="1"/>
            </p:cNvSpPr>
            <p:nvPr/>
          </p:nvSpPr>
          <p:spPr bwMode="auto">
            <a:xfrm>
              <a:off x="1042988" y="5203403"/>
              <a:ext cx="72009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1031"/>
            <p:cNvSpPr>
              <a:spLocks noChangeShapeType="1"/>
            </p:cNvSpPr>
            <p:nvPr/>
          </p:nvSpPr>
          <p:spPr bwMode="auto">
            <a:xfrm>
              <a:off x="1835150" y="4555703"/>
              <a:ext cx="0" cy="647700"/>
            </a:xfrm>
            <a:prstGeom prst="line">
              <a:avLst/>
            </a:prstGeom>
            <a:noFill/>
            <a:ln w="2857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1032"/>
            <p:cNvSpPr>
              <a:spLocks noChangeShapeType="1"/>
            </p:cNvSpPr>
            <p:nvPr/>
          </p:nvSpPr>
          <p:spPr bwMode="auto">
            <a:xfrm>
              <a:off x="2627313" y="4555703"/>
              <a:ext cx="0" cy="647700"/>
            </a:xfrm>
            <a:prstGeom prst="line">
              <a:avLst/>
            </a:prstGeom>
            <a:noFill/>
            <a:ln w="2857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1033"/>
            <p:cNvSpPr>
              <a:spLocks noChangeShapeType="1"/>
            </p:cNvSpPr>
            <p:nvPr/>
          </p:nvSpPr>
          <p:spPr bwMode="auto">
            <a:xfrm>
              <a:off x="3419475" y="4555703"/>
              <a:ext cx="0" cy="647700"/>
            </a:xfrm>
            <a:prstGeom prst="line">
              <a:avLst/>
            </a:prstGeom>
            <a:noFill/>
            <a:ln w="2857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034"/>
            <p:cNvSpPr>
              <a:spLocks noChangeShapeType="1"/>
            </p:cNvSpPr>
            <p:nvPr/>
          </p:nvSpPr>
          <p:spPr bwMode="auto">
            <a:xfrm>
              <a:off x="4140200" y="4555703"/>
              <a:ext cx="0" cy="647700"/>
            </a:xfrm>
            <a:prstGeom prst="line">
              <a:avLst/>
            </a:prstGeom>
            <a:noFill/>
            <a:ln w="2857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35"/>
            <p:cNvSpPr>
              <a:spLocks noChangeShapeType="1"/>
            </p:cNvSpPr>
            <p:nvPr/>
          </p:nvSpPr>
          <p:spPr bwMode="auto">
            <a:xfrm>
              <a:off x="4859338" y="4555703"/>
              <a:ext cx="0" cy="647700"/>
            </a:xfrm>
            <a:prstGeom prst="line">
              <a:avLst/>
            </a:prstGeom>
            <a:noFill/>
            <a:ln w="2857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036"/>
            <p:cNvSpPr>
              <a:spLocks noChangeShapeType="1"/>
            </p:cNvSpPr>
            <p:nvPr/>
          </p:nvSpPr>
          <p:spPr bwMode="auto">
            <a:xfrm>
              <a:off x="5580063" y="4555703"/>
              <a:ext cx="0" cy="647700"/>
            </a:xfrm>
            <a:prstGeom prst="line">
              <a:avLst/>
            </a:prstGeom>
            <a:noFill/>
            <a:ln w="2857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037"/>
            <p:cNvSpPr>
              <a:spLocks noChangeShapeType="1"/>
            </p:cNvSpPr>
            <p:nvPr/>
          </p:nvSpPr>
          <p:spPr bwMode="auto">
            <a:xfrm>
              <a:off x="6300788" y="4555703"/>
              <a:ext cx="0" cy="647700"/>
            </a:xfrm>
            <a:prstGeom prst="line">
              <a:avLst/>
            </a:prstGeom>
            <a:noFill/>
            <a:ln w="2857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038"/>
            <p:cNvSpPr>
              <a:spLocks noChangeShapeType="1"/>
            </p:cNvSpPr>
            <p:nvPr/>
          </p:nvSpPr>
          <p:spPr bwMode="auto">
            <a:xfrm>
              <a:off x="7019925" y="4555703"/>
              <a:ext cx="0" cy="647700"/>
            </a:xfrm>
            <a:prstGeom prst="line">
              <a:avLst/>
            </a:prstGeom>
            <a:noFill/>
            <a:ln w="28575">
              <a:solidFill>
                <a:schemeClr val="tx1"/>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039"/>
            <p:cNvSpPr>
              <a:spLocks noChangeShapeType="1"/>
            </p:cNvSpPr>
            <p:nvPr/>
          </p:nvSpPr>
          <p:spPr bwMode="auto">
            <a:xfrm>
              <a:off x="2987675" y="5203403"/>
              <a:ext cx="0" cy="647700"/>
            </a:xfrm>
            <a:prstGeom prst="line">
              <a:avLst/>
            </a:prstGeom>
            <a:noFill/>
            <a:ln w="28575">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040"/>
            <p:cNvSpPr>
              <a:spLocks noChangeShapeType="1"/>
            </p:cNvSpPr>
            <p:nvPr/>
          </p:nvSpPr>
          <p:spPr bwMode="auto">
            <a:xfrm>
              <a:off x="4859338" y="5203403"/>
              <a:ext cx="0" cy="647700"/>
            </a:xfrm>
            <a:prstGeom prst="line">
              <a:avLst/>
            </a:prstGeom>
            <a:noFill/>
            <a:ln w="28575">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41"/>
            <p:cNvSpPr>
              <a:spLocks noChangeShapeType="1"/>
            </p:cNvSpPr>
            <p:nvPr/>
          </p:nvSpPr>
          <p:spPr bwMode="auto">
            <a:xfrm>
              <a:off x="6659563" y="5203403"/>
              <a:ext cx="0" cy="647700"/>
            </a:xfrm>
            <a:prstGeom prst="line">
              <a:avLst/>
            </a:prstGeom>
            <a:noFill/>
            <a:ln w="28575">
              <a:solidFill>
                <a:schemeClr val="tx1"/>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Text Box 1042"/>
            <p:cNvSpPr txBox="1">
              <a:spLocks noChangeArrowheads="1"/>
            </p:cNvSpPr>
            <p:nvPr/>
          </p:nvSpPr>
          <p:spPr bwMode="auto">
            <a:xfrm>
              <a:off x="1547813" y="4050878"/>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A</a:t>
              </a:r>
              <a:r>
                <a:rPr lang="en-US" altLang="zh-CN" sz="2000" b="0">
                  <a:ea typeface="宋体" pitchFamily="2" charset="-122"/>
                </a:rPr>
                <a:t>1</a:t>
              </a:r>
            </a:p>
          </p:txBody>
        </p:sp>
        <p:sp>
          <p:nvSpPr>
            <p:cNvPr id="18" name="Text Box 1043"/>
            <p:cNvSpPr txBox="1">
              <a:spLocks noChangeArrowheads="1"/>
            </p:cNvSpPr>
            <p:nvPr/>
          </p:nvSpPr>
          <p:spPr bwMode="auto">
            <a:xfrm>
              <a:off x="2411413" y="4050878"/>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A</a:t>
              </a:r>
              <a:r>
                <a:rPr lang="en-US" altLang="zh-CN" sz="2000" b="0">
                  <a:ea typeface="宋体" pitchFamily="2" charset="-122"/>
                </a:rPr>
                <a:t>2</a:t>
              </a:r>
            </a:p>
          </p:txBody>
        </p:sp>
        <p:sp>
          <p:nvSpPr>
            <p:cNvPr id="19" name="Text Box 1044"/>
            <p:cNvSpPr txBox="1">
              <a:spLocks noChangeArrowheads="1"/>
            </p:cNvSpPr>
            <p:nvPr/>
          </p:nvSpPr>
          <p:spPr bwMode="auto">
            <a:xfrm>
              <a:off x="3203575" y="4050878"/>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A</a:t>
              </a:r>
              <a:r>
                <a:rPr lang="en-US" altLang="zh-CN" sz="2000" b="0">
                  <a:ea typeface="宋体" pitchFamily="2" charset="-122"/>
                </a:rPr>
                <a:t>3</a:t>
              </a:r>
            </a:p>
          </p:txBody>
        </p:sp>
        <p:sp>
          <p:nvSpPr>
            <p:cNvPr id="20" name="Text Box 1045"/>
            <p:cNvSpPr txBox="1">
              <a:spLocks noChangeArrowheads="1"/>
            </p:cNvSpPr>
            <p:nvPr/>
          </p:nvSpPr>
          <p:spPr bwMode="auto">
            <a:xfrm>
              <a:off x="3995738" y="4050878"/>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A</a:t>
              </a:r>
              <a:r>
                <a:rPr lang="en-US" altLang="zh-CN" sz="2000" b="0">
                  <a:ea typeface="宋体" pitchFamily="2" charset="-122"/>
                </a:rPr>
                <a:t>4</a:t>
              </a:r>
            </a:p>
          </p:txBody>
        </p:sp>
        <p:sp>
          <p:nvSpPr>
            <p:cNvPr id="21" name="Text Box 1046"/>
            <p:cNvSpPr txBox="1">
              <a:spLocks noChangeArrowheads="1"/>
            </p:cNvSpPr>
            <p:nvPr/>
          </p:nvSpPr>
          <p:spPr bwMode="auto">
            <a:xfrm>
              <a:off x="4716463" y="402706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A</a:t>
              </a:r>
              <a:r>
                <a:rPr lang="en-US" altLang="zh-CN" sz="2000" b="0">
                  <a:ea typeface="宋体" pitchFamily="2" charset="-122"/>
                </a:rPr>
                <a:t>5</a:t>
              </a:r>
            </a:p>
          </p:txBody>
        </p:sp>
        <p:sp>
          <p:nvSpPr>
            <p:cNvPr id="22" name="Text Box 1047"/>
            <p:cNvSpPr txBox="1">
              <a:spLocks noChangeArrowheads="1"/>
            </p:cNvSpPr>
            <p:nvPr/>
          </p:nvSpPr>
          <p:spPr bwMode="auto">
            <a:xfrm>
              <a:off x="5364163" y="4050878"/>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A</a:t>
              </a:r>
              <a:r>
                <a:rPr lang="en-US" altLang="zh-CN" sz="2000" b="0">
                  <a:ea typeface="宋体" pitchFamily="2" charset="-122"/>
                </a:rPr>
                <a:t>6</a:t>
              </a:r>
            </a:p>
          </p:txBody>
        </p:sp>
        <p:sp>
          <p:nvSpPr>
            <p:cNvPr id="23" name="Text Box 1048"/>
            <p:cNvSpPr txBox="1">
              <a:spLocks noChangeArrowheads="1"/>
            </p:cNvSpPr>
            <p:nvPr/>
          </p:nvSpPr>
          <p:spPr bwMode="auto">
            <a:xfrm>
              <a:off x="6011863" y="4050878"/>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A</a:t>
              </a:r>
              <a:r>
                <a:rPr lang="en-US" altLang="zh-CN" sz="2000" b="0">
                  <a:ea typeface="宋体" pitchFamily="2" charset="-122"/>
                </a:rPr>
                <a:t>7</a:t>
              </a:r>
            </a:p>
          </p:txBody>
        </p:sp>
        <p:sp>
          <p:nvSpPr>
            <p:cNvPr id="24" name="Text Box 1049"/>
            <p:cNvSpPr txBox="1">
              <a:spLocks noChangeArrowheads="1"/>
            </p:cNvSpPr>
            <p:nvPr/>
          </p:nvSpPr>
          <p:spPr bwMode="auto">
            <a:xfrm>
              <a:off x="6804025" y="4050878"/>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A</a:t>
              </a:r>
              <a:r>
                <a:rPr lang="en-US" altLang="zh-CN" sz="2000" b="0">
                  <a:ea typeface="宋体" pitchFamily="2" charset="-122"/>
                </a:rPr>
                <a:t>8</a:t>
              </a:r>
            </a:p>
          </p:txBody>
        </p:sp>
        <p:sp>
          <p:nvSpPr>
            <p:cNvPr id="25" name="Text Box 1050"/>
            <p:cNvSpPr txBox="1">
              <a:spLocks noChangeArrowheads="1"/>
            </p:cNvSpPr>
            <p:nvPr/>
          </p:nvSpPr>
          <p:spPr bwMode="auto">
            <a:xfrm>
              <a:off x="2773363" y="5924128"/>
              <a:ext cx="50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B</a:t>
              </a:r>
              <a:r>
                <a:rPr lang="en-US" altLang="zh-CN" sz="2000" b="0">
                  <a:ea typeface="宋体" pitchFamily="2" charset="-122"/>
                </a:rPr>
                <a:t>1</a:t>
              </a:r>
            </a:p>
          </p:txBody>
        </p:sp>
        <p:sp>
          <p:nvSpPr>
            <p:cNvPr id="26" name="Text Box 1051"/>
            <p:cNvSpPr txBox="1">
              <a:spLocks noChangeArrowheads="1"/>
            </p:cNvSpPr>
            <p:nvPr/>
          </p:nvSpPr>
          <p:spPr bwMode="auto">
            <a:xfrm>
              <a:off x="4643438" y="5924128"/>
              <a:ext cx="50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B</a:t>
              </a:r>
              <a:r>
                <a:rPr lang="en-US" altLang="zh-CN" sz="2000" b="0">
                  <a:ea typeface="宋体" pitchFamily="2" charset="-122"/>
                </a:rPr>
                <a:t>2</a:t>
              </a:r>
            </a:p>
          </p:txBody>
        </p:sp>
        <p:sp>
          <p:nvSpPr>
            <p:cNvPr id="27" name="Text Box 1052"/>
            <p:cNvSpPr txBox="1">
              <a:spLocks noChangeArrowheads="1"/>
            </p:cNvSpPr>
            <p:nvPr/>
          </p:nvSpPr>
          <p:spPr bwMode="auto">
            <a:xfrm>
              <a:off x="6443663" y="5924128"/>
              <a:ext cx="50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B</a:t>
              </a:r>
              <a:r>
                <a:rPr lang="en-US" altLang="zh-CN" sz="2000" b="0">
                  <a:ea typeface="宋体" pitchFamily="2" charset="-122"/>
                </a:rPr>
                <a:t>3</a:t>
              </a:r>
            </a:p>
          </p:txBody>
        </p:sp>
        <p:sp>
          <p:nvSpPr>
            <p:cNvPr id="28" name="Text Box 1053"/>
            <p:cNvSpPr txBox="1">
              <a:spLocks noChangeArrowheads="1"/>
            </p:cNvSpPr>
            <p:nvPr/>
          </p:nvSpPr>
          <p:spPr bwMode="auto">
            <a:xfrm>
              <a:off x="796925" y="514466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0</a:t>
              </a:r>
            </a:p>
          </p:txBody>
        </p:sp>
        <p:sp>
          <p:nvSpPr>
            <p:cNvPr id="29" name="Text Box 1054"/>
            <p:cNvSpPr txBox="1">
              <a:spLocks noChangeArrowheads="1"/>
            </p:cNvSpPr>
            <p:nvPr/>
          </p:nvSpPr>
          <p:spPr bwMode="auto">
            <a:xfrm>
              <a:off x="1536700" y="5178003"/>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20</a:t>
              </a:r>
            </a:p>
          </p:txBody>
        </p:sp>
        <p:sp>
          <p:nvSpPr>
            <p:cNvPr id="30" name="Text Box 1055"/>
            <p:cNvSpPr txBox="1">
              <a:spLocks noChangeArrowheads="1"/>
            </p:cNvSpPr>
            <p:nvPr/>
          </p:nvSpPr>
          <p:spPr bwMode="auto">
            <a:xfrm>
              <a:off x="2339975" y="5203403"/>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40</a:t>
              </a:r>
            </a:p>
          </p:txBody>
        </p:sp>
        <p:sp>
          <p:nvSpPr>
            <p:cNvPr id="31" name="Text Box 1056"/>
            <p:cNvSpPr txBox="1">
              <a:spLocks noChangeArrowheads="1"/>
            </p:cNvSpPr>
            <p:nvPr/>
          </p:nvSpPr>
          <p:spPr bwMode="auto">
            <a:xfrm>
              <a:off x="3203575" y="5203403"/>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60</a:t>
              </a:r>
            </a:p>
          </p:txBody>
        </p:sp>
        <p:sp>
          <p:nvSpPr>
            <p:cNvPr id="32" name="Text Box 1057"/>
            <p:cNvSpPr txBox="1">
              <a:spLocks noChangeArrowheads="1"/>
            </p:cNvSpPr>
            <p:nvPr/>
          </p:nvSpPr>
          <p:spPr bwMode="auto">
            <a:xfrm>
              <a:off x="3924300" y="5203403"/>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80</a:t>
              </a:r>
            </a:p>
          </p:txBody>
        </p:sp>
        <p:sp>
          <p:nvSpPr>
            <p:cNvPr id="33" name="Text Box 1058"/>
            <p:cNvSpPr txBox="1">
              <a:spLocks noChangeArrowheads="1"/>
            </p:cNvSpPr>
            <p:nvPr/>
          </p:nvSpPr>
          <p:spPr bwMode="auto">
            <a:xfrm>
              <a:off x="4489450" y="5203403"/>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100</a:t>
              </a:r>
            </a:p>
          </p:txBody>
        </p:sp>
        <p:sp>
          <p:nvSpPr>
            <p:cNvPr id="34" name="Text Box 1059"/>
            <p:cNvSpPr txBox="1">
              <a:spLocks noChangeArrowheads="1"/>
            </p:cNvSpPr>
            <p:nvPr/>
          </p:nvSpPr>
          <p:spPr bwMode="auto">
            <a:xfrm>
              <a:off x="5281613" y="5203403"/>
              <a:ext cx="684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120</a:t>
              </a:r>
            </a:p>
          </p:txBody>
        </p:sp>
        <p:sp>
          <p:nvSpPr>
            <p:cNvPr id="35" name="Text Box 1060"/>
            <p:cNvSpPr txBox="1">
              <a:spLocks noChangeArrowheads="1"/>
            </p:cNvSpPr>
            <p:nvPr/>
          </p:nvSpPr>
          <p:spPr bwMode="auto">
            <a:xfrm>
              <a:off x="6011863" y="5203403"/>
              <a:ext cx="684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140</a:t>
              </a:r>
            </a:p>
          </p:txBody>
        </p:sp>
        <p:sp>
          <p:nvSpPr>
            <p:cNvPr id="36" name="Text Box 1061"/>
            <p:cNvSpPr txBox="1">
              <a:spLocks noChangeArrowheads="1"/>
            </p:cNvSpPr>
            <p:nvPr/>
          </p:nvSpPr>
          <p:spPr bwMode="auto">
            <a:xfrm>
              <a:off x="6804025" y="5203403"/>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160</a:t>
              </a:r>
            </a:p>
          </p:txBody>
        </p:sp>
        <p:sp>
          <p:nvSpPr>
            <p:cNvPr id="37" name="Text Box 1062"/>
            <p:cNvSpPr txBox="1">
              <a:spLocks noChangeArrowheads="1"/>
            </p:cNvSpPr>
            <p:nvPr/>
          </p:nvSpPr>
          <p:spPr bwMode="auto">
            <a:xfrm>
              <a:off x="8316913" y="4916065"/>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t</a:t>
              </a:r>
            </a:p>
          </p:txBody>
        </p:sp>
      </p:grpSp>
    </p:spTree>
    <p:extLst>
      <p:ext uri="{BB962C8B-B14F-4D97-AF65-F5344CB8AC3E}">
        <p14:creationId xmlns:p14="http://schemas.microsoft.com/office/powerpoint/2010/main" val="52438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circle(in)">
                                      <p:cBhvr>
                                        <p:cTn id="16" dur="2000"/>
                                        <p:tgtEl>
                                          <p:spTgt spid="3">
                                            <p:txEl>
                                              <p:pRg st="2" end="2"/>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2000"/>
                                        <p:tgtEl>
                                          <p:spTgt spid="3">
                                            <p:txEl>
                                              <p:pRg st="3" end="3"/>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251520" y="1052736"/>
            <a:ext cx="8229600" cy="4525963"/>
          </a:xfrm>
        </p:spPr>
        <p:txBody>
          <a:bodyPr/>
          <a:lstStyle/>
          <a:p>
            <a:pPr marL="342900" lvl="1" indent="-342900" eaLnBrk="1" hangingPunct="1">
              <a:spcAft>
                <a:spcPct val="20000"/>
              </a:spcAft>
              <a:buFont typeface="Arial" pitchFamily="34" charset="0"/>
              <a:buChar char="•"/>
            </a:pPr>
            <a:r>
              <a:rPr lang="en-US" altLang="zh-CN" sz="2800" dirty="0" smtClean="0">
                <a:ea typeface="宋体" pitchFamily="2" charset="-122"/>
              </a:rPr>
              <a:t>LLF</a:t>
            </a:r>
            <a:r>
              <a:rPr lang="zh-CN" altLang="en-US" sz="2800" dirty="0" smtClean="0">
                <a:ea typeface="宋体" pitchFamily="2" charset="-122"/>
              </a:rPr>
              <a:t>实例（续）</a:t>
            </a:r>
            <a:endParaRPr lang="en-US" altLang="zh-CN" sz="2800" dirty="0" smtClean="0">
              <a:ea typeface="宋体" pitchFamily="2" charset="-122"/>
            </a:endParaRPr>
          </a:p>
          <a:p>
            <a:pPr marL="0" lvl="1" indent="0" eaLnBrk="1" hangingPunct="1">
              <a:spcAft>
                <a:spcPct val="20000"/>
              </a:spcAft>
              <a:buNone/>
            </a:pPr>
            <a:r>
              <a:rPr lang="zh-CN" altLang="en-US" b="0" dirty="0" smtClean="0">
                <a:ea typeface="+mn-ea"/>
              </a:rPr>
              <a:t>    </a:t>
            </a:r>
            <a:endParaRPr lang="zh-CN" altLang="en-US" sz="2400" b="0" dirty="0" smtClean="0">
              <a:ea typeface="宋体" pitchFamily="2" charset="-122"/>
            </a:endParaRPr>
          </a:p>
        </p:txBody>
      </p:sp>
      <p:sp>
        <p:nvSpPr>
          <p:cNvPr id="118" name="矩形 117"/>
          <p:cNvSpPr/>
          <p:nvPr/>
        </p:nvSpPr>
        <p:spPr>
          <a:xfrm>
            <a:off x="553560" y="5085184"/>
            <a:ext cx="6013133" cy="1323439"/>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松弛度</a:t>
            </a: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完成截止时间</a:t>
            </a: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剩余执行时间</a:t>
            </a: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当前</a:t>
            </a:r>
            <a:r>
              <a:rPr lang="zh-CN" alt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时间</a:t>
            </a:r>
            <a:endParaRPr lang="en-US" altLang="zh-CN"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a:p>
            <a:pPr lvl="1"/>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A</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：周期：</a:t>
            </a: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20ms</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，执行时间：</a:t>
            </a: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10ms</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a:t>
            </a:r>
          </a:p>
          <a:p>
            <a:pPr lvl="1"/>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B</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：周期：</a:t>
            </a: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50ms</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，执行时间：</a:t>
            </a: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25ms</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 </a:t>
            </a:r>
          </a:p>
          <a:p>
            <a:pPr lvl="1"/>
            <a:endPar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sp>
        <p:nvSpPr>
          <p:cNvPr id="117" name="Line 5"/>
          <p:cNvSpPr>
            <a:spLocks noChangeShapeType="1"/>
          </p:cNvSpPr>
          <p:nvPr/>
        </p:nvSpPr>
        <p:spPr bwMode="auto">
          <a:xfrm>
            <a:off x="1187450" y="3243311"/>
            <a:ext cx="6985000" cy="0"/>
          </a:xfrm>
          <a:prstGeom prst="line">
            <a:avLst/>
          </a:prstGeom>
          <a:noFill/>
          <a:ln w="25400">
            <a:solidFill>
              <a:schemeClr val="tx1"/>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9" name="组合 118"/>
          <p:cNvGrpSpPr/>
          <p:nvPr/>
        </p:nvGrpSpPr>
        <p:grpSpPr>
          <a:xfrm>
            <a:off x="1979613" y="3242974"/>
            <a:ext cx="719137" cy="503932"/>
            <a:chOff x="1979613" y="3140968"/>
            <a:chExt cx="1439862" cy="503932"/>
          </a:xfrm>
        </p:grpSpPr>
        <p:sp>
          <p:nvSpPr>
            <p:cNvPr id="120" name="Line 9"/>
            <p:cNvSpPr>
              <a:spLocks noChangeShapeType="1"/>
            </p:cNvSpPr>
            <p:nvPr/>
          </p:nvSpPr>
          <p:spPr bwMode="auto">
            <a:xfrm>
              <a:off x="1979613" y="3644900"/>
              <a:ext cx="143986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 name="Line 8"/>
            <p:cNvSpPr>
              <a:spLocks noChangeShapeType="1"/>
            </p:cNvSpPr>
            <p:nvPr/>
          </p:nvSpPr>
          <p:spPr bwMode="auto">
            <a:xfrm>
              <a:off x="1979613" y="3140968"/>
              <a:ext cx="0" cy="503237"/>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 name="Line 10"/>
            <p:cNvSpPr>
              <a:spLocks noChangeShapeType="1"/>
            </p:cNvSpPr>
            <p:nvPr/>
          </p:nvSpPr>
          <p:spPr bwMode="auto">
            <a:xfrm flipV="1">
              <a:off x="3419475" y="3140968"/>
              <a:ext cx="0" cy="503238"/>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 name="组合 122"/>
          <p:cNvGrpSpPr/>
          <p:nvPr/>
        </p:nvGrpSpPr>
        <p:grpSpPr>
          <a:xfrm>
            <a:off x="6372001" y="3252398"/>
            <a:ext cx="705991" cy="494508"/>
            <a:chOff x="6815137" y="3150392"/>
            <a:chExt cx="705991" cy="494508"/>
          </a:xfrm>
        </p:grpSpPr>
        <p:sp>
          <p:nvSpPr>
            <p:cNvPr id="124" name="Line 20"/>
            <p:cNvSpPr>
              <a:spLocks noChangeShapeType="1"/>
            </p:cNvSpPr>
            <p:nvPr/>
          </p:nvSpPr>
          <p:spPr bwMode="auto">
            <a:xfrm>
              <a:off x="6815138" y="3150392"/>
              <a:ext cx="0" cy="494508"/>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 name="Line 21"/>
            <p:cNvSpPr>
              <a:spLocks noChangeShapeType="1"/>
            </p:cNvSpPr>
            <p:nvPr/>
          </p:nvSpPr>
          <p:spPr bwMode="auto">
            <a:xfrm>
              <a:off x="6815137" y="3644900"/>
              <a:ext cx="705991"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6" name="Text Box 22"/>
          <p:cNvSpPr txBox="1">
            <a:spLocks noChangeArrowheads="1"/>
          </p:cNvSpPr>
          <p:nvPr/>
        </p:nvSpPr>
        <p:spPr bwMode="auto">
          <a:xfrm>
            <a:off x="799306" y="2060624"/>
            <a:ext cx="9532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0" dirty="0">
                <a:ea typeface="宋体" pitchFamily="2" charset="-122"/>
              </a:rPr>
              <a:t>A1(10)</a:t>
            </a:r>
          </a:p>
        </p:txBody>
      </p:sp>
      <p:sp>
        <p:nvSpPr>
          <p:cNvPr id="127" name="Text Box 23"/>
          <p:cNvSpPr txBox="1">
            <a:spLocks noChangeArrowheads="1"/>
          </p:cNvSpPr>
          <p:nvPr/>
        </p:nvSpPr>
        <p:spPr bwMode="auto">
          <a:xfrm>
            <a:off x="2411760" y="2060624"/>
            <a:ext cx="7216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0" dirty="0" smtClean="0">
                <a:ea typeface="宋体" pitchFamily="2" charset="-122"/>
              </a:rPr>
              <a:t>A2(10</a:t>
            </a:r>
            <a:r>
              <a:rPr lang="en-US" altLang="zh-CN" sz="1400" b="0" dirty="0">
                <a:ea typeface="宋体" pitchFamily="2" charset="-122"/>
              </a:rPr>
              <a:t>)</a:t>
            </a:r>
          </a:p>
        </p:txBody>
      </p:sp>
      <p:sp>
        <p:nvSpPr>
          <p:cNvPr id="128" name="Text Box 24"/>
          <p:cNvSpPr txBox="1">
            <a:spLocks noChangeArrowheads="1"/>
          </p:cNvSpPr>
          <p:nvPr/>
        </p:nvSpPr>
        <p:spPr bwMode="auto">
          <a:xfrm>
            <a:off x="3707904" y="2060624"/>
            <a:ext cx="8560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0" dirty="0">
                <a:ea typeface="宋体" pitchFamily="2" charset="-122"/>
              </a:rPr>
              <a:t>A3(10)</a:t>
            </a:r>
          </a:p>
        </p:txBody>
      </p:sp>
      <p:sp>
        <p:nvSpPr>
          <p:cNvPr id="129" name="Text Box 26"/>
          <p:cNvSpPr txBox="1">
            <a:spLocks noChangeArrowheads="1"/>
          </p:cNvSpPr>
          <p:nvPr/>
        </p:nvSpPr>
        <p:spPr bwMode="auto">
          <a:xfrm>
            <a:off x="8174038" y="2967444"/>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t</a:t>
            </a:r>
          </a:p>
        </p:txBody>
      </p:sp>
      <p:sp>
        <p:nvSpPr>
          <p:cNvPr id="130" name="Text Box 27"/>
          <p:cNvSpPr txBox="1">
            <a:spLocks noChangeArrowheads="1"/>
          </p:cNvSpPr>
          <p:nvPr/>
        </p:nvSpPr>
        <p:spPr bwMode="auto">
          <a:xfrm>
            <a:off x="971550" y="3243669"/>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ea typeface="宋体" pitchFamily="2" charset="-122"/>
              </a:rPr>
              <a:t>0</a:t>
            </a:r>
          </a:p>
        </p:txBody>
      </p:sp>
      <p:sp>
        <p:nvSpPr>
          <p:cNvPr id="131" name="Text Box 28"/>
          <p:cNvSpPr txBox="1">
            <a:spLocks noChangeArrowheads="1"/>
          </p:cNvSpPr>
          <p:nvPr/>
        </p:nvSpPr>
        <p:spPr bwMode="auto">
          <a:xfrm>
            <a:off x="1619672" y="3243669"/>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ea typeface="宋体" pitchFamily="2" charset="-122"/>
              </a:rPr>
              <a:t>10</a:t>
            </a:r>
          </a:p>
        </p:txBody>
      </p:sp>
      <p:sp>
        <p:nvSpPr>
          <p:cNvPr id="132" name="Text Box 29"/>
          <p:cNvSpPr txBox="1">
            <a:spLocks noChangeArrowheads="1"/>
          </p:cNvSpPr>
          <p:nvPr/>
        </p:nvSpPr>
        <p:spPr bwMode="auto">
          <a:xfrm>
            <a:off x="2686323" y="3243669"/>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ea typeface="宋体" pitchFamily="2" charset="-122"/>
              </a:rPr>
              <a:t>20</a:t>
            </a:r>
          </a:p>
        </p:txBody>
      </p:sp>
      <p:sp>
        <p:nvSpPr>
          <p:cNvPr id="133" name="Text Box 30"/>
          <p:cNvSpPr txBox="1">
            <a:spLocks noChangeArrowheads="1"/>
          </p:cNvSpPr>
          <p:nvPr/>
        </p:nvSpPr>
        <p:spPr bwMode="auto">
          <a:xfrm>
            <a:off x="3405832" y="3243669"/>
            <a:ext cx="446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0">
                <a:ea typeface="宋体" pitchFamily="2" charset="-122"/>
              </a:rPr>
              <a:t>30</a:t>
            </a:r>
          </a:p>
        </p:txBody>
      </p:sp>
      <p:sp>
        <p:nvSpPr>
          <p:cNvPr id="134" name="Text Box 31"/>
          <p:cNvSpPr txBox="1">
            <a:spLocks noChangeArrowheads="1"/>
          </p:cNvSpPr>
          <p:nvPr/>
        </p:nvSpPr>
        <p:spPr bwMode="auto">
          <a:xfrm>
            <a:off x="4147617" y="3243669"/>
            <a:ext cx="4963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0" dirty="0">
                <a:ea typeface="宋体" pitchFamily="2" charset="-122"/>
              </a:rPr>
              <a:t>40</a:t>
            </a:r>
          </a:p>
        </p:txBody>
      </p:sp>
      <p:sp>
        <p:nvSpPr>
          <p:cNvPr id="135" name="Text Box 32"/>
          <p:cNvSpPr txBox="1">
            <a:spLocks noChangeArrowheads="1"/>
          </p:cNvSpPr>
          <p:nvPr/>
        </p:nvSpPr>
        <p:spPr bwMode="auto">
          <a:xfrm>
            <a:off x="4774555" y="3243669"/>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ea typeface="宋体" pitchFamily="2" charset="-122"/>
              </a:rPr>
              <a:t>50</a:t>
            </a:r>
          </a:p>
        </p:txBody>
      </p:sp>
      <p:sp>
        <p:nvSpPr>
          <p:cNvPr id="136" name="Text Box 33"/>
          <p:cNvSpPr txBox="1">
            <a:spLocks noChangeArrowheads="1"/>
          </p:cNvSpPr>
          <p:nvPr/>
        </p:nvSpPr>
        <p:spPr bwMode="auto">
          <a:xfrm>
            <a:off x="5724128" y="3243669"/>
            <a:ext cx="4905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0" dirty="0">
                <a:ea typeface="宋体" pitchFamily="2" charset="-122"/>
              </a:rPr>
              <a:t>60</a:t>
            </a:r>
          </a:p>
        </p:txBody>
      </p:sp>
      <p:sp>
        <p:nvSpPr>
          <p:cNvPr id="137" name="Text Box 34"/>
          <p:cNvSpPr txBox="1">
            <a:spLocks noChangeArrowheads="1"/>
          </p:cNvSpPr>
          <p:nvPr/>
        </p:nvSpPr>
        <p:spPr bwMode="auto">
          <a:xfrm>
            <a:off x="6300192" y="3243669"/>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ea typeface="宋体" pitchFamily="2" charset="-122"/>
              </a:rPr>
              <a:t>70</a:t>
            </a:r>
          </a:p>
        </p:txBody>
      </p:sp>
      <p:sp>
        <p:nvSpPr>
          <p:cNvPr id="138" name="Text Box 35"/>
          <p:cNvSpPr txBox="1">
            <a:spLocks noChangeArrowheads="1"/>
          </p:cNvSpPr>
          <p:nvPr/>
        </p:nvSpPr>
        <p:spPr bwMode="auto">
          <a:xfrm>
            <a:off x="7078811" y="3243669"/>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ea typeface="宋体" pitchFamily="2" charset="-122"/>
              </a:rPr>
              <a:t>80</a:t>
            </a:r>
          </a:p>
        </p:txBody>
      </p:sp>
      <p:sp>
        <p:nvSpPr>
          <p:cNvPr id="139" name="Text Box 37"/>
          <p:cNvSpPr txBox="1">
            <a:spLocks noChangeArrowheads="1"/>
          </p:cNvSpPr>
          <p:nvPr/>
        </p:nvSpPr>
        <p:spPr bwMode="auto">
          <a:xfrm>
            <a:off x="1619672" y="3841303"/>
            <a:ext cx="7216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0" dirty="0" smtClean="0">
                <a:ea typeface="宋体" pitchFamily="2" charset="-122"/>
              </a:rPr>
              <a:t>B1(15)</a:t>
            </a:r>
            <a:endParaRPr lang="en-US" altLang="zh-CN" sz="1400" b="0" dirty="0">
              <a:ea typeface="宋体" pitchFamily="2" charset="-122"/>
            </a:endParaRPr>
          </a:p>
        </p:txBody>
      </p:sp>
      <p:sp>
        <p:nvSpPr>
          <p:cNvPr id="140" name="Text Box 38"/>
          <p:cNvSpPr txBox="1">
            <a:spLocks noChangeArrowheads="1"/>
          </p:cNvSpPr>
          <p:nvPr/>
        </p:nvSpPr>
        <p:spPr bwMode="auto">
          <a:xfrm>
            <a:off x="3059832" y="3841303"/>
            <a:ext cx="6222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0" dirty="0">
                <a:ea typeface="宋体" pitchFamily="2" charset="-122"/>
              </a:rPr>
              <a:t>B1(5)</a:t>
            </a:r>
          </a:p>
        </p:txBody>
      </p:sp>
      <p:sp>
        <p:nvSpPr>
          <p:cNvPr id="141" name="Text Box 39"/>
          <p:cNvSpPr txBox="1">
            <a:spLocks noChangeArrowheads="1"/>
          </p:cNvSpPr>
          <p:nvPr/>
        </p:nvSpPr>
        <p:spPr bwMode="auto">
          <a:xfrm>
            <a:off x="4644008" y="3841303"/>
            <a:ext cx="7216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0" dirty="0" smtClean="0">
                <a:ea typeface="宋体" pitchFamily="2" charset="-122"/>
              </a:rPr>
              <a:t>B2(25</a:t>
            </a:r>
            <a:r>
              <a:rPr lang="en-US" altLang="zh-CN" sz="1400" b="0" dirty="0">
                <a:ea typeface="宋体" pitchFamily="2" charset="-122"/>
              </a:rPr>
              <a:t>)</a:t>
            </a:r>
          </a:p>
        </p:txBody>
      </p:sp>
      <p:sp>
        <p:nvSpPr>
          <p:cNvPr id="142" name="Text Box 40"/>
          <p:cNvSpPr txBox="1">
            <a:spLocks noChangeArrowheads="1"/>
          </p:cNvSpPr>
          <p:nvPr/>
        </p:nvSpPr>
        <p:spPr bwMode="auto">
          <a:xfrm>
            <a:off x="6156176" y="3841303"/>
            <a:ext cx="7216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0" dirty="0">
                <a:ea typeface="宋体" pitchFamily="2" charset="-122"/>
              </a:rPr>
              <a:t>B2(10)</a:t>
            </a:r>
          </a:p>
        </p:txBody>
      </p:sp>
      <p:sp>
        <p:nvSpPr>
          <p:cNvPr id="143" name="Line 49"/>
          <p:cNvSpPr>
            <a:spLocks noChangeShapeType="1"/>
          </p:cNvSpPr>
          <p:nvPr/>
        </p:nvSpPr>
        <p:spPr bwMode="auto">
          <a:xfrm>
            <a:off x="3419475" y="3243669"/>
            <a:ext cx="14288"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 name="Line 51"/>
          <p:cNvSpPr>
            <a:spLocks noChangeShapeType="1"/>
          </p:cNvSpPr>
          <p:nvPr/>
        </p:nvSpPr>
        <p:spPr bwMode="auto">
          <a:xfrm>
            <a:off x="4211960" y="3243669"/>
            <a:ext cx="14288"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 name="Line 52"/>
          <p:cNvSpPr>
            <a:spLocks noChangeShapeType="1"/>
          </p:cNvSpPr>
          <p:nvPr/>
        </p:nvSpPr>
        <p:spPr bwMode="auto">
          <a:xfrm>
            <a:off x="5709841" y="3243669"/>
            <a:ext cx="14287"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 name="Line 53"/>
          <p:cNvSpPr>
            <a:spLocks noChangeShapeType="1"/>
          </p:cNvSpPr>
          <p:nvPr/>
        </p:nvSpPr>
        <p:spPr bwMode="auto">
          <a:xfrm>
            <a:off x="1979613" y="3243669"/>
            <a:ext cx="14287"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7" name="Line 54"/>
          <p:cNvSpPr>
            <a:spLocks noChangeShapeType="1"/>
          </p:cNvSpPr>
          <p:nvPr/>
        </p:nvSpPr>
        <p:spPr bwMode="auto">
          <a:xfrm>
            <a:off x="2684463" y="3243669"/>
            <a:ext cx="14287"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 name="Line 55"/>
          <p:cNvSpPr>
            <a:spLocks noChangeShapeType="1"/>
          </p:cNvSpPr>
          <p:nvPr/>
        </p:nvSpPr>
        <p:spPr bwMode="auto">
          <a:xfrm>
            <a:off x="7077993" y="3243669"/>
            <a:ext cx="14287"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 name="Line 56"/>
          <p:cNvSpPr>
            <a:spLocks noChangeShapeType="1"/>
          </p:cNvSpPr>
          <p:nvPr/>
        </p:nvSpPr>
        <p:spPr bwMode="auto">
          <a:xfrm>
            <a:off x="4572000" y="3243669"/>
            <a:ext cx="14287"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 name="Line 57"/>
          <p:cNvSpPr>
            <a:spLocks noChangeShapeType="1"/>
          </p:cNvSpPr>
          <p:nvPr/>
        </p:nvSpPr>
        <p:spPr bwMode="auto">
          <a:xfrm>
            <a:off x="6357913" y="3243669"/>
            <a:ext cx="14287"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 name="Text Box 37"/>
          <p:cNvSpPr txBox="1">
            <a:spLocks noChangeArrowheads="1"/>
          </p:cNvSpPr>
          <p:nvPr/>
        </p:nvSpPr>
        <p:spPr bwMode="auto">
          <a:xfrm>
            <a:off x="682625" y="3841303"/>
            <a:ext cx="7216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0" dirty="0" smtClean="0">
                <a:ea typeface="宋体" pitchFamily="2" charset="-122"/>
              </a:rPr>
              <a:t>B1(25)</a:t>
            </a:r>
            <a:endParaRPr lang="en-US" altLang="zh-CN" sz="1400" b="0" dirty="0">
              <a:ea typeface="宋体" pitchFamily="2" charset="-122"/>
            </a:endParaRPr>
          </a:p>
        </p:txBody>
      </p:sp>
      <p:grpSp>
        <p:nvGrpSpPr>
          <p:cNvPr id="152" name="组合 151"/>
          <p:cNvGrpSpPr/>
          <p:nvPr/>
        </p:nvGrpSpPr>
        <p:grpSpPr>
          <a:xfrm>
            <a:off x="1187450" y="2667406"/>
            <a:ext cx="802646" cy="576263"/>
            <a:chOff x="1187450" y="2565400"/>
            <a:chExt cx="802646" cy="576263"/>
          </a:xfrm>
        </p:grpSpPr>
        <p:sp>
          <p:nvSpPr>
            <p:cNvPr id="153" name="Line 6"/>
            <p:cNvSpPr>
              <a:spLocks noChangeShapeType="1"/>
            </p:cNvSpPr>
            <p:nvPr/>
          </p:nvSpPr>
          <p:spPr bwMode="auto">
            <a:xfrm flipV="1">
              <a:off x="1187450" y="2565400"/>
              <a:ext cx="0" cy="576263"/>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 name="Line 7"/>
            <p:cNvSpPr>
              <a:spLocks noChangeShapeType="1"/>
            </p:cNvSpPr>
            <p:nvPr/>
          </p:nvSpPr>
          <p:spPr bwMode="auto">
            <a:xfrm>
              <a:off x="1187450" y="2565400"/>
              <a:ext cx="792163"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 name="Line 8"/>
            <p:cNvSpPr>
              <a:spLocks noChangeShapeType="1"/>
            </p:cNvSpPr>
            <p:nvPr/>
          </p:nvSpPr>
          <p:spPr bwMode="auto">
            <a:xfrm>
              <a:off x="1990096" y="2565400"/>
              <a:ext cx="0" cy="576263"/>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6" name="组合 155"/>
          <p:cNvGrpSpPr/>
          <p:nvPr/>
        </p:nvGrpSpPr>
        <p:grpSpPr>
          <a:xfrm>
            <a:off x="2699791" y="2627138"/>
            <a:ext cx="733971" cy="618595"/>
            <a:chOff x="3419475" y="2565399"/>
            <a:chExt cx="647700" cy="618595"/>
          </a:xfrm>
        </p:grpSpPr>
        <p:sp>
          <p:nvSpPr>
            <p:cNvPr id="157" name="Line 11"/>
            <p:cNvSpPr>
              <a:spLocks noChangeShapeType="1"/>
            </p:cNvSpPr>
            <p:nvPr/>
          </p:nvSpPr>
          <p:spPr bwMode="auto">
            <a:xfrm>
              <a:off x="3419475" y="2565400"/>
              <a:ext cx="647700"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 name="Line 12"/>
            <p:cNvSpPr>
              <a:spLocks noChangeShapeType="1"/>
            </p:cNvSpPr>
            <p:nvPr/>
          </p:nvSpPr>
          <p:spPr bwMode="auto">
            <a:xfrm>
              <a:off x="4067175" y="2565399"/>
              <a:ext cx="0" cy="618595"/>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 name="Line 10"/>
            <p:cNvSpPr>
              <a:spLocks noChangeShapeType="1"/>
            </p:cNvSpPr>
            <p:nvPr/>
          </p:nvSpPr>
          <p:spPr bwMode="auto">
            <a:xfrm flipV="1">
              <a:off x="3419475" y="2565399"/>
              <a:ext cx="0" cy="584993"/>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0" name="Text Box 24"/>
          <p:cNvSpPr txBox="1">
            <a:spLocks noChangeArrowheads="1"/>
          </p:cNvSpPr>
          <p:nvPr/>
        </p:nvSpPr>
        <p:spPr bwMode="auto">
          <a:xfrm>
            <a:off x="5434504" y="2060624"/>
            <a:ext cx="7216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0" dirty="0" smtClean="0">
                <a:ea typeface="宋体" pitchFamily="2" charset="-122"/>
              </a:rPr>
              <a:t>A</a:t>
            </a:r>
            <a:r>
              <a:rPr lang="en-US" altLang="zh-CN" sz="1400" dirty="0" smtClean="0">
                <a:ea typeface="宋体" pitchFamily="2" charset="-122"/>
              </a:rPr>
              <a:t>4</a:t>
            </a:r>
            <a:r>
              <a:rPr lang="en-US" altLang="zh-CN" sz="1400" b="0" dirty="0" smtClean="0">
                <a:ea typeface="宋体" pitchFamily="2" charset="-122"/>
              </a:rPr>
              <a:t>(10)</a:t>
            </a:r>
            <a:endParaRPr lang="en-US" altLang="zh-CN" sz="1400" b="0" dirty="0">
              <a:ea typeface="宋体" pitchFamily="2" charset="-122"/>
            </a:endParaRPr>
          </a:p>
        </p:txBody>
      </p:sp>
      <p:sp>
        <p:nvSpPr>
          <p:cNvPr id="161" name="Text Box 39"/>
          <p:cNvSpPr txBox="1">
            <a:spLocks noChangeArrowheads="1"/>
          </p:cNvSpPr>
          <p:nvPr/>
        </p:nvSpPr>
        <p:spPr bwMode="auto">
          <a:xfrm>
            <a:off x="5292080" y="3841303"/>
            <a:ext cx="7216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0" dirty="0" smtClean="0">
                <a:ea typeface="宋体" pitchFamily="2" charset="-122"/>
              </a:rPr>
              <a:t>B2(20)</a:t>
            </a:r>
            <a:endParaRPr lang="en-US" altLang="zh-CN" sz="1400" b="0" dirty="0">
              <a:ea typeface="宋体" pitchFamily="2" charset="-122"/>
            </a:endParaRPr>
          </a:p>
        </p:txBody>
      </p:sp>
      <p:sp>
        <p:nvSpPr>
          <p:cNvPr id="163" name="Line 56"/>
          <p:cNvSpPr>
            <a:spLocks noChangeShapeType="1"/>
          </p:cNvSpPr>
          <p:nvPr/>
        </p:nvSpPr>
        <p:spPr bwMode="auto">
          <a:xfrm>
            <a:off x="4932040" y="3242974"/>
            <a:ext cx="14287"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4" name="组合 163"/>
          <p:cNvGrpSpPr/>
          <p:nvPr/>
        </p:nvGrpSpPr>
        <p:grpSpPr>
          <a:xfrm>
            <a:off x="3422978" y="3275210"/>
            <a:ext cx="788979" cy="503312"/>
            <a:chOff x="4067799" y="3141588"/>
            <a:chExt cx="244746" cy="503312"/>
          </a:xfrm>
        </p:grpSpPr>
        <p:sp>
          <p:nvSpPr>
            <p:cNvPr id="165" name="Line 13"/>
            <p:cNvSpPr>
              <a:spLocks noChangeShapeType="1"/>
            </p:cNvSpPr>
            <p:nvPr/>
          </p:nvSpPr>
          <p:spPr bwMode="auto">
            <a:xfrm>
              <a:off x="4067799" y="3644900"/>
              <a:ext cx="244746"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 name="Line 12"/>
            <p:cNvSpPr>
              <a:spLocks noChangeShapeType="1"/>
            </p:cNvSpPr>
            <p:nvPr/>
          </p:nvSpPr>
          <p:spPr bwMode="auto">
            <a:xfrm>
              <a:off x="4067944" y="3141588"/>
              <a:ext cx="0" cy="503312"/>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7" name="组合 166"/>
          <p:cNvGrpSpPr/>
          <p:nvPr/>
        </p:nvGrpSpPr>
        <p:grpSpPr>
          <a:xfrm>
            <a:off x="4571355" y="2690218"/>
            <a:ext cx="383877" cy="584992"/>
            <a:chOff x="4427538" y="2565400"/>
            <a:chExt cx="720725" cy="584992"/>
          </a:xfrm>
        </p:grpSpPr>
        <p:sp>
          <p:nvSpPr>
            <p:cNvPr id="168" name="Line 14"/>
            <p:cNvSpPr>
              <a:spLocks noChangeShapeType="1"/>
            </p:cNvSpPr>
            <p:nvPr/>
          </p:nvSpPr>
          <p:spPr bwMode="auto">
            <a:xfrm flipV="1">
              <a:off x="4427538" y="2565400"/>
              <a:ext cx="0" cy="584992"/>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9" name="Line 15"/>
            <p:cNvSpPr>
              <a:spLocks noChangeShapeType="1"/>
            </p:cNvSpPr>
            <p:nvPr/>
          </p:nvSpPr>
          <p:spPr bwMode="auto">
            <a:xfrm>
              <a:off x="4427538" y="2565400"/>
              <a:ext cx="720725"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0" name="组合 169"/>
          <p:cNvGrpSpPr/>
          <p:nvPr/>
        </p:nvGrpSpPr>
        <p:grpSpPr>
          <a:xfrm>
            <a:off x="5277422" y="3252398"/>
            <a:ext cx="453198" cy="494508"/>
            <a:chOff x="5148263" y="3150392"/>
            <a:chExt cx="1018546" cy="494508"/>
          </a:xfrm>
        </p:grpSpPr>
        <p:sp>
          <p:nvSpPr>
            <p:cNvPr id="171" name="Line 16"/>
            <p:cNvSpPr>
              <a:spLocks noChangeShapeType="1"/>
            </p:cNvSpPr>
            <p:nvPr/>
          </p:nvSpPr>
          <p:spPr bwMode="auto">
            <a:xfrm>
              <a:off x="5148263" y="3150392"/>
              <a:ext cx="0" cy="494508"/>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 name="Line 17"/>
            <p:cNvSpPr>
              <a:spLocks noChangeShapeType="1"/>
            </p:cNvSpPr>
            <p:nvPr/>
          </p:nvSpPr>
          <p:spPr bwMode="auto">
            <a:xfrm>
              <a:off x="5148263" y="3644900"/>
              <a:ext cx="100806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 name="Line 12"/>
            <p:cNvSpPr>
              <a:spLocks noChangeShapeType="1"/>
            </p:cNvSpPr>
            <p:nvPr/>
          </p:nvSpPr>
          <p:spPr bwMode="auto">
            <a:xfrm>
              <a:off x="6166809" y="3150392"/>
              <a:ext cx="0" cy="494508"/>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4" name="组合 173"/>
          <p:cNvGrpSpPr/>
          <p:nvPr/>
        </p:nvGrpSpPr>
        <p:grpSpPr>
          <a:xfrm>
            <a:off x="5723169" y="2667406"/>
            <a:ext cx="649031" cy="584992"/>
            <a:chOff x="6165850" y="2565400"/>
            <a:chExt cx="649031" cy="584992"/>
          </a:xfrm>
        </p:grpSpPr>
        <p:sp>
          <p:nvSpPr>
            <p:cNvPr id="175" name="Line 18"/>
            <p:cNvSpPr>
              <a:spLocks noChangeShapeType="1"/>
            </p:cNvSpPr>
            <p:nvPr/>
          </p:nvSpPr>
          <p:spPr bwMode="auto">
            <a:xfrm flipV="1">
              <a:off x="6165850" y="2565400"/>
              <a:ext cx="0" cy="584992"/>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 name="Line 19"/>
            <p:cNvSpPr>
              <a:spLocks noChangeShapeType="1"/>
            </p:cNvSpPr>
            <p:nvPr/>
          </p:nvSpPr>
          <p:spPr bwMode="auto">
            <a:xfrm>
              <a:off x="6165850" y="2565400"/>
              <a:ext cx="647700"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 name="Line 12"/>
            <p:cNvSpPr>
              <a:spLocks noChangeShapeType="1"/>
            </p:cNvSpPr>
            <p:nvPr/>
          </p:nvSpPr>
          <p:spPr bwMode="auto">
            <a:xfrm>
              <a:off x="6814881" y="2565400"/>
              <a:ext cx="0" cy="584992"/>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8" name="Line 14"/>
          <p:cNvSpPr>
            <a:spLocks noChangeShapeType="1"/>
          </p:cNvSpPr>
          <p:nvPr/>
        </p:nvSpPr>
        <p:spPr bwMode="auto">
          <a:xfrm flipV="1">
            <a:off x="4211960" y="2555130"/>
            <a:ext cx="0" cy="1296143"/>
          </a:xfrm>
          <a:prstGeom prst="line">
            <a:avLst/>
          </a:prstGeom>
          <a:noFill/>
          <a:ln w="25400">
            <a:solidFill>
              <a:schemeClr val="tx1"/>
            </a:solidFill>
            <a:prstDash val="sys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 name="Line 52"/>
          <p:cNvSpPr>
            <a:spLocks noChangeShapeType="1"/>
          </p:cNvSpPr>
          <p:nvPr/>
        </p:nvSpPr>
        <p:spPr bwMode="auto">
          <a:xfrm>
            <a:off x="5277793" y="3243669"/>
            <a:ext cx="14287"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80" name="组合 179"/>
          <p:cNvGrpSpPr/>
          <p:nvPr/>
        </p:nvGrpSpPr>
        <p:grpSpPr>
          <a:xfrm>
            <a:off x="4171245" y="3280956"/>
            <a:ext cx="415042" cy="503312"/>
            <a:chOff x="4263410" y="3141588"/>
            <a:chExt cx="164127" cy="503312"/>
          </a:xfrm>
        </p:grpSpPr>
        <p:sp>
          <p:nvSpPr>
            <p:cNvPr id="181" name="Line 13"/>
            <p:cNvSpPr>
              <a:spLocks noChangeShapeType="1"/>
            </p:cNvSpPr>
            <p:nvPr/>
          </p:nvSpPr>
          <p:spPr bwMode="auto">
            <a:xfrm>
              <a:off x="4263410" y="3644900"/>
              <a:ext cx="164127"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 name="Line 12"/>
            <p:cNvSpPr>
              <a:spLocks noChangeShapeType="1"/>
            </p:cNvSpPr>
            <p:nvPr/>
          </p:nvSpPr>
          <p:spPr bwMode="auto">
            <a:xfrm>
              <a:off x="4424203" y="3141588"/>
              <a:ext cx="0" cy="503312"/>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3" name="Text Box 24"/>
          <p:cNvSpPr txBox="1">
            <a:spLocks noChangeArrowheads="1"/>
          </p:cNvSpPr>
          <p:nvPr/>
        </p:nvSpPr>
        <p:spPr bwMode="auto">
          <a:xfrm>
            <a:off x="4572000" y="2051074"/>
            <a:ext cx="720080" cy="317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400" b="0" dirty="0" smtClean="0">
                <a:ea typeface="宋体" pitchFamily="2" charset="-122"/>
              </a:rPr>
              <a:t>A3(5)</a:t>
            </a:r>
            <a:endParaRPr lang="en-US" altLang="zh-CN" sz="1400" b="0" dirty="0">
              <a:ea typeface="宋体" pitchFamily="2" charset="-122"/>
            </a:endParaRPr>
          </a:p>
        </p:txBody>
      </p:sp>
      <p:grpSp>
        <p:nvGrpSpPr>
          <p:cNvPr id="184" name="组合 183"/>
          <p:cNvGrpSpPr/>
          <p:nvPr/>
        </p:nvGrpSpPr>
        <p:grpSpPr>
          <a:xfrm>
            <a:off x="4932039" y="2688070"/>
            <a:ext cx="360040" cy="574948"/>
            <a:chOff x="4472291" y="2565400"/>
            <a:chExt cx="675972" cy="574948"/>
          </a:xfrm>
        </p:grpSpPr>
        <p:sp>
          <p:nvSpPr>
            <p:cNvPr id="185" name="Line 15"/>
            <p:cNvSpPr>
              <a:spLocks noChangeShapeType="1"/>
            </p:cNvSpPr>
            <p:nvPr/>
          </p:nvSpPr>
          <p:spPr bwMode="auto">
            <a:xfrm>
              <a:off x="4472291" y="2565400"/>
              <a:ext cx="67597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6" name="Line 12"/>
            <p:cNvSpPr>
              <a:spLocks noChangeShapeType="1"/>
            </p:cNvSpPr>
            <p:nvPr/>
          </p:nvSpPr>
          <p:spPr bwMode="auto">
            <a:xfrm>
              <a:off x="5148064" y="2565400"/>
              <a:ext cx="0" cy="574948"/>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7" name="Line 14"/>
          <p:cNvSpPr>
            <a:spLocks noChangeShapeType="1"/>
          </p:cNvSpPr>
          <p:nvPr/>
        </p:nvSpPr>
        <p:spPr bwMode="auto">
          <a:xfrm flipV="1">
            <a:off x="4939183" y="2591412"/>
            <a:ext cx="0" cy="1296143"/>
          </a:xfrm>
          <a:prstGeom prst="line">
            <a:avLst/>
          </a:prstGeom>
          <a:noFill/>
          <a:ln w="25400">
            <a:solidFill>
              <a:schemeClr val="tx1"/>
            </a:solidFill>
            <a:prstDash val="sys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0032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6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7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8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6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4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8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6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7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61"/>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17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28" grpId="0"/>
      <p:bldP spid="139" grpId="0"/>
      <p:bldP spid="140" grpId="0"/>
      <p:bldP spid="141" grpId="0"/>
      <p:bldP spid="142" grpId="0"/>
      <p:bldP spid="151" grpId="0"/>
      <p:bldP spid="160" grpId="0"/>
      <p:bldP spid="161" grpId="0"/>
      <p:bldP spid="178" grpId="0" animBg="1"/>
      <p:bldP spid="183" grpId="0"/>
      <p:bldP spid="18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2.5.4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实时系统与实时任务调度</a:t>
            </a:r>
          </a:p>
        </p:txBody>
      </p:sp>
      <p:sp>
        <p:nvSpPr>
          <p:cNvPr id="3" name="内容占位符 2"/>
          <p:cNvSpPr>
            <a:spLocks noGrp="1"/>
          </p:cNvSpPr>
          <p:nvPr>
            <p:ph idx="4294967295"/>
          </p:nvPr>
        </p:nvSpPr>
        <p:spPr>
          <a:xfrm>
            <a:off x="107504" y="1124744"/>
            <a:ext cx="8229600" cy="4525963"/>
          </a:xfrm>
        </p:spPr>
        <p:txBody>
          <a:bodyPr/>
          <a:lstStyle/>
          <a:p>
            <a:pPr marL="342900" lvl="1" indent="-342900" eaLnBrk="1" hangingPunct="1">
              <a:buFont typeface="Arial" pitchFamily="34" charset="0"/>
              <a:buChar char="•"/>
            </a:pPr>
            <a:r>
              <a:rPr lang="zh-CN" altLang="en-US" sz="2800" b="0" dirty="0" smtClean="0"/>
              <a:t>实时调度算法</a:t>
            </a:r>
            <a:r>
              <a:rPr lang="en-US" altLang="zh-CN" sz="2800" b="0" dirty="0" smtClean="0"/>
              <a:t>——</a:t>
            </a:r>
            <a:r>
              <a:rPr lang="zh-CN" altLang="en-US" sz="2800" dirty="0">
                <a:ea typeface="宋体" pitchFamily="2" charset="-122"/>
              </a:rPr>
              <a:t>速度单调调度</a:t>
            </a:r>
            <a:r>
              <a:rPr lang="zh-CN" altLang="en-US" sz="2800" dirty="0" smtClean="0">
                <a:ea typeface="宋体" pitchFamily="2" charset="-122"/>
              </a:rPr>
              <a:t>算法</a:t>
            </a:r>
            <a:endParaRPr lang="en-US" altLang="zh-CN" sz="2800" b="0" dirty="0" smtClean="0"/>
          </a:p>
          <a:p>
            <a:pPr lvl="1" eaLnBrk="1" hangingPunct="1"/>
            <a:r>
              <a:rPr lang="en-US" altLang="zh-CN" b="0" dirty="0" smtClean="0">
                <a:ea typeface="宋体" pitchFamily="2" charset="-122"/>
              </a:rPr>
              <a:t>Rate Monotonic Scheduling</a:t>
            </a:r>
            <a:r>
              <a:rPr lang="en-US" altLang="zh-CN" b="0" dirty="0" smtClean="0"/>
              <a:t>, </a:t>
            </a:r>
            <a:r>
              <a:rPr lang="en-US" altLang="zh-CN" b="0" dirty="0" smtClean="0">
                <a:ea typeface="宋体" pitchFamily="2" charset="-122"/>
              </a:rPr>
              <a:t>RMS</a:t>
            </a:r>
            <a:endParaRPr lang="en-US" altLang="zh-CN" b="0" dirty="0">
              <a:ea typeface="宋体" pitchFamily="2" charset="-122"/>
            </a:endParaRPr>
          </a:p>
          <a:p>
            <a:pPr lvl="1" eaLnBrk="1" hangingPunct="1"/>
            <a:r>
              <a:rPr lang="zh-CN" altLang="en-US" sz="2400" b="0" dirty="0" smtClean="0">
                <a:ea typeface="宋体" pitchFamily="2" charset="-122"/>
              </a:rPr>
              <a:t>任务周期</a:t>
            </a:r>
          </a:p>
          <a:p>
            <a:pPr lvl="2">
              <a:buFont typeface="Wingdings" pitchFamily="2" charset="2"/>
              <a:buNone/>
            </a:pPr>
            <a:r>
              <a:rPr lang="zh-CN" altLang="en-US" sz="2400" b="0" dirty="0" smtClean="0">
                <a:ea typeface="宋体" pitchFamily="2" charset="-122"/>
              </a:rPr>
              <a:t>     一个任务到达至下一任务到达之间的时间范围</a:t>
            </a:r>
          </a:p>
          <a:p>
            <a:pPr lvl="1" eaLnBrk="1" hangingPunct="1"/>
            <a:r>
              <a:rPr lang="zh-CN" altLang="en-US" b="0" dirty="0">
                <a:ea typeface="宋体" pitchFamily="2" charset="-122"/>
              </a:rPr>
              <a:t>任务速度</a:t>
            </a:r>
          </a:p>
          <a:p>
            <a:pPr lvl="2">
              <a:buFont typeface="Wingdings" pitchFamily="2" charset="2"/>
              <a:buNone/>
            </a:pPr>
            <a:r>
              <a:rPr lang="zh-CN" altLang="en-US" sz="2400" b="0" dirty="0" smtClean="0">
                <a:ea typeface="宋体" pitchFamily="2" charset="-122"/>
              </a:rPr>
              <a:t>     周期（以秒计）的倒数，以赫兹为单位</a:t>
            </a:r>
          </a:p>
          <a:p>
            <a:pPr lvl="1" eaLnBrk="1" hangingPunct="1"/>
            <a:r>
              <a:rPr lang="zh-CN" altLang="en-US" b="0" dirty="0">
                <a:ea typeface="宋体" pitchFamily="2" charset="-122"/>
              </a:rPr>
              <a:t>优先级的确定</a:t>
            </a:r>
          </a:p>
          <a:p>
            <a:pPr lvl="2">
              <a:buFont typeface="Wingdings" pitchFamily="2" charset="2"/>
              <a:buNone/>
            </a:pPr>
            <a:r>
              <a:rPr lang="zh-CN" altLang="en-US" sz="2400" b="0" dirty="0" smtClean="0">
                <a:ea typeface="宋体" pitchFamily="2" charset="-122"/>
              </a:rPr>
              <a:t>      优先级函数是任务速度的单调递增的函数</a:t>
            </a:r>
          </a:p>
          <a:p>
            <a:pPr lvl="1" eaLnBrk="1" hangingPunct="1"/>
            <a:r>
              <a:rPr lang="zh-CN" altLang="en-US" b="0" dirty="0">
                <a:ea typeface="宋体" pitchFamily="2" charset="-122"/>
              </a:rPr>
              <a:t>系统按任务优先级的高低进行调度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circle(in)">
                                      <p:cBhvr>
                                        <p:cTn id="36" dur="2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作业</a:t>
            </a:r>
          </a:p>
        </p:txBody>
      </p:sp>
      <p:sp>
        <p:nvSpPr>
          <p:cNvPr id="142339" name="内容占位符 2"/>
          <p:cNvSpPr>
            <a:spLocks noGrp="1"/>
          </p:cNvSpPr>
          <p:nvPr>
            <p:ph idx="1"/>
          </p:nvPr>
        </p:nvSpPr>
        <p:spPr>
          <a:xfrm>
            <a:off x="251520" y="1124744"/>
            <a:ext cx="8784976" cy="5184576"/>
          </a:xfrm>
        </p:spPr>
        <p:txBody>
          <a:bodyPr/>
          <a:lstStyle/>
          <a:p>
            <a:r>
              <a:rPr lang="zh-CN" altLang="zh-CN" b="0" dirty="0" smtClean="0"/>
              <a:t>作业</a:t>
            </a:r>
            <a:r>
              <a:rPr lang="en-US" altLang="zh-CN" b="0" dirty="0" smtClean="0"/>
              <a:t>3</a:t>
            </a:r>
            <a:r>
              <a:rPr lang="zh-CN" altLang="en-US" b="0" dirty="0" smtClean="0"/>
              <a:t>（必做）</a:t>
            </a:r>
          </a:p>
          <a:p>
            <a:pPr>
              <a:buFont typeface="Arial" charset="0"/>
              <a:buNone/>
            </a:pPr>
            <a:r>
              <a:rPr lang="en-US" altLang="zh-CN" dirty="0" smtClean="0"/>
              <a:t>          </a:t>
            </a:r>
            <a:r>
              <a:rPr lang="en-US" altLang="zh-CN" sz="2400" dirty="0" smtClean="0">
                <a:latin typeface="宋体" pitchFamily="2" charset="-122"/>
                <a:ea typeface="宋体" pitchFamily="2" charset="-122"/>
              </a:rPr>
              <a:t>1.</a:t>
            </a:r>
            <a:r>
              <a:rPr lang="zh-CN" altLang="en-US" sz="2400" dirty="0" smtClean="0">
                <a:latin typeface="宋体" pitchFamily="2" charset="-122"/>
                <a:ea typeface="宋体" pitchFamily="2" charset="-122"/>
              </a:rPr>
              <a:t>进程</a:t>
            </a:r>
            <a:r>
              <a:rPr lang="en-US" altLang="zh-CN" sz="2400" dirty="0" smtClean="0">
                <a:latin typeface="宋体" pitchFamily="2" charset="-122"/>
                <a:ea typeface="宋体" pitchFamily="2" charset="-122"/>
              </a:rPr>
              <a:t>A</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B</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C</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D</a:t>
            </a:r>
            <a:r>
              <a:rPr lang="zh-CN" altLang="en-US" sz="2400" dirty="0" smtClean="0">
                <a:latin typeface="宋体" pitchFamily="2" charset="-122"/>
                <a:ea typeface="宋体" pitchFamily="2" charset="-122"/>
              </a:rPr>
              <a:t>和</a:t>
            </a:r>
            <a:r>
              <a:rPr lang="en-US" altLang="zh-CN" sz="2400" dirty="0" smtClean="0">
                <a:latin typeface="宋体" pitchFamily="2" charset="-122"/>
                <a:ea typeface="宋体" pitchFamily="2" charset="-122"/>
              </a:rPr>
              <a:t>E</a:t>
            </a:r>
            <a:r>
              <a:rPr lang="zh-CN" altLang="en-US" sz="2400" dirty="0" smtClean="0">
                <a:latin typeface="宋体" pitchFamily="2" charset="-122"/>
                <a:ea typeface="宋体" pitchFamily="2" charset="-122"/>
              </a:rPr>
              <a:t>到达时间、服务时间如下表所示，试计算分别采用</a:t>
            </a:r>
            <a:r>
              <a:rPr lang="en-US" altLang="zh-CN" sz="2400" dirty="0" smtClean="0">
                <a:latin typeface="宋体" pitchFamily="2" charset="-122"/>
                <a:ea typeface="宋体" pitchFamily="2" charset="-122"/>
              </a:rPr>
              <a:t>FCFS</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RR(q=1)</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RR(q=4)</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SPN</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SRT</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HRRN</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FB(q=1)</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FB(q=2</a:t>
            </a:r>
            <a:r>
              <a:rPr lang="en-US" altLang="zh-CN" sz="2400" baseline="30000" dirty="0" smtClean="0">
                <a:latin typeface="宋体" pitchFamily="2" charset="-122"/>
                <a:ea typeface="宋体" pitchFamily="2" charset="-122"/>
              </a:rPr>
              <a:t>i-1</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调度算法时，进程</a:t>
            </a:r>
            <a:r>
              <a:rPr lang="en-US" altLang="zh-CN" sz="2400" dirty="0">
                <a:latin typeface="宋体" pitchFamily="2" charset="-122"/>
                <a:ea typeface="宋体" pitchFamily="2" charset="-122"/>
              </a:rPr>
              <a:t>A</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B</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D</a:t>
            </a:r>
            <a:r>
              <a:rPr lang="zh-CN" altLang="en-US" sz="2400" dirty="0">
                <a:latin typeface="宋体" pitchFamily="2" charset="-122"/>
                <a:ea typeface="宋体" pitchFamily="2" charset="-122"/>
              </a:rPr>
              <a:t>和</a:t>
            </a:r>
            <a:r>
              <a:rPr lang="en-US" altLang="zh-CN" sz="2400" dirty="0">
                <a:latin typeface="宋体" pitchFamily="2" charset="-122"/>
                <a:ea typeface="宋体" pitchFamily="2" charset="-122"/>
              </a:rPr>
              <a:t>E</a:t>
            </a:r>
            <a:r>
              <a:rPr lang="zh-CN" altLang="en-US" sz="2400" dirty="0" smtClean="0">
                <a:latin typeface="宋体" pitchFamily="2" charset="-122"/>
                <a:ea typeface="宋体" pitchFamily="2" charset="-122"/>
              </a:rPr>
              <a:t>的周转时间、带权周转时间，以及平均周转时间、平均带权周转时间，并对结果进行简要分析。</a:t>
            </a:r>
            <a:endParaRPr lang="en-US" altLang="zh-CN" sz="2400" dirty="0" smtClean="0">
              <a:latin typeface="宋体" pitchFamily="2" charset="-122"/>
              <a:ea typeface="宋体" pitchFamily="2" charset="-122"/>
            </a:endParaRPr>
          </a:p>
          <a:p>
            <a:pPr>
              <a:buFont typeface="Arial" charset="0"/>
              <a:buNone/>
            </a:pPr>
            <a:endParaRPr lang="en-US" altLang="zh-CN" sz="2400" dirty="0" smtClean="0">
              <a:latin typeface="宋体" pitchFamily="2" charset="-122"/>
              <a:ea typeface="宋体" pitchFamily="2" charset="-122"/>
            </a:endParaRPr>
          </a:p>
          <a:p>
            <a:endParaRPr lang="en-US" altLang="zh-CN" dirty="0" smtClean="0"/>
          </a:p>
          <a:p>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2000087450"/>
              </p:ext>
            </p:extLst>
          </p:nvPr>
        </p:nvGraphicFramePr>
        <p:xfrm>
          <a:off x="1475656" y="3796248"/>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dirty="0" smtClean="0"/>
                        <a:t>进程</a:t>
                      </a:r>
                      <a:endParaRPr lang="zh-CN" altLang="en-US" dirty="0"/>
                    </a:p>
                  </a:txBody>
                  <a:tcPr/>
                </a:tc>
                <a:tc>
                  <a:txBody>
                    <a:bodyPr/>
                    <a:lstStyle/>
                    <a:p>
                      <a:r>
                        <a:rPr lang="zh-CN" altLang="en-US" dirty="0" smtClean="0"/>
                        <a:t>到达时间</a:t>
                      </a:r>
                      <a:endParaRPr lang="zh-CN" altLang="en-US" dirty="0"/>
                    </a:p>
                  </a:txBody>
                  <a:tcPr/>
                </a:tc>
                <a:tc>
                  <a:txBody>
                    <a:bodyPr/>
                    <a:lstStyle/>
                    <a:p>
                      <a:r>
                        <a:rPr lang="zh-CN" altLang="en-US" dirty="0" smtClean="0"/>
                        <a:t>服务时间</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3</a:t>
                      </a:r>
                      <a:endParaRPr lang="zh-CN" altLang="en-US" dirty="0"/>
                    </a:p>
                  </a:txBody>
                  <a:tcPr/>
                </a:tc>
              </a:tr>
              <a:tr h="370840">
                <a:tc>
                  <a:txBody>
                    <a:bodyPr/>
                    <a:lstStyle/>
                    <a:p>
                      <a:r>
                        <a:rPr lang="en-US" altLang="zh-CN" dirty="0" smtClean="0"/>
                        <a:t>B</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6</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r>
              <a:tr h="370840">
                <a:tc>
                  <a:txBody>
                    <a:bodyPr/>
                    <a:lstStyle/>
                    <a:p>
                      <a:r>
                        <a:rPr lang="en-US" altLang="zh-CN" dirty="0" smtClean="0"/>
                        <a:t>D</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5</a:t>
                      </a:r>
                      <a:endParaRPr lang="zh-CN" altLang="en-US" dirty="0"/>
                    </a:p>
                  </a:txBody>
                  <a:tcPr/>
                </a:tc>
              </a:tr>
              <a:tr h="370840">
                <a:tc>
                  <a:txBody>
                    <a:bodyPr/>
                    <a:lstStyle/>
                    <a:p>
                      <a:r>
                        <a:rPr lang="en-US" altLang="zh-CN" dirty="0" smtClean="0"/>
                        <a:t>E</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2</a:t>
                      </a:r>
                      <a:endParaRPr lang="zh-CN" altLang="en-US" dirty="0"/>
                    </a:p>
                  </a:txBody>
                  <a:tcPr/>
                </a:tc>
              </a:tr>
            </a:tbl>
          </a:graphicData>
        </a:graphic>
      </p:graphicFrame>
    </p:spTree>
    <p:extLst>
      <p:ext uri="{BB962C8B-B14F-4D97-AF65-F5344CB8AC3E}">
        <p14:creationId xmlns:p14="http://schemas.microsoft.com/office/powerpoint/2010/main" val="198277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作业</a:t>
            </a:r>
          </a:p>
        </p:txBody>
      </p:sp>
      <p:sp>
        <p:nvSpPr>
          <p:cNvPr id="142339" name="内容占位符 2"/>
          <p:cNvSpPr>
            <a:spLocks noGrp="1"/>
          </p:cNvSpPr>
          <p:nvPr>
            <p:ph idx="1"/>
          </p:nvPr>
        </p:nvSpPr>
        <p:spPr>
          <a:xfrm>
            <a:off x="35496" y="1052736"/>
            <a:ext cx="9073008" cy="5184576"/>
          </a:xfrm>
        </p:spPr>
        <p:txBody>
          <a:bodyPr/>
          <a:lstStyle/>
          <a:p>
            <a:pPr>
              <a:spcBef>
                <a:spcPts val="372"/>
              </a:spcBef>
            </a:pPr>
            <a:r>
              <a:rPr lang="zh-CN" altLang="zh-CN" b="0" dirty="0" smtClean="0"/>
              <a:t>作业</a:t>
            </a:r>
            <a:r>
              <a:rPr lang="en-US" altLang="zh-CN" b="0" dirty="0" smtClean="0"/>
              <a:t>3</a:t>
            </a:r>
            <a:r>
              <a:rPr lang="zh-CN" altLang="en-US" dirty="0"/>
              <a:t>（ </a:t>
            </a:r>
            <a:r>
              <a:rPr lang="zh-CN" altLang="en-US" dirty="0" smtClean="0"/>
              <a:t>必做，续</a:t>
            </a:r>
            <a:r>
              <a:rPr lang="zh-CN" altLang="en-US" b="0" dirty="0" smtClean="0"/>
              <a:t>）</a:t>
            </a:r>
          </a:p>
          <a:p>
            <a:pPr>
              <a:spcBef>
                <a:spcPts val="372"/>
              </a:spcBef>
              <a:buFont typeface="Arial" charset="0"/>
              <a:buNone/>
            </a:pPr>
            <a:r>
              <a:rPr lang="en-US" altLang="zh-CN" dirty="0" smtClean="0"/>
              <a:t>          </a:t>
            </a:r>
            <a:r>
              <a:rPr lang="en-US" altLang="zh-CN" sz="2400" dirty="0">
                <a:latin typeface="宋体" pitchFamily="2" charset="-122"/>
                <a:ea typeface="宋体" pitchFamily="2" charset="-122"/>
              </a:rPr>
              <a:t>2</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高响应比优先调度算法的主要优点是什么？</a:t>
            </a:r>
            <a:endParaRPr lang="en-US" altLang="zh-CN" sz="2400" dirty="0" smtClean="0">
              <a:latin typeface="宋体" pitchFamily="2" charset="-122"/>
              <a:ea typeface="宋体" pitchFamily="2" charset="-122"/>
            </a:endParaRPr>
          </a:p>
          <a:p>
            <a:pPr>
              <a:spcBef>
                <a:spcPts val="372"/>
              </a:spcBef>
              <a:buFont typeface="Arial" charset="0"/>
              <a:buNone/>
            </a:pPr>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3.</a:t>
            </a:r>
            <a:r>
              <a:rPr lang="zh-CN" altLang="en-US" sz="2400" dirty="0" smtClean="0">
                <a:latin typeface="宋体" pitchFamily="2" charset="-122"/>
                <a:ea typeface="宋体" pitchFamily="2" charset="-122"/>
              </a:rPr>
              <a:t>为什么说多级反馈队列调度算法能较好地各种用户需求？</a:t>
            </a:r>
            <a:endParaRPr lang="en-US" altLang="zh-CN" sz="2400" dirty="0" smtClean="0">
              <a:latin typeface="宋体" pitchFamily="2" charset="-122"/>
              <a:ea typeface="宋体" pitchFamily="2" charset="-122"/>
            </a:endParaRPr>
          </a:p>
          <a:p>
            <a:pPr>
              <a:spcBef>
                <a:spcPts val="372"/>
              </a:spcBef>
              <a:buFont typeface="Arial" charset="0"/>
              <a:buNone/>
            </a:pPr>
            <a:endParaRPr lang="en-US" altLang="zh-CN" sz="2400" dirty="0">
              <a:latin typeface="宋体" pitchFamily="2" charset="-122"/>
              <a:ea typeface="宋体" pitchFamily="2" charset="-122"/>
            </a:endParaRPr>
          </a:p>
          <a:p>
            <a:pPr>
              <a:spcBef>
                <a:spcPts val="372"/>
              </a:spcBef>
              <a:buFont typeface="Arial" charset="0"/>
              <a:buNone/>
            </a:pPr>
            <a:r>
              <a:rPr lang="zh-CN" altLang="en-US" sz="2400" dirty="0" smtClean="0">
                <a:latin typeface="宋体" pitchFamily="2" charset="-122"/>
                <a:ea typeface="宋体" pitchFamily="2" charset="-122"/>
              </a:rPr>
              <a:t> </a:t>
            </a:r>
            <a:endParaRPr lang="en-US" altLang="zh-CN" sz="2400" dirty="0" smtClean="0">
              <a:latin typeface="宋体" pitchFamily="2" charset="-122"/>
              <a:ea typeface="宋体" pitchFamily="2" charset="-122"/>
            </a:endParaRPr>
          </a:p>
          <a:p>
            <a:pPr>
              <a:buFont typeface="Arial" charset="0"/>
              <a:buNone/>
            </a:pPr>
            <a:endParaRPr lang="en-US" altLang="zh-CN" sz="2400" dirty="0" smtClean="0">
              <a:latin typeface="宋体" pitchFamily="2" charset="-122"/>
              <a:ea typeface="宋体" pitchFamily="2" charset="-122"/>
            </a:endParaRPr>
          </a:p>
          <a:p>
            <a:endParaRPr lang="en-US" altLang="zh-CN" dirty="0" smtClean="0"/>
          </a:p>
          <a:p>
            <a:endParaRPr lang="en-US" altLang="zh-CN" dirty="0"/>
          </a:p>
        </p:txBody>
      </p:sp>
      <p:sp>
        <p:nvSpPr>
          <p:cNvPr id="4" name="矩形 3"/>
          <p:cNvSpPr/>
          <p:nvPr/>
        </p:nvSpPr>
        <p:spPr>
          <a:xfrm>
            <a:off x="2678444" y="2577677"/>
            <a:ext cx="3897222" cy="461665"/>
          </a:xfrm>
          <a:prstGeom prst="rect">
            <a:avLst/>
          </a:prstGeom>
        </p:spPr>
        <p:txBody>
          <a:bodyPr wrap="none">
            <a:spAutoFit/>
          </a:bodyPr>
          <a:lstStyle/>
          <a:p>
            <a:pPr marL="342900" lvl="0" indent="-342900" algn="ctr" eaLnBrk="0" hangingPunct="0">
              <a:spcBef>
                <a:spcPct val="20000"/>
              </a:spcBef>
            </a:pPr>
            <a:r>
              <a:rPr lang="zh-CN" altLang="en-US" sz="2400" b="1" dirty="0" smtClean="0">
                <a:solidFill>
                  <a:srgbClr val="FF0000"/>
                </a:solidFill>
                <a:latin typeface="宋体" pitchFamily="2" charset="-122"/>
                <a:cs typeface="Times New Roman" pitchFamily="18" charset="0"/>
              </a:rPr>
              <a:t>作业提交方式：纸版＋手写</a:t>
            </a:r>
            <a:endParaRPr lang="zh-CN" altLang="en-US" sz="2400" b="1" dirty="0">
              <a:solidFill>
                <a:srgbClr val="7030A0"/>
              </a:solidFill>
              <a:latin typeface="宋体" pitchFamily="2" charset="-122"/>
              <a:cs typeface="Times New Roman" pitchFamily="18" charset="0"/>
            </a:endParaRPr>
          </a:p>
        </p:txBody>
      </p:sp>
    </p:spTree>
    <p:extLst>
      <p:ext uri="{BB962C8B-B14F-4D97-AF65-F5344CB8AC3E}">
        <p14:creationId xmlns:p14="http://schemas.microsoft.com/office/powerpoint/2010/main" val="58628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4" end="4"/>
                                            </p:txEl>
                                          </p:spTgt>
                                        </p:tgtEl>
                                        <p:attrNameLst>
                                          <p:attrName>style.visibility</p:attrName>
                                        </p:attrNameLst>
                                      </p:cBhvr>
                                      <p:to>
                                        <p:strVal val="visible"/>
                                      </p:to>
                                    </p:set>
                                    <p:anim calcmode="lin" valueType="num">
                                      <p:cBhvr additive="base">
                                        <p:cTn id="25" dur="500" fill="hold"/>
                                        <p:tgtEl>
                                          <p:spTgt spid="1423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457200" y="1351309"/>
            <a:ext cx="8229600" cy="4525963"/>
          </a:xfrm>
        </p:spPr>
        <p:txBody>
          <a:bodyPr/>
          <a:lstStyle/>
          <a:p>
            <a:pPr eaLnBrk="1" hangingPunct="1">
              <a:spcAft>
                <a:spcPct val="20000"/>
              </a:spcAft>
            </a:pPr>
            <a:r>
              <a:rPr lang="zh-CN" altLang="en-US" b="0" dirty="0" smtClean="0"/>
              <a:t>响应时间</a:t>
            </a:r>
          </a:p>
          <a:p>
            <a:pPr eaLnBrk="1" hangingPunct="1">
              <a:spcAft>
                <a:spcPct val="20000"/>
              </a:spcAft>
              <a:buFont typeface="Arial" pitchFamily="34" charset="0"/>
              <a:buNone/>
            </a:pPr>
            <a:r>
              <a:rPr lang="zh-CN" altLang="en-US" sz="2400" b="0" dirty="0" smtClean="0">
                <a:ea typeface="宋体" pitchFamily="2" charset="-122"/>
              </a:rPr>
              <a:t>             从用户通过键盘提交一个请求开始，直至系统首次产生响应为止的时间。</a:t>
            </a:r>
          </a:p>
          <a:p>
            <a:pPr marL="342900" lvl="1" indent="-342900" eaLnBrk="1" hangingPunct="1">
              <a:spcAft>
                <a:spcPct val="20000"/>
              </a:spcAft>
              <a:buFont typeface="Arial" pitchFamily="34" charset="0"/>
              <a:buChar char="•"/>
            </a:pPr>
            <a:r>
              <a:rPr lang="zh-CN" altLang="en-US" sz="2800" b="0" dirty="0"/>
              <a:t>响应时间的构成</a:t>
            </a:r>
          </a:p>
          <a:p>
            <a:pPr lvl="1" eaLnBrk="1" hangingPunct="1">
              <a:spcAft>
                <a:spcPct val="20000"/>
              </a:spcAft>
              <a:buFont typeface="Arial" pitchFamily="34" charset="0"/>
              <a:buNone/>
            </a:pPr>
            <a:r>
              <a:rPr lang="zh-CN" altLang="en-US" b="0" dirty="0" smtClean="0">
                <a:ea typeface="宋体" pitchFamily="2" charset="-122"/>
              </a:rPr>
              <a:t>     </a:t>
            </a:r>
          </a:p>
        </p:txBody>
      </p:sp>
      <p:graphicFrame>
        <p:nvGraphicFramePr>
          <p:cNvPr id="4" name="内容占位符 2"/>
          <p:cNvGraphicFramePr>
            <a:graphicFrameLocks noGrp="1"/>
          </p:cNvGraphicFramePr>
          <p:nvPr>
            <p:ph sz="half" idx="4294967295"/>
            <p:extLst>
              <p:ext uri="{D42A27DB-BD31-4B8C-83A1-F6EECF244321}">
                <p14:modId xmlns:p14="http://schemas.microsoft.com/office/powerpoint/2010/main" val="927201320"/>
              </p:ext>
            </p:extLst>
          </p:nvPr>
        </p:nvGraphicFramePr>
        <p:xfrm>
          <a:off x="1043608" y="3356992"/>
          <a:ext cx="7416824"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ircle(in)">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179512" y="1063277"/>
            <a:ext cx="8229600" cy="4525963"/>
          </a:xfrm>
        </p:spPr>
        <p:txBody>
          <a:bodyPr/>
          <a:lstStyle/>
          <a:p>
            <a:pPr eaLnBrk="1" hangingPunct="1">
              <a:spcAft>
                <a:spcPct val="20000"/>
              </a:spcAft>
            </a:pPr>
            <a:r>
              <a:rPr lang="zh-CN" altLang="en-US" b="0" dirty="0" smtClean="0"/>
              <a:t>周转时间</a:t>
            </a:r>
          </a:p>
          <a:p>
            <a:pPr eaLnBrk="1" hangingPunct="1">
              <a:spcAft>
                <a:spcPct val="20000"/>
              </a:spcAft>
              <a:buFont typeface="Arial" pitchFamily="34" charset="0"/>
              <a:buNone/>
            </a:pPr>
            <a:r>
              <a:rPr lang="zh-CN" altLang="en-US" sz="2400" b="0" dirty="0" smtClean="0">
                <a:ea typeface="宋体" pitchFamily="2" charset="-122"/>
              </a:rPr>
              <a:t>             从作业被提交给系统开始，到作业完成为止的这段时间间隔，也称为作业周转时间。</a:t>
            </a:r>
          </a:p>
          <a:p>
            <a:pPr marL="342900" lvl="1" indent="-342900" eaLnBrk="1" hangingPunct="1">
              <a:spcAft>
                <a:spcPct val="20000"/>
              </a:spcAft>
              <a:buFont typeface="Arial" pitchFamily="34" charset="0"/>
              <a:buChar char="•"/>
            </a:pPr>
            <a:r>
              <a:rPr lang="zh-CN" altLang="en-US" sz="2800" b="0" dirty="0"/>
              <a:t>周转时间的构成</a:t>
            </a:r>
          </a:p>
          <a:p>
            <a:pPr lvl="1" eaLnBrk="1" hangingPunct="1">
              <a:spcAft>
                <a:spcPct val="20000"/>
              </a:spcAft>
              <a:buFont typeface="Arial" pitchFamily="34" charset="0"/>
              <a:buNone/>
            </a:pPr>
            <a:r>
              <a:rPr lang="zh-CN" altLang="en-US" b="0" dirty="0" smtClean="0">
                <a:ea typeface="宋体" pitchFamily="2" charset="-122"/>
              </a:rPr>
              <a:t>     </a:t>
            </a:r>
          </a:p>
        </p:txBody>
      </p:sp>
      <p:graphicFrame>
        <p:nvGraphicFramePr>
          <p:cNvPr id="8" name="内容占位符 2"/>
          <p:cNvGraphicFramePr>
            <a:graphicFrameLocks noGrp="1"/>
          </p:cNvGraphicFramePr>
          <p:nvPr>
            <p:ph sz="half" idx="4294967295"/>
            <p:extLst>
              <p:ext uri="{D42A27DB-BD31-4B8C-83A1-F6EECF244321}">
                <p14:modId xmlns:p14="http://schemas.microsoft.com/office/powerpoint/2010/main" val="2071828857"/>
              </p:ext>
            </p:extLst>
          </p:nvPr>
        </p:nvGraphicFramePr>
        <p:xfrm>
          <a:off x="683568" y="2852936"/>
          <a:ext cx="7416824"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圆角右箭头 4"/>
          <p:cNvSpPr/>
          <p:nvPr/>
        </p:nvSpPr>
        <p:spPr>
          <a:xfrm flipH="1" flipV="1">
            <a:off x="5220072" y="4824536"/>
            <a:ext cx="2304256" cy="9087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圆角右箭头 10"/>
          <p:cNvSpPr/>
          <p:nvPr/>
        </p:nvSpPr>
        <p:spPr>
          <a:xfrm rot="5400000" flipH="1" flipV="1">
            <a:off x="3743908" y="4162772"/>
            <a:ext cx="913792" cy="20385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Text Box 7"/>
          <p:cNvSpPr txBox="1">
            <a:spLocks noChangeArrowheads="1"/>
          </p:cNvSpPr>
          <p:nvPr/>
        </p:nvSpPr>
        <p:spPr bwMode="auto">
          <a:xfrm>
            <a:off x="4716016" y="5733256"/>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rPr>
              <a:t>需累计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circle(in)">
                                      <p:cBhvr>
                                        <p:cTn id="35" dur="2000"/>
                                        <p:tgtEl>
                                          <p:spTgt spid="5"/>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circle(in)">
                                      <p:cBhvr>
                                        <p:cTn id="38" dur="2000"/>
                                        <p:tgtEl>
                                          <p:spTgt spid="11"/>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ircle(in)">
                                      <p:cBhvr>
                                        <p:cTn id="4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5" grpId="0" animBg="1"/>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2.5.1 </a:t>
            </a:r>
            <a:r>
              <a:rPr lang="zh-CN" altLang="en-US" sz="4000" b="1" smtClean="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调度的目标、原则和方式</a:t>
            </a:r>
          </a:p>
        </p:txBody>
      </p:sp>
      <p:sp>
        <p:nvSpPr>
          <p:cNvPr id="3" name="内容占位符 2"/>
          <p:cNvSpPr>
            <a:spLocks noGrp="1"/>
          </p:cNvSpPr>
          <p:nvPr>
            <p:ph idx="4294967295"/>
          </p:nvPr>
        </p:nvSpPr>
        <p:spPr>
          <a:xfrm>
            <a:off x="251520" y="1196752"/>
            <a:ext cx="8712968" cy="4929411"/>
          </a:xfrm>
        </p:spPr>
        <p:txBody>
          <a:bodyPr/>
          <a:lstStyle/>
          <a:p>
            <a:pPr eaLnBrk="1" hangingPunct="1"/>
            <a:r>
              <a:rPr lang="zh-CN" altLang="en-US" b="0" dirty="0" smtClean="0"/>
              <a:t>平均周转时间：</a:t>
            </a:r>
            <a:r>
              <a:rPr lang="zh-CN" altLang="en-US" b="0" dirty="0" smtClean="0">
                <a:ea typeface="宋体" pitchFamily="2" charset="-122"/>
              </a:rPr>
              <a:t>多个作业周转时间的平均值</a:t>
            </a:r>
          </a:p>
          <a:p>
            <a:pPr eaLnBrk="1" hangingPunct="1">
              <a:buFont typeface="Arial" pitchFamily="34" charset="0"/>
              <a:buNone/>
            </a:pPr>
            <a:r>
              <a:rPr lang="zh-CN" altLang="en-US" sz="2400" b="0" dirty="0" smtClean="0">
                <a:ea typeface="宋体" pitchFamily="2" charset="-122"/>
              </a:rPr>
              <a:t>             </a:t>
            </a:r>
          </a:p>
          <a:p>
            <a:pPr marL="457200" lvl="1" indent="0" eaLnBrk="1" hangingPunct="1">
              <a:buNone/>
            </a:pPr>
            <a:endParaRPr lang="en-US" altLang="zh-CN" b="0" dirty="0"/>
          </a:p>
          <a:p>
            <a:pPr marL="342900" lvl="1" indent="-342900" eaLnBrk="1" hangingPunct="1">
              <a:buFont typeface="Arial" pitchFamily="34" charset="0"/>
              <a:buChar char="•"/>
            </a:pPr>
            <a:r>
              <a:rPr lang="zh-CN" altLang="en-US" sz="2800" b="0" dirty="0"/>
              <a:t>带权周转时间：</a:t>
            </a:r>
            <a:r>
              <a:rPr lang="zh-CN" altLang="en-US" sz="2800" b="0" dirty="0">
                <a:ea typeface="宋体" pitchFamily="2" charset="-122"/>
              </a:rPr>
              <a:t>作业的周转时间与系统为它提供的服务时间之比</a:t>
            </a:r>
          </a:p>
          <a:p>
            <a:pPr lvl="1" eaLnBrk="1" hangingPunct="1">
              <a:buFont typeface="Arial" pitchFamily="34" charset="0"/>
              <a:buNone/>
            </a:pPr>
            <a:endParaRPr lang="zh-CN" altLang="en-US" b="0" dirty="0" smtClean="0">
              <a:ea typeface="宋体" pitchFamily="2" charset="-122"/>
            </a:endParaRPr>
          </a:p>
          <a:p>
            <a:pPr lvl="1" eaLnBrk="1" hangingPunct="1">
              <a:buFont typeface="Arial" pitchFamily="34" charset="0"/>
              <a:buNone/>
            </a:pPr>
            <a:endParaRPr lang="zh-CN" altLang="en-US" b="0" dirty="0" smtClean="0">
              <a:ea typeface="宋体" pitchFamily="2" charset="-122"/>
            </a:endParaRPr>
          </a:p>
          <a:p>
            <a:pPr marL="342900" lvl="1" indent="-342900" eaLnBrk="1" hangingPunct="1">
              <a:buFont typeface="Arial" pitchFamily="34" charset="0"/>
              <a:buChar char="•"/>
            </a:pPr>
            <a:r>
              <a:rPr lang="zh-CN" altLang="en-US" sz="2800" b="0" dirty="0"/>
              <a:t>平均带权周转时间：</a:t>
            </a:r>
            <a:r>
              <a:rPr lang="zh-CN" altLang="en-US" sz="2800" b="0" dirty="0">
                <a:ea typeface="宋体" pitchFamily="2" charset="-122"/>
              </a:rPr>
              <a:t>多个作业带权周转时间的平均值</a:t>
            </a:r>
          </a:p>
          <a:p>
            <a:pPr lvl="1" eaLnBrk="1" hangingPunct="1">
              <a:buFont typeface="Arial" pitchFamily="34" charset="0"/>
              <a:buNone/>
            </a:pPr>
            <a:r>
              <a:rPr lang="zh-CN" altLang="en-US" b="0" dirty="0" smtClean="0"/>
              <a:t>           </a:t>
            </a:r>
            <a:endParaRPr lang="zh-CN" altLang="en-US" b="0" dirty="0" smtClean="0">
              <a:ea typeface="宋体" pitchFamily="2" charset="-122"/>
            </a:endParaRPr>
          </a:p>
          <a:p>
            <a:pPr lvl="1" eaLnBrk="1" hangingPunct="1">
              <a:buFont typeface="Arial" pitchFamily="34" charset="0"/>
              <a:buNone/>
            </a:pPr>
            <a:r>
              <a:rPr lang="zh-CN" altLang="en-US" b="0" dirty="0" smtClean="0">
                <a:ea typeface="宋体" pitchFamily="2" charset="-122"/>
              </a:rPr>
              <a:t>    </a:t>
            </a:r>
          </a:p>
        </p:txBody>
      </p:sp>
      <p:graphicFrame>
        <p:nvGraphicFramePr>
          <p:cNvPr id="323590" name="Object 6"/>
          <p:cNvGraphicFramePr>
            <a:graphicFrameLocks noChangeAspect="1"/>
          </p:cNvGraphicFramePr>
          <p:nvPr>
            <p:extLst>
              <p:ext uri="{D42A27DB-BD31-4B8C-83A1-F6EECF244321}">
                <p14:modId xmlns:p14="http://schemas.microsoft.com/office/powerpoint/2010/main" val="3059977741"/>
              </p:ext>
            </p:extLst>
          </p:nvPr>
        </p:nvGraphicFramePr>
        <p:xfrm>
          <a:off x="2628826" y="1700808"/>
          <a:ext cx="2735262" cy="952500"/>
        </p:xfrm>
        <a:graphic>
          <a:graphicData uri="http://schemas.openxmlformats.org/presentationml/2006/ole">
            <mc:AlternateContent xmlns:mc="http://schemas.openxmlformats.org/markup-compatibility/2006">
              <mc:Choice xmlns:v="urn:schemas-microsoft-com:vml" Requires="v">
                <p:oleObj spid="_x0000_s324363" name="公式" r:id="rId3" imgW="838080" imgH="457200" progId="Equation.3">
                  <p:embed/>
                </p:oleObj>
              </mc:Choice>
              <mc:Fallback>
                <p:oleObj name="公式" r:id="rId3" imgW="83808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826" y="1700808"/>
                        <a:ext cx="2735262"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1" name="Object 7"/>
          <p:cNvGraphicFramePr>
            <a:graphicFrameLocks noChangeAspect="1"/>
          </p:cNvGraphicFramePr>
          <p:nvPr>
            <p:extLst>
              <p:ext uri="{D42A27DB-BD31-4B8C-83A1-F6EECF244321}">
                <p14:modId xmlns:p14="http://schemas.microsoft.com/office/powerpoint/2010/main" val="1115207680"/>
              </p:ext>
            </p:extLst>
          </p:nvPr>
        </p:nvGraphicFramePr>
        <p:xfrm>
          <a:off x="2554660" y="5013176"/>
          <a:ext cx="2665412" cy="957262"/>
        </p:xfrm>
        <a:graphic>
          <a:graphicData uri="http://schemas.openxmlformats.org/presentationml/2006/ole">
            <mc:AlternateContent xmlns:mc="http://schemas.openxmlformats.org/markup-compatibility/2006">
              <mc:Choice xmlns:v="urn:schemas-microsoft-com:vml" Requires="v">
                <p:oleObj spid="_x0000_s324364" name="公式" r:id="rId5" imgW="888840" imgH="457200" progId="Equation.3">
                  <p:embed/>
                </p:oleObj>
              </mc:Choice>
              <mc:Fallback>
                <p:oleObj name="公式" r:id="rId5" imgW="88884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4660" y="5013176"/>
                        <a:ext cx="2665412"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2" name="Object 8"/>
          <p:cNvGraphicFramePr>
            <a:graphicFrameLocks noChangeAspect="1"/>
          </p:cNvGraphicFramePr>
          <p:nvPr>
            <p:extLst>
              <p:ext uri="{D42A27DB-BD31-4B8C-83A1-F6EECF244321}">
                <p14:modId xmlns:p14="http://schemas.microsoft.com/office/powerpoint/2010/main" val="1460108182"/>
              </p:ext>
            </p:extLst>
          </p:nvPr>
        </p:nvGraphicFramePr>
        <p:xfrm>
          <a:off x="2627784" y="3356992"/>
          <a:ext cx="1871663" cy="992187"/>
        </p:xfrm>
        <a:graphic>
          <a:graphicData uri="http://schemas.openxmlformats.org/presentationml/2006/ole">
            <mc:AlternateContent xmlns:mc="http://schemas.openxmlformats.org/markup-compatibility/2006">
              <mc:Choice xmlns:v="urn:schemas-microsoft-com:vml" Requires="v">
                <p:oleObj spid="_x0000_s324365" name="公式" r:id="rId7" imgW="520560" imgH="431640" progId="Equation.3">
                  <p:embed/>
                </p:oleObj>
              </mc:Choice>
              <mc:Fallback>
                <p:oleObj name="公式" r:id="rId7" imgW="52056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3356992"/>
                        <a:ext cx="1871663"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23590"/>
                                        </p:tgtEl>
                                        <p:attrNameLst>
                                          <p:attrName>style.visibility</p:attrName>
                                        </p:attrNameLst>
                                      </p:cBhvr>
                                      <p:to>
                                        <p:strVal val="visible"/>
                                      </p:to>
                                    </p:set>
                                    <p:animEffect transition="in" filter="circle(in)">
                                      <p:cBhvr>
                                        <p:cTn id="13" dur="2000"/>
                                        <p:tgtEl>
                                          <p:spTgt spid="3235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23592"/>
                                        </p:tgtEl>
                                        <p:attrNameLst>
                                          <p:attrName>style.visibility</p:attrName>
                                        </p:attrNameLst>
                                      </p:cBhvr>
                                      <p:to>
                                        <p:strVal val="visible"/>
                                      </p:to>
                                    </p:set>
                                    <p:animEffect transition="in" filter="circle(in)">
                                      <p:cBhvr>
                                        <p:cTn id="24" dur="2000"/>
                                        <p:tgtEl>
                                          <p:spTgt spid="32359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23591"/>
                                        </p:tgtEl>
                                        <p:attrNameLst>
                                          <p:attrName>style.visibility</p:attrName>
                                        </p:attrNameLst>
                                      </p:cBhvr>
                                      <p:to>
                                        <p:strVal val="visible"/>
                                      </p:to>
                                    </p:set>
                                    <p:animEffect transition="in" filter="circle(in)">
                                      <p:cBhvr>
                                        <p:cTn id="35" dur="2000"/>
                                        <p:tgtEl>
                                          <p:spTgt spid="323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2章 并发与进程">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第3章 存储管理</Template>
  <TotalTime>45928</TotalTime>
  <Words>4329</Words>
  <Application>Microsoft Office PowerPoint</Application>
  <PresentationFormat>全屏显示(4:3)</PresentationFormat>
  <Paragraphs>931</Paragraphs>
  <Slides>69</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1" baseType="lpstr">
      <vt:lpstr>第2章 并发与进程</vt:lpstr>
      <vt:lpstr>公式</vt:lpstr>
      <vt:lpstr>PowerPoint 演示文稿</vt:lpstr>
      <vt:lpstr>主要内容</vt:lpstr>
      <vt:lpstr>2.5 进程调度</vt:lpstr>
      <vt:lpstr>2.5.1 调度的目标、原则和方式</vt:lpstr>
      <vt:lpstr>2.5.1 调度的目标、原则和方式</vt:lpstr>
      <vt:lpstr>2.5.1 调度的目标、原则和方式</vt:lpstr>
      <vt:lpstr>2.5.1 调度的目标、原则和方式</vt:lpstr>
      <vt:lpstr>2.5.1 调度的目标、原则和方式</vt:lpstr>
      <vt:lpstr>2.5.1 调度的目标、原则和方式</vt:lpstr>
      <vt:lpstr>2.5.1 调度的目标、原则和方式</vt:lpstr>
      <vt:lpstr>2.5.1 调度的目标、原则和方式</vt:lpstr>
      <vt:lpstr>2.5.1 调度的目标、原则和方式</vt:lpstr>
      <vt:lpstr>2.5.1 调度的目标、原则和方式</vt:lpstr>
      <vt:lpstr>2.5.1 调度的目标、原则和方式</vt:lpstr>
      <vt:lpstr>2.5.1 调度的目标、原则和方式</vt:lpstr>
      <vt:lpstr>2.5.1 调度的目标、原则和方式</vt:lpstr>
      <vt:lpstr>2.5.1 调度的目标、原则和方式</vt:lpstr>
      <vt:lpstr>2.5.2 调度的类型</vt:lpstr>
      <vt:lpstr>2.5.2 调度的类型</vt:lpstr>
      <vt:lpstr>2.5.2 调度的类型</vt:lpstr>
      <vt:lpstr>2.5.2 调度的类型</vt:lpstr>
      <vt:lpstr>2.5.3 进程调度算法</vt:lpstr>
      <vt:lpstr>2.5.3.1 先来先服务（FCFS）</vt:lpstr>
      <vt:lpstr>2.5.3.1 先来先服务（FCFS）</vt:lpstr>
      <vt:lpstr>2.5.3.1 先来先服务（FCFS）</vt:lpstr>
      <vt:lpstr>2.5.3.2 短进程（作业）优先（SPF/SJF）</vt:lpstr>
      <vt:lpstr>2.5.3.2 短进程（作业）优先（SPF/SJF）</vt:lpstr>
      <vt:lpstr>2.5.3.3 时间片轮转调度算法（RR）</vt:lpstr>
      <vt:lpstr>2.5.3.3 时间片轮转调度算法（RR）</vt:lpstr>
      <vt:lpstr>2.5.3.3 时间片轮转调度算法（RR）</vt:lpstr>
      <vt:lpstr>2.5.3.4 基于优先级的调度算法</vt:lpstr>
      <vt:lpstr>2.5.3.4 基于优先级的调度算法</vt:lpstr>
      <vt:lpstr>2.5.3.4 基于优先级的调度算法</vt:lpstr>
      <vt:lpstr>PowerPoint 演示文稿</vt:lpstr>
      <vt:lpstr>PowerPoint 演示文稿</vt:lpstr>
      <vt:lpstr>PowerPoint 演示文稿</vt:lpstr>
      <vt:lpstr>PowerPoint 演示文稿</vt:lpstr>
      <vt:lpstr>2.5.3.5 剩余时间最短者优先算法</vt:lpstr>
      <vt:lpstr>2.5.3.5 剩余时间最短者优先算法</vt:lpstr>
      <vt:lpstr>2.5.3.5 剩余时间最短者优先算法</vt:lpstr>
      <vt:lpstr>2.5.3.6 响应比高者优先</vt:lpstr>
      <vt:lpstr>2.5.3.6 响应比高者优先</vt:lpstr>
      <vt:lpstr>2.5.3.7 反馈调度法</vt:lpstr>
      <vt:lpstr>2.5.3.7 反馈调度法</vt:lpstr>
      <vt:lpstr>2.5.3.7 反馈调度法</vt:lpstr>
      <vt:lpstr>2.5.3.7 反馈调度法</vt:lpstr>
      <vt:lpstr>2.5.3.7 反馈调度法</vt:lpstr>
      <vt:lpstr>2.5.3.7 反馈调度法</vt:lpstr>
      <vt:lpstr>2.5.3.7 反馈调度法</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2.5.4 实时系统与实时任务调度</vt:lpstr>
      <vt:lpstr>作业</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Lee</dc:creator>
  <cp:lastModifiedBy>lee</cp:lastModifiedBy>
  <cp:revision>2496</cp:revision>
  <dcterms:created xsi:type="dcterms:W3CDTF">2010-11-30T03:30:14Z</dcterms:created>
  <dcterms:modified xsi:type="dcterms:W3CDTF">2016-03-16T13:11:32Z</dcterms:modified>
</cp:coreProperties>
</file>