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96" r:id="rId2"/>
  </p:sldMasterIdLst>
  <p:notesMasterIdLst>
    <p:notesMasterId r:id="rId113"/>
  </p:notesMasterIdLst>
  <p:handoutMasterIdLst>
    <p:handoutMasterId r:id="rId114"/>
  </p:handoutMasterIdLst>
  <p:sldIdLst>
    <p:sldId id="257" r:id="rId3"/>
    <p:sldId id="574" r:id="rId4"/>
    <p:sldId id="259" r:id="rId5"/>
    <p:sldId id="340" r:id="rId6"/>
    <p:sldId id="341" r:id="rId7"/>
    <p:sldId id="858" r:id="rId8"/>
    <p:sldId id="342" r:id="rId9"/>
    <p:sldId id="344" r:id="rId10"/>
    <p:sldId id="347" r:id="rId11"/>
    <p:sldId id="345" r:id="rId12"/>
    <p:sldId id="348" r:id="rId13"/>
    <p:sldId id="346" r:id="rId14"/>
    <p:sldId id="349" r:id="rId15"/>
    <p:sldId id="350" r:id="rId16"/>
    <p:sldId id="801" r:id="rId17"/>
    <p:sldId id="351" r:id="rId18"/>
    <p:sldId id="794" r:id="rId19"/>
    <p:sldId id="796" r:id="rId20"/>
    <p:sldId id="754" r:id="rId21"/>
    <p:sldId id="353" r:id="rId22"/>
    <p:sldId id="354" r:id="rId23"/>
    <p:sldId id="355" r:id="rId24"/>
    <p:sldId id="356" r:id="rId25"/>
    <p:sldId id="797" r:id="rId26"/>
    <p:sldId id="358" r:id="rId27"/>
    <p:sldId id="859" r:id="rId28"/>
    <p:sldId id="359" r:id="rId29"/>
    <p:sldId id="360" r:id="rId30"/>
    <p:sldId id="583" r:id="rId31"/>
    <p:sldId id="582" r:id="rId32"/>
    <p:sldId id="584" r:id="rId33"/>
    <p:sldId id="585" r:id="rId34"/>
    <p:sldId id="586" r:id="rId35"/>
    <p:sldId id="362" r:id="rId36"/>
    <p:sldId id="364" r:id="rId37"/>
    <p:sldId id="365" r:id="rId38"/>
    <p:sldId id="588" r:id="rId39"/>
    <p:sldId id="589" r:id="rId40"/>
    <p:sldId id="367" r:id="rId41"/>
    <p:sldId id="532" r:id="rId42"/>
    <p:sldId id="368" r:id="rId43"/>
    <p:sldId id="369" r:id="rId44"/>
    <p:sldId id="528" r:id="rId45"/>
    <p:sldId id="370" r:id="rId46"/>
    <p:sldId id="371" r:id="rId47"/>
    <p:sldId id="860" r:id="rId48"/>
    <p:sldId id="530" r:id="rId49"/>
    <p:sldId id="372" r:id="rId50"/>
    <p:sldId id="529" r:id="rId51"/>
    <p:sldId id="375" r:id="rId52"/>
    <p:sldId id="862" r:id="rId53"/>
    <p:sldId id="376" r:id="rId54"/>
    <p:sldId id="377" r:id="rId55"/>
    <p:sldId id="861" r:id="rId56"/>
    <p:sldId id="531" r:id="rId57"/>
    <p:sldId id="378" r:id="rId58"/>
    <p:sldId id="380" r:id="rId59"/>
    <p:sldId id="381" r:id="rId60"/>
    <p:sldId id="382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737" r:id="rId69"/>
    <p:sldId id="738" r:id="rId70"/>
    <p:sldId id="740" r:id="rId71"/>
    <p:sldId id="826" r:id="rId72"/>
    <p:sldId id="827" r:id="rId73"/>
    <p:sldId id="828" r:id="rId74"/>
    <p:sldId id="829" r:id="rId75"/>
    <p:sldId id="830" r:id="rId76"/>
    <p:sldId id="831" r:id="rId77"/>
    <p:sldId id="832" r:id="rId78"/>
    <p:sldId id="833" r:id="rId79"/>
    <p:sldId id="863" r:id="rId80"/>
    <p:sldId id="834" r:id="rId81"/>
    <p:sldId id="799" r:id="rId82"/>
    <p:sldId id="810" r:id="rId83"/>
    <p:sldId id="811" r:id="rId84"/>
    <p:sldId id="812" r:id="rId85"/>
    <p:sldId id="817" r:id="rId86"/>
    <p:sldId id="813" r:id="rId87"/>
    <p:sldId id="814" r:id="rId88"/>
    <p:sldId id="592" r:id="rId89"/>
    <p:sldId id="815" r:id="rId90"/>
    <p:sldId id="816" r:id="rId91"/>
    <p:sldId id="598" r:id="rId92"/>
    <p:sldId id="392" r:id="rId93"/>
    <p:sldId id="857" r:id="rId94"/>
    <p:sldId id="396" r:id="rId95"/>
    <p:sldId id="597" r:id="rId96"/>
    <p:sldId id="401" r:id="rId97"/>
    <p:sldId id="591" r:id="rId98"/>
    <p:sldId id="536" r:id="rId99"/>
    <p:sldId id="402" r:id="rId100"/>
    <p:sldId id="538" r:id="rId101"/>
    <p:sldId id="539" r:id="rId102"/>
    <p:sldId id="590" r:id="rId103"/>
    <p:sldId id="599" r:id="rId104"/>
    <p:sldId id="835" r:id="rId105"/>
    <p:sldId id="837" r:id="rId106"/>
    <p:sldId id="836" r:id="rId107"/>
    <p:sldId id="838" r:id="rId108"/>
    <p:sldId id="851" r:id="rId109"/>
    <p:sldId id="852" r:id="rId110"/>
    <p:sldId id="853" r:id="rId111"/>
    <p:sldId id="854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0BF3"/>
    <a:srgbClr val="7030A0"/>
    <a:srgbClr val="FE0000"/>
    <a:srgbClr val="F57B17"/>
    <a:srgbClr val="F4740A"/>
    <a:srgbClr val="E06B0A"/>
    <a:srgbClr val="000000"/>
    <a:srgbClr val="E4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72114" autoAdjust="0"/>
  </p:normalViewPr>
  <p:slideViewPr>
    <p:cSldViewPr>
      <p:cViewPr>
        <p:scale>
          <a:sx n="70" d="100"/>
          <a:sy n="70" d="100"/>
        </p:scale>
        <p:origin x="-13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394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D13C8AC7-9414-459D-A7AF-CB70A883BA1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process</a:t>
          </a:r>
          <a:endParaRPr lang="zh-CN" altLang="en-US" dirty="0"/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/>
      <dgm:spPr/>
      <dgm:t>
        <a:bodyPr/>
        <a:lstStyle/>
        <a:p>
          <a:r>
            <a:rPr lang="zh-CN" altLang="en-US" dirty="0" smtClean="0"/>
            <a:t>调度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scheduling</a:t>
          </a:r>
          <a:endParaRPr lang="zh-CN" altLang="en-US" dirty="0"/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DB417BA9-4941-41D1-A121-CED5AFECB97A}">
      <dgm:prSet phldrT="[文本]"/>
      <dgm:spPr/>
      <dgm:t>
        <a:bodyPr/>
        <a:lstStyle/>
        <a:p>
          <a:r>
            <a:rPr lang="zh-CN" altLang="en-US" dirty="0" smtClean="0"/>
            <a:t>同步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synchronization</a:t>
          </a:r>
          <a:endParaRPr lang="zh-CN" altLang="en-US" dirty="0"/>
        </a:p>
      </dgm:t>
    </dgm:pt>
    <dgm:pt modelId="{7FB5443B-E2CD-4104-A803-198036AA8650}" type="par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BFA67C4D-BB7D-425B-8E11-4C357CCCBD25}" type="sib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0A0751F6-A8D0-49BF-A205-9252492FC122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en-US" altLang="zh-CN" dirty="0" smtClean="0"/>
        </a:p>
        <a:p>
          <a:r>
            <a:rPr lang="en-US" altLang="zh-CN" dirty="0" smtClean="0"/>
            <a:t>deadlock</a:t>
          </a:r>
          <a:endParaRPr lang="zh-CN" altLang="en-US" dirty="0"/>
        </a:p>
      </dgm:t>
    </dgm:pt>
    <dgm:pt modelId="{42803290-D1AF-43DB-9F6C-351A170EDAFF}" type="par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6E4CD648-DD29-4724-9F4C-DB094B395C67}" type="sib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707B5-57B3-49A1-A0CF-A7F5935B08B5}" type="pres">
      <dgm:prSet presAssocID="{DF5EDC71-13CF-4D25-A15D-53696AAD8D79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7E47C-606A-4732-A839-81281F87B50F}" type="pres">
      <dgm:prSet presAssocID="{DF5EDC71-13CF-4D25-A15D-53696AAD8D79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7087ECE4-1715-4A26-9869-3FF49CE4FFCB}" type="pres">
      <dgm:prSet presAssocID="{DF5EDC71-13CF-4D25-A15D-53696AAD8D79}" presName="dummy3a" presStyleCnt="0"/>
      <dgm:spPr/>
    </dgm:pt>
    <dgm:pt modelId="{DDA61C39-C534-496A-BDC3-E5061CE57715}" type="pres">
      <dgm:prSet presAssocID="{DF5EDC71-13CF-4D25-A15D-53696AAD8D79}" presName="dummy3b" presStyleCnt="0"/>
      <dgm:spPr/>
    </dgm:pt>
    <dgm:pt modelId="{D50321F0-873D-4C21-B280-2CF5165E2AD1}" type="pres">
      <dgm:prSet presAssocID="{DF5EDC71-13CF-4D25-A15D-53696AAD8D7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8247A-BD80-475C-8346-2AAFCDC48803}" type="pres">
      <dgm:prSet presAssocID="{DF5EDC71-13CF-4D25-A15D-53696AAD8D79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6069087-4430-47A2-AC8F-A6ADF8AF8FF6}" type="pres">
      <dgm:prSet presAssocID="{DF5EDC71-13CF-4D25-A15D-53696AAD8D79}" presName="dummy4a" presStyleCnt="0"/>
      <dgm:spPr/>
    </dgm:pt>
    <dgm:pt modelId="{84A586A4-92CD-4D0E-BE56-C2B0AB750BC1}" type="pres">
      <dgm:prSet presAssocID="{DF5EDC71-13CF-4D25-A15D-53696AAD8D79}" presName="dummy4b" presStyleCnt="0"/>
      <dgm:spPr/>
    </dgm:pt>
    <dgm:pt modelId="{D009227B-8606-4E52-AF2B-9D6CFF3F75EE}" type="pres">
      <dgm:prSet presAssocID="{DF5EDC71-13CF-4D25-A15D-53696AAD8D7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2A0F3-D028-42C6-8B12-939A590BE985}" type="pres">
      <dgm:prSet presAssocID="{C2041BE1-3FFA-47A4-BE18-BB2DD94C0DA8}" presName="arrowWedge1" presStyleLbl="fgSibTrans2D1" presStyleIdx="0" presStyleCnt="4"/>
      <dgm:spPr/>
    </dgm:pt>
    <dgm:pt modelId="{6D1A72F6-7B5A-4017-B1CF-A9E8F4AF08D0}" type="pres">
      <dgm:prSet presAssocID="{6E4CD648-DD29-4724-9F4C-DB094B395C67}" presName="arrowWedge2" presStyleLbl="fgSibTrans2D1" presStyleIdx="1" presStyleCnt="4"/>
      <dgm:spPr/>
    </dgm:pt>
    <dgm:pt modelId="{CC1AEE8D-5335-4822-B1CD-6F96D4F4F67A}" type="pres">
      <dgm:prSet presAssocID="{BFA67C4D-BB7D-425B-8E11-4C357CCCBD25}" presName="arrowWedge3" presStyleLbl="fgSibTrans2D1" presStyleIdx="2" presStyleCnt="4"/>
      <dgm:spPr/>
    </dgm:pt>
    <dgm:pt modelId="{89394203-15BB-462D-AB5E-CE1222BD0B3D}" type="pres">
      <dgm:prSet presAssocID="{0A08E919-6ED8-42BF-9AC3-39B5B9F57FB0}" presName="arrowWedge4" presStyleLbl="fgSibTrans2D1" presStyleIdx="3" presStyleCnt="4"/>
      <dgm:spPr/>
    </dgm:pt>
  </dgm:ptLst>
  <dgm:cxnLst>
    <dgm:cxn modelId="{7A6E4BD5-3C66-40D2-8B6C-556255868C40}" type="presOf" srcId="{D13C8AC7-9414-459D-A7AF-CB70A883BA19}" destId="{6EC8247A-BD80-475C-8346-2AAFCDC48803}" srcOrd="0" destOrd="0" presId="urn:microsoft.com/office/officeart/2005/8/layout/cycle8"/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CD527FC7-051F-42A9-B71E-85683D9A6C15}" type="presOf" srcId="{D13C8AC7-9414-459D-A7AF-CB70A883BA19}" destId="{D009227B-8606-4E52-AF2B-9D6CFF3F75EE}" srcOrd="1" destOrd="0" presId="urn:microsoft.com/office/officeart/2005/8/layout/cycle8"/>
    <dgm:cxn modelId="{87E715B1-EC59-4487-8DFF-50E60AA2D2C5}" type="presOf" srcId="{DB417BA9-4941-41D1-A121-CED5AFECB97A}" destId="{D50321F0-873D-4C21-B280-2CF5165E2AD1}" srcOrd="1" destOrd="0" presId="urn:microsoft.com/office/officeart/2005/8/layout/cycle8"/>
    <dgm:cxn modelId="{ED0BA4E2-02EC-4F6A-8BF6-B969F3F81E5F}" srcId="{DF5EDC71-13CF-4D25-A15D-53696AAD8D79}" destId="{DB417BA9-4941-41D1-A121-CED5AFECB97A}" srcOrd="2" destOrd="0" parTransId="{7FB5443B-E2CD-4104-A803-198036AA8650}" sibTransId="{BFA67C4D-BB7D-425B-8E11-4C357CCCBD25}"/>
    <dgm:cxn modelId="{6715E365-5E2C-49BD-8B2D-30C6D1124034}" type="presOf" srcId="{8C91EB6E-9071-4B0E-8D81-FFB743C604B5}" destId="{A89EAE59-0C8B-46ED-B5E9-846C0661A9AE}" srcOrd="1" destOrd="0" presId="urn:microsoft.com/office/officeart/2005/8/layout/cycle8"/>
    <dgm:cxn modelId="{C80A4789-CC90-4C67-A252-10213ADC6B94}" type="presOf" srcId="{DB417BA9-4941-41D1-A121-CED5AFECB97A}" destId="{6687E47C-606A-4732-A839-81281F87B50F}" srcOrd="0" destOrd="0" presId="urn:microsoft.com/office/officeart/2005/8/layout/cycle8"/>
    <dgm:cxn modelId="{7F1650A8-6BEF-4926-8D59-4755AF44D789}" type="presOf" srcId="{0A0751F6-A8D0-49BF-A205-9252492FC122}" destId="{768707B5-57B3-49A1-A0CF-A7F5935B08B5}" srcOrd="0" destOrd="0" presId="urn:microsoft.com/office/officeart/2005/8/layout/cycle8"/>
    <dgm:cxn modelId="{3DFC8D08-B1F3-4837-AE37-5F759AF14B29}" type="presOf" srcId="{DF5EDC71-13CF-4D25-A15D-53696AAD8D79}" destId="{3FB8FFB4-84DA-45F5-A3EC-CA9DA387F526}" srcOrd="0" destOrd="0" presId="urn:microsoft.com/office/officeart/2005/8/layout/cycle8"/>
    <dgm:cxn modelId="{214BBAC5-FB8D-404D-A7F3-D548BC1EC0FE}" srcId="{DF5EDC71-13CF-4D25-A15D-53696AAD8D79}" destId="{D13C8AC7-9414-459D-A7AF-CB70A883BA19}" srcOrd="3" destOrd="0" parTransId="{6BFF67B1-8A4B-433A-ADBF-D507E5E85D74}" sibTransId="{0A08E919-6ED8-42BF-9AC3-39B5B9F57FB0}"/>
    <dgm:cxn modelId="{6B8CF0D0-85C0-48DC-9360-409DFF1BAE58}" type="presOf" srcId="{0A0751F6-A8D0-49BF-A205-9252492FC122}" destId="{53FE951D-4756-47C7-915B-ABD9706B93CB}" srcOrd="1" destOrd="0" presId="urn:microsoft.com/office/officeart/2005/8/layout/cycle8"/>
    <dgm:cxn modelId="{01E0D1D6-2A06-4A6D-9072-6D59F307251C}" srcId="{DF5EDC71-13CF-4D25-A15D-53696AAD8D79}" destId="{0A0751F6-A8D0-49BF-A205-9252492FC122}" srcOrd="1" destOrd="0" parTransId="{42803290-D1AF-43DB-9F6C-351A170EDAFF}" sibTransId="{6E4CD648-DD29-4724-9F4C-DB094B395C67}"/>
    <dgm:cxn modelId="{0E3DC75B-6E99-45A3-BCF5-EC1E5C67A1AA}" type="presOf" srcId="{8C91EB6E-9071-4B0E-8D81-FFB743C604B5}" destId="{AFD2C54F-2001-43DC-9924-37067874D309}" srcOrd="0" destOrd="0" presId="urn:microsoft.com/office/officeart/2005/8/layout/cycle8"/>
    <dgm:cxn modelId="{9B507C2A-6D1A-4271-9C8E-9E3C6D5F70B9}" type="presParOf" srcId="{3FB8FFB4-84DA-45F5-A3EC-CA9DA387F526}" destId="{AFD2C54F-2001-43DC-9924-37067874D309}" srcOrd="0" destOrd="0" presId="urn:microsoft.com/office/officeart/2005/8/layout/cycle8"/>
    <dgm:cxn modelId="{6F36A83D-EE94-4D7B-AF07-5C946CF910E4}" type="presParOf" srcId="{3FB8FFB4-84DA-45F5-A3EC-CA9DA387F526}" destId="{30118EA6-F587-4B52-8353-F16159CA9955}" srcOrd="1" destOrd="0" presId="urn:microsoft.com/office/officeart/2005/8/layout/cycle8"/>
    <dgm:cxn modelId="{8DEF6E6E-EEF8-419B-9F2C-6ED42662A2B8}" type="presParOf" srcId="{3FB8FFB4-84DA-45F5-A3EC-CA9DA387F526}" destId="{1781F8B2-010E-4921-8CF4-9FB80788E7A8}" srcOrd="2" destOrd="0" presId="urn:microsoft.com/office/officeart/2005/8/layout/cycle8"/>
    <dgm:cxn modelId="{D7F4C147-6BC5-4CFF-9E07-95DA34CE3C86}" type="presParOf" srcId="{3FB8FFB4-84DA-45F5-A3EC-CA9DA387F526}" destId="{A89EAE59-0C8B-46ED-B5E9-846C0661A9AE}" srcOrd="3" destOrd="0" presId="urn:microsoft.com/office/officeart/2005/8/layout/cycle8"/>
    <dgm:cxn modelId="{9D333DCB-C66D-44C0-A788-4871052FF13D}" type="presParOf" srcId="{3FB8FFB4-84DA-45F5-A3EC-CA9DA387F526}" destId="{768707B5-57B3-49A1-A0CF-A7F5935B08B5}" srcOrd="4" destOrd="0" presId="urn:microsoft.com/office/officeart/2005/8/layout/cycle8"/>
    <dgm:cxn modelId="{F5F6206A-1E0A-4E48-BB0F-F77DAC24A545}" type="presParOf" srcId="{3FB8FFB4-84DA-45F5-A3EC-CA9DA387F526}" destId="{1ADE293C-E416-4649-924F-29F9E63ED5B6}" srcOrd="5" destOrd="0" presId="urn:microsoft.com/office/officeart/2005/8/layout/cycle8"/>
    <dgm:cxn modelId="{2F338703-F35A-45FA-9CE5-201773B07F35}" type="presParOf" srcId="{3FB8FFB4-84DA-45F5-A3EC-CA9DA387F526}" destId="{F9A00355-0C46-4D0A-81A7-C055E93C4654}" srcOrd="6" destOrd="0" presId="urn:microsoft.com/office/officeart/2005/8/layout/cycle8"/>
    <dgm:cxn modelId="{A4F73038-21E9-4D6C-8CB2-1A043AC8E94F}" type="presParOf" srcId="{3FB8FFB4-84DA-45F5-A3EC-CA9DA387F526}" destId="{53FE951D-4756-47C7-915B-ABD9706B93CB}" srcOrd="7" destOrd="0" presId="urn:microsoft.com/office/officeart/2005/8/layout/cycle8"/>
    <dgm:cxn modelId="{084CD5B1-E204-49D5-883F-114D37A5E7BA}" type="presParOf" srcId="{3FB8FFB4-84DA-45F5-A3EC-CA9DA387F526}" destId="{6687E47C-606A-4732-A839-81281F87B50F}" srcOrd="8" destOrd="0" presId="urn:microsoft.com/office/officeart/2005/8/layout/cycle8"/>
    <dgm:cxn modelId="{8DC26511-7199-45E6-962E-536B8D4F2BC4}" type="presParOf" srcId="{3FB8FFB4-84DA-45F5-A3EC-CA9DA387F526}" destId="{7087ECE4-1715-4A26-9869-3FF49CE4FFCB}" srcOrd="9" destOrd="0" presId="urn:microsoft.com/office/officeart/2005/8/layout/cycle8"/>
    <dgm:cxn modelId="{98CAA510-D8D7-41B4-A08D-BD5623E8D4A7}" type="presParOf" srcId="{3FB8FFB4-84DA-45F5-A3EC-CA9DA387F526}" destId="{DDA61C39-C534-496A-BDC3-E5061CE57715}" srcOrd="10" destOrd="0" presId="urn:microsoft.com/office/officeart/2005/8/layout/cycle8"/>
    <dgm:cxn modelId="{419ED1D4-E039-4830-96F2-89A884D0DC55}" type="presParOf" srcId="{3FB8FFB4-84DA-45F5-A3EC-CA9DA387F526}" destId="{D50321F0-873D-4C21-B280-2CF5165E2AD1}" srcOrd="11" destOrd="0" presId="urn:microsoft.com/office/officeart/2005/8/layout/cycle8"/>
    <dgm:cxn modelId="{5C47EFD8-7294-4CFB-A3E8-0E51A2A406C2}" type="presParOf" srcId="{3FB8FFB4-84DA-45F5-A3EC-CA9DA387F526}" destId="{6EC8247A-BD80-475C-8346-2AAFCDC48803}" srcOrd="12" destOrd="0" presId="urn:microsoft.com/office/officeart/2005/8/layout/cycle8"/>
    <dgm:cxn modelId="{71711EC3-0029-4386-B99A-3655922F60B2}" type="presParOf" srcId="{3FB8FFB4-84DA-45F5-A3EC-CA9DA387F526}" destId="{06069087-4430-47A2-AC8F-A6ADF8AF8FF6}" srcOrd="13" destOrd="0" presId="urn:microsoft.com/office/officeart/2005/8/layout/cycle8"/>
    <dgm:cxn modelId="{6374A755-AF7D-4573-AA60-B20668DA2195}" type="presParOf" srcId="{3FB8FFB4-84DA-45F5-A3EC-CA9DA387F526}" destId="{84A586A4-92CD-4D0E-BE56-C2B0AB750BC1}" srcOrd="14" destOrd="0" presId="urn:microsoft.com/office/officeart/2005/8/layout/cycle8"/>
    <dgm:cxn modelId="{D8A73DFF-342B-4C2D-AFAC-EE33C9EBE787}" type="presParOf" srcId="{3FB8FFB4-84DA-45F5-A3EC-CA9DA387F526}" destId="{D009227B-8606-4E52-AF2B-9D6CFF3F75EE}" srcOrd="15" destOrd="0" presId="urn:microsoft.com/office/officeart/2005/8/layout/cycle8"/>
    <dgm:cxn modelId="{3606D27E-9001-4E0B-B8F6-D6D55E035DBD}" type="presParOf" srcId="{3FB8FFB4-84DA-45F5-A3EC-CA9DA387F526}" destId="{85A2A0F3-D028-42C6-8B12-939A590BE985}" srcOrd="16" destOrd="0" presId="urn:microsoft.com/office/officeart/2005/8/layout/cycle8"/>
    <dgm:cxn modelId="{BA453B34-FCD5-481A-B6F3-A9688460417F}" type="presParOf" srcId="{3FB8FFB4-84DA-45F5-A3EC-CA9DA387F526}" destId="{6D1A72F6-7B5A-4017-B1CF-A9E8F4AF08D0}" srcOrd="17" destOrd="0" presId="urn:microsoft.com/office/officeart/2005/8/layout/cycle8"/>
    <dgm:cxn modelId="{D4D03E72-B814-479F-B6C6-E6576BF89FA1}" type="presParOf" srcId="{3FB8FFB4-84DA-45F5-A3EC-CA9DA387F526}" destId="{CC1AEE8D-5335-4822-B1CD-6F96D4F4F67A}" srcOrd="18" destOrd="0" presId="urn:microsoft.com/office/officeart/2005/8/layout/cycle8"/>
    <dgm:cxn modelId="{14055D3E-0EDE-42DF-93A1-567F18684152}" type="presParOf" srcId="{3FB8FFB4-84DA-45F5-A3EC-CA9DA387F526}" destId="{89394203-15BB-462D-AB5E-CE1222BD0B3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415E50-A677-4C8A-8E16-6C81310293F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01E8429B-7A94-47F8-B30C-04BC0A9D6D16}">
      <dgm:prSet phldrT="[文本]"/>
      <dgm:spPr/>
      <dgm:t>
        <a:bodyPr/>
        <a:lstStyle/>
        <a:p>
          <a:r>
            <a:rPr lang="zh-CN" altLang="en-US" dirty="0" smtClean="0"/>
            <a:t>进程的动态性</a:t>
          </a:r>
          <a:endParaRPr lang="zh-CN" altLang="en-US" dirty="0"/>
        </a:p>
      </dgm:t>
    </dgm:pt>
    <dgm:pt modelId="{45666A5E-F800-44A4-A156-91273928CBA4}" type="parTrans" cxnId="{AC82D96D-5D10-42B4-ADED-636A9A4194E0}">
      <dgm:prSet/>
      <dgm:spPr/>
      <dgm:t>
        <a:bodyPr/>
        <a:lstStyle/>
        <a:p>
          <a:endParaRPr lang="zh-CN" altLang="en-US"/>
        </a:p>
      </dgm:t>
    </dgm:pt>
    <dgm:pt modelId="{99DF4790-73EF-4370-BE26-2DCEE0F9C1F2}" type="sibTrans" cxnId="{AC82D96D-5D10-42B4-ADED-636A9A4194E0}">
      <dgm:prSet/>
      <dgm:spPr/>
      <dgm:t>
        <a:bodyPr/>
        <a:lstStyle/>
        <a:p>
          <a:endParaRPr lang="zh-CN" altLang="en-US"/>
        </a:p>
      </dgm:t>
    </dgm:pt>
    <dgm:pt modelId="{3A142FB7-8613-4F9C-AFAB-525500929CF9}">
      <dgm:prSet phldrT="[文本]"/>
      <dgm:spPr/>
      <dgm:t>
        <a:bodyPr/>
        <a:lstStyle/>
        <a:p>
          <a:r>
            <a:rPr lang="zh-CN" altLang="en-US" dirty="0" smtClean="0"/>
            <a:t>进程执行的间断性</a:t>
          </a:r>
          <a:endParaRPr lang="zh-CN" altLang="en-US" dirty="0"/>
        </a:p>
      </dgm:t>
    </dgm:pt>
    <dgm:pt modelId="{87692886-5DAC-45BD-996B-2928A1893C84}" type="parTrans" cxnId="{75274316-4C5E-441C-B5FF-6AD412E20958}">
      <dgm:prSet/>
      <dgm:spPr/>
      <dgm:t>
        <a:bodyPr/>
        <a:lstStyle/>
        <a:p>
          <a:endParaRPr lang="zh-CN" altLang="en-US"/>
        </a:p>
      </dgm:t>
    </dgm:pt>
    <dgm:pt modelId="{56A95EDA-BC36-4DE5-AE0F-603370CB4F0A}" type="sibTrans" cxnId="{75274316-4C5E-441C-B5FF-6AD412E20958}">
      <dgm:prSet/>
      <dgm:spPr/>
      <dgm:t>
        <a:bodyPr/>
        <a:lstStyle/>
        <a:p>
          <a:endParaRPr lang="zh-CN" altLang="en-US"/>
        </a:p>
      </dgm:t>
    </dgm:pt>
    <dgm:pt modelId="{696D987A-B7E8-418F-B3BA-B2E58158F4EF}">
      <dgm:prSet phldrT="[文本]"/>
      <dgm:spPr/>
      <dgm:t>
        <a:bodyPr/>
        <a:lstStyle/>
        <a:p>
          <a:r>
            <a:rPr lang="zh-CN" altLang="en-US" dirty="0" smtClean="0"/>
            <a:t>进程具有多种状态</a:t>
          </a:r>
          <a:endParaRPr lang="zh-CN" altLang="en-US" dirty="0"/>
        </a:p>
      </dgm:t>
    </dgm:pt>
    <dgm:pt modelId="{9167BE21-8B39-40C6-99C5-C680651631C8}" type="parTrans" cxnId="{6040A300-4F55-4BB5-A099-1A52406149C9}">
      <dgm:prSet/>
      <dgm:spPr/>
      <dgm:t>
        <a:bodyPr/>
        <a:lstStyle/>
        <a:p>
          <a:endParaRPr lang="zh-CN" altLang="en-US"/>
        </a:p>
      </dgm:t>
    </dgm:pt>
    <dgm:pt modelId="{1A8EF47E-4C6B-47E6-BEA3-A24EEE4E93A8}" type="sibTrans" cxnId="{6040A300-4F55-4BB5-A099-1A52406149C9}">
      <dgm:prSet/>
      <dgm:spPr/>
      <dgm:t>
        <a:bodyPr/>
        <a:lstStyle/>
        <a:p>
          <a:endParaRPr lang="zh-CN" altLang="en-US"/>
        </a:p>
      </dgm:t>
    </dgm:pt>
    <dgm:pt modelId="{8817AD59-A414-4715-836D-8E459917D15B}" type="pres">
      <dgm:prSet presAssocID="{BC415E50-A677-4C8A-8E16-6C81310293FC}" presName="Name0" presStyleCnt="0">
        <dgm:presLayoutVars>
          <dgm:dir/>
          <dgm:animLvl val="lvl"/>
          <dgm:resizeHandles val="exact"/>
        </dgm:presLayoutVars>
      </dgm:prSet>
      <dgm:spPr/>
    </dgm:pt>
    <dgm:pt modelId="{CC93FC77-472C-4FDE-8368-27BD10F57793}" type="pres">
      <dgm:prSet presAssocID="{01E8429B-7A94-47F8-B30C-04BC0A9D6D1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B24F8-F20D-45C8-AE9B-4755E28E4DB6}" type="pres">
      <dgm:prSet presAssocID="{99DF4790-73EF-4370-BE26-2DCEE0F9C1F2}" presName="parTxOnlySpace" presStyleCnt="0"/>
      <dgm:spPr/>
    </dgm:pt>
    <dgm:pt modelId="{D824D968-366E-428E-9B2B-1BE3A0725BCA}" type="pres">
      <dgm:prSet presAssocID="{3A142FB7-8613-4F9C-AFAB-525500929CF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F4F38-F952-410F-ADDC-8EC506DBF416}" type="pres">
      <dgm:prSet presAssocID="{56A95EDA-BC36-4DE5-AE0F-603370CB4F0A}" presName="parTxOnlySpace" presStyleCnt="0"/>
      <dgm:spPr/>
    </dgm:pt>
    <dgm:pt modelId="{6F928DB4-5A8C-475B-AE69-DA2A2553A414}" type="pres">
      <dgm:prSet presAssocID="{696D987A-B7E8-418F-B3BA-B2E58158F4E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82D96D-5D10-42B4-ADED-636A9A4194E0}" srcId="{BC415E50-A677-4C8A-8E16-6C81310293FC}" destId="{01E8429B-7A94-47F8-B30C-04BC0A9D6D16}" srcOrd="0" destOrd="0" parTransId="{45666A5E-F800-44A4-A156-91273928CBA4}" sibTransId="{99DF4790-73EF-4370-BE26-2DCEE0F9C1F2}"/>
    <dgm:cxn modelId="{814F5070-FE25-4006-A20E-D7A3FE328D7C}" type="presOf" srcId="{696D987A-B7E8-418F-B3BA-B2E58158F4EF}" destId="{6F928DB4-5A8C-475B-AE69-DA2A2553A414}" srcOrd="0" destOrd="0" presId="urn:microsoft.com/office/officeart/2005/8/layout/chevron1"/>
    <dgm:cxn modelId="{F73A76ED-D8A4-4122-B706-EA5F77C8A5EB}" type="presOf" srcId="{3A142FB7-8613-4F9C-AFAB-525500929CF9}" destId="{D824D968-366E-428E-9B2B-1BE3A0725BCA}" srcOrd="0" destOrd="0" presId="urn:microsoft.com/office/officeart/2005/8/layout/chevron1"/>
    <dgm:cxn modelId="{25FC79D3-9B2E-42EC-8CCB-5248287266D3}" type="presOf" srcId="{01E8429B-7A94-47F8-B30C-04BC0A9D6D16}" destId="{CC93FC77-472C-4FDE-8368-27BD10F57793}" srcOrd="0" destOrd="0" presId="urn:microsoft.com/office/officeart/2005/8/layout/chevron1"/>
    <dgm:cxn modelId="{6040A300-4F55-4BB5-A099-1A52406149C9}" srcId="{BC415E50-A677-4C8A-8E16-6C81310293FC}" destId="{696D987A-B7E8-418F-B3BA-B2E58158F4EF}" srcOrd="2" destOrd="0" parTransId="{9167BE21-8B39-40C6-99C5-C680651631C8}" sibTransId="{1A8EF47E-4C6B-47E6-BEA3-A24EEE4E93A8}"/>
    <dgm:cxn modelId="{75274316-4C5E-441C-B5FF-6AD412E20958}" srcId="{BC415E50-A677-4C8A-8E16-6C81310293FC}" destId="{3A142FB7-8613-4F9C-AFAB-525500929CF9}" srcOrd="1" destOrd="0" parTransId="{87692886-5DAC-45BD-996B-2928A1893C84}" sibTransId="{56A95EDA-BC36-4DE5-AE0F-603370CB4F0A}"/>
    <dgm:cxn modelId="{6901A1F2-4B74-4C27-86CC-8B91E4ABEE41}" type="presOf" srcId="{BC415E50-A677-4C8A-8E16-6C81310293FC}" destId="{8817AD59-A414-4715-836D-8E459917D15B}" srcOrd="0" destOrd="0" presId="urn:microsoft.com/office/officeart/2005/8/layout/chevron1"/>
    <dgm:cxn modelId="{3CC66D47-BD80-4810-99B9-22ADEFC678F8}" type="presParOf" srcId="{8817AD59-A414-4715-836D-8E459917D15B}" destId="{CC93FC77-472C-4FDE-8368-27BD10F57793}" srcOrd="0" destOrd="0" presId="urn:microsoft.com/office/officeart/2005/8/layout/chevron1"/>
    <dgm:cxn modelId="{ABCB7144-9CE7-4F79-981E-5D919F6467D8}" type="presParOf" srcId="{8817AD59-A414-4715-836D-8E459917D15B}" destId="{6FDB24F8-F20D-45C8-AE9B-4755E28E4DB6}" srcOrd="1" destOrd="0" presId="urn:microsoft.com/office/officeart/2005/8/layout/chevron1"/>
    <dgm:cxn modelId="{9BD6A12F-02AB-4FC2-9130-A74C9D083C4E}" type="presParOf" srcId="{8817AD59-A414-4715-836D-8E459917D15B}" destId="{D824D968-366E-428E-9B2B-1BE3A0725BCA}" srcOrd="2" destOrd="0" presId="urn:microsoft.com/office/officeart/2005/8/layout/chevron1"/>
    <dgm:cxn modelId="{799944E2-4FEE-4A61-84D1-6E9A40A66A72}" type="presParOf" srcId="{8817AD59-A414-4715-836D-8E459917D15B}" destId="{14BF4F38-F952-410F-ADDC-8EC506DBF416}" srcOrd="3" destOrd="0" presId="urn:microsoft.com/office/officeart/2005/8/layout/chevron1"/>
    <dgm:cxn modelId="{2DEE3C95-E556-4C93-8B69-69A597623DA8}" type="presParOf" srcId="{8817AD59-A414-4715-836D-8E459917D15B}" destId="{6F928DB4-5A8C-475B-AE69-DA2A2553A4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8611D-65AD-44A8-836E-8AA9693545A4}" type="doc">
      <dgm:prSet loTypeId="urn:diagrams.loki3.com/TabbedArc+Icon" loCatId="relationship" qsTypeId="urn:microsoft.com/office/officeart/2005/8/quickstyle/simple1" qsCatId="simple" csTypeId="urn:microsoft.com/office/officeart/2005/8/colors/colorful1" csCatId="colorful" phldr="1"/>
      <dgm:spPr/>
    </dgm:pt>
    <dgm:pt modelId="{3C8EABEE-A00B-43C5-9F3E-30291F54DC98}">
      <dgm:prSet phldrT="[文本]"/>
      <dgm:spPr/>
      <dgm:t>
        <a:bodyPr/>
        <a:lstStyle/>
        <a:p>
          <a:r>
            <a:rPr lang="zh-CN" altLang="en-US" b="0" dirty="0" smtClean="0">
              <a:latin typeface="+mj-ea"/>
              <a:ea typeface="+mj-ea"/>
            </a:rPr>
            <a:t>单阻塞队列单就绪队列</a:t>
          </a:r>
          <a:endParaRPr lang="zh-CN" altLang="en-US" dirty="0"/>
        </a:p>
      </dgm:t>
    </dgm:pt>
    <dgm:pt modelId="{AA07165E-A53C-445E-9D55-BDA5490F53CB}" type="par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54583A3E-A58F-4C64-B146-2AADA9B407E9}" type="sib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53EFB5B2-6718-4E41-8689-C5F3DB50C084}">
      <dgm:prSet phldrT="[文本]"/>
      <dgm:spPr/>
      <dgm:t>
        <a:bodyPr/>
        <a:lstStyle/>
        <a:p>
          <a:r>
            <a:rPr lang="zh-CN" altLang="en-US" b="0" dirty="0" smtClean="0">
              <a:latin typeface="+mj-ea"/>
              <a:ea typeface="+mj-ea"/>
            </a:rPr>
            <a:t>多阻塞队列单就绪队列</a:t>
          </a:r>
          <a:endParaRPr lang="zh-CN" altLang="en-US" dirty="0"/>
        </a:p>
      </dgm:t>
    </dgm:pt>
    <dgm:pt modelId="{0287075B-94B9-4F5D-A907-372616FDD5EB}" type="par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DAB7EE2C-C2D0-4619-950D-987BEE19B912}" type="sib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B89ED440-CDDC-4E0F-8C4B-BD5915177C28}" type="pres">
      <dgm:prSet presAssocID="{2758611D-65AD-44A8-836E-8AA9693545A4}" presName="Name0" presStyleCnt="0">
        <dgm:presLayoutVars>
          <dgm:dir/>
          <dgm:resizeHandles val="exact"/>
        </dgm:presLayoutVars>
      </dgm:prSet>
      <dgm:spPr/>
    </dgm:pt>
    <dgm:pt modelId="{CDD56E0A-5EB4-43CB-8E85-9235A8686F51}" type="pres">
      <dgm:prSet presAssocID="{3C8EABEE-A00B-43C5-9F3E-30291F54DC98}" presName="twoplus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FBDA1-DE0E-4C72-A3AD-2A0EF403F9AC}" type="pres">
      <dgm:prSet presAssocID="{53EFB5B2-6718-4E41-8689-C5F3DB50C084}" presName="twoplus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4C11B5-27A3-491E-88F6-D6FFDB569109}" type="presOf" srcId="{3C8EABEE-A00B-43C5-9F3E-30291F54DC98}" destId="{CDD56E0A-5EB4-43CB-8E85-9235A8686F51}" srcOrd="0" destOrd="0" presId="urn:diagrams.loki3.com/TabbedArc+Icon"/>
    <dgm:cxn modelId="{48143C9F-0713-4631-BBCD-25940756A07F}" srcId="{2758611D-65AD-44A8-836E-8AA9693545A4}" destId="{53EFB5B2-6718-4E41-8689-C5F3DB50C084}" srcOrd="1" destOrd="0" parTransId="{0287075B-94B9-4F5D-A907-372616FDD5EB}" sibTransId="{DAB7EE2C-C2D0-4619-950D-987BEE19B912}"/>
    <dgm:cxn modelId="{450E76F4-B647-4F9A-A0B7-A961B117BED9}" type="presOf" srcId="{53EFB5B2-6718-4E41-8689-C5F3DB50C084}" destId="{ECDFBDA1-DE0E-4C72-A3AD-2A0EF403F9AC}" srcOrd="0" destOrd="0" presId="urn:diagrams.loki3.com/TabbedArc+Icon"/>
    <dgm:cxn modelId="{D667B768-43D8-474D-92DE-C06C06A2545B}" type="presOf" srcId="{2758611D-65AD-44A8-836E-8AA9693545A4}" destId="{B89ED440-CDDC-4E0F-8C4B-BD5915177C28}" srcOrd="0" destOrd="0" presId="urn:diagrams.loki3.com/TabbedArc+Icon"/>
    <dgm:cxn modelId="{2E61A459-8DB7-442B-84D3-7DFE53905742}" srcId="{2758611D-65AD-44A8-836E-8AA9693545A4}" destId="{3C8EABEE-A00B-43C5-9F3E-30291F54DC98}" srcOrd="0" destOrd="0" parTransId="{AA07165E-A53C-445E-9D55-BDA5490F53CB}" sibTransId="{54583A3E-A58F-4C64-B146-2AADA9B407E9}"/>
    <dgm:cxn modelId="{891B8DBF-7D7B-4747-878B-4ECC58EB961C}" type="presParOf" srcId="{B89ED440-CDDC-4E0F-8C4B-BD5915177C28}" destId="{CDD56E0A-5EB4-43CB-8E85-9235A8686F51}" srcOrd="0" destOrd="0" presId="urn:diagrams.loki3.com/TabbedArc+Icon"/>
    <dgm:cxn modelId="{473455C7-3F66-4347-977C-C4EA9DA75F87}" type="presParOf" srcId="{B89ED440-CDDC-4E0F-8C4B-BD5915177C28}" destId="{ECDFBDA1-DE0E-4C72-A3AD-2A0EF403F9AC}" srcOrd="1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48648-139C-42C5-83D4-330AB6B36FB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CD02FFF-2FE5-463E-86B5-BE75BB4635BF}">
      <dgm:prSet phldrT="[文本]"/>
      <dgm:spPr/>
      <dgm:t>
        <a:bodyPr/>
        <a:lstStyle/>
        <a:p>
          <a:r>
            <a:rPr lang="zh-CN" altLang="en-US" b="1" dirty="0" smtClean="0"/>
            <a:t>操作系</a:t>
          </a:r>
          <a:endParaRPr lang="en-US" altLang="zh-CN" b="1" dirty="0" smtClean="0"/>
        </a:p>
        <a:p>
          <a:r>
            <a:rPr lang="zh-CN" altLang="en-US" b="1" dirty="0" smtClean="0"/>
            <a:t>统内核</a:t>
          </a:r>
          <a:endParaRPr lang="zh-CN" altLang="en-US" b="1" dirty="0"/>
        </a:p>
      </dgm:t>
    </dgm:pt>
    <dgm:pt modelId="{A5D8E039-2E59-4911-9A9F-20ECEF7711F7}" type="parTrans" cxnId="{6725E2DB-C647-4B99-981F-E7D36E125B26}">
      <dgm:prSet/>
      <dgm:spPr/>
      <dgm:t>
        <a:bodyPr/>
        <a:lstStyle/>
        <a:p>
          <a:endParaRPr lang="zh-CN" altLang="en-US"/>
        </a:p>
      </dgm:t>
    </dgm:pt>
    <dgm:pt modelId="{51F87614-D8AB-495F-8AAC-B83BFCECC6D4}" type="sibTrans" cxnId="{6725E2DB-C647-4B99-981F-E7D36E125B26}">
      <dgm:prSet/>
      <dgm:spPr/>
      <dgm:t>
        <a:bodyPr/>
        <a:lstStyle/>
        <a:p>
          <a:endParaRPr lang="zh-CN" altLang="en-US"/>
        </a:p>
      </dgm:t>
    </dgm:pt>
    <dgm:pt modelId="{187D0445-BF09-464A-A446-B7E93614FF9B}">
      <dgm:prSet phldrT="[文本]"/>
      <dgm:spPr/>
      <dgm:t>
        <a:bodyPr/>
        <a:lstStyle/>
        <a:p>
          <a:r>
            <a:rPr lang="zh-CN" altLang="en-US" b="1" dirty="0" smtClean="0"/>
            <a:t>控制</a:t>
          </a:r>
          <a:endParaRPr lang="en-US" altLang="zh-CN" b="1" dirty="0" smtClean="0"/>
        </a:p>
        <a:p>
          <a:r>
            <a:rPr lang="zh-CN" altLang="en-US" b="1" dirty="0" smtClean="0"/>
            <a:t>结构</a:t>
          </a:r>
          <a:endParaRPr lang="zh-CN" altLang="en-US" b="1" dirty="0"/>
        </a:p>
      </dgm:t>
    </dgm:pt>
    <dgm:pt modelId="{02D747E4-DCA2-417B-8B7A-FA514A50361E}" type="parTrans" cxnId="{F12EF9D2-F085-4877-AE80-B5709C455227}">
      <dgm:prSet/>
      <dgm:spPr/>
      <dgm:t>
        <a:bodyPr/>
        <a:lstStyle/>
        <a:p>
          <a:endParaRPr lang="zh-CN" altLang="en-US"/>
        </a:p>
      </dgm:t>
    </dgm:pt>
    <dgm:pt modelId="{71F25E8E-5168-4D94-8557-26813BD00890}" type="sibTrans" cxnId="{F12EF9D2-F085-4877-AE80-B5709C455227}">
      <dgm:prSet/>
      <dgm:spPr/>
      <dgm:t>
        <a:bodyPr/>
        <a:lstStyle/>
        <a:p>
          <a:endParaRPr lang="zh-CN" altLang="en-US"/>
        </a:p>
      </dgm:t>
    </dgm:pt>
    <dgm:pt modelId="{52280E28-2F6A-4B10-A3E4-4DBC2A999D36}">
      <dgm:prSet phldrT="[文本]"/>
      <dgm:spPr/>
      <dgm:t>
        <a:bodyPr/>
        <a:lstStyle/>
        <a:p>
          <a:r>
            <a:rPr lang="zh-CN" altLang="en-US" b="1" dirty="0" smtClean="0"/>
            <a:t>进程</a:t>
          </a:r>
          <a:endParaRPr lang="en-US" altLang="zh-CN" b="1" dirty="0" smtClean="0"/>
        </a:p>
        <a:p>
          <a:r>
            <a:rPr lang="zh-CN" altLang="en-US" b="1" dirty="0" smtClean="0"/>
            <a:t>控制</a:t>
          </a:r>
          <a:endParaRPr lang="zh-CN" altLang="en-US" b="1" dirty="0"/>
        </a:p>
      </dgm:t>
    </dgm:pt>
    <dgm:pt modelId="{5679A278-8291-4460-8702-04134C9C83A6}" type="parTrans" cxnId="{8EAA58AD-AC66-4792-ABF5-8612A13C880B}">
      <dgm:prSet/>
      <dgm:spPr/>
      <dgm:t>
        <a:bodyPr/>
        <a:lstStyle/>
        <a:p>
          <a:endParaRPr lang="zh-CN" altLang="en-US"/>
        </a:p>
      </dgm:t>
    </dgm:pt>
    <dgm:pt modelId="{78FAC31B-07C8-434C-B395-6F213234DD1D}" type="sibTrans" cxnId="{8EAA58AD-AC66-4792-ABF5-8612A13C880B}">
      <dgm:prSet/>
      <dgm:spPr/>
      <dgm:t>
        <a:bodyPr/>
        <a:lstStyle/>
        <a:p>
          <a:endParaRPr lang="zh-CN" altLang="en-US"/>
        </a:p>
      </dgm:t>
    </dgm:pt>
    <dgm:pt modelId="{107F7693-F90E-4D90-923A-3F192CD402F6}" type="pres">
      <dgm:prSet presAssocID="{EFD48648-139C-42C5-83D4-330AB6B36FBD}" presName="Name0" presStyleCnt="0">
        <dgm:presLayoutVars>
          <dgm:dir/>
          <dgm:animLvl val="lvl"/>
          <dgm:resizeHandles val="exact"/>
        </dgm:presLayoutVars>
      </dgm:prSet>
      <dgm:spPr/>
    </dgm:pt>
    <dgm:pt modelId="{3485869A-C2C8-4D4A-A4AF-EF5EAB8A7A78}" type="pres">
      <dgm:prSet presAssocID="{ACD02FFF-2FE5-463E-86B5-BE75BB4635B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EE287F-EE2F-4231-970A-069BD0C994D2}" type="pres">
      <dgm:prSet presAssocID="{51F87614-D8AB-495F-8AAC-B83BFCECC6D4}" presName="parTxOnlySpace" presStyleCnt="0"/>
      <dgm:spPr/>
    </dgm:pt>
    <dgm:pt modelId="{36AB5FC3-95D2-4C82-AF4B-270786AA628A}" type="pres">
      <dgm:prSet presAssocID="{187D0445-BF09-464A-A446-B7E93614FF9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0BB6E9-C698-498C-81F6-81EEA83ED642}" type="pres">
      <dgm:prSet presAssocID="{71F25E8E-5168-4D94-8557-26813BD00890}" presName="parTxOnlySpace" presStyleCnt="0"/>
      <dgm:spPr/>
    </dgm:pt>
    <dgm:pt modelId="{DB2CE22D-61E3-4349-BC19-06E2C6EA7952}" type="pres">
      <dgm:prSet presAssocID="{52280E28-2F6A-4B10-A3E4-4DBC2A999D3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8FA98C-56AF-42AF-87A7-29D4AD0ECE94}" type="presOf" srcId="{EFD48648-139C-42C5-83D4-330AB6B36FBD}" destId="{107F7693-F90E-4D90-923A-3F192CD402F6}" srcOrd="0" destOrd="0" presId="urn:microsoft.com/office/officeart/2005/8/layout/chevron1"/>
    <dgm:cxn modelId="{F12EF9D2-F085-4877-AE80-B5709C455227}" srcId="{EFD48648-139C-42C5-83D4-330AB6B36FBD}" destId="{187D0445-BF09-464A-A446-B7E93614FF9B}" srcOrd="1" destOrd="0" parTransId="{02D747E4-DCA2-417B-8B7A-FA514A50361E}" sibTransId="{71F25E8E-5168-4D94-8557-26813BD00890}"/>
    <dgm:cxn modelId="{4CDE42C5-1F29-4D02-A7E9-0A35758A4729}" type="presOf" srcId="{187D0445-BF09-464A-A446-B7E93614FF9B}" destId="{36AB5FC3-95D2-4C82-AF4B-270786AA628A}" srcOrd="0" destOrd="0" presId="urn:microsoft.com/office/officeart/2005/8/layout/chevron1"/>
    <dgm:cxn modelId="{8EAA58AD-AC66-4792-ABF5-8612A13C880B}" srcId="{EFD48648-139C-42C5-83D4-330AB6B36FBD}" destId="{52280E28-2F6A-4B10-A3E4-4DBC2A999D36}" srcOrd="2" destOrd="0" parTransId="{5679A278-8291-4460-8702-04134C9C83A6}" sibTransId="{78FAC31B-07C8-434C-B395-6F213234DD1D}"/>
    <dgm:cxn modelId="{6725E2DB-C647-4B99-981F-E7D36E125B26}" srcId="{EFD48648-139C-42C5-83D4-330AB6B36FBD}" destId="{ACD02FFF-2FE5-463E-86B5-BE75BB4635BF}" srcOrd="0" destOrd="0" parTransId="{A5D8E039-2E59-4911-9A9F-20ECEF7711F7}" sibTransId="{51F87614-D8AB-495F-8AAC-B83BFCECC6D4}"/>
    <dgm:cxn modelId="{A8A09C6B-F4CC-4406-8D9C-26E36FF24A47}" type="presOf" srcId="{ACD02FFF-2FE5-463E-86B5-BE75BB4635BF}" destId="{3485869A-C2C8-4D4A-A4AF-EF5EAB8A7A78}" srcOrd="0" destOrd="0" presId="urn:microsoft.com/office/officeart/2005/8/layout/chevron1"/>
    <dgm:cxn modelId="{AC1C4930-3AEF-4F04-B681-1B5BEF34A707}" type="presOf" srcId="{52280E28-2F6A-4B10-A3E4-4DBC2A999D36}" destId="{DB2CE22D-61E3-4349-BC19-06E2C6EA7952}" srcOrd="0" destOrd="0" presId="urn:microsoft.com/office/officeart/2005/8/layout/chevron1"/>
    <dgm:cxn modelId="{11F184DE-B64B-4A85-9E4C-1B039C128950}" type="presParOf" srcId="{107F7693-F90E-4D90-923A-3F192CD402F6}" destId="{3485869A-C2C8-4D4A-A4AF-EF5EAB8A7A78}" srcOrd="0" destOrd="0" presId="urn:microsoft.com/office/officeart/2005/8/layout/chevron1"/>
    <dgm:cxn modelId="{173CDC70-AE67-45A5-B7BF-80A87F71B644}" type="presParOf" srcId="{107F7693-F90E-4D90-923A-3F192CD402F6}" destId="{44EE287F-EE2F-4231-970A-069BD0C994D2}" srcOrd="1" destOrd="0" presId="urn:microsoft.com/office/officeart/2005/8/layout/chevron1"/>
    <dgm:cxn modelId="{273709C4-FC6C-40A9-8229-B9B6DDC64817}" type="presParOf" srcId="{107F7693-F90E-4D90-923A-3F192CD402F6}" destId="{36AB5FC3-95D2-4C82-AF4B-270786AA628A}" srcOrd="2" destOrd="0" presId="urn:microsoft.com/office/officeart/2005/8/layout/chevron1"/>
    <dgm:cxn modelId="{B33E6BF4-E470-45BD-813A-75868C7583D7}" type="presParOf" srcId="{107F7693-F90E-4D90-923A-3F192CD402F6}" destId="{6D0BB6E9-C698-498C-81F6-81EEA83ED642}" srcOrd="3" destOrd="0" presId="urn:microsoft.com/office/officeart/2005/8/layout/chevron1"/>
    <dgm:cxn modelId="{554E18E2-D998-492F-9A08-7495855D2BE5}" type="presParOf" srcId="{107F7693-F90E-4D90-923A-3F192CD402F6}" destId="{DB2CE22D-61E3-4349-BC19-06E2C6EA79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FE12F-9EC3-44D5-891C-AA3CA04C139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1DDE38A-EFF0-4AF0-9213-5EE9AD49B241}">
      <dgm:prSet phldrT="[文本]"/>
      <dgm:spPr/>
      <dgm:t>
        <a:bodyPr/>
        <a:lstStyle/>
        <a:p>
          <a:r>
            <a:rPr lang="zh-CN" altLang="en-US" b="0" dirty="0" smtClean="0"/>
            <a:t>进程控制块的组织方式</a:t>
          </a:r>
          <a:endParaRPr lang="zh-CN" altLang="en-US" dirty="0"/>
        </a:p>
      </dgm:t>
    </dgm:pt>
    <dgm:pt modelId="{CED7C1EE-1C1C-4466-A352-8D7ADF52B5F8}" type="parTrans" cxnId="{94B6BF84-F6D2-49BD-BAF5-EFD018EB912C}">
      <dgm:prSet/>
      <dgm:spPr/>
      <dgm:t>
        <a:bodyPr/>
        <a:lstStyle/>
        <a:p>
          <a:endParaRPr lang="zh-CN" altLang="en-US"/>
        </a:p>
      </dgm:t>
    </dgm:pt>
    <dgm:pt modelId="{00C91880-13A5-46F5-902E-6DC95A25CF15}" type="sibTrans" cxnId="{94B6BF84-F6D2-49BD-BAF5-EFD018EB912C}">
      <dgm:prSet/>
      <dgm:spPr/>
      <dgm:t>
        <a:bodyPr/>
        <a:lstStyle/>
        <a:p>
          <a:endParaRPr lang="zh-CN" altLang="en-US"/>
        </a:p>
      </dgm:t>
    </dgm:pt>
    <dgm:pt modelId="{E583981E-56B3-438E-9D3F-374B31411675}">
      <dgm:prSet phldrT="[文本]"/>
      <dgm:spPr/>
      <dgm:t>
        <a:bodyPr/>
        <a:lstStyle/>
        <a:p>
          <a:r>
            <a:rPr lang="zh-CN" altLang="en-US" dirty="0" smtClean="0"/>
            <a:t>索引方式</a:t>
          </a:r>
          <a:endParaRPr lang="zh-CN" altLang="en-US" dirty="0"/>
        </a:p>
      </dgm:t>
    </dgm:pt>
    <dgm:pt modelId="{20986B06-B757-4F22-88AD-8233CEB9645F}" type="parTrans" cxnId="{B7937271-15C6-494D-9646-D951F3A39CA8}">
      <dgm:prSet/>
      <dgm:spPr/>
      <dgm:t>
        <a:bodyPr/>
        <a:lstStyle/>
        <a:p>
          <a:endParaRPr lang="zh-CN" altLang="en-US"/>
        </a:p>
      </dgm:t>
    </dgm:pt>
    <dgm:pt modelId="{9711133F-1C66-42F7-9F71-6422B6F60C87}" type="sibTrans" cxnId="{B7937271-15C6-494D-9646-D951F3A39CA8}">
      <dgm:prSet/>
      <dgm:spPr/>
      <dgm:t>
        <a:bodyPr/>
        <a:lstStyle/>
        <a:p>
          <a:endParaRPr lang="zh-CN" altLang="en-US"/>
        </a:p>
      </dgm:t>
    </dgm:pt>
    <dgm:pt modelId="{11481C56-8278-42FB-872F-45084840408A}">
      <dgm:prSet phldrT="[文本]"/>
      <dgm:spPr/>
      <dgm:t>
        <a:bodyPr/>
        <a:lstStyle/>
        <a:p>
          <a:r>
            <a:rPr lang="zh-CN" altLang="en-US" b="0" dirty="0" smtClean="0"/>
            <a:t>链接方式</a:t>
          </a:r>
          <a:endParaRPr lang="zh-CN" altLang="en-US" dirty="0"/>
        </a:p>
      </dgm:t>
    </dgm:pt>
    <dgm:pt modelId="{7B3869D6-F39D-4B0F-B720-4EC777A569BC}" type="parTrans" cxnId="{101B4F3D-9400-4622-95C4-0546B59DB908}">
      <dgm:prSet/>
      <dgm:spPr/>
      <dgm:t>
        <a:bodyPr/>
        <a:lstStyle/>
        <a:p>
          <a:endParaRPr lang="zh-CN" altLang="en-US"/>
        </a:p>
      </dgm:t>
    </dgm:pt>
    <dgm:pt modelId="{279A866D-EEF8-44D2-83CE-D5E3F7CBB23A}" type="sibTrans" cxnId="{101B4F3D-9400-4622-95C4-0546B59DB908}">
      <dgm:prSet/>
      <dgm:spPr/>
      <dgm:t>
        <a:bodyPr/>
        <a:lstStyle/>
        <a:p>
          <a:endParaRPr lang="zh-CN" altLang="en-US"/>
        </a:p>
      </dgm:t>
    </dgm:pt>
    <dgm:pt modelId="{1D6B672A-0C3F-4B40-8746-2C58ABBD98CD}">
      <dgm:prSet phldrT="[文本]"/>
      <dgm:spPr/>
      <dgm:t>
        <a:bodyPr/>
        <a:lstStyle/>
        <a:p>
          <a:r>
            <a:rPr lang="zh-CN" altLang="en-US" dirty="0" smtClean="0"/>
            <a:t>单一队列</a:t>
          </a:r>
          <a:endParaRPr lang="zh-CN" altLang="en-US" dirty="0"/>
        </a:p>
      </dgm:t>
    </dgm:pt>
    <dgm:pt modelId="{8CABE6E9-5F85-4012-8F08-1A9F187EF569}" type="parTrans" cxnId="{844981EC-8236-499E-9FC5-6FDA9B7666A8}">
      <dgm:prSet/>
      <dgm:spPr/>
      <dgm:t>
        <a:bodyPr/>
        <a:lstStyle/>
        <a:p>
          <a:endParaRPr lang="zh-CN" altLang="en-US"/>
        </a:p>
      </dgm:t>
    </dgm:pt>
    <dgm:pt modelId="{B596261B-FDBC-4E2E-8A1B-B99768B19CE8}" type="sibTrans" cxnId="{844981EC-8236-499E-9FC5-6FDA9B7666A8}">
      <dgm:prSet/>
      <dgm:spPr/>
      <dgm:t>
        <a:bodyPr/>
        <a:lstStyle/>
        <a:p>
          <a:endParaRPr lang="zh-CN" altLang="en-US"/>
        </a:p>
      </dgm:t>
    </dgm:pt>
    <dgm:pt modelId="{9306DF15-B13F-4CA8-BDCD-F74FD5E1585D}">
      <dgm:prSet phldrT="[文本]"/>
      <dgm:spPr/>
      <dgm:t>
        <a:bodyPr/>
        <a:lstStyle/>
        <a:p>
          <a:r>
            <a:rPr lang="zh-CN" altLang="en-US" dirty="0" smtClean="0"/>
            <a:t>多级队列</a:t>
          </a:r>
          <a:endParaRPr lang="zh-CN" altLang="en-US" dirty="0"/>
        </a:p>
      </dgm:t>
    </dgm:pt>
    <dgm:pt modelId="{F841A046-1377-48E7-8F8A-5E941D531264}" type="parTrans" cxnId="{63144367-FC29-46A3-8877-7501D475D830}">
      <dgm:prSet/>
      <dgm:spPr/>
      <dgm:t>
        <a:bodyPr/>
        <a:lstStyle/>
        <a:p>
          <a:endParaRPr lang="zh-CN" altLang="en-US"/>
        </a:p>
      </dgm:t>
    </dgm:pt>
    <dgm:pt modelId="{090B5E01-CCFE-430B-ADC8-42E0C74C249F}" type="sibTrans" cxnId="{63144367-FC29-46A3-8877-7501D475D830}">
      <dgm:prSet/>
      <dgm:spPr/>
      <dgm:t>
        <a:bodyPr/>
        <a:lstStyle/>
        <a:p>
          <a:endParaRPr lang="zh-CN" altLang="en-US"/>
        </a:p>
      </dgm:t>
    </dgm:pt>
    <dgm:pt modelId="{F56B53A8-D67E-4778-8153-1FAA10D16305}" type="pres">
      <dgm:prSet presAssocID="{C02FE12F-9EC3-44D5-891C-AA3CA04C13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CC8E2C-79A7-4A30-A3DE-3ABA711DA42A}" type="pres">
      <dgm:prSet presAssocID="{E1DDE38A-EFF0-4AF0-9213-5EE9AD49B241}" presName="root1" presStyleCnt="0"/>
      <dgm:spPr/>
    </dgm:pt>
    <dgm:pt modelId="{354F7225-C2E6-46D5-9138-8846EDE91BBD}" type="pres">
      <dgm:prSet presAssocID="{E1DDE38A-EFF0-4AF0-9213-5EE9AD49B24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15474B-0537-42E8-B506-D34E150BF27E}" type="pres">
      <dgm:prSet presAssocID="{E1DDE38A-EFF0-4AF0-9213-5EE9AD49B241}" presName="level2hierChild" presStyleCnt="0"/>
      <dgm:spPr/>
    </dgm:pt>
    <dgm:pt modelId="{9943C4BC-B50B-45B2-A17A-3D5DEC1EFF9C}" type="pres">
      <dgm:prSet presAssocID="{20986B06-B757-4F22-88AD-8233CEB9645F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1CBDA42-51F7-43CF-948E-EEC478E4DAA0}" type="pres">
      <dgm:prSet presAssocID="{20986B06-B757-4F22-88AD-8233CEB9645F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1A35DB1F-7BB9-4349-9CC9-EBB8F66C75C3}" type="pres">
      <dgm:prSet presAssocID="{E583981E-56B3-438E-9D3F-374B31411675}" presName="root2" presStyleCnt="0"/>
      <dgm:spPr/>
    </dgm:pt>
    <dgm:pt modelId="{07EEFBCF-B8FB-48B3-A255-B91B93D47D6B}" type="pres">
      <dgm:prSet presAssocID="{E583981E-56B3-438E-9D3F-374B3141167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A23E8E-0F9C-41A3-97F5-89E2FEF6CC2F}" type="pres">
      <dgm:prSet presAssocID="{E583981E-56B3-438E-9D3F-374B31411675}" presName="level3hierChild" presStyleCnt="0"/>
      <dgm:spPr/>
    </dgm:pt>
    <dgm:pt modelId="{27B06E97-E57F-4EE2-876A-367E9709D71B}" type="pres">
      <dgm:prSet presAssocID="{7B3869D6-F39D-4B0F-B720-4EC777A569B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C100BAA-3E0E-4FA9-AF7B-FB6B2B8CE843}" type="pres">
      <dgm:prSet presAssocID="{7B3869D6-F39D-4B0F-B720-4EC777A569B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7D67468-3BA7-4ABF-BA01-29EDA1711A32}" type="pres">
      <dgm:prSet presAssocID="{11481C56-8278-42FB-872F-45084840408A}" presName="root2" presStyleCnt="0"/>
      <dgm:spPr/>
    </dgm:pt>
    <dgm:pt modelId="{4569AD4C-52F4-4B23-AA8D-AAD628622AE6}" type="pres">
      <dgm:prSet presAssocID="{11481C56-8278-42FB-872F-45084840408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F00FCA-7BE8-49C8-818B-C5990B6DB7EA}" type="pres">
      <dgm:prSet presAssocID="{11481C56-8278-42FB-872F-45084840408A}" presName="level3hierChild" presStyleCnt="0"/>
      <dgm:spPr/>
    </dgm:pt>
    <dgm:pt modelId="{DD6BB7C3-1D51-4C83-B107-FE89908CD2F8}" type="pres">
      <dgm:prSet presAssocID="{8CABE6E9-5F85-4012-8F08-1A9F187EF569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E22C6670-78B1-42DA-BC66-92DE15C8390D}" type="pres">
      <dgm:prSet presAssocID="{8CABE6E9-5F85-4012-8F08-1A9F187EF569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3CE7D611-812D-4814-8A14-C6B5F9B965AE}" type="pres">
      <dgm:prSet presAssocID="{1D6B672A-0C3F-4B40-8746-2C58ABBD98CD}" presName="root2" presStyleCnt="0"/>
      <dgm:spPr/>
    </dgm:pt>
    <dgm:pt modelId="{65F973B7-ED33-4A2E-8D7A-4CD44909495B}" type="pres">
      <dgm:prSet presAssocID="{1D6B672A-0C3F-4B40-8746-2C58ABBD98C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B84419-F707-482E-9017-350FAAB19CCC}" type="pres">
      <dgm:prSet presAssocID="{1D6B672A-0C3F-4B40-8746-2C58ABBD98CD}" presName="level3hierChild" presStyleCnt="0"/>
      <dgm:spPr/>
    </dgm:pt>
    <dgm:pt modelId="{E24BA39A-04E6-44D9-97B2-81C87C4DC99E}" type="pres">
      <dgm:prSet presAssocID="{F841A046-1377-48E7-8F8A-5E941D531264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3983121-4BF8-4036-8CEF-B00B8EEFF6AD}" type="pres">
      <dgm:prSet presAssocID="{F841A046-1377-48E7-8F8A-5E941D531264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9D2DFA2A-D1B5-4E13-81A3-3D6042588FE2}" type="pres">
      <dgm:prSet presAssocID="{9306DF15-B13F-4CA8-BDCD-F74FD5E1585D}" presName="root2" presStyleCnt="0"/>
      <dgm:spPr/>
    </dgm:pt>
    <dgm:pt modelId="{9A5D45A0-2D20-4F04-9502-1BAD2570AB7B}" type="pres">
      <dgm:prSet presAssocID="{9306DF15-B13F-4CA8-BDCD-F74FD5E1585D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37C960-F739-4E58-B1AA-FD8F84EBB692}" type="pres">
      <dgm:prSet presAssocID="{9306DF15-B13F-4CA8-BDCD-F74FD5E1585D}" presName="level3hierChild" presStyleCnt="0"/>
      <dgm:spPr/>
    </dgm:pt>
  </dgm:ptLst>
  <dgm:cxnLst>
    <dgm:cxn modelId="{C4B70722-A959-4280-BAC5-90BA2A3FA694}" type="presOf" srcId="{C02FE12F-9EC3-44D5-891C-AA3CA04C1396}" destId="{F56B53A8-D67E-4778-8153-1FAA10D16305}" srcOrd="0" destOrd="0" presId="urn:microsoft.com/office/officeart/2005/8/layout/hierarchy2"/>
    <dgm:cxn modelId="{DBD622EB-7AD9-43DC-A1A4-65BCCAD67982}" type="presOf" srcId="{11481C56-8278-42FB-872F-45084840408A}" destId="{4569AD4C-52F4-4B23-AA8D-AAD628622AE6}" srcOrd="0" destOrd="0" presId="urn:microsoft.com/office/officeart/2005/8/layout/hierarchy2"/>
    <dgm:cxn modelId="{6FAE4F0C-EB23-4104-A77B-670AD7A47349}" type="presOf" srcId="{E1DDE38A-EFF0-4AF0-9213-5EE9AD49B241}" destId="{354F7225-C2E6-46D5-9138-8846EDE91BBD}" srcOrd="0" destOrd="0" presId="urn:microsoft.com/office/officeart/2005/8/layout/hierarchy2"/>
    <dgm:cxn modelId="{D2F0B004-8870-477C-A3A5-1D4E309776DF}" type="presOf" srcId="{8CABE6E9-5F85-4012-8F08-1A9F187EF569}" destId="{DD6BB7C3-1D51-4C83-B107-FE89908CD2F8}" srcOrd="0" destOrd="0" presId="urn:microsoft.com/office/officeart/2005/8/layout/hierarchy2"/>
    <dgm:cxn modelId="{67628ED3-BF6C-46B9-940E-F0EA00549D56}" type="presOf" srcId="{F841A046-1377-48E7-8F8A-5E941D531264}" destId="{E24BA39A-04E6-44D9-97B2-81C87C4DC99E}" srcOrd="0" destOrd="0" presId="urn:microsoft.com/office/officeart/2005/8/layout/hierarchy2"/>
    <dgm:cxn modelId="{101B4F3D-9400-4622-95C4-0546B59DB908}" srcId="{E1DDE38A-EFF0-4AF0-9213-5EE9AD49B241}" destId="{11481C56-8278-42FB-872F-45084840408A}" srcOrd="1" destOrd="0" parTransId="{7B3869D6-F39D-4B0F-B720-4EC777A569BC}" sibTransId="{279A866D-EEF8-44D2-83CE-D5E3F7CBB23A}"/>
    <dgm:cxn modelId="{CCD4B885-2C4E-4F15-A06D-EE4B2627BD28}" type="presOf" srcId="{F841A046-1377-48E7-8F8A-5E941D531264}" destId="{93983121-4BF8-4036-8CEF-B00B8EEFF6AD}" srcOrd="1" destOrd="0" presId="urn:microsoft.com/office/officeart/2005/8/layout/hierarchy2"/>
    <dgm:cxn modelId="{F670AFFB-BEB7-4A28-B20A-EEF00F20603D}" type="presOf" srcId="{9306DF15-B13F-4CA8-BDCD-F74FD5E1585D}" destId="{9A5D45A0-2D20-4F04-9502-1BAD2570AB7B}" srcOrd="0" destOrd="0" presId="urn:microsoft.com/office/officeart/2005/8/layout/hierarchy2"/>
    <dgm:cxn modelId="{A63AD5FC-9B2C-4978-923D-801FCA606DA4}" type="presOf" srcId="{8CABE6E9-5F85-4012-8F08-1A9F187EF569}" destId="{E22C6670-78B1-42DA-BC66-92DE15C8390D}" srcOrd="1" destOrd="0" presId="urn:microsoft.com/office/officeart/2005/8/layout/hierarchy2"/>
    <dgm:cxn modelId="{AA3F8CA5-D4CB-42F4-B3EA-5A4F30E112B1}" type="presOf" srcId="{7B3869D6-F39D-4B0F-B720-4EC777A569BC}" destId="{27B06E97-E57F-4EE2-876A-367E9709D71B}" srcOrd="0" destOrd="0" presId="urn:microsoft.com/office/officeart/2005/8/layout/hierarchy2"/>
    <dgm:cxn modelId="{94B6BF84-F6D2-49BD-BAF5-EFD018EB912C}" srcId="{C02FE12F-9EC3-44D5-891C-AA3CA04C1396}" destId="{E1DDE38A-EFF0-4AF0-9213-5EE9AD49B241}" srcOrd="0" destOrd="0" parTransId="{CED7C1EE-1C1C-4466-A352-8D7ADF52B5F8}" sibTransId="{00C91880-13A5-46F5-902E-6DC95A25CF15}"/>
    <dgm:cxn modelId="{4E4CD7DA-BDE9-45F5-8E4B-6591E384C535}" type="presOf" srcId="{20986B06-B757-4F22-88AD-8233CEB9645F}" destId="{31CBDA42-51F7-43CF-948E-EEC478E4DAA0}" srcOrd="1" destOrd="0" presId="urn:microsoft.com/office/officeart/2005/8/layout/hierarchy2"/>
    <dgm:cxn modelId="{25C41F20-703B-478E-B10B-32587C254CDE}" type="presOf" srcId="{7B3869D6-F39D-4B0F-B720-4EC777A569BC}" destId="{9C100BAA-3E0E-4FA9-AF7B-FB6B2B8CE843}" srcOrd="1" destOrd="0" presId="urn:microsoft.com/office/officeart/2005/8/layout/hierarchy2"/>
    <dgm:cxn modelId="{63144367-FC29-46A3-8877-7501D475D830}" srcId="{11481C56-8278-42FB-872F-45084840408A}" destId="{9306DF15-B13F-4CA8-BDCD-F74FD5E1585D}" srcOrd="1" destOrd="0" parTransId="{F841A046-1377-48E7-8F8A-5E941D531264}" sibTransId="{090B5E01-CCFE-430B-ADC8-42E0C74C249F}"/>
    <dgm:cxn modelId="{844981EC-8236-499E-9FC5-6FDA9B7666A8}" srcId="{11481C56-8278-42FB-872F-45084840408A}" destId="{1D6B672A-0C3F-4B40-8746-2C58ABBD98CD}" srcOrd="0" destOrd="0" parTransId="{8CABE6E9-5F85-4012-8F08-1A9F187EF569}" sibTransId="{B596261B-FDBC-4E2E-8A1B-B99768B19CE8}"/>
    <dgm:cxn modelId="{3AF2E217-8A3E-4A14-93AA-873FF690D919}" type="presOf" srcId="{1D6B672A-0C3F-4B40-8746-2C58ABBD98CD}" destId="{65F973B7-ED33-4A2E-8D7A-4CD44909495B}" srcOrd="0" destOrd="0" presId="urn:microsoft.com/office/officeart/2005/8/layout/hierarchy2"/>
    <dgm:cxn modelId="{FD1D8F24-E3AA-4975-A28C-F540662A0E1A}" type="presOf" srcId="{20986B06-B757-4F22-88AD-8233CEB9645F}" destId="{9943C4BC-B50B-45B2-A17A-3D5DEC1EFF9C}" srcOrd="0" destOrd="0" presId="urn:microsoft.com/office/officeart/2005/8/layout/hierarchy2"/>
    <dgm:cxn modelId="{4D5388A6-0F36-47B5-8A98-0B619F6504A1}" type="presOf" srcId="{E583981E-56B3-438E-9D3F-374B31411675}" destId="{07EEFBCF-B8FB-48B3-A255-B91B93D47D6B}" srcOrd="0" destOrd="0" presId="urn:microsoft.com/office/officeart/2005/8/layout/hierarchy2"/>
    <dgm:cxn modelId="{B7937271-15C6-494D-9646-D951F3A39CA8}" srcId="{E1DDE38A-EFF0-4AF0-9213-5EE9AD49B241}" destId="{E583981E-56B3-438E-9D3F-374B31411675}" srcOrd="0" destOrd="0" parTransId="{20986B06-B757-4F22-88AD-8233CEB9645F}" sibTransId="{9711133F-1C66-42F7-9F71-6422B6F60C87}"/>
    <dgm:cxn modelId="{39C1B49B-FEDC-49DC-95D5-40F1CA32F207}" type="presParOf" srcId="{F56B53A8-D67E-4778-8153-1FAA10D16305}" destId="{D3CC8E2C-79A7-4A30-A3DE-3ABA711DA42A}" srcOrd="0" destOrd="0" presId="urn:microsoft.com/office/officeart/2005/8/layout/hierarchy2"/>
    <dgm:cxn modelId="{C4D342A2-536D-40B9-9737-1829D5D6EA7E}" type="presParOf" srcId="{D3CC8E2C-79A7-4A30-A3DE-3ABA711DA42A}" destId="{354F7225-C2E6-46D5-9138-8846EDE91BBD}" srcOrd="0" destOrd="0" presId="urn:microsoft.com/office/officeart/2005/8/layout/hierarchy2"/>
    <dgm:cxn modelId="{65C4F431-7B22-4A4D-B3A7-80ECF86CEA5A}" type="presParOf" srcId="{D3CC8E2C-79A7-4A30-A3DE-3ABA711DA42A}" destId="{B915474B-0537-42E8-B506-D34E150BF27E}" srcOrd="1" destOrd="0" presId="urn:microsoft.com/office/officeart/2005/8/layout/hierarchy2"/>
    <dgm:cxn modelId="{4450EB1E-D760-4FB2-8A3A-E81AD859DA7B}" type="presParOf" srcId="{B915474B-0537-42E8-B506-D34E150BF27E}" destId="{9943C4BC-B50B-45B2-A17A-3D5DEC1EFF9C}" srcOrd="0" destOrd="0" presId="urn:microsoft.com/office/officeart/2005/8/layout/hierarchy2"/>
    <dgm:cxn modelId="{B6FA082D-2F8D-449C-BE4C-B13D8D59AE61}" type="presParOf" srcId="{9943C4BC-B50B-45B2-A17A-3D5DEC1EFF9C}" destId="{31CBDA42-51F7-43CF-948E-EEC478E4DAA0}" srcOrd="0" destOrd="0" presId="urn:microsoft.com/office/officeart/2005/8/layout/hierarchy2"/>
    <dgm:cxn modelId="{C5FA7576-8B4D-4F13-9A44-614F16994187}" type="presParOf" srcId="{B915474B-0537-42E8-B506-D34E150BF27E}" destId="{1A35DB1F-7BB9-4349-9CC9-EBB8F66C75C3}" srcOrd="1" destOrd="0" presId="urn:microsoft.com/office/officeart/2005/8/layout/hierarchy2"/>
    <dgm:cxn modelId="{B2F38BEE-066C-4109-A0D2-520A4208A64A}" type="presParOf" srcId="{1A35DB1F-7BB9-4349-9CC9-EBB8F66C75C3}" destId="{07EEFBCF-B8FB-48B3-A255-B91B93D47D6B}" srcOrd="0" destOrd="0" presId="urn:microsoft.com/office/officeart/2005/8/layout/hierarchy2"/>
    <dgm:cxn modelId="{4A72AE9D-1D73-46C2-84D4-D62E61A11559}" type="presParOf" srcId="{1A35DB1F-7BB9-4349-9CC9-EBB8F66C75C3}" destId="{1BA23E8E-0F9C-41A3-97F5-89E2FEF6CC2F}" srcOrd="1" destOrd="0" presId="urn:microsoft.com/office/officeart/2005/8/layout/hierarchy2"/>
    <dgm:cxn modelId="{6CD9D405-FD62-495D-87A4-2EBB91C053F8}" type="presParOf" srcId="{B915474B-0537-42E8-B506-D34E150BF27E}" destId="{27B06E97-E57F-4EE2-876A-367E9709D71B}" srcOrd="2" destOrd="0" presId="urn:microsoft.com/office/officeart/2005/8/layout/hierarchy2"/>
    <dgm:cxn modelId="{785F066E-1345-4AF3-AFA4-4761C6052392}" type="presParOf" srcId="{27B06E97-E57F-4EE2-876A-367E9709D71B}" destId="{9C100BAA-3E0E-4FA9-AF7B-FB6B2B8CE843}" srcOrd="0" destOrd="0" presId="urn:microsoft.com/office/officeart/2005/8/layout/hierarchy2"/>
    <dgm:cxn modelId="{EB55C56A-6EAA-406E-A60B-ED0A22558295}" type="presParOf" srcId="{B915474B-0537-42E8-B506-D34E150BF27E}" destId="{87D67468-3BA7-4ABF-BA01-29EDA1711A32}" srcOrd="3" destOrd="0" presId="urn:microsoft.com/office/officeart/2005/8/layout/hierarchy2"/>
    <dgm:cxn modelId="{6A845D62-4CB9-4A9C-BC2F-8BAFA7F2A3A2}" type="presParOf" srcId="{87D67468-3BA7-4ABF-BA01-29EDA1711A32}" destId="{4569AD4C-52F4-4B23-AA8D-AAD628622AE6}" srcOrd="0" destOrd="0" presId="urn:microsoft.com/office/officeart/2005/8/layout/hierarchy2"/>
    <dgm:cxn modelId="{B526A631-765C-4FA9-B6D0-EA428FC9080F}" type="presParOf" srcId="{87D67468-3BA7-4ABF-BA01-29EDA1711A32}" destId="{43F00FCA-7BE8-49C8-818B-C5990B6DB7EA}" srcOrd="1" destOrd="0" presId="urn:microsoft.com/office/officeart/2005/8/layout/hierarchy2"/>
    <dgm:cxn modelId="{44C44BDB-CFA9-4DC1-AABD-E6521661579B}" type="presParOf" srcId="{43F00FCA-7BE8-49C8-818B-C5990B6DB7EA}" destId="{DD6BB7C3-1D51-4C83-B107-FE89908CD2F8}" srcOrd="0" destOrd="0" presId="urn:microsoft.com/office/officeart/2005/8/layout/hierarchy2"/>
    <dgm:cxn modelId="{A2019AD3-C8C8-48D9-AEDA-A1EFF5DCB39C}" type="presParOf" srcId="{DD6BB7C3-1D51-4C83-B107-FE89908CD2F8}" destId="{E22C6670-78B1-42DA-BC66-92DE15C8390D}" srcOrd="0" destOrd="0" presId="urn:microsoft.com/office/officeart/2005/8/layout/hierarchy2"/>
    <dgm:cxn modelId="{D9A1FE6F-B538-4560-9B41-244791E5D2F0}" type="presParOf" srcId="{43F00FCA-7BE8-49C8-818B-C5990B6DB7EA}" destId="{3CE7D611-812D-4814-8A14-C6B5F9B965AE}" srcOrd="1" destOrd="0" presId="urn:microsoft.com/office/officeart/2005/8/layout/hierarchy2"/>
    <dgm:cxn modelId="{311E2AE3-4E86-48AE-B8A6-C25E2C502965}" type="presParOf" srcId="{3CE7D611-812D-4814-8A14-C6B5F9B965AE}" destId="{65F973B7-ED33-4A2E-8D7A-4CD44909495B}" srcOrd="0" destOrd="0" presId="urn:microsoft.com/office/officeart/2005/8/layout/hierarchy2"/>
    <dgm:cxn modelId="{1F908242-7641-4994-BB59-DD94446AB6AD}" type="presParOf" srcId="{3CE7D611-812D-4814-8A14-C6B5F9B965AE}" destId="{BFB84419-F707-482E-9017-350FAAB19CCC}" srcOrd="1" destOrd="0" presId="urn:microsoft.com/office/officeart/2005/8/layout/hierarchy2"/>
    <dgm:cxn modelId="{02B7203D-C59A-4EBB-9DA2-1FC2FF0D17C6}" type="presParOf" srcId="{43F00FCA-7BE8-49C8-818B-C5990B6DB7EA}" destId="{E24BA39A-04E6-44D9-97B2-81C87C4DC99E}" srcOrd="2" destOrd="0" presId="urn:microsoft.com/office/officeart/2005/8/layout/hierarchy2"/>
    <dgm:cxn modelId="{43B7B5AD-61C3-4427-94FF-D27357C4DDC0}" type="presParOf" srcId="{E24BA39A-04E6-44D9-97B2-81C87C4DC99E}" destId="{93983121-4BF8-4036-8CEF-B00B8EEFF6AD}" srcOrd="0" destOrd="0" presId="urn:microsoft.com/office/officeart/2005/8/layout/hierarchy2"/>
    <dgm:cxn modelId="{77D53D5E-8805-4FB8-A441-00D8B3676048}" type="presParOf" srcId="{43F00FCA-7BE8-49C8-818B-C5990B6DB7EA}" destId="{9D2DFA2A-D1B5-4E13-81A3-3D6042588FE2}" srcOrd="3" destOrd="0" presId="urn:microsoft.com/office/officeart/2005/8/layout/hierarchy2"/>
    <dgm:cxn modelId="{98E117F8-910E-4E8D-AC97-19FAC4AEB037}" type="presParOf" srcId="{9D2DFA2A-D1B5-4E13-81A3-3D6042588FE2}" destId="{9A5D45A0-2D20-4F04-9502-1BAD2570AB7B}" srcOrd="0" destOrd="0" presId="urn:microsoft.com/office/officeart/2005/8/layout/hierarchy2"/>
    <dgm:cxn modelId="{7C91B8BD-D555-4CF6-9F51-15EBCC2B93F4}" type="presParOf" srcId="{9D2DFA2A-D1B5-4E13-81A3-3D6042588FE2}" destId="{CE37C960-F739-4E58-B1AA-FD8F84EBB6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4D1862-6BE3-4B46-9D77-7D0DFD1954C0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6DB9BD4F-2C84-4076-A9CD-0A4CDC937004}">
      <dgm:prSet/>
      <dgm:spPr/>
      <dgm:t>
        <a:bodyPr/>
        <a:lstStyle/>
        <a:p>
          <a:pPr rtl="0"/>
          <a:r>
            <a:rPr lang="zh-CN" baseline="0" smtClean="0"/>
            <a:t>用户登录</a:t>
          </a:r>
          <a:endParaRPr lang="zh-CN"/>
        </a:p>
      </dgm:t>
    </dgm:pt>
    <dgm:pt modelId="{B23A2D49-4174-4F1B-A869-78AB500C27BA}" type="parTrans" cxnId="{D743038E-4F55-4C8D-9F2B-CC9E2C89B623}">
      <dgm:prSet/>
      <dgm:spPr/>
      <dgm:t>
        <a:bodyPr/>
        <a:lstStyle/>
        <a:p>
          <a:endParaRPr lang="zh-CN" altLang="en-US"/>
        </a:p>
      </dgm:t>
    </dgm:pt>
    <dgm:pt modelId="{944F8A3B-E3F1-4D0A-9737-7776E11323B8}" type="sibTrans" cxnId="{D743038E-4F55-4C8D-9F2B-CC9E2C89B623}">
      <dgm:prSet/>
      <dgm:spPr/>
      <dgm:t>
        <a:bodyPr/>
        <a:lstStyle/>
        <a:p>
          <a:endParaRPr lang="zh-CN" altLang="en-US"/>
        </a:p>
      </dgm:t>
    </dgm:pt>
    <dgm:pt modelId="{C3FC40B3-C5D3-444D-83EF-C09EF8D6B580}">
      <dgm:prSet/>
      <dgm:spPr/>
      <dgm:t>
        <a:bodyPr/>
        <a:lstStyle/>
        <a:p>
          <a:pPr rtl="0"/>
          <a:r>
            <a:rPr lang="zh-CN" baseline="0" smtClean="0"/>
            <a:t>为终端用户建立一进程</a:t>
          </a:r>
          <a:endParaRPr lang="zh-CN"/>
        </a:p>
      </dgm:t>
    </dgm:pt>
    <dgm:pt modelId="{3F593463-C2D5-4DB7-AA92-4814CE7F688B}" type="parTrans" cxnId="{EF285DD2-A332-45B2-842D-0A6DE322B817}">
      <dgm:prSet/>
      <dgm:spPr/>
      <dgm:t>
        <a:bodyPr/>
        <a:lstStyle/>
        <a:p>
          <a:endParaRPr lang="zh-CN" altLang="en-US"/>
        </a:p>
      </dgm:t>
    </dgm:pt>
    <dgm:pt modelId="{AC231E9D-29A6-4204-8E90-6CCC3D4140E1}" type="sibTrans" cxnId="{EF285DD2-A332-45B2-842D-0A6DE322B817}">
      <dgm:prSet/>
      <dgm:spPr/>
      <dgm:t>
        <a:bodyPr/>
        <a:lstStyle/>
        <a:p>
          <a:endParaRPr lang="zh-CN" altLang="en-US"/>
        </a:p>
      </dgm:t>
    </dgm:pt>
    <dgm:pt modelId="{8F1CE5A9-D908-4765-9A8A-664831F918E8}">
      <dgm:prSet/>
      <dgm:spPr/>
      <dgm:t>
        <a:bodyPr/>
        <a:lstStyle/>
        <a:p>
          <a:pPr rtl="0"/>
          <a:r>
            <a:rPr lang="zh-CN" baseline="0" smtClean="0"/>
            <a:t>作业调度（不是进程调度）</a:t>
          </a:r>
          <a:endParaRPr lang="zh-CN"/>
        </a:p>
      </dgm:t>
    </dgm:pt>
    <dgm:pt modelId="{2265A2B2-73F6-4BA9-8FC6-931050859445}" type="parTrans" cxnId="{D3023464-DD56-4C30-839C-B9EF4AA39C46}">
      <dgm:prSet/>
      <dgm:spPr/>
      <dgm:t>
        <a:bodyPr/>
        <a:lstStyle/>
        <a:p>
          <a:endParaRPr lang="zh-CN" altLang="en-US"/>
        </a:p>
      </dgm:t>
    </dgm:pt>
    <dgm:pt modelId="{947455A2-2D80-40E7-A46B-26B002BAAFFD}" type="sibTrans" cxnId="{D3023464-DD56-4C30-839C-B9EF4AA39C46}">
      <dgm:prSet/>
      <dgm:spPr/>
      <dgm:t>
        <a:bodyPr/>
        <a:lstStyle/>
        <a:p>
          <a:endParaRPr lang="zh-CN" altLang="en-US"/>
        </a:p>
      </dgm:t>
    </dgm:pt>
    <dgm:pt modelId="{7FAA1D6C-5960-491C-A15F-3D082A828FD7}">
      <dgm:prSet/>
      <dgm:spPr/>
      <dgm:t>
        <a:bodyPr/>
        <a:lstStyle/>
        <a:p>
          <a:pPr rtl="0"/>
          <a:r>
            <a:rPr lang="zh-CN" baseline="0" smtClean="0"/>
            <a:t>为被调度的作业建立进程</a:t>
          </a:r>
          <a:endParaRPr lang="zh-CN"/>
        </a:p>
      </dgm:t>
    </dgm:pt>
    <dgm:pt modelId="{A8B0734D-35E8-4C4C-866D-E76B08DCD38E}" type="parTrans" cxnId="{64743156-3204-4ECD-BE68-3CB5FC8E5062}">
      <dgm:prSet/>
      <dgm:spPr/>
      <dgm:t>
        <a:bodyPr/>
        <a:lstStyle/>
        <a:p>
          <a:endParaRPr lang="zh-CN" altLang="en-US"/>
        </a:p>
      </dgm:t>
    </dgm:pt>
    <dgm:pt modelId="{94AFD185-95B6-4536-AF65-D403F3ECDA5E}" type="sibTrans" cxnId="{64743156-3204-4ECD-BE68-3CB5FC8E5062}">
      <dgm:prSet/>
      <dgm:spPr/>
      <dgm:t>
        <a:bodyPr/>
        <a:lstStyle/>
        <a:p>
          <a:endParaRPr lang="zh-CN" altLang="en-US"/>
        </a:p>
      </dgm:t>
    </dgm:pt>
    <dgm:pt modelId="{11495381-9A07-46D2-949D-D52B7DB21F36}">
      <dgm:prSet/>
      <dgm:spPr/>
      <dgm:t>
        <a:bodyPr/>
        <a:lstStyle/>
        <a:p>
          <a:pPr rtl="0"/>
          <a:r>
            <a:rPr lang="zh-CN" baseline="0" smtClean="0"/>
            <a:t>提供服务</a:t>
          </a:r>
          <a:endParaRPr lang="zh-CN"/>
        </a:p>
      </dgm:t>
    </dgm:pt>
    <dgm:pt modelId="{BE4E57C6-A55D-4842-8AAF-CB89851FA68C}" type="parTrans" cxnId="{D6C2B15B-410B-4E62-8C65-E950F5856364}">
      <dgm:prSet/>
      <dgm:spPr/>
      <dgm:t>
        <a:bodyPr/>
        <a:lstStyle/>
        <a:p>
          <a:endParaRPr lang="zh-CN" altLang="en-US"/>
        </a:p>
      </dgm:t>
    </dgm:pt>
    <dgm:pt modelId="{C8CCA419-3427-4519-A21F-48DB04E69A19}" type="sibTrans" cxnId="{D6C2B15B-410B-4E62-8C65-E950F5856364}">
      <dgm:prSet/>
      <dgm:spPr/>
      <dgm:t>
        <a:bodyPr/>
        <a:lstStyle/>
        <a:p>
          <a:endParaRPr lang="zh-CN" altLang="en-US"/>
        </a:p>
      </dgm:t>
    </dgm:pt>
    <dgm:pt modelId="{33B5F126-FD26-415A-AF3F-4CB0FBCBB657}">
      <dgm:prSet/>
      <dgm:spPr/>
      <dgm:t>
        <a:bodyPr/>
        <a:lstStyle/>
        <a:p>
          <a:pPr rtl="0"/>
          <a:r>
            <a:rPr lang="zh-CN" baseline="0" smtClean="0"/>
            <a:t>如要打印时建立打印进程</a:t>
          </a:r>
          <a:endParaRPr lang="zh-CN"/>
        </a:p>
      </dgm:t>
    </dgm:pt>
    <dgm:pt modelId="{0B357DE5-BB5E-4448-A1D1-5A0088FF77AC}" type="parTrans" cxnId="{E89433B3-845E-4B64-A714-48BF49A29558}">
      <dgm:prSet/>
      <dgm:spPr/>
      <dgm:t>
        <a:bodyPr/>
        <a:lstStyle/>
        <a:p>
          <a:endParaRPr lang="zh-CN" altLang="en-US"/>
        </a:p>
      </dgm:t>
    </dgm:pt>
    <dgm:pt modelId="{16C90017-AE78-4D8C-9E5D-F01EF8D56B9E}" type="sibTrans" cxnId="{E89433B3-845E-4B64-A714-48BF49A29558}">
      <dgm:prSet/>
      <dgm:spPr/>
      <dgm:t>
        <a:bodyPr/>
        <a:lstStyle/>
        <a:p>
          <a:endParaRPr lang="zh-CN" altLang="en-US"/>
        </a:p>
      </dgm:t>
    </dgm:pt>
    <dgm:pt modelId="{308A671A-7AAD-42EC-B870-4E1859C68D5D}">
      <dgm:prSet/>
      <dgm:spPr/>
      <dgm:t>
        <a:bodyPr/>
        <a:lstStyle/>
        <a:p>
          <a:pPr rtl="0"/>
          <a:r>
            <a:rPr lang="zh-CN" baseline="0" smtClean="0"/>
            <a:t>应用请求</a:t>
          </a:r>
          <a:endParaRPr lang="zh-CN"/>
        </a:p>
      </dgm:t>
    </dgm:pt>
    <dgm:pt modelId="{5124E64C-07B1-4797-9148-88B0BFC63E34}" type="parTrans" cxnId="{8173B144-9E19-4796-9DC2-52A1D9B13FBB}">
      <dgm:prSet/>
      <dgm:spPr/>
      <dgm:t>
        <a:bodyPr/>
        <a:lstStyle/>
        <a:p>
          <a:endParaRPr lang="zh-CN" altLang="en-US"/>
        </a:p>
      </dgm:t>
    </dgm:pt>
    <dgm:pt modelId="{EB8ED6E8-BEF6-4B9B-A7A2-E88A54D1E236}" type="sibTrans" cxnId="{8173B144-9E19-4796-9DC2-52A1D9B13FBB}">
      <dgm:prSet/>
      <dgm:spPr/>
      <dgm:t>
        <a:bodyPr/>
        <a:lstStyle/>
        <a:p>
          <a:endParaRPr lang="zh-CN" altLang="en-US"/>
        </a:p>
      </dgm:t>
    </dgm:pt>
    <dgm:pt modelId="{93F1819F-1B5C-48DE-A88D-70C8E8534A5E}">
      <dgm:prSet/>
      <dgm:spPr/>
      <dgm:t>
        <a:bodyPr/>
        <a:lstStyle/>
        <a:p>
          <a:pPr rtl="0"/>
          <a:r>
            <a:rPr lang="zh-CN" baseline="0" smtClean="0"/>
            <a:t>由应用程序建立多个进程</a:t>
          </a:r>
          <a:endParaRPr lang="zh-CN"/>
        </a:p>
      </dgm:t>
    </dgm:pt>
    <dgm:pt modelId="{E491270B-CF6B-4646-9A76-17E694F805FB}" type="parTrans" cxnId="{8E2AB0CE-90FE-4E6B-86E9-82DE8F952E4A}">
      <dgm:prSet/>
      <dgm:spPr/>
      <dgm:t>
        <a:bodyPr/>
        <a:lstStyle/>
        <a:p>
          <a:endParaRPr lang="zh-CN" altLang="en-US"/>
        </a:p>
      </dgm:t>
    </dgm:pt>
    <dgm:pt modelId="{9847C188-FA90-447F-B7F2-4EABAA459850}" type="sibTrans" cxnId="{8E2AB0CE-90FE-4E6B-86E9-82DE8F952E4A}">
      <dgm:prSet/>
      <dgm:spPr/>
      <dgm:t>
        <a:bodyPr/>
        <a:lstStyle/>
        <a:p>
          <a:endParaRPr lang="zh-CN" altLang="en-US"/>
        </a:p>
      </dgm:t>
    </dgm:pt>
    <dgm:pt modelId="{9A316450-21C9-412D-B8BB-96DE808CE2AC}" type="pres">
      <dgm:prSet presAssocID="{6A4D1862-6BE3-4B46-9D77-7D0DFD1954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36A7F2-0DB3-4EC9-BC60-93AFC634A016}" type="pres">
      <dgm:prSet presAssocID="{6DB9BD4F-2C84-4076-A9CD-0A4CDC937004}" presName="linNode" presStyleCnt="0"/>
      <dgm:spPr/>
    </dgm:pt>
    <dgm:pt modelId="{42967B61-96C5-4608-8B0A-35005F37D22D}" type="pres">
      <dgm:prSet presAssocID="{6DB9BD4F-2C84-4076-A9CD-0A4CDC93700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FD44F-31DE-4111-B1A2-338FAE45D603}" type="pres">
      <dgm:prSet presAssocID="{6DB9BD4F-2C84-4076-A9CD-0A4CDC937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D9F8E-3B43-4534-8344-0DCAF72F16B5}" type="pres">
      <dgm:prSet presAssocID="{944F8A3B-E3F1-4D0A-9737-7776E11323B8}" presName="sp" presStyleCnt="0"/>
      <dgm:spPr/>
    </dgm:pt>
    <dgm:pt modelId="{E32AD822-69E3-4129-AD76-B024BC806CB2}" type="pres">
      <dgm:prSet presAssocID="{8F1CE5A9-D908-4765-9A8A-664831F918E8}" presName="linNode" presStyleCnt="0"/>
      <dgm:spPr/>
    </dgm:pt>
    <dgm:pt modelId="{9C939D30-8F67-4E10-9D07-4277B7A2B6C2}" type="pres">
      <dgm:prSet presAssocID="{8F1CE5A9-D908-4765-9A8A-664831F918E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46218B-DCD0-4D9D-AB76-2BA22DA2ED4C}" type="pres">
      <dgm:prSet presAssocID="{8F1CE5A9-D908-4765-9A8A-664831F918E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4FF43D-E5A1-4025-BF0C-CB980DA0D898}" type="pres">
      <dgm:prSet presAssocID="{947455A2-2D80-40E7-A46B-26B002BAAFFD}" presName="sp" presStyleCnt="0"/>
      <dgm:spPr/>
    </dgm:pt>
    <dgm:pt modelId="{BB2B2064-53D2-4E99-8ABB-FF51E331121E}" type="pres">
      <dgm:prSet presAssocID="{11495381-9A07-46D2-949D-D52B7DB21F36}" presName="linNode" presStyleCnt="0"/>
      <dgm:spPr/>
    </dgm:pt>
    <dgm:pt modelId="{DA9019C0-6B6F-4525-8476-D3ACC9528EE4}" type="pres">
      <dgm:prSet presAssocID="{11495381-9A07-46D2-949D-D52B7DB21F3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35690-7ED7-4F68-BBBD-785ADC3E9258}" type="pres">
      <dgm:prSet presAssocID="{11495381-9A07-46D2-949D-D52B7DB21F3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663E1-D0AF-4056-9781-B8AB2E67B935}" type="pres">
      <dgm:prSet presAssocID="{C8CCA419-3427-4519-A21F-48DB04E69A19}" presName="sp" presStyleCnt="0"/>
      <dgm:spPr/>
    </dgm:pt>
    <dgm:pt modelId="{6BDD9326-E154-458F-AB08-2BC3DF488D7B}" type="pres">
      <dgm:prSet presAssocID="{308A671A-7AAD-42EC-B870-4E1859C68D5D}" presName="linNode" presStyleCnt="0"/>
      <dgm:spPr/>
    </dgm:pt>
    <dgm:pt modelId="{DF66B0C2-3025-47B8-B615-B8BD9B9295B9}" type="pres">
      <dgm:prSet presAssocID="{308A671A-7AAD-42EC-B870-4E1859C68D5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64A4D-BCC1-487A-9A6C-73895C26EED2}" type="pres">
      <dgm:prSet presAssocID="{308A671A-7AAD-42EC-B870-4E1859C68D5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3B144-9E19-4796-9DC2-52A1D9B13FBB}" srcId="{6A4D1862-6BE3-4B46-9D77-7D0DFD1954C0}" destId="{308A671A-7AAD-42EC-B870-4E1859C68D5D}" srcOrd="3" destOrd="0" parTransId="{5124E64C-07B1-4797-9148-88B0BFC63E34}" sibTransId="{EB8ED6E8-BEF6-4B9B-A7A2-E88A54D1E236}"/>
    <dgm:cxn modelId="{8E2AB0CE-90FE-4E6B-86E9-82DE8F952E4A}" srcId="{308A671A-7AAD-42EC-B870-4E1859C68D5D}" destId="{93F1819F-1B5C-48DE-A88D-70C8E8534A5E}" srcOrd="0" destOrd="0" parTransId="{E491270B-CF6B-4646-9A76-17E694F805FB}" sibTransId="{9847C188-FA90-447F-B7F2-4EABAA459850}"/>
    <dgm:cxn modelId="{D6C2B15B-410B-4E62-8C65-E950F5856364}" srcId="{6A4D1862-6BE3-4B46-9D77-7D0DFD1954C0}" destId="{11495381-9A07-46D2-949D-D52B7DB21F36}" srcOrd="2" destOrd="0" parTransId="{BE4E57C6-A55D-4842-8AAF-CB89851FA68C}" sibTransId="{C8CCA419-3427-4519-A21F-48DB04E69A19}"/>
    <dgm:cxn modelId="{DFD0FD86-5431-44F8-8776-6FC9F76B75B8}" type="presOf" srcId="{11495381-9A07-46D2-949D-D52B7DB21F36}" destId="{DA9019C0-6B6F-4525-8476-D3ACC9528EE4}" srcOrd="0" destOrd="0" presId="urn:microsoft.com/office/officeart/2005/8/layout/vList5"/>
    <dgm:cxn modelId="{B43DD1FB-BBBD-42CF-8D55-4F209F1011E8}" type="presOf" srcId="{6DB9BD4F-2C84-4076-A9CD-0A4CDC937004}" destId="{42967B61-96C5-4608-8B0A-35005F37D22D}" srcOrd="0" destOrd="0" presId="urn:microsoft.com/office/officeart/2005/8/layout/vList5"/>
    <dgm:cxn modelId="{7DFC39FB-1CAE-4135-933F-151149884711}" type="presOf" srcId="{8F1CE5A9-D908-4765-9A8A-664831F918E8}" destId="{9C939D30-8F67-4E10-9D07-4277B7A2B6C2}" srcOrd="0" destOrd="0" presId="urn:microsoft.com/office/officeart/2005/8/layout/vList5"/>
    <dgm:cxn modelId="{D743038E-4F55-4C8D-9F2B-CC9E2C89B623}" srcId="{6A4D1862-6BE3-4B46-9D77-7D0DFD1954C0}" destId="{6DB9BD4F-2C84-4076-A9CD-0A4CDC937004}" srcOrd="0" destOrd="0" parTransId="{B23A2D49-4174-4F1B-A869-78AB500C27BA}" sibTransId="{944F8A3B-E3F1-4D0A-9737-7776E11323B8}"/>
    <dgm:cxn modelId="{E89433B3-845E-4B64-A714-48BF49A29558}" srcId="{11495381-9A07-46D2-949D-D52B7DB21F36}" destId="{33B5F126-FD26-415A-AF3F-4CB0FBCBB657}" srcOrd="0" destOrd="0" parTransId="{0B357DE5-BB5E-4448-A1D1-5A0088FF77AC}" sibTransId="{16C90017-AE78-4D8C-9E5D-F01EF8D56B9E}"/>
    <dgm:cxn modelId="{6D927B7B-30AD-444B-9F9D-72325F446005}" type="presOf" srcId="{7FAA1D6C-5960-491C-A15F-3D082A828FD7}" destId="{1546218B-DCD0-4D9D-AB76-2BA22DA2ED4C}" srcOrd="0" destOrd="0" presId="urn:microsoft.com/office/officeart/2005/8/layout/vList5"/>
    <dgm:cxn modelId="{487A591E-9983-4409-86E5-C1DB8726C9A6}" type="presOf" srcId="{93F1819F-1B5C-48DE-A88D-70C8E8534A5E}" destId="{46864A4D-BCC1-487A-9A6C-73895C26EED2}" srcOrd="0" destOrd="0" presId="urn:microsoft.com/office/officeart/2005/8/layout/vList5"/>
    <dgm:cxn modelId="{3B6D76A9-B228-498B-B980-470BC6E8BCDD}" type="presOf" srcId="{33B5F126-FD26-415A-AF3F-4CB0FBCBB657}" destId="{04C35690-7ED7-4F68-BBBD-785ADC3E9258}" srcOrd="0" destOrd="0" presId="urn:microsoft.com/office/officeart/2005/8/layout/vList5"/>
    <dgm:cxn modelId="{75F1EE2E-DADC-43A0-B571-348A504C5546}" type="presOf" srcId="{6A4D1862-6BE3-4B46-9D77-7D0DFD1954C0}" destId="{9A316450-21C9-412D-B8BB-96DE808CE2AC}" srcOrd="0" destOrd="0" presId="urn:microsoft.com/office/officeart/2005/8/layout/vList5"/>
    <dgm:cxn modelId="{B93B51C0-A51C-45C7-A4ED-502A4DE4B4EE}" type="presOf" srcId="{C3FC40B3-C5D3-444D-83EF-C09EF8D6B580}" destId="{34DFD44F-31DE-4111-B1A2-338FAE45D603}" srcOrd="0" destOrd="0" presId="urn:microsoft.com/office/officeart/2005/8/layout/vList5"/>
    <dgm:cxn modelId="{EF285DD2-A332-45B2-842D-0A6DE322B817}" srcId="{6DB9BD4F-2C84-4076-A9CD-0A4CDC937004}" destId="{C3FC40B3-C5D3-444D-83EF-C09EF8D6B580}" srcOrd="0" destOrd="0" parTransId="{3F593463-C2D5-4DB7-AA92-4814CE7F688B}" sibTransId="{AC231E9D-29A6-4204-8E90-6CCC3D4140E1}"/>
    <dgm:cxn modelId="{D3023464-DD56-4C30-839C-B9EF4AA39C46}" srcId="{6A4D1862-6BE3-4B46-9D77-7D0DFD1954C0}" destId="{8F1CE5A9-D908-4765-9A8A-664831F918E8}" srcOrd="1" destOrd="0" parTransId="{2265A2B2-73F6-4BA9-8FC6-931050859445}" sibTransId="{947455A2-2D80-40E7-A46B-26B002BAAFFD}"/>
    <dgm:cxn modelId="{64743156-3204-4ECD-BE68-3CB5FC8E5062}" srcId="{8F1CE5A9-D908-4765-9A8A-664831F918E8}" destId="{7FAA1D6C-5960-491C-A15F-3D082A828FD7}" srcOrd="0" destOrd="0" parTransId="{A8B0734D-35E8-4C4C-866D-E76B08DCD38E}" sibTransId="{94AFD185-95B6-4536-AF65-D403F3ECDA5E}"/>
    <dgm:cxn modelId="{3224FD71-E011-4EF9-9CB7-43C6AF924780}" type="presOf" srcId="{308A671A-7AAD-42EC-B870-4E1859C68D5D}" destId="{DF66B0C2-3025-47B8-B615-B8BD9B9295B9}" srcOrd="0" destOrd="0" presId="urn:microsoft.com/office/officeart/2005/8/layout/vList5"/>
    <dgm:cxn modelId="{EE356A05-6F68-457A-968C-E1A779C01C53}" type="presParOf" srcId="{9A316450-21C9-412D-B8BB-96DE808CE2AC}" destId="{B336A7F2-0DB3-4EC9-BC60-93AFC634A016}" srcOrd="0" destOrd="0" presId="urn:microsoft.com/office/officeart/2005/8/layout/vList5"/>
    <dgm:cxn modelId="{907A376C-8CA0-4FF6-A2E0-3BF8E697900D}" type="presParOf" srcId="{B336A7F2-0DB3-4EC9-BC60-93AFC634A016}" destId="{42967B61-96C5-4608-8B0A-35005F37D22D}" srcOrd="0" destOrd="0" presId="urn:microsoft.com/office/officeart/2005/8/layout/vList5"/>
    <dgm:cxn modelId="{D406ACF7-9F40-4A83-914C-F30E50223407}" type="presParOf" srcId="{B336A7F2-0DB3-4EC9-BC60-93AFC634A016}" destId="{34DFD44F-31DE-4111-B1A2-338FAE45D603}" srcOrd="1" destOrd="0" presId="urn:microsoft.com/office/officeart/2005/8/layout/vList5"/>
    <dgm:cxn modelId="{2C036101-B29F-4D3D-806D-633B5877B4E1}" type="presParOf" srcId="{9A316450-21C9-412D-B8BB-96DE808CE2AC}" destId="{1C1D9F8E-3B43-4534-8344-0DCAF72F16B5}" srcOrd="1" destOrd="0" presId="urn:microsoft.com/office/officeart/2005/8/layout/vList5"/>
    <dgm:cxn modelId="{599BAAF1-32FD-4ECA-A636-22C810C2A6BB}" type="presParOf" srcId="{9A316450-21C9-412D-B8BB-96DE808CE2AC}" destId="{E32AD822-69E3-4129-AD76-B024BC806CB2}" srcOrd="2" destOrd="0" presId="urn:microsoft.com/office/officeart/2005/8/layout/vList5"/>
    <dgm:cxn modelId="{D3570055-81ED-4219-9DF3-FE677581AA4B}" type="presParOf" srcId="{E32AD822-69E3-4129-AD76-B024BC806CB2}" destId="{9C939D30-8F67-4E10-9D07-4277B7A2B6C2}" srcOrd="0" destOrd="0" presId="urn:microsoft.com/office/officeart/2005/8/layout/vList5"/>
    <dgm:cxn modelId="{68AC6135-DB3B-41A9-8176-BB48D6FE6C73}" type="presParOf" srcId="{E32AD822-69E3-4129-AD76-B024BC806CB2}" destId="{1546218B-DCD0-4D9D-AB76-2BA22DA2ED4C}" srcOrd="1" destOrd="0" presId="urn:microsoft.com/office/officeart/2005/8/layout/vList5"/>
    <dgm:cxn modelId="{39DE6F57-20E1-4BA5-BE4E-DB8C51673EC6}" type="presParOf" srcId="{9A316450-21C9-412D-B8BB-96DE808CE2AC}" destId="{514FF43D-E5A1-4025-BF0C-CB980DA0D898}" srcOrd="3" destOrd="0" presId="urn:microsoft.com/office/officeart/2005/8/layout/vList5"/>
    <dgm:cxn modelId="{9BFE5120-5EC6-40A9-95ED-541EA51BC260}" type="presParOf" srcId="{9A316450-21C9-412D-B8BB-96DE808CE2AC}" destId="{BB2B2064-53D2-4E99-8ABB-FF51E331121E}" srcOrd="4" destOrd="0" presId="urn:microsoft.com/office/officeart/2005/8/layout/vList5"/>
    <dgm:cxn modelId="{926F06C0-13EC-44E6-B435-D6CCB947821B}" type="presParOf" srcId="{BB2B2064-53D2-4E99-8ABB-FF51E331121E}" destId="{DA9019C0-6B6F-4525-8476-D3ACC9528EE4}" srcOrd="0" destOrd="0" presId="urn:microsoft.com/office/officeart/2005/8/layout/vList5"/>
    <dgm:cxn modelId="{DFC6A987-1CA9-4831-A7FF-3EAA621C8124}" type="presParOf" srcId="{BB2B2064-53D2-4E99-8ABB-FF51E331121E}" destId="{04C35690-7ED7-4F68-BBBD-785ADC3E9258}" srcOrd="1" destOrd="0" presId="urn:microsoft.com/office/officeart/2005/8/layout/vList5"/>
    <dgm:cxn modelId="{1B6DD997-3BC3-4C24-B2C6-5A451C4FC237}" type="presParOf" srcId="{9A316450-21C9-412D-B8BB-96DE808CE2AC}" destId="{4EB663E1-D0AF-4056-9781-B8AB2E67B935}" srcOrd="5" destOrd="0" presId="urn:microsoft.com/office/officeart/2005/8/layout/vList5"/>
    <dgm:cxn modelId="{E33E638E-517E-4C3D-BFFA-AB31405C6A36}" type="presParOf" srcId="{9A316450-21C9-412D-B8BB-96DE808CE2AC}" destId="{6BDD9326-E154-458F-AB08-2BC3DF488D7B}" srcOrd="6" destOrd="0" presId="urn:microsoft.com/office/officeart/2005/8/layout/vList5"/>
    <dgm:cxn modelId="{DBCF53CB-BBC9-4072-B6C8-720354775DB2}" type="presParOf" srcId="{6BDD9326-E154-458F-AB08-2BC3DF488D7B}" destId="{DF66B0C2-3025-47B8-B615-B8BD9B9295B9}" srcOrd="0" destOrd="0" presId="urn:microsoft.com/office/officeart/2005/8/layout/vList5"/>
    <dgm:cxn modelId="{52A055A3-5357-4A73-BDB1-EA02AFA7B023}" type="presParOf" srcId="{6BDD9326-E154-458F-AB08-2BC3DF488D7B}" destId="{46864A4D-BCC1-487A-9A6C-73895C26EE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169E1D-1001-497C-9070-9842BC744132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2921612-0D77-4C22-8C2B-A940D0B0CE4A}">
      <dgm:prSet phldrT="[文本]" custT="1"/>
      <dgm:spPr/>
      <dgm:t>
        <a:bodyPr/>
        <a:lstStyle/>
        <a:p>
          <a:r>
            <a:rPr lang="zh-CN" altLang="en-US" sz="2000" dirty="0" smtClean="0"/>
            <a:t>进程与线程的比较</a:t>
          </a:r>
          <a:endParaRPr lang="zh-CN" altLang="en-US" sz="2000" dirty="0"/>
        </a:p>
      </dgm:t>
    </dgm:pt>
    <dgm:pt modelId="{D70594AB-A776-41B5-964F-5022144A9AC0}" type="parTrans" cxnId="{4AE7A9E8-11CD-443D-918E-4FF03F493F7F}">
      <dgm:prSet/>
      <dgm:spPr/>
      <dgm:t>
        <a:bodyPr/>
        <a:lstStyle/>
        <a:p>
          <a:endParaRPr lang="zh-CN" altLang="en-US" sz="2000"/>
        </a:p>
      </dgm:t>
    </dgm:pt>
    <dgm:pt modelId="{353A6B52-E23F-4361-BFF5-EA45A18B141A}" type="sibTrans" cxnId="{4AE7A9E8-11CD-443D-918E-4FF03F493F7F}">
      <dgm:prSet/>
      <dgm:spPr/>
      <dgm:t>
        <a:bodyPr/>
        <a:lstStyle/>
        <a:p>
          <a:endParaRPr lang="zh-CN" altLang="en-US" sz="2000"/>
        </a:p>
      </dgm:t>
    </dgm:pt>
    <dgm:pt modelId="{0E85A53A-2387-4978-9DB5-7F441FED89DD}">
      <dgm:prSet phldrT="[文本]" custT="1"/>
      <dgm:spPr/>
      <dgm:t>
        <a:bodyPr/>
        <a:lstStyle/>
        <a:p>
          <a:r>
            <a:rPr lang="zh-CN" altLang="en-US" sz="2000" dirty="0" smtClean="0"/>
            <a:t>概念</a:t>
          </a:r>
          <a:endParaRPr lang="zh-CN" altLang="en-US" sz="2000" dirty="0"/>
        </a:p>
      </dgm:t>
    </dgm:pt>
    <dgm:pt modelId="{5152AC9D-7F4B-400E-9658-8B74E676AEEC}" type="parTrans" cxnId="{E5C2034B-21AE-477B-A944-C61238DDC4CC}">
      <dgm:prSet/>
      <dgm:spPr/>
      <dgm:t>
        <a:bodyPr/>
        <a:lstStyle/>
        <a:p>
          <a:endParaRPr lang="zh-CN" altLang="en-US" sz="2000"/>
        </a:p>
      </dgm:t>
    </dgm:pt>
    <dgm:pt modelId="{38735D8D-C78E-4539-AF70-CE84BEBC0C32}" type="sibTrans" cxnId="{E5C2034B-21AE-477B-A944-C61238DDC4CC}">
      <dgm:prSet/>
      <dgm:spPr/>
      <dgm:t>
        <a:bodyPr/>
        <a:lstStyle/>
        <a:p>
          <a:endParaRPr lang="zh-CN" altLang="en-US" sz="2000"/>
        </a:p>
      </dgm:t>
    </dgm:pt>
    <dgm:pt modelId="{3A1B1B33-62EA-495E-89A7-AE6418B0C418}">
      <dgm:prSet phldrT="[文本]" custT="1"/>
      <dgm:spPr/>
      <dgm:t>
        <a:bodyPr/>
        <a:lstStyle/>
        <a:p>
          <a:r>
            <a:rPr lang="zh-CN" altLang="en-US" sz="2000" dirty="0" smtClean="0"/>
            <a:t>调度</a:t>
          </a:r>
          <a:endParaRPr lang="zh-CN" altLang="en-US" sz="2000" dirty="0"/>
        </a:p>
      </dgm:t>
    </dgm:pt>
    <dgm:pt modelId="{0DCEF256-91A6-4201-813D-E18CDA186C0D}" type="parTrans" cxnId="{A11CFC2F-26A7-4A3F-973E-9FF964DEF281}">
      <dgm:prSet/>
      <dgm:spPr/>
      <dgm:t>
        <a:bodyPr/>
        <a:lstStyle/>
        <a:p>
          <a:endParaRPr lang="zh-CN" altLang="en-US" sz="2000"/>
        </a:p>
      </dgm:t>
    </dgm:pt>
    <dgm:pt modelId="{B138CDA6-D85F-442F-BCB5-4A9C080925B5}" type="sibTrans" cxnId="{A11CFC2F-26A7-4A3F-973E-9FF964DEF281}">
      <dgm:prSet/>
      <dgm:spPr/>
      <dgm:t>
        <a:bodyPr/>
        <a:lstStyle/>
        <a:p>
          <a:endParaRPr lang="zh-CN" altLang="en-US" sz="2000"/>
        </a:p>
      </dgm:t>
    </dgm:pt>
    <dgm:pt modelId="{DD0A2E6D-D014-49F0-BA7C-B7F9898FB09B}">
      <dgm:prSet phldrT="[文本]" custT="1"/>
      <dgm:spPr/>
      <dgm:t>
        <a:bodyPr/>
        <a:lstStyle/>
        <a:p>
          <a:r>
            <a:rPr lang="zh-CN" altLang="en-US" sz="2000" dirty="0" smtClean="0"/>
            <a:t>并发性</a:t>
          </a:r>
          <a:endParaRPr lang="zh-CN" altLang="en-US" sz="2000" dirty="0"/>
        </a:p>
      </dgm:t>
    </dgm:pt>
    <dgm:pt modelId="{ED35AAE1-67DE-4AE0-B997-9E04B9C5248A}" type="parTrans" cxnId="{C108F18F-F5C7-482F-916E-BABF9341291D}">
      <dgm:prSet/>
      <dgm:spPr/>
      <dgm:t>
        <a:bodyPr/>
        <a:lstStyle/>
        <a:p>
          <a:endParaRPr lang="zh-CN" altLang="en-US" sz="2000"/>
        </a:p>
      </dgm:t>
    </dgm:pt>
    <dgm:pt modelId="{CBEB37BC-1799-4367-A53C-237FCE8F7648}" type="sibTrans" cxnId="{C108F18F-F5C7-482F-916E-BABF9341291D}">
      <dgm:prSet/>
      <dgm:spPr/>
      <dgm:t>
        <a:bodyPr/>
        <a:lstStyle/>
        <a:p>
          <a:endParaRPr lang="zh-CN" altLang="en-US" sz="2000"/>
        </a:p>
      </dgm:t>
    </dgm:pt>
    <dgm:pt modelId="{A301F878-9C5B-4F48-8FA9-59FBD48D4EDA}">
      <dgm:prSet custT="1"/>
      <dgm:spPr/>
      <dgm:t>
        <a:bodyPr/>
        <a:lstStyle/>
        <a:p>
          <a:r>
            <a:rPr lang="zh-CN" altLang="en-US" sz="2000" dirty="0" smtClean="0"/>
            <a:t>拥有资源</a:t>
          </a:r>
          <a:endParaRPr lang="zh-CN" altLang="en-US" sz="2000" dirty="0"/>
        </a:p>
      </dgm:t>
    </dgm:pt>
    <dgm:pt modelId="{D9806289-AF78-469B-9483-7C0B4EC5A1BD}" type="parTrans" cxnId="{0C7451DE-E583-4BC6-8C35-44F49B7B7329}">
      <dgm:prSet/>
      <dgm:spPr/>
      <dgm:t>
        <a:bodyPr/>
        <a:lstStyle/>
        <a:p>
          <a:endParaRPr lang="zh-CN" altLang="en-US" sz="2000"/>
        </a:p>
      </dgm:t>
    </dgm:pt>
    <dgm:pt modelId="{58C85FEF-843E-4592-964A-D3D074BFEACB}" type="sibTrans" cxnId="{0C7451DE-E583-4BC6-8C35-44F49B7B7329}">
      <dgm:prSet/>
      <dgm:spPr/>
      <dgm:t>
        <a:bodyPr/>
        <a:lstStyle/>
        <a:p>
          <a:endParaRPr lang="zh-CN" altLang="en-US" sz="2000"/>
        </a:p>
      </dgm:t>
    </dgm:pt>
    <dgm:pt modelId="{B1A79FAD-D646-477D-928C-C5EE10FC288B}">
      <dgm:prSet custT="1"/>
      <dgm:spPr/>
      <dgm:t>
        <a:bodyPr/>
        <a:lstStyle/>
        <a:p>
          <a:r>
            <a:rPr lang="zh-CN" altLang="en-US" sz="2000" dirty="0" smtClean="0"/>
            <a:t>系统开销</a:t>
          </a:r>
          <a:endParaRPr lang="zh-CN" altLang="en-US" sz="2000" dirty="0"/>
        </a:p>
      </dgm:t>
    </dgm:pt>
    <dgm:pt modelId="{28786631-ABC7-4685-85B5-599F14776824}" type="parTrans" cxnId="{B9CD6E6A-1F4D-48FA-A7EA-CEB0DBF83415}">
      <dgm:prSet/>
      <dgm:spPr/>
      <dgm:t>
        <a:bodyPr/>
        <a:lstStyle/>
        <a:p>
          <a:endParaRPr lang="zh-CN" altLang="en-US" sz="2000"/>
        </a:p>
      </dgm:t>
    </dgm:pt>
    <dgm:pt modelId="{C86DDA31-8E3E-447D-ADBC-59F3B6DFD77F}" type="sibTrans" cxnId="{B9CD6E6A-1F4D-48FA-A7EA-CEB0DBF83415}">
      <dgm:prSet/>
      <dgm:spPr/>
      <dgm:t>
        <a:bodyPr/>
        <a:lstStyle/>
        <a:p>
          <a:endParaRPr lang="zh-CN" altLang="en-US" sz="2000"/>
        </a:p>
      </dgm:t>
    </dgm:pt>
    <dgm:pt modelId="{DA0B031C-1C60-4177-80BC-B8CBF15A4A81}" type="pres">
      <dgm:prSet presAssocID="{8D169E1D-1001-497C-9070-9842BC74413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7EA92-C29A-4336-8866-AB048EDC6186}" type="pres">
      <dgm:prSet presAssocID="{32921612-0D77-4C22-8C2B-A940D0B0CE4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10DF498-6B96-4AE6-9475-38D58A1CC41D}" type="pres">
      <dgm:prSet presAssocID="{5152AC9D-7F4B-400E-9658-8B74E676AEEC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6FD1EC26-2230-4FB0-B6B7-4F86B0D8FEC9}" type="pres">
      <dgm:prSet presAssocID="{0E85A53A-2387-4978-9DB5-7F441FED89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60F66-CDC1-4A32-929D-9F7C732EC1B6}" type="pres">
      <dgm:prSet presAssocID="{0DCEF256-91A6-4201-813D-E18CDA186C0D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63066813-9538-4C51-A14E-0C6236D9D21A}" type="pres">
      <dgm:prSet presAssocID="{3A1B1B33-62EA-495E-89A7-AE6418B0C4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9A386-721F-4993-8E79-9D988EAF69CC}" type="pres">
      <dgm:prSet presAssocID="{ED35AAE1-67DE-4AE0-B997-9E04B9C5248A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D2114594-C32D-4BAD-B329-2A9F715977CD}" type="pres">
      <dgm:prSet presAssocID="{DD0A2E6D-D014-49F0-BA7C-B7F9898FB0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3FE2E5-3B4B-4CD9-90E0-853335A2DBB7}" type="pres">
      <dgm:prSet presAssocID="{D9806289-AF78-469B-9483-7C0B4EC5A1BD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FDF1CE0B-74BB-4157-8522-82388DCFD7B1}" type="pres">
      <dgm:prSet presAssocID="{A301F878-9C5B-4F48-8FA9-59FBD48D4E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77648-A236-4B8D-B095-A655AE97EE3B}" type="pres">
      <dgm:prSet presAssocID="{28786631-ABC7-4685-85B5-599F14776824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40B445F0-FF1B-4D03-BA74-E1B83C03DC8B}" type="pres">
      <dgm:prSet presAssocID="{B1A79FAD-D646-477D-928C-C5EE10FC28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CD6E6A-1F4D-48FA-A7EA-CEB0DBF83415}" srcId="{32921612-0D77-4C22-8C2B-A940D0B0CE4A}" destId="{B1A79FAD-D646-477D-928C-C5EE10FC288B}" srcOrd="4" destOrd="0" parTransId="{28786631-ABC7-4685-85B5-599F14776824}" sibTransId="{C86DDA31-8E3E-447D-ADBC-59F3B6DFD77F}"/>
    <dgm:cxn modelId="{A11CFC2F-26A7-4A3F-973E-9FF964DEF281}" srcId="{32921612-0D77-4C22-8C2B-A940D0B0CE4A}" destId="{3A1B1B33-62EA-495E-89A7-AE6418B0C418}" srcOrd="1" destOrd="0" parTransId="{0DCEF256-91A6-4201-813D-E18CDA186C0D}" sibTransId="{B138CDA6-D85F-442F-BCB5-4A9C080925B5}"/>
    <dgm:cxn modelId="{FEB98AED-DC0D-42D8-889F-482100560498}" type="presOf" srcId="{0E85A53A-2387-4978-9DB5-7F441FED89DD}" destId="{6FD1EC26-2230-4FB0-B6B7-4F86B0D8FEC9}" srcOrd="0" destOrd="0" presId="urn:microsoft.com/office/officeart/2005/8/layout/radial4"/>
    <dgm:cxn modelId="{E5C2034B-21AE-477B-A944-C61238DDC4CC}" srcId="{32921612-0D77-4C22-8C2B-A940D0B0CE4A}" destId="{0E85A53A-2387-4978-9DB5-7F441FED89DD}" srcOrd="0" destOrd="0" parTransId="{5152AC9D-7F4B-400E-9658-8B74E676AEEC}" sibTransId="{38735D8D-C78E-4539-AF70-CE84BEBC0C32}"/>
    <dgm:cxn modelId="{5B6808F7-CC5D-4691-AA6B-2EC8961D594F}" type="presOf" srcId="{A301F878-9C5B-4F48-8FA9-59FBD48D4EDA}" destId="{FDF1CE0B-74BB-4157-8522-82388DCFD7B1}" srcOrd="0" destOrd="0" presId="urn:microsoft.com/office/officeart/2005/8/layout/radial4"/>
    <dgm:cxn modelId="{4251EF81-18AF-4608-BA9A-0523E403718B}" type="presOf" srcId="{D9806289-AF78-469B-9483-7C0B4EC5A1BD}" destId="{7A3FE2E5-3B4B-4CD9-90E0-853335A2DBB7}" srcOrd="0" destOrd="0" presId="urn:microsoft.com/office/officeart/2005/8/layout/radial4"/>
    <dgm:cxn modelId="{49B6DA81-59E2-41F0-AE77-57AC6784980F}" type="presOf" srcId="{0DCEF256-91A6-4201-813D-E18CDA186C0D}" destId="{8C260F66-CDC1-4A32-929D-9F7C732EC1B6}" srcOrd="0" destOrd="0" presId="urn:microsoft.com/office/officeart/2005/8/layout/radial4"/>
    <dgm:cxn modelId="{4AE7A9E8-11CD-443D-918E-4FF03F493F7F}" srcId="{8D169E1D-1001-497C-9070-9842BC744132}" destId="{32921612-0D77-4C22-8C2B-A940D0B0CE4A}" srcOrd="0" destOrd="0" parTransId="{D70594AB-A776-41B5-964F-5022144A9AC0}" sibTransId="{353A6B52-E23F-4361-BFF5-EA45A18B141A}"/>
    <dgm:cxn modelId="{B32F28AE-C62A-4A06-9E12-2879D0F98DA3}" type="presOf" srcId="{B1A79FAD-D646-477D-928C-C5EE10FC288B}" destId="{40B445F0-FF1B-4D03-BA74-E1B83C03DC8B}" srcOrd="0" destOrd="0" presId="urn:microsoft.com/office/officeart/2005/8/layout/radial4"/>
    <dgm:cxn modelId="{9D1319D3-B699-43D4-943C-1D6F6B07D887}" type="presOf" srcId="{ED35AAE1-67DE-4AE0-B997-9E04B9C5248A}" destId="{3559A386-721F-4993-8E79-9D988EAF69CC}" srcOrd="0" destOrd="0" presId="urn:microsoft.com/office/officeart/2005/8/layout/radial4"/>
    <dgm:cxn modelId="{9675CB00-5348-4738-9784-6F0CD23EACF5}" type="presOf" srcId="{32921612-0D77-4C22-8C2B-A940D0B0CE4A}" destId="{8247EA92-C29A-4336-8866-AB048EDC6186}" srcOrd="0" destOrd="0" presId="urn:microsoft.com/office/officeart/2005/8/layout/radial4"/>
    <dgm:cxn modelId="{391F8FAA-CCDC-4A57-A689-8A17AD819635}" type="presOf" srcId="{8D169E1D-1001-497C-9070-9842BC744132}" destId="{DA0B031C-1C60-4177-80BC-B8CBF15A4A81}" srcOrd="0" destOrd="0" presId="urn:microsoft.com/office/officeart/2005/8/layout/radial4"/>
    <dgm:cxn modelId="{0E57096D-8E0E-449B-8FE5-BC8A267C0BDE}" type="presOf" srcId="{3A1B1B33-62EA-495E-89A7-AE6418B0C418}" destId="{63066813-9538-4C51-A14E-0C6236D9D21A}" srcOrd="0" destOrd="0" presId="urn:microsoft.com/office/officeart/2005/8/layout/radial4"/>
    <dgm:cxn modelId="{31EF1210-9131-4ED7-869D-109378D12A59}" type="presOf" srcId="{28786631-ABC7-4685-85B5-599F14776824}" destId="{6A977648-A236-4B8D-B095-A655AE97EE3B}" srcOrd="0" destOrd="0" presId="urn:microsoft.com/office/officeart/2005/8/layout/radial4"/>
    <dgm:cxn modelId="{7257656C-22E8-4650-9C5D-A437C082EEC8}" type="presOf" srcId="{5152AC9D-7F4B-400E-9658-8B74E676AEEC}" destId="{910DF498-6B96-4AE6-9475-38D58A1CC41D}" srcOrd="0" destOrd="0" presId="urn:microsoft.com/office/officeart/2005/8/layout/radial4"/>
    <dgm:cxn modelId="{387E76A8-7548-45C5-8FCC-594D26B38301}" type="presOf" srcId="{DD0A2E6D-D014-49F0-BA7C-B7F9898FB09B}" destId="{D2114594-C32D-4BAD-B329-2A9F715977CD}" srcOrd="0" destOrd="0" presId="urn:microsoft.com/office/officeart/2005/8/layout/radial4"/>
    <dgm:cxn modelId="{C108F18F-F5C7-482F-916E-BABF9341291D}" srcId="{32921612-0D77-4C22-8C2B-A940D0B0CE4A}" destId="{DD0A2E6D-D014-49F0-BA7C-B7F9898FB09B}" srcOrd="2" destOrd="0" parTransId="{ED35AAE1-67DE-4AE0-B997-9E04B9C5248A}" sibTransId="{CBEB37BC-1799-4367-A53C-237FCE8F7648}"/>
    <dgm:cxn modelId="{0C7451DE-E583-4BC6-8C35-44F49B7B7329}" srcId="{32921612-0D77-4C22-8C2B-A940D0B0CE4A}" destId="{A301F878-9C5B-4F48-8FA9-59FBD48D4EDA}" srcOrd="3" destOrd="0" parTransId="{D9806289-AF78-469B-9483-7C0B4EC5A1BD}" sibTransId="{58C85FEF-843E-4592-964A-D3D074BFEACB}"/>
    <dgm:cxn modelId="{453658B3-7506-4A61-8C40-063B014AD271}" type="presParOf" srcId="{DA0B031C-1C60-4177-80BC-B8CBF15A4A81}" destId="{8247EA92-C29A-4336-8866-AB048EDC6186}" srcOrd="0" destOrd="0" presId="urn:microsoft.com/office/officeart/2005/8/layout/radial4"/>
    <dgm:cxn modelId="{47FE09BC-88B8-4B03-8937-75EB8A8BDF16}" type="presParOf" srcId="{DA0B031C-1C60-4177-80BC-B8CBF15A4A81}" destId="{910DF498-6B96-4AE6-9475-38D58A1CC41D}" srcOrd="1" destOrd="0" presId="urn:microsoft.com/office/officeart/2005/8/layout/radial4"/>
    <dgm:cxn modelId="{71F919BA-3593-4740-BD32-9D50AF950F5C}" type="presParOf" srcId="{DA0B031C-1C60-4177-80BC-B8CBF15A4A81}" destId="{6FD1EC26-2230-4FB0-B6B7-4F86B0D8FEC9}" srcOrd="2" destOrd="0" presId="urn:microsoft.com/office/officeart/2005/8/layout/radial4"/>
    <dgm:cxn modelId="{02B25A1C-CDCD-4DFF-88C9-68B99B8237A0}" type="presParOf" srcId="{DA0B031C-1C60-4177-80BC-B8CBF15A4A81}" destId="{8C260F66-CDC1-4A32-929D-9F7C732EC1B6}" srcOrd="3" destOrd="0" presId="urn:microsoft.com/office/officeart/2005/8/layout/radial4"/>
    <dgm:cxn modelId="{C5EE0ED1-36AC-44A1-9658-E163EC9804F0}" type="presParOf" srcId="{DA0B031C-1C60-4177-80BC-B8CBF15A4A81}" destId="{63066813-9538-4C51-A14E-0C6236D9D21A}" srcOrd="4" destOrd="0" presId="urn:microsoft.com/office/officeart/2005/8/layout/radial4"/>
    <dgm:cxn modelId="{12D9F217-77C6-4243-B282-3273EAA2C540}" type="presParOf" srcId="{DA0B031C-1C60-4177-80BC-B8CBF15A4A81}" destId="{3559A386-721F-4993-8E79-9D988EAF69CC}" srcOrd="5" destOrd="0" presId="urn:microsoft.com/office/officeart/2005/8/layout/radial4"/>
    <dgm:cxn modelId="{EFB3FF6F-43E0-4A87-BD95-4E2BB268A779}" type="presParOf" srcId="{DA0B031C-1C60-4177-80BC-B8CBF15A4A81}" destId="{D2114594-C32D-4BAD-B329-2A9F715977CD}" srcOrd="6" destOrd="0" presId="urn:microsoft.com/office/officeart/2005/8/layout/radial4"/>
    <dgm:cxn modelId="{ABC4BAEA-8361-4294-A711-6DA1C3C4F256}" type="presParOf" srcId="{DA0B031C-1C60-4177-80BC-B8CBF15A4A81}" destId="{7A3FE2E5-3B4B-4CD9-90E0-853335A2DBB7}" srcOrd="7" destOrd="0" presId="urn:microsoft.com/office/officeart/2005/8/layout/radial4"/>
    <dgm:cxn modelId="{058C7A20-A714-4F37-A3D1-A15B197E83F5}" type="presParOf" srcId="{DA0B031C-1C60-4177-80BC-B8CBF15A4A81}" destId="{FDF1CE0B-74BB-4157-8522-82388DCFD7B1}" srcOrd="8" destOrd="0" presId="urn:microsoft.com/office/officeart/2005/8/layout/radial4"/>
    <dgm:cxn modelId="{853045D5-4BBF-42DF-A2D3-9050938F0B41}" type="presParOf" srcId="{DA0B031C-1C60-4177-80BC-B8CBF15A4A81}" destId="{6A977648-A236-4B8D-B095-A655AE97EE3B}" srcOrd="9" destOrd="0" presId="urn:microsoft.com/office/officeart/2005/8/layout/radial4"/>
    <dgm:cxn modelId="{BC8CF444-A3CB-4B97-AE47-37E6A1EAC351}" type="presParOf" srcId="{DA0B031C-1C60-4177-80BC-B8CBF15A4A81}" destId="{40B445F0-FF1B-4D03-BA74-E1B83C03DC8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58611D-65AD-44A8-836E-8AA9693545A4}" type="doc">
      <dgm:prSet loTypeId="urn:diagrams.loki3.com/TabbedArc+Icon" loCatId="relationship" qsTypeId="urn:microsoft.com/office/officeart/2005/8/quickstyle/simple1" qsCatId="simple" csTypeId="urn:microsoft.com/office/officeart/2005/8/colors/colorful1" csCatId="colorful" phldr="1"/>
      <dgm:spPr/>
    </dgm:pt>
    <dgm:pt modelId="{3C8EABEE-A00B-43C5-9F3E-30291F54DC98}">
      <dgm:prSet phldrT="[文本]"/>
      <dgm:spPr/>
      <dgm:t>
        <a:bodyPr/>
        <a:lstStyle/>
        <a:p>
          <a:r>
            <a:rPr lang="zh-CN" altLang="en-US" dirty="0" smtClean="0">
              <a:latin typeface="Times New Roman" pitchFamily="18" charset="0"/>
              <a:cs typeface="Times New Roman" pitchFamily="18" charset="0"/>
            </a:rPr>
            <a:t>用户级线程</a:t>
          </a:r>
          <a:endParaRPr lang="zh-CN" altLang="en-US" dirty="0"/>
        </a:p>
      </dgm:t>
    </dgm:pt>
    <dgm:pt modelId="{AA07165E-A53C-445E-9D55-BDA5490F53CB}" type="par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54583A3E-A58F-4C64-B146-2AADA9B407E9}" type="sib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43D98421-0F21-4BFD-A591-0CBCBE4FB101}">
      <dgm:prSet phldrT="[文本]"/>
      <dgm:spPr/>
      <dgm:t>
        <a:bodyPr/>
        <a:lstStyle/>
        <a:p>
          <a:r>
            <a:rPr lang="zh-CN" altLang="en-US" dirty="0" smtClean="0">
              <a:latin typeface="Times New Roman" pitchFamily="18" charset="0"/>
              <a:cs typeface="Times New Roman" pitchFamily="18" charset="0"/>
            </a:rPr>
            <a:t>内核级线程</a:t>
          </a:r>
          <a:endParaRPr lang="zh-CN" altLang="en-US" dirty="0"/>
        </a:p>
      </dgm:t>
    </dgm:pt>
    <dgm:pt modelId="{0A769BDB-F409-4136-A523-8876701AA4C7}" type="parTrans" cxnId="{E6830B78-7FF7-498D-9B82-1720E3D5F4A6}">
      <dgm:prSet/>
      <dgm:spPr/>
      <dgm:t>
        <a:bodyPr/>
        <a:lstStyle/>
        <a:p>
          <a:endParaRPr lang="zh-CN" altLang="en-US"/>
        </a:p>
      </dgm:t>
    </dgm:pt>
    <dgm:pt modelId="{24DE6258-A9E0-4784-BEA7-890CD76592F1}" type="sibTrans" cxnId="{E6830B78-7FF7-498D-9B82-1720E3D5F4A6}">
      <dgm:prSet/>
      <dgm:spPr/>
      <dgm:t>
        <a:bodyPr/>
        <a:lstStyle/>
        <a:p>
          <a:endParaRPr lang="zh-CN" altLang="en-US"/>
        </a:p>
      </dgm:t>
    </dgm:pt>
    <dgm:pt modelId="{53EFB5B2-6718-4E41-8689-C5F3DB50C084}">
      <dgm:prSet phldrT="[文本]"/>
      <dgm:spPr/>
      <dgm:t>
        <a:bodyPr/>
        <a:lstStyle/>
        <a:p>
          <a:r>
            <a:rPr lang="zh-CN" altLang="en-US" dirty="0" smtClean="0">
              <a:latin typeface="Times New Roman" pitchFamily="18" charset="0"/>
              <a:cs typeface="Times New Roman" pitchFamily="18" charset="0"/>
            </a:rPr>
            <a:t>混合</a:t>
          </a:r>
          <a:endParaRPr lang="en-US" altLang="zh-CN" dirty="0" smtClean="0">
            <a:latin typeface="Times New Roman" pitchFamily="18" charset="0"/>
            <a:cs typeface="Times New Roman" pitchFamily="18" charset="0"/>
          </a:endParaRPr>
        </a:p>
        <a:p>
          <a:r>
            <a:rPr lang="zh-CN" altLang="en-US" dirty="0" smtClean="0">
              <a:latin typeface="Times New Roman" pitchFamily="18" charset="0"/>
              <a:cs typeface="Times New Roman" pitchFamily="18" charset="0"/>
            </a:rPr>
            <a:t>线程</a:t>
          </a:r>
          <a:endParaRPr lang="zh-CN" altLang="en-US" dirty="0"/>
        </a:p>
      </dgm:t>
    </dgm:pt>
    <dgm:pt modelId="{0287075B-94B9-4F5D-A907-372616FDD5EB}" type="par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DAB7EE2C-C2D0-4619-950D-987BEE19B912}" type="sib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B89ED440-CDDC-4E0F-8C4B-BD5915177C28}" type="pres">
      <dgm:prSet presAssocID="{2758611D-65AD-44A8-836E-8AA9693545A4}" presName="Name0" presStyleCnt="0">
        <dgm:presLayoutVars>
          <dgm:dir/>
          <dgm:resizeHandles val="exact"/>
        </dgm:presLayoutVars>
      </dgm:prSet>
      <dgm:spPr/>
    </dgm:pt>
    <dgm:pt modelId="{CDD56E0A-5EB4-43CB-8E85-9235A8686F51}" type="pres">
      <dgm:prSet presAssocID="{3C8EABEE-A00B-43C5-9F3E-30291F54DC98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F67BC-BBA9-439D-BBC1-533EEBABB039}" type="pres">
      <dgm:prSet presAssocID="{43D98421-0F21-4BFD-A591-0CBCBE4FB101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FBDA1-DE0E-4C72-A3AD-2A0EF403F9AC}" type="pres">
      <dgm:prSet presAssocID="{53EFB5B2-6718-4E41-8689-C5F3DB50C084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143C9F-0713-4631-BBCD-25940756A07F}" srcId="{2758611D-65AD-44A8-836E-8AA9693545A4}" destId="{53EFB5B2-6718-4E41-8689-C5F3DB50C084}" srcOrd="2" destOrd="0" parTransId="{0287075B-94B9-4F5D-A907-372616FDD5EB}" sibTransId="{DAB7EE2C-C2D0-4619-950D-987BEE19B912}"/>
    <dgm:cxn modelId="{2E61A459-8DB7-442B-84D3-7DFE53905742}" srcId="{2758611D-65AD-44A8-836E-8AA9693545A4}" destId="{3C8EABEE-A00B-43C5-9F3E-30291F54DC98}" srcOrd="0" destOrd="0" parTransId="{AA07165E-A53C-445E-9D55-BDA5490F53CB}" sibTransId="{54583A3E-A58F-4C64-B146-2AADA9B407E9}"/>
    <dgm:cxn modelId="{08C87CC1-84AE-4AB2-8B72-A8AEC1824E0F}" type="presOf" srcId="{43D98421-0F21-4BFD-A591-0CBCBE4FB101}" destId="{55AF67BC-BBA9-439D-BBC1-533EEBABB039}" srcOrd="0" destOrd="0" presId="urn:diagrams.loki3.com/TabbedArc+Icon"/>
    <dgm:cxn modelId="{C6BCAD2B-34F4-4E07-980C-2FA046DE2CC3}" type="presOf" srcId="{3C8EABEE-A00B-43C5-9F3E-30291F54DC98}" destId="{CDD56E0A-5EB4-43CB-8E85-9235A8686F51}" srcOrd="0" destOrd="0" presId="urn:diagrams.loki3.com/TabbedArc+Icon"/>
    <dgm:cxn modelId="{1D62DE26-9FD6-4A46-872B-61D60BB167C4}" type="presOf" srcId="{2758611D-65AD-44A8-836E-8AA9693545A4}" destId="{B89ED440-CDDC-4E0F-8C4B-BD5915177C28}" srcOrd="0" destOrd="0" presId="urn:diagrams.loki3.com/TabbedArc+Icon"/>
    <dgm:cxn modelId="{A6610188-CFD7-4507-803B-AC2FA320FE5E}" type="presOf" srcId="{53EFB5B2-6718-4E41-8689-C5F3DB50C084}" destId="{ECDFBDA1-DE0E-4C72-A3AD-2A0EF403F9AC}" srcOrd="0" destOrd="0" presId="urn:diagrams.loki3.com/TabbedArc+Icon"/>
    <dgm:cxn modelId="{E6830B78-7FF7-498D-9B82-1720E3D5F4A6}" srcId="{2758611D-65AD-44A8-836E-8AA9693545A4}" destId="{43D98421-0F21-4BFD-A591-0CBCBE4FB101}" srcOrd="1" destOrd="0" parTransId="{0A769BDB-F409-4136-A523-8876701AA4C7}" sibTransId="{24DE6258-A9E0-4784-BEA7-890CD76592F1}"/>
    <dgm:cxn modelId="{E51B08E2-56CF-4E25-9198-04D6801FBA85}" type="presParOf" srcId="{B89ED440-CDDC-4E0F-8C4B-BD5915177C28}" destId="{CDD56E0A-5EB4-43CB-8E85-9235A8686F51}" srcOrd="0" destOrd="0" presId="urn:diagrams.loki3.com/TabbedArc+Icon"/>
    <dgm:cxn modelId="{CD446584-929C-4CE9-B361-1A94B6F8A330}" type="presParOf" srcId="{B89ED440-CDDC-4E0F-8C4B-BD5915177C28}" destId="{55AF67BC-BBA9-439D-BBC1-533EEBABB039}" srcOrd="1" destOrd="0" presId="urn:diagrams.loki3.com/TabbedArc+Icon"/>
    <dgm:cxn modelId="{CF64BEC8-56E6-4F57-8064-51D00A086A61}" type="presParOf" srcId="{B89ED440-CDDC-4E0F-8C4B-BD5915177C28}" destId="{ECDFBDA1-DE0E-4C72-A3AD-2A0EF403F9A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4D69ED-A7F6-49BA-838E-CB37A7971CA6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</dgm:pt>
    <dgm:pt modelId="{F4571974-5BD5-4F96-AE74-904BFFBF29D4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3634715C-5145-4369-8B9B-48F0C6145469}" type="parTrans" cxnId="{0BD98A27-D0D5-4DBE-9CCC-755B0C66D5FE}">
      <dgm:prSet/>
      <dgm:spPr/>
      <dgm:t>
        <a:bodyPr/>
        <a:lstStyle/>
        <a:p>
          <a:endParaRPr lang="zh-CN" altLang="en-US" sz="2400"/>
        </a:p>
      </dgm:t>
    </dgm:pt>
    <dgm:pt modelId="{07B08A53-54C8-4725-9176-8178E249277A}" type="sibTrans" cxnId="{0BD98A27-D0D5-4DBE-9CCC-755B0C66D5FE}">
      <dgm:prSet/>
      <dgm:spPr/>
      <dgm:t>
        <a:bodyPr/>
        <a:lstStyle/>
        <a:p>
          <a:endParaRPr lang="zh-CN" altLang="en-US" sz="2400"/>
        </a:p>
      </dgm:t>
    </dgm:pt>
    <dgm:pt modelId="{41882B3A-57DF-4FA4-8682-4AF79E707215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79B90AE5-2FF2-48A0-B2C8-52D95E899B7C}" type="parTrans" cxnId="{D20CE462-7020-485E-A2B1-F9E533C509F4}">
      <dgm:prSet/>
      <dgm:spPr/>
      <dgm:t>
        <a:bodyPr/>
        <a:lstStyle/>
        <a:p>
          <a:endParaRPr lang="zh-CN" altLang="en-US" sz="2400"/>
        </a:p>
      </dgm:t>
    </dgm:pt>
    <dgm:pt modelId="{0D2ABF4B-55AF-41B0-AC6E-86AA629FAA3C}" type="sibTrans" cxnId="{D20CE462-7020-485E-A2B1-F9E533C509F4}">
      <dgm:prSet/>
      <dgm:spPr/>
      <dgm:t>
        <a:bodyPr/>
        <a:lstStyle/>
        <a:p>
          <a:endParaRPr lang="zh-CN" altLang="en-US" sz="2400"/>
        </a:p>
      </dgm:t>
    </dgm:pt>
    <dgm:pt modelId="{358B5533-F9EC-428E-9239-DEBC1244B63E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B27E50EC-E017-4C1F-92E1-848D3CDA0DDC}" type="parTrans" cxnId="{CB0AAC9B-3ED9-4FEB-B597-7E6888B64A4A}">
      <dgm:prSet/>
      <dgm:spPr/>
      <dgm:t>
        <a:bodyPr/>
        <a:lstStyle/>
        <a:p>
          <a:endParaRPr lang="zh-CN" altLang="en-US" sz="2400"/>
        </a:p>
      </dgm:t>
    </dgm:pt>
    <dgm:pt modelId="{9D0C460C-48FD-48E2-AA81-BA81E80A6B49}" type="sibTrans" cxnId="{CB0AAC9B-3ED9-4FEB-B597-7E6888B64A4A}">
      <dgm:prSet/>
      <dgm:spPr/>
      <dgm:t>
        <a:bodyPr/>
        <a:lstStyle/>
        <a:p>
          <a:endParaRPr lang="zh-CN" altLang="en-US" sz="2400"/>
        </a:p>
      </dgm:t>
    </dgm:pt>
    <dgm:pt modelId="{D1AAAB9B-27DA-4435-8562-CF3422A2AC99}">
      <dgm:prSet custT="1"/>
      <dgm:spPr/>
      <dgm:t>
        <a:bodyPr/>
        <a:lstStyle/>
        <a:p>
          <a:r>
            <a:rPr lang="en-US" altLang="zh-CN" sz="2400" dirty="0" smtClean="0"/>
            <a:t>1. </a:t>
          </a:r>
          <a:r>
            <a:rPr lang="zh-CN" altLang="en-US" sz="2400" dirty="0" smtClean="0"/>
            <a:t>建立进程控制结构并赋初值，使其成为进程映像</a:t>
          </a:r>
          <a:endParaRPr lang="zh-CN" altLang="en-US" sz="2400" dirty="0"/>
        </a:p>
      </dgm:t>
    </dgm:pt>
    <dgm:pt modelId="{6696AFC1-5AEB-4BF0-AD36-7A5A8240E9AE}" type="parTrans" cxnId="{B4932BD8-31CF-4311-B38A-65AEB9161FD6}">
      <dgm:prSet/>
      <dgm:spPr/>
      <dgm:t>
        <a:bodyPr/>
        <a:lstStyle/>
        <a:p>
          <a:endParaRPr lang="zh-CN" altLang="en-US" sz="2400"/>
        </a:p>
      </dgm:t>
    </dgm:pt>
    <dgm:pt modelId="{A3180CAB-4F9C-421B-A3F3-26A1C7D494BF}" type="sibTrans" cxnId="{B4932BD8-31CF-4311-B38A-65AEB9161FD6}">
      <dgm:prSet/>
      <dgm:spPr/>
      <dgm:t>
        <a:bodyPr/>
        <a:lstStyle/>
        <a:p>
          <a:endParaRPr lang="zh-CN" altLang="en-US" sz="2400"/>
        </a:p>
      </dgm:t>
    </dgm:pt>
    <dgm:pt modelId="{4D14278D-BDB7-4ECC-868A-100EA635830A}">
      <dgm:prSet custT="1"/>
      <dgm:spPr/>
      <dgm:t>
        <a:bodyPr/>
        <a:lstStyle/>
        <a:p>
          <a:r>
            <a:rPr lang="en-US" altLang="zh-CN" sz="2400" dirty="0" smtClean="0"/>
            <a:t>2. </a:t>
          </a:r>
          <a:r>
            <a:rPr lang="zh-CN" altLang="en-US" sz="2400" dirty="0" smtClean="0"/>
            <a:t>为新进程的执行设置跟踪进程执行情况的相关内核数据结构</a:t>
          </a:r>
          <a:endParaRPr lang="zh-CN" altLang="en-US" sz="2400" dirty="0"/>
        </a:p>
      </dgm:t>
    </dgm:pt>
    <dgm:pt modelId="{67CD3DB6-AA8E-49D7-AEDE-EDCF17D4B7A3}" type="parTrans" cxnId="{B941A79D-0F38-4076-BE73-54CCB9F922F3}">
      <dgm:prSet/>
      <dgm:spPr/>
      <dgm:t>
        <a:bodyPr/>
        <a:lstStyle/>
        <a:p>
          <a:endParaRPr lang="zh-CN" altLang="en-US" sz="2400"/>
        </a:p>
      </dgm:t>
    </dgm:pt>
    <dgm:pt modelId="{6B0FB8D7-09D2-46C5-BE6B-2EF8C1D0A17D}" type="sibTrans" cxnId="{B941A79D-0F38-4076-BE73-54CCB9F922F3}">
      <dgm:prSet/>
      <dgm:spPr/>
      <dgm:t>
        <a:bodyPr/>
        <a:lstStyle/>
        <a:p>
          <a:endParaRPr lang="zh-CN" altLang="en-US" sz="2400"/>
        </a:p>
      </dgm:t>
    </dgm:pt>
    <dgm:pt modelId="{FC2650B3-951C-44F2-AF7B-180C2EBFA0F6}">
      <dgm:prSet custT="1"/>
      <dgm:spPr/>
      <dgm:t>
        <a:bodyPr/>
        <a:lstStyle/>
        <a:p>
          <a:r>
            <a:rPr lang="en-US" altLang="zh-CN" sz="2400" dirty="0" smtClean="0"/>
            <a:t>3. </a:t>
          </a:r>
          <a:r>
            <a:rPr lang="zh-CN" altLang="en-US" sz="2400" dirty="0" smtClean="0"/>
            <a:t>启动调度程序，使子进程获得运行的机会</a:t>
          </a:r>
          <a:endParaRPr lang="zh-CN" altLang="en-US" sz="2400" dirty="0"/>
        </a:p>
      </dgm:t>
    </dgm:pt>
    <dgm:pt modelId="{8654765B-506C-48F3-839B-06AC55A28503}" type="parTrans" cxnId="{E321FCBA-5647-41E5-A014-F187B773E629}">
      <dgm:prSet/>
      <dgm:spPr/>
      <dgm:t>
        <a:bodyPr/>
        <a:lstStyle/>
        <a:p>
          <a:endParaRPr lang="zh-CN" altLang="en-US" sz="2400"/>
        </a:p>
      </dgm:t>
    </dgm:pt>
    <dgm:pt modelId="{50540B79-4821-479C-AD9B-25F4CF9D2335}" type="sibTrans" cxnId="{E321FCBA-5647-41E5-A014-F187B773E629}">
      <dgm:prSet/>
      <dgm:spPr/>
      <dgm:t>
        <a:bodyPr/>
        <a:lstStyle/>
        <a:p>
          <a:endParaRPr lang="zh-CN" altLang="en-US" sz="2400"/>
        </a:p>
      </dgm:t>
    </dgm:pt>
    <dgm:pt modelId="{884F18D7-4B10-432B-8CBD-D601FD0E9B7F}">
      <dgm:prSet/>
      <dgm:spPr/>
      <dgm:t>
        <a:bodyPr/>
        <a:lstStyle/>
        <a:p>
          <a:endParaRPr lang="zh-CN" altLang="en-US"/>
        </a:p>
      </dgm:t>
    </dgm:pt>
    <dgm:pt modelId="{F02CFAA3-E0FB-4119-831D-D79D3255F8D4}" type="parTrans" cxnId="{5AFF695F-32CB-422F-8663-BD4B68DA42E1}">
      <dgm:prSet/>
      <dgm:spPr/>
      <dgm:t>
        <a:bodyPr/>
        <a:lstStyle/>
        <a:p>
          <a:endParaRPr lang="zh-CN" altLang="en-US"/>
        </a:p>
      </dgm:t>
    </dgm:pt>
    <dgm:pt modelId="{8864D2CD-2870-41FA-972C-76C332D9A1FB}" type="sibTrans" cxnId="{5AFF695F-32CB-422F-8663-BD4B68DA42E1}">
      <dgm:prSet/>
      <dgm:spPr/>
      <dgm:t>
        <a:bodyPr/>
        <a:lstStyle/>
        <a:p>
          <a:endParaRPr lang="zh-CN" altLang="en-US"/>
        </a:p>
      </dgm:t>
    </dgm:pt>
    <dgm:pt modelId="{D009B4A6-339F-4B37-9A60-949072AE44E2}">
      <dgm:prSet custT="1"/>
      <dgm:spPr/>
      <dgm:t>
        <a:bodyPr/>
        <a:lstStyle/>
        <a:p>
          <a:r>
            <a:rPr lang="zh-CN" altLang="en-US" sz="2400" dirty="0" smtClean="0"/>
            <a:t>注：基于</a:t>
          </a:r>
          <a:r>
            <a:rPr lang="en-US" altLang="zh-CN" sz="2400" dirty="0" smtClean="0"/>
            <a:t>2.4.18</a:t>
          </a:r>
          <a:r>
            <a:rPr lang="zh-CN" altLang="en-US" sz="2400" dirty="0" smtClean="0"/>
            <a:t>内核</a:t>
          </a:r>
          <a:endParaRPr lang="zh-CN" altLang="en-US" sz="2400" dirty="0"/>
        </a:p>
      </dgm:t>
    </dgm:pt>
    <dgm:pt modelId="{4000D0EC-76DA-45C2-9A81-00B8C7B23527}" type="parTrans" cxnId="{D4F7AA3E-E88C-470C-98D6-00DDEA8C2232}">
      <dgm:prSet/>
      <dgm:spPr/>
      <dgm:t>
        <a:bodyPr/>
        <a:lstStyle/>
        <a:p>
          <a:endParaRPr lang="zh-CN" altLang="en-US"/>
        </a:p>
      </dgm:t>
    </dgm:pt>
    <dgm:pt modelId="{AD5767F3-47A8-4F1A-9F3D-54E3945C4B14}" type="sibTrans" cxnId="{D4F7AA3E-E88C-470C-98D6-00DDEA8C2232}">
      <dgm:prSet/>
      <dgm:spPr/>
      <dgm:t>
        <a:bodyPr/>
        <a:lstStyle/>
        <a:p>
          <a:endParaRPr lang="zh-CN" altLang="en-US"/>
        </a:p>
      </dgm:t>
    </dgm:pt>
    <dgm:pt modelId="{555E2E8F-42BC-466B-ACDB-A5899C6B2E07}" type="pres">
      <dgm:prSet presAssocID="{164D69ED-A7F6-49BA-838E-CB37A7971CA6}" presName="linearFlow" presStyleCnt="0">
        <dgm:presLayoutVars>
          <dgm:dir/>
          <dgm:animLvl val="lvl"/>
          <dgm:resizeHandles val="exact"/>
        </dgm:presLayoutVars>
      </dgm:prSet>
      <dgm:spPr/>
    </dgm:pt>
    <dgm:pt modelId="{54C86451-22A4-476A-816B-98846E6FF803}" type="pres">
      <dgm:prSet presAssocID="{F4571974-5BD5-4F96-AE74-904BFFBF29D4}" presName="composite" presStyleCnt="0"/>
      <dgm:spPr/>
    </dgm:pt>
    <dgm:pt modelId="{DD9A6560-14BB-4812-9242-80DFFDA9AA00}" type="pres">
      <dgm:prSet presAssocID="{F4571974-5BD5-4F96-AE74-904BFFBF29D4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6D0C2F-6167-406B-B549-32837259DC8C}" type="pres">
      <dgm:prSet presAssocID="{F4571974-5BD5-4F96-AE74-904BFFBF29D4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C860F1-B105-4D1D-B684-4DA61CF4E6C7}" type="pres">
      <dgm:prSet presAssocID="{07B08A53-54C8-4725-9176-8178E249277A}" presName="sp" presStyleCnt="0"/>
      <dgm:spPr/>
    </dgm:pt>
    <dgm:pt modelId="{9FB4260C-F6E5-4A68-A5F0-67A91C283CC4}" type="pres">
      <dgm:prSet presAssocID="{41882B3A-57DF-4FA4-8682-4AF79E707215}" presName="composite" presStyleCnt="0"/>
      <dgm:spPr/>
    </dgm:pt>
    <dgm:pt modelId="{3B40EE3E-A341-45EB-8FDE-27859EE94F8D}" type="pres">
      <dgm:prSet presAssocID="{41882B3A-57DF-4FA4-8682-4AF79E70721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6DA581-270B-4021-B0F0-9BADD8D661BF}" type="pres">
      <dgm:prSet presAssocID="{41882B3A-57DF-4FA4-8682-4AF79E70721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407417-151F-455A-B10D-6C9756AC609C}" type="pres">
      <dgm:prSet presAssocID="{0D2ABF4B-55AF-41B0-AC6E-86AA629FAA3C}" presName="sp" presStyleCnt="0"/>
      <dgm:spPr/>
    </dgm:pt>
    <dgm:pt modelId="{D9124C39-29BD-4767-AFF1-771CC7DE7108}" type="pres">
      <dgm:prSet presAssocID="{358B5533-F9EC-428E-9239-DEBC1244B63E}" presName="composite" presStyleCnt="0"/>
      <dgm:spPr/>
    </dgm:pt>
    <dgm:pt modelId="{3C29CB07-1549-40C8-A8A2-A601ADE88946}" type="pres">
      <dgm:prSet presAssocID="{358B5533-F9EC-428E-9239-DEBC1244B63E}" presName="parentText" presStyleLbl="alignNode1" presStyleIdx="2" presStyleCnt="4" custLinFactNeighborX="-74164" custLinFactNeighborY="-457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AC706-381B-49AC-B0CB-0EEBD86A2660}" type="pres">
      <dgm:prSet presAssocID="{358B5533-F9EC-428E-9239-DEBC1244B63E}" presName="descendantText" presStyleLbl="alignAcc1" presStyleIdx="2" presStyleCnt="4" custLinFactNeighborY="-10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1C81A2-8D1C-4984-953A-B5BCE4A071CA}" type="pres">
      <dgm:prSet presAssocID="{9D0C460C-48FD-48E2-AA81-BA81E80A6B49}" presName="sp" presStyleCnt="0"/>
      <dgm:spPr/>
    </dgm:pt>
    <dgm:pt modelId="{4BA31CDA-87B3-47DD-B55D-474074AC0ADA}" type="pres">
      <dgm:prSet presAssocID="{884F18D7-4B10-432B-8CBD-D601FD0E9B7F}" presName="composite" presStyleCnt="0"/>
      <dgm:spPr/>
    </dgm:pt>
    <dgm:pt modelId="{444986B3-1A73-4453-827A-82B247653454}" type="pres">
      <dgm:prSet presAssocID="{884F18D7-4B10-432B-8CBD-D601FD0E9B7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1F223-43C2-4FCE-BD03-CAB981653304}" type="pres">
      <dgm:prSet presAssocID="{884F18D7-4B10-432B-8CBD-D601FD0E9B7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67DE4B-61D4-4095-ADB2-0C4CC3747B48}" type="presOf" srcId="{F4571974-5BD5-4F96-AE74-904BFFBF29D4}" destId="{DD9A6560-14BB-4812-9242-80DFFDA9AA00}" srcOrd="0" destOrd="0" presId="urn:microsoft.com/office/officeart/2005/8/layout/chevron2"/>
    <dgm:cxn modelId="{58F2C4A6-1053-498C-86BB-0C3066F56D18}" type="presOf" srcId="{D009B4A6-339F-4B37-9A60-949072AE44E2}" destId="{1CA1F223-43C2-4FCE-BD03-CAB981653304}" srcOrd="0" destOrd="0" presId="urn:microsoft.com/office/officeart/2005/8/layout/chevron2"/>
    <dgm:cxn modelId="{B941A79D-0F38-4076-BE73-54CCB9F922F3}" srcId="{41882B3A-57DF-4FA4-8682-4AF79E707215}" destId="{4D14278D-BDB7-4ECC-868A-100EA635830A}" srcOrd="0" destOrd="0" parTransId="{67CD3DB6-AA8E-49D7-AEDE-EDCF17D4B7A3}" sibTransId="{6B0FB8D7-09D2-46C5-BE6B-2EF8C1D0A17D}"/>
    <dgm:cxn modelId="{B8A9E48D-AAF1-4A68-A70E-8AB11F385ECA}" type="presOf" srcId="{358B5533-F9EC-428E-9239-DEBC1244B63E}" destId="{3C29CB07-1549-40C8-A8A2-A601ADE88946}" srcOrd="0" destOrd="0" presId="urn:microsoft.com/office/officeart/2005/8/layout/chevron2"/>
    <dgm:cxn modelId="{2CC716A8-73E9-43B6-A566-34EC504E09CE}" type="presOf" srcId="{4D14278D-BDB7-4ECC-868A-100EA635830A}" destId="{E36DA581-270B-4021-B0F0-9BADD8D661BF}" srcOrd="0" destOrd="0" presId="urn:microsoft.com/office/officeart/2005/8/layout/chevron2"/>
    <dgm:cxn modelId="{FBC21429-0DF8-4EC1-8A9E-1858141BEEE5}" type="presOf" srcId="{FC2650B3-951C-44F2-AF7B-180C2EBFA0F6}" destId="{7C9AC706-381B-49AC-B0CB-0EEBD86A2660}" srcOrd="0" destOrd="0" presId="urn:microsoft.com/office/officeart/2005/8/layout/chevron2"/>
    <dgm:cxn modelId="{E81CE3B6-D7A2-438D-93EF-3CD2829E42C9}" type="presOf" srcId="{884F18D7-4B10-432B-8CBD-D601FD0E9B7F}" destId="{444986B3-1A73-4453-827A-82B247653454}" srcOrd="0" destOrd="0" presId="urn:microsoft.com/office/officeart/2005/8/layout/chevron2"/>
    <dgm:cxn modelId="{B4932BD8-31CF-4311-B38A-65AEB9161FD6}" srcId="{F4571974-5BD5-4F96-AE74-904BFFBF29D4}" destId="{D1AAAB9B-27DA-4435-8562-CF3422A2AC99}" srcOrd="0" destOrd="0" parTransId="{6696AFC1-5AEB-4BF0-AD36-7A5A8240E9AE}" sibTransId="{A3180CAB-4F9C-421B-A3F3-26A1C7D494BF}"/>
    <dgm:cxn modelId="{FC93C6FD-4220-4A8D-9A4D-447F9EC8DDA5}" type="presOf" srcId="{D1AAAB9B-27DA-4435-8562-CF3422A2AC99}" destId="{1A6D0C2F-6167-406B-B549-32837259DC8C}" srcOrd="0" destOrd="0" presId="urn:microsoft.com/office/officeart/2005/8/layout/chevron2"/>
    <dgm:cxn modelId="{0BD98A27-D0D5-4DBE-9CCC-755B0C66D5FE}" srcId="{164D69ED-A7F6-49BA-838E-CB37A7971CA6}" destId="{F4571974-5BD5-4F96-AE74-904BFFBF29D4}" srcOrd="0" destOrd="0" parTransId="{3634715C-5145-4369-8B9B-48F0C6145469}" sibTransId="{07B08A53-54C8-4725-9176-8178E249277A}"/>
    <dgm:cxn modelId="{892BE332-6289-4F54-8AA9-169FFADFED13}" type="presOf" srcId="{41882B3A-57DF-4FA4-8682-4AF79E707215}" destId="{3B40EE3E-A341-45EB-8FDE-27859EE94F8D}" srcOrd="0" destOrd="0" presId="urn:microsoft.com/office/officeart/2005/8/layout/chevron2"/>
    <dgm:cxn modelId="{5AFF695F-32CB-422F-8663-BD4B68DA42E1}" srcId="{164D69ED-A7F6-49BA-838E-CB37A7971CA6}" destId="{884F18D7-4B10-432B-8CBD-D601FD0E9B7F}" srcOrd="3" destOrd="0" parTransId="{F02CFAA3-E0FB-4119-831D-D79D3255F8D4}" sibTransId="{8864D2CD-2870-41FA-972C-76C332D9A1FB}"/>
    <dgm:cxn modelId="{CB0AAC9B-3ED9-4FEB-B597-7E6888B64A4A}" srcId="{164D69ED-A7F6-49BA-838E-CB37A7971CA6}" destId="{358B5533-F9EC-428E-9239-DEBC1244B63E}" srcOrd="2" destOrd="0" parTransId="{B27E50EC-E017-4C1F-92E1-848D3CDA0DDC}" sibTransId="{9D0C460C-48FD-48E2-AA81-BA81E80A6B49}"/>
    <dgm:cxn modelId="{D4F7AA3E-E88C-470C-98D6-00DDEA8C2232}" srcId="{884F18D7-4B10-432B-8CBD-D601FD0E9B7F}" destId="{D009B4A6-339F-4B37-9A60-949072AE44E2}" srcOrd="0" destOrd="0" parTransId="{4000D0EC-76DA-45C2-9A81-00B8C7B23527}" sibTransId="{AD5767F3-47A8-4F1A-9F3D-54E3945C4B14}"/>
    <dgm:cxn modelId="{E321FCBA-5647-41E5-A014-F187B773E629}" srcId="{358B5533-F9EC-428E-9239-DEBC1244B63E}" destId="{FC2650B3-951C-44F2-AF7B-180C2EBFA0F6}" srcOrd="0" destOrd="0" parTransId="{8654765B-506C-48F3-839B-06AC55A28503}" sibTransId="{50540B79-4821-479C-AD9B-25F4CF9D2335}"/>
    <dgm:cxn modelId="{8CF054D6-6AE8-4797-9181-84DBD1F63143}" type="presOf" srcId="{164D69ED-A7F6-49BA-838E-CB37A7971CA6}" destId="{555E2E8F-42BC-466B-ACDB-A5899C6B2E07}" srcOrd="0" destOrd="0" presId="urn:microsoft.com/office/officeart/2005/8/layout/chevron2"/>
    <dgm:cxn modelId="{D20CE462-7020-485E-A2B1-F9E533C509F4}" srcId="{164D69ED-A7F6-49BA-838E-CB37A7971CA6}" destId="{41882B3A-57DF-4FA4-8682-4AF79E707215}" srcOrd="1" destOrd="0" parTransId="{79B90AE5-2FF2-48A0-B2C8-52D95E899B7C}" sibTransId="{0D2ABF4B-55AF-41B0-AC6E-86AA629FAA3C}"/>
    <dgm:cxn modelId="{42317D37-FF58-4494-AC2E-0538FD83FC1C}" type="presParOf" srcId="{555E2E8F-42BC-466B-ACDB-A5899C6B2E07}" destId="{54C86451-22A4-476A-816B-98846E6FF803}" srcOrd="0" destOrd="0" presId="urn:microsoft.com/office/officeart/2005/8/layout/chevron2"/>
    <dgm:cxn modelId="{192A3205-385B-41B3-B28D-17F5A1D440B5}" type="presParOf" srcId="{54C86451-22A4-476A-816B-98846E6FF803}" destId="{DD9A6560-14BB-4812-9242-80DFFDA9AA00}" srcOrd="0" destOrd="0" presId="urn:microsoft.com/office/officeart/2005/8/layout/chevron2"/>
    <dgm:cxn modelId="{326103FA-5D6C-4CD5-804F-A36AB6F88E71}" type="presParOf" srcId="{54C86451-22A4-476A-816B-98846E6FF803}" destId="{1A6D0C2F-6167-406B-B549-32837259DC8C}" srcOrd="1" destOrd="0" presId="urn:microsoft.com/office/officeart/2005/8/layout/chevron2"/>
    <dgm:cxn modelId="{25698405-0C90-40DA-A017-5F7E7E0870AB}" type="presParOf" srcId="{555E2E8F-42BC-466B-ACDB-A5899C6B2E07}" destId="{23C860F1-B105-4D1D-B684-4DA61CF4E6C7}" srcOrd="1" destOrd="0" presId="urn:microsoft.com/office/officeart/2005/8/layout/chevron2"/>
    <dgm:cxn modelId="{B2AB6376-EF08-4E90-90C7-92BEFB82F571}" type="presParOf" srcId="{555E2E8F-42BC-466B-ACDB-A5899C6B2E07}" destId="{9FB4260C-F6E5-4A68-A5F0-67A91C283CC4}" srcOrd="2" destOrd="0" presId="urn:microsoft.com/office/officeart/2005/8/layout/chevron2"/>
    <dgm:cxn modelId="{2A073634-C73D-4F60-BE62-EFE6017851A9}" type="presParOf" srcId="{9FB4260C-F6E5-4A68-A5F0-67A91C283CC4}" destId="{3B40EE3E-A341-45EB-8FDE-27859EE94F8D}" srcOrd="0" destOrd="0" presId="urn:microsoft.com/office/officeart/2005/8/layout/chevron2"/>
    <dgm:cxn modelId="{EC107156-4C21-4FF2-8895-034E458344BA}" type="presParOf" srcId="{9FB4260C-F6E5-4A68-A5F0-67A91C283CC4}" destId="{E36DA581-270B-4021-B0F0-9BADD8D661BF}" srcOrd="1" destOrd="0" presId="urn:microsoft.com/office/officeart/2005/8/layout/chevron2"/>
    <dgm:cxn modelId="{10CA4488-369F-4898-AEFF-854CD32F693E}" type="presParOf" srcId="{555E2E8F-42BC-466B-ACDB-A5899C6B2E07}" destId="{7B407417-151F-455A-B10D-6C9756AC609C}" srcOrd="3" destOrd="0" presId="urn:microsoft.com/office/officeart/2005/8/layout/chevron2"/>
    <dgm:cxn modelId="{E400A29F-4D66-4FCB-BFA5-C1CF72A8DDC6}" type="presParOf" srcId="{555E2E8F-42BC-466B-ACDB-A5899C6B2E07}" destId="{D9124C39-29BD-4767-AFF1-771CC7DE7108}" srcOrd="4" destOrd="0" presId="urn:microsoft.com/office/officeart/2005/8/layout/chevron2"/>
    <dgm:cxn modelId="{614F87AE-B2DD-48CE-A89B-AE95B6BBBFB1}" type="presParOf" srcId="{D9124C39-29BD-4767-AFF1-771CC7DE7108}" destId="{3C29CB07-1549-40C8-A8A2-A601ADE88946}" srcOrd="0" destOrd="0" presId="urn:microsoft.com/office/officeart/2005/8/layout/chevron2"/>
    <dgm:cxn modelId="{B3727ADC-BB4A-4E25-A7D1-7FCEDDC08820}" type="presParOf" srcId="{D9124C39-29BD-4767-AFF1-771CC7DE7108}" destId="{7C9AC706-381B-49AC-B0CB-0EEBD86A2660}" srcOrd="1" destOrd="0" presId="urn:microsoft.com/office/officeart/2005/8/layout/chevron2"/>
    <dgm:cxn modelId="{C2707240-4B28-42F2-9357-C5D0DA0D7A7D}" type="presParOf" srcId="{555E2E8F-42BC-466B-ACDB-A5899C6B2E07}" destId="{CD1C81A2-8D1C-4984-953A-B5BCE4A071CA}" srcOrd="5" destOrd="0" presId="urn:microsoft.com/office/officeart/2005/8/layout/chevron2"/>
    <dgm:cxn modelId="{52430D03-09CF-4201-846A-45B272FDA3E5}" type="presParOf" srcId="{555E2E8F-42BC-466B-ACDB-A5899C6B2E07}" destId="{4BA31CDA-87B3-47DD-B55D-474074AC0ADA}" srcOrd="6" destOrd="0" presId="urn:microsoft.com/office/officeart/2005/8/layout/chevron2"/>
    <dgm:cxn modelId="{B8FE7689-505F-497E-9C41-1436416E6A12}" type="presParOf" srcId="{4BA31CDA-87B3-47DD-B55D-474074AC0ADA}" destId="{444986B3-1A73-4453-827A-82B247653454}" srcOrd="0" destOrd="0" presId="urn:microsoft.com/office/officeart/2005/8/layout/chevron2"/>
    <dgm:cxn modelId="{B88B2344-0D5F-48E2-8A94-2AC41CF696E5}" type="presParOf" srcId="{4BA31CDA-87B3-47DD-B55D-474074AC0ADA}" destId="{1CA1F223-43C2-4FCE-BD03-CAB9816533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020953" y="280955"/>
          <a:ext cx="3810663" cy="381066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调度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scheduling</a:t>
          </a:r>
          <a:endParaRPr lang="zh-CN" altLang="en-US" sz="1600" kern="1200" dirty="0"/>
        </a:p>
      </dsp:txBody>
      <dsp:txXfrm>
        <a:off x="3043780" y="1070760"/>
        <a:ext cx="1406316" cy="1043395"/>
      </dsp:txXfrm>
    </dsp:sp>
    <dsp:sp modelId="{768707B5-57B3-49A1-A0CF-A7F5935B08B5}">
      <dsp:nvSpPr>
        <dsp:cNvPr id="0" name=""/>
        <dsp:cNvSpPr/>
      </dsp:nvSpPr>
      <dsp:spPr>
        <a:xfrm>
          <a:off x="1020953" y="408885"/>
          <a:ext cx="3810663" cy="381066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死锁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deadlock</a:t>
          </a:r>
          <a:endParaRPr lang="zh-CN" altLang="en-US" sz="1600" kern="1200" dirty="0"/>
        </a:p>
      </dsp:txBody>
      <dsp:txXfrm>
        <a:off x="3043780" y="2386347"/>
        <a:ext cx="1406316" cy="1043395"/>
      </dsp:txXfrm>
    </dsp:sp>
    <dsp:sp modelId="{6687E47C-606A-4732-A839-81281F87B50F}">
      <dsp:nvSpPr>
        <dsp:cNvPr id="0" name=""/>
        <dsp:cNvSpPr/>
      </dsp:nvSpPr>
      <dsp:spPr>
        <a:xfrm>
          <a:off x="893023" y="408885"/>
          <a:ext cx="3810663" cy="381066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同步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synchronization</a:t>
          </a:r>
          <a:endParaRPr lang="zh-CN" altLang="en-US" sz="1600" kern="1200" dirty="0"/>
        </a:p>
      </dsp:txBody>
      <dsp:txXfrm>
        <a:off x="1274543" y="2386347"/>
        <a:ext cx="1406316" cy="1043395"/>
      </dsp:txXfrm>
    </dsp:sp>
    <dsp:sp modelId="{6EC8247A-BD80-475C-8346-2AAFCDC48803}">
      <dsp:nvSpPr>
        <dsp:cNvPr id="0" name=""/>
        <dsp:cNvSpPr/>
      </dsp:nvSpPr>
      <dsp:spPr>
        <a:xfrm>
          <a:off x="893023" y="280955"/>
          <a:ext cx="3810663" cy="381066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进程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process</a:t>
          </a:r>
          <a:endParaRPr lang="zh-CN" altLang="en-US" sz="1600" kern="1200" dirty="0"/>
        </a:p>
      </dsp:txBody>
      <dsp:txXfrm>
        <a:off x="1274543" y="1070760"/>
        <a:ext cx="1406316" cy="1043395"/>
      </dsp:txXfrm>
    </dsp:sp>
    <dsp:sp modelId="{85A2A0F3-D028-42C6-8B12-939A590BE985}">
      <dsp:nvSpPr>
        <dsp:cNvPr id="0" name=""/>
        <dsp:cNvSpPr/>
      </dsp:nvSpPr>
      <dsp:spPr>
        <a:xfrm>
          <a:off x="785054" y="45057"/>
          <a:ext cx="4282459" cy="428245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1A72F6-7B5A-4017-B1CF-A9E8F4AF08D0}">
      <dsp:nvSpPr>
        <dsp:cNvPr id="0" name=""/>
        <dsp:cNvSpPr/>
      </dsp:nvSpPr>
      <dsp:spPr>
        <a:xfrm>
          <a:off x="785054" y="172986"/>
          <a:ext cx="4282459" cy="428245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1AEE8D-5335-4822-B1CD-6F96D4F4F67A}">
      <dsp:nvSpPr>
        <dsp:cNvPr id="0" name=""/>
        <dsp:cNvSpPr/>
      </dsp:nvSpPr>
      <dsp:spPr>
        <a:xfrm>
          <a:off x="657125" y="172986"/>
          <a:ext cx="4282459" cy="428245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394203-15BB-462D-AB5E-CE1222BD0B3D}">
      <dsp:nvSpPr>
        <dsp:cNvPr id="0" name=""/>
        <dsp:cNvSpPr/>
      </dsp:nvSpPr>
      <dsp:spPr>
        <a:xfrm>
          <a:off x="657125" y="45057"/>
          <a:ext cx="4282459" cy="428245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FC77-472C-4FDE-8368-27BD10F57793}">
      <dsp:nvSpPr>
        <dsp:cNvPr id="0" name=""/>
        <dsp:cNvSpPr/>
      </dsp:nvSpPr>
      <dsp:spPr>
        <a:xfrm>
          <a:off x="2109" y="1078022"/>
          <a:ext cx="2570207" cy="10280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进程的动态性</a:t>
          </a:r>
          <a:endParaRPr lang="zh-CN" altLang="en-US" sz="2700" kern="1200" dirty="0"/>
        </a:p>
      </dsp:txBody>
      <dsp:txXfrm>
        <a:off x="516150" y="1078022"/>
        <a:ext cx="1542125" cy="1028082"/>
      </dsp:txXfrm>
    </dsp:sp>
    <dsp:sp modelId="{D824D968-366E-428E-9B2B-1BE3A0725BCA}">
      <dsp:nvSpPr>
        <dsp:cNvPr id="0" name=""/>
        <dsp:cNvSpPr/>
      </dsp:nvSpPr>
      <dsp:spPr>
        <a:xfrm>
          <a:off x="2315296" y="1078022"/>
          <a:ext cx="2570207" cy="102808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进程执行的间断性</a:t>
          </a:r>
          <a:endParaRPr lang="zh-CN" altLang="en-US" sz="2700" kern="1200" dirty="0"/>
        </a:p>
      </dsp:txBody>
      <dsp:txXfrm>
        <a:off x="2829337" y="1078022"/>
        <a:ext cx="1542125" cy="1028082"/>
      </dsp:txXfrm>
    </dsp:sp>
    <dsp:sp modelId="{6F928DB4-5A8C-475B-AE69-DA2A2553A414}">
      <dsp:nvSpPr>
        <dsp:cNvPr id="0" name=""/>
        <dsp:cNvSpPr/>
      </dsp:nvSpPr>
      <dsp:spPr>
        <a:xfrm>
          <a:off x="4628482" y="1078022"/>
          <a:ext cx="2570207" cy="10280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进程具有多种状态</a:t>
          </a:r>
          <a:endParaRPr lang="zh-CN" altLang="en-US" sz="2700" kern="1200" dirty="0"/>
        </a:p>
      </dsp:txBody>
      <dsp:txXfrm>
        <a:off x="5142523" y="1078022"/>
        <a:ext cx="1542125" cy="1028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56E0A-5EB4-43CB-8E85-9235A8686F51}">
      <dsp:nvSpPr>
        <dsp:cNvPr id="0" name=""/>
        <dsp:cNvSpPr/>
      </dsp:nvSpPr>
      <dsp:spPr>
        <a:xfrm rot="19200000">
          <a:off x="880" y="624151"/>
          <a:ext cx="2463742" cy="1601432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40640" rIns="12192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latin typeface="+mj-ea"/>
              <a:ea typeface="+mj-ea"/>
            </a:rPr>
            <a:t>单阻塞队列单就绪队列</a:t>
          </a:r>
          <a:endParaRPr lang="zh-CN" altLang="en-US" sz="3200" kern="1200" dirty="0"/>
        </a:p>
      </dsp:txBody>
      <dsp:txXfrm>
        <a:off x="104180" y="693181"/>
        <a:ext cx="2307392" cy="1523257"/>
      </dsp:txXfrm>
    </dsp:sp>
    <dsp:sp modelId="{ECDFBDA1-DE0E-4C72-A3AD-2A0EF403F9AC}">
      <dsp:nvSpPr>
        <dsp:cNvPr id="0" name=""/>
        <dsp:cNvSpPr/>
      </dsp:nvSpPr>
      <dsp:spPr>
        <a:xfrm rot="2400000">
          <a:off x="3007984" y="624151"/>
          <a:ext cx="2463742" cy="1601432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40640" rIns="12192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0" kern="1200" dirty="0" smtClean="0">
              <a:latin typeface="+mj-ea"/>
              <a:ea typeface="+mj-ea"/>
            </a:rPr>
            <a:t>多阻塞队列单就绪队列</a:t>
          </a:r>
          <a:endParaRPr lang="zh-CN" altLang="en-US" sz="3200" kern="1200" dirty="0"/>
        </a:p>
      </dsp:txBody>
      <dsp:txXfrm>
        <a:off x="3061034" y="693181"/>
        <a:ext cx="2307392" cy="1523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5869A-C2C8-4D4A-A4AF-EF5EAB8A7A78}">
      <dsp:nvSpPr>
        <dsp:cNvPr id="0" name=""/>
        <dsp:cNvSpPr/>
      </dsp:nvSpPr>
      <dsp:spPr>
        <a:xfrm>
          <a:off x="2004" y="1491880"/>
          <a:ext cx="2441697" cy="97667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操作系</a:t>
          </a:r>
          <a:endParaRPr lang="en-US" altLang="zh-CN" sz="2500" b="1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统内核</a:t>
          </a:r>
          <a:endParaRPr lang="zh-CN" altLang="en-US" sz="2500" b="1" kern="1200" dirty="0"/>
        </a:p>
      </dsp:txBody>
      <dsp:txXfrm>
        <a:off x="490343" y="1491880"/>
        <a:ext cx="1465019" cy="976678"/>
      </dsp:txXfrm>
    </dsp:sp>
    <dsp:sp modelId="{36AB5FC3-95D2-4C82-AF4B-270786AA628A}">
      <dsp:nvSpPr>
        <dsp:cNvPr id="0" name=""/>
        <dsp:cNvSpPr/>
      </dsp:nvSpPr>
      <dsp:spPr>
        <a:xfrm>
          <a:off x="2199531" y="1491880"/>
          <a:ext cx="2441697" cy="97667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控制</a:t>
          </a:r>
          <a:endParaRPr lang="en-US" altLang="zh-CN" sz="2500" b="1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结构</a:t>
          </a:r>
          <a:endParaRPr lang="zh-CN" altLang="en-US" sz="2500" b="1" kern="1200" dirty="0"/>
        </a:p>
      </dsp:txBody>
      <dsp:txXfrm>
        <a:off x="2687870" y="1491880"/>
        <a:ext cx="1465019" cy="976678"/>
      </dsp:txXfrm>
    </dsp:sp>
    <dsp:sp modelId="{DB2CE22D-61E3-4349-BC19-06E2C6EA7952}">
      <dsp:nvSpPr>
        <dsp:cNvPr id="0" name=""/>
        <dsp:cNvSpPr/>
      </dsp:nvSpPr>
      <dsp:spPr>
        <a:xfrm>
          <a:off x="4397058" y="1491880"/>
          <a:ext cx="2441697" cy="9766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进程</a:t>
          </a:r>
          <a:endParaRPr lang="en-US" altLang="zh-CN" sz="2500" b="1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控制</a:t>
          </a:r>
          <a:endParaRPr lang="zh-CN" altLang="en-US" sz="2500" b="1" kern="1200" dirty="0"/>
        </a:p>
      </dsp:txBody>
      <dsp:txXfrm>
        <a:off x="4885397" y="1491880"/>
        <a:ext cx="1465019" cy="976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F7225-C2E6-46D5-9138-8846EDE91BBD}">
      <dsp:nvSpPr>
        <dsp:cNvPr id="0" name=""/>
        <dsp:cNvSpPr/>
      </dsp:nvSpPr>
      <dsp:spPr>
        <a:xfrm>
          <a:off x="2887" y="1565457"/>
          <a:ext cx="1804907" cy="902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0" kern="1200" dirty="0" smtClean="0"/>
            <a:t>进程控制块的组织方式</a:t>
          </a:r>
          <a:endParaRPr lang="zh-CN" altLang="en-US" sz="2700" kern="1200" dirty="0"/>
        </a:p>
      </dsp:txBody>
      <dsp:txXfrm>
        <a:off x="29319" y="1591889"/>
        <a:ext cx="1752043" cy="849589"/>
      </dsp:txXfrm>
    </dsp:sp>
    <dsp:sp modelId="{9943C4BC-B50B-45B2-A17A-3D5DEC1EFF9C}">
      <dsp:nvSpPr>
        <dsp:cNvPr id="0" name=""/>
        <dsp:cNvSpPr/>
      </dsp:nvSpPr>
      <dsp:spPr>
        <a:xfrm rot="19457599">
          <a:off x="1724226" y="1739387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46548" y="1735001"/>
        <a:ext cx="44455" cy="44455"/>
      </dsp:txXfrm>
    </dsp:sp>
    <dsp:sp modelId="{07EEFBCF-B8FB-48B3-A255-B91B93D47D6B}">
      <dsp:nvSpPr>
        <dsp:cNvPr id="0" name=""/>
        <dsp:cNvSpPr/>
      </dsp:nvSpPr>
      <dsp:spPr>
        <a:xfrm>
          <a:off x="2529758" y="1046546"/>
          <a:ext cx="1804907" cy="902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索引方式</a:t>
          </a:r>
          <a:endParaRPr lang="zh-CN" altLang="en-US" sz="2700" kern="1200" dirty="0"/>
        </a:p>
      </dsp:txBody>
      <dsp:txXfrm>
        <a:off x="2556190" y="1072978"/>
        <a:ext cx="1752043" cy="849589"/>
      </dsp:txXfrm>
    </dsp:sp>
    <dsp:sp modelId="{27B06E97-E57F-4EE2-876A-367E9709D71B}">
      <dsp:nvSpPr>
        <dsp:cNvPr id="0" name=""/>
        <dsp:cNvSpPr/>
      </dsp:nvSpPr>
      <dsp:spPr>
        <a:xfrm rot="2142401">
          <a:off x="1724226" y="2258298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46548" y="2253912"/>
        <a:ext cx="44455" cy="44455"/>
      </dsp:txXfrm>
    </dsp:sp>
    <dsp:sp modelId="{4569AD4C-52F4-4B23-AA8D-AAD628622AE6}">
      <dsp:nvSpPr>
        <dsp:cNvPr id="0" name=""/>
        <dsp:cNvSpPr/>
      </dsp:nvSpPr>
      <dsp:spPr>
        <a:xfrm>
          <a:off x="2529758" y="2084368"/>
          <a:ext cx="1804907" cy="902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0" kern="1200" dirty="0" smtClean="0"/>
            <a:t>链接方式</a:t>
          </a:r>
          <a:endParaRPr lang="zh-CN" altLang="en-US" sz="2700" kern="1200" dirty="0"/>
        </a:p>
      </dsp:txBody>
      <dsp:txXfrm>
        <a:off x="2556190" y="2110800"/>
        <a:ext cx="1752043" cy="849589"/>
      </dsp:txXfrm>
    </dsp:sp>
    <dsp:sp modelId="{DD6BB7C3-1D51-4C83-B107-FE89908CD2F8}">
      <dsp:nvSpPr>
        <dsp:cNvPr id="0" name=""/>
        <dsp:cNvSpPr/>
      </dsp:nvSpPr>
      <dsp:spPr>
        <a:xfrm rot="19457599">
          <a:off x="4251097" y="2258298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73420" y="2253912"/>
        <a:ext cx="44455" cy="44455"/>
      </dsp:txXfrm>
    </dsp:sp>
    <dsp:sp modelId="{65F973B7-ED33-4A2E-8D7A-4CD44909495B}">
      <dsp:nvSpPr>
        <dsp:cNvPr id="0" name=""/>
        <dsp:cNvSpPr/>
      </dsp:nvSpPr>
      <dsp:spPr>
        <a:xfrm>
          <a:off x="5056629" y="1565457"/>
          <a:ext cx="1804907" cy="902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单一队列</a:t>
          </a:r>
          <a:endParaRPr lang="zh-CN" altLang="en-US" sz="2700" kern="1200" dirty="0"/>
        </a:p>
      </dsp:txBody>
      <dsp:txXfrm>
        <a:off x="5083061" y="1591889"/>
        <a:ext cx="1752043" cy="849589"/>
      </dsp:txXfrm>
    </dsp:sp>
    <dsp:sp modelId="{E24BA39A-04E6-44D9-97B2-81C87C4DC99E}">
      <dsp:nvSpPr>
        <dsp:cNvPr id="0" name=""/>
        <dsp:cNvSpPr/>
      </dsp:nvSpPr>
      <dsp:spPr>
        <a:xfrm rot="2142401">
          <a:off x="4251097" y="2777209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73420" y="2772823"/>
        <a:ext cx="44455" cy="44455"/>
      </dsp:txXfrm>
    </dsp:sp>
    <dsp:sp modelId="{9A5D45A0-2D20-4F04-9502-1BAD2570AB7B}">
      <dsp:nvSpPr>
        <dsp:cNvPr id="0" name=""/>
        <dsp:cNvSpPr/>
      </dsp:nvSpPr>
      <dsp:spPr>
        <a:xfrm>
          <a:off x="5056629" y="2603279"/>
          <a:ext cx="1804907" cy="902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多级队列</a:t>
          </a:r>
          <a:endParaRPr lang="zh-CN" altLang="en-US" sz="2700" kern="1200" dirty="0"/>
        </a:p>
      </dsp:txBody>
      <dsp:txXfrm>
        <a:off x="5083061" y="2629711"/>
        <a:ext cx="1752043" cy="8495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D44F-31DE-4111-B1A2-338FAE45D603}">
      <dsp:nvSpPr>
        <dsp:cNvPr id="0" name=""/>
        <dsp:cNvSpPr/>
      </dsp:nvSpPr>
      <dsp:spPr>
        <a:xfrm rot="5400000">
          <a:off x="3998475" y="-1594089"/>
          <a:ext cx="732964" cy="410819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baseline="0" smtClean="0"/>
            <a:t>为终端用户建立一进程</a:t>
          </a:r>
          <a:endParaRPr lang="zh-CN" sz="2600" kern="1200"/>
        </a:p>
      </dsp:txBody>
      <dsp:txXfrm rot="-5400000">
        <a:off x="2310860" y="129306"/>
        <a:ext cx="4072415" cy="661404"/>
      </dsp:txXfrm>
    </dsp:sp>
    <dsp:sp modelId="{42967B61-96C5-4608-8B0A-35005F37D22D}">
      <dsp:nvSpPr>
        <dsp:cNvPr id="0" name=""/>
        <dsp:cNvSpPr/>
      </dsp:nvSpPr>
      <dsp:spPr>
        <a:xfrm>
          <a:off x="0" y="1904"/>
          <a:ext cx="2310860" cy="9162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baseline="0" smtClean="0"/>
            <a:t>用户登录</a:t>
          </a:r>
          <a:endParaRPr lang="zh-CN" sz="2400" kern="1200"/>
        </a:p>
      </dsp:txBody>
      <dsp:txXfrm>
        <a:off x="44725" y="46629"/>
        <a:ext cx="2221410" cy="826756"/>
      </dsp:txXfrm>
    </dsp:sp>
    <dsp:sp modelId="{1546218B-DCD0-4D9D-AB76-2BA22DA2ED4C}">
      <dsp:nvSpPr>
        <dsp:cNvPr id="0" name=""/>
        <dsp:cNvSpPr/>
      </dsp:nvSpPr>
      <dsp:spPr>
        <a:xfrm rot="5400000">
          <a:off x="3998475" y="-632073"/>
          <a:ext cx="732964" cy="410819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baseline="0" smtClean="0"/>
            <a:t>为被调度的作业建立进程</a:t>
          </a:r>
          <a:endParaRPr lang="zh-CN" sz="2600" kern="1200"/>
        </a:p>
      </dsp:txBody>
      <dsp:txXfrm rot="-5400000">
        <a:off x="2310860" y="1091322"/>
        <a:ext cx="4072415" cy="661404"/>
      </dsp:txXfrm>
    </dsp:sp>
    <dsp:sp modelId="{9C939D30-8F67-4E10-9D07-4277B7A2B6C2}">
      <dsp:nvSpPr>
        <dsp:cNvPr id="0" name=""/>
        <dsp:cNvSpPr/>
      </dsp:nvSpPr>
      <dsp:spPr>
        <a:xfrm>
          <a:off x="0" y="963921"/>
          <a:ext cx="2310860" cy="91620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baseline="0" smtClean="0"/>
            <a:t>作业调度（不是进程调度）</a:t>
          </a:r>
          <a:endParaRPr lang="zh-CN" sz="2400" kern="1200"/>
        </a:p>
      </dsp:txBody>
      <dsp:txXfrm>
        <a:off x="44725" y="1008646"/>
        <a:ext cx="2221410" cy="826756"/>
      </dsp:txXfrm>
    </dsp:sp>
    <dsp:sp modelId="{04C35690-7ED7-4F68-BBBD-785ADC3E9258}">
      <dsp:nvSpPr>
        <dsp:cNvPr id="0" name=""/>
        <dsp:cNvSpPr/>
      </dsp:nvSpPr>
      <dsp:spPr>
        <a:xfrm rot="5400000">
          <a:off x="3998475" y="329942"/>
          <a:ext cx="732964" cy="410819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baseline="0" smtClean="0"/>
            <a:t>如要打印时建立打印进程</a:t>
          </a:r>
          <a:endParaRPr lang="zh-CN" sz="2600" kern="1200"/>
        </a:p>
      </dsp:txBody>
      <dsp:txXfrm rot="-5400000">
        <a:off x="2310860" y="2053337"/>
        <a:ext cx="4072415" cy="661404"/>
      </dsp:txXfrm>
    </dsp:sp>
    <dsp:sp modelId="{DA9019C0-6B6F-4525-8476-D3ACC9528EE4}">
      <dsp:nvSpPr>
        <dsp:cNvPr id="0" name=""/>
        <dsp:cNvSpPr/>
      </dsp:nvSpPr>
      <dsp:spPr>
        <a:xfrm>
          <a:off x="0" y="1925937"/>
          <a:ext cx="2310860" cy="9162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baseline="0" smtClean="0"/>
            <a:t>提供服务</a:t>
          </a:r>
          <a:endParaRPr lang="zh-CN" sz="2400" kern="1200"/>
        </a:p>
      </dsp:txBody>
      <dsp:txXfrm>
        <a:off x="44725" y="1970662"/>
        <a:ext cx="2221410" cy="826756"/>
      </dsp:txXfrm>
    </dsp:sp>
    <dsp:sp modelId="{46864A4D-BCC1-487A-9A6C-73895C26EED2}">
      <dsp:nvSpPr>
        <dsp:cNvPr id="0" name=""/>
        <dsp:cNvSpPr/>
      </dsp:nvSpPr>
      <dsp:spPr>
        <a:xfrm rot="5400000">
          <a:off x="3998475" y="1291959"/>
          <a:ext cx="732964" cy="410819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600" kern="1200" baseline="0" smtClean="0"/>
            <a:t>由应用程序建立多个进程</a:t>
          </a:r>
          <a:endParaRPr lang="zh-CN" sz="2600" kern="1200"/>
        </a:p>
      </dsp:txBody>
      <dsp:txXfrm rot="-5400000">
        <a:off x="2310860" y="3015354"/>
        <a:ext cx="4072415" cy="661404"/>
      </dsp:txXfrm>
    </dsp:sp>
    <dsp:sp modelId="{DF66B0C2-3025-47B8-B615-B8BD9B9295B9}">
      <dsp:nvSpPr>
        <dsp:cNvPr id="0" name=""/>
        <dsp:cNvSpPr/>
      </dsp:nvSpPr>
      <dsp:spPr>
        <a:xfrm>
          <a:off x="0" y="2887954"/>
          <a:ext cx="2310860" cy="9162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baseline="0" smtClean="0"/>
            <a:t>应用请求</a:t>
          </a:r>
          <a:endParaRPr lang="zh-CN" sz="2400" kern="1200"/>
        </a:p>
      </dsp:txBody>
      <dsp:txXfrm>
        <a:off x="44725" y="2932679"/>
        <a:ext cx="2221410" cy="826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7EA92-C29A-4336-8866-AB048EDC6186}">
      <dsp:nvSpPr>
        <dsp:cNvPr id="0" name=""/>
        <dsp:cNvSpPr/>
      </dsp:nvSpPr>
      <dsp:spPr>
        <a:xfrm>
          <a:off x="2522215" y="2579965"/>
          <a:ext cx="1747985" cy="1747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进程与线程的比较</a:t>
          </a:r>
          <a:endParaRPr lang="zh-CN" altLang="en-US" sz="2000" kern="1200" dirty="0"/>
        </a:p>
      </dsp:txBody>
      <dsp:txXfrm>
        <a:off x="2778201" y="2835951"/>
        <a:ext cx="1236013" cy="1236013"/>
      </dsp:txXfrm>
    </dsp:sp>
    <dsp:sp modelId="{910DF498-6B96-4AE6-9475-38D58A1CC41D}">
      <dsp:nvSpPr>
        <dsp:cNvPr id="0" name=""/>
        <dsp:cNvSpPr/>
      </dsp:nvSpPr>
      <dsp:spPr>
        <a:xfrm rot="10800000">
          <a:off x="830813" y="3204870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1EC26-2230-4FB0-B6B7-4F86B0D8FEC9}">
      <dsp:nvSpPr>
        <dsp:cNvPr id="0" name=""/>
        <dsp:cNvSpPr/>
      </dsp:nvSpPr>
      <dsp:spPr>
        <a:xfrm>
          <a:off x="520" y="2789723"/>
          <a:ext cx="1660586" cy="1328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概念</a:t>
          </a:r>
          <a:endParaRPr lang="zh-CN" altLang="en-US" sz="2000" kern="1200" dirty="0"/>
        </a:p>
      </dsp:txBody>
      <dsp:txXfrm>
        <a:off x="39430" y="2828633"/>
        <a:ext cx="1582766" cy="1250649"/>
      </dsp:txXfrm>
    </dsp:sp>
    <dsp:sp modelId="{8C260F66-CDC1-4A32-929D-9F7C732EC1B6}">
      <dsp:nvSpPr>
        <dsp:cNvPr id="0" name=""/>
        <dsp:cNvSpPr/>
      </dsp:nvSpPr>
      <dsp:spPr>
        <a:xfrm rot="13500000">
          <a:off x="1348123" y="1955973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6813-9538-4C51-A14E-0C6236D9D21A}">
      <dsp:nvSpPr>
        <dsp:cNvPr id="0" name=""/>
        <dsp:cNvSpPr/>
      </dsp:nvSpPr>
      <dsp:spPr>
        <a:xfrm>
          <a:off x="751906" y="975715"/>
          <a:ext cx="1660586" cy="1328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调度</a:t>
          </a:r>
          <a:endParaRPr lang="zh-CN" altLang="en-US" sz="2000" kern="1200" dirty="0"/>
        </a:p>
      </dsp:txBody>
      <dsp:txXfrm>
        <a:off x="790816" y="1014625"/>
        <a:ext cx="1582766" cy="1250649"/>
      </dsp:txXfrm>
    </dsp:sp>
    <dsp:sp modelId="{3559A386-721F-4993-8E79-9D988EAF69CC}">
      <dsp:nvSpPr>
        <dsp:cNvPr id="0" name=""/>
        <dsp:cNvSpPr/>
      </dsp:nvSpPr>
      <dsp:spPr>
        <a:xfrm rot="16200000">
          <a:off x="2597020" y="1438662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14594-C32D-4BAD-B329-2A9F715977CD}">
      <dsp:nvSpPr>
        <dsp:cNvPr id="0" name=""/>
        <dsp:cNvSpPr/>
      </dsp:nvSpPr>
      <dsp:spPr>
        <a:xfrm>
          <a:off x="2565914" y="224328"/>
          <a:ext cx="1660586" cy="13284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并发性</a:t>
          </a:r>
          <a:endParaRPr lang="zh-CN" altLang="en-US" sz="2000" kern="1200" dirty="0"/>
        </a:p>
      </dsp:txBody>
      <dsp:txXfrm>
        <a:off x="2604824" y="263238"/>
        <a:ext cx="1582766" cy="1250649"/>
      </dsp:txXfrm>
    </dsp:sp>
    <dsp:sp modelId="{7A3FE2E5-3B4B-4CD9-90E0-853335A2DBB7}">
      <dsp:nvSpPr>
        <dsp:cNvPr id="0" name=""/>
        <dsp:cNvSpPr/>
      </dsp:nvSpPr>
      <dsp:spPr>
        <a:xfrm rot="18900000">
          <a:off x="3845917" y="1955973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1CE0B-74BB-4157-8522-82388DCFD7B1}">
      <dsp:nvSpPr>
        <dsp:cNvPr id="0" name=""/>
        <dsp:cNvSpPr/>
      </dsp:nvSpPr>
      <dsp:spPr>
        <a:xfrm>
          <a:off x="4379922" y="975715"/>
          <a:ext cx="1660586" cy="13284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拥有资源</a:t>
          </a:r>
          <a:endParaRPr lang="zh-CN" altLang="en-US" sz="2000" kern="1200" dirty="0"/>
        </a:p>
      </dsp:txBody>
      <dsp:txXfrm>
        <a:off x="4418832" y="1014625"/>
        <a:ext cx="1582766" cy="1250649"/>
      </dsp:txXfrm>
    </dsp:sp>
    <dsp:sp modelId="{6A977648-A236-4B8D-B095-A655AE97EE3B}">
      <dsp:nvSpPr>
        <dsp:cNvPr id="0" name=""/>
        <dsp:cNvSpPr/>
      </dsp:nvSpPr>
      <dsp:spPr>
        <a:xfrm>
          <a:off x="4363228" y="3204870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445F0-FF1B-4D03-BA74-E1B83C03DC8B}">
      <dsp:nvSpPr>
        <dsp:cNvPr id="0" name=""/>
        <dsp:cNvSpPr/>
      </dsp:nvSpPr>
      <dsp:spPr>
        <a:xfrm>
          <a:off x="5131309" y="2789723"/>
          <a:ext cx="1660586" cy="13284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系统开销</a:t>
          </a:r>
          <a:endParaRPr lang="zh-CN" altLang="en-US" sz="2000" kern="1200" dirty="0"/>
        </a:p>
      </dsp:txBody>
      <dsp:txXfrm>
        <a:off x="5170219" y="2828633"/>
        <a:ext cx="1582766" cy="1250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56E0A-5EB4-43CB-8E85-9235A8686F51}">
      <dsp:nvSpPr>
        <dsp:cNvPr id="0" name=""/>
        <dsp:cNvSpPr/>
      </dsp:nvSpPr>
      <dsp:spPr>
        <a:xfrm rot="19200000">
          <a:off x="1575" y="1810035"/>
          <a:ext cx="1866304" cy="1213098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Times New Roman" pitchFamily="18" charset="0"/>
              <a:cs typeface="Times New Roman" pitchFamily="18" charset="0"/>
            </a:rPr>
            <a:t>用户级线程</a:t>
          </a:r>
          <a:endParaRPr lang="zh-CN" altLang="en-US" sz="3000" kern="1200" dirty="0"/>
        </a:p>
      </dsp:txBody>
      <dsp:txXfrm>
        <a:off x="79827" y="1862327"/>
        <a:ext cx="1747866" cy="1153879"/>
      </dsp:txXfrm>
    </dsp:sp>
    <dsp:sp modelId="{55AF67BC-BBA9-439D-BBC1-533EEBABB039}">
      <dsp:nvSpPr>
        <dsp:cNvPr id="0" name=""/>
        <dsp:cNvSpPr/>
      </dsp:nvSpPr>
      <dsp:spPr>
        <a:xfrm>
          <a:off x="2114847" y="1040866"/>
          <a:ext cx="1866304" cy="1213098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Times New Roman" pitchFamily="18" charset="0"/>
              <a:cs typeface="Times New Roman" pitchFamily="18" charset="0"/>
            </a:rPr>
            <a:t>内核级线程</a:t>
          </a:r>
          <a:endParaRPr lang="zh-CN" altLang="en-US" sz="3000" kern="1200" dirty="0"/>
        </a:p>
      </dsp:txBody>
      <dsp:txXfrm>
        <a:off x="2174066" y="1100085"/>
        <a:ext cx="1747866" cy="1153879"/>
      </dsp:txXfrm>
    </dsp:sp>
    <dsp:sp modelId="{ECDFBDA1-DE0E-4C72-A3AD-2A0EF403F9AC}">
      <dsp:nvSpPr>
        <dsp:cNvPr id="0" name=""/>
        <dsp:cNvSpPr/>
      </dsp:nvSpPr>
      <dsp:spPr>
        <a:xfrm rot="2400000">
          <a:off x="4228120" y="1810035"/>
          <a:ext cx="1866304" cy="1213098"/>
        </a:xfrm>
        <a:prstGeom prst="round2Same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Times New Roman" pitchFamily="18" charset="0"/>
              <a:cs typeface="Times New Roman" pitchFamily="18" charset="0"/>
            </a:rPr>
            <a:t>混合</a:t>
          </a:r>
          <a:endParaRPr lang="en-US" altLang="zh-CN" sz="30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Times New Roman" pitchFamily="18" charset="0"/>
              <a:cs typeface="Times New Roman" pitchFamily="18" charset="0"/>
            </a:rPr>
            <a:t>线程</a:t>
          </a:r>
          <a:endParaRPr lang="zh-CN" altLang="en-US" sz="3000" kern="1200" dirty="0"/>
        </a:p>
      </dsp:txBody>
      <dsp:txXfrm>
        <a:off x="4268306" y="1862327"/>
        <a:ext cx="1747866" cy="11538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6560-14BB-4812-9242-80DFFDA9AA00}">
      <dsp:nvSpPr>
        <dsp:cNvPr id="0" name=""/>
        <dsp:cNvSpPr/>
      </dsp:nvSpPr>
      <dsp:spPr>
        <a:xfrm rot="5400000">
          <a:off x="-188836" y="194771"/>
          <a:ext cx="1258909" cy="881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 rot="-5400000">
        <a:off x="1" y="446552"/>
        <a:ext cx="881236" cy="377673"/>
      </dsp:txXfrm>
    </dsp:sp>
    <dsp:sp modelId="{1A6D0C2F-6167-406B-B549-32837259DC8C}">
      <dsp:nvSpPr>
        <dsp:cNvPr id="0" name=""/>
        <dsp:cNvSpPr/>
      </dsp:nvSpPr>
      <dsp:spPr>
        <a:xfrm rot="5400000">
          <a:off x="3595868" y="-2708697"/>
          <a:ext cx="818291" cy="6247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1. </a:t>
          </a:r>
          <a:r>
            <a:rPr lang="zh-CN" altLang="en-US" sz="2400" kern="1200" dirty="0" smtClean="0"/>
            <a:t>建立进程控制结构并赋初值，使其成为进程映像</a:t>
          </a:r>
          <a:endParaRPr lang="zh-CN" altLang="en-US" sz="2400" kern="1200" dirty="0"/>
        </a:p>
      </dsp:txBody>
      <dsp:txXfrm rot="-5400000">
        <a:off x="881236" y="45881"/>
        <a:ext cx="6207609" cy="738399"/>
      </dsp:txXfrm>
    </dsp:sp>
    <dsp:sp modelId="{3B40EE3E-A341-45EB-8FDE-27859EE94F8D}">
      <dsp:nvSpPr>
        <dsp:cNvPr id="0" name=""/>
        <dsp:cNvSpPr/>
      </dsp:nvSpPr>
      <dsp:spPr>
        <a:xfrm rot="5400000">
          <a:off x="-188836" y="1307348"/>
          <a:ext cx="1258909" cy="8812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 rot="-5400000">
        <a:off x="1" y="1559129"/>
        <a:ext cx="881236" cy="377673"/>
      </dsp:txXfrm>
    </dsp:sp>
    <dsp:sp modelId="{E36DA581-270B-4021-B0F0-9BADD8D661BF}">
      <dsp:nvSpPr>
        <dsp:cNvPr id="0" name=""/>
        <dsp:cNvSpPr/>
      </dsp:nvSpPr>
      <dsp:spPr>
        <a:xfrm rot="5400000">
          <a:off x="3595868" y="-1596119"/>
          <a:ext cx="818291" cy="6247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2. </a:t>
          </a:r>
          <a:r>
            <a:rPr lang="zh-CN" altLang="en-US" sz="2400" kern="1200" dirty="0" smtClean="0"/>
            <a:t>为新进程的执行设置跟踪进程执行情况的相关内核数据结构</a:t>
          </a:r>
          <a:endParaRPr lang="zh-CN" altLang="en-US" sz="2400" kern="1200" dirty="0"/>
        </a:p>
      </dsp:txBody>
      <dsp:txXfrm rot="-5400000">
        <a:off x="881236" y="1158459"/>
        <a:ext cx="6207609" cy="738399"/>
      </dsp:txXfrm>
    </dsp:sp>
    <dsp:sp modelId="{3C29CB07-1549-40C8-A8A2-A601ADE88946}">
      <dsp:nvSpPr>
        <dsp:cNvPr id="0" name=""/>
        <dsp:cNvSpPr/>
      </dsp:nvSpPr>
      <dsp:spPr>
        <a:xfrm rot="5400000">
          <a:off x="-188836" y="2362356"/>
          <a:ext cx="1258909" cy="88123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 rot="-5400000">
        <a:off x="1" y="2614137"/>
        <a:ext cx="881236" cy="377673"/>
      </dsp:txXfrm>
    </dsp:sp>
    <dsp:sp modelId="{7C9AC706-381B-49AC-B0CB-0EEBD86A2660}">
      <dsp:nvSpPr>
        <dsp:cNvPr id="0" name=""/>
        <dsp:cNvSpPr/>
      </dsp:nvSpPr>
      <dsp:spPr>
        <a:xfrm rot="5400000">
          <a:off x="3595868" y="-566443"/>
          <a:ext cx="818291" cy="6247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3. </a:t>
          </a:r>
          <a:r>
            <a:rPr lang="zh-CN" altLang="en-US" sz="2400" kern="1200" dirty="0" smtClean="0"/>
            <a:t>启动调度程序，使子进程获得运行的机会</a:t>
          </a:r>
          <a:endParaRPr lang="zh-CN" altLang="en-US" sz="2400" kern="1200" dirty="0"/>
        </a:p>
      </dsp:txBody>
      <dsp:txXfrm rot="-5400000">
        <a:off x="881236" y="2188135"/>
        <a:ext cx="6207609" cy="738399"/>
      </dsp:txXfrm>
    </dsp:sp>
    <dsp:sp modelId="{444986B3-1A73-4453-827A-82B247653454}">
      <dsp:nvSpPr>
        <dsp:cNvPr id="0" name=""/>
        <dsp:cNvSpPr/>
      </dsp:nvSpPr>
      <dsp:spPr>
        <a:xfrm rot="5400000">
          <a:off x="-188836" y="3532503"/>
          <a:ext cx="1258909" cy="8812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-5400000">
        <a:off x="1" y="3784284"/>
        <a:ext cx="881236" cy="377673"/>
      </dsp:txXfrm>
    </dsp:sp>
    <dsp:sp modelId="{1CA1F223-43C2-4FCE-BD03-CAB981653304}">
      <dsp:nvSpPr>
        <dsp:cNvPr id="0" name=""/>
        <dsp:cNvSpPr/>
      </dsp:nvSpPr>
      <dsp:spPr>
        <a:xfrm rot="5400000">
          <a:off x="3595868" y="629035"/>
          <a:ext cx="818291" cy="6247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注：基于</a:t>
          </a:r>
          <a:r>
            <a:rPr lang="en-US" altLang="zh-CN" sz="2400" kern="1200" dirty="0" smtClean="0"/>
            <a:t>2.4.18</a:t>
          </a:r>
          <a:r>
            <a:rPr lang="zh-CN" altLang="en-US" sz="2400" kern="1200" dirty="0" smtClean="0"/>
            <a:t>内核</a:t>
          </a:r>
          <a:endParaRPr lang="zh-CN" altLang="en-US" sz="2400" kern="1200" dirty="0"/>
        </a:p>
      </dsp:txBody>
      <dsp:txXfrm rot="-5400000">
        <a:off x="881236" y="3383613"/>
        <a:ext cx="6207609" cy="73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ACCA799-83E7-4376-95C7-FD4BE6455CF3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BC17E2-7552-485C-8590-808A140D7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2528A1-A555-4BBD-9442-749C8F4F5238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EF087F-31CB-4ABA-A9C8-F51D02C0D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56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8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48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5619-E0D3-4471-9E20-9952C426228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253E-16B1-480D-B8E0-7AF7EC3910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2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E358C-7DD5-4997-8005-189B9C0EECA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25F2-A177-4B85-85F4-0A37423163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8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56E0-2F93-4FC6-A4F0-1C3BFE7A650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CBDE-0BF4-4C58-84C4-A5B34D8EDA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6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C373-B1DD-4CF8-964F-4FC9EFAB27E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A1C-7DEB-4FC6-9C81-0664DB274F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79A39-1615-4C8A-A134-BBAB7626983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6EBD-9BB6-4C47-AF7E-A4B2D64ADB4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C6C7-ADB0-4F97-A60A-E6A921730B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124B6-58F2-4619-92C4-E84A26D83A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10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9E981-DA52-40EB-9F96-841C9A62B55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B809-EA05-4191-9EE5-C4F6EF0CF8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5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18D4-0EB8-4650-8EA1-2193D40A9CB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3303-5064-4345-BCDF-FC55296596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63923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295F-83A1-4E81-BA1F-E637159E2CF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EDE3-DDE3-4830-823A-26B987C460A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07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728B1-0D70-4709-BFA6-270A8339AD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3F23-2672-416B-9C1F-EF792041CC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30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17BFB-033A-4BE8-AD5A-ED56E50BB10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F1E6-2D8F-46F5-BF6B-F76811744B9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5C97-C394-4D9C-8DC2-F9D93A414AD1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181A-FA5B-485F-9064-CC7C142B9D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56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7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/>
              <a:pPr>
                <a:defRPr/>
              </a:pPr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95" r:id="rId2"/>
    <p:sldLayoutId id="2147483938" r:id="rId3"/>
    <p:sldLayoutId id="2147483937" r:id="rId4"/>
    <p:sldLayoutId id="2147483936" r:id="rId5"/>
    <p:sldLayoutId id="2147483935" r:id="rId6"/>
    <p:sldLayoutId id="2147483934" r:id="rId7"/>
    <p:sldLayoutId id="2147483933" r:id="rId8"/>
    <p:sldLayoutId id="2147483932" r:id="rId9"/>
    <p:sldLayoutId id="2147483931" r:id="rId10"/>
    <p:sldLayoutId id="21474839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CCC8D5-5533-4F3A-8F96-E4190A9567E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68DE04-5F5F-4153-8B2A-1496B8B8BF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712" y="1124744"/>
            <a:ext cx="55446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计算机操作系统</a:t>
            </a:r>
            <a:endParaRPr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电子</a:t>
            </a: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科技</a:t>
            </a: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大学</a:t>
            </a:r>
            <a:endParaRPr lang="en-US" altLang="zh-CN" sz="3200" b="1" dirty="0" smtClean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  <a:endParaRPr lang="zh-CN" altLang="en-US" sz="3200" b="1" dirty="0">
              <a:solidFill>
                <a:srgbClr val="1F497D"/>
              </a:solidFill>
              <a:ea typeface="华文琥珀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CC6600"/>
                </a:solidFill>
                <a:ea typeface="华文行楷" pitchFamily="2" charset="-122"/>
              </a:rPr>
              <a:t>李</a:t>
            </a: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玉军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程序并发执行时的特征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间断性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由于资源共享和相互合作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程序呈现“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执行</a:t>
            </a:r>
            <a:r>
              <a:rPr lang="en-US" altLang="zh-CN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暂停</a:t>
            </a:r>
            <a:r>
              <a:rPr lang="en-US" altLang="zh-CN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执行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现象。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失去封闭性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程序本身的执行环境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受外界程序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的影响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（原因？）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不可再现性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程序在并发执行时，由于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失去了封闭性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，导致不可再现性。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435280" cy="4525963"/>
          </a:xfrm>
        </p:spPr>
        <p:txBody>
          <a:bodyPr/>
          <a:lstStyle/>
          <a:p>
            <a:pPr eaLnBrk="1" hangingPunct="1"/>
            <a:r>
              <a:rPr lang="zh-CN" altLang="zh-CN" b="0" dirty="0" smtClean="0"/>
              <a:t>混合线程</a:t>
            </a:r>
            <a:endParaRPr lang="en-US" altLang="zh-CN" b="0" dirty="0" smtClean="0"/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线程的创建、撤销、调度和同步等操作在用户级应用程序中完成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多个用户级线程被影射到一个或较少的某些内核级线程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en-US" altLang="zh-CN" b="0" dirty="0" smtClean="0">
                <a:ea typeface="宋体" pitchFamily="2" charset="-122"/>
              </a:rPr>
              <a:t>Solaris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操作系统采用了混合线程模式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algn="just"/>
            <a:endParaRPr lang="zh-CN" altLang="en-US" sz="3200" b="0" dirty="0" smtClean="0"/>
          </a:p>
        </p:txBody>
      </p:sp>
      <p:grpSp>
        <p:nvGrpSpPr>
          <p:cNvPr id="319509" name="Group 21"/>
          <p:cNvGrpSpPr>
            <a:grpSpLocks/>
          </p:cNvGrpSpPr>
          <p:nvPr/>
        </p:nvGrpSpPr>
        <p:grpSpPr bwMode="auto">
          <a:xfrm>
            <a:off x="2843213" y="3717032"/>
            <a:ext cx="2846387" cy="2341562"/>
            <a:chOff x="7557" y="1128"/>
            <a:chExt cx="3240" cy="2652"/>
          </a:xfrm>
        </p:grpSpPr>
        <p:sp>
          <p:nvSpPr>
            <p:cNvPr id="319510" name="Line 22"/>
            <p:cNvSpPr>
              <a:spLocks noChangeShapeType="1"/>
            </p:cNvSpPr>
            <p:nvPr/>
          </p:nvSpPr>
          <p:spPr bwMode="auto">
            <a:xfrm flipV="1">
              <a:off x="8997" y="300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9511" name="Group 23"/>
            <p:cNvGrpSpPr>
              <a:grpSpLocks/>
            </p:cNvGrpSpPr>
            <p:nvPr/>
          </p:nvGrpSpPr>
          <p:grpSpPr bwMode="auto">
            <a:xfrm>
              <a:off x="7557" y="1128"/>
              <a:ext cx="3240" cy="2652"/>
              <a:chOff x="7557" y="1128"/>
              <a:chExt cx="3240" cy="2652"/>
            </a:xfrm>
          </p:grpSpPr>
          <p:grpSp>
            <p:nvGrpSpPr>
              <p:cNvPr id="319512" name="Group 24"/>
              <p:cNvGrpSpPr>
                <a:grpSpLocks/>
              </p:cNvGrpSpPr>
              <p:nvPr/>
            </p:nvGrpSpPr>
            <p:grpSpPr bwMode="auto">
              <a:xfrm>
                <a:off x="8817" y="3312"/>
                <a:ext cx="540" cy="468"/>
                <a:chOff x="3237" y="2844"/>
                <a:chExt cx="540" cy="468"/>
              </a:xfrm>
            </p:grpSpPr>
            <p:sp>
              <p:nvSpPr>
                <p:cNvPr id="319513" name="Oval 25"/>
                <p:cNvSpPr>
                  <a:spLocks noChangeArrowheads="1"/>
                </p:cNvSpPr>
                <p:nvPr/>
              </p:nvSpPr>
              <p:spPr bwMode="auto">
                <a:xfrm>
                  <a:off x="3237" y="2844"/>
                  <a:ext cx="36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1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237" y="2844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1">
                      <a:latin typeface="Times New Roman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319515" name="Group 27"/>
              <p:cNvGrpSpPr>
                <a:grpSpLocks/>
              </p:cNvGrpSpPr>
              <p:nvPr/>
            </p:nvGrpSpPr>
            <p:grpSpPr bwMode="auto">
              <a:xfrm>
                <a:off x="8457" y="2532"/>
                <a:ext cx="360" cy="468"/>
                <a:chOff x="4497" y="3936"/>
                <a:chExt cx="360" cy="468"/>
              </a:xfrm>
            </p:grpSpPr>
            <p:sp>
              <p:nvSpPr>
                <p:cNvPr id="319516" name="Oval 28"/>
                <p:cNvSpPr>
                  <a:spLocks noChangeArrowheads="1"/>
                </p:cNvSpPr>
                <p:nvPr/>
              </p:nvSpPr>
              <p:spPr bwMode="auto">
                <a:xfrm>
                  <a:off x="4497" y="3936"/>
                  <a:ext cx="36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17" name="Freeform 29"/>
                <p:cNvSpPr>
                  <a:spLocks/>
                </p:cNvSpPr>
                <p:nvPr/>
              </p:nvSpPr>
              <p:spPr bwMode="auto">
                <a:xfrm rot="778919">
                  <a:off x="4549" y="4092"/>
                  <a:ext cx="128" cy="289"/>
                </a:xfrm>
                <a:custGeom>
                  <a:avLst/>
                  <a:gdLst>
                    <a:gd name="T0" fmla="*/ 0 w 128"/>
                    <a:gd name="T1" fmla="*/ 0 h 289"/>
                    <a:gd name="T2" fmla="*/ 30 w 128"/>
                    <a:gd name="T3" fmla="*/ 45 h 289"/>
                    <a:gd name="T4" fmla="*/ 75 w 128"/>
                    <a:gd name="T5" fmla="*/ 60 h 289"/>
                    <a:gd name="T6" fmla="*/ 45 w 128"/>
                    <a:gd name="T7" fmla="*/ 150 h 289"/>
                    <a:gd name="T8" fmla="*/ 75 w 128"/>
                    <a:gd name="T9" fmla="*/ 195 h 289"/>
                    <a:gd name="T10" fmla="*/ 120 w 128"/>
                    <a:gd name="T11" fmla="*/ 240 h 289"/>
                    <a:gd name="T12" fmla="*/ 75 w 128"/>
                    <a:gd name="T13" fmla="*/ 28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289">
                      <a:moveTo>
                        <a:pt x="0" y="0"/>
                      </a:moveTo>
                      <a:cubicBezTo>
                        <a:pt x="10" y="15"/>
                        <a:pt x="16" y="34"/>
                        <a:pt x="30" y="45"/>
                      </a:cubicBezTo>
                      <a:cubicBezTo>
                        <a:pt x="42" y="55"/>
                        <a:pt x="73" y="44"/>
                        <a:pt x="75" y="60"/>
                      </a:cubicBezTo>
                      <a:cubicBezTo>
                        <a:pt x="79" y="91"/>
                        <a:pt x="45" y="150"/>
                        <a:pt x="45" y="150"/>
                      </a:cubicBezTo>
                      <a:cubicBezTo>
                        <a:pt x="55" y="165"/>
                        <a:pt x="63" y="181"/>
                        <a:pt x="75" y="195"/>
                      </a:cubicBezTo>
                      <a:cubicBezTo>
                        <a:pt x="89" y="211"/>
                        <a:pt x="117" y="219"/>
                        <a:pt x="120" y="240"/>
                      </a:cubicBezTo>
                      <a:cubicBezTo>
                        <a:pt x="128" y="289"/>
                        <a:pt x="97" y="285"/>
                        <a:pt x="75" y="2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9518" name="Group 30"/>
              <p:cNvGrpSpPr>
                <a:grpSpLocks/>
              </p:cNvGrpSpPr>
              <p:nvPr/>
            </p:nvGrpSpPr>
            <p:grpSpPr bwMode="auto">
              <a:xfrm>
                <a:off x="8997" y="2532"/>
                <a:ext cx="360" cy="468"/>
                <a:chOff x="4497" y="3936"/>
                <a:chExt cx="360" cy="468"/>
              </a:xfrm>
            </p:grpSpPr>
            <p:sp>
              <p:nvSpPr>
                <p:cNvPr id="319519" name="Oval 31"/>
                <p:cNvSpPr>
                  <a:spLocks noChangeArrowheads="1"/>
                </p:cNvSpPr>
                <p:nvPr/>
              </p:nvSpPr>
              <p:spPr bwMode="auto">
                <a:xfrm>
                  <a:off x="4497" y="3936"/>
                  <a:ext cx="36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20" name="Freeform 32"/>
                <p:cNvSpPr>
                  <a:spLocks/>
                </p:cNvSpPr>
                <p:nvPr/>
              </p:nvSpPr>
              <p:spPr bwMode="auto">
                <a:xfrm rot="778919">
                  <a:off x="4549" y="4092"/>
                  <a:ext cx="128" cy="289"/>
                </a:xfrm>
                <a:custGeom>
                  <a:avLst/>
                  <a:gdLst>
                    <a:gd name="T0" fmla="*/ 0 w 128"/>
                    <a:gd name="T1" fmla="*/ 0 h 289"/>
                    <a:gd name="T2" fmla="*/ 30 w 128"/>
                    <a:gd name="T3" fmla="*/ 45 h 289"/>
                    <a:gd name="T4" fmla="*/ 75 w 128"/>
                    <a:gd name="T5" fmla="*/ 60 h 289"/>
                    <a:gd name="T6" fmla="*/ 45 w 128"/>
                    <a:gd name="T7" fmla="*/ 150 h 289"/>
                    <a:gd name="T8" fmla="*/ 75 w 128"/>
                    <a:gd name="T9" fmla="*/ 195 h 289"/>
                    <a:gd name="T10" fmla="*/ 120 w 128"/>
                    <a:gd name="T11" fmla="*/ 240 h 289"/>
                    <a:gd name="T12" fmla="*/ 75 w 128"/>
                    <a:gd name="T13" fmla="*/ 28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289">
                      <a:moveTo>
                        <a:pt x="0" y="0"/>
                      </a:moveTo>
                      <a:cubicBezTo>
                        <a:pt x="10" y="15"/>
                        <a:pt x="16" y="34"/>
                        <a:pt x="30" y="45"/>
                      </a:cubicBezTo>
                      <a:cubicBezTo>
                        <a:pt x="42" y="55"/>
                        <a:pt x="73" y="44"/>
                        <a:pt x="75" y="60"/>
                      </a:cubicBezTo>
                      <a:cubicBezTo>
                        <a:pt x="79" y="91"/>
                        <a:pt x="45" y="150"/>
                        <a:pt x="45" y="150"/>
                      </a:cubicBezTo>
                      <a:cubicBezTo>
                        <a:pt x="55" y="165"/>
                        <a:pt x="63" y="181"/>
                        <a:pt x="75" y="195"/>
                      </a:cubicBezTo>
                      <a:cubicBezTo>
                        <a:pt x="89" y="211"/>
                        <a:pt x="117" y="219"/>
                        <a:pt x="120" y="240"/>
                      </a:cubicBezTo>
                      <a:cubicBezTo>
                        <a:pt x="128" y="289"/>
                        <a:pt x="97" y="285"/>
                        <a:pt x="75" y="2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9521" name="Line 33"/>
              <p:cNvSpPr>
                <a:spLocks noChangeShapeType="1"/>
              </p:cNvSpPr>
              <p:nvPr/>
            </p:nvSpPr>
            <p:spPr bwMode="auto">
              <a:xfrm flipH="1">
                <a:off x="8637" y="2220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2" name="Line 34"/>
              <p:cNvSpPr>
                <a:spLocks noChangeShapeType="1"/>
              </p:cNvSpPr>
              <p:nvPr/>
            </p:nvSpPr>
            <p:spPr bwMode="auto">
              <a:xfrm>
                <a:off x="8817" y="2220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3" name="Line 35"/>
              <p:cNvSpPr>
                <a:spLocks noChangeShapeType="1"/>
              </p:cNvSpPr>
              <p:nvPr/>
            </p:nvSpPr>
            <p:spPr bwMode="auto">
              <a:xfrm flipV="1">
                <a:off x="8817" y="1440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4" name="Line 36"/>
              <p:cNvSpPr>
                <a:spLocks noChangeShapeType="1"/>
              </p:cNvSpPr>
              <p:nvPr/>
            </p:nvSpPr>
            <p:spPr bwMode="auto">
              <a:xfrm flipH="1" flipV="1">
                <a:off x="8457" y="1440"/>
                <a:ext cx="36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5" name="Line 37"/>
              <p:cNvSpPr>
                <a:spLocks noChangeShapeType="1"/>
              </p:cNvSpPr>
              <p:nvPr/>
            </p:nvSpPr>
            <p:spPr bwMode="auto">
              <a:xfrm flipV="1">
                <a:off x="8817" y="1440"/>
                <a:ext cx="36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6" name="Freeform 38"/>
              <p:cNvSpPr>
                <a:spLocks/>
              </p:cNvSpPr>
              <p:nvPr/>
            </p:nvSpPr>
            <p:spPr bwMode="auto">
              <a:xfrm rot="778919">
                <a:off x="8329" y="1128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7" name="Freeform 39"/>
              <p:cNvSpPr>
                <a:spLocks/>
              </p:cNvSpPr>
              <p:nvPr/>
            </p:nvSpPr>
            <p:spPr bwMode="auto">
              <a:xfrm rot="778919">
                <a:off x="8689" y="1128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8" name="Freeform 40"/>
              <p:cNvSpPr>
                <a:spLocks/>
              </p:cNvSpPr>
              <p:nvPr/>
            </p:nvSpPr>
            <p:spPr bwMode="auto">
              <a:xfrm rot="778919">
                <a:off x="9049" y="1128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529" name="Group 41"/>
              <p:cNvGrpSpPr>
                <a:grpSpLocks/>
              </p:cNvGrpSpPr>
              <p:nvPr/>
            </p:nvGrpSpPr>
            <p:grpSpPr bwMode="auto">
              <a:xfrm>
                <a:off x="9537" y="1128"/>
                <a:ext cx="540" cy="2652"/>
                <a:chOff x="9717" y="1128"/>
                <a:chExt cx="540" cy="2652"/>
              </a:xfrm>
            </p:grpSpPr>
            <p:grpSp>
              <p:nvGrpSpPr>
                <p:cNvPr id="319530" name="Group 42"/>
                <p:cNvGrpSpPr>
                  <a:grpSpLocks/>
                </p:cNvGrpSpPr>
                <p:nvPr/>
              </p:nvGrpSpPr>
              <p:grpSpPr bwMode="auto">
                <a:xfrm>
                  <a:off x="9717" y="3312"/>
                  <a:ext cx="540" cy="468"/>
                  <a:chOff x="3237" y="2844"/>
                  <a:chExt cx="540" cy="468"/>
                </a:xfrm>
              </p:grpSpPr>
              <p:sp>
                <p:nvSpPr>
                  <p:cNvPr id="31953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36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53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>
                        <a:latin typeface="Times New Roman" pitchFamily="18" charset="0"/>
                      </a:rPr>
                      <a:t>P</a:t>
                    </a:r>
                  </a:p>
                </p:txBody>
              </p:sp>
            </p:grpSp>
            <p:grpSp>
              <p:nvGrpSpPr>
                <p:cNvPr id="319533" name="Group 45"/>
                <p:cNvGrpSpPr>
                  <a:grpSpLocks/>
                </p:cNvGrpSpPr>
                <p:nvPr/>
              </p:nvGrpSpPr>
              <p:grpSpPr bwMode="auto">
                <a:xfrm>
                  <a:off x="9717" y="2532"/>
                  <a:ext cx="360" cy="468"/>
                  <a:chOff x="4497" y="3936"/>
                  <a:chExt cx="360" cy="468"/>
                </a:xfrm>
              </p:grpSpPr>
              <p:sp>
                <p:nvSpPr>
                  <p:cNvPr id="319534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4497" y="3936"/>
                    <a:ext cx="36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535" name="Freeform 47"/>
                  <p:cNvSpPr>
                    <a:spLocks/>
                  </p:cNvSpPr>
                  <p:nvPr/>
                </p:nvSpPr>
                <p:spPr bwMode="auto">
                  <a:xfrm rot="778919">
                    <a:off x="4549" y="4092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536" name="Freeform 48"/>
                <p:cNvSpPr>
                  <a:spLocks/>
                </p:cNvSpPr>
                <p:nvPr/>
              </p:nvSpPr>
              <p:spPr bwMode="auto">
                <a:xfrm rot="778919">
                  <a:off x="9769" y="1128"/>
                  <a:ext cx="128" cy="289"/>
                </a:xfrm>
                <a:custGeom>
                  <a:avLst/>
                  <a:gdLst>
                    <a:gd name="T0" fmla="*/ 0 w 128"/>
                    <a:gd name="T1" fmla="*/ 0 h 289"/>
                    <a:gd name="T2" fmla="*/ 30 w 128"/>
                    <a:gd name="T3" fmla="*/ 45 h 289"/>
                    <a:gd name="T4" fmla="*/ 75 w 128"/>
                    <a:gd name="T5" fmla="*/ 60 h 289"/>
                    <a:gd name="T6" fmla="*/ 45 w 128"/>
                    <a:gd name="T7" fmla="*/ 150 h 289"/>
                    <a:gd name="T8" fmla="*/ 75 w 128"/>
                    <a:gd name="T9" fmla="*/ 195 h 289"/>
                    <a:gd name="T10" fmla="*/ 120 w 128"/>
                    <a:gd name="T11" fmla="*/ 240 h 289"/>
                    <a:gd name="T12" fmla="*/ 75 w 128"/>
                    <a:gd name="T13" fmla="*/ 28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289">
                      <a:moveTo>
                        <a:pt x="0" y="0"/>
                      </a:moveTo>
                      <a:cubicBezTo>
                        <a:pt x="10" y="15"/>
                        <a:pt x="16" y="34"/>
                        <a:pt x="30" y="45"/>
                      </a:cubicBezTo>
                      <a:cubicBezTo>
                        <a:pt x="42" y="55"/>
                        <a:pt x="73" y="44"/>
                        <a:pt x="75" y="60"/>
                      </a:cubicBezTo>
                      <a:cubicBezTo>
                        <a:pt x="79" y="91"/>
                        <a:pt x="45" y="150"/>
                        <a:pt x="45" y="150"/>
                      </a:cubicBezTo>
                      <a:cubicBezTo>
                        <a:pt x="55" y="165"/>
                        <a:pt x="63" y="181"/>
                        <a:pt x="75" y="195"/>
                      </a:cubicBezTo>
                      <a:cubicBezTo>
                        <a:pt x="89" y="211"/>
                        <a:pt x="117" y="219"/>
                        <a:pt x="120" y="240"/>
                      </a:cubicBezTo>
                      <a:cubicBezTo>
                        <a:pt x="128" y="289"/>
                        <a:pt x="97" y="285"/>
                        <a:pt x="75" y="2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3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9897" y="300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3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9897" y="1440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9539" name="Group 51"/>
              <p:cNvGrpSpPr>
                <a:grpSpLocks/>
              </p:cNvGrpSpPr>
              <p:nvPr/>
            </p:nvGrpSpPr>
            <p:grpSpPr bwMode="auto">
              <a:xfrm>
                <a:off x="7557" y="1440"/>
                <a:ext cx="3240" cy="1560"/>
                <a:chOff x="7557" y="1440"/>
                <a:chExt cx="3240" cy="1560"/>
              </a:xfrm>
            </p:grpSpPr>
            <p:sp>
              <p:nvSpPr>
                <p:cNvPr id="319540" name="Rectangle 52"/>
                <p:cNvSpPr>
                  <a:spLocks noChangeArrowheads="1"/>
                </p:cNvSpPr>
                <p:nvPr/>
              </p:nvSpPr>
              <p:spPr bwMode="auto">
                <a:xfrm flipV="1">
                  <a:off x="7737" y="1704"/>
                  <a:ext cx="2160" cy="4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7737" y="1752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b="1">
                      <a:latin typeface="Times New Roman" pitchFamily="18" charset="0"/>
                    </a:rPr>
                    <a:t>线程库</a:t>
                  </a:r>
                </a:p>
              </p:txBody>
            </p:sp>
            <p:grpSp>
              <p:nvGrpSpPr>
                <p:cNvPr id="319542" name="Group 54"/>
                <p:cNvGrpSpPr>
                  <a:grpSpLocks/>
                </p:cNvGrpSpPr>
                <p:nvPr/>
              </p:nvGrpSpPr>
              <p:grpSpPr bwMode="auto">
                <a:xfrm>
                  <a:off x="7557" y="1440"/>
                  <a:ext cx="3240" cy="1560"/>
                  <a:chOff x="7557" y="1440"/>
                  <a:chExt cx="3240" cy="1560"/>
                </a:xfrm>
              </p:grpSpPr>
              <p:sp>
                <p:nvSpPr>
                  <p:cNvPr id="31954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7557" y="2220"/>
                    <a:ext cx="3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54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97" y="1440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>
                        <a:latin typeface="Times New Roman" pitchFamily="18" charset="0"/>
                      </a:rPr>
                      <a:t>用户</a:t>
                    </a:r>
                  </a:p>
                  <a:p>
                    <a:pPr algn="just" eaLnBrk="0" hangingPunct="0"/>
                    <a:r>
                      <a:rPr lang="zh-CN" altLang="en-US" sz="1600" b="1">
                        <a:latin typeface="Times New Roman" pitchFamily="18" charset="0"/>
                      </a:rPr>
                      <a:t>空间</a:t>
                    </a:r>
                  </a:p>
                </p:txBody>
              </p:sp>
              <p:sp>
                <p:nvSpPr>
                  <p:cNvPr id="31954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97" y="2220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 dirty="0">
                        <a:latin typeface="Times New Roman" pitchFamily="18" charset="0"/>
                      </a:rPr>
                      <a:t>内核</a:t>
                    </a:r>
                  </a:p>
                  <a:p>
                    <a:pPr algn="just" eaLnBrk="0" hangingPunct="0"/>
                    <a:r>
                      <a:rPr lang="zh-CN" altLang="en-US" sz="1600" b="1" dirty="0">
                        <a:latin typeface="Times New Roman" pitchFamily="18" charset="0"/>
                      </a:rPr>
                      <a:t>空间</a:t>
                    </a:r>
                  </a:p>
                </p:txBody>
              </p:sp>
            </p:grpSp>
          </p:grpSp>
          <p:sp>
            <p:nvSpPr>
              <p:cNvPr id="319546" name="Line 58"/>
              <p:cNvSpPr>
                <a:spLocks noChangeShapeType="1"/>
              </p:cNvSpPr>
              <p:nvPr/>
            </p:nvSpPr>
            <p:spPr bwMode="auto">
              <a:xfrm flipH="1" flipV="1">
                <a:off x="8637" y="300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用户级、内核级、</a:t>
            </a:r>
            <a:r>
              <a:rPr lang="zh-CN" altLang="zh-CN" b="0" dirty="0" smtClean="0"/>
              <a:t>混合线程模式的比较</a:t>
            </a:r>
            <a:endParaRPr lang="en-US" altLang="zh-CN" b="0" dirty="0" smtClean="0"/>
          </a:p>
          <a:p>
            <a:pPr algn="just">
              <a:buFont typeface="Arial" pitchFamily="34" charset="0"/>
              <a:buNone/>
            </a:pPr>
            <a:endParaRPr lang="zh-CN" altLang="en-US" sz="3200" b="0" dirty="0" smtClean="0"/>
          </a:p>
        </p:txBody>
      </p:sp>
      <p:grpSp>
        <p:nvGrpSpPr>
          <p:cNvPr id="377972" name="Group 116"/>
          <p:cNvGrpSpPr>
            <a:grpSpLocks/>
          </p:cNvGrpSpPr>
          <p:nvPr/>
        </p:nvGrpSpPr>
        <p:grpSpPr bwMode="auto">
          <a:xfrm>
            <a:off x="428625" y="2152427"/>
            <a:ext cx="2055813" cy="3652837"/>
            <a:chOff x="431" y="1162"/>
            <a:chExt cx="1295" cy="2301"/>
          </a:xfrm>
        </p:grpSpPr>
        <p:sp>
          <p:nvSpPr>
            <p:cNvPr id="377870" name="Oval 14"/>
            <p:cNvSpPr>
              <a:spLocks noChangeArrowheads="1"/>
            </p:cNvSpPr>
            <p:nvPr/>
          </p:nvSpPr>
          <p:spPr bwMode="auto">
            <a:xfrm>
              <a:off x="929" y="2364"/>
              <a:ext cx="199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3" name="Line 17"/>
            <p:cNvSpPr>
              <a:spLocks noChangeShapeType="1"/>
            </p:cNvSpPr>
            <p:nvPr/>
          </p:nvSpPr>
          <p:spPr bwMode="auto">
            <a:xfrm>
              <a:off x="431" y="1817"/>
              <a:ext cx="12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4" name="Line 18"/>
            <p:cNvSpPr>
              <a:spLocks noChangeShapeType="1"/>
            </p:cNvSpPr>
            <p:nvPr/>
          </p:nvSpPr>
          <p:spPr bwMode="auto">
            <a:xfrm>
              <a:off x="1029" y="1383"/>
              <a:ext cx="0" cy="8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5" name="Line 19"/>
            <p:cNvSpPr>
              <a:spLocks noChangeShapeType="1"/>
            </p:cNvSpPr>
            <p:nvPr/>
          </p:nvSpPr>
          <p:spPr bwMode="auto">
            <a:xfrm flipH="1" flipV="1">
              <a:off x="829" y="1410"/>
              <a:ext cx="20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 flipV="1">
              <a:off x="1029" y="1410"/>
              <a:ext cx="199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7" name="Freeform 21"/>
            <p:cNvSpPr>
              <a:spLocks/>
            </p:cNvSpPr>
            <p:nvPr/>
          </p:nvSpPr>
          <p:spPr bwMode="auto">
            <a:xfrm rot="778919">
              <a:off x="759" y="1162"/>
              <a:ext cx="70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8" name="Freeform 22"/>
            <p:cNvSpPr>
              <a:spLocks/>
            </p:cNvSpPr>
            <p:nvPr/>
          </p:nvSpPr>
          <p:spPr bwMode="auto">
            <a:xfrm rot="778919">
              <a:off x="958" y="1162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79" name="Freeform 23"/>
            <p:cNvSpPr>
              <a:spLocks/>
            </p:cNvSpPr>
            <p:nvPr/>
          </p:nvSpPr>
          <p:spPr bwMode="auto">
            <a:xfrm rot="778919">
              <a:off x="1228" y="1162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80" name="Text Box 24"/>
            <p:cNvSpPr txBox="1">
              <a:spLocks noChangeArrowheads="1"/>
            </p:cNvSpPr>
            <p:nvPr/>
          </p:nvSpPr>
          <p:spPr bwMode="auto">
            <a:xfrm>
              <a:off x="929" y="2364"/>
              <a:ext cx="29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77881" name="Rectangle 25"/>
            <p:cNvSpPr>
              <a:spLocks noChangeArrowheads="1"/>
            </p:cNvSpPr>
            <p:nvPr/>
          </p:nvSpPr>
          <p:spPr bwMode="auto">
            <a:xfrm flipV="1">
              <a:off x="531" y="1556"/>
              <a:ext cx="697" cy="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82" name="Text Box 26"/>
            <p:cNvSpPr txBox="1">
              <a:spLocks noChangeArrowheads="1"/>
            </p:cNvSpPr>
            <p:nvPr/>
          </p:nvSpPr>
          <p:spPr bwMode="auto">
            <a:xfrm>
              <a:off x="531" y="1583"/>
              <a:ext cx="59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线程库</a:t>
              </a:r>
            </a:p>
          </p:txBody>
        </p:sp>
        <p:sp>
          <p:nvSpPr>
            <p:cNvPr id="377883" name="Text Box 27"/>
            <p:cNvSpPr txBox="1">
              <a:spLocks noChangeArrowheads="1"/>
            </p:cNvSpPr>
            <p:nvPr/>
          </p:nvSpPr>
          <p:spPr bwMode="auto">
            <a:xfrm>
              <a:off x="1228" y="1410"/>
              <a:ext cx="398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用户</a:t>
              </a:r>
            </a:p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1228" y="1843"/>
              <a:ext cx="39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内核</a:t>
              </a:r>
            </a:p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377885" name="Text Box 29"/>
            <p:cNvSpPr txBox="1">
              <a:spLocks noChangeArrowheads="1"/>
            </p:cNvSpPr>
            <p:nvPr/>
          </p:nvSpPr>
          <p:spPr bwMode="auto">
            <a:xfrm>
              <a:off x="567" y="2840"/>
              <a:ext cx="111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宋体" pitchFamily="2" charset="-122"/>
                </a:rPr>
                <a:t>(a) </a:t>
              </a:r>
              <a:r>
                <a:rPr lang="zh-CN" altLang="en-US" sz="1600" b="1">
                  <a:latin typeface="宋体" pitchFamily="2" charset="-122"/>
                </a:rPr>
                <a:t>用户级线程</a:t>
              </a:r>
            </a:p>
          </p:txBody>
        </p:sp>
        <p:sp>
          <p:nvSpPr>
            <p:cNvPr id="377960" name="Freeform 104"/>
            <p:cNvSpPr>
              <a:spLocks/>
            </p:cNvSpPr>
            <p:nvPr/>
          </p:nvSpPr>
          <p:spPr bwMode="auto">
            <a:xfrm rot="778919">
              <a:off x="567" y="3248"/>
              <a:ext cx="76" cy="160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65" name="Text Box 109"/>
            <p:cNvSpPr txBox="1">
              <a:spLocks noChangeArrowheads="1"/>
            </p:cNvSpPr>
            <p:nvPr/>
          </p:nvSpPr>
          <p:spPr bwMode="auto">
            <a:xfrm>
              <a:off x="703" y="3203"/>
              <a:ext cx="9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：用户级线程</a:t>
              </a:r>
            </a:p>
          </p:txBody>
        </p:sp>
      </p:grpSp>
      <p:grpSp>
        <p:nvGrpSpPr>
          <p:cNvPr id="377973" name="Group 117"/>
          <p:cNvGrpSpPr>
            <a:grpSpLocks/>
          </p:cNvGrpSpPr>
          <p:nvPr/>
        </p:nvGrpSpPr>
        <p:grpSpPr bwMode="auto">
          <a:xfrm>
            <a:off x="3287713" y="2230214"/>
            <a:ext cx="2076450" cy="3497263"/>
            <a:chOff x="1812" y="1236"/>
            <a:chExt cx="1308" cy="2203"/>
          </a:xfrm>
        </p:grpSpPr>
        <p:grpSp>
          <p:nvGrpSpPr>
            <p:cNvPr id="377887" name="Group 31"/>
            <p:cNvGrpSpPr>
              <a:grpSpLocks/>
            </p:cNvGrpSpPr>
            <p:nvPr/>
          </p:nvGrpSpPr>
          <p:grpSpPr bwMode="auto">
            <a:xfrm>
              <a:off x="1825" y="1236"/>
              <a:ext cx="1295" cy="1388"/>
              <a:chOff x="5397" y="1284"/>
              <a:chExt cx="2340" cy="2496"/>
            </a:xfrm>
          </p:grpSpPr>
          <p:sp>
            <p:nvSpPr>
              <p:cNvPr id="377888" name="Line 32"/>
              <p:cNvSpPr>
                <a:spLocks noChangeShapeType="1"/>
              </p:cNvSpPr>
              <p:nvPr/>
            </p:nvSpPr>
            <p:spPr bwMode="auto">
              <a:xfrm>
                <a:off x="5397" y="2376"/>
                <a:ext cx="23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7889" name="Group 33"/>
              <p:cNvGrpSpPr>
                <a:grpSpLocks/>
              </p:cNvGrpSpPr>
              <p:nvPr/>
            </p:nvGrpSpPr>
            <p:grpSpPr bwMode="auto">
              <a:xfrm>
                <a:off x="5397" y="1284"/>
                <a:ext cx="2160" cy="2496"/>
                <a:chOff x="5577" y="1284"/>
                <a:chExt cx="2160" cy="2496"/>
              </a:xfrm>
            </p:grpSpPr>
            <p:grpSp>
              <p:nvGrpSpPr>
                <p:cNvPr id="377890" name="Group 34"/>
                <p:cNvGrpSpPr>
                  <a:grpSpLocks/>
                </p:cNvGrpSpPr>
                <p:nvPr/>
              </p:nvGrpSpPr>
              <p:grpSpPr bwMode="auto">
                <a:xfrm>
                  <a:off x="5629" y="1284"/>
                  <a:ext cx="2108" cy="1248"/>
                  <a:chOff x="5629" y="1284"/>
                  <a:chExt cx="2108" cy="1248"/>
                </a:xfrm>
              </p:grpSpPr>
              <p:grpSp>
                <p:nvGrpSpPr>
                  <p:cNvPr id="37789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5629" y="1284"/>
                    <a:ext cx="1336" cy="1248"/>
                    <a:chOff x="5629" y="1284"/>
                    <a:chExt cx="1336" cy="1248"/>
                  </a:xfrm>
                </p:grpSpPr>
                <p:sp>
                  <p:nvSpPr>
                    <p:cNvPr id="377892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57" y="1596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893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97" y="1596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894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837" y="1596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895" name="Freeform 39"/>
                    <p:cNvSpPr>
                      <a:spLocks/>
                    </p:cNvSpPr>
                    <p:nvPr/>
                  </p:nvSpPr>
                  <p:spPr bwMode="auto">
                    <a:xfrm rot="778919">
                      <a:off x="5629" y="1284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896" name="Freeform 40"/>
                    <p:cNvSpPr>
                      <a:spLocks/>
                    </p:cNvSpPr>
                    <p:nvPr/>
                  </p:nvSpPr>
                  <p:spPr bwMode="auto">
                    <a:xfrm rot="778919">
                      <a:off x="6169" y="1307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897" name="Freeform 41"/>
                    <p:cNvSpPr>
                      <a:spLocks/>
                    </p:cNvSpPr>
                    <p:nvPr/>
                  </p:nvSpPr>
                  <p:spPr bwMode="auto">
                    <a:xfrm rot="778919">
                      <a:off x="6837" y="1284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789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17" y="1596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>
                        <a:latin typeface="Times New Roman" pitchFamily="18" charset="0"/>
                      </a:rPr>
                      <a:t>用户</a:t>
                    </a:r>
                  </a:p>
                  <a:p>
                    <a:pPr algn="just" eaLnBrk="0" hangingPunct="0"/>
                    <a:r>
                      <a:rPr lang="zh-CN" altLang="en-US" sz="1600" b="1">
                        <a:latin typeface="Times New Roman" pitchFamily="18" charset="0"/>
                      </a:rPr>
                      <a:t>空间</a:t>
                    </a:r>
                  </a:p>
                </p:txBody>
              </p:sp>
            </p:grpSp>
            <p:grpSp>
              <p:nvGrpSpPr>
                <p:cNvPr id="377899" name="Group 43"/>
                <p:cNvGrpSpPr>
                  <a:grpSpLocks/>
                </p:cNvGrpSpPr>
                <p:nvPr/>
              </p:nvGrpSpPr>
              <p:grpSpPr bwMode="auto">
                <a:xfrm>
                  <a:off x="5577" y="2376"/>
                  <a:ext cx="2160" cy="1404"/>
                  <a:chOff x="5577" y="2376"/>
                  <a:chExt cx="2160" cy="1404"/>
                </a:xfrm>
              </p:grpSpPr>
              <p:sp>
                <p:nvSpPr>
                  <p:cNvPr id="377900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17" y="2376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>
                        <a:latin typeface="Times New Roman" pitchFamily="18" charset="0"/>
                      </a:rPr>
                      <a:t>内核</a:t>
                    </a:r>
                  </a:p>
                  <a:p>
                    <a:pPr algn="just" eaLnBrk="0" hangingPunct="0"/>
                    <a:r>
                      <a:rPr lang="zh-CN" altLang="en-US" sz="1600" b="1">
                        <a:latin typeface="Times New Roman" pitchFamily="18" charset="0"/>
                      </a:rPr>
                      <a:t>空间</a:t>
                    </a:r>
                  </a:p>
                </p:txBody>
              </p:sp>
              <p:grpSp>
                <p:nvGrpSpPr>
                  <p:cNvPr id="37790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6117" y="3312"/>
                    <a:ext cx="540" cy="468"/>
                    <a:chOff x="3237" y="2844"/>
                    <a:chExt cx="540" cy="468"/>
                  </a:xfrm>
                </p:grpSpPr>
                <p:sp>
                  <p:nvSpPr>
                    <p:cNvPr id="377902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03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 b="1"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</p:grpSp>
              <p:grpSp>
                <p:nvGrpSpPr>
                  <p:cNvPr id="37790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5577" y="2532"/>
                    <a:ext cx="1440" cy="780"/>
                    <a:chOff x="5577" y="2532"/>
                    <a:chExt cx="1440" cy="780"/>
                  </a:xfrm>
                </p:grpSpPr>
                <p:grpSp>
                  <p:nvGrpSpPr>
                    <p:cNvPr id="377905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7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377906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907" name="Freeform 51"/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77908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1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377909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910" name="Freeform 54"/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77911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5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377912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913" name="Freeform 57"/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77914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97" y="3000"/>
                      <a:ext cx="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15" name="Line 5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757" y="3000"/>
                      <a:ext cx="54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16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97" y="3000"/>
                      <a:ext cx="54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77917" name="Text Box 61"/>
            <p:cNvSpPr txBox="1">
              <a:spLocks noChangeArrowheads="1"/>
            </p:cNvSpPr>
            <p:nvPr/>
          </p:nvSpPr>
          <p:spPr bwMode="auto">
            <a:xfrm>
              <a:off x="1906" y="2807"/>
              <a:ext cx="107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latin typeface="Times New Roman" pitchFamily="18" charset="0"/>
                </a:rPr>
                <a:t>(b)</a:t>
              </a:r>
              <a:r>
                <a:rPr lang="zh-CN" altLang="en-US" sz="1600" b="1">
                  <a:latin typeface="Times New Roman" pitchFamily="18" charset="0"/>
                </a:rPr>
                <a:t>内核级线程</a:t>
              </a:r>
            </a:p>
          </p:txBody>
        </p:sp>
        <p:grpSp>
          <p:nvGrpSpPr>
            <p:cNvPr id="377961" name="Group 105"/>
            <p:cNvGrpSpPr>
              <a:grpSpLocks/>
            </p:cNvGrpSpPr>
            <p:nvPr/>
          </p:nvGrpSpPr>
          <p:grpSpPr bwMode="auto">
            <a:xfrm>
              <a:off x="1812" y="3179"/>
              <a:ext cx="213" cy="260"/>
              <a:chOff x="6657" y="5808"/>
              <a:chExt cx="360" cy="468"/>
            </a:xfrm>
          </p:grpSpPr>
          <p:sp>
            <p:nvSpPr>
              <p:cNvPr id="377962" name="Oval 106"/>
              <p:cNvSpPr>
                <a:spLocks noChangeArrowheads="1"/>
              </p:cNvSpPr>
              <p:nvPr/>
            </p:nvSpPr>
            <p:spPr bwMode="auto">
              <a:xfrm>
                <a:off x="6657" y="5808"/>
                <a:ext cx="360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963" name="Freeform 107"/>
              <p:cNvSpPr>
                <a:spLocks/>
              </p:cNvSpPr>
              <p:nvPr/>
            </p:nvSpPr>
            <p:spPr bwMode="auto">
              <a:xfrm rot="778919">
                <a:off x="6709" y="5964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7966" name="Text Box 110"/>
            <p:cNvSpPr txBox="1">
              <a:spLocks noChangeArrowheads="1"/>
            </p:cNvSpPr>
            <p:nvPr/>
          </p:nvSpPr>
          <p:spPr bwMode="auto">
            <a:xfrm>
              <a:off x="2025" y="3179"/>
              <a:ext cx="9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：内核级线程</a:t>
              </a:r>
            </a:p>
          </p:txBody>
        </p:sp>
      </p:grpSp>
      <p:grpSp>
        <p:nvGrpSpPr>
          <p:cNvPr id="377974" name="Group 118"/>
          <p:cNvGrpSpPr>
            <a:grpSpLocks/>
          </p:cNvGrpSpPr>
          <p:nvPr/>
        </p:nvGrpSpPr>
        <p:grpSpPr bwMode="auto">
          <a:xfrm>
            <a:off x="5867400" y="2182589"/>
            <a:ext cx="2846388" cy="3471863"/>
            <a:chOff x="3219" y="1236"/>
            <a:chExt cx="1793" cy="2187"/>
          </a:xfrm>
        </p:grpSpPr>
        <p:grpSp>
          <p:nvGrpSpPr>
            <p:cNvPr id="377918" name="Group 62"/>
            <p:cNvGrpSpPr>
              <a:grpSpLocks/>
            </p:cNvGrpSpPr>
            <p:nvPr/>
          </p:nvGrpSpPr>
          <p:grpSpPr bwMode="auto">
            <a:xfrm>
              <a:off x="3219" y="1236"/>
              <a:ext cx="1793" cy="1822"/>
              <a:chOff x="7017" y="1908"/>
              <a:chExt cx="3240" cy="3276"/>
            </a:xfrm>
          </p:grpSpPr>
          <p:grpSp>
            <p:nvGrpSpPr>
              <p:cNvPr id="377919" name="Group 63"/>
              <p:cNvGrpSpPr>
                <a:grpSpLocks/>
              </p:cNvGrpSpPr>
              <p:nvPr/>
            </p:nvGrpSpPr>
            <p:grpSpPr bwMode="auto">
              <a:xfrm>
                <a:off x="7017" y="1908"/>
                <a:ext cx="3240" cy="2652"/>
                <a:chOff x="7557" y="1128"/>
                <a:chExt cx="3240" cy="2652"/>
              </a:xfrm>
            </p:grpSpPr>
            <p:sp>
              <p:nvSpPr>
                <p:cNvPr id="37792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997" y="3000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7921" name="Group 65"/>
                <p:cNvGrpSpPr>
                  <a:grpSpLocks/>
                </p:cNvGrpSpPr>
                <p:nvPr/>
              </p:nvGrpSpPr>
              <p:grpSpPr bwMode="auto">
                <a:xfrm>
                  <a:off x="7557" y="1128"/>
                  <a:ext cx="3240" cy="2652"/>
                  <a:chOff x="7557" y="1128"/>
                  <a:chExt cx="3240" cy="2652"/>
                </a:xfrm>
              </p:grpSpPr>
              <p:grpSp>
                <p:nvGrpSpPr>
                  <p:cNvPr id="37792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8817" y="3312"/>
                    <a:ext cx="540" cy="468"/>
                    <a:chOff x="3237" y="2844"/>
                    <a:chExt cx="540" cy="468"/>
                  </a:xfrm>
                </p:grpSpPr>
                <p:sp>
                  <p:nvSpPr>
                    <p:cNvPr id="377923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24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 b="1"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</p:grpSp>
              <p:grpSp>
                <p:nvGrpSpPr>
                  <p:cNvPr id="377925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845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377926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27" name="Freeform 71"/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7928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899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377929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30" name="Freeform 74"/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7931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37" y="2220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8817" y="2220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3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17" y="1440"/>
                    <a:ext cx="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4" name="Line 7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457" y="1440"/>
                    <a:ext cx="36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5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17" y="1440"/>
                    <a:ext cx="36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6" name="Freeform 80"/>
                  <p:cNvSpPr>
                    <a:spLocks/>
                  </p:cNvSpPr>
                  <p:nvPr/>
                </p:nvSpPr>
                <p:spPr bwMode="auto">
                  <a:xfrm rot="778919">
                    <a:off x="8329" y="1128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7" name="Freeform 81"/>
                  <p:cNvSpPr>
                    <a:spLocks/>
                  </p:cNvSpPr>
                  <p:nvPr/>
                </p:nvSpPr>
                <p:spPr bwMode="auto">
                  <a:xfrm rot="778919">
                    <a:off x="8689" y="1128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938" name="Freeform 82"/>
                  <p:cNvSpPr>
                    <a:spLocks/>
                  </p:cNvSpPr>
                  <p:nvPr/>
                </p:nvSpPr>
                <p:spPr bwMode="auto">
                  <a:xfrm rot="778919">
                    <a:off x="9049" y="1128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793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9537" y="1128"/>
                    <a:ext cx="540" cy="2652"/>
                    <a:chOff x="9717" y="1128"/>
                    <a:chExt cx="540" cy="2652"/>
                  </a:xfrm>
                </p:grpSpPr>
                <p:grpSp>
                  <p:nvGrpSpPr>
                    <p:cNvPr id="377940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17" y="3312"/>
                      <a:ext cx="540" cy="468"/>
                      <a:chOff x="3237" y="2844"/>
                      <a:chExt cx="540" cy="468"/>
                    </a:xfrm>
                  </p:grpSpPr>
                  <p:sp>
                    <p:nvSpPr>
                      <p:cNvPr id="377941" name="Oval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37" y="2844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942" name="Text Box 8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7" y="2844"/>
                        <a:ext cx="540" cy="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600" b="1">
                            <a:latin typeface="Times New Roman" pitchFamily="18" charset="0"/>
                          </a:rPr>
                          <a:t>P</a:t>
                        </a:r>
                      </a:p>
                    </p:txBody>
                  </p:sp>
                </p:grpSp>
                <p:grpSp>
                  <p:nvGrpSpPr>
                    <p:cNvPr id="377943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1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377944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945" name="Freeform 89"/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77946" name="Freeform 90"/>
                    <p:cNvSpPr>
                      <a:spLocks/>
                    </p:cNvSpPr>
                    <p:nvPr/>
                  </p:nvSpPr>
                  <p:spPr bwMode="auto">
                    <a:xfrm rot="778919">
                      <a:off x="9769" y="1128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47" name="Line 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897" y="3000"/>
                      <a:ext cx="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48" name="Line 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897" y="1440"/>
                      <a:ext cx="0" cy="10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794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7557" y="1440"/>
                    <a:ext cx="3240" cy="1560"/>
                    <a:chOff x="7557" y="1440"/>
                    <a:chExt cx="3240" cy="1560"/>
                  </a:xfrm>
                </p:grpSpPr>
                <p:sp>
                  <p:nvSpPr>
                    <p:cNvPr id="377950" name="Rectangle 94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7737" y="1704"/>
                      <a:ext cx="2160" cy="4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7951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37" y="1752"/>
                      <a:ext cx="108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sz="1600" b="1">
                          <a:latin typeface="Times New Roman" pitchFamily="18" charset="0"/>
                        </a:rPr>
                        <a:t>线程库</a:t>
                      </a:r>
                    </a:p>
                  </p:txBody>
                </p:sp>
                <p:grpSp>
                  <p:nvGrpSpPr>
                    <p:cNvPr id="377952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57" y="1440"/>
                      <a:ext cx="3240" cy="1560"/>
                      <a:chOff x="7557" y="1440"/>
                      <a:chExt cx="3240" cy="1560"/>
                    </a:xfrm>
                  </p:grpSpPr>
                  <p:sp>
                    <p:nvSpPr>
                      <p:cNvPr id="377953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57" y="2220"/>
                        <a:ext cx="3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7954" name="Text Box 9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897" y="1440"/>
                        <a:ext cx="720" cy="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600" b="1">
                            <a:latin typeface="Times New Roman" pitchFamily="18" charset="0"/>
                          </a:rPr>
                          <a:t>用户</a:t>
                        </a:r>
                      </a:p>
                      <a:p>
                        <a:pPr algn="just" eaLnBrk="0" hangingPunct="0"/>
                        <a:r>
                          <a:rPr lang="zh-CN" altLang="en-US" sz="1600" b="1">
                            <a:latin typeface="Times New Roman" pitchFamily="18" charset="0"/>
                          </a:rPr>
                          <a:t>空间</a:t>
                        </a:r>
                      </a:p>
                    </p:txBody>
                  </p:sp>
                  <p:sp>
                    <p:nvSpPr>
                      <p:cNvPr id="377955" name="Text Box 9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897" y="2220"/>
                        <a:ext cx="720" cy="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600" b="1">
                            <a:latin typeface="Times New Roman" pitchFamily="18" charset="0"/>
                          </a:rPr>
                          <a:t>内核</a:t>
                        </a:r>
                      </a:p>
                      <a:p>
                        <a:pPr algn="just" eaLnBrk="0" hangingPunct="0"/>
                        <a:r>
                          <a:rPr lang="zh-CN" altLang="en-US" sz="1600" b="1">
                            <a:latin typeface="Times New Roman" pitchFamily="18" charset="0"/>
                          </a:rPr>
                          <a:t>空间</a:t>
                        </a:r>
                      </a:p>
                    </p:txBody>
                  </p:sp>
                </p:grpSp>
              </p:grpSp>
              <p:sp>
                <p:nvSpPr>
                  <p:cNvPr id="377956" name="Line 1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37" y="3000"/>
                    <a:ext cx="36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77957" name="Text Box 101"/>
              <p:cNvSpPr txBox="1">
                <a:spLocks noChangeArrowheads="1"/>
              </p:cNvSpPr>
              <p:nvPr/>
            </p:nvSpPr>
            <p:spPr bwMode="auto">
              <a:xfrm>
                <a:off x="7917" y="4716"/>
                <a:ext cx="16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b="1">
                    <a:latin typeface="Times New Roman" pitchFamily="18" charset="0"/>
                  </a:rPr>
                  <a:t>(c) </a:t>
                </a:r>
                <a:r>
                  <a:rPr lang="zh-CN" altLang="en-US" sz="1600" b="1">
                    <a:latin typeface="Times New Roman" pitchFamily="18" charset="0"/>
                  </a:rPr>
                  <a:t>混合模式</a:t>
                </a:r>
              </a:p>
            </p:txBody>
          </p:sp>
        </p:grpSp>
        <p:grpSp>
          <p:nvGrpSpPr>
            <p:cNvPr id="377967" name="Group 111"/>
            <p:cNvGrpSpPr>
              <a:grpSpLocks/>
            </p:cNvGrpSpPr>
            <p:nvPr/>
          </p:nvGrpSpPr>
          <p:grpSpPr bwMode="auto">
            <a:xfrm>
              <a:off x="3722" y="3163"/>
              <a:ext cx="319" cy="260"/>
              <a:chOff x="7197" y="5964"/>
              <a:chExt cx="540" cy="468"/>
            </a:xfrm>
          </p:grpSpPr>
          <p:sp>
            <p:nvSpPr>
              <p:cNvPr id="377968" name="Text Box 112"/>
              <p:cNvSpPr txBox="1">
                <a:spLocks noChangeArrowheads="1"/>
              </p:cNvSpPr>
              <p:nvPr/>
            </p:nvSpPr>
            <p:spPr bwMode="auto">
              <a:xfrm>
                <a:off x="7197" y="5964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b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377969" name="Oval 113"/>
              <p:cNvSpPr>
                <a:spLocks noChangeArrowheads="1"/>
              </p:cNvSpPr>
              <p:nvPr/>
            </p:nvSpPr>
            <p:spPr bwMode="auto">
              <a:xfrm>
                <a:off x="7197" y="5964"/>
                <a:ext cx="360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7970" name="Text Box 114"/>
            <p:cNvSpPr txBox="1">
              <a:spLocks noChangeArrowheads="1"/>
            </p:cNvSpPr>
            <p:nvPr/>
          </p:nvSpPr>
          <p:spPr bwMode="auto">
            <a:xfrm>
              <a:off x="3921" y="3163"/>
              <a:ext cx="53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 dirty="0">
                  <a:latin typeface="Times New Roman" pitchFamily="18" charset="0"/>
                </a:rPr>
                <a:t>：进程</a:t>
              </a:r>
            </a:p>
          </p:txBody>
        </p:sp>
      </p:grpSp>
      <p:sp>
        <p:nvSpPr>
          <p:cNvPr id="10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7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7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2.4.5 </a:t>
            </a:r>
            <a:r>
              <a:rPr lang="en-US" altLang="zh-CN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Posix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48382857"/>
              </p:ext>
            </p:extLst>
          </p:nvPr>
        </p:nvGraphicFramePr>
        <p:xfrm>
          <a:off x="683568" y="1844824"/>
          <a:ext cx="7920880" cy="3528391"/>
        </p:xfrm>
        <a:graphic>
          <a:graphicData uri="http://schemas.openxmlformats.org/drawingml/2006/table">
            <a:tbl>
              <a:tblPr/>
              <a:tblGrid>
                <a:gridCol w="2820193"/>
                <a:gridCol w="5100687"/>
              </a:tblGrid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线程调用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504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pthread_create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创建一个线程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pthread_exit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结束调用的线程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504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pthread_join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等待一个特定的线程退出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pthread_yield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释放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来运行另外一个线程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pthread_attr_init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创建并初始化一个线程的属性结构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504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pthread_attr_destroy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删除一个线程的属性结构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b="0" dirty="0" smtClean="0"/>
              <a:t>2(</a:t>
            </a:r>
            <a:r>
              <a:rPr lang="zh-CN" altLang="en-US" b="0" dirty="0" smtClean="0"/>
              <a:t>选做</a:t>
            </a:r>
            <a:r>
              <a:rPr lang="en-US" altLang="zh-CN" b="0" dirty="0" smtClean="0"/>
              <a:t>)</a:t>
            </a:r>
            <a:endParaRPr lang="zh-CN" altLang="en-US" b="0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论述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程序、进程、线程的区别与联系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2.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论述进程控制块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(PCB)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的作用、存储内容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论述进程的基本特征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4.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以图为例，分析五状态进程模型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5.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为什么引入挂起状态，其与阻塞状态的本质区别是什么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6.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论述进程切换与模式切换的区别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err="1" smtClean="0"/>
              <a:t>Projecct</a:t>
            </a:r>
            <a:r>
              <a:rPr lang="en-US" altLang="zh-CN" dirty="0" smtClean="0"/>
              <a:t> 2</a:t>
            </a:r>
            <a:r>
              <a:rPr lang="en-US" altLang="zh-CN" dirty="0"/>
              <a:t> (</a:t>
            </a:r>
            <a:r>
              <a:rPr lang="zh-CN" altLang="en-US" dirty="0"/>
              <a:t>选做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 使用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fork()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exec()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函数编写进程创建测试程序，并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尝试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理解、分析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fork()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的内核实现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3816424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/>
              <a:t>         </a:t>
            </a:r>
            <a:r>
              <a:rPr lang="zh-CN" altLang="en-US" dirty="0" smtClean="0">
                <a:latin typeface="+mn-ea"/>
                <a:ea typeface="+mn-ea"/>
              </a:rPr>
              <a:t>在 </a:t>
            </a:r>
            <a:r>
              <a:rPr lang="en-US" altLang="zh-CN" dirty="0">
                <a:latin typeface="+mn-ea"/>
                <a:ea typeface="+mn-ea"/>
              </a:rPr>
              <a:t>Linux </a:t>
            </a:r>
            <a:r>
              <a:rPr lang="zh-CN" altLang="en-US" dirty="0">
                <a:latin typeface="+mn-ea"/>
                <a:ea typeface="+mn-ea"/>
              </a:rPr>
              <a:t>内核中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供用户创建进程的系统调用</a:t>
            </a:r>
            <a:r>
              <a:rPr lang="en-US" altLang="zh-CN" dirty="0">
                <a:latin typeface="+mn-ea"/>
                <a:ea typeface="+mn-ea"/>
              </a:rPr>
              <a:t>fork()</a:t>
            </a:r>
            <a:r>
              <a:rPr lang="zh-CN" altLang="en-US" dirty="0">
                <a:latin typeface="+mn-ea"/>
                <a:ea typeface="+mn-ea"/>
              </a:rPr>
              <a:t>函数的响应函数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err="1" smtClean="0">
                <a:latin typeface="+mn-ea"/>
                <a:ea typeface="+mn-ea"/>
              </a:rPr>
              <a:t>sys_fork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sys_clone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sys_vfork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。这三个函数都是通过调用内核函数 </a:t>
            </a:r>
            <a:r>
              <a:rPr lang="en-US" altLang="zh-CN" b="1" dirty="0" err="1">
                <a:solidFill>
                  <a:srgbClr val="C00000"/>
                </a:solidFill>
                <a:latin typeface="+mn-ea"/>
                <a:ea typeface="+mn-ea"/>
              </a:rPr>
              <a:t>do_fork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来</a:t>
            </a:r>
            <a:r>
              <a:rPr lang="zh-CN" altLang="en-US" dirty="0">
                <a:latin typeface="+mn-ea"/>
                <a:ea typeface="+mn-ea"/>
              </a:rPr>
              <a:t>实现的。</a:t>
            </a:r>
            <a:r>
              <a:rPr lang="zh-CN" altLang="en-US" dirty="0" smtClean="0">
                <a:latin typeface="+mn-ea"/>
                <a:ea typeface="+mn-ea"/>
              </a:rPr>
              <a:t>根据调用</a:t>
            </a:r>
            <a:r>
              <a:rPr lang="zh-CN" altLang="en-US" dirty="0">
                <a:latin typeface="+mn-ea"/>
                <a:ea typeface="+mn-ea"/>
              </a:rPr>
              <a:t>时所使用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err="1" smtClean="0">
                <a:latin typeface="+mn-ea"/>
                <a:ea typeface="+mn-ea"/>
              </a:rPr>
              <a:t>clone_flags</a:t>
            </a:r>
            <a:r>
              <a:rPr lang="zh-CN" altLang="en-US" dirty="0" smtClean="0">
                <a:latin typeface="+mn-ea"/>
                <a:ea typeface="+mn-ea"/>
              </a:rPr>
              <a:t>参数</a:t>
            </a:r>
            <a:r>
              <a:rPr lang="zh-CN" altLang="en-US" dirty="0">
                <a:latin typeface="+mn-ea"/>
                <a:ea typeface="+mn-ea"/>
              </a:rPr>
              <a:t>不同，</a:t>
            </a:r>
            <a:r>
              <a:rPr lang="en-US" altLang="zh-CN" dirty="0" err="1">
                <a:latin typeface="+mn-ea"/>
                <a:ea typeface="+mn-ea"/>
              </a:rPr>
              <a:t>do_fork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函数</a:t>
            </a:r>
            <a:r>
              <a:rPr lang="zh-CN" altLang="en-US" dirty="0">
                <a:latin typeface="+mn-ea"/>
                <a:ea typeface="+mn-ea"/>
              </a:rPr>
              <a:t>完成的工作也各异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50511066"/>
              </p:ext>
            </p:extLst>
          </p:nvPr>
        </p:nvGraphicFramePr>
        <p:xfrm>
          <a:off x="1187624" y="1340768"/>
          <a:ext cx="712879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3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489654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进程控制结构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在内存中分配一个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task_struct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数据结构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PCB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sz="2400" dirty="0" smtClean="0">
                <a:latin typeface="+mn-ea"/>
                <a:ea typeface="+mn-ea"/>
              </a:rPr>
              <a:t>把</a:t>
            </a:r>
            <a:r>
              <a:rPr lang="zh-CN" altLang="en-US" sz="2400" dirty="0">
                <a:latin typeface="+mn-ea"/>
                <a:ea typeface="+mn-ea"/>
              </a:rPr>
              <a:t>父</a:t>
            </a:r>
            <a:r>
              <a:rPr lang="zh-CN" altLang="en-US" sz="2400" dirty="0" smtClean="0">
                <a:latin typeface="+mn-ea"/>
                <a:ea typeface="+mn-ea"/>
              </a:rPr>
              <a:t>进程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</a:rPr>
              <a:t>内容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复制</a:t>
            </a:r>
            <a:r>
              <a:rPr lang="zh-CN" altLang="en-US" sz="2400" dirty="0">
                <a:latin typeface="+mn-ea"/>
                <a:ea typeface="+mn-ea"/>
              </a:rPr>
              <a:t>到新进程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sz="2400" dirty="0" smtClean="0">
                <a:latin typeface="+mn-ea"/>
                <a:ea typeface="+mn-ea"/>
              </a:rPr>
              <a:t>为</a:t>
            </a:r>
            <a:r>
              <a:rPr lang="zh-CN" altLang="en-US" sz="2400" dirty="0">
                <a:latin typeface="+mn-ea"/>
                <a:ea typeface="+mn-ea"/>
              </a:rPr>
              <a:t>新进程分配一个唯一的进程</a:t>
            </a:r>
            <a:r>
              <a:rPr lang="zh-CN" altLang="en-US" sz="2400" dirty="0" smtClean="0">
                <a:latin typeface="+mn-ea"/>
                <a:ea typeface="+mn-ea"/>
              </a:rPr>
              <a:t>标识号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PID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err="1" smtClean="0">
                <a:latin typeface="+mn-ea"/>
                <a:ea typeface="+mn-ea"/>
              </a:rPr>
              <a:t>user_struct</a:t>
            </a:r>
            <a:r>
              <a:rPr lang="zh-CN" altLang="en-US" sz="2400" dirty="0" smtClean="0">
                <a:latin typeface="+mn-ea"/>
                <a:ea typeface="+mn-ea"/>
              </a:rPr>
              <a:t>结构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sz="2400" dirty="0" smtClean="0">
                <a:latin typeface="+mn-ea"/>
                <a:ea typeface="+mn-ea"/>
              </a:rPr>
              <a:t>重新设置</a:t>
            </a:r>
            <a:r>
              <a:rPr lang="en-US" altLang="zh-CN" sz="2400" dirty="0" err="1" smtClean="0">
                <a:latin typeface="+mn-ea"/>
                <a:ea typeface="+mn-ea"/>
              </a:rPr>
              <a:t>task_struct</a:t>
            </a:r>
            <a:r>
              <a:rPr lang="zh-CN" altLang="en-US" sz="2400" dirty="0" smtClean="0">
                <a:latin typeface="+mn-ea"/>
                <a:ea typeface="+mn-ea"/>
              </a:rPr>
              <a:t>结构中那些与父进程值不同的数据成员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sz="2400" dirty="0" smtClean="0">
                <a:latin typeface="+mn-ea"/>
                <a:ea typeface="+mn-ea"/>
              </a:rPr>
              <a:t>设置</a:t>
            </a:r>
            <a:r>
              <a:rPr lang="zh-CN" altLang="en-US" sz="2400" dirty="0">
                <a:latin typeface="+mn-ea"/>
                <a:ea typeface="+mn-ea"/>
              </a:rPr>
              <a:t>进程管理信息，根据所提供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en-US" altLang="zh-CN" sz="2400" dirty="0" err="1" smtClean="0">
                <a:latin typeface="+mn-ea"/>
                <a:ea typeface="+mn-ea"/>
              </a:rPr>
              <a:t>clone_flags</a:t>
            </a:r>
            <a:r>
              <a:rPr lang="zh-CN" altLang="en-US" sz="2400" dirty="0" smtClean="0">
                <a:latin typeface="+mn-ea"/>
                <a:ea typeface="+mn-ea"/>
              </a:rPr>
              <a:t>参数</a:t>
            </a:r>
            <a:r>
              <a:rPr lang="zh-CN" altLang="en-US" sz="2400" dirty="0">
                <a:latin typeface="+mn-ea"/>
                <a:ea typeface="+mn-ea"/>
              </a:rPr>
              <a:t>值，</a:t>
            </a:r>
            <a:r>
              <a:rPr lang="zh-CN" altLang="en-US" sz="2400" dirty="0" smtClean="0">
                <a:latin typeface="+mn-ea"/>
                <a:ea typeface="+mn-ea"/>
              </a:rPr>
              <a:t>决定</a:t>
            </a:r>
            <a:r>
              <a:rPr lang="zh-CN" altLang="en-US" dirty="0" smtClean="0">
                <a:latin typeface="+mn-ea"/>
                <a:ea typeface="+mn-ea"/>
              </a:rPr>
              <a:t>拷贝或共享父进程信息（文件系统、打开的文件等）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489654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进程</a:t>
            </a:r>
            <a:r>
              <a:rPr lang="zh-CN" altLang="en-US" dirty="0" smtClean="0"/>
              <a:t>控制结构相关代码</a:t>
            </a:r>
            <a:endParaRPr lang="en-US" altLang="zh-CN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p = </a:t>
            </a:r>
            <a:r>
              <a:rPr lang="en-US" altLang="zh-CN" sz="2000" dirty="0" err="1">
                <a:ea typeface="+mn-ea"/>
              </a:rPr>
              <a:t>alloc_task_struct</a:t>
            </a:r>
            <a:r>
              <a:rPr lang="en-US" altLang="zh-CN" sz="2000" dirty="0">
                <a:ea typeface="+mn-ea"/>
              </a:rPr>
              <a:t>(); // </a:t>
            </a:r>
            <a:r>
              <a:rPr lang="zh-CN" altLang="en-US" sz="2000" dirty="0">
                <a:ea typeface="+mn-ea"/>
              </a:rPr>
              <a:t>分配内存建立新进程的 </a:t>
            </a:r>
            <a:r>
              <a:rPr lang="en-US" altLang="zh-CN" sz="2000" dirty="0" err="1">
                <a:ea typeface="+mn-ea"/>
              </a:rPr>
              <a:t>task_struct</a:t>
            </a:r>
            <a:r>
              <a:rPr lang="en-US" altLang="zh-CN" sz="2000" dirty="0">
                <a:ea typeface="+mn-ea"/>
              </a:rPr>
              <a:t> </a:t>
            </a:r>
            <a:r>
              <a:rPr lang="zh-CN" altLang="en-US" sz="2000" dirty="0">
                <a:ea typeface="+mn-ea"/>
              </a:rPr>
              <a:t>结构</a:t>
            </a:r>
            <a:br>
              <a:rPr lang="zh-CN" altLang="en-US" sz="2000" dirty="0">
                <a:ea typeface="+mn-ea"/>
              </a:rPr>
            </a:br>
            <a:r>
              <a:rPr lang="en-US" altLang="zh-CN" sz="2000" dirty="0">
                <a:ea typeface="+mn-ea"/>
              </a:rPr>
              <a:t>if ( !p )</a:t>
            </a:r>
            <a:br>
              <a:rPr lang="en-US" altLang="zh-CN" sz="2000" dirty="0">
                <a:ea typeface="+mn-ea"/>
              </a:rPr>
            </a:br>
            <a:r>
              <a:rPr lang="en-US" altLang="zh-CN" sz="2000" dirty="0">
                <a:ea typeface="+mn-ea"/>
              </a:rPr>
              <a:t> </a:t>
            </a:r>
            <a:r>
              <a:rPr lang="en-US" altLang="zh-CN" sz="2000" dirty="0" smtClean="0">
                <a:ea typeface="+mn-ea"/>
              </a:rPr>
              <a:t>   </a:t>
            </a:r>
            <a:r>
              <a:rPr lang="en-US" altLang="zh-CN" sz="2000" dirty="0" err="1" smtClean="0">
                <a:ea typeface="+mn-ea"/>
              </a:rPr>
              <a:t>goto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sz="2000" dirty="0" err="1">
                <a:ea typeface="+mn-ea"/>
              </a:rPr>
              <a:t>fork_out</a:t>
            </a:r>
            <a:r>
              <a:rPr lang="en-US" altLang="zh-CN" sz="2000" dirty="0">
                <a:ea typeface="+mn-ea"/>
              </a:rPr>
              <a:t>;</a:t>
            </a:r>
            <a:br>
              <a:rPr lang="en-US" altLang="zh-CN" sz="2000" dirty="0">
                <a:ea typeface="+mn-ea"/>
              </a:rPr>
            </a:br>
            <a:r>
              <a:rPr lang="en-US" altLang="zh-CN" sz="2000" dirty="0" smtClean="0">
                <a:ea typeface="+mn-ea"/>
              </a:rPr>
              <a:t>…</a:t>
            </a:r>
            <a:r>
              <a:rPr lang="en-US" altLang="zh-CN" sz="2000" dirty="0">
                <a:ea typeface="+mn-ea"/>
              </a:rPr>
              <a:t/>
            </a:r>
            <a:br>
              <a:rPr lang="en-US" altLang="zh-CN" sz="2000" dirty="0">
                <a:ea typeface="+mn-ea"/>
              </a:rPr>
            </a:br>
            <a:r>
              <a:rPr lang="en-US" altLang="zh-CN" sz="2000" dirty="0">
                <a:ea typeface="+mn-ea"/>
              </a:rPr>
              <a:t>*p = *current ; //</a:t>
            </a:r>
            <a:r>
              <a:rPr lang="zh-CN" altLang="en-US" sz="2000" dirty="0">
                <a:ea typeface="+mn-ea"/>
              </a:rPr>
              <a:t>将当前进程的 </a:t>
            </a:r>
            <a:r>
              <a:rPr lang="en-US" altLang="zh-CN" sz="2000" dirty="0" err="1">
                <a:ea typeface="+mn-ea"/>
              </a:rPr>
              <a:t>task_struct</a:t>
            </a:r>
            <a:r>
              <a:rPr lang="en-US" altLang="zh-CN" sz="2000" dirty="0">
                <a:ea typeface="+mn-ea"/>
              </a:rPr>
              <a:t> </a:t>
            </a:r>
            <a:r>
              <a:rPr lang="zh-CN" altLang="en-US" sz="2000" dirty="0">
                <a:ea typeface="+mn-ea"/>
              </a:rPr>
              <a:t>结构的内容复制给新进程的 </a:t>
            </a:r>
            <a:r>
              <a:rPr lang="en-US" altLang="zh-CN" sz="2000" dirty="0" smtClean="0">
                <a:ea typeface="+mn-ea"/>
              </a:rPr>
              <a:t>PCB</a:t>
            </a:r>
            <a:endParaRPr lang="en-US" altLang="zh-CN" sz="2000" dirty="0">
              <a:ea typeface="+mn-ea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smtClean="0">
                <a:ea typeface="+mn-ea"/>
              </a:rPr>
              <a:t>…</a:t>
            </a:r>
            <a:r>
              <a:rPr lang="zh-CN" altLang="en-US" sz="2000" dirty="0">
                <a:ea typeface="+mn-ea"/>
              </a:rPr>
              <a:t/>
            </a:r>
            <a:br>
              <a:rPr lang="zh-CN" altLang="en-US" sz="2000" dirty="0">
                <a:ea typeface="+mn-ea"/>
              </a:rPr>
            </a:br>
            <a:r>
              <a:rPr lang="en-US" altLang="zh-CN" sz="2000" dirty="0">
                <a:ea typeface="+mn-ea"/>
              </a:rPr>
              <a:t>p-&gt;</a:t>
            </a:r>
            <a:r>
              <a:rPr lang="en-US" altLang="zh-CN" sz="2000" dirty="0" err="1">
                <a:ea typeface="+mn-ea"/>
              </a:rPr>
              <a:t>pid</a:t>
            </a:r>
            <a:r>
              <a:rPr lang="en-US" altLang="zh-CN" sz="2000" dirty="0">
                <a:ea typeface="+mn-ea"/>
              </a:rPr>
              <a:t> = </a:t>
            </a:r>
            <a:r>
              <a:rPr lang="en-US" altLang="zh-CN" sz="2000" dirty="0" err="1">
                <a:ea typeface="+mn-ea"/>
              </a:rPr>
              <a:t>get_pid</a:t>
            </a:r>
            <a:r>
              <a:rPr lang="en-US" altLang="zh-CN" sz="2000" dirty="0">
                <a:ea typeface="+mn-ea"/>
              </a:rPr>
              <a:t>( </a:t>
            </a:r>
            <a:r>
              <a:rPr lang="en-US" altLang="zh-CN" sz="2000" dirty="0" err="1">
                <a:ea typeface="+mn-ea"/>
              </a:rPr>
              <a:t>clone_flags</a:t>
            </a:r>
            <a:r>
              <a:rPr lang="en-US" altLang="zh-CN" sz="2000" dirty="0">
                <a:ea typeface="+mn-ea"/>
              </a:rPr>
              <a:t> ); //</a:t>
            </a:r>
            <a:r>
              <a:rPr lang="zh-CN" altLang="en-US" sz="2000" dirty="0">
                <a:ea typeface="+mn-ea"/>
              </a:rPr>
              <a:t>为新进程分配进程标志</a:t>
            </a:r>
            <a:r>
              <a:rPr lang="zh-CN" altLang="en-US" sz="2000" dirty="0" smtClean="0">
                <a:ea typeface="+mn-ea"/>
              </a:rPr>
              <a:t>号</a:t>
            </a:r>
            <a:endParaRPr lang="en-US" altLang="zh-CN" sz="2000" dirty="0" smtClean="0">
              <a:ea typeface="+mn-ea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smtClean="0">
                <a:ea typeface="+mn-ea"/>
              </a:rPr>
              <a:t>…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 if ( </a:t>
            </a:r>
            <a:r>
              <a:rPr lang="en-US" altLang="zh-CN" sz="2000" dirty="0" err="1">
                <a:ea typeface="+mn-ea"/>
              </a:rPr>
              <a:t>copy_files</a:t>
            </a:r>
            <a:r>
              <a:rPr lang="en-US" altLang="zh-CN" sz="2000" dirty="0">
                <a:ea typeface="+mn-ea"/>
              </a:rPr>
              <a:t> ( </a:t>
            </a:r>
            <a:r>
              <a:rPr lang="en-US" altLang="zh-CN" sz="2000" dirty="0" err="1">
                <a:ea typeface="+mn-ea"/>
              </a:rPr>
              <a:t>clone_flags</a:t>
            </a:r>
            <a:r>
              <a:rPr lang="en-US" altLang="zh-CN" sz="2000" dirty="0">
                <a:ea typeface="+mn-ea"/>
              </a:rPr>
              <a:t> , p ))   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//</a:t>
            </a:r>
            <a:r>
              <a:rPr lang="zh-CN" altLang="en-US" sz="2000" dirty="0">
                <a:ea typeface="+mn-ea"/>
              </a:rPr>
              <a:t>拷贝父进程的 </a:t>
            </a:r>
            <a:r>
              <a:rPr lang="en-US" altLang="zh-CN" sz="2000" dirty="0">
                <a:ea typeface="+mn-ea"/>
              </a:rPr>
              <a:t>files </a:t>
            </a:r>
            <a:r>
              <a:rPr lang="zh-CN" altLang="en-US" sz="2000" dirty="0">
                <a:ea typeface="+mn-ea"/>
              </a:rPr>
              <a:t>指针，</a:t>
            </a:r>
            <a:r>
              <a:rPr lang="zh-CN" altLang="en-US" sz="2000" dirty="0" smtClean="0">
                <a:ea typeface="+mn-ea"/>
              </a:rPr>
              <a:t>共享已打开文件</a:t>
            </a:r>
            <a:endParaRPr lang="zh-CN" altLang="en-US" sz="2000" dirty="0">
              <a:ea typeface="+mn-ea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000" dirty="0">
                <a:ea typeface="+mn-ea"/>
              </a:rPr>
              <a:t>    </a:t>
            </a:r>
            <a:r>
              <a:rPr lang="en-US" altLang="zh-CN" sz="2000" dirty="0" err="1" smtClean="0">
                <a:ea typeface="+mn-ea"/>
              </a:rPr>
              <a:t>goto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sz="2000" dirty="0" err="1">
                <a:ea typeface="+mn-ea"/>
              </a:rPr>
              <a:t>bad_fork_cleanup</a:t>
            </a:r>
            <a:r>
              <a:rPr lang="en-US" altLang="zh-CN" sz="2000" dirty="0">
                <a:ea typeface="+mn-ea"/>
              </a:rPr>
              <a:t> ;</a:t>
            </a:r>
            <a:endParaRPr lang="zh-CN" altLang="en-US" sz="2000" dirty="0"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6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charRg st="296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4896544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zh-CN" altLang="en-US" dirty="0" smtClean="0"/>
              <a:t>设置进程</a:t>
            </a:r>
            <a:r>
              <a:rPr lang="zh-CN" altLang="en-US" dirty="0"/>
              <a:t>执行</a:t>
            </a:r>
            <a:r>
              <a:rPr lang="zh-CN" altLang="en-US" dirty="0" smtClean="0"/>
              <a:t>情况相关信息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把新进程加入到进程链表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中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新进程加入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pidhash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散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列表中，并增加任务计数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值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通过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拷贝父进程的上、下文来初始化硬件的上下文（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段、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LDT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以及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相关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SET_LINKS(p);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err="1">
                <a:ea typeface="+mn-ea"/>
              </a:rPr>
              <a:t>hash_pid</a:t>
            </a:r>
            <a:r>
              <a:rPr lang="en-US" altLang="zh-CN" sz="2000" dirty="0">
                <a:ea typeface="+mn-ea"/>
              </a:rPr>
              <a:t>(p);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err="1">
                <a:ea typeface="+mn-ea"/>
              </a:rPr>
              <a:t>nr_threads</a:t>
            </a:r>
            <a:r>
              <a:rPr lang="en-US" altLang="zh-CN" sz="2000" dirty="0">
                <a:ea typeface="+mn-ea"/>
              </a:rPr>
              <a:t>++;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err="1">
                <a:ea typeface="+mn-ea"/>
              </a:rPr>
              <a:t>retval</a:t>
            </a:r>
            <a:r>
              <a:rPr lang="en-US" altLang="zh-CN" sz="2000" dirty="0">
                <a:ea typeface="+mn-ea"/>
              </a:rPr>
              <a:t> = </a:t>
            </a:r>
            <a:r>
              <a:rPr lang="en-US" altLang="zh-CN" sz="2000" dirty="0" err="1">
                <a:ea typeface="+mn-ea"/>
              </a:rPr>
              <a:t>copy_thread</a:t>
            </a:r>
            <a:r>
              <a:rPr lang="en-US" altLang="zh-CN" sz="2000" dirty="0">
                <a:ea typeface="+mn-ea"/>
              </a:rPr>
              <a:t>(0, </a:t>
            </a:r>
            <a:r>
              <a:rPr lang="en-US" altLang="zh-CN" sz="2000" dirty="0" err="1">
                <a:ea typeface="+mn-ea"/>
              </a:rPr>
              <a:t>clone_flags</a:t>
            </a:r>
            <a:r>
              <a:rPr lang="en-US" altLang="zh-CN" sz="2000" dirty="0">
                <a:ea typeface="+mn-ea"/>
              </a:rPr>
              <a:t>, </a:t>
            </a:r>
            <a:r>
              <a:rPr lang="en-US" altLang="zh-CN" sz="2000" dirty="0" err="1">
                <a:ea typeface="+mn-ea"/>
              </a:rPr>
              <a:t>stack_start</a:t>
            </a:r>
            <a:r>
              <a:rPr lang="en-US" altLang="zh-CN" sz="2000" dirty="0">
                <a:ea typeface="+mn-ea"/>
              </a:rPr>
              <a:t>, </a:t>
            </a:r>
            <a:r>
              <a:rPr lang="en-US" altLang="zh-CN" sz="2000" dirty="0" err="1">
                <a:ea typeface="+mn-ea"/>
              </a:rPr>
              <a:t>stack_size</a:t>
            </a:r>
            <a:r>
              <a:rPr lang="en-US" altLang="zh-CN" sz="2000" dirty="0">
                <a:ea typeface="+mn-ea"/>
              </a:rPr>
              <a:t>, </a:t>
            </a:r>
            <a:r>
              <a:rPr lang="en-US" altLang="zh-CN" sz="2000" dirty="0" err="1">
                <a:ea typeface="+mn-ea"/>
              </a:rPr>
              <a:t>pregs</a:t>
            </a:r>
            <a:r>
              <a:rPr lang="en-US" altLang="zh-CN" sz="2000" dirty="0">
                <a:ea typeface="+mn-ea"/>
              </a:rPr>
              <a:t>);//</a:t>
            </a:r>
            <a:r>
              <a:rPr lang="zh-CN" altLang="en-US" sz="2000" dirty="0">
                <a:ea typeface="+mn-ea"/>
              </a:rPr>
              <a:t>初始化 </a:t>
            </a:r>
            <a:r>
              <a:rPr lang="en-US" altLang="zh-CN" sz="2000" dirty="0">
                <a:ea typeface="+mn-ea"/>
              </a:rPr>
              <a:t>TSS</a:t>
            </a:r>
            <a:r>
              <a:rPr lang="zh-CN" altLang="en-US" sz="2000" dirty="0">
                <a:ea typeface="+mn-ea"/>
              </a:rPr>
              <a:t>、</a:t>
            </a:r>
            <a:r>
              <a:rPr lang="en-US" altLang="zh-CN" sz="2000" dirty="0">
                <a:ea typeface="+mn-ea"/>
              </a:rPr>
              <a:t>LDT</a:t>
            </a:r>
            <a:r>
              <a:rPr lang="zh-CN" altLang="en-US" sz="2000" dirty="0">
                <a:ea typeface="+mn-ea"/>
              </a:rPr>
              <a:t>以及</a:t>
            </a:r>
            <a:r>
              <a:rPr lang="en-US" altLang="zh-CN" sz="2000" dirty="0">
                <a:ea typeface="+mn-ea"/>
              </a:rPr>
              <a:t>GDT</a:t>
            </a:r>
            <a:r>
              <a:rPr lang="zh-CN" altLang="en-US" sz="2000" dirty="0">
                <a:ea typeface="+mn-ea"/>
              </a:rPr>
              <a:t>项</a:t>
            </a:r>
            <a:endParaRPr lang="en-US" altLang="zh-CN" sz="2000" dirty="0"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4896544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zh-CN" altLang="en-US" dirty="0" smtClean="0"/>
              <a:t>设置进程</a:t>
            </a:r>
            <a:r>
              <a:rPr lang="zh-CN" altLang="en-US" dirty="0"/>
              <a:t>执行</a:t>
            </a:r>
            <a:r>
              <a:rPr lang="zh-CN" altLang="en-US" dirty="0" smtClean="0"/>
              <a:t>情况相关信息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 typeface="Arial" pitchFamily="34" charset="0"/>
              <a:buChar char="–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设置新的就绪队列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TASK_RUNING,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并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将新进程挂到就绪队列中，并重新启动调度程序使其运行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相关代码</a:t>
            </a:r>
            <a:endParaRPr lang="en-US" altLang="zh-CN" dirty="0">
              <a:solidFill>
                <a:prstClr val="black"/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wake_up_process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(p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); //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把新进程加入运行队列，并启动调度程序重新调度，使新进程获得运行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机会。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并发执行的条件（</a:t>
            </a:r>
            <a:r>
              <a:rPr lang="en-US" altLang="zh-CN" b="0" dirty="0" err="1" smtClean="0"/>
              <a:t>Berstein</a:t>
            </a:r>
            <a:r>
              <a:rPr lang="zh-CN" altLang="en-US" b="0" dirty="0" smtClean="0"/>
              <a:t>）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假设程序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="0" baseline="-25000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所访问的共享变量的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读集合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写</a:t>
            </a: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集合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分别为</a:t>
            </a:r>
            <a:r>
              <a:rPr lang="en-US" altLang="zh-CN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R(P</a:t>
            </a:r>
            <a:r>
              <a:rPr lang="en-US" altLang="zh-CN" sz="2400" baseline="-250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W(P</a:t>
            </a:r>
            <a:r>
              <a:rPr lang="en-US" altLang="zh-CN" sz="2400" baseline="-250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，则任意两个程序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="0" baseline="-25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="0" baseline="-25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可以并发执行的条件有以下三条：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  </a:t>
            </a:r>
            <a:endParaRPr lang="en-US" altLang="zh-CN" b="0" dirty="0" smtClean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40444"/>
              </p:ext>
            </p:extLst>
          </p:nvPr>
        </p:nvGraphicFramePr>
        <p:xfrm>
          <a:off x="2916238" y="3718594"/>
          <a:ext cx="3095625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7" name="公式" r:id="rId3" imgW="1180800" imgH="685800" progId="Equation.3">
                  <p:embed/>
                </p:oleObj>
              </mc:Choice>
              <mc:Fallback>
                <p:oleObj name="公式" r:id="rId3" imgW="11808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18594"/>
                        <a:ext cx="3095625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489654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进程分裂的思考</a:t>
            </a:r>
            <a:endParaRPr lang="en-US" altLang="zh-CN" dirty="0" smtClean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prstClr val="black"/>
                </a:solidFill>
                <a:ea typeface="宋体"/>
              </a:rPr>
              <a:t>        </a:t>
            </a:r>
            <a:r>
              <a:rPr lang="en-US" altLang="zh-CN" sz="2000" dirty="0" err="1">
                <a:ea typeface="+mn-ea"/>
              </a:rPr>
              <a:t>int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sz="2000" dirty="0" err="1">
                <a:ea typeface="+mn-ea"/>
              </a:rPr>
              <a:t>copy_thread</a:t>
            </a:r>
            <a:r>
              <a:rPr lang="en-US" altLang="zh-CN" sz="2000" dirty="0">
                <a:ea typeface="+mn-ea"/>
              </a:rPr>
              <a:t>(</a:t>
            </a:r>
            <a:r>
              <a:rPr lang="en-US" altLang="zh-CN" sz="2000" dirty="0" err="1">
                <a:ea typeface="+mn-ea"/>
              </a:rPr>
              <a:t>int</a:t>
            </a:r>
            <a:r>
              <a:rPr lang="en-US" altLang="zh-CN" sz="2000" dirty="0">
                <a:ea typeface="+mn-ea"/>
              </a:rPr>
              <a:t> nr, unsigned long </a:t>
            </a:r>
            <a:r>
              <a:rPr lang="en-US" altLang="zh-CN" sz="2000" dirty="0" err="1">
                <a:ea typeface="+mn-ea"/>
              </a:rPr>
              <a:t>clone_flags</a:t>
            </a:r>
            <a:r>
              <a:rPr lang="en-US" altLang="zh-CN" sz="2000" dirty="0">
                <a:ea typeface="+mn-ea"/>
              </a:rPr>
              <a:t>, unsigned long </a:t>
            </a:r>
            <a:r>
              <a:rPr lang="en-US" altLang="zh-CN" sz="2000" dirty="0" err="1">
                <a:ea typeface="+mn-ea"/>
              </a:rPr>
              <a:t>esp</a:t>
            </a:r>
            <a:r>
              <a:rPr lang="en-US" altLang="zh-CN" sz="2000" dirty="0">
                <a:ea typeface="+mn-ea"/>
              </a:rPr>
              <a:t>,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	unsigned long </a:t>
            </a:r>
            <a:r>
              <a:rPr lang="en-US" altLang="zh-CN" sz="2000" dirty="0" smtClean="0">
                <a:ea typeface="+mn-ea"/>
              </a:rPr>
              <a:t>unused, </a:t>
            </a:r>
            <a:r>
              <a:rPr lang="en-US" altLang="zh-CN" sz="2000" dirty="0" err="1" smtClean="0">
                <a:ea typeface="+mn-ea"/>
              </a:rPr>
              <a:t>struct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sz="2000" dirty="0" err="1">
                <a:ea typeface="+mn-ea"/>
              </a:rPr>
              <a:t>task_struct</a:t>
            </a:r>
            <a:r>
              <a:rPr lang="en-US" altLang="zh-CN" sz="2000" dirty="0">
                <a:ea typeface="+mn-ea"/>
              </a:rPr>
              <a:t> * p, </a:t>
            </a:r>
            <a:r>
              <a:rPr lang="en-US" altLang="zh-CN" sz="2000" dirty="0" err="1">
                <a:ea typeface="+mn-ea"/>
              </a:rPr>
              <a:t>struct</a:t>
            </a:r>
            <a:r>
              <a:rPr lang="en-US" altLang="zh-CN" sz="2000" dirty="0">
                <a:ea typeface="+mn-ea"/>
              </a:rPr>
              <a:t> </a:t>
            </a:r>
            <a:r>
              <a:rPr lang="en-US" altLang="zh-CN" sz="2000" dirty="0" err="1">
                <a:ea typeface="+mn-ea"/>
              </a:rPr>
              <a:t>pt_regs</a:t>
            </a:r>
            <a:r>
              <a:rPr lang="en-US" altLang="zh-CN" sz="2000" dirty="0">
                <a:ea typeface="+mn-ea"/>
              </a:rPr>
              <a:t> * </a:t>
            </a:r>
            <a:r>
              <a:rPr lang="en-US" altLang="zh-CN" sz="2000" dirty="0" err="1">
                <a:ea typeface="+mn-ea"/>
              </a:rPr>
              <a:t>regs</a:t>
            </a:r>
            <a:r>
              <a:rPr lang="en-US" altLang="zh-CN" sz="2000" dirty="0">
                <a:ea typeface="+mn-ea"/>
              </a:rPr>
              <a:t>)	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   </a:t>
            </a:r>
            <a:r>
              <a:rPr lang="en-US" altLang="zh-CN" sz="2000" dirty="0" smtClean="0">
                <a:ea typeface="+mn-ea"/>
              </a:rPr>
              <a:t>   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 </a:t>
            </a:r>
            <a:r>
              <a:rPr lang="en-US" altLang="zh-CN" sz="2000" dirty="0" smtClean="0">
                <a:ea typeface="+mn-ea"/>
              </a:rPr>
              <a:t>       </a:t>
            </a:r>
            <a:r>
              <a:rPr lang="en-US" altLang="zh-CN" sz="2000" dirty="0" err="1" smtClean="0">
                <a:ea typeface="+mn-ea"/>
              </a:rPr>
              <a:t>childregs</a:t>
            </a:r>
            <a:r>
              <a:rPr lang="en-US" altLang="zh-CN" sz="2000" dirty="0" smtClean="0">
                <a:ea typeface="+mn-ea"/>
              </a:rPr>
              <a:t>-</a:t>
            </a:r>
            <a:r>
              <a:rPr lang="en-US" altLang="zh-CN" sz="2000" dirty="0">
                <a:ea typeface="+mn-ea"/>
              </a:rPr>
              <a:t>&gt;</a:t>
            </a:r>
            <a:r>
              <a:rPr lang="en-US" altLang="zh-CN" sz="2000" dirty="0" err="1">
                <a:ea typeface="+mn-ea"/>
              </a:rPr>
              <a:t>eax</a:t>
            </a:r>
            <a:r>
              <a:rPr lang="en-US" altLang="zh-CN" sz="2000" dirty="0">
                <a:ea typeface="+mn-ea"/>
              </a:rPr>
              <a:t> = 0;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>
                <a:ea typeface="+mn-ea"/>
              </a:rPr>
              <a:t>	p-&gt;</a:t>
            </a:r>
            <a:r>
              <a:rPr lang="en-US" altLang="zh-CN" sz="2000" dirty="0" err="1">
                <a:ea typeface="+mn-ea"/>
              </a:rPr>
              <a:t>thread.eip</a:t>
            </a:r>
            <a:r>
              <a:rPr lang="en-US" altLang="zh-CN" sz="2000" dirty="0">
                <a:ea typeface="+mn-ea"/>
              </a:rPr>
              <a:t> = (unsigned long) </a:t>
            </a:r>
            <a:r>
              <a:rPr lang="en-US" altLang="zh-CN" sz="2000" dirty="0" err="1">
                <a:ea typeface="+mn-ea"/>
              </a:rPr>
              <a:t>ret_from_fork</a:t>
            </a:r>
            <a:r>
              <a:rPr lang="en-US" altLang="zh-CN" sz="2000" dirty="0">
                <a:ea typeface="+mn-ea"/>
              </a:rPr>
              <a:t>;</a:t>
            </a:r>
            <a:r>
              <a:rPr lang="en-US" altLang="zh-CN" dirty="0">
                <a:latin typeface="+mn-ea"/>
                <a:ea typeface="+mn-ea"/>
              </a:rPr>
              <a:t>         </a:t>
            </a:r>
            <a:endParaRPr lang="en-US" altLang="zh-CN" sz="2800" dirty="0" smtClean="0"/>
          </a:p>
          <a:p>
            <a:pPr lvl="0">
              <a:lnSpc>
                <a:spcPct val="120000"/>
              </a:lnSpc>
            </a:pPr>
            <a:r>
              <a:rPr lang="zh-CN" altLang="en-US" sz="2800" dirty="0" smtClean="0"/>
              <a:t>关于</a:t>
            </a:r>
            <a:r>
              <a:rPr lang="en-US" altLang="zh-CN" sz="2800" dirty="0" err="1"/>
              <a:t>goto</a:t>
            </a:r>
            <a:r>
              <a:rPr lang="zh-CN" altLang="en-US" sz="2800" dirty="0"/>
              <a:t>语句的思考</a:t>
            </a:r>
            <a:r>
              <a:rPr lang="zh-CN" altLang="en-US" sz="2400" dirty="0" smtClean="0">
                <a:latin typeface="+mn-ea"/>
                <a:ea typeface="+mn-ea"/>
              </a:rPr>
              <a:t/>
            </a:r>
            <a:br>
              <a:rPr lang="zh-CN" altLang="en-US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p = </a:t>
            </a:r>
            <a:r>
              <a:rPr lang="en-US" altLang="zh-CN" sz="2000" dirty="0" err="1">
                <a:ea typeface="+mn-ea"/>
              </a:rPr>
              <a:t>alloc_task_struct</a:t>
            </a:r>
            <a:r>
              <a:rPr lang="en-US" altLang="zh-CN" sz="2000" dirty="0">
                <a:ea typeface="+mn-ea"/>
              </a:rPr>
              <a:t>();    // </a:t>
            </a:r>
            <a:r>
              <a:rPr lang="zh-CN" altLang="en-US" sz="2000" dirty="0">
                <a:ea typeface="+mn-ea"/>
              </a:rPr>
              <a:t>分配内存建立新进程的 </a:t>
            </a:r>
            <a:r>
              <a:rPr lang="en-US" altLang="zh-CN" sz="2000" dirty="0" err="1">
                <a:ea typeface="+mn-ea"/>
              </a:rPr>
              <a:t>task_struct</a:t>
            </a:r>
            <a:r>
              <a:rPr lang="en-US" altLang="zh-CN" sz="2000" dirty="0">
                <a:ea typeface="+mn-ea"/>
              </a:rPr>
              <a:t> </a:t>
            </a:r>
            <a:r>
              <a:rPr lang="zh-CN" altLang="en-US" sz="2000" dirty="0">
                <a:ea typeface="+mn-ea"/>
              </a:rPr>
              <a:t>结构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000" dirty="0">
                <a:ea typeface="+mn-ea"/>
              </a:rPr>
              <a:t> </a:t>
            </a:r>
            <a:r>
              <a:rPr lang="zh-CN" altLang="en-US" sz="2000" dirty="0" smtClean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if ( !p )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000" dirty="0" smtClean="0">
                <a:ea typeface="+mn-ea"/>
              </a:rPr>
              <a:t>      </a:t>
            </a:r>
            <a:r>
              <a:rPr lang="en-US" altLang="zh-CN" sz="2000" dirty="0" err="1" smtClean="0">
                <a:ea typeface="+mn-ea"/>
              </a:rPr>
              <a:t>goto</a:t>
            </a:r>
            <a:r>
              <a:rPr lang="en-US" altLang="zh-CN" sz="2000" dirty="0" smtClean="0">
                <a:ea typeface="+mn-ea"/>
              </a:rPr>
              <a:t> </a:t>
            </a:r>
            <a:r>
              <a:rPr lang="en-US" altLang="zh-CN" sz="2000" dirty="0" err="1">
                <a:ea typeface="+mn-ea"/>
              </a:rPr>
              <a:t>fork_out</a:t>
            </a:r>
            <a:r>
              <a:rPr lang="en-US" altLang="zh-CN" sz="2000" dirty="0">
                <a:ea typeface="+mn-ea"/>
              </a:rPr>
              <a:t>;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 2 Notes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进程及其运行环境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8864" y="1124744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引入进程的目的</a:t>
            </a: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使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多道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程序能够正确地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并发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执行，以保证程序运行结果的可再现性。</a:t>
            </a:r>
            <a:endParaRPr lang="zh-CN" altLang="en-US" sz="2400" b="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典型的进程定义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一</a:t>
            </a:r>
            <a:r>
              <a:rPr lang="zh-CN" altLang="en-US" b="0" dirty="0" smtClean="0">
                <a:latin typeface="+mn-ea"/>
                <a:ea typeface="+mn-ea"/>
              </a:rPr>
              <a:t>个正在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altLang="en-US" b="0" dirty="0" smtClean="0">
                <a:latin typeface="+mn-ea"/>
                <a:ea typeface="+mn-ea"/>
              </a:rPr>
              <a:t>中的程序。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一个正在计算机上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altLang="en-US" b="0" dirty="0" smtClean="0">
                <a:latin typeface="+mn-ea"/>
                <a:ea typeface="+mn-ea"/>
              </a:rPr>
              <a:t>的程序实例。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能分配给处理器并由处理器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altLang="en-US" b="0" dirty="0" smtClean="0">
                <a:latin typeface="+mn-ea"/>
                <a:ea typeface="+mn-ea"/>
              </a:rPr>
              <a:t>的</a:t>
            </a:r>
            <a:r>
              <a:rPr lang="zh-CN" altLang="en-US" b="0" dirty="0">
                <a:latin typeface="+mn-ea"/>
                <a:ea typeface="+mn-ea"/>
              </a:rPr>
              <a:t>实体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一</a:t>
            </a:r>
            <a:r>
              <a:rPr lang="zh-CN" altLang="en-US" b="0" dirty="0" smtClean="0">
                <a:latin typeface="+mn-ea"/>
                <a:ea typeface="+mn-ea"/>
              </a:rPr>
              <a:t>个具有以下特征的活动单元：一组指令序列的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altLang="en-US" b="0" dirty="0" smtClean="0">
                <a:latin typeface="+mn-ea"/>
                <a:ea typeface="+mn-ea"/>
              </a:rPr>
              <a:t>、一个当前状态和相关的系统资源集。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可并发执行的程序在一个数据集合上的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运行</a:t>
            </a:r>
            <a:r>
              <a:rPr lang="zh-CN" altLang="en-US" b="0" dirty="0" smtClean="0">
                <a:latin typeface="+mn-ea"/>
                <a:ea typeface="+mn-ea"/>
              </a:rPr>
              <a:t>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进程及其运行环境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84976" cy="5030019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b="0" dirty="0" smtClean="0"/>
              <a:t>进程的基本特征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0" dirty="0" smtClean="0"/>
              <a:t>动态性：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本质特性</a:t>
            </a:r>
          </a:p>
          <a:p>
            <a:pPr lvl="2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宋体" pitchFamily="2" charset="-122"/>
              </a:rPr>
              <a:t>一个正在计算机上执行的程序实例，</a:t>
            </a:r>
            <a:r>
              <a:rPr lang="zh-CN" altLang="en-US" sz="2400" b="0" dirty="0" smtClean="0">
                <a:ea typeface="宋体" pitchFamily="2" charset="-122"/>
              </a:rPr>
              <a:t>存在生命周期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0" dirty="0" smtClean="0"/>
              <a:t>并发性：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重要特性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zh-CN" altLang="en-US" b="0" dirty="0" smtClean="0">
                <a:ea typeface="宋体" pitchFamily="2" charset="-122"/>
              </a:rPr>
              <a:t>      任何进程都可以同其他进程一起向前推进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0" dirty="0" smtClean="0"/>
              <a:t>独立性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zh-CN" altLang="en-US" b="0" dirty="0" smtClean="0">
                <a:ea typeface="宋体" pitchFamily="2" charset="-122"/>
              </a:rPr>
              <a:t>      各进程的地址空间相互独立，除非采用进程间通信手段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0" dirty="0" smtClean="0"/>
              <a:t>异步性</a:t>
            </a:r>
          </a:p>
          <a:p>
            <a:pPr lvl="1" eaLnBrk="1" hangingPunct="1">
              <a:lnSpc>
                <a:spcPct val="105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按各自独立的、不可预知的速度向前推进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0" dirty="0" smtClean="0"/>
              <a:t>结构性</a:t>
            </a:r>
          </a:p>
          <a:p>
            <a:pPr lvl="1" eaLnBrk="1" hangingPunct="1">
              <a:lnSpc>
                <a:spcPct val="105000"/>
              </a:lnSpc>
              <a:buFont typeface="Arial" pitchFamily="34" charset="0"/>
              <a:buNone/>
            </a:pPr>
            <a:r>
              <a:rPr lang="zh-CN" altLang="en-US" b="0" dirty="0" smtClean="0"/>
              <a:t>       </a:t>
            </a:r>
            <a:r>
              <a:rPr lang="zh-CN" altLang="en-US" b="0" dirty="0" smtClean="0">
                <a:ea typeface="宋体" pitchFamily="2" charset="-122"/>
              </a:rPr>
              <a:t>进程</a:t>
            </a:r>
            <a:r>
              <a:rPr lang="en-US" altLang="zh-CN" b="0" dirty="0" smtClean="0">
                <a:ea typeface="宋体" pitchFamily="2" charset="-122"/>
              </a:rPr>
              <a:t>=</a:t>
            </a:r>
            <a:r>
              <a:rPr lang="zh-CN" altLang="en-US" b="0" dirty="0" smtClean="0">
                <a:ea typeface="宋体" pitchFamily="2" charset="-122"/>
              </a:rPr>
              <a:t>进程控制块（</a:t>
            </a:r>
            <a:r>
              <a:rPr lang="en-US" altLang="zh-CN" b="0" dirty="0" smtClean="0">
                <a:ea typeface="宋体" pitchFamily="2" charset="-122"/>
              </a:rPr>
              <a:t>PCB</a:t>
            </a:r>
            <a:r>
              <a:rPr lang="zh-CN" altLang="en-US" b="0" dirty="0" smtClean="0">
                <a:ea typeface="宋体" pitchFamily="2" charset="-122"/>
              </a:rPr>
              <a:t>）＋程序段＋数据段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进程及其运行环境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进程与程序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一个正在计算机上执行的程序实例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进程＝进程控制块＋程序段＋数据段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引入进程的目的是使多道程序能够正确地并发执行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程序是静态实体，进程具有动态性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进程与程序之间不存在一一对应关系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进程及其运行环境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518864" y="1351309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引入进程后带来的挑战（</a:t>
            </a:r>
            <a:r>
              <a:rPr lang="en-US" altLang="zh-CN" dirty="0" smtClean="0"/>
              <a:t>challenges</a:t>
            </a:r>
            <a:r>
              <a:rPr lang="zh-CN" altLang="en-US" dirty="0" smtClean="0"/>
              <a:t>）？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空间开销（</a:t>
            </a:r>
            <a:r>
              <a:rPr lang="en-US" altLang="zh-CN" b="1" dirty="0" smtClean="0">
                <a:latin typeface="+mn-ea"/>
                <a:ea typeface="+mn-ea"/>
              </a:rPr>
              <a:t>space overhead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    为</a:t>
            </a:r>
            <a:r>
              <a:rPr lang="zh-CN" altLang="en-US" dirty="0">
                <a:latin typeface="+mn-ea"/>
                <a:ea typeface="+mn-ea"/>
              </a:rPr>
              <a:t>进程建立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数据结构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+mn-ea"/>
                <a:ea typeface="+mn-ea"/>
              </a:rPr>
              <a:t>时间</a:t>
            </a:r>
            <a:r>
              <a:rPr lang="zh-CN" altLang="en-US" b="1" dirty="0" smtClean="0">
                <a:latin typeface="+mn-ea"/>
                <a:ea typeface="+mn-ea"/>
              </a:rPr>
              <a:t>开销（</a:t>
            </a:r>
            <a:r>
              <a:rPr lang="en-US" altLang="zh-CN" b="1" dirty="0" smtClean="0">
                <a:latin typeface="+mn-ea"/>
                <a:ea typeface="+mn-ea"/>
              </a:rPr>
              <a:t>time overhead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    管理</a:t>
            </a:r>
            <a:r>
              <a:rPr lang="zh-CN" altLang="en-US" dirty="0">
                <a:latin typeface="+mn-ea"/>
                <a:ea typeface="+mn-ea"/>
              </a:rPr>
              <a:t>和协调、跟踪、填写和更新有关数据结构、切换进程、保护现场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控制复杂性（</a:t>
            </a:r>
            <a:r>
              <a:rPr lang="en-US" altLang="zh-CN" b="1" dirty="0" smtClean="0">
                <a:latin typeface="+mn-ea"/>
                <a:ea typeface="+mn-ea"/>
              </a:rPr>
              <a:t>complexity of control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    协调</a:t>
            </a:r>
            <a:r>
              <a:rPr lang="zh-CN" altLang="en-US" dirty="0">
                <a:latin typeface="+mn-ea"/>
                <a:ea typeface="+mn-ea"/>
              </a:rPr>
              <a:t>多个</a:t>
            </a:r>
            <a:r>
              <a:rPr lang="zh-CN" altLang="en-US" dirty="0" smtClean="0">
                <a:latin typeface="+mn-ea"/>
                <a:ea typeface="+mn-ea"/>
              </a:rPr>
              <a:t>进程对资源的竞争和共享</a:t>
            </a:r>
            <a:endParaRPr lang="zh-CN" altLang="en-US" dirty="0">
              <a:latin typeface="+mn-ea"/>
              <a:ea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  <a:ea typeface="+mn-ea"/>
              </a:rPr>
              <a:t>    预防、解决</a:t>
            </a:r>
            <a:r>
              <a:rPr lang="zh-CN" altLang="en-US" dirty="0">
                <a:latin typeface="+mn-ea"/>
                <a:ea typeface="+mn-ea"/>
              </a:rPr>
              <a:t>多个进程因为竞争资源而</a:t>
            </a:r>
            <a:r>
              <a:rPr lang="zh-CN" altLang="en-US" dirty="0" smtClean="0">
                <a:latin typeface="+mn-ea"/>
                <a:ea typeface="+mn-ea"/>
              </a:rPr>
              <a:t>出现的故障 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4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进程的状态转换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13977618"/>
              </p:ext>
            </p:extLst>
          </p:nvPr>
        </p:nvGraphicFramePr>
        <p:xfrm>
          <a:off x="1115616" y="1901056"/>
          <a:ext cx="7200800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2.2.1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进程的执行轨迹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39" y="1832708"/>
            <a:ext cx="4992865" cy="440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72251"/>
          </a:xfrm>
        </p:spPr>
        <p:txBody>
          <a:bodyPr/>
          <a:lstStyle/>
          <a:p>
            <a:r>
              <a:rPr lang="zh-CN" altLang="en-US" dirty="0" smtClean="0"/>
              <a:t>进程在内存中布局示例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2.2.1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进程的执行轨迹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34" y="1844824"/>
            <a:ext cx="6503158" cy="410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72251"/>
          </a:xfrm>
        </p:spPr>
        <p:txBody>
          <a:bodyPr/>
          <a:lstStyle/>
          <a:p>
            <a:r>
              <a:rPr lang="zh-CN" altLang="en-US" dirty="0" smtClean="0"/>
              <a:t>进程的轨迹</a:t>
            </a:r>
            <a:r>
              <a:rPr lang="zh-CN" altLang="en-US" dirty="0"/>
              <a:t>：</a:t>
            </a:r>
            <a:r>
              <a:rPr lang="zh-CN" altLang="en-US" sz="2400" dirty="0" smtClean="0">
                <a:latin typeface="+mn-ea"/>
                <a:ea typeface="+mn-ea"/>
              </a:rPr>
              <a:t>执行指令序列，用于描述单个进程的行为。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088632" y="2420888"/>
            <a:ext cx="1571600" cy="648072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I/O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request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96" y="1090005"/>
            <a:ext cx="4874344" cy="514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08" y="1037456"/>
            <a:ext cx="2667000" cy="2895600"/>
          </a:xfrm>
        </p:spPr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3进程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+mn-ea"/>
                <a:ea typeface="+mn-ea"/>
              </a:rPr>
              <a:t>并发执行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的轨迹：理解处理器的行为，如何在三个进程间交替执行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248816" y="3944393"/>
            <a:ext cx="2667000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规定：每个进程仅允许最多连续执行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个指令周期，之后被中断(避免独占）</a:t>
            </a:r>
            <a:endParaRPr lang="en-US" altLang="zh-CN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86726" name="AutoShape 6"/>
          <p:cNvSpPr>
            <a:spLocks noChangeArrowheads="1"/>
          </p:cNvSpPr>
          <p:nvPr/>
        </p:nvSpPr>
        <p:spPr bwMode="auto">
          <a:xfrm>
            <a:off x="4828464" y="1371600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86727" name="AutoShape 7"/>
          <p:cNvSpPr>
            <a:spLocks noChangeArrowheads="1"/>
          </p:cNvSpPr>
          <p:nvPr/>
        </p:nvSpPr>
        <p:spPr bwMode="auto">
          <a:xfrm>
            <a:off x="4890120" y="3475856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86728" name="AutoShape 8"/>
          <p:cNvSpPr>
            <a:spLocks noChangeArrowheads="1"/>
          </p:cNvSpPr>
          <p:nvPr/>
        </p:nvSpPr>
        <p:spPr bwMode="auto">
          <a:xfrm>
            <a:off x="4890120" y="5348064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86729" name="AutoShape 9"/>
          <p:cNvSpPr>
            <a:spLocks noChangeArrowheads="1"/>
          </p:cNvSpPr>
          <p:nvPr/>
        </p:nvSpPr>
        <p:spPr bwMode="auto">
          <a:xfrm>
            <a:off x="4800600" y="2636912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 dirty="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  <p:sp>
        <p:nvSpPr>
          <p:cNvPr id="286730" name="AutoShape 10"/>
          <p:cNvSpPr>
            <a:spLocks noChangeArrowheads="1"/>
          </p:cNvSpPr>
          <p:nvPr/>
        </p:nvSpPr>
        <p:spPr bwMode="auto">
          <a:xfrm>
            <a:off x="7901880" y="1891680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  <p:sp>
        <p:nvSpPr>
          <p:cNvPr id="286731" name="AutoShape 11"/>
          <p:cNvSpPr>
            <a:spLocks noChangeArrowheads="1"/>
          </p:cNvSpPr>
          <p:nvPr/>
        </p:nvSpPr>
        <p:spPr bwMode="auto">
          <a:xfrm>
            <a:off x="7829872" y="4123928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  <p:sp>
        <p:nvSpPr>
          <p:cNvPr id="286732" name="AutoShape 12"/>
          <p:cNvSpPr>
            <a:spLocks noChangeArrowheads="1"/>
          </p:cNvSpPr>
          <p:nvPr/>
        </p:nvSpPr>
        <p:spPr bwMode="auto">
          <a:xfrm>
            <a:off x="7914456" y="2899792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86733" name="AutoShape 13"/>
          <p:cNvSpPr>
            <a:spLocks noChangeArrowheads="1"/>
          </p:cNvSpPr>
          <p:nvPr/>
        </p:nvSpPr>
        <p:spPr bwMode="auto">
          <a:xfrm>
            <a:off x="7884368" y="5204048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6ED-5A9A-4433-A028-B70C64B1D23C}" type="datetime1">
              <a:rPr lang="en-US" altLang="zh-CN" smtClean="0"/>
              <a:t>3/9/2016</a:t>
            </a:fld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进程的执行轨迹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4860032" y="4581128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 dirty="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7590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286724" grpId="0"/>
      <p:bldP spid="286726" grpId="0" animBg="1"/>
      <p:bldP spid="286727" grpId="0" animBg="1"/>
      <p:bldP spid="286728" grpId="0" animBg="1"/>
      <p:bldP spid="286729" grpId="0" animBg="1"/>
      <p:bldP spid="286730" grpId="0" animBg="1"/>
      <p:bldP spid="286731" grpId="0" animBg="1"/>
      <p:bldP spid="286732" grpId="0" animBg="1"/>
      <p:bldP spid="28673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主要内容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8967857"/>
              </p:ext>
            </p:extLst>
          </p:nvPr>
        </p:nvGraphicFramePr>
        <p:xfrm>
          <a:off x="1691680" y="1340768"/>
          <a:ext cx="57606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两状态进程模型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b="0" smtClean="0"/>
          </a:p>
          <a:p>
            <a:pPr lvl="1" eaLnBrk="1" hangingPunct="1">
              <a:buFont typeface="Arial" pitchFamily="34" charset="0"/>
              <a:buNone/>
            </a:pPr>
            <a:endParaRPr lang="zh-CN" altLang="en-US" b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3719" name="Group 55"/>
          <p:cNvGrpSpPr>
            <a:grpSpLocks/>
          </p:cNvGrpSpPr>
          <p:nvPr/>
        </p:nvGrpSpPr>
        <p:grpSpPr bwMode="auto">
          <a:xfrm>
            <a:off x="1547813" y="1068388"/>
            <a:ext cx="6192837" cy="2647950"/>
            <a:chOff x="703" y="768"/>
            <a:chExt cx="3901" cy="1668"/>
          </a:xfrm>
        </p:grpSpPr>
        <p:sp>
          <p:nvSpPr>
            <p:cNvPr id="113703" name="Text Box 39"/>
            <p:cNvSpPr txBox="1">
              <a:spLocks noChangeArrowheads="1"/>
            </p:cNvSpPr>
            <p:nvPr/>
          </p:nvSpPr>
          <p:spPr bwMode="auto">
            <a:xfrm>
              <a:off x="2018" y="2205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113718" name="Group 54"/>
            <p:cNvGrpSpPr>
              <a:grpSpLocks/>
            </p:cNvGrpSpPr>
            <p:nvPr/>
          </p:nvGrpSpPr>
          <p:grpSpPr bwMode="auto">
            <a:xfrm>
              <a:off x="703" y="768"/>
              <a:ext cx="3901" cy="1528"/>
              <a:chOff x="612" y="709"/>
              <a:chExt cx="3901" cy="1528"/>
            </a:xfrm>
          </p:grpSpPr>
          <p:pic>
            <p:nvPicPr>
              <p:cNvPr id="113701" name="Picture 37" descr="3_4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" y="799"/>
                <a:ext cx="3901" cy="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3717" name="Group 53"/>
              <p:cNvGrpSpPr>
                <a:grpSpLocks/>
              </p:cNvGrpSpPr>
              <p:nvPr/>
            </p:nvGrpSpPr>
            <p:grpSpPr bwMode="auto">
              <a:xfrm>
                <a:off x="749" y="709"/>
                <a:ext cx="3492" cy="1319"/>
                <a:chOff x="748" y="709"/>
                <a:chExt cx="3492" cy="1319"/>
              </a:xfrm>
            </p:grpSpPr>
            <p:sp>
              <p:nvSpPr>
                <p:cNvPr id="11370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72" y="1797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暂停</a:t>
                  </a:r>
                </a:p>
              </p:txBody>
            </p:sp>
            <p:sp>
              <p:nvSpPr>
                <p:cNvPr id="11370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291" y="709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调度</a:t>
                  </a:r>
                </a:p>
              </p:txBody>
            </p:sp>
            <p:sp>
              <p:nvSpPr>
                <p:cNvPr id="11370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787" y="1117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退出</a:t>
                  </a:r>
                </a:p>
              </p:txBody>
            </p:sp>
            <p:sp>
              <p:nvSpPr>
                <p:cNvPr id="11370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48" y="1117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进入</a:t>
                  </a:r>
                </a:p>
              </p:txBody>
            </p:sp>
            <p:sp>
              <p:nvSpPr>
                <p:cNvPr id="113710" name="Oval 46"/>
                <p:cNvSpPr>
                  <a:spLocks noChangeArrowheads="1"/>
                </p:cNvSpPr>
                <p:nvPr/>
              </p:nvSpPr>
              <p:spPr bwMode="auto">
                <a:xfrm>
                  <a:off x="1374" y="1162"/>
                  <a:ext cx="771" cy="40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1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74" y="1253"/>
                  <a:ext cx="6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未执行</a:t>
                  </a:r>
                </a:p>
              </p:txBody>
            </p:sp>
            <p:sp>
              <p:nvSpPr>
                <p:cNvPr id="113713" name="Oval 49"/>
                <p:cNvSpPr>
                  <a:spLocks noChangeArrowheads="1"/>
                </p:cNvSpPr>
                <p:nvPr/>
              </p:nvSpPr>
              <p:spPr bwMode="auto">
                <a:xfrm>
                  <a:off x="1374" y="1162"/>
                  <a:ext cx="771" cy="408"/>
                </a:xfrm>
                <a:prstGeom prst="ellipse">
                  <a:avLst/>
                </a:prstGeom>
                <a:solidFill>
                  <a:srgbClr val="F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483" y="1253"/>
                  <a:ext cx="6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dirty="0"/>
                    <a:t>未执行</a:t>
                  </a:r>
                </a:p>
              </p:txBody>
            </p:sp>
            <p:sp>
              <p:nvSpPr>
                <p:cNvPr id="113715" name="Oval 51"/>
                <p:cNvSpPr>
                  <a:spLocks noChangeArrowheads="1"/>
                </p:cNvSpPr>
                <p:nvPr/>
              </p:nvSpPr>
              <p:spPr bwMode="auto">
                <a:xfrm>
                  <a:off x="2961" y="1162"/>
                  <a:ext cx="771" cy="40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1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061" y="1253"/>
                  <a:ext cx="6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dirty="0"/>
                    <a:t>   执行</a:t>
                  </a:r>
                </a:p>
              </p:txBody>
            </p:sp>
          </p:grpSp>
        </p:grpSp>
        <p:sp>
          <p:nvSpPr>
            <p:cNvPr id="113704" name="Text Box 40"/>
            <p:cNvSpPr txBox="1">
              <a:spLocks noChangeArrowheads="1"/>
            </p:cNvSpPr>
            <p:nvPr/>
          </p:nvSpPr>
          <p:spPr bwMode="auto">
            <a:xfrm>
              <a:off x="1918" y="2133"/>
              <a:ext cx="167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进程两状态转换模型</a:t>
              </a:r>
            </a:p>
          </p:txBody>
        </p:sp>
      </p:grpSp>
      <p:grpSp>
        <p:nvGrpSpPr>
          <p:cNvPr id="113727" name="Group 63"/>
          <p:cNvGrpSpPr>
            <a:grpSpLocks/>
          </p:cNvGrpSpPr>
          <p:nvPr/>
        </p:nvGrpSpPr>
        <p:grpSpPr bwMode="auto">
          <a:xfrm>
            <a:off x="1908175" y="3860800"/>
            <a:ext cx="5832475" cy="2160588"/>
            <a:chOff x="1066" y="2523"/>
            <a:chExt cx="3674" cy="1361"/>
          </a:xfrm>
        </p:grpSpPr>
        <p:pic>
          <p:nvPicPr>
            <p:cNvPr id="113702" name="Picture 38" descr="3_4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614"/>
              <a:ext cx="3674" cy="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20" name="Text Box 56"/>
            <p:cNvSpPr txBox="1">
              <a:spLocks noChangeArrowheads="1"/>
            </p:cNvSpPr>
            <p:nvPr/>
          </p:nvSpPr>
          <p:spPr bwMode="auto">
            <a:xfrm>
              <a:off x="1202" y="2659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进入</a:t>
              </a:r>
            </a:p>
          </p:txBody>
        </p:sp>
        <p:sp>
          <p:nvSpPr>
            <p:cNvPr id="113721" name="Text Box 57"/>
            <p:cNvSpPr txBox="1">
              <a:spLocks noChangeArrowheads="1"/>
            </p:cNvSpPr>
            <p:nvPr/>
          </p:nvSpPr>
          <p:spPr bwMode="auto">
            <a:xfrm>
              <a:off x="2100" y="2523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队列</a:t>
              </a:r>
            </a:p>
          </p:txBody>
        </p:sp>
        <p:sp>
          <p:nvSpPr>
            <p:cNvPr id="113722" name="Text Box 58"/>
            <p:cNvSpPr txBox="1">
              <a:spLocks noChangeArrowheads="1"/>
            </p:cNvSpPr>
            <p:nvPr/>
          </p:nvSpPr>
          <p:spPr bwMode="auto">
            <a:xfrm>
              <a:off x="2880" y="2632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调度</a:t>
              </a:r>
            </a:p>
          </p:txBody>
        </p:sp>
        <p:sp>
          <p:nvSpPr>
            <p:cNvPr id="113723" name="Text Box 59"/>
            <p:cNvSpPr txBox="1">
              <a:spLocks noChangeArrowheads="1"/>
            </p:cNvSpPr>
            <p:nvPr/>
          </p:nvSpPr>
          <p:spPr bwMode="auto">
            <a:xfrm>
              <a:off x="4150" y="2614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退出</a:t>
              </a:r>
            </a:p>
          </p:txBody>
        </p:sp>
        <p:sp>
          <p:nvSpPr>
            <p:cNvPr id="113724" name="Text Box 60"/>
            <p:cNvSpPr txBox="1">
              <a:spLocks noChangeArrowheads="1"/>
            </p:cNvSpPr>
            <p:nvPr/>
          </p:nvSpPr>
          <p:spPr bwMode="auto">
            <a:xfrm>
              <a:off x="2653" y="3294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暂停</a:t>
              </a:r>
            </a:p>
          </p:txBody>
        </p:sp>
        <p:sp>
          <p:nvSpPr>
            <p:cNvPr id="113725" name="Text Box 61"/>
            <p:cNvSpPr txBox="1">
              <a:spLocks noChangeArrowheads="1"/>
            </p:cNvSpPr>
            <p:nvPr/>
          </p:nvSpPr>
          <p:spPr bwMode="auto">
            <a:xfrm>
              <a:off x="2109" y="3653"/>
              <a:ext cx="154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进程两状态队列模型</a:t>
              </a:r>
            </a:p>
          </p:txBody>
        </p:sp>
        <p:sp>
          <p:nvSpPr>
            <p:cNvPr id="113726" name="Text Box 62"/>
            <p:cNvSpPr txBox="1">
              <a:spLocks noChangeArrowheads="1"/>
            </p:cNvSpPr>
            <p:nvPr/>
          </p:nvSpPr>
          <p:spPr bwMode="auto">
            <a:xfrm>
              <a:off x="3542" y="2813"/>
              <a:ext cx="363" cy="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处理器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进程的三种基本状态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就绪状态</a:t>
            </a:r>
            <a:endParaRPr lang="zh-CN" altLang="en-US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800" b="0" dirty="0" smtClean="0">
                <a:ea typeface="宋体" pitchFamily="2" charset="-122"/>
              </a:rPr>
              <a:t>          </a:t>
            </a:r>
            <a:r>
              <a:rPr lang="zh-CN" altLang="en-US" b="0" dirty="0" smtClean="0">
                <a:ea typeface="宋体" pitchFamily="2" charset="-122"/>
              </a:rPr>
              <a:t>当进程已分配到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除</a:t>
            </a:r>
            <a:r>
              <a:rPr lang="en-US" altLang="zh-CN" dirty="0" smtClean="0">
                <a:solidFill>
                  <a:srgbClr val="FE0000"/>
                </a:solidFill>
                <a:ea typeface="宋体" pitchFamily="2" charset="-122"/>
              </a:rPr>
              <a:t>CPU</a:t>
            </a:r>
            <a:r>
              <a:rPr lang="zh-CN" altLang="en-US" b="0" dirty="0" smtClean="0">
                <a:ea typeface="宋体" pitchFamily="2" charset="-122"/>
              </a:rPr>
              <a:t>以外的所有必要资源后，只要再获得</a:t>
            </a:r>
            <a:r>
              <a:rPr lang="en-US" altLang="zh-CN" b="0" dirty="0" smtClean="0">
                <a:ea typeface="宋体" pitchFamily="2" charset="-122"/>
              </a:rPr>
              <a:t>CPU</a:t>
            </a:r>
            <a:r>
              <a:rPr lang="zh-CN" altLang="en-US" b="0" dirty="0" smtClean="0">
                <a:ea typeface="宋体" pitchFamily="2" charset="-122"/>
              </a:rPr>
              <a:t>，便可立即执行过程。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执行状态</a:t>
            </a:r>
            <a:endParaRPr lang="zh-CN" altLang="en-US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 进程已获得</a:t>
            </a:r>
            <a:r>
              <a:rPr lang="en-US" altLang="zh-CN" b="0" dirty="0" smtClean="0">
                <a:ea typeface="宋体" pitchFamily="2" charset="-122"/>
              </a:rPr>
              <a:t>CPU</a:t>
            </a:r>
            <a:r>
              <a:rPr lang="zh-CN" altLang="en-US" b="0" dirty="0" smtClean="0">
                <a:ea typeface="宋体" pitchFamily="2" charset="-122"/>
              </a:rPr>
              <a:t>，其程序正在执行。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阻塞状态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正在执行的进程由于发生某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事件</a:t>
            </a:r>
            <a:r>
              <a:rPr lang="zh-CN" altLang="en-US" b="0" dirty="0" smtClean="0">
                <a:ea typeface="宋体" pitchFamily="2" charset="-122"/>
              </a:rPr>
              <a:t>而暂时无法继续执行时，便放弃处理机而处于暂停状态，把这种暂停状态称为阻塞状态，有时也称为等待状态。</a:t>
            </a: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进程的三种基本状态及其转换 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ea typeface="宋体" pitchFamily="2" charset="-122"/>
            </a:endParaRPr>
          </a:p>
        </p:txBody>
      </p:sp>
      <p:grpSp>
        <p:nvGrpSpPr>
          <p:cNvPr id="115741" name="Group 29"/>
          <p:cNvGrpSpPr>
            <a:grpSpLocks/>
          </p:cNvGrpSpPr>
          <p:nvPr/>
        </p:nvGrpSpPr>
        <p:grpSpPr bwMode="auto">
          <a:xfrm>
            <a:off x="2124075" y="2060575"/>
            <a:ext cx="5181600" cy="3543300"/>
            <a:chOff x="1338" y="1298"/>
            <a:chExt cx="3264" cy="2232"/>
          </a:xfrm>
        </p:grpSpPr>
        <p:sp>
          <p:nvSpPr>
            <p:cNvPr id="115718" name="AutoShape 6"/>
            <p:cNvSpPr>
              <a:spLocks noChangeAspect="1" noChangeArrowheads="1" noTextEdit="1"/>
            </p:cNvSpPr>
            <p:nvPr/>
          </p:nvSpPr>
          <p:spPr bwMode="auto">
            <a:xfrm>
              <a:off x="1338" y="1298"/>
              <a:ext cx="3264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0" name="Freeform 8"/>
            <p:cNvSpPr>
              <a:spLocks/>
            </p:cNvSpPr>
            <p:nvPr/>
          </p:nvSpPr>
          <p:spPr bwMode="auto">
            <a:xfrm>
              <a:off x="1800" y="1602"/>
              <a:ext cx="2006" cy="1857"/>
            </a:xfrm>
            <a:custGeom>
              <a:avLst/>
              <a:gdLst>
                <a:gd name="T0" fmla="*/ 3 w 4011"/>
                <a:gd name="T1" fmla="*/ 1759 h 3714"/>
                <a:gd name="T2" fmla="*/ 24 w 4011"/>
                <a:gd name="T3" fmla="*/ 1566 h 3714"/>
                <a:gd name="T4" fmla="*/ 68 w 4011"/>
                <a:gd name="T5" fmla="*/ 1376 h 3714"/>
                <a:gd name="T6" fmla="*/ 132 w 4011"/>
                <a:gd name="T7" fmla="*/ 1192 h 3714"/>
                <a:gd name="T8" fmla="*/ 219 w 4011"/>
                <a:gd name="T9" fmla="*/ 1014 h 3714"/>
                <a:gd name="T10" fmla="*/ 323 w 4011"/>
                <a:gd name="T11" fmla="*/ 845 h 3714"/>
                <a:gd name="T12" fmla="*/ 447 w 4011"/>
                <a:gd name="T13" fmla="*/ 687 h 3714"/>
                <a:gd name="T14" fmla="*/ 586 w 4011"/>
                <a:gd name="T15" fmla="*/ 543 h 3714"/>
                <a:gd name="T16" fmla="*/ 742 w 4011"/>
                <a:gd name="T17" fmla="*/ 414 h 3714"/>
                <a:gd name="T18" fmla="*/ 912 w 4011"/>
                <a:gd name="T19" fmla="*/ 299 h 3714"/>
                <a:gd name="T20" fmla="*/ 1095 w 4011"/>
                <a:gd name="T21" fmla="*/ 202 h 3714"/>
                <a:gd name="T22" fmla="*/ 1287 w 4011"/>
                <a:gd name="T23" fmla="*/ 122 h 3714"/>
                <a:gd name="T24" fmla="*/ 1487 w 4011"/>
                <a:gd name="T25" fmla="*/ 63 h 3714"/>
                <a:gd name="T26" fmla="*/ 1691 w 4011"/>
                <a:gd name="T27" fmla="*/ 23 h 3714"/>
                <a:gd name="T28" fmla="*/ 1900 w 4011"/>
                <a:gd name="T29" fmla="*/ 2 h 3714"/>
                <a:gd name="T30" fmla="*/ 2111 w 4011"/>
                <a:gd name="T31" fmla="*/ 2 h 3714"/>
                <a:gd name="T32" fmla="*/ 2320 w 4011"/>
                <a:gd name="T33" fmla="*/ 23 h 3714"/>
                <a:gd name="T34" fmla="*/ 2525 w 4011"/>
                <a:gd name="T35" fmla="*/ 63 h 3714"/>
                <a:gd name="T36" fmla="*/ 2724 w 4011"/>
                <a:gd name="T37" fmla="*/ 122 h 3714"/>
                <a:gd name="T38" fmla="*/ 2916 w 4011"/>
                <a:gd name="T39" fmla="*/ 202 h 3714"/>
                <a:gd name="T40" fmla="*/ 3099 w 4011"/>
                <a:gd name="T41" fmla="*/ 299 h 3714"/>
                <a:gd name="T42" fmla="*/ 3269 w 4011"/>
                <a:gd name="T43" fmla="*/ 414 h 3714"/>
                <a:gd name="T44" fmla="*/ 3425 w 4011"/>
                <a:gd name="T45" fmla="*/ 543 h 3714"/>
                <a:gd name="T46" fmla="*/ 3564 w 4011"/>
                <a:gd name="T47" fmla="*/ 687 h 3714"/>
                <a:gd name="T48" fmla="*/ 3688 w 4011"/>
                <a:gd name="T49" fmla="*/ 845 h 3714"/>
                <a:gd name="T50" fmla="*/ 3793 w 4011"/>
                <a:gd name="T51" fmla="*/ 1014 h 3714"/>
                <a:gd name="T52" fmla="*/ 3879 w 4011"/>
                <a:gd name="T53" fmla="*/ 1192 h 3714"/>
                <a:gd name="T54" fmla="*/ 3943 w 4011"/>
                <a:gd name="T55" fmla="*/ 1376 h 3714"/>
                <a:gd name="T56" fmla="*/ 3988 w 4011"/>
                <a:gd name="T57" fmla="*/ 1566 h 3714"/>
                <a:gd name="T58" fmla="*/ 4009 w 4011"/>
                <a:gd name="T59" fmla="*/ 1759 h 3714"/>
                <a:gd name="T60" fmla="*/ 4009 w 4011"/>
                <a:gd name="T61" fmla="*/ 1954 h 3714"/>
                <a:gd name="T62" fmla="*/ 3988 w 4011"/>
                <a:gd name="T63" fmla="*/ 2148 h 3714"/>
                <a:gd name="T64" fmla="*/ 3943 w 4011"/>
                <a:gd name="T65" fmla="*/ 2337 h 3714"/>
                <a:gd name="T66" fmla="*/ 3879 w 4011"/>
                <a:gd name="T67" fmla="*/ 2523 h 3714"/>
                <a:gd name="T68" fmla="*/ 3793 w 4011"/>
                <a:gd name="T69" fmla="*/ 2700 h 3714"/>
                <a:gd name="T70" fmla="*/ 3688 w 4011"/>
                <a:gd name="T71" fmla="*/ 2869 h 3714"/>
                <a:gd name="T72" fmla="*/ 3564 w 4011"/>
                <a:gd name="T73" fmla="*/ 3026 h 3714"/>
                <a:gd name="T74" fmla="*/ 3425 w 4011"/>
                <a:gd name="T75" fmla="*/ 3171 h 3714"/>
                <a:gd name="T76" fmla="*/ 3269 w 4011"/>
                <a:gd name="T77" fmla="*/ 3300 h 3714"/>
                <a:gd name="T78" fmla="*/ 3099 w 4011"/>
                <a:gd name="T79" fmla="*/ 3415 h 3714"/>
                <a:gd name="T80" fmla="*/ 2916 w 4011"/>
                <a:gd name="T81" fmla="*/ 3512 h 3714"/>
                <a:gd name="T82" fmla="*/ 2724 w 4011"/>
                <a:gd name="T83" fmla="*/ 3592 h 3714"/>
                <a:gd name="T84" fmla="*/ 2525 w 4011"/>
                <a:gd name="T85" fmla="*/ 3651 h 3714"/>
                <a:gd name="T86" fmla="*/ 2320 w 4011"/>
                <a:gd name="T87" fmla="*/ 3692 h 3714"/>
                <a:gd name="T88" fmla="*/ 2111 w 4011"/>
                <a:gd name="T89" fmla="*/ 3712 h 3714"/>
                <a:gd name="T90" fmla="*/ 1900 w 4011"/>
                <a:gd name="T91" fmla="*/ 3712 h 3714"/>
                <a:gd name="T92" fmla="*/ 1691 w 4011"/>
                <a:gd name="T93" fmla="*/ 3692 h 3714"/>
                <a:gd name="T94" fmla="*/ 1487 w 4011"/>
                <a:gd name="T95" fmla="*/ 3651 h 3714"/>
                <a:gd name="T96" fmla="*/ 1287 w 4011"/>
                <a:gd name="T97" fmla="*/ 3592 h 3714"/>
                <a:gd name="T98" fmla="*/ 1095 w 4011"/>
                <a:gd name="T99" fmla="*/ 3512 h 3714"/>
                <a:gd name="T100" fmla="*/ 912 w 4011"/>
                <a:gd name="T101" fmla="*/ 3415 h 3714"/>
                <a:gd name="T102" fmla="*/ 742 w 4011"/>
                <a:gd name="T103" fmla="*/ 3300 h 3714"/>
                <a:gd name="T104" fmla="*/ 586 w 4011"/>
                <a:gd name="T105" fmla="*/ 3171 h 3714"/>
                <a:gd name="T106" fmla="*/ 447 w 4011"/>
                <a:gd name="T107" fmla="*/ 3026 h 3714"/>
                <a:gd name="T108" fmla="*/ 323 w 4011"/>
                <a:gd name="T109" fmla="*/ 2869 h 3714"/>
                <a:gd name="T110" fmla="*/ 219 w 4011"/>
                <a:gd name="T111" fmla="*/ 2700 h 3714"/>
                <a:gd name="T112" fmla="*/ 132 w 4011"/>
                <a:gd name="T113" fmla="*/ 2523 h 3714"/>
                <a:gd name="T114" fmla="*/ 68 w 4011"/>
                <a:gd name="T115" fmla="*/ 2337 h 3714"/>
                <a:gd name="T116" fmla="*/ 24 w 4011"/>
                <a:gd name="T117" fmla="*/ 2148 h 3714"/>
                <a:gd name="T118" fmla="*/ 3 w 4011"/>
                <a:gd name="T119" fmla="*/ 1954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11" h="3714">
                  <a:moveTo>
                    <a:pt x="0" y="1858"/>
                  </a:moveTo>
                  <a:lnTo>
                    <a:pt x="3" y="1759"/>
                  </a:lnTo>
                  <a:lnTo>
                    <a:pt x="11" y="1663"/>
                  </a:lnTo>
                  <a:lnTo>
                    <a:pt x="24" y="1566"/>
                  </a:lnTo>
                  <a:lnTo>
                    <a:pt x="43" y="1470"/>
                  </a:lnTo>
                  <a:lnTo>
                    <a:pt x="68" y="1376"/>
                  </a:lnTo>
                  <a:lnTo>
                    <a:pt x="97" y="1283"/>
                  </a:lnTo>
                  <a:lnTo>
                    <a:pt x="132" y="1192"/>
                  </a:lnTo>
                  <a:lnTo>
                    <a:pt x="173" y="1101"/>
                  </a:lnTo>
                  <a:lnTo>
                    <a:pt x="219" y="1014"/>
                  </a:lnTo>
                  <a:lnTo>
                    <a:pt x="269" y="929"/>
                  </a:lnTo>
                  <a:lnTo>
                    <a:pt x="323" y="845"/>
                  </a:lnTo>
                  <a:lnTo>
                    <a:pt x="383" y="765"/>
                  </a:lnTo>
                  <a:lnTo>
                    <a:pt x="447" y="687"/>
                  </a:lnTo>
                  <a:lnTo>
                    <a:pt x="515" y="614"/>
                  </a:lnTo>
                  <a:lnTo>
                    <a:pt x="586" y="543"/>
                  </a:lnTo>
                  <a:lnTo>
                    <a:pt x="663" y="477"/>
                  </a:lnTo>
                  <a:lnTo>
                    <a:pt x="742" y="414"/>
                  </a:lnTo>
                  <a:lnTo>
                    <a:pt x="826" y="354"/>
                  </a:lnTo>
                  <a:lnTo>
                    <a:pt x="912" y="299"/>
                  </a:lnTo>
                  <a:lnTo>
                    <a:pt x="1003" y="249"/>
                  </a:lnTo>
                  <a:lnTo>
                    <a:pt x="1095" y="202"/>
                  </a:lnTo>
                  <a:lnTo>
                    <a:pt x="1190" y="160"/>
                  </a:lnTo>
                  <a:lnTo>
                    <a:pt x="1287" y="122"/>
                  </a:lnTo>
                  <a:lnTo>
                    <a:pt x="1386" y="90"/>
                  </a:lnTo>
                  <a:lnTo>
                    <a:pt x="1487" y="63"/>
                  </a:lnTo>
                  <a:lnTo>
                    <a:pt x="1588" y="40"/>
                  </a:lnTo>
                  <a:lnTo>
                    <a:pt x="1691" y="23"/>
                  </a:lnTo>
                  <a:lnTo>
                    <a:pt x="1796" y="10"/>
                  </a:lnTo>
                  <a:lnTo>
                    <a:pt x="1900" y="2"/>
                  </a:lnTo>
                  <a:lnTo>
                    <a:pt x="2006" y="0"/>
                  </a:lnTo>
                  <a:lnTo>
                    <a:pt x="2111" y="2"/>
                  </a:lnTo>
                  <a:lnTo>
                    <a:pt x="2215" y="10"/>
                  </a:lnTo>
                  <a:lnTo>
                    <a:pt x="2320" y="23"/>
                  </a:lnTo>
                  <a:lnTo>
                    <a:pt x="2423" y="40"/>
                  </a:lnTo>
                  <a:lnTo>
                    <a:pt x="2525" y="63"/>
                  </a:lnTo>
                  <a:lnTo>
                    <a:pt x="2625" y="90"/>
                  </a:lnTo>
                  <a:lnTo>
                    <a:pt x="2724" y="122"/>
                  </a:lnTo>
                  <a:lnTo>
                    <a:pt x="2821" y="160"/>
                  </a:lnTo>
                  <a:lnTo>
                    <a:pt x="2916" y="202"/>
                  </a:lnTo>
                  <a:lnTo>
                    <a:pt x="3008" y="249"/>
                  </a:lnTo>
                  <a:lnTo>
                    <a:pt x="3099" y="299"/>
                  </a:lnTo>
                  <a:lnTo>
                    <a:pt x="3185" y="354"/>
                  </a:lnTo>
                  <a:lnTo>
                    <a:pt x="3269" y="414"/>
                  </a:lnTo>
                  <a:lnTo>
                    <a:pt x="3348" y="477"/>
                  </a:lnTo>
                  <a:lnTo>
                    <a:pt x="3425" y="543"/>
                  </a:lnTo>
                  <a:lnTo>
                    <a:pt x="3496" y="614"/>
                  </a:lnTo>
                  <a:lnTo>
                    <a:pt x="3564" y="687"/>
                  </a:lnTo>
                  <a:lnTo>
                    <a:pt x="3628" y="765"/>
                  </a:lnTo>
                  <a:lnTo>
                    <a:pt x="3688" y="845"/>
                  </a:lnTo>
                  <a:lnTo>
                    <a:pt x="3742" y="929"/>
                  </a:lnTo>
                  <a:lnTo>
                    <a:pt x="3793" y="1014"/>
                  </a:lnTo>
                  <a:lnTo>
                    <a:pt x="3839" y="1101"/>
                  </a:lnTo>
                  <a:lnTo>
                    <a:pt x="3879" y="1192"/>
                  </a:lnTo>
                  <a:lnTo>
                    <a:pt x="3914" y="1283"/>
                  </a:lnTo>
                  <a:lnTo>
                    <a:pt x="3943" y="1376"/>
                  </a:lnTo>
                  <a:lnTo>
                    <a:pt x="3968" y="1470"/>
                  </a:lnTo>
                  <a:lnTo>
                    <a:pt x="3988" y="1566"/>
                  </a:lnTo>
                  <a:lnTo>
                    <a:pt x="4000" y="1663"/>
                  </a:lnTo>
                  <a:lnTo>
                    <a:pt x="4009" y="1759"/>
                  </a:lnTo>
                  <a:lnTo>
                    <a:pt x="4011" y="1858"/>
                  </a:lnTo>
                  <a:lnTo>
                    <a:pt x="4009" y="1954"/>
                  </a:lnTo>
                  <a:lnTo>
                    <a:pt x="4000" y="2051"/>
                  </a:lnTo>
                  <a:lnTo>
                    <a:pt x="3988" y="2148"/>
                  </a:lnTo>
                  <a:lnTo>
                    <a:pt x="3968" y="2243"/>
                  </a:lnTo>
                  <a:lnTo>
                    <a:pt x="3943" y="2337"/>
                  </a:lnTo>
                  <a:lnTo>
                    <a:pt x="3914" y="2430"/>
                  </a:lnTo>
                  <a:lnTo>
                    <a:pt x="3879" y="2523"/>
                  </a:lnTo>
                  <a:lnTo>
                    <a:pt x="3839" y="2612"/>
                  </a:lnTo>
                  <a:lnTo>
                    <a:pt x="3793" y="2700"/>
                  </a:lnTo>
                  <a:lnTo>
                    <a:pt x="3742" y="2785"/>
                  </a:lnTo>
                  <a:lnTo>
                    <a:pt x="3688" y="2869"/>
                  </a:lnTo>
                  <a:lnTo>
                    <a:pt x="3628" y="2949"/>
                  </a:lnTo>
                  <a:lnTo>
                    <a:pt x="3564" y="3026"/>
                  </a:lnTo>
                  <a:lnTo>
                    <a:pt x="3496" y="3100"/>
                  </a:lnTo>
                  <a:lnTo>
                    <a:pt x="3425" y="3171"/>
                  </a:lnTo>
                  <a:lnTo>
                    <a:pt x="3348" y="3238"/>
                  </a:lnTo>
                  <a:lnTo>
                    <a:pt x="3269" y="3300"/>
                  </a:lnTo>
                  <a:lnTo>
                    <a:pt x="3185" y="3359"/>
                  </a:lnTo>
                  <a:lnTo>
                    <a:pt x="3099" y="3415"/>
                  </a:lnTo>
                  <a:lnTo>
                    <a:pt x="3008" y="3465"/>
                  </a:lnTo>
                  <a:lnTo>
                    <a:pt x="2916" y="3512"/>
                  </a:lnTo>
                  <a:lnTo>
                    <a:pt x="2821" y="3554"/>
                  </a:lnTo>
                  <a:lnTo>
                    <a:pt x="2724" y="3592"/>
                  </a:lnTo>
                  <a:lnTo>
                    <a:pt x="2625" y="3624"/>
                  </a:lnTo>
                  <a:lnTo>
                    <a:pt x="2525" y="3651"/>
                  </a:lnTo>
                  <a:lnTo>
                    <a:pt x="2423" y="3674"/>
                  </a:lnTo>
                  <a:lnTo>
                    <a:pt x="2320" y="3692"/>
                  </a:lnTo>
                  <a:lnTo>
                    <a:pt x="2215" y="3704"/>
                  </a:lnTo>
                  <a:lnTo>
                    <a:pt x="2111" y="3712"/>
                  </a:lnTo>
                  <a:lnTo>
                    <a:pt x="2006" y="3714"/>
                  </a:lnTo>
                  <a:lnTo>
                    <a:pt x="1900" y="3712"/>
                  </a:lnTo>
                  <a:lnTo>
                    <a:pt x="1796" y="3704"/>
                  </a:lnTo>
                  <a:lnTo>
                    <a:pt x="1691" y="3692"/>
                  </a:lnTo>
                  <a:lnTo>
                    <a:pt x="1588" y="3674"/>
                  </a:lnTo>
                  <a:lnTo>
                    <a:pt x="1487" y="3651"/>
                  </a:lnTo>
                  <a:lnTo>
                    <a:pt x="1386" y="3624"/>
                  </a:lnTo>
                  <a:lnTo>
                    <a:pt x="1287" y="3592"/>
                  </a:lnTo>
                  <a:lnTo>
                    <a:pt x="1190" y="3554"/>
                  </a:lnTo>
                  <a:lnTo>
                    <a:pt x="1095" y="3512"/>
                  </a:lnTo>
                  <a:lnTo>
                    <a:pt x="1003" y="3465"/>
                  </a:lnTo>
                  <a:lnTo>
                    <a:pt x="912" y="3415"/>
                  </a:lnTo>
                  <a:lnTo>
                    <a:pt x="826" y="3359"/>
                  </a:lnTo>
                  <a:lnTo>
                    <a:pt x="742" y="3300"/>
                  </a:lnTo>
                  <a:lnTo>
                    <a:pt x="663" y="3238"/>
                  </a:lnTo>
                  <a:lnTo>
                    <a:pt x="586" y="3171"/>
                  </a:lnTo>
                  <a:lnTo>
                    <a:pt x="515" y="3100"/>
                  </a:lnTo>
                  <a:lnTo>
                    <a:pt x="447" y="3026"/>
                  </a:lnTo>
                  <a:lnTo>
                    <a:pt x="383" y="2949"/>
                  </a:lnTo>
                  <a:lnTo>
                    <a:pt x="323" y="2869"/>
                  </a:lnTo>
                  <a:lnTo>
                    <a:pt x="269" y="2785"/>
                  </a:lnTo>
                  <a:lnTo>
                    <a:pt x="219" y="2700"/>
                  </a:lnTo>
                  <a:lnTo>
                    <a:pt x="173" y="2612"/>
                  </a:lnTo>
                  <a:lnTo>
                    <a:pt x="132" y="2523"/>
                  </a:lnTo>
                  <a:lnTo>
                    <a:pt x="97" y="2430"/>
                  </a:lnTo>
                  <a:lnTo>
                    <a:pt x="68" y="2337"/>
                  </a:lnTo>
                  <a:lnTo>
                    <a:pt x="43" y="2243"/>
                  </a:lnTo>
                  <a:lnTo>
                    <a:pt x="24" y="2148"/>
                  </a:lnTo>
                  <a:lnTo>
                    <a:pt x="11" y="2051"/>
                  </a:lnTo>
                  <a:lnTo>
                    <a:pt x="3" y="1954"/>
                  </a:lnTo>
                  <a:lnTo>
                    <a:pt x="0" y="185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1" name="Freeform 9"/>
            <p:cNvSpPr>
              <a:spLocks/>
            </p:cNvSpPr>
            <p:nvPr/>
          </p:nvSpPr>
          <p:spPr bwMode="auto">
            <a:xfrm>
              <a:off x="2502" y="1354"/>
              <a:ext cx="601" cy="557"/>
            </a:xfrm>
            <a:custGeom>
              <a:avLst/>
              <a:gdLst>
                <a:gd name="T0" fmla="*/ 3 w 1203"/>
                <a:gd name="T1" fmla="*/ 505 h 1114"/>
                <a:gd name="T2" fmla="*/ 24 w 1203"/>
                <a:gd name="T3" fmla="*/ 400 h 1114"/>
                <a:gd name="T4" fmla="*/ 67 w 1203"/>
                <a:gd name="T5" fmla="*/ 302 h 1114"/>
                <a:gd name="T6" fmla="*/ 129 w 1203"/>
                <a:gd name="T7" fmla="*/ 213 h 1114"/>
                <a:gd name="T8" fmla="*/ 208 w 1203"/>
                <a:gd name="T9" fmla="*/ 136 h 1114"/>
                <a:gd name="T10" fmla="*/ 301 w 1203"/>
                <a:gd name="T11" fmla="*/ 75 h 1114"/>
                <a:gd name="T12" fmla="*/ 404 w 1203"/>
                <a:gd name="T13" fmla="*/ 31 h 1114"/>
                <a:gd name="T14" fmla="*/ 516 w 1203"/>
                <a:gd name="T15" fmla="*/ 5 h 1114"/>
                <a:gd name="T16" fmla="*/ 630 w 1203"/>
                <a:gd name="T17" fmla="*/ 0 h 1114"/>
                <a:gd name="T18" fmla="*/ 743 w 1203"/>
                <a:gd name="T19" fmla="*/ 16 h 1114"/>
                <a:gd name="T20" fmla="*/ 852 w 1203"/>
                <a:gd name="T21" fmla="*/ 51 h 1114"/>
                <a:gd name="T22" fmla="*/ 951 w 1203"/>
                <a:gd name="T23" fmla="*/ 103 h 1114"/>
                <a:gd name="T24" fmla="*/ 1037 w 1203"/>
                <a:gd name="T25" fmla="*/ 173 h 1114"/>
                <a:gd name="T26" fmla="*/ 1108 w 1203"/>
                <a:gd name="T27" fmla="*/ 256 h 1114"/>
                <a:gd name="T28" fmla="*/ 1161 w 1203"/>
                <a:gd name="T29" fmla="*/ 350 h 1114"/>
                <a:gd name="T30" fmla="*/ 1193 w 1203"/>
                <a:gd name="T31" fmla="*/ 452 h 1114"/>
                <a:gd name="T32" fmla="*/ 1203 w 1203"/>
                <a:gd name="T33" fmla="*/ 558 h 1114"/>
                <a:gd name="T34" fmla="*/ 1193 w 1203"/>
                <a:gd name="T35" fmla="*/ 663 h 1114"/>
                <a:gd name="T36" fmla="*/ 1161 w 1203"/>
                <a:gd name="T37" fmla="*/ 764 h 1114"/>
                <a:gd name="T38" fmla="*/ 1108 w 1203"/>
                <a:gd name="T39" fmla="*/ 858 h 1114"/>
                <a:gd name="T40" fmla="*/ 1037 w 1203"/>
                <a:gd name="T41" fmla="*/ 942 h 1114"/>
                <a:gd name="T42" fmla="*/ 951 w 1203"/>
                <a:gd name="T43" fmla="*/ 1012 h 1114"/>
                <a:gd name="T44" fmla="*/ 852 w 1203"/>
                <a:gd name="T45" fmla="*/ 1065 h 1114"/>
                <a:gd name="T46" fmla="*/ 743 w 1203"/>
                <a:gd name="T47" fmla="*/ 1099 h 1114"/>
                <a:gd name="T48" fmla="*/ 630 w 1203"/>
                <a:gd name="T49" fmla="*/ 1114 h 1114"/>
                <a:gd name="T50" fmla="*/ 516 w 1203"/>
                <a:gd name="T51" fmla="*/ 1109 h 1114"/>
                <a:gd name="T52" fmla="*/ 404 w 1203"/>
                <a:gd name="T53" fmla="*/ 1084 h 1114"/>
                <a:gd name="T54" fmla="*/ 301 w 1203"/>
                <a:gd name="T55" fmla="*/ 1040 h 1114"/>
                <a:gd name="T56" fmla="*/ 208 w 1203"/>
                <a:gd name="T57" fmla="*/ 978 h 1114"/>
                <a:gd name="T58" fmla="*/ 129 w 1203"/>
                <a:gd name="T59" fmla="*/ 902 h 1114"/>
                <a:gd name="T60" fmla="*/ 67 w 1203"/>
                <a:gd name="T61" fmla="*/ 813 h 1114"/>
                <a:gd name="T62" fmla="*/ 24 w 1203"/>
                <a:gd name="T63" fmla="*/ 714 h 1114"/>
                <a:gd name="T64" fmla="*/ 3 w 1203"/>
                <a:gd name="T65" fmla="*/ 61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3" h="1114">
                  <a:moveTo>
                    <a:pt x="0" y="558"/>
                  </a:moveTo>
                  <a:lnTo>
                    <a:pt x="3" y="505"/>
                  </a:lnTo>
                  <a:lnTo>
                    <a:pt x="10" y="452"/>
                  </a:lnTo>
                  <a:lnTo>
                    <a:pt x="24" y="400"/>
                  </a:lnTo>
                  <a:lnTo>
                    <a:pt x="44" y="350"/>
                  </a:lnTo>
                  <a:lnTo>
                    <a:pt x="67" y="302"/>
                  </a:lnTo>
                  <a:lnTo>
                    <a:pt x="95" y="256"/>
                  </a:lnTo>
                  <a:lnTo>
                    <a:pt x="129" y="213"/>
                  </a:lnTo>
                  <a:lnTo>
                    <a:pt x="166" y="173"/>
                  </a:lnTo>
                  <a:lnTo>
                    <a:pt x="208" y="136"/>
                  </a:lnTo>
                  <a:lnTo>
                    <a:pt x="253" y="103"/>
                  </a:lnTo>
                  <a:lnTo>
                    <a:pt x="301" y="75"/>
                  </a:lnTo>
                  <a:lnTo>
                    <a:pt x="351" y="51"/>
                  </a:lnTo>
                  <a:lnTo>
                    <a:pt x="404" y="31"/>
                  </a:lnTo>
                  <a:lnTo>
                    <a:pt x="460" y="16"/>
                  </a:lnTo>
                  <a:lnTo>
                    <a:pt x="516" y="5"/>
                  </a:lnTo>
                  <a:lnTo>
                    <a:pt x="573" y="0"/>
                  </a:lnTo>
                  <a:lnTo>
                    <a:pt x="630" y="0"/>
                  </a:lnTo>
                  <a:lnTo>
                    <a:pt x="687" y="5"/>
                  </a:lnTo>
                  <a:lnTo>
                    <a:pt x="743" y="16"/>
                  </a:lnTo>
                  <a:lnTo>
                    <a:pt x="799" y="31"/>
                  </a:lnTo>
                  <a:lnTo>
                    <a:pt x="852" y="51"/>
                  </a:lnTo>
                  <a:lnTo>
                    <a:pt x="902" y="75"/>
                  </a:lnTo>
                  <a:lnTo>
                    <a:pt x="951" y="103"/>
                  </a:lnTo>
                  <a:lnTo>
                    <a:pt x="995" y="136"/>
                  </a:lnTo>
                  <a:lnTo>
                    <a:pt x="1037" y="173"/>
                  </a:lnTo>
                  <a:lnTo>
                    <a:pt x="1075" y="213"/>
                  </a:lnTo>
                  <a:lnTo>
                    <a:pt x="1108" y="256"/>
                  </a:lnTo>
                  <a:lnTo>
                    <a:pt x="1136" y="302"/>
                  </a:lnTo>
                  <a:lnTo>
                    <a:pt x="1161" y="350"/>
                  </a:lnTo>
                  <a:lnTo>
                    <a:pt x="1179" y="400"/>
                  </a:lnTo>
                  <a:lnTo>
                    <a:pt x="1193" y="452"/>
                  </a:lnTo>
                  <a:lnTo>
                    <a:pt x="1200" y="505"/>
                  </a:lnTo>
                  <a:lnTo>
                    <a:pt x="1203" y="558"/>
                  </a:lnTo>
                  <a:lnTo>
                    <a:pt x="1200" y="610"/>
                  </a:lnTo>
                  <a:lnTo>
                    <a:pt x="1193" y="663"/>
                  </a:lnTo>
                  <a:lnTo>
                    <a:pt x="1179" y="714"/>
                  </a:lnTo>
                  <a:lnTo>
                    <a:pt x="1161" y="764"/>
                  </a:lnTo>
                  <a:lnTo>
                    <a:pt x="1136" y="813"/>
                  </a:lnTo>
                  <a:lnTo>
                    <a:pt x="1108" y="858"/>
                  </a:lnTo>
                  <a:lnTo>
                    <a:pt x="1075" y="902"/>
                  </a:lnTo>
                  <a:lnTo>
                    <a:pt x="1037" y="942"/>
                  </a:lnTo>
                  <a:lnTo>
                    <a:pt x="995" y="978"/>
                  </a:lnTo>
                  <a:lnTo>
                    <a:pt x="951" y="1012"/>
                  </a:lnTo>
                  <a:lnTo>
                    <a:pt x="902" y="1040"/>
                  </a:lnTo>
                  <a:lnTo>
                    <a:pt x="852" y="1065"/>
                  </a:lnTo>
                  <a:lnTo>
                    <a:pt x="799" y="1084"/>
                  </a:lnTo>
                  <a:lnTo>
                    <a:pt x="743" y="1099"/>
                  </a:lnTo>
                  <a:lnTo>
                    <a:pt x="687" y="1109"/>
                  </a:lnTo>
                  <a:lnTo>
                    <a:pt x="630" y="1114"/>
                  </a:lnTo>
                  <a:lnTo>
                    <a:pt x="573" y="1114"/>
                  </a:lnTo>
                  <a:lnTo>
                    <a:pt x="516" y="1109"/>
                  </a:lnTo>
                  <a:lnTo>
                    <a:pt x="460" y="1099"/>
                  </a:lnTo>
                  <a:lnTo>
                    <a:pt x="404" y="1084"/>
                  </a:lnTo>
                  <a:lnTo>
                    <a:pt x="351" y="1065"/>
                  </a:lnTo>
                  <a:lnTo>
                    <a:pt x="301" y="1040"/>
                  </a:lnTo>
                  <a:lnTo>
                    <a:pt x="253" y="1012"/>
                  </a:lnTo>
                  <a:lnTo>
                    <a:pt x="208" y="978"/>
                  </a:lnTo>
                  <a:lnTo>
                    <a:pt x="166" y="942"/>
                  </a:lnTo>
                  <a:lnTo>
                    <a:pt x="129" y="902"/>
                  </a:lnTo>
                  <a:lnTo>
                    <a:pt x="95" y="858"/>
                  </a:lnTo>
                  <a:lnTo>
                    <a:pt x="67" y="813"/>
                  </a:lnTo>
                  <a:lnTo>
                    <a:pt x="44" y="764"/>
                  </a:lnTo>
                  <a:lnTo>
                    <a:pt x="24" y="714"/>
                  </a:lnTo>
                  <a:lnTo>
                    <a:pt x="10" y="663"/>
                  </a:lnTo>
                  <a:lnTo>
                    <a:pt x="3" y="61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FC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2614" y="1535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</a:rPr>
                <a:t>就绪</a:t>
              </a:r>
              <a:endParaRPr lang="zh-CN" altLang="en-US" dirty="0"/>
            </a:p>
          </p:txBody>
        </p:sp>
        <p:sp>
          <p:nvSpPr>
            <p:cNvPr id="115723" name="Freeform 11"/>
            <p:cNvSpPr>
              <a:spLocks/>
            </p:cNvSpPr>
            <p:nvPr/>
          </p:nvSpPr>
          <p:spPr bwMode="auto">
            <a:xfrm>
              <a:off x="1733" y="2840"/>
              <a:ext cx="602" cy="557"/>
            </a:xfrm>
            <a:custGeom>
              <a:avLst/>
              <a:gdLst>
                <a:gd name="T0" fmla="*/ 3 w 1204"/>
                <a:gd name="T1" fmla="*/ 503 h 1113"/>
                <a:gd name="T2" fmla="*/ 24 w 1204"/>
                <a:gd name="T3" fmla="*/ 400 h 1113"/>
                <a:gd name="T4" fmla="*/ 67 w 1204"/>
                <a:gd name="T5" fmla="*/ 300 h 1113"/>
                <a:gd name="T6" fmla="*/ 128 w 1204"/>
                <a:gd name="T7" fmla="*/ 211 h 1113"/>
                <a:gd name="T8" fmla="*/ 208 w 1204"/>
                <a:gd name="T9" fmla="*/ 135 h 1113"/>
                <a:gd name="T10" fmla="*/ 301 w 1204"/>
                <a:gd name="T11" fmla="*/ 73 h 1113"/>
                <a:gd name="T12" fmla="*/ 404 w 1204"/>
                <a:gd name="T13" fmla="*/ 29 h 1113"/>
                <a:gd name="T14" fmla="*/ 516 w 1204"/>
                <a:gd name="T15" fmla="*/ 5 h 1113"/>
                <a:gd name="T16" fmla="*/ 630 w 1204"/>
                <a:gd name="T17" fmla="*/ 0 h 1113"/>
                <a:gd name="T18" fmla="*/ 744 w 1204"/>
                <a:gd name="T19" fmla="*/ 15 h 1113"/>
                <a:gd name="T20" fmla="*/ 851 w 1204"/>
                <a:gd name="T21" fmla="*/ 50 h 1113"/>
                <a:gd name="T22" fmla="*/ 950 w 1204"/>
                <a:gd name="T23" fmla="*/ 103 h 1113"/>
                <a:gd name="T24" fmla="*/ 1037 w 1204"/>
                <a:gd name="T25" fmla="*/ 171 h 1113"/>
                <a:gd name="T26" fmla="*/ 1108 w 1204"/>
                <a:gd name="T27" fmla="*/ 255 h 1113"/>
                <a:gd name="T28" fmla="*/ 1161 w 1204"/>
                <a:gd name="T29" fmla="*/ 349 h 1113"/>
                <a:gd name="T30" fmla="*/ 1193 w 1204"/>
                <a:gd name="T31" fmla="*/ 451 h 1113"/>
                <a:gd name="T32" fmla="*/ 1204 w 1204"/>
                <a:gd name="T33" fmla="*/ 556 h 1113"/>
                <a:gd name="T34" fmla="*/ 1193 w 1204"/>
                <a:gd name="T35" fmla="*/ 662 h 1113"/>
                <a:gd name="T36" fmla="*/ 1161 w 1204"/>
                <a:gd name="T37" fmla="*/ 764 h 1113"/>
                <a:gd name="T38" fmla="*/ 1108 w 1204"/>
                <a:gd name="T39" fmla="*/ 858 h 1113"/>
                <a:gd name="T40" fmla="*/ 1037 w 1204"/>
                <a:gd name="T41" fmla="*/ 940 h 1113"/>
                <a:gd name="T42" fmla="*/ 950 w 1204"/>
                <a:gd name="T43" fmla="*/ 1010 h 1113"/>
                <a:gd name="T44" fmla="*/ 851 w 1204"/>
                <a:gd name="T45" fmla="*/ 1063 h 1113"/>
                <a:gd name="T46" fmla="*/ 744 w 1204"/>
                <a:gd name="T47" fmla="*/ 1098 h 1113"/>
                <a:gd name="T48" fmla="*/ 630 w 1204"/>
                <a:gd name="T49" fmla="*/ 1113 h 1113"/>
                <a:gd name="T50" fmla="*/ 516 w 1204"/>
                <a:gd name="T51" fmla="*/ 1108 h 1113"/>
                <a:gd name="T52" fmla="*/ 404 w 1204"/>
                <a:gd name="T53" fmla="*/ 1084 h 1113"/>
                <a:gd name="T54" fmla="*/ 301 w 1204"/>
                <a:gd name="T55" fmla="*/ 1038 h 1113"/>
                <a:gd name="T56" fmla="*/ 208 w 1204"/>
                <a:gd name="T57" fmla="*/ 978 h 1113"/>
                <a:gd name="T58" fmla="*/ 128 w 1204"/>
                <a:gd name="T59" fmla="*/ 900 h 1113"/>
                <a:gd name="T60" fmla="*/ 67 w 1204"/>
                <a:gd name="T61" fmla="*/ 811 h 1113"/>
                <a:gd name="T62" fmla="*/ 24 w 1204"/>
                <a:gd name="T63" fmla="*/ 713 h 1113"/>
                <a:gd name="T64" fmla="*/ 3 w 1204"/>
                <a:gd name="T65" fmla="*/ 60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4" h="1113">
                  <a:moveTo>
                    <a:pt x="0" y="556"/>
                  </a:moveTo>
                  <a:lnTo>
                    <a:pt x="3" y="503"/>
                  </a:lnTo>
                  <a:lnTo>
                    <a:pt x="11" y="451"/>
                  </a:lnTo>
                  <a:lnTo>
                    <a:pt x="24" y="400"/>
                  </a:lnTo>
                  <a:lnTo>
                    <a:pt x="43" y="349"/>
                  </a:lnTo>
                  <a:lnTo>
                    <a:pt x="67" y="300"/>
                  </a:lnTo>
                  <a:lnTo>
                    <a:pt x="95" y="255"/>
                  </a:lnTo>
                  <a:lnTo>
                    <a:pt x="128" y="211"/>
                  </a:lnTo>
                  <a:lnTo>
                    <a:pt x="166" y="171"/>
                  </a:lnTo>
                  <a:lnTo>
                    <a:pt x="208" y="135"/>
                  </a:lnTo>
                  <a:lnTo>
                    <a:pt x="252" y="103"/>
                  </a:lnTo>
                  <a:lnTo>
                    <a:pt x="301" y="73"/>
                  </a:lnTo>
                  <a:lnTo>
                    <a:pt x="351" y="50"/>
                  </a:lnTo>
                  <a:lnTo>
                    <a:pt x="404" y="29"/>
                  </a:lnTo>
                  <a:lnTo>
                    <a:pt x="460" y="15"/>
                  </a:lnTo>
                  <a:lnTo>
                    <a:pt x="516" y="5"/>
                  </a:lnTo>
                  <a:lnTo>
                    <a:pt x="573" y="0"/>
                  </a:lnTo>
                  <a:lnTo>
                    <a:pt x="630" y="0"/>
                  </a:lnTo>
                  <a:lnTo>
                    <a:pt x="687" y="5"/>
                  </a:lnTo>
                  <a:lnTo>
                    <a:pt x="744" y="15"/>
                  </a:lnTo>
                  <a:lnTo>
                    <a:pt x="798" y="29"/>
                  </a:lnTo>
                  <a:lnTo>
                    <a:pt x="851" y="50"/>
                  </a:lnTo>
                  <a:lnTo>
                    <a:pt x="903" y="73"/>
                  </a:lnTo>
                  <a:lnTo>
                    <a:pt x="950" y="103"/>
                  </a:lnTo>
                  <a:lnTo>
                    <a:pt x="996" y="135"/>
                  </a:lnTo>
                  <a:lnTo>
                    <a:pt x="1037" y="171"/>
                  </a:lnTo>
                  <a:lnTo>
                    <a:pt x="1074" y="211"/>
                  </a:lnTo>
                  <a:lnTo>
                    <a:pt x="1108" y="255"/>
                  </a:lnTo>
                  <a:lnTo>
                    <a:pt x="1137" y="300"/>
                  </a:lnTo>
                  <a:lnTo>
                    <a:pt x="1161" y="349"/>
                  </a:lnTo>
                  <a:lnTo>
                    <a:pt x="1179" y="400"/>
                  </a:lnTo>
                  <a:lnTo>
                    <a:pt x="1193" y="451"/>
                  </a:lnTo>
                  <a:lnTo>
                    <a:pt x="1201" y="503"/>
                  </a:lnTo>
                  <a:lnTo>
                    <a:pt x="1204" y="556"/>
                  </a:lnTo>
                  <a:lnTo>
                    <a:pt x="1201" y="609"/>
                  </a:lnTo>
                  <a:lnTo>
                    <a:pt x="1193" y="662"/>
                  </a:lnTo>
                  <a:lnTo>
                    <a:pt x="1179" y="713"/>
                  </a:lnTo>
                  <a:lnTo>
                    <a:pt x="1161" y="764"/>
                  </a:lnTo>
                  <a:lnTo>
                    <a:pt x="1137" y="811"/>
                  </a:lnTo>
                  <a:lnTo>
                    <a:pt x="1108" y="858"/>
                  </a:lnTo>
                  <a:lnTo>
                    <a:pt x="1074" y="900"/>
                  </a:lnTo>
                  <a:lnTo>
                    <a:pt x="1037" y="940"/>
                  </a:lnTo>
                  <a:lnTo>
                    <a:pt x="996" y="978"/>
                  </a:lnTo>
                  <a:lnTo>
                    <a:pt x="950" y="1010"/>
                  </a:lnTo>
                  <a:lnTo>
                    <a:pt x="903" y="1038"/>
                  </a:lnTo>
                  <a:lnTo>
                    <a:pt x="851" y="1063"/>
                  </a:lnTo>
                  <a:lnTo>
                    <a:pt x="798" y="1084"/>
                  </a:lnTo>
                  <a:lnTo>
                    <a:pt x="744" y="1098"/>
                  </a:lnTo>
                  <a:lnTo>
                    <a:pt x="687" y="1108"/>
                  </a:lnTo>
                  <a:lnTo>
                    <a:pt x="630" y="1113"/>
                  </a:lnTo>
                  <a:lnTo>
                    <a:pt x="573" y="1113"/>
                  </a:lnTo>
                  <a:lnTo>
                    <a:pt x="516" y="1108"/>
                  </a:lnTo>
                  <a:lnTo>
                    <a:pt x="460" y="1098"/>
                  </a:lnTo>
                  <a:lnTo>
                    <a:pt x="404" y="1084"/>
                  </a:lnTo>
                  <a:lnTo>
                    <a:pt x="351" y="1063"/>
                  </a:lnTo>
                  <a:lnTo>
                    <a:pt x="301" y="1038"/>
                  </a:lnTo>
                  <a:lnTo>
                    <a:pt x="252" y="1010"/>
                  </a:lnTo>
                  <a:lnTo>
                    <a:pt x="208" y="978"/>
                  </a:lnTo>
                  <a:lnTo>
                    <a:pt x="166" y="940"/>
                  </a:lnTo>
                  <a:lnTo>
                    <a:pt x="128" y="900"/>
                  </a:lnTo>
                  <a:lnTo>
                    <a:pt x="95" y="858"/>
                  </a:lnTo>
                  <a:lnTo>
                    <a:pt x="67" y="811"/>
                  </a:lnTo>
                  <a:lnTo>
                    <a:pt x="43" y="764"/>
                  </a:lnTo>
                  <a:lnTo>
                    <a:pt x="24" y="713"/>
                  </a:lnTo>
                  <a:lnTo>
                    <a:pt x="11" y="662"/>
                  </a:lnTo>
                  <a:lnTo>
                    <a:pt x="3" y="609"/>
                  </a:lnTo>
                  <a:lnTo>
                    <a:pt x="0" y="556"/>
                  </a:lnTo>
                  <a:close/>
                </a:path>
              </a:pathLst>
            </a:custGeom>
            <a:solidFill>
              <a:srgbClr val="FE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1845" y="3021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</a:rPr>
                <a:t>阻塞</a:t>
              </a:r>
              <a:endParaRPr lang="zh-CN" altLang="en-US"/>
            </a:p>
          </p:txBody>
        </p:sp>
        <p:sp>
          <p:nvSpPr>
            <p:cNvPr id="115725" name="Freeform 13"/>
            <p:cNvSpPr>
              <a:spLocks/>
            </p:cNvSpPr>
            <p:nvPr/>
          </p:nvSpPr>
          <p:spPr bwMode="auto">
            <a:xfrm>
              <a:off x="3204" y="2840"/>
              <a:ext cx="602" cy="557"/>
            </a:xfrm>
            <a:custGeom>
              <a:avLst/>
              <a:gdLst>
                <a:gd name="T0" fmla="*/ 3 w 1204"/>
                <a:gd name="T1" fmla="*/ 503 h 1113"/>
                <a:gd name="T2" fmla="*/ 26 w 1204"/>
                <a:gd name="T3" fmla="*/ 400 h 1113"/>
                <a:gd name="T4" fmla="*/ 67 w 1204"/>
                <a:gd name="T5" fmla="*/ 300 h 1113"/>
                <a:gd name="T6" fmla="*/ 130 w 1204"/>
                <a:gd name="T7" fmla="*/ 211 h 1113"/>
                <a:gd name="T8" fmla="*/ 209 w 1204"/>
                <a:gd name="T9" fmla="*/ 135 h 1113"/>
                <a:gd name="T10" fmla="*/ 301 w 1204"/>
                <a:gd name="T11" fmla="*/ 73 h 1113"/>
                <a:gd name="T12" fmla="*/ 406 w 1204"/>
                <a:gd name="T13" fmla="*/ 29 h 1113"/>
                <a:gd name="T14" fmla="*/ 517 w 1204"/>
                <a:gd name="T15" fmla="*/ 5 h 1113"/>
                <a:gd name="T16" fmla="*/ 632 w 1204"/>
                <a:gd name="T17" fmla="*/ 0 h 1113"/>
                <a:gd name="T18" fmla="*/ 745 w 1204"/>
                <a:gd name="T19" fmla="*/ 15 h 1113"/>
                <a:gd name="T20" fmla="*/ 853 w 1204"/>
                <a:gd name="T21" fmla="*/ 50 h 1113"/>
                <a:gd name="T22" fmla="*/ 952 w 1204"/>
                <a:gd name="T23" fmla="*/ 103 h 1113"/>
                <a:gd name="T24" fmla="*/ 1039 w 1204"/>
                <a:gd name="T25" fmla="*/ 171 h 1113"/>
                <a:gd name="T26" fmla="*/ 1110 w 1204"/>
                <a:gd name="T27" fmla="*/ 255 h 1113"/>
                <a:gd name="T28" fmla="*/ 1161 w 1204"/>
                <a:gd name="T29" fmla="*/ 349 h 1113"/>
                <a:gd name="T30" fmla="*/ 1193 w 1204"/>
                <a:gd name="T31" fmla="*/ 451 h 1113"/>
                <a:gd name="T32" fmla="*/ 1204 w 1204"/>
                <a:gd name="T33" fmla="*/ 556 h 1113"/>
                <a:gd name="T34" fmla="*/ 1193 w 1204"/>
                <a:gd name="T35" fmla="*/ 662 h 1113"/>
                <a:gd name="T36" fmla="*/ 1161 w 1204"/>
                <a:gd name="T37" fmla="*/ 764 h 1113"/>
                <a:gd name="T38" fmla="*/ 1110 w 1204"/>
                <a:gd name="T39" fmla="*/ 858 h 1113"/>
                <a:gd name="T40" fmla="*/ 1039 w 1204"/>
                <a:gd name="T41" fmla="*/ 940 h 1113"/>
                <a:gd name="T42" fmla="*/ 952 w 1204"/>
                <a:gd name="T43" fmla="*/ 1010 h 1113"/>
                <a:gd name="T44" fmla="*/ 853 w 1204"/>
                <a:gd name="T45" fmla="*/ 1063 h 1113"/>
                <a:gd name="T46" fmla="*/ 745 w 1204"/>
                <a:gd name="T47" fmla="*/ 1098 h 1113"/>
                <a:gd name="T48" fmla="*/ 632 w 1204"/>
                <a:gd name="T49" fmla="*/ 1113 h 1113"/>
                <a:gd name="T50" fmla="*/ 517 w 1204"/>
                <a:gd name="T51" fmla="*/ 1108 h 1113"/>
                <a:gd name="T52" fmla="*/ 406 w 1204"/>
                <a:gd name="T53" fmla="*/ 1084 h 1113"/>
                <a:gd name="T54" fmla="*/ 301 w 1204"/>
                <a:gd name="T55" fmla="*/ 1038 h 1113"/>
                <a:gd name="T56" fmla="*/ 209 w 1204"/>
                <a:gd name="T57" fmla="*/ 978 h 1113"/>
                <a:gd name="T58" fmla="*/ 130 w 1204"/>
                <a:gd name="T59" fmla="*/ 900 h 1113"/>
                <a:gd name="T60" fmla="*/ 67 w 1204"/>
                <a:gd name="T61" fmla="*/ 811 h 1113"/>
                <a:gd name="T62" fmla="*/ 26 w 1204"/>
                <a:gd name="T63" fmla="*/ 713 h 1113"/>
                <a:gd name="T64" fmla="*/ 3 w 1204"/>
                <a:gd name="T65" fmla="*/ 60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4" h="1113">
                  <a:moveTo>
                    <a:pt x="0" y="556"/>
                  </a:moveTo>
                  <a:lnTo>
                    <a:pt x="3" y="503"/>
                  </a:lnTo>
                  <a:lnTo>
                    <a:pt x="12" y="451"/>
                  </a:lnTo>
                  <a:lnTo>
                    <a:pt x="26" y="400"/>
                  </a:lnTo>
                  <a:lnTo>
                    <a:pt x="44" y="349"/>
                  </a:lnTo>
                  <a:lnTo>
                    <a:pt x="67" y="300"/>
                  </a:lnTo>
                  <a:lnTo>
                    <a:pt x="97" y="255"/>
                  </a:lnTo>
                  <a:lnTo>
                    <a:pt x="130" y="211"/>
                  </a:lnTo>
                  <a:lnTo>
                    <a:pt x="168" y="171"/>
                  </a:lnTo>
                  <a:lnTo>
                    <a:pt x="209" y="135"/>
                  </a:lnTo>
                  <a:lnTo>
                    <a:pt x="254" y="103"/>
                  </a:lnTo>
                  <a:lnTo>
                    <a:pt x="301" y="73"/>
                  </a:lnTo>
                  <a:lnTo>
                    <a:pt x="353" y="50"/>
                  </a:lnTo>
                  <a:lnTo>
                    <a:pt x="406" y="29"/>
                  </a:lnTo>
                  <a:lnTo>
                    <a:pt x="462" y="15"/>
                  </a:lnTo>
                  <a:lnTo>
                    <a:pt x="517" y="5"/>
                  </a:lnTo>
                  <a:lnTo>
                    <a:pt x="575" y="0"/>
                  </a:lnTo>
                  <a:lnTo>
                    <a:pt x="632" y="0"/>
                  </a:lnTo>
                  <a:lnTo>
                    <a:pt x="689" y="5"/>
                  </a:lnTo>
                  <a:lnTo>
                    <a:pt x="745" y="15"/>
                  </a:lnTo>
                  <a:lnTo>
                    <a:pt x="800" y="29"/>
                  </a:lnTo>
                  <a:lnTo>
                    <a:pt x="853" y="50"/>
                  </a:lnTo>
                  <a:lnTo>
                    <a:pt x="903" y="73"/>
                  </a:lnTo>
                  <a:lnTo>
                    <a:pt x="952" y="103"/>
                  </a:lnTo>
                  <a:lnTo>
                    <a:pt x="997" y="135"/>
                  </a:lnTo>
                  <a:lnTo>
                    <a:pt x="1039" y="171"/>
                  </a:lnTo>
                  <a:lnTo>
                    <a:pt x="1076" y="211"/>
                  </a:lnTo>
                  <a:lnTo>
                    <a:pt x="1110" y="255"/>
                  </a:lnTo>
                  <a:lnTo>
                    <a:pt x="1137" y="300"/>
                  </a:lnTo>
                  <a:lnTo>
                    <a:pt x="1161" y="349"/>
                  </a:lnTo>
                  <a:lnTo>
                    <a:pt x="1181" y="400"/>
                  </a:lnTo>
                  <a:lnTo>
                    <a:pt x="1193" y="451"/>
                  </a:lnTo>
                  <a:lnTo>
                    <a:pt x="1202" y="503"/>
                  </a:lnTo>
                  <a:lnTo>
                    <a:pt x="1204" y="556"/>
                  </a:lnTo>
                  <a:lnTo>
                    <a:pt x="1202" y="609"/>
                  </a:lnTo>
                  <a:lnTo>
                    <a:pt x="1193" y="662"/>
                  </a:lnTo>
                  <a:lnTo>
                    <a:pt x="1181" y="713"/>
                  </a:lnTo>
                  <a:lnTo>
                    <a:pt x="1161" y="764"/>
                  </a:lnTo>
                  <a:lnTo>
                    <a:pt x="1137" y="811"/>
                  </a:lnTo>
                  <a:lnTo>
                    <a:pt x="1110" y="858"/>
                  </a:lnTo>
                  <a:lnTo>
                    <a:pt x="1076" y="900"/>
                  </a:lnTo>
                  <a:lnTo>
                    <a:pt x="1039" y="940"/>
                  </a:lnTo>
                  <a:lnTo>
                    <a:pt x="997" y="978"/>
                  </a:lnTo>
                  <a:lnTo>
                    <a:pt x="952" y="1010"/>
                  </a:lnTo>
                  <a:lnTo>
                    <a:pt x="903" y="1038"/>
                  </a:lnTo>
                  <a:lnTo>
                    <a:pt x="853" y="1063"/>
                  </a:lnTo>
                  <a:lnTo>
                    <a:pt x="800" y="1084"/>
                  </a:lnTo>
                  <a:lnTo>
                    <a:pt x="745" y="1098"/>
                  </a:lnTo>
                  <a:lnTo>
                    <a:pt x="689" y="1108"/>
                  </a:lnTo>
                  <a:lnTo>
                    <a:pt x="632" y="1113"/>
                  </a:lnTo>
                  <a:lnTo>
                    <a:pt x="575" y="1113"/>
                  </a:lnTo>
                  <a:lnTo>
                    <a:pt x="517" y="1108"/>
                  </a:lnTo>
                  <a:lnTo>
                    <a:pt x="462" y="1098"/>
                  </a:lnTo>
                  <a:lnTo>
                    <a:pt x="406" y="1084"/>
                  </a:lnTo>
                  <a:lnTo>
                    <a:pt x="353" y="1063"/>
                  </a:lnTo>
                  <a:lnTo>
                    <a:pt x="301" y="1038"/>
                  </a:lnTo>
                  <a:lnTo>
                    <a:pt x="254" y="1010"/>
                  </a:lnTo>
                  <a:lnTo>
                    <a:pt x="209" y="978"/>
                  </a:lnTo>
                  <a:lnTo>
                    <a:pt x="168" y="940"/>
                  </a:lnTo>
                  <a:lnTo>
                    <a:pt x="130" y="900"/>
                  </a:lnTo>
                  <a:lnTo>
                    <a:pt x="97" y="858"/>
                  </a:lnTo>
                  <a:lnTo>
                    <a:pt x="67" y="811"/>
                  </a:lnTo>
                  <a:lnTo>
                    <a:pt x="44" y="764"/>
                  </a:lnTo>
                  <a:lnTo>
                    <a:pt x="26" y="713"/>
                  </a:lnTo>
                  <a:lnTo>
                    <a:pt x="12" y="662"/>
                  </a:lnTo>
                  <a:lnTo>
                    <a:pt x="3" y="609"/>
                  </a:lnTo>
                  <a:lnTo>
                    <a:pt x="0" y="556"/>
                  </a:lnTo>
                  <a:close/>
                </a:path>
              </a:pathLst>
            </a:custGeom>
            <a:solidFill>
              <a:srgbClr val="00B05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3316" y="3021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</a:rPr>
                <a:t>执行</a:t>
              </a:r>
              <a:endParaRPr lang="zh-CN" altLang="en-US" dirty="0"/>
            </a:p>
          </p:txBody>
        </p:sp>
        <p:sp>
          <p:nvSpPr>
            <p:cNvPr id="115727" name="Freeform 15"/>
            <p:cNvSpPr>
              <a:spLocks/>
            </p:cNvSpPr>
            <p:nvPr/>
          </p:nvSpPr>
          <p:spPr bwMode="auto">
            <a:xfrm>
              <a:off x="3103" y="1646"/>
              <a:ext cx="175" cy="84"/>
            </a:xfrm>
            <a:custGeom>
              <a:avLst/>
              <a:gdLst>
                <a:gd name="T0" fmla="*/ 304 w 350"/>
                <a:gd name="T1" fmla="*/ 167 h 167"/>
                <a:gd name="T2" fmla="*/ 267 w 350"/>
                <a:gd name="T3" fmla="*/ 90 h 167"/>
                <a:gd name="T4" fmla="*/ 350 w 350"/>
                <a:gd name="T5" fmla="*/ 51 h 167"/>
                <a:gd name="T6" fmla="*/ 0 w 350"/>
                <a:gd name="T7" fmla="*/ 0 h 167"/>
                <a:gd name="T8" fmla="*/ 304 w 350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67">
                  <a:moveTo>
                    <a:pt x="304" y="167"/>
                  </a:moveTo>
                  <a:lnTo>
                    <a:pt x="267" y="90"/>
                  </a:lnTo>
                  <a:lnTo>
                    <a:pt x="350" y="51"/>
                  </a:lnTo>
                  <a:lnTo>
                    <a:pt x="0" y="0"/>
                  </a:lnTo>
                  <a:lnTo>
                    <a:pt x="304" y="1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8" name="Freeform 16"/>
            <p:cNvSpPr>
              <a:spLocks/>
            </p:cNvSpPr>
            <p:nvPr/>
          </p:nvSpPr>
          <p:spPr bwMode="auto">
            <a:xfrm>
              <a:off x="2335" y="1646"/>
              <a:ext cx="175" cy="84"/>
            </a:xfrm>
            <a:custGeom>
              <a:avLst/>
              <a:gdLst>
                <a:gd name="T0" fmla="*/ 0 w 350"/>
                <a:gd name="T1" fmla="*/ 51 h 167"/>
                <a:gd name="T2" fmla="*/ 82 w 350"/>
                <a:gd name="T3" fmla="*/ 90 h 167"/>
                <a:gd name="T4" fmla="*/ 45 w 350"/>
                <a:gd name="T5" fmla="*/ 167 h 167"/>
                <a:gd name="T6" fmla="*/ 350 w 350"/>
                <a:gd name="T7" fmla="*/ 0 h 167"/>
                <a:gd name="T8" fmla="*/ 0 w 350"/>
                <a:gd name="T9" fmla="*/ 5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67">
                  <a:moveTo>
                    <a:pt x="0" y="51"/>
                  </a:moveTo>
                  <a:lnTo>
                    <a:pt x="82" y="90"/>
                  </a:lnTo>
                  <a:lnTo>
                    <a:pt x="45" y="167"/>
                  </a:lnTo>
                  <a:lnTo>
                    <a:pt x="35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29" name="Freeform 17"/>
            <p:cNvSpPr>
              <a:spLocks/>
            </p:cNvSpPr>
            <p:nvPr/>
          </p:nvSpPr>
          <p:spPr bwMode="auto">
            <a:xfrm>
              <a:off x="2276" y="3326"/>
              <a:ext cx="171" cy="96"/>
            </a:xfrm>
            <a:custGeom>
              <a:avLst/>
              <a:gdLst>
                <a:gd name="T0" fmla="*/ 288 w 343"/>
                <a:gd name="T1" fmla="*/ 193 h 193"/>
                <a:gd name="T2" fmla="*/ 258 w 343"/>
                <a:gd name="T3" fmla="*/ 111 h 193"/>
                <a:gd name="T4" fmla="*/ 343 w 343"/>
                <a:gd name="T5" fmla="*/ 80 h 193"/>
                <a:gd name="T6" fmla="*/ 0 w 343"/>
                <a:gd name="T7" fmla="*/ 0 h 193"/>
                <a:gd name="T8" fmla="*/ 288 w 34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93">
                  <a:moveTo>
                    <a:pt x="288" y="193"/>
                  </a:moveTo>
                  <a:lnTo>
                    <a:pt x="258" y="111"/>
                  </a:lnTo>
                  <a:lnTo>
                    <a:pt x="343" y="80"/>
                  </a:lnTo>
                  <a:lnTo>
                    <a:pt x="0" y="0"/>
                  </a:lnTo>
                  <a:lnTo>
                    <a:pt x="288" y="1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0" name="Freeform 18"/>
            <p:cNvSpPr>
              <a:spLocks/>
            </p:cNvSpPr>
            <p:nvPr/>
          </p:nvSpPr>
          <p:spPr bwMode="auto">
            <a:xfrm>
              <a:off x="2970" y="1850"/>
              <a:ext cx="434" cy="990"/>
            </a:xfrm>
            <a:custGeom>
              <a:avLst/>
              <a:gdLst>
                <a:gd name="T0" fmla="*/ 0 w 870"/>
                <a:gd name="T1" fmla="*/ 0 h 1981"/>
                <a:gd name="T2" fmla="*/ 3 w 870"/>
                <a:gd name="T3" fmla="*/ 115 h 1981"/>
                <a:gd name="T4" fmla="*/ 11 w 870"/>
                <a:gd name="T5" fmla="*/ 230 h 1981"/>
                <a:gd name="T6" fmla="*/ 24 w 870"/>
                <a:gd name="T7" fmla="*/ 345 h 1981"/>
                <a:gd name="T8" fmla="*/ 41 w 870"/>
                <a:gd name="T9" fmla="*/ 459 h 1981"/>
                <a:gd name="T10" fmla="*/ 64 w 870"/>
                <a:gd name="T11" fmla="*/ 573 h 1981"/>
                <a:gd name="T12" fmla="*/ 91 w 870"/>
                <a:gd name="T13" fmla="*/ 685 h 1981"/>
                <a:gd name="T14" fmla="*/ 124 w 870"/>
                <a:gd name="T15" fmla="*/ 797 h 1981"/>
                <a:gd name="T16" fmla="*/ 161 w 870"/>
                <a:gd name="T17" fmla="*/ 907 h 1981"/>
                <a:gd name="T18" fmla="*/ 204 w 870"/>
                <a:gd name="T19" fmla="*/ 1015 h 1981"/>
                <a:gd name="T20" fmla="*/ 250 w 870"/>
                <a:gd name="T21" fmla="*/ 1123 h 1981"/>
                <a:gd name="T22" fmla="*/ 301 w 870"/>
                <a:gd name="T23" fmla="*/ 1227 h 1981"/>
                <a:gd name="T24" fmla="*/ 358 w 870"/>
                <a:gd name="T25" fmla="*/ 1330 h 1981"/>
                <a:gd name="T26" fmla="*/ 418 w 870"/>
                <a:gd name="T27" fmla="*/ 1431 h 1981"/>
                <a:gd name="T28" fmla="*/ 484 w 870"/>
                <a:gd name="T29" fmla="*/ 1530 h 1981"/>
                <a:gd name="T30" fmla="*/ 553 w 870"/>
                <a:gd name="T31" fmla="*/ 1626 h 1981"/>
                <a:gd name="T32" fmla="*/ 626 w 870"/>
                <a:gd name="T33" fmla="*/ 1719 h 1981"/>
                <a:gd name="T34" fmla="*/ 704 w 870"/>
                <a:gd name="T35" fmla="*/ 1809 h 1981"/>
                <a:gd name="T36" fmla="*/ 785 w 870"/>
                <a:gd name="T37" fmla="*/ 1897 h 1981"/>
                <a:gd name="T38" fmla="*/ 870 w 870"/>
                <a:gd name="T39" fmla="*/ 1981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0" h="1981">
                  <a:moveTo>
                    <a:pt x="0" y="0"/>
                  </a:moveTo>
                  <a:lnTo>
                    <a:pt x="3" y="115"/>
                  </a:lnTo>
                  <a:lnTo>
                    <a:pt x="11" y="230"/>
                  </a:lnTo>
                  <a:lnTo>
                    <a:pt x="24" y="345"/>
                  </a:lnTo>
                  <a:lnTo>
                    <a:pt x="41" y="459"/>
                  </a:lnTo>
                  <a:lnTo>
                    <a:pt x="64" y="573"/>
                  </a:lnTo>
                  <a:lnTo>
                    <a:pt x="91" y="685"/>
                  </a:lnTo>
                  <a:lnTo>
                    <a:pt x="124" y="797"/>
                  </a:lnTo>
                  <a:lnTo>
                    <a:pt x="161" y="907"/>
                  </a:lnTo>
                  <a:lnTo>
                    <a:pt x="204" y="1015"/>
                  </a:lnTo>
                  <a:lnTo>
                    <a:pt x="250" y="1123"/>
                  </a:lnTo>
                  <a:lnTo>
                    <a:pt x="301" y="1227"/>
                  </a:lnTo>
                  <a:lnTo>
                    <a:pt x="358" y="1330"/>
                  </a:lnTo>
                  <a:lnTo>
                    <a:pt x="418" y="1431"/>
                  </a:lnTo>
                  <a:lnTo>
                    <a:pt x="484" y="1530"/>
                  </a:lnTo>
                  <a:lnTo>
                    <a:pt x="553" y="1626"/>
                  </a:lnTo>
                  <a:lnTo>
                    <a:pt x="626" y="1719"/>
                  </a:lnTo>
                  <a:lnTo>
                    <a:pt x="704" y="1809"/>
                  </a:lnTo>
                  <a:lnTo>
                    <a:pt x="785" y="1897"/>
                  </a:lnTo>
                  <a:lnTo>
                    <a:pt x="870" y="198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1" name="Freeform 19"/>
            <p:cNvSpPr>
              <a:spLocks/>
            </p:cNvSpPr>
            <p:nvPr/>
          </p:nvSpPr>
          <p:spPr bwMode="auto">
            <a:xfrm>
              <a:off x="3270" y="2705"/>
              <a:ext cx="137" cy="143"/>
            </a:xfrm>
            <a:custGeom>
              <a:avLst/>
              <a:gdLst>
                <a:gd name="T0" fmla="*/ 103 w 274"/>
                <a:gd name="T1" fmla="*/ 0 h 286"/>
                <a:gd name="T2" fmla="*/ 92 w 274"/>
                <a:gd name="T3" fmla="*/ 85 h 286"/>
                <a:gd name="T4" fmla="*/ 0 w 274"/>
                <a:gd name="T5" fmla="*/ 80 h 286"/>
                <a:gd name="T6" fmla="*/ 274 w 274"/>
                <a:gd name="T7" fmla="*/ 286 h 286"/>
                <a:gd name="T8" fmla="*/ 103 w 2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86">
                  <a:moveTo>
                    <a:pt x="103" y="0"/>
                  </a:moveTo>
                  <a:lnTo>
                    <a:pt x="92" y="85"/>
                  </a:lnTo>
                  <a:lnTo>
                    <a:pt x="0" y="80"/>
                  </a:lnTo>
                  <a:lnTo>
                    <a:pt x="274" y="28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3696" y="1876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</a:rPr>
                <a:t>时间片完</a:t>
              </a:r>
              <a:endParaRPr lang="zh-CN" altLang="en-US"/>
            </a:p>
          </p:txBody>
        </p:sp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2602" y="2221"/>
              <a:ext cx="936" cy="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2693" y="2247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</a:rPr>
                <a:t>进程调度</a:t>
              </a:r>
              <a:endParaRPr lang="zh-CN" altLang="en-US"/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1399" y="2221"/>
              <a:ext cx="936" cy="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1475" y="2251"/>
              <a:ext cx="7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</a:rPr>
                <a:t>事件发生</a:t>
              </a:r>
            </a:p>
          </p:txBody>
        </p:sp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2488" y="3171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Times" charset="0"/>
                </a:rPr>
                <a:t>事件等待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48464" cy="510202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三种基本状态的思考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+mn-ea"/>
                <a:ea typeface="+mn-ea"/>
              </a:rPr>
              <a:t>状态转换是否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可逆</a:t>
            </a:r>
            <a:r>
              <a:rPr lang="en-US" altLang="zh-CN" b="0" dirty="0" smtClean="0">
                <a:latin typeface="+mn-ea"/>
                <a:ea typeface="+mn-ea"/>
              </a:rPr>
              <a:t>?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+mn-ea"/>
                <a:ea typeface="+mn-ea"/>
              </a:rPr>
              <a:t>进程主动完成状态</a:t>
            </a:r>
            <a:r>
              <a:rPr lang="zh-CN" altLang="en-US" dirty="0" smtClean="0">
                <a:solidFill>
                  <a:schemeClr val="accent3"/>
                </a:solidFill>
                <a:latin typeface="+mn-ea"/>
                <a:ea typeface="+mn-ea"/>
              </a:rPr>
              <a:t>转换</a:t>
            </a:r>
            <a:r>
              <a:rPr lang="zh-CN" altLang="en-US" b="0" dirty="0" smtClean="0">
                <a:latin typeface="+mn-ea"/>
                <a:ea typeface="+mn-ea"/>
              </a:rPr>
              <a:t>，还是被动完成？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+mn-ea"/>
                <a:ea typeface="+mn-ea"/>
              </a:rPr>
              <a:t>进程</a:t>
            </a:r>
            <a:r>
              <a:rPr lang="zh-CN" altLang="en-US" dirty="0" smtClean="0">
                <a:solidFill>
                  <a:schemeClr val="accent4"/>
                </a:solidFill>
                <a:latin typeface="+mn-ea"/>
                <a:ea typeface="+mn-ea"/>
              </a:rPr>
              <a:t>状态</a:t>
            </a:r>
            <a:r>
              <a:rPr lang="zh-CN" altLang="en-US" b="0" dirty="0" smtClean="0">
                <a:latin typeface="+mn-ea"/>
                <a:ea typeface="+mn-ea"/>
              </a:rPr>
              <a:t>是否唯一？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accent5"/>
                </a:solidFill>
                <a:latin typeface="+mn-ea"/>
                <a:ea typeface="+mn-ea"/>
              </a:rPr>
              <a:t>时间片</a:t>
            </a:r>
            <a:r>
              <a:rPr lang="zh-CN" altLang="en-US" b="0" dirty="0" smtClean="0">
                <a:latin typeface="+mn-ea"/>
                <a:ea typeface="+mn-ea"/>
              </a:rPr>
              <a:t>用完是否是进程由执行变为就绪的唯一原因？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+mn-ea"/>
                <a:ea typeface="+mn-ea"/>
              </a:rPr>
              <a:t>在</a:t>
            </a:r>
            <a:r>
              <a:rPr lang="zh-CN" altLang="en-US" dirty="0" smtClean="0">
                <a:solidFill>
                  <a:schemeClr val="accent6"/>
                </a:solidFill>
                <a:latin typeface="+mn-ea"/>
                <a:ea typeface="+mn-ea"/>
              </a:rPr>
              <a:t>单处理机</a:t>
            </a:r>
            <a:r>
              <a:rPr lang="zh-CN" altLang="en-US" b="0" dirty="0" smtClean="0">
                <a:latin typeface="+mn-ea"/>
                <a:ea typeface="+mn-ea"/>
              </a:rPr>
              <a:t>系统中，是否可以有多个进程处于执行状态？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+mn-ea"/>
                <a:ea typeface="+mn-ea"/>
              </a:rPr>
              <a:t>在</a:t>
            </a:r>
            <a:r>
              <a:rPr lang="zh-CN" altLang="en-US" dirty="0" smtClean="0">
                <a:latin typeface="+mn-ea"/>
                <a:ea typeface="+mn-ea"/>
              </a:rPr>
              <a:t>多处理机</a:t>
            </a:r>
            <a:r>
              <a:rPr lang="zh-CN" altLang="en-US" b="0" dirty="0" smtClean="0">
                <a:latin typeface="+mn-ea"/>
                <a:ea typeface="+mn-ea"/>
              </a:rPr>
              <a:t>系统中，是否可以有多个进程处于执行状态？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 smtClean="0">
                <a:latin typeface="+mn-ea"/>
                <a:ea typeface="+mn-ea"/>
              </a:rPr>
              <a:t>三种状态是否是进程的</a:t>
            </a:r>
            <a:r>
              <a:rPr lang="zh-CN" altLang="en-US" dirty="0" smtClean="0">
                <a:solidFill>
                  <a:srgbClr val="FE0000"/>
                </a:solidFill>
                <a:latin typeface="+mn-ea"/>
                <a:ea typeface="+mn-ea"/>
              </a:rPr>
              <a:t>全部</a:t>
            </a:r>
            <a:r>
              <a:rPr lang="zh-CN" altLang="en-US" b="0" dirty="0" smtClean="0">
                <a:latin typeface="+mn-ea"/>
                <a:ea typeface="+mn-ea"/>
              </a:rPr>
              <a:t>可能状态？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9001000" cy="5256584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进程的五种状态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/>
              <a:t>执行状态</a:t>
            </a:r>
            <a:r>
              <a:rPr lang="zh-CN" altLang="en-US" b="0" dirty="0">
                <a:ea typeface="宋体" pitchFamily="2" charset="-122"/>
              </a:rPr>
              <a:t>、</a:t>
            </a:r>
            <a:r>
              <a:rPr lang="zh-CN" altLang="en-US" b="0" dirty="0" smtClean="0"/>
              <a:t>阻塞状态、就绪状态</a:t>
            </a:r>
            <a:endParaRPr lang="zh-CN" altLang="en-US" b="0" dirty="0" smtClean="0">
              <a:ea typeface="宋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</a:rPr>
              <a:t>新建状态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200" b="0" dirty="0" smtClean="0">
                <a:ea typeface="宋体" pitchFamily="2" charset="-122"/>
              </a:rPr>
              <a:t> OS </a:t>
            </a:r>
            <a:r>
              <a:rPr lang="zh-CN" altLang="en-US" sz="2200" b="0" dirty="0">
                <a:ea typeface="宋体" pitchFamily="2" charset="-122"/>
              </a:rPr>
              <a:t>已完成为创建一进程所必要的</a:t>
            </a:r>
            <a:r>
              <a:rPr lang="zh-CN" altLang="en-US" sz="2200" b="0" dirty="0" smtClean="0">
                <a:ea typeface="宋体" pitchFamily="2" charset="-122"/>
              </a:rPr>
              <a:t>工作</a:t>
            </a:r>
            <a:endParaRPr lang="en-US" altLang="zh-CN" sz="2200" b="0" dirty="0" smtClean="0">
              <a:ea typeface="宋体" pitchFamily="2" charset="-122"/>
            </a:endParaRPr>
          </a:p>
          <a:p>
            <a:pPr marL="914400" lvl="2" indent="0" eaLnBrk="1" hangingPunct="1">
              <a:lnSpc>
                <a:spcPct val="110000"/>
              </a:lnSpc>
              <a:buNone/>
            </a:pPr>
            <a:r>
              <a:rPr lang="zh-CN" altLang="en-US" sz="2200" b="0" dirty="0" smtClean="0">
                <a:ea typeface="宋体" pitchFamily="2" charset="-122"/>
              </a:rPr>
              <a:t>       已</a:t>
            </a:r>
            <a:r>
              <a:rPr lang="zh-CN" altLang="en-US" sz="2200" b="0" dirty="0">
                <a:ea typeface="宋体" pitchFamily="2" charset="-122"/>
              </a:rPr>
              <a:t>构造了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</a:rPr>
              <a:t>进程标识符</a:t>
            </a:r>
            <a:r>
              <a:rPr lang="zh-CN" altLang="en-US" sz="2200" b="0" dirty="0">
                <a:ea typeface="宋体" pitchFamily="2" charset="-122"/>
              </a:rPr>
              <a:t>；已创建了管理进程所需的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</a:rPr>
              <a:t>表格</a:t>
            </a:r>
            <a:endParaRPr lang="en-US" altLang="zh-CN" sz="2200" dirty="0" smtClean="0">
              <a:solidFill>
                <a:srgbClr val="C00000"/>
              </a:solidFill>
              <a:ea typeface="宋体" pitchFamily="2" charset="-122"/>
            </a:endParaRP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200" b="0" dirty="0" smtClean="0">
                <a:ea typeface="宋体" pitchFamily="2" charset="-122"/>
              </a:rPr>
              <a:t> 但</a:t>
            </a:r>
            <a:r>
              <a:rPr lang="zh-CN" altLang="en-US" sz="2200" b="0" dirty="0">
                <a:ea typeface="宋体" pitchFamily="2" charset="-122"/>
              </a:rPr>
              <a:t>还没有允许执行该进程 </a:t>
            </a:r>
            <a:r>
              <a:rPr lang="en-US" altLang="zh-CN" sz="2200" b="0" dirty="0">
                <a:ea typeface="宋体" pitchFamily="2" charset="-122"/>
              </a:rPr>
              <a:t>(</a:t>
            </a:r>
            <a:r>
              <a:rPr lang="zh-CN" altLang="en-US" sz="2200" b="0" dirty="0">
                <a:ea typeface="宋体" pitchFamily="2" charset="-122"/>
              </a:rPr>
              <a:t>尚未同意</a:t>
            </a:r>
            <a:r>
              <a:rPr lang="en-US" altLang="zh-CN" sz="2200" b="0" dirty="0" smtClean="0">
                <a:ea typeface="宋体" pitchFamily="2" charset="-122"/>
              </a:rPr>
              <a:t>)</a:t>
            </a:r>
          </a:p>
          <a:p>
            <a:pPr marL="914400" lvl="2" indent="0" eaLnBrk="1" hangingPunct="1">
              <a:lnSpc>
                <a:spcPct val="110000"/>
              </a:lnSpc>
              <a:buNone/>
            </a:pPr>
            <a:r>
              <a:rPr lang="zh-CN" altLang="en-US" sz="2200" b="0" dirty="0" smtClean="0">
                <a:ea typeface="宋体" pitchFamily="2" charset="-122"/>
              </a:rPr>
              <a:t>        因为</a:t>
            </a:r>
            <a:r>
              <a:rPr lang="zh-CN" altLang="en-US" sz="2200" b="0" dirty="0">
                <a:ea typeface="宋体" pitchFamily="2" charset="-122"/>
              </a:rPr>
              <a:t>资源有限，</a:t>
            </a:r>
            <a:r>
              <a:rPr lang="en-US" altLang="zh-CN" sz="2200" b="0" dirty="0">
                <a:ea typeface="宋体" pitchFamily="2" charset="-122"/>
              </a:rPr>
              <a:t>OS</a:t>
            </a:r>
            <a:r>
              <a:rPr lang="zh-CN" altLang="en-US" sz="2200" b="0" dirty="0">
                <a:ea typeface="宋体" pitchFamily="2" charset="-122"/>
              </a:rPr>
              <a:t>所需的关于该进程的信息保存在主存中的进程表中，但进程自身还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</a:rPr>
              <a:t>未进入主存</a:t>
            </a:r>
            <a:r>
              <a:rPr lang="zh-CN" altLang="en-US" sz="2200" b="0" dirty="0">
                <a:ea typeface="宋体" pitchFamily="2" charset="-122"/>
              </a:rPr>
              <a:t>，也没有为与这个程序相关的数据分配空间，程序保留在辅存</a:t>
            </a:r>
            <a:r>
              <a:rPr lang="zh-CN" altLang="en-US" sz="2200" b="0" dirty="0" smtClean="0">
                <a:ea typeface="宋体" pitchFamily="2" charset="-122"/>
              </a:rPr>
              <a:t>中。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黑体" pitchFamily="49" charset="-122"/>
              </a:rPr>
              <a:t>终止状态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200" b="0" dirty="0" smtClean="0">
                <a:ea typeface="宋体" pitchFamily="2" charset="-122"/>
              </a:rPr>
              <a:t> 它</a:t>
            </a:r>
            <a:r>
              <a:rPr lang="zh-CN" altLang="en-US" sz="2200" b="0" dirty="0">
                <a:ea typeface="宋体" pitchFamily="2" charset="-122"/>
              </a:rPr>
              <a:t>不再有</a:t>
            </a:r>
            <a:r>
              <a:rPr lang="zh-CN" altLang="en-US" sz="2200" dirty="0">
                <a:solidFill>
                  <a:schemeClr val="tx2"/>
                </a:solidFill>
                <a:ea typeface="宋体" pitchFamily="2" charset="-122"/>
              </a:rPr>
              <a:t>执行资格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200" b="0" dirty="0" smtClean="0">
                <a:ea typeface="宋体" pitchFamily="2" charset="-122"/>
              </a:rPr>
              <a:t> 表格</a:t>
            </a:r>
            <a:r>
              <a:rPr lang="zh-CN" altLang="en-US" sz="2200" b="0" dirty="0">
                <a:ea typeface="宋体" pitchFamily="2" charset="-122"/>
              </a:rPr>
              <a:t>和其它信息</a:t>
            </a:r>
            <a:r>
              <a:rPr lang="zh-CN" altLang="en-US" sz="2200" b="0" dirty="0" smtClean="0">
                <a:ea typeface="宋体" pitchFamily="2" charset="-122"/>
              </a:rPr>
              <a:t>暂时保留</a:t>
            </a:r>
            <a:endParaRPr lang="zh-CN" altLang="en-US" sz="2200" b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78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进程五状态转换模型 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ea typeface="宋体" pitchFamily="2" charset="-122"/>
            </a:endParaRPr>
          </a:p>
        </p:txBody>
      </p:sp>
      <p:grpSp>
        <p:nvGrpSpPr>
          <p:cNvPr id="118882" name="Group 98"/>
          <p:cNvGrpSpPr>
            <a:grpSpLocks/>
          </p:cNvGrpSpPr>
          <p:nvPr/>
        </p:nvGrpSpPr>
        <p:grpSpPr bwMode="auto">
          <a:xfrm>
            <a:off x="971550" y="2205707"/>
            <a:ext cx="6983413" cy="3311525"/>
            <a:chOff x="612" y="1344"/>
            <a:chExt cx="4399" cy="2086"/>
          </a:xfrm>
        </p:grpSpPr>
        <p:grpSp>
          <p:nvGrpSpPr>
            <p:cNvPr id="118850" name="Group 66"/>
            <p:cNvGrpSpPr>
              <a:grpSpLocks/>
            </p:cNvGrpSpPr>
            <p:nvPr/>
          </p:nvGrpSpPr>
          <p:grpSpPr bwMode="auto">
            <a:xfrm>
              <a:off x="612" y="1344"/>
              <a:ext cx="4399" cy="2086"/>
              <a:chOff x="567" y="1480"/>
              <a:chExt cx="4399" cy="2086"/>
            </a:xfrm>
          </p:grpSpPr>
          <p:sp>
            <p:nvSpPr>
              <p:cNvPr id="118790" name="Text Box 6"/>
              <p:cNvSpPr txBox="1">
                <a:spLocks noChangeArrowheads="1"/>
              </p:cNvSpPr>
              <p:nvPr/>
            </p:nvSpPr>
            <p:spPr bwMode="auto">
              <a:xfrm>
                <a:off x="2199" y="273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18795" name="Text Box 11"/>
              <p:cNvSpPr txBox="1">
                <a:spLocks noChangeArrowheads="1"/>
              </p:cNvSpPr>
              <p:nvPr/>
            </p:nvSpPr>
            <p:spPr bwMode="auto">
              <a:xfrm>
                <a:off x="2381" y="1661"/>
                <a:ext cx="771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分派</a:t>
                </a:r>
                <a:r>
                  <a:rPr lang="en-US" altLang="zh-CN"/>
                  <a:t>/</a:t>
                </a:r>
                <a:r>
                  <a:rPr lang="zh-CN" altLang="en-US"/>
                  <a:t>调度</a:t>
                </a:r>
              </a:p>
            </p:txBody>
          </p:sp>
          <p:sp>
            <p:nvSpPr>
              <p:cNvPr id="118796" name="Text Box 12"/>
              <p:cNvSpPr txBox="1">
                <a:spLocks noChangeArrowheads="1"/>
              </p:cNvSpPr>
              <p:nvPr/>
            </p:nvSpPr>
            <p:spPr bwMode="auto">
              <a:xfrm>
                <a:off x="975" y="1979"/>
                <a:ext cx="453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接纳</a:t>
                </a:r>
              </a:p>
            </p:txBody>
          </p:sp>
          <p:sp>
            <p:nvSpPr>
              <p:cNvPr id="118801" name="Text Box 17"/>
              <p:cNvSpPr txBox="1">
                <a:spLocks noChangeArrowheads="1"/>
              </p:cNvSpPr>
              <p:nvPr/>
            </p:nvSpPr>
            <p:spPr bwMode="auto">
              <a:xfrm>
                <a:off x="3760" y="2986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事件等待</a:t>
                </a:r>
              </a:p>
            </p:txBody>
          </p:sp>
          <p:sp>
            <p:nvSpPr>
              <p:cNvPr id="118803" name="Text Box 19"/>
              <p:cNvSpPr txBox="1">
                <a:spLocks noChangeArrowheads="1"/>
              </p:cNvSpPr>
              <p:nvPr/>
            </p:nvSpPr>
            <p:spPr bwMode="auto">
              <a:xfrm>
                <a:off x="2209" y="2858"/>
                <a:ext cx="10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   时间片用完</a:t>
                </a:r>
              </a:p>
            </p:txBody>
          </p:sp>
          <p:grpSp>
            <p:nvGrpSpPr>
              <p:cNvPr id="118807" name="Group 23"/>
              <p:cNvGrpSpPr>
                <a:grpSpLocks/>
              </p:cNvGrpSpPr>
              <p:nvPr/>
            </p:nvGrpSpPr>
            <p:grpSpPr bwMode="auto">
              <a:xfrm>
                <a:off x="567" y="1480"/>
                <a:ext cx="771" cy="408"/>
                <a:chOff x="1565" y="1434"/>
                <a:chExt cx="771" cy="408"/>
              </a:xfrm>
            </p:grpSpPr>
            <p:sp>
              <p:nvSpPr>
                <p:cNvPr id="118805" name="Oval 21"/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7030A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/>
                    <a:t>  新建</a:t>
                  </a:r>
                </a:p>
              </p:txBody>
            </p:sp>
          </p:grpSp>
          <p:grpSp>
            <p:nvGrpSpPr>
              <p:cNvPr id="118811" name="Group 27"/>
              <p:cNvGrpSpPr>
                <a:grpSpLocks/>
              </p:cNvGrpSpPr>
              <p:nvPr/>
            </p:nvGrpSpPr>
            <p:grpSpPr bwMode="auto">
              <a:xfrm>
                <a:off x="2290" y="3158"/>
                <a:ext cx="771" cy="408"/>
                <a:chOff x="1565" y="1434"/>
                <a:chExt cx="771" cy="408"/>
              </a:xfrm>
            </p:grpSpPr>
            <p:sp>
              <p:nvSpPr>
                <p:cNvPr id="118812" name="Oval 28"/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1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/>
                    <a:t>  阻塞</a:t>
                  </a:r>
                </a:p>
              </p:txBody>
            </p:sp>
          </p:grpSp>
          <p:grpSp>
            <p:nvGrpSpPr>
              <p:cNvPr id="118814" name="Group 30"/>
              <p:cNvGrpSpPr>
                <a:grpSpLocks/>
              </p:cNvGrpSpPr>
              <p:nvPr/>
            </p:nvGrpSpPr>
            <p:grpSpPr bwMode="auto">
              <a:xfrm>
                <a:off x="3316" y="2151"/>
                <a:ext cx="771" cy="408"/>
                <a:chOff x="1565" y="1434"/>
                <a:chExt cx="771" cy="408"/>
              </a:xfrm>
            </p:grpSpPr>
            <p:sp>
              <p:nvSpPr>
                <p:cNvPr id="118815" name="Oval 31"/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/>
                    <a:t>  执行</a:t>
                  </a:r>
                </a:p>
              </p:txBody>
            </p:sp>
          </p:grpSp>
          <p:grpSp>
            <p:nvGrpSpPr>
              <p:cNvPr id="118817" name="Group 33"/>
              <p:cNvGrpSpPr>
                <a:grpSpLocks/>
              </p:cNvGrpSpPr>
              <p:nvPr/>
            </p:nvGrpSpPr>
            <p:grpSpPr bwMode="auto">
              <a:xfrm>
                <a:off x="1329" y="2205"/>
                <a:ext cx="771" cy="408"/>
                <a:chOff x="1565" y="1434"/>
                <a:chExt cx="771" cy="408"/>
              </a:xfrm>
            </p:grpSpPr>
            <p:sp>
              <p:nvSpPr>
                <p:cNvPr id="118818" name="Oval 34"/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1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/>
                    <a:t>  就绪</a:t>
                  </a:r>
                </a:p>
              </p:txBody>
            </p:sp>
          </p:grpSp>
          <p:grpSp>
            <p:nvGrpSpPr>
              <p:cNvPr id="118820" name="Group 36"/>
              <p:cNvGrpSpPr>
                <a:grpSpLocks/>
              </p:cNvGrpSpPr>
              <p:nvPr/>
            </p:nvGrpSpPr>
            <p:grpSpPr bwMode="auto">
              <a:xfrm>
                <a:off x="4195" y="1480"/>
                <a:ext cx="771" cy="408"/>
                <a:chOff x="1565" y="1434"/>
                <a:chExt cx="771" cy="408"/>
              </a:xfrm>
            </p:grpSpPr>
            <p:sp>
              <p:nvSpPr>
                <p:cNvPr id="118821" name="Oval 37"/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82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5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/>
                    <a:t>  终止</a:t>
                  </a:r>
                </a:p>
              </p:txBody>
            </p:sp>
          </p:grpSp>
          <p:cxnSp>
            <p:nvCxnSpPr>
              <p:cNvPr id="118841" name="AutoShape 57"/>
              <p:cNvCxnSpPr>
                <a:cxnSpLocks noChangeShapeType="1"/>
                <a:stCxn id="118805" idx="4"/>
                <a:endCxn id="118818" idx="2"/>
              </p:cNvCxnSpPr>
              <p:nvPr/>
            </p:nvCxnSpPr>
            <p:spPr bwMode="auto">
              <a:xfrm rot="16200000" flipH="1">
                <a:off x="880" y="1961"/>
                <a:ext cx="521" cy="376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842" name="AutoShape 58"/>
              <p:cNvCxnSpPr>
                <a:cxnSpLocks noChangeShapeType="1"/>
                <a:stCxn id="118818" idx="0"/>
                <a:endCxn id="118815" idx="0"/>
              </p:cNvCxnSpPr>
              <p:nvPr/>
            </p:nvCxnSpPr>
            <p:spPr bwMode="auto">
              <a:xfrm rot="16200000">
                <a:off x="2682" y="1184"/>
                <a:ext cx="54" cy="1987"/>
              </a:xfrm>
              <a:prstGeom prst="curvedConnector3">
                <a:avLst>
                  <a:gd name="adj1" fmla="val 54814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843" name="AutoShape 59"/>
              <p:cNvCxnSpPr>
                <a:cxnSpLocks noChangeShapeType="1"/>
                <a:stCxn id="118815" idx="4"/>
                <a:endCxn id="118818" idx="4"/>
              </p:cNvCxnSpPr>
              <p:nvPr/>
            </p:nvCxnSpPr>
            <p:spPr bwMode="auto">
              <a:xfrm rot="5400000">
                <a:off x="2682" y="1592"/>
                <a:ext cx="54" cy="1987"/>
              </a:xfrm>
              <a:prstGeom prst="curvedConnector3">
                <a:avLst>
                  <a:gd name="adj1" fmla="val 56481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844" name="AutoShape 60"/>
              <p:cNvCxnSpPr>
                <a:cxnSpLocks noChangeShapeType="1"/>
                <a:stCxn id="118815" idx="6"/>
                <a:endCxn id="118821" idx="4"/>
              </p:cNvCxnSpPr>
              <p:nvPr/>
            </p:nvCxnSpPr>
            <p:spPr bwMode="auto">
              <a:xfrm flipV="1">
                <a:off x="4087" y="1888"/>
                <a:ext cx="494" cy="467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847" name="AutoShape 63"/>
              <p:cNvCxnSpPr>
                <a:cxnSpLocks noChangeShapeType="1"/>
                <a:stCxn id="118812" idx="2"/>
                <a:endCxn id="118818" idx="3"/>
              </p:cNvCxnSpPr>
              <p:nvPr/>
            </p:nvCxnSpPr>
            <p:spPr bwMode="auto">
              <a:xfrm rot="10800000">
                <a:off x="1442" y="2553"/>
                <a:ext cx="848" cy="809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848" name="AutoShape 64"/>
              <p:cNvCxnSpPr>
                <a:cxnSpLocks noChangeShapeType="1"/>
                <a:stCxn id="118815" idx="5"/>
                <a:endCxn id="118812" idx="6"/>
              </p:cNvCxnSpPr>
              <p:nvPr/>
            </p:nvCxnSpPr>
            <p:spPr bwMode="auto">
              <a:xfrm rot="5400000">
                <a:off x="3086" y="2474"/>
                <a:ext cx="863" cy="913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849" name="Text Box 65"/>
              <p:cNvSpPr txBox="1">
                <a:spLocks noChangeArrowheads="1"/>
              </p:cNvSpPr>
              <p:nvPr/>
            </p:nvSpPr>
            <p:spPr bwMode="auto">
              <a:xfrm>
                <a:off x="1011" y="2976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事件发生</a:t>
                </a:r>
              </a:p>
            </p:txBody>
          </p:sp>
        </p:grpSp>
        <p:sp>
          <p:nvSpPr>
            <p:cNvPr id="118851" name="Text Box 67"/>
            <p:cNvSpPr txBox="1">
              <a:spLocks noChangeArrowheads="1"/>
            </p:cNvSpPr>
            <p:nvPr/>
          </p:nvSpPr>
          <p:spPr bwMode="auto">
            <a:xfrm>
              <a:off x="4150" y="1838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完成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阻塞队列和就绪队列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ea typeface="宋体" pitchFamily="2" charset="-122"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060516127"/>
              </p:ext>
            </p:extLst>
          </p:nvPr>
        </p:nvGraphicFramePr>
        <p:xfrm>
          <a:off x="1907704" y="2307456"/>
          <a:ext cx="5472608" cy="2849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9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单</a:t>
            </a:r>
            <a:r>
              <a:rPr lang="zh-CN" altLang="en-US" b="0" dirty="0"/>
              <a:t>阻塞队列、单就绪队列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ea typeface="宋体" pitchFamily="2" charset="-122"/>
            </a:endParaRPr>
          </a:p>
        </p:txBody>
      </p:sp>
      <p:grpSp>
        <p:nvGrpSpPr>
          <p:cNvPr id="119853" name="Group 45"/>
          <p:cNvGrpSpPr>
            <a:grpSpLocks/>
          </p:cNvGrpSpPr>
          <p:nvPr/>
        </p:nvGrpSpPr>
        <p:grpSpPr bwMode="auto">
          <a:xfrm>
            <a:off x="899592" y="2492896"/>
            <a:ext cx="7772400" cy="3024187"/>
            <a:chOff x="612" y="1525"/>
            <a:chExt cx="4896" cy="1905"/>
          </a:xfrm>
        </p:grpSpPr>
        <p:pic>
          <p:nvPicPr>
            <p:cNvPr id="119840" name="Picture 32" descr="3_7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570"/>
              <a:ext cx="4896" cy="1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41" name="Text Box 33"/>
            <p:cNvSpPr txBox="1">
              <a:spLocks noChangeArrowheads="1"/>
            </p:cNvSpPr>
            <p:nvPr/>
          </p:nvSpPr>
          <p:spPr bwMode="auto">
            <a:xfrm>
              <a:off x="793" y="1661"/>
              <a:ext cx="59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接纳</a:t>
              </a:r>
            </a:p>
          </p:txBody>
        </p:sp>
        <p:sp>
          <p:nvSpPr>
            <p:cNvPr id="119842" name="Text Box 34"/>
            <p:cNvSpPr txBox="1">
              <a:spLocks noChangeArrowheads="1"/>
            </p:cNvSpPr>
            <p:nvPr/>
          </p:nvSpPr>
          <p:spPr bwMode="auto">
            <a:xfrm>
              <a:off x="1701" y="1525"/>
              <a:ext cx="104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    就绪队列</a:t>
              </a:r>
            </a:p>
          </p:txBody>
        </p:sp>
        <p:sp>
          <p:nvSpPr>
            <p:cNvPr id="119843" name="Text Box 35"/>
            <p:cNvSpPr txBox="1">
              <a:spLocks noChangeArrowheads="1"/>
            </p:cNvSpPr>
            <p:nvPr/>
          </p:nvSpPr>
          <p:spPr bwMode="auto">
            <a:xfrm>
              <a:off x="2898" y="1679"/>
              <a:ext cx="86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分派</a:t>
              </a:r>
              <a:r>
                <a:rPr lang="en-US" altLang="zh-CN" dirty="0"/>
                <a:t>/</a:t>
              </a:r>
              <a:r>
                <a:rPr lang="zh-CN" altLang="en-US" dirty="0"/>
                <a:t>调度</a:t>
              </a:r>
            </a:p>
          </p:txBody>
        </p:sp>
        <p:sp>
          <p:nvSpPr>
            <p:cNvPr id="119844" name="Text Box 36"/>
            <p:cNvSpPr txBox="1">
              <a:spLocks noChangeArrowheads="1"/>
            </p:cNvSpPr>
            <p:nvPr/>
          </p:nvSpPr>
          <p:spPr bwMode="auto">
            <a:xfrm>
              <a:off x="3923" y="1797"/>
              <a:ext cx="49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处理机</a:t>
              </a:r>
            </a:p>
          </p:txBody>
        </p:sp>
        <p:sp>
          <p:nvSpPr>
            <p:cNvPr id="119845" name="Text Box 37"/>
            <p:cNvSpPr txBox="1">
              <a:spLocks noChangeArrowheads="1"/>
            </p:cNvSpPr>
            <p:nvPr/>
          </p:nvSpPr>
          <p:spPr bwMode="auto">
            <a:xfrm>
              <a:off x="4703" y="1534"/>
              <a:ext cx="49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完成</a:t>
              </a:r>
            </a:p>
          </p:txBody>
        </p:sp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2517" y="2201"/>
              <a:ext cx="7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时间片完</a:t>
              </a: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3424" y="2704"/>
              <a:ext cx="90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等待事件</a:t>
              </a:r>
            </a:p>
          </p:txBody>
        </p:sp>
        <p:sp>
          <p:nvSpPr>
            <p:cNvPr id="119848" name="Text Box 40"/>
            <p:cNvSpPr txBox="1">
              <a:spLocks noChangeArrowheads="1"/>
            </p:cNvSpPr>
            <p:nvPr/>
          </p:nvSpPr>
          <p:spPr bwMode="auto">
            <a:xfrm>
              <a:off x="1746" y="2564"/>
              <a:ext cx="104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    阻塞队列</a:t>
              </a:r>
            </a:p>
          </p:txBody>
        </p:sp>
        <p:sp>
          <p:nvSpPr>
            <p:cNvPr id="119849" name="Text Box 41"/>
            <p:cNvSpPr txBox="1">
              <a:spLocks noChangeArrowheads="1"/>
            </p:cNvSpPr>
            <p:nvPr/>
          </p:nvSpPr>
          <p:spPr bwMode="auto">
            <a:xfrm>
              <a:off x="1247" y="2993"/>
              <a:ext cx="372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/>
                <a:t>事件</a:t>
              </a:r>
            </a:p>
            <a:p>
              <a:r>
                <a:rPr lang="zh-CN" altLang="en-US"/>
                <a:t>发生</a:t>
              </a:r>
            </a:p>
          </p:txBody>
        </p:sp>
        <p:sp>
          <p:nvSpPr>
            <p:cNvPr id="119850" name="Rectangle 42"/>
            <p:cNvSpPr>
              <a:spLocks noChangeArrowheads="1"/>
            </p:cNvSpPr>
            <p:nvPr/>
          </p:nvSpPr>
          <p:spPr bwMode="auto">
            <a:xfrm>
              <a:off x="2154" y="3249"/>
              <a:ext cx="154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51" name="Rectangle 43"/>
            <p:cNvSpPr>
              <a:spLocks noChangeArrowheads="1"/>
            </p:cNvSpPr>
            <p:nvPr/>
          </p:nvSpPr>
          <p:spPr bwMode="auto">
            <a:xfrm>
              <a:off x="748" y="2840"/>
              <a:ext cx="499" cy="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五状态进程模型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多</a:t>
            </a:r>
            <a:r>
              <a:rPr lang="zh-CN" altLang="en-US" b="0" dirty="0"/>
              <a:t>阻塞队列、单就绪队列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ea typeface="宋体" pitchFamily="2" charset="-122"/>
            </a:endParaRPr>
          </a:p>
        </p:txBody>
      </p:sp>
      <p:grpSp>
        <p:nvGrpSpPr>
          <p:cNvPr id="120857" name="Group 25"/>
          <p:cNvGrpSpPr>
            <a:grpSpLocks/>
          </p:cNvGrpSpPr>
          <p:nvPr/>
        </p:nvGrpSpPr>
        <p:grpSpPr bwMode="auto">
          <a:xfrm>
            <a:off x="2124075" y="1916832"/>
            <a:ext cx="5457825" cy="4243388"/>
            <a:chOff x="1338" y="1353"/>
            <a:chExt cx="3438" cy="2673"/>
          </a:xfrm>
        </p:grpSpPr>
        <p:pic>
          <p:nvPicPr>
            <p:cNvPr id="120849" name="Picture 17" descr="3_7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434"/>
              <a:ext cx="3438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2607" y="1869"/>
              <a:ext cx="77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/>
                <a:t>时间片完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3252" y="2296"/>
              <a:ext cx="9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等待事件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136" y="2196"/>
              <a:ext cx="83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阻塞队列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1429" y="2387"/>
              <a:ext cx="344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/>
                <a:t>事件</a:t>
              </a:r>
              <a:r>
                <a:rPr lang="en-US" altLang="zh-CN" sz="1600"/>
                <a:t>1</a:t>
              </a:r>
            </a:p>
            <a:p>
              <a:r>
                <a:rPr lang="zh-CN" altLang="en-US" sz="1600"/>
                <a:t>发生</a:t>
              </a:r>
            </a:p>
          </p:txBody>
        </p:sp>
        <p:sp>
          <p:nvSpPr>
            <p:cNvPr id="120847" name="Rectangle 15"/>
            <p:cNvSpPr>
              <a:spLocks noChangeArrowheads="1"/>
            </p:cNvSpPr>
            <p:nvPr/>
          </p:nvSpPr>
          <p:spPr bwMode="auto">
            <a:xfrm>
              <a:off x="2336" y="3929"/>
              <a:ext cx="1542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38" name="Text Box 6"/>
            <p:cNvSpPr txBox="1">
              <a:spLocks noChangeArrowheads="1"/>
            </p:cNvSpPr>
            <p:nvPr/>
          </p:nvSpPr>
          <p:spPr bwMode="auto">
            <a:xfrm>
              <a:off x="1492" y="1425"/>
              <a:ext cx="48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接纳</a:t>
              </a:r>
            </a:p>
          </p:txBody>
        </p:sp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1937" y="1361"/>
              <a:ext cx="104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    </a:t>
              </a:r>
              <a:r>
                <a:rPr lang="zh-CN" altLang="en-US" sz="1600"/>
                <a:t>就绪队列</a:t>
              </a:r>
            </a:p>
          </p:txBody>
        </p:sp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2970" y="1444"/>
              <a:ext cx="59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分派</a:t>
              </a:r>
              <a:r>
                <a:rPr lang="en-US" altLang="zh-CN" sz="1600"/>
                <a:t>/</a:t>
              </a:r>
              <a:r>
                <a:rPr lang="zh-CN" altLang="en-US" sz="1600"/>
                <a:t>调度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4195" y="1353"/>
              <a:ext cx="49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完成</a:t>
              </a:r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处理机</a:t>
              </a:r>
            </a:p>
          </p:txBody>
        </p:sp>
        <p:sp>
          <p:nvSpPr>
            <p:cNvPr id="120851" name="Text Box 19"/>
            <p:cNvSpPr txBox="1">
              <a:spLocks noChangeArrowheads="1"/>
            </p:cNvSpPr>
            <p:nvPr/>
          </p:nvSpPr>
          <p:spPr bwMode="auto">
            <a:xfrm>
              <a:off x="2109" y="2637"/>
              <a:ext cx="83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阻塞队列</a:t>
              </a:r>
              <a:r>
                <a:rPr lang="en-US" altLang="zh-CN" sz="1600"/>
                <a:t>2</a:t>
              </a:r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2154" y="3385"/>
              <a:ext cx="835" cy="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72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阻塞队列</a:t>
              </a:r>
              <a:r>
                <a:rPr lang="en-US" altLang="zh-CN" sz="1600"/>
                <a:t>n</a:t>
              </a:r>
            </a:p>
          </p:txBody>
        </p:sp>
        <p:sp>
          <p:nvSpPr>
            <p:cNvPr id="120853" name="Text Box 21"/>
            <p:cNvSpPr txBox="1">
              <a:spLocks noChangeArrowheads="1"/>
            </p:cNvSpPr>
            <p:nvPr/>
          </p:nvSpPr>
          <p:spPr bwMode="auto">
            <a:xfrm>
              <a:off x="3270" y="2719"/>
              <a:ext cx="9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等待事件</a:t>
              </a:r>
              <a:r>
                <a:rPr lang="en-US" altLang="zh-CN" sz="1600"/>
                <a:t>2</a:t>
              </a:r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3243" y="3490"/>
              <a:ext cx="9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等待事件</a:t>
              </a:r>
              <a:r>
                <a:rPr lang="en-US" altLang="zh-CN" sz="1600"/>
                <a:t>n</a:t>
              </a:r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1447" y="2805"/>
              <a:ext cx="344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/>
                <a:t>事件</a:t>
              </a:r>
              <a:r>
                <a:rPr lang="en-US" altLang="zh-CN" sz="1600"/>
                <a:t>2</a:t>
              </a:r>
            </a:p>
            <a:p>
              <a:r>
                <a:rPr lang="zh-CN" altLang="en-US" sz="1600"/>
                <a:t>发生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447" y="3621"/>
              <a:ext cx="344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/>
                <a:t>事件</a:t>
              </a:r>
              <a:r>
                <a:rPr lang="en-US" altLang="zh-CN" sz="1600"/>
                <a:t>n</a:t>
              </a:r>
            </a:p>
            <a:p>
              <a:r>
                <a:rPr lang="zh-CN" altLang="en-US" sz="1600"/>
                <a:t>发生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1844825"/>
            <a:ext cx="8229600" cy="3600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多个进程竞争内存资源时可能导致下列现象</a:t>
            </a:r>
            <a:endParaRPr lang="zh-CN" altLang="en-US" sz="2400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内存资源紧张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b="0" dirty="0" smtClean="0">
                <a:ea typeface="宋体" pitchFamily="2" charset="-122"/>
              </a:rPr>
              <a:t>    </a:t>
            </a:r>
            <a:r>
              <a:rPr lang="zh-CN" altLang="en-US" b="0" dirty="0" smtClean="0">
                <a:ea typeface="宋体" pitchFamily="2" charset="-122"/>
              </a:rPr>
              <a:t>如何在有限的内存中装入尽量多的进程？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无就绪进程，处理机空闲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b="0" dirty="0" smtClean="0"/>
              <a:t>    </a:t>
            </a:r>
            <a:r>
              <a:rPr lang="en-US" altLang="zh-CN" b="0" dirty="0" smtClean="0">
                <a:ea typeface="宋体" pitchFamily="2" charset="-122"/>
              </a:rPr>
              <a:t>I/O</a:t>
            </a:r>
            <a:r>
              <a:rPr lang="zh-CN" altLang="en-US" b="0" dirty="0" smtClean="0">
                <a:ea typeface="宋体" pitchFamily="2" charset="-122"/>
              </a:rPr>
              <a:t>操作速度远低于</a:t>
            </a:r>
            <a:r>
              <a:rPr lang="en-US" altLang="zh-CN" b="0" dirty="0" smtClean="0">
                <a:ea typeface="宋体" pitchFamily="2" charset="-122"/>
              </a:rPr>
              <a:t>CPU</a:t>
            </a:r>
            <a:r>
              <a:rPr lang="zh-CN" altLang="en-US" b="0" dirty="0" smtClean="0">
                <a:ea typeface="宋体" pitchFamily="2" charset="-122"/>
              </a:rPr>
              <a:t>计算速度，导致所有进程阻塞，该如何处理？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2.1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并发与进程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55576" y="1556792"/>
            <a:ext cx="3312368" cy="17281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/>
              <a:t>并发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现代操作系统最重要的特征之一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4806840" y="1556792"/>
            <a:ext cx="3365560" cy="172819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/>
              <a:t>进程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操作系统最重要的抽象概念之一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2915816" y="3997686"/>
            <a:ext cx="3312368" cy="1584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/>
              <a:t>并发基于进程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对换技术（</a:t>
            </a:r>
            <a:r>
              <a:rPr lang="en-US" altLang="zh-CN" b="0" dirty="0" smtClean="0"/>
              <a:t>Swapping</a:t>
            </a:r>
            <a:r>
              <a:rPr lang="zh-CN" altLang="en-US" b="0" dirty="0" smtClean="0"/>
              <a:t>）</a:t>
            </a:r>
            <a:endParaRPr lang="zh-CN" altLang="en-US" b="0" dirty="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0" dirty="0" smtClean="0">
                <a:ea typeface="宋体" pitchFamily="2" charset="-122"/>
              </a:rPr>
              <a:t> </a:t>
            </a:r>
            <a:r>
              <a:rPr lang="zh-CN" altLang="en-US" sz="2400" b="0" dirty="0" smtClean="0">
                <a:ea typeface="宋体" pitchFamily="2" charset="-122"/>
              </a:rPr>
              <a:t>          内存中</a:t>
            </a:r>
            <a:r>
              <a:rPr lang="zh-CN" altLang="en-US" sz="2400" b="0" dirty="0">
                <a:ea typeface="宋体" pitchFamily="2" charset="-122"/>
              </a:rPr>
              <a:t>分没有就绪进程或内存空间非常紧张时，系统将一个或多个进程的全部或部程序和数据从内存中换出到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磁盘</a:t>
            </a:r>
            <a:r>
              <a:rPr lang="zh-CN" altLang="en-US" sz="2400" b="0" dirty="0">
                <a:ea typeface="宋体" pitchFamily="2" charset="-122"/>
              </a:rPr>
              <a:t>，以腾出部分内存空间。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进程被交换到外存，状态</a:t>
            </a:r>
            <a:r>
              <a:rPr lang="zh-CN" altLang="en-US" dirty="0" smtClean="0">
                <a:solidFill>
                  <a:schemeClr val="tx2"/>
                </a:solidFill>
              </a:rPr>
              <a:t>可能</a:t>
            </a:r>
            <a:r>
              <a:rPr lang="zh-CN" altLang="en-US" b="0" dirty="0" smtClean="0"/>
              <a:t>变为挂起状态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挂起状态</a:t>
            </a:r>
            <a:endParaRPr lang="zh-CN" altLang="en-US" b="0" dirty="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使执行的进程暂停执行，静止下来，</a:t>
            </a:r>
            <a:r>
              <a:rPr lang="zh-CN" altLang="en-US" sz="2400" dirty="0" smtClean="0">
                <a:solidFill>
                  <a:schemeClr val="accent6"/>
                </a:solidFill>
                <a:ea typeface="宋体" pitchFamily="2" charset="-122"/>
              </a:rPr>
              <a:t>不再参与</a:t>
            </a:r>
            <a:r>
              <a:rPr lang="en-US" altLang="zh-CN" sz="2400" dirty="0" smtClean="0">
                <a:solidFill>
                  <a:schemeClr val="accent6"/>
                </a:solidFill>
                <a:ea typeface="宋体" pitchFamily="2" charset="-122"/>
              </a:rPr>
              <a:t>CPU</a:t>
            </a:r>
            <a:r>
              <a:rPr lang="zh-CN" altLang="en-US" sz="2400" dirty="0" smtClean="0">
                <a:solidFill>
                  <a:schemeClr val="accent6"/>
                </a:solidFill>
                <a:ea typeface="宋体" pitchFamily="2" charset="-122"/>
              </a:rPr>
              <a:t>的竞争</a:t>
            </a:r>
            <a:r>
              <a:rPr lang="zh-CN" altLang="en-US" sz="2400" b="0" dirty="0" smtClean="0">
                <a:ea typeface="宋体" pitchFamily="2" charset="-122"/>
              </a:rPr>
              <a:t>，我们把这种静止状态称为挂起状态。</a:t>
            </a:r>
            <a:endParaRPr lang="en-US" altLang="zh-CN" sz="2400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进程挂起的原因</a:t>
            </a:r>
            <a:endParaRPr lang="zh-CN" altLang="en-US" sz="2400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进程全部阻塞，处理机空闲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系统负荷过重，内存空间紧张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操作系统的需要，操作系统可能需要挂起后台进程或一些服务进程，或某些可能导致系统故障的进程。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终端用户的请求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父进程请求</a:t>
            </a:r>
            <a:endParaRPr lang="en-US" altLang="zh-CN" b="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被挂起进程的特征</a:t>
            </a:r>
            <a:endParaRPr lang="zh-CN" altLang="en-US" sz="2400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不能立即执行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挂起条件独立于阻塞条件</a:t>
            </a:r>
            <a:endParaRPr lang="en-US" altLang="zh-CN" b="0" dirty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使之挂起的进程：自身、</a:t>
            </a:r>
            <a:r>
              <a:rPr lang="en-US" altLang="zh-CN" b="0" dirty="0" smtClean="0">
                <a:latin typeface="+mn-ea"/>
                <a:ea typeface="+mn-ea"/>
              </a:rPr>
              <a:t>OS</a:t>
            </a:r>
            <a:r>
              <a:rPr lang="zh-CN" altLang="en-US" b="0" dirty="0" smtClean="0">
                <a:latin typeface="+mn-ea"/>
                <a:ea typeface="+mn-ea"/>
              </a:rPr>
              <a:t>、父进程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激活挂起进程的进程：实施挂起操作的进程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/>
              <a:t>阻塞与挂起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阻塞与否：</a:t>
            </a:r>
            <a:r>
              <a:rPr lang="zh-CN" altLang="en-US" b="0" dirty="0" smtClean="0">
                <a:ea typeface="宋体" pitchFamily="2" charset="-122"/>
              </a:rPr>
              <a:t>进程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是否等待事件</a:t>
            </a:r>
            <a:endParaRPr lang="en-US" altLang="zh-CN" dirty="0" smtClean="0">
              <a:solidFill>
                <a:srgbClr val="FE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挂起与否：</a:t>
            </a:r>
            <a:r>
              <a:rPr lang="zh-CN" altLang="en-US" b="0" dirty="0" smtClean="0">
                <a:ea typeface="宋体" pitchFamily="2" charset="-122"/>
              </a:rPr>
              <a:t>进程</a:t>
            </a:r>
            <a:r>
              <a:rPr lang="zh-CN" altLang="en-US" dirty="0" smtClean="0">
                <a:solidFill>
                  <a:srgbClr val="7030A0"/>
                </a:solidFill>
                <a:ea typeface="宋体" pitchFamily="2" charset="-122"/>
              </a:rPr>
              <a:t>是否被换出内存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四种状态组合</a:t>
            </a:r>
            <a:endParaRPr lang="zh-CN" altLang="en-US" sz="2400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就绪：</a:t>
            </a:r>
            <a:r>
              <a:rPr lang="zh-CN" altLang="en-US" b="0" dirty="0" smtClean="0">
                <a:ea typeface="宋体" pitchFamily="2" charset="-122"/>
              </a:rPr>
              <a:t>进程在内存，准备执行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阻塞：</a:t>
            </a:r>
            <a:r>
              <a:rPr lang="zh-CN" altLang="en-US" b="0" dirty="0" smtClean="0">
                <a:ea typeface="宋体" pitchFamily="2" charset="-122"/>
              </a:rPr>
              <a:t>进程在内存，等待事件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就绪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挂起：</a:t>
            </a:r>
            <a:r>
              <a:rPr lang="zh-CN" altLang="en-US" b="0" dirty="0" smtClean="0">
                <a:ea typeface="宋体" pitchFamily="2" charset="-122"/>
              </a:rPr>
              <a:t>进程在外存，只要调入内存并获得</a:t>
            </a:r>
            <a:r>
              <a:rPr lang="en-US" altLang="zh-CN" b="0" dirty="0" smtClean="0">
                <a:ea typeface="宋体" pitchFamily="2" charset="-122"/>
              </a:rPr>
              <a:t>CPU</a:t>
            </a:r>
            <a:r>
              <a:rPr lang="zh-CN" altLang="en-US" b="0" dirty="0" smtClean="0">
                <a:ea typeface="宋体" pitchFamily="2" charset="-122"/>
              </a:rPr>
              <a:t>即可执行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阻塞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挂起：</a:t>
            </a:r>
            <a:r>
              <a:rPr lang="zh-CN" altLang="en-US" b="0" dirty="0" smtClean="0">
                <a:ea typeface="宋体" pitchFamily="2" charset="-122"/>
              </a:rPr>
              <a:t>进程在外存，等待事件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有挂起状态的转换模型 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CN" b="0" dirty="0" smtClean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2.2.3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进程的挂起状态</a:t>
            </a:r>
          </a:p>
        </p:txBody>
      </p:sp>
      <p:grpSp>
        <p:nvGrpSpPr>
          <p:cNvPr id="122949" name="Group 69"/>
          <p:cNvGrpSpPr>
            <a:grpSpLocks/>
          </p:cNvGrpSpPr>
          <p:nvPr/>
        </p:nvGrpSpPr>
        <p:grpSpPr bwMode="auto">
          <a:xfrm>
            <a:off x="541338" y="1557338"/>
            <a:ext cx="8423275" cy="4537075"/>
            <a:chOff x="68" y="935"/>
            <a:chExt cx="5306" cy="2858"/>
          </a:xfrm>
        </p:grpSpPr>
        <p:sp>
          <p:nvSpPr>
            <p:cNvPr id="122946" name="Text Box 66"/>
            <p:cNvSpPr txBox="1">
              <a:spLocks noChangeArrowheads="1"/>
            </p:cNvSpPr>
            <p:nvPr/>
          </p:nvSpPr>
          <p:spPr bwMode="auto">
            <a:xfrm>
              <a:off x="231" y="1689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接纳</a:t>
              </a:r>
            </a:p>
          </p:txBody>
        </p:sp>
        <p:sp>
          <p:nvSpPr>
            <p:cNvPr id="122925" name="Text Box 45"/>
            <p:cNvSpPr txBox="1">
              <a:spLocks noChangeArrowheads="1"/>
            </p:cNvSpPr>
            <p:nvPr/>
          </p:nvSpPr>
          <p:spPr bwMode="auto">
            <a:xfrm>
              <a:off x="1837" y="2837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激活</a:t>
              </a:r>
            </a:p>
          </p:txBody>
        </p:sp>
        <p:sp>
          <p:nvSpPr>
            <p:cNvPr id="122937" name="Text Box 57"/>
            <p:cNvSpPr txBox="1">
              <a:spLocks noChangeArrowheads="1"/>
            </p:cNvSpPr>
            <p:nvPr/>
          </p:nvSpPr>
          <p:spPr bwMode="auto">
            <a:xfrm>
              <a:off x="1384" y="2428"/>
              <a:ext cx="40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挂起</a:t>
              </a:r>
            </a:p>
          </p:txBody>
        </p:sp>
        <p:sp>
          <p:nvSpPr>
            <p:cNvPr id="122936" name="Text Box 56"/>
            <p:cNvSpPr txBox="1">
              <a:spLocks noChangeArrowheads="1"/>
            </p:cNvSpPr>
            <p:nvPr/>
          </p:nvSpPr>
          <p:spPr bwMode="auto">
            <a:xfrm>
              <a:off x="838" y="2065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激活</a:t>
              </a:r>
            </a:p>
          </p:txBody>
        </p:sp>
        <p:sp>
          <p:nvSpPr>
            <p:cNvPr id="122885" name="Text Box 5"/>
            <p:cNvSpPr txBox="1">
              <a:spLocks noChangeArrowheads="1"/>
            </p:cNvSpPr>
            <p:nvPr/>
          </p:nvSpPr>
          <p:spPr bwMode="auto">
            <a:xfrm>
              <a:off x="2607" y="2463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2789" y="1389"/>
              <a:ext cx="7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分派</a:t>
              </a:r>
              <a:r>
                <a:rPr lang="en-US" altLang="zh-CN"/>
                <a:t>/</a:t>
              </a:r>
              <a:r>
                <a:rPr lang="zh-CN" altLang="en-US"/>
                <a:t>调度</a:t>
              </a:r>
            </a:p>
          </p:txBody>
        </p:sp>
        <p:sp>
          <p:nvSpPr>
            <p:cNvPr id="122887" name="Text Box 7"/>
            <p:cNvSpPr txBox="1">
              <a:spLocks noChangeArrowheads="1"/>
            </p:cNvSpPr>
            <p:nvPr/>
          </p:nvSpPr>
          <p:spPr bwMode="auto">
            <a:xfrm>
              <a:off x="1428" y="1616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接纳</a:t>
              </a:r>
            </a:p>
          </p:txBody>
        </p:sp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4168" y="2714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事件等待</a:t>
              </a:r>
            </a:p>
          </p:txBody>
        </p:sp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2617" y="2292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 时间片用完</a:t>
              </a:r>
            </a:p>
          </p:txBody>
        </p:sp>
        <p:grpSp>
          <p:nvGrpSpPr>
            <p:cNvPr id="122890" name="Group 10"/>
            <p:cNvGrpSpPr>
              <a:grpSpLocks/>
            </p:cNvGrpSpPr>
            <p:nvPr/>
          </p:nvGrpSpPr>
          <p:grpSpPr bwMode="auto">
            <a:xfrm>
              <a:off x="975" y="1208"/>
              <a:ext cx="771" cy="408"/>
              <a:chOff x="1565" y="1434"/>
              <a:chExt cx="771" cy="408"/>
            </a:xfrm>
          </p:grpSpPr>
          <p:sp>
            <p:nvSpPr>
              <p:cNvPr id="122891" name="Oval 11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2" name="Text Box 12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  新建</a:t>
                </a:r>
              </a:p>
            </p:txBody>
          </p:sp>
        </p:grpSp>
        <p:grpSp>
          <p:nvGrpSpPr>
            <p:cNvPr id="122893" name="Group 13"/>
            <p:cNvGrpSpPr>
              <a:grpSpLocks/>
            </p:cNvGrpSpPr>
            <p:nvPr/>
          </p:nvGrpSpPr>
          <p:grpSpPr bwMode="auto">
            <a:xfrm>
              <a:off x="2698" y="2886"/>
              <a:ext cx="771" cy="408"/>
              <a:chOff x="1565" y="1434"/>
              <a:chExt cx="771" cy="408"/>
            </a:xfrm>
          </p:grpSpPr>
          <p:sp>
            <p:nvSpPr>
              <p:cNvPr id="122894" name="Oval 14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5" name="Text Box 15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  阻塞</a:t>
                </a:r>
              </a:p>
            </p:txBody>
          </p:sp>
        </p:grpSp>
        <p:grpSp>
          <p:nvGrpSpPr>
            <p:cNvPr id="122896" name="Group 16"/>
            <p:cNvGrpSpPr>
              <a:grpSpLocks/>
            </p:cNvGrpSpPr>
            <p:nvPr/>
          </p:nvGrpSpPr>
          <p:grpSpPr bwMode="auto">
            <a:xfrm>
              <a:off x="3724" y="1879"/>
              <a:ext cx="771" cy="408"/>
              <a:chOff x="1565" y="1434"/>
              <a:chExt cx="771" cy="408"/>
            </a:xfrm>
          </p:grpSpPr>
          <p:sp>
            <p:nvSpPr>
              <p:cNvPr id="122897" name="Oval 17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8" name="Text Box 18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  执行</a:t>
                </a:r>
              </a:p>
            </p:txBody>
          </p:sp>
        </p:grpSp>
        <p:grpSp>
          <p:nvGrpSpPr>
            <p:cNvPr id="122899" name="Group 19"/>
            <p:cNvGrpSpPr>
              <a:grpSpLocks/>
            </p:cNvGrpSpPr>
            <p:nvPr/>
          </p:nvGrpSpPr>
          <p:grpSpPr bwMode="auto">
            <a:xfrm>
              <a:off x="1737" y="1933"/>
              <a:ext cx="771" cy="408"/>
              <a:chOff x="1565" y="1434"/>
              <a:chExt cx="771" cy="408"/>
            </a:xfrm>
          </p:grpSpPr>
          <p:sp>
            <p:nvSpPr>
              <p:cNvPr id="122900" name="Oval 20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01" name="Text Box 21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  就绪</a:t>
                </a:r>
              </a:p>
            </p:txBody>
          </p:sp>
        </p:grpSp>
        <p:grpSp>
          <p:nvGrpSpPr>
            <p:cNvPr id="122902" name="Group 22"/>
            <p:cNvGrpSpPr>
              <a:grpSpLocks/>
            </p:cNvGrpSpPr>
            <p:nvPr/>
          </p:nvGrpSpPr>
          <p:grpSpPr bwMode="auto">
            <a:xfrm>
              <a:off x="4603" y="1208"/>
              <a:ext cx="771" cy="408"/>
              <a:chOff x="1565" y="1434"/>
              <a:chExt cx="771" cy="408"/>
            </a:xfrm>
          </p:grpSpPr>
          <p:sp>
            <p:nvSpPr>
              <p:cNvPr id="122903" name="Oval 23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04" name="Text Box 24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  终止</a:t>
                </a:r>
              </a:p>
            </p:txBody>
          </p:sp>
        </p:grpSp>
        <p:cxnSp>
          <p:nvCxnSpPr>
            <p:cNvPr id="122908" name="AutoShape 28"/>
            <p:cNvCxnSpPr>
              <a:cxnSpLocks noChangeShapeType="1"/>
              <a:stCxn id="122897" idx="6"/>
              <a:endCxn id="122903" idx="4"/>
            </p:cNvCxnSpPr>
            <p:nvPr/>
          </p:nvCxnSpPr>
          <p:spPr bwMode="auto">
            <a:xfrm flipV="1">
              <a:off x="4495" y="1616"/>
              <a:ext cx="494" cy="467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10" name="AutoShape 30"/>
            <p:cNvCxnSpPr>
              <a:cxnSpLocks noChangeShapeType="1"/>
              <a:stCxn id="122897" idx="5"/>
              <a:endCxn id="122894" idx="6"/>
            </p:cNvCxnSpPr>
            <p:nvPr/>
          </p:nvCxnSpPr>
          <p:spPr bwMode="auto">
            <a:xfrm rot="5400000">
              <a:off x="3494" y="2202"/>
              <a:ext cx="863" cy="91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11" name="Text Box 31"/>
            <p:cNvSpPr txBox="1">
              <a:spLocks noChangeArrowheads="1"/>
            </p:cNvSpPr>
            <p:nvPr/>
          </p:nvSpPr>
          <p:spPr bwMode="auto">
            <a:xfrm>
              <a:off x="2290" y="2609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事件发生</a:t>
              </a:r>
            </a:p>
          </p:txBody>
        </p:sp>
        <p:grpSp>
          <p:nvGrpSpPr>
            <p:cNvPr id="122912" name="Group 32"/>
            <p:cNvGrpSpPr>
              <a:grpSpLocks/>
            </p:cNvGrpSpPr>
            <p:nvPr/>
          </p:nvGrpSpPr>
          <p:grpSpPr bwMode="auto">
            <a:xfrm>
              <a:off x="1020" y="3294"/>
              <a:ext cx="1043" cy="408"/>
              <a:chOff x="1565" y="1434"/>
              <a:chExt cx="771" cy="408"/>
            </a:xfrm>
          </p:grpSpPr>
          <p:sp>
            <p:nvSpPr>
              <p:cNvPr id="122913" name="Oval 33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14" name="Text Box 34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/>
                  <a:t>  阻塞</a:t>
                </a:r>
                <a:r>
                  <a:rPr lang="en-US" altLang="zh-CN" b="1" dirty="0"/>
                  <a:t>/</a:t>
                </a:r>
                <a:r>
                  <a:rPr lang="zh-CN" altLang="en-US" b="1" dirty="0"/>
                  <a:t>挂起</a:t>
                </a:r>
              </a:p>
            </p:txBody>
          </p:sp>
        </p:grpSp>
        <p:cxnSp>
          <p:nvCxnSpPr>
            <p:cNvPr id="122918" name="AutoShape 38"/>
            <p:cNvCxnSpPr>
              <a:cxnSpLocks noChangeShapeType="1"/>
              <a:stCxn id="122894" idx="4"/>
              <a:endCxn id="122913" idx="4"/>
            </p:cNvCxnSpPr>
            <p:nvPr/>
          </p:nvCxnSpPr>
          <p:spPr bwMode="auto">
            <a:xfrm rot="5400000">
              <a:off x="2109" y="2727"/>
              <a:ext cx="408" cy="1542"/>
            </a:xfrm>
            <a:prstGeom prst="curvedConnector3">
              <a:avLst>
                <a:gd name="adj1" fmla="val 13529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20" name="AutoShape 40"/>
            <p:cNvCxnSpPr>
              <a:cxnSpLocks noChangeShapeType="1"/>
            </p:cNvCxnSpPr>
            <p:nvPr/>
          </p:nvCxnSpPr>
          <p:spPr bwMode="auto">
            <a:xfrm rot="16200000">
              <a:off x="2029" y="2603"/>
              <a:ext cx="272" cy="110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21" name="AutoShape 41"/>
            <p:cNvCxnSpPr>
              <a:cxnSpLocks noChangeShapeType="1"/>
            </p:cNvCxnSpPr>
            <p:nvPr/>
          </p:nvCxnSpPr>
          <p:spPr bwMode="auto">
            <a:xfrm rot="5400000">
              <a:off x="3075" y="1511"/>
              <a:ext cx="54" cy="1442"/>
            </a:xfrm>
            <a:prstGeom prst="curvedConnector3">
              <a:avLst>
                <a:gd name="adj1" fmla="val 67406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23" name="AutoShape 43"/>
            <p:cNvCxnSpPr>
              <a:cxnSpLocks noChangeShapeType="1"/>
              <a:stCxn id="122900" idx="7"/>
              <a:endCxn id="122897" idx="1"/>
            </p:cNvCxnSpPr>
            <p:nvPr/>
          </p:nvCxnSpPr>
          <p:spPr bwMode="auto">
            <a:xfrm rot="16200000">
              <a:off x="3089" y="1245"/>
              <a:ext cx="54" cy="1442"/>
            </a:xfrm>
            <a:prstGeom prst="curvedConnector3">
              <a:avLst>
                <a:gd name="adj1" fmla="val 47777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24" name="AutoShape 44"/>
            <p:cNvCxnSpPr>
              <a:cxnSpLocks noChangeShapeType="1"/>
              <a:endCxn id="122900" idx="4"/>
            </p:cNvCxnSpPr>
            <p:nvPr/>
          </p:nvCxnSpPr>
          <p:spPr bwMode="auto">
            <a:xfrm rot="10800000">
              <a:off x="2123" y="2341"/>
              <a:ext cx="666" cy="61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26" name="Text Box 46"/>
            <p:cNvSpPr txBox="1">
              <a:spLocks noChangeArrowheads="1"/>
            </p:cNvSpPr>
            <p:nvPr/>
          </p:nvSpPr>
          <p:spPr bwMode="auto">
            <a:xfrm>
              <a:off x="2200" y="3562"/>
              <a:ext cx="40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挂起</a:t>
              </a:r>
            </a:p>
          </p:txBody>
        </p:sp>
        <p:grpSp>
          <p:nvGrpSpPr>
            <p:cNvPr id="122927" name="Group 47"/>
            <p:cNvGrpSpPr>
              <a:grpSpLocks/>
            </p:cNvGrpSpPr>
            <p:nvPr/>
          </p:nvGrpSpPr>
          <p:grpSpPr bwMode="auto">
            <a:xfrm>
              <a:off x="476" y="2569"/>
              <a:ext cx="1043" cy="408"/>
              <a:chOff x="1565" y="1434"/>
              <a:chExt cx="771" cy="408"/>
            </a:xfrm>
          </p:grpSpPr>
          <p:sp>
            <p:nvSpPr>
              <p:cNvPr id="122928" name="Oval 48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771" cy="40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29" name="Text Box 49"/>
              <p:cNvSpPr txBox="1">
                <a:spLocks noChangeArrowheads="1"/>
              </p:cNvSpPr>
              <p:nvPr/>
            </p:nvSpPr>
            <p:spPr bwMode="auto">
              <a:xfrm>
                <a:off x="1683" y="1507"/>
                <a:ext cx="5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  就绪</a:t>
                </a:r>
                <a:r>
                  <a:rPr lang="en-US" altLang="zh-CN" b="1"/>
                  <a:t>/</a:t>
                </a:r>
                <a:r>
                  <a:rPr lang="zh-CN" altLang="en-US" b="1"/>
                  <a:t>挂起</a:t>
                </a:r>
              </a:p>
            </p:txBody>
          </p:sp>
        </p:grpSp>
        <p:cxnSp>
          <p:nvCxnSpPr>
            <p:cNvPr id="122930" name="AutoShape 50"/>
            <p:cNvCxnSpPr>
              <a:cxnSpLocks noChangeShapeType="1"/>
              <a:stCxn id="122928" idx="0"/>
              <a:endCxn id="122900" idx="2"/>
            </p:cNvCxnSpPr>
            <p:nvPr/>
          </p:nvCxnSpPr>
          <p:spPr bwMode="auto">
            <a:xfrm rot="16200000">
              <a:off x="1152" y="1983"/>
              <a:ext cx="432" cy="73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31" name="AutoShape 51"/>
            <p:cNvCxnSpPr>
              <a:cxnSpLocks noChangeShapeType="1"/>
              <a:stCxn id="122891" idx="4"/>
            </p:cNvCxnSpPr>
            <p:nvPr/>
          </p:nvCxnSpPr>
          <p:spPr bwMode="auto">
            <a:xfrm rot="16200000" flipH="1">
              <a:off x="1371" y="1606"/>
              <a:ext cx="415" cy="435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32" name="AutoShape 52"/>
            <p:cNvCxnSpPr>
              <a:cxnSpLocks noChangeShapeType="1"/>
              <a:stCxn id="122900" idx="3"/>
              <a:endCxn id="122928" idx="6"/>
            </p:cNvCxnSpPr>
            <p:nvPr/>
          </p:nvCxnSpPr>
          <p:spPr bwMode="auto">
            <a:xfrm rot="5400000">
              <a:off x="1439" y="2361"/>
              <a:ext cx="492" cy="331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34" name="AutoShape 54"/>
            <p:cNvCxnSpPr>
              <a:cxnSpLocks noChangeShapeType="1"/>
              <a:stCxn id="122913" idx="2"/>
              <a:endCxn id="122928" idx="3"/>
            </p:cNvCxnSpPr>
            <p:nvPr/>
          </p:nvCxnSpPr>
          <p:spPr bwMode="auto">
            <a:xfrm rot="10800000">
              <a:off x="629" y="2917"/>
              <a:ext cx="391" cy="581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35" name="Text Box 55"/>
            <p:cNvSpPr txBox="1">
              <a:spLocks noChangeArrowheads="1"/>
            </p:cNvSpPr>
            <p:nvPr/>
          </p:nvSpPr>
          <p:spPr bwMode="auto">
            <a:xfrm>
              <a:off x="4423" y="1706"/>
              <a:ext cx="40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完成</a:t>
              </a:r>
            </a:p>
          </p:txBody>
        </p: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702" y="3113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事件发生</a:t>
              </a:r>
            </a:p>
          </p:txBody>
        </p:sp>
        <p:sp>
          <p:nvSpPr>
            <p:cNvPr id="122945" name="Freeform 65"/>
            <p:cNvSpPr>
              <a:spLocks/>
            </p:cNvSpPr>
            <p:nvPr/>
          </p:nvSpPr>
          <p:spPr bwMode="auto">
            <a:xfrm>
              <a:off x="476" y="1480"/>
              <a:ext cx="499" cy="1180"/>
            </a:xfrm>
            <a:custGeom>
              <a:avLst/>
              <a:gdLst>
                <a:gd name="T0" fmla="*/ 552 w 552"/>
                <a:gd name="T1" fmla="*/ 0 h 1225"/>
                <a:gd name="T2" fmla="*/ 234 w 552"/>
                <a:gd name="T3" fmla="*/ 227 h 1225"/>
                <a:gd name="T4" fmla="*/ 53 w 552"/>
                <a:gd name="T5" fmla="*/ 635 h 1225"/>
                <a:gd name="T6" fmla="*/ 7 w 552"/>
                <a:gd name="T7" fmla="*/ 862 h 1225"/>
                <a:gd name="T8" fmla="*/ 98 w 552"/>
                <a:gd name="T9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225">
                  <a:moveTo>
                    <a:pt x="552" y="0"/>
                  </a:moveTo>
                  <a:cubicBezTo>
                    <a:pt x="434" y="60"/>
                    <a:pt x="317" y="121"/>
                    <a:pt x="234" y="227"/>
                  </a:cubicBezTo>
                  <a:cubicBezTo>
                    <a:pt x="151" y="333"/>
                    <a:pt x="91" y="529"/>
                    <a:pt x="53" y="635"/>
                  </a:cubicBezTo>
                  <a:cubicBezTo>
                    <a:pt x="15" y="741"/>
                    <a:pt x="0" y="764"/>
                    <a:pt x="7" y="862"/>
                  </a:cubicBezTo>
                  <a:cubicBezTo>
                    <a:pt x="14" y="960"/>
                    <a:pt x="83" y="1165"/>
                    <a:pt x="98" y="1225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7" name="Freeform 67"/>
            <p:cNvSpPr>
              <a:spLocks/>
            </p:cNvSpPr>
            <p:nvPr/>
          </p:nvSpPr>
          <p:spPr bwMode="auto">
            <a:xfrm>
              <a:off x="68" y="1071"/>
              <a:ext cx="4097" cy="1648"/>
            </a:xfrm>
            <a:custGeom>
              <a:avLst/>
              <a:gdLst>
                <a:gd name="T0" fmla="*/ 4097 w 4097"/>
                <a:gd name="T1" fmla="*/ 786 h 1648"/>
                <a:gd name="T2" fmla="*/ 4006 w 4097"/>
                <a:gd name="T3" fmla="*/ 424 h 1648"/>
                <a:gd name="T4" fmla="*/ 3780 w 4097"/>
                <a:gd name="T5" fmla="*/ 242 h 1648"/>
                <a:gd name="T6" fmla="*/ 3417 w 4097"/>
                <a:gd name="T7" fmla="*/ 106 h 1648"/>
                <a:gd name="T8" fmla="*/ 2646 w 4097"/>
                <a:gd name="T9" fmla="*/ 15 h 1648"/>
                <a:gd name="T10" fmla="*/ 1512 w 4097"/>
                <a:gd name="T11" fmla="*/ 15 h 1648"/>
                <a:gd name="T12" fmla="*/ 786 w 4097"/>
                <a:gd name="T13" fmla="*/ 61 h 1648"/>
                <a:gd name="T14" fmla="*/ 196 w 4097"/>
                <a:gd name="T15" fmla="*/ 333 h 1648"/>
                <a:gd name="T16" fmla="*/ 15 w 4097"/>
                <a:gd name="T17" fmla="*/ 696 h 1648"/>
                <a:gd name="T18" fmla="*/ 105 w 4097"/>
                <a:gd name="T19" fmla="*/ 1104 h 1648"/>
                <a:gd name="T20" fmla="*/ 423 w 4097"/>
                <a:gd name="T21" fmla="*/ 1648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97" h="1648">
                  <a:moveTo>
                    <a:pt x="4097" y="786"/>
                  </a:moveTo>
                  <a:cubicBezTo>
                    <a:pt x="4078" y="650"/>
                    <a:pt x="4059" y="515"/>
                    <a:pt x="4006" y="424"/>
                  </a:cubicBezTo>
                  <a:cubicBezTo>
                    <a:pt x="3953" y="333"/>
                    <a:pt x="3878" y="295"/>
                    <a:pt x="3780" y="242"/>
                  </a:cubicBezTo>
                  <a:cubicBezTo>
                    <a:pt x="3682" y="189"/>
                    <a:pt x="3606" y="144"/>
                    <a:pt x="3417" y="106"/>
                  </a:cubicBezTo>
                  <a:cubicBezTo>
                    <a:pt x="3228" y="68"/>
                    <a:pt x="2963" y="30"/>
                    <a:pt x="2646" y="15"/>
                  </a:cubicBezTo>
                  <a:cubicBezTo>
                    <a:pt x="2329" y="0"/>
                    <a:pt x="1822" y="7"/>
                    <a:pt x="1512" y="15"/>
                  </a:cubicBezTo>
                  <a:cubicBezTo>
                    <a:pt x="1202" y="23"/>
                    <a:pt x="1005" y="8"/>
                    <a:pt x="786" y="61"/>
                  </a:cubicBezTo>
                  <a:cubicBezTo>
                    <a:pt x="567" y="114"/>
                    <a:pt x="324" y="227"/>
                    <a:pt x="196" y="333"/>
                  </a:cubicBezTo>
                  <a:cubicBezTo>
                    <a:pt x="68" y="439"/>
                    <a:pt x="30" y="568"/>
                    <a:pt x="15" y="696"/>
                  </a:cubicBezTo>
                  <a:cubicBezTo>
                    <a:pt x="0" y="824"/>
                    <a:pt x="37" y="945"/>
                    <a:pt x="105" y="1104"/>
                  </a:cubicBezTo>
                  <a:cubicBezTo>
                    <a:pt x="173" y="1263"/>
                    <a:pt x="298" y="1455"/>
                    <a:pt x="423" y="164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8" name="Text Box 68"/>
            <p:cNvSpPr txBox="1">
              <a:spLocks noChangeArrowheads="1"/>
            </p:cNvSpPr>
            <p:nvPr/>
          </p:nvSpPr>
          <p:spPr bwMode="auto">
            <a:xfrm>
              <a:off x="3424" y="935"/>
              <a:ext cx="40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挂起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操作系统对进程的控制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78431805"/>
              </p:ext>
            </p:extLst>
          </p:nvPr>
        </p:nvGraphicFramePr>
        <p:xfrm>
          <a:off x="1187624" y="1556792"/>
          <a:ext cx="68407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内核的概念</a:t>
            </a: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一些与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硬件紧密相关、基本的、公共的、运行频率较高</a:t>
            </a:r>
            <a:r>
              <a:rPr lang="zh-CN" altLang="en-US" sz="2400" b="0" dirty="0" smtClean="0">
                <a:ea typeface="宋体" pitchFamily="2" charset="-122"/>
              </a:rPr>
              <a:t>的模块，以及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关键性数据结构</a:t>
            </a:r>
            <a:r>
              <a:rPr lang="zh-CN" altLang="en-US" sz="2400" b="0" dirty="0" smtClean="0">
                <a:ea typeface="宋体" pitchFamily="2" charset="-122"/>
              </a:rPr>
              <a:t>等常驻内存，便于提高操作系统运行效能的这部分软件，称为操作系统的内核。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用户通过系统调用访问操作系统的功能，这些功能最终都通过操作系统内核实现。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不同操作系统对内核的定义和功能范围的设定是不同的。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通常而言，操作系统内核的功能可以概括为</a:t>
            </a:r>
            <a:r>
              <a:rPr lang="zh-CN" altLang="en-US" dirty="0" smtClean="0">
                <a:solidFill>
                  <a:srgbClr val="FE0000"/>
                </a:solidFill>
              </a:rPr>
              <a:t>资源管理功能</a:t>
            </a:r>
            <a:r>
              <a:rPr lang="zh-CN" altLang="en-US" b="0" dirty="0" smtClean="0"/>
              <a:t>和</a:t>
            </a:r>
            <a:r>
              <a:rPr lang="zh-CN" altLang="en-US" dirty="0" smtClean="0">
                <a:solidFill>
                  <a:srgbClr val="FE0000"/>
                </a:solidFill>
              </a:rPr>
              <a:t>支撑功能</a:t>
            </a:r>
            <a:r>
              <a:rPr lang="zh-CN" altLang="en-US" b="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资源管理功能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进程管理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进程创建和终止、调度、状态转换、同步和通信、管理</a:t>
            </a:r>
            <a:r>
              <a:rPr lang="en-US" altLang="zh-CN" b="0" dirty="0" smtClean="0">
                <a:ea typeface="宋体" pitchFamily="2" charset="-122"/>
              </a:rPr>
              <a:t>PCB</a:t>
            </a:r>
            <a:r>
              <a:rPr lang="zh-CN" altLang="en-US" b="0" dirty="0" smtClean="0">
                <a:ea typeface="宋体" pitchFamily="2" charset="-122"/>
              </a:rPr>
              <a:t>等。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存储管理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为进程分配内存空间、实现内存保护和对换功能以及对内存分段、分页管理等。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0" dirty="0" smtClean="0"/>
              <a:t>I/O</a:t>
            </a:r>
            <a:r>
              <a:rPr lang="zh-CN" altLang="en-US" b="0" dirty="0" smtClean="0"/>
              <a:t>设备管理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</a:t>
            </a:r>
            <a:r>
              <a:rPr lang="en-US" altLang="zh-CN" b="0" dirty="0" smtClean="0">
                <a:ea typeface="宋体" pitchFamily="2" charset="-122"/>
              </a:rPr>
              <a:t>I/O</a:t>
            </a:r>
            <a:r>
              <a:rPr lang="zh-CN" altLang="en-US" b="0" dirty="0" smtClean="0">
                <a:ea typeface="宋体" pitchFamily="2" charset="-122"/>
              </a:rPr>
              <a:t>缓冲区的管理，为进程分配</a:t>
            </a:r>
            <a:r>
              <a:rPr lang="en-US" altLang="zh-CN" b="0" dirty="0" smtClean="0">
                <a:ea typeface="宋体" pitchFamily="2" charset="-122"/>
              </a:rPr>
              <a:t>I/O</a:t>
            </a:r>
            <a:r>
              <a:rPr lang="zh-CN" altLang="en-US" b="0" dirty="0" smtClean="0">
                <a:ea typeface="宋体" pitchFamily="2" charset="-122"/>
              </a:rPr>
              <a:t>通道和设备等。</a:t>
            </a:r>
            <a:endParaRPr lang="en-US" altLang="zh-CN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52736"/>
            <a:ext cx="9036496" cy="5184576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支撑功能</a:t>
            </a:r>
          </a:p>
          <a:p>
            <a:pPr lvl="1" eaLnBrk="1" hangingPunct="1"/>
            <a:r>
              <a:rPr lang="zh-CN" altLang="en-US" b="0" dirty="0" smtClean="0"/>
              <a:t>中断处理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中断处理既是内核的基本功能，也是整个操作系统赖以活动的基础，操作系统的一切重要活动最终都依赖于中断。</a:t>
            </a:r>
          </a:p>
          <a:p>
            <a:pPr lvl="1" eaLnBrk="1" hangingPunct="1"/>
            <a:r>
              <a:rPr lang="zh-CN" altLang="en-US" b="0" dirty="0" smtClean="0"/>
              <a:t>时钟管理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操作系统的很多功能都依赖于时钟，如时间片控制等。</a:t>
            </a:r>
          </a:p>
          <a:p>
            <a:pPr lvl="1" eaLnBrk="1" hangingPunct="1"/>
            <a:r>
              <a:rPr lang="zh-CN" altLang="en-US" b="0" dirty="0" smtClean="0"/>
              <a:t>原语操作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由若干机器指令构成用以完成特定功能的一个过程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在执行中不可分割</a:t>
            </a:r>
            <a:r>
              <a:rPr lang="en-US" altLang="zh-CN" sz="2400" b="0" dirty="0" smtClean="0">
                <a:latin typeface="宋体"/>
                <a:ea typeface="宋体" pitchFamily="2" charset="-122"/>
              </a:rPr>
              <a:t>——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原子操作</a:t>
            </a:r>
            <a:endParaRPr lang="en-US" altLang="zh-CN" sz="2400" dirty="0" smtClean="0">
              <a:solidFill>
                <a:srgbClr val="FE0000"/>
              </a:solidFill>
              <a:ea typeface="宋体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操作系统内核的功能大都通过执行各种原语操作实现</a:t>
            </a:r>
          </a:p>
          <a:p>
            <a:pPr lvl="1" eaLnBrk="1" hangingPunct="1"/>
            <a:r>
              <a:rPr lang="zh-CN" altLang="en-US" b="0" dirty="0" smtClean="0"/>
              <a:t>统计、监测功能</a:t>
            </a:r>
            <a:endParaRPr lang="zh-CN" altLang="en-US" sz="2800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操作系统是资源的管理者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采用表格（或数据结构）来记载各资源的信息，从而实现对资源的管理、维护、更新等。</a:t>
            </a:r>
          </a:p>
          <a:p>
            <a:pPr eaLnBrk="1" hangingPunct="1"/>
            <a:r>
              <a:rPr lang="zh-CN" altLang="en-US" b="0" dirty="0" smtClean="0"/>
              <a:t>操作系统控制表的通用结构</a:t>
            </a:r>
            <a:endParaRPr lang="en-US" altLang="zh-CN" b="0" dirty="0" smtClean="0"/>
          </a:p>
          <a:p>
            <a:pPr eaLnBrk="1" hangingPunct="1"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</a:t>
            </a:r>
            <a:endParaRPr lang="zh-CN" altLang="en-US" sz="2400" b="0" dirty="0">
              <a:ea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</a:t>
            </a:r>
            <a:endParaRPr lang="zh-CN" altLang="en-US" b="0" dirty="0" smtClean="0"/>
          </a:p>
        </p:txBody>
      </p: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2149475" y="2903538"/>
            <a:ext cx="4727575" cy="3333750"/>
            <a:chOff x="1292" y="1933"/>
            <a:chExt cx="2978" cy="21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292" y="2920"/>
              <a:ext cx="650" cy="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92" y="2709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文件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2" y="2498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设备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92" y="2287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内存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92" y="2287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92" y="2498"/>
              <a:ext cx="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292" y="2709"/>
              <a:ext cx="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292" y="2920"/>
              <a:ext cx="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92" y="3135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292" y="2287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942" y="2287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2244" y="3555"/>
              <a:ext cx="650" cy="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</a:t>
              </a:r>
              <a:r>
                <a:rPr lang="en-US" altLang="zh-CN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0" name="Rectangle 64"/>
            <p:cNvSpPr>
              <a:spLocks noChangeArrowheads="1"/>
            </p:cNvSpPr>
            <p:nvPr/>
          </p:nvSpPr>
          <p:spPr bwMode="auto">
            <a:xfrm>
              <a:off x="2244" y="3344"/>
              <a:ext cx="650" cy="2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altLang="zh-CN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2244" y="3133"/>
              <a:ext cx="650" cy="2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</a:t>
              </a:r>
              <a:r>
                <a:rPr lang="en-US" altLang="zh-CN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2244" y="2922"/>
              <a:ext cx="650" cy="2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</a:t>
              </a:r>
              <a:r>
                <a:rPr lang="en-US" altLang="zh-CN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2244" y="2922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8"/>
            <p:cNvSpPr>
              <a:spLocks noChangeShapeType="1"/>
            </p:cNvSpPr>
            <p:nvPr/>
          </p:nvSpPr>
          <p:spPr bwMode="auto">
            <a:xfrm>
              <a:off x="2244" y="3133"/>
              <a:ext cx="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>
              <a:off x="2244" y="3344"/>
              <a:ext cx="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2244" y="3555"/>
              <a:ext cx="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>
              <a:off x="2244" y="377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72"/>
            <p:cNvSpPr>
              <a:spLocks noChangeShapeType="1"/>
            </p:cNvSpPr>
            <p:nvPr/>
          </p:nvSpPr>
          <p:spPr bwMode="auto">
            <a:xfrm>
              <a:off x="2244" y="2922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73"/>
            <p:cNvSpPr>
              <a:spLocks noChangeShapeType="1"/>
            </p:cNvSpPr>
            <p:nvPr/>
          </p:nvSpPr>
          <p:spPr bwMode="auto">
            <a:xfrm>
              <a:off x="2894" y="2922"/>
              <a:ext cx="0" cy="8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82"/>
            <p:cNvSpPr>
              <a:spLocks noChangeArrowheads="1"/>
            </p:cNvSpPr>
            <p:nvPr/>
          </p:nvSpPr>
          <p:spPr bwMode="auto">
            <a:xfrm>
              <a:off x="2259" y="1933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内存</a:t>
              </a:r>
              <a:r>
                <a:rPr lang="zh-CN" altLang="en-US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表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>
              <a:off x="2259" y="1933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87"/>
            <p:cNvSpPr>
              <a:spLocks noChangeShapeType="1"/>
            </p:cNvSpPr>
            <p:nvPr/>
          </p:nvSpPr>
          <p:spPr bwMode="auto">
            <a:xfrm>
              <a:off x="2259" y="2144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8"/>
            <p:cNvSpPr>
              <a:spLocks noChangeShapeType="1"/>
            </p:cNvSpPr>
            <p:nvPr/>
          </p:nvSpPr>
          <p:spPr bwMode="auto">
            <a:xfrm>
              <a:off x="2259" y="1933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9"/>
            <p:cNvSpPr>
              <a:spLocks noChangeShapeType="1"/>
            </p:cNvSpPr>
            <p:nvPr/>
          </p:nvSpPr>
          <p:spPr bwMode="auto">
            <a:xfrm>
              <a:off x="2909" y="1933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92"/>
            <p:cNvSpPr>
              <a:spLocks noChangeArrowheads="1"/>
            </p:cNvSpPr>
            <p:nvPr/>
          </p:nvSpPr>
          <p:spPr bwMode="auto">
            <a:xfrm>
              <a:off x="2250" y="2266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en-US" altLang="zh-CN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I/O</a:t>
              </a:r>
              <a:r>
                <a:rPr lang="zh-CN" altLang="en-US" sz="1600" b="1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表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>
              <a:off x="2250" y="2266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94"/>
            <p:cNvSpPr>
              <a:spLocks noChangeShapeType="1"/>
            </p:cNvSpPr>
            <p:nvPr/>
          </p:nvSpPr>
          <p:spPr bwMode="auto">
            <a:xfrm>
              <a:off x="2250" y="2477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2250" y="226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>
              <a:off x="2900" y="226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98"/>
            <p:cNvSpPr>
              <a:spLocks noChangeArrowheads="1"/>
            </p:cNvSpPr>
            <p:nvPr/>
          </p:nvSpPr>
          <p:spPr bwMode="auto">
            <a:xfrm>
              <a:off x="2241" y="2575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文件表</a:t>
              </a:r>
            </a:p>
          </p:txBody>
        </p:sp>
        <p:sp>
          <p:nvSpPr>
            <p:cNvPr id="41" name="Line 99"/>
            <p:cNvSpPr>
              <a:spLocks noChangeShapeType="1"/>
            </p:cNvSpPr>
            <p:nvPr/>
          </p:nvSpPr>
          <p:spPr bwMode="auto">
            <a:xfrm>
              <a:off x="2241" y="2575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0"/>
            <p:cNvSpPr>
              <a:spLocks noChangeShapeType="1"/>
            </p:cNvSpPr>
            <p:nvPr/>
          </p:nvSpPr>
          <p:spPr bwMode="auto">
            <a:xfrm>
              <a:off x="2241" y="2786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1"/>
            <p:cNvSpPr>
              <a:spLocks noChangeShapeType="1"/>
            </p:cNvSpPr>
            <p:nvPr/>
          </p:nvSpPr>
          <p:spPr bwMode="auto">
            <a:xfrm>
              <a:off x="2241" y="2575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2"/>
            <p:cNvSpPr>
              <a:spLocks noChangeShapeType="1"/>
            </p:cNvSpPr>
            <p:nvPr/>
          </p:nvSpPr>
          <p:spPr bwMode="auto">
            <a:xfrm>
              <a:off x="2891" y="2575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106"/>
            <p:cNvSpPr>
              <a:spLocks noChangeArrowheads="1"/>
            </p:cNvSpPr>
            <p:nvPr/>
          </p:nvSpPr>
          <p:spPr bwMode="auto">
            <a:xfrm>
              <a:off x="3529" y="2514"/>
              <a:ext cx="741" cy="2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进程映像</a:t>
              </a:r>
              <a:r>
                <a:rPr lang="en-US" altLang="zh-CN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1</a:t>
              </a:r>
              <a:endParaRPr lang="zh-CN" altLang="en-US" sz="1600" b="1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46" name="Line 107"/>
            <p:cNvSpPr>
              <a:spLocks noChangeShapeType="1"/>
            </p:cNvSpPr>
            <p:nvPr/>
          </p:nvSpPr>
          <p:spPr bwMode="auto">
            <a:xfrm>
              <a:off x="3529" y="2514"/>
              <a:ext cx="7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8"/>
            <p:cNvSpPr>
              <a:spLocks noChangeShapeType="1"/>
            </p:cNvSpPr>
            <p:nvPr/>
          </p:nvSpPr>
          <p:spPr bwMode="auto">
            <a:xfrm>
              <a:off x="3529" y="2725"/>
              <a:ext cx="7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9"/>
            <p:cNvSpPr>
              <a:spLocks noChangeShapeType="1"/>
            </p:cNvSpPr>
            <p:nvPr/>
          </p:nvSpPr>
          <p:spPr bwMode="auto">
            <a:xfrm>
              <a:off x="3529" y="251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10"/>
            <p:cNvSpPr>
              <a:spLocks noChangeShapeType="1"/>
            </p:cNvSpPr>
            <p:nvPr/>
          </p:nvSpPr>
          <p:spPr bwMode="auto">
            <a:xfrm>
              <a:off x="4270" y="251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32"/>
            <p:cNvSpPr>
              <a:spLocks noChangeArrowheads="1"/>
            </p:cNvSpPr>
            <p:nvPr/>
          </p:nvSpPr>
          <p:spPr bwMode="auto">
            <a:xfrm>
              <a:off x="3529" y="2802"/>
              <a:ext cx="741" cy="2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进程映像</a:t>
              </a:r>
              <a:r>
                <a:rPr lang="en-US" altLang="zh-CN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1" name="Line 133"/>
            <p:cNvSpPr>
              <a:spLocks noChangeShapeType="1"/>
            </p:cNvSpPr>
            <p:nvPr/>
          </p:nvSpPr>
          <p:spPr bwMode="auto">
            <a:xfrm>
              <a:off x="3529" y="2802"/>
              <a:ext cx="7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34"/>
            <p:cNvSpPr>
              <a:spLocks noChangeShapeType="1"/>
            </p:cNvSpPr>
            <p:nvPr/>
          </p:nvSpPr>
          <p:spPr bwMode="auto">
            <a:xfrm>
              <a:off x="3529" y="3013"/>
              <a:ext cx="7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35"/>
            <p:cNvSpPr>
              <a:spLocks noChangeShapeType="1"/>
            </p:cNvSpPr>
            <p:nvPr/>
          </p:nvSpPr>
          <p:spPr bwMode="auto">
            <a:xfrm>
              <a:off x="3529" y="280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6"/>
            <p:cNvSpPr>
              <a:spLocks noChangeShapeType="1"/>
            </p:cNvSpPr>
            <p:nvPr/>
          </p:nvSpPr>
          <p:spPr bwMode="auto">
            <a:xfrm>
              <a:off x="4270" y="280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138"/>
            <p:cNvSpPr>
              <a:spLocks noChangeArrowheads="1"/>
            </p:cNvSpPr>
            <p:nvPr/>
          </p:nvSpPr>
          <p:spPr bwMode="auto">
            <a:xfrm>
              <a:off x="3529" y="3346"/>
              <a:ext cx="741" cy="2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进程映像</a:t>
              </a:r>
              <a:r>
                <a:rPr lang="en-US" altLang="zh-CN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6" name="Line 139"/>
            <p:cNvSpPr>
              <a:spLocks noChangeShapeType="1"/>
            </p:cNvSpPr>
            <p:nvPr/>
          </p:nvSpPr>
          <p:spPr bwMode="auto">
            <a:xfrm>
              <a:off x="3529" y="3346"/>
              <a:ext cx="7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40"/>
            <p:cNvSpPr>
              <a:spLocks noChangeShapeType="1"/>
            </p:cNvSpPr>
            <p:nvPr/>
          </p:nvSpPr>
          <p:spPr bwMode="auto">
            <a:xfrm>
              <a:off x="3529" y="3557"/>
              <a:ext cx="7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41"/>
            <p:cNvSpPr>
              <a:spLocks noChangeShapeType="1"/>
            </p:cNvSpPr>
            <p:nvPr/>
          </p:nvSpPr>
          <p:spPr bwMode="auto">
            <a:xfrm>
              <a:off x="3529" y="334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42"/>
            <p:cNvSpPr>
              <a:spLocks noChangeShapeType="1"/>
            </p:cNvSpPr>
            <p:nvPr/>
          </p:nvSpPr>
          <p:spPr bwMode="auto">
            <a:xfrm>
              <a:off x="4270" y="334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43"/>
            <p:cNvSpPr txBox="1">
              <a:spLocks noChangeArrowheads="1"/>
            </p:cNvSpPr>
            <p:nvPr/>
          </p:nvSpPr>
          <p:spPr bwMode="auto">
            <a:xfrm>
              <a:off x="3629" y="2985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……</a:t>
              </a:r>
            </a:p>
          </p:txBody>
        </p:sp>
        <p:sp>
          <p:nvSpPr>
            <p:cNvPr id="61" name="Line 144"/>
            <p:cNvSpPr>
              <a:spLocks noChangeShapeType="1"/>
            </p:cNvSpPr>
            <p:nvPr/>
          </p:nvSpPr>
          <p:spPr bwMode="auto">
            <a:xfrm flipV="1">
              <a:off x="1942" y="2015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45"/>
            <p:cNvSpPr>
              <a:spLocks noChangeShapeType="1"/>
            </p:cNvSpPr>
            <p:nvPr/>
          </p:nvSpPr>
          <p:spPr bwMode="auto">
            <a:xfrm flipV="1">
              <a:off x="1942" y="2378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6"/>
            <p:cNvSpPr>
              <a:spLocks noChangeShapeType="1"/>
            </p:cNvSpPr>
            <p:nvPr/>
          </p:nvSpPr>
          <p:spPr bwMode="auto">
            <a:xfrm flipV="1">
              <a:off x="1942" y="2650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47"/>
            <p:cNvSpPr>
              <a:spLocks noChangeShapeType="1"/>
            </p:cNvSpPr>
            <p:nvPr/>
          </p:nvSpPr>
          <p:spPr bwMode="auto">
            <a:xfrm flipV="1">
              <a:off x="1942" y="2967"/>
              <a:ext cx="31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48"/>
            <p:cNvSpPr>
              <a:spLocks noChangeShapeType="1"/>
            </p:cNvSpPr>
            <p:nvPr/>
          </p:nvSpPr>
          <p:spPr bwMode="auto">
            <a:xfrm flipV="1">
              <a:off x="2894" y="2604"/>
              <a:ext cx="635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9"/>
            <p:cNvSpPr>
              <a:spLocks noChangeShapeType="1"/>
            </p:cNvSpPr>
            <p:nvPr/>
          </p:nvSpPr>
          <p:spPr bwMode="auto">
            <a:xfrm flipV="1">
              <a:off x="2894" y="2876"/>
              <a:ext cx="63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50"/>
            <p:cNvSpPr>
              <a:spLocks noChangeShapeType="1"/>
            </p:cNvSpPr>
            <p:nvPr/>
          </p:nvSpPr>
          <p:spPr bwMode="auto">
            <a:xfrm flipV="1">
              <a:off x="2894" y="3421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152"/>
            <p:cNvSpPr>
              <a:spLocks noChangeArrowheads="1"/>
            </p:cNvSpPr>
            <p:nvPr/>
          </p:nvSpPr>
          <p:spPr bwMode="auto">
            <a:xfrm>
              <a:off x="2224" y="3822"/>
              <a:ext cx="74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Font typeface="Arial" pitchFamily="34" charset="0"/>
                <a:buNone/>
              </a:pPr>
              <a:r>
                <a:rPr lang="zh-CN" altLang="en-US" sz="1600" b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主进程表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并发：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两个或多个事件在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同一时间间隔内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发生</a:t>
            </a:r>
            <a:endParaRPr lang="zh-CN" altLang="en-US" b="0" dirty="0" smtClean="0"/>
          </a:p>
        </p:txBody>
      </p:sp>
      <p:grpSp>
        <p:nvGrpSpPr>
          <p:cNvPr id="100394" name="Group 42"/>
          <p:cNvGrpSpPr>
            <a:grpSpLocks/>
          </p:cNvGrpSpPr>
          <p:nvPr/>
        </p:nvGrpSpPr>
        <p:grpSpPr bwMode="auto">
          <a:xfrm>
            <a:off x="2339876" y="2305918"/>
            <a:ext cx="4824412" cy="2635250"/>
            <a:chOff x="1565" y="2042"/>
            <a:chExt cx="3039" cy="1660"/>
          </a:xfrm>
        </p:grpSpPr>
        <p:sp>
          <p:nvSpPr>
            <p:cNvPr id="5" name="矩形 4"/>
            <p:cNvSpPr/>
            <p:nvPr/>
          </p:nvSpPr>
          <p:spPr>
            <a:xfrm>
              <a:off x="1609" y="2756"/>
              <a:ext cx="1007" cy="261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事务处理系统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91" y="3029"/>
              <a:ext cx="1314" cy="341"/>
            </a:xfrm>
            <a:prstGeom prst="rect">
              <a:avLst/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数据库管理系统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191" y="3064"/>
              <a:ext cx="749" cy="297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若干应用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94" y="3370"/>
              <a:ext cx="2585" cy="318"/>
            </a:xfrm>
            <a:prstGeom prst="rect">
              <a:avLst/>
            </a:prstGeom>
            <a:solidFill>
              <a:srgbClr val="E06B0A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计算机操作系统</a:t>
              </a:r>
            </a:p>
          </p:txBody>
        </p:sp>
        <p:sp>
          <p:nvSpPr>
            <p:cNvPr id="4" name="椭圆 3"/>
            <p:cNvSpPr/>
            <p:nvPr/>
          </p:nvSpPr>
          <p:spPr>
            <a:xfrm>
              <a:off x="2285" y="2064"/>
              <a:ext cx="1004" cy="4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FFFF"/>
                  </a:solidFill>
                  <a:latin typeface="宋体" pitchFamily="2" charset="-122"/>
                </a:rPr>
                <a:t>应用级</a:t>
              </a:r>
            </a:p>
            <a:p>
              <a:pPr algn="ctr" eaLnBrk="1" hangingPunct="1"/>
              <a:r>
                <a:rPr lang="zh-CN" altLang="en-US" b="1">
                  <a:solidFill>
                    <a:srgbClr val="FFFFFF"/>
                  </a:solidFill>
                  <a:latin typeface="宋体" pitchFamily="2" charset="-122"/>
                </a:rPr>
                <a:t>并发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9" y="2423"/>
              <a:ext cx="975" cy="482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宋体" pitchFamily="2" charset="-122"/>
                </a:rPr>
                <a:t>系统级并发</a:t>
              </a:r>
            </a:p>
          </p:txBody>
        </p:sp>
        <p:sp>
          <p:nvSpPr>
            <p:cNvPr id="100390" name="Line 38"/>
            <p:cNvSpPr>
              <a:spLocks noChangeShapeType="1"/>
            </p:cNvSpPr>
            <p:nvPr/>
          </p:nvSpPr>
          <p:spPr bwMode="auto">
            <a:xfrm flipH="1">
              <a:off x="2336" y="2478"/>
              <a:ext cx="453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1" name="Line 39"/>
            <p:cNvSpPr>
              <a:spLocks noChangeShapeType="1"/>
            </p:cNvSpPr>
            <p:nvPr/>
          </p:nvSpPr>
          <p:spPr bwMode="auto">
            <a:xfrm>
              <a:off x="2789" y="2478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2" name="Line 40"/>
            <p:cNvSpPr>
              <a:spLocks noChangeShapeType="1"/>
            </p:cNvSpPr>
            <p:nvPr/>
          </p:nvSpPr>
          <p:spPr bwMode="auto">
            <a:xfrm>
              <a:off x="2789" y="2478"/>
              <a:ext cx="545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3" name="Line 41"/>
            <p:cNvSpPr>
              <a:spLocks noChangeShapeType="1"/>
            </p:cNvSpPr>
            <p:nvPr/>
          </p:nvSpPr>
          <p:spPr bwMode="auto">
            <a:xfrm>
              <a:off x="4078" y="2877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51920" y="5307085"/>
            <a:ext cx="159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并发类型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进程的构成及进程的组织</a:t>
            </a:r>
          </a:p>
        </p:txBody>
      </p:sp>
      <p:sp>
        <p:nvSpPr>
          <p:cNvPr id="312323" name="内容占位符 2"/>
          <p:cNvSpPr>
            <a:spLocks noGrp="1"/>
          </p:cNvSpPr>
          <p:nvPr>
            <p:ph idx="4294967295"/>
          </p:nvPr>
        </p:nvSpPr>
        <p:spPr>
          <a:xfrm>
            <a:off x="107950" y="1125538"/>
            <a:ext cx="8686800" cy="4349750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进程的构成（进程映像）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          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程序段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数据段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进程控制块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(PCB)</a:t>
            </a:r>
          </a:p>
          <a:p>
            <a:pPr eaLnBrk="1" hangingPunct="1"/>
            <a:r>
              <a:rPr lang="zh-CN" altLang="en-US" b="0" dirty="0" smtClean="0"/>
              <a:t>在某些系统中，当进程创建另一进程后，父子进程就以某种形式继续保持关联。</a:t>
            </a:r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如</a:t>
            </a:r>
            <a:r>
              <a:rPr lang="en-US" altLang="zh-CN" b="0" dirty="0" smtClean="0"/>
              <a:t>UNIX</a:t>
            </a:r>
            <a:r>
              <a:rPr lang="zh-CN" altLang="en-US" b="0" dirty="0" smtClean="0"/>
              <a:t>中，进程与其所有子女及后裔共同组成一个进程组。</a:t>
            </a:r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在</a:t>
            </a:r>
            <a:r>
              <a:rPr lang="en-US" altLang="zh-CN" b="0" dirty="0" smtClean="0"/>
              <a:t>Windows</a:t>
            </a:r>
            <a:r>
              <a:rPr lang="zh-CN" altLang="en-US" b="0" dirty="0" smtClean="0"/>
              <a:t>中，没有进程层次的概念，所有进程都是地位相等的。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graphicFrame>
        <p:nvGraphicFramePr>
          <p:cNvPr id="4" name="Group 5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49217453"/>
              </p:ext>
            </p:extLst>
          </p:nvPr>
        </p:nvGraphicFramePr>
        <p:xfrm>
          <a:off x="4719638" y="1340768"/>
          <a:ext cx="4173537" cy="4679952"/>
        </p:xfrm>
        <a:graphic>
          <a:graphicData uri="http://schemas.openxmlformats.org/drawingml/2006/table">
            <a:tbl>
              <a:tblPr/>
              <a:tblGrid>
                <a:gridCol w="4173537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标示符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程序计数器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内存指针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上下文数据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I/O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记账信息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23317"/>
            <a:ext cx="4038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进程控制块的作用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进程存在的唯一标志；</a:t>
            </a:r>
          </a:p>
          <a:p>
            <a:pPr lvl="1"/>
            <a:r>
              <a:rPr lang="en-US" altLang="zh-CN" dirty="0" smtClean="0">
                <a:latin typeface="+mj-ea"/>
                <a:ea typeface="+mj-ea"/>
              </a:rPr>
              <a:t>PCB(process control block)</a:t>
            </a:r>
            <a:r>
              <a:rPr lang="zh-CN" altLang="en-US" dirty="0" smtClean="0">
                <a:latin typeface="+mj-ea"/>
                <a:ea typeface="+mj-ea"/>
              </a:rPr>
              <a:t>常驻内存</a:t>
            </a:r>
          </a:p>
          <a:p>
            <a:r>
              <a:rPr lang="zh-CN" altLang="en-US" dirty="0" smtClean="0"/>
              <a:t>进程控制块中的信息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标识、处理机状态，进程调度信息，进程控制信息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进程控制块中的信息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进程标示符：</a:t>
            </a:r>
            <a:r>
              <a:rPr lang="zh-CN" altLang="en-US" b="0" dirty="0" smtClean="0">
                <a:ea typeface="宋体" pitchFamily="2" charset="-122"/>
              </a:rPr>
              <a:t>唯一地标识一个进程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/>
              <a:t> 内部标识符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操作系统为每个进程赋予的一个唯一整数，便于系统控制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b="0" dirty="0" smtClean="0"/>
              <a:t> 外部标识符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由创建者提供，通常是由字母、数字组成，往往是由用户（进程）在访问该进程时使用</a:t>
            </a:r>
            <a:r>
              <a:rPr lang="zh-CN" altLang="en-US" sz="2400" b="0" dirty="0" smtClean="0"/>
              <a:t>。</a:t>
            </a:r>
            <a:endParaRPr lang="zh-CN" altLang="en-US" sz="2400" b="0" dirty="0" smtClean="0"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sz="2800" b="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进程控制块中的信息（续）</a:t>
            </a:r>
          </a:p>
          <a:p>
            <a:pPr lvl="1" eaLnBrk="1" hangingPunct="1"/>
            <a:r>
              <a:rPr lang="zh-CN" altLang="en-US" b="0" dirty="0" smtClean="0"/>
              <a:t>处理机状态信息：</a:t>
            </a:r>
            <a:r>
              <a:rPr lang="zh-CN" altLang="en-US" b="0" dirty="0" smtClean="0">
                <a:ea typeface="宋体" pitchFamily="2" charset="-122"/>
              </a:rPr>
              <a:t>主要是由处理器的各种寄存器中的内容组成的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通用寄存器（用户可视寄存器）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暂存信息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指令计数器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   要访问的下一条指令的地址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程序状态字</a:t>
            </a:r>
            <a:r>
              <a:rPr lang="en-US" altLang="zh-CN" sz="2400" b="0" dirty="0" smtClean="0"/>
              <a:t>PSW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   状态信息，如条件码、执行方式、中断屏蔽标志等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用户栈指针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   存放过程和系统调用参数及调用地址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进程控制块中的信息（续）</a:t>
            </a:r>
          </a:p>
          <a:p>
            <a:pPr lvl="1" eaLnBrk="1" hangingPunct="1"/>
            <a:r>
              <a:rPr lang="zh-CN" altLang="en-US" b="0" dirty="0" smtClean="0"/>
              <a:t>进程调度信息：</a:t>
            </a:r>
            <a:r>
              <a:rPr lang="zh-CN" altLang="en-US" b="0" dirty="0" smtClean="0">
                <a:ea typeface="宋体" pitchFamily="2" charset="-122"/>
              </a:rPr>
              <a:t>与进程调度和进程对换有关的信息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进程状态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指明进程的当前状态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 进程优先级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进程使用户理器的优先级别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进程调度所需的其它信息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   如进程已等待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的时间总和、进程已执行的时间总和等；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事件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指进程由执行状态转变为阻塞状态所等待发生的事件，即阻塞原因。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进程控制块中的信息（续）</a:t>
            </a:r>
          </a:p>
          <a:p>
            <a:pPr lvl="1" eaLnBrk="1" hangingPunct="1"/>
            <a:r>
              <a:rPr lang="zh-CN" altLang="en-US" b="0" dirty="0" smtClean="0"/>
              <a:t>其它信息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程序和数据的地址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指进程的程序和数据所在的内存或外存地址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进程同步和通信机制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指实现进程同步和进程通信时必需的机制，如消息队列指针、信号量等。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资源清单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    进程所需的全部资源及已经分配到该进程的资源的清单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/>
              <a:t>链接指针</a:t>
            </a:r>
            <a:endParaRPr lang="zh-CN" altLang="en-US" sz="2400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18018796"/>
              </p:ext>
            </p:extLst>
          </p:nvPr>
        </p:nvGraphicFramePr>
        <p:xfrm>
          <a:off x="1235968" y="1397000"/>
          <a:ext cx="6864424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8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索引方式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系统根据所有进程的状态建立几张索引表。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1187450" y="2636838"/>
          <a:ext cx="67691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3" name="Visio" r:id="rId3" imgW="3379930" imgH="1796948" progId="Visio.Drawing.11">
                  <p:embed/>
                </p:oleObj>
              </mc:Choice>
              <mc:Fallback>
                <p:oleObj name="Visio" r:id="rId3" imgW="3379930" imgH="179694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6769100" cy="360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链接方式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通过链接指针将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块连接起来，形成队列。</a:t>
            </a:r>
          </a:p>
          <a:p>
            <a:pPr lvl="1" eaLnBrk="1" hangingPunct="1"/>
            <a:r>
              <a:rPr lang="zh-CN" altLang="en-US" sz="2400" b="0" dirty="0" smtClean="0"/>
              <a:t>单一队列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所有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块连接成一个队列</a:t>
            </a: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33162" name="Group 42"/>
          <p:cNvGrpSpPr>
            <a:grpSpLocks/>
          </p:cNvGrpSpPr>
          <p:nvPr/>
        </p:nvGrpSpPr>
        <p:grpSpPr bwMode="auto">
          <a:xfrm>
            <a:off x="1116013" y="4292600"/>
            <a:ext cx="6408737" cy="1187450"/>
            <a:chOff x="703" y="2704"/>
            <a:chExt cx="4037" cy="748"/>
          </a:xfrm>
        </p:grpSpPr>
        <p:grpSp>
          <p:nvGrpSpPr>
            <p:cNvPr id="133129" name="Group 9"/>
            <p:cNvGrpSpPr>
              <a:grpSpLocks/>
            </p:cNvGrpSpPr>
            <p:nvPr/>
          </p:nvGrpSpPr>
          <p:grpSpPr bwMode="auto">
            <a:xfrm>
              <a:off x="703" y="2704"/>
              <a:ext cx="726" cy="748"/>
              <a:chOff x="657" y="2704"/>
              <a:chExt cx="726" cy="748"/>
            </a:xfrm>
          </p:grpSpPr>
          <p:sp>
            <p:nvSpPr>
              <p:cNvPr id="133126" name="Text Box 6"/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726" cy="4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PCB</a:t>
                </a:r>
                <a:r>
                  <a:rPr lang="en-US" altLang="zh-CN" baseline="-25000"/>
                  <a:t>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Running</a:t>
                </a:r>
              </a:p>
            </p:txBody>
          </p:sp>
          <p:sp>
            <p:nvSpPr>
              <p:cNvPr id="133127" name="Text Box 7"/>
              <p:cNvSpPr txBox="1">
                <a:spLocks noChangeArrowheads="1"/>
              </p:cNvSpPr>
              <p:nvPr/>
            </p:nvSpPr>
            <p:spPr bwMode="auto">
              <a:xfrm>
                <a:off x="657" y="3215"/>
                <a:ext cx="72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</p:grpSp>
        <p:grpSp>
          <p:nvGrpSpPr>
            <p:cNvPr id="133130" name="Group 10"/>
            <p:cNvGrpSpPr>
              <a:grpSpLocks/>
            </p:cNvGrpSpPr>
            <p:nvPr/>
          </p:nvGrpSpPr>
          <p:grpSpPr bwMode="auto">
            <a:xfrm>
              <a:off x="1882" y="2704"/>
              <a:ext cx="726" cy="748"/>
              <a:chOff x="657" y="2704"/>
              <a:chExt cx="726" cy="748"/>
            </a:xfrm>
          </p:grpSpPr>
          <p:sp>
            <p:nvSpPr>
              <p:cNvPr id="133131" name="Text Box 11"/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726" cy="4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PCB</a:t>
                </a:r>
                <a:r>
                  <a:rPr lang="en-US" altLang="zh-CN" baseline="-25000"/>
                  <a:t>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Ready</a:t>
                </a:r>
              </a:p>
            </p:txBody>
          </p:sp>
          <p:sp>
            <p:nvSpPr>
              <p:cNvPr id="133132" name="Text Box 12"/>
              <p:cNvSpPr txBox="1">
                <a:spLocks noChangeArrowheads="1"/>
              </p:cNvSpPr>
              <p:nvPr/>
            </p:nvSpPr>
            <p:spPr bwMode="auto">
              <a:xfrm>
                <a:off x="657" y="3215"/>
                <a:ext cx="72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</p:grpSp>
        <p:grpSp>
          <p:nvGrpSpPr>
            <p:cNvPr id="133133" name="Group 13"/>
            <p:cNvGrpSpPr>
              <a:grpSpLocks/>
            </p:cNvGrpSpPr>
            <p:nvPr/>
          </p:nvGrpSpPr>
          <p:grpSpPr bwMode="auto">
            <a:xfrm>
              <a:off x="4014" y="2704"/>
              <a:ext cx="726" cy="748"/>
              <a:chOff x="657" y="2704"/>
              <a:chExt cx="726" cy="748"/>
            </a:xfrm>
          </p:grpSpPr>
          <p:sp>
            <p:nvSpPr>
              <p:cNvPr id="133134" name="Text Box 14"/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726" cy="4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PCB</a:t>
                </a:r>
                <a:r>
                  <a:rPr lang="en-US" altLang="zh-CN" baseline="-25000"/>
                  <a:t>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/>
                  <a:t>Blcoked</a:t>
                </a:r>
              </a:p>
            </p:txBody>
          </p:sp>
          <p:sp>
            <p:nvSpPr>
              <p:cNvPr id="133135" name="Text Box 15"/>
              <p:cNvSpPr txBox="1">
                <a:spLocks noChangeArrowheads="1"/>
              </p:cNvSpPr>
              <p:nvPr/>
            </p:nvSpPr>
            <p:spPr bwMode="auto">
              <a:xfrm>
                <a:off x="657" y="3215"/>
                <a:ext cx="72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zh-CN"/>
              </a:p>
            </p:txBody>
          </p:sp>
        </p:grpSp>
        <p:cxnSp>
          <p:nvCxnSpPr>
            <p:cNvPr id="133137" name="AutoShape 17"/>
            <p:cNvCxnSpPr>
              <a:cxnSpLocks noChangeShapeType="1"/>
              <a:stCxn id="133127" idx="3"/>
            </p:cNvCxnSpPr>
            <p:nvPr/>
          </p:nvCxnSpPr>
          <p:spPr bwMode="auto">
            <a:xfrm flipV="1">
              <a:off x="1429" y="2931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38" name="AutoShape 18"/>
            <p:cNvCxnSpPr>
              <a:cxnSpLocks noChangeShapeType="1"/>
            </p:cNvCxnSpPr>
            <p:nvPr/>
          </p:nvCxnSpPr>
          <p:spPr bwMode="auto">
            <a:xfrm flipV="1">
              <a:off x="2608" y="2886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39" name="AutoShape 19"/>
            <p:cNvCxnSpPr>
              <a:cxnSpLocks noChangeShapeType="1"/>
            </p:cNvCxnSpPr>
            <p:nvPr/>
          </p:nvCxnSpPr>
          <p:spPr bwMode="auto">
            <a:xfrm flipV="1">
              <a:off x="3560" y="2840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140" name="Text Box 20"/>
            <p:cNvSpPr txBox="1">
              <a:spLocks noChangeArrowheads="1"/>
            </p:cNvSpPr>
            <p:nvPr/>
          </p:nvSpPr>
          <p:spPr bwMode="auto">
            <a:xfrm>
              <a:off x="3152" y="293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…</a:t>
              </a:r>
            </a:p>
          </p:txBody>
        </p:sp>
        <p:cxnSp>
          <p:nvCxnSpPr>
            <p:cNvPr id="133141" name="AutoShape 21"/>
            <p:cNvCxnSpPr>
              <a:cxnSpLocks noChangeShapeType="1"/>
            </p:cNvCxnSpPr>
            <p:nvPr/>
          </p:nvCxnSpPr>
          <p:spPr bwMode="auto">
            <a:xfrm flipV="1">
              <a:off x="2608" y="2886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42" name="AutoShape 22"/>
            <p:cNvCxnSpPr>
              <a:cxnSpLocks noChangeShapeType="1"/>
            </p:cNvCxnSpPr>
            <p:nvPr/>
          </p:nvCxnSpPr>
          <p:spPr bwMode="auto">
            <a:xfrm flipV="1">
              <a:off x="3560" y="2840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43" name="AutoShape 23"/>
            <p:cNvCxnSpPr>
              <a:cxnSpLocks noChangeShapeType="1"/>
            </p:cNvCxnSpPr>
            <p:nvPr/>
          </p:nvCxnSpPr>
          <p:spPr bwMode="auto">
            <a:xfrm flipV="1">
              <a:off x="1429" y="2931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44" name="AutoShape 24"/>
            <p:cNvCxnSpPr>
              <a:cxnSpLocks noChangeShapeType="1"/>
            </p:cNvCxnSpPr>
            <p:nvPr/>
          </p:nvCxnSpPr>
          <p:spPr bwMode="auto">
            <a:xfrm flipV="1">
              <a:off x="2608" y="2886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45" name="AutoShape 25"/>
            <p:cNvCxnSpPr>
              <a:cxnSpLocks noChangeShapeType="1"/>
            </p:cNvCxnSpPr>
            <p:nvPr/>
          </p:nvCxnSpPr>
          <p:spPr bwMode="auto">
            <a:xfrm flipV="1">
              <a:off x="3560" y="2840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进程控制块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链接方式</a:t>
            </a:r>
            <a:r>
              <a:rPr lang="en-US" altLang="zh-CN" b="0" dirty="0"/>
              <a:t>——</a:t>
            </a:r>
            <a:r>
              <a:rPr lang="zh-CN" altLang="en-US" b="0" dirty="0"/>
              <a:t> 多级队列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相同状态的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块连接成一个队列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20674"/>
              </p:ext>
            </p:extLst>
          </p:nvPr>
        </p:nvGraphicFramePr>
        <p:xfrm>
          <a:off x="1619672" y="2636912"/>
          <a:ext cx="6049963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2" name="Visio" r:id="rId3" imgW="2849496" imgH="1619332" progId="Visio.Drawing.11">
                  <p:embed/>
                </p:oleObj>
              </mc:Choice>
              <mc:Fallback>
                <p:oleObj name="Visio" r:id="rId3" imgW="2849496" imgH="161933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6912"/>
                        <a:ext cx="6049963" cy="311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顺序执行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若干程序或程序段之间必须严格按照某种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先后顺序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来执行</a:t>
            </a:r>
            <a:endParaRPr lang="zh-CN" altLang="en-US" b="0" dirty="0" smtClean="0"/>
          </a:p>
          <a:p>
            <a:pPr eaLnBrk="1" hangingPunct="1"/>
            <a:r>
              <a:rPr lang="zh-CN" altLang="en-US" b="0" dirty="0" smtClean="0"/>
              <a:t>顺序执行示例</a:t>
            </a:r>
          </a:p>
          <a:p>
            <a:pPr lvl="1" eaLnBrk="1" hangingPunct="1"/>
            <a:r>
              <a:rPr lang="zh-CN" altLang="en-US" b="0" dirty="0" smtClean="0"/>
              <a:t>程序的顺序执行</a:t>
            </a: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endParaRPr lang="zh-CN" altLang="en-US" b="0" dirty="0" smtClean="0"/>
          </a:p>
          <a:p>
            <a:pPr lvl="1" eaLnBrk="1" hangingPunct="1"/>
            <a:r>
              <a:rPr lang="zh-CN" altLang="en-US" b="0" dirty="0" smtClean="0"/>
              <a:t>语句的顺序执行</a:t>
            </a:r>
          </a:p>
          <a:p>
            <a:pPr>
              <a:buFont typeface="Arial" pitchFamily="34" charset="0"/>
              <a:buNone/>
            </a:pPr>
            <a:r>
              <a:rPr kumimoji="1" lang="en-US" altLang="zh-CN" b="0" dirty="0" smtClean="0"/>
              <a:t>        </a:t>
            </a:r>
            <a:r>
              <a:rPr kumimoji="1" lang="en-US" altLang="zh-CN" sz="2400" b="0" dirty="0" smtClean="0"/>
              <a:t>S1</a:t>
            </a:r>
            <a:r>
              <a:rPr kumimoji="1" lang="zh-CN" altLang="en-US" sz="2400" b="0" dirty="0" smtClean="0"/>
              <a:t>：</a:t>
            </a:r>
            <a:r>
              <a:rPr kumimoji="1" lang="en-US" altLang="zh-CN" sz="2400" b="0" dirty="0" smtClean="0"/>
              <a:t>a</a:t>
            </a:r>
            <a:r>
              <a:rPr kumimoji="1" lang="zh-CN" altLang="en-US" sz="2400" b="0" dirty="0" smtClean="0"/>
              <a:t>： ＝ </a:t>
            </a:r>
            <a:r>
              <a:rPr kumimoji="1" lang="en-US" altLang="zh-CN" sz="2400" b="0" dirty="0" err="1" smtClean="0"/>
              <a:t>x+y</a:t>
            </a:r>
            <a:r>
              <a:rPr kumimoji="1" lang="zh-CN" altLang="en-US" sz="2400" b="0" dirty="0" smtClean="0"/>
              <a:t>；</a:t>
            </a:r>
            <a:r>
              <a:rPr kumimoji="1" lang="en-US" altLang="zh-CN" sz="2400" b="0" dirty="0" smtClean="0"/>
              <a:t>S2</a:t>
            </a:r>
            <a:r>
              <a:rPr kumimoji="1" lang="zh-CN" altLang="en-US" sz="2400" b="0" dirty="0" smtClean="0"/>
              <a:t>：</a:t>
            </a:r>
            <a:r>
              <a:rPr kumimoji="1" lang="en-US" altLang="zh-CN" sz="2400" b="0" dirty="0" smtClean="0"/>
              <a:t>b</a:t>
            </a:r>
            <a:r>
              <a:rPr kumimoji="1" lang="zh-CN" altLang="en-US" sz="2400" b="0" dirty="0" smtClean="0"/>
              <a:t>： ＝ </a:t>
            </a:r>
            <a:r>
              <a:rPr kumimoji="1" lang="en-US" altLang="zh-CN" sz="2400" b="0" dirty="0" smtClean="0"/>
              <a:t>a-5</a:t>
            </a:r>
            <a:r>
              <a:rPr kumimoji="1" lang="zh-CN" altLang="en-US" sz="2400" b="0" dirty="0" smtClean="0"/>
              <a:t>；</a:t>
            </a:r>
            <a:r>
              <a:rPr kumimoji="1" lang="en-US" altLang="zh-CN" sz="2400" b="0" dirty="0" smtClean="0"/>
              <a:t>S3</a:t>
            </a:r>
            <a:r>
              <a:rPr kumimoji="1" lang="zh-CN" altLang="en-US" sz="2400" b="0" dirty="0" smtClean="0"/>
              <a:t>：</a:t>
            </a:r>
            <a:r>
              <a:rPr kumimoji="1" lang="en-US" altLang="zh-CN" sz="2400" b="0" dirty="0" smtClean="0"/>
              <a:t>c</a:t>
            </a:r>
            <a:r>
              <a:rPr kumimoji="1" lang="zh-CN" altLang="en-US" sz="2400" b="0" dirty="0" smtClean="0"/>
              <a:t>： ＝ </a:t>
            </a:r>
            <a:r>
              <a:rPr kumimoji="1" lang="en-US" altLang="zh-CN" sz="2400" b="0" dirty="0" smtClean="0"/>
              <a:t>b+1</a:t>
            </a:r>
            <a:r>
              <a:rPr kumimoji="1" lang="zh-CN" altLang="en-US" sz="2400" b="0" dirty="0" smtClean="0"/>
              <a:t>；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01405" name="Group 29"/>
          <p:cNvGrpSpPr>
            <a:grpSpLocks/>
          </p:cNvGrpSpPr>
          <p:nvPr/>
        </p:nvGrpSpPr>
        <p:grpSpPr bwMode="auto">
          <a:xfrm>
            <a:off x="2268538" y="3573463"/>
            <a:ext cx="4735512" cy="392112"/>
            <a:chOff x="443" y="1661"/>
            <a:chExt cx="2983" cy="247"/>
          </a:xfrm>
        </p:grpSpPr>
        <p:sp>
          <p:nvSpPr>
            <p:cNvPr id="101406" name="Freeform 30"/>
            <p:cNvSpPr>
              <a:spLocks/>
            </p:cNvSpPr>
            <p:nvPr/>
          </p:nvSpPr>
          <p:spPr bwMode="auto">
            <a:xfrm>
              <a:off x="443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9 w 497"/>
                <a:gd name="T5" fmla="*/ 185 h 494"/>
                <a:gd name="T6" fmla="*/ 18 w 497"/>
                <a:gd name="T7" fmla="*/ 156 h 494"/>
                <a:gd name="T8" fmla="*/ 31 w 497"/>
                <a:gd name="T9" fmla="*/ 128 h 494"/>
                <a:gd name="T10" fmla="*/ 48 w 497"/>
                <a:gd name="T11" fmla="*/ 102 h 494"/>
                <a:gd name="T12" fmla="*/ 68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6 w 497"/>
                <a:gd name="T31" fmla="*/ 12 h 494"/>
                <a:gd name="T32" fmla="*/ 355 w 497"/>
                <a:gd name="T33" fmla="*/ 23 h 494"/>
                <a:gd name="T34" fmla="*/ 382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2 w 497"/>
                <a:gd name="T67" fmla="*/ 456 h 494"/>
                <a:gd name="T68" fmla="*/ 355 w 497"/>
                <a:gd name="T69" fmla="*/ 471 h 494"/>
                <a:gd name="T70" fmla="*/ 326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8 w 497"/>
                <a:gd name="T89" fmla="*/ 417 h 494"/>
                <a:gd name="T90" fmla="*/ 48 w 497"/>
                <a:gd name="T91" fmla="*/ 393 h 494"/>
                <a:gd name="T92" fmla="*/ 31 w 497"/>
                <a:gd name="T93" fmla="*/ 366 h 494"/>
                <a:gd name="T94" fmla="*/ 18 w 497"/>
                <a:gd name="T95" fmla="*/ 338 h 494"/>
                <a:gd name="T96" fmla="*/ 9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9" y="185"/>
                  </a:lnTo>
                  <a:lnTo>
                    <a:pt x="18" y="156"/>
                  </a:lnTo>
                  <a:lnTo>
                    <a:pt x="31" y="128"/>
                  </a:lnTo>
                  <a:lnTo>
                    <a:pt x="48" y="102"/>
                  </a:lnTo>
                  <a:lnTo>
                    <a:pt x="68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6" y="12"/>
                  </a:lnTo>
                  <a:lnTo>
                    <a:pt x="355" y="23"/>
                  </a:lnTo>
                  <a:lnTo>
                    <a:pt x="382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2" y="456"/>
                  </a:lnTo>
                  <a:lnTo>
                    <a:pt x="355" y="471"/>
                  </a:lnTo>
                  <a:lnTo>
                    <a:pt x="326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8" y="417"/>
                  </a:lnTo>
                  <a:lnTo>
                    <a:pt x="48" y="393"/>
                  </a:lnTo>
                  <a:lnTo>
                    <a:pt x="31" y="366"/>
                  </a:lnTo>
                  <a:lnTo>
                    <a:pt x="18" y="338"/>
                  </a:lnTo>
                  <a:lnTo>
                    <a:pt x="9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7" name="Rectangle 31"/>
            <p:cNvSpPr>
              <a:spLocks noChangeArrowheads="1"/>
            </p:cNvSpPr>
            <p:nvPr/>
          </p:nvSpPr>
          <p:spPr bwMode="auto">
            <a:xfrm>
              <a:off x="521" y="170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I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08" name="Rectangle 32"/>
            <p:cNvSpPr>
              <a:spLocks noChangeArrowheads="1"/>
            </p:cNvSpPr>
            <p:nvPr/>
          </p:nvSpPr>
          <p:spPr bwMode="auto">
            <a:xfrm>
              <a:off x="56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>
              <a:off x="692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0" name="Freeform 34"/>
            <p:cNvSpPr>
              <a:spLocks/>
            </p:cNvSpPr>
            <p:nvPr/>
          </p:nvSpPr>
          <p:spPr bwMode="auto">
            <a:xfrm>
              <a:off x="861" y="1760"/>
              <a:ext cx="129" cy="49"/>
            </a:xfrm>
            <a:custGeom>
              <a:avLst/>
              <a:gdLst>
                <a:gd name="T0" fmla="*/ 0 w 259"/>
                <a:gd name="T1" fmla="*/ 0 h 99"/>
                <a:gd name="T2" fmla="*/ 48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8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1" name="Freeform 35"/>
            <p:cNvSpPr>
              <a:spLocks/>
            </p:cNvSpPr>
            <p:nvPr/>
          </p:nvSpPr>
          <p:spPr bwMode="auto">
            <a:xfrm>
              <a:off x="990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8 w 497"/>
                <a:gd name="T7" fmla="*/ 156 h 494"/>
                <a:gd name="T8" fmla="*/ 31 w 497"/>
                <a:gd name="T9" fmla="*/ 128 h 494"/>
                <a:gd name="T10" fmla="*/ 48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8 w 497"/>
                <a:gd name="T91" fmla="*/ 393 h 494"/>
                <a:gd name="T92" fmla="*/ 31 w 497"/>
                <a:gd name="T93" fmla="*/ 366 h 494"/>
                <a:gd name="T94" fmla="*/ 18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8" y="156"/>
                  </a:lnTo>
                  <a:lnTo>
                    <a:pt x="31" y="128"/>
                  </a:lnTo>
                  <a:lnTo>
                    <a:pt x="48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8" y="393"/>
                  </a:lnTo>
                  <a:lnTo>
                    <a:pt x="31" y="366"/>
                  </a:lnTo>
                  <a:lnTo>
                    <a:pt x="18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2" name="Rectangle 36"/>
            <p:cNvSpPr>
              <a:spLocks noChangeArrowheads="1"/>
            </p:cNvSpPr>
            <p:nvPr/>
          </p:nvSpPr>
          <p:spPr bwMode="auto">
            <a:xfrm>
              <a:off x="1044" y="170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13" name="Rectangle 37"/>
            <p:cNvSpPr>
              <a:spLocks noChangeArrowheads="1"/>
            </p:cNvSpPr>
            <p:nvPr/>
          </p:nvSpPr>
          <p:spPr bwMode="auto">
            <a:xfrm>
              <a:off x="1138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14" name="Line 38"/>
            <p:cNvSpPr>
              <a:spLocks noChangeShapeType="1"/>
            </p:cNvSpPr>
            <p:nvPr/>
          </p:nvSpPr>
          <p:spPr bwMode="auto">
            <a:xfrm>
              <a:off x="1239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5" name="Freeform 39"/>
            <p:cNvSpPr>
              <a:spLocks/>
            </p:cNvSpPr>
            <p:nvPr/>
          </p:nvSpPr>
          <p:spPr bwMode="auto">
            <a:xfrm>
              <a:off x="1408" y="1760"/>
              <a:ext cx="129" cy="49"/>
            </a:xfrm>
            <a:custGeom>
              <a:avLst/>
              <a:gdLst>
                <a:gd name="T0" fmla="*/ 0 w 259"/>
                <a:gd name="T1" fmla="*/ 0 h 99"/>
                <a:gd name="T2" fmla="*/ 48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8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6" name="Freeform 40"/>
            <p:cNvSpPr>
              <a:spLocks/>
            </p:cNvSpPr>
            <p:nvPr/>
          </p:nvSpPr>
          <p:spPr bwMode="auto">
            <a:xfrm>
              <a:off x="1537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8 w 497"/>
                <a:gd name="T7" fmla="*/ 156 h 494"/>
                <a:gd name="T8" fmla="*/ 30 w 497"/>
                <a:gd name="T9" fmla="*/ 128 h 494"/>
                <a:gd name="T10" fmla="*/ 48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2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2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8 w 497"/>
                <a:gd name="T91" fmla="*/ 393 h 494"/>
                <a:gd name="T92" fmla="*/ 30 w 497"/>
                <a:gd name="T93" fmla="*/ 366 h 494"/>
                <a:gd name="T94" fmla="*/ 18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8" y="156"/>
                  </a:lnTo>
                  <a:lnTo>
                    <a:pt x="30" y="128"/>
                  </a:lnTo>
                  <a:lnTo>
                    <a:pt x="48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2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2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8" y="393"/>
                  </a:lnTo>
                  <a:lnTo>
                    <a:pt x="30" y="366"/>
                  </a:lnTo>
                  <a:lnTo>
                    <a:pt x="18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7" name="Rectangle 41"/>
            <p:cNvSpPr>
              <a:spLocks noChangeArrowheads="1"/>
            </p:cNvSpPr>
            <p:nvPr/>
          </p:nvSpPr>
          <p:spPr bwMode="auto">
            <a:xfrm>
              <a:off x="1599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18" name="Rectangle 42"/>
            <p:cNvSpPr>
              <a:spLocks noChangeArrowheads="1"/>
            </p:cNvSpPr>
            <p:nvPr/>
          </p:nvSpPr>
          <p:spPr bwMode="auto">
            <a:xfrm>
              <a:off x="167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19" name="Line 43"/>
            <p:cNvSpPr>
              <a:spLocks noChangeShapeType="1"/>
            </p:cNvSpPr>
            <p:nvPr/>
          </p:nvSpPr>
          <p:spPr bwMode="auto">
            <a:xfrm>
              <a:off x="1786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0" name="Freeform 44"/>
            <p:cNvSpPr>
              <a:spLocks/>
            </p:cNvSpPr>
            <p:nvPr/>
          </p:nvSpPr>
          <p:spPr bwMode="auto">
            <a:xfrm>
              <a:off x="1954" y="1760"/>
              <a:ext cx="130" cy="49"/>
            </a:xfrm>
            <a:custGeom>
              <a:avLst/>
              <a:gdLst>
                <a:gd name="T0" fmla="*/ 0 w 259"/>
                <a:gd name="T1" fmla="*/ 0 h 99"/>
                <a:gd name="T2" fmla="*/ 47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7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1" name="Freeform 45"/>
            <p:cNvSpPr>
              <a:spLocks/>
            </p:cNvSpPr>
            <p:nvPr/>
          </p:nvSpPr>
          <p:spPr bwMode="auto">
            <a:xfrm>
              <a:off x="2084" y="1661"/>
              <a:ext cx="248" cy="247"/>
            </a:xfrm>
            <a:custGeom>
              <a:avLst/>
              <a:gdLst>
                <a:gd name="T0" fmla="*/ 0 w 496"/>
                <a:gd name="T1" fmla="*/ 247 h 494"/>
                <a:gd name="T2" fmla="*/ 1 w 496"/>
                <a:gd name="T3" fmla="*/ 216 h 494"/>
                <a:gd name="T4" fmla="*/ 7 w 496"/>
                <a:gd name="T5" fmla="*/ 185 h 494"/>
                <a:gd name="T6" fmla="*/ 16 w 496"/>
                <a:gd name="T7" fmla="*/ 156 h 494"/>
                <a:gd name="T8" fmla="*/ 30 w 496"/>
                <a:gd name="T9" fmla="*/ 128 h 494"/>
                <a:gd name="T10" fmla="*/ 46 w 496"/>
                <a:gd name="T11" fmla="*/ 102 h 494"/>
                <a:gd name="T12" fmla="*/ 67 w 496"/>
                <a:gd name="T13" fmla="*/ 78 h 494"/>
                <a:gd name="T14" fmla="*/ 90 w 496"/>
                <a:gd name="T15" fmla="*/ 56 h 494"/>
                <a:gd name="T16" fmla="*/ 115 w 496"/>
                <a:gd name="T17" fmla="*/ 38 h 494"/>
                <a:gd name="T18" fmla="*/ 142 w 496"/>
                <a:gd name="T19" fmla="*/ 23 h 494"/>
                <a:gd name="T20" fmla="*/ 171 w 496"/>
                <a:gd name="T21" fmla="*/ 12 h 494"/>
                <a:gd name="T22" fmla="*/ 202 w 496"/>
                <a:gd name="T23" fmla="*/ 4 h 494"/>
                <a:gd name="T24" fmla="*/ 232 w 496"/>
                <a:gd name="T25" fmla="*/ 0 h 494"/>
                <a:gd name="T26" fmla="*/ 264 w 496"/>
                <a:gd name="T27" fmla="*/ 0 h 494"/>
                <a:gd name="T28" fmla="*/ 294 w 496"/>
                <a:gd name="T29" fmla="*/ 4 h 494"/>
                <a:gd name="T30" fmla="*/ 325 w 496"/>
                <a:gd name="T31" fmla="*/ 12 h 494"/>
                <a:gd name="T32" fmla="*/ 354 w 496"/>
                <a:gd name="T33" fmla="*/ 23 h 494"/>
                <a:gd name="T34" fmla="*/ 381 w 496"/>
                <a:gd name="T35" fmla="*/ 38 h 494"/>
                <a:gd name="T36" fmla="*/ 406 w 496"/>
                <a:gd name="T37" fmla="*/ 56 h 494"/>
                <a:gd name="T38" fmla="*/ 429 w 496"/>
                <a:gd name="T39" fmla="*/ 78 h 494"/>
                <a:gd name="T40" fmla="*/ 449 w 496"/>
                <a:gd name="T41" fmla="*/ 102 h 494"/>
                <a:gd name="T42" fmla="*/ 466 w 496"/>
                <a:gd name="T43" fmla="*/ 128 h 494"/>
                <a:gd name="T44" fmla="*/ 479 w 496"/>
                <a:gd name="T45" fmla="*/ 156 h 494"/>
                <a:gd name="T46" fmla="*/ 489 w 496"/>
                <a:gd name="T47" fmla="*/ 185 h 494"/>
                <a:gd name="T48" fmla="*/ 495 w 496"/>
                <a:gd name="T49" fmla="*/ 216 h 494"/>
                <a:gd name="T50" fmla="*/ 496 w 496"/>
                <a:gd name="T51" fmla="*/ 247 h 494"/>
                <a:gd name="T52" fmla="*/ 495 w 496"/>
                <a:gd name="T53" fmla="*/ 278 h 494"/>
                <a:gd name="T54" fmla="*/ 489 w 496"/>
                <a:gd name="T55" fmla="*/ 308 h 494"/>
                <a:gd name="T56" fmla="*/ 479 w 496"/>
                <a:gd name="T57" fmla="*/ 338 h 494"/>
                <a:gd name="T58" fmla="*/ 466 w 496"/>
                <a:gd name="T59" fmla="*/ 366 h 494"/>
                <a:gd name="T60" fmla="*/ 449 w 496"/>
                <a:gd name="T61" fmla="*/ 393 h 494"/>
                <a:gd name="T62" fmla="*/ 429 w 496"/>
                <a:gd name="T63" fmla="*/ 417 h 494"/>
                <a:gd name="T64" fmla="*/ 406 w 496"/>
                <a:gd name="T65" fmla="*/ 438 h 494"/>
                <a:gd name="T66" fmla="*/ 381 w 496"/>
                <a:gd name="T67" fmla="*/ 456 h 494"/>
                <a:gd name="T68" fmla="*/ 354 w 496"/>
                <a:gd name="T69" fmla="*/ 471 h 494"/>
                <a:gd name="T70" fmla="*/ 325 w 496"/>
                <a:gd name="T71" fmla="*/ 483 h 494"/>
                <a:gd name="T72" fmla="*/ 294 w 496"/>
                <a:gd name="T73" fmla="*/ 491 h 494"/>
                <a:gd name="T74" fmla="*/ 264 w 496"/>
                <a:gd name="T75" fmla="*/ 494 h 494"/>
                <a:gd name="T76" fmla="*/ 232 w 496"/>
                <a:gd name="T77" fmla="*/ 494 h 494"/>
                <a:gd name="T78" fmla="*/ 202 w 496"/>
                <a:gd name="T79" fmla="*/ 491 h 494"/>
                <a:gd name="T80" fmla="*/ 171 w 496"/>
                <a:gd name="T81" fmla="*/ 483 h 494"/>
                <a:gd name="T82" fmla="*/ 142 w 496"/>
                <a:gd name="T83" fmla="*/ 471 h 494"/>
                <a:gd name="T84" fmla="*/ 115 w 496"/>
                <a:gd name="T85" fmla="*/ 456 h 494"/>
                <a:gd name="T86" fmla="*/ 90 w 496"/>
                <a:gd name="T87" fmla="*/ 438 h 494"/>
                <a:gd name="T88" fmla="*/ 67 w 496"/>
                <a:gd name="T89" fmla="*/ 417 h 494"/>
                <a:gd name="T90" fmla="*/ 46 w 496"/>
                <a:gd name="T91" fmla="*/ 393 h 494"/>
                <a:gd name="T92" fmla="*/ 30 w 496"/>
                <a:gd name="T93" fmla="*/ 366 h 494"/>
                <a:gd name="T94" fmla="*/ 16 w 496"/>
                <a:gd name="T95" fmla="*/ 338 h 494"/>
                <a:gd name="T96" fmla="*/ 7 w 496"/>
                <a:gd name="T97" fmla="*/ 308 h 494"/>
                <a:gd name="T98" fmla="*/ 1 w 496"/>
                <a:gd name="T99" fmla="*/ 278 h 494"/>
                <a:gd name="T100" fmla="*/ 0 w 496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6" h="494">
                  <a:moveTo>
                    <a:pt x="0" y="247"/>
                  </a:moveTo>
                  <a:lnTo>
                    <a:pt x="1" y="216"/>
                  </a:lnTo>
                  <a:lnTo>
                    <a:pt x="7" y="185"/>
                  </a:lnTo>
                  <a:lnTo>
                    <a:pt x="16" y="156"/>
                  </a:lnTo>
                  <a:lnTo>
                    <a:pt x="30" y="128"/>
                  </a:lnTo>
                  <a:lnTo>
                    <a:pt x="46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2" y="23"/>
                  </a:lnTo>
                  <a:lnTo>
                    <a:pt x="171" y="12"/>
                  </a:lnTo>
                  <a:lnTo>
                    <a:pt x="202" y="4"/>
                  </a:lnTo>
                  <a:lnTo>
                    <a:pt x="232" y="0"/>
                  </a:lnTo>
                  <a:lnTo>
                    <a:pt x="264" y="0"/>
                  </a:lnTo>
                  <a:lnTo>
                    <a:pt x="294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6" y="56"/>
                  </a:lnTo>
                  <a:lnTo>
                    <a:pt x="429" y="78"/>
                  </a:lnTo>
                  <a:lnTo>
                    <a:pt x="449" y="102"/>
                  </a:lnTo>
                  <a:lnTo>
                    <a:pt x="466" y="128"/>
                  </a:lnTo>
                  <a:lnTo>
                    <a:pt x="479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6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79" y="338"/>
                  </a:lnTo>
                  <a:lnTo>
                    <a:pt x="466" y="366"/>
                  </a:lnTo>
                  <a:lnTo>
                    <a:pt x="449" y="393"/>
                  </a:lnTo>
                  <a:lnTo>
                    <a:pt x="429" y="417"/>
                  </a:lnTo>
                  <a:lnTo>
                    <a:pt x="406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4" y="491"/>
                  </a:lnTo>
                  <a:lnTo>
                    <a:pt x="264" y="494"/>
                  </a:lnTo>
                  <a:lnTo>
                    <a:pt x="232" y="494"/>
                  </a:lnTo>
                  <a:lnTo>
                    <a:pt x="202" y="491"/>
                  </a:lnTo>
                  <a:lnTo>
                    <a:pt x="171" y="483"/>
                  </a:lnTo>
                  <a:lnTo>
                    <a:pt x="142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6" y="393"/>
                  </a:lnTo>
                  <a:lnTo>
                    <a:pt x="30" y="366"/>
                  </a:lnTo>
                  <a:lnTo>
                    <a:pt x="16" y="338"/>
                  </a:lnTo>
                  <a:lnTo>
                    <a:pt x="7" y="308"/>
                  </a:lnTo>
                  <a:lnTo>
                    <a:pt x="1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2" name="Rectangle 46"/>
            <p:cNvSpPr>
              <a:spLocks noChangeArrowheads="1"/>
            </p:cNvSpPr>
            <p:nvPr/>
          </p:nvSpPr>
          <p:spPr bwMode="auto">
            <a:xfrm>
              <a:off x="2161" y="170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I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23" name="Rectangle 47"/>
            <p:cNvSpPr>
              <a:spLocks noChangeArrowheads="1"/>
            </p:cNvSpPr>
            <p:nvPr/>
          </p:nvSpPr>
          <p:spPr bwMode="auto">
            <a:xfrm>
              <a:off x="2208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24" name="Line 48"/>
            <p:cNvSpPr>
              <a:spLocks noChangeShapeType="1"/>
            </p:cNvSpPr>
            <p:nvPr/>
          </p:nvSpPr>
          <p:spPr bwMode="auto">
            <a:xfrm>
              <a:off x="2332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5" name="Freeform 49"/>
            <p:cNvSpPr>
              <a:spLocks/>
            </p:cNvSpPr>
            <p:nvPr/>
          </p:nvSpPr>
          <p:spPr bwMode="auto">
            <a:xfrm>
              <a:off x="2501" y="1760"/>
              <a:ext cx="129" cy="49"/>
            </a:xfrm>
            <a:custGeom>
              <a:avLst/>
              <a:gdLst>
                <a:gd name="T0" fmla="*/ 0 w 258"/>
                <a:gd name="T1" fmla="*/ 0 h 99"/>
                <a:gd name="T2" fmla="*/ 46 w 258"/>
                <a:gd name="T3" fmla="*/ 49 h 99"/>
                <a:gd name="T4" fmla="*/ 0 w 258"/>
                <a:gd name="T5" fmla="*/ 99 h 99"/>
                <a:gd name="T6" fmla="*/ 258 w 258"/>
                <a:gd name="T7" fmla="*/ 49 h 99"/>
                <a:gd name="T8" fmla="*/ 0 w 258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99">
                  <a:moveTo>
                    <a:pt x="0" y="0"/>
                  </a:moveTo>
                  <a:lnTo>
                    <a:pt x="46" y="49"/>
                  </a:lnTo>
                  <a:lnTo>
                    <a:pt x="0" y="99"/>
                  </a:lnTo>
                  <a:lnTo>
                    <a:pt x="25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6" name="Freeform 50"/>
            <p:cNvSpPr>
              <a:spLocks/>
            </p:cNvSpPr>
            <p:nvPr/>
          </p:nvSpPr>
          <p:spPr bwMode="auto">
            <a:xfrm>
              <a:off x="2630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8 w 497"/>
                <a:gd name="T5" fmla="*/ 185 h 494"/>
                <a:gd name="T6" fmla="*/ 17 w 497"/>
                <a:gd name="T7" fmla="*/ 156 h 494"/>
                <a:gd name="T8" fmla="*/ 31 w 497"/>
                <a:gd name="T9" fmla="*/ 128 h 494"/>
                <a:gd name="T10" fmla="*/ 47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6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2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49 w 497"/>
                <a:gd name="T41" fmla="*/ 102 h 494"/>
                <a:gd name="T42" fmla="*/ 467 w 497"/>
                <a:gd name="T43" fmla="*/ 128 h 494"/>
                <a:gd name="T44" fmla="*/ 479 w 497"/>
                <a:gd name="T45" fmla="*/ 156 h 494"/>
                <a:gd name="T46" fmla="*/ 490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90 w 497"/>
                <a:gd name="T55" fmla="*/ 308 h 494"/>
                <a:gd name="T56" fmla="*/ 479 w 497"/>
                <a:gd name="T57" fmla="*/ 338 h 494"/>
                <a:gd name="T58" fmla="*/ 467 w 497"/>
                <a:gd name="T59" fmla="*/ 366 h 494"/>
                <a:gd name="T60" fmla="*/ 449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2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6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7 w 497"/>
                <a:gd name="T91" fmla="*/ 393 h 494"/>
                <a:gd name="T92" fmla="*/ 31 w 497"/>
                <a:gd name="T93" fmla="*/ 366 h 494"/>
                <a:gd name="T94" fmla="*/ 17 w 497"/>
                <a:gd name="T95" fmla="*/ 338 h 494"/>
                <a:gd name="T96" fmla="*/ 8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8" y="185"/>
                  </a:lnTo>
                  <a:lnTo>
                    <a:pt x="17" y="156"/>
                  </a:lnTo>
                  <a:lnTo>
                    <a:pt x="31" y="128"/>
                  </a:lnTo>
                  <a:lnTo>
                    <a:pt x="47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6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2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49" y="102"/>
                  </a:lnTo>
                  <a:lnTo>
                    <a:pt x="467" y="128"/>
                  </a:lnTo>
                  <a:lnTo>
                    <a:pt x="479" y="156"/>
                  </a:lnTo>
                  <a:lnTo>
                    <a:pt x="490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90" y="308"/>
                  </a:lnTo>
                  <a:lnTo>
                    <a:pt x="479" y="338"/>
                  </a:lnTo>
                  <a:lnTo>
                    <a:pt x="467" y="366"/>
                  </a:lnTo>
                  <a:lnTo>
                    <a:pt x="449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2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6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7" y="393"/>
                  </a:lnTo>
                  <a:lnTo>
                    <a:pt x="31" y="366"/>
                  </a:lnTo>
                  <a:lnTo>
                    <a:pt x="17" y="338"/>
                  </a:lnTo>
                  <a:lnTo>
                    <a:pt x="8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7" name="Rectangle 51"/>
            <p:cNvSpPr>
              <a:spLocks noChangeArrowheads="1"/>
            </p:cNvSpPr>
            <p:nvPr/>
          </p:nvSpPr>
          <p:spPr bwMode="auto">
            <a:xfrm>
              <a:off x="2684" y="170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C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1428" name="Rectangle 52"/>
            <p:cNvSpPr>
              <a:spLocks noChangeArrowheads="1"/>
            </p:cNvSpPr>
            <p:nvPr/>
          </p:nvSpPr>
          <p:spPr bwMode="auto">
            <a:xfrm>
              <a:off x="2778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29" name="Line 53"/>
            <p:cNvSpPr>
              <a:spLocks noChangeShapeType="1"/>
            </p:cNvSpPr>
            <p:nvPr/>
          </p:nvSpPr>
          <p:spPr bwMode="auto">
            <a:xfrm>
              <a:off x="2880" y="1797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0" name="Freeform 54"/>
            <p:cNvSpPr>
              <a:spLocks/>
            </p:cNvSpPr>
            <p:nvPr/>
          </p:nvSpPr>
          <p:spPr bwMode="auto">
            <a:xfrm>
              <a:off x="3048" y="1760"/>
              <a:ext cx="129" cy="49"/>
            </a:xfrm>
            <a:custGeom>
              <a:avLst/>
              <a:gdLst>
                <a:gd name="T0" fmla="*/ 0 w 258"/>
                <a:gd name="T1" fmla="*/ 0 h 99"/>
                <a:gd name="T2" fmla="*/ 46 w 258"/>
                <a:gd name="T3" fmla="*/ 49 h 99"/>
                <a:gd name="T4" fmla="*/ 0 w 258"/>
                <a:gd name="T5" fmla="*/ 99 h 99"/>
                <a:gd name="T6" fmla="*/ 258 w 258"/>
                <a:gd name="T7" fmla="*/ 49 h 99"/>
                <a:gd name="T8" fmla="*/ 0 w 258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99">
                  <a:moveTo>
                    <a:pt x="0" y="0"/>
                  </a:moveTo>
                  <a:lnTo>
                    <a:pt x="46" y="49"/>
                  </a:lnTo>
                  <a:lnTo>
                    <a:pt x="0" y="99"/>
                  </a:lnTo>
                  <a:lnTo>
                    <a:pt x="25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1" name="Freeform 55"/>
            <p:cNvSpPr>
              <a:spLocks/>
            </p:cNvSpPr>
            <p:nvPr/>
          </p:nvSpPr>
          <p:spPr bwMode="auto">
            <a:xfrm>
              <a:off x="3177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8 w 497"/>
                <a:gd name="T5" fmla="*/ 185 h 494"/>
                <a:gd name="T6" fmla="*/ 17 w 497"/>
                <a:gd name="T7" fmla="*/ 156 h 494"/>
                <a:gd name="T8" fmla="*/ 31 w 497"/>
                <a:gd name="T9" fmla="*/ 128 h 494"/>
                <a:gd name="T10" fmla="*/ 47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6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2 w 497"/>
                <a:gd name="T35" fmla="*/ 38 h 494"/>
                <a:gd name="T36" fmla="*/ 407 w 497"/>
                <a:gd name="T37" fmla="*/ 56 h 494"/>
                <a:gd name="T38" fmla="*/ 429 w 497"/>
                <a:gd name="T39" fmla="*/ 78 h 494"/>
                <a:gd name="T40" fmla="*/ 449 w 497"/>
                <a:gd name="T41" fmla="*/ 102 h 494"/>
                <a:gd name="T42" fmla="*/ 466 w 497"/>
                <a:gd name="T43" fmla="*/ 128 h 494"/>
                <a:gd name="T44" fmla="*/ 479 w 497"/>
                <a:gd name="T45" fmla="*/ 156 h 494"/>
                <a:gd name="T46" fmla="*/ 490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90 w 497"/>
                <a:gd name="T55" fmla="*/ 308 h 494"/>
                <a:gd name="T56" fmla="*/ 479 w 497"/>
                <a:gd name="T57" fmla="*/ 338 h 494"/>
                <a:gd name="T58" fmla="*/ 466 w 497"/>
                <a:gd name="T59" fmla="*/ 366 h 494"/>
                <a:gd name="T60" fmla="*/ 449 w 497"/>
                <a:gd name="T61" fmla="*/ 393 h 494"/>
                <a:gd name="T62" fmla="*/ 429 w 497"/>
                <a:gd name="T63" fmla="*/ 417 h 494"/>
                <a:gd name="T64" fmla="*/ 407 w 497"/>
                <a:gd name="T65" fmla="*/ 438 h 494"/>
                <a:gd name="T66" fmla="*/ 382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6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7 w 497"/>
                <a:gd name="T91" fmla="*/ 393 h 494"/>
                <a:gd name="T92" fmla="*/ 31 w 497"/>
                <a:gd name="T93" fmla="*/ 366 h 494"/>
                <a:gd name="T94" fmla="*/ 17 w 497"/>
                <a:gd name="T95" fmla="*/ 338 h 494"/>
                <a:gd name="T96" fmla="*/ 8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8" y="185"/>
                  </a:lnTo>
                  <a:lnTo>
                    <a:pt x="17" y="156"/>
                  </a:lnTo>
                  <a:lnTo>
                    <a:pt x="31" y="128"/>
                  </a:lnTo>
                  <a:lnTo>
                    <a:pt x="47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6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2" y="38"/>
                  </a:lnTo>
                  <a:lnTo>
                    <a:pt x="407" y="56"/>
                  </a:lnTo>
                  <a:lnTo>
                    <a:pt x="429" y="78"/>
                  </a:lnTo>
                  <a:lnTo>
                    <a:pt x="449" y="102"/>
                  </a:lnTo>
                  <a:lnTo>
                    <a:pt x="466" y="128"/>
                  </a:lnTo>
                  <a:lnTo>
                    <a:pt x="479" y="156"/>
                  </a:lnTo>
                  <a:lnTo>
                    <a:pt x="490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90" y="308"/>
                  </a:lnTo>
                  <a:lnTo>
                    <a:pt x="479" y="338"/>
                  </a:lnTo>
                  <a:lnTo>
                    <a:pt x="466" y="366"/>
                  </a:lnTo>
                  <a:lnTo>
                    <a:pt x="449" y="393"/>
                  </a:lnTo>
                  <a:lnTo>
                    <a:pt x="429" y="417"/>
                  </a:lnTo>
                  <a:lnTo>
                    <a:pt x="407" y="438"/>
                  </a:lnTo>
                  <a:lnTo>
                    <a:pt x="382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6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7" y="393"/>
                  </a:lnTo>
                  <a:lnTo>
                    <a:pt x="31" y="366"/>
                  </a:lnTo>
                  <a:lnTo>
                    <a:pt x="17" y="338"/>
                  </a:lnTo>
                  <a:lnTo>
                    <a:pt x="8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2" name="Rectangle 56"/>
            <p:cNvSpPr>
              <a:spLocks noChangeArrowheads="1"/>
            </p:cNvSpPr>
            <p:nvPr/>
          </p:nvSpPr>
          <p:spPr bwMode="auto">
            <a:xfrm>
              <a:off x="3239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33" name="Rectangle 57"/>
            <p:cNvSpPr>
              <a:spLocks noChangeArrowheads="1"/>
            </p:cNvSpPr>
            <p:nvPr/>
          </p:nvSpPr>
          <p:spPr bwMode="auto">
            <a:xfrm>
              <a:off x="331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01434" name="Group 58"/>
          <p:cNvGrpSpPr>
            <a:grpSpLocks/>
          </p:cNvGrpSpPr>
          <p:nvPr/>
        </p:nvGrpSpPr>
        <p:grpSpPr bwMode="auto">
          <a:xfrm>
            <a:off x="3492500" y="5413375"/>
            <a:ext cx="2130425" cy="392113"/>
            <a:chOff x="3824" y="1661"/>
            <a:chExt cx="1342" cy="247"/>
          </a:xfrm>
        </p:grpSpPr>
        <p:sp>
          <p:nvSpPr>
            <p:cNvPr id="101435" name="Freeform 59"/>
            <p:cNvSpPr>
              <a:spLocks/>
            </p:cNvSpPr>
            <p:nvPr/>
          </p:nvSpPr>
          <p:spPr bwMode="auto">
            <a:xfrm>
              <a:off x="3824" y="1661"/>
              <a:ext cx="248" cy="247"/>
            </a:xfrm>
            <a:custGeom>
              <a:avLst/>
              <a:gdLst>
                <a:gd name="T0" fmla="*/ 0 w 498"/>
                <a:gd name="T1" fmla="*/ 247 h 494"/>
                <a:gd name="T2" fmla="*/ 2 w 498"/>
                <a:gd name="T3" fmla="*/ 216 h 494"/>
                <a:gd name="T4" fmla="*/ 9 w 498"/>
                <a:gd name="T5" fmla="*/ 185 h 494"/>
                <a:gd name="T6" fmla="*/ 18 w 498"/>
                <a:gd name="T7" fmla="*/ 156 h 494"/>
                <a:gd name="T8" fmla="*/ 31 w 498"/>
                <a:gd name="T9" fmla="*/ 128 h 494"/>
                <a:gd name="T10" fmla="*/ 48 w 498"/>
                <a:gd name="T11" fmla="*/ 102 h 494"/>
                <a:gd name="T12" fmla="*/ 68 w 498"/>
                <a:gd name="T13" fmla="*/ 78 h 494"/>
                <a:gd name="T14" fmla="*/ 90 w 498"/>
                <a:gd name="T15" fmla="*/ 56 h 494"/>
                <a:gd name="T16" fmla="*/ 115 w 498"/>
                <a:gd name="T17" fmla="*/ 38 h 494"/>
                <a:gd name="T18" fmla="*/ 143 w 498"/>
                <a:gd name="T19" fmla="*/ 23 h 494"/>
                <a:gd name="T20" fmla="*/ 172 w 498"/>
                <a:gd name="T21" fmla="*/ 12 h 494"/>
                <a:gd name="T22" fmla="*/ 202 w 498"/>
                <a:gd name="T23" fmla="*/ 4 h 494"/>
                <a:gd name="T24" fmla="*/ 233 w 498"/>
                <a:gd name="T25" fmla="*/ 0 h 494"/>
                <a:gd name="T26" fmla="*/ 264 w 498"/>
                <a:gd name="T27" fmla="*/ 0 h 494"/>
                <a:gd name="T28" fmla="*/ 296 w 498"/>
                <a:gd name="T29" fmla="*/ 4 h 494"/>
                <a:gd name="T30" fmla="*/ 326 w 498"/>
                <a:gd name="T31" fmla="*/ 12 h 494"/>
                <a:gd name="T32" fmla="*/ 355 w 498"/>
                <a:gd name="T33" fmla="*/ 23 h 494"/>
                <a:gd name="T34" fmla="*/ 383 w 498"/>
                <a:gd name="T35" fmla="*/ 38 h 494"/>
                <a:gd name="T36" fmla="*/ 407 w 498"/>
                <a:gd name="T37" fmla="*/ 56 h 494"/>
                <a:gd name="T38" fmla="*/ 430 w 498"/>
                <a:gd name="T39" fmla="*/ 78 h 494"/>
                <a:gd name="T40" fmla="*/ 450 w 498"/>
                <a:gd name="T41" fmla="*/ 102 h 494"/>
                <a:gd name="T42" fmla="*/ 466 w 498"/>
                <a:gd name="T43" fmla="*/ 128 h 494"/>
                <a:gd name="T44" fmla="*/ 480 w 498"/>
                <a:gd name="T45" fmla="*/ 156 h 494"/>
                <a:gd name="T46" fmla="*/ 489 w 498"/>
                <a:gd name="T47" fmla="*/ 185 h 494"/>
                <a:gd name="T48" fmla="*/ 495 w 498"/>
                <a:gd name="T49" fmla="*/ 216 h 494"/>
                <a:gd name="T50" fmla="*/ 498 w 498"/>
                <a:gd name="T51" fmla="*/ 247 h 494"/>
                <a:gd name="T52" fmla="*/ 495 w 498"/>
                <a:gd name="T53" fmla="*/ 278 h 494"/>
                <a:gd name="T54" fmla="*/ 489 w 498"/>
                <a:gd name="T55" fmla="*/ 308 h 494"/>
                <a:gd name="T56" fmla="*/ 480 w 498"/>
                <a:gd name="T57" fmla="*/ 338 h 494"/>
                <a:gd name="T58" fmla="*/ 466 w 498"/>
                <a:gd name="T59" fmla="*/ 366 h 494"/>
                <a:gd name="T60" fmla="*/ 450 w 498"/>
                <a:gd name="T61" fmla="*/ 393 h 494"/>
                <a:gd name="T62" fmla="*/ 430 w 498"/>
                <a:gd name="T63" fmla="*/ 417 h 494"/>
                <a:gd name="T64" fmla="*/ 407 w 498"/>
                <a:gd name="T65" fmla="*/ 438 h 494"/>
                <a:gd name="T66" fmla="*/ 383 w 498"/>
                <a:gd name="T67" fmla="*/ 456 h 494"/>
                <a:gd name="T68" fmla="*/ 355 w 498"/>
                <a:gd name="T69" fmla="*/ 471 h 494"/>
                <a:gd name="T70" fmla="*/ 326 w 498"/>
                <a:gd name="T71" fmla="*/ 483 h 494"/>
                <a:gd name="T72" fmla="*/ 296 w 498"/>
                <a:gd name="T73" fmla="*/ 491 h 494"/>
                <a:gd name="T74" fmla="*/ 264 w 498"/>
                <a:gd name="T75" fmla="*/ 494 h 494"/>
                <a:gd name="T76" fmla="*/ 233 w 498"/>
                <a:gd name="T77" fmla="*/ 494 h 494"/>
                <a:gd name="T78" fmla="*/ 202 w 498"/>
                <a:gd name="T79" fmla="*/ 491 h 494"/>
                <a:gd name="T80" fmla="*/ 172 w 498"/>
                <a:gd name="T81" fmla="*/ 483 h 494"/>
                <a:gd name="T82" fmla="*/ 143 w 498"/>
                <a:gd name="T83" fmla="*/ 471 h 494"/>
                <a:gd name="T84" fmla="*/ 115 w 498"/>
                <a:gd name="T85" fmla="*/ 456 h 494"/>
                <a:gd name="T86" fmla="*/ 90 w 498"/>
                <a:gd name="T87" fmla="*/ 438 h 494"/>
                <a:gd name="T88" fmla="*/ 68 w 498"/>
                <a:gd name="T89" fmla="*/ 417 h 494"/>
                <a:gd name="T90" fmla="*/ 48 w 498"/>
                <a:gd name="T91" fmla="*/ 393 h 494"/>
                <a:gd name="T92" fmla="*/ 31 w 498"/>
                <a:gd name="T93" fmla="*/ 366 h 494"/>
                <a:gd name="T94" fmla="*/ 18 w 498"/>
                <a:gd name="T95" fmla="*/ 338 h 494"/>
                <a:gd name="T96" fmla="*/ 9 w 498"/>
                <a:gd name="T97" fmla="*/ 308 h 494"/>
                <a:gd name="T98" fmla="*/ 2 w 498"/>
                <a:gd name="T99" fmla="*/ 278 h 494"/>
                <a:gd name="T100" fmla="*/ 0 w 498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8" h="494">
                  <a:moveTo>
                    <a:pt x="0" y="247"/>
                  </a:moveTo>
                  <a:lnTo>
                    <a:pt x="2" y="216"/>
                  </a:lnTo>
                  <a:lnTo>
                    <a:pt x="9" y="185"/>
                  </a:lnTo>
                  <a:lnTo>
                    <a:pt x="18" y="156"/>
                  </a:lnTo>
                  <a:lnTo>
                    <a:pt x="31" y="128"/>
                  </a:lnTo>
                  <a:lnTo>
                    <a:pt x="48" y="102"/>
                  </a:lnTo>
                  <a:lnTo>
                    <a:pt x="68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6" y="4"/>
                  </a:lnTo>
                  <a:lnTo>
                    <a:pt x="326" y="12"/>
                  </a:lnTo>
                  <a:lnTo>
                    <a:pt x="355" y="23"/>
                  </a:lnTo>
                  <a:lnTo>
                    <a:pt x="383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8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3" y="456"/>
                  </a:lnTo>
                  <a:lnTo>
                    <a:pt x="355" y="471"/>
                  </a:lnTo>
                  <a:lnTo>
                    <a:pt x="326" y="483"/>
                  </a:lnTo>
                  <a:lnTo>
                    <a:pt x="296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8" y="417"/>
                  </a:lnTo>
                  <a:lnTo>
                    <a:pt x="48" y="393"/>
                  </a:lnTo>
                  <a:lnTo>
                    <a:pt x="31" y="366"/>
                  </a:lnTo>
                  <a:lnTo>
                    <a:pt x="18" y="338"/>
                  </a:lnTo>
                  <a:lnTo>
                    <a:pt x="9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6" name="Rectangle 60"/>
            <p:cNvSpPr>
              <a:spLocks noChangeArrowheads="1"/>
            </p:cNvSpPr>
            <p:nvPr/>
          </p:nvSpPr>
          <p:spPr bwMode="auto">
            <a:xfrm>
              <a:off x="3885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37" name="Rectangle 61"/>
            <p:cNvSpPr>
              <a:spLocks noChangeArrowheads="1"/>
            </p:cNvSpPr>
            <p:nvPr/>
          </p:nvSpPr>
          <p:spPr bwMode="auto">
            <a:xfrm>
              <a:off x="3964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38" name="Line 62"/>
            <p:cNvSpPr>
              <a:spLocks noChangeShapeType="1"/>
            </p:cNvSpPr>
            <p:nvPr/>
          </p:nvSpPr>
          <p:spPr bwMode="auto">
            <a:xfrm>
              <a:off x="4072" y="1785"/>
              <a:ext cx="29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9" name="Freeform 63"/>
            <p:cNvSpPr>
              <a:spLocks/>
            </p:cNvSpPr>
            <p:nvPr/>
          </p:nvSpPr>
          <p:spPr bwMode="auto">
            <a:xfrm>
              <a:off x="4241" y="1760"/>
              <a:ext cx="130" cy="49"/>
            </a:xfrm>
            <a:custGeom>
              <a:avLst/>
              <a:gdLst>
                <a:gd name="T0" fmla="*/ 0 w 259"/>
                <a:gd name="T1" fmla="*/ 0 h 99"/>
                <a:gd name="T2" fmla="*/ 48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8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0" name="Freeform 64"/>
            <p:cNvSpPr>
              <a:spLocks/>
            </p:cNvSpPr>
            <p:nvPr/>
          </p:nvSpPr>
          <p:spPr bwMode="auto">
            <a:xfrm>
              <a:off x="4371" y="1661"/>
              <a:ext cx="248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8 w 497"/>
                <a:gd name="T7" fmla="*/ 156 h 494"/>
                <a:gd name="T8" fmla="*/ 30 w 497"/>
                <a:gd name="T9" fmla="*/ 128 h 494"/>
                <a:gd name="T10" fmla="*/ 48 w 497"/>
                <a:gd name="T11" fmla="*/ 102 h 494"/>
                <a:gd name="T12" fmla="*/ 68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8 w 497"/>
                <a:gd name="T89" fmla="*/ 417 h 494"/>
                <a:gd name="T90" fmla="*/ 48 w 497"/>
                <a:gd name="T91" fmla="*/ 393 h 494"/>
                <a:gd name="T92" fmla="*/ 30 w 497"/>
                <a:gd name="T93" fmla="*/ 366 h 494"/>
                <a:gd name="T94" fmla="*/ 18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8" y="156"/>
                  </a:lnTo>
                  <a:lnTo>
                    <a:pt x="30" y="128"/>
                  </a:lnTo>
                  <a:lnTo>
                    <a:pt x="48" y="102"/>
                  </a:lnTo>
                  <a:lnTo>
                    <a:pt x="68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8" y="417"/>
                  </a:lnTo>
                  <a:lnTo>
                    <a:pt x="48" y="393"/>
                  </a:lnTo>
                  <a:lnTo>
                    <a:pt x="30" y="366"/>
                  </a:lnTo>
                  <a:lnTo>
                    <a:pt x="18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1" name="Rectangle 65"/>
            <p:cNvSpPr>
              <a:spLocks noChangeArrowheads="1"/>
            </p:cNvSpPr>
            <p:nvPr/>
          </p:nvSpPr>
          <p:spPr bwMode="auto">
            <a:xfrm>
              <a:off x="4432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42" name="Rectangle 66"/>
            <p:cNvSpPr>
              <a:spLocks noChangeArrowheads="1"/>
            </p:cNvSpPr>
            <p:nvPr/>
          </p:nvSpPr>
          <p:spPr bwMode="auto">
            <a:xfrm>
              <a:off x="4510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43" name="Line 67"/>
            <p:cNvSpPr>
              <a:spLocks noChangeShapeType="1"/>
            </p:cNvSpPr>
            <p:nvPr/>
          </p:nvSpPr>
          <p:spPr bwMode="auto">
            <a:xfrm>
              <a:off x="4619" y="1785"/>
              <a:ext cx="29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4" name="Freeform 68"/>
            <p:cNvSpPr>
              <a:spLocks/>
            </p:cNvSpPr>
            <p:nvPr/>
          </p:nvSpPr>
          <p:spPr bwMode="auto">
            <a:xfrm>
              <a:off x="4788" y="1760"/>
              <a:ext cx="130" cy="49"/>
            </a:xfrm>
            <a:custGeom>
              <a:avLst/>
              <a:gdLst>
                <a:gd name="T0" fmla="*/ 0 w 259"/>
                <a:gd name="T1" fmla="*/ 0 h 99"/>
                <a:gd name="T2" fmla="*/ 47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7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5" name="Freeform 69"/>
            <p:cNvSpPr>
              <a:spLocks/>
            </p:cNvSpPr>
            <p:nvPr/>
          </p:nvSpPr>
          <p:spPr bwMode="auto">
            <a:xfrm>
              <a:off x="4918" y="1661"/>
              <a:ext cx="248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7 w 497"/>
                <a:gd name="T7" fmla="*/ 156 h 494"/>
                <a:gd name="T8" fmla="*/ 30 w 497"/>
                <a:gd name="T9" fmla="*/ 128 h 494"/>
                <a:gd name="T10" fmla="*/ 47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2 w 497"/>
                <a:gd name="T19" fmla="*/ 23 h 494"/>
                <a:gd name="T20" fmla="*/ 171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1 w 497"/>
                <a:gd name="T81" fmla="*/ 483 h 494"/>
                <a:gd name="T82" fmla="*/ 142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7 w 497"/>
                <a:gd name="T91" fmla="*/ 393 h 494"/>
                <a:gd name="T92" fmla="*/ 30 w 497"/>
                <a:gd name="T93" fmla="*/ 366 h 494"/>
                <a:gd name="T94" fmla="*/ 17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7" y="156"/>
                  </a:lnTo>
                  <a:lnTo>
                    <a:pt x="30" y="128"/>
                  </a:lnTo>
                  <a:lnTo>
                    <a:pt x="47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2" y="23"/>
                  </a:lnTo>
                  <a:lnTo>
                    <a:pt x="171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1" y="483"/>
                  </a:lnTo>
                  <a:lnTo>
                    <a:pt x="142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7" y="393"/>
                  </a:lnTo>
                  <a:lnTo>
                    <a:pt x="30" y="366"/>
                  </a:lnTo>
                  <a:lnTo>
                    <a:pt x="17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6" name="Rectangle 70"/>
            <p:cNvSpPr>
              <a:spLocks noChangeArrowheads="1"/>
            </p:cNvSpPr>
            <p:nvPr/>
          </p:nvSpPr>
          <p:spPr bwMode="auto">
            <a:xfrm>
              <a:off x="4979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1447" name="Rectangle 71"/>
            <p:cNvSpPr>
              <a:spLocks noChangeArrowheads="1"/>
            </p:cNvSpPr>
            <p:nvPr/>
          </p:nvSpPr>
          <p:spPr bwMode="auto">
            <a:xfrm>
              <a:off x="505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  <a:latin typeface="Times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2.3.5 PCB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196752"/>
            <a:ext cx="8928992" cy="4929411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Linux</a:t>
            </a:r>
            <a:r>
              <a:rPr lang="zh-CN" altLang="en-US" b="0" dirty="0" smtClean="0"/>
              <a:t>操作系统中采用</a:t>
            </a:r>
            <a:r>
              <a:rPr lang="en-US" altLang="zh-CN" dirty="0" err="1" smtClean="0">
                <a:solidFill>
                  <a:srgbClr val="FE0000"/>
                </a:solidFill>
              </a:rPr>
              <a:t>task_struct</a:t>
            </a:r>
            <a:r>
              <a:rPr lang="zh-CN" altLang="en-US" b="0" dirty="0" smtClean="0"/>
              <a:t>来表示进程控制块</a:t>
            </a:r>
            <a:endParaRPr lang="en-US" altLang="zh-CN" b="0" dirty="0" smtClean="0"/>
          </a:p>
          <a:p>
            <a:pPr eaLnBrk="1" hangingPunct="1"/>
            <a:r>
              <a:rPr lang="en-US" altLang="zh-CN" b="0" dirty="0" smtClean="0"/>
              <a:t>\include\</a:t>
            </a:r>
            <a:r>
              <a:rPr lang="en-US" altLang="zh-CN" b="0" dirty="0" err="1" smtClean="0"/>
              <a:t>linux</a:t>
            </a:r>
            <a:r>
              <a:rPr lang="en-US" altLang="zh-CN" b="0" dirty="0" smtClean="0"/>
              <a:t>\</a:t>
            </a:r>
            <a:r>
              <a:rPr lang="en-US" altLang="zh-CN" b="0" dirty="0" err="1" smtClean="0"/>
              <a:t>sched.h</a:t>
            </a:r>
            <a:endParaRPr lang="en-US" altLang="zh-CN" b="0" dirty="0" smtClean="0"/>
          </a:p>
          <a:p>
            <a:pPr eaLnBrk="1" hangingPunct="1"/>
            <a:endParaRPr lang="en-US" altLang="zh-CN" b="0" dirty="0" smtClean="0"/>
          </a:p>
        </p:txBody>
      </p:sp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38286"/>
            <a:ext cx="6984776" cy="392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2.3.5 PCB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196752"/>
            <a:ext cx="8928992" cy="4929411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task_struct</a:t>
            </a:r>
            <a:r>
              <a:rPr lang="zh-CN" altLang="en-US" dirty="0" smtClean="0"/>
              <a:t>链表组织形式</a:t>
            </a:r>
            <a:endParaRPr lang="en-US" altLang="zh-CN" b="0" dirty="0" smtClean="0">
              <a:solidFill>
                <a:srgbClr val="FE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0" dirty="0" smtClean="0">
                <a:solidFill>
                  <a:srgbClr val="FE0000"/>
                </a:solidFill>
              </a:rPr>
              <a:t>    </a:t>
            </a:r>
            <a:endParaRPr lang="en-US" altLang="zh-CN" sz="800" b="0" dirty="0" smtClean="0">
              <a:solidFill>
                <a:srgbClr val="FE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 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  </a:t>
            </a:r>
            <a:r>
              <a:rPr lang="en-US" altLang="zh-CN" sz="2400" b="0" dirty="0" err="1" smtClean="0">
                <a:solidFill>
                  <a:srgbClr val="FE0000"/>
                </a:solidFill>
              </a:rPr>
              <a:t>struct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</a:t>
            </a:r>
            <a:r>
              <a:rPr lang="en-US" altLang="zh-CN" sz="2400" b="0" dirty="0" err="1">
                <a:solidFill>
                  <a:srgbClr val="FE0000"/>
                </a:solidFill>
              </a:rPr>
              <a:t>task_struct</a:t>
            </a:r>
            <a:r>
              <a:rPr lang="en-US" altLang="zh-CN" sz="2400" b="0" dirty="0">
                <a:solidFill>
                  <a:srgbClr val="FE0000"/>
                </a:solidFill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olidFill>
                  <a:srgbClr val="FE0000"/>
                </a:solidFill>
              </a:rPr>
              <a:t>          ……  </a:t>
            </a: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 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        </a:t>
            </a:r>
            <a:r>
              <a:rPr lang="en-US" altLang="zh-CN" sz="2400" b="0" dirty="0" err="1" smtClean="0">
                <a:solidFill>
                  <a:srgbClr val="FE0000"/>
                </a:solidFill>
              </a:rPr>
              <a:t>struct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</a:t>
            </a:r>
            <a:r>
              <a:rPr lang="en-US" altLang="zh-CN" sz="2400" b="0" dirty="0" err="1">
                <a:solidFill>
                  <a:srgbClr val="FE0000"/>
                </a:solidFill>
              </a:rPr>
              <a:t>list_head</a:t>
            </a:r>
            <a:r>
              <a:rPr lang="en-US" altLang="zh-CN" sz="2400" b="0" dirty="0">
                <a:solidFill>
                  <a:srgbClr val="FE0000"/>
                </a:solidFill>
              </a:rPr>
              <a:t> tasks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 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        ……</a:t>
            </a: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 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  }</a:t>
            </a:r>
            <a:endParaRPr lang="en-US" altLang="zh-CN" sz="2400" b="0" dirty="0">
              <a:solidFill>
                <a:srgbClr val="FE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     </a:t>
            </a:r>
            <a:endParaRPr lang="en-US" altLang="zh-CN" sz="2400" b="0" dirty="0" smtClean="0">
              <a:solidFill>
                <a:srgbClr val="FE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 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   </a:t>
            </a:r>
            <a:r>
              <a:rPr lang="en-US" altLang="zh-CN" sz="2400" b="0" dirty="0" err="1" smtClean="0">
                <a:solidFill>
                  <a:srgbClr val="FE0000"/>
                </a:solidFill>
              </a:rPr>
              <a:t>struct</a:t>
            </a:r>
            <a:r>
              <a:rPr lang="en-US" altLang="zh-CN" sz="2400" b="0" dirty="0" smtClean="0">
                <a:solidFill>
                  <a:srgbClr val="FE0000"/>
                </a:solidFill>
              </a:rPr>
              <a:t> </a:t>
            </a:r>
            <a:r>
              <a:rPr lang="en-US" altLang="zh-CN" sz="2400" b="0" dirty="0" err="1">
                <a:solidFill>
                  <a:srgbClr val="FE0000"/>
                </a:solidFill>
              </a:rPr>
              <a:t>list_head</a:t>
            </a:r>
            <a:r>
              <a:rPr lang="en-US" altLang="zh-CN" sz="2400" b="0" dirty="0">
                <a:solidFill>
                  <a:srgbClr val="FE0000"/>
                </a:solidFill>
              </a:rPr>
              <a:t> {</a:t>
            </a: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rgbClr val="FE0000"/>
                </a:solidFill>
              </a:rPr>
              <a:t>	</a:t>
            </a:r>
            <a:r>
              <a:rPr lang="en-US" altLang="zh-CN" sz="2400" b="0" dirty="0" err="1">
                <a:solidFill>
                  <a:srgbClr val="FE0000"/>
                </a:solidFill>
              </a:rPr>
              <a:t>struct</a:t>
            </a:r>
            <a:r>
              <a:rPr lang="en-US" altLang="zh-CN" sz="2400" b="0" dirty="0">
                <a:solidFill>
                  <a:srgbClr val="FE0000"/>
                </a:solidFill>
              </a:rPr>
              <a:t> </a:t>
            </a:r>
            <a:r>
              <a:rPr lang="en-US" altLang="zh-CN" sz="2400" b="0" dirty="0" err="1">
                <a:solidFill>
                  <a:srgbClr val="FE0000"/>
                </a:solidFill>
              </a:rPr>
              <a:t>list_head</a:t>
            </a:r>
            <a:r>
              <a:rPr lang="en-US" altLang="zh-CN" sz="2400" b="0" dirty="0">
                <a:solidFill>
                  <a:srgbClr val="FE0000"/>
                </a:solidFill>
              </a:rPr>
              <a:t> *next, *</a:t>
            </a:r>
            <a:r>
              <a:rPr lang="en-US" altLang="zh-CN" sz="2400" b="0" dirty="0" err="1">
                <a:solidFill>
                  <a:srgbClr val="FE0000"/>
                </a:solidFill>
              </a:rPr>
              <a:t>prev</a:t>
            </a:r>
            <a:r>
              <a:rPr lang="en-US" altLang="zh-CN" sz="2400" b="0" dirty="0">
                <a:solidFill>
                  <a:srgbClr val="FE0000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400" b="0" dirty="0" smtClean="0">
                <a:solidFill>
                  <a:srgbClr val="FE0000"/>
                </a:solidFill>
              </a:rPr>
              <a:t>     };</a:t>
            </a:r>
            <a:endParaRPr lang="en-US" altLang="zh-CN" sz="2400" b="0" dirty="0">
              <a:solidFill>
                <a:srgbClr val="F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2.3.6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操作系统内核级安全：执行模式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模式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为了实现操作系统内核级安全，由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硬件</a:t>
            </a:r>
            <a:r>
              <a:rPr lang="zh-CN" altLang="en-US" sz="2400" b="0" dirty="0" smtClean="0">
                <a:ea typeface="宋体" pitchFamily="2" charset="-122"/>
              </a:rPr>
              <a:t>提供</a:t>
            </a:r>
            <a:r>
              <a:rPr lang="en-US" altLang="zh-CN" sz="2400" dirty="0" smtClean="0">
                <a:solidFill>
                  <a:srgbClr val="FE0000"/>
                </a:solidFill>
                <a:ea typeface="宋体" pitchFamily="2" charset="-122"/>
              </a:rPr>
              <a:t>CPU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特权</a:t>
            </a:r>
            <a:r>
              <a:rPr lang="zh-CN" altLang="en-US" sz="2400" b="0" dirty="0" smtClean="0">
                <a:ea typeface="宋体" pitchFamily="2" charset="-122"/>
              </a:rPr>
              <a:t>保护方式，称为模式。</a:t>
            </a:r>
          </a:p>
          <a:p>
            <a:pPr eaLnBrk="1" hangingPunct="1"/>
            <a:r>
              <a:rPr lang="zh-CN" altLang="en-US" b="0" dirty="0" smtClean="0"/>
              <a:t>模式分类</a:t>
            </a:r>
          </a:p>
          <a:p>
            <a:pPr lvl="1" eaLnBrk="1" hangingPunct="1"/>
            <a:r>
              <a:rPr lang="zh-CN" altLang="en-US" b="0" dirty="0" smtClean="0"/>
              <a:t>单模式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无论是用户程序，还是系统程序都采用一种模式。</a:t>
            </a:r>
          </a:p>
          <a:p>
            <a:pPr lvl="1" eaLnBrk="1" hangingPunct="1"/>
            <a:r>
              <a:rPr lang="zh-CN" altLang="en-US" b="0" dirty="0" smtClean="0"/>
              <a:t>多模式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/>
              <a:t>     </a:t>
            </a:r>
            <a:r>
              <a:rPr lang="zh-CN" altLang="en-US" b="0" dirty="0" smtClean="0">
                <a:ea typeface="宋体" pitchFamily="2" charset="-122"/>
              </a:rPr>
              <a:t>多种</a:t>
            </a:r>
            <a:r>
              <a:rPr lang="en-US" altLang="zh-CN" b="0" dirty="0" smtClean="0">
                <a:ea typeface="宋体" pitchFamily="2" charset="-122"/>
              </a:rPr>
              <a:t>CPU</a:t>
            </a:r>
            <a:r>
              <a:rPr lang="zh-CN" altLang="en-US" b="0" dirty="0" smtClean="0">
                <a:ea typeface="宋体" pitchFamily="2" charset="-122"/>
              </a:rPr>
              <a:t>保护级别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2.3.6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操作系统内核级安全：执行模式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双模式</a:t>
            </a:r>
          </a:p>
          <a:p>
            <a:pPr lvl="1" eaLnBrk="1" hangingPunct="1"/>
            <a:r>
              <a:rPr lang="zh-CN" altLang="en-US" b="0" dirty="0" smtClean="0"/>
              <a:t>系统模式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系统态、系统控制模式、内核模式、管态</a:t>
            </a:r>
            <a:r>
              <a:rPr lang="en-US" altLang="zh-CN" b="0" dirty="0" smtClean="0"/>
              <a:t>)</a:t>
            </a:r>
            <a:endParaRPr lang="zh-CN" altLang="en-US" b="0" dirty="0" smtClean="0"/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具有较高的特权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运行系统特定的指令，包括读</a:t>
            </a:r>
            <a:r>
              <a:rPr lang="en-US" altLang="zh-CN" sz="2400" b="0" dirty="0" smtClean="0">
                <a:ea typeface="宋体" pitchFamily="2" charset="-122"/>
              </a:rPr>
              <a:t>/</a:t>
            </a:r>
            <a:r>
              <a:rPr lang="zh-CN" altLang="en-US" sz="2400" b="0" dirty="0" smtClean="0">
                <a:ea typeface="宋体" pitchFamily="2" charset="-122"/>
              </a:rPr>
              <a:t>写控制寄存器的指令、基本</a:t>
            </a:r>
            <a:r>
              <a:rPr lang="en-US" altLang="zh-CN" sz="2400" b="0" dirty="0" smtClean="0">
                <a:ea typeface="宋体" pitchFamily="2" charset="-122"/>
              </a:rPr>
              <a:t>I/O</a:t>
            </a:r>
            <a:r>
              <a:rPr lang="zh-CN" altLang="en-US" sz="2400" b="0" dirty="0" smtClean="0">
                <a:ea typeface="宋体" pitchFamily="2" charset="-122"/>
              </a:rPr>
              <a:t>指令以及与存储器管理有关的指令等，而且特定的内存区域也只能在系统模式下访问。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内核模式下的处理器及其指令、寄存器和内存受到完全控制和保护。</a:t>
            </a:r>
          </a:p>
          <a:p>
            <a:pPr lvl="1" eaLnBrk="1" hangingPunct="1"/>
            <a:r>
              <a:rPr lang="zh-CN" altLang="en-US" b="0" dirty="0" smtClean="0"/>
              <a:t>用户模式（用户态、目态）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具有较低的特权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用户程序一般运行在用户模式</a:t>
            </a:r>
            <a:endParaRPr lang="zh-CN" altLang="en-US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2.3.6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操作系统内核级安全：执行模式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双模式示例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276872"/>
            <a:ext cx="8568952" cy="281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zh-CN" sz="2400" dirty="0"/>
              <a:t>假定下列指令已装入指令寄存器，执行时不可能导致</a:t>
            </a:r>
            <a:r>
              <a:rPr lang="en-US" altLang="zh-CN" sz="2400" dirty="0"/>
              <a:t> CPU </a:t>
            </a:r>
            <a:r>
              <a:rPr lang="zh-CN" altLang="zh-CN" sz="2400" dirty="0"/>
              <a:t>从用户态变为内核态的是（</a:t>
            </a:r>
            <a:r>
              <a:rPr lang="en-US" altLang="zh-CN" sz="2400" dirty="0"/>
              <a:t>     </a:t>
            </a:r>
            <a:r>
              <a:rPr lang="zh-CN" altLang="zh-CN" sz="2400" dirty="0"/>
              <a:t>）。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A. DIV R0</a:t>
            </a:r>
            <a:r>
              <a:rPr lang="zh-CN" altLang="zh-CN" sz="2400" dirty="0"/>
              <a:t>，</a:t>
            </a:r>
            <a:r>
              <a:rPr lang="en-US" altLang="zh-CN" sz="2400" dirty="0"/>
              <a:t>R1</a:t>
            </a:r>
            <a:r>
              <a:rPr lang="zh-CN" altLang="zh-CN" sz="2400" dirty="0" smtClean="0"/>
              <a:t>；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(</a:t>
            </a:r>
            <a:r>
              <a:rPr lang="en-US" altLang="zh-CN" sz="2400" dirty="0"/>
              <a:t>R0)/(R1)</a:t>
            </a:r>
            <a:r>
              <a:rPr lang="zh-CN" altLang="zh-CN" sz="2400" dirty="0"/>
              <a:t>→</a:t>
            </a:r>
            <a:r>
              <a:rPr lang="en-US" altLang="zh-CN" sz="2400" dirty="0"/>
              <a:t>R0</a:t>
            </a:r>
            <a:endParaRPr lang="zh-CN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B. INT n</a:t>
            </a:r>
            <a:r>
              <a:rPr lang="zh-CN" altLang="zh-CN" sz="2400" dirty="0"/>
              <a:t>；</a:t>
            </a:r>
            <a:r>
              <a:rPr lang="en-US" altLang="zh-CN" sz="2400" dirty="0"/>
              <a:t>	 </a:t>
            </a:r>
            <a:r>
              <a:rPr lang="en-US" altLang="zh-CN" sz="2400" dirty="0" smtClean="0"/>
              <a:t>             </a:t>
            </a:r>
            <a:r>
              <a:rPr lang="zh-CN" altLang="zh-CN" sz="2400" dirty="0" smtClean="0"/>
              <a:t>产生</a:t>
            </a:r>
            <a:r>
              <a:rPr lang="zh-CN" altLang="zh-CN" sz="2400" dirty="0"/>
              <a:t>软中断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C. NOT R0</a:t>
            </a:r>
            <a:r>
              <a:rPr lang="zh-CN" altLang="zh-CN" sz="2400" dirty="0"/>
              <a:t>；</a:t>
            </a:r>
            <a:r>
              <a:rPr lang="en-US" altLang="zh-CN" sz="2400" dirty="0"/>
              <a:t>		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寄存器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R0 </a:t>
            </a:r>
            <a:r>
              <a:rPr lang="zh-CN" altLang="zh-CN" sz="2400" dirty="0"/>
              <a:t>的内容取非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D. MOV R0,addr</a:t>
            </a:r>
            <a:r>
              <a:rPr lang="zh-CN" altLang="zh-CN" sz="2400" dirty="0"/>
              <a:t>；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把</a:t>
            </a:r>
            <a:r>
              <a:rPr lang="zh-CN" altLang="zh-CN" sz="2400" dirty="0"/>
              <a:t>地址处的内存数据放入寄存器</a:t>
            </a:r>
            <a:r>
              <a:rPr lang="en-US" altLang="zh-CN" sz="2400" dirty="0"/>
              <a:t> R0 </a:t>
            </a:r>
            <a:r>
              <a:rPr lang="zh-CN" altLang="zh-CN" sz="2400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0221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2.3.6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操作系统内核级安全：执行模式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模式切换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系统模式和用户模式之间的相互转换</a:t>
            </a:r>
            <a:endParaRPr lang="zh-CN" altLang="en-US" b="0" dirty="0" smtClean="0"/>
          </a:p>
          <a:p>
            <a:pPr eaLnBrk="1" hangingPunct="1"/>
            <a:r>
              <a:rPr lang="zh-CN" altLang="en-US" b="0" dirty="0" smtClean="0"/>
              <a:t>模式的思考</a:t>
            </a:r>
          </a:p>
          <a:p>
            <a:pPr lvl="1" eaLnBrk="1" hangingPunct="1"/>
            <a:r>
              <a:rPr lang="zh-CN" altLang="en-US" b="0" dirty="0" smtClean="0"/>
              <a:t>模式切换是否会必然导致进程状态的改变？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否，如系统调用</a:t>
            </a:r>
          </a:p>
          <a:p>
            <a:pPr lvl="1" eaLnBrk="1" hangingPunct="1"/>
            <a:r>
              <a:rPr lang="zh-CN" altLang="en-US" b="0" dirty="0" smtClean="0"/>
              <a:t>进程切换是否会导致模式切换的发生？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/>
              <a:t>          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不一定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操作系统对进程的控制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进程控制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创建和撤销进程，并对进程在整个生命期中各状态的转换进行有效控制。</a:t>
            </a:r>
          </a:p>
          <a:p>
            <a:pPr eaLnBrk="1" hangingPunct="1"/>
            <a:r>
              <a:rPr lang="zh-CN" altLang="en-US" b="0" dirty="0" smtClean="0"/>
              <a:t>实现方式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进程控制一般是由</a:t>
            </a:r>
            <a:r>
              <a:rPr lang="en-US" altLang="zh-CN" b="0" dirty="0" smtClean="0">
                <a:ea typeface="宋体" pitchFamily="2" charset="-122"/>
              </a:rPr>
              <a:t>OS</a:t>
            </a:r>
            <a:r>
              <a:rPr lang="zh-CN" altLang="en-US" b="0" dirty="0" smtClean="0">
                <a:ea typeface="宋体" pitchFamily="2" charset="-122"/>
              </a:rPr>
              <a:t>的内核中的一组原语来实现的</a:t>
            </a:r>
          </a:p>
          <a:p>
            <a:pPr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进程的创建与撤销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引起创建进程的典型事件</a:t>
            </a: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32547"/>
              </p:ext>
            </p:extLst>
          </p:nvPr>
        </p:nvGraphicFramePr>
        <p:xfrm>
          <a:off x="1249288" y="1988840"/>
          <a:ext cx="6419056" cy="3806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进程的创建与撤销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991269"/>
            <a:ext cx="8928992" cy="524604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创建进程的步骤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给新进程分配一个唯一的进程标识符   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为进程分配空间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初始化进程控制块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初始化标识信息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初始化处理机状态信息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如使程序计数器指向程序的入口地址，使栈指针指向栈顶等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初始化进程调度信息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如设置进程的状态、优先级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建立链接，将之插入就绪或就绪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挂起链表。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建立或扩充其它数据结构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进程的创建与撤销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12776"/>
            <a:ext cx="4038600" cy="452596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引起进程终止的事件</a:t>
            </a:r>
          </a:p>
          <a:p>
            <a:pPr lvl="1"/>
            <a:r>
              <a:rPr lang="zh-CN" altLang="en-US" dirty="0" smtClean="0"/>
              <a:t>正常结束：如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halt</a:t>
            </a:r>
            <a:r>
              <a:rPr lang="zh-CN" altLang="en-US" dirty="0"/>
              <a:t>，</a:t>
            </a:r>
            <a:r>
              <a:rPr lang="en-US" altLang="zh-CN" dirty="0" smtClean="0"/>
              <a:t>logoff</a:t>
            </a:r>
          </a:p>
          <a:p>
            <a:pPr lvl="1"/>
            <a:r>
              <a:rPr lang="zh-CN" altLang="en-US" dirty="0" smtClean="0"/>
              <a:t>异常结束：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外界干预：</a:t>
            </a:r>
          </a:p>
          <a:p>
            <a:pPr lvl="2"/>
            <a:r>
              <a:rPr lang="zh-CN" altLang="en-US" dirty="0" smtClean="0"/>
              <a:t>系统员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进程</a:t>
            </a:r>
          </a:p>
          <a:p>
            <a:pPr lvl="2"/>
            <a:r>
              <a:rPr lang="zh-CN" altLang="en-US" dirty="0" smtClean="0">
                <a:solidFill>
                  <a:schemeClr val="accent2"/>
                </a:solidFill>
              </a:rPr>
              <a:t>父进程终止</a:t>
            </a:r>
          </a:p>
          <a:p>
            <a:pPr lvl="2"/>
            <a:r>
              <a:rPr lang="zh-CN" altLang="en-US" dirty="0" smtClean="0">
                <a:solidFill>
                  <a:schemeClr val="accent2"/>
                </a:solidFill>
              </a:rPr>
              <a:t>父进程请求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648200" y="1412777"/>
            <a:ext cx="3524200" cy="36004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越界</a:t>
            </a:r>
            <a:r>
              <a:rPr lang="zh-CN" altLang="en-US" sz="2400" dirty="0">
                <a:latin typeface="+mn-ea"/>
                <a:ea typeface="+mn-ea"/>
              </a:rPr>
              <a:t>错误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保护</a:t>
            </a:r>
            <a:r>
              <a:rPr lang="zh-CN" altLang="en-US" sz="2400" dirty="0">
                <a:latin typeface="+mn-ea"/>
                <a:ea typeface="+mn-ea"/>
              </a:rPr>
              <a:t>错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非法</a:t>
            </a:r>
            <a:r>
              <a:rPr lang="zh-CN" altLang="en-US" sz="2400" dirty="0">
                <a:latin typeface="+mn-ea"/>
                <a:ea typeface="+mn-ea"/>
              </a:rPr>
              <a:t>指令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特权指令</a:t>
            </a:r>
            <a:r>
              <a:rPr lang="zh-CN" altLang="en-US" sz="2400" dirty="0">
                <a:latin typeface="+mn-ea"/>
                <a:ea typeface="+mn-ea"/>
              </a:rPr>
              <a:t>错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运行</a:t>
            </a:r>
            <a:r>
              <a:rPr lang="zh-CN" altLang="en-US" sz="2400" dirty="0">
                <a:latin typeface="+mn-ea"/>
                <a:ea typeface="+mn-ea"/>
              </a:rPr>
              <a:t>超时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等待</a:t>
            </a:r>
            <a:r>
              <a:rPr lang="zh-CN" altLang="en-US" sz="2400" dirty="0">
                <a:latin typeface="+mn-ea"/>
                <a:ea typeface="+mn-ea"/>
              </a:rPr>
              <a:t>超时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算术运算</a:t>
            </a:r>
            <a:r>
              <a:rPr lang="zh-CN" altLang="en-US" sz="2400" dirty="0">
                <a:latin typeface="+mn-ea"/>
                <a:ea typeface="+mn-ea"/>
              </a:rPr>
              <a:t>错、被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除</a:t>
            </a:r>
          </a:p>
          <a:p>
            <a:r>
              <a:rPr lang="en-US" altLang="zh-CN" sz="2400" dirty="0" smtClean="0">
                <a:latin typeface="+mn-ea"/>
                <a:ea typeface="+mn-ea"/>
              </a:rPr>
              <a:t>I/O</a:t>
            </a:r>
            <a:r>
              <a:rPr lang="zh-CN" altLang="en-US" sz="2400" dirty="0">
                <a:latin typeface="+mn-ea"/>
                <a:ea typeface="+mn-ea"/>
              </a:rPr>
              <a:t>故障</a:t>
            </a:r>
          </a:p>
        </p:txBody>
      </p:sp>
      <p:sp>
        <p:nvSpPr>
          <p:cNvPr id="6" name="右箭头 5"/>
          <p:cNvSpPr/>
          <p:nvPr/>
        </p:nvSpPr>
        <p:spPr>
          <a:xfrm>
            <a:off x="3124200" y="2780928"/>
            <a:ext cx="1371600" cy="34119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程序顺序执行时的特征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顺序性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处理机的操作严格按照程序所规定的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执行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封闭性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程序运行时</a:t>
            </a:r>
            <a:r>
              <a:rPr lang="zh-CN" altLang="en-US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独占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全机资源，程序一旦开始执行，其执行结果不受外界因素影响。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可再现性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只要程序执行时的环境和初始条件相同，都将获得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相同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的结果。</a:t>
            </a:r>
          </a:p>
        </p:txBody>
      </p:sp>
    </p:spTree>
    <p:extLst>
      <p:ext uri="{BB962C8B-B14F-4D97-AF65-F5344CB8AC3E}">
        <p14:creationId xmlns:p14="http://schemas.microsoft.com/office/powerpoint/2010/main" val="36451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进程的创建与撤销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91264" cy="4824536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进程终止过程 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根据被终止进程的标识符找到其</a:t>
            </a:r>
            <a:r>
              <a:rPr lang="en-US" altLang="zh-CN" b="0" dirty="0" smtClean="0">
                <a:ea typeface="宋体" pitchFamily="2" charset="-122"/>
              </a:rPr>
              <a:t>PCB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，读出该进程的状态。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若该进程为执行状态，则终止其执行，调度下一个就绪进程执行。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若该进程还有子孙进程，还应将其所有子孙进程予以终止，以防他们成为不可控的进程（与具体操作系统的实现密切相关）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将该进程所拥有的全部资源，或者归还给其父进程，或者归还给系统。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将被终止进程（它的</a:t>
            </a:r>
            <a:r>
              <a:rPr lang="en-US" altLang="zh-CN" b="0" dirty="0" smtClean="0">
                <a:ea typeface="宋体" pitchFamily="2" charset="-122"/>
              </a:rPr>
              <a:t>PCB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）从所在队列（或链表）中移出，等待其他程序来搜集信息</a:t>
            </a:r>
          </a:p>
          <a:p>
            <a:pPr lvl="1" eaLnBrk="1" hangingPunct="1"/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进程的阻塞与唤醒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引起进程阻塞的事件</a:t>
            </a:r>
          </a:p>
          <a:p>
            <a:pPr lvl="1" eaLnBrk="1" hangingPunct="1"/>
            <a:r>
              <a:rPr lang="zh-CN" altLang="en-US" b="0" dirty="0">
                <a:latin typeface="+mn-ea"/>
                <a:ea typeface="+mn-ea"/>
              </a:rPr>
              <a:t>请求系统服务而得不到满足时，</a:t>
            </a:r>
            <a:r>
              <a:rPr lang="zh-CN" altLang="en-US" b="0" dirty="0" smtClean="0">
                <a:latin typeface="+mn-ea"/>
                <a:ea typeface="+mn-ea"/>
              </a:rPr>
              <a:t>如向系统</a:t>
            </a:r>
            <a:r>
              <a:rPr lang="zh-CN" altLang="en-US" b="0" dirty="0">
                <a:latin typeface="+mn-ea"/>
                <a:ea typeface="+mn-ea"/>
              </a:rPr>
              <a:t>请求打印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启动</a:t>
            </a:r>
            <a:r>
              <a:rPr lang="zh-CN" altLang="en-US" b="0" dirty="0">
                <a:latin typeface="+mn-ea"/>
                <a:ea typeface="+mn-ea"/>
              </a:rPr>
              <a:t>某种操作而需同步时：如该操作和请求该操作的进程需同步运行（即非异步操作）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新</a:t>
            </a:r>
            <a:r>
              <a:rPr lang="zh-CN" altLang="en-US" b="0" dirty="0">
                <a:latin typeface="+mn-ea"/>
                <a:ea typeface="+mn-ea"/>
              </a:rPr>
              <a:t>数据尚未到达：如进程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写，进程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读，则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未写，完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不能读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无</a:t>
            </a:r>
            <a:r>
              <a:rPr lang="zh-CN" altLang="en-US" b="0" dirty="0">
                <a:latin typeface="+mn-ea"/>
                <a:ea typeface="+mn-ea"/>
              </a:rPr>
              <a:t>新工作可做。</a:t>
            </a:r>
          </a:p>
          <a:p>
            <a:pPr lvl="1" eaLnBrk="1" hangingPunct="1"/>
            <a:endParaRPr lang="zh-CN" altLang="en-US" b="0" dirty="0" smtClean="0"/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进程的阻塞与唤醒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进程阻塞过程</a:t>
            </a:r>
          </a:p>
          <a:p>
            <a:pPr lvl="1" eaLnBrk="1" hangingPunct="1"/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正在执行的进程，当发现上述某事件时，由于无法继续执行，于是进程便通过调用阻塞原语block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把自己阻塞。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把进程控制块中的现行状态由“执行”改为阻塞，并将PCB插入阻塞队列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调度程序将处理机分配给另一就绪进程，并进行切换。</a:t>
            </a:r>
          </a:p>
          <a:p>
            <a:pPr lvl="1" eaLnBrk="1" hangingPunct="1"/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进程的阻塞与唤醒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进程唤醒过程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当被阻塞进程所期待的事件出现时，则由有关进程（比如，用完并释放了该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设备的进程）调用唤醒原语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wakeup()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，将等待该事件的进程唤醒。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唤醒原语执行的过程是：首先把被阻塞的进程从等待该事件的阻塞队列中移出，将其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中的现行状态由阻塞改为就绪，然后再将该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插入到就绪队列中。</a:t>
            </a:r>
          </a:p>
          <a:p>
            <a:pPr lvl="1" eaLnBrk="1" hangingPunct="1"/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进程的挂起与激活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进程的挂起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 当出现了引起进程挂起的事件时，系统将利用挂起原语</a:t>
            </a:r>
            <a:r>
              <a:rPr lang="en-US" altLang="zh-CN" sz="2400" b="0" dirty="0" smtClean="0">
                <a:ea typeface="宋体" pitchFamily="2" charset="-122"/>
              </a:rPr>
              <a:t>suspend( )</a:t>
            </a:r>
            <a:r>
              <a:rPr lang="zh-CN" altLang="en-US" sz="2400" b="0" dirty="0" smtClean="0">
                <a:ea typeface="宋体" pitchFamily="2" charset="-122"/>
              </a:rPr>
              <a:t>将指定进程挂起。</a:t>
            </a:r>
          </a:p>
          <a:p>
            <a:pPr eaLnBrk="1" hangingPunct="1"/>
            <a:r>
              <a:rPr lang="zh-CN" altLang="en-US" b="0" dirty="0" smtClean="0"/>
              <a:t>挂起原语的执行过程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首先检查被挂起进程的状态，若处于就绪状态，便将其改为就绪</a:t>
            </a:r>
            <a:r>
              <a:rPr lang="en-US" altLang="zh-CN" sz="2400" b="0" dirty="0" smtClean="0">
                <a:ea typeface="宋体" pitchFamily="2" charset="-122"/>
              </a:rPr>
              <a:t>/</a:t>
            </a:r>
            <a:r>
              <a:rPr lang="zh-CN" altLang="en-US" sz="2400" b="0" dirty="0" smtClean="0">
                <a:ea typeface="宋体" pitchFamily="2" charset="-122"/>
              </a:rPr>
              <a:t>挂起；对于处于阻塞状态的进程，则将之改为阻塞</a:t>
            </a:r>
            <a:r>
              <a:rPr lang="en-US" altLang="zh-CN" sz="2400" b="0" dirty="0" smtClean="0">
                <a:ea typeface="宋体" pitchFamily="2" charset="-122"/>
              </a:rPr>
              <a:t>/</a:t>
            </a:r>
            <a:r>
              <a:rPr lang="zh-CN" altLang="en-US" sz="2400" b="0" dirty="0" smtClean="0">
                <a:ea typeface="宋体" pitchFamily="2" charset="-122"/>
              </a:rPr>
              <a:t>挂起。</a:t>
            </a:r>
          </a:p>
          <a:p>
            <a:pPr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2.3.7.3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进程的挂起与激活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进程的激活</a:t>
            </a: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当发生激活进程的事件时，则可将在外存上处于就绪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挂起状态的进程换入内存。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激活原语的执行过程</a:t>
            </a: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系统利用激活原语active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将指定进程激活；激活原语先将进程从外存调入内存，检查该进程的现行状态，若是就绪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挂起，便将之改为就绪；若为阻塞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挂起，便将之改为阻塞。</a:t>
            </a:r>
          </a:p>
          <a:p>
            <a:pPr lvl="1" eaLnBrk="1" hangingPunct="1"/>
            <a:endParaRPr lang="zh-CN" altLang="en-US" b="0" dirty="0" smtClean="0"/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2.3.7.4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135285"/>
            <a:ext cx="8712968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进程切换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调度另一个就绪进程占用处理器执行</a:t>
            </a:r>
          </a:p>
          <a:p>
            <a:pPr eaLnBrk="1" hangingPunct="1"/>
            <a:r>
              <a:rPr lang="zh-CN" altLang="en-US" b="0" dirty="0" smtClean="0"/>
              <a:t>进程的上下文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</a:t>
            </a:r>
            <a:r>
              <a:rPr lang="zh-CN" altLang="en-US" sz="2400" b="0" dirty="0" smtClean="0">
                <a:ea typeface="宋体" pitchFamily="2" charset="-122"/>
              </a:rPr>
              <a:t>进程执行现场</a:t>
            </a:r>
          </a:p>
          <a:p>
            <a:pPr eaLnBrk="1" hangingPunct="1"/>
            <a:r>
              <a:rPr lang="zh-CN" altLang="en-US" b="0" dirty="0" smtClean="0"/>
              <a:t>进程切换步骤 </a:t>
            </a:r>
          </a:p>
          <a:p>
            <a:pPr lvl="1" eaLnBrk="1" hangingPunct="1"/>
            <a:r>
              <a:rPr lang="zh-CN" altLang="en-US" b="0" dirty="0" smtClean="0">
                <a:ea typeface="宋体" pitchFamily="2" charset="-122"/>
              </a:rPr>
              <a:t>保存处理器上下文环境，包括程序计数器和其它寄存器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ea typeface="宋体" pitchFamily="2" charset="-122"/>
              </a:rPr>
              <a:t>更新当前处于运行状态进程的进程控制块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ea typeface="宋体" pitchFamily="2" charset="-122"/>
              </a:rPr>
              <a:t>将进程的进程控制块移至相应队列（就绪、阻塞等）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ea typeface="宋体" pitchFamily="2" charset="-122"/>
              </a:rPr>
              <a:t>选择另一进程执行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ea typeface="宋体" pitchFamily="2" charset="-122"/>
              </a:rPr>
              <a:t>更新其进程控制块信息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ea typeface="宋体" pitchFamily="2" charset="-122"/>
              </a:rPr>
              <a:t>恢复被选择进程的上下文环境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49288" y="1351126"/>
            <a:ext cx="6995120" cy="467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fork()： </a:t>
            </a:r>
            <a:r>
              <a:rPr lang="zh-CN" altLang="en-US" sz="2400" dirty="0" smtClean="0">
                <a:ea typeface="+mn-ea"/>
              </a:rPr>
              <a:t>创建一个新进程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exec()： </a:t>
            </a:r>
            <a:r>
              <a:rPr lang="zh-CN" altLang="en-US" sz="2400" dirty="0" smtClean="0">
                <a:ea typeface="+mn-ea"/>
              </a:rPr>
              <a:t>执行一个可执行程序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exit()： </a:t>
            </a:r>
            <a:r>
              <a:rPr lang="zh-CN" altLang="en-US" sz="2400" dirty="0" smtClean="0">
                <a:ea typeface="+mn-ea"/>
              </a:rPr>
              <a:t>终止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sleep()：</a:t>
            </a:r>
            <a:r>
              <a:rPr lang="zh-CN" altLang="en-US" sz="2400" dirty="0" smtClean="0">
                <a:ea typeface="+mn-ea"/>
              </a:rPr>
              <a:t>暂停一段时间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pause()：</a:t>
            </a:r>
            <a:r>
              <a:rPr lang="zh-CN" altLang="en-US" sz="2400" dirty="0" smtClean="0">
                <a:ea typeface="+mn-ea"/>
              </a:rPr>
              <a:t>暂停并等待信号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wait()：</a:t>
            </a:r>
            <a:r>
              <a:rPr lang="zh-CN" altLang="en-US" sz="2400" dirty="0" smtClean="0">
                <a:ea typeface="+mn-ea"/>
              </a:rPr>
              <a:t>等待子进程暂停或终止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smtClean="0">
                <a:ea typeface="+mn-ea"/>
              </a:rPr>
              <a:t>kill()： </a:t>
            </a:r>
            <a:r>
              <a:rPr lang="zh-CN" altLang="en-US" sz="2400" dirty="0" smtClean="0">
                <a:ea typeface="+mn-ea"/>
              </a:rPr>
              <a:t>发送信号到某个或一组进程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 err="1" smtClean="0">
                <a:ea typeface="+mn-ea"/>
              </a:rPr>
              <a:t>ptrace</a:t>
            </a:r>
            <a:r>
              <a:rPr lang="en-US" altLang="zh-CN" sz="2400" b="1" dirty="0" smtClean="0">
                <a:ea typeface="+mn-ea"/>
              </a:rPr>
              <a:t>() ：</a:t>
            </a:r>
            <a:r>
              <a:rPr lang="zh-CN" altLang="en-US" sz="2400" dirty="0" smtClean="0">
                <a:ea typeface="+mn-ea"/>
              </a:rPr>
              <a:t>设置执行断点(</a:t>
            </a:r>
            <a:r>
              <a:rPr lang="en-US" altLang="zh-CN" sz="2400" dirty="0" smtClean="0">
                <a:ea typeface="+mn-ea"/>
              </a:rPr>
              <a:t>breakpoint)，</a:t>
            </a:r>
            <a:r>
              <a:rPr lang="zh-CN" altLang="en-US" sz="2400" dirty="0" smtClean="0">
                <a:ea typeface="+mn-ea"/>
              </a:rPr>
              <a:t>允许父进程控制子进程的运行</a:t>
            </a:r>
            <a:endParaRPr lang="zh-CN" altLang="en-US" sz="24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6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822960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fork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sz="2400" dirty="0" smtClean="0">
                <a:latin typeface="+mn-ea"/>
                <a:ea typeface="+mn-ea"/>
              </a:rPr>
              <a:t>创建</a:t>
            </a:r>
            <a:r>
              <a:rPr lang="zh-CN" altLang="en-US" sz="2400" dirty="0">
                <a:latin typeface="+mn-ea"/>
                <a:ea typeface="+mn-ea"/>
              </a:rPr>
              <a:t>一个新</a:t>
            </a:r>
            <a:r>
              <a:rPr lang="zh-CN" altLang="en-US" sz="2400" dirty="0" smtClean="0">
                <a:latin typeface="+mn-ea"/>
                <a:ea typeface="+mn-ea"/>
              </a:rPr>
              <a:t>进程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调用格式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         </a:t>
            </a:r>
            <a:r>
              <a:rPr lang="en-US" altLang="zh-CN" sz="2400" dirty="0" err="1">
                <a:ea typeface="+mn-ea"/>
              </a:rPr>
              <a:t>pid</a:t>
            </a:r>
            <a:r>
              <a:rPr lang="en-US" altLang="zh-CN" sz="2400" dirty="0">
                <a:ea typeface="+mn-ea"/>
              </a:rPr>
              <a:t> = fork()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在调用</a:t>
            </a:r>
            <a:r>
              <a:rPr lang="en-US" altLang="zh-CN" dirty="0" smtClean="0"/>
              <a:t>fork()</a:t>
            </a:r>
            <a:r>
              <a:rPr lang="zh-CN" altLang="en-US" dirty="0" smtClean="0"/>
              <a:t>之后，父进程和子进程均在下一条语句上继续运行。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父、子进程的</a:t>
            </a:r>
            <a:r>
              <a:rPr lang="en-US" altLang="zh-CN" b="1" dirty="0" smtClean="0">
                <a:solidFill>
                  <a:schemeClr val="accent4"/>
                </a:solidFill>
              </a:rPr>
              <a:t>fork</a:t>
            </a:r>
            <a:r>
              <a:rPr lang="zh-CN" altLang="en-US" b="1" dirty="0" smtClean="0">
                <a:solidFill>
                  <a:schemeClr val="accent4"/>
                </a:solidFill>
              </a:rPr>
              <a:t>返回值不同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E0000"/>
                </a:solidFill>
              </a:rPr>
              <a:t>在子进程中返回时，</a:t>
            </a:r>
            <a:r>
              <a:rPr lang="en-US" altLang="zh-CN" b="1" dirty="0" err="1" smtClean="0">
                <a:solidFill>
                  <a:srgbClr val="FE0000"/>
                </a:solidFill>
              </a:rPr>
              <a:t>pid</a:t>
            </a:r>
            <a:r>
              <a:rPr lang="zh-CN" altLang="en-US" b="1" dirty="0" smtClean="0">
                <a:solidFill>
                  <a:srgbClr val="FE0000"/>
                </a:solidFill>
              </a:rPr>
              <a:t>为0；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B0F0"/>
                </a:solidFill>
              </a:rPr>
              <a:t>在父进程中返回时，</a:t>
            </a:r>
            <a:r>
              <a:rPr lang="en-US" altLang="zh-CN" b="1" dirty="0" err="1" smtClean="0">
                <a:solidFill>
                  <a:srgbClr val="00B0F0"/>
                </a:solidFill>
              </a:rPr>
              <a:t>pid</a:t>
            </a:r>
            <a:r>
              <a:rPr lang="zh-CN" altLang="en-US" b="1" dirty="0" smtClean="0">
                <a:solidFill>
                  <a:srgbClr val="00B0F0"/>
                </a:solidFill>
              </a:rPr>
              <a:t>为所创建的子进程的标识。</a:t>
            </a:r>
          </a:p>
        </p:txBody>
      </p:sp>
    </p:spTree>
    <p:extLst>
      <p:ext uri="{BB962C8B-B14F-4D97-AF65-F5344CB8AC3E}">
        <p14:creationId xmlns:p14="http://schemas.microsoft.com/office/powerpoint/2010/main" val="25500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51127"/>
            <a:ext cx="822960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fork()</a:t>
            </a:r>
            <a:r>
              <a:rPr lang="zh-CN" altLang="en-US" dirty="0"/>
              <a:t>创建子进程之后，执行返回父进程，或调度切换到子进程或其他进程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fork</a:t>
            </a:r>
            <a:r>
              <a:rPr lang="zh-CN" altLang="en-US" dirty="0"/>
              <a:t>创建一个新进程（子进程），除了子进程标识符和其</a:t>
            </a:r>
            <a:r>
              <a:rPr lang="en-US" altLang="zh-CN" dirty="0"/>
              <a:t>PCB</a:t>
            </a:r>
            <a:r>
              <a:rPr lang="zh-CN" altLang="en-US" dirty="0"/>
              <a:t>结构中的某些特性参数不同之外，子进程是父进程的</a:t>
            </a:r>
            <a:r>
              <a:rPr lang="zh-CN" altLang="en-US" b="1" dirty="0">
                <a:solidFill>
                  <a:srgbClr val="FF0000"/>
                </a:solidFill>
              </a:rPr>
              <a:t>精确复制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>
                <a:sym typeface="Wingdings" pitchFamily="2" charset="2"/>
              </a:rPr>
              <a:t>父</a:t>
            </a:r>
            <a:r>
              <a:rPr lang="zh-CN" altLang="en-US" dirty="0">
                <a:sym typeface="Wingdings" pitchFamily="2" charset="2"/>
              </a:rPr>
              <a:t>、子进程的运行是无关的，所以运行顺序也不固定。若要求父子进程运行顺序一定，则要用到进程间的通信。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前趋图</a:t>
            </a:r>
          </a:p>
          <a:p>
            <a:pPr lvl="1" eaLnBrk="1" hangingPunct="1"/>
            <a:r>
              <a:rPr lang="zh-CN" altLang="en-US" b="0" dirty="0" smtClean="0"/>
              <a:t>有向</a:t>
            </a:r>
            <a:r>
              <a:rPr lang="zh-CN" altLang="en-US" dirty="0" smtClean="0">
                <a:solidFill>
                  <a:srgbClr val="FF0000"/>
                </a:solidFill>
              </a:rPr>
              <a:t>无循环</a:t>
            </a:r>
            <a:r>
              <a:rPr lang="zh-CN" altLang="en-US" b="0" dirty="0" smtClean="0"/>
              <a:t>图</a:t>
            </a:r>
          </a:p>
          <a:p>
            <a:pPr lvl="1" eaLnBrk="1" hangingPunct="1"/>
            <a:r>
              <a:rPr lang="zh-CN" altLang="en-US" b="0" dirty="0" smtClean="0"/>
              <a:t>节点：程序段、进程、语句</a:t>
            </a:r>
          </a:p>
          <a:p>
            <a:pPr lvl="1" eaLnBrk="1" hangingPunct="1"/>
            <a:r>
              <a:rPr lang="zh-CN" altLang="en-US" b="0" dirty="0" smtClean="0"/>
              <a:t>边：前趋关系</a:t>
            </a:r>
          </a:p>
        </p:txBody>
      </p:sp>
      <p:grpSp>
        <p:nvGrpSpPr>
          <p:cNvPr id="102407" name="Group 7"/>
          <p:cNvGrpSpPr>
            <a:grpSpLocks/>
          </p:cNvGrpSpPr>
          <p:nvPr/>
        </p:nvGrpSpPr>
        <p:grpSpPr bwMode="auto">
          <a:xfrm>
            <a:off x="2339975" y="3068638"/>
            <a:ext cx="4105275" cy="3028950"/>
            <a:chOff x="511" y="714"/>
            <a:chExt cx="2986" cy="2102"/>
          </a:xfrm>
        </p:grpSpPr>
        <p:sp>
          <p:nvSpPr>
            <p:cNvPr id="102408" name="Freeform 8"/>
            <p:cNvSpPr>
              <a:spLocks/>
            </p:cNvSpPr>
            <p:nvPr/>
          </p:nvSpPr>
          <p:spPr bwMode="auto">
            <a:xfrm>
              <a:off x="511" y="1442"/>
              <a:ext cx="281" cy="279"/>
            </a:xfrm>
            <a:custGeom>
              <a:avLst/>
              <a:gdLst>
                <a:gd name="T0" fmla="*/ 0 w 564"/>
                <a:gd name="T1" fmla="*/ 280 h 558"/>
                <a:gd name="T2" fmla="*/ 3 w 564"/>
                <a:gd name="T3" fmla="*/ 245 h 558"/>
                <a:gd name="T4" fmla="*/ 10 w 564"/>
                <a:gd name="T5" fmla="*/ 210 h 558"/>
                <a:gd name="T6" fmla="*/ 20 w 564"/>
                <a:gd name="T7" fmla="*/ 176 h 558"/>
                <a:gd name="T8" fmla="*/ 36 w 564"/>
                <a:gd name="T9" fmla="*/ 144 h 558"/>
                <a:gd name="T10" fmla="*/ 54 w 564"/>
                <a:gd name="T11" fmla="*/ 115 h 558"/>
                <a:gd name="T12" fmla="*/ 77 w 564"/>
                <a:gd name="T13" fmla="*/ 87 h 558"/>
                <a:gd name="T14" fmla="*/ 102 w 564"/>
                <a:gd name="T15" fmla="*/ 64 h 558"/>
                <a:gd name="T16" fmla="*/ 131 w 564"/>
                <a:gd name="T17" fmla="*/ 43 h 558"/>
                <a:gd name="T18" fmla="*/ 162 w 564"/>
                <a:gd name="T19" fmla="*/ 25 h 558"/>
                <a:gd name="T20" fmla="*/ 195 w 564"/>
                <a:gd name="T21" fmla="*/ 12 h 558"/>
                <a:gd name="T22" fmla="*/ 229 w 564"/>
                <a:gd name="T23" fmla="*/ 4 h 558"/>
                <a:gd name="T24" fmla="*/ 264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5 h 558"/>
                <a:gd name="T34" fmla="*/ 434 w 564"/>
                <a:gd name="T35" fmla="*/ 43 h 558"/>
                <a:gd name="T36" fmla="*/ 462 w 564"/>
                <a:gd name="T37" fmla="*/ 64 h 558"/>
                <a:gd name="T38" fmla="*/ 488 w 564"/>
                <a:gd name="T39" fmla="*/ 87 h 558"/>
                <a:gd name="T40" fmla="*/ 510 w 564"/>
                <a:gd name="T41" fmla="*/ 115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5 h 558"/>
                <a:gd name="T50" fmla="*/ 564 w 564"/>
                <a:gd name="T51" fmla="*/ 280 h 558"/>
                <a:gd name="T52" fmla="*/ 562 w 564"/>
                <a:gd name="T53" fmla="*/ 315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4 h 558"/>
                <a:gd name="T62" fmla="*/ 488 w 564"/>
                <a:gd name="T63" fmla="*/ 471 h 558"/>
                <a:gd name="T64" fmla="*/ 462 w 564"/>
                <a:gd name="T65" fmla="*/ 495 h 558"/>
                <a:gd name="T66" fmla="*/ 434 w 564"/>
                <a:gd name="T67" fmla="*/ 515 h 558"/>
                <a:gd name="T68" fmla="*/ 402 w 564"/>
                <a:gd name="T69" fmla="*/ 533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4 w 564"/>
                <a:gd name="T77" fmla="*/ 558 h 558"/>
                <a:gd name="T78" fmla="*/ 229 w 564"/>
                <a:gd name="T79" fmla="*/ 554 h 558"/>
                <a:gd name="T80" fmla="*/ 195 w 564"/>
                <a:gd name="T81" fmla="*/ 546 h 558"/>
                <a:gd name="T82" fmla="*/ 162 w 564"/>
                <a:gd name="T83" fmla="*/ 533 h 558"/>
                <a:gd name="T84" fmla="*/ 131 w 564"/>
                <a:gd name="T85" fmla="*/ 515 h 558"/>
                <a:gd name="T86" fmla="*/ 102 w 564"/>
                <a:gd name="T87" fmla="*/ 495 h 558"/>
                <a:gd name="T88" fmla="*/ 77 w 564"/>
                <a:gd name="T89" fmla="*/ 471 h 558"/>
                <a:gd name="T90" fmla="*/ 54 w 564"/>
                <a:gd name="T91" fmla="*/ 444 h 558"/>
                <a:gd name="T92" fmla="*/ 36 w 564"/>
                <a:gd name="T93" fmla="*/ 414 h 558"/>
                <a:gd name="T94" fmla="*/ 20 w 564"/>
                <a:gd name="T95" fmla="*/ 382 h 558"/>
                <a:gd name="T96" fmla="*/ 10 w 564"/>
                <a:gd name="T97" fmla="*/ 348 h 558"/>
                <a:gd name="T98" fmla="*/ 3 w 564"/>
                <a:gd name="T99" fmla="*/ 315 h 558"/>
                <a:gd name="T100" fmla="*/ 0 w 564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80"/>
                  </a:moveTo>
                  <a:lnTo>
                    <a:pt x="3" y="245"/>
                  </a:lnTo>
                  <a:lnTo>
                    <a:pt x="10" y="210"/>
                  </a:lnTo>
                  <a:lnTo>
                    <a:pt x="20" y="176"/>
                  </a:lnTo>
                  <a:lnTo>
                    <a:pt x="36" y="144"/>
                  </a:lnTo>
                  <a:lnTo>
                    <a:pt x="54" y="115"/>
                  </a:lnTo>
                  <a:lnTo>
                    <a:pt x="77" y="87"/>
                  </a:lnTo>
                  <a:lnTo>
                    <a:pt x="102" y="64"/>
                  </a:lnTo>
                  <a:lnTo>
                    <a:pt x="131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4" y="43"/>
                  </a:lnTo>
                  <a:lnTo>
                    <a:pt x="462" y="64"/>
                  </a:lnTo>
                  <a:lnTo>
                    <a:pt x="488" y="87"/>
                  </a:lnTo>
                  <a:lnTo>
                    <a:pt x="510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5"/>
                  </a:lnTo>
                  <a:lnTo>
                    <a:pt x="564" y="280"/>
                  </a:lnTo>
                  <a:lnTo>
                    <a:pt x="562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8" y="471"/>
                  </a:lnTo>
                  <a:lnTo>
                    <a:pt x="462" y="495"/>
                  </a:lnTo>
                  <a:lnTo>
                    <a:pt x="434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1" y="515"/>
                  </a:lnTo>
                  <a:lnTo>
                    <a:pt x="102" y="495"/>
                  </a:lnTo>
                  <a:lnTo>
                    <a:pt x="77" y="471"/>
                  </a:lnTo>
                  <a:lnTo>
                    <a:pt x="54" y="444"/>
                  </a:lnTo>
                  <a:lnTo>
                    <a:pt x="36" y="414"/>
                  </a:lnTo>
                  <a:lnTo>
                    <a:pt x="20" y="382"/>
                  </a:lnTo>
                  <a:lnTo>
                    <a:pt x="10" y="348"/>
                  </a:lnTo>
                  <a:lnTo>
                    <a:pt x="3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Rectangle 9"/>
            <p:cNvSpPr>
              <a:spLocks noChangeArrowheads="1"/>
            </p:cNvSpPr>
            <p:nvPr/>
          </p:nvSpPr>
          <p:spPr bwMode="auto">
            <a:xfrm>
              <a:off x="581" y="1488"/>
              <a:ext cx="1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669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1" name="Freeform 11"/>
            <p:cNvSpPr>
              <a:spLocks/>
            </p:cNvSpPr>
            <p:nvPr/>
          </p:nvSpPr>
          <p:spPr bwMode="auto">
            <a:xfrm>
              <a:off x="1243" y="1442"/>
              <a:ext cx="282" cy="279"/>
            </a:xfrm>
            <a:custGeom>
              <a:avLst/>
              <a:gdLst>
                <a:gd name="T0" fmla="*/ 0 w 563"/>
                <a:gd name="T1" fmla="*/ 280 h 558"/>
                <a:gd name="T2" fmla="*/ 2 w 563"/>
                <a:gd name="T3" fmla="*/ 245 h 558"/>
                <a:gd name="T4" fmla="*/ 8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5 h 558"/>
                <a:gd name="T12" fmla="*/ 76 w 563"/>
                <a:gd name="T13" fmla="*/ 87 h 558"/>
                <a:gd name="T14" fmla="*/ 102 w 563"/>
                <a:gd name="T15" fmla="*/ 64 h 558"/>
                <a:gd name="T16" fmla="*/ 130 w 563"/>
                <a:gd name="T17" fmla="*/ 43 h 558"/>
                <a:gd name="T18" fmla="*/ 162 w 563"/>
                <a:gd name="T19" fmla="*/ 25 h 558"/>
                <a:gd name="T20" fmla="*/ 195 w 563"/>
                <a:gd name="T21" fmla="*/ 12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4 w 563"/>
                <a:gd name="T29" fmla="*/ 4 h 558"/>
                <a:gd name="T30" fmla="*/ 368 w 563"/>
                <a:gd name="T31" fmla="*/ 12 h 558"/>
                <a:gd name="T32" fmla="*/ 401 w 563"/>
                <a:gd name="T33" fmla="*/ 25 h 558"/>
                <a:gd name="T34" fmla="*/ 432 w 563"/>
                <a:gd name="T35" fmla="*/ 43 h 558"/>
                <a:gd name="T36" fmla="*/ 461 w 563"/>
                <a:gd name="T37" fmla="*/ 64 h 558"/>
                <a:gd name="T38" fmla="*/ 487 w 563"/>
                <a:gd name="T39" fmla="*/ 87 h 558"/>
                <a:gd name="T40" fmla="*/ 509 w 563"/>
                <a:gd name="T41" fmla="*/ 115 h 558"/>
                <a:gd name="T42" fmla="*/ 528 w 563"/>
                <a:gd name="T43" fmla="*/ 144 h 558"/>
                <a:gd name="T44" fmla="*/ 543 w 563"/>
                <a:gd name="T45" fmla="*/ 176 h 558"/>
                <a:gd name="T46" fmla="*/ 554 w 563"/>
                <a:gd name="T47" fmla="*/ 210 h 558"/>
                <a:gd name="T48" fmla="*/ 561 w 563"/>
                <a:gd name="T49" fmla="*/ 245 h 558"/>
                <a:gd name="T50" fmla="*/ 563 w 563"/>
                <a:gd name="T51" fmla="*/ 280 h 558"/>
                <a:gd name="T52" fmla="*/ 561 w 563"/>
                <a:gd name="T53" fmla="*/ 315 h 558"/>
                <a:gd name="T54" fmla="*/ 554 w 563"/>
                <a:gd name="T55" fmla="*/ 348 h 558"/>
                <a:gd name="T56" fmla="*/ 543 w 563"/>
                <a:gd name="T57" fmla="*/ 382 h 558"/>
                <a:gd name="T58" fmla="*/ 528 w 563"/>
                <a:gd name="T59" fmla="*/ 414 h 558"/>
                <a:gd name="T60" fmla="*/ 509 w 563"/>
                <a:gd name="T61" fmla="*/ 444 h 558"/>
                <a:gd name="T62" fmla="*/ 487 w 563"/>
                <a:gd name="T63" fmla="*/ 471 h 558"/>
                <a:gd name="T64" fmla="*/ 461 w 563"/>
                <a:gd name="T65" fmla="*/ 495 h 558"/>
                <a:gd name="T66" fmla="*/ 432 w 563"/>
                <a:gd name="T67" fmla="*/ 515 h 558"/>
                <a:gd name="T68" fmla="*/ 401 w 563"/>
                <a:gd name="T69" fmla="*/ 533 h 558"/>
                <a:gd name="T70" fmla="*/ 368 w 563"/>
                <a:gd name="T71" fmla="*/ 546 h 558"/>
                <a:gd name="T72" fmla="*/ 334 w 563"/>
                <a:gd name="T73" fmla="*/ 554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4 h 558"/>
                <a:gd name="T80" fmla="*/ 195 w 563"/>
                <a:gd name="T81" fmla="*/ 546 h 558"/>
                <a:gd name="T82" fmla="*/ 162 w 563"/>
                <a:gd name="T83" fmla="*/ 533 h 558"/>
                <a:gd name="T84" fmla="*/ 130 w 563"/>
                <a:gd name="T85" fmla="*/ 515 h 558"/>
                <a:gd name="T86" fmla="*/ 102 w 563"/>
                <a:gd name="T87" fmla="*/ 495 h 558"/>
                <a:gd name="T88" fmla="*/ 76 w 563"/>
                <a:gd name="T89" fmla="*/ 471 h 558"/>
                <a:gd name="T90" fmla="*/ 54 w 563"/>
                <a:gd name="T91" fmla="*/ 444 h 558"/>
                <a:gd name="T92" fmla="*/ 35 w 563"/>
                <a:gd name="T93" fmla="*/ 414 h 558"/>
                <a:gd name="T94" fmla="*/ 20 w 563"/>
                <a:gd name="T95" fmla="*/ 382 h 558"/>
                <a:gd name="T96" fmla="*/ 8 w 563"/>
                <a:gd name="T97" fmla="*/ 348 h 558"/>
                <a:gd name="T98" fmla="*/ 2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2" y="245"/>
                  </a:lnTo>
                  <a:lnTo>
                    <a:pt x="8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6" y="87"/>
                  </a:lnTo>
                  <a:lnTo>
                    <a:pt x="102" y="64"/>
                  </a:lnTo>
                  <a:lnTo>
                    <a:pt x="130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4" y="4"/>
                  </a:lnTo>
                  <a:lnTo>
                    <a:pt x="368" y="12"/>
                  </a:lnTo>
                  <a:lnTo>
                    <a:pt x="401" y="25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7" y="87"/>
                  </a:lnTo>
                  <a:lnTo>
                    <a:pt x="509" y="115"/>
                  </a:lnTo>
                  <a:lnTo>
                    <a:pt x="528" y="144"/>
                  </a:lnTo>
                  <a:lnTo>
                    <a:pt x="543" y="176"/>
                  </a:lnTo>
                  <a:lnTo>
                    <a:pt x="554" y="210"/>
                  </a:lnTo>
                  <a:lnTo>
                    <a:pt x="561" y="245"/>
                  </a:lnTo>
                  <a:lnTo>
                    <a:pt x="563" y="280"/>
                  </a:lnTo>
                  <a:lnTo>
                    <a:pt x="561" y="315"/>
                  </a:lnTo>
                  <a:lnTo>
                    <a:pt x="554" y="348"/>
                  </a:lnTo>
                  <a:lnTo>
                    <a:pt x="543" y="382"/>
                  </a:lnTo>
                  <a:lnTo>
                    <a:pt x="528" y="414"/>
                  </a:lnTo>
                  <a:lnTo>
                    <a:pt x="509" y="444"/>
                  </a:lnTo>
                  <a:lnTo>
                    <a:pt x="487" y="471"/>
                  </a:lnTo>
                  <a:lnTo>
                    <a:pt x="461" y="495"/>
                  </a:lnTo>
                  <a:lnTo>
                    <a:pt x="432" y="515"/>
                  </a:lnTo>
                  <a:lnTo>
                    <a:pt x="401" y="533"/>
                  </a:lnTo>
                  <a:lnTo>
                    <a:pt x="368" y="546"/>
                  </a:lnTo>
                  <a:lnTo>
                    <a:pt x="334" y="554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0" y="515"/>
                  </a:lnTo>
                  <a:lnTo>
                    <a:pt x="102" y="495"/>
                  </a:lnTo>
                  <a:lnTo>
                    <a:pt x="76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8" y="348"/>
                  </a:lnTo>
                  <a:lnTo>
                    <a:pt x="2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1314" y="148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1402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4" name="Freeform 14"/>
            <p:cNvSpPr>
              <a:spLocks/>
            </p:cNvSpPr>
            <p:nvPr/>
          </p:nvSpPr>
          <p:spPr bwMode="auto">
            <a:xfrm>
              <a:off x="2455" y="1442"/>
              <a:ext cx="281" cy="279"/>
            </a:xfrm>
            <a:custGeom>
              <a:avLst/>
              <a:gdLst>
                <a:gd name="T0" fmla="*/ 0 w 563"/>
                <a:gd name="T1" fmla="*/ 280 h 558"/>
                <a:gd name="T2" fmla="*/ 1 w 563"/>
                <a:gd name="T3" fmla="*/ 245 h 558"/>
                <a:gd name="T4" fmla="*/ 8 w 563"/>
                <a:gd name="T5" fmla="*/ 210 h 558"/>
                <a:gd name="T6" fmla="*/ 19 w 563"/>
                <a:gd name="T7" fmla="*/ 176 h 558"/>
                <a:gd name="T8" fmla="*/ 34 w 563"/>
                <a:gd name="T9" fmla="*/ 144 h 558"/>
                <a:gd name="T10" fmla="*/ 53 w 563"/>
                <a:gd name="T11" fmla="*/ 115 h 558"/>
                <a:gd name="T12" fmla="*/ 77 w 563"/>
                <a:gd name="T13" fmla="*/ 87 h 558"/>
                <a:gd name="T14" fmla="*/ 102 w 563"/>
                <a:gd name="T15" fmla="*/ 64 h 558"/>
                <a:gd name="T16" fmla="*/ 131 w 563"/>
                <a:gd name="T17" fmla="*/ 43 h 558"/>
                <a:gd name="T18" fmla="*/ 161 w 563"/>
                <a:gd name="T19" fmla="*/ 25 h 558"/>
                <a:gd name="T20" fmla="*/ 194 w 563"/>
                <a:gd name="T21" fmla="*/ 12 h 558"/>
                <a:gd name="T22" fmla="*/ 229 w 563"/>
                <a:gd name="T23" fmla="*/ 4 h 558"/>
                <a:gd name="T24" fmla="*/ 263 w 563"/>
                <a:gd name="T25" fmla="*/ 0 h 558"/>
                <a:gd name="T26" fmla="*/ 300 w 563"/>
                <a:gd name="T27" fmla="*/ 0 h 558"/>
                <a:gd name="T28" fmla="*/ 334 w 563"/>
                <a:gd name="T29" fmla="*/ 4 h 558"/>
                <a:gd name="T30" fmla="*/ 369 w 563"/>
                <a:gd name="T31" fmla="*/ 12 h 558"/>
                <a:gd name="T32" fmla="*/ 402 w 563"/>
                <a:gd name="T33" fmla="*/ 25 h 558"/>
                <a:gd name="T34" fmla="*/ 432 w 563"/>
                <a:gd name="T35" fmla="*/ 43 h 558"/>
                <a:gd name="T36" fmla="*/ 461 w 563"/>
                <a:gd name="T37" fmla="*/ 64 h 558"/>
                <a:gd name="T38" fmla="*/ 486 w 563"/>
                <a:gd name="T39" fmla="*/ 87 h 558"/>
                <a:gd name="T40" fmla="*/ 510 w 563"/>
                <a:gd name="T41" fmla="*/ 115 h 558"/>
                <a:gd name="T42" fmla="*/ 529 w 563"/>
                <a:gd name="T43" fmla="*/ 144 h 558"/>
                <a:gd name="T44" fmla="*/ 544 w 563"/>
                <a:gd name="T45" fmla="*/ 176 h 558"/>
                <a:gd name="T46" fmla="*/ 554 w 563"/>
                <a:gd name="T47" fmla="*/ 210 h 558"/>
                <a:gd name="T48" fmla="*/ 562 w 563"/>
                <a:gd name="T49" fmla="*/ 245 h 558"/>
                <a:gd name="T50" fmla="*/ 563 w 563"/>
                <a:gd name="T51" fmla="*/ 280 h 558"/>
                <a:gd name="T52" fmla="*/ 562 w 563"/>
                <a:gd name="T53" fmla="*/ 315 h 558"/>
                <a:gd name="T54" fmla="*/ 554 w 563"/>
                <a:gd name="T55" fmla="*/ 348 h 558"/>
                <a:gd name="T56" fmla="*/ 544 w 563"/>
                <a:gd name="T57" fmla="*/ 382 h 558"/>
                <a:gd name="T58" fmla="*/ 529 w 563"/>
                <a:gd name="T59" fmla="*/ 414 h 558"/>
                <a:gd name="T60" fmla="*/ 510 w 563"/>
                <a:gd name="T61" fmla="*/ 444 h 558"/>
                <a:gd name="T62" fmla="*/ 486 w 563"/>
                <a:gd name="T63" fmla="*/ 471 h 558"/>
                <a:gd name="T64" fmla="*/ 461 w 563"/>
                <a:gd name="T65" fmla="*/ 495 h 558"/>
                <a:gd name="T66" fmla="*/ 432 w 563"/>
                <a:gd name="T67" fmla="*/ 515 h 558"/>
                <a:gd name="T68" fmla="*/ 402 w 563"/>
                <a:gd name="T69" fmla="*/ 533 h 558"/>
                <a:gd name="T70" fmla="*/ 369 w 563"/>
                <a:gd name="T71" fmla="*/ 546 h 558"/>
                <a:gd name="T72" fmla="*/ 334 w 563"/>
                <a:gd name="T73" fmla="*/ 554 h 558"/>
                <a:gd name="T74" fmla="*/ 300 w 563"/>
                <a:gd name="T75" fmla="*/ 558 h 558"/>
                <a:gd name="T76" fmla="*/ 263 w 563"/>
                <a:gd name="T77" fmla="*/ 558 h 558"/>
                <a:gd name="T78" fmla="*/ 229 w 563"/>
                <a:gd name="T79" fmla="*/ 554 h 558"/>
                <a:gd name="T80" fmla="*/ 194 w 563"/>
                <a:gd name="T81" fmla="*/ 546 h 558"/>
                <a:gd name="T82" fmla="*/ 161 w 563"/>
                <a:gd name="T83" fmla="*/ 533 h 558"/>
                <a:gd name="T84" fmla="*/ 131 w 563"/>
                <a:gd name="T85" fmla="*/ 515 h 558"/>
                <a:gd name="T86" fmla="*/ 102 w 563"/>
                <a:gd name="T87" fmla="*/ 495 h 558"/>
                <a:gd name="T88" fmla="*/ 77 w 563"/>
                <a:gd name="T89" fmla="*/ 471 h 558"/>
                <a:gd name="T90" fmla="*/ 53 w 563"/>
                <a:gd name="T91" fmla="*/ 444 h 558"/>
                <a:gd name="T92" fmla="*/ 34 w 563"/>
                <a:gd name="T93" fmla="*/ 414 h 558"/>
                <a:gd name="T94" fmla="*/ 19 w 563"/>
                <a:gd name="T95" fmla="*/ 382 h 558"/>
                <a:gd name="T96" fmla="*/ 8 w 563"/>
                <a:gd name="T97" fmla="*/ 348 h 558"/>
                <a:gd name="T98" fmla="*/ 1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1" y="245"/>
                  </a:lnTo>
                  <a:lnTo>
                    <a:pt x="8" y="210"/>
                  </a:lnTo>
                  <a:lnTo>
                    <a:pt x="19" y="176"/>
                  </a:lnTo>
                  <a:lnTo>
                    <a:pt x="34" y="144"/>
                  </a:lnTo>
                  <a:lnTo>
                    <a:pt x="53" y="115"/>
                  </a:lnTo>
                  <a:lnTo>
                    <a:pt x="77" y="87"/>
                  </a:lnTo>
                  <a:lnTo>
                    <a:pt x="102" y="64"/>
                  </a:lnTo>
                  <a:lnTo>
                    <a:pt x="131" y="43"/>
                  </a:lnTo>
                  <a:lnTo>
                    <a:pt x="161" y="25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3" y="0"/>
                  </a:lnTo>
                  <a:lnTo>
                    <a:pt x="300" y="0"/>
                  </a:lnTo>
                  <a:lnTo>
                    <a:pt x="334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6" y="87"/>
                  </a:lnTo>
                  <a:lnTo>
                    <a:pt x="510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4" y="210"/>
                  </a:lnTo>
                  <a:lnTo>
                    <a:pt x="562" y="245"/>
                  </a:lnTo>
                  <a:lnTo>
                    <a:pt x="563" y="280"/>
                  </a:lnTo>
                  <a:lnTo>
                    <a:pt x="562" y="315"/>
                  </a:lnTo>
                  <a:lnTo>
                    <a:pt x="554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6" y="471"/>
                  </a:lnTo>
                  <a:lnTo>
                    <a:pt x="461" y="495"/>
                  </a:lnTo>
                  <a:lnTo>
                    <a:pt x="432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4" y="554"/>
                  </a:lnTo>
                  <a:lnTo>
                    <a:pt x="300" y="558"/>
                  </a:lnTo>
                  <a:lnTo>
                    <a:pt x="263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3"/>
                  </a:lnTo>
                  <a:lnTo>
                    <a:pt x="131" y="515"/>
                  </a:lnTo>
                  <a:lnTo>
                    <a:pt x="102" y="495"/>
                  </a:lnTo>
                  <a:lnTo>
                    <a:pt x="77" y="471"/>
                  </a:lnTo>
                  <a:lnTo>
                    <a:pt x="53" y="444"/>
                  </a:lnTo>
                  <a:lnTo>
                    <a:pt x="34" y="414"/>
                  </a:lnTo>
                  <a:lnTo>
                    <a:pt x="19" y="382"/>
                  </a:lnTo>
                  <a:lnTo>
                    <a:pt x="8" y="348"/>
                  </a:lnTo>
                  <a:lnTo>
                    <a:pt x="1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5" name="Rectangle 15"/>
            <p:cNvSpPr>
              <a:spLocks noChangeArrowheads="1"/>
            </p:cNvSpPr>
            <p:nvPr/>
          </p:nvSpPr>
          <p:spPr bwMode="auto">
            <a:xfrm>
              <a:off x="2525" y="148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>
              <a:off x="2614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7" name="Freeform 17"/>
            <p:cNvSpPr>
              <a:spLocks/>
            </p:cNvSpPr>
            <p:nvPr/>
          </p:nvSpPr>
          <p:spPr bwMode="auto">
            <a:xfrm>
              <a:off x="3215" y="1442"/>
              <a:ext cx="282" cy="279"/>
            </a:xfrm>
            <a:custGeom>
              <a:avLst/>
              <a:gdLst>
                <a:gd name="T0" fmla="*/ 0 w 563"/>
                <a:gd name="T1" fmla="*/ 280 h 558"/>
                <a:gd name="T2" fmla="*/ 2 w 563"/>
                <a:gd name="T3" fmla="*/ 245 h 558"/>
                <a:gd name="T4" fmla="*/ 9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5 h 558"/>
                <a:gd name="T12" fmla="*/ 76 w 563"/>
                <a:gd name="T13" fmla="*/ 87 h 558"/>
                <a:gd name="T14" fmla="*/ 102 w 563"/>
                <a:gd name="T15" fmla="*/ 64 h 558"/>
                <a:gd name="T16" fmla="*/ 131 w 563"/>
                <a:gd name="T17" fmla="*/ 43 h 558"/>
                <a:gd name="T18" fmla="*/ 162 w 563"/>
                <a:gd name="T19" fmla="*/ 25 h 558"/>
                <a:gd name="T20" fmla="*/ 195 w 563"/>
                <a:gd name="T21" fmla="*/ 12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5 w 563"/>
                <a:gd name="T29" fmla="*/ 4 h 558"/>
                <a:gd name="T30" fmla="*/ 369 w 563"/>
                <a:gd name="T31" fmla="*/ 12 h 558"/>
                <a:gd name="T32" fmla="*/ 401 w 563"/>
                <a:gd name="T33" fmla="*/ 25 h 558"/>
                <a:gd name="T34" fmla="*/ 433 w 563"/>
                <a:gd name="T35" fmla="*/ 43 h 558"/>
                <a:gd name="T36" fmla="*/ 461 w 563"/>
                <a:gd name="T37" fmla="*/ 64 h 558"/>
                <a:gd name="T38" fmla="*/ 487 w 563"/>
                <a:gd name="T39" fmla="*/ 87 h 558"/>
                <a:gd name="T40" fmla="*/ 509 w 563"/>
                <a:gd name="T41" fmla="*/ 115 h 558"/>
                <a:gd name="T42" fmla="*/ 529 w 563"/>
                <a:gd name="T43" fmla="*/ 144 h 558"/>
                <a:gd name="T44" fmla="*/ 544 w 563"/>
                <a:gd name="T45" fmla="*/ 176 h 558"/>
                <a:gd name="T46" fmla="*/ 555 w 563"/>
                <a:gd name="T47" fmla="*/ 210 h 558"/>
                <a:gd name="T48" fmla="*/ 561 w 563"/>
                <a:gd name="T49" fmla="*/ 245 h 558"/>
                <a:gd name="T50" fmla="*/ 563 w 563"/>
                <a:gd name="T51" fmla="*/ 280 h 558"/>
                <a:gd name="T52" fmla="*/ 561 w 563"/>
                <a:gd name="T53" fmla="*/ 315 h 558"/>
                <a:gd name="T54" fmla="*/ 555 w 563"/>
                <a:gd name="T55" fmla="*/ 348 h 558"/>
                <a:gd name="T56" fmla="*/ 544 w 563"/>
                <a:gd name="T57" fmla="*/ 382 h 558"/>
                <a:gd name="T58" fmla="*/ 529 w 563"/>
                <a:gd name="T59" fmla="*/ 414 h 558"/>
                <a:gd name="T60" fmla="*/ 509 w 563"/>
                <a:gd name="T61" fmla="*/ 444 h 558"/>
                <a:gd name="T62" fmla="*/ 487 w 563"/>
                <a:gd name="T63" fmla="*/ 471 h 558"/>
                <a:gd name="T64" fmla="*/ 461 w 563"/>
                <a:gd name="T65" fmla="*/ 495 h 558"/>
                <a:gd name="T66" fmla="*/ 433 w 563"/>
                <a:gd name="T67" fmla="*/ 515 h 558"/>
                <a:gd name="T68" fmla="*/ 401 w 563"/>
                <a:gd name="T69" fmla="*/ 533 h 558"/>
                <a:gd name="T70" fmla="*/ 369 w 563"/>
                <a:gd name="T71" fmla="*/ 546 h 558"/>
                <a:gd name="T72" fmla="*/ 335 w 563"/>
                <a:gd name="T73" fmla="*/ 554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4 h 558"/>
                <a:gd name="T80" fmla="*/ 195 w 563"/>
                <a:gd name="T81" fmla="*/ 546 h 558"/>
                <a:gd name="T82" fmla="*/ 162 w 563"/>
                <a:gd name="T83" fmla="*/ 533 h 558"/>
                <a:gd name="T84" fmla="*/ 131 w 563"/>
                <a:gd name="T85" fmla="*/ 515 h 558"/>
                <a:gd name="T86" fmla="*/ 102 w 563"/>
                <a:gd name="T87" fmla="*/ 495 h 558"/>
                <a:gd name="T88" fmla="*/ 76 w 563"/>
                <a:gd name="T89" fmla="*/ 471 h 558"/>
                <a:gd name="T90" fmla="*/ 54 w 563"/>
                <a:gd name="T91" fmla="*/ 444 h 558"/>
                <a:gd name="T92" fmla="*/ 35 w 563"/>
                <a:gd name="T93" fmla="*/ 414 h 558"/>
                <a:gd name="T94" fmla="*/ 20 w 563"/>
                <a:gd name="T95" fmla="*/ 382 h 558"/>
                <a:gd name="T96" fmla="*/ 9 w 563"/>
                <a:gd name="T97" fmla="*/ 348 h 558"/>
                <a:gd name="T98" fmla="*/ 2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2" y="245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6" y="87"/>
                  </a:lnTo>
                  <a:lnTo>
                    <a:pt x="102" y="64"/>
                  </a:lnTo>
                  <a:lnTo>
                    <a:pt x="131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1" y="25"/>
                  </a:lnTo>
                  <a:lnTo>
                    <a:pt x="433" y="43"/>
                  </a:lnTo>
                  <a:lnTo>
                    <a:pt x="461" y="64"/>
                  </a:lnTo>
                  <a:lnTo>
                    <a:pt x="487" y="87"/>
                  </a:lnTo>
                  <a:lnTo>
                    <a:pt x="509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1" y="245"/>
                  </a:lnTo>
                  <a:lnTo>
                    <a:pt x="563" y="280"/>
                  </a:lnTo>
                  <a:lnTo>
                    <a:pt x="561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09" y="444"/>
                  </a:lnTo>
                  <a:lnTo>
                    <a:pt x="487" y="471"/>
                  </a:lnTo>
                  <a:lnTo>
                    <a:pt x="461" y="495"/>
                  </a:lnTo>
                  <a:lnTo>
                    <a:pt x="433" y="515"/>
                  </a:lnTo>
                  <a:lnTo>
                    <a:pt x="401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1" y="515"/>
                  </a:lnTo>
                  <a:lnTo>
                    <a:pt x="102" y="495"/>
                  </a:lnTo>
                  <a:lnTo>
                    <a:pt x="76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2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8" name="Rectangle 18"/>
            <p:cNvSpPr>
              <a:spLocks noChangeArrowheads="1"/>
            </p:cNvSpPr>
            <p:nvPr/>
          </p:nvSpPr>
          <p:spPr bwMode="auto">
            <a:xfrm>
              <a:off x="3285" y="148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>
              <a:off x="3373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20" name="Freeform 20"/>
            <p:cNvSpPr>
              <a:spLocks/>
            </p:cNvSpPr>
            <p:nvPr/>
          </p:nvSpPr>
          <p:spPr bwMode="auto">
            <a:xfrm>
              <a:off x="1243" y="2170"/>
              <a:ext cx="282" cy="279"/>
            </a:xfrm>
            <a:custGeom>
              <a:avLst/>
              <a:gdLst>
                <a:gd name="T0" fmla="*/ 0 w 563"/>
                <a:gd name="T1" fmla="*/ 278 h 558"/>
                <a:gd name="T2" fmla="*/ 2 w 563"/>
                <a:gd name="T3" fmla="*/ 243 h 558"/>
                <a:gd name="T4" fmla="*/ 8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4 h 558"/>
                <a:gd name="T12" fmla="*/ 76 w 563"/>
                <a:gd name="T13" fmla="*/ 87 h 558"/>
                <a:gd name="T14" fmla="*/ 102 w 563"/>
                <a:gd name="T15" fmla="*/ 64 h 558"/>
                <a:gd name="T16" fmla="*/ 130 w 563"/>
                <a:gd name="T17" fmla="*/ 43 h 558"/>
                <a:gd name="T18" fmla="*/ 162 w 563"/>
                <a:gd name="T19" fmla="*/ 25 h 558"/>
                <a:gd name="T20" fmla="*/ 195 w 563"/>
                <a:gd name="T21" fmla="*/ 12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4 w 563"/>
                <a:gd name="T29" fmla="*/ 4 h 558"/>
                <a:gd name="T30" fmla="*/ 368 w 563"/>
                <a:gd name="T31" fmla="*/ 12 h 558"/>
                <a:gd name="T32" fmla="*/ 401 w 563"/>
                <a:gd name="T33" fmla="*/ 25 h 558"/>
                <a:gd name="T34" fmla="*/ 432 w 563"/>
                <a:gd name="T35" fmla="*/ 43 h 558"/>
                <a:gd name="T36" fmla="*/ 461 w 563"/>
                <a:gd name="T37" fmla="*/ 64 h 558"/>
                <a:gd name="T38" fmla="*/ 487 w 563"/>
                <a:gd name="T39" fmla="*/ 87 h 558"/>
                <a:gd name="T40" fmla="*/ 509 w 563"/>
                <a:gd name="T41" fmla="*/ 114 h 558"/>
                <a:gd name="T42" fmla="*/ 528 w 563"/>
                <a:gd name="T43" fmla="*/ 144 h 558"/>
                <a:gd name="T44" fmla="*/ 543 w 563"/>
                <a:gd name="T45" fmla="*/ 176 h 558"/>
                <a:gd name="T46" fmla="*/ 554 w 563"/>
                <a:gd name="T47" fmla="*/ 210 h 558"/>
                <a:gd name="T48" fmla="*/ 561 w 563"/>
                <a:gd name="T49" fmla="*/ 243 h 558"/>
                <a:gd name="T50" fmla="*/ 563 w 563"/>
                <a:gd name="T51" fmla="*/ 278 h 558"/>
                <a:gd name="T52" fmla="*/ 561 w 563"/>
                <a:gd name="T53" fmla="*/ 313 h 558"/>
                <a:gd name="T54" fmla="*/ 554 w 563"/>
                <a:gd name="T55" fmla="*/ 348 h 558"/>
                <a:gd name="T56" fmla="*/ 543 w 563"/>
                <a:gd name="T57" fmla="*/ 382 h 558"/>
                <a:gd name="T58" fmla="*/ 528 w 563"/>
                <a:gd name="T59" fmla="*/ 414 h 558"/>
                <a:gd name="T60" fmla="*/ 509 w 563"/>
                <a:gd name="T61" fmla="*/ 443 h 558"/>
                <a:gd name="T62" fmla="*/ 487 w 563"/>
                <a:gd name="T63" fmla="*/ 471 h 558"/>
                <a:gd name="T64" fmla="*/ 461 w 563"/>
                <a:gd name="T65" fmla="*/ 494 h 558"/>
                <a:gd name="T66" fmla="*/ 432 w 563"/>
                <a:gd name="T67" fmla="*/ 515 h 558"/>
                <a:gd name="T68" fmla="*/ 401 w 563"/>
                <a:gd name="T69" fmla="*/ 533 h 558"/>
                <a:gd name="T70" fmla="*/ 368 w 563"/>
                <a:gd name="T71" fmla="*/ 546 h 558"/>
                <a:gd name="T72" fmla="*/ 334 w 563"/>
                <a:gd name="T73" fmla="*/ 554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4 h 558"/>
                <a:gd name="T80" fmla="*/ 195 w 563"/>
                <a:gd name="T81" fmla="*/ 546 h 558"/>
                <a:gd name="T82" fmla="*/ 162 w 563"/>
                <a:gd name="T83" fmla="*/ 533 h 558"/>
                <a:gd name="T84" fmla="*/ 130 w 563"/>
                <a:gd name="T85" fmla="*/ 515 h 558"/>
                <a:gd name="T86" fmla="*/ 102 w 563"/>
                <a:gd name="T87" fmla="*/ 494 h 558"/>
                <a:gd name="T88" fmla="*/ 76 w 563"/>
                <a:gd name="T89" fmla="*/ 471 h 558"/>
                <a:gd name="T90" fmla="*/ 54 w 563"/>
                <a:gd name="T91" fmla="*/ 443 h 558"/>
                <a:gd name="T92" fmla="*/ 35 w 563"/>
                <a:gd name="T93" fmla="*/ 414 h 558"/>
                <a:gd name="T94" fmla="*/ 20 w 563"/>
                <a:gd name="T95" fmla="*/ 382 h 558"/>
                <a:gd name="T96" fmla="*/ 8 w 563"/>
                <a:gd name="T97" fmla="*/ 348 h 558"/>
                <a:gd name="T98" fmla="*/ 2 w 563"/>
                <a:gd name="T99" fmla="*/ 313 h 558"/>
                <a:gd name="T100" fmla="*/ 0 w 563"/>
                <a:gd name="T101" fmla="*/ 27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78"/>
                  </a:moveTo>
                  <a:lnTo>
                    <a:pt x="2" y="243"/>
                  </a:lnTo>
                  <a:lnTo>
                    <a:pt x="8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4"/>
                  </a:lnTo>
                  <a:lnTo>
                    <a:pt x="76" y="87"/>
                  </a:lnTo>
                  <a:lnTo>
                    <a:pt x="102" y="64"/>
                  </a:lnTo>
                  <a:lnTo>
                    <a:pt x="130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4" y="4"/>
                  </a:lnTo>
                  <a:lnTo>
                    <a:pt x="368" y="12"/>
                  </a:lnTo>
                  <a:lnTo>
                    <a:pt x="401" y="25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7" y="87"/>
                  </a:lnTo>
                  <a:lnTo>
                    <a:pt x="509" y="114"/>
                  </a:lnTo>
                  <a:lnTo>
                    <a:pt x="528" y="144"/>
                  </a:lnTo>
                  <a:lnTo>
                    <a:pt x="543" y="176"/>
                  </a:lnTo>
                  <a:lnTo>
                    <a:pt x="554" y="210"/>
                  </a:lnTo>
                  <a:lnTo>
                    <a:pt x="561" y="243"/>
                  </a:lnTo>
                  <a:lnTo>
                    <a:pt x="563" y="278"/>
                  </a:lnTo>
                  <a:lnTo>
                    <a:pt x="561" y="313"/>
                  </a:lnTo>
                  <a:lnTo>
                    <a:pt x="554" y="348"/>
                  </a:lnTo>
                  <a:lnTo>
                    <a:pt x="543" y="382"/>
                  </a:lnTo>
                  <a:lnTo>
                    <a:pt x="528" y="414"/>
                  </a:lnTo>
                  <a:lnTo>
                    <a:pt x="509" y="443"/>
                  </a:lnTo>
                  <a:lnTo>
                    <a:pt x="487" y="471"/>
                  </a:lnTo>
                  <a:lnTo>
                    <a:pt x="461" y="494"/>
                  </a:lnTo>
                  <a:lnTo>
                    <a:pt x="432" y="515"/>
                  </a:lnTo>
                  <a:lnTo>
                    <a:pt x="401" y="533"/>
                  </a:lnTo>
                  <a:lnTo>
                    <a:pt x="368" y="546"/>
                  </a:lnTo>
                  <a:lnTo>
                    <a:pt x="334" y="554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0" y="515"/>
                  </a:lnTo>
                  <a:lnTo>
                    <a:pt x="102" y="494"/>
                  </a:lnTo>
                  <a:lnTo>
                    <a:pt x="76" y="471"/>
                  </a:lnTo>
                  <a:lnTo>
                    <a:pt x="54" y="443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8" y="348"/>
                  </a:lnTo>
                  <a:lnTo>
                    <a:pt x="2" y="313"/>
                  </a:lnTo>
                  <a:lnTo>
                    <a:pt x="0" y="27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Rectangle 21"/>
            <p:cNvSpPr>
              <a:spLocks noChangeArrowheads="1"/>
            </p:cNvSpPr>
            <p:nvPr/>
          </p:nvSpPr>
          <p:spPr bwMode="auto">
            <a:xfrm>
              <a:off x="1314" y="2216"/>
              <a:ext cx="1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22" name="Rectangle 22"/>
            <p:cNvSpPr>
              <a:spLocks noChangeArrowheads="1"/>
            </p:cNvSpPr>
            <p:nvPr/>
          </p:nvSpPr>
          <p:spPr bwMode="auto">
            <a:xfrm>
              <a:off x="1402" y="2315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23" name="Freeform 23"/>
            <p:cNvSpPr>
              <a:spLocks/>
            </p:cNvSpPr>
            <p:nvPr/>
          </p:nvSpPr>
          <p:spPr bwMode="auto">
            <a:xfrm>
              <a:off x="1243" y="714"/>
              <a:ext cx="282" cy="279"/>
            </a:xfrm>
            <a:custGeom>
              <a:avLst/>
              <a:gdLst>
                <a:gd name="T0" fmla="*/ 0 w 563"/>
                <a:gd name="T1" fmla="*/ 280 h 558"/>
                <a:gd name="T2" fmla="*/ 2 w 563"/>
                <a:gd name="T3" fmla="*/ 245 h 558"/>
                <a:gd name="T4" fmla="*/ 8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5 h 558"/>
                <a:gd name="T12" fmla="*/ 76 w 563"/>
                <a:gd name="T13" fmla="*/ 88 h 558"/>
                <a:gd name="T14" fmla="*/ 102 w 563"/>
                <a:gd name="T15" fmla="*/ 64 h 558"/>
                <a:gd name="T16" fmla="*/ 130 w 563"/>
                <a:gd name="T17" fmla="*/ 43 h 558"/>
                <a:gd name="T18" fmla="*/ 162 w 563"/>
                <a:gd name="T19" fmla="*/ 26 h 558"/>
                <a:gd name="T20" fmla="*/ 195 w 563"/>
                <a:gd name="T21" fmla="*/ 14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4 w 563"/>
                <a:gd name="T29" fmla="*/ 4 h 558"/>
                <a:gd name="T30" fmla="*/ 368 w 563"/>
                <a:gd name="T31" fmla="*/ 14 h 558"/>
                <a:gd name="T32" fmla="*/ 401 w 563"/>
                <a:gd name="T33" fmla="*/ 26 h 558"/>
                <a:gd name="T34" fmla="*/ 432 w 563"/>
                <a:gd name="T35" fmla="*/ 43 h 558"/>
                <a:gd name="T36" fmla="*/ 461 w 563"/>
                <a:gd name="T37" fmla="*/ 64 h 558"/>
                <a:gd name="T38" fmla="*/ 487 w 563"/>
                <a:gd name="T39" fmla="*/ 88 h 558"/>
                <a:gd name="T40" fmla="*/ 509 w 563"/>
                <a:gd name="T41" fmla="*/ 115 h 558"/>
                <a:gd name="T42" fmla="*/ 528 w 563"/>
                <a:gd name="T43" fmla="*/ 144 h 558"/>
                <a:gd name="T44" fmla="*/ 543 w 563"/>
                <a:gd name="T45" fmla="*/ 176 h 558"/>
                <a:gd name="T46" fmla="*/ 554 w 563"/>
                <a:gd name="T47" fmla="*/ 210 h 558"/>
                <a:gd name="T48" fmla="*/ 561 w 563"/>
                <a:gd name="T49" fmla="*/ 245 h 558"/>
                <a:gd name="T50" fmla="*/ 563 w 563"/>
                <a:gd name="T51" fmla="*/ 280 h 558"/>
                <a:gd name="T52" fmla="*/ 561 w 563"/>
                <a:gd name="T53" fmla="*/ 315 h 558"/>
                <a:gd name="T54" fmla="*/ 554 w 563"/>
                <a:gd name="T55" fmla="*/ 348 h 558"/>
                <a:gd name="T56" fmla="*/ 543 w 563"/>
                <a:gd name="T57" fmla="*/ 382 h 558"/>
                <a:gd name="T58" fmla="*/ 528 w 563"/>
                <a:gd name="T59" fmla="*/ 414 h 558"/>
                <a:gd name="T60" fmla="*/ 509 w 563"/>
                <a:gd name="T61" fmla="*/ 444 h 558"/>
                <a:gd name="T62" fmla="*/ 487 w 563"/>
                <a:gd name="T63" fmla="*/ 471 h 558"/>
                <a:gd name="T64" fmla="*/ 461 w 563"/>
                <a:gd name="T65" fmla="*/ 495 h 558"/>
                <a:gd name="T66" fmla="*/ 432 w 563"/>
                <a:gd name="T67" fmla="*/ 515 h 558"/>
                <a:gd name="T68" fmla="*/ 401 w 563"/>
                <a:gd name="T69" fmla="*/ 533 h 558"/>
                <a:gd name="T70" fmla="*/ 368 w 563"/>
                <a:gd name="T71" fmla="*/ 546 h 558"/>
                <a:gd name="T72" fmla="*/ 334 w 563"/>
                <a:gd name="T73" fmla="*/ 555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5 h 558"/>
                <a:gd name="T80" fmla="*/ 195 w 563"/>
                <a:gd name="T81" fmla="*/ 546 h 558"/>
                <a:gd name="T82" fmla="*/ 162 w 563"/>
                <a:gd name="T83" fmla="*/ 533 h 558"/>
                <a:gd name="T84" fmla="*/ 130 w 563"/>
                <a:gd name="T85" fmla="*/ 515 h 558"/>
                <a:gd name="T86" fmla="*/ 102 w 563"/>
                <a:gd name="T87" fmla="*/ 495 h 558"/>
                <a:gd name="T88" fmla="*/ 76 w 563"/>
                <a:gd name="T89" fmla="*/ 471 h 558"/>
                <a:gd name="T90" fmla="*/ 54 w 563"/>
                <a:gd name="T91" fmla="*/ 444 h 558"/>
                <a:gd name="T92" fmla="*/ 35 w 563"/>
                <a:gd name="T93" fmla="*/ 414 h 558"/>
                <a:gd name="T94" fmla="*/ 20 w 563"/>
                <a:gd name="T95" fmla="*/ 382 h 558"/>
                <a:gd name="T96" fmla="*/ 8 w 563"/>
                <a:gd name="T97" fmla="*/ 348 h 558"/>
                <a:gd name="T98" fmla="*/ 2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2" y="245"/>
                  </a:lnTo>
                  <a:lnTo>
                    <a:pt x="8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6" y="88"/>
                  </a:lnTo>
                  <a:lnTo>
                    <a:pt x="102" y="64"/>
                  </a:lnTo>
                  <a:lnTo>
                    <a:pt x="130" y="43"/>
                  </a:lnTo>
                  <a:lnTo>
                    <a:pt x="162" y="26"/>
                  </a:lnTo>
                  <a:lnTo>
                    <a:pt x="195" y="14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4" y="4"/>
                  </a:lnTo>
                  <a:lnTo>
                    <a:pt x="368" y="14"/>
                  </a:lnTo>
                  <a:lnTo>
                    <a:pt x="401" y="26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7" y="88"/>
                  </a:lnTo>
                  <a:lnTo>
                    <a:pt x="509" y="115"/>
                  </a:lnTo>
                  <a:lnTo>
                    <a:pt x="528" y="144"/>
                  </a:lnTo>
                  <a:lnTo>
                    <a:pt x="543" y="176"/>
                  </a:lnTo>
                  <a:lnTo>
                    <a:pt x="554" y="210"/>
                  </a:lnTo>
                  <a:lnTo>
                    <a:pt x="561" y="245"/>
                  </a:lnTo>
                  <a:lnTo>
                    <a:pt x="563" y="280"/>
                  </a:lnTo>
                  <a:lnTo>
                    <a:pt x="561" y="315"/>
                  </a:lnTo>
                  <a:lnTo>
                    <a:pt x="554" y="348"/>
                  </a:lnTo>
                  <a:lnTo>
                    <a:pt x="543" y="382"/>
                  </a:lnTo>
                  <a:lnTo>
                    <a:pt x="528" y="414"/>
                  </a:lnTo>
                  <a:lnTo>
                    <a:pt x="509" y="444"/>
                  </a:lnTo>
                  <a:lnTo>
                    <a:pt x="487" y="471"/>
                  </a:lnTo>
                  <a:lnTo>
                    <a:pt x="461" y="495"/>
                  </a:lnTo>
                  <a:lnTo>
                    <a:pt x="432" y="515"/>
                  </a:lnTo>
                  <a:lnTo>
                    <a:pt x="401" y="533"/>
                  </a:lnTo>
                  <a:lnTo>
                    <a:pt x="368" y="546"/>
                  </a:lnTo>
                  <a:lnTo>
                    <a:pt x="334" y="555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5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0" y="515"/>
                  </a:lnTo>
                  <a:lnTo>
                    <a:pt x="102" y="495"/>
                  </a:lnTo>
                  <a:lnTo>
                    <a:pt x="76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8" y="348"/>
                  </a:lnTo>
                  <a:lnTo>
                    <a:pt x="2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1314" y="760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1402" y="859"/>
              <a:ext cx="6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>
              <a:off x="792" y="1582"/>
              <a:ext cx="4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7" name="Freeform 27"/>
            <p:cNvSpPr>
              <a:spLocks/>
            </p:cNvSpPr>
            <p:nvPr/>
          </p:nvSpPr>
          <p:spPr bwMode="auto">
            <a:xfrm>
              <a:off x="1097" y="1554"/>
              <a:ext cx="146" cy="56"/>
            </a:xfrm>
            <a:custGeom>
              <a:avLst/>
              <a:gdLst>
                <a:gd name="T0" fmla="*/ 0 w 294"/>
                <a:gd name="T1" fmla="*/ 0 h 112"/>
                <a:gd name="T2" fmla="*/ 54 w 294"/>
                <a:gd name="T3" fmla="*/ 56 h 112"/>
                <a:gd name="T4" fmla="*/ 0 w 294"/>
                <a:gd name="T5" fmla="*/ 112 h 112"/>
                <a:gd name="T6" fmla="*/ 294 w 294"/>
                <a:gd name="T7" fmla="*/ 56 h 112"/>
                <a:gd name="T8" fmla="*/ 0 w 294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12">
                  <a:moveTo>
                    <a:pt x="0" y="0"/>
                  </a:moveTo>
                  <a:lnTo>
                    <a:pt x="54" y="56"/>
                  </a:lnTo>
                  <a:lnTo>
                    <a:pt x="0" y="112"/>
                  </a:lnTo>
                  <a:lnTo>
                    <a:pt x="294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8" name="Line 28"/>
            <p:cNvSpPr>
              <a:spLocks noChangeShapeType="1"/>
            </p:cNvSpPr>
            <p:nvPr/>
          </p:nvSpPr>
          <p:spPr bwMode="auto">
            <a:xfrm flipH="1">
              <a:off x="1497" y="1274"/>
              <a:ext cx="366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flipH="1">
              <a:off x="736" y="938"/>
              <a:ext cx="536" cy="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0" name="Line 30"/>
            <p:cNvSpPr>
              <a:spLocks noChangeShapeType="1"/>
            </p:cNvSpPr>
            <p:nvPr/>
          </p:nvSpPr>
          <p:spPr bwMode="auto">
            <a:xfrm flipH="1" flipV="1">
              <a:off x="1525" y="882"/>
              <a:ext cx="958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1" name="Freeform 31"/>
            <p:cNvSpPr>
              <a:spLocks/>
            </p:cNvSpPr>
            <p:nvPr/>
          </p:nvSpPr>
          <p:spPr bwMode="auto">
            <a:xfrm>
              <a:off x="1752" y="1012"/>
              <a:ext cx="136" cy="107"/>
            </a:xfrm>
            <a:custGeom>
              <a:avLst/>
              <a:gdLst>
                <a:gd name="T0" fmla="*/ 64 w 272"/>
                <a:gd name="T1" fmla="*/ 0 h 213"/>
                <a:gd name="T2" fmla="*/ 76 w 272"/>
                <a:gd name="T3" fmla="*/ 77 h 213"/>
                <a:gd name="T4" fmla="*/ 0 w 272"/>
                <a:gd name="T5" fmla="*/ 92 h 213"/>
                <a:gd name="T6" fmla="*/ 272 w 272"/>
                <a:gd name="T7" fmla="*/ 213 h 213"/>
                <a:gd name="T8" fmla="*/ 64 w 272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13">
                  <a:moveTo>
                    <a:pt x="64" y="0"/>
                  </a:moveTo>
                  <a:lnTo>
                    <a:pt x="76" y="77"/>
                  </a:lnTo>
                  <a:lnTo>
                    <a:pt x="0" y="92"/>
                  </a:lnTo>
                  <a:lnTo>
                    <a:pt x="272" y="21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2" name="Freeform 32"/>
            <p:cNvSpPr>
              <a:spLocks/>
            </p:cNvSpPr>
            <p:nvPr/>
          </p:nvSpPr>
          <p:spPr bwMode="auto">
            <a:xfrm>
              <a:off x="1153" y="933"/>
              <a:ext cx="124" cy="122"/>
            </a:xfrm>
            <a:custGeom>
              <a:avLst/>
              <a:gdLst>
                <a:gd name="T0" fmla="*/ 0 w 248"/>
                <a:gd name="T1" fmla="*/ 166 h 245"/>
                <a:gd name="T2" fmla="*/ 77 w 248"/>
                <a:gd name="T3" fmla="*/ 168 h 245"/>
                <a:gd name="T4" fmla="*/ 80 w 248"/>
                <a:gd name="T5" fmla="*/ 245 h 245"/>
                <a:gd name="T6" fmla="*/ 248 w 248"/>
                <a:gd name="T7" fmla="*/ 0 h 245"/>
                <a:gd name="T8" fmla="*/ 0 w 248"/>
                <a:gd name="T9" fmla="*/ 16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0" y="166"/>
                  </a:moveTo>
                  <a:lnTo>
                    <a:pt x="77" y="168"/>
                  </a:lnTo>
                  <a:lnTo>
                    <a:pt x="80" y="245"/>
                  </a:lnTo>
                  <a:lnTo>
                    <a:pt x="248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3" name="Freeform 33"/>
            <p:cNvSpPr>
              <a:spLocks/>
            </p:cNvSpPr>
            <p:nvPr/>
          </p:nvSpPr>
          <p:spPr bwMode="auto">
            <a:xfrm>
              <a:off x="1849" y="1078"/>
              <a:ext cx="282" cy="279"/>
            </a:xfrm>
            <a:custGeom>
              <a:avLst/>
              <a:gdLst>
                <a:gd name="T0" fmla="*/ 0 w 564"/>
                <a:gd name="T1" fmla="*/ 280 h 558"/>
                <a:gd name="T2" fmla="*/ 3 w 564"/>
                <a:gd name="T3" fmla="*/ 245 h 558"/>
                <a:gd name="T4" fmla="*/ 9 w 564"/>
                <a:gd name="T5" fmla="*/ 210 h 558"/>
                <a:gd name="T6" fmla="*/ 20 w 564"/>
                <a:gd name="T7" fmla="*/ 176 h 558"/>
                <a:gd name="T8" fmla="*/ 35 w 564"/>
                <a:gd name="T9" fmla="*/ 144 h 558"/>
                <a:gd name="T10" fmla="*/ 54 w 564"/>
                <a:gd name="T11" fmla="*/ 115 h 558"/>
                <a:gd name="T12" fmla="*/ 77 w 564"/>
                <a:gd name="T13" fmla="*/ 87 h 558"/>
                <a:gd name="T14" fmla="*/ 103 w 564"/>
                <a:gd name="T15" fmla="*/ 64 h 558"/>
                <a:gd name="T16" fmla="*/ 131 w 564"/>
                <a:gd name="T17" fmla="*/ 43 h 558"/>
                <a:gd name="T18" fmla="*/ 161 w 564"/>
                <a:gd name="T19" fmla="*/ 26 h 558"/>
                <a:gd name="T20" fmla="*/ 194 w 564"/>
                <a:gd name="T21" fmla="*/ 12 h 558"/>
                <a:gd name="T22" fmla="*/ 229 w 564"/>
                <a:gd name="T23" fmla="*/ 4 h 558"/>
                <a:gd name="T24" fmla="*/ 265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6 h 558"/>
                <a:gd name="T34" fmla="*/ 433 w 564"/>
                <a:gd name="T35" fmla="*/ 43 h 558"/>
                <a:gd name="T36" fmla="*/ 462 w 564"/>
                <a:gd name="T37" fmla="*/ 64 h 558"/>
                <a:gd name="T38" fmla="*/ 488 w 564"/>
                <a:gd name="T39" fmla="*/ 87 h 558"/>
                <a:gd name="T40" fmla="*/ 510 w 564"/>
                <a:gd name="T41" fmla="*/ 115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5 h 558"/>
                <a:gd name="T50" fmla="*/ 564 w 564"/>
                <a:gd name="T51" fmla="*/ 280 h 558"/>
                <a:gd name="T52" fmla="*/ 562 w 564"/>
                <a:gd name="T53" fmla="*/ 315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4 h 558"/>
                <a:gd name="T62" fmla="*/ 488 w 564"/>
                <a:gd name="T63" fmla="*/ 471 h 558"/>
                <a:gd name="T64" fmla="*/ 462 w 564"/>
                <a:gd name="T65" fmla="*/ 495 h 558"/>
                <a:gd name="T66" fmla="*/ 433 w 564"/>
                <a:gd name="T67" fmla="*/ 515 h 558"/>
                <a:gd name="T68" fmla="*/ 402 w 564"/>
                <a:gd name="T69" fmla="*/ 533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5 w 564"/>
                <a:gd name="T77" fmla="*/ 558 h 558"/>
                <a:gd name="T78" fmla="*/ 229 w 564"/>
                <a:gd name="T79" fmla="*/ 554 h 558"/>
                <a:gd name="T80" fmla="*/ 194 w 564"/>
                <a:gd name="T81" fmla="*/ 546 h 558"/>
                <a:gd name="T82" fmla="*/ 161 w 564"/>
                <a:gd name="T83" fmla="*/ 533 h 558"/>
                <a:gd name="T84" fmla="*/ 131 w 564"/>
                <a:gd name="T85" fmla="*/ 515 h 558"/>
                <a:gd name="T86" fmla="*/ 103 w 564"/>
                <a:gd name="T87" fmla="*/ 495 h 558"/>
                <a:gd name="T88" fmla="*/ 77 w 564"/>
                <a:gd name="T89" fmla="*/ 471 h 558"/>
                <a:gd name="T90" fmla="*/ 54 w 564"/>
                <a:gd name="T91" fmla="*/ 444 h 558"/>
                <a:gd name="T92" fmla="*/ 35 w 564"/>
                <a:gd name="T93" fmla="*/ 414 h 558"/>
                <a:gd name="T94" fmla="*/ 20 w 564"/>
                <a:gd name="T95" fmla="*/ 382 h 558"/>
                <a:gd name="T96" fmla="*/ 9 w 564"/>
                <a:gd name="T97" fmla="*/ 348 h 558"/>
                <a:gd name="T98" fmla="*/ 3 w 564"/>
                <a:gd name="T99" fmla="*/ 315 h 558"/>
                <a:gd name="T100" fmla="*/ 0 w 564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80"/>
                  </a:moveTo>
                  <a:lnTo>
                    <a:pt x="3" y="245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7" y="87"/>
                  </a:lnTo>
                  <a:lnTo>
                    <a:pt x="103" y="64"/>
                  </a:lnTo>
                  <a:lnTo>
                    <a:pt x="131" y="43"/>
                  </a:lnTo>
                  <a:lnTo>
                    <a:pt x="161" y="26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5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6"/>
                  </a:lnTo>
                  <a:lnTo>
                    <a:pt x="433" y="43"/>
                  </a:lnTo>
                  <a:lnTo>
                    <a:pt x="462" y="64"/>
                  </a:lnTo>
                  <a:lnTo>
                    <a:pt x="488" y="87"/>
                  </a:lnTo>
                  <a:lnTo>
                    <a:pt x="510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5"/>
                  </a:lnTo>
                  <a:lnTo>
                    <a:pt x="564" y="280"/>
                  </a:lnTo>
                  <a:lnTo>
                    <a:pt x="562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8" y="471"/>
                  </a:lnTo>
                  <a:lnTo>
                    <a:pt x="462" y="495"/>
                  </a:lnTo>
                  <a:lnTo>
                    <a:pt x="433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5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3"/>
                  </a:lnTo>
                  <a:lnTo>
                    <a:pt x="131" y="515"/>
                  </a:lnTo>
                  <a:lnTo>
                    <a:pt x="103" y="495"/>
                  </a:lnTo>
                  <a:lnTo>
                    <a:pt x="77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3" y="31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1919" y="1124"/>
              <a:ext cx="1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2007" y="1223"/>
              <a:ext cx="6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36" name="Freeform 36"/>
            <p:cNvSpPr>
              <a:spLocks/>
            </p:cNvSpPr>
            <p:nvPr/>
          </p:nvSpPr>
          <p:spPr bwMode="auto">
            <a:xfrm>
              <a:off x="2345" y="1397"/>
              <a:ext cx="141" cy="97"/>
            </a:xfrm>
            <a:custGeom>
              <a:avLst/>
              <a:gdLst>
                <a:gd name="T0" fmla="*/ 56 w 281"/>
                <a:gd name="T1" fmla="*/ 0 h 193"/>
                <a:gd name="T2" fmla="*/ 75 w 281"/>
                <a:gd name="T3" fmla="*/ 74 h 193"/>
                <a:gd name="T4" fmla="*/ 0 w 281"/>
                <a:gd name="T5" fmla="*/ 97 h 193"/>
                <a:gd name="T6" fmla="*/ 281 w 281"/>
                <a:gd name="T7" fmla="*/ 193 h 193"/>
                <a:gd name="T8" fmla="*/ 56 w 28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93">
                  <a:moveTo>
                    <a:pt x="56" y="0"/>
                  </a:moveTo>
                  <a:lnTo>
                    <a:pt x="75" y="74"/>
                  </a:lnTo>
                  <a:lnTo>
                    <a:pt x="0" y="97"/>
                  </a:lnTo>
                  <a:lnTo>
                    <a:pt x="281" y="1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>
              <a:off x="2736" y="1582"/>
              <a:ext cx="4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8" name="Freeform 38"/>
            <p:cNvSpPr>
              <a:spLocks/>
            </p:cNvSpPr>
            <p:nvPr/>
          </p:nvSpPr>
          <p:spPr bwMode="auto">
            <a:xfrm>
              <a:off x="3069" y="1554"/>
              <a:ext cx="146" cy="56"/>
            </a:xfrm>
            <a:custGeom>
              <a:avLst/>
              <a:gdLst>
                <a:gd name="T0" fmla="*/ 0 w 293"/>
                <a:gd name="T1" fmla="*/ 0 h 112"/>
                <a:gd name="T2" fmla="*/ 53 w 293"/>
                <a:gd name="T3" fmla="*/ 56 h 112"/>
                <a:gd name="T4" fmla="*/ 0 w 293"/>
                <a:gd name="T5" fmla="*/ 112 h 112"/>
                <a:gd name="T6" fmla="*/ 293 w 293"/>
                <a:gd name="T7" fmla="*/ 56 h 112"/>
                <a:gd name="T8" fmla="*/ 0 w 29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12">
                  <a:moveTo>
                    <a:pt x="0" y="0"/>
                  </a:moveTo>
                  <a:lnTo>
                    <a:pt x="53" y="56"/>
                  </a:lnTo>
                  <a:lnTo>
                    <a:pt x="0" y="112"/>
                  </a:lnTo>
                  <a:lnTo>
                    <a:pt x="29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>
              <a:off x="736" y="1694"/>
              <a:ext cx="536" cy="5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0" name="Line 40"/>
            <p:cNvSpPr>
              <a:spLocks noChangeShapeType="1"/>
            </p:cNvSpPr>
            <p:nvPr/>
          </p:nvSpPr>
          <p:spPr bwMode="auto">
            <a:xfrm flipH="1">
              <a:off x="1497" y="1666"/>
              <a:ext cx="986" cy="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1" name="Freeform 41"/>
            <p:cNvSpPr>
              <a:spLocks/>
            </p:cNvSpPr>
            <p:nvPr/>
          </p:nvSpPr>
          <p:spPr bwMode="auto">
            <a:xfrm>
              <a:off x="1849" y="1806"/>
              <a:ext cx="282" cy="279"/>
            </a:xfrm>
            <a:custGeom>
              <a:avLst/>
              <a:gdLst>
                <a:gd name="T0" fmla="*/ 0 w 564"/>
                <a:gd name="T1" fmla="*/ 280 h 558"/>
                <a:gd name="T2" fmla="*/ 3 w 564"/>
                <a:gd name="T3" fmla="*/ 243 h 558"/>
                <a:gd name="T4" fmla="*/ 9 w 564"/>
                <a:gd name="T5" fmla="*/ 210 h 558"/>
                <a:gd name="T6" fmla="*/ 20 w 564"/>
                <a:gd name="T7" fmla="*/ 176 h 558"/>
                <a:gd name="T8" fmla="*/ 35 w 564"/>
                <a:gd name="T9" fmla="*/ 144 h 558"/>
                <a:gd name="T10" fmla="*/ 54 w 564"/>
                <a:gd name="T11" fmla="*/ 114 h 558"/>
                <a:gd name="T12" fmla="*/ 77 w 564"/>
                <a:gd name="T13" fmla="*/ 87 h 558"/>
                <a:gd name="T14" fmla="*/ 103 w 564"/>
                <a:gd name="T15" fmla="*/ 64 h 558"/>
                <a:gd name="T16" fmla="*/ 131 w 564"/>
                <a:gd name="T17" fmla="*/ 43 h 558"/>
                <a:gd name="T18" fmla="*/ 161 w 564"/>
                <a:gd name="T19" fmla="*/ 25 h 558"/>
                <a:gd name="T20" fmla="*/ 194 w 564"/>
                <a:gd name="T21" fmla="*/ 12 h 558"/>
                <a:gd name="T22" fmla="*/ 229 w 564"/>
                <a:gd name="T23" fmla="*/ 4 h 558"/>
                <a:gd name="T24" fmla="*/ 265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5 h 558"/>
                <a:gd name="T34" fmla="*/ 433 w 564"/>
                <a:gd name="T35" fmla="*/ 43 h 558"/>
                <a:gd name="T36" fmla="*/ 462 w 564"/>
                <a:gd name="T37" fmla="*/ 64 h 558"/>
                <a:gd name="T38" fmla="*/ 488 w 564"/>
                <a:gd name="T39" fmla="*/ 87 h 558"/>
                <a:gd name="T40" fmla="*/ 510 w 564"/>
                <a:gd name="T41" fmla="*/ 114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3 h 558"/>
                <a:gd name="T50" fmla="*/ 564 w 564"/>
                <a:gd name="T51" fmla="*/ 280 h 558"/>
                <a:gd name="T52" fmla="*/ 562 w 564"/>
                <a:gd name="T53" fmla="*/ 315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4 h 558"/>
                <a:gd name="T62" fmla="*/ 488 w 564"/>
                <a:gd name="T63" fmla="*/ 471 h 558"/>
                <a:gd name="T64" fmla="*/ 462 w 564"/>
                <a:gd name="T65" fmla="*/ 494 h 558"/>
                <a:gd name="T66" fmla="*/ 433 w 564"/>
                <a:gd name="T67" fmla="*/ 515 h 558"/>
                <a:gd name="T68" fmla="*/ 402 w 564"/>
                <a:gd name="T69" fmla="*/ 533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5 w 564"/>
                <a:gd name="T77" fmla="*/ 558 h 558"/>
                <a:gd name="T78" fmla="*/ 229 w 564"/>
                <a:gd name="T79" fmla="*/ 554 h 558"/>
                <a:gd name="T80" fmla="*/ 194 w 564"/>
                <a:gd name="T81" fmla="*/ 546 h 558"/>
                <a:gd name="T82" fmla="*/ 161 w 564"/>
                <a:gd name="T83" fmla="*/ 533 h 558"/>
                <a:gd name="T84" fmla="*/ 131 w 564"/>
                <a:gd name="T85" fmla="*/ 515 h 558"/>
                <a:gd name="T86" fmla="*/ 103 w 564"/>
                <a:gd name="T87" fmla="*/ 494 h 558"/>
                <a:gd name="T88" fmla="*/ 77 w 564"/>
                <a:gd name="T89" fmla="*/ 471 h 558"/>
                <a:gd name="T90" fmla="*/ 54 w 564"/>
                <a:gd name="T91" fmla="*/ 444 h 558"/>
                <a:gd name="T92" fmla="*/ 35 w 564"/>
                <a:gd name="T93" fmla="*/ 414 h 558"/>
                <a:gd name="T94" fmla="*/ 20 w 564"/>
                <a:gd name="T95" fmla="*/ 382 h 558"/>
                <a:gd name="T96" fmla="*/ 9 w 564"/>
                <a:gd name="T97" fmla="*/ 348 h 558"/>
                <a:gd name="T98" fmla="*/ 3 w 564"/>
                <a:gd name="T99" fmla="*/ 315 h 558"/>
                <a:gd name="T100" fmla="*/ 0 w 564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80"/>
                  </a:moveTo>
                  <a:lnTo>
                    <a:pt x="3" y="243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4"/>
                  </a:lnTo>
                  <a:lnTo>
                    <a:pt x="77" y="87"/>
                  </a:lnTo>
                  <a:lnTo>
                    <a:pt x="103" y="64"/>
                  </a:lnTo>
                  <a:lnTo>
                    <a:pt x="131" y="43"/>
                  </a:lnTo>
                  <a:lnTo>
                    <a:pt x="161" y="25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5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3" y="43"/>
                  </a:lnTo>
                  <a:lnTo>
                    <a:pt x="462" y="64"/>
                  </a:lnTo>
                  <a:lnTo>
                    <a:pt x="488" y="87"/>
                  </a:lnTo>
                  <a:lnTo>
                    <a:pt x="510" y="114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3"/>
                  </a:lnTo>
                  <a:lnTo>
                    <a:pt x="564" y="280"/>
                  </a:lnTo>
                  <a:lnTo>
                    <a:pt x="562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8" y="471"/>
                  </a:lnTo>
                  <a:lnTo>
                    <a:pt x="462" y="494"/>
                  </a:lnTo>
                  <a:lnTo>
                    <a:pt x="433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5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3"/>
                  </a:lnTo>
                  <a:lnTo>
                    <a:pt x="131" y="515"/>
                  </a:lnTo>
                  <a:lnTo>
                    <a:pt x="103" y="494"/>
                  </a:lnTo>
                  <a:lnTo>
                    <a:pt x="77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3" y="31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2" name="Rectangle 42"/>
            <p:cNvSpPr>
              <a:spLocks noChangeArrowheads="1"/>
            </p:cNvSpPr>
            <p:nvPr/>
          </p:nvSpPr>
          <p:spPr bwMode="auto">
            <a:xfrm>
              <a:off x="1919" y="1852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43" name="Rectangle 43"/>
            <p:cNvSpPr>
              <a:spLocks noChangeArrowheads="1"/>
            </p:cNvSpPr>
            <p:nvPr/>
          </p:nvSpPr>
          <p:spPr bwMode="auto">
            <a:xfrm>
              <a:off x="2007" y="1951"/>
              <a:ext cx="5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44" name="Freeform 44"/>
            <p:cNvSpPr>
              <a:spLocks/>
            </p:cNvSpPr>
            <p:nvPr/>
          </p:nvSpPr>
          <p:spPr bwMode="auto">
            <a:xfrm>
              <a:off x="1727" y="2012"/>
              <a:ext cx="140" cy="98"/>
            </a:xfrm>
            <a:custGeom>
              <a:avLst/>
              <a:gdLst>
                <a:gd name="T0" fmla="*/ 0 w 282"/>
                <a:gd name="T1" fmla="*/ 96 h 194"/>
                <a:gd name="T2" fmla="*/ 74 w 282"/>
                <a:gd name="T3" fmla="*/ 119 h 194"/>
                <a:gd name="T4" fmla="*/ 56 w 282"/>
                <a:gd name="T5" fmla="*/ 194 h 194"/>
                <a:gd name="T6" fmla="*/ 282 w 282"/>
                <a:gd name="T7" fmla="*/ 0 h 194"/>
                <a:gd name="T8" fmla="*/ 0 w 282"/>
                <a:gd name="T9" fmla="*/ 9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4">
                  <a:moveTo>
                    <a:pt x="0" y="96"/>
                  </a:moveTo>
                  <a:lnTo>
                    <a:pt x="74" y="119"/>
                  </a:lnTo>
                  <a:lnTo>
                    <a:pt x="56" y="194"/>
                  </a:lnTo>
                  <a:lnTo>
                    <a:pt x="28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5" name="Freeform 45"/>
            <p:cNvSpPr>
              <a:spLocks/>
            </p:cNvSpPr>
            <p:nvPr/>
          </p:nvSpPr>
          <p:spPr bwMode="auto">
            <a:xfrm>
              <a:off x="2342" y="1666"/>
              <a:ext cx="141" cy="97"/>
            </a:xfrm>
            <a:custGeom>
              <a:avLst/>
              <a:gdLst>
                <a:gd name="T0" fmla="*/ 0 w 282"/>
                <a:gd name="T1" fmla="*/ 96 h 193"/>
                <a:gd name="T2" fmla="*/ 74 w 282"/>
                <a:gd name="T3" fmla="*/ 119 h 193"/>
                <a:gd name="T4" fmla="*/ 56 w 282"/>
                <a:gd name="T5" fmla="*/ 193 h 193"/>
                <a:gd name="T6" fmla="*/ 282 w 282"/>
                <a:gd name="T7" fmla="*/ 0 h 193"/>
                <a:gd name="T8" fmla="*/ 0 w 282"/>
                <a:gd name="T9" fmla="*/ 9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3">
                  <a:moveTo>
                    <a:pt x="0" y="96"/>
                  </a:moveTo>
                  <a:lnTo>
                    <a:pt x="74" y="119"/>
                  </a:lnTo>
                  <a:lnTo>
                    <a:pt x="56" y="193"/>
                  </a:lnTo>
                  <a:lnTo>
                    <a:pt x="28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 flipV="1">
              <a:off x="2117" y="1694"/>
              <a:ext cx="1155" cy="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7" name="Freeform 47"/>
            <p:cNvSpPr>
              <a:spLocks/>
            </p:cNvSpPr>
            <p:nvPr/>
          </p:nvSpPr>
          <p:spPr bwMode="auto">
            <a:xfrm>
              <a:off x="1849" y="2534"/>
              <a:ext cx="282" cy="279"/>
            </a:xfrm>
            <a:custGeom>
              <a:avLst/>
              <a:gdLst>
                <a:gd name="T0" fmla="*/ 0 w 564"/>
                <a:gd name="T1" fmla="*/ 278 h 558"/>
                <a:gd name="T2" fmla="*/ 3 w 564"/>
                <a:gd name="T3" fmla="*/ 243 h 558"/>
                <a:gd name="T4" fmla="*/ 9 w 564"/>
                <a:gd name="T5" fmla="*/ 210 h 558"/>
                <a:gd name="T6" fmla="*/ 20 w 564"/>
                <a:gd name="T7" fmla="*/ 176 h 558"/>
                <a:gd name="T8" fmla="*/ 35 w 564"/>
                <a:gd name="T9" fmla="*/ 144 h 558"/>
                <a:gd name="T10" fmla="*/ 54 w 564"/>
                <a:gd name="T11" fmla="*/ 114 h 558"/>
                <a:gd name="T12" fmla="*/ 77 w 564"/>
                <a:gd name="T13" fmla="*/ 87 h 558"/>
                <a:gd name="T14" fmla="*/ 103 w 564"/>
                <a:gd name="T15" fmla="*/ 63 h 558"/>
                <a:gd name="T16" fmla="*/ 131 w 564"/>
                <a:gd name="T17" fmla="*/ 43 h 558"/>
                <a:gd name="T18" fmla="*/ 161 w 564"/>
                <a:gd name="T19" fmla="*/ 25 h 558"/>
                <a:gd name="T20" fmla="*/ 194 w 564"/>
                <a:gd name="T21" fmla="*/ 12 h 558"/>
                <a:gd name="T22" fmla="*/ 229 w 564"/>
                <a:gd name="T23" fmla="*/ 4 h 558"/>
                <a:gd name="T24" fmla="*/ 265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5 h 558"/>
                <a:gd name="T34" fmla="*/ 433 w 564"/>
                <a:gd name="T35" fmla="*/ 43 h 558"/>
                <a:gd name="T36" fmla="*/ 462 w 564"/>
                <a:gd name="T37" fmla="*/ 63 h 558"/>
                <a:gd name="T38" fmla="*/ 488 w 564"/>
                <a:gd name="T39" fmla="*/ 87 h 558"/>
                <a:gd name="T40" fmla="*/ 510 w 564"/>
                <a:gd name="T41" fmla="*/ 114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3 h 558"/>
                <a:gd name="T50" fmla="*/ 564 w 564"/>
                <a:gd name="T51" fmla="*/ 278 h 558"/>
                <a:gd name="T52" fmla="*/ 562 w 564"/>
                <a:gd name="T53" fmla="*/ 313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3 h 558"/>
                <a:gd name="T62" fmla="*/ 488 w 564"/>
                <a:gd name="T63" fmla="*/ 471 h 558"/>
                <a:gd name="T64" fmla="*/ 462 w 564"/>
                <a:gd name="T65" fmla="*/ 494 h 558"/>
                <a:gd name="T66" fmla="*/ 433 w 564"/>
                <a:gd name="T67" fmla="*/ 515 h 558"/>
                <a:gd name="T68" fmla="*/ 402 w 564"/>
                <a:gd name="T69" fmla="*/ 532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5 w 564"/>
                <a:gd name="T77" fmla="*/ 558 h 558"/>
                <a:gd name="T78" fmla="*/ 229 w 564"/>
                <a:gd name="T79" fmla="*/ 554 h 558"/>
                <a:gd name="T80" fmla="*/ 194 w 564"/>
                <a:gd name="T81" fmla="*/ 546 h 558"/>
                <a:gd name="T82" fmla="*/ 161 w 564"/>
                <a:gd name="T83" fmla="*/ 532 h 558"/>
                <a:gd name="T84" fmla="*/ 131 w 564"/>
                <a:gd name="T85" fmla="*/ 515 h 558"/>
                <a:gd name="T86" fmla="*/ 103 w 564"/>
                <a:gd name="T87" fmla="*/ 494 h 558"/>
                <a:gd name="T88" fmla="*/ 77 w 564"/>
                <a:gd name="T89" fmla="*/ 471 h 558"/>
                <a:gd name="T90" fmla="*/ 54 w 564"/>
                <a:gd name="T91" fmla="*/ 443 h 558"/>
                <a:gd name="T92" fmla="*/ 35 w 564"/>
                <a:gd name="T93" fmla="*/ 414 h 558"/>
                <a:gd name="T94" fmla="*/ 20 w 564"/>
                <a:gd name="T95" fmla="*/ 382 h 558"/>
                <a:gd name="T96" fmla="*/ 9 w 564"/>
                <a:gd name="T97" fmla="*/ 348 h 558"/>
                <a:gd name="T98" fmla="*/ 3 w 564"/>
                <a:gd name="T99" fmla="*/ 313 h 558"/>
                <a:gd name="T100" fmla="*/ 0 w 564"/>
                <a:gd name="T101" fmla="*/ 27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78"/>
                  </a:moveTo>
                  <a:lnTo>
                    <a:pt x="3" y="243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4"/>
                  </a:lnTo>
                  <a:lnTo>
                    <a:pt x="77" y="87"/>
                  </a:lnTo>
                  <a:lnTo>
                    <a:pt x="103" y="63"/>
                  </a:lnTo>
                  <a:lnTo>
                    <a:pt x="131" y="43"/>
                  </a:lnTo>
                  <a:lnTo>
                    <a:pt x="161" y="25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5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3" y="43"/>
                  </a:lnTo>
                  <a:lnTo>
                    <a:pt x="462" y="63"/>
                  </a:lnTo>
                  <a:lnTo>
                    <a:pt x="488" y="87"/>
                  </a:lnTo>
                  <a:lnTo>
                    <a:pt x="510" y="114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3"/>
                  </a:lnTo>
                  <a:lnTo>
                    <a:pt x="564" y="278"/>
                  </a:lnTo>
                  <a:lnTo>
                    <a:pt x="562" y="313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3"/>
                  </a:lnTo>
                  <a:lnTo>
                    <a:pt x="488" y="471"/>
                  </a:lnTo>
                  <a:lnTo>
                    <a:pt x="462" y="494"/>
                  </a:lnTo>
                  <a:lnTo>
                    <a:pt x="433" y="515"/>
                  </a:lnTo>
                  <a:lnTo>
                    <a:pt x="402" y="532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5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2"/>
                  </a:lnTo>
                  <a:lnTo>
                    <a:pt x="131" y="515"/>
                  </a:lnTo>
                  <a:lnTo>
                    <a:pt x="103" y="494"/>
                  </a:lnTo>
                  <a:lnTo>
                    <a:pt x="77" y="471"/>
                  </a:lnTo>
                  <a:lnTo>
                    <a:pt x="54" y="443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3" y="313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1919" y="2580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2007" y="2679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2450" name="Line 50"/>
            <p:cNvSpPr>
              <a:spLocks noChangeShapeType="1"/>
            </p:cNvSpPr>
            <p:nvPr/>
          </p:nvSpPr>
          <p:spPr bwMode="auto">
            <a:xfrm flipH="1" flipV="1">
              <a:off x="1497" y="2393"/>
              <a:ext cx="366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1" name="Freeform 51"/>
            <p:cNvSpPr>
              <a:spLocks/>
            </p:cNvSpPr>
            <p:nvPr/>
          </p:nvSpPr>
          <p:spPr bwMode="auto">
            <a:xfrm>
              <a:off x="1722" y="2520"/>
              <a:ext cx="141" cy="97"/>
            </a:xfrm>
            <a:custGeom>
              <a:avLst/>
              <a:gdLst>
                <a:gd name="T0" fmla="*/ 56 w 282"/>
                <a:gd name="T1" fmla="*/ 0 h 193"/>
                <a:gd name="T2" fmla="*/ 74 w 282"/>
                <a:gd name="T3" fmla="*/ 74 h 193"/>
                <a:gd name="T4" fmla="*/ 0 w 282"/>
                <a:gd name="T5" fmla="*/ 97 h 193"/>
                <a:gd name="T6" fmla="*/ 282 w 282"/>
                <a:gd name="T7" fmla="*/ 193 h 193"/>
                <a:gd name="T8" fmla="*/ 56 w 282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3">
                  <a:moveTo>
                    <a:pt x="56" y="0"/>
                  </a:moveTo>
                  <a:lnTo>
                    <a:pt x="74" y="74"/>
                  </a:lnTo>
                  <a:lnTo>
                    <a:pt x="0" y="97"/>
                  </a:lnTo>
                  <a:lnTo>
                    <a:pt x="282" y="1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2" name="Freeform 52"/>
            <p:cNvSpPr>
              <a:spLocks/>
            </p:cNvSpPr>
            <p:nvPr/>
          </p:nvSpPr>
          <p:spPr bwMode="auto">
            <a:xfrm>
              <a:off x="3141" y="1688"/>
              <a:ext cx="131" cy="115"/>
            </a:xfrm>
            <a:custGeom>
              <a:avLst/>
              <a:gdLst>
                <a:gd name="T0" fmla="*/ 0 w 261"/>
                <a:gd name="T1" fmla="*/ 145 h 230"/>
                <a:gd name="T2" fmla="*/ 77 w 261"/>
                <a:gd name="T3" fmla="*/ 153 h 230"/>
                <a:gd name="T4" fmla="*/ 73 w 261"/>
                <a:gd name="T5" fmla="*/ 230 h 230"/>
                <a:gd name="T6" fmla="*/ 261 w 261"/>
                <a:gd name="T7" fmla="*/ 0 h 230"/>
                <a:gd name="T8" fmla="*/ 0 w 261"/>
                <a:gd name="T9" fmla="*/ 14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30">
                  <a:moveTo>
                    <a:pt x="0" y="145"/>
                  </a:moveTo>
                  <a:lnTo>
                    <a:pt x="77" y="153"/>
                  </a:lnTo>
                  <a:lnTo>
                    <a:pt x="73" y="230"/>
                  </a:lnTo>
                  <a:lnTo>
                    <a:pt x="261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3" name="Freeform 53"/>
            <p:cNvSpPr>
              <a:spLocks/>
            </p:cNvSpPr>
            <p:nvPr/>
          </p:nvSpPr>
          <p:spPr bwMode="auto">
            <a:xfrm>
              <a:off x="1722" y="1274"/>
              <a:ext cx="141" cy="97"/>
            </a:xfrm>
            <a:custGeom>
              <a:avLst/>
              <a:gdLst>
                <a:gd name="T0" fmla="*/ 0 w 282"/>
                <a:gd name="T1" fmla="*/ 96 h 193"/>
                <a:gd name="T2" fmla="*/ 74 w 282"/>
                <a:gd name="T3" fmla="*/ 119 h 193"/>
                <a:gd name="T4" fmla="*/ 56 w 282"/>
                <a:gd name="T5" fmla="*/ 193 h 193"/>
                <a:gd name="T6" fmla="*/ 282 w 282"/>
                <a:gd name="T7" fmla="*/ 0 h 193"/>
                <a:gd name="T8" fmla="*/ 0 w 282"/>
                <a:gd name="T9" fmla="*/ 9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3">
                  <a:moveTo>
                    <a:pt x="0" y="96"/>
                  </a:moveTo>
                  <a:lnTo>
                    <a:pt x="74" y="119"/>
                  </a:lnTo>
                  <a:lnTo>
                    <a:pt x="56" y="193"/>
                  </a:lnTo>
                  <a:lnTo>
                    <a:pt x="28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4" name="Freeform 54"/>
            <p:cNvSpPr>
              <a:spLocks/>
            </p:cNvSpPr>
            <p:nvPr/>
          </p:nvSpPr>
          <p:spPr bwMode="auto">
            <a:xfrm>
              <a:off x="1148" y="2103"/>
              <a:ext cx="124" cy="122"/>
            </a:xfrm>
            <a:custGeom>
              <a:avLst/>
              <a:gdLst>
                <a:gd name="T0" fmla="*/ 80 w 248"/>
                <a:gd name="T1" fmla="*/ 0 h 245"/>
                <a:gd name="T2" fmla="*/ 78 w 248"/>
                <a:gd name="T3" fmla="*/ 77 h 245"/>
                <a:gd name="T4" fmla="*/ 0 w 248"/>
                <a:gd name="T5" fmla="*/ 80 h 245"/>
                <a:gd name="T6" fmla="*/ 248 w 248"/>
                <a:gd name="T7" fmla="*/ 245 h 245"/>
                <a:gd name="T8" fmla="*/ 80 w 248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80" y="0"/>
                  </a:moveTo>
                  <a:lnTo>
                    <a:pt x="78" y="77"/>
                  </a:lnTo>
                  <a:lnTo>
                    <a:pt x="0" y="80"/>
                  </a:lnTo>
                  <a:lnTo>
                    <a:pt x="248" y="24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160" y="1806048"/>
            <a:ext cx="3810000" cy="312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main()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</a:t>
            </a:r>
            <a:r>
              <a:rPr lang="en-US" altLang="zh-CN" sz="2000" b="1" dirty="0" err="1">
                <a:latin typeface="Consolas" pitchFamily="49" charset="0"/>
                <a:ea typeface="宋体" charset="-122"/>
                <a:cs typeface="Consolas" pitchFamily="49" charset="0"/>
              </a:rPr>
              <a:t>pid_t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lang="en-US" altLang="zh-CN" sz="2000" b="1" dirty="0" err="1">
                <a:latin typeface="Consolas" pitchFamily="49" charset="0"/>
                <a:ea typeface="宋体" charset="-122"/>
                <a:cs typeface="Consolas" pitchFamily="49" charset="0"/>
              </a:rPr>
              <a:t>val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</a:t>
            </a:r>
            <a:r>
              <a:rPr lang="en-US" altLang="zh-CN" sz="2000" b="1" dirty="0" err="1">
                <a:latin typeface="Consolas" pitchFamily="49" charset="0"/>
                <a:ea typeface="宋体" charset="-122"/>
                <a:cs typeface="Consolas" pitchFamily="49" charset="0"/>
              </a:rPr>
              <a:t>printf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(“PID</a:t>
            </a:r>
            <a:r>
              <a:rPr lang="en-US" altLang="zh-CN" sz="2000" b="1" dirty="0" smtClean="0">
                <a:latin typeface="Consolas" pitchFamily="49" charset="0"/>
                <a:ea typeface="宋体" charset="-122"/>
                <a:cs typeface="Consolas" pitchFamily="49" charset="0"/>
              </a:rPr>
              <a:t>…\n”);</a:t>
            </a:r>
            <a:endParaRPr lang="en-US" altLang="zh-CN" sz="2000" b="1" dirty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</a:t>
            </a:r>
            <a:r>
              <a:rPr lang="en-US" altLang="zh-CN" sz="2000" b="1" dirty="0" err="1">
                <a:latin typeface="Consolas" pitchFamily="49" charset="0"/>
                <a:ea typeface="宋体" charset="-122"/>
                <a:cs typeface="Consolas" pitchFamily="49" charset="0"/>
              </a:rPr>
              <a:t>val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=fork();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</a:t>
            </a:r>
            <a:r>
              <a:rPr lang="en-US" altLang="zh-CN" sz="2000" b="1" dirty="0" smtClean="0">
                <a:latin typeface="Consolas" pitchFamily="49" charset="0"/>
                <a:ea typeface="宋体" charset="-122"/>
                <a:cs typeface="Consolas" pitchFamily="49" charset="0"/>
              </a:rPr>
              <a:t> if(</a:t>
            </a:r>
            <a:r>
              <a:rPr lang="en-US" altLang="zh-CN" sz="2000" b="1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val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!=0)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  </a:t>
            </a:r>
            <a:r>
              <a:rPr lang="en-US" altLang="zh-CN" sz="2000" b="1" dirty="0" err="1">
                <a:latin typeface="Consolas" pitchFamily="49" charset="0"/>
                <a:ea typeface="宋体" charset="-122"/>
                <a:cs typeface="Consolas" pitchFamily="49" charset="0"/>
              </a:rPr>
              <a:t>printf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(“parent</a:t>
            </a:r>
            <a:r>
              <a:rPr lang="en-US" altLang="zh-CN" sz="2000" b="1" dirty="0" smtClean="0">
                <a:latin typeface="Consolas" pitchFamily="49" charset="0"/>
                <a:ea typeface="宋体" charset="-122"/>
                <a:cs typeface="Consolas" pitchFamily="49" charset="0"/>
              </a:rPr>
              <a:t>…\n”);</a:t>
            </a:r>
            <a:endParaRPr lang="en-US" altLang="zh-CN" sz="2000" b="1" dirty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b="1" dirty="0" smtClean="0">
                <a:latin typeface="Consolas" pitchFamily="49" charset="0"/>
                <a:ea typeface="宋体" charset="-122"/>
                <a:cs typeface="Consolas" pitchFamily="49" charset="0"/>
              </a:rPr>
              <a:t>  else</a:t>
            </a:r>
            <a:endParaRPr lang="en-US" altLang="zh-CN" sz="2000" b="1" dirty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  </a:t>
            </a:r>
            <a:r>
              <a:rPr lang="en-US" altLang="zh-CN" sz="2000" b="1" dirty="0" err="1">
                <a:latin typeface="Consolas" pitchFamily="49" charset="0"/>
                <a:ea typeface="宋体" charset="-122"/>
                <a:cs typeface="Consolas" pitchFamily="49" charset="0"/>
              </a:rPr>
              <a:t>printf</a:t>
            </a:r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(“child</a:t>
            </a:r>
            <a:r>
              <a:rPr lang="en-US" altLang="zh-CN" sz="2000" b="1" dirty="0" smtClean="0">
                <a:latin typeface="Consolas" pitchFamily="49" charset="0"/>
                <a:ea typeface="宋体" charset="-122"/>
                <a:cs typeface="Consolas" pitchFamily="49" charset="0"/>
              </a:rPr>
              <a:t>…\n”);</a:t>
            </a:r>
            <a:endParaRPr lang="en-US" altLang="zh-CN" sz="2000" b="1" dirty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09760" y="1272648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+mn-ea"/>
                <a:cs typeface="Consolas" pitchFamily="49" charset="0"/>
              </a:rPr>
              <a:t>父进程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72160" y="129648"/>
            <a:ext cx="3688272" cy="3124200"/>
            <a:chOff x="4772160" y="129648"/>
            <a:chExt cx="3505200" cy="31242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72160" y="129648"/>
              <a:ext cx="3505200" cy="3124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main( 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{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pid_t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val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printf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(“PID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…\n”);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val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=fork();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 if(</a:t>
              </a:r>
              <a:r>
                <a:rPr lang="en-US" altLang="zh-CN" sz="2000" b="1" dirty="0" err="1" smtClean="0">
                  <a:latin typeface="Consolas" pitchFamily="49" charset="0"/>
                  <a:ea typeface="宋体" charset="-122"/>
                  <a:cs typeface="Consolas" pitchFamily="49" charset="0"/>
                </a:rPr>
                <a:t>val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!=0)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printf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(“parent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…\n”);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  else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printf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(“child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…\n”);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058160" y="134755"/>
              <a:ext cx="121920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父进程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72160" y="3558648"/>
            <a:ext cx="3688272" cy="3124200"/>
            <a:chOff x="4772160" y="3558648"/>
            <a:chExt cx="3505200" cy="3124200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72160" y="3558648"/>
              <a:ext cx="3505200" cy="3124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main( 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{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pid_t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val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printf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(“PID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…\n”);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val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=fork();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 if(</a:t>
              </a:r>
              <a:r>
                <a:rPr lang="en-US" altLang="zh-CN" sz="2000" b="1" dirty="0" err="1" smtClean="0">
                  <a:latin typeface="Consolas" pitchFamily="49" charset="0"/>
                  <a:ea typeface="宋体" charset="-122"/>
                  <a:cs typeface="Consolas" pitchFamily="49" charset="0"/>
                </a:rPr>
                <a:t>val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!=0)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printf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(“parent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…\n”);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  else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</a:t>
              </a:r>
              <a:r>
                <a:rPr lang="en-US" altLang="zh-CN" sz="2000" b="1" dirty="0" err="1">
                  <a:latin typeface="Consolas" pitchFamily="49" charset="0"/>
                  <a:ea typeface="宋体" charset="-122"/>
                  <a:cs typeface="Consolas" pitchFamily="49" charset="0"/>
                </a:rPr>
                <a:t>printf</a:t>
              </a:r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(“child</a:t>
              </a:r>
              <a:r>
                <a:rPr lang="en-US" altLang="zh-CN" sz="2000" b="1" dirty="0" smtClean="0">
                  <a:latin typeface="Consolas" pitchFamily="49" charset="0"/>
                  <a:ea typeface="宋体" charset="-122"/>
                  <a:cs typeface="Consolas" pitchFamily="49" charset="0"/>
                </a:rPr>
                <a:t>…\n”);</a:t>
              </a:r>
              <a:endPara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endParaRP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042244" y="3634267"/>
              <a:ext cx="120100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子进程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19560" y="1577448"/>
            <a:ext cx="1981200" cy="3429000"/>
            <a:chOff x="3019560" y="1577448"/>
            <a:chExt cx="1981200" cy="3429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3019560" y="1577448"/>
              <a:ext cx="1981200" cy="3429000"/>
              <a:chOff x="3019560" y="1577448"/>
              <a:chExt cx="1981200" cy="3429000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019560" y="3253848"/>
                <a:ext cx="1066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4086360" y="1577448"/>
                <a:ext cx="53340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4086360" y="3253848"/>
                <a:ext cx="457200" cy="1752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4619760" y="1577448"/>
                <a:ext cx="38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4543560" y="5006448"/>
                <a:ext cx="457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010160" y="3053257"/>
              <a:ext cx="762000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分裂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19560" y="1348848"/>
            <a:ext cx="457200" cy="1905000"/>
            <a:chOff x="3019560" y="1348848"/>
            <a:chExt cx="457200" cy="1905000"/>
          </a:xfrm>
        </p:grpSpPr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19560" y="1348848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019560" y="1806048"/>
              <a:ext cx="457200" cy="862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行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84504" y="1501248"/>
            <a:ext cx="1524000" cy="1981200"/>
            <a:chOff x="7176448" y="1501248"/>
            <a:chExt cx="1524000" cy="1981200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7176448" y="1577448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8243248" y="1577448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8243248" y="1501248"/>
              <a:ext cx="457200" cy="1785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行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96336" y="4956447"/>
            <a:ext cx="1524000" cy="1785746"/>
            <a:chOff x="7277672" y="4956447"/>
            <a:chExt cx="1524000" cy="1785746"/>
          </a:xfrm>
        </p:grpSpPr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7277672" y="5041704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8344472" y="4956447"/>
              <a:ext cx="457200" cy="1785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+mn-ea"/>
                  <a:cs typeface="Consolas" pitchFamily="49" charset="0"/>
                </a:rPr>
                <a:t>行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8344472" y="5041704"/>
              <a:ext cx="0" cy="164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77218" y="1691748"/>
            <a:ext cx="3047320" cy="702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241872" y="5733761"/>
            <a:ext cx="3182665" cy="70237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4" grpId="0" animBg="1"/>
      <p:bldP spid="6" grpId="0"/>
      <p:bldP spid="32" grpId="0" animBg="1"/>
      <p:bldP spid="3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fork()</a:t>
            </a:r>
            <a:r>
              <a:rPr lang="zh-CN" altLang="en-US" dirty="0"/>
              <a:t>调用例子（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4516" y="1795876"/>
            <a:ext cx="5981700" cy="393738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>
                <a:latin typeface="Consolas" pitchFamily="49" charset="0"/>
                <a:ea typeface="宋体" charset="-122"/>
                <a:cs typeface="Consolas" pitchFamily="49" charset="0"/>
              </a:rPr>
              <a:t>#</a:t>
            </a:r>
            <a:r>
              <a:rPr lang="en-US" altLang="zh-CN" smtClean="0">
                <a:latin typeface="Consolas" pitchFamily="49" charset="0"/>
                <a:ea typeface="宋体" charset="-122"/>
                <a:cs typeface="Consolas" pitchFamily="49" charset="0"/>
              </a:rPr>
              <a:t>include&lt;stdio.h&gt;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latin typeface="Consolas" pitchFamily="49" charset="0"/>
                <a:ea typeface="宋体" charset="-122"/>
                <a:cs typeface="Consolas" pitchFamily="49" charset="0"/>
              </a:rPr>
              <a:t>#Include&lt;sys/types.h&gt;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latin typeface="Consolas" pitchFamily="49" charset="0"/>
                <a:ea typeface="宋体" charset="-122"/>
                <a:cs typeface="Consolas" pitchFamily="49" charset="0"/>
              </a:rPr>
              <a:t>#include&lt;unistd.h&gt;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 smtClean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latin typeface="Consolas" pitchFamily="49" charset="0"/>
                <a:ea typeface="宋体" charset="-122"/>
                <a:cs typeface="Consolas" pitchFamily="49" charset="0"/>
              </a:rPr>
              <a:t>void main(void)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latin typeface="Consolas" pitchFamily="49" charset="0"/>
                <a:ea typeface="宋体" charset="-122"/>
                <a:cs typeface="Consolas" pitchFamily="49" charset="0"/>
              </a:rPr>
              <a:t>  printf(“Hello \n”);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400" smtClean="0">
                <a:solidFill>
                  <a:schemeClr val="hlink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fork();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latin typeface="Consolas" pitchFamily="49" charset="0"/>
                <a:ea typeface="宋体" charset="-122"/>
                <a:cs typeface="Consolas" pitchFamily="49" charset="0"/>
              </a:rPr>
              <a:t>  printf(“Bye \n”）;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smtClean="0"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  <a:endParaRPr lang="en-US" altLang="zh-CN" sz="24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6613" y="3861048"/>
            <a:ext cx="1671851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运行结果</a:t>
            </a:r>
          </a:p>
          <a:p>
            <a:r>
              <a:rPr lang="en-US" altLang="zh-CN" sz="2800" dirty="0"/>
              <a:t>Hello</a:t>
            </a:r>
          </a:p>
          <a:p>
            <a:r>
              <a:rPr lang="en-US" altLang="zh-CN" sz="2800" dirty="0"/>
              <a:t>Bye</a:t>
            </a:r>
          </a:p>
          <a:p>
            <a:r>
              <a:rPr lang="en-US" altLang="zh-CN" sz="2800" dirty="0" smtClean="0"/>
              <a:t>Bye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5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fork()</a:t>
            </a:r>
            <a:r>
              <a:rPr lang="zh-CN" altLang="en-US" dirty="0"/>
              <a:t>调用例子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6293" y="1916833"/>
            <a:ext cx="5822950" cy="3816424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smtClean="0">
                <a:latin typeface="Consolas" pitchFamily="49" charset="0"/>
                <a:ea typeface="宋体" charset="-122"/>
                <a:cs typeface="Consolas" pitchFamily="49" charset="0"/>
              </a:rPr>
              <a:t>#</a:t>
            </a: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include&lt;stdio.h&gt;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#Include&lt;sys/types.h&gt;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#include&lt;unistd.h&gt;</a:t>
            </a:r>
          </a:p>
          <a:p>
            <a:pPr>
              <a:buFont typeface="Monotype Sorts" pitchFamily="2" charset="2"/>
              <a:buNone/>
            </a:pPr>
            <a:endParaRPr lang="en-US" altLang="zh-CN" sz="2000" smtClean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void main(void){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  if (</a:t>
            </a:r>
            <a:r>
              <a:rPr lang="en-US" altLang="zh-CN" sz="2000" smtClean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fork()==0</a:t>
            </a: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     printf(“In the CHILD process\n”);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 else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    printf(“In the PARENT process\n”);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smtClean="0"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  <a:p>
            <a:endParaRPr lang="zh-CN" altLang="en-US" sz="20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501008"/>
            <a:ext cx="2743201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程序的运行无法保证输出顺序</a:t>
            </a:r>
            <a:r>
              <a:rPr lang="zh-CN" altLang="en-US" sz="3200" dirty="0" smtClean="0"/>
              <a:t>，输出</a:t>
            </a:r>
            <a:r>
              <a:rPr lang="zh-CN" altLang="en-US" sz="3200" dirty="0"/>
              <a:t>顺序依赖于内核所用的调度</a:t>
            </a:r>
            <a:r>
              <a:rPr lang="zh-CN" altLang="en-US" sz="3200" dirty="0" smtClean="0"/>
              <a:t>算法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31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fork()</a:t>
            </a:r>
            <a:r>
              <a:rPr lang="zh-CN" altLang="en-US" dirty="0"/>
              <a:t>调用例子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580799" y="1682025"/>
            <a:ext cx="5727505" cy="4411271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void main(void)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static char buffer[10];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if (</a:t>
            </a:r>
            <a:r>
              <a:rPr lang="en-US" altLang="zh-CN" sz="2000" dirty="0" smtClean="0">
                <a:solidFill>
                  <a:schemeClr val="hlink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fork()==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0)     </a:t>
            </a:r>
            <a:endParaRPr lang="zh-CN" altLang="en-US" sz="2000" dirty="0" smtClean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  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strcpy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(buffer, “Child\n”);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else</a:t>
            </a:r>
            <a:endParaRPr lang="zh-CN" altLang="en-US" sz="2000" dirty="0" smtClean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  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strcpy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(buffer, “Parent\n”);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for (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=0; 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&lt; 5; ++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) {</a:t>
            </a:r>
            <a:endParaRPr lang="zh-CN" altLang="en-US" sz="2000" dirty="0" smtClean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solidFill>
                  <a:schemeClr val="hlink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sleep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(1);</a:t>
            </a:r>
            <a:endParaRPr lang="zh-CN" altLang="en-US" sz="2000" dirty="0" smtClean="0"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 write(1, buffer, </a:t>
            </a:r>
            <a:r>
              <a:rPr lang="en-US" altLang="zh-CN" sz="2000" dirty="0" err="1" smtClean="0">
                <a:latin typeface="Consolas" pitchFamily="49" charset="0"/>
                <a:ea typeface="宋体" charset="-122"/>
                <a:cs typeface="Consolas" pitchFamily="49" charset="0"/>
              </a:rPr>
              <a:t>sizeof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(buffer));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} </a:t>
            </a:r>
            <a:endParaRPr lang="zh-CN" altLang="en-US" sz="20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fork()</a:t>
            </a:r>
            <a:r>
              <a:rPr lang="zh-CN" altLang="en-US" dirty="0"/>
              <a:t>调用例子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5496" y="1658080"/>
            <a:ext cx="4443703" cy="400316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zh-CN" altLang="en-US" sz="2000" dirty="0">
                <a:latin typeface="Consolas" pitchFamily="49" charset="0"/>
                <a:ea typeface="宋体" charset="-122"/>
                <a:cs typeface="Consolas" pitchFamily="49" charset="0"/>
              </a:rPr>
              <a:t>#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include&lt;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stdio.h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#include&lt;sys/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types.h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#include&lt;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unistd.h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global = 4;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void main(void)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pid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dirty="0" err="1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vari</a:t>
            </a:r>
            <a:r>
              <a:rPr lang="en-US" altLang="zh-CN" sz="2000" dirty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= 5;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printf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(“before fork\n</a:t>
            </a: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”);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endParaRPr lang="en-US" altLang="zh-CN" sz="20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1" y="1658081"/>
            <a:ext cx="4464496" cy="4003168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if 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((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pid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= fork()) &lt; 0)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     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printf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(“fork error\n”);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     exit(0);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} 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else if (</a:t>
            </a:r>
            <a:r>
              <a:rPr lang="en-US" altLang="zh-CN" sz="2000" dirty="0" err="1">
                <a:latin typeface="Consolas" pitchFamily="49" charset="0"/>
                <a:ea typeface="宋体" charset="-122"/>
                <a:cs typeface="Consolas" pitchFamily="49" charset="0"/>
              </a:rPr>
              <a:t>pid</a:t>
            </a: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 == 0)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 global++;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lang="en-US" altLang="zh-CN" sz="2000" dirty="0" err="1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vari</a:t>
            </a:r>
            <a:r>
              <a:rPr lang="en-US" altLang="zh-CN" sz="2000" dirty="0">
                <a:solidFill>
                  <a:schemeClr val="accent2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--;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Consolas" pitchFamily="49" charset="0"/>
                <a:ea typeface="宋体" charset="-122"/>
                <a:cs typeface="Consolas" pitchFamily="49" charset="0"/>
              </a:rPr>
              <a:t>  }</a:t>
            </a:r>
            <a:endParaRPr lang="en-US" altLang="zh-CN" sz="2000" dirty="0">
              <a:solidFill>
                <a:schemeClr val="tx2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i="1" dirty="0" smtClean="0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lang="en-US" altLang="zh-CN" sz="2000" i="1" dirty="0" err="1" smtClean="0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printf</a:t>
            </a:r>
            <a:r>
              <a:rPr lang="en-US" altLang="zh-CN" sz="2000" i="1" dirty="0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(“global=%</a:t>
            </a:r>
            <a:r>
              <a:rPr lang="en-US" altLang="zh-CN" sz="2000" i="1" dirty="0" err="1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d,vari</a:t>
            </a:r>
            <a:r>
              <a:rPr lang="en-US" altLang="zh-CN" sz="2000" i="1" dirty="0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=%d\n”, global, </a:t>
            </a:r>
            <a:r>
              <a:rPr lang="en-US" altLang="zh-CN" sz="2000" i="1" dirty="0" err="1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vari</a:t>
            </a:r>
            <a:r>
              <a:rPr lang="en-US" altLang="zh-CN" sz="2000" i="1" dirty="0">
                <a:solidFill>
                  <a:schemeClr val="accent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lang="en-US" altLang="zh-CN" sz="2000" dirty="0"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endParaRPr lang="en-US" altLang="zh-CN" sz="2000" dirty="0"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7564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父进程：</a:t>
            </a:r>
            <a:r>
              <a:rPr lang="en-US" altLang="zh-CN" sz="2400" dirty="0" smtClean="0"/>
              <a:t>global=?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vari</a:t>
            </a:r>
            <a:r>
              <a:rPr lang="en-US" altLang="zh-CN" sz="2400" dirty="0" smtClean="0"/>
              <a:t>=?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子进程：</a:t>
            </a:r>
            <a:r>
              <a:rPr lang="en-US" altLang="zh-CN" sz="2400" dirty="0" smtClean="0"/>
              <a:t>global=?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vari</a:t>
            </a:r>
            <a:r>
              <a:rPr lang="en-US" altLang="zh-CN" sz="2400" dirty="0" smtClean="0"/>
              <a:t>=?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82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9" name="标题 4"/>
          <p:cNvSpPr>
            <a:spLocks noGrp="1"/>
          </p:cNvSpPr>
          <p:nvPr>
            <p:ph type="title"/>
          </p:nvPr>
        </p:nvSpPr>
        <p:spPr>
          <a:xfrm>
            <a:off x="722313" y="3705051"/>
            <a:ext cx="7772400" cy="1362075"/>
          </a:xfrm>
        </p:spPr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进程只能这么用么？</a:t>
            </a:r>
            <a:endParaRPr lang="zh-CN" altLang="en-US" dirty="0"/>
          </a:p>
        </p:txBody>
      </p:sp>
      <p:sp>
        <p:nvSpPr>
          <p:cNvPr id="10" name="文本占位符 5"/>
          <p:cNvSpPr txBox="1">
            <a:spLocks/>
          </p:cNvSpPr>
          <p:nvPr/>
        </p:nvSpPr>
        <p:spPr bwMode="auto">
          <a:xfrm>
            <a:off x="722313" y="2204864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46856" y="148478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/>
              <a:t>子进程如何执行一个新的程序？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>
                <a:ea typeface="+mn-ea"/>
              </a:rPr>
              <a:t>通过</a:t>
            </a:r>
            <a:r>
              <a:rPr lang="en-US" altLang="zh-CN" dirty="0" smtClean="0">
                <a:ea typeface="+mn-ea"/>
              </a:rPr>
              <a:t>exec()</a:t>
            </a:r>
            <a:r>
              <a:rPr lang="zh-CN" altLang="en-US" dirty="0" smtClean="0">
                <a:ea typeface="+mn-ea"/>
              </a:rPr>
              <a:t>调用族，加载新的程序文本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子进程可以拥有自己的可执行代码，即用一个新进程覆盖调用进程。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参数包括新进程对应的文件和命令行参数。成功调用时，不再返回；否则，返回出错原因。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8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六种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调用格式：各种调用的区别在于参数的处理方法不同，常用的格式有：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execvp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*file </a:t>
            </a:r>
            <a:r>
              <a:rPr lang="en-US" altLang="zh-CN" dirty="0" smtClean="0"/>
              <a:t>, char </a:t>
            </a:r>
            <a:r>
              <a:rPr lang="en-US" altLang="zh-CN" dirty="0"/>
              <a:t>*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argv</a:t>
            </a:r>
            <a:r>
              <a:rPr lang="en-US" altLang="zh-CN" dirty="0"/>
              <a:t> </a:t>
            </a:r>
            <a:r>
              <a:rPr lang="en-US" altLang="zh-CN" dirty="0" smtClean="0"/>
              <a:t>[])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execlp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 * </a:t>
            </a:r>
            <a:r>
              <a:rPr lang="en-US" altLang="zh-CN" dirty="0" err="1"/>
              <a:t>arg</a:t>
            </a:r>
            <a:r>
              <a:rPr lang="en-US" altLang="zh-CN" dirty="0"/>
              <a:t>,...,(char *)0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在大多数程序中，系统调用</a:t>
            </a:r>
            <a:r>
              <a:rPr lang="en-US" altLang="zh-CN" dirty="0" smtClean="0">
                <a:solidFill>
                  <a:schemeClr val="accent2"/>
                </a:solidFill>
              </a:rPr>
              <a:t>fork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exec</a:t>
            </a:r>
            <a:r>
              <a:rPr lang="zh-CN" altLang="en-US" dirty="0" smtClean="0">
                <a:solidFill>
                  <a:schemeClr val="accent2"/>
                </a:solidFill>
              </a:rPr>
              <a:t>是结合在一起使用的。父进程生成一个子进程，然后通过调用</a:t>
            </a:r>
            <a:r>
              <a:rPr lang="en-US" altLang="zh-CN" dirty="0" smtClean="0">
                <a:solidFill>
                  <a:schemeClr val="accent2"/>
                </a:solidFill>
              </a:rPr>
              <a:t>exec</a:t>
            </a:r>
            <a:r>
              <a:rPr lang="zh-CN" altLang="en-US" dirty="0" smtClean="0">
                <a:solidFill>
                  <a:schemeClr val="accent2"/>
                </a:solidFill>
              </a:rPr>
              <a:t>覆盖该子进程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408" y="1131709"/>
            <a:ext cx="870308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include&lt;</a:t>
            </a:r>
            <a:r>
              <a:rPr lang="en-US" altLang="zh-CN" dirty="0" err="1" smtClean="0"/>
              <a:t>unistd.h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void main( )</a:t>
            </a:r>
          </a:p>
          <a:p>
            <a:r>
              <a:rPr lang="en-US" altLang="zh-CN" dirty="0" smtClean="0"/>
              <a:t>{   </a:t>
            </a:r>
            <a:r>
              <a:rPr lang="en-US" altLang="zh-CN" dirty="0" err="1" smtClean="0"/>
              <a:t>pid_t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 fork();</a:t>
            </a:r>
          </a:p>
          <a:p>
            <a:r>
              <a:rPr lang="en-US" altLang="zh-CN" dirty="0" smtClean="0"/>
              <a:t>    if (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== 0) {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	char 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 ] ={ “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”,”-al”,”/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/passwd”,0};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execvp</a:t>
            </a:r>
            <a:r>
              <a:rPr lang="en-US" altLang="zh-CN" dirty="0"/>
              <a:t>(“</a:t>
            </a:r>
            <a:r>
              <a:rPr lang="en-US" altLang="zh-CN" dirty="0" err="1"/>
              <a:t>ls</a:t>
            </a:r>
            <a:r>
              <a:rPr lang="en-US" altLang="zh-CN" dirty="0"/>
              <a:t>”,</a:t>
            </a:r>
            <a:r>
              <a:rPr lang="en-US" altLang="zh-CN" dirty="0" err="1"/>
              <a:t>argv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3991" y="3861048"/>
            <a:ext cx="870308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include&lt;</a:t>
            </a:r>
            <a:r>
              <a:rPr lang="en-US" altLang="zh-CN" dirty="0" err="1" smtClean="0"/>
              <a:t>unistd.h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oid main( )</a:t>
            </a:r>
          </a:p>
          <a:p>
            <a:r>
              <a:rPr lang="en-US" altLang="zh-CN" dirty="0" smtClean="0"/>
              <a:t>{   </a:t>
            </a:r>
            <a:r>
              <a:rPr lang="en-US" altLang="zh-CN" dirty="0" err="1" smtClean="0"/>
              <a:t>pid_t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 fork();</a:t>
            </a:r>
          </a:p>
          <a:p>
            <a:r>
              <a:rPr lang="en-US" altLang="zh-CN" dirty="0" smtClean="0"/>
              <a:t>    if (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== 0) {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fr-FR" altLang="zh-CN" dirty="0"/>
              <a:t>execlp(“ls”,”ls”,”-al”,”/etc/passwd”,(char *)0</a:t>
            </a:r>
            <a:r>
              <a:rPr lang="fr-FR" altLang="zh-CN" dirty="0" smtClean="0"/>
              <a:t>)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48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2.3.8 UNIX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进程控制</a:t>
            </a:r>
          </a:p>
        </p:txBody>
      </p:sp>
      <p:sp>
        <p:nvSpPr>
          <p:cNvPr id="5" name="内容占位符 9"/>
          <p:cNvSpPr>
            <a:spLocks noGrp="1"/>
          </p:cNvSpPr>
          <p:nvPr>
            <p:ph sz="half" idx="4294967295"/>
          </p:nvPr>
        </p:nvSpPr>
        <p:spPr>
          <a:xfrm>
            <a:off x="4853880" y="1467963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 smtClean="0"/>
              <a:t>输出分别是什么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fork</a:t>
            </a:r>
            <a:r>
              <a:rPr lang="zh-CN" altLang="en-US" b="0" dirty="0" smtClean="0"/>
              <a:t>失败</a:t>
            </a:r>
            <a:endParaRPr lang="en-US" altLang="zh-CN" b="0" dirty="0" smtClean="0"/>
          </a:p>
          <a:p>
            <a:pPr lvl="2"/>
            <a:r>
              <a:rPr lang="zh-CN" altLang="en-US" b="0" dirty="0"/>
              <a:t>父</a:t>
            </a:r>
            <a:r>
              <a:rPr lang="zh-CN" altLang="en-US" b="0" dirty="0" smtClean="0"/>
              <a:t>进程：</a:t>
            </a:r>
            <a:endParaRPr lang="en-US" altLang="zh-CN" b="0" dirty="0" smtClean="0"/>
          </a:p>
          <a:p>
            <a:pPr lvl="2"/>
            <a:r>
              <a:rPr lang="zh-CN" altLang="en-US" b="0" dirty="0" smtClean="0"/>
              <a:t>子进程：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execv</a:t>
            </a:r>
            <a:r>
              <a:rPr lang="zh-CN" altLang="en-US" b="0" dirty="0" smtClean="0"/>
              <a:t>失败</a:t>
            </a:r>
            <a:endParaRPr lang="en-US" altLang="zh-CN" b="0" dirty="0" smtClean="0"/>
          </a:p>
          <a:p>
            <a:pPr lvl="2"/>
            <a:r>
              <a:rPr lang="zh-CN" altLang="en-US" b="0" dirty="0"/>
              <a:t>父</a:t>
            </a:r>
            <a:r>
              <a:rPr lang="zh-CN" altLang="en-US" b="0" dirty="0" smtClean="0"/>
              <a:t>进程：</a:t>
            </a:r>
            <a:endParaRPr lang="en-US" altLang="zh-CN" b="0" dirty="0" smtClean="0"/>
          </a:p>
          <a:p>
            <a:pPr lvl="2"/>
            <a:r>
              <a:rPr lang="zh-CN" altLang="en-US" b="0" dirty="0"/>
              <a:t>子</a:t>
            </a:r>
            <a:r>
              <a:rPr lang="zh-CN" altLang="en-US" b="0" dirty="0" smtClean="0"/>
              <a:t>进程：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execv</a:t>
            </a:r>
            <a:r>
              <a:rPr lang="zh-CN" altLang="en-US" b="0" dirty="0" smtClean="0"/>
              <a:t>成功</a:t>
            </a:r>
            <a:endParaRPr lang="en-US" altLang="zh-CN" b="0" dirty="0" smtClean="0"/>
          </a:p>
          <a:p>
            <a:pPr lvl="2"/>
            <a:r>
              <a:rPr lang="zh-CN" altLang="en-US" b="0" dirty="0"/>
              <a:t>父</a:t>
            </a:r>
            <a:r>
              <a:rPr lang="zh-CN" altLang="en-US" b="0" dirty="0" smtClean="0"/>
              <a:t>进程：</a:t>
            </a:r>
            <a:endParaRPr lang="en-US" altLang="zh-CN" b="0" dirty="0" smtClean="0"/>
          </a:p>
          <a:p>
            <a:pPr lvl="2"/>
            <a:r>
              <a:rPr lang="zh-CN" altLang="en-US" b="0" dirty="0"/>
              <a:t>子</a:t>
            </a:r>
            <a:r>
              <a:rPr lang="zh-CN" altLang="en-US" b="0" dirty="0" smtClean="0"/>
              <a:t>进程：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61408" y="1124744"/>
            <a:ext cx="4592472" cy="5078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global = 0;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void main() 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if ((child = fork()) &lt; 0)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/*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创建失败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else if (child == 0) </a:t>
            </a:r>
            <a:r>
              <a:rPr lang="en-US" altLang="zh-CN" dirty="0" smtClean="0">
                <a:solidFill>
                  <a:srgbClr val="3D0BF3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altLang="zh-CN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execv</a:t>
            </a:r>
            <a:r>
              <a:rPr lang="en-US" altLang="zh-CN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(B...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&lt; 0) {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/*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加载失败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global += 1;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} else 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global += 2;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solidFill>
                  <a:srgbClr val="3D0BF3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else 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global += 3;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(“global=%d”, global)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 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0272" y="24127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27764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D0BF3"/>
                </a:solidFill>
              </a:rPr>
              <a:t>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1330" y="36211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1330" y="39703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0818" y="47971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0818" y="5166484"/>
            <a:ext cx="102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D0BF3"/>
                </a:solidFill>
              </a:rPr>
              <a:t>依赖</a:t>
            </a:r>
            <a:r>
              <a:rPr lang="en-US" altLang="zh-CN" b="1" dirty="0" smtClean="0">
                <a:solidFill>
                  <a:srgbClr val="3D0BF3"/>
                </a:solidFill>
              </a:rPr>
              <a:t>B</a:t>
            </a:r>
            <a:endParaRPr lang="zh-CN" altLang="en-US" b="1" dirty="0">
              <a:solidFill>
                <a:srgbClr val="3D0B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19" y="1063277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并发执行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两个或两个以上的程序和或程序段在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同一时间间隔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内同时执行</a:t>
            </a:r>
            <a:endParaRPr lang="zh-CN" altLang="en-US" b="0" dirty="0" smtClean="0"/>
          </a:p>
          <a:p>
            <a:pPr eaLnBrk="1" hangingPunct="1"/>
            <a:r>
              <a:rPr lang="zh-CN" altLang="en-US" b="0" dirty="0" smtClean="0"/>
              <a:t>并发执行示例</a:t>
            </a: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854343"/>
              </p:ext>
            </p:extLst>
          </p:nvPr>
        </p:nvGraphicFramePr>
        <p:xfrm>
          <a:off x="900113" y="3227388"/>
          <a:ext cx="7920037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4" r:id="rId3" imgW="3757741" imgH="1253081" progId="Visio.Drawing.4">
                  <p:embed/>
                </p:oleObj>
              </mc:Choice>
              <mc:Fallback>
                <p:oleObj r:id="rId3" imgW="3757741" imgH="1253081" progId="Visio.Drawing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7388"/>
                        <a:ext cx="7920037" cy="264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686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进程回顾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  <a:ea typeface="+mn-ea"/>
              </a:rPr>
              <a:t>进程的两个特点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资源所有权：一</a:t>
            </a:r>
            <a:r>
              <a:rPr lang="zh-CN" altLang="en-US" sz="2400" dirty="0">
                <a:latin typeface="+mn-ea"/>
                <a:ea typeface="+mn-ea"/>
              </a:rPr>
              <a:t>个进程包括一个保存进程映像的虚地址空间</a:t>
            </a:r>
            <a:r>
              <a:rPr lang="zh-CN" altLang="en-US" sz="2400" dirty="0" smtClean="0">
                <a:latin typeface="+mn-ea"/>
                <a:ea typeface="+mn-ea"/>
              </a:rPr>
              <a:t>，拥有对资源的</a:t>
            </a:r>
            <a:r>
              <a:rPr lang="zh-CN" altLang="en-US" sz="2400" dirty="0">
                <a:latin typeface="+mn-ea"/>
                <a:ea typeface="+mn-ea"/>
              </a:rPr>
              <a:t>控制或</a:t>
            </a:r>
            <a:r>
              <a:rPr lang="zh-CN" altLang="en-US" sz="2400" dirty="0" smtClean="0">
                <a:latin typeface="+mn-ea"/>
                <a:ea typeface="+mn-ea"/>
              </a:rPr>
              <a:t>所有权。</a:t>
            </a:r>
            <a:endParaRPr lang="en-US" altLang="zh-CN" sz="2400" dirty="0"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调度</a:t>
            </a:r>
            <a:r>
              <a:rPr lang="zh-CN" altLang="en-US" sz="2400" dirty="0">
                <a:latin typeface="+mn-ea"/>
                <a:ea typeface="+mn-ea"/>
              </a:rPr>
              <a:t>／</a:t>
            </a:r>
            <a:r>
              <a:rPr lang="zh-CN" altLang="en-US" sz="2400" dirty="0" smtClean="0">
                <a:latin typeface="+mn-ea"/>
                <a:ea typeface="+mn-ea"/>
              </a:rPr>
              <a:t>执行的基本单位：一个具有状态和优先级，可被被</a:t>
            </a:r>
            <a:r>
              <a:rPr lang="zh-CN" altLang="en-US" sz="2400" dirty="0">
                <a:latin typeface="+mn-ea"/>
                <a:ea typeface="+mn-ea"/>
              </a:rPr>
              <a:t>操作系统调度并分派的实体。 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  <a:ea typeface="+mn-ea"/>
              </a:rPr>
              <a:t>有没有改进之处？</a:t>
            </a:r>
          </a:p>
        </p:txBody>
      </p:sp>
    </p:spTree>
    <p:extLst>
      <p:ext uri="{BB962C8B-B14F-4D97-AF65-F5344CB8AC3E}">
        <p14:creationId xmlns:p14="http://schemas.microsoft.com/office/powerpoint/2010/main" val="52635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线程的诞生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区分这两个特点，调度并分派的部分通常称为线程或轻量级进程（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light weight process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LWP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），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而资源所有权的部分通常称为进程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传统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的每个进程中只有一个线程在执行（没有考虑线程的概念），称作单线程进程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3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线程的发展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进程是拥有资源和独立运行的基本单位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世纪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80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年代中期，提出了比进程更小的能独立运行的基本单位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线程（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Threads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试图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用它来提高系统内程序并发执行的程度，从而可进一步提高系统的吞吐量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世纪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90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年代后，多处理机系统得到迅速发展，线程能比进程更好地提高程序的并行执行程度，充分地发挥多处理机的优越性。 </a:t>
            </a:r>
          </a:p>
        </p:txBody>
      </p:sp>
    </p:spTree>
    <p:extLst>
      <p:ext uri="{BB962C8B-B14F-4D97-AF65-F5344CB8AC3E}">
        <p14:creationId xmlns:p14="http://schemas.microsoft.com/office/powerpoint/2010/main" val="30588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线程的优势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减少并发执行时的时空开销，进程的创建、撤消、切换较费时空，因它既是调度单位，又是资源拥有者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线程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是系统独立调度和分派的基本单位，其基本上不拥有系统资源，只有少量资源（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，寄存器，栈），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共享其所属进程所拥有的全部资源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600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2.4.1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2008" y="1135285"/>
            <a:ext cx="8964488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线程的属性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/>
              <a:t>轻型实体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除了一点必不可少的资源（如线程控制块</a:t>
            </a:r>
            <a:r>
              <a:rPr lang="en-US" altLang="zh-CN" b="0" dirty="0" smtClean="0">
                <a:ea typeface="宋体" pitchFamily="2" charset="-122"/>
              </a:rPr>
              <a:t>TCB</a:t>
            </a:r>
            <a:r>
              <a:rPr lang="zh-CN" altLang="en-US" b="0" dirty="0" smtClean="0">
                <a:ea typeface="宋体" pitchFamily="2" charset="-122"/>
              </a:rPr>
              <a:t>、程序计数器、寄存器和堆栈）外，线程基本上不拥有系统的资源。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/>
              <a:t>独立调度和分派的</a:t>
            </a:r>
            <a:r>
              <a:rPr lang="zh-CN" altLang="en-US" dirty="0" smtClean="0">
                <a:solidFill>
                  <a:srgbClr val="FE0000"/>
                </a:solidFill>
              </a:rPr>
              <a:t>基本单位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/>
              <a:t>可并发执行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同一个进程中的多个线程以及不同进程中的多个线程均可并发执行。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/>
              <a:t>共享资源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同一个进程中的各线程可以共享该进程所拥有的全部资源，如进程的地址空间、已打开的文件、定时器和信号量等。</a:t>
            </a:r>
          </a:p>
        </p:txBody>
      </p:sp>
    </p:spTree>
    <p:extLst>
      <p:ext uri="{BB962C8B-B14F-4D97-AF65-F5344CB8AC3E}">
        <p14:creationId xmlns:p14="http://schemas.microsoft.com/office/powerpoint/2010/main" val="21519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进程与线程的关系</a:t>
            </a:r>
          </a:p>
        </p:txBody>
      </p:sp>
      <p:pic>
        <p:nvPicPr>
          <p:cNvPr id="5" name="Picture 5" descr="未命名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76" y="2132856"/>
            <a:ext cx="568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81051" y="3085356"/>
            <a:ext cx="1873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单进程、单线程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37013" y="3013919"/>
            <a:ext cx="1873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单进程、多线程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47638" y="4820494"/>
            <a:ext cx="309721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多进程、每个进程一个线程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59163" y="4814144"/>
            <a:ext cx="309721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多进程、每个进程多个线程</a:t>
            </a:r>
          </a:p>
        </p:txBody>
      </p:sp>
    </p:spTree>
    <p:extLst>
      <p:ext uri="{BB962C8B-B14F-4D97-AF65-F5344CB8AC3E}">
        <p14:creationId xmlns:p14="http://schemas.microsoft.com/office/powerpoint/2010/main" val="12192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进程与线程的关系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8719381"/>
              </p:ext>
            </p:extLst>
          </p:nvPr>
        </p:nvGraphicFramePr>
        <p:xfrm>
          <a:off x="1307976" y="1397000"/>
          <a:ext cx="6792416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3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9252520" cy="466997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0" dirty="0" smtClean="0"/>
              <a:t>概念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 b="0" dirty="0" smtClean="0">
                <a:latin typeface="+mn-ea"/>
                <a:ea typeface="+mn-ea"/>
              </a:rPr>
              <a:t>进程</a:t>
            </a:r>
            <a:r>
              <a:rPr lang="zh-CN" altLang="zh-CN" b="0" dirty="0">
                <a:latin typeface="+mn-ea"/>
                <a:ea typeface="+mn-ea"/>
              </a:rPr>
              <a:t>是程序在一个数据集合上运行的过程，它是系统进行资源分配和调度的一个独立单位</a:t>
            </a:r>
            <a:r>
              <a:rPr lang="zh-CN" altLang="zh-CN" b="0" dirty="0" smtClean="0">
                <a:latin typeface="+mn-ea"/>
                <a:ea typeface="+mn-ea"/>
              </a:rPr>
              <a:t>。</a:t>
            </a:r>
            <a:endParaRPr lang="en-US" altLang="zh-CN" b="0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0" dirty="0" smtClean="0">
                <a:latin typeface="+mn-ea"/>
                <a:ea typeface="+mn-ea"/>
              </a:rPr>
              <a:t>线程是进程中的一个实体，是独立调度和分派的</a:t>
            </a:r>
            <a:r>
              <a:rPr lang="zh-CN" altLang="en-US" sz="2400" dirty="0" smtClean="0">
                <a:solidFill>
                  <a:srgbClr val="FE0000"/>
                </a:solidFill>
                <a:latin typeface="+mn-ea"/>
                <a:ea typeface="+mn-ea"/>
              </a:rPr>
              <a:t>基本单位</a:t>
            </a:r>
            <a:r>
              <a:rPr lang="zh-CN" altLang="en-US" sz="2400" b="0" dirty="0" smtClean="0">
                <a:latin typeface="+mn-ea"/>
                <a:ea typeface="+mn-ea"/>
              </a:rPr>
              <a:t>。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800" b="0" dirty="0"/>
              <a:t>调度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>
                <a:latin typeface="+mn-ea"/>
                <a:ea typeface="+mn-ea"/>
              </a:rPr>
              <a:t>传统操作系统中，进程既是拥有资源的基本单位，又是独立调度的基本单位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引入</a:t>
            </a:r>
            <a:r>
              <a:rPr lang="zh-CN" altLang="en-US" b="0" dirty="0">
                <a:latin typeface="+mn-ea"/>
                <a:ea typeface="+mn-ea"/>
              </a:rPr>
              <a:t>线程的操作系统中，线程是独立调度的基本单位。进程是资源拥有的基本单位</a:t>
            </a:r>
            <a:r>
              <a:rPr lang="zh-CN" altLang="en-US" b="0" dirty="0" smtClean="0">
                <a:latin typeface="+mn-ea"/>
                <a:ea typeface="+mn-ea"/>
              </a:rPr>
              <a:t>，故可以</a:t>
            </a:r>
            <a:r>
              <a:rPr lang="zh-CN" altLang="en-US" b="0" dirty="0">
                <a:latin typeface="+mn-ea"/>
                <a:ea typeface="+mn-ea"/>
              </a:rPr>
              <a:t>显著地提高系统的并发程度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同</a:t>
            </a:r>
            <a:r>
              <a:rPr lang="zh-CN" altLang="en-US" b="0" dirty="0">
                <a:latin typeface="+mn-ea"/>
                <a:ea typeface="+mn-ea"/>
              </a:rPr>
              <a:t>一进程中的线程间切换不会引起进程切换，但当一个进程中的线程切换到另一进程中的线程时，将会引起进程切换。</a:t>
            </a:r>
          </a:p>
          <a:p>
            <a:pPr lvl="1" eaLnBrk="1" hangingPunct="1"/>
            <a:endParaRPr lang="en-US" altLang="zh-CN" sz="2400" b="0" dirty="0" smtClean="0">
              <a:latin typeface="+mn-ea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980728"/>
            <a:ext cx="8892480" cy="4669979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并发性</a:t>
            </a: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进程</a:t>
            </a:r>
            <a:r>
              <a:rPr lang="zh-CN" altLang="en-US" b="0" dirty="0">
                <a:latin typeface="+mn-ea"/>
                <a:ea typeface="+mn-ea"/>
              </a:rPr>
              <a:t>之间可以并发</a:t>
            </a:r>
            <a:r>
              <a:rPr lang="zh-CN" altLang="en-US" b="0" dirty="0" smtClean="0">
                <a:latin typeface="+mn-ea"/>
                <a:ea typeface="+mn-ea"/>
              </a:rPr>
              <a:t>执行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同</a:t>
            </a:r>
            <a:r>
              <a:rPr lang="zh-CN" altLang="en-US" b="0" dirty="0">
                <a:latin typeface="+mn-ea"/>
                <a:ea typeface="+mn-ea"/>
              </a:rPr>
              <a:t>属于一个进程的多个线程之间，亦可并发</a:t>
            </a:r>
            <a:r>
              <a:rPr lang="zh-CN" altLang="en-US" b="0" dirty="0" smtClean="0">
                <a:latin typeface="+mn-ea"/>
                <a:ea typeface="+mn-ea"/>
              </a:rPr>
              <a:t>执行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引入</a:t>
            </a:r>
            <a:r>
              <a:rPr lang="zh-CN" altLang="en-US" b="0" dirty="0">
                <a:latin typeface="+mn-ea"/>
                <a:ea typeface="+mn-ea"/>
              </a:rPr>
              <a:t>线程的操作系统具有更好的并发性，能更有效地使用系统资源和提高系统吞吐量</a:t>
            </a:r>
            <a:r>
              <a:rPr lang="zh-CN" altLang="en-US" sz="2400" b="0" dirty="0" smtClean="0">
                <a:latin typeface="+mn-ea"/>
                <a:ea typeface="+mn-ea"/>
              </a:rPr>
              <a:t>。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CN" altLang="en-US" sz="2800" b="0" dirty="0" smtClean="0"/>
              <a:t>拥有的资源</a:t>
            </a:r>
            <a:endParaRPr lang="zh-CN" altLang="en-US" b="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>
                <a:latin typeface="+mn-ea"/>
                <a:ea typeface="+mn-ea"/>
              </a:rPr>
              <a:t>进程是拥有资源的独立单位，有权申请系统的各类资源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线程</a:t>
            </a:r>
            <a:r>
              <a:rPr lang="zh-CN" altLang="en-US" b="0" dirty="0">
                <a:latin typeface="+mn-ea"/>
                <a:ea typeface="+mn-ea"/>
              </a:rPr>
              <a:t>除了拥有很少的私有资源以外，但可以和进程内的其它线程共享其所属进程的资源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资源</a:t>
            </a:r>
            <a:r>
              <a:rPr lang="zh-CN" altLang="en-US" b="0" dirty="0">
                <a:latin typeface="+mn-ea"/>
                <a:ea typeface="+mn-ea"/>
              </a:rPr>
              <a:t>比较</a:t>
            </a:r>
          </a:p>
          <a:p>
            <a:pPr marL="457200" lvl="1" indent="0" eaLnBrk="1" hangingPunct="1">
              <a:buNone/>
            </a:pPr>
            <a:r>
              <a:rPr lang="zh-CN" altLang="en-US" b="0" dirty="0" smtClean="0">
                <a:latin typeface="+mn-ea"/>
                <a:ea typeface="+mn-ea"/>
              </a:rPr>
              <a:t>     线程</a:t>
            </a:r>
            <a:r>
              <a:rPr lang="zh-CN" altLang="en-US" b="0" dirty="0">
                <a:latin typeface="+mn-ea"/>
                <a:ea typeface="+mn-ea"/>
              </a:rPr>
              <a:t>：线程控制块、程序计数器、寄存器和堆栈等</a:t>
            </a:r>
          </a:p>
          <a:p>
            <a:pPr marL="457200" lvl="1" indent="0" eaLnBrk="1" hangingPunct="1">
              <a:buNone/>
            </a:pPr>
            <a:r>
              <a:rPr lang="zh-CN" altLang="en-US" b="0" dirty="0" smtClean="0">
                <a:latin typeface="+mn-ea"/>
                <a:ea typeface="+mn-ea"/>
              </a:rPr>
              <a:t>     进程</a:t>
            </a:r>
            <a:r>
              <a:rPr lang="zh-CN" altLang="en-US" b="0" dirty="0">
                <a:latin typeface="+mn-ea"/>
                <a:ea typeface="+mn-ea"/>
              </a:rPr>
              <a:t>：地址空间、全局变量、打开文件、子进程等</a:t>
            </a:r>
          </a:p>
          <a:p>
            <a:pPr lvl="1" eaLnBrk="1" hangingPunct="1"/>
            <a:endParaRPr lang="en-US" altLang="zh-CN" sz="2400" b="0" dirty="0" smtClean="0">
              <a:latin typeface="+mn-ea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进程与线程的关系</a:t>
            </a:r>
          </a:p>
        </p:txBody>
      </p:sp>
    </p:spTree>
    <p:extLst>
      <p:ext uri="{BB962C8B-B14F-4D97-AF65-F5344CB8AC3E}">
        <p14:creationId xmlns:p14="http://schemas.microsoft.com/office/powerpoint/2010/main" val="138505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135285"/>
            <a:ext cx="8892480" cy="466997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系统开销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操作系统管理进程的开销显著地大于管理线程所需的开销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进程</a:t>
            </a:r>
            <a:r>
              <a:rPr lang="zh-CN" altLang="en-US" b="0" dirty="0">
                <a:latin typeface="+mn-ea"/>
                <a:ea typeface="+mn-ea"/>
              </a:rPr>
              <a:t>切换的开销也远大于线程切换的开销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由于</a:t>
            </a:r>
            <a:r>
              <a:rPr lang="zh-CN" altLang="en-US" b="0" dirty="0">
                <a:latin typeface="+mn-ea"/>
                <a:ea typeface="+mn-ea"/>
              </a:rPr>
              <a:t>同一进程中的多个线程具有相同的地址空间，使它们之间的同步和通信也比较容易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latin typeface="+mn-ea"/>
                <a:ea typeface="+mn-ea"/>
              </a:rPr>
              <a:t>有些</a:t>
            </a:r>
            <a:r>
              <a:rPr lang="zh-CN" altLang="en-US" b="0" dirty="0">
                <a:latin typeface="+mn-ea"/>
                <a:ea typeface="+mn-ea"/>
              </a:rPr>
              <a:t>类型的线程切换、同步和通信都无需操作系统内核的干预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进程与线程的关系</a:t>
            </a:r>
          </a:p>
        </p:txBody>
      </p:sp>
    </p:spTree>
    <p:extLst>
      <p:ext uri="{BB962C8B-B14F-4D97-AF65-F5344CB8AC3E}">
        <p14:creationId xmlns:p14="http://schemas.microsoft.com/office/powerpoint/2010/main" val="5402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2.1.2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程序的顺序执行与并发执行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并发执行示例（续）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有两个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并发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执行的进程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共享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初值为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的变量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加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减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。加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和减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操作的指令序列分别如下所示，试问两个操作完成后，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的值是多少？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900113" y="3090863"/>
            <a:ext cx="3744912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//</a:t>
            </a:r>
            <a:r>
              <a:rPr lang="zh-CN" altLang="en-US" sz="2000"/>
              <a:t>加</a:t>
            </a:r>
            <a:r>
              <a:rPr lang="en-US" altLang="zh-CN" sz="2000"/>
              <a:t>1</a:t>
            </a:r>
            <a:r>
              <a:rPr lang="zh-CN" altLang="en-US" sz="2000"/>
              <a:t>操作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load R1, x   //</a:t>
            </a:r>
            <a:r>
              <a:rPr lang="zh-CN" altLang="en-US" sz="2000"/>
              <a:t>取</a:t>
            </a:r>
            <a:r>
              <a:rPr lang="en-US" altLang="zh-CN" sz="2000"/>
              <a:t>x</a:t>
            </a:r>
            <a:r>
              <a:rPr lang="zh-CN" altLang="en-US" sz="2000"/>
              <a:t>到寄存器</a:t>
            </a:r>
            <a:r>
              <a:rPr lang="en-US" altLang="zh-CN" sz="2000"/>
              <a:t>R1</a:t>
            </a:r>
            <a:r>
              <a:rPr lang="zh-CN" altLang="en-US" sz="2000"/>
              <a:t>中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inc R1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store x, R1  //</a:t>
            </a:r>
            <a:r>
              <a:rPr lang="zh-CN" altLang="en-US" sz="2000"/>
              <a:t>将</a:t>
            </a:r>
            <a:r>
              <a:rPr lang="en-US" altLang="zh-CN" sz="2000"/>
              <a:t>R1</a:t>
            </a:r>
            <a:r>
              <a:rPr lang="zh-CN" altLang="en-US" sz="2000"/>
              <a:t>的内容存入</a:t>
            </a:r>
            <a:r>
              <a:rPr lang="en-US" altLang="zh-CN" sz="2000"/>
              <a:t>x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716463" y="3090863"/>
            <a:ext cx="381635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//</a:t>
            </a:r>
            <a:r>
              <a:rPr lang="zh-CN" altLang="en-US" sz="2000"/>
              <a:t>减</a:t>
            </a:r>
            <a:r>
              <a:rPr lang="en-US" altLang="zh-CN" sz="2000"/>
              <a:t>1</a:t>
            </a:r>
            <a:r>
              <a:rPr lang="zh-CN" altLang="en-US" sz="2000"/>
              <a:t>操作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load R2, x   //</a:t>
            </a:r>
            <a:r>
              <a:rPr lang="zh-CN" altLang="en-US" sz="2000"/>
              <a:t>取</a:t>
            </a:r>
            <a:r>
              <a:rPr lang="en-US" altLang="zh-CN" sz="2000"/>
              <a:t>x</a:t>
            </a:r>
            <a:r>
              <a:rPr lang="zh-CN" altLang="en-US" sz="2000"/>
              <a:t>到寄存器</a:t>
            </a:r>
            <a:r>
              <a:rPr lang="en-US" altLang="zh-CN" sz="2000"/>
              <a:t>R2</a:t>
            </a:r>
            <a:r>
              <a:rPr lang="zh-CN" altLang="en-US" sz="2000"/>
              <a:t>中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dec R2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store x, R2  //</a:t>
            </a:r>
            <a:r>
              <a:rPr lang="zh-CN" altLang="en-US" sz="2000"/>
              <a:t>将</a:t>
            </a:r>
            <a:r>
              <a:rPr lang="en-US" altLang="zh-CN" sz="2000"/>
              <a:t>R2</a:t>
            </a:r>
            <a:r>
              <a:rPr lang="zh-CN" altLang="en-US" sz="2000"/>
              <a:t>的内容存入</a:t>
            </a:r>
            <a:r>
              <a:rPr lang="en-US" altLang="zh-CN" sz="2000"/>
              <a:t>x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2339975" y="5229225"/>
            <a:ext cx="3887788" cy="6477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5000"/>
              </a:spcBef>
              <a:buFont typeface="Arial" pitchFamily="34" charset="0"/>
              <a:buNone/>
            </a:pPr>
            <a:r>
              <a:rPr lang="zh-CN" altLang="en-US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答案：可能为</a:t>
            </a:r>
            <a:r>
              <a:rPr lang="en-US" altLang="zh-CN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或</a:t>
            </a:r>
            <a:r>
              <a:rPr lang="en-US" altLang="zh-CN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2</a:t>
            </a:r>
            <a:endParaRPr lang="en-US" altLang="zh-CN" sz="2800" b="1">
              <a:solidFill>
                <a:srgbClr val="FE0000"/>
              </a:solidFill>
              <a:latin typeface="宋体" pitchFamily="2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  <p:bldP spid="107526" grpId="0" animBg="1"/>
      <p:bldP spid="10752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zh-CN" altLang="en-US" b="0" dirty="0" smtClean="0"/>
              <a:t>关于线程的思考</a:t>
            </a:r>
          </a:p>
          <a:p>
            <a:pPr marL="914400" lvl="1" indent="-457200"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 在支持多线程的系统中，进程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创建的若干线程可以共享的资源有：</a:t>
            </a:r>
          </a:p>
          <a:p>
            <a:pPr marL="1752600" lvl="3" indent="-381000" eaLnBrk="1" hangingPunct="1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的代码段 </a:t>
            </a:r>
          </a:p>
          <a:p>
            <a:pPr marL="1752600" lvl="3" indent="-381000" eaLnBrk="1" hangingPunct="1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打开的文件</a:t>
            </a:r>
          </a:p>
          <a:p>
            <a:pPr marL="1752600" lvl="3" indent="-381000" eaLnBrk="1" hangingPunct="1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的全局变量</a:t>
            </a:r>
          </a:p>
          <a:p>
            <a:pPr marL="1752600" lvl="3" indent="-381000" eaLnBrk="1" hangingPunct="1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中某线程的栈指针</a:t>
            </a:r>
          </a:p>
          <a:p>
            <a:pPr marL="1752600" lvl="3" indent="-381000" eaLnBrk="1" hangingPunct="1">
              <a:lnSpc>
                <a:spcPct val="120000"/>
              </a:lnSpc>
              <a:buFont typeface="Arial" pitchFamily="34" charset="0"/>
              <a:buAutoNum type="arabicPeriod"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中某线程的局部变量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进程与线程的关系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多线程并发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63277"/>
            <a:ext cx="8579296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单线程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       </a:t>
            </a:r>
            <a:r>
              <a:rPr lang="en-US" altLang="zh-CN" sz="2400" b="0" dirty="0" err="1" smtClean="0">
                <a:latin typeface="宋体" pitchFamily="2" charset="-122"/>
                <a:ea typeface="宋体" pitchFamily="2" charset="-122"/>
              </a:rPr>
              <a:t>每个进程中只有一个线程在执行（没有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明确线程的概念） </a:t>
            </a:r>
          </a:p>
          <a:p>
            <a:pPr eaLnBrk="1" hangingPunct="1"/>
            <a:r>
              <a:rPr lang="zh-CN" altLang="en-US" b="0" dirty="0" smtClean="0"/>
              <a:t>多线程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在单个进程中执行多个线程的能力</a:t>
            </a:r>
          </a:p>
        </p:txBody>
      </p:sp>
      <p:pic>
        <p:nvPicPr>
          <p:cNvPr id="153605" name="Picture 5" descr="未命名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117850"/>
            <a:ext cx="568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036763" y="4070350"/>
            <a:ext cx="1873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单进程、单线程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5292725" y="3998913"/>
            <a:ext cx="1873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单进程、多线程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1403350" y="5805488"/>
            <a:ext cx="309721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多进程、每个进程一个线程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4714875" y="5799138"/>
            <a:ext cx="309721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多进程、每个进程多个线程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  <p:bldP spid="153607" grpId="0" animBg="1"/>
      <p:bldP spid="153608" grpId="0" animBg="1"/>
      <p:bldP spid="15360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多线程并发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单线程和多线程模式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       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Picture 5" descr="C:\Documents and Settings\luo\My Documents\My Pictures\未命名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4" y="1700808"/>
            <a:ext cx="7418902" cy="457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9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多线程并发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线程的基本状态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就绪状态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执行状态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阻塞状态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线程一般不具有挂起状态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一个进程可以创建和撤消一个或多个线程，同一进程中的多个线程可并发执行。</a:t>
            </a:r>
            <a:endParaRPr lang="zh-CN" altLang="en-US" sz="2400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多线程并发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线程的基本操作</a:t>
            </a:r>
          </a:p>
          <a:p>
            <a:pPr lvl="1" eaLnBrk="1" hangingPunct="1"/>
            <a:r>
              <a:rPr lang="zh-CN" altLang="en-US" b="0" dirty="0" smtClean="0"/>
              <a:t>派生</a:t>
            </a:r>
            <a:r>
              <a:rPr lang="en-US" altLang="zh-CN" b="0" dirty="0" smtClean="0"/>
              <a:t>(Spawn)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/>
              <a:t>           </a:t>
            </a:r>
            <a:r>
              <a:rPr lang="zh-CN" altLang="en-US" b="0" dirty="0" smtClean="0">
                <a:ea typeface="宋体" pitchFamily="2" charset="-122"/>
              </a:rPr>
              <a:t>当系统创建一个进程时，同时也为该进程派生一个线程，同一进程中的线程可以再派生其它线程。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/>
              <a:t>阻塞</a:t>
            </a:r>
            <a:r>
              <a:rPr lang="en-US" altLang="zh-CN" b="0" dirty="0" smtClean="0"/>
              <a:t>(Block)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当线程需要等待某事件时，它将被阻塞，释放处理机执行其它线程。</a:t>
            </a:r>
          </a:p>
          <a:p>
            <a:pPr lvl="1" eaLnBrk="1" hangingPunct="1"/>
            <a:r>
              <a:rPr lang="zh-CN" altLang="de-DE" b="0" dirty="0" smtClean="0"/>
              <a:t>解除阻塞</a:t>
            </a:r>
            <a:r>
              <a:rPr lang="de-DE" altLang="zh-CN" b="0" dirty="0" smtClean="0"/>
              <a:t>(Unblock)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de-DE" b="0" dirty="0" smtClean="0">
                <a:ea typeface="宋体" pitchFamily="2" charset="-122"/>
              </a:rPr>
              <a:t>           当线程的阻塞事件发生，其状态转换为就绪，并插入到就绪队列，等待调度执行。</a:t>
            </a:r>
            <a:endParaRPr lang="de-DE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/>
              <a:t>结束</a:t>
            </a:r>
            <a:r>
              <a:rPr lang="en-US" altLang="zh-CN" b="0" dirty="0" smtClean="0"/>
              <a:t>(Finish)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线程执行完毕，释放其私有资源。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385763" y="1341438"/>
            <a:ext cx="85074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线程类型：依据线程是否对内核透明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None/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00165448"/>
              </p:ext>
            </p:extLst>
          </p:nvPr>
        </p:nvGraphicFramePr>
        <p:xfrm>
          <a:off x="133164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用户级线程</a:t>
            </a: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线程的创建、撤销和切换等操作全部由应用程序完成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操作系统内核不知道线程的存在，仍以进程为调度单位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en-US" altLang="zh-CN" b="0" dirty="0" err="1" smtClean="0">
                <a:ea typeface="宋体" pitchFamily="2" charset="-122"/>
              </a:rPr>
              <a:t>Infomix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支持用户级线程</a:t>
            </a:r>
            <a:endParaRPr lang="zh-CN" altLang="en-US" sz="2000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3492500" y="3501008"/>
            <a:ext cx="2055813" cy="2320925"/>
            <a:chOff x="2109" y="2251"/>
            <a:chExt cx="1295" cy="1462"/>
          </a:xfrm>
        </p:grpSpPr>
        <p:sp>
          <p:nvSpPr>
            <p:cNvPr id="378889" name="Oval 9"/>
            <p:cNvSpPr>
              <a:spLocks noChangeArrowheads="1"/>
            </p:cNvSpPr>
            <p:nvPr/>
          </p:nvSpPr>
          <p:spPr bwMode="auto">
            <a:xfrm>
              <a:off x="2607" y="3453"/>
              <a:ext cx="199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0" name="Line 10"/>
            <p:cNvSpPr>
              <a:spLocks noChangeShapeType="1"/>
            </p:cNvSpPr>
            <p:nvPr/>
          </p:nvSpPr>
          <p:spPr bwMode="auto">
            <a:xfrm>
              <a:off x="2109" y="2906"/>
              <a:ext cx="12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1" name="Line 11"/>
            <p:cNvSpPr>
              <a:spLocks noChangeShapeType="1"/>
            </p:cNvSpPr>
            <p:nvPr/>
          </p:nvSpPr>
          <p:spPr bwMode="auto">
            <a:xfrm>
              <a:off x="2707" y="2472"/>
              <a:ext cx="0" cy="8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2" name="Line 12"/>
            <p:cNvSpPr>
              <a:spLocks noChangeShapeType="1"/>
            </p:cNvSpPr>
            <p:nvPr/>
          </p:nvSpPr>
          <p:spPr bwMode="auto">
            <a:xfrm flipH="1" flipV="1">
              <a:off x="2507" y="2499"/>
              <a:ext cx="20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3" name="Line 13"/>
            <p:cNvSpPr>
              <a:spLocks noChangeShapeType="1"/>
            </p:cNvSpPr>
            <p:nvPr/>
          </p:nvSpPr>
          <p:spPr bwMode="auto">
            <a:xfrm flipV="1">
              <a:off x="2707" y="2499"/>
              <a:ext cx="199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4" name="Freeform 14"/>
            <p:cNvSpPr>
              <a:spLocks/>
            </p:cNvSpPr>
            <p:nvPr/>
          </p:nvSpPr>
          <p:spPr bwMode="auto">
            <a:xfrm rot="778919">
              <a:off x="2437" y="2251"/>
              <a:ext cx="70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5" name="Freeform 15"/>
            <p:cNvSpPr>
              <a:spLocks/>
            </p:cNvSpPr>
            <p:nvPr/>
          </p:nvSpPr>
          <p:spPr bwMode="auto">
            <a:xfrm rot="778919">
              <a:off x="2636" y="2251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 rot="778919">
              <a:off x="2906" y="2251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2607" y="3453"/>
              <a:ext cx="29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16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78898" name="Rectangle 18"/>
            <p:cNvSpPr>
              <a:spLocks noChangeArrowheads="1"/>
            </p:cNvSpPr>
            <p:nvPr/>
          </p:nvSpPr>
          <p:spPr bwMode="auto">
            <a:xfrm flipV="1">
              <a:off x="2209" y="2645"/>
              <a:ext cx="697" cy="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2209" y="2672"/>
              <a:ext cx="59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线程库</a:t>
              </a:r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2906" y="2499"/>
              <a:ext cx="398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 dirty="0">
                  <a:latin typeface="Times New Roman" pitchFamily="18" charset="0"/>
                </a:rPr>
                <a:t>用户</a:t>
              </a:r>
            </a:p>
            <a:p>
              <a:pPr algn="just" eaLnBrk="0" hangingPunct="0"/>
              <a:r>
                <a:rPr lang="zh-CN" altLang="en-US" sz="1600" b="1" dirty="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378901" name="Text Box 21"/>
            <p:cNvSpPr txBox="1">
              <a:spLocks noChangeArrowheads="1"/>
            </p:cNvSpPr>
            <p:nvPr/>
          </p:nvSpPr>
          <p:spPr bwMode="auto">
            <a:xfrm>
              <a:off x="2906" y="2932"/>
              <a:ext cx="39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内核</a:t>
              </a:r>
            </a:p>
            <a:p>
              <a:pPr algn="just" eaLnBrk="0" hangingPunct="0"/>
              <a:r>
                <a:rPr lang="zh-CN" altLang="en-US" sz="1600" b="1">
                  <a:latin typeface="Times New Roman" pitchFamily="18" charset="0"/>
                </a:rPr>
                <a:t>空间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zh-CN" altLang="en-US" b="0" dirty="0" smtClean="0"/>
              <a:t>用户级线程的</a:t>
            </a:r>
            <a:r>
              <a:rPr lang="zh-CN" altLang="en-US" dirty="0" smtClean="0">
                <a:solidFill>
                  <a:srgbClr val="FE0000"/>
                </a:solidFill>
              </a:rPr>
              <a:t>优点</a:t>
            </a:r>
            <a:endParaRPr lang="en-US" altLang="zh-CN" dirty="0" smtClean="0">
              <a:solidFill>
                <a:srgbClr val="FE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线程的管理和控制仅在用户级进行，切换开销小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调度更灵活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线程库独立于系统内核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zh-CN" altLang="en-US" b="0" dirty="0" smtClean="0"/>
              <a:t>用户级线程的</a:t>
            </a:r>
            <a:r>
              <a:rPr lang="zh-CN" altLang="en-US" dirty="0" smtClean="0">
                <a:solidFill>
                  <a:srgbClr val="FE0000"/>
                </a:solidFill>
              </a:rPr>
              <a:t>缺点</a:t>
            </a:r>
            <a:endParaRPr lang="en-US" altLang="zh-CN" dirty="0" smtClean="0">
              <a:solidFill>
                <a:srgbClr val="FE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用户级线程中的系统调用常常会引起线程及整个进程阻塞，削弱了线程的并发性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一个多线程应用程序不能利用多处理技术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endParaRPr lang="en-US" altLang="zh-CN" b="0" dirty="0" smtClean="0">
              <a:ea typeface="宋体" pitchFamily="2" charset="-122"/>
            </a:endParaRPr>
          </a:p>
          <a:p>
            <a:pPr marL="914400" lvl="1" indent="-457200" eaLnBrk="1" hangingPunct="1">
              <a:buFont typeface="Calibri" pitchFamily="34" charset="0"/>
              <a:buNone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zh-CN" b="0" dirty="0" smtClean="0"/>
              <a:t>内核级线程</a:t>
            </a:r>
            <a:endParaRPr lang="zh-CN" altLang="en-US" b="0" dirty="0" smtClean="0"/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线程的创建、撤销和切换等操作由系统内核完成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操作系统以线程为调度单位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Windows 2000/XP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Linux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OS/2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等操作系统采用了内核级线程技术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algn="just"/>
            <a:endParaRPr lang="zh-CN" altLang="en-US" sz="3200" b="0" dirty="0" smtClean="0"/>
          </a:p>
        </p:txBody>
      </p:sp>
      <p:grpSp>
        <p:nvGrpSpPr>
          <p:cNvPr id="163848" name="Group 8"/>
          <p:cNvGrpSpPr>
            <a:grpSpLocks/>
          </p:cNvGrpSpPr>
          <p:nvPr/>
        </p:nvGrpSpPr>
        <p:grpSpPr bwMode="auto">
          <a:xfrm>
            <a:off x="3308350" y="3673822"/>
            <a:ext cx="2055813" cy="2203450"/>
            <a:chOff x="5397" y="1284"/>
            <a:chExt cx="2340" cy="2496"/>
          </a:xfrm>
        </p:grpSpPr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>
              <a:off x="5397" y="2376"/>
              <a:ext cx="23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50" name="Group 10"/>
            <p:cNvGrpSpPr>
              <a:grpSpLocks/>
            </p:cNvGrpSpPr>
            <p:nvPr/>
          </p:nvGrpSpPr>
          <p:grpSpPr bwMode="auto">
            <a:xfrm>
              <a:off x="5397" y="1284"/>
              <a:ext cx="2160" cy="2496"/>
              <a:chOff x="5577" y="1284"/>
              <a:chExt cx="2160" cy="2496"/>
            </a:xfrm>
          </p:grpSpPr>
          <p:grpSp>
            <p:nvGrpSpPr>
              <p:cNvPr id="163851" name="Group 11"/>
              <p:cNvGrpSpPr>
                <a:grpSpLocks/>
              </p:cNvGrpSpPr>
              <p:nvPr/>
            </p:nvGrpSpPr>
            <p:grpSpPr bwMode="auto">
              <a:xfrm>
                <a:off x="5629" y="1284"/>
                <a:ext cx="2108" cy="1248"/>
                <a:chOff x="5629" y="1284"/>
                <a:chExt cx="2108" cy="1248"/>
              </a:xfrm>
            </p:grpSpPr>
            <p:grpSp>
              <p:nvGrpSpPr>
                <p:cNvPr id="163852" name="Group 12"/>
                <p:cNvGrpSpPr>
                  <a:grpSpLocks/>
                </p:cNvGrpSpPr>
                <p:nvPr/>
              </p:nvGrpSpPr>
              <p:grpSpPr bwMode="auto">
                <a:xfrm>
                  <a:off x="5629" y="1284"/>
                  <a:ext cx="1336" cy="1248"/>
                  <a:chOff x="5629" y="1284"/>
                  <a:chExt cx="1336" cy="1248"/>
                </a:xfrm>
              </p:grpSpPr>
              <p:sp>
                <p:nvSpPr>
                  <p:cNvPr id="16385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57" y="1596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5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97" y="1596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5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37" y="1596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56" name="Freeform 16"/>
                  <p:cNvSpPr>
                    <a:spLocks/>
                  </p:cNvSpPr>
                  <p:nvPr/>
                </p:nvSpPr>
                <p:spPr bwMode="auto">
                  <a:xfrm rot="778919">
                    <a:off x="5629" y="1284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57" name="Freeform 17"/>
                  <p:cNvSpPr>
                    <a:spLocks/>
                  </p:cNvSpPr>
                  <p:nvPr/>
                </p:nvSpPr>
                <p:spPr bwMode="auto">
                  <a:xfrm rot="778919">
                    <a:off x="6169" y="1307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58" name="Freeform 18"/>
                  <p:cNvSpPr>
                    <a:spLocks/>
                  </p:cNvSpPr>
                  <p:nvPr/>
                </p:nvSpPr>
                <p:spPr bwMode="auto">
                  <a:xfrm rot="778919">
                    <a:off x="6837" y="1284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38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017" y="1596"/>
                  <a:ext cx="72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b="1">
                      <a:latin typeface="Times New Roman" pitchFamily="18" charset="0"/>
                    </a:rPr>
                    <a:t>用户</a:t>
                  </a:r>
                </a:p>
                <a:p>
                  <a:pPr algn="just" eaLnBrk="0" hangingPunct="0"/>
                  <a:r>
                    <a:rPr lang="zh-CN" altLang="en-US" sz="1600" b="1">
                      <a:latin typeface="Times New Roman" pitchFamily="18" charset="0"/>
                    </a:rPr>
                    <a:t>空间</a:t>
                  </a:r>
                </a:p>
              </p:txBody>
            </p:sp>
          </p:grpSp>
          <p:grpSp>
            <p:nvGrpSpPr>
              <p:cNvPr id="163860" name="Group 20"/>
              <p:cNvGrpSpPr>
                <a:grpSpLocks/>
              </p:cNvGrpSpPr>
              <p:nvPr/>
            </p:nvGrpSpPr>
            <p:grpSpPr bwMode="auto">
              <a:xfrm>
                <a:off x="5577" y="2376"/>
                <a:ext cx="2160" cy="1404"/>
                <a:chOff x="5577" y="2376"/>
                <a:chExt cx="2160" cy="1404"/>
              </a:xfrm>
            </p:grpSpPr>
            <p:sp>
              <p:nvSpPr>
                <p:cNvPr id="1638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017" y="2376"/>
                  <a:ext cx="72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b="1">
                      <a:latin typeface="Times New Roman" pitchFamily="18" charset="0"/>
                    </a:rPr>
                    <a:t>内核</a:t>
                  </a:r>
                </a:p>
                <a:p>
                  <a:pPr algn="just" eaLnBrk="0" hangingPunct="0"/>
                  <a:r>
                    <a:rPr lang="zh-CN" altLang="en-US" sz="1600" b="1">
                      <a:latin typeface="Times New Roman" pitchFamily="18" charset="0"/>
                    </a:rPr>
                    <a:t>空间</a:t>
                  </a:r>
                </a:p>
              </p:txBody>
            </p:sp>
            <p:grpSp>
              <p:nvGrpSpPr>
                <p:cNvPr id="163862" name="Group 22"/>
                <p:cNvGrpSpPr>
                  <a:grpSpLocks/>
                </p:cNvGrpSpPr>
                <p:nvPr/>
              </p:nvGrpSpPr>
              <p:grpSpPr bwMode="auto">
                <a:xfrm>
                  <a:off x="6117" y="3312"/>
                  <a:ext cx="540" cy="468"/>
                  <a:chOff x="3237" y="2844"/>
                  <a:chExt cx="540" cy="468"/>
                </a:xfrm>
              </p:grpSpPr>
              <p:sp>
                <p:nvSpPr>
                  <p:cNvPr id="16386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36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>
                        <a:latin typeface="Times New Roman" pitchFamily="18" charset="0"/>
                      </a:rPr>
                      <a:t>P</a:t>
                    </a:r>
                  </a:p>
                </p:txBody>
              </p:sp>
            </p:grpSp>
            <p:grpSp>
              <p:nvGrpSpPr>
                <p:cNvPr id="163865" name="Group 25"/>
                <p:cNvGrpSpPr>
                  <a:grpSpLocks/>
                </p:cNvGrpSpPr>
                <p:nvPr/>
              </p:nvGrpSpPr>
              <p:grpSpPr bwMode="auto">
                <a:xfrm>
                  <a:off x="5577" y="2532"/>
                  <a:ext cx="1440" cy="780"/>
                  <a:chOff x="5577" y="2532"/>
                  <a:chExt cx="1440" cy="780"/>
                </a:xfrm>
              </p:grpSpPr>
              <p:grpSp>
                <p:nvGrpSpPr>
                  <p:cNvPr id="16386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557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163867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868" name="Freeform 28"/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386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611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16387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871" name="Freeform 31"/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387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665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163873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874" name="Freeform 34"/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3875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97" y="3000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6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57" y="3000"/>
                    <a:ext cx="54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7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97" y="3000"/>
                    <a:ext cx="54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内核级线程的</a:t>
            </a:r>
            <a:r>
              <a:rPr lang="zh-CN" altLang="en-US" dirty="0" smtClean="0">
                <a:solidFill>
                  <a:srgbClr val="FE0000"/>
                </a:solidFill>
              </a:rPr>
              <a:t>优点</a:t>
            </a:r>
            <a:endParaRPr lang="en-US" altLang="zh-CN" dirty="0" smtClean="0">
              <a:solidFill>
                <a:srgbClr val="FE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内核可以同时把同一个进程的多个线程调度到多个处理器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如果进程中的一个线程被阻塞（包括页面故障），内核可以调度同一进程中的其他线程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内核例程也可以是多线程的</a:t>
            </a:r>
            <a:endParaRPr lang="en-US" altLang="zh-CN" b="0" dirty="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内核级线程的</a:t>
            </a:r>
            <a:r>
              <a:rPr lang="zh-CN" altLang="en-US" dirty="0" smtClean="0">
                <a:solidFill>
                  <a:srgbClr val="FE0000"/>
                </a:solidFill>
              </a:rPr>
              <a:t>缺点</a:t>
            </a:r>
            <a:endParaRPr lang="en-US" altLang="zh-CN" dirty="0" smtClean="0">
              <a:solidFill>
                <a:srgbClr val="FE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同一进程中线程切换需在内核中完成，开销大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在内核中创建和撤销线程的代价大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2章 并发与进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存储管理</Template>
  <TotalTime>47286</TotalTime>
  <Words>6834</Words>
  <Application>Microsoft Office PowerPoint</Application>
  <PresentationFormat>全屏显示(4:3)</PresentationFormat>
  <Paragraphs>1055</Paragraphs>
  <Slides>110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110</vt:i4>
      </vt:variant>
    </vt:vector>
  </HeadingPairs>
  <TitlesOfParts>
    <vt:vector size="115" baseType="lpstr">
      <vt:lpstr>第2章 并发与进程</vt:lpstr>
      <vt:lpstr>1_第3章 存储管理</vt:lpstr>
      <vt:lpstr>VISIO 4 Drawing</vt:lpstr>
      <vt:lpstr>公式</vt:lpstr>
      <vt:lpstr>Visio</vt:lpstr>
      <vt:lpstr>PowerPoint 演示文稿</vt:lpstr>
      <vt:lpstr>主要内容</vt:lpstr>
      <vt:lpstr>2.1 并发与进程</vt:lpstr>
      <vt:lpstr>2.1.1 并发概述</vt:lpstr>
      <vt:lpstr>2.1.2 程序的顺序执行与并发执行</vt:lpstr>
      <vt:lpstr>2.1.2 程序的顺序执行与并发执行</vt:lpstr>
      <vt:lpstr>2.1.2 程序的顺序执行与并发执行</vt:lpstr>
      <vt:lpstr>2.1.2 程序的顺序执行与并发执行</vt:lpstr>
      <vt:lpstr>2.1.2 程序的顺序执行与并发执行</vt:lpstr>
      <vt:lpstr>2.1.2 程序的顺序执行与并发执行</vt:lpstr>
      <vt:lpstr>2.1.2 程序的顺序执行与并发执行</vt:lpstr>
      <vt:lpstr>2.1.4 进程及其运行环境</vt:lpstr>
      <vt:lpstr>2.1.4 进程及其运行环境</vt:lpstr>
      <vt:lpstr>2.1.4 进程及其运行环境</vt:lpstr>
      <vt:lpstr>2.1.4 进程及其运行环境</vt:lpstr>
      <vt:lpstr>2.2 进程的状态转换</vt:lpstr>
      <vt:lpstr>2.2.1 进程的执行轨迹</vt:lpstr>
      <vt:lpstr>2.2.1 进程的执行轨迹</vt:lpstr>
      <vt:lpstr>3进程并发执行的轨迹：理解处理器的行为，如何在三个进程间交替执行</vt:lpstr>
      <vt:lpstr>2.2.2 两状态进程模型</vt:lpstr>
      <vt:lpstr>2.2.3 五状态进程模型</vt:lpstr>
      <vt:lpstr>2.2.3 五状态进程模型</vt:lpstr>
      <vt:lpstr>2.2.3 五状态进程模型</vt:lpstr>
      <vt:lpstr>2.2.3 五状态进程模型</vt:lpstr>
      <vt:lpstr>2.2.3 五状态进程模型</vt:lpstr>
      <vt:lpstr>2.2.3 五状态进程模型</vt:lpstr>
      <vt:lpstr>2.2.3 五状态进程模型</vt:lpstr>
      <vt:lpstr>2.2.3 五状态进程模型</vt:lpstr>
      <vt:lpstr>2.2.4 进程的挂起状态</vt:lpstr>
      <vt:lpstr>2.2.4 进程的挂起状态</vt:lpstr>
      <vt:lpstr>2.2.4 进程的挂起状态</vt:lpstr>
      <vt:lpstr>2.2.4 进程的挂起状态</vt:lpstr>
      <vt:lpstr>2.2.4 进程的挂起状态</vt:lpstr>
      <vt:lpstr>2.2.3  进程的挂起状态</vt:lpstr>
      <vt:lpstr>2.3 操作系统对进程的控制</vt:lpstr>
      <vt:lpstr>2.3.1 操作系统内核</vt:lpstr>
      <vt:lpstr>2.3.1 操作系统内核</vt:lpstr>
      <vt:lpstr>2.3.1 操作系统内核</vt:lpstr>
      <vt:lpstr>2.3.2 操作系统控制结构</vt:lpstr>
      <vt:lpstr>2.3.3 进程的构成及进程的组织</vt:lpstr>
      <vt:lpstr>2.3.4 进程控制块PCB</vt:lpstr>
      <vt:lpstr>2.3.4 进程控制块PCB</vt:lpstr>
      <vt:lpstr>2.3.4 进程控制块PCB</vt:lpstr>
      <vt:lpstr>2.3.4 进程控制块PCB</vt:lpstr>
      <vt:lpstr>2.3.4 进程控制块PCB</vt:lpstr>
      <vt:lpstr>2.3.4 进程控制块PCB</vt:lpstr>
      <vt:lpstr>2.3.4 进程控制块PCB</vt:lpstr>
      <vt:lpstr>2.3.4 进程控制块PCB</vt:lpstr>
      <vt:lpstr>2.3.4 进程控制块PCB</vt:lpstr>
      <vt:lpstr>2.3.5 PCB实例</vt:lpstr>
      <vt:lpstr>2.3.5 PCB实例</vt:lpstr>
      <vt:lpstr>2.3.6 操作系统内核级安全：执行模式</vt:lpstr>
      <vt:lpstr>2.3.6 操作系统内核级安全：执行模式</vt:lpstr>
      <vt:lpstr>2.3.6 操作系统内核级安全：执行模式</vt:lpstr>
      <vt:lpstr>2.3.6 操作系统内核级安全：执行模式</vt:lpstr>
      <vt:lpstr>2.3.7 操作系统对进程的控制</vt:lpstr>
      <vt:lpstr>2.3.7.1 进程的创建与撤销</vt:lpstr>
      <vt:lpstr>2.3.7.1 进程的创建与撤销</vt:lpstr>
      <vt:lpstr>2.3.7.1 进程的创建与撤销</vt:lpstr>
      <vt:lpstr>2.3.7.1 进程的创建与撤销</vt:lpstr>
      <vt:lpstr>2.3.7.2 进程的阻塞与唤醒</vt:lpstr>
      <vt:lpstr>2.3.7.2 进程的阻塞与唤醒</vt:lpstr>
      <vt:lpstr>2.3.7.2 进程的阻塞与唤醒</vt:lpstr>
      <vt:lpstr>2.3.7.3 进程的挂起与激活</vt:lpstr>
      <vt:lpstr>2.3.7.3 进程的挂起与激活</vt:lpstr>
      <vt:lpstr>2.3.7.4 进程切换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2.3.8 UNIX进程控制</vt:lpstr>
      <vt:lpstr>2.4 线程</vt:lpstr>
      <vt:lpstr>2.4.1 进程与线程</vt:lpstr>
      <vt:lpstr>2.4.1 进程与线程</vt:lpstr>
      <vt:lpstr>2.4.1 进程与线程</vt:lpstr>
      <vt:lpstr>2.4.1 进程与线程</vt:lpstr>
      <vt:lpstr>2.4.2 进程与线程的关系</vt:lpstr>
      <vt:lpstr>2.4.2 进程与线程的关系</vt:lpstr>
      <vt:lpstr>2.4.2 进程与线程的关系</vt:lpstr>
      <vt:lpstr>2.4.2 进程与线程的关系</vt:lpstr>
      <vt:lpstr>2.4.2 进程与线程的关系</vt:lpstr>
      <vt:lpstr>2.4.2 进程与线程的关系</vt:lpstr>
      <vt:lpstr>2.4.3 多线程并发</vt:lpstr>
      <vt:lpstr>2.4.3 多线程并发</vt:lpstr>
      <vt:lpstr>2.4.3 多线程并发</vt:lpstr>
      <vt:lpstr>2.4.3 多线程并发</vt:lpstr>
      <vt:lpstr>2.4.4 线程的类型</vt:lpstr>
      <vt:lpstr>2.4.4 线程的类型</vt:lpstr>
      <vt:lpstr>2.4.4 线程的类型</vt:lpstr>
      <vt:lpstr>2.4.4 线程的类型</vt:lpstr>
      <vt:lpstr>2.4.4 线程的类型</vt:lpstr>
      <vt:lpstr>2.4.4 线程的类型</vt:lpstr>
      <vt:lpstr>2.4.4 线程的类型</vt:lpstr>
      <vt:lpstr>2.4.5 Posix线程</vt:lpstr>
      <vt:lpstr>作业与Project</vt:lpstr>
      <vt:lpstr>Project 2 Notes</vt:lpstr>
      <vt:lpstr>Project 2 Notes</vt:lpstr>
      <vt:lpstr>Project 2 Notes</vt:lpstr>
      <vt:lpstr>Project 2 Notes</vt:lpstr>
      <vt:lpstr>Project 2 Notes</vt:lpstr>
      <vt:lpstr>Project 2 Notes</vt:lpstr>
      <vt:lpstr>Project 2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lee</cp:lastModifiedBy>
  <cp:revision>2563</cp:revision>
  <dcterms:created xsi:type="dcterms:W3CDTF">2010-11-30T03:30:14Z</dcterms:created>
  <dcterms:modified xsi:type="dcterms:W3CDTF">2016-03-09T14:45:54Z</dcterms:modified>
</cp:coreProperties>
</file>