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81" r:id="rId4"/>
  </p:sldMasterIdLst>
  <p:notesMasterIdLst>
    <p:notesMasterId r:id="rId6"/>
  </p:notesMasterIdLst>
  <p:handoutMasterIdLst>
    <p:handoutMasterId r:id="rId149"/>
  </p:handoutMasterIdLst>
  <p:sldIdLst>
    <p:sldId id="777" r:id="rId5"/>
    <p:sldId id="259" r:id="rId7"/>
    <p:sldId id="705" r:id="rId8"/>
    <p:sldId id="484" r:id="rId9"/>
    <p:sldId id="704" r:id="rId10"/>
    <p:sldId id="486" r:id="rId11"/>
    <p:sldId id="485" r:id="rId12"/>
    <p:sldId id="706" r:id="rId13"/>
    <p:sldId id="707" r:id="rId14"/>
    <p:sldId id="708" r:id="rId15"/>
    <p:sldId id="709" r:id="rId16"/>
    <p:sldId id="710" r:id="rId17"/>
    <p:sldId id="779" r:id="rId18"/>
    <p:sldId id="712" r:id="rId19"/>
    <p:sldId id="713" r:id="rId20"/>
    <p:sldId id="714" r:id="rId21"/>
    <p:sldId id="715" r:id="rId22"/>
    <p:sldId id="716" r:id="rId23"/>
    <p:sldId id="717" r:id="rId24"/>
    <p:sldId id="718" r:id="rId25"/>
    <p:sldId id="703" r:id="rId26"/>
    <p:sldId id="488" r:id="rId27"/>
    <p:sldId id="503" r:id="rId28"/>
    <p:sldId id="489" r:id="rId29"/>
    <p:sldId id="504" r:id="rId30"/>
    <p:sldId id="505" r:id="rId31"/>
    <p:sldId id="506" r:id="rId32"/>
    <p:sldId id="507" r:id="rId33"/>
    <p:sldId id="508" r:id="rId34"/>
    <p:sldId id="509" r:id="rId35"/>
    <p:sldId id="780" r:id="rId36"/>
    <p:sldId id="719" r:id="rId37"/>
    <p:sldId id="519" r:id="rId38"/>
    <p:sldId id="520" r:id="rId39"/>
    <p:sldId id="722" r:id="rId40"/>
    <p:sldId id="521" r:id="rId41"/>
    <p:sldId id="723" r:id="rId42"/>
    <p:sldId id="522" r:id="rId43"/>
    <p:sldId id="724" r:id="rId44"/>
    <p:sldId id="757" r:id="rId45"/>
    <p:sldId id="725" r:id="rId46"/>
    <p:sldId id="523" r:id="rId47"/>
    <p:sldId id="524" r:id="rId48"/>
    <p:sldId id="720" r:id="rId49"/>
    <p:sldId id="525" r:id="rId50"/>
    <p:sldId id="728" r:id="rId51"/>
    <p:sldId id="526" r:id="rId52"/>
    <p:sldId id="527" r:id="rId53"/>
    <p:sldId id="729" r:id="rId54"/>
    <p:sldId id="528" r:id="rId55"/>
    <p:sldId id="730" r:id="rId56"/>
    <p:sldId id="731" r:id="rId57"/>
    <p:sldId id="760" r:id="rId58"/>
    <p:sldId id="761" r:id="rId59"/>
    <p:sldId id="529" r:id="rId60"/>
    <p:sldId id="531" r:id="rId61"/>
    <p:sldId id="532" r:id="rId62"/>
    <p:sldId id="534" r:id="rId63"/>
    <p:sldId id="533" r:id="rId64"/>
    <p:sldId id="535" r:id="rId65"/>
    <p:sldId id="536" r:id="rId66"/>
    <p:sldId id="758" r:id="rId67"/>
    <p:sldId id="759" r:id="rId68"/>
    <p:sldId id="537" r:id="rId69"/>
    <p:sldId id="726" r:id="rId70"/>
    <p:sldId id="546" r:id="rId71"/>
    <p:sldId id="545" r:id="rId72"/>
    <p:sldId id="544" r:id="rId73"/>
    <p:sldId id="543" r:id="rId74"/>
    <p:sldId id="542" r:id="rId75"/>
    <p:sldId id="732" r:id="rId76"/>
    <p:sldId id="734" r:id="rId77"/>
    <p:sldId id="735" r:id="rId78"/>
    <p:sldId id="736" r:id="rId79"/>
    <p:sldId id="737" r:id="rId80"/>
    <p:sldId id="738" r:id="rId81"/>
    <p:sldId id="739" r:id="rId82"/>
    <p:sldId id="740" r:id="rId83"/>
    <p:sldId id="741" r:id="rId84"/>
    <p:sldId id="742" r:id="rId85"/>
    <p:sldId id="744" r:id="rId86"/>
    <p:sldId id="548" r:id="rId87"/>
    <p:sldId id="550" r:id="rId88"/>
    <p:sldId id="551" r:id="rId89"/>
    <p:sldId id="552" r:id="rId90"/>
    <p:sldId id="553" r:id="rId91"/>
    <p:sldId id="554" r:id="rId92"/>
    <p:sldId id="555" r:id="rId93"/>
    <p:sldId id="556" r:id="rId94"/>
    <p:sldId id="557" r:id="rId95"/>
    <p:sldId id="558" r:id="rId96"/>
    <p:sldId id="745" r:id="rId97"/>
    <p:sldId id="746" r:id="rId98"/>
    <p:sldId id="747" r:id="rId99"/>
    <p:sldId id="748" r:id="rId100"/>
    <p:sldId id="749" r:id="rId101"/>
    <p:sldId id="750" r:id="rId102"/>
    <p:sldId id="762" r:id="rId103"/>
    <p:sldId id="752" r:id="rId104"/>
    <p:sldId id="753" r:id="rId105"/>
    <p:sldId id="754" r:id="rId106"/>
    <p:sldId id="559" r:id="rId107"/>
    <p:sldId id="560" r:id="rId108"/>
    <p:sldId id="561" r:id="rId109"/>
    <p:sldId id="751" r:id="rId110"/>
    <p:sldId id="755" r:id="rId111"/>
    <p:sldId id="764" r:id="rId112"/>
    <p:sldId id="765" r:id="rId113"/>
    <p:sldId id="766" r:id="rId114"/>
    <p:sldId id="767" r:id="rId115"/>
    <p:sldId id="768" r:id="rId116"/>
    <p:sldId id="770" r:id="rId117"/>
    <p:sldId id="788" r:id="rId118"/>
    <p:sldId id="789" r:id="rId119"/>
    <p:sldId id="790" r:id="rId120"/>
    <p:sldId id="791" r:id="rId121"/>
    <p:sldId id="756" r:id="rId122"/>
    <p:sldId id="773" r:id="rId123"/>
    <p:sldId id="774" r:id="rId124"/>
    <p:sldId id="565" r:id="rId125"/>
    <p:sldId id="566" r:id="rId126"/>
    <p:sldId id="567" r:id="rId127"/>
    <p:sldId id="568" r:id="rId128"/>
    <p:sldId id="570" r:id="rId129"/>
    <p:sldId id="571" r:id="rId130"/>
    <p:sldId id="771" r:id="rId131"/>
    <p:sldId id="569" r:id="rId132"/>
    <p:sldId id="572" r:id="rId133"/>
    <p:sldId id="772" r:id="rId134"/>
    <p:sldId id="574" r:id="rId135"/>
    <p:sldId id="575" r:id="rId136"/>
    <p:sldId id="576" r:id="rId137"/>
    <p:sldId id="577" r:id="rId138"/>
    <p:sldId id="578" r:id="rId139"/>
    <p:sldId id="586" r:id="rId140"/>
    <p:sldId id="775" r:id="rId141"/>
    <p:sldId id="587" r:id="rId142"/>
    <p:sldId id="588" r:id="rId143"/>
    <p:sldId id="776" r:id="rId144"/>
    <p:sldId id="782" r:id="rId145"/>
    <p:sldId id="785" r:id="rId146"/>
    <p:sldId id="783" r:id="rId147"/>
    <p:sldId id="784" r:id="rId14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0BD7"/>
    <a:srgbClr val="2003C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89520" autoAdjust="0"/>
  </p:normalViewPr>
  <p:slideViewPr>
    <p:cSldViewPr>
      <p:cViewPr varScale="1">
        <p:scale>
          <a:sx n="63" d="100"/>
          <a:sy n="63" d="100"/>
        </p:scale>
        <p:origin x="-159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136"/>
    </p:cViewPr>
  </p:sorterViewPr>
  <p:notesViewPr>
    <p:cSldViewPr>
      <p:cViewPr varScale="1">
        <p:scale>
          <a:sx n="55" d="100"/>
          <a:sy n="55" d="100"/>
        </p:scale>
        <p:origin x="-290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2" Type="http://schemas.openxmlformats.org/officeDocument/2006/relationships/tableStyles" Target="tableStyles.xml"/><Relationship Id="rId151" Type="http://schemas.openxmlformats.org/officeDocument/2006/relationships/viewProps" Target="viewProps.xml"/><Relationship Id="rId150" Type="http://schemas.openxmlformats.org/officeDocument/2006/relationships/presProps" Target="presProps.xml"/><Relationship Id="rId15" Type="http://schemas.openxmlformats.org/officeDocument/2006/relationships/slide" Target="slides/slide10.xml"/><Relationship Id="rId149" Type="http://schemas.openxmlformats.org/officeDocument/2006/relationships/handoutMaster" Target="handoutMasters/handoutMaster1.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EE0C36-862D-4901-8FAF-D0A7E8FD507B}" type="doc">
      <dgm:prSet loTypeId="urn:microsoft.com/office/officeart/2005/8/layout/chevron1" loCatId="process" qsTypeId="urn:microsoft.com/office/officeart/2005/8/quickstyle/simple4" qsCatId="simple" csTypeId="urn:microsoft.com/office/officeart/2005/8/colors/colorful1" csCatId="colorful" phldr="1"/>
      <dgm:spPr/>
    </dgm:pt>
    <dgm:pt modelId="{FC9EE784-6711-46F3-91C9-E98E9EC6E22C}">
      <dgm:prSet phldrT="[文本]"/>
      <dgm:spPr>
        <a:xfrm>
          <a:off x="3281" y="511307"/>
          <a:ext cx="3046135" cy="1218454"/>
        </a:xfrm>
        <a:prstGeom prst="chevron">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Arial" panose="020B0604020202020204"/>
              <a:ea typeface="华文细黑"/>
              <a:cs typeface="+mn-cs"/>
            </a:rPr>
            <a:t>编译</a:t>
          </a:r>
          <a:endParaRPr lang="zh-CN" altLang="en-US" dirty="0">
            <a:solidFill>
              <a:sysClr val="window" lastClr="FFFFFF"/>
            </a:solidFill>
            <a:latin typeface="Arial" panose="020B0604020202020204"/>
            <a:ea typeface="华文细黑"/>
            <a:cs typeface="+mn-cs"/>
          </a:endParaRPr>
        </a:p>
      </dgm:t>
    </dgm:pt>
    <dgm:pt modelId="{847577D4-1298-4313-BA39-AE9C65CFA63B}" cxnId="{AC856530-A3EE-4089-A072-DA6013F20822}" type="parTrans">
      <dgm:prSet/>
      <dgm:spPr/>
      <dgm:t>
        <a:bodyPr/>
        <a:lstStyle/>
        <a:p>
          <a:endParaRPr lang="zh-CN" altLang="en-US"/>
        </a:p>
      </dgm:t>
    </dgm:pt>
    <dgm:pt modelId="{36E60ED5-FEA3-48E7-9D57-60B7F8F69DE5}" cxnId="{AC856530-A3EE-4089-A072-DA6013F20822}" type="sibTrans">
      <dgm:prSet/>
      <dgm:spPr/>
      <dgm:t>
        <a:bodyPr/>
        <a:lstStyle/>
        <a:p>
          <a:endParaRPr lang="zh-CN" altLang="en-US"/>
        </a:p>
      </dgm:t>
    </dgm:pt>
    <dgm:pt modelId="{8CA651E9-AA33-45DE-A16C-FF423B392552}">
      <dgm:prSet phldrT="[文本]"/>
      <dgm:spPr>
        <a:xfrm>
          <a:off x="5663551" y="511307"/>
          <a:ext cx="3046135" cy="1218454"/>
        </a:xfrm>
        <a:prstGeom prst="chevron">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Arial" panose="020B0604020202020204"/>
              <a:ea typeface="华文细黑"/>
              <a:cs typeface="+mn-cs"/>
            </a:rPr>
            <a:t>装入</a:t>
          </a:r>
          <a:endParaRPr lang="zh-CN" altLang="en-US" dirty="0">
            <a:solidFill>
              <a:sysClr val="window" lastClr="FFFFFF"/>
            </a:solidFill>
            <a:latin typeface="Arial" panose="020B0604020202020204"/>
            <a:ea typeface="华文细黑"/>
            <a:cs typeface="+mn-cs"/>
          </a:endParaRPr>
        </a:p>
      </dgm:t>
    </dgm:pt>
    <dgm:pt modelId="{9A17A7D9-A781-4701-AAE5-9A14414541EB}" cxnId="{CC95866C-F726-4DD8-9234-977AD6A40590}" type="parTrans">
      <dgm:prSet/>
      <dgm:spPr/>
      <dgm:t>
        <a:bodyPr/>
        <a:lstStyle/>
        <a:p>
          <a:endParaRPr lang="zh-CN" altLang="en-US"/>
        </a:p>
      </dgm:t>
    </dgm:pt>
    <dgm:pt modelId="{DA1CC50C-29DA-4088-9E54-82731C52D710}" cxnId="{CC95866C-F726-4DD8-9234-977AD6A40590}" type="sibTrans">
      <dgm:prSet/>
      <dgm:spPr/>
      <dgm:t>
        <a:bodyPr/>
        <a:lstStyle/>
        <a:p>
          <a:endParaRPr lang="zh-CN" altLang="en-US"/>
        </a:p>
      </dgm:t>
    </dgm:pt>
    <dgm:pt modelId="{4A6F8530-A842-4DC9-8767-07ADF105D638}">
      <dgm:prSet phldrT="[文本]"/>
      <dgm:spPr>
        <a:xfrm>
          <a:off x="2833416" y="511307"/>
          <a:ext cx="3046135" cy="1218454"/>
        </a:xfrm>
        <a:prstGeom prst="chevron">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Arial" panose="020B0604020202020204"/>
              <a:ea typeface="华文细黑"/>
              <a:cs typeface="+mn-cs"/>
            </a:rPr>
            <a:t>链接</a:t>
          </a:r>
          <a:endParaRPr lang="zh-CN" altLang="en-US" dirty="0">
            <a:solidFill>
              <a:sysClr val="window" lastClr="FFFFFF"/>
            </a:solidFill>
            <a:latin typeface="Arial" panose="020B0604020202020204"/>
            <a:ea typeface="华文细黑"/>
            <a:cs typeface="+mn-cs"/>
          </a:endParaRPr>
        </a:p>
      </dgm:t>
    </dgm:pt>
    <dgm:pt modelId="{B0729FE0-1AC3-4600-B2FD-0F6EFE8088E8}" cxnId="{CF109E34-CDE9-4023-9858-718F8B408B25}" type="parTrans">
      <dgm:prSet/>
      <dgm:spPr/>
      <dgm:t>
        <a:bodyPr/>
        <a:lstStyle/>
        <a:p>
          <a:endParaRPr lang="zh-CN" altLang="en-US"/>
        </a:p>
      </dgm:t>
    </dgm:pt>
    <dgm:pt modelId="{22D09320-F36F-4004-8CAD-DF979C697632}" cxnId="{CF109E34-CDE9-4023-9858-718F8B408B25}" type="sibTrans">
      <dgm:prSet/>
      <dgm:spPr/>
      <dgm:t>
        <a:bodyPr/>
        <a:lstStyle/>
        <a:p>
          <a:endParaRPr lang="zh-CN" altLang="en-US"/>
        </a:p>
      </dgm:t>
    </dgm:pt>
    <dgm:pt modelId="{2BBB758C-54D0-4AFC-8EBA-19C2595AF59B}">
      <dgm:prSet phldrT="[文本]"/>
      <dgm:spPr>
        <a:xfrm>
          <a:off x="2833416" y="1882067"/>
          <a:ext cx="2436908" cy="1670625"/>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静态链接</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2D4CAB2C-BC1E-4DE0-9AA0-D89A3656EF75}" cxnId="{FD897EE3-06D9-474F-856D-E795A1D13147}" type="parTrans">
      <dgm:prSet/>
      <dgm:spPr/>
      <dgm:t>
        <a:bodyPr/>
        <a:lstStyle/>
        <a:p>
          <a:endParaRPr lang="zh-CN" altLang="en-US"/>
        </a:p>
      </dgm:t>
    </dgm:pt>
    <dgm:pt modelId="{526D3540-A4A8-49D7-8BF3-94C6041F342C}" cxnId="{FD897EE3-06D9-474F-856D-E795A1D13147}" type="sibTrans">
      <dgm:prSet/>
      <dgm:spPr/>
      <dgm:t>
        <a:bodyPr/>
        <a:lstStyle/>
        <a:p>
          <a:endParaRPr lang="zh-CN" altLang="en-US"/>
        </a:p>
      </dgm:t>
    </dgm:pt>
    <dgm:pt modelId="{0EE6269F-FFBD-4619-87F8-A8BB43F40252}">
      <dgm:prSet phldrT="[文本]"/>
      <dgm:spPr>
        <a:xfrm>
          <a:off x="2833416" y="1882067"/>
          <a:ext cx="2436908" cy="1670625"/>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装入时链接</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CD04B250-6DB5-4110-85B1-BDBABB08015C}" cxnId="{3E556456-4998-4151-9558-B9581E9E849D}" type="parTrans">
      <dgm:prSet/>
      <dgm:spPr/>
      <dgm:t>
        <a:bodyPr/>
        <a:lstStyle/>
        <a:p>
          <a:endParaRPr lang="zh-CN" altLang="en-US"/>
        </a:p>
      </dgm:t>
    </dgm:pt>
    <dgm:pt modelId="{F3FABF36-5CD8-4112-84E2-9F4CB920F7A9}" cxnId="{3E556456-4998-4151-9558-B9581E9E849D}" type="sibTrans">
      <dgm:prSet/>
      <dgm:spPr/>
      <dgm:t>
        <a:bodyPr/>
        <a:lstStyle/>
        <a:p>
          <a:endParaRPr lang="zh-CN" altLang="en-US"/>
        </a:p>
      </dgm:t>
    </dgm:pt>
    <dgm:pt modelId="{8991B7DA-8F38-469C-AD83-70956B970B27}">
      <dgm:prSet phldrT="[文本]"/>
      <dgm:spPr>
        <a:xfrm>
          <a:off x="2833416" y="1882067"/>
          <a:ext cx="2436908" cy="1670625"/>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运行时链接</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F72A5292-AFE9-4B54-8A0E-71A22D39460A}" cxnId="{DF6ADE05-C0DE-44E1-B1FA-19FD1FBBD665}" type="parTrans">
      <dgm:prSet/>
      <dgm:spPr/>
      <dgm:t>
        <a:bodyPr/>
        <a:lstStyle/>
        <a:p>
          <a:endParaRPr lang="zh-CN" altLang="en-US"/>
        </a:p>
      </dgm:t>
    </dgm:pt>
    <dgm:pt modelId="{F30AE935-8B59-4648-ABEF-2DD1E630906D}" cxnId="{DF6ADE05-C0DE-44E1-B1FA-19FD1FBBD665}" type="sibTrans">
      <dgm:prSet/>
      <dgm:spPr/>
      <dgm:t>
        <a:bodyPr/>
        <a:lstStyle/>
        <a:p>
          <a:endParaRPr lang="zh-CN" altLang="en-US"/>
        </a:p>
      </dgm:t>
    </dgm:pt>
    <dgm:pt modelId="{219538D2-682F-48AF-AA52-3599BD65139A}">
      <dgm:prSet phldrT="[文本]"/>
      <dgm:spPr>
        <a:xfrm>
          <a:off x="5663551" y="1882067"/>
          <a:ext cx="2436908" cy="1670625"/>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绝对装入</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703D0FE9-269E-4509-A9DD-2B27D371E07C}" cxnId="{7924A19A-AE0A-4051-BF06-1124AEBF0769}" type="parTrans">
      <dgm:prSet/>
      <dgm:spPr/>
      <dgm:t>
        <a:bodyPr/>
        <a:lstStyle/>
        <a:p>
          <a:endParaRPr lang="zh-CN" altLang="en-US"/>
        </a:p>
      </dgm:t>
    </dgm:pt>
    <dgm:pt modelId="{6786B179-84B3-4EBA-80A9-B119531E0822}" cxnId="{7924A19A-AE0A-4051-BF06-1124AEBF0769}" type="sibTrans">
      <dgm:prSet/>
      <dgm:spPr/>
      <dgm:t>
        <a:bodyPr/>
        <a:lstStyle/>
        <a:p>
          <a:endParaRPr lang="zh-CN" altLang="en-US"/>
        </a:p>
      </dgm:t>
    </dgm:pt>
    <dgm:pt modelId="{A8F1C5CF-1D4A-4148-A0FF-66D010BEB879}">
      <dgm:prSet phldrT="[文本]"/>
      <dgm:spPr>
        <a:xfrm>
          <a:off x="5663551" y="1882067"/>
          <a:ext cx="2436908" cy="1670625"/>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静态装入</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102D2E44-5B9E-459E-A214-F5FC5CF066F4}" cxnId="{1FE08159-0527-4511-8ABD-69E516E03A3B}" type="parTrans">
      <dgm:prSet/>
      <dgm:spPr/>
      <dgm:t>
        <a:bodyPr/>
        <a:lstStyle/>
        <a:p>
          <a:endParaRPr lang="zh-CN" altLang="en-US"/>
        </a:p>
      </dgm:t>
    </dgm:pt>
    <dgm:pt modelId="{F439C868-81AC-4BB1-A358-6E84A6ACC236}" cxnId="{1FE08159-0527-4511-8ABD-69E516E03A3B}" type="sibTrans">
      <dgm:prSet/>
      <dgm:spPr/>
      <dgm:t>
        <a:bodyPr/>
        <a:lstStyle/>
        <a:p>
          <a:endParaRPr lang="zh-CN" altLang="en-US"/>
        </a:p>
      </dgm:t>
    </dgm:pt>
    <dgm:pt modelId="{4EF30CA8-7A59-4A84-A2EE-A96F3C979845}">
      <dgm:prSet phldrT="[文本]"/>
      <dgm:spPr>
        <a:xfrm>
          <a:off x="5663551" y="1882067"/>
          <a:ext cx="2436908" cy="1670625"/>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动态装入</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497A8FFF-323B-4AF8-9620-F4BE40B0F47F}" cxnId="{CEC3FD81-24AA-4A43-B6FD-47E01941AFEE}" type="parTrans">
      <dgm:prSet/>
      <dgm:spPr/>
      <dgm:t>
        <a:bodyPr/>
        <a:lstStyle/>
        <a:p>
          <a:endParaRPr lang="zh-CN" altLang="en-US"/>
        </a:p>
      </dgm:t>
    </dgm:pt>
    <dgm:pt modelId="{AB393B0F-60AF-4E94-8059-C369E4445F03}" cxnId="{CEC3FD81-24AA-4A43-B6FD-47E01941AFEE}" type="sibTrans">
      <dgm:prSet/>
      <dgm:spPr/>
      <dgm:t>
        <a:bodyPr/>
        <a:lstStyle/>
        <a:p>
          <a:endParaRPr lang="zh-CN" altLang="en-US"/>
        </a:p>
      </dgm:t>
    </dgm:pt>
    <dgm:pt modelId="{131FF74D-EF7B-4EE8-A2E7-63C3CA7FDFDC}" type="pres">
      <dgm:prSet presAssocID="{ACEE0C36-862D-4901-8FAF-D0A7E8FD507B}" presName="Name0" presStyleCnt="0">
        <dgm:presLayoutVars>
          <dgm:dir/>
          <dgm:animLvl val="lvl"/>
          <dgm:resizeHandles val="exact"/>
        </dgm:presLayoutVars>
      </dgm:prSet>
      <dgm:spPr/>
    </dgm:pt>
    <dgm:pt modelId="{6A6CE17A-239A-41F1-9C0D-6AF887C46205}" type="pres">
      <dgm:prSet presAssocID="{FC9EE784-6711-46F3-91C9-E98E9EC6E22C}" presName="composite" presStyleCnt="0"/>
      <dgm:spPr/>
    </dgm:pt>
    <dgm:pt modelId="{96C153AF-5749-4F44-B92A-BB75450595CF}" type="pres">
      <dgm:prSet presAssocID="{FC9EE784-6711-46F3-91C9-E98E9EC6E22C}" presName="parTx" presStyleLbl="node1" presStyleIdx="0" presStyleCnt="3">
        <dgm:presLayoutVars>
          <dgm:chMax val="0"/>
          <dgm:chPref val="0"/>
          <dgm:bulletEnabled val="1"/>
        </dgm:presLayoutVars>
      </dgm:prSet>
      <dgm:spPr/>
      <dgm:t>
        <a:bodyPr/>
        <a:lstStyle/>
        <a:p>
          <a:endParaRPr lang="zh-CN" altLang="en-US"/>
        </a:p>
      </dgm:t>
    </dgm:pt>
    <dgm:pt modelId="{A07A29E6-EDA4-46D2-B705-170063469500}" type="pres">
      <dgm:prSet presAssocID="{FC9EE784-6711-46F3-91C9-E98E9EC6E22C}" presName="desTx" presStyleLbl="revTx" presStyleIdx="0" presStyleCnt="2">
        <dgm:presLayoutVars>
          <dgm:bulletEnabled val="1"/>
        </dgm:presLayoutVars>
      </dgm:prSet>
      <dgm:spPr/>
    </dgm:pt>
    <dgm:pt modelId="{842F028D-1958-4597-811C-8E7896EDA9D1}" type="pres">
      <dgm:prSet presAssocID="{36E60ED5-FEA3-48E7-9D57-60B7F8F69DE5}" presName="space" presStyleCnt="0"/>
      <dgm:spPr/>
    </dgm:pt>
    <dgm:pt modelId="{164902DB-E5DF-47BA-BE4E-63D2FB85C1C9}" type="pres">
      <dgm:prSet presAssocID="{4A6F8530-A842-4DC9-8767-07ADF105D638}" presName="composite" presStyleCnt="0"/>
      <dgm:spPr/>
    </dgm:pt>
    <dgm:pt modelId="{92D748BE-E9EF-4273-B6A7-8294268C7D2C}" type="pres">
      <dgm:prSet presAssocID="{4A6F8530-A842-4DC9-8767-07ADF105D638}" presName="parTx" presStyleLbl="node1" presStyleIdx="1" presStyleCnt="3">
        <dgm:presLayoutVars>
          <dgm:chMax val="0"/>
          <dgm:chPref val="0"/>
          <dgm:bulletEnabled val="1"/>
        </dgm:presLayoutVars>
      </dgm:prSet>
      <dgm:spPr/>
      <dgm:t>
        <a:bodyPr/>
        <a:lstStyle/>
        <a:p>
          <a:endParaRPr lang="zh-CN" altLang="en-US"/>
        </a:p>
      </dgm:t>
    </dgm:pt>
    <dgm:pt modelId="{14E454FE-172C-4DEF-8621-34517F08B18C}" type="pres">
      <dgm:prSet presAssocID="{4A6F8530-A842-4DC9-8767-07ADF105D638}" presName="desTx" presStyleLbl="revTx" presStyleIdx="0" presStyleCnt="2">
        <dgm:presLayoutVars>
          <dgm:bulletEnabled val="1"/>
        </dgm:presLayoutVars>
      </dgm:prSet>
      <dgm:spPr/>
      <dgm:t>
        <a:bodyPr/>
        <a:lstStyle/>
        <a:p>
          <a:endParaRPr lang="zh-CN" altLang="en-US"/>
        </a:p>
      </dgm:t>
    </dgm:pt>
    <dgm:pt modelId="{646657AB-ADDA-46B3-BB17-E725F82DFE08}" type="pres">
      <dgm:prSet presAssocID="{22D09320-F36F-4004-8CAD-DF979C697632}" presName="space" presStyleCnt="0"/>
      <dgm:spPr/>
    </dgm:pt>
    <dgm:pt modelId="{C9A8C2F1-17D1-4E2A-A03E-823CF262A25C}" type="pres">
      <dgm:prSet presAssocID="{8CA651E9-AA33-45DE-A16C-FF423B392552}" presName="composite" presStyleCnt="0"/>
      <dgm:spPr/>
    </dgm:pt>
    <dgm:pt modelId="{6CA4E663-B25D-47ED-944D-3D10061C988F}" type="pres">
      <dgm:prSet presAssocID="{8CA651E9-AA33-45DE-A16C-FF423B392552}" presName="parTx" presStyleLbl="node1" presStyleIdx="2" presStyleCnt="3">
        <dgm:presLayoutVars>
          <dgm:chMax val="0"/>
          <dgm:chPref val="0"/>
          <dgm:bulletEnabled val="1"/>
        </dgm:presLayoutVars>
      </dgm:prSet>
      <dgm:spPr/>
      <dgm:t>
        <a:bodyPr/>
        <a:lstStyle/>
        <a:p>
          <a:endParaRPr lang="zh-CN" altLang="en-US"/>
        </a:p>
      </dgm:t>
    </dgm:pt>
    <dgm:pt modelId="{67BF58A0-8F37-4687-98F7-2CDAD7F5AAEA}" type="pres">
      <dgm:prSet presAssocID="{8CA651E9-AA33-45DE-A16C-FF423B392552}" presName="desTx" presStyleLbl="revTx" presStyleIdx="1" presStyleCnt="2">
        <dgm:presLayoutVars>
          <dgm:bulletEnabled val="1"/>
        </dgm:presLayoutVars>
      </dgm:prSet>
      <dgm:spPr/>
      <dgm:t>
        <a:bodyPr/>
        <a:lstStyle/>
        <a:p>
          <a:endParaRPr lang="zh-CN" altLang="en-US"/>
        </a:p>
      </dgm:t>
    </dgm:pt>
  </dgm:ptLst>
  <dgm:cxnLst>
    <dgm:cxn modelId="{CEC3FD81-24AA-4A43-B6FD-47E01941AFEE}" srcId="{8CA651E9-AA33-45DE-A16C-FF423B392552}" destId="{4EF30CA8-7A59-4A84-A2EE-A96F3C979845}" srcOrd="2" destOrd="0" parTransId="{497A8FFF-323B-4AF8-9620-F4BE40B0F47F}" sibTransId="{AB393B0F-60AF-4E94-8059-C369E4445F03}"/>
    <dgm:cxn modelId="{4D823AD8-AA4B-45AB-950D-43A08373A098}" type="presOf" srcId="{4A6F8530-A842-4DC9-8767-07ADF105D638}" destId="{92D748BE-E9EF-4273-B6A7-8294268C7D2C}" srcOrd="0" destOrd="0" presId="urn:microsoft.com/office/officeart/2005/8/layout/chevron1"/>
    <dgm:cxn modelId="{FD897EE3-06D9-474F-856D-E795A1D13147}" srcId="{4A6F8530-A842-4DC9-8767-07ADF105D638}" destId="{2BBB758C-54D0-4AFC-8EBA-19C2595AF59B}" srcOrd="0" destOrd="0" parTransId="{2D4CAB2C-BC1E-4DE0-9AA0-D89A3656EF75}" sibTransId="{526D3540-A4A8-49D7-8BF3-94C6041F342C}"/>
    <dgm:cxn modelId="{4937C6F9-D555-46E7-8BFC-CFDC440EEF2E}" type="presOf" srcId="{8991B7DA-8F38-469C-AD83-70956B970B27}" destId="{14E454FE-172C-4DEF-8621-34517F08B18C}" srcOrd="0" destOrd="2" presId="urn:microsoft.com/office/officeart/2005/8/layout/chevron1"/>
    <dgm:cxn modelId="{E802EFE1-2B17-4C6C-A4E8-FADBEF7ECAC3}" type="presOf" srcId="{219538D2-682F-48AF-AA52-3599BD65139A}" destId="{67BF58A0-8F37-4687-98F7-2CDAD7F5AAEA}" srcOrd="0" destOrd="0" presId="urn:microsoft.com/office/officeart/2005/8/layout/chevron1"/>
    <dgm:cxn modelId="{1FE08159-0527-4511-8ABD-69E516E03A3B}" srcId="{8CA651E9-AA33-45DE-A16C-FF423B392552}" destId="{A8F1C5CF-1D4A-4148-A0FF-66D010BEB879}" srcOrd="1" destOrd="0" parTransId="{102D2E44-5B9E-459E-A214-F5FC5CF066F4}" sibTransId="{F439C868-81AC-4BB1-A358-6E84A6ACC236}"/>
    <dgm:cxn modelId="{DF6ADE05-C0DE-44E1-B1FA-19FD1FBBD665}" srcId="{4A6F8530-A842-4DC9-8767-07ADF105D638}" destId="{8991B7DA-8F38-469C-AD83-70956B970B27}" srcOrd="2" destOrd="0" parTransId="{F72A5292-AFE9-4B54-8A0E-71A22D39460A}" sibTransId="{F30AE935-8B59-4648-ABEF-2DD1E630906D}"/>
    <dgm:cxn modelId="{CC95866C-F726-4DD8-9234-977AD6A40590}" srcId="{ACEE0C36-862D-4901-8FAF-D0A7E8FD507B}" destId="{8CA651E9-AA33-45DE-A16C-FF423B392552}" srcOrd="2" destOrd="0" parTransId="{9A17A7D9-A781-4701-AAE5-9A14414541EB}" sibTransId="{DA1CC50C-29DA-4088-9E54-82731C52D710}"/>
    <dgm:cxn modelId="{29CE9721-FC1F-471B-AA68-B3B4902611D5}" type="presOf" srcId="{ACEE0C36-862D-4901-8FAF-D0A7E8FD507B}" destId="{131FF74D-EF7B-4EE8-A2E7-63C3CA7FDFDC}" srcOrd="0" destOrd="0" presId="urn:microsoft.com/office/officeart/2005/8/layout/chevron1"/>
    <dgm:cxn modelId="{9308A4C7-B3EE-49B7-8A0E-959CA47C675A}" type="presOf" srcId="{FC9EE784-6711-46F3-91C9-E98E9EC6E22C}" destId="{96C153AF-5749-4F44-B92A-BB75450595CF}" srcOrd="0" destOrd="0" presId="urn:microsoft.com/office/officeart/2005/8/layout/chevron1"/>
    <dgm:cxn modelId="{10AE7E06-EC5F-4FDB-8608-A3D97B7C9A9D}" type="presOf" srcId="{A8F1C5CF-1D4A-4148-A0FF-66D010BEB879}" destId="{67BF58A0-8F37-4687-98F7-2CDAD7F5AAEA}" srcOrd="0" destOrd="1" presId="urn:microsoft.com/office/officeart/2005/8/layout/chevron1"/>
    <dgm:cxn modelId="{34175D14-781B-4D92-8B53-FCAF81B4626A}" type="presOf" srcId="{4EF30CA8-7A59-4A84-A2EE-A96F3C979845}" destId="{67BF58A0-8F37-4687-98F7-2CDAD7F5AAEA}" srcOrd="0" destOrd="2" presId="urn:microsoft.com/office/officeart/2005/8/layout/chevron1"/>
    <dgm:cxn modelId="{0F98B0C3-1DEE-4447-85AB-56C39176B073}" type="presOf" srcId="{8CA651E9-AA33-45DE-A16C-FF423B392552}" destId="{6CA4E663-B25D-47ED-944D-3D10061C988F}" srcOrd="0" destOrd="0" presId="urn:microsoft.com/office/officeart/2005/8/layout/chevron1"/>
    <dgm:cxn modelId="{3E556456-4998-4151-9558-B9581E9E849D}" srcId="{4A6F8530-A842-4DC9-8767-07ADF105D638}" destId="{0EE6269F-FFBD-4619-87F8-A8BB43F40252}" srcOrd="1" destOrd="0" parTransId="{CD04B250-6DB5-4110-85B1-BDBABB08015C}" sibTransId="{F3FABF36-5CD8-4112-84E2-9F4CB920F7A9}"/>
    <dgm:cxn modelId="{AC856530-A3EE-4089-A072-DA6013F20822}" srcId="{ACEE0C36-862D-4901-8FAF-D0A7E8FD507B}" destId="{FC9EE784-6711-46F3-91C9-E98E9EC6E22C}" srcOrd="0" destOrd="0" parTransId="{847577D4-1298-4313-BA39-AE9C65CFA63B}" sibTransId="{36E60ED5-FEA3-48E7-9D57-60B7F8F69DE5}"/>
    <dgm:cxn modelId="{CF109E34-CDE9-4023-9858-718F8B408B25}" srcId="{ACEE0C36-862D-4901-8FAF-D0A7E8FD507B}" destId="{4A6F8530-A842-4DC9-8767-07ADF105D638}" srcOrd="1" destOrd="0" parTransId="{B0729FE0-1AC3-4600-B2FD-0F6EFE8088E8}" sibTransId="{22D09320-F36F-4004-8CAD-DF979C697632}"/>
    <dgm:cxn modelId="{7924A19A-AE0A-4051-BF06-1124AEBF0769}" srcId="{8CA651E9-AA33-45DE-A16C-FF423B392552}" destId="{219538D2-682F-48AF-AA52-3599BD65139A}" srcOrd="0" destOrd="0" parTransId="{703D0FE9-269E-4509-A9DD-2B27D371E07C}" sibTransId="{6786B179-84B3-4EBA-80A9-B119531E0822}"/>
    <dgm:cxn modelId="{69A35DF2-5C05-45F1-8594-6E8E63AC66CF}" type="presOf" srcId="{2BBB758C-54D0-4AFC-8EBA-19C2595AF59B}" destId="{14E454FE-172C-4DEF-8621-34517F08B18C}" srcOrd="0" destOrd="0" presId="urn:microsoft.com/office/officeart/2005/8/layout/chevron1"/>
    <dgm:cxn modelId="{5CCECFEF-7180-43C2-B9EC-C25E5F07C546}" type="presOf" srcId="{0EE6269F-FFBD-4619-87F8-A8BB43F40252}" destId="{14E454FE-172C-4DEF-8621-34517F08B18C}" srcOrd="0" destOrd="1" presId="urn:microsoft.com/office/officeart/2005/8/layout/chevron1"/>
    <dgm:cxn modelId="{A18D5E54-8F42-4652-A0D9-BC05F3C9EBC1}" type="presParOf" srcId="{131FF74D-EF7B-4EE8-A2E7-63C3CA7FDFDC}" destId="{6A6CE17A-239A-41F1-9C0D-6AF887C46205}" srcOrd="0" destOrd="0" presId="urn:microsoft.com/office/officeart/2005/8/layout/chevron1"/>
    <dgm:cxn modelId="{E88CB0CB-7892-4B1D-8954-A9642909A7D5}" type="presParOf" srcId="{6A6CE17A-239A-41F1-9C0D-6AF887C46205}" destId="{96C153AF-5749-4F44-B92A-BB75450595CF}" srcOrd="0" destOrd="0" presId="urn:microsoft.com/office/officeart/2005/8/layout/chevron1"/>
    <dgm:cxn modelId="{F3084675-7587-4CC8-9924-DF392BBA00FE}" type="presParOf" srcId="{6A6CE17A-239A-41F1-9C0D-6AF887C46205}" destId="{A07A29E6-EDA4-46D2-B705-170063469500}" srcOrd="1" destOrd="0" presId="urn:microsoft.com/office/officeart/2005/8/layout/chevron1"/>
    <dgm:cxn modelId="{CFD14638-CC08-4C7B-BEC8-84FE9EF8AD1E}" type="presParOf" srcId="{131FF74D-EF7B-4EE8-A2E7-63C3CA7FDFDC}" destId="{842F028D-1958-4597-811C-8E7896EDA9D1}" srcOrd="1" destOrd="0" presId="urn:microsoft.com/office/officeart/2005/8/layout/chevron1"/>
    <dgm:cxn modelId="{12BB2E51-868D-4D69-B5AC-27351ABA048F}" type="presParOf" srcId="{131FF74D-EF7B-4EE8-A2E7-63C3CA7FDFDC}" destId="{164902DB-E5DF-47BA-BE4E-63D2FB85C1C9}" srcOrd="2" destOrd="0" presId="urn:microsoft.com/office/officeart/2005/8/layout/chevron1"/>
    <dgm:cxn modelId="{2A1908DF-B9DC-47D7-90B2-30EA3F19584A}" type="presParOf" srcId="{164902DB-E5DF-47BA-BE4E-63D2FB85C1C9}" destId="{92D748BE-E9EF-4273-B6A7-8294268C7D2C}" srcOrd="0" destOrd="0" presId="urn:microsoft.com/office/officeart/2005/8/layout/chevron1"/>
    <dgm:cxn modelId="{DFEA2669-9947-4172-A42A-ACB2559D7C31}" type="presParOf" srcId="{164902DB-E5DF-47BA-BE4E-63D2FB85C1C9}" destId="{14E454FE-172C-4DEF-8621-34517F08B18C}" srcOrd="1" destOrd="0" presId="urn:microsoft.com/office/officeart/2005/8/layout/chevron1"/>
    <dgm:cxn modelId="{EA1BC488-5A55-470F-979B-481347F6B5D0}" type="presParOf" srcId="{131FF74D-EF7B-4EE8-A2E7-63C3CA7FDFDC}" destId="{646657AB-ADDA-46B3-BB17-E725F82DFE08}" srcOrd="3" destOrd="0" presId="urn:microsoft.com/office/officeart/2005/8/layout/chevron1"/>
    <dgm:cxn modelId="{F5E4AA53-F518-4CE8-B24C-B9867C1C0A04}" type="presParOf" srcId="{131FF74D-EF7B-4EE8-A2E7-63C3CA7FDFDC}" destId="{C9A8C2F1-17D1-4E2A-A03E-823CF262A25C}" srcOrd="4" destOrd="0" presId="urn:microsoft.com/office/officeart/2005/8/layout/chevron1"/>
    <dgm:cxn modelId="{7B9646A6-96AB-4A09-9123-5EFED9674DEA}" type="presParOf" srcId="{C9A8C2F1-17D1-4E2A-A03E-823CF262A25C}" destId="{6CA4E663-B25D-47ED-944D-3D10061C988F}" srcOrd="0" destOrd="0" presId="urn:microsoft.com/office/officeart/2005/8/layout/chevron1"/>
    <dgm:cxn modelId="{8C1827AA-41DF-4365-AD2E-05B9631E0479}" type="presParOf" srcId="{C9A8C2F1-17D1-4E2A-A03E-823CF262A25C}" destId="{67BF58A0-8F37-4687-98F7-2CDAD7F5AAEA}" srcOrd="1"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EE0C36-862D-4901-8FAF-D0A7E8FD507B}" type="doc">
      <dgm:prSet loTypeId="urn:microsoft.com/office/officeart/2005/8/layout/chevron1" loCatId="process" qsTypeId="urn:microsoft.com/office/officeart/2005/8/quickstyle/simple4" qsCatId="simple" csTypeId="urn:microsoft.com/office/officeart/2005/8/colors/colorful1" csCatId="colorful" phldr="1"/>
      <dgm:spPr/>
    </dgm:pt>
    <dgm:pt modelId="{FC9EE784-6711-46F3-91C9-E98E9EC6E22C}">
      <dgm:prSet phldrT="[文本]"/>
      <dgm:spPr>
        <a:xfrm>
          <a:off x="3281" y="321999"/>
          <a:ext cx="3046135" cy="1026000"/>
        </a:xfrm>
        <a:prstGeom prst="chevron">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Arial" panose="020B0604020202020204"/>
              <a:ea typeface="华文细黑"/>
              <a:cs typeface="+mn-cs"/>
            </a:rPr>
            <a:t>连续分配</a:t>
          </a:r>
          <a:endParaRPr lang="en-US" altLang="zh-CN" dirty="0" smtClean="0">
            <a:solidFill>
              <a:sysClr val="window" lastClr="FFFFFF"/>
            </a:solidFill>
            <a:latin typeface="Arial" panose="020B0604020202020204"/>
            <a:ea typeface="华文细黑"/>
            <a:cs typeface="+mn-cs"/>
          </a:endParaRPr>
        </a:p>
        <a:p>
          <a:r>
            <a:rPr lang="en-US" altLang="en-US" dirty="0" smtClean="0">
              <a:solidFill>
                <a:sysClr val="window" lastClr="FFFFFF"/>
              </a:solidFill>
              <a:latin typeface="Arial" panose="020B0604020202020204"/>
              <a:ea typeface="华文细黑"/>
              <a:cs typeface="+mn-cs"/>
            </a:rPr>
            <a:t>Contiguous Memory Allocation</a:t>
          </a:r>
          <a:endParaRPr lang="zh-CN" altLang="en-US" dirty="0">
            <a:solidFill>
              <a:sysClr val="window" lastClr="FFFFFF"/>
            </a:solidFill>
            <a:latin typeface="Arial" panose="020B0604020202020204"/>
            <a:ea typeface="华文细黑"/>
            <a:cs typeface="+mn-cs"/>
          </a:endParaRPr>
        </a:p>
      </dgm:t>
    </dgm:pt>
    <dgm:pt modelId="{847577D4-1298-4313-BA39-AE9C65CFA63B}" cxnId="{AC856530-A3EE-4089-A072-DA6013F20822}" type="parTrans">
      <dgm:prSet/>
      <dgm:spPr/>
      <dgm:t>
        <a:bodyPr/>
        <a:lstStyle/>
        <a:p>
          <a:endParaRPr lang="zh-CN" altLang="en-US"/>
        </a:p>
      </dgm:t>
    </dgm:pt>
    <dgm:pt modelId="{36E60ED5-FEA3-48E7-9D57-60B7F8F69DE5}" cxnId="{AC856530-A3EE-4089-A072-DA6013F20822}" type="sibTrans">
      <dgm:prSet/>
      <dgm:spPr/>
      <dgm:t>
        <a:bodyPr/>
        <a:lstStyle/>
        <a:p>
          <a:endParaRPr lang="zh-CN" altLang="en-US"/>
        </a:p>
      </dgm:t>
    </dgm:pt>
    <dgm:pt modelId="{8CA651E9-AA33-45DE-A16C-FF423B392552}">
      <dgm:prSet phldrT="[文本]"/>
      <dgm:spPr>
        <a:xfrm>
          <a:off x="2833416" y="321999"/>
          <a:ext cx="3046135" cy="1026000"/>
        </a:xfrm>
        <a:prstGeom prst="chevron">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Arial" panose="020B0604020202020204"/>
              <a:ea typeface="华文细黑"/>
              <a:cs typeface="+mn-cs"/>
            </a:rPr>
            <a:t>离散分配</a:t>
          </a:r>
          <a:endParaRPr lang="en-US" altLang="zh-CN" dirty="0" smtClean="0">
            <a:solidFill>
              <a:sysClr val="window" lastClr="FFFFFF"/>
            </a:solidFill>
            <a:latin typeface="Arial" panose="020B0604020202020204"/>
            <a:ea typeface="华文细黑"/>
            <a:cs typeface="+mn-cs"/>
          </a:endParaRPr>
        </a:p>
        <a:p>
          <a:r>
            <a:rPr lang="en-US" altLang="zh-CN" dirty="0" smtClean="0">
              <a:solidFill>
                <a:sysClr val="window" lastClr="FFFFFF"/>
              </a:solidFill>
              <a:latin typeface="Arial" panose="020B0604020202020204"/>
              <a:ea typeface="华文细黑"/>
              <a:cs typeface="+mn-cs"/>
            </a:rPr>
            <a:t>Non-Contiguous Memory Allocation</a:t>
          </a:r>
          <a:endParaRPr lang="zh-CN" altLang="en-US" dirty="0">
            <a:solidFill>
              <a:sysClr val="window" lastClr="FFFFFF"/>
            </a:solidFill>
            <a:latin typeface="Arial" panose="020B0604020202020204"/>
            <a:ea typeface="华文细黑"/>
            <a:cs typeface="+mn-cs"/>
          </a:endParaRPr>
        </a:p>
      </dgm:t>
    </dgm:pt>
    <dgm:pt modelId="{9A17A7D9-A781-4701-AAE5-9A14414541EB}" cxnId="{CC95866C-F726-4DD8-9234-977AD6A40590}" type="parTrans">
      <dgm:prSet/>
      <dgm:spPr/>
      <dgm:t>
        <a:bodyPr/>
        <a:lstStyle/>
        <a:p>
          <a:endParaRPr lang="zh-CN" altLang="en-US"/>
        </a:p>
      </dgm:t>
    </dgm:pt>
    <dgm:pt modelId="{DA1CC50C-29DA-4088-9E54-82731C52D710}" cxnId="{CC95866C-F726-4DD8-9234-977AD6A40590}" type="sibTrans">
      <dgm:prSet/>
      <dgm:spPr/>
      <dgm:t>
        <a:bodyPr/>
        <a:lstStyle/>
        <a:p>
          <a:endParaRPr lang="zh-CN" altLang="en-US"/>
        </a:p>
      </dgm:t>
    </dgm:pt>
    <dgm:pt modelId="{2BBB758C-54D0-4AFC-8EBA-19C2595AF59B}">
      <dgm:prSet phldrT="[文本]"/>
      <dgm:spPr>
        <a:xfrm>
          <a:off x="328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单一连续分配</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2D4CAB2C-BC1E-4DE0-9AA0-D89A3656EF75}" cxnId="{FD897EE3-06D9-474F-856D-E795A1D13147}" type="parTrans">
      <dgm:prSet/>
      <dgm:spPr/>
      <dgm:t>
        <a:bodyPr/>
        <a:lstStyle/>
        <a:p>
          <a:endParaRPr lang="zh-CN" altLang="en-US"/>
        </a:p>
      </dgm:t>
    </dgm:pt>
    <dgm:pt modelId="{526D3540-A4A8-49D7-8BF3-94C6041F342C}" cxnId="{FD897EE3-06D9-474F-856D-E795A1D13147}" type="sibTrans">
      <dgm:prSet/>
      <dgm:spPr/>
      <dgm:t>
        <a:bodyPr/>
        <a:lstStyle/>
        <a:p>
          <a:endParaRPr lang="zh-CN" altLang="en-US"/>
        </a:p>
      </dgm:t>
    </dgm:pt>
    <dgm:pt modelId="{0EE6269F-FFBD-4619-87F8-A8BB43F40252}">
      <dgm:prSet phldrT="[文本]"/>
      <dgm:spPr>
        <a:xfrm>
          <a:off x="328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固定分区分配</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CD04B250-6DB5-4110-85B1-BDBABB08015C}" cxnId="{3E556456-4998-4151-9558-B9581E9E849D}" type="parTrans">
      <dgm:prSet/>
      <dgm:spPr/>
      <dgm:t>
        <a:bodyPr/>
        <a:lstStyle/>
        <a:p>
          <a:endParaRPr lang="zh-CN" altLang="en-US"/>
        </a:p>
      </dgm:t>
    </dgm:pt>
    <dgm:pt modelId="{F3FABF36-5CD8-4112-84E2-9F4CB920F7A9}" cxnId="{3E556456-4998-4151-9558-B9581E9E849D}" type="sibTrans">
      <dgm:prSet/>
      <dgm:spPr/>
      <dgm:t>
        <a:bodyPr/>
        <a:lstStyle/>
        <a:p>
          <a:endParaRPr lang="zh-CN" altLang="en-US"/>
        </a:p>
      </dgm:t>
    </dgm:pt>
    <dgm:pt modelId="{8991B7DA-8F38-469C-AD83-70956B970B27}">
      <dgm:prSet phldrT="[文本]"/>
      <dgm:spPr>
        <a:xfrm>
          <a:off x="328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动态分区分配</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F72A5292-AFE9-4B54-8A0E-71A22D39460A}" cxnId="{DF6ADE05-C0DE-44E1-B1FA-19FD1FBBD665}" type="parTrans">
      <dgm:prSet/>
      <dgm:spPr/>
      <dgm:t>
        <a:bodyPr/>
        <a:lstStyle/>
        <a:p>
          <a:endParaRPr lang="zh-CN" altLang="en-US"/>
        </a:p>
      </dgm:t>
    </dgm:pt>
    <dgm:pt modelId="{F30AE935-8B59-4648-ABEF-2DD1E630906D}" cxnId="{DF6ADE05-C0DE-44E1-B1FA-19FD1FBBD665}" type="sibTrans">
      <dgm:prSet/>
      <dgm:spPr/>
      <dgm:t>
        <a:bodyPr/>
        <a:lstStyle/>
        <a:p>
          <a:endParaRPr lang="zh-CN" altLang="en-US"/>
        </a:p>
      </dgm:t>
    </dgm:pt>
    <dgm:pt modelId="{219538D2-682F-48AF-AA52-3599BD65139A}">
      <dgm:prSet phldrT="[文本]"/>
      <dgm:spPr>
        <a:xfrm>
          <a:off x="2833416"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分页存储管理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703D0FE9-269E-4509-A9DD-2B27D371E07C}" cxnId="{7924A19A-AE0A-4051-BF06-1124AEBF0769}" type="parTrans">
      <dgm:prSet/>
      <dgm:spPr/>
      <dgm:t>
        <a:bodyPr/>
        <a:lstStyle/>
        <a:p>
          <a:endParaRPr lang="zh-CN" altLang="en-US"/>
        </a:p>
      </dgm:t>
    </dgm:pt>
    <dgm:pt modelId="{6786B179-84B3-4EBA-80A9-B119531E0822}" cxnId="{7924A19A-AE0A-4051-BF06-1124AEBF0769}" type="sibTrans">
      <dgm:prSet/>
      <dgm:spPr/>
      <dgm:t>
        <a:bodyPr/>
        <a:lstStyle/>
        <a:p>
          <a:endParaRPr lang="zh-CN" altLang="en-US"/>
        </a:p>
      </dgm:t>
    </dgm:pt>
    <dgm:pt modelId="{A8F1C5CF-1D4A-4148-A0FF-66D010BEB879}">
      <dgm:prSet phldrT="[文本]"/>
      <dgm:spPr>
        <a:xfrm>
          <a:off x="2833416"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段式存储管理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102D2E44-5B9E-459E-A214-F5FC5CF066F4}" cxnId="{1FE08159-0527-4511-8ABD-69E516E03A3B}" type="parTrans">
      <dgm:prSet/>
      <dgm:spPr/>
      <dgm:t>
        <a:bodyPr/>
        <a:lstStyle/>
        <a:p>
          <a:endParaRPr lang="zh-CN" altLang="en-US"/>
        </a:p>
      </dgm:t>
    </dgm:pt>
    <dgm:pt modelId="{F439C868-81AC-4BB1-A358-6E84A6ACC236}" cxnId="{1FE08159-0527-4511-8ABD-69E516E03A3B}" type="sibTrans">
      <dgm:prSet/>
      <dgm:spPr/>
      <dgm:t>
        <a:bodyPr/>
        <a:lstStyle/>
        <a:p>
          <a:endParaRPr lang="zh-CN" altLang="en-US"/>
        </a:p>
      </dgm:t>
    </dgm:pt>
    <dgm:pt modelId="{4EF30CA8-7A59-4A84-A2EE-A96F3C979845}">
      <dgm:prSet phldrT="[文本]"/>
      <dgm:spPr>
        <a:xfrm>
          <a:off x="2833416"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段页式存储管理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497A8FFF-323B-4AF8-9620-F4BE40B0F47F}" cxnId="{CEC3FD81-24AA-4A43-B6FD-47E01941AFEE}" type="parTrans">
      <dgm:prSet/>
      <dgm:spPr/>
      <dgm:t>
        <a:bodyPr/>
        <a:lstStyle/>
        <a:p>
          <a:endParaRPr lang="zh-CN" altLang="en-US"/>
        </a:p>
      </dgm:t>
    </dgm:pt>
    <dgm:pt modelId="{AB393B0F-60AF-4E94-8059-C369E4445F03}" cxnId="{CEC3FD81-24AA-4A43-B6FD-47E01941AFEE}" type="sibTrans">
      <dgm:prSet/>
      <dgm:spPr/>
      <dgm:t>
        <a:bodyPr/>
        <a:lstStyle/>
        <a:p>
          <a:endParaRPr lang="zh-CN" altLang="en-US"/>
        </a:p>
      </dgm:t>
    </dgm:pt>
    <dgm:pt modelId="{FF5F93F1-4404-432F-9048-CC05554FF28E}">
      <dgm:prSet phldrT="[文本]"/>
      <dgm:spPr>
        <a:xfrm>
          <a:off x="328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可重定位分区分配</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E9C7540F-D7D3-49C9-95F2-B93AA0EB69DA}" cxnId="{8E873AF3-885D-48A0-A933-C2462F845108}" type="parTrans">
      <dgm:prSet/>
      <dgm:spPr/>
      <dgm:t>
        <a:bodyPr/>
        <a:lstStyle/>
        <a:p>
          <a:endParaRPr lang="zh-CN" altLang="en-US"/>
        </a:p>
      </dgm:t>
    </dgm:pt>
    <dgm:pt modelId="{B97EA600-634A-40D1-9C8F-C61F7E1AE285}" cxnId="{8E873AF3-885D-48A0-A933-C2462F845108}" type="sibTrans">
      <dgm:prSet/>
      <dgm:spPr/>
      <dgm:t>
        <a:bodyPr/>
        <a:lstStyle/>
        <a:p>
          <a:endParaRPr lang="zh-CN" altLang="en-US"/>
        </a:p>
      </dgm:t>
    </dgm:pt>
    <dgm:pt modelId="{7F1BA8B1-A659-4186-B95C-2DB596058140}">
      <dgm:prSet phldrT="[文本]"/>
      <dgm:spPr>
        <a:xfrm>
          <a:off x="328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覆盖</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DD103219-B55D-4A7A-A8BC-A9A790EADA1A}" cxnId="{21B41B5E-D448-4B33-9E6A-872D38A0E099}" type="parTrans">
      <dgm:prSet/>
      <dgm:spPr/>
      <dgm:t>
        <a:bodyPr/>
        <a:lstStyle/>
        <a:p>
          <a:endParaRPr lang="zh-CN" altLang="en-US"/>
        </a:p>
      </dgm:t>
    </dgm:pt>
    <dgm:pt modelId="{722CBFF8-E73A-4FBC-90E5-D879DC33E4F4}" cxnId="{21B41B5E-D448-4B33-9E6A-872D38A0E099}" type="sibTrans">
      <dgm:prSet/>
      <dgm:spPr/>
      <dgm:t>
        <a:bodyPr/>
        <a:lstStyle/>
        <a:p>
          <a:endParaRPr lang="zh-CN" altLang="en-US"/>
        </a:p>
      </dgm:t>
    </dgm:pt>
    <dgm:pt modelId="{4C270DBE-59E8-4F24-9522-A9EF2F38F7D8}">
      <dgm:prSet phldrT="[文本]"/>
      <dgm:spPr>
        <a:xfrm>
          <a:off x="328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对换</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52693341-7438-4E1B-9B1E-2520A8A3F252}" cxnId="{172BC63E-1C45-4B6D-851F-1356526202F8}" type="parTrans">
      <dgm:prSet/>
      <dgm:spPr/>
      <dgm:t>
        <a:bodyPr/>
        <a:lstStyle/>
        <a:p>
          <a:endParaRPr lang="zh-CN" altLang="en-US"/>
        </a:p>
      </dgm:t>
    </dgm:pt>
    <dgm:pt modelId="{87855598-30CF-4093-A4F9-7823F0003D51}" cxnId="{172BC63E-1C45-4B6D-851F-1356526202F8}" type="sibTrans">
      <dgm:prSet/>
      <dgm:spPr/>
      <dgm:t>
        <a:bodyPr/>
        <a:lstStyle/>
        <a:p>
          <a:endParaRPr lang="zh-CN" altLang="en-US"/>
        </a:p>
      </dgm:t>
    </dgm:pt>
    <dgm:pt modelId="{D71D76DA-BA74-42AA-90C3-A2510E08DE88}">
      <dgm:prSet phldrT="[文本]"/>
      <dgm:spPr>
        <a:xfrm>
          <a:off x="328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分区管理</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D918E7BE-2D4A-46E1-8193-37579A4FAFF6}" cxnId="{CD9AE6D1-B60C-41E9-AC38-5115B95589FE}" type="parTrans">
      <dgm:prSet/>
      <dgm:spPr/>
      <dgm:t>
        <a:bodyPr/>
        <a:lstStyle/>
        <a:p>
          <a:endParaRPr lang="zh-CN" altLang="en-US"/>
        </a:p>
      </dgm:t>
    </dgm:pt>
    <dgm:pt modelId="{C50EBBDD-72D0-4226-8B1C-DE0F17238167}" cxnId="{CD9AE6D1-B60C-41E9-AC38-5115B95589FE}" type="sibTrans">
      <dgm:prSet/>
      <dgm:spPr/>
      <dgm:t>
        <a:bodyPr/>
        <a:lstStyle/>
        <a:p>
          <a:endParaRPr lang="zh-CN" altLang="en-US"/>
        </a:p>
      </dgm:t>
    </dgm:pt>
    <dgm:pt modelId="{C5BD31C0-D27F-4FB4-B801-8615F54A9704}">
      <dgm:prSet phldrT="[文本]"/>
      <dgm:spPr>
        <a:xfrm>
          <a:off x="5663551" y="321999"/>
          <a:ext cx="3046135" cy="1026000"/>
        </a:xfrm>
        <a:prstGeom prst="chevron">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Arial" panose="020B0604020202020204"/>
              <a:ea typeface="华文细黑"/>
              <a:cs typeface="+mn-cs"/>
            </a:rPr>
            <a:t>虚拟存储器</a:t>
          </a:r>
          <a:endParaRPr lang="en-US" altLang="zh-CN" dirty="0" smtClean="0">
            <a:solidFill>
              <a:sysClr val="window" lastClr="FFFFFF"/>
            </a:solidFill>
            <a:latin typeface="Arial" panose="020B0604020202020204"/>
            <a:ea typeface="华文细黑"/>
            <a:cs typeface="+mn-cs"/>
          </a:endParaRPr>
        </a:p>
        <a:p>
          <a:r>
            <a:rPr lang="en-US" altLang="zh-CN" dirty="0" smtClean="0">
              <a:solidFill>
                <a:sysClr val="window" lastClr="FFFFFF"/>
              </a:solidFill>
              <a:latin typeface="Arial" panose="020B0604020202020204"/>
              <a:ea typeface="华文细黑"/>
              <a:cs typeface="+mn-cs"/>
            </a:rPr>
            <a:t>Virtual Memory Management</a:t>
          </a:r>
          <a:endParaRPr lang="zh-CN" altLang="en-US" dirty="0">
            <a:solidFill>
              <a:sysClr val="window" lastClr="FFFFFF"/>
            </a:solidFill>
            <a:latin typeface="Arial" panose="020B0604020202020204"/>
            <a:ea typeface="华文细黑"/>
            <a:cs typeface="+mn-cs"/>
          </a:endParaRPr>
        </a:p>
      </dgm:t>
    </dgm:pt>
    <dgm:pt modelId="{ED0188C2-98EA-4F19-8FD3-B9AA7FF0A850}" cxnId="{10703B45-BCCB-4C68-840A-C6A0A2B0A7AD}" type="parTrans">
      <dgm:prSet/>
      <dgm:spPr/>
      <dgm:t>
        <a:bodyPr/>
        <a:lstStyle/>
        <a:p>
          <a:endParaRPr lang="zh-CN" altLang="en-US"/>
        </a:p>
      </dgm:t>
    </dgm:pt>
    <dgm:pt modelId="{7F49C959-CF55-44FD-9C78-054814EFF7A2}" cxnId="{10703B45-BCCB-4C68-840A-C6A0A2B0A7AD}" type="sibTrans">
      <dgm:prSet/>
      <dgm:spPr/>
      <dgm:t>
        <a:bodyPr/>
        <a:lstStyle/>
        <a:p>
          <a:endParaRPr lang="zh-CN" altLang="en-US"/>
        </a:p>
      </dgm:t>
    </dgm:pt>
    <dgm:pt modelId="{C722DDEE-90F2-4A7D-BC93-EC9EB18B7222}">
      <dgm:prSet phldrT="[文本]"/>
      <dgm:spPr>
        <a:xfrm>
          <a:off x="566355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请求分页存储管理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B112A432-B758-4FC0-BC73-9EF758F49059}" cxnId="{79BA9C74-53C6-4BAB-97D7-FD14A010A7C9}" type="parTrans">
      <dgm:prSet/>
      <dgm:spPr/>
      <dgm:t>
        <a:bodyPr/>
        <a:lstStyle/>
        <a:p>
          <a:endParaRPr lang="zh-CN" altLang="en-US"/>
        </a:p>
      </dgm:t>
    </dgm:pt>
    <dgm:pt modelId="{B5E8BA46-8365-42EC-A6C4-FA9B8E2ED855}" cxnId="{79BA9C74-53C6-4BAB-97D7-FD14A010A7C9}" type="sibTrans">
      <dgm:prSet/>
      <dgm:spPr/>
      <dgm:t>
        <a:bodyPr/>
        <a:lstStyle/>
        <a:p>
          <a:endParaRPr lang="zh-CN" altLang="en-US"/>
        </a:p>
      </dgm:t>
    </dgm:pt>
    <dgm:pt modelId="{0DBC0603-3197-4E48-AC59-CF5E1A7EC082}">
      <dgm:prSet phldrT="[文本]"/>
      <dgm:spPr>
        <a:xfrm>
          <a:off x="566355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段页式虚拟存储</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5C4F5C02-12AF-4C47-9303-F63F17B809B5}" cxnId="{E23C4D5F-5664-4CA3-B9A6-02FC2A32077E}" type="parTrans">
      <dgm:prSet/>
      <dgm:spPr/>
      <dgm:t>
        <a:bodyPr/>
        <a:lstStyle/>
        <a:p>
          <a:endParaRPr lang="zh-CN" altLang="en-US"/>
        </a:p>
      </dgm:t>
    </dgm:pt>
    <dgm:pt modelId="{185D0A60-3B9A-4523-AD66-F32ACBC9652C}" cxnId="{E23C4D5F-5664-4CA3-B9A6-02FC2A32077E}" type="sibTrans">
      <dgm:prSet/>
      <dgm:spPr/>
      <dgm:t>
        <a:bodyPr/>
        <a:lstStyle/>
        <a:p>
          <a:endParaRPr lang="zh-CN" altLang="en-US"/>
        </a:p>
      </dgm:t>
    </dgm:pt>
    <dgm:pt modelId="{9EAC13DF-0DAD-4BB5-B3EA-808D3700D8A9}">
      <dgm:prSet phldrT="[文本]"/>
      <dgm:spPr>
        <a:xfrm>
          <a:off x="5663551" y="1476250"/>
          <a:ext cx="2436908" cy="2265750"/>
        </a:xfrm>
        <a:prstGeom prst="rect">
          <a:avLst/>
        </a:prstGeom>
        <a:noFill/>
        <a:ln>
          <a:noFill/>
        </a:ln>
        <a:effectLst/>
      </dgm:spPr>
      <dgm:t>
        <a:bodyPr/>
        <a:lstStyle/>
        <a:p>
          <a:r>
            <a:rPr lang="zh-CN" altLang="en-US" dirty="0" smtClean="0">
              <a:solidFill>
                <a:sysClr val="windowText" lastClr="000000">
                  <a:hueOff val="0"/>
                  <a:satOff val="0"/>
                  <a:lumOff val="0"/>
                  <a:alphaOff val="0"/>
                </a:sysClr>
              </a:solidFill>
              <a:latin typeface="Arial" panose="020B0604020202020204"/>
              <a:ea typeface="华文细黑"/>
              <a:cs typeface="+mn-cs"/>
            </a:rPr>
            <a:t>请求分段存储管理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dgm:t>
    </dgm:pt>
    <dgm:pt modelId="{CFCE6B90-EEF9-457B-9CA9-E7934B81F007}" cxnId="{D5CA8891-C76E-4BC6-92B1-34CA814D5905}" type="parTrans">
      <dgm:prSet/>
      <dgm:spPr/>
      <dgm:t>
        <a:bodyPr/>
        <a:lstStyle/>
        <a:p>
          <a:endParaRPr lang="zh-CN" altLang="en-US"/>
        </a:p>
      </dgm:t>
    </dgm:pt>
    <dgm:pt modelId="{64783711-AAAF-4B90-B8F8-AA33E0FD6C63}" cxnId="{D5CA8891-C76E-4BC6-92B1-34CA814D5905}" type="sibTrans">
      <dgm:prSet/>
      <dgm:spPr/>
      <dgm:t>
        <a:bodyPr/>
        <a:lstStyle/>
        <a:p>
          <a:endParaRPr lang="zh-CN" altLang="en-US"/>
        </a:p>
      </dgm:t>
    </dgm:pt>
    <dgm:pt modelId="{131FF74D-EF7B-4EE8-A2E7-63C3CA7FDFDC}" type="pres">
      <dgm:prSet presAssocID="{ACEE0C36-862D-4901-8FAF-D0A7E8FD507B}" presName="Name0" presStyleCnt="0">
        <dgm:presLayoutVars>
          <dgm:dir/>
          <dgm:animLvl val="lvl"/>
          <dgm:resizeHandles val="exact"/>
        </dgm:presLayoutVars>
      </dgm:prSet>
      <dgm:spPr/>
    </dgm:pt>
    <dgm:pt modelId="{6A6CE17A-239A-41F1-9C0D-6AF887C46205}" type="pres">
      <dgm:prSet presAssocID="{FC9EE784-6711-46F3-91C9-E98E9EC6E22C}" presName="composite" presStyleCnt="0"/>
      <dgm:spPr/>
    </dgm:pt>
    <dgm:pt modelId="{96C153AF-5749-4F44-B92A-BB75450595CF}" type="pres">
      <dgm:prSet presAssocID="{FC9EE784-6711-46F3-91C9-E98E9EC6E22C}" presName="parTx" presStyleLbl="node1" presStyleIdx="0" presStyleCnt="3">
        <dgm:presLayoutVars>
          <dgm:chMax val="0"/>
          <dgm:chPref val="0"/>
          <dgm:bulletEnabled val="1"/>
        </dgm:presLayoutVars>
      </dgm:prSet>
      <dgm:spPr/>
      <dgm:t>
        <a:bodyPr/>
        <a:lstStyle/>
        <a:p>
          <a:endParaRPr lang="zh-CN" altLang="en-US"/>
        </a:p>
      </dgm:t>
    </dgm:pt>
    <dgm:pt modelId="{A07A29E6-EDA4-46D2-B705-170063469500}" type="pres">
      <dgm:prSet presAssocID="{FC9EE784-6711-46F3-91C9-E98E9EC6E22C}" presName="desTx" presStyleLbl="revTx" presStyleIdx="0" presStyleCnt="3">
        <dgm:presLayoutVars>
          <dgm:bulletEnabled val="1"/>
        </dgm:presLayoutVars>
      </dgm:prSet>
      <dgm:spPr/>
      <dgm:t>
        <a:bodyPr/>
        <a:lstStyle/>
        <a:p>
          <a:endParaRPr lang="zh-CN" altLang="en-US"/>
        </a:p>
      </dgm:t>
    </dgm:pt>
    <dgm:pt modelId="{842F028D-1958-4597-811C-8E7896EDA9D1}" type="pres">
      <dgm:prSet presAssocID="{36E60ED5-FEA3-48E7-9D57-60B7F8F69DE5}" presName="space" presStyleCnt="0"/>
      <dgm:spPr/>
    </dgm:pt>
    <dgm:pt modelId="{C9A8C2F1-17D1-4E2A-A03E-823CF262A25C}" type="pres">
      <dgm:prSet presAssocID="{8CA651E9-AA33-45DE-A16C-FF423B392552}" presName="composite" presStyleCnt="0"/>
      <dgm:spPr/>
    </dgm:pt>
    <dgm:pt modelId="{6CA4E663-B25D-47ED-944D-3D10061C988F}" type="pres">
      <dgm:prSet presAssocID="{8CA651E9-AA33-45DE-A16C-FF423B392552}" presName="parTx" presStyleLbl="node1" presStyleIdx="1" presStyleCnt="3">
        <dgm:presLayoutVars>
          <dgm:chMax val="0"/>
          <dgm:chPref val="0"/>
          <dgm:bulletEnabled val="1"/>
        </dgm:presLayoutVars>
      </dgm:prSet>
      <dgm:spPr/>
      <dgm:t>
        <a:bodyPr/>
        <a:lstStyle/>
        <a:p>
          <a:endParaRPr lang="zh-CN" altLang="en-US"/>
        </a:p>
      </dgm:t>
    </dgm:pt>
    <dgm:pt modelId="{67BF58A0-8F37-4687-98F7-2CDAD7F5AAEA}" type="pres">
      <dgm:prSet presAssocID="{8CA651E9-AA33-45DE-A16C-FF423B392552}" presName="desTx" presStyleLbl="revTx" presStyleIdx="1" presStyleCnt="3">
        <dgm:presLayoutVars>
          <dgm:bulletEnabled val="1"/>
        </dgm:presLayoutVars>
      </dgm:prSet>
      <dgm:spPr/>
      <dgm:t>
        <a:bodyPr/>
        <a:lstStyle/>
        <a:p>
          <a:endParaRPr lang="zh-CN" altLang="en-US"/>
        </a:p>
      </dgm:t>
    </dgm:pt>
    <dgm:pt modelId="{68750E97-ECB6-4BA1-A892-5A81038C60AB}" type="pres">
      <dgm:prSet presAssocID="{DA1CC50C-29DA-4088-9E54-82731C52D710}" presName="space" presStyleCnt="0"/>
      <dgm:spPr/>
    </dgm:pt>
    <dgm:pt modelId="{59F5C177-1A47-4360-8F63-613561936530}" type="pres">
      <dgm:prSet presAssocID="{C5BD31C0-D27F-4FB4-B801-8615F54A9704}" presName="composite" presStyleCnt="0"/>
      <dgm:spPr/>
    </dgm:pt>
    <dgm:pt modelId="{0CCF1086-004A-4E52-8CE9-8B1F9E6F164E}" type="pres">
      <dgm:prSet presAssocID="{C5BD31C0-D27F-4FB4-B801-8615F54A9704}" presName="parTx" presStyleLbl="node1" presStyleIdx="2" presStyleCnt="3">
        <dgm:presLayoutVars>
          <dgm:chMax val="0"/>
          <dgm:chPref val="0"/>
          <dgm:bulletEnabled val="1"/>
        </dgm:presLayoutVars>
      </dgm:prSet>
      <dgm:spPr/>
      <dgm:t>
        <a:bodyPr/>
        <a:lstStyle/>
        <a:p>
          <a:endParaRPr lang="zh-CN" altLang="en-US"/>
        </a:p>
      </dgm:t>
    </dgm:pt>
    <dgm:pt modelId="{4D3405CC-FA61-44C7-84FF-E8C9696B42BD}" type="pres">
      <dgm:prSet presAssocID="{C5BD31C0-D27F-4FB4-B801-8615F54A9704}" presName="desTx" presStyleLbl="revTx" presStyleIdx="2" presStyleCnt="3">
        <dgm:presLayoutVars>
          <dgm:bulletEnabled val="1"/>
        </dgm:presLayoutVars>
      </dgm:prSet>
      <dgm:spPr/>
      <dgm:t>
        <a:bodyPr/>
        <a:lstStyle/>
        <a:p>
          <a:endParaRPr lang="zh-CN" altLang="en-US"/>
        </a:p>
      </dgm:t>
    </dgm:pt>
  </dgm:ptLst>
  <dgm:cxnLst>
    <dgm:cxn modelId="{3E556456-4998-4151-9558-B9581E9E849D}" srcId="{D71D76DA-BA74-42AA-90C3-A2510E08DE88}" destId="{0EE6269F-FFBD-4619-87F8-A8BB43F40252}" srcOrd="0" destOrd="0" parTransId="{CD04B250-6DB5-4110-85B1-BDBABB08015C}" sibTransId="{F3FABF36-5CD8-4112-84E2-9F4CB920F7A9}"/>
    <dgm:cxn modelId="{2AFD4982-0C7B-41B6-80C1-9C81AF5F75F4}" type="presOf" srcId="{ACEE0C36-862D-4901-8FAF-D0A7E8FD507B}" destId="{131FF74D-EF7B-4EE8-A2E7-63C3CA7FDFDC}" srcOrd="0" destOrd="0" presId="urn:microsoft.com/office/officeart/2005/8/layout/chevron1"/>
    <dgm:cxn modelId="{7E8DA0A0-F8A5-45A5-B09E-E71E0635A3F9}" type="presOf" srcId="{4EF30CA8-7A59-4A84-A2EE-A96F3C979845}" destId="{67BF58A0-8F37-4687-98F7-2CDAD7F5AAEA}" srcOrd="0" destOrd="2" presId="urn:microsoft.com/office/officeart/2005/8/layout/chevron1"/>
    <dgm:cxn modelId="{7924A19A-AE0A-4051-BF06-1124AEBF0769}" srcId="{8CA651E9-AA33-45DE-A16C-FF423B392552}" destId="{219538D2-682F-48AF-AA52-3599BD65139A}" srcOrd="0" destOrd="0" parTransId="{703D0FE9-269E-4509-A9DD-2B27D371E07C}" sibTransId="{6786B179-84B3-4EBA-80A9-B119531E0822}"/>
    <dgm:cxn modelId="{FB2D1212-F761-4681-BDD6-216AC23B7834}" type="presOf" srcId="{8CA651E9-AA33-45DE-A16C-FF423B392552}" destId="{6CA4E663-B25D-47ED-944D-3D10061C988F}" srcOrd="0" destOrd="0" presId="urn:microsoft.com/office/officeart/2005/8/layout/chevron1"/>
    <dgm:cxn modelId="{E23C4D5F-5664-4CA3-B9A6-02FC2A32077E}" srcId="{C5BD31C0-D27F-4FB4-B801-8615F54A9704}" destId="{0DBC0603-3197-4E48-AC59-CF5E1A7EC082}" srcOrd="2" destOrd="0" parTransId="{5C4F5C02-12AF-4C47-9303-F63F17B809B5}" sibTransId="{185D0A60-3B9A-4523-AD66-F32ACBC9652C}"/>
    <dgm:cxn modelId="{1FE08159-0527-4511-8ABD-69E516E03A3B}" srcId="{8CA651E9-AA33-45DE-A16C-FF423B392552}" destId="{A8F1C5CF-1D4A-4148-A0FF-66D010BEB879}" srcOrd="1" destOrd="0" parTransId="{102D2E44-5B9E-459E-A214-F5FC5CF066F4}" sibTransId="{F439C868-81AC-4BB1-A358-6E84A6ACC236}"/>
    <dgm:cxn modelId="{DF6ADE05-C0DE-44E1-B1FA-19FD1FBBD665}" srcId="{D71D76DA-BA74-42AA-90C3-A2510E08DE88}" destId="{8991B7DA-8F38-469C-AD83-70956B970B27}" srcOrd="1" destOrd="0" parTransId="{F72A5292-AFE9-4B54-8A0E-71A22D39460A}" sibTransId="{F30AE935-8B59-4648-ABEF-2DD1E630906D}"/>
    <dgm:cxn modelId="{CD9AE6D1-B60C-41E9-AC38-5115B95589FE}" srcId="{FC9EE784-6711-46F3-91C9-E98E9EC6E22C}" destId="{D71D76DA-BA74-42AA-90C3-A2510E08DE88}" srcOrd="1" destOrd="0" parTransId="{D918E7BE-2D4A-46E1-8193-37579A4FAFF6}" sibTransId="{C50EBBDD-72D0-4226-8B1C-DE0F17238167}"/>
    <dgm:cxn modelId="{7C16C83E-99BF-4524-B8A8-5D0F541E6AF2}" type="presOf" srcId="{A8F1C5CF-1D4A-4148-A0FF-66D010BEB879}" destId="{67BF58A0-8F37-4687-98F7-2CDAD7F5AAEA}" srcOrd="0" destOrd="1" presId="urn:microsoft.com/office/officeart/2005/8/layout/chevron1"/>
    <dgm:cxn modelId="{21B41B5E-D448-4B33-9E6A-872D38A0E099}" srcId="{FC9EE784-6711-46F3-91C9-E98E9EC6E22C}" destId="{7F1BA8B1-A659-4186-B95C-2DB596058140}" srcOrd="2" destOrd="0" parTransId="{DD103219-B55D-4A7A-A8BC-A9A790EADA1A}" sibTransId="{722CBFF8-E73A-4FBC-90E5-D879DC33E4F4}"/>
    <dgm:cxn modelId="{8E873AF3-885D-48A0-A933-C2462F845108}" srcId="{D71D76DA-BA74-42AA-90C3-A2510E08DE88}" destId="{FF5F93F1-4404-432F-9048-CC05554FF28E}" srcOrd="2" destOrd="0" parTransId="{E9C7540F-D7D3-49C9-95F2-B93AA0EB69DA}" sibTransId="{B97EA600-634A-40D1-9C8F-C61F7E1AE285}"/>
    <dgm:cxn modelId="{A4EC8EF5-F4C7-48A4-873C-1B4DBC636C08}" type="presOf" srcId="{8991B7DA-8F38-469C-AD83-70956B970B27}" destId="{A07A29E6-EDA4-46D2-B705-170063469500}" srcOrd="0" destOrd="3" presId="urn:microsoft.com/office/officeart/2005/8/layout/chevron1"/>
    <dgm:cxn modelId="{172BC63E-1C45-4B6D-851F-1356526202F8}" srcId="{FC9EE784-6711-46F3-91C9-E98E9EC6E22C}" destId="{4C270DBE-59E8-4F24-9522-A9EF2F38F7D8}" srcOrd="3" destOrd="0" parTransId="{52693341-7438-4E1B-9B1E-2520A8A3F252}" sibTransId="{87855598-30CF-4093-A4F9-7823F0003D51}"/>
    <dgm:cxn modelId="{D5F04685-1628-4565-BFD2-EE11973F343D}" type="presOf" srcId="{C722DDEE-90F2-4A7D-BC93-EC9EB18B7222}" destId="{4D3405CC-FA61-44C7-84FF-E8C9696B42BD}" srcOrd="0" destOrd="0" presId="urn:microsoft.com/office/officeart/2005/8/layout/chevron1"/>
    <dgm:cxn modelId="{04A83237-75EF-4929-BD58-34445539DF02}" type="presOf" srcId="{2BBB758C-54D0-4AFC-8EBA-19C2595AF59B}" destId="{A07A29E6-EDA4-46D2-B705-170063469500}" srcOrd="0" destOrd="0" presId="urn:microsoft.com/office/officeart/2005/8/layout/chevron1"/>
    <dgm:cxn modelId="{10703B45-BCCB-4C68-840A-C6A0A2B0A7AD}" srcId="{ACEE0C36-862D-4901-8FAF-D0A7E8FD507B}" destId="{C5BD31C0-D27F-4FB4-B801-8615F54A9704}" srcOrd="2" destOrd="0" parTransId="{ED0188C2-98EA-4F19-8FD3-B9AA7FF0A850}" sibTransId="{7F49C959-CF55-44FD-9C78-054814EFF7A2}"/>
    <dgm:cxn modelId="{399209EE-7561-4DB8-B1B3-8A93ACCBAF59}" type="presOf" srcId="{0DBC0603-3197-4E48-AC59-CF5E1A7EC082}" destId="{4D3405CC-FA61-44C7-84FF-E8C9696B42BD}" srcOrd="0" destOrd="2" presId="urn:microsoft.com/office/officeart/2005/8/layout/chevron1"/>
    <dgm:cxn modelId="{D98DA51C-DF50-4FF7-B1F2-61E9F77D3CB8}" type="presOf" srcId="{FC9EE784-6711-46F3-91C9-E98E9EC6E22C}" destId="{96C153AF-5749-4F44-B92A-BB75450595CF}" srcOrd="0" destOrd="0" presId="urn:microsoft.com/office/officeart/2005/8/layout/chevron1"/>
    <dgm:cxn modelId="{CEC3FD81-24AA-4A43-B6FD-47E01941AFEE}" srcId="{8CA651E9-AA33-45DE-A16C-FF423B392552}" destId="{4EF30CA8-7A59-4A84-A2EE-A96F3C979845}" srcOrd="2" destOrd="0" parTransId="{497A8FFF-323B-4AF8-9620-F4BE40B0F47F}" sibTransId="{AB393B0F-60AF-4E94-8059-C369E4445F03}"/>
    <dgm:cxn modelId="{CC95866C-F726-4DD8-9234-977AD6A40590}" srcId="{ACEE0C36-862D-4901-8FAF-D0A7E8FD507B}" destId="{8CA651E9-AA33-45DE-A16C-FF423B392552}" srcOrd="1" destOrd="0" parTransId="{9A17A7D9-A781-4701-AAE5-9A14414541EB}" sibTransId="{DA1CC50C-29DA-4088-9E54-82731C52D710}"/>
    <dgm:cxn modelId="{C3703D78-02CA-444F-AF96-00B80D308AAE}" type="presOf" srcId="{4C270DBE-59E8-4F24-9522-A9EF2F38F7D8}" destId="{A07A29E6-EDA4-46D2-B705-170063469500}" srcOrd="0" destOrd="6" presId="urn:microsoft.com/office/officeart/2005/8/layout/chevron1"/>
    <dgm:cxn modelId="{5A94B1C2-F727-4669-8B7F-58D6E390A1C5}" type="presOf" srcId="{C5BD31C0-D27F-4FB4-B801-8615F54A9704}" destId="{0CCF1086-004A-4E52-8CE9-8B1F9E6F164E}" srcOrd="0" destOrd="0" presId="urn:microsoft.com/office/officeart/2005/8/layout/chevron1"/>
    <dgm:cxn modelId="{8DDDEC19-81BD-4173-BA0D-70FC2660DDCF}" type="presOf" srcId="{D71D76DA-BA74-42AA-90C3-A2510E08DE88}" destId="{A07A29E6-EDA4-46D2-B705-170063469500}" srcOrd="0" destOrd="1" presId="urn:microsoft.com/office/officeart/2005/8/layout/chevron1"/>
    <dgm:cxn modelId="{79BA9C74-53C6-4BAB-97D7-FD14A010A7C9}" srcId="{C5BD31C0-D27F-4FB4-B801-8615F54A9704}" destId="{C722DDEE-90F2-4A7D-BC93-EC9EB18B7222}" srcOrd="0" destOrd="0" parTransId="{B112A432-B758-4FC0-BC73-9EF758F49059}" sibTransId="{B5E8BA46-8365-42EC-A6C4-FA9B8E2ED855}"/>
    <dgm:cxn modelId="{DB3DC093-08B9-49FA-9B04-C7A6BE7980B6}" type="presOf" srcId="{0EE6269F-FFBD-4619-87F8-A8BB43F40252}" destId="{A07A29E6-EDA4-46D2-B705-170063469500}" srcOrd="0" destOrd="2" presId="urn:microsoft.com/office/officeart/2005/8/layout/chevron1"/>
    <dgm:cxn modelId="{A058B962-489F-4B5F-8595-2A3926C24C57}" type="presOf" srcId="{219538D2-682F-48AF-AA52-3599BD65139A}" destId="{67BF58A0-8F37-4687-98F7-2CDAD7F5AAEA}" srcOrd="0" destOrd="0" presId="urn:microsoft.com/office/officeart/2005/8/layout/chevron1"/>
    <dgm:cxn modelId="{65865939-ECCC-4A56-8A39-7AC065C7A912}" type="presOf" srcId="{FF5F93F1-4404-432F-9048-CC05554FF28E}" destId="{A07A29E6-EDA4-46D2-B705-170063469500}" srcOrd="0" destOrd="4" presId="urn:microsoft.com/office/officeart/2005/8/layout/chevron1"/>
    <dgm:cxn modelId="{5D239673-A0A2-4624-ACAA-688848DDDE3C}" type="presOf" srcId="{7F1BA8B1-A659-4186-B95C-2DB596058140}" destId="{A07A29E6-EDA4-46D2-B705-170063469500}" srcOrd="0" destOrd="5" presId="urn:microsoft.com/office/officeart/2005/8/layout/chevron1"/>
    <dgm:cxn modelId="{D5CA8891-C76E-4BC6-92B1-34CA814D5905}" srcId="{C5BD31C0-D27F-4FB4-B801-8615F54A9704}" destId="{9EAC13DF-0DAD-4BB5-B3EA-808D3700D8A9}" srcOrd="1" destOrd="0" parTransId="{CFCE6B90-EEF9-457B-9CA9-E7934B81F007}" sibTransId="{64783711-AAAF-4B90-B8F8-AA33E0FD6C63}"/>
    <dgm:cxn modelId="{DC5D6053-7721-4E22-A032-3085F9FBCE54}" type="presOf" srcId="{9EAC13DF-0DAD-4BB5-B3EA-808D3700D8A9}" destId="{4D3405CC-FA61-44C7-84FF-E8C9696B42BD}" srcOrd="0" destOrd="1" presId="urn:microsoft.com/office/officeart/2005/8/layout/chevron1"/>
    <dgm:cxn modelId="{FD897EE3-06D9-474F-856D-E795A1D13147}" srcId="{FC9EE784-6711-46F3-91C9-E98E9EC6E22C}" destId="{2BBB758C-54D0-4AFC-8EBA-19C2595AF59B}" srcOrd="0" destOrd="0" parTransId="{2D4CAB2C-BC1E-4DE0-9AA0-D89A3656EF75}" sibTransId="{526D3540-A4A8-49D7-8BF3-94C6041F342C}"/>
    <dgm:cxn modelId="{AC856530-A3EE-4089-A072-DA6013F20822}" srcId="{ACEE0C36-862D-4901-8FAF-D0A7E8FD507B}" destId="{FC9EE784-6711-46F3-91C9-E98E9EC6E22C}" srcOrd="0" destOrd="0" parTransId="{847577D4-1298-4313-BA39-AE9C65CFA63B}" sibTransId="{36E60ED5-FEA3-48E7-9D57-60B7F8F69DE5}"/>
    <dgm:cxn modelId="{FDE8DFD8-7A07-466B-96CE-2902597FCFAF}" type="presParOf" srcId="{131FF74D-EF7B-4EE8-A2E7-63C3CA7FDFDC}" destId="{6A6CE17A-239A-41F1-9C0D-6AF887C46205}" srcOrd="0" destOrd="0" presId="urn:microsoft.com/office/officeart/2005/8/layout/chevron1"/>
    <dgm:cxn modelId="{6BE092A9-50A7-4676-BCFF-9D7C2A992C54}" type="presParOf" srcId="{6A6CE17A-239A-41F1-9C0D-6AF887C46205}" destId="{96C153AF-5749-4F44-B92A-BB75450595CF}" srcOrd="0" destOrd="0" presId="urn:microsoft.com/office/officeart/2005/8/layout/chevron1"/>
    <dgm:cxn modelId="{A5E14E4E-8E31-4546-A2F5-FF75EB33BC97}" type="presParOf" srcId="{6A6CE17A-239A-41F1-9C0D-6AF887C46205}" destId="{A07A29E6-EDA4-46D2-B705-170063469500}" srcOrd="1" destOrd="0" presId="urn:microsoft.com/office/officeart/2005/8/layout/chevron1"/>
    <dgm:cxn modelId="{60CBAD8D-21C6-4FBE-8890-FC617924C44D}" type="presParOf" srcId="{131FF74D-EF7B-4EE8-A2E7-63C3CA7FDFDC}" destId="{842F028D-1958-4597-811C-8E7896EDA9D1}" srcOrd="1" destOrd="0" presId="urn:microsoft.com/office/officeart/2005/8/layout/chevron1"/>
    <dgm:cxn modelId="{7FD0E99B-85CD-457F-90F9-DF01B6E7B38B}" type="presParOf" srcId="{131FF74D-EF7B-4EE8-A2E7-63C3CA7FDFDC}" destId="{C9A8C2F1-17D1-4E2A-A03E-823CF262A25C}" srcOrd="2" destOrd="0" presId="urn:microsoft.com/office/officeart/2005/8/layout/chevron1"/>
    <dgm:cxn modelId="{E231E961-E318-4BF3-990A-47872428F9AB}" type="presParOf" srcId="{C9A8C2F1-17D1-4E2A-A03E-823CF262A25C}" destId="{6CA4E663-B25D-47ED-944D-3D10061C988F}" srcOrd="0" destOrd="0" presId="urn:microsoft.com/office/officeart/2005/8/layout/chevron1"/>
    <dgm:cxn modelId="{51FFB42E-DAB0-4C83-95C5-E81EDE0F648B}" type="presParOf" srcId="{C9A8C2F1-17D1-4E2A-A03E-823CF262A25C}" destId="{67BF58A0-8F37-4687-98F7-2CDAD7F5AAEA}" srcOrd="1" destOrd="0" presId="urn:microsoft.com/office/officeart/2005/8/layout/chevron1"/>
    <dgm:cxn modelId="{C67C88DF-D9FE-4C5F-B8BE-C161D98F1914}" type="presParOf" srcId="{131FF74D-EF7B-4EE8-A2E7-63C3CA7FDFDC}" destId="{68750E97-ECB6-4BA1-A892-5A81038C60AB}" srcOrd="3" destOrd="0" presId="urn:microsoft.com/office/officeart/2005/8/layout/chevron1"/>
    <dgm:cxn modelId="{C686FA10-C055-4661-A7B1-EBDBA676C526}" type="presParOf" srcId="{131FF74D-EF7B-4EE8-A2E7-63C3CA7FDFDC}" destId="{59F5C177-1A47-4360-8F63-613561936530}" srcOrd="4" destOrd="0" presId="urn:microsoft.com/office/officeart/2005/8/layout/chevron1"/>
    <dgm:cxn modelId="{546FC494-2B45-4370-98FC-BC61BB109DB4}" type="presParOf" srcId="{59F5C177-1A47-4360-8F63-613561936530}" destId="{0CCF1086-004A-4E52-8CE9-8B1F9E6F164E}" srcOrd="0" destOrd="0" presId="urn:microsoft.com/office/officeart/2005/8/layout/chevron1"/>
    <dgm:cxn modelId="{7D5908D4-B56A-485E-AB38-FDCAD1089538}" type="presParOf" srcId="{59F5C177-1A47-4360-8F63-613561936530}" destId="{4D3405CC-FA61-44C7-84FF-E8C9696B42BD}" srcOrd="1"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712968" cy="4064000"/>
        <a:chOff x="0" y="0"/>
        <a:chExt cx="8712968" cy="4064000"/>
      </a:xfrm>
    </dsp:grpSpPr>
    <dsp:sp modelId="{96C153AF-5749-4F44-B92A-BB75450595CF}">
      <dsp:nvSpPr>
        <dsp:cNvPr id="3" name="燕尾形 2"/>
        <dsp:cNvSpPr/>
      </dsp:nvSpPr>
      <dsp:spPr bwMode="white">
        <a:xfrm>
          <a:off x="0" y="31823"/>
          <a:ext cx="2953129" cy="1181252"/>
        </a:xfrm>
        <a:prstGeom prst="chevron">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2"/>
        </a:fillRef>
        <a:effectRef idx="2">
          <a:scrgbClr r="0" g="0" b="0"/>
        </a:effectRef>
        <a:fontRef idx="minor">
          <a:schemeClr val="lt1"/>
        </a:fontRef>
      </dsp:style>
      <dsp:txBody>
        <a:bodyPr lIns="132016" tIns="44005" rIns="44005" bIns="44005"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zh-CN" altLang="en-US" dirty="0" smtClean="0">
              <a:solidFill>
                <a:sysClr val="window" lastClr="FFFFFF"/>
              </a:solidFill>
              <a:latin typeface="Arial" panose="020B0604020202020204"/>
              <a:ea typeface="华文细黑"/>
              <a:cs typeface="+mn-cs"/>
            </a:rPr>
            <a:t>编译</a:t>
          </a:r>
          <a:endParaRPr lang="zh-CN" altLang="en-US" dirty="0">
            <a:solidFill>
              <a:sysClr val="window" lastClr="FFFFFF"/>
            </a:solidFill>
            <a:latin typeface="Arial" panose="020B0604020202020204"/>
            <a:ea typeface="华文细黑"/>
            <a:cs typeface="+mn-cs"/>
          </a:endParaRPr>
        </a:p>
      </dsp:txBody>
      <dsp:txXfrm>
        <a:off x="0" y="31823"/>
        <a:ext cx="2953129" cy="1181252"/>
      </dsp:txXfrm>
    </dsp:sp>
    <dsp:sp modelId="{92D748BE-E9EF-4273-B6A7-8294268C7D2C}">
      <dsp:nvSpPr>
        <dsp:cNvPr id="5" name="燕尾形 4"/>
        <dsp:cNvSpPr/>
      </dsp:nvSpPr>
      <dsp:spPr bwMode="white">
        <a:xfrm>
          <a:off x="2879919" y="31823"/>
          <a:ext cx="2953129" cy="1181252"/>
        </a:xfrm>
        <a:prstGeom prst="chevron">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3"/>
        </a:fillRef>
        <a:effectRef idx="2">
          <a:scrgbClr r="0" g="0" b="0"/>
        </a:effectRef>
        <a:fontRef idx="minor">
          <a:schemeClr val="lt1"/>
        </a:fontRef>
      </dsp:style>
      <dsp:txBody>
        <a:bodyPr lIns="132016" tIns="44005" rIns="44005" bIns="44005"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zh-CN" altLang="en-US" dirty="0" smtClean="0">
              <a:solidFill>
                <a:sysClr val="window" lastClr="FFFFFF"/>
              </a:solidFill>
              <a:latin typeface="Arial" panose="020B0604020202020204"/>
              <a:ea typeface="华文细黑"/>
              <a:cs typeface="+mn-cs"/>
            </a:rPr>
            <a:t>链接</a:t>
          </a:r>
          <a:endParaRPr lang="zh-CN" altLang="en-US" dirty="0">
            <a:solidFill>
              <a:sysClr val="window" lastClr="FFFFFF"/>
            </a:solidFill>
            <a:latin typeface="Arial" panose="020B0604020202020204"/>
            <a:ea typeface="华文细黑"/>
            <a:cs typeface="+mn-cs"/>
          </a:endParaRPr>
        </a:p>
      </dsp:txBody>
      <dsp:txXfrm>
        <a:off x="2879919" y="31823"/>
        <a:ext cx="2953129" cy="1181252"/>
      </dsp:txXfrm>
    </dsp:sp>
    <dsp:sp modelId="{14E454FE-172C-4DEF-8621-34517F08B18C}">
      <dsp:nvSpPr>
        <dsp:cNvPr id="6" name="矩形 5"/>
        <dsp:cNvSpPr/>
      </dsp:nvSpPr>
      <dsp:spPr bwMode="white">
        <a:xfrm>
          <a:off x="2879919" y="1360732"/>
          <a:ext cx="2362503" cy="2671445"/>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静态链接</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装入时链接</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运行时链接</a:t>
          </a:r>
          <a:endParaRPr lang="zh-CN" altLang="en-US" dirty="0">
            <a:solidFill>
              <a:sysClr val="windowText" lastClr="000000">
                <a:hueOff val="0"/>
                <a:satOff val="0"/>
                <a:lumOff val="0"/>
                <a:alphaOff val="0"/>
              </a:sysClr>
            </a:solidFill>
            <a:latin typeface="Arial" panose="020B0604020202020204"/>
            <a:ea typeface="华文细黑"/>
            <a:cs typeface="+mn-cs"/>
          </a:endParaRPr>
        </a:p>
      </dsp:txBody>
      <dsp:txXfrm>
        <a:off x="2879919" y="1360732"/>
        <a:ext cx="2362503" cy="2671445"/>
      </dsp:txXfrm>
    </dsp:sp>
    <dsp:sp modelId="{6CA4E663-B25D-47ED-944D-3D10061C988F}">
      <dsp:nvSpPr>
        <dsp:cNvPr id="7" name="燕尾形 6"/>
        <dsp:cNvSpPr/>
      </dsp:nvSpPr>
      <dsp:spPr bwMode="white">
        <a:xfrm>
          <a:off x="5759839" y="31823"/>
          <a:ext cx="2953129" cy="1181252"/>
        </a:xfrm>
        <a:prstGeom prst="chevron">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4"/>
        </a:fillRef>
        <a:effectRef idx="2">
          <a:scrgbClr r="0" g="0" b="0"/>
        </a:effectRef>
        <a:fontRef idx="minor">
          <a:schemeClr val="lt1"/>
        </a:fontRef>
      </dsp:style>
      <dsp:txBody>
        <a:bodyPr lIns="132016" tIns="44005" rIns="44005" bIns="44005"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zh-CN" altLang="en-US" dirty="0" smtClean="0">
              <a:solidFill>
                <a:sysClr val="window" lastClr="FFFFFF"/>
              </a:solidFill>
              <a:latin typeface="Arial" panose="020B0604020202020204"/>
              <a:ea typeface="华文细黑"/>
              <a:cs typeface="+mn-cs"/>
            </a:rPr>
            <a:t>装入</a:t>
          </a:r>
          <a:endParaRPr lang="zh-CN" altLang="en-US" dirty="0">
            <a:solidFill>
              <a:sysClr val="window" lastClr="FFFFFF"/>
            </a:solidFill>
            <a:latin typeface="Arial" panose="020B0604020202020204"/>
            <a:ea typeface="华文细黑"/>
            <a:cs typeface="+mn-cs"/>
          </a:endParaRPr>
        </a:p>
      </dsp:txBody>
      <dsp:txXfrm>
        <a:off x="5759839" y="31823"/>
        <a:ext cx="2953129" cy="1181252"/>
      </dsp:txXfrm>
    </dsp:sp>
    <dsp:sp modelId="{67BF58A0-8F37-4687-98F7-2CDAD7F5AAEA}">
      <dsp:nvSpPr>
        <dsp:cNvPr id="8" name="矩形 7"/>
        <dsp:cNvSpPr/>
      </dsp:nvSpPr>
      <dsp:spPr bwMode="white">
        <a:xfrm>
          <a:off x="5759839" y="1360732"/>
          <a:ext cx="2362503" cy="2671445"/>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绝对装入</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静态装入</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动态装入</a:t>
          </a:r>
          <a:endParaRPr lang="zh-CN" altLang="en-US" dirty="0">
            <a:solidFill>
              <a:sysClr val="windowText" lastClr="000000">
                <a:hueOff val="0"/>
                <a:satOff val="0"/>
                <a:lumOff val="0"/>
                <a:alphaOff val="0"/>
              </a:sysClr>
            </a:solidFill>
            <a:latin typeface="Arial" panose="020B0604020202020204"/>
            <a:ea typeface="华文细黑"/>
            <a:cs typeface="+mn-cs"/>
          </a:endParaRPr>
        </a:p>
      </dsp:txBody>
      <dsp:txXfrm>
        <a:off x="5759839" y="1360732"/>
        <a:ext cx="2362503" cy="2671445"/>
      </dsp:txXfrm>
    </dsp:sp>
    <dsp:sp modelId="{A07A29E6-EDA4-46D2-B705-170063469500}">
      <dsp:nvSpPr>
        <dsp:cNvPr id="4" name="矩形 3"/>
        <dsp:cNvSpPr/>
      </dsp:nvSpPr>
      <dsp:spPr bwMode="white">
        <a:xfrm>
          <a:off x="0" y="1360732"/>
          <a:ext cx="2362503" cy="2671445"/>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t"/>
        <a:lstStyle>
          <a:lvl1pPr algn="l">
            <a:defRPr sz="33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endParaRPr>
            <a:solidFill>
              <a:schemeClr val="tx1"/>
            </a:solidFill>
          </a:endParaRPr>
        </a:p>
      </dsp:txBody>
      <dsp:txXfrm>
        <a:off x="0" y="1360732"/>
        <a:ext cx="2362503" cy="2671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712968" cy="4064000"/>
        <a:chOff x="0" y="0"/>
        <a:chExt cx="8712968" cy="4064000"/>
      </a:xfrm>
    </dsp:grpSpPr>
    <dsp:sp modelId="{96C153AF-5749-4F44-B92A-BB75450595CF}">
      <dsp:nvSpPr>
        <dsp:cNvPr id="3" name="燕尾形 2"/>
        <dsp:cNvSpPr/>
      </dsp:nvSpPr>
      <dsp:spPr bwMode="white">
        <a:xfrm>
          <a:off x="0" y="488513"/>
          <a:ext cx="2953129" cy="918000"/>
        </a:xfrm>
        <a:prstGeom prst="chevron">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2"/>
        </a:fillRef>
        <a:effectRef idx="2">
          <a:scrgbClr r="0" g="0" b="0"/>
        </a:effectRef>
        <a:fontRef idx="minor">
          <a:schemeClr val="lt1"/>
        </a:fontRef>
      </dsp:style>
      <dsp:txBody>
        <a:bodyPr lIns="68008" tIns="22669" rIns="22669" bIns="226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solidFill>
                <a:sysClr val="window" lastClr="FFFFFF"/>
              </a:solidFill>
              <a:latin typeface="Arial" panose="020B0604020202020204"/>
              <a:ea typeface="华文细黑"/>
              <a:cs typeface="+mn-cs"/>
            </a:rPr>
            <a:t>连续分配</a:t>
          </a:r>
          <a:endParaRPr lang="en-US" altLang="zh-CN" dirty="0" smtClean="0">
            <a:solidFill>
              <a:sysClr val="window" lastClr="FFFFFF"/>
            </a:solidFill>
            <a:latin typeface="Arial" panose="020B0604020202020204"/>
            <a:ea typeface="华文细黑"/>
            <a:cs typeface="+mn-cs"/>
          </a:endParaRPr>
        </a:p>
        <a:p>
          <a:pPr lvl="0">
            <a:lnSpc>
              <a:spcPct val="100000"/>
            </a:lnSpc>
            <a:spcBef>
              <a:spcPct val="0"/>
            </a:spcBef>
            <a:spcAft>
              <a:spcPct val="35000"/>
            </a:spcAft>
          </a:pPr>
          <a:r>
            <a:rPr lang="en-US" altLang="en-US" dirty="0" smtClean="0">
              <a:solidFill>
                <a:sysClr val="window" lastClr="FFFFFF"/>
              </a:solidFill>
              <a:latin typeface="Arial" panose="020B0604020202020204"/>
              <a:ea typeface="华文细黑"/>
              <a:cs typeface="+mn-cs"/>
            </a:rPr>
            <a:t>Contiguous Memory Allocation</a:t>
          </a:r>
          <a:endParaRPr lang="zh-CN" altLang="en-US" dirty="0">
            <a:solidFill>
              <a:sysClr val="window" lastClr="FFFFFF"/>
            </a:solidFill>
            <a:latin typeface="Arial" panose="020B0604020202020204"/>
            <a:ea typeface="华文细黑"/>
            <a:cs typeface="+mn-cs"/>
          </a:endParaRPr>
        </a:p>
      </dsp:txBody>
      <dsp:txXfrm>
        <a:off x="0" y="488513"/>
        <a:ext cx="2953129" cy="918000"/>
      </dsp:txXfrm>
    </dsp:sp>
    <dsp:sp modelId="{A07A29E6-EDA4-46D2-B705-170063469500}">
      <dsp:nvSpPr>
        <dsp:cNvPr id="4" name="矩形 3"/>
        <dsp:cNvSpPr/>
      </dsp:nvSpPr>
      <dsp:spPr bwMode="white">
        <a:xfrm>
          <a:off x="0" y="1521263"/>
          <a:ext cx="2362503" cy="2054225"/>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单一连续分配</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分区管理</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2">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固定分区分配</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2">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动态分区分配</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2">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可重定位分区分配</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覆盖</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对换</a:t>
          </a:r>
          <a:endParaRPr lang="zh-CN" altLang="en-US" dirty="0">
            <a:solidFill>
              <a:sysClr val="windowText" lastClr="000000">
                <a:hueOff val="0"/>
                <a:satOff val="0"/>
                <a:lumOff val="0"/>
                <a:alphaOff val="0"/>
              </a:sysClr>
            </a:solidFill>
            <a:latin typeface="Arial" panose="020B0604020202020204"/>
            <a:ea typeface="华文细黑"/>
            <a:cs typeface="+mn-cs"/>
          </a:endParaRPr>
        </a:p>
      </dsp:txBody>
      <dsp:txXfrm>
        <a:off x="0" y="1521263"/>
        <a:ext cx="2362503" cy="2054225"/>
      </dsp:txXfrm>
    </dsp:sp>
    <dsp:sp modelId="{6CA4E663-B25D-47ED-944D-3D10061C988F}">
      <dsp:nvSpPr>
        <dsp:cNvPr id="5" name="燕尾形 4"/>
        <dsp:cNvSpPr/>
      </dsp:nvSpPr>
      <dsp:spPr bwMode="white">
        <a:xfrm>
          <a:off x="2879919" y="488513"/>
          <a:ext cx="2953129" cy="918000"/>
        </a:xfrm>
        <a:prstGeom prst="chevron">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3"/>
        </a:fillRef>
        <a:effectRef idx="2">
          <a:scrgbClr r="0" g="0" b="0"/>
        </a:effectRef>
        <a:fontRef idx="minor">
          <a:schemeClr val="lt1"/>
        </a:fontRef>
      </dsp:style>
      <dsp:txBody>
        <a:bodyPr lIns="68008" tIns="22669" rIns="22669" bIns="226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solidFill>
                <a:sysClr val="window" lastClr="FFFFFF"/>
              </a:solidFill>
              <a:latin typeface="Arial" panose="020B0604020202020204"/>
              <a:ea typeface="华文细黑"/>
              <a:cs typeface="+mn-cs"/>
            </a:rPr>
            <a:t>离散分配</a:t>
          </a:r>
          <a:endParaRPr lang="en-US" altLang="zh-CN" dirty="0" smtClean="0">
            <a:solidFill>
              <a:sysClr val="window" lastClr="FFFFFF"/>
            </a:solidFill>
            <a:latin typeface="Arial" panose="020B0604020202020204"/>
            <a:ea typeface="华文细黑"/>
            <a:cs typeface="+mn-cs"/>
          </a:endParaRPr>
        </a:p>
        <a:p>
          <a:pPr lvl="0">
            <a:lnSpc>
              <a:spcPct val="100000"/>
            </a:lnSpc>
            <a:spcBef>
              <a:spcPct val="0"/>
            </a:spcBef>
            <a:spcAft>
              <a:spcPct val="35000"/>
            </a:spcAft>
          </a:pPr>
          <a:r>
            <a:rPr lang="en-US" altLang="zh-CN" dirty="0" smtClean="0">
              <a:solidFill>
                <a:sysClr val="window" lastClr="FFFFFF"/>
              </a:solidFill>
              <a:latin typeface="Arial" panose="020B0604020202020204"/>
              <a:ea typeface="华文细黑"/>
              <a:cs typeface="+mn-cs"/>
            </a:rPr>
            <a:t>Non-Contiguous Memory Allocation</a:t>
          </a:r>
          <a:endParaRPr lang="zh-CN" altLang="en-US" dirty="0">
            <a:solidFill>
              <a:sysClr val="window" lastClr="FFFFFF"/>
            </a:solidFill>
            <a:latin typeface="Arial" panose="020B0604020202020204"/>
            <a:ea typeface="华文细黑"/>
            <a:cs typeface="+mn-cs"/>
          </a:endParaRPr>
        </a:p>
      </dsp:txBody>
      <dsp:txXfrm>
        <a:off x="2879919" y="488513"/>
        <a:ext cx="2953129" cy="918000"/>
      </dsp:txXfrm>
    </dsp:sp>
    <dsp:sp modelId="{67BF58A0-8F37-4687-98F7-2CDAD7F5AAEA}">
      <dsp:nvSpPr>
        <dsp:cNvPr id="6" name="矩形 5"/>
        <dsp:cNvSpPr/>
      </dsp:nvSpPr>
      <dsp:spPr bwMode="white">
        <a:xfrm>
          <a:off x="2879919" y="1521263"/>
          <a:ext cx="2362503" cy="2054225"/>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分页存储管理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段式存储管理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段页式存储管理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dsp:txBody>
      <dsp:txXfrm>
        <a:off x="2879919" y="1521263"/>
        <a:ext cx="2362503" cy="2054225"/>
      </dsp:txXfrm>
    </dsp:sp>
    <dsp:sp modelId="{0CCF1086-004A-4E52-8CE9-8B1F9E6F164E}">
      <dsp:nvSpPr>
        <dsp:cNvPr id="7" name="燕尾形 6"/>
        <dsp:cNvSpPr/>
      </dsp:nvSpPr>
      <dsp:spPr bwMode="white">
        <a:xfrm>
          <a:off x="5759839" y="488513"/>
          <a:ext cx="2953129" cy="918000"/>
        </a:xfrm>
        <a:prstGeom prst="chevron">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hemeClr val="lt1"/>
        </a:lnRef>
        <a:fillRef idx="3">
          <a:schemeClr val="accent4"/>
        </a:fillRef>
        <a:effectRef idx="2">
          <a:scrgbClr r="0" g="0" b="0"/>
        </a:effectRef>
        <a:fontRef idx="minor">
          <a:schemeClr val="lt1"/>
        </a:fontRef>
      </dsp:style>
      <dsp:txBody>
        <a:bodyPr lIns="68008" tIns="22669" rIns="22669" bIns="226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smtClean="0">
              <a:solidFill>
                <a:sysClr val="window" lastClr="FFFFFF"/>
              </a:solidFill>
              <a:latin typeface="Arial" panose="020B0604020202020204"/>
              <a:ea typeface="华文细黑"/>
              <a:cs typeface="+mn-cs"/>
            </a:rPr>
            <a:t>虚拟存储器</a:t>
          </a:r>
          <a:endParaRPr lang="en-US" altLang="zh-CN" dirty="0" smtClean="0">
            <a:solidFill>
              <a:sysClr val="window" lastClr="FFFFFF"/>
            </a:solidFill>
            <a:latin typeface="Arial" panose="020B0604020202020204"/>
            <a:ea typeface="华文细黑"/>
            <a:cs typeface="+mn-cs"/>
          </a:endParaRPr>
        </a:p>
        <a:p>
          <a:pPr lvl="0">
            <a:lnSpc>
              <a:spcPct val="100000"/>
            </a:lnSpc>
            <a:spcBef>
              <a:spcPct val="0"/>
            </a:spcBef>
            <a:spcAft>
              <a:spcPct val="35000"/>
            </a:spcAft>
          </a:pPr>
          <a:r>
            <a:rPr lang="en-US" altLang="zh-CN" dirty="0" smtClean="0">
              <a:solidFill>
                <a:sysClr val="window" lastClr="FFFFFF"/>
              </a:solidFill>
              <a:latin typeface="Arial" panose="020B0604020202020204"/>
              <a:ea typeface="华文细黑"/>
              <a:cs typeface="+mn-cs"/>
            </a:rPr>
            <a:t>Virtual Memory Management</a:t>
          </a:r>
          <a:endParaRPr lang="zh-CN" altLang="en-US" dirty="0">
            <a:solidFill>
              <a:sysClr val="window" lastClr="FFFFFF"/>
            </a:solidFill>
            <a:latin typeface="Arial" panose="020B0604020202020204"/>
            <a:ea typeface="华文细黑"/>
            <a:cs typeface="+mn-cs"/>
          </a:endParaRPr>
        </a:p>
      </dsp:txBody>
      <dsp:txXfrm>
        <a:off x="5759839" y="488513"/>
        <a:ext cx="2953129" cy="918000"/>
      </dsp:txXfrm>
    </dsp:sp>
    <dsp:sp modelId="{4D3405CC-FA61-44C7-84FF-E8C9696B42BD}">
      <dsp:nvSpPr>
        <dsp:cNvPr id="8" name="矩形 7"/>
        <dsp:cNvSpPr/>
      </dsp:nvSpPr>
      <dsp:spPr bwMode="white">
        <a:xfrm>
          <a:off x="5759839" y="1521263"/>
          <a:ext cx="2362503" cy="2054225"/>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请求分页存储管理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请求分段存储管理</a:t>
          </a:r>
          <a:endParaRPr lang="zh-CN" altLang="en-US" dirty="0">
            <a:solidFill>
              <a:sysClr val="windowText" lastClr="000000">
                <a:hueOff val="0"/>
                <a:satOff val="0"/>
                <a:lumOff val="0"/>
                <a:alphaOff val="0"/>
              </a:sysClr>
            </a:solidFill>
            <a:latin typeface="Arial" panose="020B0604020202020204"/>
            <a:ea typeface="华文细黑"/>
            <a:cs typeface="+mn-cs"/>
          </a:endParaRPr>
        </a:p>
        <a:p>
          <a:pPr lvl="1">
            <a:lnSpc>
              <a:spcPct val="100000"/>
            </a:lnSpc>
            <a:spcBef>
              <a:spcPct val="0"/>
            </a:spcBef>
            <a:spcAft>
              <a:spcPct val="15000"/>
            </a:spcAft>
            <a:buChar char="•"/>
          </a:pPr>
          <a:r>
            <a:rPr lang="zh-CN" altLang="en-US" dirty="0" smtClean="0">
              <a:solidFill>
                <a:sysClr val="windowText" lastClr="000000">
                  <a:hueOff val="0"/>
                  <a:satOff val="0"/>
                  <a:lumOff val="0"/>
                  <a:alphaOff val="0"/>
                </a:sysClr>
              </a:solidFill>
              <a:latin typeface="Arial" panose="020B0604020202020204"/>
              <a:ea typeface="华文细黑"/>
              <a:cs typeface="+mn-cs"/>
            </a:rPr>
            <a:t>段页式虚拟存储</a:t>
          </a:r>
          <a:endParaRPr lang="zh-CN" altLang="en-US" dirty="0">
            <a:solidFill>
              <a:sysClr val="windowText" lastClr="000000">
                <a:hueOff val="0"/>
                <a:satOff val="0"/>
                <a:lumOff val="0"/>
                <a:alphaOff val="0"/>
              </a:sysClr>
            </a:solidFill>
            <a:latin typeface="Arial" panose="020B0604020202020204"/>
            <a:ea typeface="华文细黑"/>
            <a:cs typeface="+mn-cs"/>
          </a:endParaRPr>
        </a:p>
      </dsp:txBody>
      <dsp:txXfrm>
        <a:off x="5759839" y="1521263"/>
        <a:ext cx="2362503" cy="20542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23142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23142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23142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3668C54D-FC77-4E34-B0AB-30F5B8EA9631}"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2211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221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11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211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2211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BFAA3408-D42D-4B7D-B8E6-03A26DC5978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ACB9DC1-B911-496C-94E7-188C2C66908D}"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516C844-2615-4EF6-B5F3-9A3A9013EF88}"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808A95-EA33-4EA8-A631-D18276ACA759}"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43D6CCD-8334-4807-B459-67910A6BA03E}"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F286639-83E4-4DB0-A8FC-26DD58E37870}"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7B847B4-1050-47DC-A78F-FFE141B3CB66}"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39C2C92-6395-4A4D-B14D-56088E1D43C6}" type="datetime1">
              <a:rPr lang="en-US" altLang="zh-CN"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A7C325-9A07-4F08-BC5D-39B2E6E148EE}" type="datetime1">
              <a:rPr lang="en-US" altLang="zh-CN"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8A92FD9-8DA6-4C5B-83EB-529EF0440D17}" type="datetime1">
              <a:rPr lang="en-US" altLang="zh-CN"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FB5278-C306-4913-8D45-157F128E91D3}" type="datetime1">
              <a:rPr lang="en-US" altLang="zh-CN"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84E210-D116-4F2A-A2E3-BD2FA690C142}" type="datetime1">
              <a:rPr lang="en-US" altLang="zh-CN"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651EBE-5E2D-45E8-9F7F-683E0C3F24B5}" type="datetime1">
              <a:rPr lang="en-US" altLang="zh-CN"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63ED67-1408-42F8-9B2E-585E8D45310A}" type="datetime1">
              <a:rPr lang="en-US" altLang="zh-CN"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223F6-5979-43B3-878A-4CF24C2006CC}" type="datetime1">
              <a:rPr lang="en-US" altLang="zh-CN"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en-US" sz="1800">
              <a:solidFill>
                <a:prstClr val="white"/>
              </a:solidFill>
              <a:latin typeface="Arial Unicode MS" panose="020B0604020202020204" pitchFamily="34" charset="-122"/>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3CD37C9-0418-4595-9A1B-680438E13CBA}" type="datetime1">
              <a:rPr lang="en-US" altLang="zh-CN"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4D7529-3A89-4CE0-B80C-DF27161FE4BF}" type="datetime1">
              <a:rPr lang="en-US" altLang="zh-CN"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3EB833-DF2E-4B4B-805D-D97C07E23504}" type="datetime1">
              <a:rPr lang="en-US" altLang="zh-CN"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AC300D-CDDA-4928-B188-D4E43B92A9A5}" type="datetime1">
              <a:rPr lang="en-US" altLang="zh-CN"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196975"/>
            <a:ext cx="4171950" cy="4895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19638" y="1196975"/>
            <a:ext cx="4173537" cy="4895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196975"/>
            <a:ext cx="4171950" cy="4895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719638" y="1196975"/>
            <a:ext cx="4173537" cy="2371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719638" y="3721100"/>
            <a:ext cx="4173537" cy="2371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5288" y="1196975"/>
            <a:ext cx="4171950" cy="489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4364F48D-7D70-4F68-99D6-DD36C3AE3D5A}" type="datetime1">
              <a:rPr lang="en-US" altLang="zh-CN" smtClean="0">
                <a:solidFill>
                  <a:prstClr val="black">
                    <a:tint val="75000"/>
                  </a:prstClr>
                </a:solidFill>
              </a:rPr>
            </a:fld>
            <a:endParaRPr lang="en-US" altLang="zh-CN">
              <a:solidFill>
                <a:prstClr val="black">
                  <a:tint val="75000"/>
                </a:prstClr>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B7986405-9AC4-4964-B490-DECE5D409931}" type="slidenum">
              <a:rPr lang="en-US" altLang="zh-CN">
                <a:solidFill>
                  <a:prstClr val="black">
                    <a:tint val="75000"/>
                  </a:prstClr>
                </a:solidFill>
              </a:rPr>
            </a:fld>
            <a:endParaRPr lang="en-US" altLang="zh-CN">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321DD62-DA67-4326-A9D3-C854A42AFCB7}"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9225206-A41B-42DD-B963-1F02E154A936}"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3CFE649C-4431-4225-A8CF-220CD898DD6B}" type="datetime1">
              <a:rPr lang="en-US" altLang="zh-CN" smtClean="0">
                <a:solidFill>
                  <a:prstClr val="black">
                    <a:tint val="75000"/>
                  </a:prstClr>
                </a:solidFill>
              </a:rPr>
            </a:fld>
            <a:endParaRPr lang="en-US" altLang="zh-CN">
              <a:solidFill>
                <a:prstClr val="black">
                  <a:tint val="75000"/>
                </a:prstClr>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smtClean="0">
                <a:solidFill>
                  <a:prstClr val="black">
                    <a:tint val="75000"/>
                  </a:prstClr>
                </a:solidFill>
              </a:rPr>
              <a:t>《</a:t>
            </a:r>
            <a:r>
              <a:rPr lang="zh-CN" altLang="en-US" smtClean="0">
                <a:solidFill>
                  <a:prstClr val="black">
                    <a:tint val="75000"/>
                  </a:prstClr>
                </a:solidFill>
              </a:rPr>
              <a:t>计算机操作系统</a:t>
            </a:r>
            <a:r>
              <a:rPr lang="en-US" altLang="zh-CN" smtClean="0">
                <a:solidFill>
                  <a:prstClr val="black">
                    <a:tint val="75000"/>
                  </a:prstClr>
                </a:solidFill>
              </a:rPr>
              <a:t>》——</a:t>
            </a:r>
            <a:r>
              <a:rPr lang="zh-CN" altLang="en-US" smtClean="0">
                <a:solidFill>
                  <a:prstClr val="black">
                    <a:tint val="75000"/>
                  </a:prstClr>
                </a:solidFill>
              </a:rPr>
              <a:t>薛瑞尼</a:t>
            </a:r>
            <a:endParaRPr lang="en-US" altLang="zh-CN">
              <a:solidFill>
                <a:prstClr val="black">
                  <a:tint val="75000"/>
                </a:prstClr>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BECEF87-E090-4850-AD8C-49902FCAEE46}" type="slidenum">
              <a:rPr lang="en-US" altLang="zh-CN">
                <a:solidFill>
                  <a:prstClr val="black">
                    <a:tint val="75000"/>
                  </a:prstClr>
                </a:solidFill>
              </a:rPr>
            </a:fld>
            <a:endParaRPr lang="en-US" altLang="zh-CN">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11188" y="188913"/>
            <a:ext cx="8532812" cy="549275"/>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395288" y="1196975"/>
            <a:ext cx="4171950"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395288" y="3721100"/>
            <a:ext cx="4171950"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719638" y="3721100"/>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ACB9DC1-B911-496C-94E7-188C2C66908D}"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516C844-2615-4EF6-B5F3-9A3A9013EF88}"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anose="02020603050405020304" pitchFamily="18" charset="0"/>
                <a:ea typeface="黑体" pitchFamily="49" charset="-122"/>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solidFill>
                  <a:prstClr val="black">
                    <a:tint val="75000"/>
                  </a:prstClr>
                </a:solidFill>
              </a:rPr>
              <a:t>操作系统系统原理</a:t>
            </a:r>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321DD62-DA67-4326-A9D3-C854A42AFCB7}"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9225206-A41B-42DD-B963-1F02E154A936}"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F407FFC-3B02-4A7C-97FE-6BDD378A5942}"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A1E46B-14F8-4E99-B2C8-E9FA5F56DEED}"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290FAA3-4C64-41CD-A038-6ECE7E078E19}" type="datetimeFigureOut">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F9BAEDF-7687-44B0-8433-8DDD5DF61B72}"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2E67676-7439-42CE-BF34-B1F3CDEE5C13}" type="datetimeFigureOut">
              <a:rPr lang="zh-CN" altLang="en-US">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7476C396-6159-4C55-9B55-3503F2095603}"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895C97-C394-4D9C-8DC2-F9D93A414AD1}" type="datetimeFigureOut">
              <a:rPr lang="zh-CN" altLang="en-US">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2737181A-FA5B-485F-9064-CC7C142B9D89}"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AC7A52C-3222-411D-8FCE-286A70C2B5C1}"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2ABB727-A0B0-48DD-9173-759BE69A65C9}"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F407FFC-3B02-4A7C-97FE-6BDD378A5942}"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A1E46B-14F8-4E99-B2C8-E9FA5F56DEED}"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BF28267-EC12-494A-A502-DB4A3E340D5B}"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A13580C-2663-476C-B9FB-DC9D75F80A47}"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808A95-EA33-4EA8-A631-D18276ACA759}"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43D6CCD-8334-4807-B459-67910A6BA03E}"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F286639-83E4-4DB0-A8FC-26DD58E37870}"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7B847B4-1050-47DC-A78F-FFE141B3CB66}"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290FAA3-4C64-41CD-A038-6ECE7E078E19}" type="datetimeFigureOut">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F9BAEDF-7687-44B0-8433-8DDD5DF61B72}"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2E67676-7439-42CE-BF34-B1F3CDEE5C13}" type="datetimeFigureOut">
              <a:rPr lang="zh-CN" altLang="en-US">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7476C396-6159-4C55-9B55-3503F2095603}"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AC7A52C-3222-411D-8FCE-286A70C2B5C1}"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2ABB727-A0B0-48DD-9173-759BE69A65C9}"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BF28267-EC12-494A-A502-DB4A3E340D5B}"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A13580C-2663-476C-B9FB-DC9D75F80A47}"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0" Type="http://schemas.openxmlformats.org/officeDocument/2006/relationships/theme" Target="../theme/theme2.xml"/><Relationship Id="rId2" Type="http://schemas.openxmlformats.org/officeDocument/2006/relationships/slideLayout" Target="../slideLayouts/slideLayout14.xml"/><Relationship Id="rId19" Type="http://schemas.openxmlformats.org/officeDocument/2006/relationships/slideLayout" Target="../slideLayouts/slideLayout31.xml"/><Relationship Id="rId18" Type="http://schemas.openxmlformats.org/officeDocument/2006/relationships/slideLayout" Target="../slideLayouts/slideLayout30.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kumimoji="0" lang="zh-CN" altLang="en-US">
                <a:solidFill>
                  <a:prstClr val="black">
                    <a:tint val="75000"/>
                  </a:prstClr>
                </a:solidFill>
              </a:rPr>
            </a:fld>
            <a:endParaRPr kumimoji="0"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kumimoji="0"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kumimoji="0" lang="zh-CN" altLang="en-US">
                <a:solidFill>
                  <a:prstClr val="black">
                    <a:tint val="75000"/>
                  </a:prstClr>
                </a:solidFill>
              </a:rPr>
            </a:fld>
            <a:endParaRPr kumimoji="0"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chemeClr val="tx1"/>
          </a:solidFill>
          <a:latin typeface="Times New Roman" panose="02020603050405020304" pitchFamily="18" charset="0"/>
          <a:ea typeface="黑体" pitchFamily="49" charset="-122"/>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400" b="1" kern="1200">
          <a:solidFill>
            <a:schemeClr val="tx1"/>
          </a:solidFill>
          <a:latin typeface="Times New Roman" panose="02020603050405020304" pitchFamily="18" charset="0"/>
          <a:ea typeface="黑体" pitchFamily="49" charset="-122"/>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黑体" pitchFamily="49" charset="-122"/>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黑体" pitchFamily="49" charset="-122"/>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黑体"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en-US" sz="1800">
              <a:solidFill>
                <a:prstClr val="white"/>
              </a:solidFill>
              <a:latin typeface="Arial Unicode MS" panose="020B0604020202020204" pitchFamily="34"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anose="020B0604020202020204" pitchFamily="34" charset="-122"/>
                <a:ea typeface="华文细黑" pitchFamily="2" charset="-122"/>
              </a:defRPr>
            </a:lvl1pPr>
          </a:lstStyle>
          <a:p>
            <a:pPr fontAlgn="auto">
              <a:spcBef>
                <a:spcPts val="0"/>
              </a:spcBef>
              <a:spcAft>
                <a:spcPts val="0"/>
              </a:spcAft>
            </a:pPr>
            <a:fld id="{BFA4B2CD-0407-426F-ACAF-EF4AA2CCB425}" type="datetime1">
              <a:rPr kumimoji="0" lang="en-US" altLang="zh-CN" smtClean="0">
                <a:solidFill>
                  <a:prstClr val="black">
                    <a:tint val="75000"/>
                  </a:prstClr>
                </a:solidFill>
              </a:rPr>
            </a:fld>
            <a:endParaRPr kumimoji="0"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anose="020B0604020202020204" pitchFamily="34" charset="-122"/>
                <a:ea typeface="华文细黑" pitchFamily="2" charset="-122"/>
              </a:defRPr>
            </a:lvl1pPr>
          </a:lstStyle>
          <a:p>
            <a:pPr fontAlgn="auto">
              <a:spcBef>
                <a:spcPts val="0"/>
              </a:spcBef>
              <a:spcAft>
                <a:spcPts val="0"/>
              </a:spcAft>
            </a:pPr>
            <a:r>
              <a:rPr kumimoji="0" lang="en-US" altLang="zh-CN" smtClean="0">
                <a:solidFill>
                  <a:prstClr val="black">
                    <a:tint val="75000"/>
                  </a:prstClr>
                </a:solidFill>
              </a:rPr>
              <a:t>《</a:t>
            </a:r>
            <a:r>
              <a:rPr kumimoji="0" lang="zh-CN" altLang="en-US" smtClean="0">
                <a:solidFill>
                  <a:prstClr val="black">
                    <a:tint val="75000"/>
                  </a:prstClr>
                </a:solidFill>
              </a:rPr>
              <a:t>计算机操作系统</a:t>
            </a:r>
            <a:r>
              <a:rPr kumimoji="0" lang="en-US" altLang="zh-CN" smtClean="0">
                <a:solidFill>
                  <a:prstClr val="black">
                    <a:tint val="75000"/>
                  </a:prstClr>
                </a:solidFill>
              </a:rPr>
              <a:t>》——</a:t>
            </a:r>
            <a:r>
              <a:rPr kumimoji="0" lang="zh-CN" altLang="en-US" smtClean="0">
                <a:solidFill>
                  <a:prstClr val="black">
                    <a:tint val="75000"/>
                  </a:prstClr>
                </a:solidFill>
              </a:rPr>
              <a:t>薛瑞尼</a:t>
            </a:r>
            <a:endParaRPr kumimoji="0"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anose="020B0604020202020204" pitchFamily="34" charset="-122"/>
                <a:ea typeface="华文细黑" pitchFamily="2" charset="-122"/>
              </a:defRPr>
            </a:lvl1pPr>
          </a:lstStyle>
          <a:p>
            <a:pPr fontAlgn="auto">
              <a:spcBef>
                <a:spcPts val="0"/>
              </a:spcBef>
              <a:spcAft>
                <a:spcPts val="0"/>
              </a:spcAft>
            </a:pPr>
            <a:fld id="{B09550E6-D85C-43A8-841D-66A200A3DB30}" type="slidenum">
              <a:rPr kumimoji="0" lang="zh-CN" altLang="en-US" smtClean="0">
                <a:solidFill>
                  <a:prstClr val="black">
                    <a:tint val="75000"/>
                  </a:prstClr>
                </a:solidFill>
              </a:rPr>
            </a:fld>
            <a:endParaRPr kumimoji="0"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iming>
    <p:tnLst>
      <p:par>
        <p:cTn id="1" dur="indefinite" restart="never" nodeType="tmRoot"/>
      </p:par>
    </p:tnLst>
  </p:timing>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anose="020B0604020202020204"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anose="020B0604020202020204" pitchFamily="34" charset="0"/>
        <a:buChar char="•"/>
        <a:defRPr sz="3200" kern="1200" baseline="0">
          <a:solidFill>
            <a:schemeClr val="tx1"/>
          </a:solidFill>
          <a:latin typeface="Arial Unicode MS" panose="020B0604020202020204"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anose="020B0604020202020204" pitchFamily="34" charset="0"/>
        <a:buChar char="–"/>
        <a:defRPr sz="2800" kern="1200" baseline="0">
          <a:solidFill>
            <a:schemeClr val="tx1"/>
          </a:solidFill>
          <a:latin typeface="Arial Unicode MS" panose="020B0604020202020204"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anose="020B0604020202020204" pitchFamily="34" charset="0"/>
        <a:buChar char="•"/>
        <a:defRPr sz="2400" kern="1200" baseline="0">
          <a:solidFill>
            <a:schemeClr val="tx1"/>
          </a:solidFill>
          <a:latin typeface="Arial Unicode MS" panose="020B0604020202020204"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anose="020B0604020202020204" pitchFamily="34" charset="0"/>
        <a:buChar char="–"/>
        <a:defRPr sz="2000" kern="1200" baseline="0">
          <a:solidFill>
            <a:schemeClr val="tx1"/>
          </a:solidFill>
          <a:latin typeface="Arial Unicode MS" panose="020B0604020202020204"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anose="020B0604020202020204" pitchFamily="34" charset="0"/>
        <a:buChar char="»"/>
        <a:defRPr sz="2000" kern="1200" baseline="0">
          <a:solidFill>
            <a:schemeClr val="tx1"/>
          </a:solidFill>
          <a:latin typeface="Arial Unicode MS" panose="020B0604020202020204" pitchFamily="34" charset="-122"/>
          <a:ea typeface="华文细黑"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kumimoji="0" lang="zh-CN" altLang="en-US">
                <a:solidFill>
                  <a:prstClr val="black">
                    <a:tint val="75000"/>
                  </a:prstClr>
                </a:solidFill>
              </a:rPr>
            </a:fld>
            <a:endParaRPr kumimoji="0"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kumimoji="0"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kumimoji="0" lang="zh-CN" altLang="en-US">
                <a:solidFill>
                  <a:prstClr val="black">
                    <a:tint val="75000"/>
                  </a:prstClr>
                </a:solidFill>
              </a:rPr>
            </a:fld>
            <a:endParaRPr kumimoji="0"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chemeClr val="tx1"/>
          </a:solidFill>
          <a:latin typeface="Times New Roman" panose="02020603050405020304" pitchFamily="18" charset="0"/>
          <a:ea typeface="黑体" pitchFamily="49" charset="-122"/>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400" b="1" kern="1200">
          <a:solidFill>
            <a:schemeClr val="tx1"/>
          </a:solidFill>
          <a:latin typeface="Times New Roman" panose="02020603050405020304" pitchFamily="18" charset="0"/>
          <a:ea typeface="黑体" pitchFamily="49" charset="-122"/>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黑体" pitchFamily="49" charset="-122"/>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黑体" pitchFamily="49" charset="-122"/>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黑体"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4.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16.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2.xml"/><Relationship Id="rId2" Type="http://schemas.openxmlformats.org/officeDocument/2006/relationships/image" Target="../media/image27.emf"/><Relationship Id="rId1" Type="http://schemas.openxmlformats.org/officeDocument/2006/relationships/oleObject" Target="../embeddings/oleObject17.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oleObject" Target="../embeddings/oleObject18.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19.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20.bin"/></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oleObject" Target="../embeddings/oleObject21.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22.bin"/></Relationships>
</file>

<file path=ppt/slides/_rels/slide135.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23.bin"/></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24.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emf"/><Relationship Id="rId3" Type="http://schemas.openxmlformats.org/officeDocument/2006/relationships/oleObject" Target="../embeddings/oleObject3.bin"/><Relationship Id="rId2" Type="http://schemas.openxmlformats.org/officeDocument/2006/relationships/image" Target="../media/image6.emf"/><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1.emf"/><Relationship Id="rId3" Type="http://schemas.openxmlformats.org/officeDocument/2006/relationships/oleObject" Target="../embeddings/oleObject7.bin"/><Relationship Id="rId2" Type="http://schemas.openxmlformats.org/officeDocument/2006/relationships/image" Target="../media/image10.emf"/><Relationship Id="rId1"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9.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0.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1.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2.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827584" y="1124744"/>
            <a:ext cx="77048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6000" dirty="0" smtClean="0">
                <a:solidFill>
                  <a:srgbClr val="CB4E35"/>
                </a:solidFill>
                <a:latin typeface="华文琥珀" pitchFamily="2" charset="-122"/>
                <a:ea typeface="华文琥珀" pitchFamily="2" charset="-122"/>
              </a:rPr>
              <a:t>第</a:t>
            </a:r>
            <a:r>
              <a:rPr kumimoji="0" lang="en-US" altLang="zh-CN" sz="6000" dirty="0" smtClean="0">
                <a:solidFill>
                  <a:srgbClr val="CB4E35"/>
                </a:solidFill>
                <a:latin typeface="华文琥珀" pitchFamily="2" charset="-122"/>
                <a:ea typeface="华文琥珀" pitchFamily="2" charset="-122"/>
              </a:rPr>
              <a:t>3</a:t>
            </a:r>
            <a:r>
              <a:rPr kumimoji="0" lang="zh-CN" altLang="en-US" sz="6000" dirty="0" smtClean="0">
                <a:solidFill>
                  <a:srgbClr val="CB4E35"/>
                </a:solidFill>
                <a:latin typeface="华文琥珀" pitchFamily="2" charset="-122"/>
                <a:ea typeface="华文琥珀" pitchFamily="2" charset="-122"/>
              </a:rPr>
              <a:t>章 数据存储与管理</a:t>
            </a:r>
            <a:endParaRPr kumimoji="0" lang="zh-CN" altLang="en-US" sz="6000" dirty="0">
              <a:solidFill>
                <a:srgbClr val="CB4E35"/>
              </a:solidFill>
              <a:latin typeface="华文琥珀" pitchFamily="2" charset="-122"/>
              <a:ea typeface="华文琥珀" pitchFamily="2" charset="-122"/>
            </a:endParaRPr>
          </a:p>
        </p:txBody>
      </p:sp>
      <p:sp>
        <p:nvSpPr>
          <p:cNvPr id="6"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zh-CN" altLang="en-US" sz="3200" b="1" dirty="0" smtClean="0">
                <a:solidFill>
                  <a:srgbClr val="1F497D"/>
                </a:solidFill>
                <a:latin typeface="Arial" panose="020B0604020202020204" pitchFamily="34" charset="0"/>
                <a:ea typeface="华文琥珀" pitchFamily="2" charset="-122"/>
              </a:rPr>
              <a:t>电子</a:t>
            </a:r>
            <a:r>
              <a:rPr kumimoji="0" lang="zh-CN" altLang="en-US" sz="3200" b="1" dirty="0">
                <a:solidFill>
                  <a:srgbClr val="1F497D"/>
                </a:solidFill>
                <a:latin typeface="Arial" panose="020B0604020202020204" pitchFamily="34" charset="0"/>
                <a:ea typeface="华文琥珀" pitchFamily="2" charset="-122"/>
              </a:rPr>
              <a:t>科技</a:t>
            </a:r>
            <a:r>
              <a:rPr kumimoji="0" lang="zh-CN" altLang="en-US" sz="3200" b="1" dirty="0" smtClean="0">
                <a:solidFill>
                  <a:srgbClr val="1F497D"/>
                </a:solidFill>
                <a:latin typeface="Arial" panose="020B0604020202020204" pitchFamily="34" charset="0"/>
                <a:ea typeface="华文琥珀" pitchFamily="2" charset="-122"/>
              </a:rPr>
              <a:t>大学</a:t>
            </a:r>
            <a:endParaRPr kumimoji="0" lang="en-US" altLang="zh-CN" sz="3200" b="1" dirty="0" smtClean="0">
              <a:solidFill>
                <a:srgbClr val="1F497D"/>
              </a:solidFill>
              <a:latin typeface="Arial" panose="020B0604020202020204" pitchFamily="34" charset="0"/>
              <a:ea typeface="华文琥珀" pitchFamily="2" charset="-122"/>
            </a:endParaRPr>
          </a:p>
          <a:p>
            <a:pPr algn="ctr">
              <a:spcBef>
                <a:spcPct val="50000"/>
              </a:spcBef>
            </a:pPr>
            <a:r>
              <a:rPr kumimoji="0" lang="zh-CN" altLang="en-US" sz="3200" b="1" dirty="0" smtClean="0">
                <a:solidFill>
                  <a:srgbClr val="1F497D"/>
                </a:solidFill>
                <a:latin typeface="Arial" panose="020B0604020202020204" pitchFamily="34" charset="0"/>
                <a:ea typeface="华文琥珀" pitchFamily="2" charset="-122"/>
              </a:rPr>
              <a:t>计算机科学与工程学院</a:t>
            </a:r>
            <a:endParaRPr kumimoji="0" lang="zh-CN" altLang="en-US" sz="3200" b="1" dirty="0">
              <a:solidFill>
                <a:srgbClr val="1F497D"/>
              </a:solidFill>
              <a:latin typeface="Arial" panose="020B0604020202020204" pitchFamily="34" charset="0"/>
              <a:ea typeface="华文琥珀" pitchFamily="2" charset="-122"/>
            </a:endParaRPr>
          </a:p>
        </p:txBody>
      </p:sp>
      <p:sp>
        <p:nvSpPr>
          <p:cNvPr id="7" name="Text Box 12"/>
          <p:cNvSpPr txBox="1">
            <a:spLocks noChangeArrowheads="1"/>
          </p:cNvSpPr>
          <p:nvPr/>
        </p:nvSpPr>
        <p:spPr bwMode="auto">
          <a:xfrm>
            <a:off x="3635896" y="49418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4400" b="1" dirty="0" smtClean="0">
                <a:solidFill>
                  <a:srgbClr val="CC6600"/>
                </a:solidFill>
                <a:latin typeface="Arial" panose="020B0604020202020204" pitchFamily="34" charset="0"/>
                <a:ea typeface="华文行楷" pitchFamily="2" charset="-122"/>
              </a:rPr>
              <a:t>李</a:t>
            </a:r>
            <a:r>
              <a:rPr kumimoji="0" lang="zh-CN" altLang="en-US" sz="4400" b="1" dirty="0">
                <a:solidFill>
                  <a:srgbClr val="CC6600"/>
                </a:solidFill>
                <a:latin typeface="Arial" panose="020B0604020202020204" pitchFamily="34" charset="0"/>
                <a:ea typeface="华文行楷" pitchFamily="2" charset="-122"/>
              </a:rPr>
              <a:t>玉军</a:t>
            </a:r>
            <a:endParaRPr kumimoji="0" lang="zh-CN" altLang="en-US" sz="4400" b="1" dirty="0">
              <a:solidFill>
                <a:srgbClr val="CC6600"/>
              </a:solidFill>
              <a:latin typeface="Arial" panose="020B0604020202020204" pitchFamily="34" charset="0"/>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565251" name="Rectangle 3"/>
          <p:cNvSpPr>
            <a:spLocks noGrp="1" noChangeArrowheads="1"/>
          </p:cNvSpPr>
          <p:nvPr>
            <p:ph type="body" idx="4294967295"/>
          </p:nvPr>
        </p:nvSpPr>
        <p:spPr>
          <a:xfrm>
            <a:off x="0" y="1052513"/>
            <a:ext cx="8280400" cy="4895850"/>
          </a:xfrm>
          <a:solidFill>
            <a:srgbClr val="FF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anose="05000000000000000000" pitchFamily="2" charset="2"/>
              <a:buChar char="l"/>
            </a:pPr>
            <a:r>
              <a:rPr lang="zh-CN" altLang="en-US" b="0" dirty="0">
                <a:solidFill>
                  <a:srgbClr val="000000"/>
                </a:solidFill>
                <a:latin typeface="黑体" pitchFamily="49" charset="-122"/>
                <a:ea typeface="黑体" pitchFamily="49" charset="-122"/>
              </a:rPr>
              <a:t>空间之间的关系</a:t>
            </a:r>
            <a:endParaRPr lang="zh-CN" altLang="en-US" b="0" dirty="0">
              <a:solidFill>
                <a:srgbClr val="000000"/>
              </a:solidFill>
              <a:latin typeface="黑体" pitchFamily="49" charset="-122"/>
              <a:ea typeface="黑体" pitchFamily="49" charset="-122"/>
            </a:endParaRPr>
          </a:p>
        </p:txBody>
      </p:sp>
      <p:sp>
        <p:nvSpPr>
          <p:cNvPr id="151556" name="Rectangle 4"/>
          <p:cNvSpPr>
            <a:spLocks noChangeArrowheads="1"/>
          </p:cNvSpPr>
          <p:nvPr/>
        </p:nvSpPr>
        <p:spPr bwMode="auto">
          <a:xfrm>
            <a:off x="1187450" y="2109788"/>
            <a:ext cx="1512888" cy="2844800"/>
          </a:xfrm>
          <a:prstGeom prst="rect">
            <a:avLst/>
          </a:prstGeom>
        </p:spPr>
        <p:style>
          <a:lnRef idx="1">
            <a:schemeClr val="accent1"/>
          </a:lnRef>
          <a:fillRef idx="3">
            <a:schemeClr val="accent1"/>
          </a:fillRef>
          <a:effectRef idx="2">
            <a:schemeClr val="accent1"/>
          </a:effectRef>
          <a:fontRef idx="minor">
            <a:schemeClr val="lt1"/>
          </a:fontRef>
        </p:style>
        <p:txBody>
          <a:bodyPr lIns="90000" tIns="46800" rIns="90000" bIns="46800" anchor="ctr">
            <a:spAutoFit/>
          </a:bodyPr>
          <a:lstStyle/>
          <a:p>
            <a:endParaRPr kumimoji="0" lang="en-US" altLang="zh-CN" sz="2000" dirty="0">
              <a:solidFill>
                <a:schemeClr val="bg1"/>
              </a:solidFill>
              <a:latin typeface="华文细黑" pitchFamily="2" charset="-122"/>
              <a:ea typeface="华文细黑" pitchFamily="2" charset="-122"/>
            </a:endParaRPr>
          </a:p>
          <a:p>
            <a:endParaRPr kumimoji="0" lang="en-US" altLang="zh-CN" sz="2000" dirty="0">
              <a:solidFill>
                <a:schemeClr val="bg1"/>
              </a:solidFill>
              <a:latin typeface="华文细黑" pitchFamily="2" charset="-122"/>
              <a:ea typeface="华文细黑" pitchFamily="2" charset="-122"/>
            </a:endParaRPr>
          </a:p>
          <a:p>
            <a:r>
              <a:rPr kumimoji="0" lang="zh-CN" altLang="en-US" sz="2000" dirty="0">
                <a:solidFill>
                  <a:schemeClr val="bg1"/>
                </a:solidFill>
                <a:latin typeface="华文细黑" pitchFamily="2" charset="-122"/>
                <a:ea typeface="华文细黑" pitchFamily="2" charset="-122"/>
              </a:rPr>
              <a:t>符号指令</a:t>
            </a:r>
            <a:endParaRPr kumimoji="0" lang="zh-CN" altLang="en-US" sz="2000" dirty="0">
              <a:solidFill>
                <a:schemeClr val="bg1"/>
              </a:solidFill>
              <a:latin typeface="华文细黑" pitchFamily="2" charset="-122"/>
              <a:ea typeface="华文细黑" pitchFamily="2" charset="-122"/>
            </a:endParaRPr>
          </a:p>
          <a:p>
            <a:endParaRPr kumimoji="0" lang="zh-CN" altLang="en-US" sz="2000" dirty="0">
              <a:solidFill>
                <a:schemeClr val="bg1"/>
              </a:solidFill>
              <a:latin typeface="华文细黑" pitchFamily="2" charset="-122"/>
              <a:ea typeface="华文细黑" pitchFamily="2" charset="-122"/>
            </a:endParaRPr>
          </a:p>
          <a:p>
            <a:endParaRPr kumimoji="0" lang="zh-CN" altLang="en-US" sz="2000" dirty="0">
              <a:solidFill>
                <a:schemeClr val="bg1"/>
              </a:solidFill>
              <a:latin typeface="华文细黑" pitchFamily="2" charset="-122"/>
              <a:ea typeface="华文细黑" pitchFamily="2" charset="-122"/>
            </a:endParaRPr>
          </a:p>
          <a:p>
            <a:r>
              <a:rPr kumimoji="0" lang="zh-CN" altLang="en-US" sz="2000" dirty="0">
                <a:solidFill>
                  <a:schemeClr val="bg1"/>
                </a:solidFill>
                <a:latin typeface="华文细黑" pitchFamily="2" charset="-122"/>
                <a:ea typeface="华文细黑" pitchFamily="2" charset="-122"/>
              </a:rPr>
              <a:t>数据说明</a:t>
            </a:r>
            <a:endParaRPr kumimoji="0" lang="zh-CN" altLang="en-US" sz="2000" dirty="0">
              <a:solidFill>
                <a:schemeClr val="bg1"/>
              </a:solidFill>
              <a:latin typeface="华文细黑" pitchFamily="2" charset="-122"/>
              <a:ea typeface="华文细黑" pitchFamily="2" charset="-122"/>
            </a:endParaRPr>
          </a:p>
          <a:p>
            <a:endParaRPr kumimoji="0" lang="zh-CN" altLang="en-US" sz="2000" dirty="0">
              <a:solidFill>
                <a:schemeClr val="bg1"/>
              </a:solidFill>
              <a:latin typeface="华文细黑" pitchFamily="2" charset="-122"/>
              <a:ea typeface="华文细黑" pitchFamily="2" charset="-122"/>
            </a:endParaRPr>
          </a:p>
          <a:p>
            <a:endParaRPr kumimoji="0" lang="zh-CN" altLang="en-US" sz="2000" dirty="0">
              <a:solidFill>
                <a:schemeClr val="bg1"/>
              </a:solidFill>
              <a:latin typeface="华文细黑" pitchFamily="2" charset="-122"/>
              <a:ea typeface="华文细黑" pitchFamily="2" charset="-122"/>
            </a:endParaRPr>
          </a:p>
          <a:p>
            <a:endParaRPr kumimoji="0" lang="en-US" altLang="zh-CN" sz="2000" dirty="0">
              <a:solidFill>
                <a:schemeClr val="bg1"/>
              </a:solidFill>
              <a:latin typeface="华文细黑" pitchFamily="2" charset="-122"/>
              <a:ea typeface="华文细黑" pitchFamily="2" charset="-122"/>
            </a:endParaRPr>
          </a:p>
        </p:txBody>
      </p:sp>
      <p:sp>
        <p:nvSpPr>
          <p:cNvPr id="151557" name="Rectangle 5"/>
          <p:cNvSpPr>
            <a:spLocks noChangeArrowheads="1"/>
          </p:cNvSpPr>
          <p:nvPr/>
        </p:nvSpPr>
        <p:spPr bwMode="auto">
          <a:xfrm>
            <a:off x="3754438" y="2025650"/>
            <a:ext cx="1511300" cy="2951163"/>
          </a:xfrm>
          <a:prstGeom prst="rect">
            <a:avLst/>
          </a:prstGeom>
        </p:spPr>
        <p:style>
          <a:lnRef idx="1">
            <a:schemeClr val="accent2"/>
          </a:lnRef>
          <a:fillRef idx="3">
            <a:schemeClr val="accent2"/>
          </a:fillRef>
          <a:effectRef idx="2">
            <a:schemeClr val="accent2"/>
          </a:effectRef>
          <a:fontRef idx="minor">
            <a:schemeClr val="lt1"/>
          </a:fontRef>
        </p:style>
        <p:txBody>
          <a:bodyPr lIns="90000" tIns="46800" rIns="90000" bIns="46800" anchor="ctr">
            <a:spAutoFit/>
          </a:bodyPr>
          <a:lstStyle/>
          <a:p>
            <a:pPr fontAlgn="auto">
              <a:spcBef>
                <a:spcPts val="0"/>
              </a:spcBef>
              <a:spcAft>
                <a:spcPts val="0"/>
              </a:spcAft>
              <a:defRPr/>
            </a:pPr>
            <a:r>
              <a:rPr kumimoji="0" lang="zh-CN" altLang="en-US" dirty="0">
                <a:solidFill>
                  <a:schemeClr val="bg1"/>
                </a:solidFill>
                <a:latin typeface="+mn-ea"/>
              </a:rPr>
              <a:t>目标程序</a:t>
            </a:r>
            <a:endParaRPr kumimoji="0" lang="zh-CN" altLang="en-US" dirty="0">
              <a:solidFill>
                <a:schemeClr val="bg1"/>
              </a:solidFill>
              <a:latin typeface="+mn-ea"/>
            </a:endParaRPr>
          </a:p>
          <a:p>
            <a:pPr fontAlgn="auto">
              <a:spcBef>
                <a:spcPts val="0"/>
              </a:spcBef>
              <a:spcAft>
                <a:spcPts val="0"/>
              </a:spcAft>
              <a:defRPr/>
            </a:pPr>
            <a:endParaRPr kumimoji="0" lang="zh-CN" altLang="en-US" dirty="0">
              <a:solidFill>
                <a:schemeClr val="bg1"/>
              </a:solidFill>
              <a:latin typeface="+mn-ea"/>
            </a:endParaRPr>
          </a:p>
          <a:p>
            <a:pPr fontAlgn="auto">
              <a:spcBef>
                <a:spcPts val="0"/>
              </a:spcBef>
              <a:spcAft>
                <a:spcPts val="0"/>
              </a:spcAft>
              <a:defRPr/>
            </a:pPr>
            <a:endParaRPr kumimoji="0" lang="zh-CN" altLang="en-US" dirty="0">
              <a:solidFill>
                <a:schemeClr val="bg1"/>
              </a:solidFill>
              <a:latin typeface="+mn-ea"/>
            </a:endParaRPr>
          </a:p>
          <a:p>
            <a:pPr fontAlgn="auto">
              <a:spcBef>
                <a:spcPts val="0"/>
              </a:spcBef>
              <a:spcAft>
                <a:spcPts val="0"/>
              </a:spcAft>
              <a:defRPr/>
            </a:pPr>
            <a:endParaRPr kumimoji="0" lang="zh-CN" altLang="en-US" dirty="0">
              <a:solidFill>
                <a:schemeClr val="bg1"/>
              </a:solidFill>
              <a:latin typeface="+mn-ea"/>
            </a:endParaRPr>
          </a:p>
          <a:p>
            <a:pPr fontAlgn="auto">
              <a:spcBef>
                <a:spcPts val="0"/>
              </a:spcBef>
              <a:spcAft>
                <a:spcPts val="0"/>
              </a:spcAft>
              <a:defRPr/>
            </a:pPr>
            <a:r>
              <a:rPr kumimoji="0" lang="zh-CN" altLang="en-US" dirty="0">
                <a:solidFill>
                  <a:schemeClr val="bg1"/>
                </a:solidFill>
                <a:latin typeface="+mn-ea"/>
              </a:rPr>
              <a:t>装配模块</a:t>
            </a:r>
            <a:endParaRPr kumimoji="0" lang="zh-CN" altLang="en-US" dirty="0">
              <a:solidFill>
                <a:schemeClr val="bg1"/>
              </a:solidFill>
              <a:latin typeface="+mn-ea"/>
            </a:endParaRPr>
          </a:p>
        </p:txBody>
      </p:sp>
      <p:sp>
        <p:nvSpPr>
          <p:cNvPr id="151558" name="Rectangle 6"/>
          <p:cNvSpPr>
            <a:spLocks noChangeArrowheads="1"/>
          </p:cNvSpPr>
          <p:nvPr/>
        </p:nvSpPr>
        <p:spPr bwMode="auto">
          <a:xfrm>
            <a:off x="6553200" y="1989138"/>
            <a:ext cx="1296988" cy="2987675"/>
          </a:xfrm>
          <a:prstGeom prst="rect">
            <a:avLst/>
          </a:prstGeom>
        </p:spPr>
        <p:style>
          <a:lnRef idx="1">
            <a:schemeClr val="accent4"/>
          </a:lnRef>
          <a:fillRef idx="2">
            <a:schemeClr val="accent4"/>
          </a:fillRef>
          <a:effectRef idx="1">
            <a:schemeClr val="accent4"/>
          </a:effectRef>
          <a:fontRef idx="minor">
            <a:schemeClr val="dk1"/>
          </a:fontRef>
        </p:style>
        <p:txBody>
          <a:bodyPr lIns="90000" tIns="46800" rIns="90000" bIns="46800" anchor="ctr">
            <a:spAutoFit/>
          </a:bodyPr>
          <a:lstStyle/>
          <a:p>
            <a:pPr fontAlgn="auto">
              <a:spcBef>
                <a:spcPts val="0"/>
              </a:spcBef>
              <a:spcAft>
                <a:spcPts val="0"/>
              </a:spcAft>
              <a:defRPr/>
            </a:pPr>
            <a:endParaRPr kumimoji="0" lang="zh-CN" altLang="en-US" sz="1800">
              <a:latin typeface="+mn-ea"/>
            </a:endParaRPr>
          </a:p>
        </p:txBody>
      </p:sp>
      <p:sp>
        <p:nvSpPr>
          <p:cNvPr id="151561" name="Text Box 9"/>
          <p:cNvSpPr txBox="1">
            <a:spLocks noChangeArrowheads="1"/>
          </p:cNvSpPr>
          <p:nvPr/>
        </p:nvSpPr>
        <p:spPr bwMode="auto">
          <a:xfrm>
            <a:off x="1258888" y="5373688"/>
            <a:ext cx="1104900" cy="463550"/>
          </a:xfrm>
          <a:prstGeom prst="rect">
            <a:avLst/>
          </a:prstGeom>
          <a:noFill/>
          <a:ln>
            <a:noFill/>
          </a:ln>
          <a:effectLst/>
        </p:spPr>
        <p:txBody>
          <a:bodyPr wrap="none" lIns="90000" tIns="46800" rIns="90000" bIns="46800">
            <a:spAutoFit/>
          </a:bodyPr>
          <a:lstStyle/>
          <a:p>
            <a:pPr fontAlgn="auto">
              <a:spcBef>
                <a:spcPts val="0"/>
              </a:spcBef>
              <a:spcAft>
                <a:spcPts val="0"/>
              </a:spcAft>
              <a:defRPr/>
            </a:pPr>
            <a:r>
              <a:rPr kumimoji="0" lang="zh-CN" altLang="en-US">
                <a:solidFill>
                  <a:srgbClr val="CC3300"/>
                </a:solidFill>
                <a:latin typeface="+mn-ea"/>
                <a:ea typeface="+mn-ea"/>
              </a:rPr>
              <a:t>名空间</a:t>
            </a:r>
            <a:endParaRPr kumimoji="0" lang="zh-CN" altLang="en-US">
              <a:solidFill>
                <a:srgbClr val="CC3300"/>
              </a:solidFill>
              <a:latin typeface="+mn-ea"/>
              <a:ea typeface="+mn-ea"/>
            </a:endParaRPr>
          </a:p>
        </p:txBody>
      </p:sp>
      <p:sp>
        <p:nvSpPr>
          <p:cNvPr id="151562" name="Text Box 10"/>
          <p:cNvSpPr txBox="1">
            <a:spLocks noChangeArrowheads="1"/>
          </p:cNvSpPr>
          <p:nvPr/>
        </p:nvSpPr>
        <p:spPr bwMode="auto">
          <a:xfrm>
            <a:off x="3740150" y="5353050"/>
            <a:ext cx="1412875" cy="463550"/>
          </a:xfrm>
          <a:prstGeom prst="rect">
            <a:avLst/>
          </a:prstGeom>
          <a:noFill/>
          <a:ln>
            <a:noFill/>
          </a:ln>
          <a:effectLst/>
        </p:spPr>
        <p:txBody>
          <a:bodyPr wrap="none" lIns="90000" tIns="46800" rIns="90000" bIns="46800">
            <a:spAutoFit/>
          </a:bodyPr>
          <a:lstStyle/>
          <a:p>
            <a:pPr fontAlgn="auto">
              <a:spcBef>
                <a:spcPts val="0"/>
              </a:spcBef>
              <a:spcAft>
                <a:spcPts val="0"/>
              </a:spcAft>
              <a:defRPr/>
            </a:pPr>
            <a:r>
              <a:rPr kumimoji="0" lang="zh-CN" altLang="en-US" dirty="0">
                <a:solidFill>
                  <a:srgbClr val="CC3300"/>
                </a:solidFill>
                <a:latin typeface="+mn-ea"/>
                <a:ea typeface="+mn-ea"/>
              </a:rPr>
              <a:t>逻辑空间</a:t>
            </a:r>
            <a:endParaRPr kumimoji="0" lang="zh-CN" altLang="en-US" dirty="0">
              <a:solidFill>
                <a:srgbClr val="CC3300"/>
              </a:solidFill>
              <a:latin typeface="+mn-ea"/>
              <a:ea typeface="+mn-ea"/>
            </a:endParaRPr>
          </a:p>
        </p:txBody>
      </p:sp>
      <p:sp>
        <p:nvSpPr>
          <p:cNvPr id="151563" name="Text Box 11"/>
          <p:cNvSpPr txBox="1">
            <a:spLocks noChangeArrowheads="1"/>
          </p:cNvSpPr>
          <p:nvPr/>
        </p:nvSpPr>
        <p:spPr bwMode="auto">
          <a:xfrm>
            <a:off x="6496050" y="5214938"/>
            <a:ext cx="1411288" cy="465137"/>
          </a:xfrm>
          <a:prstGeom prst="rect">
            <a:avLst/>
          </a:prstGeom>
          <a:noFill/>
          <a:ln>
            <a:noFill/>
          </a:ln>
          <a:effectLst/>
        </p:spPr>
        <p:txBody>
          <a:bodyPr wrap="none" lIns="90000" tIns="46800" rIns="90000" bIns="46800">
            <a:spAutoFit/>
          </a:bodyPr>
          <a:lstStyle/>
          <a:p>
            <a:pPr fontAlgn="auto">
              <a:spcBef>
                <a:spcPts val="0"/>
              </a:spcBef>
              <a:spcAft>
                <a:spcPts val="0"/>
              </a:spcAft>
              <a:defRPr/>
            </a:pPr>
            <a:r>
              <a:rPr kumimoji="0" lang="zh-CN" altLang="en-US" dirty="0">
                <a:solidFill>
                  <a:srgbClr val="CC3300"/>
                </a:solidFill>
                <a:latin typeface="+mn-ea"/>
                <a:ea typeface="+mn-ea"/>
              </a:rPr>
              <a:t>内存空间</a:t>
            </a:r>
            <a:endParaRPr kumimoji="0" lang="zh-CN" altLang="en-US" dirty="0">
              <a:solidFill>
                <a:srgbClr val="CC3300"/>
              </a:solidFill>
              <a:latin typeface="+mn-ea"/>
              <a:ea typeface="+mn-ea"/>
            </a:endParaRPr>
          </a:p>
        </p:txBody>
      </p:sp>
      <p:sp>
        <p:nvSpPr>
          <p:cNvPr id="151564" name="Text Box 12"/>
          <p:cNvSpPr txBox="1">
            <a:spLocks noChangeArrowheads="1"/>
          </p:cNvSpPr>
          <p:nvPr/>
        </p:nvSpPr>
        <p:spPr bwMode="auto">
          <a:xfrm>
            <a:off x="6137275" y="1865313"/>
            <a:ext cx="352425" cy="463550"/>
          </a:xfrm>
          <a:prstGeom prst="rect">
            <a:avLst/>
          </a:prstGeom>
          <a:noFill/>
          <a:ln>
            <a:noFill/>
          </a:ln>
          <a:effec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a:latin typeface="华文细黑" pitchFamily="2" charset="-122"/>
                <a:ea typeface="华文细黑" pitchFamily="2" charset="-122"/>
              </a:rPr>
              <a:t>0</a:t>
            </a:r>
            <a:endParaRPr kumimoji="0" lang="en-US" altLang="zh-CN">
              <a:latin typeface="华文细黑" pitchFamily="2" charset="-122"/>
              <a:ea typeface="华文细黑" pitchFamily="2" charset="-122"/>
            </a:endParaRPr>
          </a:p>
        </p:txBody>
      </p:sp>
      <p:sp>
        <p:nvSpPr>
          <p:cNvPr id="151565" name="Text Box 13"/>
          <p:cNvSpPr txBox="1">
            <a:spLocks noChangeArrowheads="1"/>
          </p:cNvSpPr>
          <p:nvPr/>
        </p:nvSpPr>
        <p:spPr bwMode="auto">
          <a:xfrm>
            <a:off x="5807075" y="4713288"/>
            <a:ext cx="719138" cy="371475"/>
          </a:xfrm>
          <a:prstGeom prst="rect">
            <a:avLst/>
          </a:prstGeom>
          <a:noFill/>
          <a:ln>
            <a:noFill/>
          </a:ln>
          <a:effectLst/>
        </p:spPr>
        <p:txBody>
          <a:bodyPr lIns="90000" tIns="46800" rIns="90000" bIns="46800">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800">
                <a:latin typeface="华文细黑" pitchFamily="2" charset="-122"/>
                <a:ea typeface="华文细黑" pitchFamily="2" charset="-122"/>
              </a:rPr>
              <a:t>1MB</a:t>
            </a:r>
            <a:endParaRPr kumimoji="0" lang="en-US" altLang="zh-CN" sz="1800">
              <a:latin typeface="华文细黑" pitchFamily="2" charset="-122"/>
              <a:ea typeface="华文细黑" pitchFamily="2" charset="-122"/>
            </a:endParaRPr>
          </a:p>
        </p:txBody>
      </p:sp>
      <p:sp>
        <p:nvSpPr>
          <p:cNvPr id="151566" name="Text Box 14"/>
          <p:cNvSpPr txBox="1">
            <a:spLocks noChangeArrowheads="1"/>
          </p:cNvSpPr>
          <p:nvPr/>
        </p:nvSpPr>
        <p:spPr bwMode="auto">
          <a:xfrm>
            <a:off x="3402013" y="1793875"/>
            <a:ext cx="352425" cy="463550"/>
          </a:xfrm>
          <a:prstGeom prst="rect">
            <a:avLst/>
          </a:prstGeom>
          <a:noFill/>
          <a:ln>
            <a:noFill/>
          </a:ln>
          <a:effec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a:latin typeface="华文细黑" pitchFamily="2" charset="-122"/>
                <a:ea typeface="华文细黑" pitchFamily="2" charset="-122"/>
              </a:rPr>
              <a:t>0</a:t>
            </a:r>
            <a:endParaRPr kumimoji="0" lang="en-US" altLang="zh-CN">
              <a:latin typeface="华文细黑" pitchFamily="2" charset="-122"/>
              <a:ea typeface="华文细黑" pitchFamily="2" charset="-122"/>
            </a:endParaRPr>
          </a:p>
        </p:txBody>
      </p:sp>
      <p:sp>
        <p:nvSpPr>
          <p:cNvPr id="151567" name="Text Box 15"/>
          <p:cNvSpPr txBox="1">
            <a:spLocks noChangeArrowheads="1"/>
          </p:cNvSpPr>
          <p:nvPr/>
        </p:nvSpPr>
        <p:spPr bwMode="auto">
          <a:xfrm>
            <a:off x="3419475" y="4724400"/>
            <a:ext cx="328613" cy="463550"/>
          </a:xfrm>
          <a:prstGeom prst="rect">
            <a:avLst/>
          </a:prstGeom>
          <a:noFill/>
          <a:ln>
            <a:noFill/>
          </a:ln>
          <a:effec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a:latin typeface="华文细黑" pitchFamily="2" charset="-122"/>
                <a:ea typeface="华文细黑" pitchFamily="2" charset="-122"/>
              </a:rPr>
              <a:t>x</a:t>
            </a:r>
            <a:endParaRPr kumimoji="0" lang="en-US" altLang="zh-CN">
              <a:latin typeface="华文细黑" pitchFamily="2" charset="-122"/>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 calcmode="lin" valueType="num">
                                      <p:cBhvr additive="base">
                                        <p:cTn id="7" dur="500" fill="hold"/>
                                        <p:tgtEl>
                                          <p:spTgt spid="565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5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51556"/>
                                        </p:tgtEl>
                                        <p:attrNameLst>
                                          <p:attrName>style.visibility</p:attrName>
                                        </p:attrNameLst>
                                      </p:cBhvr>
                                      <p:to>
                                        <p:strVal val="visible"/>
                                      </p:to>
                                    </p:set>
                                    <p:animEffect transition="in" filter="circle(in)">
                                      <p:cBhvr>
                                        <p:cTn id="13" dur="2000"/>
                                        <p:tgtEl>
                                          <p:spTgt spid="15155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51557"/>
                                        </p:tgtEl>
                                        <p:attrNameLst>
                                          <p:attrName>style.visibility</p:attrName>
                                        </p:attrNameLst>
                                      </p:cBhvr>
                                      <p:to>
                                        <p:strVal val="visible"/>
                                      </p:to>
                                    </p:set>
                                    <p:animEffect transition="in" filter="circle(in)">
                                      <p:cBhvr>
                                        <p:cTn id="16" dur="2000"/>
                                        <p:tgtEl>
                                          <p:spTgt spid="15155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51558"/>
                                        </p:tgtEl>
                                        <p:attrNameLst>
                                          <p:attrName>style.visibility</p:attrName>
                                        </p:attrNameLst>
                                      </p:cBhvr>
                                      <p:to>
                                        <p:strVal val="visible"/>
                                      </p:to>
                                    </p:set>
                                    <p:animEffect transition="in" filter="circle(in)">
                                      <p:cBhvr>
                                        <p:cTn id="19" dur="2000"/>
                                        <p:tgtEl>
                                          <p:spTgt spid="15155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51561"/>
                                        </p:tgtEl>
                                        <p:attrNameLst>
                                          <p:attrName>style.visibility</p:attrName>
                                        </p:attrNameLst>
                                      </p:cBhvr>
                                      <p:to>
                                        <p:strVal val="visible"/>
                                      </p:to>
                                    </p:set>
                                    <p:animEffect transition="in" filter="circle(in)">
                                      <p:cBhvr>
                                        <p:cTn id="22" dur="2000"/>
                                        <p:tgtEl>
                                          <p:spTgt spid="151561"/>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1562"/>
                                        </p:tgtEl>
                                        <p:attrNameLst>
                                          <p:attrName>style.visibility</p:attrName>
                                        </p:attrNameLst>
                                      </p:cBhvr>
                                      <p:to>
                                        <p:strVal val="visible"/>
                                      </p:to>
                                    </p:set>
                                    <p:animEffect transition="in" filter="circle(in)">
                                      <p:cBhvr>
                                        <p:cTn id="25" dur="2000"/>
                                        <p:tgtEl>
                                          <p:spTgt spid="151562"/>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1563"/>
                                        </p:tgtEl>
                                        <p:attrNameLst>
                                          <p:attrName>style.visibility</p:attrName>
                                        </p:attrNameLst>
                                      </p:cBhvr>
                                      <p:to>
                                        <p:strVal val="visible"/>
                                      </p:to>
                                    </p:set>
                                    <p:animEffect transition="in" filter="circle(in)">
                                      <p:cBhvr>
                                        <p:cTn id="28" dur="2000"/>
                                        <p:tgtEl>
                                          <p:spTgt spid="151563"/>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51564"/>
                                        </p:tgtEl>
                                        <p:attrNameLst>
                                          <p:attrName>style.visibility</p:attrName>
                                        </p:attrNameLst>
                                      </p:cBhvr>
                                      <p:to>
                                        <p:strVal val="visible"/>
                                      </p:to>
                                    </p:set>
                                    <p:animEffect transition="in" filter="circle(in)">
                                      <p:cBhvr>
                                        <p:cTn id="31" dur="2000"/>
                                        <p:tgtEl>
                                          <p:spTgt spid="151564"/>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51565"/>
                                        </p:tgtEl>
                                        <p:attrNameLst>
                                          <p:attrName>style.visibility</p:attrName>
                                        </p:attrNameLst>
                                      </p:cBhvr>
                                      <p:to>
                                        <p:strVal val="visible"/>
                                      </p:to>
                                    </p:set>
                                    <p:animEffect transition="in" filter="circle(in)">
                                      <p:cBhvr>
                                        <p:cTn id="34" dur="2000"/>
                                        <p:tgtEl>
                                          <p:spTgt spid="15156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51566"/>
                                        </p:tgtEl>
                                        <p:attrNameLst>
                                          <p:attrName>style.visibility</p:attrName>
                                        </p:attrNameLst>
                                      </p:cBhvr>
                                      <p:to>
                                        <p:strVal val="visible"/>
                                      </p:to>
                                    </p:set>
                                    <p:animEffect transition="in" filter="circle(in)">
                                      <p:cBhvr>
                                        <p:cTn id="37" dur="2000"/>
                                        <p:tgtEl>
                                          <p:spTgt spid="15156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51567"/>
                                        </p:tgtEl>
                                        <p:attrNameLst>
                                          <p:attrName>style.visibility</p:attrName>
                                        </p:attrNameLst>
                                      </p:cBhvr>
                                      <p:to>
                                        <p:strVal val="visible"/>
                                      </p:to>
                                    </p:set>
                                    <p:animEffect transition="in" filter="circle(in)">
                                      <p:cBhvr>
                                        <p:cTn id="40" dur="2000"/>
                                        <p:tgtEl>
                                          <p:spTgt spid="151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p:bldP spid="151557" grpId="0" animBg="1"/>
      <p:bldP spid="151558" grpId="0" animBg="1"/>
      <p:bldP spid="151561" grpId="0"/>
      <p:bldP spid="151562" grpId="0"/>
      <p:bldP spid="151563" grpId="0"/>
      <p:bldP spid="151564" grpId="0"/>
      <p:bldP spid="151565" grpId="0"/>
      <p:bldP spid="151566" grpId="0"/>
      <p:bldP spid="15156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p:cNvSpPr>
          <p:nvPr>
            <p:ph type="body" idx="4294967295"/>
          </p:nvPr>
        </p:nvSpPr>
        <p:spPr>
          <a:xfrm>
            <a:off x="0" y="1412875"/>
            <a:ext cx="8229600" cy="4713288"/>
          </a:xfrm>
        </p:spPr>
        <p:txBody>
          <a:bodyPr/>
          <a:lstStyle/>
          <a:p>
            <a:pPr algn="just">
              <a:spcAft>
                <a:spcPct val="20000"/>
              </a:spcAft>
              <a:buFont typeface="Wingdings" panose="05000000000000000000" pitchFamily="2" charset="2"/>
              <a:buChar char="l"/>
            </a:pPr>
            <a:r>
              <a:rPr lang="zh-CN" altLang="en-US" b="0" dirty="0">
                <a:ea typeface="黑体" pitchFamily="49" charset="-122"/>
              </a:rPr>
              <a:t>快表的工作原理</a:t>
            </a:r>
            <a:endParaRPr lang="zh-CN" altLang="en-US" b="0" dirty="0">
              <a:ea typeface="黑体" pitchFamily="49" charset="-122"/>
            </a:endParaRPr>
          </a:p>
          <a:p>
            <a:pPr lvl="1" algn="just">
              <a:spcAft>
                <a:spcPct val="20000"/>
              </a:spcAft>
              <a:buFont typeface="Wingdings" panose="05000000000000000000" pitchFamily="2" charset="2"/>
              <a:buChar char="Ø"/>
            </a:pPr>
            <a:r>
              <a:rPr lang="zh-CN" altLang="en-US" b="0" dirty="0">
                <a:ea typeface="楷体_GB2312" pitchFamily="49" charset="-122"/>
              </a:rPr>
              <a:t>快表的工作原理类似于系统中的数据高速缓存</a:t>
            </a:r>
            <a:r>
              <a:rPr lang="en-US" altLang="zh-CN" b="0" dirty="0">
                <a:ea typeface="楷体_GB2312" pitchFamily="49" charset="-122"/>
              </a:rPr>
              <a:t>(cache)</a:t>
            </a:r>
            <a:r>
              <a:rPr lang="zh-CN" altLang="en-US" b="0" dirty="0">
                <a:ea typeface="楷体_GB2312" pitchFamily="49" charset="-122"/>
              </a:rPr>
              <a:t>，其中专门保存当前进程最近访问过的一组页表项。</a:t>
            </a:r>
            <a:endParaRPr lang="zh-CN" altLang="en-US" b="0" dirty="0">
              <a:ea typeface="楷体_GB2312" pitchFamily="49" charset="-122"/>
            </a:endParaRPr>
          </a:p>
          <a:p>
            <a:pPr lvl="1" algn="just">
              <a:spcAft>
                <a:spcPct val="20000"/>
              </a:spcAft>
              <a:buFont typeface="Wingdings" panose="05000000000000000000" pitchFamily="2" charset="2"/>
              <a:buChar char="Ø"/>
            </a:pPr>
            <a:r>
              <a:rPr lang="zh-CN" altLang="en-US" b="0" dirty="0">
                <a:ea typeface="楷体_GB2312" pitchFamily="49" charset="-122"/>
              </a:rPr>
              <a:t>根据</a:t>
            </a:r>
            <a:r>
              <a:rPr lang="zh-CN" altLang="en-US" i="1" dirty="0">
                <a:solidFill>
                  <a:schemeClr val="accent2"/>
                </a:solidFill>
                <a:ea typeface="楷体_GB2312" pitchFamily="49" charset="-122"/>
              </a:rPr>
              <a:t>局部性原理</a:t>
            </a:r>
            <a:r>
              <a:rPr lang="zh-CN" altLang="en-US" b="0" dirty="0">
                <a:ea typeface="楷体_GB2312" pitchFamily="49" charset="-122"/>
              </a:rPr>
              <a:t>，在一个很短的时间段内，程序的执行总是局部于某一个范围。即，进程最近访问过的页面在不久的将来还可能被访问。</a:t>
            </a:r>
            <a:endParaRPr lang="zh-CN" altLang="en-US" b="0" dirty="0">
              <a:ea typeface="楷体_GB2312" pitchFamily="49" charset="-122"/>
            </a:endParaRPr>
          </a:p>
          <a:p>
            <a:pPr lvl="1" algn="just">
              <a:spcAft>
                <a:spcPct val="20000"/>
              </a:spcAft>
              <a:buFont typeface="Wingdings" panose="05000000000000000000" pitchFamily="2" charset="2"/>
              <a:buChar char="Ø"/>
            </a:pPr>
            <a:endParaRPr lang="en-US" altLang="zh-CN" b="0" dirty="0">
              <a:ea typeface="楷体_GB2312" pitchFamily="49" charset="-122"/>
            </a:endParaRPr>
          </a:p>
        </p:txBody>
      </p:sp>
      <p:sp>
        <p:nvSpPr>
          <p:cNvPr id="640004"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0002">
                                            <p:txEl>
                                              <p:pRg st="0" end="0"/>
                                            </p:txEl>
                                          </p:spTgt>
                                        </p:tgtEl>
                                        <p:attrNameLst>
                                          <p:attrName>style.visibility</p:attrName>
                                        </p:attrNameLst>
                                      </p:cBhvr>
                                      <p:to>
                                        <p:strVal val="visible"/>
                                      </p:to>
                                    </p:set>
                                    <p:anim calcmode="lin" valueType="num">
                                      <p:cBhvr additive="base">
                                        <p:cTn id="7" dur="500" fill="hold"/>
                                        <p:tgtEl>
                                          <p:spTgt spid="6400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00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0002">
                                            <p:txEl>
                                              <p:pRg st="1" end="1"/>
                                            </p:txEl>
                                          </p:spTgt>
                                        </p:tgtEl>
                                        <p:attrNameLst>
                                          <p:attrName>style.visibility</p:attrName>
                                        </p:attrNameLst>
                                      </p:cBhvr>
                                      <p:to>
                                        <p:strVal val="visible"/>
                                      </p:to>
                                    </p:set>
                                    <p:anim calcmode="lin" valueType="num">
                                      <p:cBhvr additive="base">
                                        <p:cTn id="13" dur="1000" fill="hold"/>
                                        <p:tgtEl>
                                          <p:spTgt spid="64000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00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0002">
                                            <p:txEl>
                                              <p:pRg st="2" end="2"/>
                                            </p:txEl>
                                          </p:spTgt>
                                        </p:tgtEl>
                                        <p:attrNameLst>
                                          <p:attrName>style.visibility</p:attrName>
                                        </p:attrNameLst>
                                      </p:cBhvr>
                                      <p:to>
                                        <p:strVal val="visible"/>
                                      </p:to>
                                    </p:set>
                                    <p:anim calcmode="lin" valueType="num">
                                      <p:cBhvr additive="base">
                                        <p:cTn id="19" dur="1000" fill="hold"/>
                                        <p:tgtEl>
                                          <p:spTgt spid="64000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4000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p:cNvSpPr>
          <p:nvPr>
            <p:ph type="body" idx="4294967295"/>
          </p:nvPr>
        </p:nvSpPr>
        <p:spPr>
          <a:xfrm>
            <a:off x="0" y="1600200"/>
            <a:ext cx="8748464" cy="4525963"/>
          </a:xfrm>
        </p:spPr>
        <p:txBody>
          <a:bodyPr/>
          <a:lstStyle/>
          <a:p>
            <a:pPr algn="just">
              <a:buFont typeface="Wingdings" panose="05000000000000000000" pitchFamily="2" charset="2"/>
              <a:buChar char="l"/>
            </a:pPr>
            <a:r>
              <a:rPr lang="zh-CN" altLang="en-US" b="0" dirty="0">
                <a:ea typeface="黑体" pitchFamily="49" charset="-122"/>
              </a:rPr>
              <a:t>与快表有关的地址转换</a:t>
            </a:r>
            <a:endParaRPr lang="zh-CN" altLang="en-US" b="0" dirty="0">
              <a:ea typeface="黑体" pitchFamily="49" charset="-122"/>
            </a:endParaRPr>
          </a:p>
          <a:p>
            <a:pPr lvl="1" algn="just">
              <a:buFont typeface="Wingdings" panose="05000000000000000000" pitchFamily="2" charset="2"/>
              <a:buChar char="Ø"/>
            </a:pPr>
            <a:r>
              <a:rPr lang="zh-CN" altLang="en-US" b="0" dirty="0">
                <a:ea typeface="楷体_GB2312" pitchFamily="49" charset="-122"/>
              </a:rPr>
              <a:t>通过根据逻辑地址中的页号，查找快表中是否存在对应的页表项。</a:t>
            </a:r>
            <a:endParaRPr lang="zh-CN" altLang="en-US" b="0" dirty="0">
              <a:ea typeface="楷体_GB2312" pitchFamily="49" charset="-122"/>
            </a:endParaRPr>
          </a:p>
          <a:p>
            <a:pPr lvl="1" algn="just">
              <a:buFont typeface="Wingdings" panose="05000000000000000000" pitchFamily="2" charset="2"/>
              <a:buChar char="Ø"/>
            </a:pPr>
            <a:r>
              <a:rPr lang="zh-CN" altLang="en-US" b="0" dirty="0">
                <a:ea typeface="楷体_GB2312" pitchFamily="49" charset="-122"/>
              </a:rPr>
              <a:t>若快表中存在该表项，称为</a:t>
            </a:r>
            <a:r>
              <a:rPr lang="zh-CN" altLang="en-US" dirty="0">
                <a:solidFill>
                  <a:srgbClr val="FF0000"/>
                </a:solidFill>
                <a:ea typeface="楷体_GB2312" pitchFamily="49" charset="-122"/>
              </a:rPr>
              <a:t>命中</a:t>
            </a:r>
            <a:r>
              <a:rPr lang="zh-CN" altLang="en-US" b="0" dirty="0">
                <a:ea typeface="楷体_GB2312" pitchFamily="49" charset="-122"/>
              </a:rPr>
              <a:t>（</a:t>
            </a:r>
            <a:r>
              <a:rPr lang="en-US" altLang="zh-CN" b="0" dirty="0">
                <a:ea typeface="楷体_GB2312" pitchFamily="49" charset="-122"/>
              </a:rPr>
              <a:t>hit</a:t>
            </a:r>
            <a:r>
              <a:rPr lang="zh-CN" altLang="en-US" b="0" dirty="0">
                <a:ea typeface="楷体_GB2312" pitchFamily="49" charset="-122"/>
              </a:rPr>
              <a:t>），取出其中的页框号，加上页内偏移量，计算出物理地址。</a:t>
            </a:r>
            <a:endParaRPr lang="zh-CN" altLang="en-US" b="0" dirty="0">
              <a:ea typeface="楷体_GB2312" pitchFamily="49" charset="-122"/>
            </a:endParaRPr>
          </a:p>
          <a:p>
            <a:pPr lvl="1" algn="just">
              <a:buFont typeface="Wingdings" panose="05000000000000000000" pitchFamily="2" charset="2"/>
              <a:buChar char="Ø"/>
            </a:pPr>
            <a:r>
              <a:rPr lang="zh-CN" altLang="en-US" b="0" dirty="0">
                <a:ea typeface="楷体_GB2312" pitchFamily="49" charset="-122"/>
              </a:rPr>
              <a:t>若快表中不存在该页表项，称为命中失败，则再查找页表，找到逻辑地址中指定页号对应的页框号。同时，</a:t>
            </a:r>
            <a:r>
              <a:rPr lang="zh-CN" altLang="en-US" dirty="0">
                <a:solidFill>
                  <a:srgbClr val="FF0000"/>
                </a:solidFill>
                <a:ea typeface="楷体_GB2312" pitchFamily="49" charset="-122"/>
              </a:rPr>
              <a:t>更新快表</a:t>
            </a:r>
            <a:r>
              <a:rPr lang="zh-CN" altLang="en-US" b="0" dirty="0">
                <a:ea typeface="楷体_GB2312" pitchFamily="49" charset="-122"/>
              </a:rPr>
              <a:t>，将该表项插入快表中。并计算物理地址。</a:t>
            </a:r>
            <a:endParaRPr lang="zh-CN" altLang="en-US" b="0" dirty="0">
              <a:ea typeface="楷体_GB2312" pitchFamily="49" charset="-122"/>
            </a:endParaRPr>
          </a:p>
        </p:txBody>
      </p:sp>
      <p:sp>
        <p:nvSpPr>
          <p:cNvPr id="64102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zh-CN" altLang="en-US" sz="4000" b="1">
                <a:solidFill>
                  <a:srgbClr val="FE0000"/>
                </a:solidFill>
                <a:ea typeface="黑体" pitchFamily="49" charset="-122"/>
                <a:cs typeface="Times New Roman" panose="02020603050405020304" pitchFamily="18" charset="0"/>
              </a:rPr>
              <a:t>分页系统的地址转换 </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1026">
                                            <p:txEl>
                                              <p:pRg st="0" end="0"/>
                                            </p:txEl>
                                          </p:spTgt>
                                        </p:tgtEl>
                                        <p:attrNameLst>
                                          <p:attrName>style.visibility</p:attrName>
                                        </p:attrNameLst>
                                      </p:cBhvr>
                                      <p:to>
                                        <p:strVal val="visible"/>
                                      </p:to>
                                    </p:set>
                                    <p:anim calcmode="lin" valueType="num">
                                      <p:cBhvr additive="base">
                                        <p:cTn id="7" dur="500" fill="hold"/>
                                        <p:tgtEl>
                                          <p:spTgt spid="6410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10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1026">
                                            <p:txEl>
                                              <p:pRg st="1" end="1"/>
                                            </p:txEl>
                                          </p:spTgt>
                                        </p:tgtEl>
                                        <p:attrNameLst>
                                          <p:attrName>style.visibility</p:attrName>
                                        </p:attrNameLst>
                                      </p:cBhvr>
                                      <p:to>
                                        <p:strVal val="visible"/>
                                      </p:to>
                                    </p:set>
                                    <p:anim calcmode="lin" valueType="num">
                                      <p:cBhvr additive="base">
                                        <p:cTn id="13" dur="1000" fill="hold"/>
                                        <p:tgtEl>
                                          <p:spTgt spid="6410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10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1026">
                                            <p:txEl>
                                              <p:pRg st="2" end="2"/>
                                            </p:txEl>
                                          </p:spTgt>
                                        </p:tgtEl>
                                        <p:attrNameLst>
                                          <p:attrName>style.visibility</p:attrName>
                                        </p:attrNameLst>
                                      </p:cBhvr>
                                      <p:to>
                                        <p:strVal val="visible"/>
                                      </p:to>
                                    </p:set>
                                    <p:anim calcmode="lin" valueType="num">
                                      <p:cBhvr additive="base">
                                        <p:cTn id="19" dur="1000" fill="hold"/>
                                        <p:tgtEl>
                                          <p:spTgt spid="6410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410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1026">
                                            <p:txEl>
                                              <p:pRg st="3" end="3"/>
                                            </p:txEl>
                                          </p:spTgt>
                                        </p:tgtEl>
                                        <p:attrNameLst>
                                          <p:attrName>style.visibility</p:attrName>
                                        </p:attrNameLst>
                                      </p:cBhvr>
                                      <p:to>
                                        <p:strVal val="visible"/>
                                      </p:to>
                                    </p:set>
                                    <p:anim calcmode="lin" valueType="num">
                                      <p:cBhvr additive="base">
                                        <p:cTn id="25" dur="1000" fill="hold"/>
                                        <p:tgtEl>
                                          <p:spTgt spid="6410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4102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p:cNvSpPr>
          <p:nvPr>
            <p:ph type="body" sz="half" idx="4294967295"/>
          </p:nvPr>
        </p:nvSpPr>
        <p:spPr>
          <a:xfrm>
            <a:off x="0" y="1123950"/>
            <a:ext cx="9036496" cy="5113338"/>
          </a:xfrm>
        </p:spPr>
        <p:txBody>
          <a:bodyPr/>
          <a:lstStyle/>
          <a:p>
            <a:pPr marL="381000" indent="-381000">
              <a:lnSpc>
                <a:spcPct val="90000"/>
              </a:lnSpc>
              <a:spcAft>
                <a:spcPct val="20000"/>
              </a:spcAft>
              <a:buFont typeface="Wingdings" panose="05000000000000000000" pitchFamily="2" charset="2"/>
              <a:buChar char="l"/>
            </a:pPr>
            <a:r>
              <a:rPr lang="zh-CN" altLang="en-US" b="0" dirty="0">
                <a:ea typeface="黑体" pitchFamily="49" charset="-122"/>
              </a:rPr>
              <a:t>具有快表的地址转换流程</a:t>
            </a:r>
            <a:endParaRPr lang="zh-CN" altLang="en-US" b="0" dirty="0">
              <a:ea typeface="黑体"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根据逻辑地址分离出页面号和页内偏移</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检查页面号是否非法，若非法则产生越界错误，否则继续</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dirty="0">
                <a:solidFill>
                  <a:srgbClr val="FF0000"/>
                </a:solidFill>
                <a:ea typeface="楷体_GB2312" pitchFamily="49" charset="-122"/>
              </a:rPr>
              <a:t>根据页面号检索快表（由硬件实现），如果找到则获得对应的页框号，转到第⑤步。</a:t>
            </a:r>
            <a:endParaRPr lang="zh-CN" altLang="en-US" dirty="0">
              <a:solidFill>
                <a:srgbClr val="FF0000"/>
              </a:solidFill>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如果在快表中未找到，则在内存页表中检索，并将其结果</a:t>
            </a:r>
            <a:r>
              <a:rPr lang="zh-CN" altLang="en-US" dirty="0">
                <a:solidFill>
                  <a:srgbClr val="FF0000"/>
                </a:solidFill>
                <a:ea typeface="楷体_GB2312" pitchFamily="49" charset="-122"/>
              </a:rPr>
              <a:t>载入快表</a:t>
            </a:r>
            <a:r>
              <a:rPr lang="zh-CN" altLang="en-US" b="0" dirty="0">
                <a:ea typeface="楷体_GB2312" pitchFamily="49" charset="-122"/>
              </a:rPr>
              <a:t>，替换未使用或者很久不用的表项。</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smtClean="0">
                <a:ea typeface="楷体_GB2312" pitchFamily="49" charset="-122"/>
              </a:rPr>
              <a:t>检查访问</a:t>
            </a:r>
            <a:r>
              <a:rPr lang="zh-CN" altLang="en-US" b="0" dirty="0">
                <a:ea typeface="楷体_GB2312" pitchFamily="49" charset="-122"/>
              </a:rPr>
              <a:t>控制字段，确定访问是否合法</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用页框号乘以页面大小获得其对应的起始地址，并将其送入物理地址的高端</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将页内偏移送入物理地址的低端，即形成完整的物理地址。</a:t>
            </a:r>
            <a:endParaRPr lang="zh-CN" altLang="en-US" sz="2000" b="0" dirty="0">
              <a:ea typeface="楷体_GB2312" pitchFamily="49" charset="-122"/>
            </a:endParaRPr>
          </a:p>
        </p:txBody>
      </p:sp>
      <p:sp>
        <p:nvSpPr>
          <p:cNvPr id="360451"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xEl>
                                              <p:pRg st="0" end="0"/>
                                            </p:txEl>
                                          </p:spTgt>
                                        </p:tgtEl>
                                        <p:attrNameLst>
                                          <p:attrName>style.visibility</p:attrName>
                                        </p:attrNameLst>
                                      </p:cBhvr>
                                      <p:to>
                                        <p:strVal val="visible"/>
                                      </p:to>
                                    </p:set>
                                    <p:anim calcmode="lin" valueType="num">
                                      <p:cBhvr additive="base">
                                        <p:cTn id="7" dur="500" fill="hold"/>
                                        <p:tgtEl>
                                          <p:spTgt spid="3604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0450">
                                            <p:txEl>
                                              <p:pRg st="1" end="1"/>
                                            </p:txEl>
                                          </p:spTgt>
                                        </p:tgtEl>
                                        <p:attrNameLst>
                                          <p:attrName>style.visibility</p:attrName>
                                        </p:attrNameLst>
                                      </p:cBhvr>
                                      <p:to>
                                        <p:strVal val="visible"/>
                                      </p:to>
                                    </p:set>
                                    <p:anim calcmode="lin" valueType="num">
                                      <p:cBhvr additive="base">
                                        <p:cTn id="13" dur="1000" fill="hold"/>
                                        <p:tgtEl>
                                          <p:spTgt spid="36045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04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0450">
                                            <p:txEl>
                                              <p:pRg st="2" end="2"/>
                                            </p:txEl>
                                          </p:spTgt>
                                        </p:tgtEl>
                                        <p:attrNameLst>
                                          <p:attrName>style.visibility</p:attrName>
                                        </p:attrNameLst>
                                      </p:cBhvr>
                                      <p:to>
                                        <p:strVal val="visible"/>
                                      </p:to>
                                    </p:set>
                                    <p:anim calcmode="lin" valueType="num">
                                      <p:cBhvr additive="base">
                                        <p:cTn id="19" dur="1000" fill="hold"/>
                                        <p:tgtEl>
                                          <p:spTgt spid="36045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045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0450">
                                            <p:txEl>
                                              <p:pRg st="3" end="3"/>
                                            </p:txEl>
                                          </p:spTgt>
                                        </p:tgtEl>
                                        <p:attrNameLst>
                                          <p:attrName>style.visibility</p:attrName>
                                        </p:attrNameLst>
                                      </p:cBhvr>
                                      <p:to>
                                        <p:strVal val="visible"/>
                                      </p:to>
                                    </p:set>
                                    <p:anim calcmode="lin" valueType="num">
                                      <p:cBhvr additive="base">
                                        <p:cTn id="25" dur="1000" fill="hold"/>
                                        <p:tgtEl>
                                          <p:spTgt spid="36045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045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0450">
                                            <p:txEl>
                                              <p:pRg st="4" end="4"/>
                                            </p:txEl>
                                          </p:spTgt>
                                        </p:tgtEl>
                                        <p:attrNameLst>
                                          <p:attrName>style.visibility</p:attrName>
                                        </p:attrNameLst>
                                      </p:cBhvr>
                                      <p:to>
                                        <p:strVal val="visible"/>
                                      </p:to>
                                    </p:set>
                                    <p:anim calcmode="lin" valueType="num">
                                      <p:cBhvr additive="base">
                                        <p:cTn id="31" dur="1000" fill="hold"/>
                                        <p:tgtEl>
                                          <p:spTgt spid="360450">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045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0450">
                                            <p:txEl>
                                              <p:pRg st="5" end="5"/>
                                            </p:txEl>
                                          </p:spTgt>
                                        </p:tgtEl>
                                        <p:attrNameLst>
                                          <p:attrName>style.visibility</p:attrName>
                                        </p:attrNameLst>
                                      </p:cBhvr>
                                      <p:to>
                                        <p:strVal val="visible"/>
                                      </p:to>
                                    </p:set>
                                    <p:anim calcmode="lin" valueType="num">
                                      <p:cBhvr additive="base">
                                        <p:cTn id="37" dur="1000" fill="hold"/>
                                        <p:tgtEl>
                                          <p:spTgt spid="360450">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6045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60450">
                                            <p:txEl>
                                              <p:pRg st="6" end="6"/>
                                            </p:txEl>
                                          </p:spTgt>
                                        </p:tgtEl>
                                        <p:attrNameLst>
                                          <p:attrName>style.visibility</p:attrName>
                                        </p:attrNameLst>
                                      </p:cBhvr>
                                      <p:to>
                                        <p:strVal val="visible"/>
                                      </p:to>
                                    </p:set>
                                    <p:anim calcmode="lin" valueType="num">
                                      <p:cBhvr additive="base">
                                        <p:cTn id="43" dur="1000" fill="hold"/>
                                        <p:tgtEl>
                                          <p:spTgt spid="360450">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6045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60450">
                                            <p:txEl>
                                              <p:pRg st="7" end="7"/>
                                            </p:txEl>
                                          </p:spTgt>
                                        </p:tgtEl>
                                        <p:attrNameLst>
                                          <p:attrName>style.visibility</p:attrName>
                                        </p:attrNameLst>
                                      </p:cBhvr>
                                      <p:to>
                                        <p:strVal val="visible"/>
                                      </p:to>
                                    </p:set>
                                    <p:anim calcmode="lin" valueType="num">
                                      <p:cBhvr additive="base">
                                        <p:cTn id="49" dur="1000" fill="hold"/>
                                        <p:tgtEl>
                                          <p:spTgt spid="360450">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36045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p:cNvSpPr>
          <p:nvPr>
            <p:ph type="body" sz="half" idx="4294967295"/>
          </p:nvPr>
        </p:nvSpPr>
        <p:spPr>
          <a:xfrm>
            <a:off x="0" y="1052513"/>
            <a:ext cx="8604250" cy="4281487"/>
          </a:xfrm>
        </p:spPr>
        <p:txBody>
          <a:bodyPr/>
          <a:lstStyle/>
          <a:p>
            <a:pPr>
              <a:spcAft>
                <a:spcPct val="20000"/>
              </a:spcAft>
              <a:buFont typeface="Wingdings" panose="05000000000000000000" pitchFamily="2" charset="2"/>
              <a:buChar char="l"/>
            </a:pPr>
            <a:r>
              <a:rPr lang="zh-CN" altLang="en-US" b="0" dirty="0">
                <a:ea typeface="黑体" pitchFamily="49" charset="-122"/>
              </a:rPr>
              <a:t>具有快表的地址转换示意图</a:t>
            </a:r>
            <a:endParaRPr lang="zh-CN" altLang="en-US" b="0" dirty="0">
              <a:ea typeface="楷体_GB2312" pitchFamily="49" charset="-122"/>
            </a:endParaRPr>
          </a:p>
          <a:p>
            <a:pPr>
              <a:spcAft>
                <a:spcPct val="20000"/>
              </a:spcAft>
              <a:buFont typeface="Wingdings" panose="05000000000000000000" pitchFamily="2" charset="2"/>
              <a:buNone/>
            </a:pPr>
            <a:endParaRPr lang="zh-CN" altLang="en-US" sz="24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6147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61484" name="Object 12"/>
          <p:cNvGraphicFramePr>
            <a:graphicFrameLocks noChangeAspect="1"/>
          </p:cNvGraphicFramePr>
          <p:nvPr/>
        </p:nvGraphicFramePr>
        <p:xfrm>
          <a:off x="611505" y="1772603"/>
          <a:ext cx="8207375" cy="4278312"/>
        </p:xfrm>
        <a:graphic>
          <a:graphicData uri="http://schemas.openxmlformats.org/presentationml/2006/ole">
            <mc:AlternateContent xmlns:mc="http://schemas.openxmlformats.org/markup-compatibility/2006">
              <mc:Choice xmlns:v="urn:schemas-microsoft-com:vml" Requires="v">
                <p:oleObj spid="_x0000_s361613" name="Visio" r:id="rId1" imgW="5397500" imgH="2819400" progId="Visio.Drawing.11">
                  <p:embed/>
                </p:oleObj>
              </mc:Choice>
              <mc:Fallback>
                <p:oleObj name="Visio" r:id="rId1" imgW="5397500" imgH="2819400" progId="Visio.Drawing.11">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 y="1772603"/>
                        <a:ext cx="8207375"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anim calcmode="lin" valueType="num">
                                      <p:cBhvr additive="base">
                                        <p:cTn id="7" dur="500" fill="hold"/>
                                        <p:tgtEl>
                                          <p:spTgt spid="3614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61484"/>
                                        </p:tgtEl>
                                        <p:attrNameLst>
                                          <p:attrName>style.visibility</p:attrName>
                                        </p:attrNameLst>
                                      </p:cBhvr>
                                      <p:to>
                                        <p:strVal val="visible"/>
                                      </p:to>
                                    </p:set>
                                    <p:animEffect transition="in" filter="circle(in)">
                                      <p:cBhvr>
                                        <p:cTn id="13" dur="2000"/>
                                        <p:tgtEl>
                                          <p:spTgt spid="36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p:cNvSpPr>
          <p:nvPr>
            <p:ph type="body" sz="half" idx="4294967295"/>
          </p:nvPr>
        </p:nvSpPr>
        <p:spPr>
          <a:xfrm>
            <a:off x="395288" y="1052513"/>
            <a:ext cx="8748712" cy="4824412"/>
          </a:xfrm>
        </p:spPr>
        <p:txBody>
          <a:bodyPr/>
          <a:lstStyle/>
          <a:p>
            <a:pPr>
              <a:spcAft>
                <a:spcPct val="20000"/>
              </a:spcAft>
              <a:buFont typeface="Wingdings" panose="05000000000000000000" pitchFamily="2" charset="2"/>
              <a:buChar char="l"/>
            </a:pPr>
            <a:r>
              <a:rPr lang="zh-CN" altLang="en-US" b="0" dirty="0">
                <a:ea typeface="黑体" pitchFamily="49" charset="-122"/>
              </a:rPr>
              <a:t>快表提高内存访问速度示例</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a typeface="楷体_GB2312" pitchFamily="49" charset="-122"/>
              </a:rPr>
              <a:t>     有一页式系统，其页表存放在主存中：</a:t>
            </a:r>
            <a:endParaRPr lang="zh-CN" altLang="en-US" sz="2400" b="0" dirty="0">
              <a:ea typeface="楷体_GB2312" pitchFamily="49" charset="-122"/>
            </a:endParaRPr>
          </a:p>
          <a:p>
            <a:pPr>
              <a:spcAft>
                <a:spcPct val="20000"/>
              </a:spcAft>
              <a:buFont typeface="Wingdings" panose="05000000000000000000" pitchFamily="2" charset="2"/>
              <a:buNone/>
            </a:pPr>
            <a:r>
              <a:rPr lang="zh-CN" altLang="en-US" sz="2400" b="0" dirty="0">
                <a:ea typeface="楷体_GB2312" pitchFamily="49" charset="-122"/>
              </a:rPr>
              <a:t>    ①对主存的一次存取需要</a:t>
            </a:r>
            <a:r>
              <a:rPr lang="en-US" altLang="zh-CN" sz="2400" b="0" dirty="0">
                <a:ea typeface="楷体_GB2312" pitchFamily="49" charset="-122"/>
              </a:rPr>
              <a:t>1.5μs</a:t>
            </a:r>
            <a:r>
              <a:rPr lang="zh-CN" altLang="en-US" sz="2400" b="0" dirty="0">
                <a:ea typeface="楷体_GB2312" pitchFamily="49" charset="-122"/>
              </a:rPr>
              <a:t>，试问实现一次页面访问的存取时间是多少</a:t>
            </a:r>
            <a:r>
              <a:rPr lang="en-US" altLang="zh-CN" sz="2400" b="0" dirty="0">
                <a:ea typeface="楷体_GB2312" pitchFamily="49" charset="-122"/>
              </a:rPr>
              <a:t>?</a:t>
            </a:r>
            <a:endParaRPr lang="en-US" altLang="zh-CN" sz="2400" b="0" dirty="0">
              <a:ea typeface="楷体_GB2312" pitchFamily="49" charset="-122"/>
            </a:endParaRPr>
          </a:p>
          <a:p>
            <a:pPr>
              <a:spcAft>
                <a:spcPct val="20000"/>
              </a:spcAft>
              <a:buFont typeface="Wingdings" panose="05000000000000000000" pitchFamily="2" charset="2"/>
              <a:buNone/>
            </a:pPr>
            <a:r>
              <a:rPr lang="en-US" altLang="zh-CN" sz="2400" b="0" dirty="0">
                <a:ea typeface="楷体_GB2312" pitchFamily="49" charset="-122"/>
              </a:rPr>
              <a:t>    ②</a:t>
            </a:r>
            <a:r>
              <a:rPr lang="zh-CN" altLang="en-US" sz="2400" b="0" dirty="0">
                <a:ea typeface="楷体_GB2312" pitchFamily="49" charset="-122"/>
              </a:rPr>
              <a:t>如果系统有快表，平均命中率为</a:t>
            </a:r>
            <a:r>
              <a:rPr lang="en-US" altLang="zh-CN" sz="2400" b="0" dirty="0">
                <a:ea typeface="楷体_GB2312" pitchFamily="49" charset="-122"/>
              </a:rPr>
              <a:t>85%</a:t>
            </a:r>
            <a:r>
              <a:rPr lang="zh-CN" altLang="en-US" sz="2400" b="0" dirty="0">
                <a:ea typeface="楷体_GB2312" pitchFamily="49" charset="-122"/>
              </a:rPr>
              <a:t>，当页表项在快表中时，其查找时间忽略，试问此时的存取时间是多少</a:t>
            </a:r>
            <a:r>
              <a:rPr lang="en-US" altLang="zh-CN" sz="2400" b="0" dirty="0">
                <a:ea typeface="楷体_GB2312" pitchFamily="49" charset="-122"/>
              </a:rPr>
              <a:t>?</a:t>
            </a:r>
            <a:endParaRPr lang="en-US" altLang="zh-CN" sz="2400" b="0" dirty="0">
              <a:ea typeface="楷体_GB2312" pitchFamily="49" charset="-122"/>
            </a:endParaRPr>
          </a:p>
          <a:p>
            <a:pPr>
              <a:spcAft>
                <a:spcPct val="20000"/>
              </a:spcAft>
              <a:buFont typeface="Wingdings" panose="05000000000000000000" pitchFamily="2" charset="2"/>
              <a:buChar char="l"/>
            </a:pPr>
            <a:endParaRPr lang="en-US" altLang="zh-CN" sz="24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6249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 calcmode="lin" valueType="num">
                                      <p:cBhvr additive="base">
                                        <p:cTn id="7" dur="500" fill="hold"/>
                                        <p:tgtEl>
                                          <p:spTgt spid="362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62498">
                                            <p:txEl>
                                              <p:pRg st="1" end="1"/>
                                            </p:txEl>
                                          </p:spTgt>
                                        </p:tgtEl>
                                        <p:attrNameLst>
                                          <p:attrName>style.visibility</p:attrName>
                                        </p:attrNameLst>
                                      </p:cBhvr>
                                      <p:to>
                                        <p:strVal val="visible"/>
                                      </p:to>
                                    </p:set>
                                    <p:animEffect transition="in" filter="circle(in)">
                                      <p:cBhvr>
                                        <p:cTn id="13" dur="2000"/>
                                        <p:tgtEl>
                                          <p:spTgt spid="36249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62498">
                                            <p:txEl>
                                              <p:pRg st="2" end="2"/>
                                            </p:txEl>
                                          </p:spTgt>
                                        </p:tgtEl>
                                        <p:attrNameLst>
                                          <p:attrName>style.visibility</p:attrName>
                                        </p:attrNameLst>
                                      </p:cBhvr>
                                      <p:to>
                                        <p:strVal val="visible"/>
                                      </p:to>
                                    </p:set>
                                    <p:animEffect transition="in" filter="circle(in)">
                                      <p:cBhvr>
                                        <p:cTn id="18" dur="2000"/>
                                        <p:tgtEl>
                                          <p:spTgt spid="36249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62498">
                                            <p:txEl>
                                              <p:pRg st="3" end="3"/>
                                            </p:txEl>
                                          </p:spTgt>
                                        </p:tgtEl>
                                        <p:attrNameLst>
                                          <p:attrName>style.visibility</p:attrName>
                                        </p:attrNameLst>
                                      </p:cBhvr>
                                      <p:to>
                                        <p:strVal val="visible"/>
                                      </p:to>
                                    </p:set>
                                    <p:animEffect transition="in" filter="circle(in)">
                                      <p:cBhvr>
                                        <p:cTn id="23" dur="2000"/>
                                        <p:tgtEl>
                                          <p:spTgt spid="3624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p:cNvSpPr>
          <p:nvPr>
            <p:ph type="body" sz="half" idx="4294967295"/>
          </p:nvPr>
        </p:nvSpPr>
        <p:spPr>
          <a:xfrm>
            <a:off x="395288" y="1052513"/>
            <a:ext cx="8748712" cy="4824412"/>
          </a:xfrm>
        </p:spPr>
        <p:txBody>
          <a:bodyPr/>
          <a:lstStyle/>
          <a:p>
            <a:pPr>
              <a:spcAft>
                <a:spcPct val="20000"/>
              </a:spcAft>
              <a:buFont typeface="Wingdings" panose="05000000000000000000" pitchFamily="2" charset="2"/>
              <a:buChar char="l"/>
            </a:pPr>
            <a:r>
              <a:rPr lang="zh-CN" altLang="en-US" b="0" dirty="0">
                <a:ea typeface="黑体" pitchFamily="49" charset="-122"/>
              </a:rPr>
              <a:t>快表提高内存访问速度示例（续）</a:t>
            </a:r>
            <a:endParaRPr lang="zh-CN" altLang="en-US" b="0" dirty="0">
              <a:ea typeface="楷体_GB2312" pitchFamily="49" charset="-122"/>
            </a:endParaRPr>
          </a:p>
          <a:p>
            <a:pPr>
              <a:spcAft>
                <a:spcPct val="20000"/>
              </a:spcAft>
              <a:buFont typeface="Wingdings" panose="05000000000000000000" pitchFamily="2" charset="2"/>
              <a:buNone/>
            </a:pPr>
            <a:r>
              <a:rPr lang="zh-CN" altLang="en-US" sz="2400" b="0" dirty="0">
                <a:ea typeface="楷体_GB2312" pitchFamily="49" charset="-122"/>
              </a:rPr>
              <a:t>            若页表存放在主存中，则要实现一次页面访问需</a:t>
            </a:r>
            <a:r>
              <a:rPr lang="zh-CN" altLang="en-US" sz="2400" dirty="0">
                <a:solidFill>
                  <a:srgbClr val="FF0000"/>
                </a:solidFill>
                <a:ea typeface="楷体_GB2312" pitchFamily="49" charset="-122"/>
              </a:rPr>
              <a:t>两次</a:t>
            </a:r>
            <a:r>
              <a:rPr lang="zh-CN" altLang="en-US" sz="2400" b="0" dirty="0">
                <a:ea typeface="楷体_GB2312" pitchFamily="49" charset="-122"/>
              </a:rPr>
              <a:t>访问主存：第一次是访问页表，确定所存取页面的物理地址。第二次根据该地址存取页面数据。</a:t>
            </a:r>
            <a:endParaRPr lang="zh-CN" altLang="en-US" sz="2400" b="0" dirty="0">
              <a:ea typeface="楷体_GB2312" pitchFamily="49" charset="-122"/>
            </a:endParaRPr>
          </a:p>
          <a:p>
            <a:pPr>
              <a:spcAft>
                <a:spcPct val="20000"/>
              </a:spcAft>
              <a:buFont typeface="Wingdings" panose="05000000000000000000" pitchFamily="2" charset="2"/>
              <a:buNone/>
            </a:pPr>
            <a:r>
              <a:rPr lang="zh-CN" altLang="en-US" sz="2400" b="0" dirty="0">
                <a:ea typeface="楷体_GB2312" pitchFamily="49" charset="-122"/>
              </a:rPr>
              <a:t>          ①页表在主存的存取访问时间：</a:t>
            </a:r>
            <a:r>
              <a:rPr lang="en-US" altLang="zh-CN" sz="2400" b="0" dirty="0">
                <a:ea typeface="楷体_GB2312" pitchFamily="49" charset="-122"/>
              </a:rPr>
              <a:t>1.5*2=3μs</a:t>
            </a:r>
            <a:endParaRPr lang="en-US" altLang="zh-CN" sz="2400" b="0" dirty="0">
              <a:ea typeface="楷体_GB2312" pitchFamily="49" charset="-122"/>
            </a:endParaRPr>
          </a:p>
          <a:p>
            <a:pPr>
              <a:spcAft>
                <a:spcPct val="20000"/>
              </a:spcAft>
              <a:buFont typeface="Wingdings" panose="05000000000000000000" pitchFamily="2" charset="2"/>
              <a:buNone/>
            </a:pPr>
            <a:r>
              <a:rPr lang="en-US" altLang="zh-CN" sz="2400" b="0" dirty="0">
                <a:ea typeface="楷体_GB2312" pitchFamily="49" charset="-122"/>
              </a:rPr>
              <a:t>          ②</a:t>
            </a:r>
            <a:r>
              <a:rPr lang="zh-CN" altLang="en-US" sz="2400" b="0" dirty="0">
                <a:ea typeface="楷体_GB2312" pitchFamily="49" charset="-122"/>
              </a:rPr>
              <a:t>增加快表后的存取访问时间：</a:t>
            </a:r>
            <a:br>
              <a:rPr lang="zh-CN" altLang="en-US" sz="2400" b="0" dirty="0">
                <a:ea typeface="楷体_GB2312" pitchFamily="49" charset="-122"/>
              </a:rPr>
            </a:br>
            <a:r>
              <a:rPr lang="zh-CN" altLang="en-US" sz="2400" b="0" dirty="0">
                <a:ea typeface="楷体_GB2312" pitchFamily="49" charset="-122"/>
              </a:rPr>
              <a:t>          </a:t>
            </a:r>
            <a:r>
              <a:rPr lang="en-US" altLang="zh-CN" sz="2400" b="0" dirty="0">
                <a:ea typeface="楷体_GB2312" pitchFamily="49" charset="-122"/>
              </a:rPr>
              <a:t>0.85*1.5+(1-0.85)*2*1.5=1.725μs</a:t>
            </a:r>
            <a:endParaRPr lang="en-US" altLang="zh-CN" sz="2400" b="0" dirty="0">
              <a:ea typeface="楷体_GB2312" pitchFamily="49" charset="-122"/>
            </a:endParaRPr>
          </a:p>
        </p:txBody>
      </p:sp>
      <p:sp>
        <p:nvSpPr>
          <p:cNvPr id="631811"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1810">
                                            <p:txEl>
                                              <p:pRg st="0" end="0"/>
                                            </p:txEl>
                                          </p:spTgt>
                                        </p:tgtEl>
                                        <p:attrNameLst>
                                          <p:attrName>style.visibility</p:attrName>
                                        </p:attrNameLst>
                                      </p:cBhvr>
                                      <p:to>
                                        <p:strVal val="visible"/>
                                      </p:to>
                                    </p:set>
                                    <p:anim calcmode="lin" valueType="num">
                                      <p:cBhvr additive="base">
                                        <p:cTn id="7" dur="500" fill="hold"/>
                                        <p:tgtEl>
                                          <p:spTgt spid="6318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18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31810">
                                            <p:txEl>
                                              <p:pRg st="1" end="1"/>
                                            </p:txEl>
                                          </p:spTgt>
                                        </p:tgtEl>
                                        <p:attrNameLst>
                                          <p:attrName>style.visibility</p:attrName>
                                        </p:attrNameLst>
                                      </p:cBhvr>
                                      <p:to>
                                        <p:strVal val="visible"/>
                                      </p:to>
                                    </p:set>
                                    <p:animEffect transition="in" filter="circle(in)">
                                      <p:cBhvr>
                                        <p:cTn id="13" dur="2000"/>
                                        <p:tgtEl>
                                          <p:spTgt spid="63181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31810">
                                            <p:txEl>
                                              <p:pRg st="2" end="2"/>
                                            </p:txEl>
                                          </p:spTgt>
                                        </p:tgtEl>
                                        <p:attrNameLst>
                                          <p:attrName>style.visibility</p:attrName>
                                        </p:attrNameLst>
                                      </p:cBhvr>
                                      <p:to>
                                        <p:strVal val="visible"/>
                                      </p:to>
                                    </p:set>
                                    <p:animEffect transition="in" filter="circle(in)">
                                      <p:cBhvr>
                                        <p:cTn id="18" dur="2000"/>
                                        <p:tgtEl>
                                          <p:spTgt spid="63181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31810">
                                            <p:txEl>
                                              <p:pRg st="3" end="3"/>
                                            </p:txEl>
                                          </p:spTgt>
                                        </p:tgtEl>
                                        <p:attrNameLst>
                                          <p:attrName>style.visibility</p:attrName>
                                        </p:attrNameLst>
                                      </p:cBhvr>
                                      <p:to>
                                        <p:strVal val="visible"/>
                                      </p:to>
                                    </p:set>
                                    <p:animEffect transition="in" filter="circle(in)">
                                      <p:cBhvr>
                                        <p:cTn id="23" dur="2000"/>
                                        <p:tgtEl>
                                          <p:spTgt spid="6318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p:cNvSpPr>
          <p:nvPr>
            <p:ph type="body" idx="4294967295"/>
          </p:nvPr>
        </p:nvSpPr>
        <p:spPr>
          <a:xfrm>
            <a:off x="0" y="1052513"/>
            <a:ext cx="9144000" cy="5184775"/>
          </a:xfrm>
        </p:spPr>
        <p:txBody>
          <a:bodyPr/>
          <a:lstStyle/>
          <a:p>
            <a:pPr>
              <a:lnSpc>
                <a:spcPct val="90000"/>
              </a:lnSpc>
              <a:buFont typeface="Wingdings" panose="05000000000000000000" pitchFamily="2" charset="2"/>
              <a:buChar char="l"/>
            </a:pPr>
            <a:r>
              <a:rPr lang="zh-CN" altLang="en-US" b="0" dirty="0">
                <a:ea typeface="黑体" pitchFamily="49" charset="-122"/>
              </a:rPr>
              <a:t>页面与页框的大小</a:t>
            </a:r>
            <a:endParaRPr lang="zh-CN" altLang="en-US" b="0" dirty="0">
              <a:ea typeface="黑体" pitchFamily="49" charset="-122"/>
            </a:endParaRPr>
          </a:p>
          <a:p>
            <a:pPr lvl="1">
              <a:lnSpc>
                <a:spcPct val="90000"/>
              </a:lnSpc>
              <a:buFont typeface="Wingdings" panose="05000000000000000000" pitchFamily="2" charset="2"/>
              <a:buChar char="Ø"/>
            </a:pPr>
            <a:r>
              <a:rPr lang="zh-CN" altLang="en-US" b="0" dirty="0">
                <a:latin typeface="楷体_GB2312" pitchFamily="49" charset="-122"/>
                <a:ea typeface="楷体_GB2312" pitchFamily="49" charset="-122"/>
              </a:rPr>
              <a:t>分页系统中，</a:t>
            </a:r>
            <a:r>
              <a:rPr lang="zh-CN" altLang="en-US" dirty="0">
                <a:solidFill>
                  <a:srgbClr val="FF0000"/>
                </a:solidFill>
                <a:latin typeface="楷体_GB2312" pitchFamily="49" charset="-122"/>
                <a:ea typeface="楷体_GB2312" pitchFamily="49" charset="-122"/>
              </a:rPr>
              <a:t>页面 </a:t>
            </a:r>
            <a:r>
              <a:rPr lang="en-US" altLang="zh-CN" dirty="0">
                <a:solidFill>
                  <a:srgbClr val="FF0000"/>
                </a:solidFill>
                <a:latin typeface="楷体_GB2312" pitchFamily="49" charset="-122"/>
                <a:ea typeface="楷体_GB2312" pitchFamily="49" charset="-122"/>
              </a:rPr>
              <a:t>= </a:t>
            </a:r>
            <a:r>
              <a:rPr lang="zh-CN" altLang="en-US" dirty="0">
                <a:solidFill>
                  <a:srgbClr val="FF0000"/>
                </a:solidFill>
                <a:latin typeface="楷体_GB2312" pitchFamily="49" charset="-122"/>
                <a:ea typeface="楷体_GB2312" pitchFamily="49" charset="-122"/>
              </a:rPr>
              <a:t>页框</a:t>
            </a:r>
            <a:r>
              <a:rPr lang="zh-CN" altLang="en-US" b="0" dirty="0">
                <a:latin typeface="楷体_GB2312" pitchFamily="49" charset="-122"/>
                <a:ea typeface="楷体_GB2312" pitchFamily="49" charset="-122"/>
              </a:rPr>
              <a:t>。页框的大小由计算机的硬件逻辑定义。通常，页框的大小是</a:t>
            </a: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的幂次</a:t>
            </a:r>
            <a:r>
              <a:rPr lang="zh-CN" altLang="en-US" b="0" dirty="0">
                <a:latin typeface="楷体_GB2312" pitchFamily="49" charset="-122"/>
                <a:ea typeface="楷体_GB2312" pitchFamily="49" charset="-122"/>
              </a:rPr>
              <a:t>个字节，通常在</a:t>
            </a:r>
            <a:r>
              <a:rPr lang="en-US" altLang="zh-CN" b="0" dirty="0">
                <a:latin typeface="楷体_GB2312" pitchFamily="49" charset="-122"/>
                <a:ea typeface="楷体_GB2312" pitchFamily="49" charset="-122"/>
              </a:rPr>
              <a:t>512B-4KB</a:t>
            </a:r>
            <a:r>
              <a:rPr lang="zh-CN" altLang="en-US" b="0" dirty="0">
                <a:latin typeface="楷体_GB2312" pitchFamily="49" charset="-122"/>
                <a:ea typeface="楷体_GB2312" pitchFamily="49" charset="-122"/>
              </a:rPr>
              <a:t>，最新</a:t>
            </a:r>
            <a:r>
              <a:rPr lang="en-US" altLang="zh-CN" b="0" dirty="0">
                <a:latin typeface="楷体_GB2312" pitchFamily="49" charset="-122"/>
                <a:ea typeface="楷体_GB2312" pitchFamily="49" charset="-122"/>
              </a:rPr>
              <a:t>64</a:t>
            </a:r>
            <a:r>
              <a:rPr lang="zh-CN" altLang="en-US" b="0" dirty="0">
                <a:latin typeface="楷体_GB2312" pitchFamily="49" charset="-122"/>
                <a:ea typeface="楷体_GB2312" pitchFamily="49" charset="-122"/>
              </a:rPr>
              <a:t>位机可达</a:t>
            </a:r>
            <a:r>
              <a:rPr lang="en-US" altLang="zh-CN" b="0" dirty="0">
                <a:latin typeface="楷体_GB2312" pitchFamily="49" charset="-122"/>
                <a:ea typeface="楷体_GB2312" pitchFamily="49" charset="-122"/>
              </a:rPr>
              <a:t>4MB</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lnSpc>
                <a:spcPct val="90000"/>
              </a:lnSpc>
              <a:buFont typeface="Wingdings" panose="05000000000000000000" pitchFamily="2" charset="2"/>
              <a:buChar char="Ø"/>
            </a:pPr>
            <a:r>
              <a:rPr lang="zh-CN" altLang="en-US" b="0" dirty="0">
                <a:latin typeface="楷体_GB2312" pitchFamily="49" charset="-122"/>
                <a:ea typeface="楷体_GB2312" pitchFamily="49" charset="-122"/>
              </a:rPr>
              <a:t>将页框大小设置为</a:t>
            </a:r>
            <a:r>
              <a:rPr lang="en-US" altLang="zh-CN" b="0" dirty="0">
                <a:latin typeface="楷体_GB2312" pitchFamily="49" charset="-122"/>
                <a:ea typeface="楷体_GB2312" pitchFamily="49" charset="-122"/>
              </a:rPr>
              <a:t>2</a:t>
            </a:r>
            <a:r>
              <a:rPr lang="zh-CN" altLang="en-US" b="0" dirty="0">
                <a:latin typeface="楷体_GB2312" pitchFamily="49" charset="-122"/>
                <a:ea typeface="楷体_GB2312" pitchFamily="49" charset="-122"/>
              </a:rPr>
              <a:t>的幂次，可以</a:t>
            </a:r>
            <a:r>
              <a:rPr lang="zh-CN" altLang="en-US" dirty="0">
                <a:solidFill>
                  <a:srgbClr val="FF0000"/>
                </a:solidFill>
                <a:latin typeface="楷体_GB2312" pitchFamily="49" charset="-122"/>
                <a:ea typeface="楷体_GB2312" pitchFamily="49" charset="-122"/>
              </a:rPr>
              <a:t>简化</a:t>
            </a:r>
            <a:r>
              <a:rPr lang="zh-CN" altLang="en-US" b="0" dirty="0">
                <a:latin typeface="楷体_GB2312" pitchFamily="49" charset="-122"/>
                <a:ea typeface="楷体_GB2312" pitchFamily="49" charset="-122"/>
              </a:rPr>
              <a:t>处理机中地址变换硬件逻辑的设计与实现。</a:t>
            </a:r>
            <a:endParaRPr lang="zh-CN" altLang="en-US" b="0" dirty="0">
              <a:latin typeface="楷体_GB2312" pitchFamily="49" charset="-122"/>
              <a:ea typeface="楷体_GB2312" pitchFamily="49" charset="-122"/>
            </a:endParaRPr>
          </a:p>
          <a:p>
            <a:pPr lvl="1">
              <a:lnSpc>
                <a:spcPct val="90000"/>
              </a:lnSpc>
              <a:buFont typeface="Wingdings" panose="05000000000000000000" pitchFamily="2" charset="2"/>
              <a:buChar char="Ø"/>
            </a:pPr>
            <a:r>
              <a:rPr lang="zh-CN" altLang="en-US" b="0" dirty="0">
                <a:latin typeface="楷体_GB2312" pitchFamily="49" charset="-122"/>
                <a:ea typeface="楷体_GB2312" pitchFamily="49" charset="-122"/>
              </a:rPr>
              <a:t>影响页面与页框大小的主要因素：</a:t>
            </a:r>
            <a:r>
              <a:rPr lang="zh-CN" altLang="en-US" dirty="0">
                <a:solidFill>
                  <a:srgbClr val="FF0000"/>
                </a:solidFill>
                <a:latin typeface="楷体_GB2312" pitchFamily="49" charset="-122"/>
                <a:ea typeface="楷体_GB2312" pitchFamily="49" charset="-122"/>
              </a:rPr>
              <a:t>页内零头</a:t>
            </a:r>
            <a:r>
              <a:rPr lang="zh-CN" altLang="en-US" b="0" dirty="0">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地址转换速度</a:t>
            </a:r>
            <a:r>
              <a:rPr lang="zh-CN" altLang="en-US" b="0" dirty="0">
                <a:latin typeface="楷体_GB2312" pitchFamily="49" charset="-122"/>
                <a:ea typeface="楷体_GB2312" pitchFamily="49" charset="-122"/>
              </a:rPr>
              <a:t>和</a:t>
            </a:r>
            <a:r>
              <a:rPr lang="zh-CN" altLang="en-US" dirty="0">
                <a:solidFill>
                  <a:srgbClr val="FF0000"/>
                </a:solidFill>
                <a:latin typeface="楷体_GB2312" pitchFamily="49" charset="-122"/>
                <a:ea typeface="楷体_GB2312" pitchFamily="49" charset="-122"/>
              </a:rPr>
              <a:t>页面交换效率</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lnSpc>
                <a:spcPct val="90000"/>
              </a:lnSpc>
              <a:buFont typeface="Wingdings" panose="05000000000000000000" pitchFamily="2" charset="2"/>
              <a:buChar char="Ø"/>
            </a:pPr>
            <a:r>
              <a:rPr lang="zh-CN" altLang="en-US" dirty="0">
                <a:solidFill>
                  <a:srgbClr val="FF0000"/>
                </a:solidFill>
                <a:latin typeface="楷体_GB2312" pitchFamily="49" charset="-122"/>
                <a:ea typeface="楷体_GB2312" pitchFamily="49" charset="-122"/>
              </a:rPr>
              <a:t>较小的页面</a:t>
            </a:r>
            <a:r>
              <a:rPr lang="zh-CN" altLang="en-US" b="0" dirty="0">
                <a:latin typeface="楷体_GB2312" pitchFamily="49" charset="-122"/>
                <a:ea typeface="楷体_GB2312" pitchFamily="49" charset="-122"/>
              </a:rPr>
              <a:t>有利于</a:t>
            </a:r>
            <a:r>
              <a:rPr lang="zh-CN" altLang="en-US" b="0" dirty="0" smtClean="0">
                <a:latin typeface="楷体_GB2312" pitchFamily="49" charset="-122"/>
                <a:ea typeface="楷体_GB2312" pitchFamily="49" charset="-122"/>
              </a:rPr>
              <a:t>减少</a:t>
            </a:r>
            <a:r>
              <a:rPr lang="zh-CN" altLang="en-US" b="0" dirty="0">
                <a:latin typeface="楷体_GB2312" pitchFamily="49" charset="-122"/>
                <a:ea typeface="楷体_GB2312" pitchFamily="49" charset="-122"/>
              </a:rPr>
              <a:t>页</a:t>
            </a:r>
            <a:r>
              <a:rPr lang="zh-CN" altLang="en-US" b="0" dirty="0" smtClean="0">
                <a:latin typeface="楷体_GB2312" pitchFamily="49" charset="-122"/>
                <a:ea typeface="楷体_GB2312" pitchFamily="49" charset="-122"/>
              </a:rPr>
              <a:t>内</a:t>
            </a:r>
            <a:r>
              <a:rPr lang="zh-CN" altLang="en-US" b="0" dirty="0">
                <a:latin typeface="楷体_GB2312" pitchFamily="49" charset="-122"/>
                <a:ea typeface="楷体_GB2312" pitchFamily="49" charset="-122"/>
              </a:rPr>
              <a:t>零头，从而有利于提高内存的利用率。然而，较小的页面也将导致</a:t>
            </a:r>
            <a:r>
              <a:rPr lang="zh-CN" altLang="en-US" dirty="0">
                <a:solidFill>
                  <a:srgbClr val="FF0000"/>
                </a:solidFill>
                <a:latin typeface="楷体_GB2312" pitchFamily="49" charset="-122"/>
                <a:ea typeface="楷体_GB2312" pitchFamily="49" charset="-122"/>
              </a:rPr>
              <a:t>页表过大</a:t>
            </a:r>
            <a:r>
              <a:rPr lang="zh-CN" altLang="en-US" b="0" dirty="0">
                <a:latin typeface="楷体_GB2312" pitchFamily="49" charset="-122"/>
                <a:ea typeface="楷体_GB2312" pitchFamily="49" charset="-122"/>
              </a:rPr>
              <a:t>，从而降低处理机访问快表时的</a:t>
            </a:r>
            <a:r>
              <a:rPr lang="zh-CN" altLang="en-US" dirty="0">
                <a:solidFill>
                  <a:srgbClr val="FF0000"/>
                </a:solidFill>
                <a:latin typeface="楷体_GB2312" pitchFamily="49" charset="-122"/>
                <a:ea typeface="楷体_GB2312" pitchFamily="49" charset="-122"/>
              </a:rPr>
              <a:t>命中率</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lnSpc>
                <a:spcPct val="90000"/>
              </a:lnSpc>
              <a:buFont typeface="Wingdings" panose="05000000000000000000" pitchFamily="2" charset="2"/>
              <a:buChar char="Ø"/>
            </a:pPr>
            <a:r>
              <a:rPr lang="zh-CN" altLang="en-US" dirty="0">
                <a:solidFill>
                  <a:srgbClr val="FF0000"/>
                </a:solidFill>
                <a:latin typeface="楷体_GB2312" pitchFamily="49" charset="-122"/>
                <a:ea typeface="楷体_GB2312" pitchFamily="49" charset="-122"/>
              </a:rPr>
              <a:t>块越大</a:t>
            </a:r>
            <a:r>
              <a:rPr lang="zh-CN" altLang="en-US" b="0" dirty="0">
                <a:latin typeface="楷体_GB2312" pitchFamily="49" charset="-122"/>
                <a:ea typeface="楷体_GB2312" pitchFamily="49" charset="-122"/>
              </a:rPr>
              <a:t>，内</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外存之间的数据</a:t>
            </a:r>
            <a:r>
              <a:rPr lang="zh-CN" altLang="en-US" dirty="0">
                <a:solidFill>
                  <a:srgbClr val="FF0000"/>
                </a:solidFill>
                <a:latin typeface="楷体_GB2312" pitchFamily="49" charset="-122"/>
                <a:ea typeface="楷体_GB2312" pitchFamily="49" charset="-122"/>
              </a:rPr>
              <a:t>交换效率越高</a:t>
            </a:r>
            <a:r>
              <a:rPr lang="zh-CN" altLang="en-US" b="0" dirty="0">
                <a:latin typeface="楷体_GB2312" pitchFamily="49" charset="-122"/>
                <a:ea typeface="楷体_GB2312" pitchFamily="49" charset="-122"/>
              </a:rPr>
              <a:t>。因此，对于支持交换技术的系统，较大的页面有利于提高页面换进</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换出内存的效率。</a:t>
            </a:r>
            <a:endParaRPr lang="zh-CN" altLang="en-US" b="0" dirty="0">
              <a:latin typeface="楷体_GB2312" pitchFamily="49" charset="-122"/>
              <a:ea typeface="楷体_GB2312" pitchFamily="49" charset="-122"/>
            </a:endParaRPr>
          </a:p>
        </p:txBody>
      </p:sp>
      <p:sp>
        <p:nvSpPr>
          <p:cNvPr id="647171"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7170">
                                            <p:txEl>
                                              <p:pRg st="0" end="0"/>
                                            </p:txEl>
                                          </p:spTgt>
                                        </p:tgtEl>
                                        <p:attrNameLst>
                                          <p:attrName>style.visibility</p:attrName>
                                        </p:attrNameLst>
                                      </p:cBhvr>
                                      <p:to>
                                        <p:strVal val="visible"/>
                                      </p:to>
                                    </p:set>
                                    <p:anim calcmode="lin" valueType="num">
                                      <p:cBhvr additive="base">
                                        <p:cTn id="7" dur="500" fill="hold"/>
                                        <p:tgtEl>
                                          <p:spTgt spid="647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7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7170">
                                            <p:txEl>
                                              <p:pRg st="1" end="1"/>
                                            </p:txEl>
                                          </p:spTgt>
                                        </p:tgtEl>
                                        <p:attrNameLst>
                                          <p:attrName>style.visibility</p:attrName>
                                        </p:attrNameLst>
                                      </p:cBhvr>
                                      <p:to>
                                        <p:strVal val="visible"/>
                                      </p:to>
                                    </p:set>
                                    <p:anim calcmode="lin" valueType="num">
                                      <p:cBhvr additive="base">
                                        <p:cTn id="13" dur="1000" fill="hold"/>
                                        <p:tgtEl>
                                          <p:spTgt spid="64717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7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7170">
                                            <p:txEl>
                                              <p:pRg st="2" end="2"/>
                                            </p:txEl>
                                          </p:spTgt>
                                        </p:tgtEl>
                                        <p:attrNameLst>
                                          <p:attrName>style.visibility</p:attrName>
                                        </p:attrNameLst>
                                      </p:cBhvr>
                                      <p:to>
                                        <p:strVal val="visible"/>
                                      </p:to>
                                    </p:set>
                                    <p:anim calcmode="lin" valueType="num">
                                      <p:cBhvr additive="base">
                                        <p:cTn id="19" dur="1000" fill="hold"/>
                                        <p:tgtEl>
                                          <p:spTgt spid="64717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47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7170">
                                            <p:txEl>
                                              <p:pRg st="3" end="3"/>
                                            </p:txEl>
                                          </p:spTgt>
                                        </p:tgtEl>
                                        <p:attrNameLst>
                                          <p:attrName>style.visibility</p:attrName>
                                        </p:attrNameLst>
                                      </p:cBhvr>
                                      <p:to>
                                        <p:strVal val="visible"/>
                                      </p:to>
                                    </p:set>
                                    <p:anim calcmode="lin" valueType="num">
                                      <p:cBhvr additive="base">
                                        <p:cTn id="25" dur="1000" fill="hold"/>
                                        <p:tgtEl>
                                          <p:spTgt spid="64717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471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47170">
                                            <p:txEl>
                                              <p:pRg st="4" end="4"/>
                                            </p:txEl>
                                          </p:spTgt>
                                        </p:tgtEl>
                                        <p:attrNameLst>
                                          <p:attrName>style.visibility</p:attrName>
                                        </p:attrNameLst>
                                      </p:cBhvr>
                                      <p:to>
                                        <p:strVal val="visible"/>
                                      </p:to>
                                    </p:set>
                                    <p:anim calcmode="lin" valueType="num">
                                      <p:cBhvr additive="base">
                                        <p:cTn id="31" dur="1000" fill="hold"/>
                                        <p:tgtEl>
                                          <p:spTgt spid="647170">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471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47170">
                                            <p:txEl>
                                              <p:pRg st="5" end="5"/>
                                            </p:txEl>
                                          </p:spTgt>
                                        </p:tgtEl>
                                        <p:attrNameLst>
                                          <p:attrName>style.visibility</p:attrName>
                                        </p:attrNameLst>
                                      </p:cBhvr>
                                      <p:to>
                                        <p:strVal val="visible"/>
                                      </p:to>
                                    </p:set>
                                    <p:anim calcmode="lin" valueType="num">
                                      <p:cBhvr additive="base">
                                        <p:cTn id="37" dur="1000" fill="hold"/>
                                        <p:tgtEl>
                                          <p:spTgt spid="647170">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471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3" name="Rectangle 3"/>
          <p:cNvSpPr>
            <a:spLocks noGrp="1"/>
          </p:cNvSpPr>
          <p:nvPr>
            <p:ph type="body" idx="4294967295"/>
          </p:nvPr>
        </p:nvSpPr>
        <p:spPr>
          <a:xfrm>
            <a:off x="0" y="1052513"/>
            <a:ext cx="8821738" cy="5184775"/>
          </a:xfrm>
          <a:noFill/>
        </p:spPr>
        <p:txBody>
          <a:bodyPr/>
          <a:lstStyle/>
          <a:p>
            <a:pPr marL="533400" indent="-533400">
              <a:spcAft>
                <a:spcPct val="10000"/>
              </a:spcAft>
              <a:buFont typeface="Wingdings" panose="05000000000000000000" pitchFamily="2" charset="2"/>
              <a:buChar char="l"/>
            </a:pPr>
            <a:r>
              <a:rPr lang="zh-CN" altLang="en-US" b="0" dirty="0">
                <a:ea typeface="黑体" pitchFamily="49" charset="-122"/>
              </a:rPr>
              <a:t>庞大的页表组织</a:t>
            </a:r>
            <a:endParaRPr lang="zh-CN" altLang="en-US" b="0" dirty="0">
              <a:solidFill>
                <a:srgbClr val="FF0000"/>
              </a:solidFill>
              <a:ea typeface="黑体"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大逻辑地址空间，页表非常大，需要占用相当大的内存空间。</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比如，</a:t>
            </a:r>
            <a:r>
              <a:rPr lang="en-US" altLang="zh-CN" dirty="0">
                <a:solidFill>
                  <a:srgbClr val="FF0000"/>
                </a:solidFill>
                <a:latin typeface="楷体_GB2312" pitchFamily="49" charset="-122"/>
                <a:ea typeface="楷体_GB2312" pitchFamily="49" charset="-122"/>
              </a:rPr>
              <a:t>32</a:t>
            </a:r>
            <a:r>
              <a:rPr lang="zh-CN" altLang="en-US" b="0" dirty="0">
                <a:latin typeface="楷体_GB2312" pitchFamily="49" charset="-122"/>
                <a:ea typeface="楷体_GB2312" pitchFamily="49" charset="-122"/>
              </a:rPr>
              <a:t>位逻辑地址空间，假设页面大小为</a:t>
            </a:r>
            <a:r>
              <a:rPr lang="en-US" altLang="zh-CN" dirty="0">
                <a:solidFill>
                  <a:srgbClr val="FF0000"/>
                </a:solidFill>
                <a:latin typeface="楷体_GB2312" pitchFamily="49" charset="-122"/>
                <a:ea typeface="楷体_GB2312" pitchFamily="49" charset="-122"/>
              </a:rPr>
              <a:t>4KB</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12</a:t>
            </a:r>
            <a:r>
              <a:rPr lang="zh-CN" altLang="en-US" b="0" dirty="0">
                <a:latin typeface="楷体_GB2312" pitchFamily="49" charset="-122"/>
                <a:ea typeface="楷体_GB2312" pitchFamily="49" charset="-122"/>
              </a:rPr>
              <a:t>），则</a:t>
            </a:r>
            <a:r>
              <a:rPr lang="en-US" altLang="zh-CN" b="0" dirty="0">
                <a:latin typeface="楷体_GB2312" pitchFamily="49" charset="-122"/>
                <a:ea typeface="楷体_GB2312" pitchFamily="49" charset="-122"/>
              </a:rPr>
              <a:t>4GB</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32</a:t>
            </a:r>
            <a:r>
              <a:rPr lang="zh-CN" altLang="en-US" b="0" dirty="0">
                <a:latin typeface="楷体_GB2312" pitchFamily="49" charset="-122"/>
                <a:ea typeface="楷体_GB2312" pitchFamily="49" charset="-122"/>
              </a:rPr>
              <a:t>）的逻辑地址空间将被划分成</a:t>
            </a:r>
            <a:r>
              <a:rPr lang="en-US" altLang="zh-CN" dirty="0">
                <a:solidFill>
                  <a:srgbClr val="FF0000"/>
                </a:solidFill>
                <a:latin typeface="楷体_GB2312" pitchFamily="49" charset="-122"/>
                <a:ea typeface="楷体_GB2312" pitchFamily="49" charset="-122"/>
              </a:rPr>
              <a:t>2</a:t>
            </a:r>
            <a:r>
              <a:rPr lang="en-US" altLang="zh-CN" baseline="30000" dirty="0">
                <a:solidFill>
                  <a:srgbClr val="FF0000"/>
                </a:solidFill>
                <a:latin typeface="楷体_GB2312" pitchFamily="49" charset="-122"/>
                <a:ea typeface="楷体_GB2312" pitchFamily="49" charset="-122"/>
              </a:rPr>
              <a:t>20</a:t>
            </a:r>
            <a:r>
              <a:rPr lang="zh-CN" altLang="en-US" b="0" dirty="0">
                <a:latin typeface="楷体_GB2312" pitchFamily="49" charset="-122"/>
                <a:ea typeface="楷体_GB2312" pitchFamily="49" charset="-122"/>
              </a:rPr>
              <a:t>个页面。</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若采用一级页表，则其内将包含</a:t>
            </a:r>
            <a:r>
              <a:rPr lang="en-US" altLang="zh-CN" dirty="0">
                <a:solidFill>
                  <a:srgbClr val="FF0000"/>
                </a:solidFill>
                <a:latin typeface="楷体_GB2312" pitchFamily="49" charset="-122"/>
                <a:ea typeface="楷体_GB2312" pitchFamily="49" charset="-122"/>
              </a:rPr>
              <a:t>1M</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20</a:t>
            </a:r>
            <a:r>
              <a:rPr lang="zh-CN" altLang="en-US" b="0" dirty="0">
                <a:latin typeface="楷体_GB2312" pitchFamily="49" charset="-122"/>
                <a:ea typeface="楷体_GB2312" pitchFamily="49" charset="-122"/>
              </a:rPr>
              <a:t>）个页表项。若按字节寻址，一个页表项占</a:t>
            </a:r>
            <a:r>
              <a:rPr lang="en-US" altLang="zh-CN" dirty="0">
                <a:solidFill>
                  <a:srgbClr val="FF0000"/>
                </a:solidFill>
                <a:effectLst>
                  <a:outerShdw blurRad="38100" dist="38100" dir="2700000" algn="tl">
                    <a:srgbClr val="C0C0C0"/>
                  </a:outerShdw>
                </a:effectLst>
                <a:latin typeface="楷体_GB2312" pitchFamily="49" charset="-122"/>
                <a:ea typeface="楷体_GB2312" pitchFamily="49" charset="-122"/>
              </a:rPr>
              <a:t>4B</a:t>
            </a:r>
            <a:r>
              <a:rPr lang="zh-CN" altLang="en-US" b="0" dirty="0">
                <a:latin typeface="楷体_GB2312" pitchFamily="49" charset="-122"/>
                <a:ea typeface="楷体_GB2312" pitchFamily="49" charset="-122"/>
              </a:rPr>
              <a:t>，则一级页表需要占用</a:t>
            </a:r>
            <a:r>
              <a:rPr lang="en-US" altLang="zh-CN" dirty="0">
                <a:solidFill>
                  <a:srgbClr val="FF0000"/>
                </a:solidFill>
                <a:latin typeface="楷体_GB2312" pitchFamily="49" charset="-122"/>
                <a:ea typeface="楷体_GB2312" pitchFamily="49" charset="-122"/>
              </a:rPr>
              <a:t>4MB</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22</a:t>
            </a:r>
            <a:r>
              <a:rPr lang="zh-CN" altLang="en-US" b="0" dirty="0">
                <a:latin typeface="楷体_GB2312" pitchFamily="49" charset="-122"/>
                <a:ea typeface="楷体_GB2312" pitchFamily="49" charset="-122"/>
              </a:rPr>
              <a:t>）内存空间。</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不可能将</a:t>
            </a:r>
            <a:r>
              <a:rPr lang="en-US" altLang="zh-CN" dirty="0">
                <a:solidFill>
                  <a:srgbClr val="FF0000"/>
                </a:solidFill>
                <a:latin typeface="楷体_GB2312" pitchFamily="49" charset="-122"/>
                <a:ea typeface="楷体_GB2312" pitchFamily="49" charset="-122"/>
              </a:rPr>
              <a:t>4MB</a:t>
            </a:r>
            <a:r>
              <a:rPr lang="zh-CN" altLang="en-US" b="0" dirty="0">
                <a:latin typeface="楷体_GB2312" pitchFamily="49" charset="-122"/>
                <a:ea typeface="楷体_GB2312" pitchFamily="49" charset="-122"/>
              </a:rPr>
              <a:t>的页表保存在一个连续区中。</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那么，如何处理大页表的存储与检索呢？ </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更进一步，</a:t>
            </a:r>
            <a:r>
              <a:rPr lang="en-US" altLang="zh-CN" dirty="0">
                <a:solidFill>
                  <a:srgbClr val="FF0000"/>
                </a:solidFill>
                <a:latin typeface="楷体_GB2312" pitchFamily="49" charset="-122"/>
                <a:ea typeface="楷体_GB2312" pitchFamily="49" charset="-122"/>
              </a:rPr>
              <a:t>64</a:t>
            </a:r>
            <a:r>
              <a:rPr lang="zh-CN" altLang="en-US" b="0" dirty="0">
                <a:latin typeface="楷体_GB2312" pitchFamily="49" charset="-122"/>
                <a:ea typeface="楷体_GB2312" pitchFamily="49" charset="-122"/>
              </a:rPr>
              <a:t>位逻辑地址空间又该如何处理？</a:t>
            </a:r>
            <a:endParaRPr lang="zh-CN" altLang="en-US" sz="2800"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
        <p:nvSpPr>
          <p:cNvPr id="670724"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0723">
                                            <p:txEl>
                                              <p:pRg st="0" end="0"/>
                                            </p:txEl>
                                          </p:spTgt>
                                        </p:tgtEl>
                                        <p:attrNameLst>
                                          <p:attrName>style.visibility</p:attrName>
                                        </p:attrNameLst>
                                      </p:cBhvr>
                                      <p:to>
                                        <p:strVal val="visible"/>
                                      </p:to>
                                    </p:set>
                                    <p:anim calcmode="lin" valueType="num">
                                      <p:cBhvr additive="base">
                                        <p:cTn id="7" dur="500" fill="hold"/>
                                        <p:tgtEl>
                                          <p:spTgt spid="67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0723">
                                            <p:txEl>
                                              <p:pRg st="1" end="1"/>
                                            </p:txEl>
                                          </p:spTgt>
                                        </p:tgtEl>
                                        <p:attrNameLst>
                                          <p:attrName>style.visibility</p:attrName>
                                        </p:attrNameLst>
                                      </p:cBhvr>
                                      <p:to>
                                        <p:strVal val="visible"/>
                                      </p:to>
                                    </p:set>
                                    <p:anim calcmode="lin" valueType="num">
                                      <p:cBhvr additive="base">
                                        <p:cTn id="13" dur="1000" fill="hold"/>
                                        <p:tgtEl>
                                          <p:spTgt spid="67072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7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0723">
                                            <p:txEl>
                                              <p:pRg st="2" end="2"/>
                                            </p:txEl>
                                          </p:spTgt>
                                        </p:tgtEl>
                                        <p:attrNameLst>
                                          <p:attrName>style.visibility</p:attrName>
                                        </p:attrNameLst>
                                      </p:cBhvr>
                                      <p:to>
                                        <p:strVal val="visible"/>
                                      </p:to>
                                    </p:set>
                                    <p:anim calcmode="lin" valueType="num">
                                      <p:cBhvr additive="base">
                                        <p:cTn id="19" dur="1000" fill="hold"/>
                                        <p:tgtEl>
                                          <p:spTgt spid="67072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7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0723">
                                            <p:txEl>
                                              <p:pRg st="3" end="3"/>
                                            </p:txEl>
                                          </p:spTgt>
                                        </p:tgtEl>
                                        <p:attrNameLst>
                                          <p:attrName>style.visibility</p:attrName>
                                        </p:attrNameLst>
                                      </p:cBhvr>
                                      <p:to>
                                        <p:strVal val="visible"/>
                                      </p:to>
                                    </p:set>
                                    <p:anim calcmode="lin" valueType="num">
                                      <p:cBhvr additive="base">
                                        <p:cTn id="25" dur="1000" fill="hold"/>
                                        <p:tgtEl>
                                          <p:spTgt spid="67072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70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0723">
                                            <p:txEl>
                                              <p:pRg st="4" end="4"/>
                                            </p:txEl>
                                          </p:spTgt>
                                        </p:tgtEl>
                                        <p:attrNameLst>
                                          <p:attrName>style.visibility</p:attrName>
                                        </p:attrNameLst>
                                      </p:cBhvr>
                                      <p:to>
                                        <p:strVal val="visible"/>
                                      </p:to>
                                    </p:set>
                                    <p:anim calcmode="lin" valueType="num">
                                      <p:cBhvr additive="base">
                                        <p:cTn id="31" dur="1000" fill="hold"/>
                                        <p:tgtEl>
                                          <p:spTgt spid="67072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707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0723">
                                            <p:txEl>
                                              <p:pRg st="5" end="5"/>
                                            </p:txEl>
                                          </p:spTgt>
                                        </p:tgtEl>
                                        <p:attrNameLst>
                                          <p:attrName>style.visibility</p:attrName>
                                        </p:attrNameLst>
                                      </p:cBhvr>
                                      <p:to>
                                        <p:strVal val="visible"/>
                                      </p:to>
                                    </p:set>
                                    <p:anim calcmode="lin" valueType="num">
                                      <p:cBhvr additive="base">
                                        <p:cTn id="37" dur="1000" fill="hold"/>
                                        <p:tgtEl>
                                          <p:spTgt spid="67072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707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70723">
                                            <p:txEl>
                                              <p:pRg st="6" end="6"/>
                                            </p:txEl>
                                          </p:spTgt>
                                        </p:tgtEl>
                                        <p:attrNameLst>
                                          <p:attrName>style.visibility</p:attrName>
                                        </p:attrNameLst>
                                      </p:cBhvr>
                                      <p:to>
                                        <p:strVal val="visible"/>
                                      </p:to>
                                    </p:set>
                                    <p:anim calcmode="lin" valueType="num">
                                      <p:cBhvr additive="base">
                                        <p:cTn id="43" dur="1000" fill="hold"/>
                                        <p:tgtEl>
                                          <p:spTgt spid="67072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707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7" name="Rectangle 3"/>
          <p:cNvSpPr>
            <a:spLocks noGrp="1"/>
          </p:cNvSpPr>
          <p:nvPr>
            <p:ph type="body" idx="4294967295"/>
          </p:nvPr>
        </p:nvSpPr>
        <p:spPr>
          <a:xfrm>
            <a:off x="0" y="1052513"/>
            <a:ext cx="8821738" cy="5184775"/>
          </a:xfrm>
          <a:noFill/>
        </p:spPr>
        <p:txBody>
          <a:bodyPr/>
          <a:lstStyle/>
          <a:p>
            <a:pPr marL="533400" indent="-533400">
              <a:spcAft>
                <a:spcPct val="10000"/>
              </a:spcAft>
              <a:buFont typeface="Wingdings" panose="05000000000000000000" pitchFamily="2" charset="2"/>
              <a:buChar char="l"/>
            </a:pPr>
            <a:r>
              <a:rPr lang="zh-CN" altLang="en-US" b="0" dirty="0">
                <a:ea typeface="黑体" pitchFamily="49" charset="-122"/>
              </a:rPr>
              <a:t>庞大页表的离散存储解决方案</a:t>
            </a:r>
            <a:r>
              <a:rPr lang="en-US" altLang="zh-CN" b="0" dirty="0">
                <a:latin typeface="黑体"/>
                <a:ea typeface="黑体" pitchFamily="49" charset="-122"/>
              </a:rPr>
              <a:t>——</a:t>
            </a:r>
            <a:r>
              <a:rPr lang="zh-CN" altLang="en-US" b="0" dirty="0">
                <a:ea typeface="黑体" pitchFamily="49" charset="-122"/>
              </a:rPr>
              <a:t>多级页表</a:t>
            </a:r>
            <a:endParaRPr lang="zh-CN" altLang="en-US" b="0" dirty="0">
              <a:ea typeface="黑体" pitchFamily="49" charset="-122"/>
            </a:endParaRPr>
          </a:p>
          <a:p>
            <a:pPr marL="533400" indent="-533400">
              <a:spcAft>
                <a:spcPct val="10000"/>
              </a:spcAft>
              <a:buFont typeface="Wingdings" panose="05000000000000000000" pitchFamily="2" charset="2"/>
              <a:buChar char="l"/>
            </a:pPr>
            <a:r>
              <a:rPr lang="zh-CN" altLang="en-US" b="0" dirty="0">
                <a:ea typeface="黑体" pitchFamily="49" charset="-122"/>
              </a:rPr>
              <a:t>两级页表</a:t>
            </a:r>
            <a:endParaRPr lang="zh-CN" altLang="en-US" b="0" dirty="0">
              <a:solidFill>
                <a:srgbClr val="FF0000"/>
              </a:solidFill>
              <a:ea typeface="黑体"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将一个大页表</a:t>
            </a:r>
            <a:r>
              <a:rPr lang="zh-CN" altLang="en-US" dirty="0">
                <a:solidFill>
                  <a:srgbClr val="FF0000"/>
                </a:solidFill>
                <a:latin typeface="楷体_GB2312" pitchFamily="49" charset="-122"/>
                <a:ea typeface="楷体_GB2312" pitchFamily="49" charset="-122"/>
              </a:rPr>
              <a:t>全部</a:t>
            </a:r>
            <a:r>
              <a:rPr lang="zh-CN" altLang="en-US" b="0" dirty="0">
                <a:latin typeface="楷体_GB2312" pitchFamily="49" charset="-122"/>
                <a:ea typeface="楷体_GB2312" pitchFamily="49" charset="-122"/>
              </a:rPr>
              <a:t>保存在内存中。</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将页表进行分页，并</a:t>
            </a:r>
            <a:r>
              <a:rPr lang="zh-CN" altLang="en-US" dirty="0">
                <a:solidFill>
                  <a:srgbClr val="FF0000"/>
                </a:solidFill>
                <a:latin typeface="楷体_GB2312" pitchFamily="49" charset="-122"/>
                <a:ea typeface="楷体_GB2312" pitchFamily="49" charset="-122"/>
              </a:rPr>
              <a:t>离散</a:t>
            </a:r>
            <a:r>
              <a:rPr lang="zh-CN" altLang="en-US" b="0" dirty="0">
                <a:latin typeface="楷体_GB2312" pitchFamily="49" charset="-122"/>
                <a:ea typeface="楷体_GB2312" pitchFamily="49" charset="-122"/>
              </a:rPr>
              <a:t>地将各个页面存放在内存的多个</a:t>
            </a:r>
            <a:r>
              <a:rPr lang="zh-CN" altLang="en-US" dirty="0">
                <a:solidFill>
                  <a:srgbClr val="FF0000"/>
                </a:solidFill>
                <a:latin typeface="楷体_GB2312" pitchFamily="49" charset="-122"/>
                <a:ea typeface="楷体_GB2312" pitchFamily="49" charset="-122"/>
              </a:rPr>
              <a:t>页框</a:t>
            </a:r>
            <a:r>
              <a:rPr lang="zh-CN" altLang="en-US" b="0" dirty="0">
                <a:latin typeface="楷体_GB2312" pitchFamily="49" charset="-122"/>
                <a:ea typeface="楷体_GB2312" pitchFamily="49" charset="-122"/>
              </a:rPr>
              <a:t>中。</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建立外层页表（</a:t>
            </a:r>
            <a:r>
              <a:rPr lang="en-US" altLang="zh-CN" b="0" dirty="0">
                <a:latin typeface="楷体_GB2312" pitchFamily="49" charset="-122"/>
                <a:ea typeface="楷体_GB2312" pitchFamily="49" charset="-122"/>
              </a:rPr>
              <a:t>Outer Page Table</a:t>
            </a:r>
            <a:r>
              <a:rPr lang="zh-CN" altLang="en-US" b="0" dirty="0">
                <a:latin typeface="楷体_GB2312" pitchFamily="49" charset="-122"/>
                <a:ea typeface="楷体_GB2312" pitchFamily="49" charset="-122"/>
              </a:rPr>
              <a:t>），记录页表页面的页框号。</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逻辑地址结构 </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sz="2800"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671748" name="Group 4"/>
          <p:cNvGraphicFramePr>
            <a:graphicFrameLocks noGrp="1"/>
          </p:cNvGraphicFramePr>
          <p:nvPr/>
        </p:nvGraphicFramePr>
        <p:xfrm>
          <a:off x="1042988" y="4941888"/>
          <a:ext cx="7272337" cy="576263"/>
        </p:xfrm>
        <a:graphic>
          <a:graphicData uri="http://schemas.openxmlformats.org/drawingml/2006/table">
            <a:tbl>
              <a:tblPr/>
              <a:tblGrid>
                <a:gridCol w="2424112"/>
                <a:gridCol w="2424113"/>
                <a:gridCol w="2424112"/>
              </a:tblGrid>
              <a:tr h="576263">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页表页号（</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P1</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页表页内地址（</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P2</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页内偏移地址（</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d</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1758"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anim calcmode="lin" valueType="num">
                                      <p:cBhvr additive="base">
                                        <p:cTn id="7" dur="1000" fill="hold"/>
                                        <p:tgtEl>
                                          <p:spTgt spid="67174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1747">
                                            <p:txEl>
                                              <p:pRg st="1" end="1"/>
                                            </p:txEl>
                                          </p:spTgt>
                                        </p:tgtEl>
                                        <p:attrNameLst>
                                          <p:attrName>style.visibility</p:attrName>
                                        </p:attrNameLst>
                                      </p:cBhvr>
                                      <p:to>
                                        <p:strVal val="visible"/>
                                      </p:to>
                                    </p:set>
                                    <p:anim calcmode="lin" valueType="num">
                                      <p:cBhvr additive="base">
                                        <p:cTn id="13" dur="1000" fill="hold"/>
                                        <p:tgtEl>
                                          <p:spTgt spid="67174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7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1747">
                                            <p:txEl>
                                              <p:pRg st="2" end="2"/>
                                            </p:txEl>
                                          </p:spTgt>
                                        </p:tgtEl>
                                        <p:attrNameLst>
                                          <p:attrName>style.visibility</p:attrName>
                                        </p:attrNameLst>
                                      </p:cBhvr>
                                      <p:to>
                                        <p:strVal val="visible"/>
                                      </p:to>
                                    </p:set>
                                    <p:anim calcmode="lin" valueType="num">
                                      <p:cBhvr additive="base">
                                        <p:cTn id="19" dur="1000" fill="hold"/>
                                        <p:tgtEl>
                                          <p:spTgt spid="67174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7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1747">
                                            <p:txEl>
                                              <p:pRg st="3" end="3"/>
                                            </p:txEl>
                                          </p:spTgt>
                                        </p:tgtEl>
                                        <p:attrNameLst>
                                          <p:attrName>style.visibility</p:attrName>
                                        </p:attrNameLst>
                                      </p:cBhvr>
                                      <p:to>
                                        <p:strVal val="visible"/>
                                      </p:to>
                                    </p:set>
                                    <p:anim calcmode="lin" valueType="num">
                                      <p:cBhvr additive="base">
                                        <p:cTn id="25" dur="1000" fill="hold"/>
                                        <p:tgtEl>
                                          <p:spTgt spid="67174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71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1747">
                                            <p:txEl>
                                              <p:pRg st="4" end="4"/>
                                            </p:txEl>
                                          </p:spTgt>
                                        </p:tgtEl>
                                        <p:attrNameLst>
                                          <p:attrName>style.visibility</p:attrName>
                                        </p:attrNameLst>
                                      </p:cBhvr>
                                      <p:to>
                                        <p:strVal val="visible"/>
                                      </p:to>
                                    </p:set>
                                    <p:anim calcmode="lin" valueType="num">
                                      <p:cBhvr additive="base">
                                        <p:cTn id="31" dur="1000" fill="hold"/>
                                        <p:tgtEl>
                                          <p:spTgt spid="671747">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71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1747">
                                            <p:txEl>
                                              <p:pRg st="5" end="5"/>
                                            </p:txEl>
                                          </p:spTgt>
                                        </p:tgtEl>
                                        <p:attrNameLst>
                                          <p:attrName>style.visibility</p:attrName>
                                        </p:attrNameLst>
                                      </p:cBhvr>
                                      <p:to>
                                        <p:strVal val="visible"/>
                                      </p:to>
                                    </p:set>
                                    <p:anim calcmode="lin" valueType="num">
                                      <p:cBhvr additive="base">
                                        <p:cTn id="37" dur="1000" fill="hold"/>
                                        <p:tgtEl>
                                          <p:spTgt spid="671747">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717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671748"/>
                                        </p:tgtEl>
                                        <p:attrNameLst>
                                          <p:attrName>style.visibility</p:attrName>
                                        </p:attrNameLst>
                                      </p:cBhvr>
                                      <p:to>
                                        <p:strVal val="visible"/>
                                      </p:to>
                                    </p:set>
                                    <p:animEffect transition="in" filter="circle(in)">
                                      <p:cBhvr>
                                        <p:cTn id="43" dur="2000"/>
                                        <p:tgtEl>
                                          <p:spTgt spid="67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1" name="Rectangle 3"/>
          <p:cNvSpPr>
            <a:spLocks noGrp="1"/>
          </p:cNvSpPr>
          <p:nvPr>
            <p:ph type="body" idx="4294967295"/>
          </p:nvPr>
        </p:nvSpPr>
        <p:spPr>
          <a:xfrm>
            <a:off x="0" y="1052513"/>
            <a:ext cx="8821738" cy="5184775"/>
          </a:xfrm>
          <a:noFill/>
        </p:spPr>
        <p:txBody>
          <a:bodyPr/>
          <a:lstStyle/>
          <a:p>
            <a:pPr marL="533400" indent="-533400">
              <a:spcAft>
                <a:spcPct val="10000"/>
              </a:spcAft>
              <a:buFont typeface="Wingdings" panose="05000000000000000000" pitchFamily="2" charset="2"/>
              <a:buChar char="l"/>
            </a:pPr>
            <a:r>
              <a:rPr lang="zh-CN" altLang="en-US" b="0" dirty="0">
                <a:ea typeface="黑体" pitchFamily="49" charset="-122"/>
              </a:rPr>
              <a:t>两级页表示意图</a:t>
            </a:r>
            <a:endParaRPr lang="zh-CN" altLang="en-US" b="0" dirty="0">
              <a:solidFill>
                <a:srgbClr val="FF0000"/>
              </a:solidFill>
              <a:ea typeface="黑体"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sz="2800"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672772" name="Object 4"/>
          <p:cNvGraphicFramePr>
            <a:graphicFrameLocks noChangeAspect="1"/>
          </p:cNvGraphicFramePr>
          <p:nvPr/>
        </p:nvGraphicFramePr>
        <p:xfrm>
          <a:off x="827088" y="1628775"/>
          <a:ext cx="7056437" cy="4479925"/>
        </p:xfrm>
        <a:graphic>
          <a:graphicData uri="http://schemas.openxmlformats.org/presentationml/2006/ole">
            <mc:AlternateContent xmlns:mc="http://schemas.openxmlformats.org/markup-compatibility/2006">
              <mc:Choice xmlns:v="urn:schemas-microsoft-com:vml" Requires="v">
                <p:oleObj spid="_x0000_s672902" name="Visio" r:id="rId1" imgW="6286500" imgH="3924300" progId="Visio.Drawing.11">
                  <p:embed/>
                </p:oleObj>
              </mc:Choice>
              <mc:Fallback>
                <p:oleObj name="Visio" r:id="rId1" imgW="6286500" imgH="39243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8775"/>
                        <a:ext cx="7056437"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277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anim calcmode="lin" valueType="num">
                                      <p:cBhvr additive="base">
                                        <p:cTn id="7" dur="500" fill="hold"/>
                                        <p:tgtEl>
                                          <p:spTgt spid="672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72772"/>
                                        </p:tgtEl>
                                        <p:attrNameLst>
                                          <p:attrName>style.visibility</p:attrName>
                                        </p:attrNameLst>
                                      </p:cBhvr>
                                      <p:to>
                                        <p:strVal val="visible"/>
                                      </p:to>
                                    </p:set>
                                    <p:animEffect transition="in" filter="circle(in)">
                                      <p:cBhvr>
                                        <p:cTn id="13" dur="2000"/>
                                        <p:tgtEl>
                                          <p:spTgt spid="67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566275" name="Rectangle 3"/>
          <p:cNvSpPr>
            <a:spLocks noGrp="1" noChangeArrowheads="1"/>
          </p:cNvSpPr>
          <p:nvPr>
            <p:ph type="body" idx="4294967295"/>
          </p:nvPr>
        </p:nvSpPr>
        <p:spPr>
          <a:xfrm>
            <a:off x="0" y="1054100"/>
            <a:ext cx="8280400" cy="4895850"/>
          </a:xfrm>
          <a:solidFill>
            <a:srgbClr val="FF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anose="05000000000000000000" pitchFamily="2" charset="2"/>
              <a:buChar char="l"/>
            </a:pPr>
            <a:r>
              <a:rPr lang="zh-CN" altLang="en-US" b="0" dirty="0">
                <a:solidFill>
                  <a:srgbClr val="000000"/>
                </a:solidFill>
                <a:latin typeface="黑体" pitchFamily="49" charset="-122"/>
                <a:ea typeface="黑体" pitchFamily="49" charset="-122"/>
              </a:rPr>
              <a:t>空间之间的关系示例</a:t>
            </a:r>
            <a:endParaRPr lang="zh-CN" altLang="en-US" b="0" dirty="0">
              <a:solidFill>
                <a:srgbClr val="000000"/>
              </a:solidFill>
              <a:latin typeface="黑体" pitchFamily="49" charset="-122"/>
              <a:ea typeface="黑体" pitchFamily="49" charset="-122"/>
            </a:endParaRPr>
          </a:p>
        </p:txBody>
      </p:sp>
      <p:pic>
        <p:nvPicPr>
          <p:cNvPr id="56628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 y="1555750"/>
            <a:ext cx="9085263"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6275">
                                            <p:txEl>
                                              <p:pRg st="0" end="0"/>
                                            </p:txEl>
                                          </p:spTgt>
                                        </p:tgtEl>
                                        <p:attrNameLst>
                                          <p:attrName>style.visibility</p:attrName>
                                        </p:attrNameLst>
                                      </p:cBhvr>
                                      <p:to>
                                        <p:strVal val="visible"/>
                                      </p:to>
                                    </p:set>
                                    <p:anim calcmode="lin" valueType="num">
                                      <p:cBhvr additive="base">
                                        <p:cTn id="7" dur="500" fill="hold"/>
                                        <p:tgtEl>
                                          <p:spTgt spid="566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6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66286"/>
                                        </p:tgtEl>
                                        <p:attrNameLst>
                                          <p:attrName>style.visibility</p:attrName>
                                        </p:attrNameLst>
                                      </p:cBhvr>
                                      <p:to>
                                        <p:strVal val="visible"/>
                                      </p:to>
                                    </p:set>
                                    <p:animEffect transition="in" filter="circle(in)">
                                      <p:cBhvr>
                                        <p:cTn id="13" dur="2000"/>
                                        <p:tgtEl>
                                          <p:spTgt spid="566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3795" name="Rectangle 3"/>
          <p:cNvSpPr>
            <a:spLocks noGrp="1"/>
          </p:cNvSpPr>
          <p:nvPr>
            <p:ph type="body" idx="4294967295"/>
          </p:nvPr>
        </p:nvSpPr>
        <p:spPr>
          <a:xfrm>
            <a:off x="0" y="1052513"/>
            <a:ext cx="8821738" cy="5184775"/>
          </a:xfrm>
          <a:noFill/>
        </p:spPr>
        <p:txBody>
          <a:bodyPr/>
          <a:lstStyle/>
          <a:p>
            <a:pPr marL="533400" indent="-533400">
              <a:spcAft>
                <a:spcPct val="10000"/>
              </a:spcAft>
              <a:buFont typeface="Wingdings" panose="05000000000000000000" pitchFamily="2" charset="2"/>
              <a:buChar char="l"/>
            </a:pPr>
            <a:r>
              <a:rPr lang="zh-CN" altLang="en-US" b="0" dirty="0">
                <a:ea typeface="黑体" pitchFamily="49" charset="-122"/>
              </a:rPr>
              <a:t>两级页表地址转换流程</a:t>
            </a:r>
            <a:endParaRPr lang="zh-CN" altLang="en-US" b="0" dirty="0">
              <a:solidFill>
                <a:srgbClr val="FF0000"/>
              </a:solidFill>
              <a:ea typeface="黑体"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sz="2800"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673796" name="Object 4"/>
          <p:cNvGraphicFramePr>
            <a:graphicFrameLocks noChangeAspect="1"/>
          </p:cNvGraphicFramePr>
          <p:nvPr/>
        </p:nvGraphicFramePr>
        <p:xfrm>
          <a:off x="3348038" y="1700213"/>
          <a:ext cx="1462087" cy="4392612"/>
        </p:xfrm>
        <a:graphic>
          <a:graphicData uri="http://schemas.openxmlformats.org/presentationml/2006/ole">
            <mc:AlternateContent xmlns:mc="http://schemas.openxmlformats.org/markup-compatibility/2006">
              <mc:Choice xmlns:v="urn:schemas-microsoft-com:vml" Requires="v">
                <p:oleObj spid="_x0000_s673926" name="Visio" r:id="rId1" imgW="1371600" imgH="4127500" progId="Visio.Drawing.11">
                  <p:embed/>
                </p:oleObj>
              </mc:Choice>
              <mc:Fallback>
                <p:oleObj name="Visio" r:id="rId1" imgW="1371600" imgH="41275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700213"/>
                        <a:ext cx="14620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379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3795">
                                            <p:txEl>
                                              <p:pRg st="0" end="0"/>
                                            </p:txEl>
                                          </p:spTgt>
                                        </p:tgtEl>
                                        <p:attrNameLst>
                                          <p:attrName>style.visibility</p:attrName>
                                        </p:attrNameLst>
                                      </p:cBhvr>
                                      <p:to>
                                        <p:strVal val="visible"/>
                                      </p:to>
                                    </p:set>
                                    <p:anim calcmode="lin" valueType="num">
                                      <p:cBhvr additive="base">
                                        <p:cTn id="7" dur="500" fill="hold"/>
                                        <p:tgtEl>
                                          <p:spTgt spid="67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73796"/>
                                        </p:tgtEl>
                                        <p:attrNameLst>
                                          <p:attrName>style.visibility</p:attrName>
                                        </p:attrNameLst>
                                      </p:cBhvr>
                                      <p:to>
                                        <p:strVal val="visible"/>
                                      </p:to>
                                    </p:set>
                                    <p:animEffect transition="in" filter="circle(in)">
                                      <p:cBhvr>
                                        <p:cTn id="13" dur="2000"/>
                                        <p:tgtEl>
                                          <p:spTgt spid="67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p:cNvSpPr>
          <p:nvPr>
            <p:ph type="body" idx="4294967295"/>
          </p:nvPr>
        </p:nvSpPr>
        <p:spPr>
          <a:xfrm>
            <a:off x="0" y="1052513"/>
            <a:ext cx="8821738" cy="5184775"/>
          </a:xfrm>
          <a:noFill/>
        </p:spPr>
        <p:txBody>
          <a:bodyPr/>
          <a:lstStyle/>
          <a:p>
            <a:pPr marL="533400" indent="-533400">
              <a:spcAft>
                <a:spcPct val="10000"/>
              </a:spcAft>
              <a:buFont typeface="Wingdings" panose="05000000000000000000" pitchFamily="2" charset="2"/>
              <a:buChar char="l"/>
            </a:pPr>
            <a:r>
              <a:rPr lang="zh-CN" altLang="en-US" b="0" dirty="0">
                <a:ea typeface="黑体" pitchFamily="49" charset="-122"/>
              </a:rPr>
              <a:t>多级页表</a:t>
            </a:r>
            <a:endParaRPr lang="zh-CN" altLang="en-US" b="0" dirty="0">
              <a:solidFill>
                <a:srgbClr val="FF0000"/>
              </a:solidFill>
              <a:ea typeface="黑体"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对于某些机器，二级页表也可能非常大。可以采用多级页表，对</a:t>
            </a:r>
            <a:r>
              <a:rPr lang="zh-CN" altLang="en-US" dirty="0">
                <a:solidFill>
                  <a:srgbClr val="FF0000"/>
                </a:solidFill>
                <a:latin typeface="楷体_GB2312" pitchFamily="49" charset="-122"/>
                <a:ea typeface="楷体_GB2312" pitchFamily="49" charset="-122"/>
              </a:rPr>
              <a:t>外层页表再进行分页</a:t>
            </a:r>
            <a:r>
              <a:rPr lang="zh-CN" altLang="en-US" b="0" dirty="0">
                <a:latin typeface="楷体_GB2312" pitchFamily="49" charset="-122"/>
                <a:ea typeface="楷体_GB2312" pitchFamily="49" charset="-122"/>
              </a:rPr>
              <a:t>，将各个页面离散地存储到不相邻接的物理页框中。</a:t>
            </a:r>
            <a:r>
              <a:rPr lang="en-US" altLang="zh-CN" b="0" dirty="0">
                <a:latin typeface="黑体"/>
                <a:ea typeface="楷体_GB2312" pitchFamily="49" charset="-122"/>
              </a:rPr>
              <a:t>——</a:t>
            </a:r>
            <a:r>
              <a:rPr lang="zh-CN" altLang="en-US" b="0" dirty="0">
                <a:latin typeface="楷体_GB2312" pitchFamily="49" charset="-122"/>
                <a:ea typeface="楷体_GB2312" pitchFamily="49" charset="-122"/>
              </a:rPr>
              <a:t>三级页表</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对大页表而言，多级页表方法消除了对较大的</a:t>
            </a:r>
            <a:r>
              <a:rPr lang="zh-CN" altLang="en-US" dirty="0">
                <a:solidFill>
                  <a:srgbClr val="FF0000"/>
                </a:solidFill>
                <a:latin typeface="楷体_GB2312" pitchFamily="49" charset="-122"/>
                <a:ea typeface="楷体_GB2312" pitchFamily="49" charset="-122"/>
              </a:rPr>
              <a:t>连续</a:t>
            </a:r>
            <a:r>
              <a:rPr lang="zh-CN" altLang="en-US" b="0" dirty="0">
                <a:latin typeface="楷体_GB2312" pitchFamily="49" charset="-122"/>
                <a:ea typeface="楷体_GB2312" pitchFamily="49" charset="-122"/>
              </a:rPr>
              <a:t>内存空间的需要，但并未解决大页表占用较大的内存空间的问题，建立</a:t>
            </a:r>
            <a:r>
              <a:rPr lang="zh-CN" altLang="en-US" b="0" dirty="0" smtClean="0">
                <a:latin typeface="楷体_GB2312" pitchFamily="49" charset="-122"/>
                <a:ea typeface="楷体_GB2312" pitchFamily="49" charset="-122"/>
              </a:rPr>
              <a:t>多级页表</a:t>
            </a:r>
            <a:r>
              <a:rPr lang="zh-CN" altLang="en-US" b="0" dirty="0">
                <a:latin typeface="楷体_GB2312" pitchFamily="49" charset="-122"/>
                <a:ea typeface="楷体_GB2312" pitchFamily="49" charset="-122"/>
              </a:rPr>
              <a:t>反而会增加额外的存储空间。</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页表的级数越多，地址转换过程越</a:t>
            </a:r>
            <a:r>
              <a:rPr lang="zh-CN" altLang="en-US" dirty="0">
                <a:solidFill>
                  <a:srgbClr val="FF0000"/>
                </a:solidFill>
                <a:latin typeface="楷体_GB2312" pitchFamily="49" charset="-122"/>
                <a:ea typeface="楷体_GB2312" pitchFamily="49" charset="-122"/>
              </a:rPr>
              <a:t>复杂</a:t>
            </a:r>
            <a:r>
              <a:rPr lang="zh-CN" altLang="en-US" b="0" dirty="0">
                <a:latin typeface="楷体_GB2312" pitchFamily="49" charset="-122"/>
                <a:ea typeface="楷体_GB2312" pitchFamily="49" charset="-122"/>
              </a:rPr>
              <a:t>，转换的速度也越慢。</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Char char="Ø"/>
            </a:pPr>
            <a:r>
              <a:rPr lang="en-US" altLang="zh-CN" dirty="0">
                <a:solidFill>
                  <a:srgbClr val="FF0000"/>
                </a:solidFill>
                <a:latin typeface="楷体_GB2312" pitchFamily="49" charset="-122"/>
                <a:ea typeface="楷体_GB2312" pitchFamily="49" charset="-122"/>
              </a:rPr>
              <a:t>4</a:t>
            </a:r>
            <a:r>
              <a:rPr lang="zh-CN" altLang="en-US" dirty="0">
                <a:solidFill>
                  <a:srgbClr val="FF0000"/>
                </a:solidFill>
                <a:latin typeface="楷体_GB2312" pitchFamily="49" charset="-122"/>
                <a:ea typeface="楷体_GB2312" pitchFamily="49" charset="-122"/>
              </a:rPr>
              <a:t>级</a:t>
            </a:r>
            <a:r>
              <a:rPr lang="zh-CN" altLang="en-US" b="0" dirty="0">
                <a:latin typeface="楷体_GB2312" pitchFamily="49" charset="-122"/>
                <a:ea typeface="楷体_GB2312" pitchFamily="49" charset="-122"/>
              </a:rPr>
              <a:t>以上的页表机制很少采用。</a:t>
            </a: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sz="2800"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
        <p:nvSpPr>
          <p:cNvPr id="674820"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anim calcmode="lin" valueType="num">
                                      <p:cBhvr additive="base">
                                        <p:cTn id="7" dur="500" fill="hold"/>
                                        <p:tgtEl>
                                          <p:spTgt spid="67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4819">
                                            <p:txEl>
                                              <p:pRg st="1" end="1"/>
                                            </p:txEl>
                                          </p:spTgt>
                                        </p:tgtEl>
                                        <p:attrNameLst>
                                          <p:attrName>style.visibility</p:attrName>
                                        </p:attrNameLst>
                                      </p:cBhvr>
                                      <p:to>
                                        <p:strVal val="visible"/>
                                      </p:to>
                                    </p:set>
                                    <p:anim calcmode="lin" valueType="num">
                                      <p:cBhvr additive="base">
                                        <p:cTn id="13" dur="1000" fill="hold"/>
                                        <p:tgtEl>
                                          <p:spTgt spid="6748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7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4819">
                                            <p:txEl>
                                              <p:pRg st="2" end="2"/>
                                            </p:txEl>
                                          </p:spTgt>
                                        </p:tgtEl>
                                        <p:attrNameLst>
                                          <p:attrName>style.visibility</p:attrName>
                                        </p:attrNameLst>
                                      </p:cBhvr>
                                      <p:to>
                                        <p:strVal val="visible"/>
                                      </p:to>
                                    </p:set>
                                    <p:anim calcmode="lin" valueType="num">
                                      <p:cBhvr additive="base">
                                        <p:cTn id="19" dur="1000" fill="hold"/>
                                        <p:tgtEl>
                                          <p:spTgt spid="67481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74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4819">
                                            <p:txEl>
                                              <p:pRg st="3" end="3"/>
                                            </p:txEl>
                                          </p:spTgt>
                                        </p:tgtEl>
                                        <p:attrNameLst>
                                          <p:attrName>style.visibility</p:attrName>
                                        </p:attrNameLst>
                                      </p:cBhvr>
                                      <p:to>
                                        <p:strVal val="visible"/>
                                      </p:to>
                                    </p:set>
                                    <p:anim calcmode="lin" valueType="num">
                                      <p:cBhvr additive="base">
                                        <p:cTn id="25" dur="1000" fill="hold"/>
                                        <p:tgtEl>
                                          <p:spTgt spid="67481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748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4819">
                                            <p:txEl>
                                              <p:pRg st="4" end="4"/>
                                            </p:txEl>
                                          </p:spTgt>
                                        </p:tgtEl>
                                        <p:attrNameLst>
                                          <p:attrName>style.visibility</p:attrName>
                                        </p:attrNameLst>
                                      </p:cBhvr>
                                      <p:to>
                                        <p:strVal val="visible"/>
                                      </p:to>
                                    </p:set>
                                    <p:anim calcmode="lin" valueType="num">
                                      <p:cBhvr additive="base">
                                        <p:cTn id="31" dur="1000" fill="hold"/>
                                        <p:tgtEl>
                                          <p:spTgt spid="67481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748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p:cNvSpPr>
          <p:nvPr>
            <p:ph type="body" idx="4294967295"/>
          </p:nvPr>
        </p:nvSpPr>
        <p:spPr>
          <a:xfrm>
            <a:off x="0" y="1052513"/>
            <a:ext cx="8821738" cy="5184775"/>
          </a:xfrm>
          <a:noFill/>
        </p:spPr>
        <p:txBody>
          <a:bodyPr/>
          <a:lstStyle/>
          <a:p>
            <a:pPr marL="533400" indent="-533400">
              <a:spcAft>
                <a:spcPct val="10000"/>
              </a:spcAft>
              <a:buFont typeface="Wingdings" panose="05000000000000000000" pitchFamily="2" charset="2"/>
              <a:buChar char="l"/>
            </a:pPr>
            <a:r>
              <a:rPr lang="zh-CN" altLang="en-US" b="0" dirty="0">
                <a:ea typeface="黑体" pitchFamily="49" charset="-122"/>
              </a:rPr>
              <a:t>二级页表示例</a:t>
            </a:r>
            <a:endParaRPr lang="zh-CN" altLang="en-US" b="0" dirty="0">
              <a:solidFill>
                <a:srgbClr val="FF0000"/>
              </a:solidFill>
              <a:ea typeface="黑体" pitchFamily="49" charset="-122"/>
            </a:endParaRPr>
          </a:p>
          <a:p>
            <a:pPr marL="533400" indent="-533400">
              <a:spcAft>
                <a:spcPct val="10000"/>
              </a:spcAft>
              <a:buFont typeface="Wingdings" panose="05000000000000000000" pitchFamily="2" charset="2"/>
              <a:buNone/>
            </a:pPr>
            <a:r>
              <a:rPr lang="zh-CN" altLang="en-US" sz="2400" b="0" dirty="0">
                <a:latin typeface="楷体_GB2312" pitchFamily="49" charset="-122"/>
                <a:ea typeface="楷体_GB2312" pitchFamily="49" charset="-122"/>
              </a:rPr>
              <a:t>        某计算机采用二级页表的分页存储管理方式，按字节编址，页大小为</a:t>
            </a:r>
            <a:r>
              <a:rPr lang="en-US" altLang="zh-CN" sz="2400" b="0" dirty="0">
                <a:latin typeface="楷体_GB2312" pitchFamily="49" charset="-122"/>
                <a:ea typeface="楷体_GB2312" pitchFamily="49" charset="-122"/>
              </a:rPr>
              <a:t>2</a:t>
            </a:r>
            <a:r>
              <a:rPr lang="en-US" altLang="zh-CN" sz="2400" b="0" baseline="30000" dirty="0">
                <a:latin typeface="楷体_GB2312" pitchFamily="49" charset="-122"/>
                <a:ea typeface="楷体_GB2312" pitchFamily="49" charset="-122"/>
              </a:rPr>
              <a:t>10</a:t>
            </a:r>
            <a:r>
              <a:rPr lang="zh-CN" altLang="en-US" sz="2400" b="0" dirty="0">
                <a:latin typeface="楷体_GB2312" pitchFamily="49" charset="-122"/>
                <a:ea typeface="楷体_GB2312" pitchFamily="49" charset="-122"/>
              </a:rPr>
              <a:t>字节，页表项大小为</a:t>
            </a:r>
            <a:r>
              <a:rPr lang="en-US" altLang="zh-CN" sz="2400" b="0" dirty="0">
                <a:latin typeface="楷体_GB2312" pitchFamily="49" charset="-122"/>
                <a:ea typeface="楷体_GB2312" pitchFamily="49" charset="-122"/>
              </a:rPr>
              <a:t>2</a:t>
            </a:r>
            <a:r>
              <a:rPr lang="zh-CN" altLang="en-US" sz="2400" b="0" dirty="0">
                <a:latin typeface="楷体_GB2312" pitchFamily="49" charset="-122"/>
                <a:ea typeface="楷体_GB2312" pitchFamily="49" charset="-122"/>
              </a:rPr>
              <a:t>字节，逻辑地址结构为：</a:t>
            </a:r>
            <a:endParaRPr lang="zh-CN" altLang="en-US" sz="2400"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533400" indent="-533400">
              <a:spcAft>
                <a:spcPct val="10000"/>
              </a:spcAft>
              <a:buFont typeface="Wingdings" panose="05000000000000000000" pitchFamily="2" charset="2"/>
              <a:buNone/>
            </a:pPr>
            <a:r>
              <a:rPr lang="zh-CN" altLang="en-US" sz="2400" b="0" dirty="0">
                <a:latin typeface="楷体_GB2312" pitchFamily="49" charset="-122"/>
                <a:ea typeface="楷体_GB2312" pitchFamily="49" charset="-122"/>
              </a:rPr>
              <a:t>        逻辑地址空间大小为</a:t>
            </a:r>
            <a:r>
              <a:rPr lang="en-US" altLang="zh-CN" sz="2400" b="0" dirty="0">
                <a:latin typeface="楷体_GB2312" pitchFamily="49" charset="-122"/>
                <a:ea typeface="楷体_GB2312" pitchFamily="49" charset="-122"/>
              </a:rPr>
              <a:t>2</a:t>
            </a:r>
            <a:r>
              <a:rPr lang="en-US" altLang="zh-CN" sz="2400" b="0" baseline="30000" dirty="0">
                <a:latin typeface="楷体_GB2312" pitchFamily="49" charset="-122"/>
                <a:ea typeface="楷体_GB2312" pitchFamily="49" charset="-122"/>
              </a:rPr>
              <a:t>16</a:t>
            </a:r>
            <a:r>
              <a:rPr lang="zh-CN" altLang="en-US" sz="2400" b="0" dirty="0">
                <a:latin typeface="楷体_GB2312" pitchFamily="49" charset="-122"/>
                <a:ea typeface="楷体_GB2312" pitchFamily="49" charset="-122"/>
              </a:rPr>
              <a:t>页，则表示整个逻辑地址空间的页目录表中包含表项的个数至少是多少？</a:t>
            </a:r>
            <a:endParaRPr lang="zh-CN" altLang="en-US" sz="2400"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
        <p:nvSpPr>
          <p:cNvPr id="67686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676880" name="Group 16"/>
          <p:cNvGraphicFramePr>
            <a:graphicFrameLocks noGrp="1"/>
          </p:cNvGraphicFramePr>
          <p:nvPr/>
        </p:nvGraphicFramePr>
        <p:xfrm>
          <a:off x="1116013" y="2924175"/>
          <a:ext cx="7272337" cy="576263"/>
        </p:xfrm>
        <a:graphic>
          <a:graphicData uri="http://schemas.openxmlformats.org/drawingml/2006/table">
            <a:tbl>
              <a:tblPr/>
              <a:tblGrid>
                <a:gridCol w="2424112"/>
                <a:gridCol w="2424113"/>
                <a:gridCol w="2424112"/>
              </a:tblGrid>
              <a:tr h="57626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rPr>
                        <a:t>页目录号</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rPr>
                        <a:t>页号</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itchFamily="49" charset="-122"/>
                        </a:rPr>
                        <a:t>页内偏移量</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890" name="Text Box 26"/>
          <p:cNvSpPr txBox="1">
            <a:spLocks noChangeArrowheads="1"/>
          </p:cNvSpPr>
          <p:nvPr/>
        </p:nvSpPr>
        <p:spPr bwMode="auto">
          <a:xfrm>
            <a:off x="3563119" y="5084763"/>
            <a:ext cx="23050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smtClean="0">
                <a:solidFill>
                  <a:srgbClr val="FF0000"/>
                </a:solidFill>
              </a:rPr>
              <a:t>128</a:t>
            </a:r>
            <a:endParaRPr lang="en-US" altLang="zh-CN" b="1" dirty="0" smtClean="0">
              <a:solidFill>
                <a:srgbClr val="FF0000"/>
              </a:solidFill>
            </a:endParaRPr>
          </a:p>
          <a:p>
            <a:pPr algn="ctr">
              <a:spcBef>
                <a:spcPct val="50000"/>
              </a:spcBef>
            </a:pPr>
            <a:r>
              <a:rPr lang="zh-CN" altLang="en-US" b="1" dirty="0" smtClean="0">
                <a:solidFill>
                  <a:srgbClr val="FF0000"/>
                </a:solidFill>
              </a:rPr>
              <a:t>（</a:t>
            </a:r>
            <a:r>
              <a:rPr lang="en-US" altLang="zh-CN" b="1" dirty="0" smtClean="0">
                <a:solidFill>
                  <a:srgbClr val="FF0000"/>
                </a:solidFill>
              </a:rPr>
              <a:t>2</a:t>
            </a:r>
            <a:r>
              <a:rPr lang="en-US" altLang="zh-CN" b="1" baseline="30000" dirty="0" smtClean="0">
                <a:solidFill>
                  <a:srgbClr val="FF0000"/>
                </a:solidFill>
              </a:rPr>
              <a:t>16</a:t>
            </a:r>
            <a:r>
              <a:rPr lang="en-US" altLang="zh-CN" b="1" dirty="0" smtClean="0">
                <a:solidFill>
                  <a:srgbClr val="FF0000"/>
                </a:solidFill>
              </a:rPr>
              <a:t>/</a:t>
            </a:r>
            <a:r>
              <a:rPr lang="zh-CN" altLang="en-US" b="1" dirty="0" smtClean="0">
                <a:solidFill>
                  <a:srgbClr val="FF0000"/>
                </a:solidFill>
              </a:rPr>
              <a:t>（</a:t>
            </a:r>
            <a:r>
              <a:rPr lang="en-US" altLang="zh-CN" b="1" dirty="0" smtClean="0">
                <a:solidFill>
                  <a:srgbClr val="FF0000"/>
                </a:solidFill>
              </a:rPr>
              <a:t>2</a:t>
            </a:r>
            <a:r>
              <a:rPr lang="en-US" altLang="zh-CN" b="1" baseline="30000" dirty="0" smtClean="0">
                <a:solidFill>
                  <a:srgbClr val="FF0000"/>
                </a:solidFill>
              </a:rPr>
              <a:t>10</a:t>
            </a:r>
            <a:r>
              <a:rPr lang="en-US" altLang="zh-CN" b="1" dirty="0" smtClean="0">
                <a:solidFill>
                  <a:srgbClr val="FF0000"/>
                </a:solidFill>
              </a:rPr>
              <a:t>/2</a:t>
            </a:r>
            <a:r>
              <a:rPr lang="zh-CN" altLang="en-US" b="1" dirty="0" smtClean="0">
                <a:solidFill>
                  <a:srgbClr val="FF0000"/>
                </a:solidFill>
              </a:rPr>
              <a:t>））</a:t>
            </a:r>
            <a:endParaRPr lang="en-US" altLang="zh-C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6866">
                                            <p:txEl>
                                              <p:pRg st="0" end="0"/>
                                            </p:txEl>
                                          </p:spTgt>
                                        </p:tgtEl>
                                        <p:attrNameLst>
                                          <p:attrName>style.visibility</p:attrName>
                                        </p:attrNameLst>
                                      </p:cBhvr>
                                      <p:to>
                                        <p:strVal val="visible"/>
                                      </p:to>
                                    </p:set>
                                    <p:anim calcmode="lin" valueType="num">
                                      <p:cBhvr additive="base">
                                        <p:cTn id="7" dur="500" fill="hold"/>
                                        <p:tgtEl>
                                          <p:spTgt spid="67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76866">
                                            <p:txEl>
                                              <p:pRg st="1" end="1"/>
                                            </p:txEl>
                                          </p:spTgt>
                                        </p:tgtEl>
                                        <p:attrNameLst>
                                          <p:attrName>style.visibility</p:attrName>
                                        </p:attrNameLst>
                                      </p:cBhvr>
                                      <p:to>
                                        <p:strVal val="visible"/>
                                      </p:to>
                                    </p:set>
                                    <p:animEffect transition="in" filter="circle(in)">
                                      <p:cBhvr>
                                        <p:cTn id="13" dur="2000"/>
                                        <p:tgtEl>
                                          <p:spTgt spid="67686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76880"/>
                                        </p:tgtEl>
                                        <p:attrNameLst>
                                          <p:attrName>style.visibility</p:attrName>
                                        </p:attrNameLst>
                                      </p:cBhvr>
                                      <p:to>
                                        <p:strVal val="visible"/>
                                      </p:to>
                                    </p:set>
                                    <p:animEffect transition="in" filter="circle(in)">
                                      <p:cBhvr>
                                        <p:cTn id="18" dur="2000"/>
                                        <p:tgtEl>
                                          <p:spTgt spid="67688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76866">
                                            <p:txEl>
                                              <p:pRg st="4" end="4"/>
                                            </p:txEl>
                                          </p:spTgt>
                                        </p:tgtEl>
                                        <p:attrNameLst>
                                          <p:attrName>style.visibility</p:attrName>
                                        </p:attrNameLst>
                                      </p:cBhvr>
                                      <p:to>
                                        <p:strVal val="visible"/>
                                      </p:to>
                                    </p:set>
                                    <p:animEffect transition="in" filter="circle(in)">
                                      <p:cBhvr>
                                        <p:cTn id="23" dur="2000"/>
                                        <p:tgtEl>
                                          <p:spTgt spid="67686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76890"/>
                                        </p:tgtEl>
                                        <p:attrNameLst>
                                          <p:attrName>style.visibility</p:attrName>
                                        </p:attrNameLst>
                                      </p:cBhvr>
                                      <p:to>
                                        <p:strVal val="visible"/>
                                      </p:to>
                                    </p:set>
                                    <p:animEffect transition="in" filter="circle(in)">
                                      <p:cBhvr>
                                        <p:cTn id="28" dur="2000"/>
                                        <p:tgtEl>
                                          <p:spTgt spid="67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9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p:cNvSpPr>
          <p:nvPr>
            <p:ph type="body" idx="4294967295"/>
          </p:nvPr>
        </p:nvSpPr>
        <p:spPr>
          <a:xfrm>
            <a:off x="0" y="1052513"/>
            <a:ext cx="8821738" cy="5184775"/>
          </a:xfrm>
          <a:noFill/>
        </p:spPr>
        <p:txBody>
          <a:bodyPr/>
          <a:lstStyle/>
          <a:p>
            <a:pPr marL="533400" indent="-533400">
              <a:spcAft>
                <a:spcPct val="10000"/>
              </a:spcAft>
              <a:buFont typeface="Wingdings" panose="05000000000000000000" pitchFamily="2" charset="2"/>
              <a:buChar char="l"/>
            </a:pPr>
            <a:r>
              <a:rPr lang="en-US" altLang="zh-CN" b="0" dirty="0" smtClean="0">
                <a:ea typeface="黑体" pitchFamily="49" charset="-122"/>
              </a:rPr>
              <a:t>80x86</a:t>
            </a:r>
            <a:r>
              <a:rPr lang="zh-CN" altLang="en-US" b="0" dirty="0" smtClean="0">
                <a:ea typeface="黑体" pitchFamily="49" charset="-122"/>
              </a:rPr>
              <a:t>硬件分页地址转换</a:t>
            </a:r>
            <a:endParaRPr lang="zh-CN" altLang="en-US" b="0" dirty="0">
              <a:solidFill>
                <a:srgbClr val="FF0000"/>
              </a:solidFill>
              <a:ea typeface="黑体" pitchFamily="49" charset="-122"/>
            </a:endParaRPr>
          </a:p>
          <a:p>
            <a:pPr marL="533400" indent="-533400">
              <a:spcAft>
                <a:spcPct val="10000"/>
              </a:spcAft>
              <a:buFont typeface="Wingdings" panose="05000000000000000000" pitchFamily="2" charset="2"/>
              <a:buNone/>
            </a:pPr>
            <a:r>
              <a:rPr lang="zh-CN" altLang="en-US" sz="2400" b="0" dirty="0" smtClean="0">
                <a:latin typeface="楷体_GB2312" pitchFamily="49" charset="-122"/>
                <a:ea typeface="楷体_GB2312" pitchFamily="49" charset="-122"/>
              </a:rPr>
              <a:t>    </a:t>
            </a:r>
            <a:r>
              <a:rPr lang="en-US" altLang="zh-CN" sz="2400" b="0" dirty="0" smtClean="0">
                <a:latin typeface="楷体_GB2312" pitchFamily="49" charset="-122"/>
                <a:ea typeface="楷体_GB2312" pitchFamily="49" charset="-122"/>
              </a:rPr>
              <a:t>32</a:t>
            </a:r>
            <a:r>
              <a:rPr lang="zh-CN" altLang="en-US" sz="2400" b="0" dirty="0" smtClean="0">
                <a:latin typeface="楷体_GB2312" pitchFamily="49" charset="-122"/>
                <a:ea typeface="楷体_GB2312" pitchFamily="49" charset="-122"/>
              </a:rPr>
              <a:t>位逻辑地址空间、</a:t>
            </a:r>
            <a:r>
              <a:rPr lang="en-US" altLang="zh-CN" sz="2400" b="0" dirty="0" smtClean="0">
                <a:latin typeface="楷体_GB2312" pitchFamily="49" charset="-122"/>
                <a:ea typeface="楷体_GB2312" pitchFamily="49" charset="-122"/>
              </a:rPr>
              <a:t>4KB</a:t>
            </a:r>
            <a:r>
              <a:rPr lang="zh-CN" altLang="en-US" sz="2400" b="0" dirty="0" smtClean="0">
                <a:latin typeface="楷体_GB2312" pitchFamily="49" charset="-122"/>
                <a:ea typeface="楷体_GB2312" pitchFamily="49" charset="-122"/>
              </a:rPr>
              <a:t>页面、</a:t>
            </a:r>
            <a:r>
              <a:rPr lang="en-US" altLang="zh-CN" sz="2400" b="0" dirty="0" smtClean="0">
                <a:latin typeface="楷体_GB2312" pitchFamily="49" charset="-122"/>
                <a:ea typeface="楷体_GB2312" pitchFamily="49" charset="-122"/>
              </a:rPr>
              <a:t>4B</a:t>
            </a:r>
            <a:r>
              <a:rPr lang="zh-CN" altLang="en-US" sz="2400" b="0" dirty="0" smtClean="0">
                <a:latin typeface="楷体_GB2312" pitchFamily="49" charset="-122"/>
                <a:ea typeface="楷体_GB2312" pitchFamily="49" charset="-122"/>
              </a:rPr>
              <a:t>页表项</a:t>
            </a:r>
            <a:endParaRPr lang="zh-CN" altLang="en-US" sz="2400"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
        <p:nvSpPr>
          <p:cNvPr id="67686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467544" y="2031008"/>
          <a:ext cx="8207375" cy="4278312"/>
        </p:xfrm>
        <a:graphic>
          <a:graphicData uri="http://schemas.openxmlformats.org/presentationml/2006/ole">
            <mc:AlternateContent xmlns:mc="http://schemas.openxmlformats.org/markup-compatibility/2006">
              <mc:Choice xmlns:v="urn:schemas-microsoft-com:vml" Requires="v">
                <p:oleObj spid="_x0000_s675871" name="Visio" r:id="rId1" imgW="5410200" imgH="2984500" progId="Visio.Drawing.11">
                  <p:embed/>
                </p:oleObj>
              </mc:Choice>
              <mc:Fallback>
                <p:oleObj name="Visio" r:id="rId1" imgW="5410200" imgH="2984500" progId="Visio.Drawing.11">
                  <p:embed/>
                  <p:pic>
                    <p:nvPicPr>
                      <p:cNvPr id="0" name="图片 675870"/>
                      <p:cNvPicPr>
                        <a:picLocks noChangeAspect="1" noChangeArrowheads="1"/>
                      </p:cNvPicPr>
                      <p:nvPr/>
                    </p:nvPicPr>
                    <p:blipFill>
                      <a:blip r:embed="rId2"/>
                      <a:srcRect/>
                      <a:stretch>
                        <a:fillRect/>
                      </a:stretch>
                    </p:blipFill>
                    <p:spPr bwMode="auto">
                      <a:xfrm>
                        <a:off x="467544" y="2031008"/>
                        <a:ext cx="8207375"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6866">
                                            <p:txEl>
                                              <p:pRg st="0" end="0"/>
                                            </p:txEl>
                                          </p:spTgt>
                                        </p:tgtEl>
                                        <p:attrNameLst>
                                          <p:attrName>style.visibility</p:attrName>
                                        </p:attrNameLst>
                                      </p:cBhvr>
                                      <p:to>
                                        <p:strVal val="visible"/>
                                      </p:to>
                                    </p:set>
                                    <p:anim calcmode="lin" valueType="num">
                                      <p:cBhvr additive="base">
                                        <p:cTn id="7" dur="500" fill="hold"/>
                                        <p:tgtEl>
                                          <p:spTgt spid="67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6866">
                                            <p:txEl>
                                              <p:pRg st="1" end="1"/>
                                            </p:txEl>
                                          </p:spTgt>
                                        </p:tgtEl>
                                        <p:attrNameLst>
                                          <p:attrName>style.visibility</p:attrName>
                                        </p:attrNameLst>
                                      </p:cBhvr>
                                      <p:to>
                                        <p:strVal val="visible"/>
                                      </p:to>
                                    </p:set>
                                    <p:anim calcmode="lin" valueType="num">
                                      <p:cBhvr additive="base">
                                        <p:cTn id="13" dur="500" fill="hold"/>
                                        <p:tgtEl>
                                          <p:spTgt spid="676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p:cNvSpPr>
          <p:nvPr>
            <p:ph type="body" idx="4294967295"/>
          </p:nvPr>
        </p:nvSpPr>
        <p:spPr>
          <a:xfrm>
            <a:off x="0" y="1052513"/>
            <a:ext cx="8892480" cy="5184775"/>
          </a:xfrm>
          <a:noFill/>
        </p:spPr>
        <p:txBody>
          <a:bodyPr/>
          <a:lstStyle/>
          <a:p>
            <a:pPr marL="533400" indent="-533400">
              <a:spcBef>
                <a:spcPts val="0"/>
              </a:spcBef>
              <a:spcAft>
                <a:spcPts val="800"/>
              </a:spcAft>
              <a:buFont typeface="Wingdings" panose="05000000000000000000" pitchFamily="2" charset="2"/>
              <a:buChar char="l"/>
            </a:pPr>
            <a:r>
              <a:rPr lang="en-US" altLang="zh-CN" b="0" dirty="0" smtClean="0">
                <a:ea typeface="黑体" pitchFamily="49" charset="-122"/>
              </a:rPr>
              <a:t>80x86</a:t>
            </a:r>
            <a:r>
              <a:rPr lang="zh-CN" altLang="en-US" b="0" dirty="0" smtClean="0">
                <a:ea typeface="黑体" pitchFamily="49" charset="-122"/>
              </a:rPr>
              <a:t>硬件分页地址转换（续）</a:t>
            </a:r>
            <a:endParaRPr lang="zh-CN" altLang="en-US" b="0" dirty="0">
              <a:solidFill>
                <a:srgbClr val="FF0000"/>
              </a:solidFill>
              <a:ea typeface="黑体" pitchFamily="49" charset="-122"/>
            </a:endParaRPr>
          </a:p>
          <a:p>
            <a:pPr marL="533400" indent="-533400">
              <a:spcBef>
                <a:spcPts val="0"/>
              </a:spcBef>
              <a:spcAft>
                <a:spcPts val="800"/>
              </a:spcAft>
              <a:buFont typeface="Wingdings" panose="05000000000000000000" pitchFamily="2" charset="2"/>
              <a:buNone/>
            </a:pPr>
            <a:r>
              <a:rPr lang="zh-CN" altLang="en-US" sz="2400" b="0" dirty="0" smtClean="0">
                <a:latin typeface="楷体_GB2312" pitchFamily="49" charset="-122"/>
                <a:ea typeface="楷体_GB2312" pitchFamily="49" charset="-122"/>
              </a:rPr>
              <a:t>    </a:t>
            </a:r>
            <a:r>
              <a:rPr lang="zh-CN" altLang="en-US" sz="2400" b="0" i="1" dirty="0" smtClean="0">
                <a:latin typeface="楷体_GB2312" pitchFamily="49" charset="-122"/>
                <a:ea typeface="楷体_GB2312" pitchFamily="49" charset="-122"/>
              </a:rPr>
              <a:t>如何将逻辑地址</a:t>
            </a:r>
            <a:r>
              <a:rPr lang="en-US" altLang="zh-CN" sz="2400" i="1" dirty="0" smtClean="0">
                <a:solidFill>
                  <a:srgbClr val="FF0000"/>
                </a:solidFill>
                <a:latin typeface="楷体_GB2312" pitchFamily="49" charset="-122"/>
                <a:ea typeface="楷体_GB2312" pitchFamily="49" charset="-122"/>
              </a:rPr>
              <a:t>0x20021406</a:t>
            </a:r>
            <a:r>
              <a:rPr lang="zh-CN" altLang="en-US" sz="2400" b="0" i="1" dirty="0" smtClean="0">
                <a:latin typeface="楷体_GB2312" pitchFamily="49" charset="-122"/>
                <a:ea typeface="楷体_GB2312" pitchFamily="49" charset="-122"/>
              </a:rPr>
              <a:t>转换为物理地址？</a:t>
            </a:r>
            <a:endParaRPr lang="en-US" altLang="zh-CN" sz="2400" b="0" i="1" dirty="0" smtClean="0">
              <a:latin typeface="楷体_GB2312" pitchFamily="49" charset="-122"/>
              <a:ea typeface="楷体_GB2312" pitchFamily="49" charset="-122"/>
            </a:endParaRPr>
          </a:p>
          <a:p>
            <a:pPr lvl="1">
              <a:spcBef>
                <a:spcPts val="0"/>
              </a:spcBef>
              <a:spcAft>
                <a:spcPts val="800"/>
              </a:spcAft>
              <a:buFont typeface="Wingdings" panose="05000000000000000000" pitchFamily="2" charset="2"/>
              <a:buChar char="Ø"/>
            </a:pPr>
            <a:r>
              <a:rPr lang="en-US" altLang="zh-CN" sz="2400" b="0" dirty="0">
                <a:latin typeface="楷体_GB2312" pitchFamily="49" charset="-122"/>
                <a:ea typeface="楷体_GB2312" pitchFamily="49" charset="-122"/>
              </a:rPr>
              <a:t> </a:t>
            </a:r>
            <a:r>
              <a:rPr lang="en-US" altLang="zh-CN" b="0" dirty="0">
                <a:latin typeface="楷体_GB2312" pitchFamily="49" charset="-122"/>
                <a:ea typeface="楷体_GB2312" pitchFamily="49" charset="-122"/>
              </a:rPr>
              <a:t>0x20021406</a:t>
            </a:r>
            <a:r>
              <a:rPr lang="zh-CN" altLang="en-US" b="0" dirty="0" smtClean="0">
                <a:ea typeface="楷体_GB2312" pitchFamily="49" charset="-122"/>
              </a:rPr>
              <a:t>转化为二进制，并进行划分</a:t>
            </a:r>
            <a:endParaRPr lang="en-US" altLang="zh-CN" b="0" dirty="0">
              <a:ea typeface="楷体_GB2312" pitchFamily="49" charset="-122"/>
            </a:endParaRPr>
          </a:p>
          <a:p>
            <a:pPr lvl="1">
              <a:spcBef>
                <a:spcPts val="0"/>
              </a:spcBef>
              <a:spcAft>
                <a:spcPts val="800"/>
              </a:spcAft>
              <a:buFont typeface="Wingdings" panose="05000000000000000000" pitchFamily="2" charset="2"/>
              <a:buNone/>
            </a:pPr>
            <a:r>
              <a:rPr lang="en-US" altLang="zh-CN" dirty="0" smtClean="0">
                <a:solidFill>
                  <a:srgbClr val="0070C0"/>
                </a:solidFill>
                <a:ea typeface="楷体_GB2312" pitchFamily="49" charset="-122"/>
              </a:rPr>
              <a:t>      0010    </a:t>
            </a:r>
            <a:r>
              <a:rPr lang="en-US" altLang="zh-CN" dirty="0">
                <a:solidFill>
                  <a:srgbClr val="0070C0"/>
                </a:solidFill>
                <a:ea typeface="楷体_GB2312" pitchFamily="49" charset="-122"/>
              </a:rPr>
              <a:t>0000    00</a:t>
            </a:r>
            <a:r>
              <a:rPr lang="en-US" altLang="zh-CN" dirty="0">
                <a:solidFill>
                  <a:srgbClr val="FF0000"/>
                </a:solidFill>
                <a:ea typeface="楷体_GB2312" pitchFamily="49" charset="-122"/>
              </a:rPr>
              <a:t>00    0010    0001    </a:t>
            </a:r>
            <a:r>
              <a:rPr lang="en-US" altLang="zh-CN" dirty="0">
                <a:solidFill>
                  <a:srgbClr val="003300"/>
                </a:solidFill>
                <a:ea typeface="楷体_GB2312" pitchFamily="49" charset="-122"/>
              </a:rPr>
              <a:t>0100    0000    </a:t>
            </a:r>
            <a:r>
              <a:rPr lang="en-US" altLang="zh-CN" dirty="0" smtClean="0">
                <a:solidFill>
                  <a:srgbClr val="003300"/>
                </a:solidFill>
                <a:ea typeface="楷体_GB2312" pitchFamily="49" charset="-122"/>
              </a:rPr>
              <a:t>0110</a:t>
            </a:r>
            <a:endParaRPr lang="en-US" altLang="zh-CN" b="0" dirty="0" smtClean="0">
              <a:solidFill>
                <a:srgbClr val="003300"/>
              </a:solidFill>
              <a:ea typeface="楷体_GB2312" pitchFamily="49" charset="-122"/>
            </a:endParaRPr>
          </a:p>
          <a:p>
            <a:pPr lvl="1">
              <a:spcBef>
                <a:spcPts val="0"/>
              </a:spcBef>
              <a:spcAft>
                <a:spcPts val="800"/>
              </a:spcAft>
              <a:buFont typeface="Wingdings" panose="05000000000000000000" pitchFamily="2" charset="2"/>
              <a:buChar char="Ø"/>
            </a:pPr>
            <a:r>
              <a:rPr lang="zh-CN" altLang="en-US" b="0" dirty="0" smtClean="0">
                <a:ea typeface="楷体_GB2312" pitchFamily="49" charset="-122"/>
              </a:rPr>
              <a:t>顶级页表字段</a:t>
            </a:r>
            <a:endParaRPr lang="en-US" altLang="zh-CN" b="0" dirty="0" smtClean="0">
              <a:ea typeface="楷体_GB2312" pitchFamily="49" charset="-122"/>
            </a:endParaRPr>
          </a:p>
          <a:p>
            <a:pPr marL="457200" lvl="1" indent="0">
              <a:spcBef>
                <a:spcPts val="0"/>
              </a:spcBef>
              <a:spcAft>
                <a:spcPts val="800"/>
              </a:spcAft>
              <a:buNone/>
            </a:pPr>
            <a:r>
              <a:rPr lang="en-US" altLang="zh-CN" b="0" dirty="0">
                <a:ea typeface="楷体_GB2312" pitchFamily="49" charset="-122"/>
              </a:rPr>
              <a:t> </a:t>
            </a:r>
            <a:r>
              <a:rPr lang="en-US" altLang="zh-CN" b="0" dirty="0" smtClean="0">
                <a:ea typeface="楷体_GB2312" pitchFamily="49" charset="-122"/>
              </a:rPr>
              <a:t>     0x80</a:t>
            </a:r>
            <a:r>
              <a:rPr lang="zh-CN" altLang="en-US" b="0" dirty="0" smtClean="0">
                <a:ea typeface="楷体_GB2312" pitchFamily="49" charset="-122"/>
              </a:rPr>
              <a:t>，用于选择顶级页表的第</a:t>
            </a:r>
            <a:r>
              <a:rPr lang="en-US" altLang="zh-CN" b="0" dirty="0" smtClean="0">
                <a:ea typeface="楷体_GB2312" pitchFamily="49" charset="-122"/>
              </a:rPr>
              <a:t>0x80</a:t>
            </a:r>
            <a:r>
              <a:rPr lang="zh-CN" altLang="en-US" b="0" dirty="0" smtClean="0">
                <a:ea typeface="楷体_GB2312" pitchFamily="49" charset="-122"/>
              </a:rPr>
              <a:t>表项，指向二级页表</a:t>
            </a:r>
            <a:endParaRPr lang="en-US" altLang="zh-CN" b="0" dirty="0" smtClean="0">
              <a:ea typeface="楷体_GB2312" pitchFamily="49" charset="-122"/>
            </a:endParaRPr>
          </a:p>
          <a:p>
            <a:pPr lvl="1">
              <a:spcBef>
                <a:spcPts val="0"/>
              </a:spcBef>
              <a:spcAft>
                <a:spcPts val="800"/>
              </a:spcAft>
              <a:buFont typeface="Wingdings" panose="05000000000000000000" pitchFamily="2" charset="2"/>
              <a:buChar char="Ø"/>
            </a:pPr>
            <a:r>
              <a:rPr lang="zh-CN" altLang="en-US" b="0" dirty="0" smtClean="0">
                <a:ea typeface="楷体_GB2312" pitchFamily="49" charset="-122"/>
              </a:rPr>
              <a:t>二级页表字段</a:t>
            </a:r>
            <a:endParaRPr lang="en-US" altLang="zh-CN" b="0" dirty="0" smtClean="0">
              <a:ea typeface="楷体_GB2312" pitchFamily="49" charset="-122"/>
            </a:endParaRPr>
          </a:p>
          <a:p>
            <a:pPr marL="457200" lvl="1" indent="0">
              <a:spcBef>
                <a:spcPts val="0"/>
              </a:spcBef>
              <a:spcAft>
                <a:spcPts val="800"/>
              </a:spcAft>
              <a:buNone/>
            </a:pPr>
            <a:r>
              <a:rPr lang="en-US" altLang="zh-CN" b="0" dirty="0">
                <a:ea typeface="楷体_GB2312" pitchFamily="49" charset="-122"/>
              </a:rPr>
              <a:t> </a:t>
            </a:r>
            <a:r>
              <a:rPr lang="en-US" altLang="zh-CN" b="0" dirty="0" smtClean="0">
                <a:ea typeface="楷体_GB2312" pitchFamily="49" charset="-122"/>
              </a:rPr>
              <a:t>     0x21</a:t>
            </a:r>
            <a:r>
              <a:rPr lang="zh-CN" altLang="en-US" b="0" dirty="0" smtClean="0">
                <a:ea typeface="楷体_GB2312" pitchFamily="49" charset="-122"/>
              </a:rPr>
              <a:t>，用于选择二级页表的第</a:t>
            </a:r>
            <a:r>
              <a:rPr lang="en-US" altLang="zh-CN" b="0" dirty="0">
                <a:ea typeface="楷体_GB2312" pitchFamily="49" charset="-122"/>
              </a:rPr>
              <a:t>0</a:t>
            </a:r>
            <a:r>
              <a:rPr lang="en-US" altLang="zh-CN" b="0" dirty="0" smtClean="0">
                <a:ea typeface="楷体_GB2312" pitchFamily="49" charset="-122"/>
              </a:rPr>
              <a:t>x21</a:t>
            </a:r>
            <a:r>
              <a:rPr lang="zh-CN" altLang="en-US" b="0" dirty="0" smtClean="0">
                <a:ea typeface="楷体_GB2312" pitchFamily="49" charset="-122"/>
              </a:rPr>
              <a:t>表项，指向逻辑地址所在页框</a:t>
            </a:r>
            <a:endParaRPr lang="en-US" altLang="zh-CN" b="0" dirty="0" smtClean="0">
              <a:ea typeface="楷体_GB2312" pitchFamily="49" charset="-122"/>
            </a:endParaRPr>
          </a:p>
          <a:p>
            <a:pPr lvl="1">
              <a:spcBef>
                <a:spcPts val="0"/>
              </a:spcBef>
              <a:spcAft>
                <a:spcPts val="800"/>
              </a:spcAft>
              <a:buFont typeface="Wingdings" panose="05000000000000000000" pitchFamily="2" charset="2"/>
              <a:buChar char="Ø"/>
            </a:pPr>
            <a:r>
              <a:rPr lang="zh-CN" altLang="en-US" b="0" dirty="0">
                <a:ea typeface="楷体_GB2312" pitchFamily="49" charset="-122"/>
              </a:rPr>
              <a:t>页内</a:t>
            </a:r>
            <a:r>
              <a:rPr lang="zh-CN" altLang="en-US" b="0" dirty="0" smtClean="0">
                <a:ea typeface="楷体_GB2312" pitchFamily="49" charset="-122"/>
              </a:rPr>
              <a:t>偏移地址字段</a:t>
            </a:r>
            <a:endParaRPr lang="en-US" altLang="zh-CN" b="0" dirty="0" smtClean="0">
              <a:ea typeface="楷体_GB2312" pitchFamily="49" charset="-122"/>
            </a:endParaRPr>
          </a:p>
          <a:p>
            <a:pPr marL="457200" lvl="1" indent="0">
              <a:spcBef>
                <a:spcPts val="0"/>
              </a:spcBef>
              <a:spcAft>
                <a:spcPts val="800"/>
              </a:spcAft>
              <a:buNone/>
            </a:pPr>
            <a:r>
              <a:rPr lang="en-US" altLang="zh-CN" b="0" dirty="0">
                <a:ea typeface="楷体_GB2312" pitchFamily="49" charset="-122"/>
              </a:rPr>
              <a:t> </a:t>
            </a:r>
            <a:r>
              <a:rPr lang="en-US" altLang="zh-CN" b="0" dirty="0" smtClean="0">
                <a:ea typeface="楷体_GB2312" pitchFamily="49" charset="-122"/>
              </a:rPr>
              <a:t>    0x406</a:t>
            </a:r>
            <a:r>
              <a:rPr lang="zh-CN" altLang="en-US" b="0" dirty="0" smtClean="0">
                <a:ea typeface="楷体_GB2312" pitchFamily="49" charset="-122"/>
              </a:rPr>
              <a:t>，逻辑地址在页框内的偏移量</a:t>
            </a:r>
            <a:endParaRPr lang="zh-CN" altLang="en-US" sz="2400"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
        <p:nvSpPr>
          <p:cNvPr id="67686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6866">
                                            <p:txEl>
                                              <p:pRg st="0" end="0"/>
                                            </p:txEl>
                                          </p:spTgt>
                                        </p:tgtEl>
                                        <p:attrNameLst>
                                          <p:attrName>style.visibility</p:attrName>
                                        </p:attrNameLst>
                                      </p:cBhvr>
                                      <p:to>
                                        <p:strVal val="visible"/>
                                      </p:to>
                                    </p:set>
                                    <p:anim calcmode="lin" valueType="num">
                                      <p:cBhvr additive="base">
                                        <p:cTn id="7" dur="500" fill="hold"/>
                                        <p:tgtEl>
                                          <p:spTgt spid="67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6866">
                                            <p:txEl>
                                              <p:pRg st="1" end="1"/>
                                            </p:txEl>
                                          </p:spTgt>
                                        </p:tgtEl>
                                        <p:attrNameLst>
                                          <p:attrName>style.visibility</p:attrName>
                                        </p:attrNameLst>
                                      </p:cBhvr>
                                      <p:to>
                                        <p:strVal val="visible"/>
                                      </p:to>
                                    </p:set>
                                    <p:anim calcmode="lin" valueType="num">
                                      <p:cBhvr additive="base">
                                        <p:cTn id="13" dur="500" fill="hold"/>
                                        <p:tgtEl>
                                          <p:spTgt spid="676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6866">
                                            <p:txEl>
                                              <p:pRg st="2" end="2"/>
                                            </p:txEl>
                                          </p:spTgt>
                                        </p:tgtEl>
                                        <p:attrNameLst>
                                          <p:attrName>style.visibility</p:attrName>
                                        </p:attrNameLst>
                                      </p:cBhvr>
                                      <p:to>
                                        <p:strVal val="visible"/>
                                      </p:to>
                                    </p:set>
                                    <p:anim calcmode="lin" valueType="num">
                                      <p:cBhvr additive="base">
                                        <p:cTn id="19" dur="500" fill="hold"/>
                                        <p:tgtEl>
                                          <p:spTgt spid="6768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68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6866">
                                            <p:txEl>
                                              <p:pRg st="3" end="3"/>
                                            </p:txEl>
                                          </p:spTgt>
                                        </p:tgtEl>
                                        <p:attrNameLst>
                                          <p:attrName>style.visibility</p:attrName>
                                        </p:attrNameLst>
                                      </p:cBhvr>
                                      <p:to>
                                        <p:strVal val="visible"/>
                                      </p:to>
                                    </p:set>
                                    <p:anim calcmode="lin" valueType="num">
                                      <p:cBhvr additive="base">
                                        <p:cTn id="25" dur="500" fill="hold"/>
                                        <p:tgtEl>
                                          <p:spTgt spid="67686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68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6866">
                                            <p:txEl>
                                              <p:pRg st="4" end="4"/>
                                            </p:txEl>
                                          </p:spTgt>
                                        </p:tgtEl>
                                        <p:attrNameLst>
                                          <p:attrName>style.visibility</p:attrName>
                                        </p:attrNameLst>
                                      </p:cBhvr>
                                      <p:to>
                                        <p:strVal val="visible"/>
                                      </p:to>
                                    </p:set>
                                    <p:anim calcmode="lin" valueType="num">
                                      <p:cBhvr additive="base">
                                        <p:cTn id="31" dur="500" fill="hold"/>
                                        <p:tgtEl>
                                          <p:spTgt spid="67686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68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6866">
                                            <p:txEl>
                                              <p:pRg st="5" end="5"/>
                                            </p:txEl>
                                          </p:spTgt>
                                        </p:tgtEl>
                                        <p:attrNameLst>
                                          <p:attrName>style.visibility</p:attrName>
                                        </p:attrNameLst>
                                      </p:cBhvr>
                                      <p:to>
                                        <p:strVal val="visible"/>
                                      </p:to>
                                    </p:set>
                                    <p:anim calcmode="lin" valueType="num">
                                      <p:cBhvr additive="base">
                                        <p:cTn id="37" dur="500" fill="hold"/>
                                        <p:tgtEl>
                                          <p:spTgt spid="67686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686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76866">
                                            <p:txEl>
                                              <p:pRg st="6" end="6"/>
                                            </p:txEl>
                                          </p:spTgt>
                                        </p:tgtEl>
                                        <p:attrNameLst>
                                          <p:attrName>style.visibility</p:attrName>
                                        </p:attrNameLst>
                                      </p:cBhvr>
                                      <p:to>
                                        <p:strVal val="visible"/>
                                      </p:to>
                                    </p:set>
                                    <p:anim calcmode="lin" valueType="num">
                                      <p:cBhvr additive="base">
                                        <p:cTn id="43" dur="500" fill="hold"/>
                                        <p:tgtEl>
                                          <p:spTgt spid="67686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7686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76866">
                                            <p:txEl>
                                              <p:pRg st="7" end="7"/>
                                            </p:txEl>
                                          </p:spTgt>
                                        </p:tgtEl>
                                        <p:attrNameLst>
                                          <p:attrName>style.visibility</p:attrName>
                                        </p:attrNameLst>
                                      </p:cBhvr>
                                      <p:to>
                                        <p:strVal val="visible"/>
                                      </p:to>
                                    </p:set>
                                    <p:anim calcmode="lin" valueType="num">
                                      <p:cBhvr additive="base">
                                        <p:cTn id="49" dur="500" fill="hold"/>
                                        <p:tgtEl>
                                          <p:spTgt spid="67686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7686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76866">
                                            <p:txEl>
                                              <p:pRg st="8" end="8"/>
                                            </p:txEl>
                                          </p:spTgt>
                                        </p:tgtEl>
                                        <p:attrNameLst>
                                          <p:attrName>style.visibility</p:attrName>
                                        </p:attrNameLst>
                                      </p:cBhvr>
                                      <p:to>
                                        <p:strVal val="visible"/>
                                      </p:to>
                                    </p:set>
                                    <p:anim calcmode="lin" valueType="num">
                                      <p:cBhvr additive="base">
                                        <p:cTn id="55" dur="500" fill="hold"/>
                                        <p:tgtEl>
                                          <p:spTgt spid="67686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7686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76866">
                                            <p:txEl>
                                              <p:pRg st="9" end="9"/>
                                            </p:txEl>
                                          </p:spTgt>
                                        </p:tgtEl>
                                        <p:attrNameLst>
                                          <p:attrName>style.visibility</p:attrName>
                                        </p:attrNameLst>
                                      </p:cBhvr>
                                      <p:to>
                                        <p:strVal val="visible"/>
                                      </p:to>
                                    </p:set>
                                    <p:anim calcmode="lin" valueType="num">
                                      <p:cBhvr additive="base">
                                        <p:cTn id="61" dur="500" fill="hold"/>
                                        <p:tgtEl>
                                          <p:spTgt spid="67686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7686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4" name="Text Box 62"/>
          <p:cNvSpPr txBox="1">
            <a:spLocks noChangeArrowheads="1"/>
          </p:cNvSpPr>
          <p:nvPr/>
        </p:nvSpPr>
        <p:spPr bwMode="auto">
          <a:xfrm>
            <a:off x="679928" y="4568326"/>
            <a:ext cx="1443800" cy="354511"/>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ea typeface="宋体" pitchFamily="2" charset="-122"/>
                <a:cs typeface="Times New Roman" panose="02020603050405020304" pitchFamily="18" charset="0"/>
              </a:rPr>
              <a:t>二级页表：</a:t>
            </a: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676866" name="Rectangle 2"/>
          <p:cNvSpPr>
            <a:spLocks noGrp="1"/>
          </p:cNvSpPr>
          <p:nvPr>
            <p:ph type="body" idx="4294967295"/>
          </p:nvPr>
        </p:nvSpPr>
        <p:spPr>
          <a:xfrm>
            <a:off x="0" y="1052513"/>
            <a:ext cx="9684568" cy="5184775"/>
          </a:xfrm>
          <a:noFill/>
        </p:spPr>
        <p:txBody>
          <a:bodyPr/>
          <a:lstStyle/>
          <a:p>
            <a:pPr marL="533400" indent="-533400">
              <a:spcAft>
                <a:spcPct val="10000"/>
              </a:spcAft>
              <a:buFont typeface="Wingdings" panose="05000000000000000000" pitchFamily="2" charset="2"/>
              <a:buChar char="l"/>
            </a:pPr>
            <a:r>
              <a:rPr lang="zh-CN" altLang="en-US" b="0" dirty="0"/>
              <a:t>二</a:t>
            </a:r>
            <a:r>
              <a:rPr lang="zh-CN" altLang="en-US" b="0" dirty="0" smtClean="0"/>
              <a:t>级页表</a:t>
            </a:r>
            <a:r>
              <a:rPr lang="zh-CN" altLang="en-US" b="0" dirty="0" smtClean="0">
                <a:ea typeface="黑体" pitchFamily="49" charset="-122"/>
              </a:rPr>
              <a:t>地址转换示例</a:t>
            </a:r>
            <a:endParaRPr lang="zh-CN" altLang="en-US" b="0" dirty="0">
              <a:solidFill>
                <a:srgbClr val="FF0000"/>
              </a:solidFill>
              <a:ea typeface="黑体" pitchFamily="49" charset="-122"/>
            </a:endParaRPr>
          </a:p>
          <a:p>
            <a:pPr marL="533400" indent="-533400">
              <a:spcAft>
                <a:spcPct val="10000"/>
              </a:spcAft>
              <a:buFont typeface="Wingdings" panose="05000000000000000000" pitchFamily="2" charset="2"/>
              <a:buNone/>
            </a:pPr>
            <a:r>
              <a:rPr lang="zh-CN" altLang="en-US" sz="2400" b="0" dirty="0" smtClean="0">
                <a:latin typeface="楷体_GB2312" pitchFamily="49" charset="-122"/>
                <a:ea typeface="楷体_GB2312" pitchFamily="49" charset="-122"/>
              </a:rPr>
              <a:t>    </a:t>
            </a:r>
            <a:r>
              <a:rPr lang="en-US" altLang="zh-CN" sz="2400" b="0" dirty="0" smtClean="0">
                <a:latin typeface="楷体_GB2312" pitchFamily="49" charset="-122"/>
                <a:ea typeface="楷体_GB2312" pitchFamily="49" charset="-122"/>
              </a:rPr>
              <a:t>32</a:t>
            </a:r>
            <a:r>
              <a:rPr lang="zh-CN" altLang="en-US" sz="2400" b="0" dirty="0" smtClean="0">
                <a:latin typeface="楷体_GB2312" pitchFamily="49" charset="-122"/>
                <a:ea typeface="楷体_GB2312" pitchFamily="49" charset="-122"/>
              </a:rPr>
              <a:t>位逻辑地址空间、</a:t>
            </a:r>
            <a:r>
              <a:rPr lang="en-US" altLang="zh-CN" sz="2400" b="0" dirty="0" smtClean="0">
                <a:latin typeface="楷体_GB2312" pitchFamily="49" charset="-122"/>
                <a:ea typeface="楷体_GB2312" pitchFamily="49" charset="-122"/>
              </a:rPr>
              <a:t>4KB</a:t>
            </a:r>
            <a:r>
              <a:rPr lang="zh-CN" altLang="en-US" sz="2400" b="0" dirty="0" smtClean="0">
                <a:latin typeface="楷体_GB2312" pitchFamily="49" charset="-122"/>
                <a:ea typeface="楷体_GB2312" pitchFamily="49" charset="-122"/>
              </a:rPr>
              <a:t>页面、</a:t>
            </a:r>
            <a:r>
              <a:rPr lang="en-US" altLang="zh-CN" sz="2400" b="0" dirty="0" smtClean="0">
                <a:latin typeface="楷体_GB2312" pitchFamily="49" charset="-122"/>
                <a:ea typeface="楷体_GB2312" pitchFamily="49" charset="-122"/>
              </a:rPr>
              <a:t>4B</a:t>
            </a:r>
            <a:r>
              <a:rPr lang="zh-CN" altLang="en-US" sz="2400" b="0" dirty="0" smtClean="0">
                <a:latin typeface="楷体_GB2312" pitchFamily="49" charset="-122"/>
                <a:ea typeface="楷体_GB2312" pitchFamily="49" charset="-122"/>
              </a:rPr>
              <a:t>页表项、</a:t>
            </a:r>
            <a:r>
              <a:rPr lang="en-US" altLang="zh-CN" sz="2400" b="0" dirty="0" smtClean="0">
                <a:latin typeface="楷体_GB2312" pitchFamily="49" charset="-122"/>
                <a:ea typeface="楷体_GB2312" pitchFamily="49" charset="-122"/>
              </a:rPr>
              <a:t>4197721</a:t>
            </a:r>
            <a:r>
              <a:rPr lang="zh-CN" altLang="en-US" sz="2400" b="0" dirty="0" smtClean="0">
                <a:latin typeface="楷体_GB2312" pitchFamily="49" charset="-122"/>
                <a:ea typeface="楷体_GB2312" pitchFamily="49" charset="-122"/>
              </a:rPr>
              <a:t>的物理地址？</a:t>
            </a:r>
            <a:endParaRPr lang="en-US" altLang="zh-CN" sz="2400" b="0" dirty="0" smtClean="0">
              <a:latin typeface="楷体_GB2312" pitchFamily="49" charset="-122"/>
              <a:ea typeface="楷体_GB2312" pitchFamily="49" charset="-122"/>
            </a:endParaRPr>
          </a:p>
          <a:p>
            <a:pPr marL="533400" indent="-533400">
              <a:spcAft>
                <a:spcPct val="10000"/>
              </a:spcAft>
              <a:buFont typeface="Wingdings" panose="05000000000000000000" pitchFamily="2" charset="2"/>
              <a:buNone/>
            </a:pPr>
            <a:endParaRPr lang="zh-CN" altLang="en-US" sz="2400"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
        <p:nvSpPr>
          <p:cNvPr id="67686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46" name="表格 45"/>
          <p:cNvGraphicFramePr>
            <a:graphicFrameLocks noGrp="1"/>
          </p:cNvGraphicFramePr>
          <p:nvPr/>
        </p:nvGraphicFramePr>
        <p:xfrm>
          <a:off x="3941763" y="2276867"/>
          <a:ext cx="1206301" cy="3566160"/>
        </p:xfrm>
        <a:graphic>
          <a:graphicData uri="http://schemas.openxmlformats.org/drawingml/2006/table">
            <a:tbl>
              <a:tblPr firstRow="1" firstCol="1" bandRow="1"/>
              <a:tblGrid>
                <a:gridCol w="1206301"/>
              </a:tblGrid>
              <a:tr h="215324">
                <a:tc>
                  <a:txBody>
                    <a:bodyPr/>
                    <a:lstStyle/>
                    <a:p>
                      <a:pPr algn="just">
                        <a:spcAft>
                          <a:spcPts val="0"/>
                        </a:spcAft>
                      </a:pPr>
                      <a:r>
                        <a:rPr lang="en-US" sz="1800" kern="100" dirty="0">
                          <a:effectLst/>
                          <a:latin typeface="Times New Roman" panose="02020603050405020304"/>
                          <a:ea typeface="宋体"/>
                        </a:rPr>
                        <a:t>…</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101</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DnDiag">
                      <a:fgClr>
                        <a:srgbClr val="FFFFFF"/>
                      </a:fgClr>
                      <a:bgClr>
                        <a:srgbClr val="DDDDDD"/>
                      </a:bgClr>
                    </a:pattFill>
                  </a:tcPr>
                </a:tc>
              </a:tr>
              <a:tr h="246086">
                <a:tc>
                  <a:txBody>
                    <a:bodyPr/>
                    <a:lstStyle/>
                    <a:p>
                      <a:pPr algn="just">
                        <a:spcAft>
                          <a:spcPts val="0"/>
                        </a:spcAft>
                      </a:pPr>
                      <a:r>
                        <a:rPr lang="en-US" sz="1800" b="1" kern="100" dirty="0">
                          <a:effectLst/>
                          <a:latin typeface="Times New Roman" panose="02020603050405020304"/>
                          <a:ea typeface="宋体"/>
                        </a:rPr>
                        <a:t>202</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DnDiag">
                      <a:fgClr>
                        <a:srgbClr val="FFFFFF"/>
                      </a:fgClr>
                      <a:bgClr>
                        <a:srgbClr val="DDDDDD"/>
                      </a:bgClr>
                    </a:pattFill>
                  </a:tcPr>
                </a:tc>
              </a:tr>
              <a:tr h="246086">
                <a:tc>
                  <a:txBody>
                    <a:bodyPr/>
                    <a:lstStyle/>
                    <a:p>
                      <a:pPr algn="just">
                        <a:spcAft>
                          <a:spcPts val="0"/>
                        </a:spcAft>
                      </a:pPr>
                      <a:r>
                        <a:rPr lang="en-US" sz="1800" b="1" kern="100" dirty="0">
                          <a:effectLst/>
                          <a:latin typeface="Times New Roman" panose="02020603050405020304"/>
                          <a:ea typeface="宋体"/>
                        </a:rPr>
                        <a:t>…</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DnDiag">
                      <a:fgClr>
                        <a:srgbClr val="FFFFFF"/>
                      </a:fgClr>
                      <a:bgClr>
                        <a:srgbClr val="DDDDDD"/>
                      </a:bgClr>
                    </a:pattFill>
                  </a:tcPr>
                </a:tc>
              </a:tr>
              <a:tr h="246086">
                <a:tc>
                  <a:txBody>
                    <a:bodyPr/>
                    <a:lstStyle/>
                    <a:p>
                      <a:pPr algn="just">
                        <a:spcAft>
                          <a:spcPts val="0"/>
                        </a:spcAft>
                      </a:pPr>
                      <a:r>
                        <a:rPr lang="en-US" sz="1800" b="1" kern="100" dirty="0">
                          <a:effectLst/>
                          <a:latin typeface="Times New Roman" panose="02020603050405020304"/>
                          <a:ea typeface="宋体"/>
                        </a:rPr>
                        <a:t>303</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404</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505</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606</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707</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808</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86">
                <a:tc>
                  <a:txBody>
                    <a:bodyPr/>
                    <a:lstStyle/>
                    <a:p>
                      <a:pPr algn="just">
                        <a:spcAft>
                          <a:spcPts val="0"/>
                        </a:spcAft>
                      </a:pPr>
                      <a:r>
                        <a:rPr lang="en-US" sz="1800" b="1" kern="100" dirty="0">
                          <a:effectLst/>
                          <a:latin typeface="Times New Roman" panose="02020603050405020304"/>
                          <a:ea typeface="宋体"/>
                        </a:rPr>
                        <a:t>…</a:t>
                      </a:r>
                      <a:endParaRPr lang="zh-CN" sz="1800" kern="100" dirty="0">
                        <a:effectLst/>
                        <a:latin typeface="Times New Roman" panose="02020603050405020304"/>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7" name="表格 46"/>
          <p:cNvGraphicFramePr>
            <a:graphicFrameLocks noGrp="1"/>
          </p:cNvGraphicFramePr>
          <p:nvPr/>
        </p:nvGraphicFramePr>
        <p:xfrm>
          <a:off x="2125266" y="2260600"/>
          <a:ext cx="1620247" cy="3566160"/>
        </p:xfrm>
        <a:graphic>
          <a:graphicData uri="http://schemas.openxmlformats.org/drawingml/2006/table">
            <a:tbl>
              <a:tblPr firstRow="1" firstCol="1" bandRow="1"/>
              <a:tblGrid>
                <a:gridCol w="1620247"/>
              </a:tblGrid>
              <a:tr h="208915">
                <a:tc>
                  <a:txBody>
                    <a:bodyPr/>
                    <a:lstStyle/>
                    <a:p>
                      <a:pPr algn="just">
                        <a:spcAft>
                          <a:spcPts val="0"/>
                        </a:spcAft>
                      </a:pPr>
                      <a:r>
                        <a:rPr lang="zh-CN" sz="1800" kern="100" dirty="0">
                          <a:effectLst/>
                          <a:latin typeface="Times New Roman" panose="02020603050405020304"/>
                          <a:ea typeface="宋体"/>
                        </a:rPr>
                        <a:t>页表项序号</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algn="just">
                        <a:spcAft>
                          <a:spcPts val="0"/>
                        </a:spcAft>
                      </a:pPr>
                      <a:r>
                        <a:rPr lang="en-US" sz="1800" b="1" kern="100" dirty="0">
                          <a:effectLst/>
                          <a:latin typeface="Times New Roman" panose="02020603050405020304"/>
                          <a:ea typeface="宋体"/>
                        </a:rPr>
                        <a:t>            </a:t>
                      </a:r>
                      <a:r>
                        <a:rPr lang="en-US" sz="1800" b="1" kern="100" dirty="0" smtClean="0">
                          <a:effectLst/>
                          <a:latin typeface="Times New Roman" panose="02020603050405020304"/>
                          <a:ea typeface="宋体"/>
                        </a:rPr>
                        <a:t>          0</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algn="just">
                        <a:spcAft>
                          <a:spcPts val="0"/>
                        </a:spcAft>
                      </a:pPr>
                      <a:r>
                        <a:rPr lang="en-US" sz="1800" b="1" kern="100" dirty="0">
                          <a:effectLst/>
                          <a:latin typeface="Times New Roman" panose="02020603050405020304"/>
                          <a:ea typeface="宋体"/>
                        </a:rPr>
                        <a:t>            </a:t>
                      </a:r>
                      <a:r>
                        <a:rPr lang="en-US" sz="1800" b="1" kern="100" dirty="0" smtClean="0">
                          <a:effectLst/>
                          <a:latin typeface="Times New Roman" panose="02020603050405020304"/>
                          <a:ea typeface="宋体"/>
                        </a:rPr>
                        <a:t>          1</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198755">
                <a:tc>
                  <a:txBody>
                    <a:bodyPr/>
                    <a:lstStyle/>
                    <a:p>
                      <a:pPr indent="918210" algn="just">
                        <a:spcAft>
                          <a:spcPts val="0"/>
                        </a:spcAft>
                      </a:pPr>
                      <a:r>
                        <a:rPr lang="en-US" sz="1800" b="1" kern="100" dirty="0" smtClean="0">
                          <a:effectLst/>
                          <a:latin typeface="Times New Roman" panose="02020603050405020304"/>
                          <a:ea typeface="宋体"/>
                        </a:rPr>
                        <a:t>    …</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algn="just">
                        <a:spcAft>
                          <a:spcPts val="0"/>
                        </a:spcAft>
                      </a:pPr>
                      <a:r>
                        <a:rPr lang="en-US" sz="1800" b="1" kern="100" dirty="0">
                          <a:effectLst/>
                          <a:latin typeface="Times New Roman" panose="02020603050405020304"/>
                          <a:ea typeface="宋体"/>
                        </a:rPr>
                        <a:t>            </a:t>
                      </a:r>
                      <a:r>
                        <a:rPr lang="en-US" sz="1800" b="1" kern="100" dirty="0" smtClean="0">
                          <a:effectLst/>
                          <a:latin typeface="Times New Roman" panose="02020603050405020304"/>
                          <a:ea typeface="宋体"/>
                        </a:rPr>
                        <a:t>          0</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algn="just">
                        <a:spcAft>
                          <a:spcPts val="0"/>
                        </a:spcAft>
                      </a:pPr>
                      <a:r>
                        <a:rPr lang="en-US" sz="1800" b="1" kern="100" dirty="0">
                          <a:effectLst/>
                          <a:latin typeface="Times New Roman" panose="02020603050405020304"/>
                          <a:ea typeface="宋体"/>
                        </a:rPr>
                        <a:t>            </a:t>
                      </a:r>
                      <a:r>
                        <a:rPr lang="en-US" sz="1800" b="1" kern="100" dirty="0" smtClean="0">
                          <a:effectLst/>
                          <a:latin typeface="Times New Roman" panose="02020603050405020304"/>
                          <a:ea typeface="宋体"/>
                        </a:rPr>
                        <a:t>          1</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indent="918210" algn="just">
                        <a:spcAft>
                          <a:spcPts val="0"/>
                        </a:spcAft>
                      </a:pPr>
                      <a:r>
                        <a:rPr lang="en-US" sz="1800" b="1" kern="100" dirty="0" smtClean="0">
                          <a:effectLst/>
                          <a:latin typeface="Times New Roman" panose="02020603050405020304"/>
                          <a:ea typeface="宋体"/>
                        </a:rPr>
                        <a:t>    …</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indent="918210" algn="just">
                        <a:spcAft>
                          <a:spcPts val="0"/>
                        </a:spcAft>
                      </a:pPr>
                      <a:r>
                        <a:rPr lang="en-US" sz="1800" b="1" kern="100" dirty="0" smtClean="0">
                          <a:effectLst/>
                          <a:latin typeface="Times New Roman" panose="02020603050405020304"/>
                          <a:ea typeface="宋体"/>
                        </a:rPr>
                        <a:t>      0</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198755">
                <a:tc>
                  <a:txBody>
                    <a:bodyPr/>
                    <a:lstStyle/>
                    <a:p>
                      <a:pPr indent="918210" algn="just">
                        <a:spcAft>
                          <a:spcPts val="0"/>
                        </a:spcAft>
                      </a:pPr>
                      <a:r>
                        <a:rPr lang="en-US" sz="1800" b="1" kern="100" dirty="0" smtClean="0">
                          <a:effectLst/>
                          <a:latin typeface="Times New Roman" panose="02020603050405020304"/>
                          <a:ea typeface="宋体"/>
                        </a:rPr>
                        <a:t>      1</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indent="918210" algn="just">
                        <a:spcAft>
                          <a:spcPts val="0"/>
                        </a:spcAft>
                      </a:pPr>
                      <a:r>
                        <a:rPr lang="en-US" sz="1800" b="1" kern="100" dirty="0" smtClean="0">
                          <a:effectLst/>
                          <a:latin typeface="Times New Roman" panose="02020603050405020304"/>
                          <a:ea typeface="宋体"/>
                        </a:rPr>
                        <a:t>    …</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indent="918210" algn="just">
                        <a:spcAft>
                          <a:spcPts val="0"/>
                        </a:spcAft>
                      </a:pPr>
                      <a:r>
                        <a:rPr lang="en-US" sz="1800" b="1" kern="100" dirty="0" smtClean="0">
                          <a:effectLst/>
                          <a:latin typeface="Times New Roman" panose="02020603050405020304"/>
                          <a:ea typeface="宋体"/>
                        </a:rPr>
                        <a:t>      0</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08915">
                <a:tc>
                  <a:txBody>
                    <a:bodyPr/>
                    <a:lstStyle/>
                    <a:p>
                      <a:pPr indent="918210" algn="just">
                        <a:spcAft>
                          <a:spcPts val="0"/>
                        </a:spcAft>
                      </a:pPr>
                      <a:r>
                        <a:rPr lang="en-US" sz="1800" b="1" kern="100" dirty="0" smtClean="0">
                          <a:effectLst/>
                          <a:latin typeface="Times New Roman" panose="02020603050405020304"/>
                          <a:ea typeface="宋体"/>
                        </a:rPr>
                        <a:t>      1</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r h="218440">
                <a:tc>
                  <a:txBody>
                    <a:bodyPr/>
                    <a:lstStyle/>
                    <a:p>
                      <a:pPr indent="918210" algn="just">
                        <a:spcAft>
                          <a:spcPts val="0"/>
                        </a:spcAft>
                      </a:pPr>
                      <a:r>
                        <a:rPr lang="en-US" sz="1800" b="1" kern="100" dirty="0" smtClean="0">
                          <a:effectLst/>
                          <a:latin typeface="Times New Roman" panose="02020603050405020304"/>
                          <a:ea typeface="宋体"/>
                        </a:rPr>
                        <a:t>    …</a:t>
                      </a:r>
                      <a:endParaRPr lang="zh-CN" sz="1800" kern="100" dirty="0">
                        <a:effectLst/>
                        <a:latin typeface="Times New Roman" panose="02020603050405020304"/>
                        <a:ea typeface="宋体"/>
                      </a:endParaRPr>
                    </a:p>
                  </a:txBody>
                  <a:tcPr marL="68580" marR="68580" marT="0" marB="0">
                    <a:lnL>
                      <a:noFill/>
                    </a:lnL>
                    <a:lnR>
                      <a:noFill/>
                    </a:lnR>
                    <a:lnT>
                      <a:noFill/>
                    </a:lnT>
                    <a:lnB>
                      <a:noFill/>
                    </a:lnB>
                  </a:tcPr>
                </a:tc>
              </a:tr>
            </a:tbl>
          </a:graphicData>
        </a:graphic>
      </p:graphicFrame>
      <p:sp>
        <p:nvSpPr>
          <p:cNvPr id="51" name="AutoShape 73"/>
          <p:cNvSpPr/>
          <p:nvPr/>
        </p:nvSpPr>
        <p:spPr bwMode="auto">
          <a:xfrm>
            <a:off x="5220072" y="2528430"/>
            <a:ext cx="210542" cy="667208"/>
          </a:xfrm>
          <a:prstGeom prst="rightBrace">
            <a:avLst>
              <a:gd name="adj1" fmla="val 29524"/>
              <a:gd name="adj2" fmla="val 50000"/>
            </a:avLst>
          </a:prstGeom>
          <a:noFill/>
          <a:ln w="15875">
            <a:solidFill>
              <a:srgbClr val="739CC3"/>
            </a:solidFill>
            <a:rou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vert="horz" wrap="square" lIns="91440" tIns="45720" rIns="91440" bIns="45720" numCol="1" anchor="t" anchorCtr="0" compatLnSpc="1"/>
          <a:lstStyle/>
          <a:p>
            <a:endParaRPr lang="zh-CN" altLang="en-US"/>
          </a:p>
        </p:txBody>
      </p:sp>
      <p:sp>
        <p:nvSpPr>
          <p:cNvPr id="52" name="文本框 2"/>
          <p:cNvSpPr txBox="1">
            <a:spLocks noChangeArrowheads="1"/>
          </p:cNvSpPr>
          <p:nvPr/>
        </p:nvSpPr>
        <p:spPr bwMode="auto">
          <a:xfrm>
            <a:off x="5595610" y="2708920"/>
            <a:ext cx="897732" cy="369332"/>
          </a:xfrm>
          <a:prstGeom prst="rect">
            <a:avLst/>
          </a:prstGeom>
          <a:solidFill>
            <a:srgbClr val="FFFFFF"/>
          </a:solidFill>
          <a:ln w="9525">
            <a:solidFill>
              <a:srgbClr val="FFFFFF"/>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ea typeface="宋体" pitchFamily="2" charset="-122"/>
                <a:cs typeface="Times New Roman" panose="02020603050405020304" pitchFamily="18" charset="0"/>
              </a:rPr>
              <a:t>91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53" name="Text Box 71"/>
          <p:cNvSpPr txBox="1">
            <a:spLocks noChangeArrowheads="1"/>
          </p:cNvSpPr>
          <p:nvPr/>
        </p:nvSpPr>
        <p:spPr bwMode="auto">
          <a:xfrm>
            <a:off x="5580107" y="3532004"/>
            <a:ext cx="853678" cy="370458"/>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ea typeface="宋体" pitchFamily="2" charset="-122"/>
                <a:cs typeface="Times New Roman" panose="02020603050405020304" pitchFamily="18" charset="0"/>
              </a:rPr>
              <a:t>101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54" name="Text Box 70"/>
          <p:cNvSpPr txBox="1">
            <a:spLocks noChangeArrowheads="1"/>
          </p:cNvSpPr>
          <p:nvPr/>
        </p:nvSpPr>
        <p:spPr bwMode="auto">
          <a:xfrm>
            <a:off x="5612479" y="4342864"/>
            <a:ext cx="555625" cy="326718"/>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ea typeface="宋体" pitchFamily="2" charset="-122"/>
                <a:cs typeface="Times New Roman" panose="02020603050405020304" pitchFamily="18" charset="0"/>
              </a:rPr>
              <a:t>202</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55" name="Text Box 69"/>
          <p:cNvSpPr txBox="1">
            <a:spLocks noChangeArrowheads="1"/>
          </p:cNvSpPr>
          <p:nvPr/>
        </p:nvSpPr>
        <p:spPr bwMode="auto">
          <a:xfrm>
            <a:off x="5619345" y="5208220"/>
            <a:ext cx="600128" cy="432048"/>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ea typeface="宋体" pitchFamily="2" charset="-122"/>
                <a:cs typeface="Times New Roman" panose="02020603050405020304" pitchFamily="18" charset="0"/>
              </a:rPr>
              <a:t>303</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56" name="AutoShape 68"/>
          <p:cNvSpPr>
            <a:spLocks noChangeShapeType="1"/>
          </p:cNvSpPr>
          <p:nvPr/>
        </p:nvSpPr>
        <p:spPr bwMode="auto">
          <a:xfrm flipH="1" flipV="1">
            <a:off x="5950405" y="2989072"/>
            <a:ext cx="881074" cy="1362263"/>
          </a:xfrm>
          <a:prstGeom prst="straightConnector1">
            <a:avLst/>
          </a:prstGeom>
          <a:noFill/>
          <a:ln w="15875">
            <a:solidFill>
              <a:srgbClr val="739CC3"/>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800"/>
          </a:p>
        </p:txBody>
      </p:sp>
      <p:sp>
        <p:nvSpPr>
          <p:cNvPr id="57" name="AutoShape 67"/>
          <p:cNvSpPr>
            <a:spLocks noChangeShapeType="1"/>
          </p:cNvSpPr>
          <p:nvPr/>
        </p:nvSpPr>
        <p:spPr bwMode="auto">
          <a:xfrm flipH="1" flipV="1">
            <a:off x="6095646" y="3803969"/>
            <a:ext cx="735832" cy="547367"/>
          </a:xfrm>
          <a:prstGeom prst="straightConnector1">
            <a:avLst/>
          </a:prstGeom>
          <a:noFill/>
          <a:ln w="15875">
            <a:solidFill>
              <a:srgbClr val="739CC3"/>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800"/>
          </a:p>
        </p:txBody>
      </p:sp>
      <p:sp>
        <p:nvSpPr>
          <p:cNvPr id="58" name="AutoShape 66"/>
          <p:cNvSpPr>
            <a:spLocks noChangeShapeType="1"/>
          </p:cNvSpPr>
          <p:nvPr/>
        </p:nvSpPr>
        <p:spPr bwMode="auto">
          <a:xfrm flipH="1">
            <a:off x="6155203" y="4351337"/>
            <a:ext cx="676276" cy="216989"/>
          </a:xfrm>
          <a:prstGeom prst="straightConnector1">
            <a:avLst/>
          </a:prstGeom>
          <a:noFill/>
          <a:ln w="15875">
            <a:solidFill>
              <a:srgbClr val="739CC3"/>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800"/>
          </a:p>
        </p:txBody>
      </p:sp>
      <p:sp>
        <p:nvSpPr>
          <p:cNvPr id="59" name="AutoShape 65"/>
          <p:cNvSpPr>
            <a:spLocks noChangeShapeType="1"/>
          </p:cNvSpPr>
          <p:nvPr/>
        </p:nvSpPr>
        <p:spPr bwMode="auto">
          <a:xfrm flipH="1">
            <a:off x="6155203" y="4351337"/>
            <a:ext cx="676275" cy="1037377"/>
          </a:xfrm>
          <a:prstGeom prst="straightConnector1">
            <a:avLst/>
          </a:prstGeom>
          <a:noFill/>
          <a:ln w="15875">
            <a:solidFill>
              <a:srgbClr val="739CC3"/>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800"/>
          </a:p>
        </p:txBody>
      </p:sp>
      <p:sp>
        <p:nvSpPr>
          <p:cNvPr id="60" name="Text Box 64"/>
          <p:cNvSpPr txBox="1">
            <a:spLocks noChangeArrowheads="1"/>
          </p:cNvSpPr>
          <p:nvPr/>
        </p:nvSpPr>
        <p:spPr bwMode="auto">
          <a:xfrm>
            <a:off x="6947497" y="4143930"/>
            <a:ext cx="1349151" cy="369332"/>
          </a:xfrm>
          <a:prstGeom prst="rect">
            <a:avLst/>
          </a:prstGeom>
          <a:solidFill>
            <a:srgbClr val="FFFFFF"/>
          </a:solidFill>
          <a:ln w="9525">
            <a:no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ea typeface="宋体" pitchFamily="2" charset="-122"/>
                <a:cs typeface="Times New Roman" panose="02020603050405020304" pitchFamily="18" charset="0"/>
              </a:rPr>
              <a:t>物理块号</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61" name="Text Box 63" descr="浅色下对角线"/>
          <p:cNvSpPr txBox="1">
            <a:spLocks noChangeArrowheads="1"/>
          </p:cNvSpPr>
          <p:nvPr/>
        </p:nvSpPr>
        <p:spPr bwMode="auto">
          <a:xfrm>
            <a:off x="741764" y="4954513"/>
            <a:ext cx="1206301" cy="217562"/>
          </a:xfrm>
          <a:prstGeom prst="rect">
            <a:avLst/>
          </a:prstGeom>
          <a:pattFill prst="ltDnDiag">
            <a:fgClr>
              <a:srgbClr val="FFFFFF"/>
            </a:fgClr>
            <a:bgClr>
              <a:srgbClr val="FFFFFF"/>
            </a:bgClr>
          </a:patt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62" name="Text Box 61"/>
          <p:cNvSpPr txBox="1">
            <a:spLocks noChangeArrowheads="1"/>
          </p:cNvSpPr>
          <p:nvPr/>
        </p:nvSpPr>
        <p:spPr bwMode="auto">
          <a:xfrm>
            <a:off x="714338" y="3741738"/>
            <a:ext cx="1512168" cy="285750"/>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ea typeface="宋体" pitchFamily="2" charset="-122"/>
                <a:cs typeface="Times New Roman" panose="02020603050405020304" pitchFamily="18" charset="0"/>
              </a:rPr>
              <a:t>一级页表：</a:t>
            </a: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63" name="Text Box 60" descr="浅色下对角线"/>
          <p:cNvSpPr txBox="1">
            <a:spLocks noChangeArrowheads="1"/>
          </p:cNvSpPr>
          <p:nvPr/>
        </p:nvSpPr>
        <p:spPr bwMode="auto">
          <a:xfrm>
            <a:off x="741764" y="4099758"/>
            <a:ext cx="1206301" cy="251579"/>
          </a:xfrm>
          <a:prstGeom prst="rect">
            <a:avLst/>
          </a:prstGeom>
          <a:pattFill prst="ltDnDiag">
            <a:fgClr>
              <a:srgbClr val="000000"/>
            </a:fgClr>
            <a:bgClr>
              <a:srgbClr val="FFFFFF"/>
            </a:bgClr>
          </a:patt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676869" name="Rectangle 88"/>
          <p:cNvSpPr>
            <a:spLocks noChangeArrowheads="1"/>
          </p:cNvSpPr>
          <p:nvPr/>
        </p:nvSpPr>
        <p:spPr bwMode="auto">
          <a:xfrm>
            <a:off x="3941763" y="3424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cs typeface="宋体" pitchFamily="2" charset="-122"/>
            </a:endParaRPr>
          </a:p>
        </p:txBody>
      </p:sp>
      <p:sp>
        <p:nvSpPr>
          <p:cNvPr id="73" name="AutoShape 73"/>
          <p:cNvSpPr/>
          <p:nvPr/>
        </p:nvSpPr>
        <p:spPr bwMode="auto">
          <a:xfrm>
            <a:off x="5261084" y="3356992"/>
            <a:ext cx="169530" cy="670496"/>
          </a:xfrm>
          <a:prstGeom prst="rightBrace">
            <a:avLst>
              <a:gd name="adj1" fmla="val 29524"/>
              <a:gd name="adj2" fmla="val 50000"/>
            </a:avLst>
          </a:prstGeom>
          <a:noFill/>
          <a:ln w="15875">
            <a:solidFill>
              <a:srgbClr val="739CC3"/>
            </a:solidFill>
            <a:rou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vert="horz" wrap="square" lIns="91440" tIns="45720" rIns="91440" bIns="45720" numCol="1" anchor="t" anchorCtr="0" compatLnSpc="1"/>
          <a:lstStyle/>
          <a:p>
            <a:endParaRPr lang="zh-CN" altLang="en-US"/>
          </a:p>
        </p:txBody>
      </p:sp>
      <p:sp>
        <p:nvSpPr>
          <p:cNvPr id="74" name="AutoShape 73"/>
          <p:cNvSpPr/>
          <p:nvPr/>
        </p:nvSpPr>
        <p:spPr bwMode="auto">
          <a:xfrm>
            <a:off x="5276582" y="4180076"/>
            <a:ext cx="154032" cy="613490"/>
          </a:xfrm>
          <a:prstGeom prst="rightBrace">
            <a:avLst>
              <a:gd name="adj1" fmla="val 29524"/>
              <a:gd name="adj2" fmla="val 50000"/>
            </a:avLst>
          </a:prstGeom>
          <a:noFill/>
          <a:ln w="15875">
            <a:solidFill>
              <a:srgbClr val="739CC3"/>
            </a:solidFill>
            <a:rou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vert="horz" wrap="square" lIns="91440" tIns="45720" rIns="91440" bIns="45720" numCol="1" anchor="t" anchorCtr="0" compatLnSpc="1"/>
          <a:lstStyle/>
          <a:p>
            <a:endParaRPr lang="zh-CN" altLang="en-US"/>
          </a:p>
        </p:txBody>
      </p:sp>
      <p:sp>
        <p:nvSpPr>
          <p:cNvPr id="75" name="AutoShape 73"/>
          <p:cNvSpPr/>
          <p:nvPr/>
        </p:nvSpPr>
        <p:spPr bwMode="auto">
          <a:xfrm>
            <a:off x="5286598" y="5044172"/>
            <a:ext cx="144016" cy="689084"/>
          </a:xfrm>
          <a:prstGeom prst="rightBrace">
            <a:avLst>
              <a:gd name="adj1" fmla="val 29524"/>
              <a:gd name="adj2" fmla="val 50000"/>
            </a:avLst>
          </a:prstGeom>
          <a:noFill/>
          <a:ln w="15875">
            <a:solidFill>
              <a:srgbClr val="739CC3"/>
            </a:solidFill>
            <a:rou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6866">
                                            <p:txEl>
                                              <p:pRg st="0" end="0"/>
                                            </p:txEl>
                                          </p:spTgt>
                                        </p:tgtEl>
                                        <p:attrNameLst>
                                          <p:attrName>style.visibility</p:attrName>
                                        </p:attrNameLst>
                                      </p:cBhvr>
                                      <p:to>
                                        <p:strVal val="visible"/>
                                      </p:to>
                                    </p:set>
                                    <p:anim calcmode="lin" valueType="num">
                                      <p:cBhvr additive="base">
                                        <p:cTn id="7" dur="500" fill="hold"/>
                                        <p:tgtEl>
                                          <p:spTgt spid="67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6866">
                                            <p:txEl>
                                              <p:pRg st="1" end="1"/>
                                            </p:txEl>
                                          </p:spTgt>
                                        </p:tgtEl>
                                        <p:attrNameLst>
                                          <p:attrName>style.visibility</p:attrName>
                                        </p:attrNameLst>
                                      </p:cBhvr>
                                      <p:to>
                                        <p:strVal val="visible"/>
                                      </p:to>
                                    </p:set>
                                    <p:anim calcmode="lin" valueType="num">
                                      <p:cBhvr additive="base">
                                        <p:cTn id="13" dur="500" fill="hold"/>
                                        <p:tgtEl>
                                          <p:spTgt spid="676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76864"/>
                                        </p:tgtEl>
                                        <p:attrNameLst>
                                          <p:attrName>style.visibility</p:attrName>
                                        </p:attrNameLst>
                                      </p:cBhvr>
                                      <p:to>
                                        <p:strVal val="visible"/>
                                      </p:to>
                                    </p:set>
                                    <p:animEffect transition="in" filter="circle(in)">
                                      <p:cBhvr>
                                        <p:cTn id="19" dur="2000"/>
                                        <p:tgtEl>
                                          <p:spTgt spid="676864"/>
                                        </p:tgtEl>
                                      </p:cBhvr>
                                    </p:animEffect>
                                  </p:childTnLst>
                                </p:cTn>
                              </p:par>
                              <p:par>
                                <p:cTn id="20" presetID="6" presetClass="entr" presetSubtype="16"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circle(in)">
                                      <p:cBhvr>
                                        <p:cTn id="22" dur="2000"/>
                                        <p:tgtEl>
                                          <p:spTgt spid="46"/>
                                        </p:tgtEl>
                                      </p:cBhvr>
                                    </p:animEffect>
                                  </p:childTnLst>
                                </p:cTn>
                              </p:par>
                              <p:par>
                                <p:cTn id="23" presetID="6" presetClass="entr" presetSubtype="16"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circle(in)">
                                      <p:cBhvr>
                                        <p:cTn id="25" dur="2000"/>
                                        <p:tgtEl>
                                          <p:spTgt spid="4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circle(in)">
                                      <p:cBhvr>
                                        <p:cTn id="28" dur="2000"/>
                                        <p:tgtEl>
                                          <p:spTgt spid="51"/>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circle(in)">
                                      <p:cBhvr>
                                        <p:cTn id="31" dur="2000"/>
                                        <p:tgtEl>
                                          <p:spTgt spid="52"/>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circle(in)">
                                      <p:cBhvr>
                                        <p:cTn id="34" dur="2000"/>
                                        <p:tgtEl>
                                          <p:spTgt spid="53"/>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circle(in)">
                                      <p:cBhvr>
                                        <p:cTn id="37" dur="2000"/>
                                        <p:tgtEl>
                                          <p:spTgt spid="54"/>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circle(in)">
                                      <p:cBhvr>
                                        <p:cTn id="40" dur="2000"/>
                                        <p:tgtEl>
                                          <p:spTgt spid="55"/>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circle(in)">
                                      <p:cBhvr>
                                        <p:cTn id="43" dur="2000"/>
                                        <p:tgtEl>
                                          <p:spTgt spid="56"/>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circle(in)">
                                      <p:cBhvr>
                                        <p:cTn id="46" dur="2000"/>
                                        <p:tgtEl>
                                          <p:spTgt spid="57"/>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circle(in)">
                                      <p:cBhvr>
                                        <p:cTn id="49" dur="2000"/>
                                        <p:tgtEl>
                                          <p:spTgt spid="58"/>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circle(in)">
                                      <p:cBhvr>
                                        <p:cTn id="52" dur="2000"/>
                                        <p:tgtEl>
                                          <p:spTgt spid="59"/>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circle(in)">
                                      <p:cBhvr>
                                        <p:cTn id="55" dur="2000"/>
                                        <p:tgtEl>
                                          <p:spTgt spid="60"/>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circle(in)">
                                      <p:cBhvr>
                                        <p:cTn id="58" dur="2000"/>
                                        <p:tgtEl>
                                          <p:spTgt spid="61"/>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circle(in)">
                                      <p:cBhvr>
                                        <p:cTn id="61" dur="2000"/>
                                        <p:tgtEl>
                                          <p:spTgt spid="62"/>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circle(in)">
                                      <p:cBhvr>
                                        <p:cTn id="64" dur="2000"/>
                                        <p:tgtEl>
                                          <p:spTgt spid="63"/>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circle(in)">
                                      <p:cBhvr>
                                        <p:cTn id="67" dur="2000"/>
                                        <p:tgtEl>
                                          <p:spTgt spid="73"/>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circle(in)">
                                      <p:cBhvr>
                                        <p:cTn id="70" dur="2000"/>
                                        <p:tgtEl>
                                          <p:spTgt spid="7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circle(in)">
                                      <p:cBhvr>
                                        <p:cTn id="7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4"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73" grpId="0" animBg="1"/>
      <p:bldP spid="74" grpId="0" animBg="1"/>
      <p:bldP spid="7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p:cNvSpPr>
          <p:nvPr>
            <p:ph type="body" idx="4294967295"/>
          </p:nvPr>
        </p:nvSpPr>
        <p:spPr>
          <a:xfrm>
            <a:off x="0" y="1052513"/>
            <a:ext cx="8892480" cy="5184775"/>
          </a:xfrm>
          <a:noFill/>
        </p:spPr>
        <p:txBody>
          <a:bodyPr/>
          <a:lstStyle/>
          <a:p>
            <a:pPr marL="533400" indent="-533400">
              <a:spcBef>
                <a:spcPts val="0"/>
              </a:spcBef>
              <a:spcAft>
                <a:spcPts val="800"/>
              </a:spcAft>
              <a:buFont typeface="Wingdings" panose="05000000000000000000" pitchFamily="2" charset="2"/>
              <a:buChar char="l"/>
            </a:pPr>
            <a:r>
              <a:rPr lang="zh-CN" altLang="en-US" b="0" dirty="0"/>
              <a:t>二级页表地址转换示例（</a:t>
            </a:r>
            <a:r>
              <a:rPr lang="zh-CN" altLang="en-US" b="0" dirty="0" smtClean="0">
                <a:ea typeface="黑体" pitchFamily="49" charset="-122"/>
              </a:rPr>
              <a:t>续）</a:t>
            </a:r>
            <a:endParaRPr lang="zh-CN" altLang="en-US" b="0" dirty="0" smtClean="0">
              <a:solidFill>
                <a:srgbClr val="FF0000"/>
              </a:solidFill>
              <a:ea typeface="黑体" pitchFamily="49" charset="-122"/>
            </a:endParaRPr>
          </a:p>
          <a:p>
            <a:pPr lvl="1">
              <a:spcBef>
                <a:spcPts val="0"/>
              </a:spcBef>
              <a:spcAft>
                <a:spcPts val="800"/>
              </a:spcAft>
              <a:buFont typeface="Wingdings" panose="05000000000000000000" pitchFamily="2" charset="2"/>
              <a:buChar char="Ø"/>
            </a:pPr>
            <a:r>
              <a:rPr lang="en-US" altLang="zh-CN" b="0" dirty="0">
                <a:ea typeface="楷体_GB2312" pitchFamily="49" charset="-122"/>
              </a:rPr>
              <a:t>    4197721</a:t>
            </a:r>
            <a:r>
              <a:rPr lang="zh-CN" altLang="en-US" b="0" dirty="0">
                <a:ea typeface="楷体_GB2312" pitchFamily="49" charset="-122"/>
              </a:rPr>
              <a:t>转化为二进制，并进行划分</a:t>
            </a:r>
            <a:endParaRPr lang="en-US" altLang="zh-CN" b="0" dirty="0">
              <a:ea typeface="楷体_GB2312" pitchFamily="49" charset="-122"/>
            </a:endParaRPr>
          </a:p>
          <a:p>
            <a:pPr lvl="1">
              <a:spcBef>
                <a:spcPts val="0"/>
              </a:spcBef>
              <a:spcAft>
                <a:spcPts val="800"/>
              </a:spcAft>
              <a:buFont typeface="Wingdings" panose="05000000000000000000" pitchFamily="2" charset="2"/>
              <a:buNone/>
            </a:pPr>
            <a:r>
              <a:rPr lang="en-US" altLang="zh-CN" dirty="0" smtClean="0">
                <a:solidFill>
                  <a:srgbClr val="0070C0"/>
                </a:solidFill>
                <a:ea typeface="楷体_GB2312" pitchFamily="49" charset="-122"/>
              </a:rPr>
              <a:t>      01</a:t>
            </a:r>
            <a:r>
              <a:rPr lang="en-US" altLang="zh-CN" dirty="0" smtClean="0">
                <a:solidFill>
                  <a:srgbClr val="FF0000"/>
                </a:solidFill>
                <a:ea typeface="楷体_GB2312" pitchFamily="49" charset="-122"/>
              </a:rPr>
              <a:t>00    </a:t>
            </a:r>
            <a:r>
              <a:rPr lang="en-US" altLang="zh-CN" dirty="0">
                <a:solidFill>
                  <a:srgbClr val="FF0000"/>
                </a:solidFill>
                <a:ea typeface="楷体_GB2312" pitchFamily="49" charset="-122"/>
              </a:rPr>
              <a:t>0000    </a:t>
            </a:r>
            <a:r>
              <a:rPr lang="en-US" altLang="zh-CN" dirty="0" smtClean="0">
                <a:solidFill>
                  <a:srgbClr val="FF0000"/>
                </a:solidFill>
                <a:ea typeface="楷体_GB2312" pitchFamily="49" charset="-122"/>
              </a:rPr>
              <a:t>0000</a:t>
            </a:r>
            <a:r>
              <a:rPr lang="en-US" altLang="zh-CN" dirty="0" smtClean="0"/>
              <a:t>    1101    0101    1001</a:t>
            </a:r>
            <a:endParaRPr lang="en-US" altLang="zh-CN" b="0" dirty="0" smtClean="0">
              <a:solidFill>
                <a:srgbClr val="003300"/>
              </a:solidFill>
              <a:ea typeface="楷体_GB2312" pitchFamily="49" charset="-122"/>
            </a:endParaRPr>
          </a:p>
          <a:p>
            <a:pPr lvl="1">
              <a:spcBef>
                <a:spcPts val="0"/>
              </a:spcBef>
              <a:spcAft>
                <a:spcPts val="800"/>
              </a:spcAft>
              <a:buFont typeface="Wingdings" panose="05000000000000000000" pitchFamily="2" charset="2"/>
              <a:buChar char="Ø"/>
            </a:pPr>
            <a:r>
              <a:rPr lang="zh-CN" altLang="en-US" b="0" dirty="0" smtClean="0">
                <a:ea typeface="楷体_GB2312" pitchFamily="49" charset="-122"/>
              </a:rPr>
              <a:t>顶级页表字段</a:t>
            </a:r>
            <a:endParaRPr lang="en-US" altLang="zh-CN" b="0" dirty="0" smtClean="0">
              <a:ea typeface="楷体_GB2312" pitchFamily="49" charset="-122"/>
            </a:endParaRPr>
          </a:p>
          <a:p>
            <a:pPr marL="457200" lvl="1" indent="0">
              <a:spcBef>
                <a:spcPts val="0"/>
              </a:spcBef>
              <a:spcAft>
                <a:spcPts val="800"/>
              </a:spcAft>
              <a:buNone/>
            </a:pPr>
            <a:r>
              <a:rPr lang="en-US" altLang="zh-CN" b="0" dirty="0">
                <a:ea typeface="楷体_GB2312" pitchFamily="49" charset="-122"/>
              </a:rPr>
              <a:t> </a:t>
            </a:r>
            <a:r>
              <a:rPr lang="en-US" altLang="zh-CN" b="0" dirty="0" smtClean="0">
                <a:ea typeface="楷体_GB2312" pitchFamily="49" charset="-122"/>
              </a:rPr>
              <a:t>     (01)</a:t>
            </a:r>
            <a:r>
              <a:rPr lang="en-US" altLang="zh-CN" b="0" baseline="-25000" dirty="0" smtClean="0">
                <a:ea typeface="楷体_GB2312" pitchFamily="49" charset="-122"/>
              </a:rPr>
              <a:t>2</a:t>
            </a:r>
            <a:r>
              <a:rPr lang="zh-CN" altLang="en-US" b="0" dirty="0" smtClean="0">
                <a:ea typeface="楷体_GB2312" pitchFamily="49" charset="-122"/>
              </a:rPr>
              <a:t>，用于选择顶级页表的第</a:t>
            </a:r>
            <a:r>
              <a:rPr lang="en-US" altLang="zh-CN" b="0" dirty="0" smtClean="0">
                <a:ea typeface="楷体_GB2312" pitchFamily="49" charset="-122"/>
              </a:rPr>
              <a:t>1</a:t>
            </a:r>
            <a:r>
              <a:rPr lang="zh-CN" altLang="en-US" b="0" dirty="0" smtClean="0">
                <a:ea typeface="楷体_GB2312" pitchFamily="49" charset="-122"/>
              </a:rPr>
              <a:t>表项，指向二级页表</a:t>
            </a:r>
            <a:r>
              <a:rPr lang="en-US" altLang="zh-CN" b="0" dirty="0" smtClean="0">
                <a:ea typeface="楷体_GB2312" pitchFamily="49" charset="-122"/>
              </a:rPr>
              <a:t>202</a:t>
            </a:r>
            <a:endParaRPr lang="en-US" altLang="zh-CN" b="0" dirty="0" smtClean="0">
              <a:ea typeface="楷体_GB2312" pitchFamily="49" charset="-122"/>
            </a:endParaRPr>
          </a:p>
          <a:p>
            <a:pPr lvl="1">
              <a:spcBef>
                <a:spcPts val="0"/>
              </a:spcBef>
              <a:spcAft>
                <a:spcPts val="800"/>
              </a:spcAft>
              <a:buFont typeface="Wingdings" panose="05000000000000000000" pitchFamily="2" charset="2"/>
              <a:buChar char="Ø"/>
            </a:pPr>
            <a:r>
              <a:rPr lang="zh-CN" altLang="en-US" b="0" dirty="0" smtClean="0">
                <a:ea typeface="楷体_GB2312" pitchFamily="49" charset="-122"/>
              </a:rPr>
              <a:t>二级页表字段</a:t>
            </a:r>
            <a:endParaRPr lang="en-US" altLang="zh-CN" b="0" dirty="0" smtClean="0">
              <a:ea typeface="楷体_GB2312" pitchFamily="49" charset="-122"/>
            </a:endParaRPr>
          </a:p>
          <a:p>
            <a:pPr marL="457200" lvl="1" indent="0">
              <a:spcBef>
                <a:spcPts val="0"/>
              </a:spcBef>
              <a:spcAft>
                <a:spcPts val="800"/>
              </a:spcAft>
              <a:buNone/>
            </a:pPr>
            <a:r>
              <a:rPr lang="en-US" altLang="zh-CN" b="0" dirty="0">
                <a:ea typeface="楷体_GB2312" pitchFamily="49" charset="-122"/>
              </a:rPr>
              <a:t> </a:t>
            </a:r>
            <a:r>
              <a:rPr lang="en-US" altLang="zh-CN" b="0" dirty="0" smtClean="0">
                <a:ea typeface="楷体_GB2312" pitchFamily="49" charset="-122"/>
              </a:rPr>
              <a:t>     (0)</a:t>
            </a:r>
            <a:r>
              <a:rPr lang="en-US" altLang="zh-CN" b="0" baseline="-25000" dirty="0" smtClean="0">
                <a:ea typeface="楷体_GB2312" pitchFamily="49" charset="-122"/>
              </a:rPr>
              <a:t>2</a:t>
            </a:r>
            <a:r>
              <a:rPr lang="zh-CN" altLang="en-US" b="0" dirty="0" smtClean="0">
                <a:ea typeface="楷体_GB2312" pitchFamily="49" charset="-122"/>
              </a:rPr>
              <a:t>，用于选择二级页表的第</a:t>
            </a:r>
            <a:r>
              <a:rPr lang="en-US" altLang="zh-CN" b="0" dirty="0">
                <a:ea typeface="楷体_GB2312" pitchFamily="49" charset="-122"/>
              </a:rPr>
              <a:t>0</a:t>
            </a:r>
            <a:r>
              <a:rPr lang="zh-CN" altLang="en-US" b="0" dirty="0" smtClean="0">
                <a:ea typeface="楷体_GB2312" pitchFamily="49" charset="-122"/>
              </a:rPr>
              <a:t>表项，指向逻辑地址所在页框</a:t>
            </a:r>
            <a:r>
              <a:rPr lang="en-US" altLang="zh-CN" b="0" dirty="0" smtClean="0">
                <a:ea typeface="楷体_GB2312" pitchFamily="49" charset="-122"/>
              </a:rPr>
              <a:t>(505)</a:t>
            </a:r>
            <a:r>
              <a:rPr lang="en-US" altLang="zh-CN" b="0" baseline="-25000" dirty="0" smtClean="0">
                <a:ea typeface="楷体_GB2312" pitchFamily="49" charset="-122"/>
              </a:rPr>
              <a:t>10</a:t>
            </a:r>
            <a:r>
              <a:rPr lang="en-US" altLang="zh-CN" b="0" dirty="0">
                <a:ea typeface="楷体_GB2312" pitchFamily="49" charset="-122"/>
              </a:rPr>
              <a:t> </a:t>
            </a:r>
            <a:r>
              <a:rPr lang="en-US" altLang="zh-CN" b="0" dirty="0" smtClean="0">
                <a:ea typeface="楷体_GB2312" pitchFamily="49" charset="-122"/>
              </a:rPr>
              <a:t> </a:t>
            </a:r>
            <a:r>
              <a:rPr lang="en-US" altLang="zh-CN" b="0" dirty="0">
                <a:ea typeface="楷体_GB2312" pitchFamily="49" charset="-122"/>
              </a:rPr>
              <a:t>= (</a:t>
            </a:r>
            <a:r>
              <a:rPr lang="en-US" altLang="zh-CN" b="0" dirty="0" smtClean="0">
                <a:ea typeface="楷体_GB2312" pitchFamily="49" charset="-122"/>
              </a:rPr>
              <a:t>1 1111 1001)</a:t>
            </a:r>
            <a:r>
              <a:rPr lang="en-US" altLang="zh-CN" b="0" baseline="-25000" dirty="0" smtClean="0">
                <a:ea typeface="楷体_GB2312" pitchFamily="49" charset="-122"/>
              </a:rPr>
              <a:t>2</a:t>
            </a:r>
            <a:endParaRPr lang="en-US" altLang="zh-CN" b="0" baseline="-25000" dirty="0" smtClean="0">
              <a:ea typeface="楷体_GB2312" pitchFamily="49" charset="-122"/>
            </a:endParaRPr>
          </a:p>
          <a:p>
            <a:pPr lvl="1">
              <a:spcBef>
                <a:spcPts val="0"/>
              </a:spcBef>
              <a:spcAft>
                <a:spcPts val="800"/>
              </a:spcAft>
              <a:buFont typeface="Wingdings" panose="05000000000000000000" pitchFamily="2" charset="2"/>
              <a:buChar char="Ø"/>
            </a:pPr>
            <a:r>
              <a:rPr lang="zh-CN" altLang="en-US" b="0" dirty="0">
                <a:ea typeface="楷体_GB2312" pitchFamily="49" charset="-122"/>
              </a:rPr>
              <a:t>页内</a:t>
            </a:r>
            <a:r>
              <a:rPr lang="zh-CN" altLang="en-US" b="0" dirty="0" smtClean="0">
                <a:ea typeface="楷体_GB2312" pitchFamily="49" charset="-122"/>
              </a:rPr>
              <a:t>偏移地址字段</a:t>
            </a:r>
            <a:endParaRPr lang="en-US" altLang="zh-CN" b="0" dirty="0" smtClean="0">
              <a:ea typeface="楷体_GB2312" pitchFamily="49" charset="-122"/>
            </a:endParaRPr>
          </a:p>
          <a:p>
            <a:pPr marL="457200" lvl="1" indent="0">
              <a:spcBef>
                <a:spcPts val="0"/>
              </a:spcBef>
              <a:spcAft>
                <a:spcPts val="800"/>
              </a:spcAft>
              <a:buNone/>
            </a:pPr>
            <a:r>
              <a:rPr lang="zh-CN" altLang="en-US" b="0" dirty="0" smtClean="0">
                <a:ea typeface="楷体_GB2312" pitchFamily="49" charset="-122"/>
              </a:rPr>
              <a:t>    </a:t>
            </a:r>
            <a:r>
              <a:rPr lang="en-US" altLang="zh-CN" b="0" dirty="0" smtClean="0">
                <a:ea typeface="楷体_GB2312" pitchFamily="49" charset="-122"/>
              </a:rPr>
              <a:t>(</a:t>
            </a:r>
            <a:r>
              <a:rPr lang="en-US" altLang="zh-CN" b="0" dirty="0">
                <a:ea typeface="楷体_GB2312" pitchFamily="49" charset="-122"/>
              </a:rPr>
              <a:t>1101 0101 1001</a:t>
            </a:r>
            <a:r>
              <a:rPr lang="en-US" altLang="zh-CN" b="0" dirty="0" smtClean="0">
                <a:ea typeface="楷体_GB2312" pitchFamily="49" charset="-122"/>
              </a:rPr>
              <a:t>)</a:t>
            </a:r>
            <a:r>
              <a:rPr lang="en-US" altLang="zh-CN" b="0" baseline="-25000" dirty="0" smtClean="0">
                <a:ea typeface="楷体_GB2312" pitchFamily="49" charset="-122"/>
              </a:rPr>
              <a:t>2</a:t>
            </a:r>
            <a:r>
              <a:rPr lang="zh-CN" altLang="en-US" b="0" dirty="0" smtClean="0">
                <a:ea typeface="楷体_GB2312" pitchFamily="49" charset="-122"/>
              </a:rPr>
              <a:t>逻辑地址在页框内的偏移量</a:t>
            </a:r>
            <a:endParaRPr lang="en-US" altLang="zh-CN" b="0" dirty="0" smtClean="0">
              <a:ea typeface="楷体_GB2312" pitchFamily="49" charset="-122"/>
            </a:endParaRPr>
          </a:p>
          <a:p>
            <a:pPr marL="457200" lvl="1" indent="0">
              <a:spcBef>
                <a:spcPts val="0"/>
              </a:spcBef>
              <a:spcAft>
                <a:spcPts val="800"/>
              </a:spcAft>
              <a:buNone/>
            </a:pPr>
            <a:r>
              <a:rPr lang="zh-CN" altLang="en-US" b="0" dirty="0" smtClean="0">
                <a:latin typeface="楷体_GB2312" pitchFamily="49" charset="-122"/>
                <a:ea typeface="楷体_GB2312" pitchFamily="49" charset="-122"/>
              </a:rPr>
              <a:t>物理地址：</a:t>
            </a:r>
            <a:r>
              <a:rPr lang="en-US" altLang="zh-CN" b="0" dirty="0">
                <a:ea typeface="楷体_GB2312" pitchFamily="49" charset="-122"/>
              </a:rPr>
              <a:t> ( </a:t>
            </a:r>
            <a:r>
              <a:rPr lang="en-US" altLang="zh-CN" b="0" dirty="0" smtClean="0">
                <a:solidFill>
                  <a:srgbClr val="FF0000"/>
                </a:solidFill>
                <a:ea typeface="楷体_GB2312" pitchFamily="49" charset="-122"/>
              </a:rPr>
              <a:t>1 </a:t>
            </a:r>
            <a:r>
              <a:rPr lang="en-US" altLang="zh-CN" b="0" dirty="0">
                <a:solidFill>
                  <a:srgbClr val="FF0000"/>
                </a:solidFill>
                <a:ea typeface="楷体_GB2312" pitchFamily="49" charset="-122"/>
              </a:rPr>
              <a:t>1111 </a:t>
            </a:r>
            <a:r>
              <a:rPr lang="en-US" altLang="zh-CN" b="0" dirty="0" smtClean="0">
                <a:solidFill>
                  <a:srgbClr val="FF0000"/>
                </a:solidFill>
                <a:ea typeface="楷体_GB2312" pitchFamily="49" charset="-122"/>
              </a:rPr>
              <a:t>1001</a:t>
            </a:r>
            <a:r>
              <a:rPr lang="en-US" altLang="zh-CN" b="0" dirty="0" smtClean="0">
                <a:ea typeface="楷体_GB2312" pitchFamily="49" charset="-122"/>
              </a:rPr>
              <a:t> </a:t>
            </a:r>
            <a:r>
              <a:rPr lang="en-US" altLang="zh-CN" dirty="0"/>
              <a:t>1101 0101 </a:t>
            </a:r>
            <a:r>
              <a:rPr lang="en-US" altLang="zh-CN" dirty="0" smtClean="0"/>
              <a:t>1001</a:t>
            </a:r>
            <a:r>
              <a:rPr lang="en-US" altLang="zh-CN" b="0" dirty="0">
                <a:ea typeface="楷体_GB2312" pitchFamily="49" charset="-122"/>
              </a:rPr>
              <a:t>)</a:t>
            </a:r>
            <a:r>
              <a:rPr lang="en-US" altLang="zh-CN" baseline="-25000" dirty="0" smtClean="0"/>
              <a:t>2</a:t>
            </a:r>
            <a:r>
              <a:rPr lang="en-US" altLang="zh-CN" dirty="0" smtClean="0"/>
              <a:t>=</a:t>
            </a:r>
            <a:r>
              <a:rPr lang="en-US" altLang="zh-CN" b="0" dirty="0">
                <a:ea typeface="楷体_GB2312" pitchFamily="49" charset="-122"/>
              </a:rPr>
              <a:t> ( </a:t>
            </a:r>
            <a:r>
              <a:rPr lang="en-US" altLang="zh-CN" dirty="0" smtClean="0"/>
              <a:t>2071897</a:t>
            </a:r>
            <a:r>
              <a:rPr lang="en-US" altLang="zh-CN" b="0" dirty="0" smtClean="0">
                <a:ea typeface="楷体_GB2312" pitchFamily="49" charset="-122"/>
              </a:rPr>
              <a:t>)</a:t>
            </a:r>
            <a:r>
              <a:rPr lang="en-US" altLang="zh-CN" baseline="-25000" dirty="0" smtClean="0"/>
              <a:t>10</a:t>
            </a:r>
            <a:endParaRPr lang="zh-CN" altLang="en-US" baseline="-25000" dirty="0"/>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zh-CN" altLang="en-US" b="0" dirty="0">
              <a:latin typeface="楷体_GB2312" pitchFamily="49" charset="-122"/>
              <a:ea typeface="楷体_GB2312" pitchFamily="49" charset="-122"/>
            </a:endParaRPr>
          </a:p>
          <a:p>
            <a:pPr marL="914400" lvl="1" indent="-457200">
              <a:spcAft>
                <a:spcPct val="10000"/>
              </a:spcAft>
              <a:buFont typeface="Wingdings" panose="05000000000000000000" pitchFamily="2" charset="2"/>
              <a:buNone/>
            </a:pPr>
            <a:endParaRPr lang="en-US" altLang="zh-CN" b="0" dirty="0">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
        <p:nvSpPr>
          <p:cNvPr id="67686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6866">
                                            <p:txEl>
                                              <p:pRg st="0" end="0"/>
                                            </p:txEl>
                                          </p:spTgt>
                                        </p:tgtEl>
                                        <p:attrNameLst>
                                          <p:attrName>style.visibility</p:attrName>
                                        </p:attrNameLst>
                                      </p:cBhvr>
                                      <p:to>
                                        <p:strVal val="visible"/>
                                      </p:to>
                                    </p:set>
                                    <p:anim calcmode="lin" valueType="num">
                                      <p:cBhvr additive="base">
                                        <p:cTn id="7" dur="500" fill="hold"/>
                                        <p:tgtEl>
                                          <p:spTgt spid="67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6866">
                                            <p:txEl>
                                              <p:pRg st="1" end="1"/>
                                            </p:txEl>
                                          </p:spTgt>
                                        </p:tgtEl>
                                        <p:attrNameLst>
                                          <p:attrName>style.visibility</p:attrName>
                                        </p:attrNameLst>
                                      </p:cBhvr>
                                      <p:to>
                                        <p:strVal val="visible"/>
                                      </p:to>
                                    </p:set>
                                    <p:anim calcmode="lin" valueType="num">
                                      <p:cBhvr additive="base">
                                        <p:cTn id="13" dur="500" fill="hold"/>
                                        <p:tgtEl>
                                          <p:spTgt spid="676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6866">
                                            <p:txEl>
                                              <p:pRg st="2" end="2"/>
                                            </p:txEl>
                                          </p:spTgt>
                                        </p:tgtEl>
                                        <p:attrNameLst>
                                          <p:attrName>style.visibility</p:attrName>
                                        </p:attrNameLst>
                                      </p:cBhvr>
                                      <p:to>
                                        <p:strVal val="visible"/>
                                      </p:to>
                                    </p:set>
                                    <p:anim calcmode="lin" valueType="num">
                                      <p:cBhvr additive="base">
                                        <p:cTn id="19" dur="500" fill="hold"/>
                                        <p:tgtEl>
                                          <p:spTgt spid="6768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68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6866">
                                            <p:txEl>
                                              <p:pRg st="3" end="3"/>
                                            </p:txEl>
                                          </p:spTgt>
                                        </p:tgtEl>
                                        <p:attrNameLst>
                                          <p:attrName>style.visibility</p:attrName>
                                        </p:attrNameLst>
                                      </p:cBhvr>
                                      <p:to>
                                        <p:strVal val="visible"/>
                                      </p:to>
                                    </p:set>
                                    <p:anim calcmode="lin" valueType="num">
                                      <p:cBhvr additive="base">
                                        <p:cTn id="25" dur="500" fill="hold"/>
                                        <p:tgtEl>
                                          <p:spTgt spid="67686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68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6866">
                                            <p:txEl>
                                              <p:pRg st="4" end="4"/>
                                            </p:txEl>
                                          </p:spTgt>
                                        </p:tgtEl>
                                        <p:attrNameLst>
                                          <p:attrName>style.visibility</p:attrName>
                                        </p:attrNameLst>
                                      </p:cBhvr>
                                      <p:to>
                                        <p:strVal val="visible"/>
                                      </p:to>
                                    </p:set>
                                    <p:anim calcmode="lin" valueType="num">
                                      <p:cBhvr additive="base">
                                        <p:cTn id="31" dur="500" fill="hold"/>
                                        <p:tgtEl>
                                          <p:spTgt spid="67686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68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6866">
                                            <p:txEl>
                                              <p:pRg st="5" end="5"/>
                                            </p:txEl>
                                          </p:spTgt>
                                        </p:tgtEl>
                                        <p:attrNameLst>
                                          <p:attrName>style.visibility</p:attrName>
                                        </p:attrNameLst>
                                      </p:cBhvr>
                                      <p:to>
                                        <p:strVal val="visible"/>
                                      </p:to>
                                    </p:set>
                                    <p:anim calcmode="lin" valueType="num">
                                      <p:cBhvr additive="base">
                                        <p:cTn id="37" dur="500" fill="hold"/>
                                        <p:tgtEl>
                                          <p:spTgt spid="67686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686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76866">
                                            <p:txEl>
                                              <p:pRg st="6" end="6"/>
                                            </p:txEl>
                                          </p:spTgt>
                                        </p:tgtEl>
                                        <p:attrNameLst>
                                          <p:attrName>style.visibility</p:attrName>
                                        </p:attrNameLst>
                                      </p:cBhvr>
                                      <p:to>
                                        <p:strVal val="visible"/>
                                      </p:to>
                                    </p:set>
                                    <p:anim calcmode="lin" valueType="num">
                                      <p:cBhvr additive="base">
                                        <p:cTn id="43" dur="500" fill="hold"/>
                                        <p:tgtEl>
                                          <p:spTgt spid="67686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7686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76866">
                                            <p:txEl>
                                              <p:pRg st="7" end="7"/>
                                            </p:txEl>
                                          </p:spTgt>
                                        </p:tgtEl>
                                        <p:attrNameLst>
                                          <p:attrName>style.visibility</p:attrName>
                                        </p:attrNameLst>
                                      </p:cBhvr>
                                      <p:to>
                                        <p:strVal val="visible"/>
                                      </p:to>
                                    </p:set>
                                    <p:anim calcmode="lin" valueType="num">
                                      <p:cBhvr additive="base">
                                        <p:cTn id="49" dur="500" fill="hold"/>
                                        <p:tgtEl>
                                          <p:spTgt spid="67686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7686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76866">
                                            <p:txEl>
                                              <p:pRg st="8" end="8"/>
                                            </p:txEl>
                                          </p:spTgt>
                                        </p:tgtEl>
                                        <p:attrNameLst>
                                          <p:attrName>style.visibility</p:attrName>
                                        </p:attrNameLst>
                                      </p:cBhvr>
                                      <p:to>
                                        <p:strVal val="visible"/>
                                      </p:to>
                                    </p:set>
                                    <p:anim calcmode="lin" valueType="num">
                                      <p:cBhvr additive="base">
                                        <p:cTn id="55" dur="500" fill="hold"/>
                                        <p:tgtEl>
                                          <p:spTgt spid="67686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7686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76866">
                                            <p:txEl>
                                              <p:pRg st="9" end="9"/>
                                            </p:txEl>
                                          </p:spTgt>
                                        </p:tgtEl>
                                        <p:attrNameLst>
                                          <p:attrName>style.visibility</p:attrName>
                                        </p:attrNameLst>
                                      </p:cBhvr>
                                      <p:to>
                                        <p:strVal val="visible"/>
                                      </p:to>
                                    </p:set>
                                    <p:anim calcmode="lin" valueType="num">
                                      <p:cBhvr additive="base">
                                        <p:cTn id="61" dur="500" fill="hold"/>
                                        <p:tgtEl>
                                          <p:spTgt spid="67686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7686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p:cNvSpPr>
          <p:nvPr>
            <p:ph type="body" idx="4294967295"/>
          </p:nvPr>
        </p:nvSpPr>
        <p:spPr>
          <a:xfrm>
            <a:off x="0" y="1196975"/>
            <a:ext cx="8531225" cy="5040313"/>
          </a:xfrm>
        </p:spPr>
        <p:txBody>
          <a:bodyPr/>
          <a:lstStyle/>
          <a:p>
            <a:pPr>
              <a:spcAft>
                <a:spcPct val="20000"/>
              </a:spcAft>
              <a:buFont typeface="Wingdings" panose="05000000000000000000" pitchFamily="2" charset="2"/>
              <a:buChar char="l"/>
            </a:pPr>
            <a:r>
              <a:rPr lang="zh-CN" altLang="en-US" b="0" dirty="0">
                <a:ea typeface="黑体" pitchFamily="49" charset="-122"/>
              </a:rPr>
              <a:t>分页存储管理的优点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存在页内碎片，但碎片相对较小，内存</a:t>
            </a:r>
            <a:r>
              <a:rPr lang="zh-CN" altLang="en-US" dirty="0">
                <a:solidFill>
                  <a:srgbClr val="FF0000"/>
                </a:solidFill>
                <a:latin typeface="楷体_GB2312" pitchFamily="49" charset="-122"/>
                <a:ea typeface="楷体_GB2312" pitchFamily="49" charset="-122"/>
              </a:rPr>
              <a:t>利用率</a:t>
            </a:r>
            <a:r>
              <a:rPr lang="zh-CN" altLang="en-US" b="0" dirty="0">
                <a:latin typeface="楷体_GB2312" pitchFamily="49" charset="-122"/>
                <a:ea typeface="楷体_GB2312" pitchFamily="49" charset="-122"/>
              </a:rPr>
              <a:t>较高。</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实现了</a:t>
            </a:r>
            <a:r>
              <a:rPr lang="zh-CN" altLang="en-US" dirty="0">
                <a:solidFill>
                  <a:srgbClr val="FF0000"/>
                </a:solidFill>
                <a:latin typeface="楷体_GB2312" pitchFamily="49" charset="-122"/>
                <a:ea typeface="楷体_GB2312" pitchFamily="49" charset="-122"/>
              </a:rPr>
              <a:t>离散分配</a:t>
            </a:r>
            <a:endParaRPr lang="zh-CN" altLang="en-US" dirty="0">
              <a:solidFill>
                <a:srgbClr val="FF0000"/>
              </a:solidFill>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无外部碎片</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分页存储管理的缺点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需要专门的</a:t>
            </a:r>
            <a:r>
              <a:rPr lang="zh-CN" altLang="en-US" dirty="0">
                <a:solidFill>
                  <a:srgbClr val="FF0000"/>
                </a:solidFill>
                <a:latin typeface="楷体_GB2312" pitchFamily="49" charset="-122"/>
                <a:ea typeface="楷体_GB2312" pitchFamily="49" charset="-122"/>
              </a:rPr>
              <a:t>硬件</a:t>
            </a:r>
            <a:r>
              <a:rPr lang="zh-CN" altLang="en-US" b="0" dirty="0">
                <a:latin typeface="楷体_GB2312" pitchFamily="49" charset="-122"/>
                <a:ea typeface="楷体_GB2312" pitchFamily="49" charset="-122"/>
              </a:rPr>
              <a:t>支持，尤其是快表。</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不支持动态链接，不易实现</a:t>
            </a:r>
            <a:r>
              <a:rPr lang="zh-CN" altLang="en-US" dirty="0">
                <a:solidFill>
                  <a:srgbClr val="FF0000"/>
                </a:solidFill>
                <a:latin typeface="楷体_GB2312" pitchFamily="49" charset="-122"/>
                <a:ea typeface="楷体_GB2312" pitchFamily="49" charset="-122"/>
              </a:rPr>
              <a:t>共享</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endParaRPr lang="en-US" altLang="zh-CN" dirty="0">
              <a:latin typeface="楷体_GB2312" pitchFamily="49" charset="-122"/>
              <a:ea typeface="楷体_GB2312" pitchFamily="49" charset="-122"/>
            </a:endParaRPr>
          </a:p>
        </p:txBody>
      </p:sp>
      <p:sp>
        <p:nvSpPr>
          <p:cNvPr id="648196"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8194">
                                            <p:txEl>
                                              <p:pRg st="0" end="0"/>
                                            </p:txEl>
                                          </p:spTgt>
                                        </p:tgtEl>
                                        <p:attrNameLst>
                                          <p:attrName>style.visibility</p:attrName>
                                        </p:attrNameLst>
                                      </p:cBhvr>
                                      <p:to>
                                        <p:strVal val="visible"/>
                                      </p:to>
                                    </p:set>
                                    <p:anim calcmode="lin" valueType="num">
                                      <p:cBhvr additive="base">
                                        <p:cTn id="7" dur="500" fill="hold"/>
                                        <p:tgtEl>
                                          <p:spTgt spid="6481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81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8194">
                                            <p:txEl>
                                              <p:pRg st="1" end="1"/>
                                            </p:txEl>
                                          </p:spTgt>
                                        </p:tgtEl>
                                        <p:attrNameLst>
                                          <p:attrName>style.visibility</p:attrName>
                                        </p:attrNameLst>
                                      </p:cBhvr>
                                      <p:to>
                                        <p:strVal val="visible"/>
                                      </p:to>
                                    </p:set>
                                    <p:anim calcmode="lin" valueType="num">
                                      <p:cBhvr additive="base">
                                        <p:cTn id="13" dur="1000" fill="hold"/>
                                        <p:tgtEl>
                                          <p:spTgt spid="64819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81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8194">
                                            <p:txEl>
                                              <p:pRg st="2" end="2"/>
                                            </p:txEl>
                                          </p:spTgt>
                                        </p:tgtEl>
                                        <p:attrNameLst>
                                          <p:attrName>style.visibility</p:attrName>
                                        </p:attrNameLst>
                                      </p:cBhvr>
                                      <p:to>
                                        <p:strVal val="visible"/>
                                      </p:to>
                                    </p:set>
                                    <p:anim calcmode="lin" valueType="num">
                                      <p:cBhvr additive="base">
                                        <p:cTn id="19" dur="1000" fill="hold"/>
                                        <p:tgtEl>
                                          <p:spTgt spid="64819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481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8194">
                                            <p:txEl>
                                              <p:pRg st="3" end="3"/>
                                            </p:txEl>
                                          </p:spTgt>
                                        </p:tgtEl>
                                        <p:attrNameLst>
                                          <p:attrName>style.visibility</p:attrName>
                                        </p:attrNameLst>
                                      </p:cBhvr>
                                      <p:to>
                                        <p:strVal val="visible"/>
                                      </p:to>
                                    </p:set>
                                    <p:anim calcmode="lin" valueType="num">
                                      <p:cBhvr additive="base">
                                        <p:cTn id="25" dur="1000" fill="hold"/>
                                        <p:tgtEl>
                                          <p:spTgt spid="64819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481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48194">
                                            <p:txEl>
                                              <p:pRg st="4" end="4"/>
                                            </p:txEl>
                                          </p:spTgt>
                                        </p:tgtEl>
                                        <p:attrNameLst>
                                          <p:attrName>style.visibility</p:attrName>
                                        </p:attrNameLst>
                                      </p:cBhvr>
                                      <p:to>
                                        <p:strVal val="visible"/>
                                      </p:to>
                                    </p:set>
                                    <p:anim calcmode="lin" valueType="num">
                                      <p:cBhvr additive="base">
                                        <p:cTn id="31" dur="1000" fill="hold"/>
                                        <p:tgtEl>
                                          <p:spTgt spid="64819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481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48194">
                                            <p:txEl>
                                              <p:pRg st="5" end="5"/>
                                            </p:txEl>
                                          </p:spTgt>
                                        </p:tgtEl>
                                        <p:attrNameLst>
                                          <p:attrName>style.visibility</p:attrName>
                                        </p:attrNameLst>
                                      </p:cBhvr>
                                      <p:to>
                                        <p:strVal val="visible"/>
                                      </p:to>
                                    </p:set>
                                    <p:anim calcmode="lin" valueType="num">
                                      <p:cBhvr additive="base">
                                        <p:cTn id="37" dur="1000" fill="hold"/>
                                        <p:tgtEl>
                                          <p:spTgt spid="64819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481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48194">
                                            <p:txEl>
                                              <p:pRg st="6" end="6"/>
                                            </p:txEl>
                                          </p:spTgt>
                                        </p:tgtEl>
                                        <p:attrNameLst>
                                          <p:attrName>style.visibility</p:attrName>
                                        </p:attrNameLst>
                                      </p:cBhvr>
                                      <p:to>
                                        <p:strVal val="visible"/>
                                      </p:to>
                                    </p:set>
                                    <p:anim calcmode="lin" valueType="num">
                                      <p:cBhvr additive="base">
                                        <p:cTn id="43" dur="1000" fill="hold"/>
                                        <p:tgtEl>
                                          <p:spTgt spid="64819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4819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p:cNvSpPr>
          <p:nvPr>
            <p:ph type="body" idx="4294967295"/>
          </p:nvPr>
        </p:nvSpPr>
        <p:spPr>
          <a:xfrm>
            <a:off x="0" y="1196975"/>
            <a:ext cx="8531225" cy="5040313"/>
          </a:xfrm>
        </p:spPr>
        <p:txBody>
          <a:bodyPr/>
          <a:lstStyle/>
          <a:p>
            <a:pPr>
              <a:lnSpc>
                <a:spcPct val="90000"/>
              </a:lnSpc>
              <a:spcAft>
                <a:spcPct val="20000"/>
              </a:spcAft>
              <a:buFont typeface="Wingdings" panose="05000000000000000000" pitchFamily="2" charset="2"/>
              <a:buChar char="l"/>
            </a:pPr>
            <a:r>
              <a:rPr lang="zh-CN" altLang="en-US" b="0" dirty="0">
                <a:ea typeface="黑体" pitchFamily="49" charset="-122"/>
              </a:rPr>
              <a:t>引入分段的原因</a:t>
            </a:r>
            <a:endParaRPr lang="zh-CN" altLang="en-US" b="0" dirty="0">
              <a:ea typeface="黑体" pitchFamily="49" charset="-122"/>
            </a:endParaRPr>
          </a:p>
          <a:p>
            <a:pPr lvl="1">
              <a:lnSpc>
                <a:spcPct val="90000"/>
              </a:lnSpc>
              <a:spcAft>
                <a:spcPct val="20000"/>
              </a:spcAft>
              <a:buFont typeface="Wingdings" panose="05000000000000000000" pitchFamily="2" charset="2"/>
              <a:buChar char="Ø"/>
            </a:pPr>
            <a:r>
              <a:rPr lang="zh-CN" altLang="en-US" dirty="0">
                <a:latin typeface="楷体_GB2312" pitchFamily="49" charset="-122"/>
                <a:ea typeface="楷体_GB2312" pitchFamily="49" charset="-122"/>
              </a:rPr>
              <a:t>自然的组织信息</a:t>
            </a:r>
            <a:endParaRPr lang="zh-CN" altLang="en-US"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None/>
            </a:pPr>
            <a:r>
              <a:rPr lang="zh-CN" altLang="en-US" b="0" dirty="0">
                <a:ea typeface="仿宋_GB2312" pitchFamily="49" charset="-122"/>
              </a:rPr>
              <a:t>            </a:t>
            </a:r>
            <a:r>
              <a:rPr lang="zh-CN" altLang="en-US" b="0" dirty="0">
                <a:ea typeface="楷体_GB2312" pitchFamily="49" charset="-122"/>
              </a:rPr>
              <a:t>用户按照逻辑关系将程序分段，每段有自己的名字，可以根据段名来访问相应的程序段和数据段。</a:t>
            </a:r>
            <a:endParaRPr lang="zh-CN" altLang="en-US" b="0" dirty="0">
              <a:ea typeface="楷体_GB2312" pitchFamily="49" charset="-122"/>
            </a:endParaRPr>
          </a:p>
          <a:p>
            <a:pPr lvl="1">
              <a:lnSpc>
                <a:spcPct val="90000"/>
              </a:lnSpc>
              <a:spcAft>
                <a:spcPct val="20000"/>
              </a:spcAft>
              <a:buFont typeface="Wingdings" panose="05000000000000000000" pitchFamily="2" charset="2"/>
              <a:buChar char="Ø"/>
            </a:pPr>
            <a:r>
              <a:rPr lang="zh-CN" altLang="en-US" dirty="0">
                <a:latin typeface="楷体_GB2312" pitchFamily="49" charset="-122"/>
                <a:ea typeface="楷体_GB2312" pitchFamily="49" charset="-122"/>
              </a:rPr>
              <a:t>信息共享</a:t>
            </a:r>
            <a:endParaRPr lang="zh-CN" altLang="en-US"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None/>
            </a:pPr>
            <a:r>
              <a:rPr lang="zh-CN" altLang="en-US" b="0" dirty="0">
                <a:latin typeface="楷体_GB2312" pitchFamily="49" charset="-122"/>
                <a:ea typeface="楷体_GB2312" pitchFamily="49" charset="-122"/>
              </a:rPr>
              <a:t>      程序和数据的共享是以信息的</a:t>
            </a:r>
            <a:r>
              <a:rPr lang="zh-CN" altLang="en-US" dirty="0">
                <a:solidFill>
                  <a:srgbClr val="FF0000"/>
                </a:solidFill>
                <a:latin typeface="楷体_GB2312" pitchFamily="49" charset="-122"/>
                <a:ea typeface="楷体_GB2312" pitchFamily="49" charset="-122"/>
              </a:rPr>
              <a:t>逻辑单位</a:t>
            </a:r>
            <a:r>
              <a:rPr lang="zh-CN" altLang="en-US" b="0" dirty="0">
                <a:latin typeface="楷体_GB2312" pitchFamily="49" charset="-122"/>
                <a:ea typeface="楷体_GB2312" pitchFamily="49" charset="-122"/>
              </a:rPr>
              <a:t>为基础的。</a:t>
            </a:r>
            <a:r>
              <a:rPr lang="zh-CN" altLang="en-US" b="0" dirty="0">
                <a:latin typeface="Times New Roman" panose="02020603050405020304"/>
                <a:ea typeface="楷体_GB2312" pitchFamily="49" charset="-122"/>
              </a:rPr>
              <a:t>“</a:t>
            </a:r>
            <a:r>
              <a:rPr lang="zh-CN" altLang="en-US" b="0" dirty="0">
                <a:latin typeface="楷体_GB2312" pitchFamily="49" charset="-122"/>
                <a:ea typeface="楷体_GB2312" pitchFamily="49" charset="-122"/>
              </a:rPr>
              <a:t>页</a:t>
            </a:r>
            <a:r>
              <a:rPr lang="zh-CN" altLang="en-US" b="0" dirty="0">
                <a:latin typeface="Times New Roman" panose="02020603050405020304"/>
                <a:ea typeface="楷体_GB2312" pitchFamily="49" charset="-122"/>
              </a:rPr>
              <a:t>”</a:t>
            </a:r>
            <a:r>
              <a:rPr lang="zh-CN" altLang="en-US" b="0" dirty="0">
                <a:latin typeface="楷体_GB2312" pitchFamily="49" charset="-122"/>
                <a:ea typeface="楷体_GB2312" pitchFamily="49" charset="-122"/>
              </a:rPr>
              <a:t>只是存放信息的物理单位，无完整的意义，不便于实现共享；段却是信息的逻辑单位，易于实现信息的共享。</a:t>
            </a:r>
            <a:endParaRPr lang="zh-CN" altLang="en-US" b="0"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Char char="Ø"/>
            </a:pPr>
            <a:r>
              <a:rPr lang="zh-CN" altLang="en-US" dirty="0">
                <a:latin typeface="楷体_GB2312" pitchFamily="49" charset="-122"/>
                <a:ea typeface="楷体_GB2312" pitchFamily="49" charset="-122"/>
              </a:rPr>
              <a:t>信息保护</a:t>
            </a:r>
            <a:endParaRPr lang="zh-CN" altLang="en-US"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None/>
            </a:pPr>
            <a:r>
              <a:rPr lang="zh-CN" altLang="en-US" b="0" dirty="0">
                <a:latin typeface="楷体_GB2312" pitchFamily="49" charset="-122"/>
                <a:ea typeface="楷体_GB2312" pitchFamily="49" charset="-122"/>
              </a:rPr>
              <a:t>      信息的保护基于信息的</a:t>
            </a:r>
            <a:r>
              <a:rPr lang="zh-CN" altLang="en-US" dirty="0">
                <a:solidFill>
                  <a:srgbClr val="FF0000"/>
                </a:solidFill>
                <a:latin typeface="楷体_GB2312" pitchFamily="49" charset="-122"/>
                <a:ea typeface="楷体_GB2312" pitchFamily="49" charset="-122"/>
              </a:rPr>
              <a:t>逻辑单位</a:t>
            </a:r>
            <a:r>
              <a:rPr lang="zh-CN" altLang="en-US" b="0" dirty="0">
                <a:latin typeface="楷体_GB2312" pitchFamily="49" charset="-122"/>
                <a:ea typeface="楷体_GB2312" pitchFamily="49" charset="-122"/>
              </a:rPr>
              <a:t>，故分段管理方式能更有效和方便地实现信息保护功能</a:t>
            </a:r>
            <a:r>
              <a:rPr lang="zh-CN" altLang="en-US" b="0" dirty="0">
                <a:ea typeface="仿宋_GB2312" pitchFamily="49" charset="-122"/>
              </a:rPr>
              <a:t>。</a:t>
            </a:r>
            <a:endParaRPr lang="zh-CN" altLang="en-US" b="0" dirty="0">
              <a:ea typeface="仿宋_GB2312" pitchFamily="49" charset="-122"/>
            </a:endParaRPr>
          </a:p>
        </p:txBody>
      </p:sp>
      <p:sp>
        <p:nvSpPr>
          <p:cNvPr id="68505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5058">
                                            <p:txEl>
                                              <p:pRg st="0" end="0"/>
                                            </p:txEl>
                                          </p:spTgt>
                                        </p:tgtEl>
                                        <p:attrNameLst>
                                          <p:attrName>style.visibility</p:attrName>
                                        </p:attrNameLst>
                                      </p:cBhvr>
                                      <p:to>
                                        <p:strVal val="visible"/>
                                      </p:to>
                                    </p:set>
                                    <p:anim calcmode="lin" valueType="num">
                                      <p:cBhvr additive="base">
                                        <p:cTn id="7" dur="500" fill="hold"/>
                                        <p:tgtEl>
                                          <p:spTgt spid="685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5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5058">
                                            <p:txEl>
                                              <p:pRg st="1" end="1"/>
                                            </p:txEl>
                                          </p:spTgt>
                                        </p:tgtEl>
                                        <p:attrNameLst>
                                          <p:attrName>style.visibility</p:attrName>
                                        </p:attrNameLst>
                                      </p:cBhvr>
                                      <p:to>
                                        <p:strVal val="visible"/>
                                      </p:to>
                                    </p:set>
                                    <p:anim calcmode="lin" valueType="num">
                                      <p:cBhvr additive="base">
                                        <p:cTn id="13" dur="500" fill="hold"/>
                                        <p:tgtEl>
                                          <p:spTgt spid="685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5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85058">
                                            <p:txEl>
                                              <p:pRg st="2" end="2"/>
                                            </p:txEl>
                                          </p:spTgt>
                                        </p:tgtEl>
                                        <p:attrNameLst>
                                          <p:attrName>style.visibility</p:attrName>
                                        </p:attrNameLst>
                                      </p:cBhvr>
                                      <p:to>
                                        <p:strVal val="visible"/>
                                      </p:to>
                                    </p:set>
                                    <p:animEffect transition="in" filter="circle(in)">
                                      <p:cBhvr>
                                        <p:cTn id="19" dur="2000"/>
                                        <p:tgtEl>
                                          <p:spTgt spid="6850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85058">
                                            <p:txEl>
                                              <p:pRg st="3" end="3"/>
                                            </p:txEl>
                                          </p:spTgt>
                                        </p:tgtEl>
                                        <p:attrNameLst>
                                          <p:attrName>style.visibility</p:attrName>
                                        </p:attrNameLst>
                                      </p:cBhvr>
                                      <p:to>
                                        <p:strVal val="visible"/>
                                      </p:to>
                                    </p:set>
                                    <p:anim calcmode="lin" valueType="num">
                                      <p:cBhvr additive="base">
                                        <p:cTn id="24" dur="500" fill="hold"/>
                                        <p:tgtEl>
                                          <p:spTgt spid="685058">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850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85058">
                                            <p:txEl>
                                              <p:pRg st="4" end="4"/>
                                            </p:txEl>
                                          </p:spTgt>
                                        </p:tgtEl>
                                        <p:attrNameLst>
                                          <p:attrName>style.visibility</p:attrName>
                                        </p:attrNameLst>
                                      </p:cBhvr>
                                      <p:to>
                                        <p:strVal val="visible"/>
                                      </p:to>
                                    </p:set>
                                    <p:animEffect transition="in" filter="circle(in)">
                                      <p:cBhvr>
                                        <p:cTn id="30" dur="2000"/>
                                        <p:tgtEl>
                                          <p:spTgt spid="6850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85058">
                                            <p:txEl>
                                              <p:pRg st="5" end="5"/>
                                            </p:txEl>
                                          </p:spTgt>
                                        </p:tgtEl>
                                        <p:attrNameLst>
                                          <p:attrName>style.visibility</p:attrName>
                                        </p:attrNameLst>
                                      </p:cBhvr>
                                      <p:to>
                                        <p:strVal val="visible"/>
                                      </p:to>
                                    </p:set>
                                    <p:anim calcmode="lin" valueType="num">
                                      <p:cBhvr additive="base">
                                        <p:cTn id="35" dur="500" fill="hold"/>
                                        <p:tgtEl>
                                          <p:spTgt spid="685058">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850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685058">
                                            <p:txEl>
                                              <p:pRg st="6" end="6"/>
                                            </p:txEl>
                                          </p:spTgt>
                                        </p:tgtEl>
                                        <p:attrNameLst>
                                          <p:attrName>style.visibility</p:attrName>
                                        </p:attrNameLst>
                                      </p:cBhvr>
                                      <p:to>
                                        <p:strVal val="visible"/>
                                      </p:to>
                                    </p:set>
                                    <p:animEffect transition="in" filter="circle(in)">
                                      <p:cBhvr>
                                        <p:cTn id="41" dur="2000"/>
                                        <p:tgtEl>
                                          <p:spTgt spid="6850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p:cNvSpPr>
          <p:nvPr>
            <p:ph type="body" idx="4294967295"/>
          </p:nvPr>
        </p:nvSpPr>
        <p:spPr>
          <a:xfrm>
            <a:off x="0" y="1125538"/>
            <a:ext cx="8675688" cy="5040312"/>
          </a:xfrm>
        </p:spPr>
        <p:txBody>
          <a:bodyPr/>
          <a:lstStyle/>
          <a:p>
            <a:pPr>
              <a:spcAft>
                <a:spcPct val="20000"/>
              </a:spcAft>
              <a:buFont typeface="Wingdings" panose="05000000000000000000" pitchFamily="2" charset="2"/>
              <a:buChar char="l"/>
            </a:pPr>
            <a:r>
              <a:rPr lang="zh-CN" altLang="en-US" b="0" dirty="0">
                <a:ea typeface="黑体" pitchFamily="49" charset="-122"/>
              </a:rPr>
              <a:t>引入分段的原因（续）</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动态增长</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某些段</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特别是</a:t>
            </a:r>
            <a:r>
              <a:rPr lang="zh-CN" altLang="en-US" dirty="0">
                <a:solidFill>
                  <a:srgbClr val="FF0000"/>
                </a:solidFill>
                <a:latin typeface="楷体_GB2312" pitchFamily="49" charset="-122"/>
                <a:ea typeface="楷体_GB2312" pitchFamily="49" charset="-122"/>
              </a:rPr>
              <a:t>数据段</a:t>
            </a:r>
            <a:r>
              <a:rPr lang="zh-CN" altLang="en-US" b="0" dirty="0">
                <a:latin typeface="楷体_GB2312" pitchFamily="49" charset="-122"/>
                <a:ea typeface="楷体_GB2312" pitchFamily="49" charset="-122"/>
              </a:rPr>
              <a:t>，往往事先无法知道其大小，需要在运行中扩展其大小。</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运行时动态链接</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在程序执行中需要该目标模块时，由操作系统去找到该模块并将之装入内存并把它链接到调用者模块上。</a:t>
            </a:r>
            <a:r>
              <a:rPr lang="en-US" altLang="zh-CN" b="0" dirty="0">
                <a:latin typeface="Times New Roman" panose="02020603050405020304"/>
                <a:ea typeface="楷体_GB2312" pitchFamily="49" charset="-122"/>
              </a:rPr>
              <a:t>——</a:t>
            </a:r>
            <a:r>
              <a:rPr lang="zh-CN" altLang="en-US" b="0" dirty="0">
                <a:latin typeface="楷体_GB2312" pitchFamily="49" charset="-122"/>
                <a:ea typeface="楷体_GB2312" pitchFamily="49" charset="-122"/>
              </a:rPr>
              <a:t>基于信息的</a:t>
            </a:r>
            <a:r>
              <a:rPr lang="zh-CN" altLang="en-US" dirty="0">
                <a:solidFill>
                  <a:srgbClr val="FF0000"/>
                </a:solidFill>
                <a:latin typeface="楷体_GB2312" pitchFamily="49" charset="-122"/>
                <a:ea typeface="楷体_GB2312" pitchFamily="49" charset="-122"/>
              </a:rPr>
              <a:t>逻辑</a:t>
            </a:r>
            <a:r>
              <a:rPr lang="zh-CN" altLang="en-US" b="0" dirty="0">
                <a:latin typeface="楷体_GB2312" pitchFamily="49" charset="-122"/>
                <a:ea typeface="楷体_GB2312" pitchFamily="49" charset="-122"/>
              </a:rPr>
              <a:t>划分，而非物理划分。</a:t>
            </a:r>
            <a:endParaRPr lang="zh-CN" altLang="en-US" b="0" dirty="0">
              <a:latin typeface="楷体_GB2312" pitchFamily="49" charset="-122"/>
              <a:ea typeface="楷体_GB2312" pitchFamily="49" charset="-122"/>
            </a:endParaRPr>
          </a:p>
        </p:txBody>
      </p:sp>
      <p:sp>
        <p:nvSpPr>
          <p:cNvPr id="68608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082">
                                            <p:txEl>
                                              <p:pRg st="0" end="0"/>
                                            </p:txEl>
                                          </p:spTgt>
                                        </p:tgtEl>
                                        <p:attrNameLst>
                                          <p:attrName>style.visibility</p:attrName>
                                        </p:attrNameLst>
                                      </p:cBhvr>
                                      <p:to>
                                        <p:strVal val="visible"/>
                                      </p:to>
                                    </p:set>
                                    <p:anim calcmode="lin" valueType="num">
                                      <p:cBhvr additive="base">
                                        <p:cTn id="7" dur="500" fill="hold"/>
                                        <p:tgtEl>
                                          <p:spTgt spid="686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0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082">
                                            <p:txEl>
                                              <p:pRg st="1" end="1"/>
                                            </p:txEl>
                                          </p:spTgt>
                                        </p:tgtEl>
                                        <p:attrNameLst>
                                          <p:attrName>style.visibility</p:attrName>
                                        </p:attrNameLst>
                                      </p:cBhvr>
                                      <p:to>
                                        <p:strVal val="visible"/>
                                      </p:to>
                                    </p:set>
                                    <p:anim calcmode="lin" valueType="num">
                                      <p:cBhvr additive="base">
                                        <p:cTn id="13" dur="500" fill="hold"/>
                                        <p:tgtEl>
                                          <p:spTgt spid="6860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0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86082">
                                            <p:txEl>
                                              <p:pRg st="2" end="2"/>
                                            </p:txEl>
                                          </p:spTgt>
                                        </p:tgtEl>
                                        <p:attrNameLst>
                                          <p:attrName>style.visibility</p:attrName>
                                        </p:attrNameLst>
                                      </p:cBhvr>
                                      <p:to>
                                        <p:strVal val="visible"/>
                                      </p:to>
                                    </p:set>
                                    <p:animEffect transition="in" filter="circle(in)">
                                      <p:cBhvr>
                                        <p:cTn id="19" dur="2000"/>
                                        <p:tgtEl>
                                          <p:spTgt spid="68608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86082">
                                            <p:txEl>
                                              <p:pRg st="3" end="3"/>
                                            </p:txEl>
                                          </p:spTgt>
                                        </p:tgtEl>
                                        <p:attrNameLst>
                                          <p:attrName>style.visibility</p:attrName>
                                        </p:attrNameLst>
                                      </p:cBhvr>
                                      <p:to>
                                        <p:strVal val="visible"/>
                                      </p:to>
                                    </p:set>
                                    <p:anim calcmode="lin" valueType="num">
                                      <p:cBhvr additive="base">
                                        <p:cTn id="24" dur="500" fill="hold"/>
                                        <p:tgtEl>
                                          <p:spTgt spid="68608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860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86082">
                                            <p:txEl>
                                              <p:pRg st="4" end="4"/>
                                            </p:txEl>
                                          </p:spTgt>
                                        </p:tgtEl>
                                        <p:attrNameLst>
                                          <p:attrName>style.visibility</p:attrName>
                                        </p:attrNameLst>
                                      </p:cBhvr>
                                      <p:to>
                                        <p:strVal val="visible"/>
                                      </p:to>
                                    </p:set>
                                    <p:animEffect transition="in" filter="circle(in)">
                                      <p:cBhvr>
                                        <p:cTn id="30" dur="2000"/>
                                        <p:tgtEl>
                                          <p:spTgt spid="686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567299" name="Rectangle 3"/>
          <p:cNvSpPr>
            <a:spLocks noGrp="1" noChangeArrowheads="1"/>
          </p:cNvSpPr>
          <p:nvPr>
            <p:ph type="body" idx="4294967295"/>
          </p:nvPr>
        </p:nvSpPr>
        <p:spPr>
          <a:xfrm>
            <a:off x="0" y="1054100"/>
            <a:ext cx="8280400" cy="4895850"/>
          </a:xfrm>
          <a:solidFill>
            <a:srgbClr val="FF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anose="05000000000000000000" pitchFamily="2" charset="2"/>
              <a:buChar char="l"/>
            </a:pPr>
            <a:r>
              <a:rPr lang="zh-CN" altLang="en-US" b="0" dirty="0">
                <a:solidFill>
                  <a:srgbClr val="000000"/>
                </a:solidFill>
                <a:latin typeface="黑体" pitchFamily="49" charset="-122"/>
                <a:ea typeface="黑体" pitchFamily="49" charset="-122"/>
              </a:rPr>
              <a:t>空间转化过程</a:t>
            </a:r>
            <a:endParaRPr lang="zh-CN" altLang="en-US" b="0" dirty="0">
              <a:solidFill>
                <a:srgbClr val="000000"/>
              </a:solidFill>
              <a:latin typeface="黑体" pitchFamily="49" charset="-122"/>
              <a:ea typeface="黑体" pitchFamily="49" charset="-122"/>
            </a:endParaRPr>
          </a:p>
        </p:txBody>
      </p:sp>
      <p:grpSp>
        <p:nvGrpSpPr>
          <p:cNvPr id="567301" name="Group 3"/>
          <p:cNvGrpSpPr/>
          <p:nvPr/>
        </p:nvGrpSpPr>
        <p:grpSpPr bwMode="auto">
          <a:xfrm>
            <a:off x="182563" y="1412875"/>
            <a:ext cx="8853487" cy="4891088"/>
            <a:chOff x="72" y="1095"/>
            <a:chExt cx="5577" cy="3081"/>
          </a:xfrm>
        </p:grpSpPr>
        <p:sp>
          <p:nvSpPr>
            <p:cNvPr id="15364" name="Rectangle 4"/>
            <p:cNvSpPr>
              <a:spLocks noChangeArrowheads="1"/>
            </p:cNvSpPr>
            <p:nvPr/>
          </p:nvSpPr>
          <p:spPr bwMode="auto">
            <a:xfrm>
              <a:off x="4779" y="1285"/>
              <a:ext cx="864" cy="2006"/>
            </a:xfrm>
            <a:prstGeom prst="rect">
              <a:avLst/>
            </a:prstGeom>
            <a:solidFill>
              <a:srgbClr val="FFFFFF"/>
            </a:solidFill>
            <a:ln w="12600">
              <a:solidFill>
                <a:srgbClr val="000099"/>
              </a:solidFill>
              <a:miter lim="800000"/>
            </a:ln>
            <a:effectLst>
              <a:outerShdw dist="107933" dir="2700000" algn="ctr" rotWithShape="0">
                <a:srgbClr val="B2B2B2"/>
              </a:outerShdw>
            </a:effectLst>
          </p:spPr>
          <p:txBody>
            <a:bodyPr wrap="none" anchor="ctr"/>
            <a:lstStyle/>
            <a:p>
              <a:pPr fontAlgn="auto">
                <a:spcBef>
                  <a:spcPts val="0"/>
                </a:spcBef>
                <a:spcAft>
                  <a:spcPts val="0"/>
                </a:spcAft>
                <a:buFont typeface="Times New Roman" panose="02020603050405020304" pitchFamily="18" charset="0"/>
                <a:buNone/>
                <a:defRPr/>
              </a:pPr>
              <a:endParaRPr kumimoji="0" lang="zh-CN" altLang="en-US" sz="1800">
                <a:latin typeface="Times New Roman" panose="02020603050405020304" pitchFamily="18" charset="0"/>
                <a:ea typeface="+mn-ea"/>
              </a:endParaRPr>
            </a:p>
          </p:txBody>
        </p:sp>
        <p:sp>
          <p:nvSpPr>
            <p:cNvPr id="567303" name="Line 5"/>
            <p:cNvSpPr>
              <a:spLocks noChangeShapeType="1"/>
            </p:cNvSpPr>
            <p:nvPr/>
          </p:nvSpPr>
          <p:spPr bwMode="auto">
            <a:xfrm>
              <a:off x="4776" y="3280"/>
              <a:ext cx="872" cy="1"/>
            </a:xfrm>
            <a:prstGeom prst="line">
              <a:avLst/>
            </a:prstGeom>
            <a:noFill/>
            <a:ln w="50760">
              <a:solidFill>
                <a:srgbClr val="000099"/>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67304" name="Line 6"/>
            <p:cNvSpPr>
              <a:spLocks noChangeShapeType="1"/>
            </p:cNvSpPr>
            <p:nvPr/>
          </p:nvSpPr>
          <p:spPr bwMode="auto">
            <a:xfrm>
              <a:off x="4784" y="1280"/>
              <a:ext cx="856" cy="1"/>
            </a:xfrm>
            <a:prstGeom prst="line">
              <a:avLst/>
            </a:prstGeom>
            <a:noFill/>
            <a:ln w="50760">
              <a:solidFill>
                <a:srgbClr val="000099"/>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5367" name="Rectangle 7"/>
            <p:cNvSpPr>
              <a:spLocks noChangeArrowheads="1"/>
            </p:cNvSpPr>
            <p:nvPr/>
          </p:nvSpPr>
          <p:spPr bwMode="auto">
            <a:xfrm>
              <a:off x="72" y="1971"/>
              <a:ext cx="680" cy="1112"/>
            </a:xfrm>
            <a:prstGeom prst="rect">
              <a:avLst/>
            </a:prstGeom>
            <a:solidFill>
              <a:srgbClr val="FFFFCC"/>
            </a:solidFill>
            <a:ln>
              <a:noFill/>
            </a:ln>
            <a:effectLst>
              <a:outerShdw dist="107933" dir="2700000" algn="ctr" rotWithShape="0">
                <a:srgbClr val="808080">
                  <a:alpha val="50026"/>
                </a:srgbClr>
              </a:outerShdw>
            </a:effectLst>
          </p:spPr>
          <p:txBody>
            <a:bodyPr wrap="none" lIns="90360" tIns="44280" rIns="90360" bIns="44280" anchor="ctr"/>
            <a:lstStyle/>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anose="02070309020205020404" pitchFamily="49" charset="0"/>
                  <a:ea typeface="+mn-ea"/>
                </a:rPr>
                <a:t>prog P</a:t>
              </a:r>
              <a:endParaRPr kumimoji="0" lang="en-US" sz="1600" b="1">
                <a:solidFill>
                  <a:srgbClr val="000000"/>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anose="02070309020205020404" pitchFamily="49" charset="0"/>
                  <a:ea typeface="+mn-ea"/>
                </a:rPr>
                <a:t>   :</a:t>
              </a:r>
              <a:endParaRPr kumimoji="0" lang="en-US" sz="1600" b="1">
                <a:solidFill>
                  <a:srgbClr val="000000"/>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anose="02070309020205020404" pitchFamily="49" charset="0"/>
                  <a:ea typeface="+mn-ea"/>
                </a:rPr>
                <a:t>   :</a:t>
              </a:r>
              <a:endParaRPr kumimoji="0" lang="en-US" sz="1600" b="1">
                <a:solidFill>
                  <a:srgbClr val="000000"/>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anose="02070309020205020404" pitchFamily="49" charset="0"/>
                  <a:ea typeface="+mn-ea"/>
                </a:rPr>
                <a:t>  foo()</a:t>
              </a:r>
              <a:endParaRPr kumimoji="0" lang="en-US" sz="1600" b="1">
                <a:solidFill>
                  <a:srgbClr val="000000"/>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anose="02070309020205020404" pitchFamily="49" charset="0"/>
                  <a:ea typeface="+mn-ea"/>
                </a:rPr>
                <a:t>   :</a:t>
              </a:r>
              <a:endParaRPr kumimoji="0" lang="en-US" sz="1600" b="1">
                <a:solidFill>
                  <a:srgbClr val="000000"/>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anose="02070309020205020404" pitchFamily="49" charset="0"/>
                  <a:ea typeface="+mn-ea"/>
                </a:rPr>
                <a:t>   :</a:t>
              </a:r>
              <a:endParaRPr kumimoji="0" lang="en-US" sz="1600" b="1">
                <a:solidFill>
                  <a:srgbClr val="000000"/>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anose="02070309020205020404" pitchFamily="49" charset="0"/>
                  <a:ea typeface="+mn-ea"/>
                </a:rPr>
                <a:t>end P</a:t>
              </a:r>
              <a:endParaRPr kumimoji="0" lang="en-US" sz="1600" b="1">
                <a:solidFill>
                  <a:srgbClr val="000000"/>
                </a:solidFill>
                <a:latin typeface="Courier New" panose="02070309020205020404" pitchFamily="49" charset="0"/>
                <a:ea typeface="+mn-ea"/>
              </a:endParaRPr>
            </a:p>
          </p:txBody>
        </p:sp>
        <p:sp>
          <p:nvSpPr>
            <p:cNvPr id="15368" name="Rectangle 8"/>
            <p:cNvSpPr>
              <a:spLocks noChangeArrowheads="1"/>
            </p:cNvSpPr>
            <p:nvPr/>
          </p:nvSpPr>
          <p:spPr bwMode="auto">
            <a:xfrm>
              <a:off x="976" y="1971"/>
              <a:ext cx="800" cy="1112"/>
            </a:xfrm>
            <a:prstGeom prst="rect">
              <a:avLst/>
            </a:prstGeom>
            <a:solidFill>
              <a:srgbClr val="FFFFCC"/>
            </a:solidFill>
            <a:ln>
              <a:noFill/>
            </a:ln>
            <a:effectLst>
              <a:outerShdw dist="107933" dir="2700000" algn="ctr" rotWithShape="0">
                <a:srgbClr val="808080">
                  <a:alpha val="50026"/>
                </a:srgbClr>
              </a:outerShdw>
            </a:effectLst>
          </p:spPr>
          <p:txBody>
            <a:bodyPr wrap="none" lIns="90360" tIns="44280" rIns="90360" bIns="44280" anchor="ctr"/>
            <a:lstStyle/>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P</a:t>
              </a:r>
              <a:r>
                <a:rPr kumimoji="0" lang="en-US" altLang="zh-CN" sz="1600">
                  <a:solidFill>
                    <a:srgbClr val="000099"/>
                  </a:solidFill>
                  <a:latin typeface="Courier New" panose="02070309020205020404" pitchFamily="49" charset="0"/>
                  <a:ea typeface="华文细黑" pitchFamily="2" charset="-122"/>
                </a:rPr>
                <a:t>:</a:t>
              </a:r>
              <a:endParaRPr kumimoji="0" lang="en-US" altLang="zh-CN" sz="1600">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  :</a:t>
              </a:r>
              <a:endParaRPr kumimoji="0" lang="en-US" altLang="zh-CN" sz="1600" b="1">
                <a:solidFill>
                  <a:srgbClr val="000099"/>
                </a:solidFill>
                <a:latin typeface="Courier New" panose="02070309020205020404" pitchFamily="49" charset="0"/>
                <a:ea typeface="华文细黑" pitchFamily="2" charset="-122"/>
              </a:endParaRPr>
            </a:p>
            <a:p>
              <a:pPr>
                <a:lnSpc>
                  <a:spcPct val="90000"/>
                </a:lnSpc>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push </a:t>
              </a:r>
              <a:r>
                <a:rPr kumimoji="0" lang="en-US" altLang="zh-CN" sz="1800">
                  <a:solidFill>
                    <a:srgbClr val="000099"/>
                  </a:solidFill>
                  <a:latin typeface="Courier New" panose="02070309020205020404" pitchFamily="49" charset="0"/>
                  <a:ea typeface="华文细黑" pitchFamily="2" charset="-122"/>
                </a:rPr>
                <a:t>...</a:t>
              </a:r>
              <a:endParaRPr kumimoji="0" lang="en-US" altLang="zh-CN" sz="1800">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inc </a:t>
              </a:r>
              <a:r>
                <a:rPr kumimoji="0" lang="en-US" altLang="zh-CN" sz="1800">
                  <a:solidFill>
                    <a:srgbClr val="000099"/>
                  </a:solidFill>
                  <a:latin typeface="Courier New" panose="02070309020205020404" pitchFamily="49" charset="0"/>
                  <a:ea typeface="华文细黑" pitchFamily="2" charset="-122"/>
                </a:rPr>
                <a:t>...</a:t>
              </a:r>
              <a:endParaRPr kumimoji="0" lang="en-US" altLang="zh-CN" sz="1600" b="1">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jmp _foo</a:t>
              </a:r>
              <a:endParaRPr kumimoji="0" lang="en-US" altLang="zh-CN" sz="1600" b="1">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  :</a:t>
              </a:r>
              <a:endParaRPr kumimoji="0" lang="en-US" altLang="zh-CN" sz="1600" b="1">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foo: ...</a:t>
              </a:r>
              <a:endParaRPr kumimoji="0" lang="en-US" altLang="zh-CN" sz="1600" b="1">
                <a:solidFill>
                  <a:srgbClr val="000099"/>
                </a:solidFill>
                <a:latin typeface="Courier New" panose="02070309020205020404" pitchFamily="49" charset="0"/>
                <a:ea typeface="华文细黑" pitchFamily="2" charset="-122"/>
              </a:endParaRPr>
            </a:p>
          </p:txBody>
        </p:sp>
        <p:sp>
          <p:nvSpPr>
            <p:cNvPr id="15369" name="Rectangle 9"/>
            <p:cNvSpPr>
              <a:spLocks noChangeArrowheads="1"/>
            </p:cNvSpPr>
            <p:nvPr/>
          </p:nvSpPr>
          <p:spPr bwMode="auto">
            <a:xfrm>
              <a:off x="2152" y="1979"/>
              <a:ext cx="864" cy="1096"/>
            </a:xfrm>
            <a:prstGeom prst="rect">
              <a:avLst/>
            </a:prstGeom>
            <a:solidFill>
              <a:srgbClr val="CCFFFF"/>
            </a:solidFill>
            <a:ln w="19080">
              <a:solidFill>
                <a:srgbClr val="0033CC"/>
              </a:solidFill>
              <a:miter lim="800000"/>
            </a:ln>
            <a:effectLst>
              <a:outerShdw dist="107933" dir="2700000" algn="ctr" rotWithShape="0">
                <a:srgbClr val="B2B2B2"/>
              </a:outerShdw>
            </a:effectLst>
          </p:spPr>
          <p:txBody>
            <a:bodyPr wrap="none" lIns="90360" tIns="44280" rIns="90360" bIns="44280" anchor="ctr"/>
            <a:lstStyle/>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anose="02070309020205020404" pitchFamily="49" charset="0"/>
                  <a:ea typeface="华文细黑" pitchFamily="2" charset="-122"/>
                </a:rPr>
                <a:t>  :</a:t>
              </a:r>
              <a:endParaRPr kumimoji="0" lang="en-US" altLang="zh-CN" sz="1600" b="1" dirty="0">
                <a:solidFill>
                  <a:srgbClr val="000099"/>
                </a:solidFill>
                <a:latin typeface="Courier New" panose="02070309020205020404" pitchFamily="49" charset="0"/>
                <a:ea typeface="华文细黑" pitchFamily="2" charset="-122"/>
              </a:endParaRPr>
            </a:p>
            <a:p>
              <a:pPr>
                <a:lnSpc>
                  <a:spcPct val="90000"/>
                </a:lnSpc>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anose="02070309020205020404" pitchFamily="49" charset="0"/>
                  <a:ea typeface="华文细黑" pitchFamily="2" charset="-122"/>
                </a:rPr>
                <a:t>push </a:t>
              </a:r>
              <a:r>
                <a:rPr kumimoji="0" lang="en-US" altLang="zh-CN" sz="1800" dirty="0">
                  <a:solidFill>
                    <a:srgbClr val="000099"/>
                  </a:solidFill>
                  <a:latin typeface="Courier New" panose="02070309020205020404" pitchFamily="49" charset="0"/>
                  <a:ea typeface="华文细黑" pitchFamily="2" charset="-122"/>
                </a:rPr>
                <a:t>...</a:t>
              </a:r>
              <a:endParaRPr kumimoji="0" lang="en-US" altLang="zh-CN" sz="1800" dirty="0">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err="1">
                  <a:solidFill>
                    <a:srgbClr val="000099"/>
                  </a:solidFill>
                  <a:latin typeface="Courier New" panose="02070309020205020404" pitchFamily="49" charset="0"/>
                  <a:ea typeface="华文细黑" pitchFamily="2" charset="-122"/>
                </a:rPr>
                <a:t>inc</a:t>
              </a:r>
              <a:r>
                <a:rPr kumimoji="0" lang="en-US" altLang="zh-CN" sz="1600" b="1" dirty="0">
                  <a:solidFill>
                    <a:srgbClr val="000099"/>
                  </a:solidFill>
                  <a:latin typeface="Courier New" panose="02070309020205020404" pitchFamily="49" charset="0"/>
                  <a:ea typeface="华文细黑" pitchFamily="2" charset="-122"/>
                </a:rPr>
                <a:t> </a:t>
              </a:r>
              <a:r>
                <a:rPr kumimoji="0" lang="en-US" altLang="zh-CN" sz="1800" dirty="0">
                  <a:solidFill>
                    <a:srgbClr val="000099"/>
                  </a:solidFill>
                  <a:latin typeface="Courier New" panose="02070309020205020404" pitchFamily="49" charset="0"/>
                  <a:ea typeface="华文细黑" pitchFamily="2" charset="-122"/>
                </a:rPr>
                <a:t>...</a:t>
              </a:r>
              <a:endParaRPr kumimoji="0" lang="en-US" altLang="zh-CN" sz="1600" b="1" dirty="0">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err="1">
                  <a:solidFill>
                    <a:srgbClr val="000099"/>
                  </a:solidFill>
                  <a:latin typeface="Courier New" panose="02070309020205020404" pitchFamily="49" charset="0"/>
                  <a:ea typeface="华文细黑" pitchFamily="2" charset="-122"/>
                </a:rPr>
                <a:t>jmp</a:t>
              </a:r>
              <a:r>
                <a:rPr kumimoji="0" lang="en-US" altLang="zh-CN" sz="1600" b="1" dirty="0">
                  <a:solidFill>
                    <a:srgbClr val="000099"/>
                  </a:solidFill>
                  <a:latin typeface="Courier New" panose="02070309020205020404" pitchFamily="49" charset="0"/>
                  <a:ea typeface="华文细黑" pitchFamily="2" charset="-122"/>
                </a:rPr>
                <a:t> 75</a:t>
              </a:r>
              <a:endParaRPr kumimoji="0" lang="en-US" altLang="zh-CN" sz="1600" b="1" dirty="0">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anose="02070309020205020404" pitchFamily="49" charset="0"/>
                  <a:ea typeface="华文细黑" pitchFamily="2" charset="-122"/>
                </a:rPr>
                <a:t>  :</a:t>
              </a:r>
              <a:endParaRPr kumimoji="0" lang="en-US" altLang="zh-CN" sz="1600" b="1" dirty="0">
                <a:solidFill>
                  <a:srgbClr val="000099"/>
                </a:solidFill>
                <a:latin typeface="Courier New" panose="02070309020205020404" pitchFamily="49" charset="0"/>
                <a:ea typeface="华文细黑" pitchFamily="2" charset="-122"/>
              </a:endParaRPr>
            </a:p>
            <a:p>
              <a:pP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anose="02070309020205020404" pitchFamily="49" charset="0"/>
                  <a:ea typeface="华文细黑" pitchFamily="2" charset="-122"/>
                </a:rPr>
                <a:t>...</a:t>
              </a:r>
              <a:endParaRPr kumimoji="0" lang="en-US" altLang="zh-CN" sz="1600" b="1" dirty="0">
                <a:solidFill>
                  <a:srgbClr val="000099"/>
                </a:solidFill>
                <a:latin typeface="Courier New" panose="02070309020205020404" pitchFamily="49" charset="0"/>
                <a:ea typeface="华文细黑" pitchFamily="2" charset="-122"/>
              </a:endParaRPr>
            </a:p>
          </p:txBody>
        </p:sp>
        <p:sp>
          <p:nvSpPr>
            <p:cNvPr id="567308" name="Rectangle 10"/>
            <p:cNvSpPr>
              <a:spLocks noChangeArrowheads="1"/>
            </p:cNvSpPr>
            <p:nvPr/>
          </p:nvSpPr>
          <p:spPr bwMode="auto">
            <a:xfrm>
              <a:off x="1995" y="1892"/>
              <a:ext cx="19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0</a:t>
              </a:r>
              <a:endParaRPr kumimoji="0" lang="en-US" altLang="zh-CN" sz="1600" b="1">
                <a:solidFill>
                  <a:srgbClr val="000099"/>
                </a:solidFill>
                <a:latin typeface="Courier New" panose="02070309020205020404" pitchFamily="49" charset="0"/>
                <a:ea typeface="华文细黑" pitchFamily="2" charset="-122"/>
              </a:endParaRPr>
            </a:p>
          </p:txBody>
        </p:sp>
        <p:sp>
          <p:nvSpPr>
            <p:cNvPr id="567309" name="Rectangle 11"/>
            <p:cNvSpPr>
              <a:spLocks noChangeArrowheads="1"/>
            </p:cNvSpPr>
            <p:nvPr/>
          </p:nvSpPr>
          <p:spPr bwMode="auto">
            <a:xfrm>
              <a:off x="1931" y="2868"/>
              <a:ext cx="2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75</a:t>
              </a:r>
              <a:endParaRPr kumimoji="0" lang="en-US" altLang="zh-CN" sz="1600" b="1">
                <a:solidFill>
                  <a:srgbClr val="000099"/>
                </a:solidFill>
                <a:latin typeface="Courier New" panose="02070309020205020404" pitchFamily="49" charset="0"/>
                <a:ea typeface="华文细黑" pitchFamily="2" charset="-122"/>
              </a:endParaRPr>
            </a:p>
          </p:txBody>
        </p:sp>
        <p:sp>
          <p:nvSpPr>
            <p:cNvPr id="567310" name="Rectangle 12"/>
            <p:cNvSpPr>
              <a:spLocks noChangeArrowheads="1"/>
            </p:cNvSpPr>
            <p:nvPr/>
          </p:nvSpPr>
          <p:spPr bwMode="auto">
            <a:xfrm>
              <a:off x="4377" y="1892"/>
              <a:ext cx="42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1100</a:t>
              </a:r>
              <a:endParaRPr kumimoji="0" lang="en-US" altLang="zh-CN" sz="1600" b="1">
                <a:solidFill>
                  <a:srgbClr val="000099"/>
                </a:solidFill>
                <a:latin typeface="Courier New" panose="02070309020205020404" pitchFamily="49" charset="0"/>
                <a:ea typeface="华文细黑" pitchFamily="2" charset="-122"/>
              </a:endParaRPr>
            </a:p>
          </p:txBody>
        </p:sp>
        <p:sp>
          <p:nvSpPr>
            <p:cNvPr id="567311" name="Rectangle 13"/>
            <p:cNvSpPr>
              <a:spLocks noChangeArrowheads="1"/>
            </p:cNvSpPr>
            <p:nvPr/>
          </p:nvSpPr>
          <p:spPr bwMode="auto">
            <a:xfrm>
              <a:off x="4377" y="2868"/>
              <a:ext cx="42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1175</a:t>
              </a:r>
              <a:endParaRPr kumimoji="0" lang="en-US" altLang="zh-CN" sz="1600" b="1">
                <a:solidFill>
                  <a:srgbClr val="000099"/>
                </a:solidFill>
                <a:latin typeface="Courier New" panose="02070309020205020404" pitchFamily="49" charset="0"/>
                <a:ea typeface="华文细黑" pitchFamily="2" charset="-122"/>
              </a:endParaRPr>
            </a:p>
          </p:txBody>
        </p:sp>
        <p:sp>
          <p:nvSpPr>
            <p:cNvPr id="567312" name="Rectangle 14"/>
            <p:cNvSpPr>
              <a:spLocks noChangeArrowheads="1"/>
            </p:cNvSpPr>
            <p:nvPr/>
          </p:nvSpPr>
          <p:spPr bwMode="auto">
            <a:xfrm>
              <a:off x="4776" y="1467"/>
              <a:ext cx="864" cy="504"/>
            </a:xfrm>
            <a:prstGeom prst="rect">
              <a:avLst/>
            </a:prstGeom>
            <a:solidFill>
              <a:srgbClr val="CCFFFF"/>
            </a:solidFill>
            <a:ln w="25560">
              <a:solidFill>
                <a:srgbClr val="0033CC"/>
              </a:solidFill>
              <a:miter lim="800000"/>
            </a:ln>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66FF"/>
                  </a:solidFill>
                  <a:latin typeface="Arial" panose="020B0604020202020204" pitchFamily="34" charset="0"/>
                  <a:ea typeface="华文细黑" pitchFamily="2" charset="-122"/>
                </a:rPr>
                <a:t>Library</a:t>
              </a:r>
              <a:endParaRPr kumimoji="0" lang="en-US" altLang="zh-CN" sz="1800">
                <a:solidFill>
                  <a:srgbClr val="0066FF"/>
                </a:solidFill>
                <a:latin typeface="Arial" panose="020B0604020202020204" pitchFamily="34" charset="0"/>
                <a:ea typeface="华文细黑" pitchFamily="2" charset="-122"/>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66FF"/>
                  </a:solidFill>
                  <a:latin typeface="Arial" panose="020B0604020202020204" pitchFamily="34" charset="0"/>
                  <a:ea typeface="华文细黑" pitchFamily="2" charset="-122"/>
                </a:rPr>
                <a:t>Routines</a:t>
              </a:r>
              <a:endParaRPr kumimoji="0" lang="en-US" altLang="zh-CN" sz="1800">
                <a:solidFill>
                  <a:srgbClr val="0066FF"/>
                </a:solidFill>
                <a:latin typeface="Arial" panose="020B0604020202020204" pitchFamily="34" charset="0"/>
                <a:ea typeface="华文细黑" pitchFamily="2" charset="-122"/>
              </a:endParaRPr>
            </a:p>
          </p:txBody>
        </p:sp>
        <p:sp>
          <p:nvSpPr>
            <p:cNvPr id="567313" name="Rectangle 15"/>
            <p:cNvSpPr>
              <a:spLocks noChangeArrowheads="1"/>
            </p:cNvSpPr>
            <p:nvPr/>
          </p:nvSpPr>
          <p:spPr bwMode="auto">
            <a:xfrm>
              <a:off x="4377" y="1372"/>
              <a:ext cx="42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1000</a:t>
              </a:r>
              <a:endParaRPr kumimoji="0" lang="en-US" altLang="zh-CN" sz="1600" b="1">
                <a:solidFill>
                  <a:srgbClr val="000099"/>
                </a:solidFill>
                <a:latin typeface="Courier New" panose="02070309020205020404" pitchFamily="49" charset="0"/>
                <a:ea typeface="华文细黑" pitchFamily="2" charset="-122"/>
              </a:endParaRPr>
            </a:p>
          </p:txBody>
        </p:sp>
        <p:sp>
          <p:nvSpPr>
            <p:cNvPr id="567314" name="Rectangle 16"/>
            <p:cNvSpPr>
              <a:spLocks noChangeArrowheads="1"/>
            </p:cNvSpPr>
            <p:nvPr/>
          </p:nvSpPr>
          <p:spPr bwMode="auto">
            <a:xfrm>
              <a:off x="3107" y="2868"/>
              <a:ext cx="34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175</a:t>
              </a:r>
              <a:endParaRPr kumimoji="0" lang="en-US" altLang="zh-CN" sz="1600" b="1">
                <a:solidFill>
                  <a:srgbClr val="000099"/>
                </a:solidFill>
                <a:latin typeface="Courier New" panose="02070309020205020404" pitchFamily="49" charset="0"/>
                <a:ea typeface="华文细黑" pitchFamily="2" charset="-122"/>
              </a:endParaRPr>
            </a:p>
          </p:txBody>
        </p:sp>
        <p:sp>
          <p:nvSpPr>
            <p:cNvPr id="15377" name="Rectangle 17"/>
            <p:cNvSpPr>
              <a:spLocks noChangeArrowheads="1"/>
            </p:cNvSpPr>
            <p:nvPr/>
          </p:nvSpPr>
          <p:spPr bwMode="auto">
            <a:xfrm>
              <a:off x="3448" y="1475"/>
              <a:ext cx="864" cy="504"/>
            </a:xfrm>
            <a:prstGeom prst="rect">
              <a:avLst/>
            </a:prstGeom>
            <a:solidFill>
              <a:srgbClr val="CCFFFF"/>
            </a:solidFill>
            <a:ln w="19080">
              <a:solidFill>
                <a:srgbClr val="0033CC"/>
              </a:solidFill>
              <a:miter lim="800000"/>
            </a:ln>
            <a:effectLst>
              <a:outerShdw dist="107933" dir="2700000" algn="ctr" rotWithShape="0">
                <a:srgbClr val="B2B2B2"/>
              </a:outerShdw>
            </a:effectLst>
          </p:spPr>
          <p:txBody>
            <a:bodyPr wrap="none" lIns="90360" tIns="44280" rIns="90360" bIns="44280" anchor="ctr"/>
            <a:lstStyle/>
            <a:p>
              <a:pPr algn="ct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800">
                  <a:solidFill>
                    <a:srgbClr val="0066FF"/>
                  </a:solidFill>
                  <a:latin typeface="Times New Roman" panose="02020603050405020304" pitchFamily="18" charset="0"/>
                  <a:ea typeface="+mn-ea"/>
                </a:rPr>
                <a:t>Library</a:t>
              </a:r>
              <a:endParaRPr kumimoji="0" lang="en-US" sz="1800">
                <a:solidFill>
                  <a:srgbClr val="0066FF"/>
                </a:solidFill>
                <a:latin typeface="Times New Roman" panose="02020603050405020304" pitchFamily="18" charset="0"/>
                <a:ea typeface="+mn-ea"/>
              </a:endParaRPr>
            </a:p>
            <a:p>
              <a:pPr algn="ct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800">
                  <a:solidFill>
                    <a:srgbClr val="0066FF"/>
                  </a:solidFill>
                  <a:latin typeface="Times New Roman" panose="02020603050405020304" pitchFamily="18" charset="0"/>
                  <a:ea typeface="+mn-ea"/>
                </a:rPr>
                <a:t>Routines</a:t>
              </a:r>
              <a:endParaRPr kumimoji="0" lang="en-US" sz="1800">
                <a:solidFill>
                  <a:srgbClr val="0066FF"/>
                </a:solidFill>
                <a:latin typeface="Times New Roman" panose="02020603050405020304" pitchFamily="18" charset="0"/>
                <a:ea typeface="+mn-ea"/>
              </a:endParaRPr>
            </a:p>
          </p:txBody>
        </p:sp>
        <p:sp>
          <p:nvSpPr>
            <p:cNvPr id="567316" name="Rectangle 18"/>
            <p:cNvSpPr>
              <a:spLocks noChangeArrowheads="1"/>
            </p:cNvSpPr>
            <p:nvPr/>
          </p:nvSpPr>
          <p:spPr bwMode="auto">
            <a:xfrm>
              <a:off x="3299" y="1372"/>
              <a:ext cx="19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0</a:t>
              </a:r>
              <a:endParaRPr kumimoji="0" lang="en-US" altLang="zh-CN" sz="1600" b="1">
                <a:solidFill>
                  <a:srgbClr val="000099"/>
                </a:solidFill>
                <a:latin typeface="Courier New" panose="02070309020205020404" pitchFamily="49" charset="0"/>
                <a:ea typeface="华文细黑" pitchFamily="2" charset="-122"/>
              </a:endParaRPr>
            </a:p>
          </p:txBody>
        </p:sp>
        <p:sp>
          <p:nvSpPr>
            <p:cNvPr id="567317" name="Rectangle 19"/>
            <p:cNvSpPr>
              <a:spLocks noChangeArrowheads="1"/>
            </p:cNvSpPr>
            <p:nvPr/>
          </p:nvSpPr>
          <p:spPr bwMode="auto">
            <a:xfrm>
              <a:off x="3107" y="1892"/>
              <a:ext cx="34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100</a:t>
              </a:r>
              <a:endParaRPr kumimoji="0" lang="en-US" altLang="zh-CN" sz="1600" b="1">
                <a:solidFill>
                  <a:srgbClr val="000099"/>
                </a:solidFill>
                <a:latin typeface="Courier New" panose="02070309020205020404" pitchFamily="49" charset="0"/>
                <a:ea typeface="华文细黑" pitchFamily="2" charset="-122"/>
              </a:endParaRPr>
            </a:p>
          </p:txBody>
        </p:sp>
        <p:grpSp>
          <p:nvGrpSpPr>
            <p:cNvPr id="567318" name="Group 20"/>
            <p:cNvGrpSpPr/>
            <p:nvPr/>
          </p:nvGrpSpPr>
          <p:grpSpPr bwMode="auto">
            <a:xfrm>
              <a:off x="344" y="3169"/>
              <a:ext cx="832" cy="407"/>
              <a:chOff x="344" y="3169"/>
              <a:chExt cx="832" cy="407"/>
            </a:xfrm>
          </p:grpSpPr>
          <p:sp>
            <p:nvSpPr>
              <p:cNvPr id="567319" name="AutoShape 21"/>
              <p:cNvSpPr>
                <a:spLocks noChangeArrowheads="1"/>
              </p:cNvSpPr>
              <p:nvPr/>
            </p:nvSpPr>
            <p:spPr bwMode="auto">
              <a:xfrm rot="10800000">
                <a:off x="344" y="3170"/>
                <a:ext cx="420"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20" name="AutoShape 22"/>
              <p:cNvSpPr/>
              <p:nvPr/>
            </p:nvSpPr>
            <p:spPr bwMode="auto">
              <a:xfrm rot="10800000">
                <a:off x="757" y="3170"/>
                <a:ext cx="420"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9"/>
                      <a:pt x="9639" y="27"/>
                      <a:pt x="21548" y="-1"/>
                    </a:cubicBezTo>
                  </a:path>
                  <a:path w="21600" h="21599" stroke="0" extrusionOk="0">
                    <a:moveTo>
                      <a:pt x="0" y="21599"/>
                    </a:moveTo>
                    <a:cubicBezTo>
                      <a:pt x="0" y="9689"/>
                      <a:pt x="9639" y="27"/>
                      <a:pt x="21548" y="-1"/>
                    </a:cubicBezTo>
                    <a:lnTo>
                      <a:pt x="21600" y="21599"/>
                    </a:lnTo>
                    <a:close/>
                  </a:path>
                </a:pathLst>
              </a:custGeom>
              <a:noFill/>
              <a:ln w="25560">
                <a:solidFill>
                  <a:srgbClr val="0066FF"/>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67321" name="Group 23"/>
            <p:cNvGrpSpPr/>
            <p:nvPr/>
          </p:nvGrpSpPr>
          <p:grpSpPr bwMode="auto">
            <a:xfrm>
              <a:off x="1512" y="3169"/>
              <a:ext cx="904" cy="407"/>
              <a:chOff x="1512" y="3169"/>
              <a:chExt cx="904" cy="407"/>
            </a:xfrm>
          </p:grpSpPr>
          <p:sp>
            <p:nvSpPr>
              <p:cNvPr id="567322" name="AutoShape 24"/>
              <p:cNvSpPr>
                <a:spLocks noChangeArrowheads="1"/>
              </p:cNvSpPr>
              <p:nvPr/>
            </p:nvSpPr>
            <p:spPr bwMode="auto">
              <a:xfrm rot="10800000">
                <a:off x="1513" y="3170"/>
                <a:ext cx="457"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23" name="AutoShape 25"/>
              <p:cNvSpPr/>
              <p:nvPr/>
            </p:nvSpPr>
            <p:spPr bwMode="auto">
              <a:xfrm rot="10800000">
                <a:off x="1961" y="3170"/>
                <a:ext cx="457"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8"/>
                      <a:pt x="9642" y="24"/>
                      <a:pt x="21552" y="-1"/>
                    </a:cubicBezTo>
                  </a:path>
                  <a:path w="21600" h="21599" stroke="0" extrusionOk="0">
                    <a:moveTo>
                      <a:pt x="0" y="21599"/>
                    </a:moveTo>
                    <a:cubicBezTo>
                      <a:pt x="0" y="9688"/>
                      <a:pt x="9642" y="24"/>
                      <a:pt x="21552" y="-1"/>
                    </a:cubicBezTo>
                    <a:lnTo>
                      <a:pt x="21600" y="21599"/>
                    </a:lnTo>
                    <a:close/>
                  </a:path>
                </a:pathLst>
              </a:custGeom>
              <a:noFill/>
              <a:ln w="25560">
                <a:solidFill>
                  <a:srgbClr val="0066FF"/>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67324" name="Group 26"/>
            <p:cNvGrpSpPr/>
            <p:nvPr/>
          </p:nvGrpSpPr>
          <p:grpSpPr bwMode="auto">
            <a:xfrm>
              <a:off x="2784" y="3169"/>
              <a:ext cx="976" cy="407"/>
              <a:chOff x="2784" y="3169"/>
              <a:chExt cx="976" cy="407"/>
            </a:xfrm>
          </p:grpSpPr>
          <p:sp>
            <p:nvSpPr>
              <p:cNvPr id="567325" name="AutoShape 27"/>
              <p:cNvSpPr>
                <a:spLocks noChangeArrowheads="1"/>
              </p:cNvSpPr>
              <p:nvPr/>
            </p:nvSpPr>
            <p:spPr bwMode="auto">
              <a:xfrm rot="10800000">
                <a:off x="2784" y="3170"/>
                <a:ext cx="494"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26" name="AutoShape 28"/>
              <p:cNvSpPr/>
              <p:nvPr/>
            </p:nvSpPr>
            <p:spPr bwMode="auto">
              <a:xfrm rot="10800000">
                <a:off x="3267" y="3170"/>
                <a:ext cx="494"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6"/>
                      <a:pt x="9644" y="22"/>
                      <a:pt x="21556" y="-1"/>
                    </a:cubicBezTo>
                  </a:path>
                  <a:path w="21600" h="21599" stroke="0" extrusionOk="0">
                    <a:moveTo>
                      <a:pt x="0" y="21599"/>
                    </a:moveTo>
                    <a:cubicBezTo>
                      <a:pt x="0" y="9686"/>
                      <a:pt x="9644" y="22"/>
                      <a:pt x="21556" y="-1"/>
                    </a:cubicBezTo>
                    <a:lnTo>
                      <a:pt x="21600" y="21599"/>
                    </a:lnTo>
                    <a:close/>
                  </a:path>
                </a:pathLst>
              </a:custGeom>
              <a:noFill/>
              <a:ln w="25560">
                <a:solidFill>
                  <a:srgbClr val="0066FF"/>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67327" name="Rectangle 29"/>
            <p:cNvSpPr>
              <a:spLocks noChangeArrowheads="1"/>
            </p:cNvSpPr>
            <p:nvPr/>
          </p:nvSpPr>
          <p:spPr bwMode="auto">
            <a:xfrm>
              <a:off x="225" y="3635"/>
              <a:ext cx="8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dirty="0">
                  <a:solidFill>
                    <a:srgbClr val="000099"/>
                  </a:solidFill>
                  <a:latin typeface="Arial" panose="020B0604020202020204" pitchFamily="34" charset="0"/>
                  <a:ea typeface="华文细黑" pitchFamily="2" charset="-122"/>
                </a:rPr>
                <a:t>Compilation</a:t>
              </a:r>
              <a:endParaRPr kumimoji="0" lang="en-US" altLang="zh-CN" sz="1800" dirty="0">
                <a:solidFill>
                  <a:srgbClr val="000099"/>
                </a:solidFill>
                <a:latin typeface="Arial" panose="020B0604020202020204" pitchFamily="34" charset="0"/>
                <a:ea typeface="华文细黑" pitchFamily="2" charset="-122"/>
              </a:endParaRPr>
            </a:p>
          </p:txBody>
        </p:sp>
        <p:sp>
          <p:nvSpPr>
            <p:cNvPr id="567328" name="Rectangle 30"/>
            <p:cNvSpPr>
              <a:spLocks noChangeArrowheads="1"/>
            </p:cNvSpPr>
            <p:nvPr/>
          </p:nvSpPr>
          <p:spPr bwMode="auto">
            <a:xfrm>
              <a:off x="1538" y="3635"/>
              <a:ext cx="7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0099"/>
                  </a:solidFill>
                  <a:latin typeface="Arial" panose="020B0604020202020204" pitchFamily="34" charset="0"/>
                  <a:ea typeface="华文细黑" pitchFamily="2" charset="-122"/>
                </a:rPr>
                <a:t>Assembly</a:t>
              </a:r>
              <a:endParaRPr kumimoji="0" lang="en-US" altLang="zh-CN" sz="1800">
                <a:solidFill>
                  <a:srgbClr val="000099"/>
                </a:solidFill>
                <a:latin typeface="Arial" panose="020B0604020202020204" pitchFamily="34" charset="0"/>
                <a:ea typeface="华文细黑" pitchFamily="2" charset="-122"/>
              </a:endParaRPr>
            </a:p>
          </p:txBody>
        </p:sp>
        <p:sp>
          <p:nvSpPr>
            <p:cNvPr id="567329" name="Rectangle 31"/>
            <p:cNvSpPr>
              <a:spLocks noChangeArrowheads="1"/>
            </p:cNvSpPr>
            <p:nvPr/>
          </p:nvSpPr>
          <p:spPr bwMode="auto">
            <a:xfrm>
              <a:off x="2906" y="3635"/>
              <a:ext cx="5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0099"/>
                  </a:solidFill>
                  <a:latin typeface="Arial" panose="020B0604020202020204" pitchFamily="34" charset="0"/>
                  <a:ea typeface="华文细黑" pitchFamily="2" charset="-122"/>
                </a:rPr>
                <a:t>Linking</a:t>
              </a:r>
              <a:endParaRPr kumimoji="0" lang="en-US" altLang="zh-CN" sz="1800">
                <a:solidFill>
                  <a:srgbClr val="000099"/>
                </a:solidFill>
                <a:latin typeface="Arial" panose="020B0604020202020204" pitchFamily="34" charset="0"/>
                <a:ea typeface="华文细黑" pitchFamily="2" charset="-122"/>
              </a:endParaRPr>
            </a:p>
          </p:txBody>
        </p:sp>
        <p:sp>
          <p:nvSpPr>
            <p:cNvPr id="567330" name="Rectangle 32"/>
            <p:cNvSpPr>
              <a:spLocks noChangeArrowheads="1"/>
            </p:cNvSpPr>
            <p:nvPr/>
          </p:nvSpPr>
          <p:spPr bwMode="auto">
            <a:xfrm>
              <a:off x="4282" y="3635"/>
              <a:ext cx="6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FF00FF"/>
                  </a:solidFill>
                  <a:latin typeface="Arial" panose="020B0604020202020204" pitchFamily="34" charset="0"/>
                  <a:ea typeface="华文细黑" pitchFamily="2" charset="-122"/>
                </a:rPr>
                <a:t>Loading</a:t>
              </a:r>
              <a:endParaRPr kumimoji="0" lang="en-US" altLang="zh-CN" sz="1800">
                <a:solidFill>
                  <a:srgbClr val="FF00FF"/>
                </a:solidFill>
                <a:latin typeface="Arial" panose="020B0604020202020204" pitchFamily="34" charset="0"/>
                <a:ea typeface="华文细黑" pitchFamily="2" charset="-122"/>
              </a:endParaRPr>
            </a:p>
          </p:txBody>
        </p:sp>
        <p:sp>
          <p:nvSpPr>
            <p:cNvPr id="567331" name="Rectangle 33"/>
            <p:cNvSpPr>
              <a:spLocks noChangeArrowheads="1"/>
            </p:cNvSpPr>
            <p:nvPr/>
          </p:nvSpPr>
          <p:spPr bwMode="auto">
            <a:xfrm>
              <a:off x="4776" y="1979"/>
              <a:ext cx="864" cy="1096"/>
            </a:xfrm>
            <a:prstGeom prst="rect">
              <a:avLst/>
            </a:prstGeom>
            <a:solidFill>
              <a:srgbClr val="CCFFFF"/>
            </a:solidFill>
            <a:ln w="19080">
              <a:solidFill>
                <a:srgbClr val="000099"/>
              </a:solidFill>
              <a:miter lim="800000"/>
            </a:ln>
          </p:spPr>
          <p:txBody>
            <a:bodyPr wrap="none" lIns="90360" tIns="44280" rIns="90360" bIns="4428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  :</a:t>
              </a:r>
              <a:endParaRPr kumimoji="0" lang="en-US" altLang="zh-CN" sz="1600" b="1">
                <a:solidFill>
                  <a:srgbClr val="000099"/>
                </a:solidFill>
                <a:latin typeface="Courier New" panose="02070309020205020404" pitchFamily="49" charset="0"/>
                <a:ea typeface="华文细黑" pitchFamily="2" charset="-122"/>
              </a:endParaRP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  :</a:t>
              </a:r>
              <a:endParaRPr kumimoji="0" lang="en-US" altLang="zh-CN" sz="1600" b="1">
                <a:solidFill>
                  <a:srgbClr val="000099"/>
                </a:solidFill>
                <a:latin typeface="Courier New" panose="02070309020205020404" pitchFamily="49" charset="0"/>
                <a:ea typeface="华文细黑" pitchFamily="2" charset="-122"/>
              </a:endParaRP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  :</a:t>
              </a:r>
              <a:endParaRPr kumimoji="0" lang="en-US" altLang="zh-CN" sz="1600" b="1">
                <a:solidFill>
                  <a:srgbClr val="000099"/>
                </a:solidFill>
                <a:latin typeface="Courier New" panose="02070309020205020404" pitchFamily="49" charset="0"/>
                <a:ea typeface="华文细黑" pitchFamily="2" charset="-122"/>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jmp 1175</a:t>
              </a:r>
              <a:endParaRPr kumimoji="0" lang="en-US" altLang="zh-CN" sz="1600" b="1">
                <a:solidFill>
                  <a:srgbClr val="000099"/>
                </a:solidFill>
                <a:latin typeface="Courier New" panose="02070309020205020404" pitchFamily="49" charset="0"/>
                <a:ea typeface="华文细黑" pitchFamily="2" charset="-122"/>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  :</a:t>
              </a:r>
              <a:endParaRPr kumimoji="0" lang="en-US" altLang="zh-CN" sz="1600" b="1">
                <a:solidFill>
                  <a:srgbClr val="000099"/>
                </a:solidFill>
                <a:latin typeface="Courier New" panose="02070309020205020404" pitchFamily="49" charset="0"/>
                <a:ea typeface="华文细黑" pitchFamily="2" charset="-122"/>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anose="02070309020205020404" pitchFamily="49" charset="0"/>
                  <a:ea typeface="华文细黑" pitchFamily="2" charset="-122"/>
                </a:rPr>
                <a:t>  ...</a:t>
              </a:r>
              <a:endParaRPr kumimoji="0" lang="en-US" altLang="zh-CN" sz="1600" b="1">
                <a:solidFill>
                  <a:srgbClr val="000099"/>
                </a:solidFill>
                <a:latin typeface="Courier New" panose="02070309020205020404" pitchFamily="49" charset="0"/>
                <a:ea typeface="华文细黑" pitchFamily="2" charset="-122"/>
              </a:endParaRPr>
            </a:p>
          </p:txBody>
        </p:sp>
        <p:sp>
          <p:nvSpPr>
            <p:cNvPr id="15394" name="Rectangle 34"/>
            <p:cNvSpPr>
              <a:spLocks noChangeArrowheads="1"/>
            </p:cNvSpPr>
            <p:nvPr/>
          </p:nvSpPr>
          <p:spPr bwMode="auto">
            <a:xfrm>
              <a:off x="3448" y="1979"/>
              <a:ext cx="864" cy="1096"/>
            </a:xfrm>
            <a:prstGeom prst="rect">
              <a:avLst/>
            </a:prstGeom>
            <a:solidFill>
              <a:srgbClr val="CCFFFF"/>
            </a:solidFill>
            <a:ln w="19080">
              <a:solidFill>
                <a:srgbClr val="0033CC"/>
              </a:solidFill>
              <a:miter lim="800000"/>
            </a:ln>
            <a:effectLst>
              <a:outerShdw dist="107933" dir="2700000" algn="ctr" rotWithShape="0">
                <a:srgbClr val="B2B2B2"/>
              </a:outerShdw>
            </a:effectLst>
          </p:spPr>
          <p:txBody>
            <a:bodyPr wrap="none" lIns="90360" tIns="44280" rIns="90360" bIns="44280" anchor="ctr"/>
            <a:lstStyle/>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anose="02070309020205020404" pitchFamily="49" charset="0"/>
                  <a:ea typeface="+mn-ea"/>
                </a:rPr>
                <a:t>  :</a:t>
              </a:r>
              <a:endParaRPr kumimoji="0" lang="en-US" sz="1600" b="1">
                <a:solidFill>
                  <a:srgbClr val="000099"/>
                </a:solidFill>
                <a:latin typeface="Courier New" panose="02070309020205020404" pitchFamily="49" charset="0"/>
                <a:ea typeface="+mn-ea"/>
              </a:endParaRPr>
            </a:p>
            <a:p>
              <a:pPr fontAlgn="auto">
                <a:lnSpc>
                  <a:spcPct val="90000"/>
                </a:lnSpc>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anose="02070309020205020404" pitchFamily="49" charset="0"/>
                  <a:ea typeface="+mn-ea"/>
                </a:rPr>
                <a:t>  :</a:t>
              </a:r>
              <a:endParaRPr kumimoji="0" lang="en-US" sz="1600" b="1">
                <a:solidFill>
                  <a:srgbClr val="000099"/>
                </a:solidFill>
                <a:latin typeface="Courier New" panose="02070309020205020404" pitchFamily="49" charset="0"/>
                <a:ea typeface="+mn-ea"/>
              </a:endParaRPr>
            </a:p>
            <a:p>
              <a:pPr fontAlgn="auto">
                <a:lnSpc>
                  <a:spcPct val="90000"/>
                </a:lnSpc>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anose="02070309020205020404" pitchFamily="49" charset="0"/>
                  <a:ea typeface="+mn-ea"/>
                </a:rPr>
                <a:t>  :</a:t>
              </a:r>
              <a:endParaRPr kumimoji="0" lang="en-US" sz="1600" b="1">
                <a:solidFill>
                  <a:srgbClr val="000099"/>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anose="02070309020205020404" pitchFamily="49" charset="0"/>
                  <a:ea typeface="+mn-ea"/>
                </a:rPr>
                <a:t>jmp 175</a:t>
              </a:r>
              <a:endParaRPr kumimoji="0" lang="en-US" sz="1600" b="1">
                <a:solidFill>
                  <a:srgbClr val="000099"/>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anose="02070309020205020404" pitchFamily="49" charset="0"/>
                  <a:ea typeface="+mn-ea"/>
                </a:rPr>
                <a:t>  :</a:t>
              </a:r>
              <a:endParaRPr kumimoji="0" lang="en-US" sz="1600" b="1">
                <a:solidFill>
                  <a:srgbClr val="000099"/>
                </a:solidFill>
                <a:latin typeface="Courier New" panose="02070309020205020404" pitchFamily="49" charset="0"/>
                <a:ea typeface="+mn-ea"/>
              </a:endParaRPr>
            </a:p>
            <a:p>
              <a:pPr fontAlgn="auto">
                <a:spcBef>
                  <a:spcPts val="0"/>
                </a:spcBef>
                <a:spcAft>
                  <a:spcPts val="0"/>
                </a:spcAft>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anose="02070309020205020404" pitchFamily="49" charset="0"/>
                  <a:ea typeface="+mn-ea"/>
                </a:rPr>
                <a:t>  ...</a:t>
              </a:r>
              <a:endParaRPr kumimoji="0" lang="en-US" sz="1600" b="1">
                <a:solidFill>
                  <a:srgbClr val="000099"/>
                </a:solidFill>
                <a:latin typeface="Courier New" panose="02070309020205020404" pitchFamily="49" charset="0"/>
                <a:ea typeface="+mn-ea"/>
              </a:endParaRPr>
            </a:p>
          </p:txBody>
        </p:sp>
        <p:sp>
          <p:nvSpPr>
            <p:cNvPr id="567333" name="Line 35"/>
            <p:cNvSpPr>
              <a:spLocks noChangeShapeType="1"/>
            </p:cNvSpPr>
            <p:nvPr/>
          </p:nvSpPr>
          <p:spPr bwMode="auto">
            <a:xfrm flipV="1">
              <a:off x="5648" y="1103"/>
              <a:ext cx="1" cy="2330"/>
            </a:xfrm>
            <a:prstGeom prst="line">
              <a:avLst/>
            </a:prstGeom>
            <a:noFill/>
            <a:ln w="50760">
              <a:solidFill>
                <a:srgbClr val="000099"/>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67334" name="Line 36"/>
            <p:cNvSpPr>
              <a:spLocks noChangeShapeType="1"/>
            </p:cNvSpPr>
            <p:nvPr/>
          </p:nvSpPr>
          <p:spPr bwMode="auto">
            <a:xfrm flipV="1">
              <a:off x="4784" y="1095"/>
              <a:ext cx="1" cy="2338"/>
            </a:xfrm>
            <a:prstGeom prst="line">
              <a:avLst/>
            </a:prstGeom>
            <a:noFill/>
            <a:ln w="50760">
              <a:solidFill>
                <a:srgbClr val="000099"/>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567335" name="Group 37"/>
            <p:cNvGrpSpPr/>
            <p:nvPr/>
          </p:nvGrpSpPr>
          <p:grpSpPr bwMode="auto">
            <a:xfrm>
              <a:off x="4008" y="3112"/>
              <a:ext cx="1152" cy="464"/>
              <a:chOff x="4008" y="3112"/>
              <a:chExt cx="1152" cy="464"/>
            </a:xfrm>
          </p:grpSpPr>
          <p:sp>
            <p:nvSpPr>
              <p:cNvPr id="567336" name="AutoShape 38"/>
              <p:cNvSpPr>
                <a:spLocks noChangeArrowheads="1"/>
              </p:cNvSpPr>
              <p:nvPr/>
            </p:nvSpPr>
            <p:spPr bwMode="auto">
              <a:xfrm rot="10800000">
                <a:off x="4009" y="3169"/>
                <a:ext cx="585"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37" name="AutoShape 39"/>
              <p:cNvSpPr>
                <a:spLocks noChangeArrowheads="1"/>
              </p:cNvSpPr>
              <p:nvPr/>
            </p:nvSpPr>
            <p:spPr bwMode="auto">
              <a:xfrm rot="10800000">
                <a:off x="4576" y="3169"/>
                <a:ext cx="585"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3"/>
                      <a:pt x="9648" y="18"/>
                      <a:pt x="21563" y="-1"/>
                    </a:cubicBezTo>
                  </a:path>
                  <a:path w="21600" h="21599" stroke="0" extrusionOk="0">
                    <a:moveTo>
                      <a:pt x="0" y="21599"/>
                    </a:moveTo>
                    <a:cubicBezTo>
                      <a:pt x="0" y="9683"/>
                      <a:pt x="9648" y="18"/>
                      <a:pt x="21563" y="-1"/>
                    </a:cubicBezTo>
                    <a:lnTo>
                      <a:pt x="21600" y="21599"/>
                    </a:lnTo>
                    <a:close/>
                  </a:path>
                </a:pathLst>
              </a:custGeom>
              <a:noFill/>
              <a:ln w="25560">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38" name="Line 40"/>
              <p:cNvSpPr>
                <a:spLocks noChangeShapeType="1"/>
              </p:cNvSpPr>
              <p:nvPr/>
            </p:nvSpPr>
            <p:spPr bwMode="auto">
              <a:xfrm flipV="1">
                <a:off x="5152" y="3111"/>
                <a:ext cx="1" cy="114"/>
              </a:xfrm>
              <a:prstGeom prst="line">
                <a:avLst/>
              </a:prstGeom>
              <a:noFill/>
              <a:ln w="19080">
                <a:solidFill>
                  <a:srgbClr val="FF00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67339" name="Text Box 41"/>
            <p:cNvSpPr txBox="1">
              <a:spLocks noChangeArrowheads="1"/>
            </p:cNvSpPr>
            <p:nvPr/>
          </p:nvSpPr>
          <p:spPr bwMode="auto">
            <a:xfrm>
              <a:off x="3906" y="3888"/>
              <a:ext cx="17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anose="02020603050405020304" pitchFamily="18" charset="0"/>
                  <a:ea typeface="宋体" pitchFamily="2" charset="-122"/>
                </a:defRPr>
              </a:lvl9pPr>
            </a:lstStyle>
            <a:p>
              <a:r>
                <a:rPr kumimoji="0" lang="en-US" altLang="zh-CN">
                  <a:solidFill>
                    <a:srgbClr val="FF00FF"/>
                  </a:solidFill>
                </a:rPr>
                <a:t>(program relocation)</a:t>
              </a:r>
              <a:endParaRPr kumimoji="0" lang="en-US" altLang="zh-CN">
                <a:solidFill>
                  <a:srgbClr val="FF00FF"/>
                </a:solidFill>
              </a:endParaRPr>
            </a:p>
          </p:txBody>
        </p:sp>
      </p:grpSp>
      <p:sp>
        <p:nvSpPr>
          <p:cNvPr id="5" name="灯片编号占位符 4"/>
          <p:cNvSpPr txBox="1">
            <a:spLocks noGrp="1"/>
          </p:cNvSpPr>
          <p:nvPr/>
        </p:nvSpPr>
        <p:spPr>
          <a:xfrm>
            <a:off x="6621463" y="6030913"/>
            <a:ext cx="2133600" cy="365125"/>
          </a:xfrm>
          <a:prstGeom prst="rect">
            <a:avLst/>
          </a:prstGeom>
          <a:noFill/>
        </p:spPr>
        <p:txBody>
          <a:bodyPr anchor="ctr"/>
          <a:lstStyle/>
          <a:p>
            <a:pPr algn="r" fontAlgn="auto">
              <a:spcBef>
                <a:spcPts val="0"/>
              </a:spcBef>
              <a:spcAft>
                <a:spcPts val="0"/>
              </a:spcAft>
              <a:defRPr/>
            </a:pPr>
            <a:fld id="{75FF0930-9358-48D8-88A1-3C0CF09DDD58}" type="slidenum">
              <a:rPr kumimoji="0" lang="zh-CN" altLang="en-US" sz="1200">
                <a:solidFill>
                  <a:schemeClr val="tx1">
                    <a:tint val="75000"/>
                  </a:schemeClr>
                </a:solidFill>
                <a:latin typeface="Arial Unicode MS" panose="020B0604020202020204" pitchFamily="34" charset="-122"/>
                <a:ea typeface="华文细黑" pitchFamily="2" charset="-122"/>
              </a:rPr>
            </a:fld>
            <a:endParaRPr kumimoji="0" lang="zh-CN" altLang="en-US" sz="1200">
              <a:solidFill>
                <a:schemeClr val="tx1">
                  <a:tint val="75000"/>
                </a:schemeClr>
              </a:solidFill>
              <a:latin typeface="Arial Unicode MS" panose="020B0604020202020204" pitchFamily="34" charset="-122"/>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 calcmode="lin" valueType="num">
                                      <p:cBhvr additive="base">
                                        <p:cTn id="7" dur="500" fill="hold"/>
                                        <p:tgtEl>
                                          <p:spTgt spid="567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7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67301"/>
                                        </p:tgtEl>
                                        <p:attrNameLst>
                                          <p:attrName>style.visibility</p:attrName>
                                        </p:attrNameLst>
                                      </p:cBhvr>
                                      <p:to>
                                        <p:strVal val="visible"/>
                                      </p:to>
                                    </p:set>
                                    <p:animEffect transition="in" filter="circle(in)">
                                      <p:cBhvr>
                                        <p:cTn id="13" dur="2000"/>
                                        <p:tgtEl>
                                          <p:spTgt spid="56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p:cNvSpPr>
          <p:nvPr>
            <p:ph type="body" idx="4294967295"/>
          </p:nvPr>
        </p:nvSpPr>
        <p:spPr>
          <a:xfrm>
            <a:off x="0" y="1125538"/>
            <a:ext cx="8675688" cy="5040312"/>
          </a:xfrm>
        </p:spPr>
        <p:txBody>
          <a:bodyPr/>
          <a:lstStyle/>
          <a:p>
            <a:pPr>
              <a:spcAft>
                <a:spcPct val="10000"/>
              </a:spcAft>
              <a:buFont typeface="Wingdings" panose="05000000000000000000" pitchFamily="2" charset="2"/>
              <a:buChar char="l"/>
            </a:pPr>
            <a:r>
              <a:rPr lang="zh-CN" altLang="en-US" b="0" dirty="0">
                <a:ea typeface="黑体" pitchFamily="49" charset="-122"/>
              </a:rPr>
              <a:t>逻辑空间的组织</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程序的逻辑地址空间被划分为若干个</a:t>
            </a:r>
            <a:r>
              <a:rPr lang="zh-CN" altLang="en-US" dirty="0">
                <a:solidFill>
                  <a:srgbClr val="FF0000"/>
                </a:solidFill>
                <a:latin typeface="楷体_GB2312" pitchFamily="49" charset="-122"/>
                <a:ea typeface="楷体_GB2312" pitchFamily="49" charset="-122"/>
              </a:rPr>
              <a:t>段</a:t>
            </a:r>
            <a:r>
              <a:rPr lang="zh-CN" altLang="en-US" b="0" dirty="0">
                <a:latin typeface="楷体_GB2312" pitchFamily="49" charset="-122"/>
                <a:ea typeface="楷体_GB2312" pitchFamily="49" charset="-122"/>
              </a:rPr>
              <a:t>，每个段定义了一组</a:t>
            </a:r>
            <a:r>
              <a:rPr lang="zh-CN" altLang="en-US" dirty="0">
                <a:solidFill>
                  <a:srgbClr val="FF0000"/>
                </a:solidFill>
                <a:latin typeface="楷体_GB2312" pitchFamily="49" charset="-122"/>
                <a:ea typeface="楷体_GB2312" pitchFamily="49" charset="-122"/>
              </a:rPr>
              <a:t>逻辑信息</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每个段都有自己的名字。为了实现简单起见，通常可用一个</a:t>
            </a:r>
            <a:r>
              <a:rPr lang="zh-CN" altLang="en-US" dirty="0">
                <a:solidFill>
                  <a:srgbClr val="FF0000"/>
                </a:solidFill>
                <a:latin typeface="楷体_GB2312" pitchFamily="49" charset="-122"/>
                <a:ea typeface="楷体_GB2312" pitchFamily="49" charset="-122"/>
              </a:rPr>
              <a:t>段号</a:t>
            </a:r>
            <a:r>
              <a:rPr lang="zh-CN" altLang="en-US" b="0" dirty="0">
                <a:latin typeface="楷体_GB2312" pitchFamily="49" charset="-122"/>
                <a:ea typeface="楷体_GB2312" pitchFamily="49" charset="-122"/>
              </a:rPr>
              <a:t>来代替段名。</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每个段都从</a:t>
            </a:r>
            <a:r>
              <a:rPr lang="en-US" altLang="zh-CN" dirty="0">
                <a:solidFill>
                  <a:srgbClr val="FF0000"/>
                </a:solidFill>
                <a:latin typeface="楷体_GB2312" pitchFamily="49" charset="-122"/>
                <a:ea typeface="楷体_GB2312" pitchFamily="49" charset="-122"/>
              </a:rPr>
              <a:t>0</a:t>
            </a:r>
            <a:r>
              <a:rPr lang="zh-CN" altLang="en-US" b="0" dirty="0">
                <a:latin typeface="楷体_GB2312" pitchFamily="49" charset="-122"/>
                <a:ea typeface="楷体_GB2312" pitchFamily="49" charset="-122"/>
              </a:rPr>
              <a:t>开始编址，并占用一段连续的地址空间。</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段的长度由相应的逻辑信息组的长度决定，因而各段长度</a:t>
            </a:r>
            <a:r>
              <a:rPr lang="zh-CN" altLang="en-US" dirty="0">
                <a:solidFill>
                  <a:srgbClr val="FF0000"/>
                </a:solidFill>
                <a:latin typeface="楷体_GB2312" pitchFamily="49" charset="-122"/>
                <a:ea typeface="楷体_GB2312" pitchFamily="49" charset="-122"/>
              </a:rPr>
              <a:t>不等</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整个作业的地址空间由于是分成多个段，因而是</a:t>
            </a:r>
            <a:r>
              <a:rPr lang="zh-CN" altLang="en-US" dirty="0">
                <a:solidFill>
                  <a:srgbClr val="FF0000"/>
                </a:solidFill>
                <a:latin typeface="楷体_GB2312" pitchFamily="49" charset="-122"/>
                <a:ea typeface="楷体_GB2312" pitchFamily="49" charset="-122"/>
              </a:rPr>
              <a:t>二维</a:t>
            </a:r>
            <a:r>
              <a:rPr lang="zh-CN" altLang="en-US" b="0" dirty="0">
                <a:latin typeface="楷体_GB2312" pitchFamily="49" charset="-122"/>
                <a:ea typeface="楷体_GB2312" pitchFamily="49" charset="-122"/>
              </a:rPr>
              <a:t>的，亦即，其逻辑地址由</a:t>
            </a:r>
            <a:r>
              <a:rPr lang="zh-CN" altLang="en-US" dirty="0">
                <a:solidFill>
                  <a:srgbClr val="FF0000"/>
                </a:solidFill>
                <a:latin typeface="楷体_GB2312" pitchFamily="49" charset="-122"/>
                <a:ea typeface="楷体_GB2312" pitchFamily="49" charset="-122"/>
              </a:rPr>
              <a:t>段号</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段名</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和</a:t>
            </a:r>
            <a:r>
              <a:rPr lang="zh-CN" altLang="en-US" dirty="0">
                <a:solidFill>
                  <a:srgbClr val="FF0000"/>
                </a:solidFill>
                <a:latin typeface="楷体_GB2312" pitchFamily="49" charset="-122"/>
                <a:ea typeface="楷体_GB2312" pitchFamily="49" charset="-122"/>
              </a:rPr>
              <a:t>段内偏移量</a:t>
            </a:r>
            <a:r>
              <a:rPr lang="zh-CN" altLang="en-US" b="0" dirty="0">
                <a:latin typeface="楷体_GB2312" pitchFamily="49" charset="-122"/>
                <a:ea typeface="楷体_GB2312" pitchFamily="49" charset="-122"/>
              </a:rPr>
              <a:t>所组成。</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分段系统往往需要</a:t>
            </a:r>
            <a:r>
              <a:rPr lang="zh-CN" altLang="en-US" dirty="0">
                <a:solidFill>
                  <a:srgbClr val="FF0000"/>
                </a:solidFill>
                <a:latin typeface="楷体_GB2312" pitchFamily="49" charset="-122"/>
                <a:ea typeface="楷体_GB2312" pitchFamily="49" charset="-122"/>
              </a:rPr>
              <a:t>编译程序</a:t>
            </a:r>
            <a:r>
              <a:rPr lang="zh-CN" altLang="en-US" b="0" dirty="0">
                <a:latin typeface="楷体_GB2312" pitchFamily="49" charset="-122"/>
                <a:ea typeface="楷体_GB2312" pitchFamily="49" charset="-122"/>
              </a:rPr>
              <a:t>的支持。</a:t>
            </a:r>
            <a:r>
              <a:rPr lang="zh-CN" altLang="en-US" b="0" dirty="0">
                <a:ea typeface="仿宋_GB2312" pitchFamily="49" charset="-122"/>
              </a:rPr>
              <a:t> </a:t>
            </a:r>
            <a:endParaRPr lang="zh-CN" altLang="en-US" b="0" dirty="0">
              <a:ea typeface="仿宋_GB2312" pitchFamily="49" charset="-122"/>
            </a:endParaRPr>
          </a:p>
        </p:txBody>
      </p:sp>
      <p:sp>
        <p:nvSpPr>
          <p:cNvPr id="36659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6594">
                                            <p:txEl>
                                              <p:pRg st="0" end="0"/>
                                            </p:txEl>
                                          </p:spTgt>
                                        </p:tgtEl>
                                        <p:attrNameLst>
                                          <p:attrName>style.visibility</p:attrName>
                                        </p:attrNameLst>
                                      </p:cBhvr>
                                      <p:to>
                                        <p:strVal val="visible"/>
                                      </p:to>
                                    </p:set>
                                    <p:anim calcmode="lin" valueType="num">
                                      <p:cBhvr additive="base">
                                        <p:cTn id="7" dur="500" fill="hold"/>
                                        <p:tgtEl>
                                          <p:spTgt spid="3665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6594">
                                            <p:txEl>
                                              <p:pRg st="1" end="1"/>
                                            </p:txEl>
                                          </p:spTgt>
                                        </p:tgtEl>
                                        <p:attrNameLst>
                                          <p:attrName>style.visibility</p:attrName>
                                        </p:attrNameLst>
                                      </p:cBhvr>
                                      <p:to>
                                        <p:strVal val="visible"/>
                                      </p:to>
                                    </p:set>
                                    <p:anim calcmode="lin" valueType="num">
                                      <p:cBhvr additive="base">
                                        <p:cTn id="13" dur="1000" fill="hold"/>
                                        <p:tgtEl>
                                          <p:spTgt spid="36659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65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6594">
                                            <p:txEl>
                                              <p:pRg st="2" end="2"/>
                                            </p:txEl>
                                          </p:spTgt>
                                        </p:tgtEl>
                                        <p:attrNameLst>
                                          <p:attrName>style.visibility</p:attrName>
                                        </p:attrNameLst>
                                      </p:cBhvr>
                                      <p:to>
                                        <p:strVal val="visible"/>
                                      </p:to>
                                    </p:set>
                                    <p:anim calcmode="lin" valueType="num">
                                      <p:cBhvr additive="base">
                                        <p:cTn id="19" dur="1000" fill="hold"/>
                                        <p:tgtEl>
                                          <p:spTgt spid="36659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65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6594">
                                            <p:txEl>
                                              <p:pRg st="3" end="3"/>
                                            </p:txEl>
                                          </p:spTgt>
                                        </p:tgtEl>
                                        <p:attrNameLst>
                                          <p:attrName>style.visibility</p:attrName>
                                        </p:attrNameLst>
                                      </p:cBhvr>
                                      <p:to>
                                        <p:strVal val="visible"/>
                                      </p:to>
                                    </p:set>
                                    <p:anim calcmode="lin" valueType="num">
                                      <p:cBhvr additive="base">
                                        <p:cTn id="25" dur="1000" fill="hold"/>
                                        <p:tgtEl>
                                          <p:spTgt spid="36659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65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6594">
                                            <p:txEl>
                                              <p:pRg st="4" end="4"/>
                                            </p:txEl>
                                          </p:spTgt>
                                        </p:tgtEl>
                                        <p:attrNameLst>
                                          <p:attrName>style.visibility</p:attrName>
                                        </p:attrNameLst>
                                      </p:cBhvr>
                                      <p:to>
                                        <p:strVal val="visible"/>
                                      </p:to>
                                    </p:set>
                                    <p:anim calcmode="lin" valueType="num">
                                      <p:cBhvr additive="base">
                                        <p:cTn id="31" dur="1000" fill="hold"/>
                                        <p:tgtEl>
                                          <p:spTgt spid="36659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65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6594">
                                            <p:txEl>
                                              <p:pRg st="5" end="5"/>
                                            </p:txEl>
                                          </p:spTgt>
                                        </p:tgtEl>
                                        <p:attrNameLst>
                                          <p:attrName>style.visibility</p:attrName>
                                        </p:attrNameLst>
                                      </p:cBhvr>
                                      <p:to>
                                        <p:strVal val="visible"/>
                                      </p:to>
                                    </p:set>
                                    <p:anim calcmode="lin" valueType="num">
                                      <p:cBhvr additive="base">
                                        <p:cTn id="37" dur="1000" fill="hold"/>
                                        <p:tgtEl>
                                          <p:spTgt spid="36659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665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66594">
                                            <p:txEl>
                                              <p:pRg st="6" end="6"/>
                                            </p:txEl>
                                          </p:spTgt>
                                        </p:tgtEl>
                                        <p:attrNameLst>
                                          <p:attrName>style.visibility</p:attrName>
                                        </p:attrNameLst>
                                      </p:cBhvr>
                                      <p:to>
                                        <p:strVal val="visible"/>
                                      </p:to>
                                    </p:set>
                                    <p:anim calcmode="lin" valueType="num">
                                      <p:cBhvr additive="base">
                                        <p:cTn id="43" dur="1000" fill="hold"/>
                                        <p:tgtEl>
                                          <p:spTgt spid="36659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6659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p:cNvSpPr>
          <p:nvPr>
            <p:ph type="body" idx="4294967295"/>
          </p:nvPr>
        </p:nvSpPr>
        <p:spPr>
          <a:xfrm>
            <a:off x="0" y="1052513"/>
            <a:ext cx="8820150" cy="4537075"/>
          </a:xfrm>
        </p:spPr>
        <p:txBody>
          <a:bodyPr/>
          <a:lstStyle/>
          <a:p>
            <a:pPr>
              <a:spcAft>
                <a:spcPct val="20000"/>
              </a:spcAft>
              <a:buFont typeface="Wingdings" panose="05000000000000000000" pitchFamily="2" charset="2"/>
              <a:buChar char="l"/>
            </a:pPr>
            <a:r>
              <a:rPr lang="zh-CN" altLang="en-US" b="0" dirty="0">
                <a:ea typeface="黑体" pitchFamily="49" charset="-122"/>
              </a:rPr>
              <a:t>逻辑地址结构</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a typeface="楷体_GB2312" pitchFamily="49" charset="-122"/>
              </a:rPr>
              <a:t>                                      </a:t>
            </a:r>
            <a:r>
              <a:rPr lang="zh-CN" altLang="en-US" sz="2400" dirty="0">
                <a:solidFill>
                  <a:srgbClr val="FF0000"/>
                </a:solidFill>
                <a:ea typeface="楷体_GB2312" pitchFamily="49" charset="-122"/>
              </a:rPr>
              <a:t>段号</a:t>
            </a:r>
            <a:r>
              <a:rPr lang="en-US" altLang="zh-CN" sz="2400" b="0" dirty="0">
                <a:ea typeface="楷体_GB2312" pitchFamily="49" charset="-122"/>
              </a:rPr>
              <a:t>+</a:t>
            </a:r>
            <a:r>
              <a:rPr lang="zh-CN" altLang="en-US" sz="2400" dirty="0">
                <a:solidFill>
                  <a:srgbClr val="FF0000"/>
                </a:solidFill>
                <a:ea typeface="楷体_GB2312" pitchFamily="49" charset="-122"/>
              </a:rPr>
              <a:t>段内偏移量</a:t>
            </a:r>
            <a:endParaRPr lang="zh-CN" altLang="en-US" sz="2400" dirty="0">
              <a:solidFill>
                <a:srgbClr val="FF0000"/>
              </a:solidFill>
              <a:ea typeface="楷体_GB2312" pitchFamily="49" charset="-122"/>
            </a:endParaRPr>
          </a:p>
        </p:txBody>
      </p:sp>
      <p:sp>
        <p:nvSpPr>
          <p:cNvPr id="36761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67633" name="Group 17"/>
          <p:cNvGraphicFramePr>
            <a:graphicFrameLocks noGrp="1"/>
          </p:cNvGraphicFramePr>
          <p:nvPr/>
        </p:nvGraphicFramePr>
        <p:xfrm>
          <a:off x="1835150" y="2746375"/>
          <a:ext cx="5473700" cy="576263"/>
        </p:xfrm>
        <a:graphic>
          <a:graphicData uri="http://schemas.openxmlformats.org/drawingml/2006/table">
            <a:tbl>
              <a:tblPr/>
              <a:tblGrid>
                <a:gridCol w="1944688"/>
                <a:gridCol w="3529012"/>
              </a:tblGrid>
              <a:tr h="57626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段号</a:t>
                      </a:r>
                      <a:endPar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段内偏移量</a:t>
                      </a:r>
                      <a:endPar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7628" name="Text Box 12"/>
          <p:cNvSpPr txBox="1">
            <a:spLocks noChangeArrowheads="1"/>
          </p:cNvSpPr>
          <p:nvPr/>
        </p:nvSpPr>
        <p:spPr bwMode="auto">
          <a:xfrm>
            <a:off x="1619250"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31</a:t>
            </a:r>
            <a:endParaRPr lang="en-US" altLang="zh-CN" sz="2000"/>
          </a:p>
        </p:txBody>
      </p:sp>
      <p:sp>
        <p:nvSpPr>
          <p:cNvPr id="367629" name="Text Box 13"/>
          <p:cNvSpPr txBox="1">
            <a:spLocks noChangeArrowheads="1"/>
          </p:cNvSpPr>
          <p:nvPr/>
        </p:nvSpPr>
        <p:spPr bwMode="auto">
          <a:xfrm>
            <a:off x="3779838"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23</a:t>
            </a:r>
            <a:endParaRPr lang="en-US" altLang="zh-CN" sz="2000"/>
          </a:p>
        </p:txBody>
      </p:sp>
      <p:sp>
        <p:nvSpPr>
          <p:cNvPr id="367631" name="Text Box 15"/>
          <p:cNvSpPr txBox="1">
            <a:spLocks noChangeArrowheads="1"/>
          </p:cNvSpPr>
          <p:nvPr/>
        </p:nvSpPr>
        <p:spPr bwMode="auto">
          <a:xfrm>
            <a:off x="7091363" y="238601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0</a:t>
            </a:r>
            <a:endParaRPr lang="en-US" altLang="zh-CN" sz="2000"/>
          </a:p>
        </p:txBody>
      </p:sp>
      <p:sp>
        <p:nvSpPr>
          <p:cNvPr id="367632" name="Text Box 16"/>
          <p:cNvSpPr txBox="1">
            <a:spLocks noChangeArrowheads="1"/>
          </p:cNvSpPr>
          <p:nvPr/>
        </p:nvSpPr>
        <p:spPr bwMode="auto">
          <a:xfrm>
            <a:off x="2484438" y="3716338"/>
            <a:ext cx="453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分段系统的逻辑地址结构示意图</a:t>
            </a:r>
            <a:endParaRPr lang="zh-CN" altLang="en-US" dirty="0"/>
          </a:p>
        </p:txBody>
      </p:sp>
      <p:sp>
        <p:nvSpPr>
          <p:cNvPr id="367634" name="Text Box 18"/>
          <p:cNvSpPr txBox="1">
            <a:spLocks noChangeArrowheads="1"/>
          </p:cNvSpPr>
          <p:nvPr/>
        </p:nvSpPr>
        <p:spPr bwMode="auto">
          <a:xfrm>
            <a:off x="3348038"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24</a:t>
            </a:r>
            <a:endParaRPr lang="en-US" altLang="zh-CN" sz="2000"/>
          </a:p>
        </p:txBody>
      </p:sp>
      <p:sp>
        <p:nvSpPr>
          <p:cNvPr id="367635" name="Text Box 19"/>
          <p:cNvSpPr txBox="1">
            <a:spLocks noChangeArrowheads="1"/>
          </p:cNvSpPr>
          <p:nvPr/>
        </p:nvSpPr>
        <p:spPr bwMode="auto">
          <a:xfrm>
            <a:off x="1042988" y="4797425"/>
            <a:ext cx="71294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？一个分段存储管理系统中，地址长度为</a:t>
            </a:r>
            <a:r>
              <a:rPr lang="en-US" altLang="zh-CN" dirty="0"/>
              <a:t>32</a:t>
            </a:r>
            <a:r>
              <a:rPr lang="zh-CN" altLang="en-US" dirty="0"/>
              <a:t>位，其中段号占</a:t>
            </a:r>
            <a:r>
              <a:rPr lang="en-US" altLang="zh-CN" dirty="0"/>
              <a:t>8</a:t>
            </a:r>
            <a:r>
              <a:rPr lang="zh-CN" altLang="en-US" dirty="0"/>
              <a:t>位，则最大段长是多少字节？</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7618">
                                            <p:txEl>
                                              <p:pRg st="0" end="0"/>
                                            </p:txEl>
                                          </p:spTgt>
                                        </p:tgtEl>
                                        <p:attrNameLst>
                                          <p:attrName>style.visibility</p:attrName>
                                        </p:attrNameLst>
                                      </p:cBhvr>
                                      <p:to>
                                        <p:strVal val="visible"/>
                                      </p:to>
                                    </p:set>
                                    <p:anim calcmode="lin" valueType="num">
                                      <p:cBhvr additive="base">
                                        <p:cTn id="7" dur="500" fill="hold"/>
                                        <p:tgtEl>
                                          <p:spTgt spid="367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7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67618">
                                            <p:txEl>
                                              <p:pRg st="1" end="1"/>
                                            </p:txEl>
                                          </p:spTgt>
                                        </p:tgtEl>
                                        <p:attrNameLst>
                                          <p:attrName>style.visibility</p:attrName>
                                        </p:attrNameLst>
                                      </p:cBhvr>
                                      <p:to>
                                        <p:strVal val="visible"/>
                                      </p:to>
                                    </p:set>
                                    <p:animEffect transition="in" filter="circle(in)">
                                      <p:cBhvr>
                                        <p:cTn id="13" dur="2000"/>
                                        <p:tgtEl>
                                          <p:spTgt spid="36761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67633"/>
                                        </p:tgtEl>
                                        <p:attrNameLst>
                                          <p:attrName>style.visibility</p:attrName>
                                        </p:attrNameLst>
                                      </p:cBhvr>
                                      <p:to>
                                        <p:strVal val="visible"/>
                                      </p:to>
                                    </p:set>
                                    <p:animEffect transition="in" filter="circle(in)">
                                      <p:cBhvr>
                                        <p:cTn id="18" dur="2000"/>
                                        <p:tgtEl>
                                          <p:spTgt spid="36763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67628"/>
                                        </p:tgtEl>
                                        <p:attrNameLst>
                                          <p:attrName>style.visibility</p:attrName>
                                        </p:attrNameLst>
                                      </p:cBhvr>
                                      <p:to>
                                        <p:strVal val="visible"/>
                                      </p:to>
                                    </p:set>
                                    <p:animEffect transition="in" filter="circle(in)">
                                      <p:cBhvr>
                                        <p:cTn id="21" dur="2000"/>
                                        <p:tgtEl>
                                          <p:spTgt spid="36762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67629"/>
                                        </p:tgtEl>
                                        <p:attrNameLst>
                                          <p:attrName>style.visibility</p:attrName>
                                        </p:attrNameLst>
                                      </p:cBhvr>
                                      <p:to>
                                        <p:strVal val="visible"/>
                                      </p:to>
                                    </p:set>
                                    <p:animEffect transition="in" filter="circle(in)">
                                      <p:cBhvr>
                                        <p:cTn id="24" dur="2000"/>
                                        <p:tgtEl>
                                          <p:spTgt spid="367629"/>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67631"/>
                                        </p:tgtEl>
                                        <p:attrNameLst>
                                          <p:attrName>style.visibility</p:attrName>
                                        </p:attrNameLst>
                                      </p:cBhvr>
                                      <p:to>
                                        <p:strVal val="visible"/>
                                      </p:to>
                                    </p:set>
                                    <p:animEffect transition="in" filter="circle(in)">
                                      <p:cBhvr>
                                        <p:cTn id="27" dur="2000"/>
                                        <p:tgtEl>
                                          <p:spTgt spid="367631"/>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7632"/>
                                        </p:tgtEl>
                                        <p:attrNameLst>
                                          <p:attrName>style.visibility</p:attrName>
                                        </p:attrNameLst>
                                      </p:cBhvr>
                                      <p:to>
                                        <p:strVal val="visible"/>
                                      </p:to>
                                    </p:set>
                                    <p:animEffect transition="in" filter="circle(in)">
                                      <p:cBhvr>
                                        <p:cTn id="30" dur="2000"/>
                                        <p:tgtEl>
                                          <p:spTgt spid="367632"/>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7634"/>
                                        </p:tgtEl>
                                        <p:attrNameLst>
                                          <p:attrName>style.visibility</p:attrName>
                                        </p:attrNameLst>
                                      </p:cBhvr>
                                      <p:to>
                                        <p:strVal val="visible"/>
                                      </p:to>
                                    </p:set>
                                    <p:animEffect transition="in" filter="circle(in)">
                                      <p:cBhvr>
                                        <p:cTn id="33" dur="2000"/>
                                        <p:tgtEl>
                                          <p:spTgt spid="367634"/>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67635">
                                            <p:txEl>
                                              <p:pRg st="0" end="0"/>
                                            </p:txEl>
                                          </p:spTgt>
                                        </p:tgtEl>
                                        <p:attrNameLst>
                                          <p:attrName>style.visibility</p:attrName>
                                        </p:attrNameLst>
                                      </p:cBhvr>
                                      <p:to>
                                        <p:strVal val="visible"/>
                                      </p:to>
                                    </p:set>
                                    <p:animEffect transition="in" filter="circle(in)">
                                      <p:cBhvr>
                                        <p:cTn id="38" dur="2000"/>
                                        <p:tgtEl>
                                          <p:spTgt spid="36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8" grpId="0"/>
      <p:bldP spid="367629" grpId="0"/>
      <p:bldP spid="367631" grpId="0"/>
      <p:bldP spid="367632" grpId="0"/>
      <p:bldP spid="36763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p:cNvSpPr>
          <p:nvPr>
            <p:ph type="body" idx="4294967295"/>
          </p:nvPr>
        </p:nvSpPr>
        <p:spPr>
          <a:xfrm>
            <a:off x="0" y="1125538"/>
            <a:ext cx="8675688" cy="5040312"/>
          </a:xfrm>
        </p:spPr>
        <p:txBody>
          <a:bodyPr/>
          <a:lstStyle/>
          <a:p>
            <a:pPr>
              <a:spcAft>
                <a:spcPct val="20000"/>
              </a:spcAft>
              <a:buFont typeface="Wingdings" panose="05000000000000000000" pitchFamily="2" charset="2"/>
              <a:buChar char="l"/>
            </a:pPr>
            <a:r>
              <a:rPr lang="zh-CN" altLang="en-US" b="0" dirty="0">
                <a:ea typeface="黑体" pitchFamily="49" charset="-122"/>
              </a:rPr>
              <a:t>物理空间的组织的分配</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每个逻辑段装载到一段</a:t>
            </a:r>
            <a:r>
              <a:rPr lang="zh-CN" altLang="en-US" dirty="0">
                <a:solidFill>
                  <a:srgbClr val="FF0000"/>
                </a:solidFill>
                <a:ea typeface="楷体_GB2312" pitchFamily="49" charset="-122"/>
              </a:rPr>
              <a:t>连续</a:t>
            </a:r>
            <a:r>
              <a:rPr lang="zh-CN" altLang="en-US" b="0" dirty="0">
                <a:ea typeface="楷体_GB2312" pitchFamily="49" charset="-122"/>
              </a:rPr>
              <a:t>的内存区域</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物理空间的组织类似</a:t>
            </a:r>
            <a:r>
              <a:rPr lang="zh-CN" altLang="en-US" dirty="0">
                <a:solidFill>
                  <a:srgbClr val="FF0000"/>
                </a:solidFill>
                <a:ea typeface="楷体_GB2312" pitchFamily="49" charset="-122"/>
              </a:rPr>
              <a:t>动态</a:t>
            </a:r>
            <a:r>
              <a:rPr lang="zh-CN" altLang="en-US" b="0" dirty="0">
                <a:ea typeface="楷体_GB2312" pitchFamily="49" charset="-122"/>
              </a:rPr>
              <a:t>分区系统</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单纯分段系统的内存分配算法可采用首次匹配、循环匹配、最佳匹配、最差匹配等方式</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动态分区是单纯分段系统的一个特例</a:t>
            </a:r>
            <a:r>
              <a:rPr lang="zh-CN" altLang="en-US" sz="2800" b="0" dirty="0">
                <a:ea typeface="仿宋_GB2312" pitchFamily="49" charset="-122"/>
              </a:rPr>
              <a:t> </a:t>
            </a:r>
            <a:endParaRPr lang="zh-CN" altLang="en-US" sz="2800" b="0" dirty="0">
              <a:ea typeface="仿宋_GB2312" pitchFamily="49" charset="-122"/>
            </a:endParaRPr>
          </a:p>
        </p:txBody>
      </p:sp>
      <p:sp>
        <p:nvSpPr>
          <p:cNvPr id="36864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642">
                                            <p:txEl>
                                              <p:pRg st="0" end="0"/>
                                            </p:txEl>
                                          </p:spTgt>
                                        </p:tgtEl>
                                        <p:attrNameLst>
                                          <p:attrName>style.visibility</p:attrName>
                                        </p:attrNameLst>
                                      </p:cBhvr>
                                      <p:to>
                                        <p:strVal val="visible"/>
                                      </p:to>
                                    </p:set>
                                    <p:anim calcmode="lin" valueType="num">
                                      <p:cBhvr additive="base">
                                        <p:cTn id="7" dur="500" fill="hold"/>
                                        <p:tgtEl>
                                          <p:spTgt spid="3686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42">
                                            <p:txEl>
                                              <p:pRg st="1" end="1"/>
                                            </p:txEl>
                                          </p:spTgt>
                                        </p:tgtEl>
                                        <p:attrNameLst>
                                          <p:attrName>style.visibility</p:attrName>
                                        </p:attrNameLst>
                                      </p:cBhvr>
                                      <p:to>
                                        <p:strVal val="visible"/>
                                      </p:to>
                                    </p:set>
                                    <p:anim calcmode="lin" valueType="num">
                                      <p:cBhvr additive="base">
                                        <p:cTn id="13" dur="1000" fill="hold"/>
                                        <p:tgtEl>
                                          <p:spTgt spid="36864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8642">
                                            <p:txEl>
                                              <p:pRg st="2" end="2"/>
                                            </p:txEl>
                                          </p:spTgt>
                                        </p:tgtEl>
                                        <p:attrNameLst>
                                          <p:attrName>style.visibility</p:attrName>
                                        </p:attrNameLst>
                                      </p:cBhvr>
                                      <p:to>
                                        <p:strVal val="visible"/>
                                      </p:to>
                                    </p:set>
                                    <p:anim calcmode="lin" valueType="num">
                                      <p:cBhvr additive="base">
                                        <p:cTn id="19" dur="1000" fill="hold"/>
                                        <p:tgtEl>
                                          <p:spTgt spid="36864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86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8642">
                                            <p:txEl>
                                              <p:pRg st="3" end="3"/>
                                            </p:txEl>
                                          </p:spTgt>
                                        </p:tgtEl>
                                        <p:attrNameLst>
                                          <p:attrName>style.visibility</p:attrName>
                                        </p:attrNameLst>
                                      </p:cBhvr>
                                      <p:to>
                                        <p:strVal val="visible"/>
                                      </p:to>
                                    </p:set>
                                    <p:anim calcmode="lin" valueType="num">
                                      <p:cBhvr additive="base">
                                        <p:cTn id="25" dur="1000" fill="hold"/>
                                        <p:tgtEl>
                                          <p:spTgt spid="36864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864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8642">
                                            <p:txEl>
                                              <p:pRg st="4" end="4"/>
                                            </p:txEl>
                                          </p:spTgt>
                                        </p:tgtEl>
                                        <p:attrNameLst>
                                          <p:attrName>style.visibility</p:attrName>
                                        </p:attrNameLst>
                                      </p:cBhvr>
                                      <p:to>
                                        <p:strVal val="visible"/>
                                      </p:to>
                                    </p:set>
                                    <p:anim calcmode="lin" valueType="num">
                                      <p:cBhvr additive="base">
                                        <p:cTn id="31" dur="1000" fill="hold"/>
                                        <p:tgtEl>
                                          <p:spTgt spid="36864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864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p:cNvSpPr>
          <p:nvPr>
            <p:ph type="body" sz="half" idx="4294967295"/>
          </p:nvPr>
        </p:nvSpPr>
        <p:spPr>
          <a:xfrm>
            <a:off x="0" y="1052513"/>
            <a:ext cx="8893175" cy="4929187"/>
          </a:xfrm>
        </p:spPr>
        <p:txBody>
          <a:bodyPr/>
          <a:lstStyle/>
          <a:p>
            <a:pPr>
              <a:spcAft>
                <a:spcPct val="20000"/>
              </a:spcAft>
              <a:buFont typeface="Wingdings" panose="05000000000000000000" pitchFamily="2" charset="2"/>
              <a:buChar char="l"/>
            </a:pPr>
            <a:r>
              <a:rPr lang="zh-CN" altLang="en-US" b="0" dirty="0">
                <a:ea typeface="黑体" pitchFamily="49" charset="-122"/>
              </a:rPr>
              <a:t>段表</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作用：记录</a:t>
            </a:r>
            <a:r>
              <a:rPr lang="zh-CN" altLang="en-US" dirty="0">
                <a:solidFill>
                  <a:srgbClr val="FF0000"/>
                </a:solidFill>
                <a:ea typeface="楷体_GB2312" pitchFamily="49" charset="-122"/>
              </a:rPr>
              <a:t>逻辑段</a:t>
            </a:r>
            <a:r>
              <a:rPr lang="zh-CN" altLang="en-US" b="0" dirty="0">
                <a:ea typeface="楷体_GB2312" pitchFamily="49" charset="-122"/>
              </a:rPr>
              <a:t>和</a:t>
            </a:r>
            <a:r>
              <a:rPr lang="zh-CN" altLang="en-US" dirty="0">
                <a:solidFill>
                  <a:srgbClr val="FF0000"/>
                </a:solidFill>
                <a:ea typeface="楷体_GB2312" pitchFamily="49" charset="-122"/>
              </a:rPr>
              <a:t>物理段</a:t>
            </a:r>
            <a:r>
              <a:rPr lang="zh-CN" altLang="en-US" b="0" dirty="0">
                <a:ea typeface="楷体_GB2312" pitchFamily="49" charset="-122"/>
              </a:rPr>
              <a:t>的对应情况</a:t>
            </a:r>
            <a:endParaRPr lang="zh-CN" altLang="en-US" b="0" dirty="0">
              <a:ea typeface="楷体_GB2312" pitchFamily="49" charset="-122"/>
            </a:endParaRPr>
          </a:p>
          <a:p>
            <a:pPr>
              <a:spcAft>
                <a:spcPct val="20000"/>
              </a:spcAft>
              <a:buFont typeface="Wingdings" panose="05000000000000000000" pitchFamily="2" charset="2"/>
              <a:buNone/>
            </a:pPr>
            <a:endParaRPr lang="zh-CN" altLang="en-US" sz="24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6966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69680" name="Object 16"/>
          <p:cNvGraphicFramePr>
            <a:graphicFrameLocks noChangeAspect="1"/>
          </p:cNvGraphicFramePr>
          <p:nvPr/>
        </p:nvGraphicFramePr>
        <p:xfrm>
          <a:off x="1331913" y="2181225"/>
          <a:ext cx="6230937" cy="4056063"/>
        </p:xfrm>
        <a:graphic>
          <a:graphicData uri="http://schemas.openxmlformats.org/presentationml/2006/ole">
            <mc:AlternateContent xmlns:mc="http://schemas.openxmlformats.org/markup-compatibility/2006">
              <mc:Choice xmlns:v="urn:schemas-microsoft-com:vml" Requires="v">
                <p:oleObj spid="_x0000_s369809" name="Visio" r:id="rId1" imgW="4432300" imgH="2882900" progId="Visio.Drawing.11">
                  <p:embed/>
                </p:oleObj>
              </mc:Choice>
              <mc:Fallback>
                <p:oleObj name="Visio" r:id="rId1" imgW="4432300" imgH="2882900" progId="Visio.Drawing.11">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181225"/>
                        <a:ext cx="623093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9666">
                                            <p:txEl>
                                              <p:pRg st="0" end="0"/>
                                            </p:txEl>
                                          </p:spTgt>
                                        </p:tgtEl>
                                        <p:attrNameLst>
                                          <p:attrName>style.visibility</p:attrName>
                                        </p:attrNameLst>
                                      </p:cBhvr>
                                      <p:to>
                                        <p:strVal val="visible"/>
                                      </p:to>
                                    </p:set>
                                    <p:anim calcmode="lin" valueType="num">
                                      <p:cBhvr additive="base">
                                        <p:cTn id="7" dur="500" fill="hold"/>
                                        <p:tgtEl>
                                          <p:spTgt spid="3696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96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9666">
                                            <p:txEl>
                                              <p:pRg st="1" end="1"/>
                                            </p:txEl>
                                          </p:spTgt>
                                        </p:tgtEl>
                                        <p:attrNameLst>
                                          <p:attrName>style.visibility</p:attrName>
                                        </p:attrNameLst>
                                      </p:cBhvr>
                                      <p:to>
                                        <p:strVal val="visible"/>
                                      </p:to>
                                    </p:set>
                                    <p:anim calcmode="lin" valueType="num">
                                      <p:cBhvr additive="base">
                                        <p:cTn id="13" dur="500" fill="hold"/>
                                        <p:tgtEl>
                                          <p:spTgt spid="3696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96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69680"/>
                                        </p:tgtEl>
                                        <p:attrNameLst>
                                          <p:attrName>style.visibility</p:attrName>
                                        </p:attrNameLst>
                                      </p:cBhvr>
                                      <p:to>
                                        <p:strVal val="visible"/>
                                      </p:to>
                                    </p:set>
                                    <p:animEffect transition="in" filter="circle(in)">
                                      <p:cBhvr>
                                        <p:cTn id="19" dur="2000"/>
                                        <p:tgtEl>
                                          <p:spTgt spid="369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
        <p:nvSpPr>
          <p:cNvPr id="371719" name="Rectangle 7"/>
          <p:cNvSpPr>
            <a:spLocks noGrp="1"/>
          </p:cNvSpPr>
          <p:nvPr>
            <p:ph type="body" sz="half" idx="4294967295"/>
          </p:nvPr>
        </p:nvSpPr>
        <p:spPr>
          <a:xfrm>
            <a:off x="144463" y="1052513"/>
            <a:ext cx="8999537" cy="5256212"/>
          </a:xfrm>
          <a:noFill/>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段表寄存器</a:t>
            </a:r>
            <a:endParaRPr lang="zh-CN" altLang="en-US" b="0" dirty="0">
              <a:ea typeface="黑体" pitchFamily="49" charset="-122"/>
            </a:endParaRPr>
          </a:p>
          <a:p>
            <a:pPr marL="457200" indent="-457200">
              <a:spcAft>
                <a:spcPct val="20000"/>
              </a:spcAft>
              <a:buFont typeface="Wingdings" panose="05000000000000000000" pitchFamily="2" charset="2"/>
              <a:buNone/>
            </a:pPr>
            <a:r>
              <a:rPr lang="zh-CN" altLang="en-US" sz="2400" b="0" dirty="0">
                <a:latin typeface="楷体_GB2312" pitchFamily="49" charset="-122"/>
                <a:ea typeface="楷体_GB2312" pitchFamily="49" charset="-122"/>
              </a:rPr>
              <a:t>       存放</a:t>
            </a:r>
            <a:r>
              <a:rPr lang="zh-CN" altLang="en-US" sz="2400" dirty="0">
                <a:solidFill>
                  <a:srgbClr val="FF0000"/>
                </a:solidFill>
                <a:latin typeface="楷体_GB2312" pitchFamily="49" charset="-122"/>
                <a:ea typeface="楷体_GB2312" pitchFamily="49" charset="-122"/>
              </a:rPr>
              <a:t>段表</a:t>
            </a:r>
            <a:r>
              <a:rPr lang="zh-CN" altLang="en-US" sz="2400" b="0" dirty="0">
                <a:latin typeface="楷体_GB2312" pitchFamily="49" charset="-122"/>
                <a:ea typeface="楷体_GB2312" pitchFamily="49" charset="-122"/>
              </a:rPr>
              <a:t>起始地址和段表长度</a:t>
            </a:r>
            <a:endParaRPr lang="zh-CN" altLang="en-US" sz="2400" b="0" dirty="0">
              <a:latin typeface="楷体_GB2312" pitchFamily="49" charset="-122"/>
              <a:ea typeface="楷体_GB2312" pitchFamily="49" charset="-122"/>
            </a:endParaRPr>
          </a:p>
          <a:p>
            <a:pPr marL="457200" indent="-457200">
              <a:spcAft>
                <a:spcPct val="20000"/>
              </a:spcAft>
              <a:buFont typeface="Wingdings" panose="05000000000000000000" pitchFamily="2" charset="2"/>
              <a:buChar char="l"/>
            </a:pPr>
            <a:r>
              <a:rPr lang="zh-CN" altLang="en-US" b="0" dirty="0">
                <a:ea typeface="黑体" pitchFamily="49" charset="-122"/>
              </a:rPr>
              <a:t>地址转换流程</a:t>
            </a:r>
            <a:endParaRPr lang="zh-CN" altLang="en-US" b="0" dirty="0">
              <a:ea typeface="黑体" pitchFamily="49" charset="-122"/>
            </a:endParaRPr>
          </a:p>
          <a:p>
            <a:pPr marL="838200" lvl="1" indent="-381000">
              <a:spcAft>
                <a:spcPct val="20000"/>
              </a:spcAft>
              <a:buFont typeface="Wingdings" panose="05000000000000000000" pitchFamily="2" charset="2"/>
              <a:buAutoNum type="circleNumDbPlain"/>
            </a:pPr>
            <a:r>
              <a:rPr lang="zh-CN" altLang="en-US" b="0" dirty="0">
                <a:latin typeface="楷体_GB2312" pitchFamily="49" charset="-122"/>
                <a:ea typeface="楷体_GB2312" pitchFamily="49" charset="-122"/>
              </a:rPr>
              <a:t>从逻辑地址中分离出段号和段内偏移量</a:t>
            </a:r>
            <a:endParaRPr lang="zh-CN" altLang="en-US" b="0" dirty="0">
              <a:latin typeface="楷体_GB2312" pitchFamily="49" charset="-122"/>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latin typeface="楷体_GB2312" pitchFamily="49" charset="-122"/>
                <a:ea typeface="楷体_GB2312" pitchFamily="49" charset="-122"/>
              </a:rPr>
              <a:t>检查</a:t>
            </a:r>
            <a:r>
              <a:rPr lang="zh-CN" altLang="en-US" dirty="0">
                <a:solidFill>
                  <a:schemeClr val="hlink"/>
                </a:solidFill>
                <a:latin typeface="楷体_GB2312" pitchFamily="49" charset="-122"/>
                <a:ea typeface="楷体_GB2312" pitchFamily="49" charset="-122"/>
              </a:rPr>
              <a:t>段号是否非法</a:t>
            </a:r>
            <a:r>
              <a:rPr lang="zh-CN" altLang="en-US" b="0" dirty="0">
                <a:latin typeface="楷体_GB2312" pitchFamily="49" charset="-122"/>
                <a:ea typeface="楷体_GB2312" pitchFamily="49" charset="-122"/>
              </a:rPr>
              <a:t>，若非法则产生越界错误，否则继续。</a:t>
            </a:r>
            <a:endParaRPr lang="zh-CN" altLang="en-US" b="0" dirty="0">
              <a:latin typeface="楷体_GB2312" pitchFamily="49" charset="-122"/>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根据段号检索段表，获得对应的</a:t>
            </a:r>
            <a:r>
              <a:rPr lang="zh-CN" altLang="en-US" dirty="0">
                <a:solidFill>
                  <a:srgbClr val="FF0000"/>
                </a:solidFill>
                <a:ea typeface="楷体_GB2312" pitchFamily="49" charset="-122"/>
              </a:rPr>
              <a:t>段首址</a:t>
            </a:r>
            <a:r>
              <a:rPr lang="zh-CN" altLang="en-US" b="0" dirty="0">
                <a:ea typeface="楷体_GB2312" pitchFamily="49" charset="-122"/>
              </a:rPr>
              <a:t>和</a:t>
            </a:r>
            <a:r>
              <a:rPr lang="zh-CN" altLang="en-US" dirty="0">
                <a:solidFill>
                  <a:srgbClr val="FF0000"/>
                </a:solidFill>
                <a:ea typeface="楷体_GB2312" pitchFamily="49" charset="-122"/>
              </a:rPr>
              <a:t>段长</a:t>
            </a:r>
            <a:r>
              <a:rPr lang="zh-CN" altLang="en-US" b="0" dirty="0">
                <a:solidFill>
                  <a:srgbClr val="FF0000"/>
                </a:solidFill>
                <a:effectLst>
                  <a:outerShdw blurRad="38100" dist="38100" dir="2700000" algn="tl">
                    <a:srgbClr val="C0C0C0"/>
                  </a:outerShdw>
                </a:effectLst>
                <a:ea typeface="楷体_GB2312" pitchFamily="49" charset="-122"/>
              </a:rPr>
              <a:t>。</a:t>
            </a:r>
            <a:endParaRPr lang="zh-CN" altLang="en-US" b="0" dirty="0">
              <a:solidFill>
                <a:srgbClr val="FF0000"/>
              </a:solidFill>
              <a:effectLst>
                <a:outerShdw blurRad="38100" dist="38100" dir="2700000" algn="tl">
                  <a:srgbClr val="C0C0C0"/>
                </a:outerShdw>
              </a:effectLst>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latin typeface="楷体_GB2312" pitchFamily="49" charset="-122"/>
                <a:ea typeface="楷体_GB2312" pitchFamily="49" charset="-122"/>
              </a:rPr>
              <a:t>检查段内偏移量是否非法，若非法则产生越界错误，否则继续。</a:t>
            </a:r>
            <a:endParaRPr lang="zh-CN" altLang="en-US" b="0" dirty="0">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检查段表的</a:t>
            </a:r>
            <a:r>
              <a:rPr lang="zh-CN" altLang="en-US" dirty="0">
                <a:solidFill>
                  <a:schemeClr val="hlink"/>
                </a:solidFill>
                <a:ea typeface="楷体_GB2312" pitchFamily="49" charset="-122"/>
              </a:rPr>
              <a:t>访问控制字段</a:t>
            </a:r>
            <a:r>
              <a:rPr lang="zh-CN" altLang="en-US" b="0" dirty="0">
                <a:ea typeface="楷体_GB2312" pitchFamily="49" charset="-122"/>
              </a:rPr>
              <a:t>，确定访问是否合法。</a:t>
            </a:r>
            <a:endParaRPr lang="zh-CN" altLang="en-US" b="0" dirty="0">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latin typeface="楷体_GB2312" pitchFamily="49" charset="-122"/>
                <a:ea typeface="楷体_GB2312" pitchFamily="49" charset="-122"/>
              </a:rPr>
              <a:t>将段首址与段内地址相加，即可得到要访问的内存物理地址。</a:t>
            </a:r>
            <a:endParaRPr lang="zh-CN" altLang="en-US" b="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1719">
                                            <p:txEl>
                                              <p:pRg st="0" end="0"/>
                                            </p:txEl>
                                          </p:spTgt>
                                        </p:tgtEl>
                                        <p:attrNameLst>
                                          <p:attrName>style.visibility</p:attrName>
                                        </p:attrNameLst>
                                      </p:cBhvr>
                                      <p:to>
                                        <p:strVal val="visible"/>
                                      </p:to>
                                    </p:set>
                                    <p:anim calcmode="lin" valueType="num">
                                      <p:cBhvr additive="base">
                                        <p:cTn id="7" dur="500" fill="hold"/>
                                        <p:tgtEl>
                                          <p:spTgt spid="3717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1719">
                                            <p:txEl>
                                              <p:pRg st="1" end="1"/>
                                            </p:txEl>
                                          </p:spTgt>
                                        </p:tgtEl>
                                        <p:attrNameLst>
                                          <p:attrName>style.visibility</p:attrName>
                                        </p:attrNameLst>
                                      </p:cBhvr>
                                      <p:to>
                                        <p:strVal val="visible"/>
                                      </p:to>
                                    </p:set>
                                    <p:animEffect transition="in" filter="circle(in)">
                                      <p:cBhvr>
                                        <p:cTn id="13" dur="2000"/>
                                        <p:tgtEl>
                                          <p:spTgt spid="37171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71719">
                                            <p:txEl>
                                              <p:pRg st="2" end="2"/>
                                            </p:txEl>
                                          </p:spTgt>
                                        </p:tgtEl>
                                        <p:attrNameLst>
                                          <p:attrName>style.visibility</p:attrName>
                                        </p:attrNameLst>
                                      </p:cBhvr>
                                      <p:to>
                                        <p:strVal val="visible"/>
                                      </p:to>
                                    </p:set>
                                    <p:anim calcmode="lin" valueType="num">
                                      <p:cBhvr additive="base">
                                        <p:cTn id="18" dur="1000" fill="hold"/>
                                        <p:tgtEl>
                                          <p:spTgt spid="371719">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717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71719">
                                            <p:txEl>
                                              <p:pRg st="3" end="3"/>
                                            </p:txEl>
                                          </p:spTgt>
                                        </p:tgtEl>
                                        <p:attrNameLst>
                                          <p:attrName>style.visibility</p:attrName>
                                        </p:attrNameLst>
                                      </p:cBhvr>
                                      <p:to>
                                        <p:strVal val="visible"/>
                                      </p:to>
                                    </p:set>
                                    <p:anim calcmode="lin" valueType="num">
                                      <p:cBhvr additive="base">
                                        <p:cTn id="24" dur="1000" fill="hold"/>
                                        <p:tgtEl>
                                          <p:spTgt spid="371719">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717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71719">
                                            <p:txEl>
                                              <p:pRg st="4" end="4"/>
                                            </p:txEl>
                                          </p:spTgt>
                                        </p:tgtEl>
                                        <p:attrNameLst>
                                          <p:attrName>style.visibility</p:attrName>
                                        </p:attrNameLst>
                                      </p:cBhvr>
                                      <p:to>
                                        <p:strVal val="visible"/>
                                      </p:to>
                                    </p:set>
                                    <p:anim calcmode="lin" valueType="num">
                                      <p:cBhvr additive="base">
                                        <p:cTn id="30" dur="1000" fill="hold"/>
                                        <p:tgtEl>
                                          <p:spTgt spid="371719">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717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71719">
                                            <p:txEl>
                                              <p:pRg st="5" end="5"/>
                                            </p:txEl>
                                          </p:spTgt>
                                        </p:tgtEl>
                                        <p:attrNameLst>
                                          <p:attrName>style.visibility</p:attrName>
                                        </p:attrNameLst>
                                      </p:cBhvr>
                                      <p:to>
                                        <p:strVal val="visible"/>
                                      </p:to>
                                    </p:set>
                                    <p:anim calcmode="lin" valueType="num">
                                      <p:cBhvr additive="base">
                                        <p:cTn id="36" dur="1000" fill="hold"/>
                                        <p:tgtEl>
                                          <p:spTgt spid="371719">
                                            <p:txEl>
                                              <p:pRg st="5" end="5"/>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3717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71719">
                                            <p:txEl>
                                              <p:pRg st="6" end="6"/>
                                            </p:txEl>
                                          </p:spTgt>
                                        </p:tgtEl>
                                        <p:attrNameLst>
                                          <p:attrName>style.visibility</p:attrName>
                                        </p:attrNameLst>
                                      </p:cBhvr>
                                      <p:to>
                                        <p:strVal val="visible"/>
                                      </p:to>
                                    </p:set>
                                    <p:anim calcmode="lin" valueType="num">
                                      <p:cBhvr additive="base">
                                        <p:cTn id="42" dur="1000" fill="hold"/>
                                        <p:tgtEl>
                                          <p:spTgt spid="371719">
                                            <p:txEl>
                                              <p:pRg st="6" end="6"/>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717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71719">
                                            <p:txEl>
                                              <p:pRg st="7" end="7"/>
                                            </p:txEl>
                                          </p:spTgt>
                                        </p:tgtEl>
                                        <p:attrNameLst>
                                          <p:attrName>style.visibility</p:attrName>
                                        </p:attrNameLst>
                                      </p:cBhvr>
                                      <p:to>
                                        <p:strVal val="visible"/>
                                      </p:to>
                                    </p:set>
                                    <p:anim calcmode="lin" valueType="num">
                                      <p:cBhvr additive="base">
                                        <p:cTn id="48" dur="1000" fill="hold"/>
                                        <p:tgtEl>
                                          <p:spTgt spid="371719">
                                            <p:txEl>
                                              <p:pRg st="7" end="7"/>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3717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71719">
                                            <p:txEl>
                                              <p:pRg st="8" end="8"/>
                                            </p:txEl>
                                          </p:spTgt>
                                        </p:tgtEl>
                                        <p:attrNameLst>
                                          <p:attrName>style.visibility</p:attrName>
                                        </p:attrNameLst>
                                      </p:cBhvr>
                                      <p:to>
                                        <p:strVal val="visible"/>
                                      </p:to>
                                    </p:set>
                                    <p:anim calcmode="lin" valueType="num">
                                      <p:cBhvr additive="base">
                                        <p:cTn id="54" dur="1000" fill="hold"/>
                                        <p:tgtEl>
                                          <p:spTgt spid="371719">
                                            <p:txEl>
                                              <p:pRg st="8" end="8"/>
                                            </p:txEl>
                                          </p:spTgt>
                                        </p:tgtEl>
                                        <p:attrNameLst>
                                          <p:attrName>ppt_x</p:attrName>
                                        </p:attrNameLst>
                                      </p:cBhvr>
                                      <p:tavLst>
                                        <p:tav tm="0">
                                          <p:val>
                                            <p:strVal val="0-#ppt_w/2"/>
                                          </p:val>
                                        </p:tav>
                                        <p:tav tm="100000">
                                          <p:val>
                                            <p:strVal val="#ppt_x"/>
                                          </p:val>
                                        </p:tav>
                                      </p:tavLst>
                                    </p:anim>
                                    <p:anim calcmode="lin" valueType="num">
                                      <p:cBhvr additive="base">
                                        <p:cTn id="55" dur="1000" fill="hold"/>
                                        <p:tgtEl>
                                          <p:spTgt spid="3717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p:cNvSpPr>
          <p:nvPr>
            <p:ph type="body" sz="half" idx="4294967295"/>
          </p:nvPr>
        </p:nvSpPr>
        <p:spPr>
          <a:xfrm>
            <a:off x="0" y="1052513"/>
            <a:ext cx="8604250" cy="4281487"/>
          </a:xfrm>
        </p:spPr>
        <p:txBody>
          <a:bodyPr/>
          <a:lstStyle/>
          <a:p>
            <a:pPr>
              <a:spcAft>
                <a:spcPct val="20000"/>
              </a:spcAft>
              <a:buFont typeface="Wingdings" panose="05000000000000000000" pitchFamily="2" charset="2"/>
              <a:buChar char="l"/>
            </a:pPr>
            <a:r>
              <a:rPr lang="zh-CN" altLang="en-US" b="0" dirty="0">
                <a:ea typeface="黑体" pitchFamily="49" charset="-122"/>
              </a:rPr>
              <a:t>分段系统地址转换示意图</a:t>
            </a:r>
            <a:endParaRPr lang="zh-CN" altLang="en-US" b="0" dirty="0">
              <a:ea typeface="楷体_GB2312" pitchFamily="49" charset="-122"/>
            </a:endParaRPr>
          </a:p>
          <a:p>
            <a:pPr>
              <a:spcAft>
                <a:spcPct val="20000"/>
              </a:spcAft>
              <a:buFont typeface="Wingdings" panose="05000000000000000000" pitchFamily="2" charset="2"/>
              <a:buNone/>
            </a:pPr>
            <a:endParaRPr lang="zh-CN" altLang="en-US" sz="24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7273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72752" name="Object 16"/>
          <p:cNvGraphicFramePr>
            <a:graphicFrameLocks noChangeAspect="1"/>
          </p:cNvGraphicFramePr>
          <p:nvPr/>
        </p:nvGraphicFramePr>
        <p:xfrm>
          <a:off x="466725" y="1844675"/>
          <a:ext cx="8208963" cy="3873500"/>
        </p:xfrm>
        <a:graphic>
          <a:graphicData uri="http://schemas.openxmlformats.org/presentationml/2006/ole">
            <mc:AlternateContent xmlns:mc="http://schemas.openxmlformats.org/markup-compatibility/2006">
              <mc:Choice xmlns:v="urn:schemas-microsoft-com:vml" Requires="v">
                <p:oleObj spid="_x0000_s372881" name="Visio" r:id="rId1" imgW="4279900" imgH="2019300" progId="Visio.Drawing.11">
                  <p:embed/>
                </p:oleObj>
              </mc:Choice>
              <mc:Fallback>
                <p:oleObj name="Visio" r:id="rId1" imgW="4279900" imgH="2019300" progId="Visio.Drawing.11">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844675"/>
                        <a:ext cx="8208963"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2738">
                                            <p:txEl>
                                              <p:pRg st="0" end="0"/>
                                            </p:txEl>
                                          </p:spTgt>
                                        </p:tgtEl>
                                        <p:attrNameLst>
                                          <p:attrName>style.visibility</p:attrName>
                                        </p:attrNameLst>
                                      </p:cBhvr>
                                      <p:to>
                                        <p:strVal val="visible"/>
                                      </p:to>
                                    </p:set>
                                    <p:anim calcmode="lin" valueType="num">
                                      <p:cBhvr additive="base">
                                        <p:cTn id="7" dur="500" fill="hold"/>
                                        <p:tgtEl>
                                          <p:spTgt spid="372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2752"/>
                                        </p:tgtEl>
                                        <p:attrNameLst>
                                          <p:attrName>style.visibility</p:attrName>
                                        </p:attrNameLst>
                                      </p:cBhvr>
                                      <p:to>
                                        <p:strVal val="visible"/>
                                      </p:to>
                                    </p:set>
                                    <p:animEffect transition="in" filter="circle(in)">
                                      <p:cBhvr>
                                        <p:cTn id="13" dur="2000"/>
                                        <p:tgtEl>
                                          <p:spTgt spid="372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p:cNvSpPr>
          <p:nvPr>
            <p:ph type="body" idx="4294967295"/>
          </p:nvPr>
        </p:nvSpPr>
        <p:spPr>
          <a:xfrm>
            <a:off x="0" y="1196975"/>
            <a:ext cx="8531225" cy="5040313"/>
          </a:xfrm>
        </p:spPr>
        <p:txBody>
          <a:bodyPr/>
          <a:lstStyle/>
          <a:p>
            <a:pPr>
              <a:spcAft>
                <a:spcPct val="20000"/>
              </a:spcAft>
              <a:buFont typeface="Wingdings" panose="05000000000000000000" pitchFamily="2" charset="2"/>
              <a:buChar char="l"/>
            </a:pPr>
            <a:r>
              <a:rPr lang="zh-CN" altLang="en-US" b="0" dirty="0">
                <a:ea typeface="黑体" pitchFamily="49" charset="-122"/>
              </a:rPr>
              <a:t>分段存储管理的优点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便于程序模块化</a:t>
            </a:r>
            <a:r>
              <a:rPr lang="zh-CN" altLang="en-US" b="0" dirty="0" smtClean="0">
                <a:latin typeface="楷体_GB2312" pitchFamily="49" charset="-122"/>
                <a:ea typeface="楷体_GB2312" pitchFamily="49" charset="-122"/>
              </a:rPr>
              <a:t>设计</a:t>
            </a:r>
            <a:endParaRPr lang="en-US" altLang="zh-CN" b="0" dirty="0" smtClean="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便于</a:t>
            </a:r>
            <a:r>
              <a:rPr lang="zh-CN" altLang="en-US" b="0" dirty="0">
                <a:latin typeface="楷体_GB2312" pitchFamily="49" charset="-122"/>
                <a:ea typeface="楷体_GB2312" pitchFamily="49" charset="-122"/>
              </a:rPr>
              <a:t>动态</a:t>
            </a:r>
            <a:r>
              <a:rPr lang="zh-CN" altLang="en-US" b="0" dirty="0" smtClean="0">
                <a:latin typeface="楷体_GB2312" pitchFamily="49" charset="-122"/>
                <a:ea typeface="楷体_GB2312" pitchFamily="49" charset="-122"/>
              </a:rPr>
              <a:t>链接</a:t>
            </a:r>
            <a:endParaRPr lang="en-US" altLang="zh-CN" b="0" dirty="0" smtClean="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便于</a:t>
            </a:r>
            <a:r>
              <a:rPr lang="zh-CN" altLang="en-US" b="0" dirty="0">
                <a:latin typeface="楷体_GB2312" pitchFamily="49" charset="-122"/>
                <a:ea typeface="楷体_GB2312" pitchFamily="49" charset="-122"/>
              </a:rPr>
              <a:t>保护和</a:t>
            </a:r>
            <a:r>
              <a:rPr lang="zh-CN" altLang="en-US" b="0" dirty="0" smtClean="0">
                <a:latin typeface="楷体_GB2312" pitchFamily="49" charset="-122"/>
                <a:ea typeface="楷体_GB2312" pitchFamily="49" charset="-122"/>
              </a:rPr>
              <a:t>共享</a:t>
            </a:r>
            <a:endParaRPr lang="en-US" altLang="zh-CN" b="0" dirty="0" smtClean="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无</a:t>
            </a:r>
            <a:r>
              <a:rPr lang="zh-CN" altLang="en-US" b="0" dirty="0">
                <a:latin typeface="楷体_GB2312" pitchFamily="49" charset="-122"/>
                <a:ea typeface="楷体_GB2312" pitchFamily="49" charset="-122"/>
              </a:rPr>
              <a:t>内部碎片</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分段存储管理的缺点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地址转换需要硬件的支持</a:t>
            </a:r>
            <a:r>
              <a:rPr lang="en-US" altLang="zh-CN" b="0" dirty="0">
                <a:latin typeface="Arial" panose="020B0604020202020204"/>
                <a:ea typeface="楷体_GB2312" pitchFamily="49" charset="-122"/>
              </a:rPr>
              <a:t>——</a:t>
            </a:r>
            <a:r>
              <a:rPr lang="zh-CN" altLang="en-US" b="0" dirty="0">
                <a:latin typeface="楷体_GB2312" pitchFamily="49" charset="-122"/>
                <a:ea typeface="楷体_GB2312" pitchFamily="49" charset="-122"/>
              </a:rPr>
              <a:t>段表</a:t>
            </a:r>
            <a:r>
              <a:rPr lang="zh-CN" altLang="en-US" b="0" dirty="0" smtClean="0">
                <a:latin typeface="楷体_GB2312" pitchFamily="49" charset="-122"/>
                <a:ea typeface="楷体_GB2312" pitchFamily="49" charset="-122"/>
              </a:rPr>
              <a:t>寄存器</a:t>
            </a:r>
            <a:endParaRPr lang="en-US" altLang="zh-CN" b="0" dirty="0" smtClean="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分段</a:t>
            </a:r>
            <a:r>
              <a:rPr lang="zh-CN" altLang="en-US" b="0" dirty="0">
                <a:latin typeface="楷体_GB2312" pitchFamily="49" charset="-122"/>
                <a:ea typeface="楷体_GB2312" pitchFamily="49" charset="-122"/>
              </a:rPr>
              <a:t>的最大尺寸受到主存可用空间的</a:t>
            </a:r>
            <a:r>
              <a:rPr lang="zh-CN" altLang="en-US" b="0" dirty="0" smtClean="0">
                <a:latin typeface="楷体_GB2312" pitchFamily="49" charset="-122"/>
                <a:ea typeface="楷体_GB2312" pitchFamily="49" charset="-122"/>
              </a:rPr>
              <a:t>限制</a:t>
            </a:r>
            <a:endParaRPr lang="en-US" altLang="zh-CN" b="0" dirty="0" smtClean="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有</a:t>
            </a:r>
            <a:r>
              <a:rPr lang="zh-CN" altLang="en-US" b="0" dirty="0">
                <a:latin typeface="楷体_GB2312" pitchFamily="49" charset="-122"/>
                <a:ea typeface="楷体_GB2312" pitchFamily="49" charset="-122"/>
              </a:rPr>
              <a:t>外部碎片</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endParaRPr lang="en-US" altLang="zh-CN" dirty="0">
              <a:latin typeface="楷体_GB2312" pitchFamily="49" charset="-122"/>
              <a:ea typeface="楷体_GB2312" pitchFamily="49" charset="-122"/>
            </a:endParaRPr>
          </a:p>
        </p:txBody>
      </p:sp>
      <p:sp>
        <p:nvSpPr>
          <p:cNvPr id="68096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0962">
                                            <p:txEl>
                                              <p:pRg st="0" end="0"/>
                                            </p:txEl>
                                          </p:spTgt>
                                        </p:tgtEl>
                                        <p:attrNameLst>
                                          <p:attrName>style.visibility</p:attrName>
                                        </p:attrNameLst>
                                      </p:cBhvr>
                                      <p:to>
                                        <p:strVal val="visible"/>
                                      </p:to>
                                    </p:set>
                                    <p:anim calcmode="lin" valueType="num">
                                      <p:cBhvr additive="base">
                                        <p:cTn id="7" dur="500" fill="hold"/>
                                        <p:tgtEl>
                                          <p:spTgt spid="6809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09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0962">
                                            <p:txEl>
                                              <p:pRg st="1" end="1"/>
                                            </p:txEl>
                                          </p:spTgt>
                                        </p:tgtEl>
                                        <p:attrNameLst>
                                          <p:attrName>style.visibility</p:attrName>
                                        </p:attrNameLst>
                                      </p:cBhvr>
                                      <p:to>
                                        <p:strVal val="visible"/>
                                      </p:to>
                                    </p:set>
                                    <p:anim calcmode="lin" valueType="num">
                                      <p:cBhvr additive="base">
                                        <p:cTn id="13" dur="500" fill="hold"/>
                                        <p:tgtEl>
                                          <p:spTgt spid="6809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09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80962">
                                            <p:txEl>
                                              <p:pRg st="2" end="2"/>
                                            </p:txEl>
                                          </p:spTgt>
                                        </p:tgtEl>
                                        <p:attrNameLst>
                                          <p:attrName>style.visibility</p:attrName>
                                        </p:attrNameLst>
                                      </p:cBhvr>
                                      <p:to>
                                        <p:strVal val="visible"/>
                                      </p:to>
                                    </p:set>
                                    <p:anim calcmode="lin" valueType="num">
                                      <p:cBhvr additive="base">
                                        <p:cTn id="19" dur="500" fill="hold"/>
                                        <p:tgtEl>
                                          <p:spTgt spid="6809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09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80962">
                                            <p:txEl>
                                              <p:pRg st="3" end="3"/>
                                            </p:txEl>
                                          </p:spTgt>
                                        </p:tgtEl>
                                        <p:attrNameLst>
                                          <p:attrName>style.visibility</p:attrName>
                                        </p:attrNameLst>
                                      </p:cBhvr>
                                      <p:to>
                                        <p:strVal val="visible"/>
                                      </p:to>
                                    </p:set>
                                    <p:anim calcmode="lin" valueType="num">
                                      <p:cBhvr additive="base">
                                        <p:cTn id="25" dur="500" fill="hold"/>
                                        <p:tgtEl>
                                          <p:spTgt spid="68096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09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80962">
                                            <p:txEl>
                                              <p:pRg st="4" end="4"/>
                                            </p:txEl>
                                          </p:spTgt>
                                        </p:tgtEl>
                                        <p:attrNameLst>
                                          <p:attrName>style.visibility</p:attrName>
                                        </p:attrNameLst>
                                      </p:cBhvr>
                                      <p:to>
                                        <p:strVal val="visible"/>
                                      </p:to>
                                    </p:set>
                                    <p:anim calcmode="lin" valueType="num">
                                      <p:cBhvr additive="base">
                                        <p:cTn id="31" dur="500" fill="hold"/>
                                        <p:tgtEl>
                                          <p:spTgt spid="68096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09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80962">
                                            <p:txEl>
                                              <p:pRg st="5" end="5"/>
                                            </p:txEl>
                                          </p:spTgt>
                                        </p:tgtEl>
                                        <p:attrNameLst>
                                          <p:attrName>style.visibility</p:attrName>
                                        </p:attrNameLst>
                                      </p:cBhvr>
                                      <p:to>
                                        <p:strVal val="visible"/>
                                      </p:to>
                                    </p:set>
                                    <p:anim calcmode="lin" valueType="num">
                                      <p:cBhvr additive="base">
                                        <p:cTn id="37" dur="500" fill="hold"/>
                                        <p:tgtEl>
                                          <p:spTgt spid="68096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809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80962">
                                            <p:txEl>
                                              <p:pRg st="6" end="6"/>
                                            </p:txEl>
                                          </p:spTgt>
                                        </p:tgtEl>
                                        <p:attrNameLst>
                                          <p:attrName>style.visibility</p:attrName>
                                        </p:attrNameLst>
                                      </p:cBhvr>
                                      <p:to>
                                        <p:strVal val="visible"/>
                                      </p:to>
                                    </p:set>
                                    <p:anim calcmode="lin" valueType="num">
                                      <p:cBhvr additive="base">
                                        <p:cTn id="43" dur="500" fill="hold"/>
                                        <p:tgtEl>
                                          <p:spTgt spid="68096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809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80962">
                                            <p:txEl>
                                              <p:pRg st="7" end="7"/>
                                            </p:txEl>
                                          </p:spTgt>
                                        </p:tgtEl>
                                        <p:attrNameLst>
                                          <p:attrName>style.visibility</p:attrName>
                                        </p:attrNameLst>
                                      </p:cBhvr>
                                      <p:to>
                                        <p:strVal val="visible"/>
                                      </p:to>
                                    </p:set>
                                    <p:anim calcmode="lin" valueType="num">
                                      <p:cBhvr additive="base">
                                        <p:cTn id="49" dur="500" fill="hold"/>
                                        <p:tgtEl>
                                          <p:spTgt spid="68096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8096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80962">
                                            <p:txEl>
                                              <p:pRg st="8" end="8"/>
                                            </p:txEl>
                                          </p:spTgt>
                                        </p:tgtEl>
                                        <p:attrNameLst>
                                          <p:attrName>style.visibility</p:attrName>
                                        </p:attrNameLst>
                                      </p:cBhvr>
                                      <p:to>
                                        <p:strVal val="visible"/>
                                      </p:to>
                                    </p:set>
                                    <p:anim calcmode="lin" valueType="num">
                                      <p:cBhvr additive="base">
                                        <p:cTn id="55" dur="500" fill="hold"/>
                                        <p:tgtEl>
                                          <p:spTgt spid="68096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8096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p:cNvSpPr>
          <p:nvPr>
            <p:ph type="body" sz="half" idx="4294967295"/>
          </p:nvPr>
        </p:nvSpPr>
        <p:spPr>
          <a:xfrm>
            <a:off x="0" y="1092200"/>
            <a:ext cx="8893175" cy="4929188"/>
          </a:xfrm>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分页系统和分段的比较</a:t>
            </a:r>
            <a:endParaRPr lang="zh-CN" altLang="en-US" b="0" dirty="0">
              <a:ea typeface="黑体" pitchFamily="49" charset="-122"/>
            </a:endParaRPr>
          </a:p>
          <a:p>
            <a:pPr marL="838200" lvl="1" indent="-381000">
              <a:spcAft>
                <a:spcPct val="20000"/>
              </a:spcAft>
              <a:buFont typeface="Wingdings" panose="05000000000000000000" pitchFamily="2" charset="2"/>
              <a:buAutoNum type="circleNumDbPlain"/>
            </a:pPr>
            <a:r>
              <a:rPr lang="zh-CN" altLang="en-US" dirty="0">
                <a:solidFill>
                  <a:srgbClr val="FF0000"/>
                </a:solidFill>
                <a:ea typeface="楷体_GB2312" pitchFamily="49" charset="-122"/>
              </a:rPr>
              <a:t>页</a:t>
            </a:r>
            <a:r>
              <a:rPr lang="zh-CN" altLang="en-US" b="0" dirty="0">
                <a:ea typeface="楷体_GB2312" pitchFamily="49" charset="-122"/>
              </a:rPr>
              <a:t>是信息的</a:t>
            </a:r>
            <a:r>
              <a:rPr lang="zh-CN" altLang="en-US" dirty="0">
                <a:solidFill>
                  <a:srgbClr val="FF0000"/>
                </a:solidFill>
                <a:ea typeface="楷体_GB2312" pitchFamily="49" charset="-122"/>
              </a:rPr>
              <a:t>物理单位</a:t>
            </a:r>
            <a:r>
              <a:rPr lang="zh-CN" altLang="en-US" b="0" dirty="0">
                <a:ea typeface="楷体_GB2312" pitchFamily="49" charset="-122"/>
              </a:rPr>
              <a:t>，分页的目的是实现离散分配，减少内存的外部碎片，提高内存的利用率。或者说，分页仅仅是由于</a:t>
            </a:r>
            <a:r>
              <a:rPr lang="zh-CN" altLang="en-US" dirty="0">
                <a:solidFill>
                  <a:srgbClr val="FF0000"/>
                </a:solidFill>
                <a:ea typeface="楷体_GB2312" pitchFamily="49" charset="-122"/>
              </a:rPr>
              <a:t>系统管理</a:t>
            </a:r>
            <a:r>
              <a:rPr lang="zh-CN" altLang="en-US" b="0" dirty="0">
                <a:ea typeface="楷体_GB2312" pitchFamily="49" charset="-122"/>
              </a:rPr>
              <a:t>的需要而不是用户的需要。</a:t>
            </a:r>
            <a:r>
              <a:rPr lang="zh-CN" altLang="en-US" dirty="0">
                <a:solidFill>
                  <a:schemeClr val="hlink"/>
                </a:solidFill>
                <a:ea typeface="楷体_GB2312" pitchFamily="49" charset="-122"/>
              </a:rPr>
              <a:t>段</a:t>
            </a:r>
            <a:r>
              <a:rPr lang="zh-CN" altLang="en-US" b="0" dirty="0">
                <a:ea typeface="楷体_GB2312" pitchFamily="49" charset="-122"/>
              </a:rPr>
              <a:t>则是信息的</a:t>
            </a:r>
            <a:r>
              <a:rPr lang="zh-CN" altLang="en-US" dirty="0">
                <a:solidFill>
                  <a:schemeClr val="hlink"/>
                </a:solidFill>
                <a:ea typeface="楷体_GB2312" pitchFamily="49" charset="-122"/>
              </a:rPr>
              <a:t>逻辑单位</a:t>
            </a:r>
            <a:r>
              <a:rPr lang="zh-CN" altLang="en-US" b="0" dirty="0">
                <a:ea typeface="楷体_GB2312" pitchFamily="49" charset="-122"/>
              </a:rPr>
              <a:t>，它含有一组意义相对完整的信息。分段的目的是为了能更好地满足</a:t>
            </a:r>
            <a:r>
              <a:rPr lang="zh-CN" altLang="en-US" dirty="0">
                <a:solidFill>
                  <a:schemeClr val="hlink"/>
                </a:solidFill>
                <a:ea typeface="楷体_GB2312" pitchFamily="49" charset="-122"/>
              </a:rPr>
              <a:t>用户</a:t>
            </a:r>
            <a:r>
              <a:rPr lang="zh-CN" altLang="en-US" b="0" dirty="0">
                <a:ea typeface="楷体_GB2312" pitchFamily="49" charset="-122"/>
              </a:rPr>
              <a:t>的需要。</a:t>
            </a:r>
            <a:endParaRPr lang="zh-CN" altLang="en-US" b="0" dirty="0">
              <a:ea typeface="楷体_GB2312" pitchFamily="49" charset="-122"/>
            </a:endParaRPr>
          </a:p>
          <a:p>
            <a:pPr marL="838200" lvl="1" indent="-381000">
              <a:spcAft>
                <a:spcPct val="20000"/>
              </a:spcAft>
              <a:buFont typeface="Wingdings" panose="05000000000000000000" pitchFamily="2" charset="2"/>
              <a:buAutoNum type="circleNumDbPlain"/>
            </a:pPr>
            <a:r>
              <a:rPr lang="zh-CN" altLang="en-US" dirty="0">
                <a:solidFill>
                  <a:srgbClr val="FF0000"/>
                </a:solidFill>
                <a:ea typeface="楷体_GB2312" pitchFamily="49" charset="-122"/>
              </a:rPr>
              <a:t>页</a:t>
            </a:r>
            <a:r>
              <a:rPr lang="zh-CN" altLang="en-US" b="0" dirty="0">
                <a:ea typeface="楷体_GB2312" pitchFamily="49" charset="-122"/>
              </a:rPr>
              <a:t>的大小</a:t>
            </a:r>
            <a:r>
              <a:rPr lang="zh-CN" altLang="en-US" dirty="0">
                <a:solidFill>
                  <a:srgbClr val="FF0000"/>
                </a:solidFill>
                <a:ea typeface="楷体_GB2312" pitchFamily="49" charset="-122"/>
              </a:rPr>
              <a:t>固定</a:t>
            </a:r>
            <a:r>
              <a:rPr lang="zh-CN" altLang="en-US" b="0" dirty="0">
                <a:ea typeface="楷体_GB2312" pitchFamily="49" charset="-122"/>
              </a:rPr>
              <a:t>且由系统决定，由系统把逻辑地址划分为页号和页内地址两部分，是由机器硬件实现的，因而在系统中只能有一种大小的页面；而</a:t>
            </a:r>
            <a:r>
              <a:rPr lang="zh-CN" altLang="en-US" dirty="0">
                <a:solidFill>
                  <a:schemeClr val="hlink"/>
                </a:solidFill>
                <a:ea typeface="楷体_GB2312" pitchFamily="49" charset="-122"/>
              </a:rPr>
              <a:t>段</a:t>
            </a:r>
            <a:r>
              <a:rPr lang="zh-CN" altLang="en-US" b="0" dirty="0">
                <a:ea typeface="楷体_GB2312" pitchFamily="49" charset="-122"/>
              </a:rPr>
              <a:t>的长度却</a:t>
            </a:r>
            <a:r>
              <a:rPr lang="zh-CN" altLang="en-US" dirty="0">
                <a:solidFill>
                  <a:schemeClr val="hlink"/>
                </a:solidFill>
                <a:ea typeface="楷体_GB2312" pitchFamily="49" charset="-122"/>
              </a:rPr>
              <a:t>不固定</a:t>
            </a:r>
            <a:r>
              <a:rPr lang="zh-CN" altLang="en-US" b="0" dirty="0">
                <a:ea typeface="楷体_GB2312" pitchFamily="49" charset="-122"/>
              </a:rPr>
              <a:t>，决定于用户所编写的程序，通常由编译程序在对源程序进行编译时，根据信息的性质来划分。</a:t>
            </a:r>
            <a:endParaRPr lang="zh-CN" altLang="en-US" b="0" dirty="0">
              <a:ea typeface="楷体_GB2312" pitchFamily="49" charset="-122"/>
            </a:endParaRPr>
          </a:p>
          <a:p>
            <a:pPr marL="457200" indent="-457200">
              <a:spcAft>
                <a:spcPct val="20000"/>
              </a:spcAft>
              <a:buFont typeface="Wingdings" panose="05000000000000000000" pitchFamily="2" charset="2"/>
              <a:buNone/>
            </a:pPr>
            <a:endParaRPr lang="en-US" altLang="zh-CN" sz="2400" b="0" dirty="0">
              <a:ea typeface="楷体_GB2312" pitchFamily="49" charset="-122"/>
            </a:endParaRPr>
          </a:p>
        </p:txBody>
      </p:sp>
      <p:sp>
        <p:nvSpPr>
          <p:cNvPr id="370691"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0690">
                                            <p:txEl>
                                              <p:pRg st="0" end="0"/>
                                            </p:txEl>
                                          </p:spTgt>
                                        </p:tgtEl>
                                        <p:attrNameLst>
                                          <p:attrName>style.visibility</p:attrName>
                                        </p:attrNameLst>
                                      </p:cBhvr>
                                      <p:to>
                                        <p:strVal val="visible"/>
                                      </p:to>
                                    </p:set>
                                    <p:anim calcmode="lin" valueType="num">
                                      <p:cBhvr additive="base">
                                        <p:cTn id="7" dur="500" fill="hold"/>
                                        <p:tgtEl>
                                          <p:spTgt spid="3706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0690">
                                            <p:txEl>
                                              <p:pRg st="1" end="1"/>
                                            </p:txEl>
                                          </p:spTgt>
                                        </p:tgtEl>
                                        <p:attrNameLst>
                                          <p:attrName>style.visibility</p:attrName>
                                        </p:attrNameLst>
                                      </p:cBhvr>
                                      <p:to>
                                        <p:strVal val="visible"/>
                                      </p:to>
                                    </p:set>
                                    <p:anim calcmode="lin" valueType="num">
                                      <p:cBhvr additive="base">
                                        <p:cTn id="13" dur="1000" fill="hold"/>
                                        <p:tgtEl>
                                          <p:spTgt spid="37069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06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0690">
                                            <p:txEl>
                                              <p:pRg st="2" end="2"/>
                                            </p:txEl>
                                          </p:spTgt>
                                        </p:tgtEl>
                                        <p:attrNameLst>
                                          <p:attrName>style.visibility</p:attrName>
                                        </p:attrNameLst>
                                      </p:cBhvr>
                                      <p:to>
                                        <p:strVal val="visible"/>
                                      </p:to>
                                    </p:set>
                                    <p:anim calcmode="lin" valueType="num">
                                      <p:cBhvr additive="base">
                                        <p:cTn id="19" dur="1000" fill="hold"/>
                                        <p:tgtEl>
                                          <p:spTgt spid="37069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7069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p:cNvSpPr>
          <p:nvPr>
            <p:ph type="body" sz="half" idx="4294967295"/>
          </p:nvPr>
        </p:nvSpPr>
        <p:spPr>
          <a:xfrm>
            <a:off x="0" y="1092200"/>
            <a:ext cx="9036496" cy="4929188"/>
          </a:xfrm>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分页系统和分段的比较（续）</a:t>
            </a:r>
            <a:endParaRPr lang="zh-CN" altLang="en-US" b="0" dirty="0">
              <a:ea typeface="黑体" pitchFamily="49" charset="-122"/>
            </a:endParaRPr>
          </a:p>
          <a:p>
            <a:pPr marL="838200" lvl="1" indent="-381000">
              <a:spcAft>
                <a:spcPct val="20000"/>
              </a:spcAft>
              <a:buFont typeface="Wingdings" panose="05000000000000000000" pitchFamily="2" charset="2"/>
              <a:buAutoNum type="circleNumDbPlain" startAt="3"/>
            </a:pPr>
            <a:r>
              <a:rPr lang="zh-CN" altLang="en-US" dirty="0">
                <a:solidFill>
                  <a:srgbClr val="FF0000"/>
                </a:solidFill>
                <a:ea typeface="楷体_GB2312" pitchFamily="49" charset="-122"/>
              </a:rPr>
              <a:t>分页</a:t>
            </a:r>
            <a:r>
              <a:rPr lang="zh-CN" altLang="en-US" b="0" dirty="0">
                <a:ea typeface="楷体_GB2312" pitchFamily="49" charset="-122"/>
              </a:rPr>
              <a:t>的作业地址空间是</a:t>
            </a:r>
            <a:r>
              <a:rPr lang="zh-CN" altLang="en-US" dirty="0">
                <a:solidFill>
                  <a:srgbClr val="FF0000"/>
                </a:solidFill>
                <a:ea typeface="楷体_GB2312" pitchFamily="49" charset="-122"/>
              </a:rPr>
              <a:t>一维</a:t>
            </a:r>
            <a:r>
              <a:rPr lang="zh-CN" altLang="en-US" b="0" dirty="0">
                <a:ea typeface="楷体_GB2312" pitchFamily="49" charset="-122"/>
              </a:rPr>
              <a:t>的，即单一的线性地址空间，程序员只需利用一个记忆符，即可表示一个地址；而</a:t>
            </a:r>
            <a:r>
              <a:rPr lang="zh-CN" altLang="en-US" dirty="0">
                <a:solidFill>
                  <a:schemeClr val="hlink"/>
                </a:solidFill>
                <a:ea typeface="楷体_GB2312" pitchFamily="49" charset="-122"/>
              </a:rPr>
              <a:t>分段</a:t>
            </a:r>
            <a:r>
              <a:rPr lang="zh-CN" altLang="en-US" b="0" dirty="0">
                <a:ea typeface="楷体_GB2312" pitchFamily="49" charset="-122"/>
              </a:rPr>
              <a:t>的作业地址空间则是</a:t>
            </a:r>
            <a:r>
              <a:rPr lang="zh-CN" altLang="en-US" dirty="0">
                <a:solidFill>
                  <a:schemeClr val="hlink"/>
                </a:solidFill>
                <a:ea typeface="楷体_GB2312" pitchFamily="49" charset="-122"/>
              </a:rPr>
              <a:t>二维</a:t>
            </a:r>
            <a:r>
              <a:rPr lang="zh-CN" altLang="en-US" b="0" dirty="0">
                <a:ea typeface="楷体_GB2312" pitchFamily="49" charset="-122"/>
              </a:rPr>
              <a:t>的，程序员在标识一个地址时，既需给出段名，又需给出段内地址。</a:t>
            </a:r>
            <a:endParaRPr lang="zh-CN" altLang="en-US" b="0" dirty="0">
              <a:ea typeface="楷体_GB2312" pitchFamily="49" charset="-122"/>
            </a:endParaRPr>
          </a:p>
          <a:p>
            <a:pPr marL="838200" lvl="1" indent="-381000">
              <a:spcAft>
                <a:spcPct val="20000"/>
              </a:spcAft>
              <a:buFont typeface="Wingdings" panose="05000000000000000000" pitchFamily="2" charset="2"/>
              <a:buAutoNum type="circleNumDbPlain" startAt="3"/>
            </a:pPr>
            <a:r>
              <a:rPr lang="zh-CN" altLang="en-US" b="0" dirty="0">
                <a:ea typeface="楷体_GB2312" pitchFamily="49" charset="-122"/>
              </a:rPr>
              <a:t>分页存储管理系统不易实现</a:t>
            </a:r>
            <a:r>
              <a:rPr lang="zh-CN" altLang="en-US" b="0" dirty="0">
                <a:latin typeface="黑体"/>
                <a:ea typeface="楷体_GB2312" pitchFamily="49" charset="-122"/>
              </a:rPr>
              <a:t>“</a:t>
            </a:r>
            <a:r>
              <a:rPr lang="zh-CN" altLang="en-US" b="0" dirty="0">
                <a:ea typeface="楷体_GB2312" pitchFamily="49" charset="-122"/>
              </a:rPr>
              <a:t>共享</a:t>
            </a:r>
            <a:r>
              <a:rPr lang="zh-CN" altLang="en-US" b="0" dirty="0">
                <a:latin typeface="黑体"/>
                <a:ea typeface="楷体_GB2312" pitchFamily="49" charset="-122"/>
              </a:rPr>
              <a:t>”</a:t>
            </a:r>
            <a:r>
              <a:rPr lang="zh-CN" altLang="en-US" b="0" dirty="0">
                <a:ea typeface="楷体_GB2312" pitchFamily="49" charset="-122"/>
              </a:rPr>
              <a:t>和</a:t>
            </a:r>
            <a:r>
              <a:rPr lang="zh-CN" altLang="en-US" b="0" dirty="0">
                <a:latin typeface="黑体"/>
                <a:ea typeface="楷体_GB2312" pitchFamily="49" charset="-122"/>
              </a:rPr>
              <a:t>“</a:t>
            </a:r>
            <a:r>
              <a:rPr lang="zh-CN" altLang="en-US" b="0" dirty="0">
                <a:ea typeface="楷体_GB2312" pitchFamily="49" charset="-122"/>
              </a:rPr>
              <a:t>运行时动态链接</a:t>
            </a:r>
            <a:r>
              <a:rPr lang="zh-CN" altLang="en-US" b="0" dirty="0">
                <a:latin typeface="黑体"/>
                <a:ea typeface="楷体_GB2312" pitchFamily="49" charset="-122"/>
              </a:rPr>
              <a:t>”</a:t>
            </a:r>
            <a:r>
              <a:rPr lang="zh-CN" altLang="en-US" b="0" dirty="0">
                <a:ea typeface="楷体_GB2312" pitchFamily="49" charset="-122"/>
              </a:rPr>
              <a:t>，而分段系统易于实现实现。</a:t>
            </a:r>
            <a:endParaRPr lang="zh-CN" altLang="en-US" b="0" dirty="0">
              <a:ea typeface="楷体_GB2312" pitchFamily="49" charset="-122"/>
            </a:endParaRPr>
          </a:p>
        </p:txBody>
      </p:sp>
      <p:sp>
        <p:nvSpPr>
          <p:cNvPr id="37376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3762">
                                            <p:txEl>
                                              <p:pRg st="0" end="0"/>
                                            </p:txEl>
                                          </p:spTgt>
                                        </p:tgtEl>
                                        <p:attrNameLst>
                                          <p:attrName>style.visibility</p:attrName>
                                        </p:attrNameLst>
                                      </p:cBhvr>
                                      <p:to>
                                        <p:strVal val="visible"/>
                                      </p:to>
                                    </p:set>
                                    <p:anim calcmode="lin" valueType="num">
                                      <p:cBhvr additive="base">
                                        <p:cTn id="7" dur="500" fill="hold"/>
                                        <p:tgtEl>
                                          <p:spTgt spid="3737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3762">
                                            <p:txEl>
                                              <p:pRg st="1" end="1"/>
                                            </p:txEl>
                                          </p:spTgt>
                                        </p:tgtEl>
                                        <p:attrNameLst>
                                          <p:attrName>style.visibility</p:attrName>
                                        </p:attrNameLst>
                                      </p:cBhvr>
                                      <p:to>
                                        <p:strVal val="visible"/>
                                      </p:to>
                                    </p:set>
                                    <p:anim calcmode="lin" valueType="num">
                                      <p:cBhvr additive="base">
                                        <p:cTn id="13" dur="1000" fill="hold"/>
                                        <p:tgtEl>
                                          <p:spTgt spid="37376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37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3762">
                                            <p:txEl>
                                              <p:pRg st="2" end="2"/>
                                            </p:txEl>
                                          </p:spTgt>
                                        </p:tgtEl>
                                        <p:attrNameLst>
                                          <p:attrName>style.visibility</p:attrName>
                                        </p:attrNameLst>
                                      </p:cBhvr>
                                      <p:to>
                                        <p:strVal val="visible"/>
                                      </p:to>
                                    </p:set>
                                    <p:anim calcmode="lin" valueType="num">
                                      <p:cBhvr additive="base">
                                        <p:cTn id="19" dur="1000" fill="hold"/>
                                        <p:tgtEl>
                                          <p:spTgt spid="37376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7376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p:cNvSpPr>
          <p:nvPr>
            <p:ph type="body" sz="half" idx="4294967295"/>
          </p:nvPr>
        </p:nvSpPr>
        <p:spPr>
          <a:xfrm>
            <a:off x="0" y="1092200"/>
            <a:ext cx="8893175" cy="4929188"/>
          </a:xfrm>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信息共享示例</a:t>
            </a:r>
            <a:endParaRPr lang="zh-CN" altLang="en-US" b="0" dirty="0">
              <a:ea typeface="楷体_GB2312" pitchFamily="49" charset="-122"/>
            </a:endParaRPr>
          </a:p>
          <a:p>
            <a:pPr marL="457200" indent="-457200">
              <a:spcAft>
                <a:spcPct val="20000"/>
              </a:spcAft>
              <a:buFont typeface="Wingdings" panose="05000000000000000000" pitchFamily="2" charset="2"/>
              <a:buNone/>
            </a:pPr>
            <a:r>
              <a:rPr lang="zh-CN" altLang="en-US" sz="2400" b="0" dirty="0">
                <a:solidFill>
                  <a:srgbClr val="FF0000"/>
                </a:solidFill>
                <a:effectLst>
                  <a:outerShdw blurRad="38100" dist="38100" dir="2700000" algn="tl">
                    <a:srgbClr val="C0C0C0"/>
                  </a:outerShdw>
                </a:effectLst>
                <a:ea typeface="楷体_GB2312" pitchFamily="49" charset="-122"/>
              </a:rPr>
              <a:t>             </a:t>
            </a:r>
            <a:r>
              <a:rPr lang="zh-CN" altLang="en-US" sz="2400" b="0" dirty="0">
                <a:ea typeface="楷体_GB2312" pitchFamily="49" charset="-122"/>
              </a:rPr>
              <a:t>例如，有一个多用户系统，可同时接纳</a:t>
            </a:r>
            <a:r>
              <a:rPr lang="en-US" altLang="zh-CN" sz="2400" dirty="0">
                <a:solidFill>
                  <a:srgbClr val="FF0000"/>
                </a:solidFill>
                <a:ea typeface="楷体_GB2312" pitchFamily="49" charset="-122"/>
              </a:rPr>
              <a:t>40</a:t>
            </a:r>
            <a:r>
              <a:rPr lang="zh-CN" altLang="en-US" sz="2400" dirty="0">
                <a:solidFill>
                  <a:srgbClr val="FF0000"/>
                </a:solidFill>
                <a:ea typeface="楷体_GB2312" pitchFamily="49" charset="-122"/>
              </a:rPr>
              <a:t>个用户</a:t>
            </a:r>
            <a:r>
              <a:rPr lang="zh-CN" altLang="en-US" sz="2400" b="0" dirty="0">
                <a:ea typeface="楷体_GB2312" pitchFamily="49" charset="-122"/>
              </a:rPr>
              <a:t>，他们都执行</a:t>
            </a:r>
            <a:r>
              <a:rPr lang="zh-CN" altLang="en-US" sz="2400" dirty="0">
                <a:solidFill>
                  <a:srgbClr val="FF0000"/>
                </a:solidFill>
                <a:ea typeface="楷体_GB2312" pitchFamily="49" charset="-122"/>
              </a:rPr>
              <a:t>一个文本编辑程序</a:t>
            </a:r>
            <a:r>
              <a:rPr lang="en-US" altLang="zh-CN" sz="2400" b="0" dirty="0">
                <a:ea typeface="楷体_GB2312" pitchFamily="49" charset="-122"/>
              </a:rPr>
              <a:t>(Text Editor)</a:t>
            </a:r>
            <a:r>
              <a:rPr lang="zh-CN" altLang="en-US" sz="2400" b="0" dirty="0">
                <a:ea typeface="楷体_GB2312" pitchFamily="49" charset="-122"/>
              </a:rPr>
              <a:t>。如果文本编辑程序有</a:t>
            </a:r>
            <a:r>
              <a:rPr lang="en-US" altLang="zh-CN" sz="2400" dirty="0">
                <a:solidFill>
                  <a:srgbClr val="FF0000"/>
                </a:solidFill>
                <a:ea typeface="楷体_GB2312" pitchFamily="49" charset="-122"/>
              </a:rPr>
              <a:t>160 KB</a:t>
            </a:r>
            <a:r>
              <a:rPr lang="zh-CN" altLang="en-US" sz="2400" dirty="0">
                <a:solidFill>
                  <a:srgbClr val="FF0000"/>
                </a:solidFill>
                <a:ea typeface="楷体_GB2312" pitchFamily="49" charset="-122"/>
              </a:rPr>
              <a:t>的代码</a:t>
            </a:r>
            <a:r>
              <a:rPr lang="zh-CN" altLang="en-US" sz="2400" b="0" dirty="0">
                <a:ea typeface="楷体_GB2312" pitchFamily="49" charset="-122"/>
              </a:rPr>
              <a:t>和另外</a:t>
            </a:r>
            <a:r>
              <a:rPr lang="en-US" altLang="zh-CN" sz="2400" dirty="0">
                <a:solidFill>
                  <a:srgbClr val="FF0000"/>
                </a:solidFill>
                <a:ea typeface="楷体_GB2312" pitchFamily="49" charset="-122"/>
              </a:rPr>
              <a:t>40 KB</a:t>
            </a:r>
            <a:r>
              <a:rPr lang="zh-CN" altLang="en-US" sz="2400" dirty="0">
                <a:solidFill>
                  <a:srgbClr val="FF0000"/>
                </a:solidFill>
                <a:ea typeface="楷体_GB2312" pitchFamily="49" charset="-122"/>
              </a:rPr>
              <a:t>的数据区</a:t>
            </a:r>
            <a:r>
              <a:rPr lang="zh-CN" altLang="en-US" sz="2400" b="0" dirty="0">
                <a:ea typeface="楷体_GB2312" pitchFamily="49" charset="-122"/>
              </a:rPr>
              <a:t>，则总共需有 </a:t>
            </a:r>
            <a:r>
              <a:rPr lang="en-US" altLang="zh-CN" sz="2400" dirty="0" smtClean="0">
                <a:solidFill>
                  <a:schemeClr val="hlink"/>
                </a:solidFill>
                <a:ea typeface="楷体_GB2312" pitchFamily="49" charset="-122"/>
              </a:rPr>
              <a:t>8000KB</a:t>
            </a:r>
            <a:r>
              <a:rPr lang="zh-CN" altLang="en-US" sz="2400" b="0" dirty="0">
                <a:ea typeface="楷体_GB2312" pitchFamily="49" charset="-122"/>
              </a:rPr>
              <a:t>的内存空间来支持</a:t>
            </a:r>
            <a:r>
              <a:rPr lang="en-US" altLang="zh-CN" sz="2400" b="0" dirty="0">
                <a:ea typeface="楷体_GB2312" pitchFamily="49" charset="-122"/>
              </a:rPr>
              <a:t>40</a:t>
            </a:r>
            <a:r>
              <a:rPr lang="zh-CN" altLang="en-US" sz="2400" b="0" dirty="0">
                <a:ea typeface="楷体_GB2312" pitchFamily="49" charset="-122"/>
              </a:rPr>
              <a:t>个用户。如果</a:t>
            </a:r>
            <a:r>
              <a:rPr lang="en-US" altLang="zh-CN" sz="2400" dirty="0">
                <a:solidFill>
                  <a:srgbClr val="FF0000"/>
                </a:solidFill>
                <a:ea typeface="楷体_GB2312" pitchFamily="49" charset="-122"/>
              </a:rPr>
              <a:t>160 KB</a:t>
            </a:r>
            <a:r>
              <a:rPr lang="zh-CN" altLang="en-US" sz="2400" dirty="0">
                <a:solidFill>
                  <a:srgbClr val="FF0000"/>
                </a:solidFill>
                <a:ea typeface="楷体_GB2312" pitchFamily="49" charset="-122"/>
              </a:rPr>
              <a:t>的代码是可重入</a:t>
            </a:r>
            <a:r>
              <a:rPr lang="zh-CN" altLang="en-US" sz="2400" b="0" dirty="0">
                <a:ea typeface="楷体_GB2312" pitchFamily="49" charset="-122"/>
              </a:rPr>
              <a:t>的</a:t>
            </a:r>
            <a:r>
              <a:rPr lang="en-US" altLang="zh-CN" sz="2400" b="0" dirty="0">
                <a:ea typeface="楷体_GB2312" pitchFamily="49" charset="-122"/>
              </a:rPr>
              <a:t>(Reentrant)</a:t>
            </a:r>
            <a:r>
              <a:rPr lang="zh-CN" altLang="en-US" sz="2400" b="0" dirty="0">
                <a:ea typeface="楷体_GB2312" pitchFamily="49" charset="-122"/>
              </a:rPr>
              <a:t>，则无论是在分页系统还是在分段系统中，该代码都能被共享，在内存中只需保留一份文本编辑程序的副本，此时所需的内存空间仅为</a:t>
            </a:r>
            <a:r>
              <a:rPr lang="en-US" altLang="zh-CN" sz="2400" dirty="0">
                <a:solidFill>
                  <a:schemeClr val="accent2"/>
                </a:solidFill>
                <a:ea typeface="楷体_GB2312" pitchFamily="49" charset="-122"/>
              </a:rPr>
              <a:t>1760 KB(40×40+160)</a:t>
            </a:r>
            <a:r>
              <a:rPr lang="zh-CN" altLang="en-US" sz="2400" b="0" dirty="0">
                <a:ea typeface="楷体_GB2312" pitchFamily="49" charset="-122"/>
              </a:rPr>
              <a:t>，而不是</a:t>
            </a:r>
            <a:r>
              <a:rPr lang="en-US" altLang="zh-CN" sz="2400" b="0" dirty="0">
                <a:ea typeface="楷体_GB2312" pitchFamily="49" charset="-122"/>
              </a:rPr>
              <a:t>8000 KB</a:t>
            </a:r>
            <a:r>
              <a:rPr lang="zh-CN" altLang="en-US" sz="2400" b="0" dirty="0">
                <a:ea typeface="楷体_GB2312" pitchFamily="49" charset="-122"/>
              </a:rPr>
              <a:t>。 </a:t>
            </a:r>
            <a:endParaRPr lang="zh-CN" altLang="en-US" sz="2400" b="0" dirty="0">
              <a:ea typeface="楷体_GB2312" pitchFamily="49" charset="-122"/>
            </a:endParaRPr>
          </a:p>
        </p:txBody>
      </p:sp>
      <p:sp>
        <p:nvSpPr>
          <p:cNvPr id="683011"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3010">
                                            <p:txEl>
                                              <p:pRg st="0" end="0"/>
                                            </p:txEl>
                                          </p:spTgt>
                                        </p:tgtEl>
                                        <p:attrNameLst>
                                          <p:attrName>style.visibility</p:attrName>
                                        </p:attrNameLst>
                                      </p:cBhvr>
                                      <p:to>
                                        <p:strVal val="visible"/>
                                      </p:to>
                                    </p:set>
                                    <p:anim calcmode="lin" valueType="num">
                                      <p:cBhvr additive="base">
                                        <p:cTn id="7" dur="500" fill="hold"/>
                                        <p:tgtEl>
                                          <p:spTgt spid="683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30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83010">
                                            <p:txEl>
                                              <p:pRg st="1" end="1"/>
                                            </p:txEl>
                                          </p:spTgt>
                                        </p:tgtEl>
                                        <p:attrNameLst>
                                          <p:attrName>style.visibility</p:attrName>
                                        </p:attrNameLst>
                                      </p:cBhvr>
                                      <p:to>
                                        <p:strVal val="visible"/>
                                      </p:to>
                                    </p:set>
                                    <p:animEffect transition="in" filter="circle(in)">
                                      <p:cBhvr>
                                        <p:cTn id="13" dur="2000"/>
                                        <p:tgtEl>
                                          <p:spTgt spid="6830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564227" name="Rectangle 3"/>
          <p:cNvSpPr>
            <a:spLocks noGrp="1" noChangeArrowheads="1"/>
          </p:cNvSpPr>
          <p:nvPr>
            <p:ph type="body" idx="4294967295"/>
          </p:nvPr>
        </p:nvSpPr>
        <p:spPr>
          <a:xfrm>
            <a:off x="0" y="1052513"/>
            <a:ext cx="8820150" cy="4968875"/>
          </a:xfrm>
          <a:solidFill>
            <a:srgbClr val="FF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anose="05000000000000000000" pitchFamily="2" charset="2"/>
              <a:buChar char="l"/>
            </a:pPr>
            <a:r>
              <a:rPr lang="zh-CN" altLang="en-US" b="0" dirty="0">
                <a:solidFill>
                  <a:srgbClr val="000000"/>
                </a:solidFill>
                <a:latin typeface="黑体" pitchFamily="49" charset="-122"/>
                <a:ea typeface="黑体" pitchFamily="49" charset="-122"/>
              </a:rPr>
              <a:t>地址映射</a:t>
            </a:r>
            <a:r>
              <a:rPr lang="en-US" altLang="zh-CN" b="0" dirty="0">
                <a:solidFill>
                  <a:srgbClr val="000000"/>
                </a:solidFill>
                <a:latin typeface="黑体" pitchFamily="49" charset="-122"/>
                <a:ea typeface="黑体" pitchFamily="49" charset="-122"/>
              </a:rPr>
              <a:t>(Mapping</a:t>
            </a:r>
            <a:r>
              <a:rPr lang="en-US" altLang="zh-CN" b="0" dirty="0" smtClean="0">
                <a:solidFill>
                  <a:srgbClr val="000000"/>
                </a:solidFill>
                <a:latin typeface="黑体" pitchFamily="49" charset="-122"/>
                <a:ea typeface="黑体" pitchFamily="49" charset="-122"/>
              </a:rPr>
              <a:t>):</a:t>
            </a:r>
            <a:r>
              <a:rPr lang="zh-CN" altLang="en-US" b="0" dirty="0" smtClean="0">
                <a:solidFill>
                  <a:srgbClr val="000000"/>
                </a:solidFill>
                <a:latin typeface="黑体" pitchFamily="49" charset="-122"/>
                <a:ea typeface="黑体" pitchFamily="49" charset="-122"/>
              </a:rPr>
              <a:t>将</a:t>
            </a:r>
            <a:r>
              <a:rPr lang="zh-CN" altLang="en-US" b="0" dirty="0">
                <a:solidFill>
                  <a:srgbClr val="000000"/>
                </a:solidFill>
                <a:latin typeface="黑体" pitchFamily="49" charset="-122"/>
                <a:ea typeface="黑体" pitchFamily="49" charset="-122"/>
              </a:rPr>
              <a:t>逻辑地址转换为运行时由机器直接寻址的物理地址</a:t>
            </a:r>
            <a:r>
              <a:rPr lang="zh-CN" altLang="en-US" b="0" dirty="0" smtClean="0">
                <a:solidFill>
                  <a:srgbClr val="000000"/>
                </a:solidFill>
                <a:latin typeface="黑体" pitchFamily="49" charset="-122"/>
                <a:ea typeface="黑体" pitchFamily="49" charset="-122"/>
              </a:rPr>
              <a:t>。</a:t>
            </a:r>
            <a:endParaRPr lang="zh-CN" altLang="en-US" b="0" dirty="0" smtClean="0">
              <a:solidFill>
                <a:srgbClr val="000000"/>
              </a:solidFill>
              <a:latin typeface="黑体" pitchFamily="49" charset="-122"/>
              <a:ea typeface="黑体" pitchFamily="49" charset="-122"/>
            </a:endParaRPr>
          </a:p>
          <a:p>
            <a:pPr marL="914400" lvl="1" indent="-457200">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当程序装入内存时</a:t>
            </a:r>
            <a:r>
              <a:rPr lang="en-US" altLang="zh-CN" b="0" dirty="0">
                <a:latin typeface="楷体_GB2312" pitchFamily="49" charset="-122"/>
                <a:ea typeface="楷体_GB2312" pitchFamily="49" charset="-122"/>
              </a:rPr>
              <a:t>, </a:t>
            </a:r>
            <a:r>
              <a:rPr lang="zh-CN" altLang="en-US" b="0" dirty="0">
                <a:latin typeface="楷体_GB2312" pitchFamily="49" charset="-122"/>
                <a:ea typeface="楷体_GB2312" pitchFamily="49" charset="-122"/>
              </a:rPr>
              <a:t>操作系统要为该程序分配一个合适的内存空间</a:t>
            </a:r>
            <a:r>
              <a:rPr lang="zh-CN" altLang="en-US" b="0" dirty="0" smtClean="0">
                <a:latin typeface="楷体_GB2312" pitchFamily="49" charset="-122"/>
                <a:ea typeface="楷体_GB2312" pitchFamily="49" charset="-122"/>
              </a:rPr>
              <a:t>。</a:t>
            </a:r>
            <a:endParaRPr lang="en-US" altLang="zh-CN" b="0" dirty="0" smtClean="0">
              <a:latin typeface="楷体_GB2312" pitchFamily="49" charset="-122"/>
              <a:ea typeface="楷体_GB2312" pitchFamily="49" charset="-122"/>
            </a:endParaRPr>
          </a:p>
          <a:p>
            <a:pPr marL="914400" lvl="1" indent="-457200">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由于</a:t>
            </a:r>
            <a:r>
              <a:rPr lang="zh-CN" altLang="en-US" b="0" dirty="0">
                <a:latin typeface="楷体_GB2312" pitchFamily="49" charset="-122"/>
                <a:ea typeface="楷体_GB2312" pitchFamily="49" charset="-122"/>
              </a:rPr>
              <a:t>程序的逻辑地址与分配到内存物理地址未必一致，</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执行指令按物理地址进行的，所以要进行地址转换</a:t>
            </a:r>
            <a:r>
              <a:rPr lang="zh-CN" altLang="en-US" b="0" dirty="0" smtClean="0">
                <a:latin typeface="楷体_GB2312" pitchFamily="49" charset="-122"/>
                <a:ea typeface="楷体_GB2312" pitchFamily="49" charset="-122"/>
              </a:rPr>
              <a:t>。</a:t>
            </a:r>
            <a:endParaRPr lang="en-US" altLang="zh-CN" b="0" dirty="0">
              <a:latin typeface="楷体_GB2312" pitchFamily="49" charset="-122"/>
              <a:ea typeface="楷体_GB2312" pitchFamily="49" charset="-122"/>
            </a:endParaRPr>
          </a:p>
          <a:p>
            <a:pPr marL="914400" lvl="1" indent="-457200">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重定位</a:t>
            </a:r>
            <a:r>
              <a:rPr lang="en-US" altLang="zh-CN" b="0" dirty="0">
                <a:latin typeface="楷体_GB2312" pitchFamily="49" charset="-122"/>
                <a:ea typeface="楷体_GB2312" pitchFamily="49" charset="-122"/>
              </a:rPr>
              <a:t>(relocation)</a:t>
            </a:r>
            <a:endParaRPr lang="en-US" altLang="zh-CN" b="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 calcmode="lin" valueType="num">
                                      <p:cBhvr additive="base">
                                        <p:cTn id="7" dur="500" fill="hold"/>
                                        <p:tgtEl>
                                          <p:spTgt spid="56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4227">
                                            <p:txEl>
                                              <p:pRg st="1" end="1"/>
                                            </p:txEl>
                                          </p:spTgt>
                                        </p:tgtEl>
                                        <p:attrNameLst>
                                          <p:attrName>style.visibility</p:attrName>
                                        </p:attrNameLst>
                                      </p:cBhvr>
                                      <p:to>
                                        <p:strVal val="visible"/>
                                      </p:to>
                                    </p:set>
                                    <p:anim calcmode="lin" valueType="num">
                                      <p:cBhvr additive="base">
                                        <p:cTn id="13" dur="500" fill="hold"/>
                                        <p:tgtEl>
                                          <p:spTgt spid="564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4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64227">
                                            <p:txEl>
                                              <p:pRg st="2" end="2"/>
                                            </p:txEl>
                                          </p:spTgt>
                                        </p:tgtEl>
                                        <p:attrNameLst>
                                          <p:attrName>style.visibility</p:attrName>
                                        </p:attrNameLst>
                                      </p:cBhvr>
                                      <p:to>
                                        <p:strVal val="visible"/>
                                      </p:to>
                                    </p:set>
                                    <p:anim calcmode="lin" valueType="num">
                                      <p:cBhvr additive="base">
                                        <p:cTn id="19" dur="500" fill="hold"/>
                                        <p:tgtEl>
                                          <p:spTgt spid="564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4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64227">
                                            <p:txEl>
                                              <p:pRg st="3" end="3"/>
                                            </p:txEl>
                                          </p:spTgt>
                                        </p:tgtEl>
                                        <p:attrNameLst>
                                          <p:attrName>style.visibility</p:attrName>
                                        </p:attrNameLst>
                                      </p:cBhvr>
                                      <p:to>
                                        <p:strVal val="visible"/>
                                      </p:to>
                                    </p:set>
                                    <p:anim calcmode="lin" valueType="num">
                                      <p:cBhvr additive="base">
                                        <p:cTn id="25" dur="500" fill="hold"/>
                                        <p:tgtEl>
                                          <p:spTgt spid="564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42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p:cNvSpPr>
          <p:nvPr>
            <p:ph type="body" sz="half" idx="4294967295"/>
          </p:nvPr>
        </p:nvSpPr>
        <p:spPr>
          <a:xfrm>
            <a:off x="0" y="1092200"/>
            <a:ext cx="8893175" cy="4929188"/>
          </a:xfrm>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信息共享示例（续） </a:t>
            </a:r>
            <a:r>
              <a:rPr lang="en-US" altLang="zh-CN" b="0" dirty="0">
                <a:latin typeface="黑体"/>
                <a:ea typeface="黑体" pitchFamily="49" charset="-122"/>
              </a:rPr>
              <a:t>——</a:t>
            </a:r>
            <a:r>
              <a:rPr lang="zh-CN" altLang="en-US" b="0" dirty="0">
                <a:ea typeface="黑体" pitchFamily="49" charset="-122"/>
              </a:rPr>
              <a:t>分页存储管理</a:t>
            </a:r>
            <a:endParaRPr lang="zh-CN" altLang="en-US" b="0" dirty="0">
              <a:ea typeface="黑体" pitchFamily="49" charset="-122"/>
            </a:endParaRPr>
          </a:p>
          <a:p>
            <a:pPr marL="457200" indent="-457200">
              <a:spcAft>
                <a:spcPct val="20000"/>
              </a:spcAft>
              <a:buFont typeface="Wingdings" panose="05000000000000000000" pitchFamily="2" charset="2"/>
              <a:buNone/>
            </a:pPr>
            <a:r>
              <a:rPr lang="zh-CN" altLang="en-US" b="0" dirty="0">
                <a:ea typeface="楷体_GB2312" pitchFamily="49" charset="-122"/>
              </a:rPr>
              <a:t>              </a:t>
            </a:r>
            <a:r>
              <a:rPr lang="zh-CN" altLang="en-US" sz="2400" b="0" dirty="0">
                <a:ea typeface="楷体_GB2312" pitchFamily="49" charset="-122"/>
              </a:rPr>
              <a:t>分假定每个页面的大小为</a:t>
            </a:r>
            <a:r>
              <a:rPr lang="en-US" altLang="zh-CN" sz="2400" dirty="0">
                <a:solidFill>
                  <a:srgbClr val="FF0000"/>
                </a:solidFill>
                <a:ea typeface="楷体_GB2312" pitchFamily="49" charset="-122"/>
              </a:rPr>
              <a:t>4 KB</a:t>
            </a:r>
            <a:r>
              <a:rPr lang="zh-CN" altLang="en-US" sz="2400" b="0" dirty="0">
                <a:ea typeface="楷体_GB2312" pitchFamily="49" charset="-122"/>
              </a:rPr>
              <a:t>，那么，</a:t>
            </a:r>
            <a:r>
              <a:rPr lang="en-US" altLang="zh-CN" sz="2400" b="0" dirty="0">
                <a:ea typeface="楷体_GB2312" pitchFamily="49" charset="-122"/>
              </a:rPr>
              <a:t>160 KB</a:t>
            </a:r>
            <a:r>
              <a:rPr lang="zh-CN" altLang="en-US" sz="2400" b="0" dirty="0">
                <a:ea typeface="楷体_GB2312" pitchFamily="49" charset="-122"/>
              </a:rPr>
              <a:t>的代码将占用</a:t>
            </a:r>
            <a:r>
              <a:rPr lang="en-US" altLang="zh-CN" sz="2400" dirty="0">
                <a:solidFill>
                  <a:srgbClr val="FF0000"/>
                </a:solidFill>
                <a:ea typeface="楷体_GB2312" pitchFamily="49" charset="-122"/>
              </a:rPr>
              <a:t>40</a:t>
            </a:r>
            <a:r>
              <a:rPr lang="zh-CN" altLang="en-US" sz="2400" dirty="0">
                <a:solidFill>
                  <a:srgbClr val="FF0000"/>
                </a:solidFill>
                <a:ea typeface="楷体_GB2312" pitchFamily="49" charset="-122"/>
              </a:rPr>
              <a:t>个页面</a:t>
            </a:r>
            <a:r>
              <a:rPr lang="zh-CN" altLang="en-US" sz="2400" b="0" dirty="0">
                <a:ea typeface="楷体_GB2312" pitchFamily="49" charset="-122"/>
              </a:rPr>
              <a:t>，数据区占</a:t>
            </a:r>
            <a:r>
              <a:rPr lang="en-US" altLang="zh-CN" sz="2400" b="0" dirty="0">
                <a:ea typeface="楷体_GB2312" pitchFamily="49" charset="-122"/>
              </a:rPr>
              <a:t>10</a:t>
            </a:r>
            <a:r>
              <a:rPr lang="zh-CN" altLang="en-US" sz="2400" b="0" dirty="0">
                <a:ea typeface="楷体_GB2312" pitchFamily="49" charset="-122"/>
              </a:rPr>
              <a:t>个页面。为实现代码的共享，应在每个进程的页表中都建立</a:t>
            </a:r>
            <a:r>
              <a:rPr lang="en-US" altLang="zh-CN" sz="2400" dirty="0">
                <a:solidFill>
                  <a:srgbClr val="FF0000"/>
                </a:solidFill>
                <a:ea typeface="楷体_GB2312" pitchFamily="49" charset="-122"/>
              </a:rPr>
              <a:t>40</a:t>
            </a:r>
            <a:r>
              <a:rPr lang="zh-CN" altLang="en-US" sz="2400" dirty="0">
                <a:solidFill>
                  <a:srgbClr val="FF0000"/>
                </a:solidFill>
                <a:ea typeface="楷体_GB2312" pitchFamily="49" charset="-122"/>
              </a:rPr>
              <a:t>个页表项</a:t>
            </a:r>
            <a:r>
              <a:rPr lang="zh-CN" altLang="en-US" sz="2400" b="0" dirty="0">
                <a:ea typeface="楷体_GB2312" pitchFamily="49" charset="-122"/>
              </a:rPr>
              <a:t>，它们的物理块号都是</a:t>
            </a:r>
            <a:r>
              <a:rPr lang="en-US" altLang="zh-CN" sz="2400" b="0" dirty="0">
                <a:ea typeface="楷体_GB2312" pitchFamily="49" charset="-122"/>
              </a:rPr>
              <a:t>21#</a:t>
            </a:r>
            <a:r>
              <a:rPr lang="zh-CN" altLang="en-US" sz="2400" b="0" dirty="0">
                <a:ea typeface="楷体_GB2312" pitchFamily="49" charset="-122"/>
              </a:rPr>
              <a:t>～</a:t>
            </a:r>
            <a:r>
              <a:rPr lang="en-US" altLang="zh-CN" sz="2400" b="0" dirty="0">
                <a:ea typeface="楷体_GB2312" pitchFamily="49" charset="-122"/>
              </a:rPr>
              <a:t>60#</a:t>
            </a:r>
            <a:r>
              <a:rPr lang="zh-CN" altLang="en-US" sz="2400" b="0" dirty="0">
                <a:ea typeface="楷体_GB2312" pitchFamily="49" charset="-122"/>
              </a:rPr>
              <a:t>。在每个进程的页表中，还须为自己的数据区建立页表项，它们的物理块号分别是</a:t>
            </a:r>
            <a:r>
              <a:rPr lang="en-US" altLang="zh-CN" sz="2400" b="0" dirty="0">
                <a:ea typeface="楷体_GB2312" pitchFamily="49" charset="-122"/>
              </a:rPr>
              <a:t>61#</a:t>
            </a:r>
            <a:r>
              <a:rPr lang="zh-CN" altLang="en-US" sz="2400" b="0" dirty="0">
                <a:ea typeface="楷体_GB2312" pitchFamily="49" charset="-122"/>
              </a:rPr>
              <a:t>～</a:t>
            </a:r>
            <a:r>
              <a:rPr lang="en-US" altLang="zh-CN" sz="2400" b="0" dirty="0">
                <a:ea typeface="楷体_GB2312" pitchFamily="49" charset="-122"/>
              </a:rPr>
              <a:t>70#</a:t>
            </a:r>
            <a:r>
              <a:rPr lang="zh-CN" altLang="en-US" sz="2400" b="0" dirty="0">
                <a:ea typeface="楷体_GB2312" pitchFamily="49" charset="-122"/>
              </a:rPr>
              <a:t>、</a:t>
            </a:r>
            <a:r>
              <a:rPr lang="en-US" altLang="zh-CN" sz="2400" b="0" dirty="0">
                <a:ea typeface="楷体_GB2312" pitchFamily="49" charset="-122"/>
              </a:rPr>
              <a:t>71#</a:t>
            </a:r>
            <a:r>
              <a:rPr lang="zh-CN" altLang="en-US" sz="2400" b="0" dirty="0">
                <a:ea typeface="楷体_GB2312" pitchFamily="49" charset="-122"/>
              </a:rPr>
              <a:t>～</a:t>
            </a:r>
            <a:r>
              <a:rPr lang="en-US" altLang="zh-CN" sz="2400" b="0" dirty="0">
                <a:ea typeface="楷体_GB2312" pitchFamily="49" charset="-122"/>
              </a:rPr>
              <a:t>80#</a:t>
            </a:r>
            <a:r>
              <a:rPr lang="zh-CN" altLang="en-US" sz="2400" b="0" dirty="0">
                <a:ea typeface="楷体_GB2312" pitchFamily="49" charset="-122"/>
              </a:rPr>
              <a:t>、</a:t>
            </a:r>
            <a:r>
              <a:rPr lang="en-US" altLang="zh-CN" sz="2400" b="0" dirty="0">
                <a:ea typeface="楷体_GB2312" pitchFamily="49" charset="-122"/>
              </a:rPr>
              <a:t>81#</a:t>
            </a:r>
            <a:r>
              <a:rPr lang="zh-CN" altLang="en-US" sz="2400" b="0" dirty="0">
                <a:ea typeface="楷体_GB2312" pitchFamily="49" charset="-122"/>
              </a:rPr>
              <a:t>～</a:t>
            </a:r>
            <a:r>
              <a:rPr lang="en-US" altLang="zh-CN" sz="2400" b="0" dirty="0">
                <a:ea typeface="楷体_GB2312" pitchFamily="49" charset="-122"/>
              </a:rPr>
              <a:t>90#</a:t>
            </a:r>
            <a:r>
              <a:rPr lang="zh-CN" altLang="en-US" sz="2400" b="0" dirty="0">
                <a:ea typeface="楷体_GB2312" pitchFamily="49" charset="-122"/>
              </a:rPr>
              <a:t>，</a:t>
            </a:r>
            <a:r>
              <a:rPr lang="en-US" altLang="zh-CN" sz="2400" b="0" dirty="0">
                <a:latin typeface="黑体"/>
                <a:ea typeface="楷体_GB2312" pitchFamily="49" charset="-122"/>
              </a:rPr>
              <a:t>…</a:t>
            </a:r>
            <a:r>
              <a:rPr lang="zh-CN" altLang="en-US" sz="2400" b="0" dirty="0">
                <a:ea typeface="楷体_GB2312" pitchFamily="49" charset="-122"/>
              </a:rPr>
              <a:t>，等等。</a:t>
            </a:r>
            <a:endParaRPr lang="zh-CN" altLang="en-US" sz="2400" b="0" dirty="0">
              <a:ea typeface="楷体_GB2312" pitchFamily="49" charset="-122"/>
            </a:endParaRPr>
          </a:p>
        </p:txBody>
      </p:sp>
      <p:sp>
        <p:nvSpPr>
          <p:cNvPr id="375811"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5810">
                                            <p:txEl>
                                              <p:pRg st="0" end="0"/>
                                            </p:txEl>
                                          </p:spTgt>
                                        </p:tgtEl>
                                        <p:attrNameLst>
                                          <p:attrName>style.visibility</p:attrName>
                                        </p:attrNameLst>
                                      </p:cBhvr>
                                      <p:to>
                                        <p:strVal val="visible"/>
                                      </p:to>
                                    </p:set>
                                    <p:anim calcmode="lin" valueType="num">
                                      <p:cBhvr additive="base">
                                        <p:cTn id="7" dur="500" fill="hold"/>
                                        <p:tgtEl>
                                          <p:spTgt spid="3758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58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5810">
                                            <p:txEl>
                                              <p:pRg st="1" end="1"/>
                                            </p:txEl>
                                          </p:spTgt>
                                        </p:tgtEl>
                                        <p:attrNameLst>
                                          <p:attrName>style.visibility</p:attrName>
                                        </p:attrNameLst>
                                      </p:cBhvr>
                                      <p:to>
                                        <p:strVal val="visible"/>
                                      </p:to>
                                    </p:set>
                                    <p:animEffect transition="in" filter="circle(in)">
                                      <p:cBhvr>
                                        <p:cTn id="13" dur="2000"/>
                                        <p:tgtEl>
                                          <p:spTgt spid="3758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p:cNvSpPr>
          <p:nvPr>
            <p:ph type="body" sz="half" idx="4294967295"/>
          </p:nvPr>
        </p:nvSpPr>
        <p:spPr>
          <a:xfrm>
            <a:off x="0" y="1092200"/>
            <a:ext cx="8893175" cy="4929188"/>
          </a:xfrm>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信息共享示例（续）</a:t>
            </a:r>
            <a:r>
              <a:rPr lang="en-US" altLang="zh-CN" b="0" dirty="0">
                <a:latin typeface="黑体"/>
                <a:ea typeface="黑体" pitchFamily="49" charset="-122"/>
              </a:rPr>
              <a:t>——</a:t>
            </a:r>
            <a:r>
              <a:rPr lang="zh-CN" altLang="en-US" b="0" dirty="0">
                <a:ea typeface="黑体" pitchFamily="49" charset="-122"/>
              </a:rPr>
              <a:t>分页存储管理</a:t>
            </a:r>
            <a:endParaRPr lang="zh-CN" altLang="en-US" b="0" dirty="0">
              <a:effectLst>
                <a:outerShdw blurRad="38100" dist="38100" dir="2700000" algn="tl">
                  <a:srgbClr val="C0C0C0"/>
                </a:outerShdw>
              </a:effectLst>
              <a:ea typeface="黑体" pitchFamily="49" charset="-122"/>
            </a:endParaRPr>
          </a:p>
          <a:p>
            <a:pPr marL="457200" indent="-457200">
              <a:spcAft>
                <a:spcPct val="20000"/>
              </a:spcAft>
              <a:buFont typeface="Wingdings" panose="05000000000000000000" pitchFamily="2" charset="2"/>
              <a:buNone/>
            </a:pPr>
            <a:r>
              <a:rPr lang="zh-CN" altLang="en-US" b="0" dirty="0">
                <a:ea typeface="楷体_GB2312" pitchFamily="49" charset="-122"/>
              </a:rPr>
              <a:t>              </a:t>
            </a:r>
            <a:endParaRPr lang="zh-CN" altLang="en-US" b="0" dirty="0">
              <a:ea typeface="楷体_GB2312" pitchFamily="49" charset="-122"/>
            </a:endParaRPr>
          </a:p>
        </p:txBody>
      </p:sp>
      <p:sp>
        <p:nvSpPr>
          <p:cNvPr id="37683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76839" name="Object 7"/>
          <p:cNvGraphicFramePr>
            <a:graphicFrameLocks noChangeAspect="1"/>
          </p:cNvGraphicFramePr>
          <p:nvPr/>
        </p:nvGraphicFramePr>
        <p:xfrm>
          <a:off x="1908175" y="1628775"/>
          <a:ext cx="5256213" cy="4340225"/>
        </p:xfrm>
        <a:graphic>
          <a:graphicData uri="http://schemas.openxmlformats.org/presentationml/2006/ole">
            <mc:AlternateContent xmlns:mc="http://schemas.openxmlformats.org/markup-compatibility/2006">
              <mc:Choice xmlns:v="urn:schemas-microsoft-com:vml" Requires="v">
                <p:oleObj spid="_x0000_s376968" name="" r:id="rId1" imgW="2729230" imgH="2261235" progId="Visio.Drawing.4">
                  <p:embed/>
                </p:oleObj>
              </mc:Choice>
              <mc:Fallback>
                <p:oleObj name="" r:id="rId1" imgW="2729230" imgH="2261235" progId="Visio.Drawing.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628775"/>
                        <a:ext cx="5256213" cy="434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6834">
                                            <p:txEl>
                                              <p:pRg st="0" end="0"/>
                                            </p:txEl>
                                          </p:spTgt>
                                        </p:tgtEl>
                                        <p:attrNameLst>
                                          <p:attrName>style.visibility</p:attrName>
                                        </p:attrNameLst>
                                      </p:cBhvr>
                                      <p:to>
                                        <p:strVal val="visible"/>
                                      </p:to>
                                    </p:set>
                                    <p:anim calcmode="lin" valueType="num">
                                      <p:cBhvr additive="base">
                                        <p:cTn id="7" dur="500" fill="hold"/>
                                        <p:tgtEl>
                                          <p:spTgt spid="3768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6839"/>
                                        </p:tgtEl>
                                        <p:attrNameLst>
                                          <p:attrName>style.visibility</p:attrName>
                                        </p:attrNameLst>
                                      </p:cBhvr>
                                      <p:to>
                                        <p:strVal val="visible"/>
                                      </p:to>
                                    </p:set>
                                    <p:animEffect transition="in" filter="circle(in)">
                                      <p:cBhvr>
                                        <p:cTn id="13" dur="2000"/>
                                        <p:tgtEl>
                                          <p:spTgt spid="376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p:cNvSpPr>
          <p:nvPr>
            <p:ph type="body" sz="half" idx="4294967295"/>
          </p:nvPr>
        </p:nvSpPr>
        <p:spPr>
          <a:xfrm>
            <a:off x="0" y="1125538"/>
            <a:ext cx="8893175" cy="4929187"/>
          </a:xfrm>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信息共享示例（续）</a:t>
            </a:r>
            <a:r>
              <a:rPr lang="en-US" altLang="zh-CN" b="0" dirty="0">
                <a:latin typeface="黑体"/>
                <a:ea typeface="黑体" pitchFamily="49" charset="-122"/>
              </a:rPr>
              <a:t>——</a:t>
            </a:r>
            <a:r>
              <a:rPr lang="zh-CN" altLang="en-US" b="0" dirty="0">
                <a:ea typeface="黑体" pitchFamily="49" charset="-122"/>
              </a:rPr>
              <a:t>分段存储管理</a:t>
            </a:r>
            <a:endParaRPr lang="zh-CN" altLang="en-US" b="0" dirty="0">
              <a:ea typeface="黑体" pitchFamily="49" charset="-122"/>
            </a:endParaRPr>
          </a:p>
          <a:p>
            <a:pPr marL="457200" indent="-457200">
              <a:spcAft>
                <a:spcPct val="20000"/>
              </a:spcAft>
              <a:buFont typeface="Wingdings" panose="05000000000000000000" pitchFamily="2" charset="2"/>
              <a:buNone/>
            </a:pPr>
            <a:r>
              <a:rPr lang="zh-CN" altLang="en-US" sz="2400" b="0" dirty="0">
                <a:effectLst>
                  <a:outerShdw blurRad="38100" dist="38100" dir="2700000" algn="tl">
                    <a:srgbClr val="C0C0C0"/>
                  </a:outerShdw>
                </a:effectLst>
                <a:latin typeface="仿宋_GB2312" pitchFamily="49" charset="-122"/>
                <a:ea typeface="仿宋_GB2312" pitchFamily="49" charset="-122"/>
              </a:rPr>
              <a:t>       </a:t>
            </a:r>
            <a:r>
              <a:rPr lang="zh-CN" altLang="en-US" sz="2400" b="0" dirty="0">
                <a:latin typeface="仿宋_GB2312" pitchFamily="49" charset="-122"/>
                <a:ea typeface="仿宋_GB2312" pitchFamily="49" charset="-122"/>
              </a:rPr>
              <a:t>在分段系统中，实现共享则容易得多，只需在每个进程的段表中为文本编辑程序设置一个</a:t>
            </a:r>
            <a:r>
              <a:rPr lang="zh-CN" altLang="en-US" sz="2400" dirty="0">
                <a:solidFill>
                  <a:srgbClr val="FF0000"/>
                </a:solidFill>
                <a:latin typeface="仿宋_GB2312" pitchFamily="49" charset="-122"/>
                <a:ea typeface="仿宋_GB2312" pitchFamily="49" charset="-122"/>
              </a:rPr>
              <a:t>段表项</a:t>
            </a:r>
            <a:r>
              <a:rPr lang="zh-CN" altLang="en-US" sz="2400" b="0" dirty="0">
                <a:latin typeface="仿宋_GB2312" pitchFamily="49" charset="-122"/>
                <a:ea typeface="仿宋_GB2312" pitchFamily="49" charset="-122"/>
              </a:rPr>
              <a:t>。</a:t>
            </a:r>
            <a:endParaRPr lang="zh-CN" altLang="en-US" sz="2400" b="0" dirty="0">
              <a:latin typeface="仿宋_GB2312" pitchFamily="49" charset="-122"/>
              <a:ea typeface="仿宋_GB2312" pitchFamily="49" charset="-122"/>
            </a:endParaRPr>
          </a:p>
          <a:p>
            <a:pPr marL="457200" indent="-457200">
              <a:spcAft>
                <a:spcPct val="20000"/>
              </a:spcAft>
              <a:buFont typeface="Wingdings" panose="05000000000000000000" pitchFamily="2" charset="2"/>
              <a:buNone/>
            </a:pPr>
            <a:r>
              <a:rPr lang="zh-CN" altLang="en-US" b="0" dirty="0">
                <a:ea typeface="楷体_GB2312" pitchFamily="49" charset="-122"/>
              </a:rPr>
              <a:t>              </a:t>
            </a:r>
            <a:endParaRPr lang="zh-CN" altLang="en-US" b="0" dirty="0">
              <a:ea typeface="楷体_GB2312" pitchFamily="49" charset="-122"/>
            </a:endParaRPr>
          </a:p>
        </p:txBody>
      </p:sp>
      <p:sp>
        <p:nvSpPr>
          <p:cNvPr id="37785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77868" name="Object 12"/>
          <p:cNvGraphicFramePr>
            <a:graphicFrameLocks noChangeAspect="1"/>
          </p:cNvGraphicFramePr>
          <p:nvPr/>
        </p:nvGraphicFramePr>
        <p:xfrm>
          <a:off x="611188" y="2781300"/>
          <a:ext cx="8077200" cy="3127375"/>
        </p:xfrm>
        <a:graphic>
          <a:graphicData uri="http://schemas.openxmlformats.org/presentationml/2006/ole">
            <mc:AlternateContent xmlns:mc="http://schemas.openxmlformats.org/markup-compatibility/2006">
              <mc:Choice xmlns:v="urn:schemas-microsoft-com:vml" Requires="v">
                <p:oleObj spid="_x0000_s377997" name="Visio" r:id="rId1" imgW="3784600" imgH="1460500" progId="Visio.Drawing.11">
                  <p:embed/>
                </p:oleObj>
              </mc:Choice>
              <mc:Fallback>
                <p:oleObj name="Visio" r:id="rId1" imgW="3784600" imgH="1460500" progId="Visio.Drawing.11">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781300"/>
                        <a:ext cx="8077200"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7858">
                                            <p:txEl>
                                              <p:pRg st="0" end="0"/>
                                            </p:txEl>
                                          </p:spTgt>
                                        </p:tgtEl>
                                        <p:attrNameLst>
                                          <p:attrName>style.visibility</p:attrName>
                                        </p:attrNameLst>
                                      </p:cBhvr>
                                      <p:to>
                                        <p:strVal val="visible"/>
                                      </p:to>
                                    </p:set>
                                    <p:anim calcmode="lin" valueType="num">
                                      <p:cBhvr additive="base">
                                        <p:cTn id="7" dur="500" fill="hold"/>
                                        <p:tgtEl>
                                          <p:spTgt spid="3778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78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7858">
                                            <p:txEl>
                                              <p:pRg st="1" end="1"/>
                                            </p:txEl>
                                          </p:spTgt>
                                        </p:tgtEl>
                                        <p:attrNameLst>
                                          <p:attrName>style.visibility</p:attrName>
                                        </p:attrNameLst>
                                      </p:cBhvr>
                                      <p:to>
                                        <p:strVal val="visible"/>
                                      </p:to>
                                    </p:set>
                                    <p:animEffect transition="in" filter="circle(in)">
                                      <p:cBhvr>
                                        <p:cTn id="13" dur="2000"/>
                                        <p:tgtEl>
                                          <p:spTgt spid="37785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77868"/>
                                        </p:tgtEl>
                                        <p:attrNameLst>
                                          <p:attrName>style.visibility</p:attrName>
                                        </p:attrNameLst>
                                      </p:cBhvr>
                                      <p:to>
                                        <p:strVal val="visible"/>
                                      </p:to>
                                    </p:set>
                                    <p:animEffect transition="in" filter="circle(in)">
                                      <p:cBhvr>
                                        <p:cTn id="18" dur="2000"/>
                                        <p:tgtEl>
                                          <p:spTgt spid="377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p:cNvSpPr>
          <p:nvPr>
            <p:ph type="body" idx="4294967295"/>
          </p:nvPr>
        </p:nvSpPr>
        <p:spPr>
          <a:xfrm>
            <a:off x="250825" y="1125538"/>
            <a:ext cx="8893175" cy="5111750"/>
          </a:xfrm>
        </p:spPr>
        <p:txBody>
          <a:bodyPr/>
          <a:lstStyle/>
          <a:p>
            <a:pPr>
              <a:spcAft>
                <a:spcPct val="20000"/>
              </a:spcAft>
              <a:buFont typeface="Wingdings" panose="05000000000000000000" pitchFamily="2" charset="2"/>
              <a:buChar char="l"/>
            </a:pPr>
            <a:r>
              <a:rPr lang="zh-CN" altLang="en-US" b="0" dirty="0">
                <a:ea typeface="黑体" pitchFamily="49" charset="-122"/>
              </a:rPr>
              <a:t>页式存储管理的主要优点</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a typeface="楷体_GB2312" pitchFamily="49" charset="-122"/>
              </a:rPr>
              <a:t>           内存利用率高</a:t>
            </a:r>
            <a:endParaRPr lang="zh-CN" altLang="en-US" sz="2400" b="0" dirty="0">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段式存储管理的主要优点</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a typeface="楷体_GB2312" pitchFamily="49" charset="-122"/>
              </a:rPr>
              <a:t>           方便用户、易于共享、易于保护、可动态链接</a:t>
            </a:r>
            <a:endParaRPr lang="zh-CN" altLang="en-US" sz="2400" b="0" dirty="0">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段页式存储管理的基本思想</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ffectLst>
                  <a:outerShdw blurRad="38100" dist="38100" dir="2700000" algn="tl">
                    <a:srgbClr val="C0C0C0"/>
                  </a:outerShdw>
                </a:effectLst>
                <a:latin typeface="仿宋_GB2312" pitchFamily="49" charset="-122"/>
                <a:ea typeface="仿宋_GB2312" pitchFamily="49" charset="-122"/>
              </a:rPr>
              <a:t>       </a:t>
            </a:r>
            <a:r>
              <a:rPr lang="zh-CN" altLang="en-US" sz="2400" b="0" dirty="0">
                <a:latin typeface="楷体_GB2312" pitchFamily="49" charset="-122"/>
                <a:ea typeface="楷体_GB2312" pitchFamily="49" charset="-122"/>
              </a:rPr>
              <a:t>采用</a:t>
            </a:r>
            <a:r>
              <a:rPr lang="zh-CN" altLang="en-US" sz="2400" i="1" dirty="0">
                <a:solidFill>
                  <a:srgbClr val="FF0000"/>
                </a:solidFill>
                <a:latin typeface="楷体_GB2312" pitchFamily="49" charset="-122"/>
                <a:ea typeface="楷体_GB2312" pitchFamily="49" charset="-122"/>
              </a:rPr>
              <a:t>分段方法组织用户程序</a:t>
            </a:r>
            <a:r>
              <a:rPr lang="zh-CN" altLang="en-US" sz="2400" b="0" dirty="0">
                <a:latin typeface="楷体_GB2312" pitchFamily="49" charset="-122"/>
                <a:ea typeface="楷体_GB2312" pitchFamily="49" charset="-122"/>
              </a:rPr>
              <a:t>，采用</a:t>
            </a:r>
            <a:r>
              <a:rPr lang="zh-CN" altLang="en-US" sz="2400" i="1" dirty="0">
                <a:solidFill>
                  <a:schemeClr val="hlink"/>
                </a:solidFill>
                <a:latin typeface="楷体_GB2312" pitchFamily="49" charset="-122"/>
                <a:ea typeface="楷体_GB2312" pitchFamily="49" charset="-122"/>
              </a:rPr>
              <a:t>分页方法分配和管理内存</a:t>
            </a:r>
            <a:r>
              <a:rPr lang="zh-CN" altLang="en-US" sz="2400" b="0" dirty="0">
                <a:latin typeface="楷体_GB2312" pitchFamily="49" charset="-122"/>
                <a:ea typeface="楷体_GB2312" pitchFamily="49" charset="-122"/>
              </a:rPr>
              <a:t>。即用户程序可以用模块化思想进行设计，一个用户程序由若干段构成。系统将内存划分成固定大小的页框，并将程序的每一段分割成</a:t>
            </a:r>
            <a:r>
              <a:rPr lang="zh-CN" altLang="en-US" sz="2400" b="0">
                <a:latin typeface="楷体_GB2312" pitchFamily="49" charset="-122"/>
                <a:ea typeface="楷体_GB2312" pitchFamily="49" charset="-122"/>
              </a:rPr>
              <a:t>若干</a:t>
            </a:r>
            <a:r>
              <a:rPr lang="zh-CN" altLang="en-US" sz="2400" b="0" smtClean="0">
                <a:latin typeface="楷体_GB2312" pitchFamily="49" charset="-122"/>
                <a:ea typeface="楷体_GB2312" pitchFamily="49" charset="-122"/>
              </a:rPr>
              <a:t>页后</a:t>
            </a:r>
            <a:r>
              <a:rPr lang="zh-CN" altLang="en-US" sz="2400" b="0" dirty="0">
                <a:latin typeface="楷体_GB2312" pitchFamily="49" charset="-122"/>
                <a:ea typeface="楷体_GB2312" pitchFamily="49" charset="-122"/>
              </a:rPr>
              <a:t>装入内存执行时。</a:t>
            </a:r>
            <a:endParaRPr lang="zh-CN" altLang="en-US" sz="2400" b="0" dirty="0">
              <a:latin typeface="楷体_GB2312" pitchFamily="49" charset="-122"/>
              <a:ea typeface="楷体_GB2312" pitchFamily="49" charset="-122"/>
            </a:endParaRPr>
          </a:p>
        </p:txBody>
      </p:sp>
      <p:sp>
        <p:nvSpPr>
          <p:cNvPr id="378884"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段页式存储管理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882">
                                            <p:txEl>
                                              <p:pRg st="0" end="0"/>
                                            </p:txEl>
                                          </p:spTgt>
                                        </p:tgtEl>
                                        <p:attrNameLst>
                                          <p:attrName>style.visibility</p:attrName>
                                        </p:attrNameLst>
                                      </p:cBhvr>
                                      <p:to>
                                        <p:strVal val="visible"/>
                                      </p:to>
                                    </p:set>
                                    <p:anim calcmode="lin" valueType="num">
                                      <p:cBhvr additive="base">
                                        <p:cTn id="7" dur="500" fill="hold"/>
                                        <p:tgtEl>
                                          <p:spTgt spid="3788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8882">
                                            <p:txEl>
                                              <p:pRg st="1" end="1"/>
                                            </p:txEl>
                                          </p:spTgt>
                                        </p:tgtEl>
                                        <p:attrNameLst>
                                          <p:attrName>style.visibility</p:attrName>
                                        </p:attrNameLst>
                                      </p:cBhvr>
                                      <p:to>
                                        <p:strVal val="visible"/>
                                      </p:to>
                                    </p:set>
                                    <p:animEffect transition="in" filter="circle(in)">
                                      <p:cBhvr>
                                        <p:cTn id="13" dur="2000"/>
                                        <p:tgtEl>
                                          <p:spTgt spid="37888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78882">
                                            <p:txEl>
                                              <p:pRg st="2" end="2"/>
                                            </p:txEl>
                                          </p:spTgt>
                                        </p:tgtEl>
                                        <p:attrNameLst>
                                          <p:attrName>style.visibility</p:attrName>
                                        </p:attrNameLst>
                                      </p:cBhvr>
                                      <p:to>
                                        <p:strVal val="visible"/>
                                      </p:to>
                                    </p:set>
                                    <p:anim calcmode="lin" valueType="num">
                                      <p:cBhvr additive="base">
                                        <p:cTn id="18" dur="500" fill="hold"/>
                                        <p:tgtEl>
                                          <p:spTgt spid="378882">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788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78882">
                                            <p:txEl>
                                              <p:pRg st="3" end="3"/>
                                            </p:txEl>
                                          </p:spTgt>
                                        </p:tgtEl>
                                        <p:attrNameLst>
                                          <p:attrName>style.visibility</p:attrName>
                                        </p:attrNameLst>
                                      </p:cBhvr>
                                      <p:to>
                                        <p:strVal val="visible"/>
                                      </p:to>
                                    </p:set>
                                    <p:animEffect transition="in" filter="circle(in)">
                                      <p:cBhvr>
                                        <p:cTn id="24" dur="2000"/>
                                        <p:tgtEl>
                                          <p:spTgt spid="37888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8882">
                                            <p:txEl>
                                              <p:pRg st="4" end="4"/>
                                            </p:txEl>
                                          </p:spTgt>
                                        </p:tgtEl>
                                        <p:attrNameLst>
                                          <p:attrName>style.visibility</p:attrName>
                                        </p:attrNameLst>
                                      </p:cBhvr>
                                      <p:to>
                                        <p:strVal val="visible"/>
                                      </p:to>
                                    </p:set>
                                    <p:anim calcmode="lin" valueType="num">
                                      <p:cBhvr additive="base">
                                        <p:cTn id="29" dur="500" fill="hold"/>
                                        <p:tgtEl>
                                          <p:spTgt spid="37888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88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78882">
                                            <p:txEl>
                                              <p:pRg st="5" end="5"/>
                                            </p:txEl>
                                          </p:spTgt>
                                        </p:tgtEl>
                                        <p:attrNameLst>
                                          <p:attrName>style.visibility</p:attrName>
                                        </p:attrNameLst>
                                      </p:cBhvr>
                                      <p:to>
                                        <p:strVal val="visible"/>
                                      </p:to>
                                    </p:set>
                                    <p:animEffect transition="in" filter="circle(in)">
                                      <p:cBhvr>
                                        <p:cTn id="35" dur="2000"/>
                                        <p:tgtEl>
                                          <p:spTgt spid="3788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p:cNvSpPr>
          <p:nvPr>
            <p:ph type="body" idx="4294967295"/>
          </p:nvPr>
        </p:nvSpPr>
        <p:spPr>
          <a:xfrm>
            <a:off x="0" y="1052513"/>
            <a:ext cx="8362950" cy="4598987"/>
          </a:xfrm>
        </p:spPr>
        <p:txBody>
          <a:bodyPr/>
          <a:lstStyle/>
          <a:p>
            <a:pPr>
              <a:spcAft>
                <a:spcPct val="20000"/>
              </a:spcAft>
              <a:buFont typeface="Wingdings" panose="05000000000000000000" pitchFamily="2" charset="2"/>
              <a:buChar char="l"/>
            </a:pPr>
            <a:r>
              <a:rPr lang="zh-CN" altLang="en-US" b="0" dirty="0">
                <a:ea typeface="黑体" pitchFamily="49" charset="-122"/>
              </a:rPr>
              <a:t>逻辑地址</a:t>
            </a:r>
            <a:endParaRPr lang="zh-CN" altLang="en-US" b="0" dirty="0">
              <a:ea typeface="黑体" pitchFamily="49" charset="-122"/>
            </a:endParaRPr>
          </a:p>
          <a:p>
            <a:pPr>
              <a:spcAft>
                <a:spcPct val="20000"/>
              </a:spcAft>
              <a:buFont typeface="Wingdings" panose="05000000000000000000" pitchFamily="2" charset="2"/>
              <a:buNone/>
            </a:pPr>
            <a:r>
              <a:rPr lang="zh-CN" altLang="en-US" b="0" dirty="0">
                <a:effectLst>
                  <a:outerShdw blurRad="38100" dist="38100" dir="2700000" algn="tl">
                    <a:srgbClr val="C0C0C0"/>
                  </a:outerShdw>
                </a:effectLst>
                <a:ea typeface="黑体" pitchFamily="49" charset="-122"/>
              </a:rPr>
              <a:t>                   </a:t>
            </a:r>
            <a:r>
              <a:rPr lang="zh-CN" altLang="en-US" sz="2400" dirty="0">
                <a:solidFill>
                  <a:srgbClr val="FF0000"/>
                </a:solidFill>
                <a:ea typeface="楷体_GB2312" pitchFamily="49" charset="-122"/>
              </a:rPr>
              <a:t>段号</a:t>
            </a:r>
            <a:r>
              <a:rPr lang="en-US" altLang="zh-CN" sz="2400" b="0" dirty="0">
                <a:ea typeface="楷体_GB2312" pitchFamily="49" charset="-122"/>
              </a:rPr>
              <a:t>+</a:t>
            </a:r>
            <a:r>
              <a:rPr lang="zh-CN" altLang="en-US" sz="2400" dirty="0">
                <a:solidFill>
                  <a:srgbClr val="FF0000"/>
                </a:solidFill>
                <a:ea typeface="楷体_GB2312" pitchFamily="49" charset="-122"/>
              </a:rPr>
              <a:t>段内页号</a:t>
            </a:r>
            <a:r>
              <a:rPr lang="en-US" altLang="zh-CN" sz="2400" b="0" dirty="0">
                <a:ea typeface="楷体_GB2312" pitchFamily="49" charset="-122"/>
              </a:rPr>
              <a:t>+</a:t>
            </a:r>
            <a:r>
              <a:rPr lang="zh-CN" altLang="en-US" sz="2400" dirty="0">
                <a:solidFill>
                  <a:srgbClr val="FF0000"/>
                </a:solidFill>
                <a:ea typeface="楷体_GB2312" pitchFamily="49" charset="-122"/>
              </a:rPr>
              <a:t>页内偏移量</a:t>
            </a:r>
            <a:endParaRPr lang="zh-CN" altLang="en-US" sz="2400" dirty="0">
              <a:solidFill>
                <a:srgbClr val="FF0000"/>
              </a:solidFill>
              <a:ea typeface="楷体_GB2312" pitchFamily="49" charset="-122"/>
            </a:endParaRPr>
          </a:p>
        </p:txBody>
      </p:sp>
      <p:sp>
        <p:nvSpPr>
          <p:cNvPr id="379914"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段页式存储管理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79922" name="Object 18"/>
          <p:cNvGraphicFramePr>
            <a:graphicFrameLocks noChangeAspect="1"/>
          </p:cNvGraphicFramePr>
          <p:nvPr/>
        </p:nvGraphicFramePr>
        <p:xfrm>
          <a:off x="1187450" y="2492375"/>
          <a:ext cx="5976938" cy="3567113"/>
        </p:xfrm>
        <a:graphic>
          <a:graphicData uri="http://schemas.openxmlformats.org/presentationml/2006/ole">
            <mc:AlternateContent xmlns:mc="http://schemas.openxmlformats.org/markup-compatibility/2006">
              <mc:Choice xmlns:v="urn:schemas-microsoft-com:vml" Requires="v">
                <p:oleObj spid="_x0000_s380051" name="Visio" r:id="rId1" imgW="3352800" imgH="1993900" progId="Visio.Drawing.11">
                  <p:embed/>
                </p:oleObj>
              </mc:Choice>
              <mc:Fallback>
                <p:oleObj name="Visio" r:id="rId1" imgW="3352800" imgH="1993900" progId="Visio.Drawing.11">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92375"/>
                        <a:ext cx="5976938"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anim calcmode="lin" valueType="num">
                                      <p:cBhvr additive="base">
                                        <p:cTn id="7" dur="500" fill="hold"/>
                                        <p:tgtEl>
                                          <p:spTgt spid="3799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99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9906">
                                            <p:txEl>
                                              <p:pRg st="1" end="1"/>
                                            </p:txEl>
                                          </p:spTgt>
                                        </p:tgtEl>
                                        <p:attrNameLst>
                                          <p:attrName>style.visibility</p:attrName>
                                        </p:attrNameLst>
                                      </p:cBhvr>
                                      <p:to>
                                        <p:strVal val="visible"/>
                                      </p:to>
                                    </p:set>
                                    <p:animEffect transition="in" filter="circle(in)">
                                      <p:cBhvr>
                                        <p:cTn id="13" dur="2000"/>
                                        <p:tgtEl>
                                          <p:spTgt spid="37990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79922"/>
                                        </p:tgtEl>
                                        <p:attrNameLst>
                                          <p:attrName>style.visibility</p:attrName>
                                        </p:attrNameLst>
                                      </p:cBhvr>
                                      <p:to>
                                        <p:strVal val="visible"/>
                                      </p:to>
                                    </p:set>
                                    <p:animEffect transition="in" filter="circle(in)">
                                      <p:cBhvr>
                                        <p:cTn id="18" dur="2000"/>
                                        <p:tgtEl>
                                          <p:spTgt spid="37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p:cNvSpPr>
          <p:nvPr>
            <p:ph type="body" idx="4294967295"/>
          </p:nvPr>
        </p:nvSpPr>
        <p:spPr>
          <a:xfrm>
            <a:off x="0" y="1206500"/>
            <a:ext cx="8362950" cy="4598988"/>
          </a:xfrm>
        </p:spPr>
        <p:txBody>
          <a:bodyPr/>
          <a:lstStyle/>
          <a:p>
            <a:pPr>
              <a:spcAft>
                <a:spcPct val="20000"/>
              </a:spcAft>
              <a:buFont typeface="Wingdings" panose="05000000000000000000" pitchFamily="2" charset="2"/>
              <a:buChar char="l"/>
            </a:pPr>
            <a:r>
              <a:rPr lang="zh-CN" altLang="en-US" b="0" dirty="0">
                <a:ea typeface="黑体" pitchFamily="49" charset="-122"/>
              </a:rPr>
              <a:t>利用段表和页表实现地址映射</a:t>
            </a:r>
            <a:r>
              <a:rPr lang="zh-CN" altLang="en-US" sz="3200" b="0" dirty="0">
                <a:effectLst>
                  <a:outerShdw blurRad="38100" dist="38100" dir="2700000" algn="tl">
                    <a:srgbClr val="C0C0C0"/>
                  </a:outerShdw>
                </a:effectLst>
                <a:ea typeface="黑体" pitchFamily="49" charset="-122"/>
              </a:rPr>
              <a:t> </a:t>
            </a:r>
            <a:endParaRPr lang="zh-CN" altLang="en-US" sz="3200" b="0" dirty="0">
              <a:effectLst>
                <a:outerShdw blurRad="38100" dist="38100" dir="2700000" algn="tl">
                  <a:srgbClr val="C0C0C0"/>
                </a:outerShdw>
              </a:effectLst>
              <a:ea typeface="黑体" pitchFamily="49" charset="-122"/>
            </a:endParaRPr>
          </a:p>
        </p:txBody>
      </p:sp>
      <p:sp>
        <p:nvSpPr>
          <p:cNvPr id="39014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段页式存储管理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90160" name="Object 16"/>
          <p:cNvGraphicFramePr>
            <a:graphicFrameLocks noChangeAspect="1"/>
          </p:cNvGraphicFramePr>
          <p:nvPr/>
        </p:nvGraphicFramePr>
        <p:xfrm>
          <a:off x="250825" y="2112963"/>
          <a:ext cx="8712200" cy="4052887"/>
        </p:xfrm>
        <a:graphic>
          <a:graphicData uri="http://schemas.openxmlformats.org/presentationml/2006/ole">
            <mc:AlternateContent xmlns:mc="http://schemas.openxmlformats.org/markup-compatibility/2006">
              <mc:Choice xmlns:v="urn:schemas-microsoft-com:vml" Requires="v">
                <p:oleObj spid="_x0000_s390289" name="Visio" r:id="rId1" imgW="5499100" imgH="2552700" progId="Visio.Drawing.11">
                  <p:embed/>
                </p:oleObj>
              </mc:Choice>
              <mc:Fallback>
                <p:oleObj name="Visio" r:id="rId1" imgW="5499100" imgH="2552700" progId="Visio.Drawing.11">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12963"/>
                        <a:ext cx="8712200" cy="405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0146">
                                            <p:txEl>
                                              <p:pRg st="0" end="0"/>
                                            </p:txEl>
                                          </p:spTgt>
                                        </p:tgtEl>
                                        <p:attrNameLst>
                                          <p:attrName>style.visibility</p:attrName>
                                        </p:attrNameLst>
                                      </p:cBhvr>
                                      <p:to>
                                        <p:strVal val="visible"/>
                                      </p:to>
                                    </p:set>
                                    <p:anim calcmode="lin" valueType="num">
                                      <p:cBhvr additive="base">
                                        <p:cTn id="7" dur="500" fill="hold"/>
                                        <p:tgtEl>
                                          <p:spTgt spid="3901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01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90160"/>
                                        </p:tgtEl>
                                        <p:attrNameLst>
                                          <p:attrName>style.visibility</p:attrName>
                                        </p:attrNameLst>
                                      </p:cBhvr>
                                      <p:to>
                                        <p:strVal val="visible"/>
                                      </p:to>
                                    </p:set>
                                    <p:animEffect transition="in" filter="circle(in)">
                                      <p:cBhvr>
                                        <p:cTn id="13" dur="2000"/>
                                        <p:tgtEl>
                                          <p:spTgt spid="390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p:cNvSpPr>
          <p:nvPr>
            <p:ph type="body" sz="half" idx="4294967295"/>
          </p:nvPr>
        </p:nvSpPr>
        <p:spPr>
          <a:xfrm>
            <a:off x="0" y="1123950"/>
            <a:ext cx="9036496" cy="5113338"/>
          </a:xfrm>
        </p:spPr>
        <p:txBody>
          <a:bodyPr/>
          <a:lstStyle/>
          <a:p>
            <a:pPr marL="381000" indent="-381000">
              <a:lnSpc>
                <a:spcPct val="90000"/>
              </a:lnSpc>
              <a:spcAft>
                <a:spcPct val="20000"/>
              </a:spcAft>
              <a:buFont typeface="Wingdings" panose="05000000000000000000" pitchFamily="2" charset="2"/>
              <a:buChar char="l"/>
            </a:pPr>
            <a:r>
              <a:rPr lang="zh-CN" altLang="en-US" b="0" dirty="0">
                <a:ea typeface="黑体" pitchFamily="49" charset="-122"/>
              </a:rPr>
              <a:t>地址转换流程</a:t>
            </a:r>
            <a:endParaRPr lang="zh-CN" altLang="en-US" b="0" dirty="0">
              <a:ea typeface="黑体"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根据逻辑地址分离出</a:t>
            </a:r>
            <a:r>
              <a:rPr lang="zh-CN" altLang="en-US" dirty="0">
                <a:solidFill>
                  <a:srgbClr val="FF0000"/>
                </a:solidFill>
                <a:ea typeface="楷体_GB2312" pitchFamily="49" charset="-122"/>
              </a:rPr>
              <a:t>段号</a:t>
            </a:r>
            <a:r>
              <a:rPr lang="zh-CN" altLang="en-US" b="0" dirty="0">
                <a:ea typeface="楷体_GB2312" pitchFamily="49" charset="-122"/>
              </a:rPr>
              <a:t>、</a:t>
            </a:r>
            <a:r>
              <a:rPr lang="zh-CN" altLang="en-US" dirty="0">
                <a:solidFill>
                  <a:srgbClr val="FF0000"/>
                </a:solidFill>
                <a:ea typeface="楷体_GB2312" pitchFamily="49" charset="-122"/>
              </a:rPr>
              <a:t>页号</a:t>
            </a:r>
            <a:r>
              <a:rPr lang="zh-CN" altLang="en-US" b="0" dirty="0">
                <a:ea typeface="楷体_GB2312" pitchFamily="49" charset="-122"/>
              </a:rPr>
              <a:t>和</a:t>
            </a:r>
            <a:r>
              <a:rPr lang="zh-CN" altLang="en-US" dirty="0">
                <a:solidFill>
                  <a:srgbClr val="FF0000"/>
                </a:solidFill>
                <a:ea typeface="楷体_GB2312" pitchFamily="49" charset="-122"/>
              </a:rPr>
              <a:t>页内偏移量</a:t>
            </a:r>
            <a:endParaRPr lang="zh-CN" altLang="en-US" dirty="0">
              <a:solidFill>
                <a:srgbClr val="FF0000"/>
              </a:solidFill>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检查</a:t>
            </a:r>
            <a:r>
              <a:rPr lang="zh-CN" altLang="en-US" dirty="0">
                <a:solidFill>
                  <a:schemeClr val="hlink"/>
                </a:solidFill>
                <a:ea typeface="楷体_GB2312" pitchFamily="49" charset="-122"/>
              </a:rPr>
              <a:t>段号是否非法</a:t>
            </a:r>
            <a:r>
              <a:rPr lang="zh-CN" altLang="en-US" b="0" dirty="0">
                <a:ea typeface="楷体_GB2312" pitchFamily="49" charset="-122"/>
              </a:rPr>
              <a:t>，若非法则产生越界错误，否则继续</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根据段号检索段表，检查</a:t>
            </a:r>
            <a:r>
              <a:rPr lang="zh-CN" altLang="en-US" dirty="0">
                <a:solidFill>
                  <a:schemeClr val="hlink"/>
                </a:solidFill>
                <a:ea typeface="楷体_GB2312" pitchFamily="49" charset="-122"/>
              </a:rPr>
              <a:t>段表的访问控制字段</a:t>
            </a:r>
            <a:r>
              <a:rPr lang="zh-CN" altLang="en-US" b="0" dirty="0">
                <a:ea typeface="楷体_GB2312" pitchFamily="49" charset="-122"/>
              </a:rPr>
              <a:t>，确定访问是否合法，若合法则继续，否则产生错误。</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根据段表获取页表长度和页表始址，检查</a:t>
            </a:r>
            <a:r>
              <a:rPr lang="zh-CN" altLang="en-US" dirty="0">
                <a:solidFill>
                  <a:schemeClr val="hlink"/>
                </a:solidFill>
                <a:ea typeface="楷体_GB2312" pitchFamily="49" charset="-122"/>
              </a:rPr>
              <a:t>页号是否非法</a:t>
            </a:r>
            <a:r>
              <a:rPr lang="zh-CN" altLang="en-US" b="0" dirty="0">
                <a:ea typeface="楷体_GB2312" pitchFamily="49" charset="-122"/>
              </a:rPr>
              <a:t>，若非法则产生越界错误，否则继续</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根据页表始址和页号检索页表，获得对应的</a:t>
            </a:r>
            <a:r>
              <a:rPr lang="zh-CN" altLang="en-US" dirty="0">
                <a:solidFill>
                  <a:srgbClr val="FF0000"/>
                </a:solidFill>
                <a:ea typeface="楷体_GB2312" pitchFamily="49" charset="-122"/>
              </a:rPr>
              <a:t>页框号</a:t>
            </a:r>
            <a:r>
              <a:rPr lang="zh-CN" altLang="en-US" b="0" dirty="0">
                <a:ea typeface="楷体_GB2312" pitchFamily="49" charset="-122"/>
              </a:rPr>
              <a:t>。</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用页框号乘以页面大小获得其对应的起始地址，并将其送入物理地址的高端</a:t>
            </a:r>
            <a:endParaRPr lang="zh-CN" altLang="en-US" b="0" dirty="0">
              <a:ea typeface="楷体_GB2312" pitchFamily="49" charset="-122"/>
            </a:endParaRPr>
          </a:p>
          <a:p>
            <a:pPr marL="800100" lvl="1" indent="-342900">
              <a:lnSpc>
                <a:spcPct val="90000"/>
              </a:lnSpc>
              <a:spcAft>
                <a:spcPct val="20000"/>
              </a:spcAft>
              <a:buFont typeface="Wingdings" panose="05000000000000000000" pitchFamily="2" charset="2"/>
              <a:buAutoNum type="circleNumDbPlain"/>
            </a:pPr>
            <a:r>
              <a:rPr lang="zh-CN" altLang="en-US" b="0" dirty="0">
                <a:ea typeface="楷体_GB2312" pitchFamily="49" charset="-122"/>
              </a:rPr>
              <a:t>将页内偏移送入物理地址的低端，即形成完整的物理地址。</a:t>
            </a:r>
            <a:endParaRPr lang="zh-CN" altLang="en-US" b="0" dirty="0">
              <a:ea typeface="楷体_GB2312" pitchFamily="49" charset="-122"/>
            </a:endParaRPr>
          </a:p>
        </p:txBody>
      </p:sp>
      <p:sp>
        <p:nvSpPr>
          <p:cNvPr id="690180"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段页式存储管理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0178">
                                            <p:txEl>
                                              <p:pRg st="0" end="0"/>
                                            </p:txEl>
                                          </p:spTgt>
                                        </p:tgtEl>
                                        <p:attrNameLst>
                                          <p:attrName>style.visibility</p:attrName>
                                        </p:attrNameLst>
                                      </p:cBhvr>
                                      <p:to>
                                        <p:strVal val="visible"/>
                                      </p:to>
                                    </p:set>
                                    <p:anim calcmode="lin" valueType="num">
                                      <p:cBhvr additive="base">
                                        <p:cTn id="7" dur="500" fill="hold"/>
                                        <p:tgtEl>
                                          <p:spTgt spid="690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0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0178">
                                            <p:txEl>
                                              <p:pRg st="1" end="1"/>
                                            </p:txEl>
                                          </p:spTgt>
                                        </p:tgtEl>
                                        <p:attrNameLst>
                                          <p:attrName>style.visibility</p:attrName>
                                        </p:attrNameLst>
                                      </p:cBhvr>
                                      <p:to>
                                        <p:strVal val="visible"/>
                                      </p:to>
                                    </p:set>
                                    <p:anim calcmode="lin" valueType="num">
                                      <p:cBhvr additive="base">
                                        <p:cTn id="13" dur="1000" fill="hold"/>
                                        <p:tgtEl>
                                          <p:spTgt spid="69017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01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0178">
                                            <p:txEl>
                                              <p:pRg st="2" end="2"/>
                                            </p:txEl>
                                          </p:spTgt>
                                        </p:tgtEl>
                                        <p:attrNameLst>
                                          <p:attrName>style.visibility</p:attrName>
                                        </p:attrNameLst>
                                      </p:cBhvr>
                                      <p:to>
                                        <p:strVal val="visible"/>
                                      </p:to>
                                    </p:set>
                                    <p:anim calcmode="lin" valueType="num">
                                      <p:cBhvr additive="base">
                                        <p:cTn id="19" dur="1000" fill="hold"/>
                                        <p:tgtEl>
                                          <p:spTgt spid="69017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01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90178">
                                            <p:txEl>
                                              <p:pRg st="3" end="3"/>
                                            </p:txEl>
                                          </p:spTgt>
                                        </p:tgtEl>
                                        <p:attrNameLst>
                                          <p:attrName>style.visibility</p:attrName>
                                        </p:attrNameLst>
                                      </p:cBhvr>
                                      <p:to>
                                        <p:strVal val="visible"/>
                                      </p:to>
                                    </p:set>
                                    <p:anim calcmode="lin" valueType="num">
                                      <p:cBhvr additive="base">
                                        <p:cTn id="25" dur="1000" fill="hold"/>
                                        <p:tgtEl>
                                          <p:spTgt spid="69017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01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0178">
                                            <p:txEl>
                                              <p:pRg st="4" end="4"/>
                                            </p:txEl>
                                          </p:spTgt>
                                        </p:tgtEl>
                                        <p:attrNameLst>
                                          <p:attrName>style.visibility</p:attrName>
                                        </p:attrNameLst>
                                      </p:cBhvr>
                                      <p:to>
                                        <p:strVal val="visible"/>
                                      </p:to>
                                    </p:set>
                                    <p:anim calcmode="lin" valueType="num">
                                      <p:cBhvr additive="base">
                                        <p:cTn id="31" dur="1000" fill="hold"/>
                                        <p:tgtEl>
                                          <p:spTgt spid="690178">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901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0178">
                                            <p:txEl>
                                              <p:pRg st="5" end="5"/>
                                            </p:txEl>
                                          </p:spTgt>
                                        </p:tgtEl>
                                        <p:attrNameLst>
                                          <p:attrName>style.visibility</p:attrName>
                                        </p:attrNameLst>
                                      </p:cBhvr>
                                      <p:to>
                                        <p:strVal val="visible"/>
                                      </p:to>
                                    </p:set>
                                    <p:anim calcmode="lin" valueType="num">
                                      <p:cBhvr additive="base">
                                        <p:cTn id="37" dur="1000" fill="hold"/>
                                        <p:tgtEl>
                                          <p:spTgt spid="690178">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017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90178">
                                            <p:txEl>
                                              <p:pRg st="6" end="6"/>
                                            </p:txEl>
                                          </p:spTgt>
                                        </p:tgtEl>
                                        <p:attrNameLst>
                                          <p:attrName>style.visibility</p:attrName>
                                        </p:attrNameLst>
                                      </p:cBhvr>
                                      <p:to>
                                        <p:strVal val="visible"/>
                                      </p:to>
                                    </p:set>
                                    <p:anim calcmode="lin" valueType="num">
                                      <p:cBhvr additive="base">
                                        <p:cTn id="43" dur="1000" fill="hold"/>
                                        <p:tgtEl>
                                          <p:spTgt spid="690178">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9017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90178">
                                            <p:txEl>
                                              <p:pRg st="7" end="7"/>
                                            </p:txEl>
                                          </p:spTgt>
                                        </p:tgtEl>
                                        <p:attrNameLst>
                                          <p:attrName>style.visibility</p:attrName>
                                        </p:attrNameLst>
                                      </p:cBhvr>
                                      <p:to>
                                        <p:strVal val="visible"/>
                                      </p:to>
                                    </p:set>
                                    <p:anim calcmode="lin" valueType="num">
                                      <p:cBhvr additive="base">
                                        <p:cTn id="49" dur="1000" fill="hold"/>
                                        <p:tgtEl>
                                          <p:spTgt spid="690178">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69017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p:cNvSpPr>
          <p:nvPr>
            <p:ph type="body" idx="4294967295"/>
          </p:nvPr>
        </p:nvSpPr>
        <p:spPr>
          <a:xfrm>
            <a:off x="0" y="1052513"/>
            <a:ext cx="8362950" cy="4598987"/>
          </a:xfrm>
        </p:spPr>
        <p:txBody>
          <a:bodyPr/>
          <a:lstStyle/>
          <a:p>
            <a:pPr>
              <a:spcAft>
                <a:spcPct val="20000"/>
              </a:spcAft>
              <a:buFont typeface="Wingdings" panose="05000000000000000000" pitchFamily="2" charset="2"/>
              <a:buChar char="l"/>
            </a:pPr>
            <a:r>
              <a:rPr lang="zh-CN" altLang="en-US" b="0" dirty="0">
                <a:ea typeface="黑体" pitchFamily="49" charset="-122"/>
              </a:rPr>
              <a:t>段页式系统地址转换示意图</a:t>
            </a:r>
            <a:endParaRPr lang="zh-CN" altLang="en-US" b="0" dirty="0">
              <a:ea typeface="黑体" pitchFamily="49" charset="-122"/>
            </a:endParaRPr>
          </a:p>
        </p:txBody>
      </p:sp>
      <p:sp>
        <p:nvSpPr>
          <p:cNvPr id="39424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段页式存储管理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94256" name="Object 16"/>
          <p:cNvGraphicFramePr>
            <a:graphicFrameLocks noChangeAspect="1"/>
          </p:cNvGraphicFramePr>
          <p:nvPr/>
        </p:nvGraphicFramePr>
        <p:xfrm>
          <a:off x="433388" y="1916113"/>
          <a:ext cx="8459787" cy="4203700"/>
        </p:xfrm>
        <a:graphic>
          <a:graphicData uri="http://schemas.openxmlformats.org/presentationml/2006/ole">
            <mc:AlternateContent xmlns:mc="http://schemas.openxmlformats.org/markup-compatibility/2006">
              <mc:Choice xmlns:v="urn:schemas-microsoft-com:vml" Requires="v">
                <p:oleObj spid="_x0000_s394385" name="Visio" r:id="rId1" imgW="5334000" imgH="2641600" progId="Visio.Drawing.11">
                  <p:embed/>
                </p:oleObj>
              </mc:Choice>
              <mc:Fallback>
                <p:oleObj name="Visio" r:id="rId1" imgW="5334000" imgH="2641600" progId="Visio.Drawing.11">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916113"/>
                        <a:ext cx="8459787"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4242">
                                            <p:txEl>
                                              <p:pRg st="0" end="0"/>
                                            </p:txEl>
                                          </p:spTgt>
                                        </p:tgtEl>
                                        <p:attrNameLst>
                                          <p:attrName>style.visibility</p:attrName>
                                        </p:attrNameLst>
                                      </p:cBhvr>
                                      <p:to>
                                        <p:strVal val="visible"/>
                                      </p:to>
                                    </p:set>
                                    <p:anim calcmode="lin" valueType="num">
                                      <p:cBhvr additive="base">
                                        <p:cTn id="7" dur="500" fill="hold"/>
                                        <p:tgtEl>
                                          <p:spTgt spid="3942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94256"/>
                                        </p:tgtEl>
                                        <p:attrNameLst>
                                          <p:attrName>style.visibility</p:attrName>
                                        </p:attrNameLst>
                                      </p:cBhvr>
                                      <p:to>
                                        <p:strVal val="visible"/>
                                      </p:to>
                                    </p:set>
                                    <p:animEffect transition="in" filter="circle(in)">
                                      <p:cBhvr>
                                        <p:cTn id="13" dur="2000"/>
                                        <p:tgtEl>
                                          <p:spTgt spid="394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p:cNvSpPr>
          <p:nvPr>
            <p:ph type="body" idx="4294967295"/>
          </p:nvPr>
        </p:nvSpPr>
        <p:spPr>
          <a:xfrm>
            <a:off x="0" y="1125538"/>
            <a:ext cx="8785225" cy="1798637"/>
          </a:xfrm>
        </p:spPr>
        <p:txBody>
          <a:bodyPr/>
          <a:lstStyle/>
          <a:p>
            <a:pPr>
              <a:spcAft>
                <a:spcPct val="20000"/>
              </a:spcAft>
              <a:buFont typeface="Wingdings" panose="05000000000000000000" pitchFamily="2" charset="2"/>
              <a:buChar char="l"/>
            </a:pPr>
            <a:r>
              <a:rPr lang="zh-CN" altLang="en-US" b="0" dirty="0">
                <a:ea typeface="黑体" pitchFamily="49" charset="-122"/>
              </a:rPr>
              <a:t>思考</a:t>
            </a:r>
            <a:endParaRPr lang="zh-CN" altLang="en-US" b="0" dirty="0">
              <a:ea typeface="黑体" pitchFamily="49" charset="-122"/>
            </a:endParaRPr>
          </a:p>
          <a:p>
            <a:pPr>
              <a:spcAft>
                <a:spcPct val="20000"/>
              </a:spcAft>
              <a:buFont typeface="Wingdings" panose="05000000000000000000" pitchFamily="2" charset="2"/>
              <a:buNone/>
            </a:pPr>
            <a:r>
              <a:rPr lang="zh-CN" altLang="en-US" sz="3200" b="0" dirty="0">
                <a:effectLst>
                  <a:outerShdw blurRad="38100" dist="38100" dir="2700000" algn="tl">
                    <a:srgbClr val="C0C0C0"/>
                  </a:outerShdw>
                </a:effectLst>
                <a:ea typeface="黑体" pitchFamily="49" charset="-122"/>
              </a:rPr>
              <a:t>         </a:t>
            </a:r>
            <a:r>
              <a:rPr lang="zh-CN" altLang="en-US" sz="2400" b="0" dirty="0">
                <a:latin typeface="楷体_GB2312" pitchFamily="49" charset="-122"/>
                <a:ea typeface="楷体_GB2312" pitchFamily="49" charset="-122"/>
              </a:rPr>
              <a:t>在段页式</a:t>
            </a:r>
            <a:r>
              <a:rPr lang="zh-CN" altLang="en-US" sz="2400" b="0">
                <a:latin typeface="楷体_GB2312" pitchFamily="49" charset="-122"/>
                <a:ea typeface="楷体_GB2312" pitchFamily="49" charset="-122"/>
              </a:rPr>
              <a:t>系统</a:t>
            </a:r>
            <a:r>
              <a:rPr lang="zh-CN" altLang="en-US" sz="2400" b="0" smtClean="0">
                <a:latin typeface="楷体_GB2312" pitchFamily="49" charset="-122"/>
                <a:ea typeface="楷体_GB2312" pitchFamily="49" charset="-122"/>
              </a:rPr>
              <a:t>中，</a:t>
            </a:r>
            <a:r>
              <a:rPr lang="zh-CN" altLang="en-US" sz="2400" b="0" dirty="0">
                <a:latin typeface="楷体_GB2312" pitchFamily="49" charset="-122"/>
                <a:ea typeface="楷体_GB2312" pitchFamily="49" charset="-122"/>
              </a:rPr>
              <a:t>为了获得一条指令或数据，须访问几次内存</a:t>
            </a:r>
            <a:r>
              <a:rPr lang="zh-CN" altLang="en-US" sz="2400" b="0" dirty="0">
                <a:latin typeface="仿宋_GB2312" pitchFamily="49" charset="-122"/>
                <a:ea typeface="仿宋_GB2312" pitchFamily="49" charset="-122"/>
              </a:rPr>
              <a:t>？</a:t>
            </a:r>
            <a:endParaRPr lang="zh-CN" altLang="en-US" sz="2400" b="0" dirty="0">
              <a:latin typeface="仿宋_GB2312" pitchFamily="49" charset="-122"/>
              <a:ea typeface="仿宋_GB2312" pitchFamily="49" charset="-122"/>
            </a:endParaRPr>
          </a:p>
        </p:txBody>
      </p:sp>
      <p:sp>
        <p:nvSpPr>
          <p:cNvPr id="39731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段页式存储管理</a:t>
            </a:r>
            <a:endParaRPr kumimoji="0" lang="zh-CN" altLang="en-US" sz="4000" b="1">
              <a:solidFill>
                <a:srgbClr val="FE0000"/>
              </a:solidFill>
              <a:ea typeface="黑体" pitchFamily="49" charset="-122"/>
              <a:cs typeface="Times New Roman" panose="02020603050405020304" pitchFamily="18" charset="0"/>
            </a:endParaRPr>
          </a:p>
        </p:txBody>
      </p:sp>
      <p:sp>
        <p:nvSpPr>
          <p:cNvPr id="397317" name="Rectangle 5"/>
          <p:cNvSpPr/>
          <p:nvPr/>
        </p:nvSpPr>
        <p:spPr bwMode="auto">
          <a:xfrm>
            <a:off x="468313" y="3213100"/>
            <a:ext cx="82296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 typeface="Wingdings" panose="05000000000000000000" pitchFamily="2" charset="2"/>
              <a:buChar char="Ø"/>
            </a:pPr>
            <a:r>
              <a:rPr kumimoji="0" lang="zh-CN" altLang="en-US" dirty="0">
                <a:latin typeface="楷体_GB2312" pitchFamily="49" charset="-122"/>
                <a:ea typeface="楷体_GB2312" pitchFamily="49" charset="-122"/>
              </a:rPr>
              <a:t>第一次，访问</a:t>
            </a:r>
            <a:r>
              <a:rPr kumimoji="0" lang="zh-CN" altLang="en-US" b="1" dirty="0">
                <a:solidFill>
                  <a:srgbClr val="FF0000"/>
                </a:solidFill>
                <a:latin typeface="楷体_GB2312" pitchFamily="49" charset="-122"/>
                <a:ea typeface="楷体_GB2312" pitchFamily="49" charset="-122"/>
              </a:rPr>
              <a:t>段表</a:t>
            </a:r>
            <a:r>
              <a:rPr kumimoji="0" lang="zh-CN" altLang="en-US" dirty="0">
                <a:latin typeface="楷体_GB2312" pitchFamily="49" charset="-122"/>
                <a:ea typeface="楷体_GB2312" pitchFamily="49" charset="-122"/>
              </a:rPr>
              <a:t>，从中获得该段的页表首址；</a:t>
            </a:r>
            <a:endParaRPr kumimoji="0" lang="zh-CN" altLang="en-US" dirty="0">
              <a:latin typeface="楷体_GB2312" pitchFamily="49" charset="-122"/>
              <a:ea typeface="楷体_GB2312" pitchFamily="49" charset="-122"/>
            </a:endParaRPr>
          </a:p>
          <a:p>
            <a:pPr marL="342900" indent="-342900">
              <a:lnSpc>
                <a:spcPct val="90000"/>
              </a:lnSpc>
              <a:spcBef>
                <a:spcPct val="20000"/>
              </a:spcBef>
              <a:buFont typeface="Wingdings" panose="05000000000000000000" pitchFamily="2" charset="2"/>
              <a:buChar char="Ø"/>
            </a:pPr>
            <a:r>
              <a:rPr kumimoji="0" lang="zh-CN" altLang="en-US" dirty="0">
                <a:latin typeface="楷体_GB2312" pitchFamily="49" charset="-122"/>
                <a:ea typeface="楷体_GB2312" pitchFamily="49" charset="-122"/>
              </a:rPr>
              <a:t>第二次，访问</a:t>
            </a:r>
            <a:r>
              <a:rPr kumimoji="0" lang="zh-CN" altLang="en-US" b="1" dirty="0">
                <a:solidFill>
                  <a:srgbClr val="FF0000"/>
                </a:solidFill>
                <a:latin typeface="楷体_GB2312" pitchFamily="49" charset="-122"/>
                <a:ea typeface="楷体_GB2312" pitchFamily="49" charset="-122"/>
              </a:rPr>
              <a:t>页表</a:t>
            </a:r>
            <a:r>
              <a:rPr kumimoji="0" lang="zh-CN" altLang="en-US" dirty="0">
                <a:latin typeface="楷体_GB2312" pitchFamily="49" charset="-122"/>
                <a:ea typeface="楷体_GB2312" pitchFamily="49" charset="-122"/>
              </a:rPr>
              <a:t>，从中取出逻辑地址指定的页面所在的页框号，并将该页框号和页内偏移量相加，形成指令或数据的物理地址；</a:t>
            </a:r>
            <a:endParaRPr kumimoji="0" lang="zh-CN" altLang="en-US" dirty="0">
              <a:latin typeface="楷体_GB2312" pitchFamily="49" charset="-122"/>
              <a:ea typeface="楷体_GB2312" pitchFamily="49" charset="-122"/>
            </a:endParaRPr>
          </a:p>
          <a:p>
            <a:pPr marL="342900" indent="-342900">
              <a:lnSpc>
                <a:spcPct val="90000"/>
              </a:lnSpc>
              <a:spcBef>
                <a:spcPct val="20000"/>
              </a:spcBef>
              <a:buFont typeface="Wingdings" panose="05000000000000000000" pitchFamily="2" charset="2"/>
              <a:buChar char="Ø"/>
            </a:pPr>
            <a:r>
              <a:rPr kumimoji="0" lang="zh-CN" altLang="en-US" dirty="0">
                <a:latin typeface="楷体_GB2312" pitchFamily="49" charset="-122"/>
                <a:ea typeface="楷体_GB2312" pitchFamily="49" charset="-122"/>
              </a:rPr>
              <a:t>第三次访问内存，根据前面计算的物理地址，</a:t>
            </a:r>
            <a:r>
              <a:rPr kumimoji="0" lang="zh-CN" altLang="en-US" b="1" dirty="0">
                <a:solidFill>
                  <a:srgbClr val="FF0000"/>
                </a:solidFill>
                <a:latin typeface="楷体_GB2312" pitchFamily="49" charset="-122"/>
                <a:ea typeface="楷体_GB2312" pitchFamily="49" charset="-122"/>
              </a:rPr>
              <a:t>取出对应存储单元的指令或数据</a:t>
            </a:r>
            <a:r>
              <a:rPr kumimoji="0" lang="zh-CN" altLang="en-US" dirty="0">
                <a:latin typeface="楷体_GB2312" pitchFamily="49" charset="-122"/>
                <a:ea typeface="楷体_GB2312" pitchFamily="49" charset="-122"/>
              </a:rPr>
              <a:t>。</a:t>
            </a:r>
            <a:endParaRPr kumimoji="0" lang="zh-CN" altLang="en-US"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7314">
                                            <p:txEl>
                                              <p:pRg st="0" end="0"/>
                                            </p:txEl>
                                          </p:spTgt>
                                        </p:tgtEl>
                                        <p:attrNameLst>
                                          <p:attrName>style.visibility</p:attrName>
                                        </p:attrNameLst>
                                      </p:cBhvr>
                                      <p:to>
                                        <p:strVal val="visible"/>
                                      </p:to>
                                    </p:set>
                                    <p:anim calcmode="lin" valueType="num">
                                      <p:cBhvr additive="base">
                                        <p:cTn id="7" dur="500" fill="hold"/>
                                        <p:tgtEl>
                                          <p:spTgt spid="397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97314">
                                            <p:txEl>
                                              <p:pRg st="1" end="1"/>
                                            </p:txEl>
                                          </p:spTgt>
                                        </p:tgtEl>
                                        <p:attrNameLst>
                                          <p:attrName>style.visibility</p:attrName>
                                        </p:attrNameLst>
                                      </p:cBhvr>
                                      <p:to>
                                        <p:strVal val="visible"/>
                                      </p:to>
                                    </p:set>
                                    <p:animEffect transition="in" filter="circle(in)">
                                      <p:cBhvr>
                                        <p:cTn id="13" dur="2000"/>
                                        <p:tgtEl>
                                          <p:spTgt spid="39731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97317">
                                            <p:txEl>
                                              <p:pRg st="0" end="0"/>
                                            </p:txEl>
                                          </p:spTgt>
                                        </p:tgtEl>
                                        <p:attrNameLst>
                                          <p:attrName>style.visibility</p:attrName>
                                        </p:attrNameLst>
                                      </p:cBhvr>
                                      <p:to>
                                        <p:strVal val="visible"/>
                                      </p:to>
                                    </p:set>
                                    <p:anim calcmode="lin" valueType="num">
                                      <p:cBhvr additive="base">
                                        <p:cTn id="18" dur="1000" fill="hold"/>
                                        <p:tgtEl>
                                          <p:spTgt spid="397317">
                                            <p:txEl>
                                              <p:pRg st="0" end="0"/>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973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97317">
                                            <p:txEl>
                                              <p:pRg st="1" end="1"/>
                                            </p:txEl>
                                          </p:spTgt>
                                        </p:tgtEl>
                                        <p:attrNameLst>
                                          <p:attrName>style.visibility</p:attrName>
                                        </p:attrNameLst>
                                      </p:cBhvr>
                                      <p:to>
                                        <p:strVal val="visible"/>
                                      </p:to>
                                    </p:set>
                                    <p:anim calcmode="lin" valueType="num">
                                      <p:cBhvr additive="base">
                                        <p:cTn id="24" dur="1000" fill="hold"/>
                                        <p:tgtEl>
                                          <p:spTgt spid="397317">
                                            <p:txEl>
                                              <p:pRg st="1" end="1"/>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973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97317">
                                            <p:txEl>
                                              <p:pRg st="2" end="2"/>
                                            </p:txEl>
                                          </p:spTgt>
                                        </p:tgtEl>
                                        <p:attrNameLst>
                                          <p:attrName>style.visibility</p:attrName>
                                        </p:attrNameLst>
                                      </p:cBhvr>
                                      <p:to>
                                        <p:strVal val="visible"/>
                                      </p:to>
                                    </p:set>
                                    <p:anim calcmode="lin" valueType="num">
                                      <p:cBhvr additive="base">
                                        <p:cTn id="30" dur="1000" fill="hold"/>
                                        <p:tgtEl>
                                          <p:spTgt spid="397317">
                                            <p:txEl>
                                              <p:pRg st="2" end="2"/>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9731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p:cNvSpPr>
          <p:nvPr>
            <p:ph type="body" idx="4294967295"/>
          </p:nvPr>
        </p:nvSpPr>
        <p:spPr>
          <a:xfrm>
            <a:off x="0" y="1196975"/>
            <a:ext cx="8531225" cy="5040313"/>
          </a:xfrm>
        </p:spPr>
        <p:txBody>
          <a:bodyPr/>
          <a:lstStyle/>
          <a:p>
            <a:pPr>
              <a:spcAft>
                <a:spcPct val="20000"/>
              </a:spcAft>
              <a:buFont typeface="Wingdings" panose="05000000000000000000" pitchFamily="2" charset="2"/>
              <a:buChar char="l"/>
            </a:pPr>
            <a:r>
              <a:rPr lang="zh-CN" altLang="en-US" b="0" dirty="0">
                <a:ea typeface="黑体" pitchFamily="49" charset="-122"/>
              </a:rPr>
              <a:t>段页存储管理的优点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离散存储</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内存利用率高</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便于保护和共享，支持动态链接</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无外部碎片</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段页存储管理的缺点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地址转换复杂</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有内部碎片</a:t>
            </a:r>
            <a:endParaRPr lang="zh-CN" altLang="en-US" dirty="0">
              <a:latin typeface="楷体_GB2312" pitchFamily="49" charset="-122"/>
              <a:ea typeface="楷体_GB2312" pitchFamily="49" charset="-122"/>
            </a:endParaRPr>
          </a:p>
        </p:txBody>
      </p:sp>
      <p:sp>
        <p:nvSpPr>
          <p:cNvPr id="692228"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段页式存储管理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2226">
                                            <p:txEl>
                                              <p:pRg st="0" end="0"/>
                                            </p:txEl>
                                          </p:spTgt>
                                        </p:tgtEl>
                                        <p:attrNameLst>
                                          <p:attrName>style.visibility</p:attrName>
                                        </p:attrNameLst>
                                      </p:cBhvr>
                                      <p:to>
                                        <p:strVal val="visible"/>
                                      </p:to>
                                    </p:set>
                                    <p:anim calcmode="lin" valueType="num">
                                      <p:cBhvr additive="base">
                                        <p:cTn id="7" dur="1000" fill="hold"/>
                                        <p:tgtEl>
                                          <p:spTgt spid="6922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2226">
                                            <p:txEl>
                                              <p:pRg st="1" end="1"/>
                                            </p:txEl>
                                          </p:spTgt>
                                        </p:tgtEl>
                                        <p:attrNameLst>
                                          <p:attrName>style.visibility</p:attrName>
                                        </p:attrNameLst>
                                      </p:cBhvr>
                                      <p:to>
                                        <p:strVal val="visible"/>
                                      </p:to>
                                    </p:set>
                                    <p:anim calcmode="lin" valueType="num">
                                      <p:cBhvr additive="base">
                                        <p:cTn id="13" dur="1000" fill="hold"/>
                                        <p:tgtEl>
                                          <p:spTgt spid="6922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222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92226">
                                            <p:txEl>
                                              <p:pRg st="2" end="2"/>
                                            </p:txEl>
                                          </p:spTgt>
                                        </p:tgtEl>
                                        <p:attrNameLst>
                                          <p:attrName>style.visibility</p:attrName>
                                        </p:attrNameLst>
                                      </p:cBhvr>
                                      <p:to>
                                        <p:strVal val="visible"/>
                                      </p:to>
                                    </p:set>
                                    <p:anim calcmode="lin" valueType="num">
                                      <p:cBhvr additive="base">
                                        <p:cTn id="17" dur="1000" fill="hold"/>
                                        <p:tgtEl>
                                          <p:spTgt spid="692226">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9222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92226">
                                            <p:txEl>
                                              <p:pRg st="3" end="3"/>
                                            </p:txEl>
                                          </p:spTgt>
                                        </p:tgtEl>
                                        <p:attrNameLst>
                                          <p:attrName>style.visibility</p:attrName>
                                        </p:attrNameLst>
                                      </p:cBhvr>
                                      <p:to>
                                        <p:strVal val="visible"/>
                                      </p:to>
                                    </p:set>
                                    <p:anim calcmode="lin" valueType="num">
                                      <p:cBhvr additive="base">
                                        <p:cTn id="21" dur="1000" fill="hold"/>
                                        <p:tgtEl>
                                          <p:spTgt spid="692226">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69222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92226">
                                            <p:txEl>
                                              <p:pRg st="4" end="4"/>
                                            </p:txEl>
                                          </p:spTgt>
                                        </p:tgtEl>
                                        <p:attrNameLst>
                                          <p:attrName>style.visibility</p:attrName>
                                        </p:attrNameLst>
                                      </p:cBhvr>
                                      <p:to>
                                        <p:strVal val="visible"/>
                                      </p:to>
                                    </p:set>
                                    <p:anim calcmode="lin" valueType="num">
                                      <p:cBhvr additive="base">
                                        <p:cTn id="25" dur="1000" fill="hold"/>
                                        <p:tgtEl>
                                          <p:spTgt spid="692226">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22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2226">
                                            <p:txEl>
                                              <p:pRg st="5" end="5"/>
                                            </p:txEl>
                                          </p:spTgt>
                                        </p:tgtEl>
                                        <p:attrNameLst>
                                          <p:attrName>style.visibility</p:attrName>
                                        </p:attrNameLst>
                                      </p:cBhvr>
                                      <p:to>
                                        <p:strVal val="visible"/>
                                      </p:to>
                                    </p:set>
                                    <p:anim calcmode="lin" valueType="num">
                                      <p:cBhvr additive="base">
                                        <p:cTn id="31" dur="1000" fill="hold"/>
                                        <p:tgtEl>
                                          <p:spTgt spid="692226">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92226">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692226">
                                            <p:txEl>
                                              <p:pRg st="6" end="6"/>
                                            </p:txEl>
                                          </p:spTgt>
                                        </p:tgtEl>
                                        <p:attrNameLst>
                                          <p:attrName>style.visibility</p:attrName>
                                        </p:attrNameLst>
                                      </p:cBhvr>
                                      <p:to>
                                        <p:strVal val="visible"/>
                                      </p:to>
                                    </p:set>
                                    <p:anim calcmode="lin" valueType="num">
                                      <p:cBhvr additive="base">
                                        <p:cTn id="35" dur="1000" fill="hold"/>
                                        <p:tgtEl>
                                          <p:spTgt spid="692226">
                                            <p:txEl>
                                              <p:pRg st="6" end="6"/>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692226">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692226">
                                            <p:txEl>
                                              <p:pRg st="7" end="7"/>
                                            </p:txEl>
                                          </p:spTgt>
                                        </p:tgtEl>
                                        <p:attrNameLst>
                                          <p:attrName>style.visibility</p:attrName>
                                        </p:attrNameLst>
                                      </p:cBhvr>
                                      <p:to>
                                        <p:strVal val="visible"/>
                                      </p:to>
                                    </p:set>
                                    <p:anim calcmode="lin" valueType="num">
                                      <p:cBhvr additive="base">
                                        <p:cTn id="39" dur="1000" fill="hold"/>
                                        <p:tgtEl>
                                          <p:spTgt spid="692226">
                                            <p:txEl>
                                              <p:pRg st="7"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69222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5" name="图示 4"/>
          <p:cNvGraphicFramePr/>
          <p:nvPr/>
        </p:nvGraphicFramePr>
        <p:xfrm>
          <a:off x="179512" y="1397000"/>
          <a:ext cx="871296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作业与</a:t>
            </a: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Project</a:t>
            </a:r>
            <a:endPar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42339" name="内容占位符 2"/>
          <p:cNvSpPr>
            <a:spLocks noGrp="1"/>
          </p:cNvSpPr>
          <p:nvPr>
            <p:ph idx="1"/>
          </p:nvPr>
        </p:nvSpPr>
        <p:spPr>
          <a:xfrm>
            <a:off x="251520" y="1052736"/>
            <a:ext cx="8784976" cy="5184576"/>
          </a:xfrm>
        </p:spPr>
        <p:txBody>
          <a:bodyPr/>
          <a:lstStyle/>
          <a:p>
            <a:r>
              <a:rPr lang="zh-CN" altLang="zh-CN" b="0" dirty="0" smtClean="0"/>
              <a:t>作业</a:t>
            </a:r>
            <a:r>
              <a:rPr lang="en-US" altLang="zh-CN" dirty="0" smtClean="0"/>
              <a:t>6</a:t>
            </a:r>
            <a:r>
              <a:rPr lang="zh-CN" altLang="en-US" dirty="0" smtClean="0"/>
              <a:t>（必做）</a:t>
            </a:r>
            <a:endParaRPr lang="zh-CN" altLang="en-US" b="0" dirty="0" smtClean="0"/>
          </a:p>
          <a:p>
            <a:pPr>
              <a:buFont typeface="Arial" panose="020B0604020202020204" pitchFamily="34" charset="0"/>
              <a:buNone/>
            </a:pPr>
            <a:r>
              <a:rPr lang="en-US" altLang="zh-CN" dirty="0" smtClean="0"/>
              <a:t>          </a:t>
            </a:r>
            <a:r>
              <a:rPr lang="en-US" altLang="zh-CN" sz="2400" dirty="0" smtClean="0">
                <a:latin typeface="宋体" pitchFamily="2" charset="-122"/>
                <a:ea typeface="宋体" pitchFamily="2" charset="-122"/>
              </a:rPr>
              <a:t>1.</a:t>
            </a:r>
            <a:r>
              <a:rPr lang="zh-CN" altLang="en-US" sz="2400" dirty="0" smtClean="0">
                <a:latin typeface="宋体" pitchFamily="2" charset="-122"/>
                <a:ea typeface="宋体" pitchFamily="2" charset="-122"/>
              </a:rPr>
              <a:t>简述存储管理的基本功能？</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2.</a:t>
            </a:r>
            <a:r>
              <a:rPr lang="zh-CN" altLang="en-US" sz="2400" dirty="0" smtClean="0">
                <a:latin typeface="宋体" pitchFamily="2" charset="-122"/>
                <a:ea typeface="宋体" pitchFamily="2" charset="-122"/>
              </a:rPr>
              <a:t>什么是重定位，为什么需要重定位？</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3.</a:t>
            </a:r>
            <a:r>
              <a:rPr lang="zh-CN" altLang="en-US" sz="2400" dirty="0" smtClean="0">
                <a:latin typeface="宋体" pitchFamily="2" charset="-122"/>
                <a:ea typeface="宋体" pitchFamily="2" charset="-122"/>
              </a:rPr>
              <a:t>逻辑地址、相对地址和物理地址之间有什么区别？</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smtClean="0">
                <a:latin typeface="宋体" pitchFamily="2" charset="-122"/>
                <a:ea typeface="宋体" pitchFamily="2" charset="-122"/>
              </a:rPr>
              <a:t>      4.</a:t>
            </a:r>
            <a:r>
              <a:rPr lang="zh-CN" altLang="en-US" sz="2400" dirty="0">
                <a:latin typeface="宋体" pitchFamily="2" charset="-122"/>
                <a:ea typeface="宋体" pitchFamily="2" charset="-122"/>
              </a:rPr>
              <a:t>什么是可重定位分区</a:t>
            </a:r>
            <a:r>
              <a:rPr lang="zh-CN" altLang="en-US" sz="2400" dirty="0" smtClean="0">
                <a:latin typeface="宋体" pitchFamily="2" charset="-122"/>
                <a:ea typeface="宋体" pitchFamily="2" charset="-122"/>
              </a:rPr>
              <a:t>分配？</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smtClean="0">
                <a:latin typeface="宋体" pitchFamily="2" charset="-122"/>
                <a:ea typeface="宋体" pitchFamily="2" charset="-122"/>
              </a:rPr>
              <a:t>      5.</a:t>
            </a:r>
            <a:r>
              <a:rPr lang="zh-CN" altLang="en-US" sz="2400" dirty="0" smtClean="0">
                <a:latin typeface="宋体" pitchFamily="2" charset="-122"/>
                <a:ea typeface="宋体" pitchFamily="2" charset="-122"/>
              </a:rPr>
              <a:t>页和页框之间有什么区别？</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6.</a:t>
            </a:r>
            <a:r>
              <a:rPr lang="zh-CN" altLang="en-US" sz="2400" dirty="0" smtClean="0">
                <a:latin typeface="宋体" pitchFamily="2" charset="-122"/>
                <a:ea typeface="宋体" pitchFamily="2" charset="-122"/>
              </a:rPr>
              <a:t>页和段之间有什么区别？</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7.</a:t>
            </a:r>
            <a:r>
              <a:rPr lang="zh-CN" altLang="en-US" sz="2400" dirty="0" smtClean="0">
                <a:latin typeface="宋体" pitchFamily="2" charset="-122"/>
                <a:ea typeface="宋体" pitchFamily="2" charset="-122"/>
              </a:rPr>
              <a:t>系统使用简单分页，内存大小为</a:t>
            </a:r>
            <a:r>
              <a:rPr lang="en-US" altLang="zh-CN" sz="2400" dirty="0" smtClean="0">
                <a:latin typeface="宋体" pitchFamily="2" charset="-122"/>
                <a:ea typeface="宋体" pitchFamily="2" charset="-122"/>
              </a:rPr>
              <a:t>2</a:t>
            </a:r>
            <a:r>
              <a:rPr lang="en-US" altLang="zh-CN" sz="2400" baseline="30000" dirty="0" smtClean="0">
                <a:latin typeface="宋体" pitchFamily="2" charset="-122"/>
                <a:ea typeface="宋体" pitchFamily="2" charset="-122"/>
              </a:rPr>
              <a:t>32</a:t>
            </a:r>
            <a:r>
              <a:rPr lang="zh-CN" altLang="en-US" sz="2400" dirty="0" smtClean="0">
                <a:latin typeface="宋体" pitchFamily="2" charset="-122"/>
                <a:ea typeface="宋体" pitchFamily="2" charset="-122"/>
              </a:rPr>
              <a:t>字节，页大小为</a:t>
            </a:r>
            <a:r>
              <a:rPr lang="en-US" altLang="zh-CN" sz="2400" dirty="0" smtClean="0">
                <a:latin typeface="宋体" pitchFamily="2" charset="-122"/>
                <a:ea typeface="宋体" pitchFamily="2" charset="-122"/>
              </a:rPr>
              <a:t>2</a:t>
            </a:r>
            <a:r>
              <a:rPr lang="en-US" altLang="zh-CN" sz="2400" baseline="30000" dirty="0" smtClean="0">
                <a:latin typeface="宋体" pitchFamily="2" charset="-122"/>
                <a:ea typeface="宋体" pitchFamily="2" charset="-122"/>
              </a:rPr>
              <a:t>10</a:t>
            </a:r>
            <a:r>
              <a:rPr lang="zh-CN" altLang="en-US" sz="2400" dirty="0" smtClean="0">
                <a:latin typeface="宋体" pitchFamily="2" charset="-122"/>
                <a:ea typeface="宋体" pitchFamily="2" charset="-122"/>
              </a:rPr>
              <a:t>字节，逻辑地址空间包含</a:t>
            </a:r>
            <a:r>
              <a:rPr lang="en-US" altLang="zh-CN" sz="2400" dirty="0" smtClean="0">
                <a:latin typeface="宋体" pitchFamily="2" charset="-122"/>
                <a:ea typeface="宋体" pitchFamily="2" charset="-122"/>
              </a:rPr>
              <a:t>2</a:t>
            </a:r>
            <a:r>
              <a:rPr lang="en-US" altLang="zh-CN" sz="2400" baseline="30000" dirty="0" smtClean="0">
                <a:latin typeface="宋体" pitchFamily="2" charset="-122"/>
                <a:ea typeface="宋体" pitchFamily="2" charset="-122"/>
              </a:rPr>
              <a:t>16</a:t>
            </a:r>
            <a:r>
              <a:rPr lang="zh-CN" altLang="en-US" sz="2400" dirty="0" smtClean="0">
                <a:latin typeface="宋体" pitchFamily="2" charset="-122"/>
                <a:ea typeface="宋体" pitchFamily="2" charset="-122"/>
              </a:rPr>
              <a:t>页。</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 </a:t>
            </a:r>
            <a:r>
              <a:rPr lang="zh-CN" altLang="en-US" sz="2400" dirty="0" smtClean="0">
                <a:latin typeface="宋体" pitchFamily="2" charset="-122"/>
                <a:ea typeface="宋体" pitchFamily="2" charset="-122"/>
              </a:rPr>
              <a:t>系统地址有多少位？</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b. </a:t>
            </a:r>
            <a:r>
              <a:rPr lang="zh-CN" altLang="en-US" sz="2400" dirty="0" smtClean="0">
                <a:latin typeface="宋体" pitchFamily="2" charset="-122"/>
                <a:ea typeface="宋体" pitchFamily="2" charset="-122"/>
              </a:rPr>
              <a:t>一个页框有多少字节</a:t>
            </a:r>
            <a:endParaRPr lang="en-US" altLang="zh-CN" sz="2400" dirty="0" smtClean="0">
              <a:latin typeface="宋体" pitchFamily="2" charset="-122"/>
              <a:ea typeface="宋体" pitchFamily="2" charset="-122"/>
            </a:endParaRPr>
          </a:p>
          <a:p>
            <a:endParaRPr lang="en-US" altLang="zh-CN" dirty="0" smtClean="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42339">
                                            <p:txEl>
                                              <p:pRg st="7" end="7"/>
                                            </p:txEl>
                                          </p:spTgt>
                                        </p:tgtEl>
                                        <p:attrNameLst>
                                          <p:attrName>style.visibility</p:attrName>
                                        </p:attrNameLst>
                                      </p:cBhvr>
                                      <p:to>
                                        <p:strVal val="visible"/>
                                      </p:to>
                                    </p:set>
                                    <p:anim calcmode="lin" valueType="num">
                                      <p:cBhvr additive="base">
                                        <p:cTn id="49" dur="500" fill="hold"/>
                                        <p:tgtEl>
                                          <p:spTgt spid="1423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42339">
                                            <p:txEl>
                                              <p:pRg st="8" end="8"/>
                                            </p:txEl>
                                          </p:spTgt>
                                        </p:tgtEl>
                                        <p:attrNameLst>
                                          <p:attrName>style.visibility</p:attrName>
                                        </p:attrNameLst>
                                      </p:cBhvr>
                                      <p:to>
                                        <p:strVal val="visible"/>
                                      </p:to>
                                    </p:set>
                                    <p:anim calcmode="lin" valueType="num">
                                      <p:cBhvr additive="base">
                                        <p:cTn id="55" dur="500" fill="hold"/>
                                        <p:tgtEl>
                                          <p:spTgt spid="1423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23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42339">
                                            <p:txEl>
                                              <p:pRg st="9" end="9"/>
                                            </p:txEl>
                                          </p:spTgt>
                                        </p:tgtEl>
                                        <p:attrNameLst>
                                          <p:attrName>style.visibility</p:attrName>
                                        </p:attrNameLst>
                                      </p:cBhvr>
                                      <p:to>
                                        <p:strVal val="visible"/>
                                      </p:to>
                                    </p:set>
                                    <p:anim calcmode="lin" valueType="num">
                                      <p:cBhvr additive="base">
                                        <p:cTn id="61" dur="500" fill="hold"/>
                                        <p:tgtEl>
                                          <p:spTgt spid="14233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2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作业与</a:t>
            </a: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Project</a:t>
            </a:r>
            <a:endPar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42339" name="内容占位符 2"/>
          <p:cNvSpPr>
            <a:spLocks noGrp="1"/>
          </p:cNvSpPr>
          <p:nvPr>
            <p:ph idx="1"/>
          </p:nvPr>
        </p:nvSpPr>
        <p:spPr>
          <a:xfrm>
            <a:off x="251520" y="1052736"/>
            <a:ext cx="8784976" cy="5184576"/>
          </a:xfrm>
        </p:spPr>
        <p:txBody>
          <a:bodyPr/>
          <a:lstStyle/>
          <a:p>
            <a:r>
              <a:rPr lang="zh-CN" altLang="zh-CN" b="0" dirty="0" smtClean="0"/>
              <a:t>作业</a:t>
            </a:r>
            <a:r>
              <a:rPr lang="en-US" altLang="zh-CN" dirty="0" smtClean="0"/>
              <a:t>6</a:t>
            </a:r>
            <a:r>
              <a:rPr lang="zh-CN" altLang="en-US" dirty="0" smtClean="0"/>
              <a:t>（</a:t>
            </a:r>
            <a:r>
              <a:rPr lang="zh-CN" altLang="en-US" dirty="0"/>
              <a:t>必</a:t>
            </a:r>
            <a:r>
              <a:rPr lang="zh-CN" altLang="en-US" dirty="0" smtClean="0"/>
              <a:t>做，续）</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c. </a:t>
            </a:r>
            <a:r>
              <a:rPr lang="zh-CN" altLang="en-US" sz="2400" dirty="0" smtClean="0">
                <a:latin typeface="宋体" pitchFamily="2" charset="-122"/>
                <a:ea typeface="宋体" pitchFamily="2" charset="-122"/>
              </a:rPr>
              <a:t>物理地址中的多少位是页框号？</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d. </a:t>
            </a:r>
            <a:r>
              <a:rPr lang="zh-CN" altLang="en-US" sz="2400" dirty="0" smtClean="0">
                <a:latin typeface="宋体" pitchFamily="2" charset="-122"/>
                <a:ea typeface="宋体" pitchFamily="2" charset="-122"/>
              </a:rPr>
              <a:t>页表中有多少个表项？</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e. </a:t>
            </a:r>
            <a:r>
              <a:rPr lang="zh-CN" altLang="en-US" sz="2400" dirty="0" smtClean="0">
                <a:latin typeface="宋体" pitchFamily="2" charset="-122"/>
                <a:ea typeface="宋体" pitchFamily="2" charset="-122"/>
              </a:rPr>
              <a:t>假设每个页表中含一位有效位，则每个页表项有多少位？</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8. </a:t>
            </a:r>
            <a:r>
              <a:rPr lang="zh-CN" altLang="en-US" sz="2400" dirty="0" smtClean="0">
                <a:latin typeface="宋体" pitchFamily="2" charset="-122"/>
                <a:ea typeface="宋体" pitchFamily="2" charset="-122"/>
              </a:rPr>
              <a:t>在使用下列内存管理方案的情况下，分别写出逻辑地址</a:t>
            </a:r>
            <a:r>
              <a:rPr lang="en-US" altLang="zh-CN" sz="2400" dirty="0" smtClean="0">
                <a:latin typeface="宋体" pitchFamily="2" charset="-122"/>
                <a:ea typeface="宋体" pitchFamily="2" charset="-122"/>
              </a:rPr>
              <a:t>0001010010111010</a:t>
            </a:r>
            <a:r>
              <a:rPr lang="zh-CN" altLang="en-US" sz="2400" dirty="0" smtClean="0">
                <a:latin typeface="宋体" pitchFamily="2" charset="-122"/>
                <a:ea typeface="宋体" pitchFamily="2" charset="-122"/>
              </a:rPr>
              <a:t>转换为物理地址的过程。</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 </a:t>
            </a:r>
            <a:r>
              <a:rPr lang="zh-CN" altLang="en-US" sz="2400" dirty="0" smtClean="0">
                <a:latin typeface="宋体" pitchFamily="2" charset="-122"/>
                <a:ea typeface="宋体" pitchFamily="2" charset="-122"/>
              </a:rPr>
              <a:t>分页系统，页面大小为</a:t>
            </a:r>
            <a:r>
              <a:rPr lang="en-US" altLang="zh-CN" sz="2400" dirty="0" smtClean="0">
                <a:latin typeface="宋体" pitchFamily="2" charset="-122"/>
                <a:ea typeface="宋体" pitchFamily="2" charset="-122"/>
              </a:rPr>
              <a:t>256</a:t>
            </a:r>
            <a:r>
              <a:rPr lang="zh-CN" altLang="en-US" sz="2400" dirty="0" smtClean="0">
                <a:latin typeface="宋体" pitchFamily="2" charset="-122"/>
                <a:ea typeface="宋体" pitchFamily="2" charset="-122"/>
              </a:rPr>
              <a:t>字节，页表中页框号是页号的四分之一</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b. </a:t>
            </a:r>
            <a:r>
              <a:rPr lang="zh-CN" altLang="en-US" sz="2400" dirty="0" smtClean="0">
                <a:latin typeface="宋体" pitchFamily="2" charset="-122"/>
                <a:ea typeface="宋体" pitchFamily="2" charset="-122"/>
              </a:rPr>
              <a:t>分段系统，分段的大小为</a:t>
            </a:r>
            <a:r>
              <a:rPr lang="en-US" altLang="zh-CN" sz="2400" dirty="0" smtClean="0">
                <a:latin typeface="宋体" pitchFamily="2" charset="-122"/>
                <a:ea typeface="宋体" pitchFamily="2" charset="-122"/>
              </a:rPr>
              <a:t>1K</a:t>
            </a:r>
            <a:r>
              <a:rPr lang="zh-CN" altLang="en-US" sz="2400" dirty="0" smtClean="0">
                <a:latin typeface="宋体" pitchFamily="2" charset="-122"/>
                <a:ea typeface="宋体" pitchFamily="2" charset="-122"/>
              </a:rPr>
              <a:t>，段表中物理地址 </a:t>
            </a:r>
            <a:r>
              <a:rPr lang="en-US" altLang="zh-CN" sz="2400" dirty="0" smtClean="0">
                <a:latin typeface="宋体" pitchFamily="2" charset="-122"/>
                <a:ea typeface="宋体" pitchFamily="2" charset="-122"/>
              </a:rPr>
              <a:t>= 22 + 4096 * </a:t>
            </a:r>
            <a:r>
              <a:rPr lang="zh-CN" altLang="en-US" sz="2400" dirty="0" smtClean="0">
                <a:latin typeface="宋体" pitchFamily="2" charset="-122"/>
                <a:ea typeface="宋体" pitchFamily="2" charset="-122"/>
              </a:rPr>
              <a:t>段基址</a:t>
            </a:r>
            <a:endParaRPr lang="en-US" altLang="zh-CN" sz="2400" dirty="0" smtClean="0">
              <a:latin typeface="宋体" pitchFamily="2" charset="-122"/>
              <a:ea typeface="宋体" pitchFamily="2" charset="-122"/>
            </a:endParaRPr>
          </a:p>
          <a:p>
            <a:endParaRPr lang="en-US" altLang="zh-CN" dirty="0" smtClean="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作业与</a:t>
            </a: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Project</a:t>
            </a:r>
            <a:endPar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42339" name="内容占位符 2"/>
          <p:cNvSpPr>
            <a:spLocks noGrp="1"/>
          </p:cNvSpPr>
          <p:nvPr>
            <p:ph idx="1"/>
          </p:nvPr>
        </p:nvSpPr>
        <p:spPr>
          <a:xfrm>
            <a:off x="179512" y="1052736"/>
            <a:ext cx="8784976" cy="5184576"/>
          </a:xfrm>
        </p:spPr>
        <p:txBody>
          <a:bodyPr/>
          <a:lstStyle/>
          <a:p>
            <a:r>
              <a:rPr lang="zh-CN" altLang="zh-CN" b="0" dirty="0" smtClean="0"/>
              <a:t>作业</a:t>
            </a:r>
            <a:r>
              <a:rPr lang="en-US" altLang="zh-CN" dirty="0" smtClean="0"/>
              <a:t>6</a:t>
            </a:r>
            <a:r>
              <a:rPr lang="zh-CN" altLang="en-US" dirty="0"/>
              <a:t>（必做，续</a:t>
            </a:r>
            <a:r>
              <a:rPr lang="zh-CN" altLang="en-US" dirty="0" smtClean="0"/>
              <a:t>）</a:t>
            </a:r>
            <a:endParaRPr lang="zh-CN" altLang="en-US" b="0" dirty="0" smtClean="0"/>
          </a:p>
          <a:p>
            <a:pPr>
              <a:buFont typeface="Arial" panose="020B0604020202020204" pitchFamily="34" charset="0"/>
              <a:buNone/>
            </a:pPr>
            <a:r>
              <a:rPr lang="en-US" altLang="zh-CN" dirty="0" smtClean="0"/>
              <a:t>          </a:t>
            </a:r>
            <a:r>
              <a:rPr lang="en-US" altLang="zh-CN" sz="2400" dirty="0" smtClean="0">
                <a:latin typeface="宋体" pitchFamily="2" charset="-122"/>
                <a:ea typeface="宋体" pitchFamily="2" charset="-122"/>
              </a:rPr>
              <a:t>10.</a:t>
            </a:r>
            <a:r>
              <a:rPr lang="en-US" altLang="zh-CN" sz="2400" dirty="0">
                <a:latin typeface="宋体" pitchFamily="2" charset="-122"/>
                <a:ea typeface="宋体" pitchFamily="2" charset="-122"/>
              </a:rPr>
              <a:t> </a:t>
            </a:r>
            <a:r>
              <a:rPr lang="zh-CN" altLang="en-US" sz="2400" dirty="0" smtClean="0">
                <a:latin typeface="宋体" pitchFamily="2" charset="-122"/>
                <a:ea typeface="宋体" pitchFamily="2" charset="-122"/>
              </a:rPr>
              <a:t>在一个简单的分段系统中，包括如下段表：</a:t>
            </a:r>
            <a:endParaRPr lang="en-US" altLang="zh-CN" sz="2400" dirty="0" smtClean="0">
              <a:latin typeface="宋体" pitchFamily="2" charset="-122"/>
              <a:ea typeface="宋体" pitchFamily="2" charset="-122"/>
            </a:endParaRPr>
          </a:p>
          <a:p>
            <a:pPr>
              <a:buFont typeface="Arial" panose="020B0604020202020204" pitchFamily="34" charset="0"/>
              <a:buNone/>
            </a:pPr>
            <a:endParaRPr lang="en-US" altLang="zh-CN" sz="2400" dirty="0">
              <a:latin typeface="宋体" pitchFamily="2" charset="-122"/>
              <a:ea typeface="宋体" pitchFamily="2" charset="-122"/>
            </a:endParaRPr>
          </a:p>
          <a:p>
            <a:pPr>
              <a:buFont typeface="Arial" panose="020B0604020202020204" pitchFamily="34" charset="0"/>
              <a:buNone/>
            </a:pPr>
            <a:endParaRPr lang="en-US" altLang="zh-CN" sz="2400" dirty="0" smtClean="0">
              <a:latin typeface="宋体" pitchFamily="2" charset="-122"/>
              <a:ea typeface="宋体" pitchFamily="2" charset="-122"/>
            </a:endParaRPr>
          </a:p>
          <a:p>
            <a:pPr>
              <a:buFont typeface="Arial" panose="020B0604020202020204" pitchFamily="34" charset="0"/>
              <a:buNone/>
            </a:pPr>
            <a:endParaRPr lang="en-US" altLang="zh-CN" sz="2400" dirty="0">
              <a:latin typeface="宋体" pitchFamily="2" charset="-122"/>
              <a:ea typeface="宋体" pitchFamily="2" charset="-122"/>
            </a:endParaRPr>
          </a:p>
          <a:p>
            <a:pPr>
              <a:buFont typeface="Arial" panose="020B0604020202020204" pitchFamily="34" charset="0"/>
              <a:buNone/>
            </a:pPr>
            <a:endParaRPr lang="en-US" altLang="zh-CN" sz="2400" dirty="0" smtClean="0">
              <a:latin typeface="宋体" pitchFamily="2" charset="-122"/>
              <a:ea typeface="宋体" pitchFamily="2" charset="-122"/>
            </a:endParaRPr>
          </a:p>
          <a:p>
            <a:pPr>
              <a:buFont typeface="Arial" panose="020B0604020202020204" pitchFamily="34" charset="0"/>
              <a:buNone/>
            </a:pP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对如下的每一个逻辑地址，确定其对应的物理地址或者说明段错误是否发生：</a:t>
            </a:r>
            <a:endParaRPr lang="en-US" altLang="zh-CN" sz="2400" dirty="0" smtClean="0">
              <a:latin typeface="宋体" pitchFamily="2" charset="-122"/>
              <a:ea typeface="宋体" pitchFamily="2" charset="-122"/>
            </a:endParaRPr>
          </a:p>
          <a:p>
            <a:pPr>
              <a:buFont typeface="Arial" panose="020B0604020202020204" pitchFamily="34"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a.0, 198  b.2, 156  c.1, 530  d.3, 444 e. 0, 222 </a:t>
            </a:r>
            <a:endParaRPr lang="en-US" altLang="zh-CN" sz="2400" dirty="0" smtClean="0">
              <a:latin typeface="宋体" pitchFamily="2" charset="-122"/>
              <a:ea typeface="宋体" pitchFamily="2" charset="-122"/>
            </a:endParaRPr>
          </a:p>
        </p:txBody>
      </p:sp>
      <p:graphicFrame>
        <p:nvGraphicFramePr>
          <p:cNvPr id="3" name="表格 2"/>
          <p:cNvGraphicFramePr>
            <a:graphicFrameLocks noGrp="1"/>
          </p:cNvGraphicFramePr>
          <p:nvPr/>
        </p:nvGraphicFramePr>
        <p:xfrm>
          <a:off x="1475656" y="2132856"/>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起始地址</a:t>
                      </a:r>
                      <a:endParaRPr lang="zh-CN" altLang="en-US" dirty="0"/>
                    </a:p>
                  </a:txBody>
                  <a:tcPr/>
                </a:tc>
                <a:tc>
                  <a:txBody>
                    <a:bodyPr/>
                    <a:lstStyle/>
                    <a:p>
                      <a:r>
                        <a:rPr lang="zh-CN" altLang="en-US" dirty="0" smtClean="0"/>
                        <a:t>长度（字节）</a:t>
                      </a:r>
                      <a:endParaRPr lang="zh-CN" altLang="en-US" dirty="0"/>
                    </a:p>
                  </a:txBody>
                  <a:tcPr/>
                </a:tc>
              </a:tr>
              <a:tr h="370840">
                <a:tc>
                  <a:txBody>
                    <a:bodyPr/>
                    <a:lstStyle/>
                    <a:p>
                      <a:r>
                        <a:rPr lang="en-US" altLang="zh-CN" dirty="0" smtClean="0"/>
                        <a:t>660</a:t>
                      </a:r>
                      <a:endParaRPr lang="zh-CN" altLang="en-US" dirty="0"/>
                    </a:p>
                  </a:txBody>
                  <a:tcPr/>
                </a:tc>
                <a:tc>
                  <a:txBody>
                    <a:bodyPr/>
                    <a:lstStyle/>
                    <a:p>
                      <a:r>
                        <a:rPr lang="en-US" altLang="zh-CN" dirty="0" smtClean="0"/>
                        <a:t>248</a:t>
                      </a:r>
                      <a:endParaRPr lang="zh-CN" altLang="en-US" dirty="0"/>
                    </a:p>
                  </a:txBody>
                  <a:tcPr/>
                </a:tc>
              </a:tr>
              <a:tr h="370840">
                <a:tc>
                  <a:txBody>
                    <a:bodyPr/>
                    <a:lstStyle/>
                    <a:p>
                      <a:r>
                        <a:rPr lang="en-US" altLang="zh-CN" dirty="0" smtClean="0"/>
                        <a:t>1752</a:t>
                      </a:r>
                      <a:endParaRPr lang="zh-CN" altLang="en-US" dirty="0"/>
                    </a:p>
                  </a:txBody>
                  <a:tcPr/>
                </a:tc>
                <a:tc>
                  <a:txBody>
                    <a:bodyPr/>
                    <a:lstStyle/>
                    <a:p>
                      <a:r>
                        <a:rPr lang="en-US" altLang="zh-CN" dirty="0" smtClean="0"/>
                        <a:t>422</a:t>
                      </a:r>
                      <a:endParaRPr lang="zh-CN" altLang="en-US" dirty="0"/>
                    </a:p>
                  </a:txBody>
                  <a:tcPr/>
                </a:tc>
              </a:tr>
              <a:tr h="370840">
                <a:tc>
                  <a:txBody>
                    <a:bodyPr/>
                    <a:lstStyle/>
                    <a:p>
                      <a:r>
                        <a:rPr lang="en-US" altLang="zh-CN" dirty="0" smtClean="0"/>
                        <a:t>222</a:t>
                      </a:r>
                      <a:endParaRPr lang="zh-CN" altLang="en-US" dirty="0"/>
                    </a:p>
                  </a:txBody>
                  <a:tcPr/>
                </a:tc>
                <a:tc>
                  <a:txBody>
                    <a:bodyPr/>
                    <a:lstStyle/>
                    <a:p>
                      <a:r>
                        <a:rPr lang="en-US" altLang="zh-CN" dirty="0" smtClean="0"/>
                        <a:t>198</a:t>
                      </a:r>
                      <a:endParaRPr lang="zh-CN" altLang="en-US" dirty="0"/>
                    </a:p>
                  </a:txBody>
                  <a:tcPr/>
                </a:tc>
              </a:tr>
              <a:tr h="370840">
                <a:tc>
                  <a:txBody>
                    <a:bodyPr/>
                    <a:lstStyle/>
                    <a:p>
                      <a:r>
                        <a:rPr lang="en-US" altLang="zh-CN" dirty="0" smtClean="0"/>
                        <a:t>996</a:t>
                      </a:r>
                      <a:endParaRPr lang="zh-CN" altLang="en-US" dirty="0"/>
                    </a:p>
                  </a:txBody>
                  <a:tcPr/>
                </a:tc>
                <a:tc>
                  <a:txBody>
                    <a:bodyPr/>
                    <a:lstStyle/>
                    <a:p>
                      <a:r>
                        <a:rPr lang="en-US" altLang="zh-CN" dirty="0" smtClean="0"/>
                        <a:t>604</a:t>
                      </a:r>
                      <a:endParaRPr lang="zh-CN" altLang="en-US" dirty="0"/>
                    </a:p>
                  </a:txBody>
                  <a:tcPr/>
                </a:tc>
              </a:tr>
            </a:tbl>
          </a:graphicData>
        </a:graphic>
      </p:graphicFrame>
      <p:sp>
        <p:nvSpPr>
          <p:cNvPr id="5" name="矩形 4"/>
          <p:cNvSpPr/>
          <p:nvPr/>
        </p:nvSpPr>
        <p:spPr>
          <a:xfrm>
            <a:off x="2474979" y="5703639"/>
            <a:ext cx="3897221" cy="461665"/>
          </a:xfrm>
          <a:prstGeom prst="rect">
            <a:avLst/>
          </a:prstGeom>
        </p:spPr>
        <p:txBody>
          <a:bodyPr wrap="none">
            <a:spAutoFit/>
          </a:bodyPr>
          <a:lstStyle/>
          <a:p>
            <a:pPr marL="342900" lvl="0" indent="-342900" algn="ctr" eaLnBrk="0" hangingPunct="0">
              <a:spcBef>
                <a:spcPct val="20000"/>
              </a:spcBef>
            </a:pPr>
            <a:r>
              <a:rPr lang="zh-CN" altLang="en-US" sz="2400" b="1" dirty="0">
                <a:solidFill>
                  <a:srgbClr val="FF0000"/>
                </a:solidFill>
                <a:latin typeface="宋体" pitchFamily="2" charset="-122"/>
                <a:cs typeface="Times New Roman" panose="02020603050405020304" pitchFamily="18" charset="0"/>
              </a:rPr>
              <a:t>作业</a:t>
            </a:r>
            <a:r>
              <a:rPr lang="zh-CN" altLang="en-US" sz="2400" b="1" dirty="0" smtClean="0">
                <a:solidFill>
                  <a:srgbClr val="FF0000"/>
                </a:solidFill>
                <a:latin typeface="宋体" pitchFamily="2" charset="-122"/>
                <a:cs typeface="Times New Roman" panose="02020603050405020304" pitchFamily="18" charset="0"/>
              </a:rPr>
              <a:t>提交</a:t>
            </a:r>
            <a:r>
              <a:rPr lang="zh-CN" altLang="en-US" sz="2400" b="1" dirty="0">
                <a:solidFill>
                  <a:srgbClr val="FF0000"/>
                </a:solidFill>
                <a:latin typeface="宋体" pitchFamily="2" charset="-122"/>
                <a:cs typeface="Times New Roman" panose="02020603050405020304" pitchFamily="18" charset="0"/>
              </a:rPr>
              <a:t>方式：纸版＋</a:t>
            </a:r>
            <a:r>
              <a:rPr lang="zh-CN" altLang="en-US" sz="2400" b="1" dirty="0" smtClean="0">
                <a:solidFill>
                  <a:srgbClr val="FF0000"/>
                </a:solidFill>
                <a:latin typeface="宋体" pitchFamily="2" charset="-122"/>
                <a:cs typeface="Times New Roman" panose="02020603050405020304" pitchFamily="18" charset="0"/>
              </a:rPr>
              <a:t>手写</a:t>
            </a:r>
            <a:endParaRPr lang="en-US" altLang="zh-CN" sz="2400" b="1" dirty="0" smtClean="0">
              <a:solidFill>
                <a:srgbClr val="FF0000"/>
              </a:solidFill>
              <a:latin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2339">
                                            <p:txEl>
                                              <p:pRg st="7" end="7"/>
                                            </p:txEl>
                                          </p:spTgt>
                                        </p:tgtEl>
                                        <p:attrNameLst>
                                          <p:attrName>style.visibility</p:attrName>
                                        </p:attrNameLst>
                                      </p:cBhvr>
                                      <p:to>
                                        <p:strVal val="visible"/>
                                      </p:to>
                                    </p:set>
                                    <p:anim calcmode="lin" valueType="num">
                                      <p:cBhvr additive="base">
                                        <p:cTn id="24" dur="500" fill="hold"/>
                                        <p:tgtEl>
                                          <p:spTgt spid="142339">
                                            <p:txEl>
                                              <p:pRg st="7" end="7"/>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42339">
                                            <p:txEl>
                                              <p:pRg st="8" end="8"/>
                                            </p:txEl>
                                          </p:spTgt>
                                        </p:tgtEl>
                                        <p:attrNameLst>
                                          <p:attrName>style.visibility</p:attrName>
                                        </p:attrNameLst>
                                      </p:cBhvr>
                                      <p:to>
                                        <p:strVal val="visible"/>
                                      </p:to>
                                    </p:set>
                                    <p:anim calcmode="lin" valueType="num">
                                      <p:cBhvr additive="base">
                                        <p:cTn id="30" dur="500" fill="hold"/>
                                        <p:tgtEl>
                                          <p:spTgt spid="142339">
                                            <p:txEl>
                                              <p:pRg st="8" end="8"/>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423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ircle(in)">
                                      <p:cBhvr>
                                        <p:cTn id="3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作业与</a:t>
            </a: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Project</a:t>
            </a:r>
            <a:endPar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42339" name="内容占位符 2"/>
          <p:cNvSpPr>
            <a:spLocks noGrp="1"/>
          </p:cNvSpPr>
          <p:nvPr>
            <p:ph idx="1"/>
          </p:nvPr>
        </p:nvSpPr>
        <p:spPr>
          <a:xfrm>
            <a:off x="179512" y="1052736"/>
            <a:ext cx="8784976" cy="5184576"/>
          </a:xfrm>
        </p:spPr>
        <p:txBody>
          <a:bodyPr/>
          <a:lstStyle/>
          <a:p>
            <a:pPr>
              <a:spcBef>
                <a:spcPts val="370"/>
              </a:spcBef>
            </a:pPr>
            <a:r>
              <a:rPr lang="en-US" altLang="zh-CN" sz="2400" b="1" dirty="0" err="1" smtClean="0"/>
              <a:t>Projecct</a:t>
            </a:r>
            <a:r>
              <a:rPr lang="en-US" altLang="zh-CN" sz="2400" b="1" dirty="0" smtClean="0"/>
              <a:t> 6</a:t>
            </a:r>
            <a:r>
              <a:rPr lang="zh-CN" altLang="en-US" sz="2400" b="1" dirty="0" smtClean="0"/>
              <a:t>（选做）</a:t>
            </a:r>
            <a:endParaRPr lang="en-US" altLang="zh-CN" sz="2400" b="1" dirty="0"/>
          </a:p>
          <a:p>
            <a:pPr>
              <a:spcBef>
                <a:spcPts val="370"/>
              </a:spcBef>
              <a:buNone/>
            </a:pPr>
            <a:r>
              <a:rPr lang="zh-CN" altLang="en-US" sz="2400" dirty="0">
                <a:latin typeface="宋体" pitchFamily="2" charset="-122"/>
                <a:ea typeface="宋体" pitchFamily="2" charset="-122"/>
              </a:rPr>
              <a:t>      </a:t>
            </a:r>
            <a:r>
              <a:rPr lang="zh-CN" altLang="en-US" sz="2400" dirty="0" smtClean="0">
                <a:latin typeface="宋体" pitchFamily="2" charset="-122"/>
                <a:ea typeface="宋体" pitchFamily="2" charset="-122"/>
              </a:rPr>
              <a:t>内存分配算法实现，要求如下：</a:t>
            </a:r>
            <a:endParaRPr lang="zh-CN" altLang="en-US" sz="2400" dirty="0">
              <a:latin typeface="宋体" pitchFamily="2" charset="-122"/>
              <a:ea typeface="宋体" pitchFamily="2" charset="-122"/>
            </a:endParaRPr>
          </a:p>
          <a:p>
            <a:pPr>
              <a:spcBef>
                <a:spcPts val="370"/>
              </a:spcBef>
              <a:buNone/>
            </a:pPr>
            <a:r>
              <a:rPr lang="zh-CN" altLang="en-US" sz="2400" dirty="0">
                <a:latin typeface="宋体" pitchFamily="2" charset="-122"/>
                <a:ea typeface="宋体" pitchFamily="2" charset="-122"/>
              </a:rPr>
              <a:t>      实现内存分配首次</a:t>
            </a:r>
            <a:r>
              <a:rPr lang="zh-CN" altLang="en-US" sz="2400" dirty="0" smtClean="0">
                <a:latin typeface="宋体" pitchFamily="2" charset="-122"/>
                <a:ea typeface="宋体" pitchFamily="2" charset="-122"/>
              </a:rPr>
              <a:t>匹配、伙伴系统算法</a:t>
            </a:r>
            <a:r>
              <a:rPr lang="zh-CN" altLang="en-US" sz="2400" dirty="0">
                <a:latin typeface="宋体" pitchFamily="2" charset="-122"/>
                <a:ea typeface="宋体" pitchFamily="2" charset="-122"/>
              </a:rPr>
              <a:t>，并通过输入一组内存请求与回收序列验证该算法执行情况。用如下请求和释放序列验证该算法执行情况。</a:t>
            </a:r>
            <a:endParaRPr lang="zh-CN" altLang="en-US" sz="2400" dirty="0">
              <a:latin typeface="宋体" pitchFamily="2" charset="-122"/>
              <a:ea typeface="宋体" pitchFamily="2" charset="-122"/>
            </a:endParaRPr>
          </a:p>
          <a:p>
            <a:pPr>
              <a:spcBef>
                <a:spcPts val="370"/>
              </a:spcBef>
              <a:buNone/>
            </a:pPr>
            <a:r>
              <a:rPr lang="zh-CN" altLang="en-US" sz="2400" dirty="0">
                <a:latin typeface="宋体" pitchFamily="2" charset="-122"/>
                <a:ea typeface="宋体" pitchFamily="2" charset="-122"/>
              </a:rPr>
              <a:t>      用户区内存总空间为</a:t>
            </a:r>
            <a:r>
              <a:rPr lang="en-US" altLang="zh-CN" sz="2400" dirty="0" smtClean="0">
                <a:latin typeface="宋体" pitchFamily="2" charset="-122"/>
                <a:ea typeface="宋体" pitchFamily="2" charset="-122"/>
              </a:rPr>
              <a:t>1024k</a:t>
            </a:r>
            <a:r>
              <a:rPr lang="zh-CN" altLang="en-US" sz="2400" dirty="0">
                <a:latin typeface="宋体" pitchFamily="2" charset="-122"/>
                <a:ea typeface="宋体" pitchFamily="2" charset="-122"/>
              </a:rPr>
              <a:t>，请求</a:t>
            </a:r>
            <a:r>
              <a:rPr lang="en-US" altLang="zh-CN" sz="2400" dirty="0">
                <a:latin typeface="宋体" pitchFamily="2" charset="-122"/>
                <a:ea typeface="宋体" pitchFamily="2" charset="-122"/>
              </a:rPr>
              <a:t>100k――&gt;</a:t>
            </a:r>
            <a:r>
              <a:rPr lang="zh-CN" altLang="en-US" sz="2400" dirty="0">
                <a:latin typeface="宋体" pitchFamily="2" charset="-122"/>
                <a:ea typeface="宋体" pitchFamily="2" charset="-122"/>
              </a:rPr>
              <a:t>请求</a:t>
            </a:r>
            <a:r>
              <a:rPr lang="en-US" altLang="zh-CN" sz="2400" dirty="0">
                <a:latin typeface="宋体" pitchFamily="2" charset="-122"/>
                <a:ea typeface="宋体" pitchFamily="2" charset="-122"/>
              </a:rPr>
              <a:t>240k――&gt;</a:t>
            </a:r>
            <a:r>
              <a:rPr lang="zh-CN" altLang="en-US" sz="2400" dirty="0">
                <a:latin typeface="宋体" pitchFamily="2" charset="-122"/>
                <a:ea typeface="宋体" pitchFamily="2" charset="-122"/>
              </a:rPr>
              <a:t>请求</a:t>
            </a:r>
            <a:r>
              <a:rPr lang="en-US" altLang="zh-CN" sz="2400" dirty="0">
                <a:latin typeface="宋体" pitchFamily="2" charset="-122"/>
                <a:ea typeface="宋体" pitchFamily="2" charset="-122"/>
              </a:rPr>
              <a:t>64k――&gt;</a:t>
            </a:r>
            <a:r>
              <a:rPr lang="zh-CN" altLang="en-US" sz="2400" dirty="0">
                <a:latin typeface="宋体" pitchFamily="2" charset="-122"/>
                <a:ea typeface="宋体" pitchFamily="2" charset="-122"/>
              </a:rPr>
              <a:t>请求</a:t>
            </a:r>
            <a:r>
              <a:rPr lang="en-US" altLang="zh-CN" sz="2400" dirty="0">
                <a:latin typeface="宋体" pitchFamily="2" charset="-122"/>
                <a:ea typeface="宋体" pitchFamily="2" charset="-122"/>
              </a:rPr>
              <a:t>256k――&gt;</a:t>
            </a:r>
            <a:r>
              <a:rPr lang="zh-CN" altLang="en-US" sz="2400" dirty="0">
                <a:latin typeface="宋体" pitchFamily="2" charset="-122"/>
                <a:ea typeface="宋体" pitchFamily="2" charset="-122"/>
              </a:rPr>
              <a:t>释放</a:t>
            </a:r>
            <a:r>
              <a:rPr lang="en-US" altLang="zh-CN" sz="2400" dirty="0">
                <a:latin typeface="宋体" pitchFamily="2" charset="-122"/>
                <a:ea typeface="宋体" pitchFamily="2" charset="-122"/>
              </a:rPr>
              <a:t>240k――&gt;</a:t>
            </a:r>
            <a:r>
              <a:rPr lang="zh-CN" altLang="en-US" sz="2400" dirty="0">
                <a:latin typeface="宋体" pitchFamily="2" charset="-122"/>
                <a:ea typeface="宋体" pitchFamily="2" charset="-122"/>
              </a:rPr>
              <a:t>释放</a:t>
            </a:r>
            <a:r>
              <a:rPr lang="en-US" altLang="zh-CN" sz="2400" dirty="0">
                <a:latin typeface="宋体" pitchFamily="2" charset="-122"/>
                <a:ea typeface="宋体" pitchFamily="2" charset="-122"/>
              </a:rPr>
              <a:t>100k――&gt;</a:t>
            </a:r>
            <a:r>
              <a:rPr lang="zh-CN" altLang="en-US" sz="2400" dirty="0">
                <a:latin typeface="宋体" pitchFamily="2" charset="-122"/>
                <a:ea typeface="宋体" pitchFamily="2" charset="-122"/>
              </a:rPr>
              <a:t>请求</a:t>
            </a:r>
            <a:r>
              <a:rPr lang="en-US" altLang="zh-CN" sz="2400" dirty="0">
                <a:latin typeface="宋体" pitchFamily="2" charset="-122"/>
                <a:ea typeface="宋体" pitchFamily="2" charset="-122"/>
              </a:rPr>
              <a:t>75k――&gt;</a:t>
            </a:r>
            <a:r>
              <a:rPr lang="zh-CN" altLang="en-US" sz="2400" dirty="0">
                <a:latin typeface="宋体" pitchFamily="2" charset="-122"/>
                <a:ea typeface="宋体" pitchFamily="2" charset="-122"/>
              </a:rPr>
              <a:t>释放</a:t>
            </a:r>
            <a:r>
              <a:rPr lang="en-US" altLang="zh-CN" sz="2400" dirty="0">
                <a:latin typeface="宋体" pitchFamily="2" charset="-122"/>
                <a:ea typeface="宋体" pitchFamily="2" charset="-122"/>
              </a:rPr>
              <a:t>64k――&gt;</a:t>
            </a:r>
            <a:r>
              <a:rPr lang="zh-CN" altLang="en-US" sz="2400" dirty="0">
                <a:latin typeface="宋体" pitchFamily="2" charset="-122"/>
                <a:ea typeface="宋体" pitchFamily="2" charset="-122"/>
              </a:rPr>
              <a:t>释放</a:t>
            </a:r>
            <a:r>
              <a:rPr lang="en-US" altLang="zh-CN" sz="2400" dirty="0">
                <a:latin typeface="宋体" pitchFamily="2" charset="-122"/>
                <a:ea typeface="宋体" pitchFamily="2" charset="-122"/>
              </a:rPr>
              <a:t>75k――&gt;</a:t>
            </a:r>
            <a:r>
              <a:rPr lang="zh-CN" altLang="en-US" sz="2400" dirty="0">
                <a:latin typeface="宋体" pitchFamily="2" charset="-122"/>
                <a:ea typeface="宋体" pitchFamily="2" charset="-122"/>
              </a:rPr>
              <a:t>释放</a:t>
            </a:r>
            <a:r>
              <a:rPr lang="en-US" altLang="zh-CN" sz="2400" dirty="0">
                <a:latin typeface="宋体" pitchFamily="2" charset="-122"/>
                <a:ea typeface="宋体" pitchFamily="2" charset="-122"/>
              </a:rPr>
              <a:t>256k</a:t>
            </a:r>
            <a:endParaRPr lang="en-US" altLang="zh-CN" sz="2400" dirty="0">
              <a:latin typeface="宋体" pitchFamily="2" charset="-122"/>
              <a:ea typeface="宋体" pitchFamily="2" charset="-122"/>
            </a:endParaRPr>
          </a:p>
          <a:p>
            <a:pPr>
              <a:spcBef>
                <a:spcPts val="370"/>
              </a:spcBef>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试输出每次请求和释放动作产生后的内存状态。</a:t>
            </a:r>
            <a:endParaRPr lang="zh-CN" altLang="en-US" sz="2400" dirty="0">
              <a:latin typeface="宋体" pitchFamily="2" charset="-122"/>
              <a:ea typeface="宋体" pitchFamily="2" charset="-122"/>
            </a:endParaRPr>
          </a:p>
          <a:p>
            <a:pPr>
              <a:spcBef>
                <a:spcPts val="370"/>
              </a:spcBef>
              <a:buNone/>
            </a:pPr>
            <a:endParaRPr lang="zh-CN" altLang="en-US" sz="2400" dirty="0" smtClean="0">
              <a:latin typeface="宋体" pitchFamily="2" charset="-122"/>
              <a:ea typeface="宋体" pitchFamily="2" charset="-122"/>
            </a:endParaRPr>
          </a:p>
          <a:p>
            <a:pPr>
              <a:lnSpc>
                <a:spcPct val="120000"/>
              </a:lnSpc>
              <a:buFont typeface="Arial" panose="020B0604020202020204" pitchFamily="34" charset="0"/>
              <a:buNone/>
            </a:pPr>
            <a:endParaRPr lang="zh-CN" altLang="en-US" sz="2400" dirty="0">
              <a:latin typeface="宋体" pitchFamily="2" charset="-122"/>
              <a:ea typeface="宋体" pitchFamily="2" charset="-122"/>
            </a:endParaRPr>
          </a:p>
          <a:p>
            <a:pPr>
              <a:buFont typeface="Arial" panose="020B0604020202020204" pitchFamily="34" charset="0"/>
              <a:buNone/>
            </a:pPr>
            <a:endParaRPr lang="zh-CN" altLang="en-US" sz="2400" dirty="0" smtClean="0">
              <a:latin typeface="宋体" pitchFamily="2" charset="-122"/>
              <a:ea typeface="宋体" pitchFamily="2" charset="-122"/>
            </a:endParaRPr>
          </a:p>
          <a:p>
            <a:pPr>
              <a:buFont typeface="Arial" panose="020B0604020202020204" pitchFamily="34" charset="0"/>
              <a:buNone/>
            </a:pPr>
            <a:endParaRPr lang="zh-CN" altLang="en-US" sz="2400" dirty="0" smtClean="0">
              <a:latin typeface="宋体" pitchFamily="2" charset="-122"/>
              <a:ea typeface="宋体" pitchFamily="2" charset="-122"/>
            </a:endParaRPr>
          </a:p>
          <a:p>
            <a:pPr>
              <a:buFont typeface="Arial" panose="020B0604020202020204" pitchFamily="34" charset="0"/>
              <a:buNone/>
            </a:pPr>
            <a:endParaRPr lang="en-US" altLang="zh-CN" sz="2400" dirty="0" smtClean="0">
              <a:latin typeface="宋体" pitchFamily="2" charset="-122"/>
              <a:ea typeface="宋体" pitchFamily="2" charset="-122"/>
            </a:endParaRPr>
          </a:p>
          <a:p>
            <a:pPr>
              <a:buFont typeface="Arial" panose="020B0604020202020204" pitchFamily="34" charset="0"/>
              <a:buNone/>
            </a:pPr>
            <a:endParaRPr lang="en-US" altLang="zh-CN" sz="2400" dirty="0" smtClean="0">
              <a:latin typeface="宋体" pitchFamily="2" charset="-122"/>
              <a:ea typeface="宋体" pitchFamily="2" charset="-122"/>
            </a:endParaRPr>
          </a:p>
          <a:p>
            <a:endParaRPr lang="en-US" altLang="zh-CN" dirty="0" smtClean="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p:cNvSpPr>
          <p:nvPr>
            <p:ph type="body" idx="4294967295"/>
          </p:nvPr>
        </p:nvSpPr>
        <p:spPr>
          <a:xfrm>
            <a:off x="250825" y="1052513"/>
            <a:ext cx="8893175" cy="5113337"/>
          </a:xfrm>
        </p:spPr>
        <p:txBody>
          <a:bodyPr/>
          <a:lstStyle/>
          <a:p>
            <a:pPr>
              <a:spcAft>
                <a:spcPct val="20000"/>
              </a:spcAft>
              <a:buFont typeface="Wingdings" panose="05000000000000000000" pitchFamily="2" charset="2"/>
              <a:buChar char="l"/>
            </a:pPr>
            <a:r>
              <a:rPr lang="zh-CN" altLang="en-US" b="0" dirty="0">
                <a:ea typeface="黑体" pitchFamily="49" charset="-122"/>
              </a:rPr>
              <a:t>链接的含义</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a typeface="楷体_GB2312" pitchFamily="49" charset="-122"/>
              </a:rPr>
              <a:t>             源程序经过编译后，可得到一组目标模块，再利用链接程序将这组目标模块链接形成装入模块。</a:t>
            </a:r>
            <a:endParaRPr lang="zh-CN" altLang="en-US" sz="2400" b="0" dirty="0">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链接方式（</a:t>
            </a:r>
            <a:r>
              <a:rPr lang="zh-CN" altLang="en-US" dirty="0">
                <a:solidFill>
                  <a:srgbClr val="FF0000"/>
                </a:solidFill>
                <a:ea typeface="黑体" pitchFamily="49" charset="-122"/>
              </a:rPr>
              <a:t>链接的时机</a:t>
            </a:r>
            <a:r>
              <a:rPr lang="zh-CN" altLang="en-US" b="0" dirty="0">
                <a:ea typeface="黑体" pitchFamily="49" charset="-122"/>
              </a:rPr>
              <a:t>）</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静态链接</a:t>
            </a:r>
            <a:r>
              <a:rPr lang="en-US" altLang="zh-CN" b="0" dirty="0">
                <a:ea typeface="楷体_GB2312" pitchFamily="49" charset="-122"/>
              </a:rPr>
              <a:t>(Static linking</a:t>
            </a:r>
            <a:r>
              <a:rPr lang="en-US" altLang="zh-CN" b="0" dirty="0" smtClean="0">
                <a:ea typeface="楷体_GB2312" pitchFamily="49" charset="-122"/>
              </a:rPr>
              <a:t>)</a:t>
            </a:r>
            <a:endParaRPr lang="en-US" altLang="zh-CN" b="0" dirty="0" smtClean="0">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装入</a:t>
            </a:r>
            <a:r>
              <a:rPr lang="zh-CN" altLang="en-US" b="0" dirty="0">
                <a:latin typeface="楷体_GB2312" pitchFamily="49" charset="-122"/>
                <a:ea typeface="楷体_GB2312" pitchFamily="49" charset="-122"/>
              </a:rPr>
              <a:t>时动态连接</a:t>
            </a:r>
            <a:r>
              <a:rPr lang="en-US" altLang="zh-CN" b="0" dirty="0"/>
              <a:t>(Load-time Dynamic Linking</a:t>
            </a:r>
            <a:r>
              <a:rPr lang="en-US" altLang="zh-CN" b="0" dirty="0" smtClean="0"/>
              <a:t>)</a:t>
            </a:r>
            <a:endParaRPr lang="en-US" altLang="zh-CN"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运行</a:t>
            </a:r>
            <a:r>
              <a:rPr lang="zh-CN" altLang="en-US" b="0" dirty="0">
                <a:latin typeface="楷体_GB2312" pitchFamily="49" charset="-122"/>
                <a:ea typeface="楷体_GB2312" pitchFamily="49" charset="-122"/>
              </a:rPr>
              <a:t>时动态链接</a:t>
            </a:r>
            <a:r>
              <a:rPr lang="en-US" altLang="zh-CN" b="0" dirty="0"/>
              <a:t>(Runtime Dynamic Linking)</a:t>
            </a:r>
            <a:endParaRPr lang="en-US" altLang="zh-CN" b="0" dirty="0"/>
          </a:p>
          <a:p>
            <a:pPr lvl="1">
              <a:spcAft>
                <a:spcPct val="20000"/>
              </a:spcAft>
              <a:buFont typeface="Wingdings" panose="05000000000000000000" pitchFamily="2" charset="2"/>
              <a:buChar char="Ø"/>
            </a:pPr>
            <a:endParaRPr lang="en-US" altLang="zh-CN" b="0" dirty="0">
              <a:latin typeface="楷体_GB2312" pitchFamily="49" charset="-122"/>
              <a:ea typeface="楷体_GB2312" pitchFamily="49" charset="-122"/>
            </a:endParaRPr>
          </a:p>
          <a:p>
            <a:pPr lvl="1">
              <a:lnSpc>
                <a:spcPct val="80000"/>
              </a:lnSpc>
              <a:spcAft>
                <a:spcPct val="20000"/>
              </a:spcAft>
              <a:buFont typeface="Wingdings" panose="05000000000000000000" pitchFamily="2" charset="2"/>
              <a:buChar char="Ø"/>
            </a:pPr>
            <a:endParaRPr lang="en-US" altLang="zh-CN" b="0" dirty="0">
              <a:latin typeface="仿宋_GB2312" pitchFamily="49" charset="-122"/>
              <a:ea typeface="仿宋_GB2312" pitchFamily="49" charset="-122"/>
            </a:endParaRPr>
          </a:p>
        </p:txBody>
      </p:sp>
      <p:sp>
        <p:nvSpPr>
          <p:cNvPr id="57037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0370">
                                            <p:txEl>
                                              <p:pRg st="0" end="0"/>
                                            </p:txEl>
                                          </p:spTgt>
                                        </p:tgtEl>
                                        <p:attrNameLst>
                                          <p:attrName>style.visibility</p:attrName>
                                        </p:attrNameLst>
                                      </p:cBhvr>
                                      <p:to>
                                        <p:strVal val="visible"/>
                                      </p:to>
                                    </p:set>
                                    <p:anim calcmode="lin" valueType="num">
                                      <p:cBhvr additive="base">
                                        <p:cTn id="7" dur="500" fill="hold"/>
                                        <p:tgtEl>
                                          <p:spTgt spid="5703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03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0370">
                                            <p:txEl>
                                              <p:pRg st="1" end="1"/>
                                            </p:txEl>
                                          </p:spTgt>
                                        </p:tgtEl>
                                        <p:attrNameLst>
                                          <p:attrName>style.visibility</p:attrName>
                                        </p:attrNameLst>
                                      </p:cBhvr>
                                      <p:to>
                                        <p:strVal val="visible"/>
                                      </p:to>
                                    </p:set>
                                    <p:animEffect transition="in" filter="circle(in)">
                                      <p:cBhvr>
                                        <p:cTn id="13" dur="2000"/>
                                        <p:tgtEl>
                                          <p:spTgt spid="57037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0370">
                                            <p:txEl>
                                              <p:pRg st="2" end="2"/>
                                            </p:txEl>
                                          </p:spTgt>
                                        </p:tgtEl>
                                        <p:attrNameLst>
                                          <p:attrName>style.visibility</p:attrName>
                                        </p:attrNameLst>
                                      </p:cBhvr>
                                      <p:to>
                                        <p:strVal val="visible"/>
                                      </p:to>
                                    </p:set>
                                    <p:anim calcmode="lin" valueType="num">
                                      <p:cBhvr additive="base">
                                        <p:cTn id="18" dur="500" fill="hold"/>
                                        <p:tgtEl>
                                          <p:spTgt spid="570370">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03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70370">
                                            <p:txEl>
                                              <p:pRg st="3" end="3"/>
                                            </p:txEl>
                                          </p:spTgt>
                                        </p:tgtEl>
                                        <p:attrNameLst>
                                          <p:attrName>style.visibility</p:attrName>
                                        </p:attrNameLst>
                                      </p:cBhvr>
                                      <p:to>
                                        <p:strVal val="visible"/>
                                      </p:to>
                                    </p:set>
                                    <p:anim calcmode="lin" valueType="num">
                                      <p:cBhvr additive="base">
                                        <p:cTn id="24" dur="500" fill="hold"/>
                                        <p:tgtEl>
                                          <p:spTgt spid="570370">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703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70370">
                                            <p:txEl>
                                              <p:pRg st="4" end="4"/>
                                            </p:txEl>
                                          </p:spTgt>
                                        </p:tgtEl>
                                        <p:attrNameLst>
                                          <p:attrName>style.visibility</p:attrName>
                                        </p:attrNameLst>
                                      </p:cBhvr>
                                      <p:to>
                                        <p:strVal val="visible"/>
                                      </p:to>
                                    </p:set>
                                    <p:anim calcmode="lin" valueType="num">
                                      <p:cBhvr additive="base">
                                        <p:cTn id="30" dur="500" fill="hold"/>
                                        <p:tgtEl>
                                          <p:spTgt spid="570370">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703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70370">
                                            <p:txEl>
                                              <p:pRg st="5" end="5"/>
                                            </p:txEl>
                                          </p:spTgt>
                                        </p:tgtEl>
                                        <p:attrNameLst>
                                          <p:attrName>style.visibility</p:attrName>
                                        </p:attrNameLst>
                                      </p:cBhvr>
                                      <p:to>
                                        <p:strVal val="visible"/>
                                      </p:to>
                                    </p:set>
                                    <p:anim calcmode="lin" valueType="num">
                                      <p:cBhvr additive="base">
                                        <p:cTn id="36" dur="500" fill="hold"/>
                                        <p:tgtEl>
                                          <p:spTgt spid="570370">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703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静态链接</a:t>
            </a:r>
            <a:endParaRPr lang="zh-CN" altLang="en-US" b="0" dirty="0">
              <a:ea typeface="黑体" pitchFamily="49" charset="-122"/>
            </a:endParaRPr>
          </a:p>
          <a:p>
            <a:pPr>
              <a:spcAft>
                <a:spcPct val="20000"/>
              </a:spcAft>
              <a:buFont typeface="Arial" panose="020B0604020202020204" pitchFamily="34" charset="0"/>
              <a:buNone/>
            </a:pPr>
            <a:r>
              <a:rPr lang="zh-CN" altLang="en-US" sz="2400" b="0" dirty="0">
                <a:latin typeface="仿宋_GB2312" pitchFamily="49" charset="-122"/>
                <a:ea typeface="仿宋_GB2312" pitchFamily="49" charset="-122"/>
              </a:rPr>
              <a:t>      </a:t>
            </a:r>
            <a:r>
              <a:rPr lang="zh-CN" altLang="en-US" sz="2400" b="0" dirty="0">
                <a:latin typeface="楷体_GB2312" pitchFamily="49" charset="-122"/>
                <a:ea typeface="楷体_GB2312" pitchFamily="49" charset="-122"/>
              </a:rPr>
              <a:t>在程序运行之前，先将各目标模块及它们所需的库函数，链接成一个</a:t>
            </a:r>
            <a:r>
              <a:rPr lang="zh-CN" altLang="en-US" sz="2400" dirty="0">
                <a:solidFill>
                  <a:srgbClr val="FF0000"/>
                </a:solidFill>
                <a:latin typeface="楷体_GB2312" pitchFamily="49" charset="-122"/>
                <a:ea typeface="楷体_GB2312" pitchFamily="49" charset="-122"/>
              </a:rPr>
              <a:t>完整的装配模块</a:t>
            </a:r>
            <a:r>
              <a:rPr lang="zh-CN" altLang="en-US" sz="2400" b="0" dirty="0">
                <a:latin typeface="楷体_GB2312" pitchFamily="49" charset="-122"/>
                <a:ea typeface="楷体_GB2312" pitchFamily="49" charset="-122"/>
              </a:rPr>
              <a:t>（又称执行模块），以后不再拆开。</a:t>
            </a:r>
            <a:endParaRPr lang="zh-CN" altLang="en-US" sz="2400"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静态链接需要解决的两个问题</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相对地址的修改</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仿宋_GB2312" pitchFamily="49" charset="-122"/>
                <a:ea typeface="仿宋_GB2312" pitchFamily="49" charset="-122"/>
              </a:rPr>
              <a:t>      </a:t>
            </a:r>
            <a:r>
              <a:rPr lang="zh-CN" altLang="en-US" b="0" dirty="0">
                <a:latin typeface="楷体_GB2312" pitchFamily="49" charset="-122"/>
                <a:ea typeface="楷体_GB2312" pitchFamily="49" charset="-122"/>
              </a:rPr>
              <a:t>由编译程序产生的所有目标模块中，使用的都是相对地址，其起始地址都为</a:t>
            </a:r>
            <a:r>
              <a:rPr lang="en-US" altLang="zh-CN" b="0" dirty="0">
                <a:latin typeface="楷体_GB2312" pitchFamily="49" charset="-122"/>
                <a:ea typeface="楷体_GB2312" pitchFamily="49" charset="-122"/>
              </a:rPr>
              <a:t>0</a:t>
            </a:r>
            <a:r>
              <a:rPr lang="zh-CN" altLang="en-US" b="0" dirty="0">
                <a:latin typeface="楷体_GB2312" pitchFamily="49" charset="-122"/>
                <a:ea typeface="楷体_GB2312" pitchFamily="49" charset="-122"/>
              </a:rPr>
              <a:t>，在链接成一个装入模块时修改模块的相对地址。</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变换外部引用地址</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仿宋_GB2312" pitchFamily="49" charset="-122"/>
                <a:ea typeface="仿宋_GB2312" pitchFamily="49" charset="-122"/>
              </a:rPr>
              <a:t>     </a:t>
            </a:r>
            <a:r>
              <a:rPr lang="zh-CN" altLang="en-US" b="0" dirty="0">
                <a:latin typeface="楷体_GB2312" pitchFamily="49" charset="-122"/>
                <a:ea typeface="楷体_GB2312" pitchFamily="49" charset="-122"/>
              </a:rPr>
              <a:t>将每个模块中所用的外部调用符号也都变换为相对地址。</a:t>
            </a:r>
            <a:endParaRPr lang="zh-CN" altLang="en-US" b="0" dirty="0">
              <a:latin typeface="楷体_GB2312" pitchFamily="49" charset="-122"/>
              <a:ea typeface="楷体_GB2312" pitchFamily="49" charset="-122"/>
            </a:endParaRPr>
          </a:p>
        </p:txBody>
      </p:sp>
      <p:sp>
        <p:nvSpPr>
          <p:cNvPr id="57139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1394">
                                            <p:txEl>
                                              <p:pRg st="0" end="0"/>
                                            </p:txEl>
                                          </p:spTgt>
                                        </p:tgtEl>
                                        <p:attrNameLst>
                                          <p:attrName>style.visibility</p:attrName>
                                        </p:attrNameLst>
                                      </p:cBhvr>
                                      <p:to>
                                        <p:strVal val="visible"/>
                                      </p:to>
                                    </p:set>
                                    <p:anim calcmode="lin" valueType="num">
                                      <p:cBhvr additive="base">
                                        <p:cTn id="7" dur="500" fill="hold"/>
                                        <p:tgtEl>
                                          <p:spTgt spid="5713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13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1394">
                                            <p:txEl>
                                              <p:pRg st="1" end="1"/>
                                            </p:txEl>
                                          </p:spTgt>
                                        </p:tgtEl>
                                        <p:attrNameLst>
                                          <p:attrName>style.visibility</p:attrName>
                                        </p:attrNameLst>
                                      </p:cBhvr>
                                      <p:to>
                                        <p:strVal val="visible"/>
                                      </p:to>
                                    </p:set>
                                    <p:animEffect transition="in" filter="circle(in)">
                                      <p:cBhvr>
                                        <p:cTn id="13" dur="2000"/>
                                        <p:tgtEl>
                                          <p:spTgt spid="57139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1394">
                                            <p:txEl>
                                              <p:pRg st="2" end="2"/>
                                            </p:txEl>
                                          </p:spTgt>
                                        </p:tgtEl>
                                        <p:attrNameLst>
                                          <p:attrName>style.visibility</p:attrName>
                                        </p:attrNameLst>
                                      </p:cBhvr>
                                      <p:to>
                                        <p:strVal val="visible"/>
                                      </p:to>
                                    </p:set>
                                    <p:anim calcmode="lin" valueType="num">
                                      <p:cBhvr additive="base">
                                        <p:cTn id="18" dur="500" fill="hold"/>
                                        <p:tgtEl>
                                          <p:spTgt spid="571394">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13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71394">
                                            <p:txEl>
                                              <p:pRg st="3" end="3"/>
                                            </p:txEl>
                                          </p:spTgt>
                                        </p:tgtEl>
                                        <p:attrNameLst>
                                          <p:attrName>style.visibility</p:attrName>
                                        </p:attrNameLst>
                                      </p:cBhvr>
                                      <p:to>
                                        <p:strVal val="visible"/>
                                      </p:to>
                                    </p:set>
                                    <p:anim calcmode="lin" valueType="num">
                                      <p:cBhvr additive="base">
                                        <p:cTn id="24" dur="500" fill="hold"/>
                                        <p:tgtEl>
                                          <p:spTgt spid="57139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713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71394">
                                            <p:txEl>
                                              <p:pRg st="4" end="4"/>
                                            </p:txEl>
                                          </p:spTgt>
                                        </p:tgtEl>
                                        <p:attrNameLst>
                                          <p:attrName>style.visibility</p:attrName>
                                        </p:attrNameLst>
                                      </p:cBhvr>
                                      <p:to>
                                        <p:strVal val="visible"/>
                                      </p:to>
                                    </p:set>
                                    <p:animEffect transition="in" filter="circle(in)">
                                      <p:cBhvr>
                                        <p:cTn id="30" dur="2000"/>
                                        <p:tgtEl>
                                          <p:spTgt spid="5713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571394">
                                            <p:txEl>
                                              <p:pRg st="5" end="5"/>
                                            </p:txEl>
                                          </p:spTgt>
                                        </p:tgtEl>
                                        <p:attrNameLst>
                                          <p:attrName>style.visibility</p:attrName>
                                        </p:attrNameLst>
                                      </p:cBhvr>
                                      <p:to>
                                        <p:strVal val="visible"/>
                                      </p:to>
                                    </p:set>
                                    <p:anim calcmode="lin" valueType="num">
                                      <p:cBhvr additive="base">
                                        <p:cTn id="35" dur="500" fill="hold"/>
                                        <p:tgtEl>
                                          <p:spTgt spid="571394">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713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71394">
                                            <p:txEl>
                                              <p:pRg st="6" end="6"/>
                                            </p:txEl>
                                          </p:spTgt>
                                        </p:tgtEl>
                                        <p:attrNameLst>
                                          <p:attrName>style.visibility</p:attrName>
                                        </p:attrNameLst>
                                      </p:cBhvr>
                                      <p:to>
                                        <p:strVal val="visible"/>
                                      </p:to>
                                    </p:set>
                                    <p:animEffect transition="in" filter="circle(in)">
                                      <p:cBhvr>
                                        <p:cTn id="41" dur="2000"/>
                                        <p:tgtEl>
                                          <p:spTgt spid="5713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静态链接方式示意图</a:t>
            </a:r>
            <a:endParaRPr lang="zh-CN" altLang="en-US" b="0" dirty="0">
              <a:ea typeface="黑体" pitchFamily="49" charset="-122"/>
            </a:endParaRPr>
          </a:p>
          <a:p>
            <a:pPr>
              <a:spcAft>
                <a:spcPct val="20000"/>
              </a:spcAft>
              <a:buFont typeface="Arial" panose="020B0604020202020204" pitchFamily="34" charset="0"/>
              <a:buNone/>
            </a:pPr>
            <a:endParaRPr lang="en-US" altLang="zh-CN" b="0" dirty="0">
              <a:latin typeface="仿宋_GB2312" pitchFamily="49" charset="-122"/>
              <a:ea typeface="仿宋_GB2312" pitchFamily="49" charset="-122"/>
            </a:endParaRPr>
          </a:p>
        </p:txBody>
      </p:sp>
      <p:sp>
        <p:nvSpPr>
          <p:cNvPr id="57241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grpSp>
        <p:nvGrpSpPr>
          <p:cNvPr id="572492" name="Group 76"/>
          <p:cNvGrpSpPr/>
          <p:nvPr/>
        </p:nvGrpSpPr>
        <p:grpSpPr bwMode="auto">
          <a:xfrm>
            <a:off x="1042988" y="1773238"/>
            <a:ext cx="2232025" cy="4452937"/>
            <a:chOff x="1066" y="1026"/>
            <a:chExt cx="1406" cy="2805"/>
          </a:xfrm>
        </p:grpSpPr>
        <p:sp>
          <p:nvSpPr>
            <p:cNvPr id="28" name="Rectangle 4"/>
            <p:cNvSpPr>
              <a:spLocks noChangeArrowheads="1"/>
            </p:cNvSpPr>
            <p:nvPr/>
          </p:nvSpPr>
          <p:spPr bwMode="auto">
            <a:xfrm>
              <a:off x="1516" y="1096"/>
              <a:ext cx="956" cy="693"/>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A</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CALL B;</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RETURN;</a:t>
              </a:r>
              <a:endParaRPr kumimoji="0" lang="en-US" altLang="zh-CN" sz="1600">
                <a:solidFill>
                  <a:srgbClr val="000000"/>
                </a:solidFill>
                <a:latin typeface="Consolas" pitchFamily="49" charset="0"/>
                <a:ea typeface="华文细黑" pitchFamily="2" charset="-122"/>
                <a:cs typeface="Consolas" pitchFamily="49" charset="0"/>
              </a:endParaRPr>
            </a:p>
          </p:txBody>
        </p:sp>
        <p:sp>
          <p:nvSpPr>
            <p:cNvPr id="30" name="Rectangle 6"/>
            <p:cNvSpPr>
              <a:spLocks noChangeArrowheads="1"/>
            </p:cNvSpPr>
            <p:nvPr/>
          </p:nvSpPr>
          <p:spPr bwMode="auto">
            <a:xfrm>
              <a:off x="1516" y="1997"/>
              <a:ext cx="956" cy="624"/>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B</a:t>
              </a:r>
              <a:endParaRPr kumimoji="0" lang="en-US" altLang="zh-CN" sz="1600" dirty="0">
                <a:solidFill>
                  <a:srgbClr val="000000"/>
                </a:solidFill>
                <a:latin typeface="Consolas" pitchFamily="49" charset="0"/>
                <a:ea typeface="华文细黑" pitchFamily="2" charset="-122"/>
                <a:cs typeface="Consolas" pitchFamily="49" charset="0"/>
              </a:endParaRPr>
            </a:p>
            <a:p>
              <a:r>
                <a:rPr kumimoji="0" lang="en-US" altLang="zh-CN" sz="1600" dirty="0">
                  <a:solidFill>
                    <a:srgbClr val="000000"/>
                  </a:solidFill>
                  <a:latin typeface="Consolas" pitchFamily="49" charset="0"/>
                  <a:ea typeface="华文细黑" pitchFamily="2" charset="-122"/>
                  <a:cs typeface="Consolas" pitchFamily="49" charset="0"/>
                </a:rPr>
                <a:t>CALL C;</a:t>
              </a:r>
              <a:endParaRPr kumimoji="0" lang="en-US" altLang="zh-CN" sz="1600" dirty="0">
                <a:solidFill>
                  <a:srgbClr val="000000"/>
                </a:solidFill>
                <a:latin typeface="Consolas" pitchFamily="49" charset="0"/>
                <a:ea typeface="华文细黑" pitchFamily="2" charset="-122"/>
                <a:cs typeface="Consolas" pitchFamily="49" charset="0"/>
              </a:endParaRPr>
            </a:p>
            <a:p>
              <a:r>
                <a:rPr kumimoji="0" lang="en-US" altLang="zh-CN" sz="1600" dirty="0">
                  <a:solidFill>
                    <a:srgbClr val="000000"/>
                  </a:solidFill>
                  <a:latin typeface="Consolas" pitchFamily="49" charset="0"/>
                  <a:ea typeface="华文细黑" pitchFamily="2" charset="-122"/>
                  <a:cs typeface="Consolas" pitchFamily="49" charset="0"/>
                </a:rPr>
                <a:t>Var1</a:t>
              </a:r>
              <a:endParaRPr kumimoji="0" lang="en-US" altLang="zh-CN" sz="1600" dirty="0">
                <a:solidFill>
                  <a:srgbClr val="000000"/>
                </a:solidFill>
                <a:latin typeface="Consolas" pitchFamily="49" charset="0"/>
                <a:ea typeface="华文细黑" pitchFamily="2" charset="-122"/>
                <a:cs typeface="Consolas" pitchFamily="49" charset="0"/>
              </a:endParaRPr>
            </a:p>
            <a:p>
              <a:r>
                <a:rPr kumimoji="0" lang="en-US" altLang="zh-CN" sz="1600" dirty="0">
                  <a:solidFill>
                    <a:srgbClr val="000000"/>
                  </a:solidFill>
                  <a:latin typeface="Consolas" pitchFamily="49" charset="0"/>
                  <a:ea typeface="华文细黑" pitchFamily="2" charset="-122"/>
                  <a:cs typeface="Consolas" pitchFamily="49" charset="0"/>
                </a:rPr>
                <a:t>RETURN</a:t>
              </a:r>
              <a:endParaRPr kumimoji="0" lang="en-US" altLang="zh-CN" sz="1600" dirty="0">
                <a:solidFill>
                  <a:srgbClr val="000000"/>
                </a:solidFill>
                <a:latin typeface="Consolas" pitchFamily="49" charset="0"/>
                <a:ea typeface="华文细黑" pitchFamily="2" charset="-122"/>
                <a:cs typeface="Consolas" pitchFamily="49" charset="0"/>
              </a:endParaRPr>
            </a:p>
          </p:txBody>
        </p:sp>
        <p:sp>
          <p:nvSpPr>
            <p:cNvPr id="32" name="Rectangle 8"/>
            <p:cNvSpPr>
              <a:spLocks noChangeArrowheads="1"/>
            </p:cNvSpPr>
            <p:nvPr/>
          </p:nvSpPr>
          <p:spPr bwMode="auto">
            <a:xfrm>
              <a:off x="1516" y="2898"/>
              <a:ext cx="956" cy="624"/>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C</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mov var1 reg</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RETURN</a:t>
              </a:r>
              <a:endParaRPr kumimoji="0" lang="en-US" altLang="zh-CN" sz="1600">
                <a:solidFill>
                  <a:srgbClr val="000000"/>
                </a:solidFill>
                <a:latin typeface="Consolas" pitchFamily="49" charset="0"/>
                <a:ea typeface="华文细黑" pitchFamily="2" charset="-122"/>
                <a:cs typeface="Consolas" pitchFamily="49" charset="0"/>
              </a:endParaRPr>
            </a:p>
          </p:txBody>
        </p:sp>
        <p:sp>
          <p:nvSpPr>
            <p:cNvPr id="572468" name="Text Box 10"/>
            <p:cNvSpPr txBox="1">
              <a:spLocks noChangeArrowheads="1"/>
            </p:cNvSpPr>
            <p:nvPr/>
          </p:nvSpPr>
          <p:spPr bwMode="auto">
            <a:xfrm>
              <a:off x="1229" y="1026"/>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0</a:t>
              </a:r>
              <a:endParaRPr kumimoji="0" lang="en-US" altLang="zh-CN" sz="1600">
                <a:latin typeface="Consolas" pitchFamily="49" charset="0"/>
                <a:ea typeface="华文细黑" pitchFamily="2" charset="-122"/>
                <a:cs typeface="Consolas" pitchFamily="49" charset="0"/>
              </a:endParaRPr>
            </a:p>
          </p:txBody>
        </p:sp>
        <p:sp>
          <p:nvSpPr>
            <p:cNvPr id="572469" name="Text Box 11"/>
            <p:cNvSpPr txBox="1">
              <a:spLocks noChangeArrowheads="1"/>
            </p:cNvSpPr>
            <p:nvPr/>
          </p:nvSpPr>
          <p:spPr bwMode="auto">
            <a:xfrm>
              <a:off x="1066" y="1644"/>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L-1</a:t>
              </a:r>
              <a:endParaRPr kumimoji="0" lang="en-US" altLang="zh-CN" sz="1600">
                <a:latin typeface="Consolas" pitchFamily="49" charset="0"/>
                <a:ea typeface="华文细黑" pitchFamily="2" charset="-122"/>
                <a:cs typeface="Consolas" pitchFamily="49" charset="0"/>
              </a:endParaRPr>
            </a:p>
          </p:txBody>
        </p:sp>
        <p:sp>
          <p:nvSpPr>
            <p:cNvPr id="572470" name="Text Box 12"/>
            <p:cNvSpPr txBox="1">
              <a:spLocks noChangeArrowheads="1"/>
            </p:cNvSpPr>
            <p:nvPr/>
          </p:nvSpPr>
          <p:spPr bwMode="auto">
            <a:xfrm>
              <a:off x="1204" y="1888"/>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0</a:t>
              </a:r>
              <a:endParaRPr kumimoji="0" lang="en-US" altLang="zh-CN" sz="1600">
                <a:latin typeface="Consolas" pitchFamily="49" charset="0"/>
                <a:ea typeface="华文细黑" pitchFamily="2" charset="-122"/>
                <a:cs typeface="Consolas" pitchFamily="49" charset="0"/>
              </a:endParaRPr>
            </a:p>
          </p:txBody>
        </p:sp>
        <p:sp>
          <p:nvSpPr>
            <p:cNvPr id="572471" name="Text Box 13"/>
            <p:cNvSpPr txBox="1">
              <a:spLocks noChangeArrowheads="1"/>
            </p:cNvSpPr>
            <p:nvPr/>
          </p:nvSpPr>
          <p:spPr bwMode="auto">
            <a:xfrm>
              <a:off x="1126" y="2506"/>
              <a:ext cx="32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M-1</a:t>
              </a:r>
              <a:endParaRPr kumimoji="0" lang="en-US" altLang="zh-CN" sz="1600">
                <a:latin typeface="Consolas" pitchFamily="49" charset="0"/>
                <a:ea typeface="华文细黑" pitchFamily="2" charset="-122"/>
                <a:cs typeface="Consolas" pitchFamily="49" charset="0"/>
              </a:endParaRPr>
            </a:p>
          </p:txBody>
        </p:sp>
        <p:sp>
          <p:nvSpPr>
            <p:cNvPr id="572472" name="Text Box 14"/>
            <p:cNvSpPr txBox="1">
              <a:spLocks noChangeArrowheads="1"/>
            </p:cNvSpPr>
            <p:nvPr/>
          </p:nvSpPr>
          <p:spPr bwMode="auto">
            <a:xfrm>
              <a:off x="1213" y="2829"/>
              <a:ext cx="18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0</a:t>
              </a:r>
              <a:endParaRPr kumimoji="0" lang="en-US" altLang="zh-CN" sz="1600">
                <a:latin typeface="Consolas" pitchFamily="49" charset="0"/>
                <a:ea typeface="华文细黑" pitchFamily="2" charset="-122"/>
                <a:cs typeface="Consolas" pitchFamily="49" charset="0"/>
              </a:endParaRPr>
            </a:p>
          </p:txBody>
        </p:sp>
        <p:sp>
          <p:nvSpPr>
            <p:cNvPr id="572473" name="Text Box 15"/>
            <p:cNvSpPr txBox="1">
              <a:spLocks noChangeArrowheads="1"/>
            </p:cNvSpPr>
            <p:nvPr/>
          </p:nvSpPr>
          <p:spPr bwMode="auto">
            <a:xfrm>
              <a:off x="1135" y="3412"/>
              <a:ext cx="32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N-1</a:t>
              </a:r>
              <a:endParaRPr kumimoji="0" lang="en-US" altLang="zh-CN" sz="1600">
                <a:latin typeface="Consolas" pitchFamily="49" charset="0"/>
                <a:ea typeface="华文细黑" pitchFamily="2" charset="-122"/>
                <a:cs typeface="Consolas" pitchFamily="49" charset="0"/>
              </a:endParaRPr>
            </a:p>
          </p:txBody>
        </p:sp>
        <p:sp>
          <p:nvSpPr>
            <p:cNvPr id="572474" name="Text Box 16"/>
            <p:cNvSpPr txBox="1">
              <a:spLocks noChangeArrowheads="1"/>
            </p:cNvSpPr>
            <p:nvPr/>
          </p:nvSpPr>
          <p:spPr bwMode="auto">
            <a:xfrm>
              <a:off x="1498" y="3619"/>
              <a:ext cx="8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(a)</a:t>
              </a:r>
              <a:r>
                <a:rPr kumimoji="0" lang="zh-CN" altLang="en-US" sz="1600">
                  <a:latin typeface="Consolas" pitchFamily="49" charset="0"/>
                  <a:ea typeface="华文细黑" pitchFamily="2" charset="-122"/>
                  <a:cs typeface="Consolas" pitchFamily="49" charset="0"/>
                </a:rPr>
                <a:t>目标模块</a:t>
              </a:r>
              <a:endParaRPr kumimoji="0" lang="zh-CN" altLang="en-US" sz="1600">
                <a:latin typeface="Consolas" pitchFamily="49" charset="0"/>
                <a:ea typeface="华文细黑" pitchFamily="2" charset="-122"/>
                <a:cs typeface="Consolas" pitchFamily="49" charset="0"/>
              </a:endParaRPr>
            </a:p>
          </p:txBody>
        </p:sp>
        <p:sp>
          <p:nvSpPr>
            <p:cNvPr id="572484" name="Text Box 12"/>
            <p:cNvSpPr txBox="1">
              <a:spLocks noChangeArrowheads="1"/>
            </p:cNvSpPr>
            <p:nvPr/>
          </p:nvSpPr>
          <p:spPr bwMode="auto">
            <a:xfrm>
              <a:off x="1240" y="2321"/>
              <a:ext cx="1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z</a:t>
              </a:r>
              <a:endParaRPr kumimoji="0" lang="en-US" altLang="zh-CN" sz="1600">
                <a:latin typeface="Consolas" pitchFamily="49" charset="0"/>
                <a:ea typeface="华文细黑" pitchFamily="2" charset="-122"/>
                <a:cs typeface="Consolas" pitchFamily="49" charset="0"/>
              </a:endParaRPr>
            </a:p>
          </p:txBody>
        </p:sp>
      </p:grpSp>
      <p:grpSp>
        <p:nvGrpSpPr>
          <p:cNvPr id="572491" name="Group 75"/>
          <p:cNvGrpSpPr/>
          <p:nvPr/>
        </p:nvGrpSpPr>
        <p:grpSpPr bwMode="auto">
          <a:xfrm>
            <a:off x="4500563" y="1773238"/>
            <a:ext cx="2868612" cy="4451350"/>
            <a:chOff x="2624" y="1026"/>
            <a:chExt cx="1807" cy="2804"/>
          </a:xfrm>
        </p:grpSpPr>
        <p:sp>
          <p:nvSpPr>
            <p:cNvPr id="41" name="Rectangle 19"/>
            <p:cNvSpPr>
              <a:spLocks noChangeArrowheads="1"/>
            </p:cNvSpPr>
            <p:nvPr/>
          </p:nvSpPr>
          <p:spPr bwMode="auto">
            <a:xfrm>
              <a:off x="3340" y="1130"/>
              <a:ext cx="1082" cy="83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A</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JSR L;</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RETURN</a:t>
              </a:r>
              <a:endParaRPr kumimoji="0" lang="en-US" altLang="zh-CN" sz="1600">
                <a:solidFill>
                  <a:srgbClr val="000000"/>
                </a:solidFill>
                <a:latin typeface="Consolas" pitchFamily="49" charset="0"/>
                <a:ea typeface="华文细黑" pitchFamily="2" charset="-122"/>
                <a:cs typeface="Consolas" pitchFamily="49" charset="0"/>
              </a:endParaRPr>
            </a:p>
            <a:p>
              <a:endParaRPr kumimoji="0" lang="en-US" altLang="zh-CN" sz="1600">
                <a:solidFill>
                  <a:srgbClr val="000000"/>
                </a:solidFill>
                <a:latin typeface="Consolas" pitchFamily="49" charset="0"/>
                <a:ea typeface="华文细黑" pitchFamily="2" charset="-122"/>
                <a:cs typeface="Consolas" pitchFamily="49" charset="0"/>
              </a:endParaRPr>
            </a:p>
          </p:txBody>
        </p:sp>
        <p:sp>
          <p:nvSpPr>
            <p:cNvPr id="572477" name="Text Box 25"/>
            <p:cNvSpPr txBox="1">
              <a:spLocks noChangeArrowheads="1"/>
            </p:cNvSpPr>
            <p:nvPr/>
          </p:nvSpPr>
          <p:spPr bwMode="auto">
            <a:xfrm>
              <a:off x="3088" y="1026"/>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0</a:t>
              </a:r>
              <a:endParaRPr kumimoji="0" lang="en-US" altLang="zh-CN" sz="1600">
                <a:latin typeface="Consolas" pitchFamily="49" charset="0"/>
                <a:ea typeface="华文细黑" pitchFamily="2" charset="-122"/>
                <a:cs typeface="Consolas" pitchFamily="49" charset="0"/>
              </a:endParaRPr>
            </a:p>
          </p:txBody>
        </p:sp>
        <p:sp>
          <p:nvSpPr>
            <p:cNvPr id="572478" name="Text Box 26"/>
            <p:cNvSpPr txBox="1">
              <a:spLocks noChangeArrowheads="1"/>
            </p:cNvSpPr>
            <p:nvPr/>
          </p:nvSpPr>
          <p:spPr bwMode="auto">
            <a:xfrm>
              <a:off x="2925" y="1705"/>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L-1</a:t>
              </a:r>
              <a:endParaRPr kumimoji="0" lang="en-US" altLang="zh-CN" sz="1600">
                <a:latin typeface="Consolas" pitchFamily="49" charset="0"/>
                <a:ea typeface="华文细黑" pitchFamily="2" charset="-122"/>
                <a:cs typeface="Consolas" pitchFamily="49" charset="0"/>
              </a:endParaRPr>
            </a:p>
          </p:txBody>
        </p:sp>
        <p:sp>
          <p:nvSpPr>
            <p:cNvPr id="45" name="Rectangle 23"/>
            <p:cNvSpPr>
              <a:spLocks noChangeArrowheads="1"/>
            </p:cNvSpPr>
            <p:nvPr/>
          </p:nvSpPr>
          <p:spPr bwMode="auto">
            <a:xfrm>
              <a:off x="3343" y="2840"/>
              <a:ext cx="1088" cy="658"/>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C</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mov $(L+z) reg</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RETURN</a:t>
              </a:r>
              <a:endParaRPr kumimoji="0" lang="en-US" altLang="zh-CN" sz="1600">
                <a:solidFill>
                  <a:srgbClr val="000000"/>
                </a:solidFill>
                <a:latin typeface="Consolas" pitchFamily="49" charset="0"/>
                <a:ea typeface="华文细黑" pitchFamily="2" charset="-122"/>
                <a:cs typeface="Consolas" pitchFamily="49" charset="0"/>
              </a:endParaRPr>
            </a:p>
          </p:txBody>
        </p:sp>
        <p:sp>
          <p:nvSpPr>
            <p:cNvPr id="572481" name="Text Box 29"/>
            <p:cNvSpPr txBox="1">
              <a:spLocks noChangeArrowheads="1"/>
            </p:cNvSpPr>
            <p:nvPr/>
          </p:nvSpPr>
          <p:spPr bwMode="auto">
            <a:xfrm>
              <a:off x="2913" y="2823"/>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L+M</a:t>
              </a:r>
              <a:endParaRPr kumimoji="0" lang="en-US" altLang="zh-CN" sz="1600">
                <a:latin typeface="Consolas" pitchFamily="49" charset="0"/>
                <a:ea typeface="华文细黑" pitchFamily="2" charset="-122"/>
                <a:cs typeface="Consolas" pitchFamily="49" charset="0"/>
              </a:endParaRPr>
            </a:p>
          </p:txBody>
        </p:sp>
        <p:sp>
          <p:nvSpPr>
            <p:cNvPr id="572482" name="Text Box 30"/>
            <p:cNvSpPr txBox="1">
              <a:spLocks noChangeArrowheads="1"/>
            </p:cNvSpPr>
            <p:nvPr/>
          </p:nvSpPr>
          <p:spPr bwMode="auto">
            <a:xfrm>
              <a:off x="2624" y="3342"/>
              <a:ext cx="6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L+M+N-1</a:t>
              </a:r>
              <a:endParaRPr kumimoji="0" lang="en-US" altLang="zh-CN" sz="1600">
                <a:latin typeface="Consolas" pitchFamily="49" charset="0"/>
                <a:ea typeface="华文细黑" pitchFamily="2" charset="-122"/>
                <a:cs typeface="Consolas" pitchFamily="49" charset="0"/>
              </a:endParaRPr>
            </a:p>
          </p:txBody>
        </p:sp>
        <p:sp>
          <p:nvSpPr>
            <p:cNvPr id="53" name="Text Box 31"/>
            <p:cNvSpPr txBox="1">
              <a:spLocks noChangeArrowheads="1"/>
            </p:cNvSpPr>
            <p:nvPr/>
          </p:nvSpPr>
          <p:spPr bwMode="auto">
            <a:xfrm>
              <a:off x="3448" y="3619"/>
              <a:ext cx="83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(b)</a:t>
              </a:r>
              <a:r>
                <a:rPr kumimoji="0" lang="zh-CN" altLang="en-US" sz="1600">
                  <a:latin typeface="Consolas" pitchFamily="49" charset="0"/>
                  <a:ea typeface="华文细黑" pitchFamily="2" charset="-122"/>
                  <a:cs typeface="Consolas" pitchFamily="49" charset="0"/>
                </a:rPr>
                <a:t>装入模块</a:t>
              </a:r>
              <a:endParaRPr kumimoji="0" lang="zh-CN" altLang="en-US" sz="1600">
                <a:latin typeface="Consolas" pitchFamily="49" charset="0"/>
                <a:ea typeface="华文细黑" pitchFamily="2" charset="-122"/>
                <a:cs typeface="Consolas" pitchFamily="49" charset="0"/>
              </a:endParaRPr>
            </a:p>
          </p:txBody>
        </p:sp>
        <p:sp>
          <p:nvSpPr>
            <p:cNvPr id="43" name="Rectangle 21"/>
            <p:cNvSpPr>
              <a:spLocks noChangeArrowheads="1"/>
            </p:cNvSpPr>
            <p:nvPr/>
          </p:nvSpPr>
          <p:spPr bwMode="auto">
            <a:xfrm>
              <a:off x="3342" y="1963"/>
              <a:ext cx="1080" cy="901"/>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B</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JSR L+M;</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var1</a:t>
              </a:r>
              <a:endParaRPr kumimoji="0" lang="en-US" altLang="zh-CN" sz="1600">
                <a:solidFill>
                  <a:srgbClr val="000000"/>
                </a:solidFill>
                <a:latin typeface="Consolas" pitchFamily="49" charset="0"/>
                <a:ea typeface="华文细黑" pitchFamily="2" charset="-122"/>
                <a:cs typeface="Consolas" pitchFamily="49" charset="0"/>
              </a:endParaRPr>
            </a:p>
            <a:p>
              <a:r>
                <a:rPr kumimoji="0" lang="en-US" altLang="zh-CN" sz="1600">
                  <a:solidFill>
                    <a:srgbClr val="000000"/>
                  </a:solidFill>
                  <a:latin typeface="Consolas" pitchFamily="49" charset="0"/>
                  <a:ea typeface="华文细黑" pitchFamily="2" charset="-122"/>
                  <a:cs typeface="Consolas" pitchFamily="49" charset="0"/>
                </a:rPr>
                <a:t>RETURN</a:t>
              </a:r>
              <a:endParaRPr kumimoji="0" lang="en-US" altLang="zh-CN" sz="1600">
                <a:solidFill>
                  <a:srgbClr val="000000"/>
                </a:solidFill>
                <a:latin typeface="Consolas" pitchFamily="49" charset="0"/>
                <a:ea typeface="华文细黑" pitchFamily="2" charset="-122"/>
                <a:cs typeface="Consolas" pitchFamily="49" charset="0"/>
              </a:endParaRPr>
            </a:p>
          </p:txBody>
        </p:sp>
        <p:sp>
          <p:nvSpPr>
            <p:cNvPr id="572487" name="Text Box 27"/>
            <p:cNvSpPr txBox="1">
              <a:spLocks noChangeArrowheads="1"/>
            </p:cNvSpPr>
            <p:nvPr/>
          </p:nvSpPr>
          <p:spPr bwMode="auto">
            <a:xfrm>
              <a:off x="3066" y="1888"/>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L</a:t>
              </a:r>
              <a:endParaRPr kumimoji="0" lang="en-US" altLang="zh-CN" sz="1600">
                <a:latin typeface="Consolas" pitchFamily="49" charset="0"/>
                <a:ea typeface="华文细黑" pitchFamily="2" charset="-122"/>
                <a:cs typeface="Consolas" pitchFamily="49" charset="0"/>
              </a:endParaRPr>
            </a:p>
          </p:txBody>
        </p:sp>
        <p:sp>
          <p:nvSpPr>
            <p:cNvPr id="572488" name="Text Box 28"/>
            <p:cNvSpPr txBox="1">
              <a:spLocks noChangeArrowheads="1"/>
            </p:cNvSpPr>
            <p:nvPr/>
          </p:nvSpPr>
          <p:spPr bwMode="auto">
            <a:xfrm>
              <a:off x="2789" y="2650"/>
              <a:ext cx="4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L+M-1</a:t>
              </a:r>
              <a:endParaRPr kumimoji="0" lang="en-US" altLang="zh-CN" sz="1600">
                <a:latin typeface="Consolas" pitchFamily="49" charset="0"/>
                <a:ea typeface="华文细黑" pitchFamily="2" charset="-122"/>
                <a:cs typeface="Consolas" pitchFamily="49" charset="0"/>
              </a:endParaRPr>
            </a:p>
          </p:txBody>
        </p:sp>
        <p:sp>
          <p:nvSpPr>
            <p:cNvPr id="572489" name="Text Box 12"/>
            <p:cNvSpPr txBox="1">
              <a:spLocks noChangeArrowheads="1"/>
            </p:cNvSpPr>
            <p:nvPr/>
          </p:nvSpPr>
          <p:spPr bwMode="auto">
            <a:xfrm>
              <a:off x="2925" y="2384"/>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a:latin typeface="Consolas" pitchFamily="49" charset="0"/>
                  <a:ea typeface="华文细黑" pitchFamily="2" charset="-122"/>
                  <a:cs typeface="Consolas" pitchFamily="49" charset="0"/>
                </a:rPr>
                <a:t>L+z</a:t>
              </a:r>
              <a:endParaRPr kumimoji="0" lang="en-US" altLang="zh-CN" sz="1600">
                <a:latin typeface="Consolas" pitchFamily="49" charset="0"/>
                <a:ea typeface="华文细黑" pitchFamily="2"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2418">
                                            <p:txEl>
                                              <p:pRg st="0" end="0"/>
                                            </p:txEl>
                                          </p:spTgt>
                                        </p:tgtEl>
                                        <p:attrNameLst>
                                          <p:attrName>style.visibility</p:attrName>
                                        </p:attrNameLst>
                                      </p:cBhvr>
                                      <p:to>
                                        <p:strVal val="visible"/>
                                      </p:to>
                                    </p:set>
                                    <p:anim calcmode="lin" valueType="num">
                                      <p:cBhvr additive="base">
                                        <p:cTn id="7" dur="500" fill="hold"/>
                                        <p:tgtEl>
                                          <p:spTgt spid="572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2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2492"/>
                                        </p:tgtEl>
                                        <p:attrNameLst>
                                          <p:attrName>style.visibility</p:attrName>
                                        </p:attrNameLst>
                                      </p:cBhvr>
                                      <p:to>
                                        <p:strVal val="visible"/>
                                      </p:to>
                                    </p:set>
                                    <p:anim calcmode="lin" valueType="num">
                                      <p:cBhvr additive="base">
                                        <p:cTn id="13" dur="500" fill="hold"/>
                                        <p:tgtEl>
                                          <p:spTgt spid="572492"/>
                                        </p:tgtEl>
                                        <p:attrNameLst>
                                          <p:attrName>ppt_x</p:attrName>
                                        </p:attrNameLst>
                                      </p:cBhvr>
                                      <p:tavLst>
                                        <p:tav tm="0">
                                          <p:val>
                                            <p:strVal val="0-#ppt_w/2"/>
                                          </p:val>
                                        </p:tav>
                                        <p:tav tm="100000">
                                          <p:val>
                                            <p:strVal val="#ppt_x"/>
                                          </p:val>
                                        </p:tav>
                                      </p:tavLst>
                                    </p:anim>
                                    <p:anim calcmode="lin" valueType="num">
                                      <p:cBhvr additive="base">
                                        <p:cTn id="14" dur="500" fill="hold"/>
                                        <p:tgtEl>
                                          <p:spTgt spid="5724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72491"/>
                                        </p:tgtEl>
                                        <p:attrNameLst>
                                          <p:attrName>style.visibility</p:attrName>
                                        </p:attrNameLst>
                                      </p:cBhvr>
                                      <p:to>
                                        <p:strVal val="visible"/>
                                      </p:to>
                                    </p:set>
                                    <p:anim calcmode="lin" valueType="num">
                                      <p:cBhvr additive="base">
                                        <p:cTn id="19" dur="1000" fill="hold"/>
                                        <p:tgtEl>
                                          <p:spTgt spid="572491"/>
                                        </p:tgtEl>
                                        <p:attrNameLst>
                                          <p:attrName>ppt_x</p:attrName>
                                        </p:attrNameLst>
                                      </p:cBhvr>
                                      <p:tavLst>
                                        <p:tav tm="0">
                                          <p:val>
                                            <p:strVal val="1+#ppt_w/2"/>
                                          </p:val>
                                        </p:tav>
                                        <p:tav tm="100000">
                                          <p:val>
                                            <p:strVal val="#ppt_x"/>
                                          </p:val>
                                        </p:tav>
                                      </p:tavLst>
                                    </p:anim>
                                    <p:anim calcmode="lin" valueType="num">
                                      <p:cBhvr additive="base">
                                        <p:cTn id="20" dur="1000" fill="hold"/>
                                        <p:tgtEl>
                                          <p:spTgt spid="572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p:cNvSpPr>
          <p:nvPr>
            <p:ph type="body" idx="4294967295"/>
          </p:nvPr>
        </p:nvSpPr>
        <p:spPr>
          <a:xfrm>
            <a:off x="0" y="1844675"/>
            <a:ext cx="7488238" cy="3240088"/>
          </a:xfrm>
        </p:spPr>
        <p:txBody>
          <a:bodyPr/>
          <a:lstStyle/>
          <a:p>
            <a:pPr>
              <a:lnSpc>
                <a:spcPct val="90000"/>
              </a:lnSpc>
              <a:spcAft>
                <a:spcPct val="20000"/>
              </a:spcAft>
              <a:buFont typeface="Wingdings" panose="05000000000000000000" pitchFamily="2" charset="2"/>
              <a:buChar char="l"/>
            </a:pPr>
            <a:r>
              <a:rPr lang="zh-CN" altLang="en-US" b="0" dirty="0">
                <a:ea typeface="黑体" pitchFamily="49" charset="-122"/>
              </a:rPr>
              <a:t>静态链接方式的缺点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不利于代码共享</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不利于模块的独立升级</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可能链接一些不会执行的模块，浪费存储空间和处理机时间</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Char char="Ø"/>
            </a:pPr>
            <a:endParaRPr lang="zh-CN" altLang="en-US" sz="2000" b="0" dirty="0">
              <a:effectLst>
                <a:outerShdw blurRad="38100" dist="38100" dir="2700000" algn="tl">
                  <a:srgbClr val="C0C0C0"/>
                </a:outerShdw>
              </a:effectLst>
              <a:ea typeface="黑体" pitchFamily="49" charset="-122"/>
            </a:endParaRPr>
          </a:p>
          <a:p>
            <a:pPr>
              <a:lnSpc>
                <a:spcPct val="90000"/>
              </a:lnSpc>
              <a:spcAft>
                <a:spcPct val="20000"/>
              </a:spcAft>
              <a:buFont typeface="Wingdings" panose="05000000000000000000" pitchFamily="2" charset="2"/>
              <a:buNone/>
            </a:pPr>
            <a:r>
              <a:rPr lang="zh-CN" altLang="en-US" sz="2000" b="0" dirty="0">
                <a:ea typeface="仿宋_GB2312" pitchFamily="49" charset="-122"/>
              </a:rPr>
              <a:t>            </a:t>
            </a:r>
            <a:endParaRPr lang="zh-CN" altLang="en-US" sz="2000" b="0" dirty="0">
              <a:ea typeface="仿宋_GB2312" pitchFamily="49" charset="-122"/>
            </a:endParaRPr>
          </a:p>
        </p:txBody>
      </p:sp>
      <p:sp>
        <p:nvSpPr>
          <p:cNvPr id="57344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442">
                                            <p:txEl>
                                              <p:pRg st="0" end="0"/>
                                            </p:txEl>
                                          </p:spTgt>
                                        </p:tgtEl>
                                        <p:attrNameLst>
                                          <p:attrName>style.visibility</p:attrName>
                                        </p:attrNameLst>
                                      </p:cBhvr>
                                      <p:to>
                                        <p:strVal val="visible"/>
                                      </p:to>
                                    </p:set>
                                    <p:anim calcmode="lin" valueType="num">
                                      <p:cBhvr additive="base">
                                        <p:cTn id="7" dur="500" fill="hold"/>
                                        <p:tgtEl>
                                          <p:spTgt spid="573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3442">
                                            <p:txEl>
                                              <p:pRg st="1" end="1"/>
                                            </p:txEl>
                                          </p:spTgt>
                                        </p:tgtEl>
                                        <p:attrNameLst>
                                          <p:attrName>style.visibility</p:attrName>
                                        </p:attrNameLst>
                                      </p:cBhvr>
                                      <p:to>
                                        <p:strVal val="visible"/>
                                      </p:to>
                                    </p:set>
                                    <p:anim calcmode="lin" valueType="num">
                                      <p:cBhvr additive="base">
                                        <p:cTn id="13" dur="1000" fill="hold"/>
                                        <p:tgtEl>
                                          <p:spTgt spid="57344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34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3442">
                                            <p:txEl>
                                              <p:pRg st="2" end="2"/>
                                            </p:txEl>
                                          </p:spTgt>
                                        </p:tgtEl>
                                        <p:attrNameLst>
                                          <p:attrName>style.visibility</p:attrName>
                                        </p:attrNameLst>
                                      </p:cBhvr>
                                      <p:to>
                                        <p:strVal val="visible"/>
                                      </p:to>
                                    </p:set>
                                    <p:anim calcmode="lin" valueType="num">
                                      <p:cBhvr additive="base">
                                        <p:cTn id="19" dur="1000" fill="hold"/>
                                        <p:tgtEl>
                                          <p:spTgt spid="57344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734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73442">
                                            <p:txEl>
                                              <p:pRg st="3" end="3"/>
                                            </p:txEl>
                                          </p:spTgt>
                                        </p:tgtEl>
                                        <p:attrNameLst>
                                          <p:attrName>style.visibility</p:attrName>
                                        </p:attrNameLst>
                                      </p:cBhvr>
                                      <p:to>
                                        <p:strVal val="visible"/>
                                      </p:to>
                                    </p:set>
                                    <p:anim calcmode="lin" valueType="num">
                                      <p:cBhvr additive="base">
                                        <p:cTn id="25" dur="1000" fill="hold"/>
                                        <p:tgtEl>
                                          <p:spTgt spid="57344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7344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p:cNvSpPr>
          <p:nvPr>
            <p:ph type="body" idx="4294967295"/>
          </p:nvPr>
        </p:nvSpPr>
        <p:spPr>
          <a:xfrm>
            <a:off x="0" y="1052513"/>
            <a:ext cx="9324528" cy="5256212"/>
          </a:xfrm>
        </p:spPr>
        <p:txBody>
          <a:bodyPr/>
          <a:lstStyle/>
          <a:p>
            <a:pPr>
              <a:spcAft>
                <a:spcPct val="20000"/>
              </a:spcAft>
              <a:buFont typeface="Wingdings" panose="05000000000000000000" pitchFamily="2" charset="2"/>
              <a:buChar char="l"/>
            </a:pPr>
            <a:r>
              <a:rPr lang="zh-CN" altLang="en-US" b="0" dirty="0">
                <a:ea typeface="黑体" pitchFamily="49" charset="-122"/>
              </a:rPr>
              <a:t>装入时动态链接</a:t>
            </a:r>
            <a:endParaRPr lang="zh-CN" altLang="en-US" b="0" dirty="0">
              <a:ea typeface="黑体" pitchFamily="49" charset="-122"/>
            </a:endParaRPr>
          </a:p>
          <a:p>
            <a:pPr>
              <a:spcAft>
                <a:spcPct val="20000"/>
              </a:spcAft>
              <a:buFont typeface="Arial" panose="020B0604020202020204" pitchFamily="34" charset="0"/>
              <a:buNone/>
            </a:pPr>
            <a:r>
              <a:rPr lang="zh-CN" altLang="en-US" sz="2400" b="0" dirty="0">
                <a:latin typeface="仿宋_GB2312" pitchFamily="49" charset="-122"/>
                <a:ea typeface="仿宋_GB2312" pitchFamily="49" charset="-122"/>
              </a:rPr>
              <a:t>      </a:t>
            </a:r>
            <a:r>
              <a:rPr lang="zh-CN" altLang="en-US" sz="2400" b="0" dirty="0">
                <a:latin typeface="楷体_GB2312" pitchFamily="49" charset="-122"/>
                <a:ea typeface="楷体_GB2312" pitchFamily="49" charset="-122"/>
              </a:rPr>
              <a:t>目标模块在装入内存时，采用边装入边链接的链接方式。</a:t>
            </a:r>
            <a:endParaRPr lang="zh-CN" altLang="en-US" sz="2400"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装入时动态链接方式的优点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便于各个模块的独立升级</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便于实现模块的共享</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装入时动态链接方式的缺点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可能链接一些不会执行的模块，浪费存储空间和处理机时间</a:t>
            </a:r>
            <a:r>
              <a:rPr lang="zh-CN" altLang="en-US" b="0" dirty="0" smtClean="0">
                <a:latin typeface="楷体_GB2312" pitchFamily="49" charset="-122"/>
                <a:ea typeface="楷体_GB2312" pitchFamily="49" charset="-122"/>
              </a:rPr>
              <a:t>。</a:t>
            </a:r>
            <a:endParaRPr lang="en-US" altLang="zh-CN" b="0" dirty="0" smtClean="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smtClean="0">
                <a:latin typeface="楷体_GB2312" pitchFamily="49" charset="-122"/>
                <a:ea typeface="楷体_GB2312" pitchFamily="49" charset="-122"/>
              </a:rPr>
              <a:t>模块</a:t>
            </a:r>
            <a:r>
              <a:rPr lang="zh-CN" altLang="en-US" b="0" dirty="0">
                <a:latin typeface="楷体_GB2312" pitchFamily="49" charset="-122"/>
                <a:ea typeface="楷体_GB2312" pitchFamily="49" charset="-122"/>
              </a:rPr>
              <a:t>装入后不能移动位置</a:t>
            </a:r>
            <a:endParaRPr lang="zh-CN" altLang="en-US" b="0" dirty="0">
              <a:latin typeface="楷体_GB2312" pitchFamily="49" charset="-122"/>
              <a:ea typeface="楷体_GB2312" pitchFamily="49" charset="-122"/>
            </a:endParaRPr>
          </a:p>
        </p:txBody>
      </p:sp>
      <p:sp>
        <p:nvSpPr>
          <p:cNvPr id="57446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4466">
                                            <p:txEl>
                                              <p:pRg st="0" end="0"/>
                                            </p:txEl>
                                          </p:spTgt>
                                        </p:tgtEl>
                                        <p:attrNameLst>
                                          <p:attrName>style.visibility</p:attrName>
                                        </p:attrNameLst>
                                      </p:cBhvr>
                                      <p:to>
                                        <p:strVal val="visible"/>
                                      </p:to>
                                    </p:set>
                                    <p:anim calcmode="lin" valueType="num">
                                      <p:cBhvr additive="base">
                                        <p:cTn id="7" dur="500" fill="hold"/>
                                        <p:tgtEl>
                                          <p:spTgt spid="5744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44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4466">
                                            <p:txEl>
                                              <p:pRg st="1" end="1"/>
                                            </p:txEl>
                                          </p:spTgt>
                                        </p:tgtEl>
                                        <p:attrNameLst>
                                          <p:attrName>style.visibility</p:attrName>
                                        </p:attrNameLst>
                                      </p:cBhvr>
                                      <p:to>
                                        <p:strVal val="visible"/>
                                      </p:to>
                                    </p:set>
                                    <p:animEffect transition="in" filter="circle(in)">
                                      <p:cBhvr>
                                        <p:cTn id="13" dur="2000"/>
                                        <p:tgtEl>
                                          <p:spTgt spid="57446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4466">
                                            <p:txEl>
                                              <p:pRg st="2" end="2"/>
                                            </p:txEl>
                                          </p:spTgt>
                                        </p:tgtEl>
                                        <p:attrNameLst>
                                          <p:attrName>style.visibility</p:attrName>
                                        </p:attrNameLst>
                                      </p:cBhvr>
                                      <p:to>
                                        <p:strVal val="visible"/>
                                      </p:to>
                                    </p:set>
                                    <p:anim calcmode="lin" valueType="num">
                                      <p:cBhvr additive="base">
                                        <p:cTn id="18" dur="500" fill="hold"/>
                                        <p:tgtEl>
                                          <p:spTgt spid="57446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44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74466">
                                            <p:txEl>
                                              <p:pRg st="3" end="3"/>
                                            </p:txEl>
                                          </p:spTgt>
                                        </p:tgtEl>
                                        <p:attrNameLst>
                                          <p:attrName>style.visibility</p:attrName>
                                        </p:attrNameLst>
                                      </p:cBhvr>
                                      <p:to>
                                        <p:strVal val="visible"/>
                                      </p:to>
                                    </p:set>
                                    <p:anim calcmode="lin" valueType="num">
                                      <p:cBhvr additive="base">
                                        <p:cTn id="24" dur="500" fill="hold"/>
                                        <p:tgtEl>
                                          <p:spTgt spid="57446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744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74466">
                                            <p:txEl>
                                              <p:pRg st="4" end="4"/>
                                            </p:txEl>
                                          </p:spTgt>
                                        </p:tgtEl>
                                        <p:attrNameLst>
                                          <p:attrName>style.visibility</p:attrName>
                                        </p:attrNameLst>
                                      </p:cBhvr>
                                      <p:to>
                                        <p:strVal val="visible"/>
                                      </p:to>
                                    </p:set>
                                    <p:anim calcmode="lin" valueType="num">
                                      <p:cBhvr additive="base">
                                        <p:cTn id="30" dur="500" fill="hold"/>
                                        <p:tgtEl>
                                          <p:spTgt spid="574466">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744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74466">
                                            <p:txEl>
                                              <p:pRg st="5" end="5"/>
                                            </p:txEl>
                                          </p:spTgt>
                                        </p:tgtEl>
                                        <p:attrNameLst>
                                          <p:attrName>style.visibility</p:attrName>
                                        </p:attrNameLst>
                                      </p:cBhvr>
                                      <p:to>
                                        <p:strVal val="visible"/>
                                      </p:to>
                                    </p:set>
                                    <p:anim calcmode="lin" valueType="num">
                                      <p:cBhvr additive="base">
                                        <p:cTn id="36" dur="500" fill="hold"/>
                                        <p:tgtEl>
                                          <p:spTgt spid="574466">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7446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574466">
                                            <p:txEl>
                                              <p:pRg st="6" end="6"/>
                                            </p:txEl>
                                          </p:spTgt>
                                        </p:tgtEl>
                                        <p:attrNameLst>
                                          <p:attrName>style.visibility</p:attrName>
                                        </p:attrNameLst>
                                      </p:cBhvr>
                                      <p:to>
                                        <p:strVal val="visible"/>
                                      </p:to>
                                    </p:set>
                                    <p:anim calcmode="lin" valueType="num">
                                      <p:cBhvr additive="base">
                                        <p:cTn id="42" dur="500" fill="hold"/>
                                        <p:tgtEl>
                                          <p:spTgt spid="574466">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7446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574466">
                                            <p:txEl>
                                              <p:pRg st="7" end="7"/>
                                            </p:txEl>
                                          </p:spTgt>
                                        </p:tgtEl>
                                        <p:attrNameLst>
                                          <p:attrName>style.visibility</p:attrName>
                                        </p:attrNameLst>
                                      </p:cBhvr>
                                      <p:to>
                                        <p:strVal val="visible"/>
                                      </p:to>
                                    </p:set>
                                    <p:anim calcmode="lin" valueType="num">
                                      <p:cBhvr additive="base">
                                        <p:cTn id="48" dur="500" fill="hold"/>
                                        <p:tgtEl>
                                          <p:spTgt spid="574466">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57446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 </a:t>
            </a:r>
            <a:r>
              <a:rPr kumimoji="0" lang="zh-CN" altLang="en-US" sz="4000" b="1">
                <a:solidFill>
                  <a:srgbClr val="FE0000"/>
                </a:solidFill>
                <a:ea typeface="黑体" pitchFamily="49" charset="-122"/>
                <a:cs typeface="Times New Roman" panose="02020603050405020304" pitchFamily="18" charset="0"/>
              </a:rPr>
              <a:t>概述</a:t>
            </a:r>
            <a:endParaRPr kumimoji="0" lang="zh-CN" altLang="en-US" sz="4000" b="1">
              <a:solidFill>
                <a:srgbClr val="FE0000"/>
              </a:solidFill>
              <a:ea typeface="黑体" pitchFamily="49" charset="-122"/>
              <a:cs typeface="Times New Roman" panose="02020603050405020304" pitchFamily="18" charset="0"/>
            </a:endParaRPr>
          </a:p>
        </p:txBody>
      </p:sp>
      <p:sp>
        <p:nvSpPr>
          <p:cNvPr id="5126" name="Rectangle 6"/>
          <p:cNvSpPr/>
          <p:nvPr/>
        </p:nvSpPr>
        <p:spPr bwMode="auto">
          <a:xfrm>
            <a:off x="107950" y="1412875"/>
            <a:ext cx="87137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spcAft>
                <a:spcPct val="20000"/>
              </a:spcAft>
              <a:buFont typeface="Wingdings" panose="05000000000000000000" pitchFamily="2" charset="2"/>
              <a:buChar char="l"/>
            </a:pPr>
            <a:r>
              <a:rPr kumimoji="0" lang="zh-CN" altLang="en-US" sz="2800" dirty="0">
                <a:ea typeface="楷体_GB2312" pitchFamily="49" charset="-122"/>
              </a:rPr>
              <a:t>操作系统中所谓的存储管理，主要是指对</a:t>
            </a:r>
            <a:r>
              <a:rPr kumimoji="0" lang="zh-CN" altLang="en-US" sz="2800" b="1" dirty="0">
                <a:solidFill>
                  <a:srgbClr val="FF0000"/>
                </a:solidFill>
                <a:ea typeface="楷体_GB2312" pitchFamily="49" charset="-122"/>
              </a:rPr>
              <a:t>内存</a:t>
            </a:r>
            <a:r>
              <a:rPr kumimoji="0" lang="zh-CN" altLang="en-US" sz="2800" dirty="0">
                <a:ea typeface="楷体_GB2312" pitchFamily="49" charset="-122"/>
              </a:rPr>
              <a:t>的管理。</a:t>
            </a:r>
            <a:endParaRPr kumimoji="0" lang="zh-CN" altLang="en-US" sz="2800" dirty="0">
              <a:ea typeface="楷体_GB2312" pitchFamily="49" charset="-122"/>
            </a:endParaRPr>
          </a:p>
          <a:p>
            <a:pPr marL="342900" indent="-342900">
              <a:spcBef>
                <a:spcPct val="20000"/>
              </a:spcBef>
              <a:spcAft>
                <a:spcPct val="20000"/>
              </a:spcAft>
              <a:buFont typeface="Wingdings" panose="05000000000000000000" pitchFamily="2" charset="2"/>
              <a:buChar char="l"/>
            </a:pPr>
            <a:r>
              <a:rPr kumimoji="0" lang="zh-CN" altLang="en-US" sz="2800" dirty="0">
                <a:ea typeface="楷体_GB2312" pitchFamily="49" charset="-122"/>
              </a:rPr>
              <a:t>随着现代技术的发展，内存容量越来越大，但它仍然是一个关键性的、紧缺的资源，尤其是在多道程序环境之中，多个进程需共享内存资源，</a:t>
            </a:r>
            <a:r>
              <a:rPr kumimoji="0" lang="zh-CN" altLang="en-US" sz="2800" b="1" dirty="0">
                <a:solidFill>
                  <a:srgbClr val="FF0000"/>
                </a:solidFill>
                <a:ea typeface="楷体_GB2312" pitchFamily="49" charset="-122"/>
              </a:rPr>
              <a:t>内存紧张</a:t>
            </a:r>
            <a:r>
              <a:rPr kumimoji="0" lang="zh-CN" altLang="en-US" sz="2800" dirty="0">
                <a:ea typeface="楷体_GB2312" pitchFamily="49" charset="-122"/>
              </a:rPr>
              <a:t>的问题依然突出。</a:t>
            </a:r>
            <a:endParaRPr kumimoji="0" lang="zh-CN" altLang="en-US" sz="2800" dirty="0">
              <a:ea typeface="楷体_GB2312" pitchFamily="49" charset="-122"/>
            </a:endParaRPr>
          </a:p>
          <a:p>
            <a:pPr marL="342900" indent="-342900">
              <a:spcBef>
                <a:spcPct val="20000"/>
              </a:spcBef>
              <a:spcAft>
                <a:spcPct val="20000"/>
              </a:spcAft>
              <a:buFont typeface="Wingdings" panose="05000000000000000000" pitchFamily="2" charset="2"/>
              <a:buChar char="l"/>
            </a:pPr>
            <a:r>
              <a:rPr kumimoji="0" lang="zh-CN" altLang="en-US" sz="2800" dirty="0" smtClean="0">
                <a:ea typeface="楷体_GB2312" pitchFamily="49" charset="-122"/>
              </a:rPr>
              <a:t>存储管理</a:t>
            </a:r>
            <a:r>
              <a:rPr kumimoji="0" lang="zh-CN" altLang="en-US" sz="2800" dirty="0">
                <a:ea typeface="楷体_GB2312" pitchFamily="49" charset="-122"/>
              </a:rPr>
              <a:t>是操作系统的</a:t>
            </a:r>
            <a:r>
              <a:rPr kumimoji="0" lang="zh-CN" altLang="en-US" sz="2800" b="1" dirty="0">
                <a:solidFill>
                  <a:srgbClr val="FF0000"/>
                </a:solidFill>
                <a:ea typeface="楷体_GB2312" pitchFamily="49" charset="-122"/>
              </a:rPr>
              <a:t>重要组成部分</a:t>
            </a:r>
            <a:r>
              <a:rPr kumimoji="0" lang="zh-CN" altLang="en-US" sz="2800" dirty="0">
                <a:ea typeface="楷体_GB2312" pitchFamily="49" charset="-122"/>
              </a:rPr>
              <a:t>，能否合理有效地利用内存在很大程度上影响着整个计算机的性能</a:t>
            </a:r>
            <a:r>
              <a:rPr kumimoji="0" lang="zh-CN" altLang="en-US" sz="2800" dirty="0">
                <a:latin typeface="楷体_GB2312" pitchFamily="49" charset="-122"/>
                <a:ea typeface="楷体_GB2312" pitchFamily="49" charset="-122"/>
              </a:rPr>
              <a:t>。</a:t>
            </a:r>
            <a:endParaRPr kumimoji="0" lang="zh-CN" altLang="en-US" sz="28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6">
                                            <p:txEl>
                                              <p:pRg st="1" end="1"/>
                                            </p:txEl>
                                          </p:spTgt>
                                        </p:tgtEl>
                                        <p:attrNameLst>
                                          <p:attrName>style.visibility</p:attrName>
                                        </p:attrNameLst>
                                      </p:cBhvr>
                                      <p:to>
                                        <p:strVal val="visible"/>
                                      </p:to>
                                    </p:set>
                                    <p:anim calcmode="lin" valueType="num">
                                      <p:cBhvr additive="base">
                                        <p:cTn id="13" dur="1000" fill="hold"/>
                                        <p:tgtEl>
                                          <p:spTgt spid="51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 calcmode="lin" valueType="num">
                                      <p:cBhvr additive="base">
                                        <p:cTn id="19" dur="1000" fill="hold"/>
                                        <p:tgtEl>
                                          <p:spTgt spid="51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运行时动态链接</a:t>
            </a:r>
            <a:endParaRPr lang="zh-CN" altLang="en-US" b="0" dirty="0">
              <a:ea typeface="黑体" pitchFamily="49" charset="-122"/>
            </a:endParaRPr>
          </a:p>
          <a:p>
            <a:pPr>
              <a:spcAft>
                <a:spcPct val="20000"/>
              </a:spcAft>
              <a:buFont typeface="Arial" panose="020B0604020202020204" pitchFamily="34" charset="0"/>
              <a:buNone/>
            </a:pPr>
            <a:r>
              <a:rPr lang="zh-CN" altLang="en-US" sz="2400" b="0" dirty="0">
                <a:latin typeface="楷体_GB2312" pitchFamily="49" charset="-122"/>
                <a:ea typeface="楷体_GB2312" pitchFamily="49" charset="-122"/>
              </a:rPr>
              <a:t>      对某些目标模块的链接，是在程序</a:t>
            </a:r>
            <a:r>
              <a:rPr lang="zh-CN" altLang="en-US" sz="2400" dirty="0">
                <a:solidFill>
                  <a:srgbClr val="FF0000"/>
                </a:solidFill>
                <a:latin typeface="楷体_GB2312" pitchFamily="49" charset="-122"/>
                <a:ea typeface="楷体_GB2312" pitchFamily="49" charset="-122"/>
              </a:rPr>
              <a:t>执行</a:t>
            </a:r>
            <a:r>
              <a:rPr lang="zh-CN" altLang="en-US" sz="2400" b="0" dirty="0">
                <a:latin typeface="楷体_GB2312" pitchFamily="49" charset="-122"/>
                <a:ea typeface="楷体_GB2312" pitchFamily="49" charset="-122"/>
              </a:rPr>
              <a:t>中需要该目标模块时，由操作系统去找到该模块并将之装入</a:t>
            </a:r>
            <a:r>
              <a:rPr lang="zh-CN" altLang="en-US" sz="2400" b="0" smtClean="0">
                <a:latin typeface="楷体_GB2312" pitchFamily="49" charset="-122"/>
                <a:ea typeface="楷体_GB2312" pitchFamily="49" charset="-122"/>
              </a:rPr>
              <a:t>内存，随后把</a:t>
            </a:r>
            <a:r>
              <a:rPr lang="zh-CN" altLang="en-US" sz="2400" b="0" dirty="0">
                <a:latin typeface="楷体_GB2312" pitchFamily="49" charset="-122"/>
                <a:ea typeface="楷体_GB2312" pitchFamily="49" charset="-122"/>
              </a:rPr>
              <a:t>它链接到调用者模块上。</a:t>
            </a:r>
            <a:endParaRPr lang="zh-CN" altLang="en-US" sz="2400"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运行时动态链接方式的优点</a:t>
            </a:r>
            <a:endParaRPr lang="zh-CN" altLang="en-US" b="0" dirty="0">
              <a:ea typeface="黑体" pitchFamily="49" charset="-122"/>
            </a:endParaRPr>
          </a:p>
          <a:p>
            <a:pPr>
              <a:spcAft>
                <a:spcPct val="20000"/>
              </a:spcAft>
              <a:buFont typeface="Arial" panose="020B0604020202020204" pitchFamily="34" charset="0"/>
              <a:buNone/>
            </a:pPr>
            <a:r>
              <a:rPr lang="zh-CN" altLang="en-US" sz="2400" b="0" dirty="0">
                <a:latin typeface="楷体_GB2312" pitchFamily="49" charset="-122"/>
                <a:ea typeface="楷体_GB2312" pitchFamily="49" charset="-122"/>
              </a:rPr>
              <a:t>      凡在执行过程中未被用到的目标模块，都不会被调入内存和被链接到装入模块上，这样不仅可加快程序的装入过程，而且可</a:t>
            </a:r>
            <a:r>
              <a:rPr lang="zh-CN" altLang="en-US" sz="2400" dirty="0">
                <a:solidFill>
                  <a:srgbClr val="FF0000"/>
                </a:solidFill>
                <a:latin typeface="楷体_GB2312" pitchFamily="49" charset="-122"/>
                <a:ea typeface="楷体_GB2312" pitchFamily="49" charset="-122"/>
              </a:rPr>
              <a:t>节省</a:t>
            </a:r>
            <a:r>
              <a:rPr lang="zh-CN" altLang="en-US" sz="2400" b="0" dirty="0">
                <a:latin typeface="楷体_GB2312" pitchFamily="49" charset="-122"/>
                <a:ea typeface="楷体_GB2312" pitchFamily="49" charset="-122"/>
              </a:rPr>
              <a:t>大量的内存空间</a:t>
            </a:r>
            <a:r>
              <a:rPr lang="zh-CN" altLang="en-US" sz="2400" b="0" dirty="0">
                <a:latin typeface="仿宋_GB2312" pitchFamily="49" charset="-122"/>
                <a:ea typeface="仿宋_GB2312" pitchFamily="49" charset="-122"/>
              </a:rPr>
              <a:t>。</a:t>
            </a:r>
            <a:endParaRPr lang="zh-CN" altLang="en-US" sz="2400" b="0" dirty="0">
              <a:latin typeface="仿宋_GB2312" pitchFamily="49" charset="-122"/>
              <a:ea typeface="仿宋_GB2312" pitchFamily="49" charset="-122"/>
            </a:endParaRPr>
          </a:p>
        </p:txBody>
      </p:sp>
      <p:sp>
        <p:nvSpPr>
          <p:cNvPr id="57549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5490">
                                            <p:txEl>
                                              <p:pRg st="0" end="0"/>
                                            </p:txEl>
                                          </p:spTgt>
                                        </p:tgtEl>
                                        <p:attrNameLst>
                                          <p:attrName>style.visibility</p:attrName>
                                        </p:attrNameLst>
                                      </p:cBhvr>
                                      <p:to>
                                        <p:strVal val="visible"/>
                                      </p:to>
                                    </p:set>
                                    <p:anim calcmode="lin" valueType="num">
                                      <p:cBhvr additive="base">
                                        <p:cTn id="7" dur="500" fill="hold"/>
                                        <p:tgtEl>
                                          <p:spTgt spid="5754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54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5490">
                                            <p:txEl>
                                              <p:pRg st="1" end="1"/>
                                            </p:txEl>
                                          </p:spTgt>
                                        </p:tgtEl>
                                        <p:attrNameLst>
                                          <p:attrName>style.visibility</p:attrName>
                                        </p:attrNameLst>
                                      </p:cBhvr>
                                      <p:to>
                                        <p:strVal val="visible"/>
                                      </p:to>
                                    </p:set>
                                    <p:animEffect transition="in" filter="circle(in)">
                                      <p:cBhvr>
                                        <p:cTn id="13" dur="2000"/>
                                        <p:tgtEl>
                                          <p:spTgt spid="57549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5490">
                                            <p:txEl>
                                              <p:pRg st="2" end="2"/>
                                            </p:txEl>
                                          </p:spTgt>
                                        </p:tgtEl>
                                        <p:attrNameLst>
                                          <p:attrName>style.visibility</p:attrName>
                                        </p:attrNameLst>
                                      </p:cBhvr>
                                      <p:to>
                                        <p:strVal val="visible"/>
                                      </p:to>
                                    </p:set>
                                    <p:anim calcmode="lin" valueType="num">
                                      <p:cBhvr additive="base">
                                        <p:cTn id="18" dur="500" fill="hold"/>
                                        <p:tgtEl>
                                          <p:spTgt spid="575490">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54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75490">
                                            <p:txEl>
                                              <p:pRg st="3" end="3"/>
                                            </p:txEl>
                                          </p:spTgt>
                                        </p:tgtEl>
                                        <p:attrNameLst>
                                          <p:attrName>style.visibility</p:attrName>
                                        </p:attrNameLst>
                                      </p:cBhvr>
                                      <p:to>
                                        <p:strVal val="visible"/>
                                      </p:to>
                                    </p:set>
                                    <p:animEffect transition="in" filter="circle(in)">
                                      <p:cBhvr>
                                        <p:cTn id="24" dur="2000"/>
                                        <p:tgtEl>
                                          <p:spTgt spid="5754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p:cNvSpPr>
          <p:nvPr>
            <p:ph type="body" idx="4294967295"/>
          </p:nvPr>
        </p:nvSpPr>
        <p:spPr>
          <a:xfrm>
            <a:off x="574675" y="1341438"/>
            <a:ext cx="8569325" cy="4319587"/>
          </a:xfrm>
        </p:spPr>
        <p:txBody>
          <a:bodyPr/>
          <a:lstStyle/>
          <a:p>
            <a:pPr>
              <a:spcAft>
                <a:spcPct val="20000"/>
              </a:spcAft>
              <a:buFont typeface="Wingdings" panose="05000000000000000000" pitchFamily="2" charset="2"/>
              <a:buChar char="l"/>
            </a:pPr>
            <a:r>
              <a:rPr lang="zh-CN" altLang="en-US" sz="2400" b="0" dirty="0">
                <a:ea typeface="黑体" pitchFamily="49" charset="-122"/>
              </a:rPr>
              <a:t>装入的任务</a:t>
            </a:r>
            <a:endParaRPr lang="zh-CN" altLang="en-US" sz="2400"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将可装入模块装入内存</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地址重定位</a:t>
            </a:r>
            <a:endParaRPr lang="zh-CN" altLang="en-US" b="0" dirty="0">
              <a:ea typeface="楷体_GB2312" pitchFamily="49" charset="-122"/>
            </a:endParaRPr>
          </a:p>
          <a:p>
            <a:pPr lvl="1">
              <a:spcAft>
                <a:spcPct val="20000"/>
              </a:spcAft>
              <a:buFont typeface="Wingdings" panose="05000000000000000000" pitchFamily="2" charset="2"/>
              <a:buNone/>
            </a:pPr>
            <a:r>
              <a:rPr lang="zh-CN" altLang="en-US" sz="2000" b="0" dirty="0">
                <a:ea typeface="黑体" pitchFamily="49" charset="-122"/>
              </a:rPr>
              <a:t>         </a:t>
            </a:r>
            <a:r>
              <a:rPr lang="zh-CN" altLang="en-US" b="0" dirty="0" smtClean="0">
                <a:ea typeface="楷体_GB2312" pitchFamily="49" charset="-122"/>
              </a:rPr>
              <a:t>将</a:t>
            </a:r>
            <a:r>
              <a:rPr lang="zh-CN" altLang="en-US" b="0" dirty="0">
                <a:ea typeface="楷体_GB2312" pitchFamily="49" charset="-122"/>
              </a:rPr>
              <a:t>执行文件中的逻辑地址转化为内存物理地址的过程。</a:t>
            </a:r>
            <a:endParaRPr lang="zh-CN" altLang="en-US" sz="2000" b="0" dirty="0">
              <a:ea typeface="黑体" pitchFamily="49" charset="-122"/>
            </a:endParaRPr>
          </a:p>
          <a:p>
            <a:pPr>
              <a:spcAft>
                <a:spcPct val="20000"/>
              </a:spcAft>
              <a:buFont typeface="Wingdings" panose="05000000000000000000" pitchFamily="2" charset="2"/>
              <a:buChar char="l"/>
            </a:pPr>
            <a:r>
              <a:rPr lang="zh-CN" altLang="en-US" sz="2400" b="0" dirty="0">
                <a:ea typeface="黑体" pitchFamily="49" charset="-122"/>
              </a:rPr>
              <a:t>装入方式分类（地址映射建立方式）</a:t>
            </a:r>
            <a:endParaRPr lang="zh-CN" altLang="en-US" sz="2400"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绝对装入方式</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可重定位（静态重定位）装入方式</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运行时重定位（动态重定位）装入方式</a:t>
            </a:r>
            <a:endParaRPr lang="zh-CN" altLang="en-US" b="0" dirty="0">
              <a:latin typeface="楷体_GB2312" pitchFamily="49" charset="-122"/>
              <a:ea typeface="楷体_GB2312" pitchFamily="49" charset="-122"/>
            </a:endParaRPr>
          </a:p>
          <a:p>
            <a:pPr lvl="1">
              <a:lnSpc>
                <a:spcPct val="80000"/>
              </a:lnSpc>
              <a:spcAft>
                <a:spcPct val="20000"/>
              </a:spcAft>
              <a:buFont typeface="Wingdings" panose="05000000000000000000" pitchFamily="2" charset="2"/>
              <a:buChar char="Ø"/>
            </a:pPr>
            <a:endParaRPr lang="en-US" altLang="zh-CN" sz="2000" b="0" dirty="0">
              <a:latin typeface="仿宋_GB2312" pitchFamily="49" charset="-122"/>
              <a:ea typeface="仿宋_GB2312" pitchFamily="49" charset="-122"/>
            </a:endParaRPr>
          </a:p>
        </p:txBody>
      </p:sp>
      <p:sp>
        <p:nvSpPr>
          <p:cNvPr id="55501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555012" name="AutoShape 4"/>
          <p:cNvSpPr/>
          <p:nvPr/>
        </p:nvSpPr>
        <p:spPr bwMode="auto">
          <a:xfrm>
            <a:off x="6588125" y="4437063"/>
            <a:ext cx="215900" cy="863600"/>
          </a:xfrm>
          <a:prstGeom prst="rightBrace">
            <a:avLst>
              <a:gd name="adj1" fmla="val 33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5013" name="Text Box 5"/>
          <p:cNvSpPr txBox="1">
            <a:spLocks noChangeArrowheads="1"/>
          </p:cNvSpPr>
          <p:nvPr/>
        </p:nvSpPr>
        <p:spPr bwMode="auto">
          <a:xfrm>
            <a:off x="6804025" y="4627563"/>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楷体_GB2312" pitchFamily="49" charset="-122"/>
              </a:rPr>
              <a:t>重定位装入方式</a:t>
            </a:r>
            <a:endParaRPr lang="zh-CN" altLang="en-US">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5010">
                                            <p:txEl>
                                              <p:pRg st="0" end="0"/>
                                            </p:txEl>
                                          </p:spTgt>
                                        </p:tgtEl>
                                        <p:attrNameLst>
                                          <p:attrName>style.visibility</p:attrName>
                                        </p:attrNameLst>
                                      </p:cBhvr>
                                      <p:to>
                                        <p:strVal val="visible"/>
                                      </p:to>
                                    </p:set>
                                    <p:anim calcmode="lin" valueType="num">
                                      <p:cBhvr additive="base">
                                        <p:cTn id="7" dur="500" fill="hold"/>
                                        <p:tgtEl>
                                          <p:spTgt spid="555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50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5010">
                                            <p:txEl>
                                              <p:pRg st="1" end="1"/>
                                            </p:txEl>
                                          </p:spTgt>
                                        </p:tgtEl>
                                        <p:attrNameLst>
                                          <p:attrName>style.visibility</p:attrName>
                                        </p:attrNameLst>
                                      </p:cBhvr>
                                      <p:to>
                                        <p:strVal val="visible"/>
                                      </p:to>
                                    </p:set>
                                    <p:anim calcmode="lin" valueType="num">
                                      <p:cBhvr additive="base">
                                        <p:cTn id="13" dur="1000" fill="hold"/>
                                        <p:tgtEl>
                                          <p:spTgt spid="55501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50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55010">
                                            <p:txEl>
                                              <p:pRg st="2" end="2"/>
                                            </p:txEl>
                                          </p:spTgt>
                                        </p:tgtEl>
                                        <p:attrNameLst>
                                          <p:attrName>style.visibility</p:attrName>
                                        </p:attrNameLst>
                                      </p:cBhvr>
                                      <p:to>
                                        <p:strVal val="visible"/>
                                      </p:to>
                                    </p:set>
                                    <p:anim calcmode="lin" valueType="num">
                                      <p:cBhvr additive="base">
                                        <p:cTn id="19" dur="1000" fill="hold"/>
                                        <p:tgtEl>
                                          <p:spTgt spid="55501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550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55010">
                                            <p:txEl>
                                              <p:pRg st="3" end="3"/>
                                            </p:txEl>
                                          </p:spTgt>
                                        </p:tgtEl>
                                        <p:attrNameLst>
                                          <p:attrName>style.visibility</p:attrName>
                                        </p:attrNameLst>
                                      </p:cBhvr>
                                      <p:to>
                                        <p:strVal val="visible"/>
                                      </p:to>
                                    </p:set>
                                    <p:anim calcmode="lin" valueType="num">
                                      <p:cBhvr additive="base">
                                        <p:cTn id="25" dur="1000" fill="hold"/>
                                        <p:tgtEl>
                                          <p:spTgt spid="55501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550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55010">
                                            <p:txEl>
                                              <p:pRg st="4" end="4"/>
                                            </p:txEl>
                                          </p:spTgt>
                                        </p:tgtEl>
                                        <p:attrNameLst>
                                          <p:attrName>style.visibility</p:attrName>
                                        </p:attrNameLst>
                                      </p:cBhvr>
                                      <p:to>
                                        <p:strVal val="visible"/>
                                      </p:to>
                                    </p:set>
                                    <p:anim calcmode="lin" valueType="num">
                                      <p:cBhvr additive="base">
                                        <p:cTn id="31" dur="1000" fill="hold"/>
                                        <p:tgtEl>
                                          <p:spTgt spid="555010">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550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55010">
                                            <p:txEl>
                                              <p:pRg st="5" end="5"/>
                                            </p:txEl>
                                          </p:spTgt>
                                        </p:tgtEl>
                                        <p:attrNameLst>
                                          <p:attrName>style.visibility</p:attrName>
                                        </p:attrNameLst>
                                      </p:cBhvr>
                                      <p:to>
                                        <p:strVal val="visible"/>
                                      </p:to>
                                    </p:set>
                                    <p:anim calcmode="lin" valueType="num">
                                      <p:cBhvr additive="base">
                                        <p:cTn id="37" dur="500" fill="hold"/>
                                        <p:tgtEl>
                                          <p:spTgt spid="55501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550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55010">
                                            <p:txEl>
                                              <p:pRg st="6" end="6"/>
                                            </p:txEl>
                                          </p:spTgt>
                                        </p:tgtEl>
                                        <p:attrNameLst>
                                          <p:attrName>style.visibility</p:attrName>
                                        </p:attrNameLst>
                                      </p:cBhvr>
                                      <p:to>
                                        <p:strVal val="visible"/>
                                      </p:to>
                                    </p:set>
                                    <p:anim calcmode="lin" valueType="num">
                                      <p:cBhvr additive="base">
                                        <p:cTn id="43" dur="1000" fill="hold"/>
                                        <p:tgtEl>
                                          <p:spTgt spid="555010">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5550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55010">
                                            <p:txEl>
                                              <p:pRg st="7" end="7"/>
                                            </p:txEl>
                                          </p:spTgt>
                                        </p:tgtEl>
                                        <p:attrNameLst>
                                          <p:attrName>style.visibility</p:attrName>
                                        </p:attrNameLst>
                                      </p:cBhvr>
                                      <p:to>
                                        <p:strVal val="visible"/>
                                      </p:to>
                                    </p:set>
                                    <p:anim calcmode="lin" valueType="num">
                                      <p:cBhvr additive="base">
                                        <p:cTn id="49" dur="2000" fill="hold"/>
                                        <p:tgtEl>
                                          <p:spTgt spid="555010">
                                            <p:txEl>
                                              <p:pRg st="7" end="7"/>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5550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55012"/>
                                        </p:tgtEl>
                                        <p:attrNameLst>
                                          <p:attrName>style.visibility</p:attrName>
                                        </p:attrNameLst>
                                      </p:cBhvr>
                                      <p:to>
                                        <p:strVal val="visible"/>
                                      </p:to>
                                    </p:set>
                                    <p:anim calcmode="lin" valueType="num">
                                      <p:cBhvr additive="base">
                                        <p:cTn id="55" dur="1000" fill="hold"/>
                                        <p:tgtEl>
                                          <p:spTgt spid="555012"/>
                                        </p:tgtEl>
                                        <p:attrNameLst>
                                          <p:attrName>ppt_x</p:attrName>
                                        </p:attrNameLst>
                                      </p:cBhvr>
                                      <p:tavLst>
                                        <p:tav tm="0">
                                          <p:val>
                                            <p:strVal val="1+#ppt_w/2"/>
                                          </p:val>
                                        </p:tav>
                                        <p:tav tm="100000">
                                          <p:val>
                                            <p:strVal val="#ppt_x"/>
                                          </p:val>
                                        </p:tav>
                                      </p:tavLst>
                                    </p:anim>
                                    <p:anim calcmode="lin" valueType="num">
                                      <p:cBhvr additive="base">
                                        <p:cTn id="56" dur="1000" fill="hold"/>
                                        <p:tgtEl>
                                          <p:spTgt spid="55501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555013"/>
                                        </p:tgtEl>
                                        <p:attrNameLst>
                                          <p:attrName>style.visibility</p:attrName>
                                        </p:attrNameLst>
                                      </p:cBhvr>
                                      <p:to>
                                        <p:strVal val="visible"/>
                                      </p:to>
                                    </p:set>
                                    <p:anim calcmode="lin" valueType="num">
                                      <p:cBhvr additive="base">
                                        <p:cTn id="59" dur="1000" fill="hold"/>
                                        <p:tgtEl>
                                          <p:spTgt spid="555013"/>
                                        </p:tgtEl>
                                        <p:attrNameLst>
                                          <p:attrName>ppt_x</p:attrName>
                                        </p:attrNameLst>
                                      </p:cBhvr>
                                      <p:tavLst>
                                        <p:tav tm="0">
                                          <p:val>
                                            <p:strVal val="1+#ppt_w/2"/>
                                          </p:val>
                                        </p:tav>
                                        <p:tav tm="100000">
                                          <p:val>
                                            <p:strVal val="#ppt_x"/>
                                          </p:val>
                                        </p:tav>
                                      </p:tavLst>
                                    </p:anim>
                                    <p:anim calcmode="lin" valueType="num">
                                      <p:cBhvr additive="base">
                                        <p:cTn id="60" dur="1000" fill="hold"/>
                                        <p:tgtEl>
                                          <p:spTgt spid="555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animBg="1"/>
      <p:bldP spid="5550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body" idx="4294967295"/>
          </p:nvPr>
        </p:nvSpPr>
        <p:spPr>
          <a:xfrm>
            <a:off x="241498" y="1268760"/>
            <a:ext cx="8445302" cy="4608513"/>
          </a:xfrm>
        </p:spPr>
        <p:txBody>
          <a:bodyPr/>
          <a:lstStyle/>
          <a:p>
            <a:pPr>
              <a:spcAft>
                <a:spcPct val="20000"/>
              </a:spcAft>
              <a:buFont typeface="Wingdings" panose="05000000000000000000" pitchFamily="2" charset="2"/>
              <a:buChar char="l"/>
            </a:pPr>
            <a:r>
              <a:rPr lang="zh-CN" altLang="en-US" b="0" dirty="0">
                <a:ea typeface="黑体" pitchFamily="49" charset="-122"/>
              </a:rPr>
              <a:t>绝对装入方式</a:t>
            </a:r>
            <a:endParaRPr lang="zh-CN" altLang="en-US" b="0" dirty="0">
              <a:solidFill>
                <a:srgbClr val="FF0000"/>
              </a:solidFill>
              <a:effectLst>
                <a:outerShdw blurRad="38100" dist="38100" dir="2700000" algn="tl">
                  <a:srgbClr val="C0C0C0"/>
                </a:outerShdw>
              </a:effectLst>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在编译时就知道程序将驻留在内存中的具体位置，</a:t>
            </a:r>
            <a:r>
              <a:rPr lang="zh-CN" altLang="en-US" dirty="0">
                <a:solidFill>
                  <a:srgbClr val="FF0000"/>
                </a:solidFill>
                <a:latin typeface="楷体_GB2312" pitchFamily="49" charset="-122"/>
                <a:ea typeface="楷体_GB2312" pitchFamily="49" charset="-122"/>
              </a:rPr>
              <a:t>编译程序</a:t>
            </a:r>
            <a:r>
              <a:rPr lang="zh-CN" altLang="en-US" b="0" dirty="0">
                <a:latin typeface="楷体_GB2312" pitchFamily="49" charset="-122"/>
                <a:ea typeface="楷体_GB2312" pitchFamily="49" charset="-122"/>
              </a:rPr>
              <a:t>产生绝对地址的目标代码。</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绝对装入程序按照装入模块中的地址，将程序和数据装入内存。装入模块在装入内存时，由于</a:t>
            </a:r>
            <a:r>
              <a:rPr lang="zh-CN" altLang="en-US" dirty="0">
                <a:solidFill>
                  <a:srgbClr val="FF0000"/>
                </a:solidFill>
                <a:latin typeface="楷体_GB2312" pitchFamily="49" charset="-122"/>
                <a:ea typeface="楷体_GB2312" pitchFamily="49" charset="-122"/>
              </a:rPr>
              <a:t>程序中的逻辑地址与实际内存地址完全相同</a:t>
            </a:r>
            <a:r>
              <a:rPr lang="zh-CN" altLang="en-US" b="0" dirty="0">
                <a:latin typeface="楷体_GB2312" pitchFamily="49" charset="-122"/>
                <a:ea typeface="楷体_GB2312" pitchFamily="49" charset="-122"/>
              </a:rPr>
              <a:t>，故不需对程序和数据的地址进行修改。  </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为了便于程序的修改</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对编译的程序采用</a:t>
            </a:r>
            <a:r>
              <a:rPr lang="zh-CN" altLang="en-US" dirty="0">
                <a:solidFill>
                  <a:srgbClr val="FF0000"/>
                </a:solidFill>
                <a:latin typeface="楷体_GB2312" pitchFamily="49" charset="-122"/>
                <a:ea typeface="楷体_GB2312" pitchFamily="49" charset="-122"/>
              </a:rPr>
              <a:t>符号地址</a:t>
            </a:r>
            <a:r>
              <a:rPr lang="zh-CN" altLang="en-US" b="0" dirty="0">
                <a:latin typeface="楷体_GB2312" pitchFamily="49" charset="-122"/>
                <a:ea typeface="楷体_GB2312" pitchFamily="49" charset="-122"/>
              </a:rPr>
              <a:t>，然后在编译或汇编时，再将这些符号地址转换为绝对地址。</a:t>
            </a:r>
            <a:endParaRPr lang="zh-CN" altLang="en-US" b="0" dirty="0">
              <a:latin typeface="楷体_GB2312" pitchFamily="49" charset="-122"/>
              <a:ea typeface="楷体_GB2312" pitchFamily="49" charset="-122"/>
            </a:endParaRPr>
          </a:p>
        </p:txBody>
      </p:sp>
      <p:sp>
        <p:nvSpPr>
          <p:cNvPr id="25600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002">
                                            <p:txEl>
                                              <p:pRg st="0" end="0"/>
                                            </p:txEl>
                                          </p:spTgt>
                                        </p:tgtEl>
                                        <p:attrNameLst>
                                          <p:attrName>style.visibility</p:attrName>
                                        </p:attrNameLst>
                                      </p:cBhvr>
                                      <p:to>
                                        <p:strVal val="visible"/>
                                      </p:to>
                                    </p:set>
                                    <p:anim calcmode="lin" valueType="num">
                                      <p:cBhvr additive="base">
                                        <p:cTn id="7" dur="500" fill="hold"/>
                                        <p:tgtEl>
                                          <p:spTgt spid="2560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02">
                                            <p:txEl>
                                              <p:pRg st="1" end="1"/>
                                            </p:txEl>
                                          </p:spTgt>
                                        </p:tgtEl>
                                        <p:attrNameLst>
                                          <p:attrName>style.visibility</p:attrName>
                                        </p:attrNameLst>
                                      </p:cBhvr>
                                      <p:to>
                                        <p:strVal val="visible"/>
                                      </p:to>
                                    </p:set>
                                    <p:anim calcmode="lin" valueType="num">
                                      <p:cBhvr additive="base">
                                        <p:cTn id="13" dur="1000" fill="hold"/>
                                        <p:tgtEl>
                                          <p:spTgt spid="25600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02">
                                            <p:txEl>
                                              <p:pRg st="2" end="2"/>
                                            </p:txEl>
                                          </p:spTgt>
                                        </p:tgtEl>
                                        <p:attrNameLst>
                                          <p:attrName>style.visibility</p:attrName>
                                        </p:attrNameLst>
                                      </p:cBhvr>
                                      <p:to>
                                        <p:strVal val="visible"/>
                                      </p:to>
                                    </p:set>
                                    <p:anim calcmode="lin" valueType="num">
                                      <p:cBhvr additive="base">
                                        <p:cTn id="19" dur="1000" fill="hold"/>
                                        <p:tgtEl>
                                          <p:spTgt spid="25600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560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6002">
                                            <p:txEl>
                                              <p:pRg st="3" end="3"/>
                                            </p:txEl>
                                          </p:spTgt>
                                        </p:tgtEl>
                                        <p:attrNameLst>
                                          <p:attrName>style.visibility</p:attrName>
                                        </p:attrNameLst>
                                      </p:cBhvr>
                                      <p:to>
                                        <p:strVal val="visible"/>
                                      </p:to>
                                    </p:set>
                                    <p:anim calcmode="lin" valueType="num">
                                      <p:cBhvr additive="base">
                                        <p:cTn id="25" dur="1000" fill="hold"/>
                                        <p:tgtEl>
                                          <p:spTgt spid="25600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5600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grpSp>
        <p:nvGrpSpPr>
          <p:cNvPr id="271399" name="Group 39"/>
          <p:cNvGrpSpPr/>
          <p:nvPr/>
        </p:nvGrpSpPr>
        <p:grpSpPr bwMode="auto">
          <a:xfrm>
            <a:off x="4284663" y="1700213"/>
            <a:ext cx="2708275" cy="4462462"/>
            <a:chOff x="2699" y="1071"/>
            <a:chExt cx="1706" cy="2811"/>
          </a:xfrm>
        </p:grpSpPr>
        <p:sp>
          <p:nvSpPr>
            <p:cNvPr id="271380" name="Text Box 20"/>
            <p:cNvSpPr txBox="1">
              <a:spLocks noChangeArrowheads="1"/>
            </p:cNvSpPr>
            <p:nvPr/>
          </p:nvSpPr>
          <p:spPr bwMode="auto">
            <a:xfrm>
              <a:off x="3288" y="1389"/>
              <a:ext cx="1033" cy="2176"/>
            </a:xfrm>
            <a:prstGeom prst="rect">
              <a:avLst/>
            </a:prstGeom>
            <a:solidFill>
              <a:srgbClr val="FFFF99"/>
            </a:solidFill>
            <a:ln w="9525">
              <a:solidFill>
                <a:srgbClr val="000000"/>
              </a:solidFill>
              <a:miter lim="800000"/>
            </a:ln>
          </p:spPr>
          <p:txBody>
            <a:bodyPr/>
            <a:lstStyle/>
            <a:p>
              <a:pPr eaLnBrk="0" hangingPunct="0">
                <a:spcBef>
                  <a:spcPct val="20000"/>
                </a:spcBef>
                <a:spcAft>
                  <a:spcPct val="20000"/>
                </a:spcAft>
              </a:pPr>
              <a:r>
                <a:rPr kumimoji="0" lang="zh-CN" altLang="en-US" sz="1600" b="1"/>
                <a:t>程序</a:t>
              </a:r>
              <a:endParaRPr kumimoji="0" lang="zh-CN" altLang="en-US" sz="1600" b="1"/>
            </a:p>
            <a:p>
              <a:pPr eaLnBrk="0" hangingPunct="0">
                <a:spcBef>
                  <a:spcPct val="20000"/>
                </a:spcBef>
                <a:spcAft>
                  <a:spcPct val="20000"/>
                </a:spcAft>
              </a:pPr>
              <a:r>
                <a:rPr kumimoji="0" lang="en-US" altLang="zh-CN" sz="1600" b="1"/>
                <a:t>JUMP 1324</a:t>
              </a:r>
              <a:endParaRPr kumimoji="0" lang="en-US" altLang="zh-CN" sz="1600" b="1"/>
            </a:p>
            <a:p>
              <a:pPr eaLnBrk="0" hangingPunct="0">
                <a:spcBef>
                  <a:spcPct val="20000"/>
                </a:spcBef>
                <a:spcAft>
                  <a:spcPct val="20000"/>
                </a:spcAft>
              </a:pPr>
              <a:r>
                <a:rPr kumimoji="0" lang="en-US" altLang="zh-CN" sz="1600" b="1"/>
                <a:t>I:</a:t>
              </a:r>
              <a:endParaRPr kumimoji="0" lang="en-US" altLang="zh-CN" sz="1600" b="1"/>
            </a:p>
            <a:p>
              <a:pPr eaLnBrk="0" hangingPunct="0">
                <a:spcBef>
                  <a:spcPct val="20000"/>
                </a:spcBef>
                <a:spcAft>
                  <a:spcPct val="20000"/>
                </a:spcAft>
              </a:pPr>
              <a:r>
                <a:rPr kumimoji="0" lang="en-US" altLang="zh-CN" sz="1600" b="1"/>
                <a:t>LOAD 2334</a:t>
              </a:r>
              <a:endParaRPr kumimoji="0" lang="en-US" altLang="zh-CN" sz="1600" b="1"/>
            </a:p>
            <a:p>
              <a:pPr eaLnBrk="0" hangingPunct="0"/>
              <a:endParaRPr kumimoji="0" lang="en-US" altLang="zh-CN" sz="1600" b="1"/>
            </a:p>
          </p:txBody>
        </p:sp>
        <p:sp>
          <p:nvSpPr>
            <p:cNvPr id="271382" name="Text Box 22"/>
            <p:cNvSpPr txBox="1">
              <a:spLocks noChangeArrowheads="1"/>
            </p:cNvSpPr>
            <p:nvPr/>
          </p:nvSpPr>
          <p:spPr bwMode="auto">
            <a:xfrm>
              <a:off x="3288" y="2614"/>
              <a:ext cx="1033" cy="9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endParaRPr kumimoji="0" lang="zh-CN" altLang="en-US" sz="1600" b="1"/>
            </a:p>
            <a:p>
              <a:pPr eaLnBrk="0" hangingPunct="0"/>
              <a:endParaRPr kumimoji="0" lang="zh-CN" altLang="en-US" sz="1600" b="1"/>
            </a:p>
            <a:p>
              <a:pPr eaLnBrk="0" hangingPunct="0"/>
              <a:endParaRPr kumimoji="0" lang="zh-CN" altLang="en-US" sz="1600" b="1"/>
            </a:p>
            <a:p>
              <a:pPr eaLnBrk="0" hangingPunct="0"/>
              <a:r>
                <a:rPr kumimoji="0" lang="en-US" altLang="zh-CN" sz="1600" b="1"/>
                <a:t>j</a:t>
              </a:r>
              <a:endParaRPr kumimoji="0" lang="en-US" altLang="zh-CN" sz="1600" b="1"/>
            </a:p>
          </p:txBody>
        </p:sp>
        <p:sp>
          <p:nvSpPr>
            <p:cNvPr id="271383" name="Text Box 23"/>
            <p:cNvSpPr txBox="1">
              <a:spLocks noChangeArrowheads="1"/>
            </p:cNvSpPr>
            <p:nvPr/>
          </p:nvSpPr>
          <p:spPr bwMode="auto">
            <a:xfrm>
              <a:off x="3243" y="3612"/>
              <a:ext cx="116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pitchFamily="2" charset="-122"/>
                </a:rPr>
                <a:t>(b) </a:t>
              </a:r>
              <a:r>
                <a:rPr kumimoji="0" lang="zh-CN" altLang="en-US" sz="1600" b="1">
                  <a:latin typeface="宋体" pitchFamily="2" charset="-122"/>
                </a:rPr>
                <a:t>装入模块</a:t>
              </a:r>
              <a:endParaRPr kumimoji="0" lang="zh-CN" altLang="en-US" sz="1600" b="1">
                <a:latin typeface="宋体" pitchFamily="2" charset="-122"/>
              </a:endParaRPr>
            </a:p>
          </p:txBody>
        </p:sp>
        <p:sp>
          <p:nvSpPr>
            <p:cNvPr id="271384" name="Text Box 24"/>
            <p:cNvSpPr txBox="1">
              <a:spLocks noChangeArrowheads="1"/>
            </p:cNvSpPr>
            <p:nvPr/>
          </p:nvSpPr>
          <p:spPr bwMode="auto">
            <a:xfrm>
              <a:off x="2699" y="1071"/>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绝对地址</a:t>
              </a:r>
              <a:endParaRPr kumimoji="0" lang="zh-CN" altLang="en-US" sz="1600" b="1"/>
            </a:p>
          </p:txBody>
        </p:sp>
        <p:sp>
          <p:nvSpPr>
            <p:cNvPr id="271385" name="Text Box 25"/>
            <p:cNvSpPr txBox="1">
              <a:spLocks noChangeArrowheads="1"/>
            </p:cNvSpPr>
            <p:nvPr/>
          </p:nvSpPr>
          <p:spPr bwMode="auto">
            <a:xfrm>
              <a:off x="2780" y="1334"/>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1024</a:t>
              </a:r>
              <a:endParaRPr kumimoji="0" lang="en-US" altLang="zh-CN" sz="1600" b="1"/>
            </a:p>
          </p:txBody>
        </p:sp>
        <p:sp>
          <p:nvSpPr>
            <p:cNvPr id="271386" name="Text Box 26"/>
            <p:cNvSpPr txBox="1">
              <a:spLocks noChangeArrowheads="1"/>
            </p:cNvSpPr>
            <p:nvPr/>
          </p:nvSpPr>
          <p:spPr bwMode="auto">
            <a:xfrm>
              <a:off x="2789" y="2033"/>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1324</a:t>
              </a:r>
              <a:endParaRPr kumimoji="0" lang="en-US" altLang="zh-CN" sz="1600" b="1"/>
            </a:p>
          </p:txBody>
        </p:sp>
        <p:sp>
          <p:nvSpPr>
            <p:cNvPr id="271387" name="Text Box 27"/>
            <p:cNvSpPr txBox="1">
              <a:spLocks noChangeArrowheads="1"/>
            </p:cNvSpPr>
            <p:nvPr/>
          </p:nvSpPr>
          <p:spPr bwMode="auto">
            <a:xfrm>
              <a:off x="2816" y="3095"/>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2334</a:t>
              </a:r>
              <a:endParaRPr kumimoji="0" lang="en-US" altLang="zh-CN" sz="1600" b="1"/>
            </a:p>
          </p:txBody>
        </p:sp>
      </p:grpSp>
      <p:grpSp>
        <p:nvGrpSpPr>
          <p:cNvPr id="271398" name="Group 38"/>
          <p:cNvGrpSpPr/>
          <p:nvPr/>
        </p:nvGrpSpPr>
        <p:grpSpPr bwMode="auto">
          <a:xfrm>
            <a:off x="1258888" y="1700213"/>
            <a:ext cx="2592387" cy="4460875"/>
            <a:chOff x="793" y="1071"/>
            <a:chExt cx="1633" cy="2810"/>
          </a:xfrm>
        </p:grpSpPr>
        <p:sp>
          <p:nvSpPr>
            <p:cNvPr id="271377" name="Text Box 17"/>
            <p:cNvSpPr txBox="1">
              <a:spLocks noChangeArrowheads="1"/>
            </p:cNvSpPr>
            <p:nvPr/>
          </p:nvSpPr>
          <p:spPr bwMode="auto">
            <a:xfrm>
              <a:off x="1338" y="3611"/>
              <a:ext cx="10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pitchFamily="2" charset="-122"/>
                </a:rPr>
                <a:t>(a) </a:t>
              </a:r>
              <a:r>
                <a:rPr kumimoji="0" lang="zh-CN" altLang="en-US" sz="1600" b="1">
                  <a:latin typeface="宋体" pitchFamily="2" charset="-122"/>
                </a:rPr>
                <a:t>目标模块</a:t>
              </a:r>
              <a:endParaRPr kumimoji="0" lang="zh-CN" altLang="en-US" sz="1600" b="1">
                <a:latin typeface="宋体" pitchFamily="2" charset="-122"/>
              </a:endParaRPr>
            </a:p>
          </p:txBody>
        </p:sp>
        <p:sp>
          <p:nvSpPr>
            <p:cNvPr id="271388" name="Text Box 28"/>
            <p:cNvSpPr txBox="1">
              <a:spLocks noChangeArrowheads="1"/>
            </p:cNvSpPr>
            <p:nvPr/>
          </p:nvSpPr>
          <p:spPr bwMode="auto">
            <a:xfrm>
              <a:off x="1383" y="1389"/>
              <a:ext cx="1033" cy="2176"/>
            </a:xfrm>
            <a:prstGeom prst="rect">
              <a:avLst/>
            </a:prstGeom>
            <a:solidFill>
              <a:srgbClr val="FFCC99"/>
            </a:solidFill>
            <a:ln w="9525">
              <a:solidFill>
                <a:srgbClr val="000000"/>
              </a:solidFill>
              <a:miter lim="800000"/>
            </a:ln>
          </p:spPr>
          <p:txBody>
            <a:bodyPr/>
            <a:lstStyle/>
            <a:p>
              <a:pPr eaLnBrk="0" hangingPunct="0">
                <a:spcBef>
                  <a:spcPct val="20000"/>
                </a:spcBef>
                <a:spcAft>
                  <a:spcPct val="20000"/>
                </a:spcAft>
              </a:pPr>
              <a:r>
                <a:rPr kumimoji="0" lang="zh-CN" altLang="en-US" sz="1600" b="1" dirty="0"/>
                <a:t>程序</a:t>
              </a:r>
              <a:endParaRPr kumimoji="0" lang="zh-CN" altLang="en-US" sz="1600" b="1" dirty="0"/>
            </a:p>
            <a:p>
              <a:pPr eaLnBrk="0" hangingPunct="0">
                <a:spcBef>
                  <a:spcPct val="20000"/>
                </a:spcBef>
                <a:spcAft>
                  <a:spcPct val="20000"/>
                </a:spcAft>
              </a:pPr>
              <a:r>
                <a:rPr kumimoji="0" lang="en-US" altLang="zh-CN" sz="1600" b="1" dirty="0"/>
                <a:t>JUMP I</a:t>
              </a:r>
              <a:endParaRPr kumimoji="0" lang="en-US" altLang="zh-CN" sz="1600" b="1" dirty="0"/>
            </a:p>
            <a:p>
              <a:pPr eaLnBrk="0" hangingPunct="0">
                <a:spcBef>
                  <a:spcPct val="20000"/>
                </a:spcBef>
                <a:spcAft>
                  <a:spcPct val="20000"/>
                </a:spcAft>
              </a:pPr>
              <a:r>
                <a:rPr kumimoji="0" lang="en-US" altLang="zh-CN" sz="1600" b="1" dirty="0"/>
                <a:t>I:</a:t>
              </a:r>
              <a:endParaRPr kumimoji="0" lang="en-US" altLang="zh-CN" sz="1600" b="1" dirty="0"/>
            </a:p>
            <a:p>
              <a:pPr eaLnBrk="0" hangingPunct="0">
                <a:spcBef>
                  <a:spcPct val="20000"/>
                </a:spcBef>
                <a:spcAft>
                  <a:spcPct val="20000"/>
                </a:spcAft>
              </a:pPr>
              <a:r>
                <a:rPr kumimoji="0" lang="en-US" altLang="zh-CN" sz="1600" b="1" dirty="0"/>
                <a:t>LOAD j</a:t>
              </a:r>
              <a:endParaRPr kumimoji="0" lang="en-US" altLang="zh-CN" sz="1600" b="1" dirty="0"/>
            </a:p>
            <a:p>
              <a:pPr eaLnBrk="0" hangingPunct="0"/>
              <a:endParaRPr kumimoji="0" lang="en-US" altLang="zh-CN" sz="1600" b="1" dirty="0"/>
            </a:p>
          </p:txBody>
        </p:sp>
        <p:sp>
          <p:nvSpPr>
            <p:cNvPr id="271389" name="Text Box 29"/>
            <p:cNvSpPr txBox="1">
              <a:spLocks noChangeArrowheads="1"/>
            </p:cNvSpPr>
            <p:nvPr/>
          </p:nvSpPr>
          <p:spPr bwMode="auto">
            <a:xfrm>
              <a:off x="1382" y="2613"/>
              <a:ext cx="1033" cy="9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endParaRPr kumimoji="0" lang="zh-CN" altLang="en-US" sz="1600" b="1"/>
            </a:p>
            <a:p>
              <a:pPr eaLnBrk="0" hangingPunct="0"/>
              <a:endParaRPr kumimoji="0" lang="zh-CN" altLang="en-US" sz="1600" b="1"/>
            </a:p>
            <a:p>
              <a:pPr eaLnBrk="0" hangingPunct="0"/>
              <a:endParaRPr kumimoji="0" lang="zh-CN" altLang="en-US" sz="1600" b="1"/>
            </a:p>
            <a:p>
              <a:pPr eaLnBrk="0" hangingPunct="0"/>
              <a:r>
                <a:rPr kumimoji="0" lang="en-US" altLang="zh-CN" sz="1600" b="1"/>
                <a:t>j</a:t>
              </a:r>
              <a:endParaRPr kumimoji="0" lang="en-US" altLang="zh-CN" sz="1600" b="1"/>
            </a:p>
          </p:txBody>
        </p:sp>
        <p:sp>
          <p:nvSpPr>
            <p:cNvPr id="271390" name="Text Box 30"/>
            <p:cNvSpPr txBox="1">
              <a:spLocks noChangeArrowheads="1"/>
            </p:cNvSpPr>
            <p:nvPr/>
          </p:nvSpPr>
          <p:spPr bwMode="auto">
            <a:xfrm>
              <a:off x="793" y="1071"/>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符号地址</a:t>
              </a:r>
              <a:endParaRPr kumimoji="0" lang="zh-CN" altLang="en-US" sz="1600" b="1"/>
            </a:p>
          </p:txBody>
        </p:sp>
      </p:grpSp>
      <p:sp>
        <p:nvSpPr>
          <p:cNvPr id="271397" name="Rectangle 37"/>
          <p:cNvSpPr>
            <a:spLocks noGrp="1"/>
          </p:cNvSpPr>
          <p:nvPr>
            <p:ph type="body" idx="4294967295"/>
          </p:nvPr>
        </p:nvSpPr>
        <p:spPr>
          <a:xfrm>
            <a:off x="0" y="1125538"/>
            <a:ext cx="8229600" cy="3916362"/>
          </a:xfrm>
          <a:noFill/>
        </p:spPr>
        <p:txBody>
          <a:bodyPr/>
          <a:lstStyle/>
          <a:p>
            <a:pPr>
              <a:lnSpc>
                <a:spcPct val="80000"/>
              </a:lnSpc>
              <a:spcAft>
                <a:spcPct val="20000"/>
              </a:spcAft>
              <a:buFont typeface="Wingdings" panose="05000000000000000000" pitchFamily="2" charset="2"/>
              <a:buChar char="l"/>
            </a:pPr>
            <a:r>
              <a:rPr lang="zh-CN" altLang="en-US" b="0" dirty="0">
                <a:ea typeface="黑体" pitchFamily="49" charset="-122"/>
              </a:rPr>
              <a:t>绝对装入方式示例</a:t>
            </a:r>
            <a:endParaRPr lang="zh-CN" altLang="en-US" b="0"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1397">
                                            <p:txEl>
                                              <p:pRg st="0" end="0"/>
                                            </p:txEl>
                                          </p:spTgt>
                                        </p:tgtEl>
                                        <p:attrNameLst>
                                          <p:attrName>style.visibility</p:attrName>
                                        </p:attrNameLst>
                                      </p:cBhvr>
                                      <p:to>
                                        <p:strVal val="visible"/>
                                      </p:to>
                                    </p:set>
                                    <p:anim calcmode="lin" valueType="num">
                                      <p:cBhvr additive="base">
                                        <p:cTn id="7" dur="500" fill="hold"/>
                                        <p:tgtEl>
                                          <p:spTgt spid="2713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1398"/>
                                        </p:tgtEl>
                                        <p:attrNameLst>
                                          <p:attrName>style.visibility</p:attrName>
                                        </p:attrNameLst>
                                      </p:cBhvr>
                                      <p:to>
                                        <p:strVal val="visible"/>
                                      </p:to>
                                    </p:set>
                                    <p:anim calcmode="lin" valueType="num">
                                      <p:cBhvr additive="base">
                                        <p:cTn id="13" dur="500" fill="hold"/>
                                        <p:tgtEl>
                                          <p:spTgt spid="271398"/>
                                        </p:tgtEl>
                                        <p:attrNameLst>
                                          <p:attrName>ppt_x</p:attrName>
                                        </p:attrNameLst>
                                      </p:cBhvr>
                                      <p:tavLst>
                                        <p:tav tm="0">
                                          <p:val>
                                            <p:strVal val="0-#ppt_w/2"/>
                                          </p:val>
                                        </p:tav>
                                        <p:tav tm="100000">
                                          <p:val>
                                            <p:strVal val="#ppt_x"/>
                                          </p:val>
                                        </p:tav>
                                      </p:tavLst>
                                    </p:anim>
                                    <p:anim calcmode="lin" valueType="num">
                                      <p:cBhvr additive="base">
                                        <p:cTn id="14" dur="500" fill="hold"/>
                                        <p:tgtEl>
                                          <p:spTgt spid="2713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71399"/>
                                        </p:tgtEl>
                                        <p:attrNameLst>
                                          <p:attrName>style.visibility</p:attrName>
                                        </p:attrNameLst>
                                      </p:cBhvr>
                                      <p:to>
                                        <p:strVal val="visible"/>
                                      </p:to>
                                    </p:set>
                                    <p:anim calcmode="lin" valueType="num">
                                      <p:cBhvr additive="base">
                                        <p:cTn id="19" dur="1000" fill="hold"/>
                                        <p:tgtEl>
                                          <p:spTgt spid="271399"/>
                                        </p:tgtEl>
                                        <p:attrNameLst>
                                          <p:attrName>ppt_x</p:attrName>
                                        </p:attrNameLst>
                                      </p:cBhvr>
                                      <p:tavLst>
                                        <p:tav tm="0">
                                          <p:val>
                                            <p:strVal val="1+#ppt_w/2"/>
                                          </p:val>
                                        </p:tav>
                                        <p:tav tm="100000">
                                          <p:val>
                                            <p:strVal val="#ppt_x"/>
                                          </p:val>
                                        </p:tav>
                                      </p:tavLst>
                                    </p:anim>
                                    <p:anim calcmode="lin" valueType="num">
                                      <p:cBhvr additive="base">
                                        <p:cTn id="20" dur="1000" fill="hold"/>
                                        <p:tgtEl>
                                          <p:spTgt spid="271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p:cNvSpPr>
          <p:nvPr>
            <p:ph type="body" idx="4294967295"/>
          </p:nvPr>
        </p:nvSpPr>
        <p:spPr>
          <a:xfrm>
            <a:off x="0" y="1558925"/>
            <a:ext cx="7850188" cy="4175125"/>
          </a:xfrm>
        </p:spPr>
        <p:txBody>
          <a:bodyPr/>
          <a:lstStyle/>
          <a:p>
            <a:pPr>
              <a:spcAft>
                <a:spcPct val="10000"/>
              </a:spcAft>
              <a:buFont typeface="Wingdings" panose="05000000000000000000" pitchFamily="2" charset="2"/>
              <a:buChar char="l"/>
            </a:pPr>
            <a:r>
              <a:rPr lang="zh-CN" altLang="en-US" b="0" dirty="0">
                <a:ea typeface="黑体" pitchFamily="49" charset="-122"/>
              </a:rPr>
              <a:t>绝对装入方式的优点</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实现简单，无须进行逻辑地址到物理地址的变换</a:t>
            </a:r>
            <a:r>
              <a:rPr lang="zh-CN" altLang="en-US" b="0" dirty="0">
                <a:ea typeface="仿宋_GB2312" pitchFamily="49" charset="-122"/>
              </a:rPr>
              <a:t>。</a:t>
            </a:r>
            <a:endParaRPr lang="zh-CN" altLang="en-US" b="0" dirty="0">
              <a:ea typeface="黑体" pitchFamily="49" charset="-122"/>
            </a:endParaRPr>
          </a:p>
          <a:p>
            <a:pPr>
              <a:spcAft>
                <a:spcPct val="10000"/>
              </a:spcAft>
              <a:buFont typeface="Wingdings" panose="05000000000000000000" pitchFamily="2" charset="2"/>
              <a:buChar char="l"/>
            </a:pPr>
            <a:r>
              <a:rPr lang="zh-CN" altLang="en-US" b="0" dirty="0">
                <a:ea typeface="黑体" pitchFamily="49" charset="-122"/>
              </a:rPr>
              <a:t>绝对装入方式的缺点</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ea typeface="楷体_GB2312" pitchFamily="49" charset="-122"/>
              </a:rPr>
              <a:t>程序每次必须装入同一内存区；</a:t>
            </a:r>
            <a:endParaRPr lang="zh-CN" altLang="en-US" b="0" dirty="0">
              <a:ea typeface="楷体_GB2312" pitchFamily="49" charset="-122"/>
            </a:endParaRPr>
          </a:p>
          <a:p>
            <a:pPr lvl="1">
              <a:spcAft>
                <a:spcPct val="10000"/>
              </a:spcAft>
              <a:buFont typeface="Wingdings" panose="05000000000000000000" pitchFamily="2" charset="2"/>
              <a:buChar char="Ø"/>
            </a:pPr>
            <a:r>
              <a:rPr lang="zh-CN" altLang="en-US" b="0" dirty="0">
                <a:ea typeface="楷体_GB2312" pitchFamily="49" charset="-122"/>
              </a:rPr>
              <a:t>程序员必须事先了解内存的使用情况，根据内存情况确定程序的逻辑地址；</a:t>
            </a:r>
            <a:endParaRPr lang="zh-CN" altLang="en-US" b="0" dirty="0">
              <a:ea typeface="楷体_GB2312" pitchFamily="49" charset="-122"/>
            </a:endParaRPr>
          </a:p>
          <a:p>
            <a:pPr lvl="1">
              <a:spcAft>
                <a:spcPct val="10000"/>
              </a:spcAft>
              <a:buFont typeface="Wingdings" panose="05000000000000000000" pitchFamily="2" charset="2"/>
              <a:buChar char="Ø"/>
            </a:pPr>
            <a:r>
              <a:rPr lang="zh-CN" altLang="en-US" b="0" dirty="0">
                <a:ea typeface="楷体_GB2312" pitchFamily="49" charset="-122"/>
              </a:rPr>
              <a:t>不适于多道程序系统。</a:t>
            </a:r>
            <a:endParaRPr lang="zh-CN" altLang="en-US" b="0" dirty="0">
              <a:ea typeface="楷体_GB2312" pitchFamily="49" charset="-122"/>
            </a:endParaRPr>
          </a:p>
        </p:txBody>
      </p:sp>
      <p:sp>
        <p:nvSpPr>
          <p:cNvPr id="257028"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7026">
                                            <p:txEl>
                                              <p:pRg st="0" end="0"/>
                                            </p:txEl>
                                          </p:spTgt>
                                        </p:tgtEl>
                                        <p:attrNameLst>
                                          <p:attrName>style.visibility</p:attrName>
                                        </p:attrNameLst>
                                      </p:cBhvr>
                                      <p:to>
                                        <p:strVal val="visible"/>
                                      </p:to>
                                    </p:set>
                                    <p:anim calcmode="lin" valueType="num">
                                      <p:cBhvr additive="base">
                                        <p:cTn id="7" dur="500" fill="hold"/>
                                        <p:tgtEl>
                                          <p:spTgt spid="2570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70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7026">
                                            <p:txEl>
                                              <p:pRg st="1" end="1"/>
                                            </p:txEl>
                                          </p:spTgt>
                                        </p:tgtEl>
                                        <p:attrNameLst>
                                          <p:attrName>style.visibility</p:attrName>
                                        </p:attrNameLst>
                                      </p:cBhvr>
                                      <p:to>
                                        <p:strVal val="visible"/>
                                      </p:to>
                                    </p:set>
                                    <p:anim calcmode="lin" valueType="num">
                                      <p:cBhvr additive="base">
                                        <p:cTn id="13" dur="1000" fill="hold"/>
                                        <p:tgtEl>
                                          <p:spTgt spid="2570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70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7026">
                                            <p:txEl>
                                              <p:pRg st="2" end="2"/>
                                            </p:txEl>
                                          </p:spTgt>
                                        </p:tgtEl>
                                        <p:attrNameLst>
                                          <p:attrName>style.visibility</p:attrName>
                                        </p:attrNameLst>
                                      </p:cBhvr>
                                      <p:to>
                                        <p:strVal val="visible"/>
                                      </p:to>
                                    </p:set>
                                    <p:anim calcmode="lin" valueType="num">
                                      <p:cBhvr additive="base">
                                        <p:cTn id="19" dur="1000" fill="hold"/>
                                        <p:tgtEl>
                                          <p:spTgt spid="2570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570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7026">
                                            <p:txEl>
                                              <p:pRg st="3" end="3"/>
                                            </p:txEl>
                                          </p:spTgt>
                                        </p:tgtEl>
                                        <p:attrNameLst>
                                          <p:attrName>style.visibility</p:attrName>
                                        </p:attrNameLst>
                                      </p:cBhvr>
                                      <p:to>
                                        <p:strVal val="visible"/>
                                      </p:to>
                                    </p:set>
                                    <p:anim calcmode="lin" valueType="num">
                                      <p:cBhvr additive="base">
                                        <p:cTn id="25" dur="1000" fill="hold"/>
                                        <p:tgtEl>
                                          <p:spTgt spid="2570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570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7026">
                                            <p:txEl>
                                              <p:pRg st="4" end="4"/>
                                            </p:txEl>
                                          </p:spTgt>
                                        </p:tgtEl>
                                        <p:attrNameLst>
                                          <p:attrName>style.visibility</p:attrName>
                                        </p:attrNameLst>
                                      </p:cBhvr>
                                      <p:to>
                                        <p:strVal val="visible"/>
                                      </p:to>
                                    </p:set>
                                    <p:anim calcmode="lin" valueType="num">
                                      <p:cBhvr additive="base">
                                        <p:cTn id="31" dur="1000" fill="hold"/>
                                        <p:tgtEl>
                                          <p:spTgt spid="25702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570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7026">
                                            <p:txEl>
                                              <p:pRg st="5" end="5"/>
                                            </p:txEl>
                                          </p:spTgt>
                                        </p:tgtEl>
                                        <p:attrNameLst>
                                          <p:attrName>style.visibility</p:attrName>
                                        </p:attrNameLst>
                                      </p:cBhvr>
                                      <p:to>
                                        <p:strVal val="visible"/>
                                      </p:to>
                                    </p:set>
                                    <p:anim calcmode="lin" valueType="num">
                                      <p:cBhvr additive="base">
                                        <p:cTn id="37" dur="1000" fill="hold"/>
                                        <p:tgtEl>
                                          <p:spTgt spid="25702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5702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p:cNvSpPr>
          <p:nvPr>
            <p:ph type="body" idx="4294967295"/>
          </p:nvPr>
        </p:nvSpPr>
        <p:spPr>
          <a:xfrm>
            <a:off x="0" y="1339850"/>
            <a:ext cx="8229600" cy="4537075"/>
          </a:xfrm>
        </p:spPr>
        <p:txBody>
          <a:bodyPr/>
          <a:lstStyle/>
          <a:p>
            <a:pPr>
              <a:spcAft>
                <a:spcPct val="20000"/>
              </a:spcAft>
              <a:buFont typeface="Wingdings" panose="05000000000000000000" pitchFamily="2" charset="2"/>
              <a:buChar char="l"/>
            </a:pPr>
            <a:r>
              <a:rPr lang="zh-CN" altLang="en-US" b="0" dirty="0">
                <a:ea typeface="黑体" pitchFamily="49" charset="-122"/>
              </a:rPr>
              <a:t>可重定位装入方式</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编译时采用</a:t>
            </a:r>
            <a:r>
              <a:rPr lang="zh-CN" altLang="en-US" dirty="0">
                <a:solidFill>
                  <a:srgbClr val="FF0000"/>
                </a:solidFill>
                <a:latin typeface="楷体_GB2312" pitchFamily="49" charset="-122"/>
                <a:ea typeface="楷体_GB2312" pitchFamily="49" charset="-122"/>
              </a:rPr>
              <a:t>相对地址</a:t>
            </a:r>
            <a:r>
              <a:rPr lang="zh-CN" altLang="en-US" b="0" dirty="0">
                <a:latin typeface="楷体_GB2312" pitchFamily="49" charset="-122"/>
                <a:ea typeface="楷体_GB2312" pitchFamily="49" charset="-122"/>
              </a:rPr>
              <a:t>，即编译器假设是装入到从</a:t>
            </a:r>
            <a:r>
              <a:rPr lang="zh-CN" altLang="en-US" dirty="0">
                <a:solidFill>
                  <a:srgbClr val="FF0000"/>
                </a:solidFill>
                <a:latin typeface="楷体_GB2312" pitchFamily="49" charset="-122"/>
                <a:ea typeface="楷体_GB2312" pitchFamily="49" charset="-122"/>
              </a:rPr>
              <a:t>零</a:t>
            </a:r>
            <a:r>
              <a:rPr lang="zh-CN" altLang="en-US" b="0" dirty="0">
                <a:latin typeface="楷体_GB2312" pitchFamily="49" charset="-122"/>
                <a:ea typeface="楷体_GB2312" pitchFamily="49" charset="-122"/>
              </a:rPr>
              <a:t>开始的内存位置。</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允许将程序装入与逻辑地址不同的物理内存空间。即程序可以装入到内存的任何位置，其</a:t>
            </a:r>
            <a:r>
              <a:rPr lang="zh-CN" altLang="en-US" dirty="0">
                <a:solidFill>
                  <a:srgbClr val="FF0000"/>
                </a:solidFill>
                <a:latin typeface="楷体_GB2312" pitchFamily="49" charset="-122"/>
                <a:ea typeface="楷体_GB2312" pitchFamily="49" charset="-122"/>
              </a:rPr>
              <a:t>逻辑地址与装入内存后的物理地址无直接关系</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必须进行</a:t>
            </a:r>
            <a:r>
              <a:rPr lang="zh-CN" altLang="en-US" dirty="0">
                <a:solidFill>
                  <a:srgbClr val="FF0000"/>
                </a:solidFill>
                <a:latin typeface="楷体_GB2312" pitchFamily="49" charset="-122"/>
                <a:ea typeface="楷体_GB2312" pitchFamily="49" charset="-122"/>
              </a:rPr>
              <a:t>重定位</a:t>
            </a:r>
            <a:r>
              <a:rPr lang="zh-CN" altLang="en-US" b="0" dirty="0">
                <a:latin typeface="楷体_GB2312" pitchFamily="49" charset="-122"/>
                <a:ea typeface="楷体_GB2312" pitchFamily="49" charset="-122"/>
              </a:rPr>
              <a:t>，即</a:t>
            </a:r>
            <a:r>
              <a:rPr lang="zh-CN" altLang="en-US" dirty="0">
                <a:solidFill>
                  <a:srgbClr val="FF0000"/>
                </a:solidFill>
                <a:latin typeface="楷体_GB2312" pitchFamily="49" charset="-122"/>
                <a:ea typeface="楷体_GB2312" pitchFamily="49" charset="-122"/>
              </a:rPr>
              <a:t>装入程序</a:t>
            </a:r>
            <a:r>
              <a:rPr lang="zh-CN" altLang="en-US" b="0" dirty="0">
                <a:latin typeface="楷体_GB2312" pitchFamily="49" charset="-122"/>
                <a:ea typeface="楷体_GB2312" pitchFamily="49" charset="-122"/>
              </a:rPr>
              <a:t>根据装入的位置将逻辑地址转换为物理地址。</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dirty="0">
                <a:solidFill>
                  <a:srgbClr val="FF0000"/>
                </a:solidFill>
                <a:latin typeface="楷体_GB2312" pitchFamily="49" charset="-122"/>
                <a:ea typeface="楷体_GB2312" pitchFamily="49" charset="-122"/>
              </a:rPr>
              <a:t>静态重定位技术</a:t>
            </a:r>
            <a:r>
              <a:rPr lang="zh-CN" altLang="en-US" b="0" dirty="0">
                <a:latin typeface="楷体_GB2312" pitchFamily="49" charset="-122"/>
                <a:ea typeface="楷体_GB2312" pitchFamily="49" charset="-122"/>
              </a:rPr>
              <a:t>：地址映射在程序</a:t>
            </a:r>
            <a:r>
              <a:rPr lang="zh-CN" altLang="en-US" dirty="0">
                <a:solidFill>
                  <a:srgbClr val="FF0000"/>
                </a:solidFill>
                <a:latin typeface="楷体_GB2312" pitchFamily="49" charset="-122"/>
                <a:ea typeface="楷体_GB2312" pitchFamily="49" charset="-122"/>
              </a:rPr>
              <a:t>装入时</a:t>
            </a:r>
            <a:r>
              <a:rPr lang="zh-CN" altLang="en-US" b="0" dirty="0">
                <a:latin typeface="楷体_GB2312" pitchFamily="49" charset="-122"/>
                <a:ea typeface="楷体_GB2312" pitchFamily="49" charset="-122"/>
              </a:rPr>
              <a:t>进行，以后不再更改程序地址。</a:t>
            </a:r>
            <a:endParaRPr lang="zh-CN" altLang="en-US" b="0" dirty="0">
              <a:latin typeface="楷体_GB2312" pitchFamily="49" charset="-122"/>
              <a:ea typeface="楷体_GB2312" pitchFamily="49" charset="-122"/>
            </a:endParaRPr>
          </a:p>
        </p:txBody>
      </p:sp>
      <p:sp>
        <p:nvSpPr>
          <p:cNvPr id="27238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 calcmode="lin" valueType="num">
                                      <p:cBhvr additive="base">
                                        <p:cTn id="7" dur="500" fill="hold"/>
                                        <p:tgtEl>
                                          <p:spTgt spid="272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2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2386">
                                            <p:txEl>
                                              <p:pRg st="1" end="1"/>
                                            </p:txEl>
                                          </p:spTgt>
                                        </p:tgtEl>
                                        <p:attrNameLst>
                                          <p:attrName>style.visibility</p:attrName>
                                        </p:attrNameLst>
                                      </p:cBhvr>
                                      <p:to>
                                        <p:strVal val="visible"/>
                                      </p:to>
                                    </p:set>
                                    <p:anim calcmode="lin" valueType="num">
                                      <p:cBhvr additive="base">
                                        <p:cTn id="13" dur="1000" fill="hold"/>
                                        <p:tgtEl>
                                          <p:spTgt spid="27238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2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2386">
                                            <p:txEl>
                                              <p:pRg st="2" end="2"/>
                                            </p:txEl>
                                          </p:spTgt>
                                        </p:tgtEl>
                                        <p:attrNameLst>
                                          <p:attrName>style.visibility</p:attrName>
                                        </p:attrNameLst>
                                      </p:cBhvr>
                                      <p:to>
                                        <p:strVal val="visible"/>
                                      </p:to>
                                    </p:set>
                                    <p:anim calcmode="lin" valueType="num">
                                      <p:cBhvr additive="base">
                                        <p:cTn id="19" dur="1000" fill="hold"/>
                                        <p:tgtEl>
                                          <p:spTgt spid="27238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23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2386">
                                            <p:txEl>
                                              <p:pRg st="3" end="3"/>
                                            </p:txEl>
                                          </p:spTgt>
                                        </p:tgtEl>
                                        <p:attrNameLst>
                                          <p:attrName>style.visibility</p:attrName>
                                        </p:attrNameLst>
                                      </p:cBhvr>
                                      <p:to>
                                        <p:strVal val="visible"/>
                                      </p:to>
                                    </p:set>
                                    <p:anim calcmode="lin" valueType="num">
                                      <p:cBhvr additive="base">
                                        <p:cTn id="25" dur="1000" fill="hold"/>
                                        <p:tgtEl>
                                          <p:spTgt spid="27238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23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2386">
                                            <p:txEl>
                                              <p:pRg st="4" end="4"/>
                                            </p:txEl>
                                          </p:spTgt>
                                        </p:tgtEl>
                                        <p:attrNameLst>
                                          <p:attrName>style.visibility</p:attrName>
                                        </p:attrNameLst>
                                      </p:cBhvr>
                                      <p:to>
                                        <p:strVal val="visible"/>
                                      </p:to>
                                    </p:set>
                                    <p:anim calcmode="lin" valueType="num">
                                      <p:cBhvr additive="base">
                                        <p:cTn id="31" dur="1000" fill="hold"/>
                                        <p:tgtEl>
                                          <p:spTgt spid="27238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238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273423" name="Rectangle 15"/>
          <p:cNvSpPr>
            <a:spLocks noGrp="1"/>
          </p:cNvSpPr>
          <p:nvPr>
            <p:ph type="body" idx="4294967295"/>
          </p:nvPr>
        </p:nvSpPr>
        <p:spPr>
          <a:xfrm>
            <a:off x="0" y="1125538"/>
            <a:ext cx="8229600" cy="3916362"/>
          </a:xfrm>
          <a:noFill/>
        </p:spPr>
        <p:txBody>
          <a:bodyPr/>
          <a:lstStyle/>
          <a:p>
            <a:pPr>
              <a:lnSpc>
                <a:spcPct val="80000"/>
              </a:lnSpc>
              <a:spcAft>
                <a:spcPct val="20000"/>
              </a:spcAft>
              <a:buFont typeface="Wingdings" panose="05000000000000000000" pitchFamily="2" charset="2"/>
              <a:buChar char="l"/>
            </a:pPr>
            <a:r>
              <a:rPr lang="zh-CN" altLang="en-US" b="0" dirty="0">
                <a:ea typeface="黑体" pitchFamily="49" charset="-122"/>
              </a:rPr>
              <a:t>可重定位装入方式示例</a:t>
            </a:r>
            <a:endParaRPr lang="zh-CN" altLang="en-US" b="0" dirty="0">
              <a:ea typeface="黑体" pitchFamily="49" charset="-122"/>
            </a:endParaRPr>
          </a:p>
        </p:txBody>
      </p:sp>
      <p:grpSp>
        <p:nvGrpSpPr>
          <p:cNvPr id="273434" name="Group 26"/>
          <p:cNvGrpSpPr/>
          <p:nvPr/>
        </p:nvGrpSpPr>
        <p:grpSpPr bwMode="auto">
          <a:xfrm>
            <a:off x="3276600" y="1628775"/>
            <a:ext cx="2651125" cy="4462463"/>
            <a:chOff x="2064" y="1026"/>
            <a:chExt cx="1670" cy="2811"/>
          </a:xfrm>
        </p:grpSpPr>
        <p:sp>
          <p:nvSpPr>
            <p:cNvPr id="273413" name="Text Box 5"/>
            <p:cNvSpPr txBox="1">
              <a:spLocks noChangeArrowheads="1"/>
            </p:cNvSpPr>
            <p:nvPr/>
          </p:nvSpPr>
          <p:spPr bwMode="auto">
            <a:xfrm>
              <a:off x="2617" y="1343"/>
              <a:ext cx="1033" cy="2176"/>
            </a:xfrm>
            <a:prstGeom prst="rect">
              <a:avLst/>
            </a:prstGeom>
            <a:solidFill>
              <a:srgbClr val="FFCC00"/>
            </a:solidFill>
            <a:ln w="9525">
              <a:solidFill>
                <a:srgbClr val="000000"/>
              </a:solidFill>
              <a:miter lim="800000"/>
            </a:ln>
          </p:spPr>
          <p:txBody>
            <a:bodyPr/>
            <a:lstStyle/>
            <a:p>
              <a:pPr eaLnBrk="0" hangingPunct="0">
                <a:spcBef>
                  <a:spcPct val="20000"/>
                </a:spcBef>
                <a:spcAft>
                  <a:spcPct val="20000"/>
                </a:spcAft>
              </a:pPr>
              <a:r>
                <a:rPr kumimoji="0" lang="zh-CN" altLang="en-US" sz="1600" b="1"/>
                <a:t>程序</a:t>
              </a:r>
              <a:endParaRPr kumimoji="0" lang="zh-CN" altLang="en-US" sz="1600" b="1"/>
            </a:p>
            <a:p>
              <a:pPr eaLnBrk="0" hangingPunct="0">
                <a:spcBef>
                  <a:spcPct val="20000"/>
                </a:spcBef>
                <a:spcAft>
                  <a:spcPct val="20000"/>
                </a:spcAft>
              </a:pPr>
              <a:r>
                <a:rPr kumimoji="0" lang="en-US" altLang="zh-CN" sz="1600" b="1"/>
                <a:t>JUMP 300</a:t>
              </a:r>
              <a:endParaRPr kumimoji="0" lang="en-US" altLang="zh-CN" sz="1600" b="1"/>
            </a:p>
            <a:p>
              <a:pPr eaLnBrk="0" hangingPunct="0">
                <a:spcBef>
                  <a:spcPct val="20000"/>
                </a:spcBef>
                <a:spcAft>
                  <a:spcPct val="20000"/>
                </a:spcAft>
              </a:pPr>
              <a:r>
                <a:rPr kumimoji="0" lang="en-US" altLang="zh-CN" sz="1600" b="1"/>
                <a:t>I:</a:t>
              </a:r>
              <a:endParaRPr kumimoji="0" lang="en-US" altLang="zh-CN" sz="1600" b="1"/>
            </a:p>
            <a:p>
              <a:pPr eaLnBrk="0" hangingPunct="0">
                <a:spcBef>
                  <a:spcPct val="20000"/>
                </a:spcBef>
                <a:spcAft>
                  <a:spcPct val="20000"/>
                </a:spcAft>
              </a:pPr>
              <a:r>
                <a:rPr kumimoji="0" lang="en-US" altLang="zh-CN" sz="1600" b="1"/>
                <a:t>LOAD 1314</a:t>
              </a:r>
              <a:endParaRPr kumimoji="0" lang="en-US" altLang="zh-CN" sz="1600" b="1"/>
            </a:p>
            <a:p>
              <a:pPr eaLnBrk="0" hangingPunct="0"/>
              <a:endParaRPr kumimoji="0" lang="en-US" altLang="zh-CN" sz="1600" b="1"/>
            </a:p>
          </p:txBody>
        </p:sp>
        <p:sp>
          <p:nvSpPr>
            <p:cNvPr id="273414" name="Text Box 6"/>
            <p:cNvSpPr txBox="1">
              <a:spLocks noChangeArrowheads="1"/>
            </p:cNvSpPr>
            <p:nvPr/>
          </p:nvSpPr>
          <p:spPr bwMode="auto">
            <a:xfrm>
              <a:off x="2617" y="2568"/>
              <a:ext cx="1033" cy="9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endParaRPr kumimoji="0" lang="zh-CN" altLang="en-US" sz="1600" b="1"/>
            </a:p>
            <a:p>
              <a:pPr eaLnBrk="0" hangingPunct="0"/>
              <a:endParaRPr kumimoji="0" lang="zh-CN" altLang="en-US" sz="1600" b="1"/>
            </a:p>
            <a:p>
              <a:pPr eaLnBrk="0" hangingPunct="0"/>
              <a:endParaRPr kumimoji="0" lang="zh-CN" altLang="en-US" sz="1600" b="1"/>
            </a:p>
            <a:p>
              <a:pPr eaLnBrk="0" hangingPunct="0"/>
              <a:r>
                <a:rPr kumimoji="0" lang="en-US" altLang="zh-CN" sz="1600" b="1"/>
                <a:t>j</a:t>
              </a:r>
              <a:endParaRPr kumimoji="0" lang="en-US" altLang="zh-CN" sz="1600" b="1"/>
            </a:p>
          </p:txBody>
        </p:sp>
        <p:sp>
          <p:nvSpPr>
            <p:cNvPr id="273415" name="Text Box 7"/>
            <p:cNvSpPr txBox="1">
              <a:spLocks noChangeArrowheads="1"/>
            </p:cNvSpPr>
            <p:nvPr/>
          </p:nvSpPr>
          <p:spPr bwMode="auto">
            <a:xfrm>
              <a:off x="2572" y="3567"/>
              <a:ext cx="116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pitchFamily="2" charset="-122"/>
                </a:rPr>
                <a:t>(b) </a:t>
              </a:r>
              <a:r>
                <a:rPr kumimoji="0" lang="zh-CN" altLang="en-US" sz="1600" b="1">
                  <a:latin typeface="宋体" pitchFamily="2" charset="-122"/>
                </a:rPr>
                <a:t>相对装入模块</a:t>
              </a:r>
              <a:endParaRPr kumimoji="0" lang="zh-CN" altLang="en-US" sz="1600" b="1">
                <a:latin typeface="宋体" pitchFamily="2" charset="-122"/>
              </a:endParaRPr>
            </a:p>
          </p:txBody>
        </p:sp>
        <p:sp>
          <p:nvSpPr>
            <p:cNvPr id="273416" name="Text Box 8"/>
            <p:cNvSpPr txBox="1">
              <a:spLocks noChangeArrowheads="1"/>
            </p:cNvSpPr>
            <p:nvPr/>
          </p:nvSpPr>
          <p:spPr bwMode="auto">
            <a:xfrm>
              <a:off x="2064" y="1026"/>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相对地址</a:t>
              </a:r>
              <a:endParaRPr kumimoji="0" lang="zh-CN" altLang="en-US" sz="1600" b="1"/>
            </a:p>
          </p:txBody>
        </p:sp>
        <p:sp>
          <p:nvSpPr>
            <p:cNvPr id="273417" name="Text Box 9"/>
            <p:cNvSpPr txBox="1">
              <a:spLocks noChangeArrowheads="1"/>
            </p:cNvSpPr>
            <p:nvPr/>
          </p:nvSpPr>
          <p:spPr bwMode="auto">
            <a:xfrm>
              <a:off x="2109" y="1289"/>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0</a:t>
              </a:r>
              <a:endParaRPr kumimoji="0" lang="en-US" altLang="zh-CN" sz="1600" b="1"/>
            </a:p>
          </p:txBody>
        </p:sp>
        <p:sp>
          <p:nvSpPr>
            <p:cNvPr id="273418" name="Text Box 10"/>
            <p:cNvSpPr txBox="1">
              <a:spLocks noChangeArrowheads="1"/>
            </p:cNvSpPr>
            <p:nvPr/>
          </p:nvSpPr>
          <p:spPr bwMode="auto">
            <a:xfrm>
              <a:off x="2118" y="1988"/>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300</a:t>
              </a:r>
              <a:endParaRPr kumimoji="0" lang="en-US" altLang="zh-CN" sz="1600" b="1"/>
            </a:p>
          </p:txBody>
        </p:sp>
        <p:sp>
          <p:nvSpPr>
            <p:cNvPr id="273419" name="Text Box 11"/>
            <p:cNvSpPr txBox="1">
              <a:spLocks noChangeArrowheads="1"/>
            </p:cNvSpPr>
            <p:nvPr/>
          </p:nvSpPr>
          <p:spPr bwMode="auto">
            <a:xfrm>
              <a:off x="2145" y="3050"/>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1314</a:t>
              </a:r>
              <a:endParaRPr kumimoji="0" lang="en-US" altLang="zh-CN" sz="1600" b="1"/>
            </a:p>
          </p:txBody>
        </p:sp>
      </p:grpSp>
      <p:grpSp>
        <p:nvGrpSpPr>
          <p:cNvPr id="273433" name="Group 25"/>
          <p:cNvGrpSpPr/>
          <p:nvPr/>
        </p:nvGrpSpPr>
        <p:grpSpPr bwMode="auto">
          <a:xfrm>
            <a:off x="323850" y="1628775"/>
            <a:ext cx="2592388" cy="4460875"/>
            <a:chOff x="204" y="1026"/>
            <a:chExt cx="1633" cy="2810"/>
          </a:xfrm>
        </p:grpSpPr>
        <p:sp>
          <p:nvSpPr>
            <p:cNvPr id="273412" name="Text Box 4"/>
            <p:cNvSpPr txBox="1">
              <a:spLocks noChangeArrowheads="1"/>
            </p:cNvSpPr>
            <p:nvPr/>
          </p:nvSpPr>
          <p:spPr bwMode="auto">
            <a:xfrm>
              <a:off x="749" y="3566"/>
              <a:ext cx="10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pitchFamily="2" charset="-122"/>
                </a:rPr>
                <a:t>(a) </a:t>
              </a:r>
              <a:r>
                <a:rPr kumimoji="0" lang="zh-CN" altLang="en-US" sz="1600" b="1">
                  <a:latin typeface="宋体" pitchFamily="2" charset="-122"/>
                </a:rPr>
                <a:t>目标模块</a:t>
              </a:r>
              <a:endParaRPr kumimoji="0" lang="zh-CN" altLang="en-US" sz="1600" b="1">
                <a:latin typeface="宋体" pitchFamily="2" charset="-122"/>
              </a:endParaRPr>
            </a:p>
          </p:txBody>
        </p:sp>
        <p:sp>
          <p:nvSpPr>
            <p:cNvPr id="273420" name="Text Box 12"/>
            <p:cNvSpPr txBox="1">
              <a:spLocks noChangeArrowheads="1"/>
            </p:cNvSpPr>
            <p:nvPr/>
          </p:nvSpPr>
          <p:spPr bwMode="auto">
            <a:xfrm>
              <a:off x="793" y="1344"/>
              <a:ext cx="1033" cy="2176"/>
            </a:xfrm>
            <a:prstGeom prst="rect">
              <a:avLst/>
            </a:prstGeom>
            <a:solidFill>
              <a:schemeClr val="accent1"/>
            </a:solidFill>
            <a:ln w="9525">
              <a:solidFill>
                <a:srgbClr val="000000"/>
              </a:solidFill>
              <a:miter lim="800000"/>
            </a:ln>
          </p:spPr>
          <p:txBody>
            <a:bodyPr/>
            <a:lstStyle/>
            <a:p>
              <a:pPr eaLnBrk="0" hangingPunct="0">
                <a:spcBef>
                  <a:spcPct val="20000"/>
                </a:spcBef>
                <a:spcAft>
                  <a:spcPct val="20000"/>
                </a:spcAft>
              </a:pPr>
              <a:r>
                <a:rPr kumimoji="0" lang="zh-CN" altLang="en-US" sz="1600" b="1"/>
                <a:t>程序</a:t>
              </a:r>
              <a:endParaRPr kumimoji="0" lang="zh-CN" altLang="en-US" sz="1600" b="1"/>
            </a:p>
            <a:p>
              <a:pPr eaLnBrk="0" hangingPunct="0">
                <a:spcBef>
                  <a:spcPct val="20000"/>
                </a:spcBef>
                <a:spcAft>
                  <a:spcPct val="20000"/>
                </a:spcAft>
              </a:pPr>
              <a:r>
                <a:rPr kumimoji="0" lang="en-US" altLang="zh-CN" sz="1600" b="1"/>
                <a:t>JUMP I</a:t>
              </a:r>
              <a:endParaRPr kumimoji="0" lang="en-US" altLang="zh-CN" sz="1600" b="1"/>
            </a:p>
            <a:p>
              <a:pPr eaLnBrk="0" hangingPunct="0">
                <a:spcBef>
                  <a:spcPct val="20000"/>
                </a:spcBef>
                <a:spcAft>
                  <a:spcPct val="20000"/>
                </a:spcAft>
              </a:pPr>
              <a:r>
                <a:rPr kumimoji="0" lang="en-US" altLang="zh-CN" sz="1600" b="1"/>
                <a:t>I:</a:t>
              </a:r>
              <a:endParaRPr kumimoji="0" lang="en-US" altLang="zh-CN" sz="1600" b="1"/>
            </a:p>
            <a:p>
              <a:pPr eaLnBrk="0" hangingPunct="0">
                <a:spcBef>
                  <a:spcPct val="20000"/>
                </a:spcBef>
                <a:spcAft>
                  <a:spcPct val="20000"/>
                </a:spcAft>
              </a:pPr>
              <a:r>
                <a:rPr kumimoji="0" lang="en-US" altLang="zh-CN" sz="1600" b="1"/>
                <a:t>LOAD j</a:t>
              </a:r>
              <a:endParaRPr kumimoji="0" lang="en-US" altLang="zh-CN" sz="1600" b="1"/>
            </a:p>
            <a:p>
              <a:pPr eaLnBrk="0" hangingPunct="0"/>
              <a:endParaRPr kumimoji="0" lang="en-US" altLang="zh-CN" sz="1600" b="1"/>
            </a:p>
          </p:txBody>
        </p:sp>
        <p:sp>
          <p:nvSpPr>
            <p:cNvPr id="273421" name="Text Box 13"/>
            <p:cNvSpPr txBox="1">
              <a:spLocks noChangeArrowheads="1"/>
            </p:cNvSpPr>
            <p:nvPr/>
          </p:nvSpPr>
          <p:spPr bwMode="auto">
            <a:xfrm>
              <a:off x="793" y="2568"/>
              <a:ext cx="1033" cy="9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endParaRPr kumimoji="0" lang="zh-CN" altLang="en-US" sz="1600" b="1"/>
            </a:p>
            <a:p>
              <a:pPr eaLnBrk="0" hangingPunct="0"/>
              <a:endParaRPr kumimoji="0" lang="zh-CN" altLang="en-US" sz="1600" b="1"/>
            </a:p>
            <a:p>
              <a:pPr eaLnBrk="0" hangingPunct="0"/>
              <a:endParaRPr kumimoji="0" lang="zh-CN" altLang="en-US" sz="1600" b="1"/>
            </a:p>
            <a:p>
              <a:pPr eaLnBrk="0" hangingPunct="0"/>
              <a:r>
                <a:rPr kumimoji="0" lang="en-US" altLang="zh-CN" sz="1600" b="1"/>
                <a:t>j</a:t>
              </a:r>
              <a:endParaRPr kumimoji="0" lang="en-US" altLang="zh-CN" sz="1600" b="1"/>
            </a:p>
          </p:txBody>
        </p:sp>
        <p:sp>
          <p:nvSpPr>
            <p:cNvPr id="273422" name="Text Box 14"/>
            <p:cNvSpPr txBox="1">
              <a:spLocks noChangeArrowheads="1"/>
            </p:cNvSpPr>
            <p:nvPr/>
          </p:nvSpPr>
          <p:spPr bwMode="auto">
            <a:xfrm>
              <a:off x="204" y="1026"/>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符号地址</a:t>
              </a:r>
              <a:endParaRPr kumimoji="0" lang="zh-CN" altLang="en-US" sz="1600" b="1"/>
            </a:p>
          </p:txBody>
        </p:sp>
      </p:grpSp>
      <p:grpSp>
        <p:nvGrpSpPr>
          <p:cNvPr id="273435" name="Group 27"/>
          <p:cNvGrpSpPr/>
          <p:nvPr/>
        </p:nvGrpSpPr>
        <p:grpSpPr bwMode="auto">
          <a:xfrm>
            <a:off x="6113463" y="1628775"/>
            <a:ext cx="2708275" cy="4462463"/>
            <a:chOff x="3851" y="1026"/>
            <a:chExt cx="1706" cy="2811"/>
          </a:xfrm>
        </p:grpSpPr>
        <p:sp>
          <p:nvSpPr>
            <p:cNvPr id="273424" name="Text Box 16"/>
            <p:cNvSpPr txBox="1">
              <a:spLocks noChangeArrowheads="1"/>
            </p:cNvSpPr>
            <p:nvPr/>
          </p:nvSpPr>
          <p:spPr bwMode="auto">
            <a:xfrm>
              <a:off x="4440" y="1343"/>
              <a:ext cx="1033" cy="2176"/>
            </a:xfrm>
            <a:prstGeom prst="rect">
              <a:avLst/>
            </a:prstGeom>
            <a:solidFill>
              <a:srgbClr val="00FFFF"/>
            </a:solidFill>
            <a:ln w="9525">
              <a:solidFill>
                <a:srgbClr val="000000"/>
              </a:solidFill>
              <a:miter lim="800000"/>
            </a:ln>
          </p:spPr>
          <p:txBody>
            <a:bodyPr/>
            <a:lstStyle/>
            <a:p>
              <a:pPr eaLnBrk="0" hangingPunct="0">
                <a:spcBef>
                  <a:spcPct val="20000"/>
                </a:spcBef>
                <a:spcAft>
                  <a:spcPct val="20000"/>
                </a:spcAft>
              </a:pPr>
              <a:r>
                <a:rPr kumimoji="0" lang="zh-CN" altLang="en-US" sz="1600" b="1"/>
                <a:t>程序</a:t>
              </a:r>
              <a:endParaRPr kumimoji="0" lang="zh-CN" altLang="en-US" sz="1600" b="1"/>
            </a:p>
            <a:p>
              <a:pPr eaLnBrk="0" hangingPunct="0">
                <a:spcBef>
                  <a:spcPct val="20000"/>
                </a:spcBef>
                <a:spcAft>
                  <a:spcPct val="20000"/>
                </a:spcAft>
              </a:pPr>
              <a:r>
                <a:rPr kumimoji="0" lang="en-US" altLang="zh-CN" sz="1600" b="1"/>
                <a:t>JUMP 1300</a:t>
              </a:r>
              <a:endParaRPr kumimoji="0" lang="en-US" altLang="zh-CN" sz="1600" b="1"/>
            </a:p>
            <a:p>
              <a:pPr eaLnBrk="0" hangingPunct="0">
                <a:spcBef>
                  <a:spcPct val="20000"/>
                </a:spcBef>
                <a:spcAft>
                  <a:spcPct val="20000"/>
                </a:spcAft>
              </a:pPr>
              <a:r>
                <a:rPr kumimoji="0" lang="en-US" altLang="zh-CN" sz="1600" b="1"/>
                <a:t>I:</a:t>
              </a:r>
              <a:endParaRPr kumimoji="0" lang="en-US" altLang="zh-CN" sz="1600" b="1"/>
            </a:p>
            <a:p>
              <a:pPr eaLnBrk="0" hangingPunct="0">
                <a:spcBef>
                  <a:spcPct val="20000"/>
                </a:spcBef>
                <a:spcAft>
                  <a:spcPct val="20000"/>
                </a:spcAft>
              </a:pPr>
              <a:r>
                <a:rPr kumimoji="0" lang="en-US" altLang="zh-CN" sz="1600" b="1"/>
                <a:t>LOAD 2314</a:t>
              </a:r>
              <a:endParaRPr kumimoji="0" lang="en-US" altLang="zh-CN" sz="1600" b="1"/>
            </a:p>
            <a:p>
              <a:pPr eaLnBrk="0" hangingPunct="0"/>
              <a:endParaRPr kumimoji="0" lang="en-US" altLang="zh-CN" sz="1600" b="1"/>
            </a:p>
          </p:txBody>
        </p:sp>
        <p:sp>
          <p:nvSpPr>
            <p:cNvPr id="273425" name="Text Box 17"/>
            <p:cNvSpPr txBox="1">
              <a:spLocks noChangeArrowheads="1"/>
            </p:cNvSpPr>
            <p:nvPr/>
          </p:nvSpPr>
          <p:spPr bwMode="auto">
            <a:xfrm>
              <a:off x="4440" y="2568"/>
              <a:ext cx="1033" cy="9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endParaRPr kumimoji="0" lang="zh-CN" altLang="en-US" sz="1600" b="1"/>
            </a:p>
            <a:p>
              <a:pPr eaLnBrk="0" hangingPunct="0"/>
              <a:endParaRPr kumimoji="0" lang="zh-CN" altLang="en-US" sz="1600" b="1"/>
            </a:p>
            <a:p>
              <a:pPr eaLnBrk="0" hangingPunct="0"/>
              <a:endParaRPr kumimoji="0" lang="zh-CN" altLang="en-US" sz="1600" b="1"/>
            </a:p>
            <a:p>
              <a:pPr eaLnBrk="0" hangingPunct="0"/>
              <a:r>
                <a:rPr kumimoji="0" lang="en-US" altLang="zh-CN" sz="1600" b="1"/>
                <a:t>j</a:t>
              </a:r>
              <a:endParaRPr kumimoji="0" lang="en-US" altLang="zh-CN" sz="1600" b="1"/>
            </a:p>
          </p:txBody>
        </p:sp>
        <p:sp>
          <p:nvSpPr>
            <p:cNvPr id="273426" name="Text Box 18"/>
            <p:cNvSpPr txBox="1">
              <a:spLocks noChangeArrowheads="1"/>
            </p:cNvSpPr>
            <p:nvPr/>
          </p:nvSpPr>
          <p:spPr bwMode="auto">
            <a:xfrm>
              <a:off x="4395" y="3567"/>
              <a:ext cx="116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pitchFamily="2" charset="-122"/>
                </a:rPr>
                <a:t>(c) </a:t>
              </a:r>
              <a:r>
                <a:rPr kumimoji="0" lang="zh-CN" altLang="en-US" sz="1600" b="1">
                  <a:latin typeface="宋体" pitchFamily="2" charset="-122"/>
                </a:rPr>
                <a:t>装入内存后</a:t>
              </a:r>
              <a:endParaRPr kumimoji="0" lang="zh-CN" altLang="en-US" sz="1600" b="1">
                <a:latin typeface="宋体" pitchFamily="2" charset="-122"/>
              </a:endParaRPr>
            </a:p>
            <a:p>
              <a:pPr algn="ctr" eaLnBrk="0" hangingPunct="0"/>
              <a:r>
                <a:rPr kumimoji="0" lang="zh-CN" altLang="en-US" sz="1600" b="1">
                  <a:latin typeface="宋体" pitchFamily="2" charset="-122"/>
                </a:rPr>
                <a:t>修改地址的情况</a:t>
              </a:r>
              <a:endParaRPr kumimoji="0" lang="zh-CN" altLang="en-US" sz="1600" b="1">
                <a:latin typeface="宋体" pitchFamily="2" charset="-122"/>
              </a:endParaRPr>
            </a:p>
          </p:txBody>
        </p:sp>
        <p:sp>
          <p:nvSpPr>
            <p:cNvPr id="273427" name="Text Box 19"/>
            <p:cNvSpPr txBox="1">
              <a:spLocks noChangeArrowheads="1"/>
            </p:cNvSpPr>
            <p:nvPr/>
          </p:nvSpPr>
          <p:spPr bwMode="auto">
            <a:xfrm>
              <a:off x="3851" y="1026"/>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绝对地址</a:t>
              </a:r>
              <a:endParaRPr kumimoji="0" lang="zh-CN" altLang="en-US" sz="1600" b="1"/>
            </a:p>
          </p:txBody>
        </p:sp>
        <p:sp>
          <p:nvSpPr>
            <p:cNvPr id="273428" name="Text Box 20"/>
            <p:cNvSpPr txBox="1">
              <a:spLocks noChangeArrowheads="1"/>
            </p:cNvSpPr>
            <p:nvPr/>
          </p:nvSpPr>
          <p:spPr bwMode="auto">
            <a:xfrm>
              <a:off x="3932" y="1289"/>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1000</a:t>
              </a:r>
              <a:endParaRPr kumimoji="0" lang="en-US" altLang="zh-CN" sz="1600" b="1"/>
            </a:p>
          </p:txBody>
        </p:sp>
        <p:sp>
          <p:nvSpPr>
            <p:cNvPr id="273429" name="Text Box 21"/>
            <p:cNvSpPr txBox="1">
              <a:spLocks noChangeArrowheads="1"/>
            </p:cNvSpPr>
            <p:nvPr/>
          </p:nvSpPr>
          <p:spPr bwMode="auto">
            <a:xfrm>
              <a:off x="3941" y="1988"/>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1300</a:t>
              </a:r>
              <a:endParaRPr kumimoji="0" lang="en-US" altLang="zh-CN" sz="1600" b="1"/>
            </a:p>
          </p:txBody>
        </p:sp>
        <p:sp>
          <p:nvSpPr>
            <p:cNvPr id="273430" name="Text Box 22"/>
            <p:cNvSpPr txBox="1">
              <a:spLocks noChangeArrowheads="1"/>
            </p:cNvSpPr>
            <p:nvPr/>
          </p:nvSpPr>
          <p:spPr bwMode="auto">
            <a:xfrm>
              <a:off x="3968" y="3050"/>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2314</a:t>
              </a:r>
              <a:endParaRPr kumimoji="0" lang="en-US" altLang="zh-CN" sz="1600" b="1"/>
            </a:p>
          </p:txBody>
        </p:sp>
      </p:grpSp>
      <p:sp>
        <p:nvSpPr>
          <p:cNvPr id="273438" name="AutoShape 30"/>
          <p:cNvSpPr>
            <a:spLocks noChangeArrowheads="1"/>
          </p:cNvSpPr>
          <p:nvPr/>
        </p:nvSpPr>
        <p:spPr bwMode="auto">
          <a:xfrm>
            <a:off x="6084888" y="3860800"/>
            <a:ext cx="576262" cy="431800"/>
          </a:xfrm>
          <a:prstGeom prst="rightArrow">
            <a:avLst>
              <a:gd name="adj1" fmla="val 50000"/>
              <a:gd name="adj2" fmla="val 3336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39" name="AutoShape 31"/>
          <p:cNvSpPr>
            <a:spLocks noChangeArrowheads="1"/>
          </p:cNvSpPr>
          <p:nvPr/>
        </p:nvSpPr>
        <p:spPr bwMode="auto">
          <a:xfrm>
            <a:off x="3059113" y="3860800"/>
            <a:ext cx="576262" cy="431800"/>
          </a:xfrm>
          <a:prstGeom prst="rightArrow">
            <a:avLst>
              <a:gd name="adj1" fmla="val 50000"/>
              <a:gd name="adj2" fmla="val 3336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3423">
                                            <p:txEl>
                                              <p:pRg st="0" end="0"/>
                                            </p:txEl>
                                          </p:spTgt>
                                        </p:tgtEl>
                                        <p:attrNameLst>
                                          <p:attrName>style.visibility</p:attrName>
                                        </p:attrNameLst>
                                      </p:cBhvr>
                                      <p:to>
                                        <p:strVal val="visible"/>
                                      </p:to>
                                    </p:set>
                                    <p:anim calcmode="lin" valueType="num">
                                      <p:cBhvr additive="base">
                                        <p:cTn id="7" dur="500" fill="hold"/>
                                        <p:tgtEl>
                                          <p:spTgt spid="2734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3433"/>
                                        </p:tgtEl>
                                        <p:attrNameLst>
                                          <p:attrName>style.visibility</p:attrName>
                                        </p:attrNameLst>
                                      </p:cBhvr>
                                      <p:to>
                                        <p:strVal val="visible"/>
                                      </p:to>
                                    </p:set>
                                    <p:anim calcmode="lin" valueType="num">
                                      <p:cBhvr additive="base">
                                        <p:cTn id="13" dur="500" fill="hold"/>
                                        <p:tgtEl>
                                          <p:spTgt spid="273433"/>
                                        </p:tgtEl>
                                        <p:attrNameLst>
                                          <p:attrName>ppt_x</p:attrName>
                                        </p:attrNameLst>
                                      </p:cBhvr>
                                      <p:tavLst>
                                        <p:tav tm="0">
                                          <p:val>
                                            <p:strVal val="0-#ppt_w/2"/>
                                          </p:val>
                                        </p:tav>
                                        <p:tav tm="100000">
                                          <p:val>
                                            <p:strVal val="#ppt_x"/>
                                          </p:val>
                                        </p:tav>
                                      </p:tavLst>
                                    </p:anim>
                                    <p:anim calcmode="lin" valueType="num">
                                      <p:cBhvr additive="base">
                                        <p:cTn id="14" dur="500" fill="hold"/>
                                        <p:tgtEl>
                                          <p:spTgt spid="2734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3434"/>
                                        </p:tgtEl>
                                        <p:attrNameLst>
                                          <p:attrName>style.visibility</p:attrName>
                                        </p:attrNameLst>
                                      </p:cBhvr>
                                      <p:to>
                                        <p:strVal val="visible"/>
                                      </p:to>
                                    </p:set>
                                    <p:anim calcmode="lin" valueType="num">
                                      <p:cBhvr additive="base">
                                        <p:cTn id="19" dur="1000" fill="hold"/>
                                        <p:tgtEl>
                                          <p:spTgt spid="273434"/>
                                        </p:tgtEl>
                                        <p:attrNameLst>
                                          <p:attrName>ppt_x</p:attrName>
                                        </p:attrNameLst>
                                      </p:cBhvr>
                                      <p:tavLst>
                                        <p:tav tm="0">
                                          <p:val>
                                            <p:strVal val="0-#ppt_w/2"/>
                                          </p:val>
                                        </p:tav>
                                        <p:tav tm="100000">
                                          <p:val>
                                            <p:strVal val="#ppt_x"/>
                                          </p:val>
                                        </p:tav>
                                      </p:tavLst>
                                    </p:anim>
                                    <p:anim calcmode="lin" valueType="num">
                                      <p:cBhvr additive="base">
                                        <p:cTn id="20" dur="1000" fill="hold"/>
                                        <p:tgtEl>
                                          <p:spTgt spid="27343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3439"/>
                                        </p:tgtEl>
                                        <p:attrNameLst>
                                          <p:attrName>style.visibility</p:attrName>
                                        </p:attrNameLst>
                                      </p:cBhvr>
                                      <p:to>
                                        <p:strVal val="visible"/>
                                      </p:to>
                                    </p:set>
                                    <p:anim calcmode="lin" valueType="num">
                                      <p:cBhvr additive="base">
                                        <p:cTn id="23" dur="1000" fill="hold"/>
                                        <p:tgtEl>
                                          <p:spTgt spid="273439"/>
                                        </p:tgtEl>
                                        <p:attrNameLst>
                                          <p:attrName>ppt_x</p:attrName>
                                        </p:attrNameLst>
                                      </p:cBhvr>
                                      <p:tavLst>
                                        <p:tav tm="0">
                                          <p:val>
                                            <p:strVal val="0-#ppt_w/2"/>
                                          </p:val>
                                        </p:tav>
                                        <p:tav tm="100000">
                                          <p:val>
                                            <p:strVal val="#ppt_x"/>
                                          </p:val>
                                        </p:tav>
                                      </p:tavLst>
                                    </p:anim>
                                    <p:anim calcmode="lin" valueType="num">
                                      <p:cBhvr additive="base">
                                        <p:cTn id="24" dur="1000" fill="hold"/>
                                        <p:tgtEl>
                                          <p:spTgt spid="27343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73435"/>
                                        </p:tgtEl>
                                        <p:attrNameLst>
                                          <p:attrName>style.visibility</p:attrName>
                                        </p:attrNameLst>
                                      </p:cBhvr>
                                      <p:to>
                                        <p:strVal val="visible"/>
                                      </p:to>
                                    </p:set>
                                    <p:anim calcmode="lin" valueType="num">
                                      <p:cBhvr additive="base">
                                        <p:cTn id="29" dur="1000" fill="hold"/>
                                        <p:tgtEl>
                                          <p:spTgt spid="273435"/>
                                        </p:tgtEl>
                                        <p:attrNameLst>
                                          <p:attrName>ppt_x</p:attrName>
                                        </p:attrNameLst>
                                      </p:cBhvr>
                                      <p:tavLst>
                                        <p:tav tm="0">
                                          <p:val>
                                            <p:strVal val="0-#ppt_w/2"/>
                                          </p:val>
                                        </p:tav>
                                        <p:tav tm="100000">
                                          <p:val>
                                            <p:strVal val="#ppt_x"/>
                                          </p:val>
                                        </p:tav>
                                      </p:tavLst>
                                    </p:anim>
                                    <p:anim calcmode="lin" valueType="num">
                                      <p:cBhvr additive="base">
                                        <p:cTn id="30" dur="1000" fill="hold"/>
                                        <p:tgtEl>
                                          <p:spTgt spid="273435"/>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73438"/>
                                        </p:tgtEl>
                                        <p:attrNameLst>
                                          <p:attrName>style.visibility</p:attrName>
                                        </p:attrNameLst>
                                      </p:cBhvr>
                                      <p:to>
                                        <p:strVal val="visible"/>
                                      </p:to>
                                    </p:set>
                                    <p:anim calcmode="lin" valueType="num">
                                      <p:cBhvr additive="base">
                                        <p:cTn id="33" dur="1000" fill="hold"/>
                                        <p:tgtEl>
                                          <p:spTgt spid="273438"/>
                                        </p:tgtEl>
                                        <p:attrNameLst>
                                          <p:attrName>ppt_x</p:attrName>
                                        </p:attrNameLst>
                                      </p:cBhvr>
                                      <p:tavLst>
                                        <p:tav tm="0">
                                          <p:val>
                                            <p:strVal val="0-#ppt_w/2"/>
                                          </p:val>
                                        </p:tav>
                                        <p:tav tm="100000">
                                          <p:val>
                                            <p:strVal val="#ppt_x"/>
                                          </p:val>
                                        </p:tav>
                                      </p:tavLst>
                                    </p:anim>
                                    <p:anim calcmode="lin" valueType="num">
                                      <p:cBhvr additive="base">
                                        <p:cTn id="34" dur="1000" fill="hold"/>
                                        <p:tgtEl>
                                          <p:spTgt spid="273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8" grpId="0" animBg="1"/>
      <p:bldP spid="2734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p:cNvSpPr>
          <p:nvPr>
            <p:ph type="body" idx="4294967295"/>
          </p:nvPr>
        </p:nvSpPr>
        <p:spPr>
          <a:xfrm>
            <a:off x="323850" y="1414463"/>
            <a:ext cx="8820150" cy="4751387"/>
          </a:xfrm>
        </p:spPr>
        <p:txBody>
          <a:bodyPr/>
          <a:lstStyle/>
          <a:p>
            <a:pPr>
              <a:spcAft>
                <a:spcPct val="20000"/>
              </a:spcAft>
              <a:buFont typeface="Wingdings" panose="05000000000000000000" pitchFamily="2" charset="2"/>
              <a:buChar char="l"/>
            </a:pPr>
            <a:r>
              <a:rPr lang="zh-CN" altLang="en-US" b="0" dirty="0">
                <a:ea typeface="黑体" pitchFamily="49" charset="-122"/>
              </a:rPr>
              <a:t>可重定位装入方式的优点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易实现，无需硬件支持</a:t>
            </a:r>
            <a:r>
              <a:rPr lang="zh-CN" altLang="en-US" sz="2800" b="0" dirty="0">
                <a:latin typeface="楷体_GB2312" pitchFamily="49" charset="-122"/>
                <a:ea typeface="楷体_GB2312" pitchFamily="49" charset="-122"/>
              </a:rPr>
              <a:t>。</a:t>
            </a:r>
            <a:endParaRPr lang="zh-CN" altLang="en-US" sz="2800"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可重定位装入方式的缺点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程序重定位后就不能移动，因而不能重新分配内存，不利于内存的有效利用。</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程序在存储空间中只能连续分配，不能分布在内存的不同区域。</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难于共享</a:t>
            </a:r>
            <a:endParaRPr lang="zh-CN" altLang="en-US" b="0" dirty="0">
              <a:latin typeface="楷体_GB2312" pitchFamily="49" charset="-122"/>
              <a:ea typeface="楷体_GB2312" pitchFamily="49" charset="-122"/>
            </a:endParaRPr>
          </a:p>
        </p:txBody>
      </p:sp>
      <p:sp>
        <p:nvSpPr>
          <p:cNvPr id="27443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4434">
                                            <p:txEl>
                                              <p:pRg st="0" end="0"/>
                                            </p:txEl>
                                          </p:spTgt>
                                        </p:tgtEl>
                                        <p:attrNameLst>
                                          <p:attrName>style.visibility</p:attrName>
                                        </p:attrNameLst>
                                      </p:cBhvr>
                                      <p:to>
                                        <p:strVal val="visible"/>
                                      </p:to>
                                    </p:set>
                                    <p:anim calcmode="lin" valueType="num">
                                      <p:cBhvr additive="base">
                                        <p:cTn id="7" dur="500" fill="hold"/>
                                        <p:tgtEl>
                                          <p:spTgt spid="274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4434">
                                            <p:txEl>
                                              <p:pRg st="1" end="1"/>
                                            </p:txEl>
                                          </p:spTgt>
                                        </p:tgtEl>
                                        <p:attrNameLst>
                                          <p:attrName>style.visibility</p:attrName>
                                        </p:attrNameLst>
                                      </p:cBhvr>
                                      <p:to>
                                        <p:strVal val="visible"/>
                                      </p:to>
                                    </p:set>
                                    <p:anim calcmode="lin" valueType="num">
                                      <p:cBhvr additive="base">
                                        <p:cTn id="13" dur="1000" fill="hold"/>
                                        <p:tgtEl>
                                          <p:spTgt spid="27443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44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4434">
                                            <p:txEl>
                                              <p:pRg st="2" end="2"/>
                                            </p:txEl>
                                          </p:spTgt>
                                        </p:tgtEl>
                                        <p:attrNameLst>
                                          <p:attrName>style.visibility</p:attrName>
                                        </p:attrNameLst>
                                      </p:cBhvr>
                                      <p:to>
                                        <p:strVal val="visible"/>
                                      </p:to>
                                    </p:set>
                                    <p:anim calcmode="lin" valueType="num">
                                      <p:cBhvr additive="base">
                                        <p:cTn id="19" dur="1000" fill="hold"/>
                                        <p:tgtEl>
                                          <p:spTgt spid="27443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44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4434">
                                            <p:txEl>
                                              <p:pRg st="3" end="3"/>
                                            </p:txEl>
                                          </p:spTgt>
                                        </p:tgtEl>
                                        <p:attrNameLst>
                                          <p:attrName>style.visibility</p:attrName>
                                        </p:attrNameLst>
                                      </p:cBhvr>
                                      <p:to>
                                        <p:strVal val="visible"/>
                                      </p:to>
                                    </p:set>
                                    <p:anim calcmode="lin" valueType="num">
                                      <p:cBhvr additive="base">
                                        <p:cTn id="25" dur="1000" fill="hold"/>
                                        <p:tgtEl>
                                          <p:spTgt spid="27443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44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4434">
                                            <p:txEl>
                                              <p:pRg st="4" end="4"/>
                                            </p:txEl>
                                          </p:spTgt>
                                        </p:tgtEl>
                                        <p:attrNameLst>
                                          <p:attrName>style.visibility</p:attrName>
                                        </p:attrNameLst>
                                      </p:cBhvr>
                                      <p:to>
                                        <p:strVal val="visible"/>
                                      </p:to>
                                    </p:set>
                                    <p:anim calcmode="lin" valueType="num">
                                      <p:cBhvr additive="base">
                                        <p:cTn id="31" dur="1000" fill="hold"/>
                                        <p:tgtEl>
                                          <p:spTgt spid="27443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44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4434">
                                            <p:txEl>
                                              <p:pRg st="5" end="5"/>
                                            </p:txEl>
                                          </p:spTgt>
                                        </p:tgtEl>
                                        <p:attrNameLst>
                                          <p:attrName>style.visibility</p:attrName>
                                        </p:attrNameLst>
                                      </p:cBhvr>
                                      <p:to>
                                        <p:strVal val="visible"/>
                                      </p:to>
                                    </p:set>
                                    <p:anim calcmode="lin" valueType="num">
                                      <p:cBhvr additive="base">
                                        <p:cTn id="37" dur="1000" fill="hold"/>
                                        <p:tgtEl>
                                          <p:spTgt spid="27443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7443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p:cNvSpPr>
          <p:nvPr>
            <p:ph type="body" idx="4294967295"/>
          </p:nvPr>
        </p:nvSpPr>
        <p:spPr>
          <a:xfrm>
            <a:off x="0" y="1557338"/>
            <a:ext cx="8229600" cy="3916362"/>
          </a:xfrm>
        </p:spPr>
        <p:txBody>
          <a:bodyPr/>
          <a:lstStyle/>
          <a:p>
            <a:pPr>
              <a:spcAft>
                <a:spcPct val="20000"/>
              </a:spcAft>
              <a:buFont typeface="Wingdings" panose="05000000000000000000" pitchFamily="2" charset="2"/>
              <a:buChar char="l"/>
            </a:pPr>
            <a:r>
              <a:rPr lang="zh-CN" altLang="en-US" b="0" dirty="0">
                <a:ea typeface="黑体" pitchFamily="49" charset="-122"/>
              </a:rPr>
              <a:t>运行时重定位（动态重定位）装入方式</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程序的地址转换不是在装入时进行，而是在程序</a:t>
            </a:r>
            <a:r>
              <a:rPr lang="zh-CN" altLang="en-US" dirty="0">
                <a:solidFill>
                  <a:srgbClr val="FF0000"/>
                </a:solidFill>
                <a:latin typeface="楷体_GB2312" pitchFamily="49" charset="-122"/>
                <a:ea typeface="楷体_GB2312" pitchFamily="49" charset="-122"/>
              </a:rPr>
              <a:t>运行时</a:t>
            </a:r>
            <a:r>
              <a:rPr lang="zh-CN" altLang="en-US" b="0" dirty="0">
                <a:latin typeface="楷体_GB2312" pitchFamily="49" charset="-122"/>
                <a:ea typeface="楷体_GB2312" pitchFamily="49" charset="-122"/>
              </a:rPr>
              <a:t>动态进行。</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运行时动态装入</a:t>
            </a:r>
            <a:r>
              <a:rPr lang="zh-CN" altLang="en-US" dirty="0">
                <a:solidFill>
                  <a:srgbClr val="FF0000"/>
                </a:solidFill>
                <a:latin typeface="楷体_GB2312" pitchFamily="49" charset="-122"/>
                <a:ea typeface="楷体_GB2312" pitchFamily="49" charset="-122"/>
              </a:rPr>
              <a:t>需要硬件支持</a:t>
            </a:r>
            <a:r>
              <a:rPr lang="zh-CN" altLang="en-US" b="0" dirty="0">
                <a:latin typeface="楷体_GB2312" pitchFamily="49" charset="-122"/>
                <a:ea typeface="楷体_GB2312" pitchFamily="49" charset="-122"/>
              </a:rPr>
              <a:t>，即重定位寄存器，用于保存程序在内存中的起始地址。</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程序被执行时，通过重定位寄存器内的起始物理地址和指令或数据的逻辑地址计算其物理地址。</a:t>
            </a:r>
            <a:endParaRPr lang="zh-CN" altLang="en-US" b="0" dirty="0">
              <a:latin typeface="楷体_GB2312" pitchFamily="49" charset="-122"/>
              <a:ea typeface="楷体_GB2312" pitchFamily="49" charset="-122"/>
            </a:endParaRPr>
          </a:p>
          <a:p>
            <a:pPr lvl="1">
              <a:lnSpc>
                <a:spcPct val="80000"/>
              </a:lnSpc>
              <a:spcAft>
                <a:spcPct val="20000"/>
              </a:spcAft>
              <a:buFont typeface="Wingdings" panose="05000000000000000000" pitchFamily="2" charset="2"/>
              <a:buChar char="Ø"/>
            </a:pPr>
            <a:endParaRPr lang="en-US" altLang="zh-CN" b="0" dirty="0">
              <a:latin typeface="仿宋_GB2312" pitchFamily="49" charset="-122"/>
              <a:ea typeface="仿宋_GB2312" pitchFamily="49" charset="-122"/>
            </a:endParaRPr>
          </a:p>
        </p:txBody>
      </p:sp>
      <p:sp>
        <p:nvSpPr>
          <p:cNvPr id="27545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 calcmode="lin" valueType="num">
                                      <p:cBhvr additive="base">
                                        <p:cTn id="7" dur="500" fill="hold"/>
                                        <p:tgtEl>
                                          <p:spTgt spid="275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5458">
                                            <p:txEl>
                                              <p:pRg st="1" end="1"/>
                                            </p:txEl>
                                          </p:spTgt>
                                        </p:tgtEl>
                                        <p:attrNameLst>
                                          <p:attrName>style.visibility</p:attrName>
                                        </p:attrNameLst>
                                      </p:cBhvr>
                                      <p:to>
                                        <p:strVal val="visible"/>
                                      </p:to>
                                    </p:set>
                                    <p:anim calcmode="lin" valueType="num">
                                      <p:cBhvr additive="base">
                                        <p:cTn id="13" dur="1000" fill="hold"/>
                                        <p:tgtEl>
                                          <p:spTgt spid="27545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54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5458">
                                            <p:txEl>
                                              <p:pRg st="2" end="2"/>
                                            </p:txEl>
                                          </p:spTgt>
                                        </p:tgtEl>
                                        <p:attrNameLst>
                                          <p:attrName>style.visibility</p:attrName>
                                        </p:attrNameLst>
                                      </p:cBhvr>
                                      <p:to>
                                        <p:strVal val="visible"/>
                                      </p:to>
                                    </p:set>
                                    <p:anim calcmode="lin" valueType="num">
                                      <p:cBhvr additive="base">
                                        <p:cTn id="19" dur="1000" fill="hold"/>
                                        <p:tgtEl>
                                          <p:spTgt spid="27545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54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5458">
                                            <p:txEl>
                                              <p:pRg st="3" end="3"/>
                                            </p:txEl>
                                          </p:spTgt>
                                        </p:tgtEl>
                                        <p:attrNameLst>
                                          <p:attrName>style.visibility</p:attrName>
                                        </p:attrNameLst>
                                      </p:cBhvr>
                                      <p:to>
                                        <p:strVal val="visible"/>
                                      </p:to>
                                    </p:set>
                                    <p:anim calcmode="lin" valueType="num">
                                      <p:cBhvr additive="base">
                                        <p:cTn id="25" dur="1000" fill="hold"/>
                                        <p:tgtEl>
                                          <p:spTgt spid="27545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545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276483" name="Rectangle 3"/>
          <p:cNvSpPr>
            <a:spLocks noGrp="1"/>
          </p:cNvSpPr>
          <p:nvPr>
            <p:ph type="body" idx="4294967295"/>
          </p:nvPr>
        </p:nvSpPr>
        <p:spPr>
          <a:xfrm>
            <a:off x="0" y="1052513"/>
            <a:ext cx="8229600" cy="3916362"/>
          </a:xfrm>
          <a:noFill/>
        </p:spPr>
        <p:txBody>
          <a:bodyPr/>
          <a:lstStyle/>
          <a:p>
            <a:pPr>
              <a:lnSpc>
                <a:spcPct val="80000"/>
              </a:lnSpc>
              <a:spcAft>
                <a:spcPct val="20000"/>
              </a:spcAft>
              <a:buFont typeface="Wingdings" panose="05000000000000000000" pitchFamily="2" charset="2"/>
              <a:buChar char="l"/>
            </a:pPr>
            <a:r>
              <a:rPr lang="zh-CN" altLang="en-US" b="0" dirty="0">
                <a:ea typeface="黑体" pitchFamily="49" charset="-122"/>
              </a:rPr>
              <a:t>运行时重定位装入方式示例</a:t>
            </a:r>
            <a:endParaRPr lang="zh-CN" altLang="en-US" b="0" dirty="0">
              <a:ea typeface="黑体" pitchFamily="49" charset="-122"/>
            </a:endParaRPr>
          </a:p>
        </p:txBody>
      </p:sp>
      <p:grpSp>
        <p:nvGrpSpPr>
          <p:cNvPr id="276561" name="Group 81"/>
          <p:cNvGrpSpPr/>
          <p:nvPr/>
        </p:nvGrpSpPr>
        <p:grpSpPr bwMode="auto">
          <a:xfrm>
            <a:off x="539750" y="1628775"/>
            <a:ext cx="8105775" cy="4568825"/>
            <a:chOff x="249" y="845"/>
            <a:chExt cx="5395" cy="3143"/>
          </a:xfrm>
        </p:grpSpPr>
        <p:sp>
          <p:nvSpPr>
            <p:cNvPr id="276504" name="Text Box 2"/>
            <p:cNvSpPr txBox="1">
              <a:spLocks noChangeArrowheads="1"/>
            </p:cNvSpPr>
            <p:nvPr/>
          </p:nvSpPr>
          <p:spPr bwMode="auto">
            <a:xfrm>
              <a:off x="5141" y="1094"/>
              <a:ext cx="21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0</a:t>
              </a:r>
              <a:endParaRPr kumimoji="0" lang="en-US" altLang="zh-CN" sz="2000" b="1">
                <a:solidFill>
                  <a:srgbClr val="990033"/>
                </a:solidFill>
                <a:latin typeface="Arial" panose="020B0604020202020204" pitchFamily="34" charset="0"/>
                <a:ea typeface="楷体_GB2312" pitchFamily="49" charset="-122"/>
              </a:endParaRPr>
            </a:p>
          </p:txBody>
        </p:sp>
        <p:sp>
          <p:nvSpPr>
            <p:cNvPr id="276505" name="Text Box 3"/>
            <p:cNvSpPr txBox="1">
              <a:spLocks noChangeArrowheads="1"/>
            </p:cNvSpPr>
            <p:nvPr/>
          </p:nvSpPr>
          <p:spPr bwMode="auto">
            <a:xfrm>
              <a:off x="4473" y="2957"/>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06" name="Text Box 4"/>
            <p:cNvSpPr txBox="1">
              <a:spLocks noChangeArrowheads="1"/>
            </p:cNvSpPr>
            <p:nvPr/>
          </p:nvSpPr>
          <p:spPr bwMode="auto">
            <a:xfrm>
              <a:off x="4473" y="2861"/>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276507" name="Text Box 5"/>
            <p:cNvSpPr txBox="1">
              <a:spLocks noChangeArrowheads="1"/>
            </p:cNvSpPr>
            <p:nvPr/>
          </p:nvSpPr>
          <p:spPr bwMode="auto">
            <a:xfrm>
              <a:off x="4473" y="3053"/>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276508" name="Text Box 6"/>
            <p:cNvSpPr txBox="1">
              <a:spLocks noChangeArrowheads="1"/>
            </p:cNvSpPr>
            <p:nvPr/>
          </p:nvSpPr>
          <p:spPr bwMode="auto">
            <a:xfrm>
              <a:off x="4473" y="3341"/>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09" name="Text Box 7"/>
            <p:cNvSpPr txBox="1">
              <a:spLocks noChangeArrowheads="1"/>
            </p:cNvSpPr>
            <p:nvPr/>
          </p:nvSpPr>
          <p:spPr bwMode="auto">
            <a:xfrm>
              <a:off x="4461" y="2189"/>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0" name="Text Box 8"/>
            <p:cNvSpPr txBox="1">
              <a:spLocks noChangeArrowheads="1"/>
            </p:cNvSpPr>
            <p:nvPr/>
          </p:nvSpPr>
          <p:spPr bwMode="auto">
            <a:xfrm>
              <a:off x="4461" y="1229"/>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1" name="Text Box 9"/>
            <p:cNvSpPr txBox="1">
              <a:spLocks noChangeArrowheads="1"/>
            </p:cNvSpPr>
            <p:nvPr/>
          </p:nvSpPr>
          <p:spPr bwMode="auto">
            <a:xfrm>
              <a:off x="4461" y="1133"/>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2" name="Text Box 10"/>
            <p:cNvSpPr txBox="1">
              <a:spLocks noChangeArrowheads="1"/>
            </p:cNvSpPr>
            <p:nvPr/>
          </p:nvSpPr>
          <p:spPr bwMode="auto">
            <a:xfrm>
              <a:off x="383" y="1094"/>
              <a:ext cx="21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0</a:t>
              </a:r>
              <a:endParaRPr kumimoji="0" lang="en-US" altLang="zh-CN" sz="2000" b="1">
                <a:solidFill>
                  <a:srgbClr val="990033"/>
                </a:solidFill>
                <a:latin typeface="Arial" panose="020B0604020202020204" pitchFamily="34" charset="0"/>
                <a:ea typeface="楷体_GB2312" pitchFamily="49" charset="-122"/>
              </a:endParaRPr>
            </a:p>
          </p:txBody>
        </p:sp>
        <p:sp>
          <p:nvSpPr>
            <p:cNvPr id="276513" name="Text Box 11"/>
            <p:cNvSpPr txBox="1">
              <a:spLocks noChangeArrowheads="1"/>
            </p:cNvSpPr>
            <p:nvPr/>
          </p:nvSpPr>
          <p:spPr bwMode="auto">
            <a:xfrm>
              <a:off x="1113" y="3197"/>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4" name="Text Box 12"/>
            <p:cNvSpPr txBox="1">
              <a:spLocks noChangeArrowheads="1"/>
            </p:cNvSpPr>
            <p:nvPr/>
          </p:nvSpPr>
          <p:spPr bwMode="auto">
            <a:xfrm>
              <a:off x="1113" y="3101"/>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5" name="Text Box 13"/>
            <p:cNvSpPr txBox="1">
              <a:spLocks noChangeArrowheads="1"/>
            </p:cNvSpPr>
            <p:nvPr/>
          </p:nvSpPr>
          <p:spPr bwMode="auto">
            <a:xfrm>
              <a:off x="1113" y="3293"/>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276516" name="Text Box 14"/>
            <p:cNvSpPr txBox="1">
              <a:spLocks noChangeArrowheads="1"/>
            </p:cNvSpPr>
            <p:nvPr/>
          </p:nvSpPr>
          <p:spPr bwMode="auto">
            <a:xfrm>
              <a:off x="1101" y="2334"/>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7" name="Text Box 15"/>
            <p:cNvSpPr txBox="1">
              <a:spLocks noChangeArrowheads="1"/>
            </p:cNvSpPr>
            <p:nvPr/>
          </p:nvSpPr>
          <p:spPr bwMode="auto">
            <a:xfrm>
              <a:off x="1101" y="2237"/>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8" name="Text Box 16"/>
            <p:cNvSpPr txBox="1">
              <a:spLocks noChangeArrowheads="1"/>
            </p:cNvSpPr>
            <p:nvPr/>
          </p:nvSpPr>
          <p:spPr bwMode="auto">
            <a:xfrm>
              <a:off x="1101" y="1037"/>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19" name="Text Box 17"/>
            <p:cNvSpPr txBox="1">
              <a:spLocks noChangeArrowheads="1"/>
            </p:cNvSpPr>
            <p:nvPr/>
          </p:nvSpPr>
          <p:spPr bwMode="auto">
            <a:xfrm>
              <a:off x="1101" y="1229"/>
              <a:ext cx="15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160786" name="Text Box 18"/>
            <p:cNvSpPr txBox="1">
              <a:spLocks noChangeArrowheads="1"/>
            </p:cNvSpPr>
            <p:nvPr/>
          </p:nvSpPr>
          <p:spPr bwMode="auto">
            <a:xfrm>
              <a:off x="2002" y="1661"/>
              <a:ext cx="799" cy="273"/>
            </a:xfrm>
            <a:prstGeom prst="rect">
              <a:avLst/>
            </a:prstGeom>
            <a:noFill/>
            <a:ln>
              <a:noFill/>
            </a:ln>
            <a:effectLst/>
          </p:spPr>
          <p:txBody>
            <a:bodyPr wrap="none">
              <a:spAutoFit/>
            </a:bodyPr>
            <a:lstStyle/>
            <a:p>
              <a:pPr fontAlgn="auto">
                <a:spcBef>
                  <a:spcPts val="0"/>
                </a:spcBef>
                <a:spcAft>
                  <a:spcPts val="0"/>
                </a:spcAft>
                <a:defRPr/>
              </a:pPr>
              <a:r>
                <a:rPr kumimoji="0" lang="zh-CN" altLang="en-US" sz="2000" dirty="0">
                  <a:solidFill>
                    <a:srgbClr val="990033"/>
                  </a:solidFill>
                  <a:latin typeface="+mn-ea"/>
                  <a:ea typeface="+mn-ea"/>
                </a:rPr>
                <a:t>逻辑地址</a:t>
              </a:r>
              <a:endParaRPr kumimoji="0" lang="en-US" altLang="zh-CN" sz="2000" dirty="0">
                <a:solidFill>
                  <a:srgbClr val="990033"/>
                </a:solidFill>
                <a:latin typeface="+mn-ea"/>
                <a:ea typeface="+mn-ea"/>
              </a:endParaRPr>
            </a:p>
          </p:txBody>
        </p:sp>
        <p:sp>
          <p:nvSpPr>
            <p:cNvPr id="276521" name="Line 19"/>
            <p:cNvSpPr>
              <a:spLocks noChangeShapeType="1"/>
            </p:cNvSpPr>
            <p:nvPr/>
          </p:nvSpPr>
          <p:spPr bwMode="auto">
            <a:xfrm>
              <a:off x="2601" y="2093"/>
              <a:ext cx="288" cy="0"/>
            </a:xfrm>
            <a:prstGeom prst="line">
              <a:avLst/>
            </a:prstGeom>
            <a:noFill/>
            <a:ln w="38100">
              <a:solidFill>
                <a:srgbClr val="3399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522" name="Group 20"/>
            <p:cNvGrpSpPr/>
            <p:nvPr/>
          </p:nvGrpSpPr>
          <p:grpSpPr bwMode="auto">
            <a:xfrm>
              <a:off x="249" y="845"/>
              <a:ext cx="5395" cy="3143"/>
              <a:chOff x="144" y="336"/>
              <a:chExt cx="5395" cy="3143"/>
            </a:xfrm>
          </p:grpSpPr>
          <p:sp>
            <p:nvSpPr>
              <p:cNvPr id="276523" name="Rectangle 21"/>
              <p:cNvSpPr>
                <a:spLocks noChangeArrowheads="1"/>
              </p:cNvSpPr>
              <p:nvPr/>
            </p:nvSpPr>
            <p:spPr bwMode="auto">
              <a:xfrm>
                <a:off x="3888" y="768"/>
                <a:ext cx="1152" cy="2592"/>
              </a:xfrm>
              <a:prstGeom prst="rect">
                <a:avLst/>
              </a:prstGeom>
              <a:solidFill>
                <a:srgbClr val="003399"/>
              </a:solidFill>
              <a:ln w="38100">
                <a:solidFill>
                  <a:srgbClr val="3399FF"/>
                </a:solidFill>
                <a:miter lim="800000"/>
              </a:ln>
            </p:spPr>
            <p:txBody>
              <a:bodyPr wrap="none" anchor="ctr"/>
              <a:lstStyle/>
              <a:p>
                <a:endParaRPr kumimoji="0" lang="zh-CN" altLang="zh-CN">
                  <a:solidFill>
                    <a:srgbClr val="FFFF00"/>
                  </a:solidFill>
                  <a:latin typeface="Arial" panose="020B0604020202020204" pitchFamily="34" charset="0"/>
                  <a:ea typeface="楷体_GB2312" pitchFamily="49" charset="-122"/>
                </a:endParaRPr>
              </a:p>
            </p:txBody>
          </p:sp>
          <p:sp>
            <p:nvSpPr>
              <p:cNvPr id="276524" name="Line 22"/>
              <p:cNvSpPr>
                <a:spLocks noChangeShapeType="1"/>
              </p:cNvSpPr>
              <p:nvPr/>
            </p:nvSpPr>
            <p:spPr bwMode="auto">
              <a:xfrm>
                <a:off x="3888" y="2352"/>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25" name="Line 23"/>
              <p:cNvSpPr>
                <a:spLocks noChangeShapeType="1"/>
              </p:cNvSpPr>
              <p:nvPr/>
            </p:nvSpPr>
            <p:spPr bwMode="auto">
              <a:xfrm>
                <a:off x="3888" y="2640"/>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26" name="Text Box 24"/>
              <p:cNvSpPr txBox="1">
                <a:spLocks noChangeArrowheads="1"/>
              </p:cNvSpPr>
              <p:nvPr/>
            </p:nvSpPr>
            <p:spPr bwMode="auto">
              <a:xfrm>
                <a:off x="4268" y="2390"/>
                <a:ext cx="4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800" b="1">
                    <a:solidFill>
                      <a:srgbClr val="FFFF00"/>
                    </a:solidFill>
                    <a:latin typeface="Arial" panose="020B0604020202020204" pitchFamily="34" charset="0"/>
                    <a:ea typeface="楷体_GB2312" pitchFamily="49" charset="-122"/>
                  </a:rPr>
                  <a:t>3456</a:t>
                </a:r>
                <a:endParaRPr kumimoji="0" lang="en-US" altLang="zh-CN" sz="1800" b="1">
                  <a:solidFill>
                    <a:srgbClr val="FFFF00"/>
                  </a:solidFill>
                  <a:latin typeface="Arial" panose="020B0604020202020204" pitchFamily="34" charset="0"/>
                  <a:ea typeface="楷体_GB2312" pitchFamily="49" charset="-122"/>
                </a:endParaRPr>
              </a:p>
            </p:txBody>
          </p:sp>
          <p:sp>
            <p:nvSpPr>
              <p:cNvPr id="276527" name="Text Box 25"/>
              <p:cNvSpPr txBox="1">
                <a:spLocks noChangeArrowheads="1"/>
              </p:cNvSpPr>
              <p:nvPr/>
            </p:nvSpPr>
            <p:spPr bwMode="auto">
              <a:xfrm>
                <a:off x="4368" y="2736"/>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28" name="Text Box 26"/>
              <p:cNvSpPr txBox="1">
                <a:spLocks noChangeArrowheads="1"/>
              </p:cNvSpPr>
              <p:nvPr/>
            </p:nvSpPr>
            <p:spPr bwMode="auto">
              <a:xfrm>
                <a:off x="4368" y="2928"/>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276529" name="Line 27"/>
              <p:cNvSpPr>
                <a:spLocks noChangeShapeType="1"/>
              </p:cNvSpPr>
              <p:nvPr/>
            </p:nvSpPr>
            <p:spPr bwMode="auto">
              <a:xfrm>
                <a:off x="3888" y="1440"/>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0" name="Line 28"/>
              <p:cNvSpPr>
                <a:spLocks noChangeShapeType="1"/>
              </p:cNvSpPr>
              <p:nvPr/>
            </p:nvSpPr>
            <p:spPr bwMode="auto">
              <a:xfrm>
                <a:off x="3888" y="1728"/>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1" name="Text Box 29"/>
              <p:cNvSpPr txBox="1">
                <a:spLocks noChangeArrowheads="1"/>
              </p:cNvSpPr>
              <p:nvPr/>
            </p:nvSpPr>
            <p:spPr bwMode="auto">
              <a:xfrm>
                <a:off x="3929" y="1449"/>
                <a:ext cx="11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800" b="1">
                    <a:solidFill>
                      <a:srgbClr val="FFFF00"/>
                    </a:solidFill>
                    <a:latin typeface="Arial" panose="020B0604020202020204" pitchFamily="34" charset="0"/>
                    <a:ea typeface="楷体_GB2312" pitchFamily="49" charset="-122"/>
                  </a:rPr>
                  <a:t>MOV R1, [200]</a:t>
                </a:r>
                <a:endParaRPr kumimoji="0" lang="en-US" altLang="zh-CN" sz="1800" b="1">
                  <a:solidFill>
                    <a:srgbClr val="FFFF00"/>
                  </a:solidFill>
                  <a:latin typeface="Arial" panose="020B0604020202020204" pitchFamily="34" charset="0"/>
                  <a:ea typeface="楷体_GB2312" pitchFamily="49" charset="-122"/>
                </a:endParaRPr>
              </a:p>
            </p:txBody>
          </p:sp>
          <p:sp>
            <p:nvSpPr>
              <p:cNvPr id="276532" name="Line 30"/>
              <p:cNvSpPr>
                <a:spLocks noChangeShapeType="1"/>
              </p:cNvSpPr>
              <p:nvPr/>
            </p:nvSpPr>
            <p:spPr bwMode="auto">
              <a:xfrm>
                <a:off x="3888" y="2976"/>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3" name="Text Box 31"/>
              <p:cNvSpPr txBox="1">
                <a:spLocks noChangeArrowheads="1"/>
              </p:cNvSpPr>
              <p:nvPr/>
            </p:nvSpPr>
            <p:spPr bwMode="auto">
              <a:xfrm>
                <a:off x="4356" y="1584"/>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34" name="Text Box 32"/>
              <p:cNvSpPr txBox="1">
                <a:spLocks noChangeArrowheads="1"/>
              </p:cNvSpPr>
              <p:nvPr/>
            </p:nvSpPr>
            <p:spPr bwMode="auto">
              <a:xfrm>
                <a:off x="4356" y="1776"/>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276535" name="Text Box 33"/>
              <p:cNvSpPr txBox="1">
                <a:spLocks noChangeArrowheads="1"/>
              </p:cNvSpPr>
              <p:nvPr/>
            </p:nvSpPr>
            <p:spPr bwMode="auto">
              <a:xfrm>
                <a:off x="4356" y="817"/>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276536" name="Rectangle 34"/>
              <p:cNvSpPr>
                <a:spLocks noChangeArrowheads="1"/>
              </p:cNvSpPr>
              <p:nvPr/>
            </p:nvSpPr>
            <p:spPr bwMode="auto">
              <a:xfrm>
                <a:off x="528" y="768"/>
                <a:ext cx="1152" cy="2592"/>
              </a:xfrm>
              <a:prstGeom prst="rect">
                <a:avLst/>
              </a:prstGeom>
              <a:solidFill>
                <a:srgbClr val="003399"/>
              </a:solidFill>
              <a:ln w="38100">
                <a:solidFill>
                  <a:srgbClr val="3399FF"/>
                </a:solidFill>
                <a:miter lim="800000"/>
              </a:ln>
            </p:spPr>
            <p:txBody>
              <a:bodyPr wrap="none" anchor="ctr"/>
              <a:lstStyle/>
              <a:p>
                <a:endParaRPr kumimoji="0" lang="zh-CN" altLang="zh-CN">
                  <a:solidFill>
                    <a:srgbClr val="FFFF00"/>
                  </a:solidFill>
                  <a:latin typeface="Arial" panose="020B0604020202020204" pitchFamily="34" charset="0"/>
                  <a:ea typeface="楷体_GB2312" pitchFamily="49" charset="-122"/>
                </a:endParaRPr>
              </a:p>
            </p:txBody>
          </p:sp>
          <p:sp>
            <p:nvSpPr>
              <p:cNvPr id="276537" name="Text Box 35"/>
              <p:cNvSpPr txBox="1">
                <a:spLocks noChangeArrowheads="1"/>
              </p:cNvSpPr>
              <p:nvPr/>
            </p:nvSpPr>
            <p:spPr bwMode="auto">
              <a:xfrm>
                <a:off x="144" y="1344"/>
                <a:ext cx="40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100</a:t>
                </a:r>
                <a:endParaRPr kumimoji="0" lang="en-US" altLang="zh-CN" sz="2000" b="1">
                  <a:solidFill>
                    <a:srgbClr val="990033"/>
                  </a:solidFill>
                  <a:latin typeface="Arial" panose="020B0604020202020204" pitchFamily="34" charset="0"/>
                  <a:ea typeface="楷体_GB2312" pitchFamily="49" charset="-122"/>
                </a:endParaRPr>
              </a:p>
            </p:txBody>
          </p:sp>
          <p:sp>
            <p:nvSpPr>
              <p:cNvPr id="276538" name="Text Box 36"/>
              <p:cNvSpPr txBox="1">
                <a:spLocks noChangeArrowheads="1"/>
              </p:cNvSpPr>
              <p:nvPr/>
            </p:nvSpPr>
            <p:spPr bwMode="auto">
              <a:xfrm>
                <a:off x="144" y="2246"/>
                <a:ext cx="40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200</a:t>
                </a:r>
                <a:endParaRPr kumimoji="0" lang="en-US" altLang="zh-CN" sz="2000" b="1">
                  <a:solidFill>
                    <a:srgbClr val="990033"/>
                  </a:solidFill>
                  <a:latin typeface="Arial" panose="020B0604020202020204" pitchFamily="34" charset="0"/>
                  <a:ea typeface="楷体_GB2312" pitchFamily="49" charset="-122"/>
                </a:endParaRPr>
              </a:p>
            </p:txBody>
          </p:sp>
          <p:sp>
            <p:nvSpPr>
              <p:cNvPr id="276539" name="Text Box 37"/>
              <p:cNvSpPr txBox="1">
                <a:spLocks noChangeArrowheads="1"/>
              </p:cNvSpPr>
              <p:nvPr/>
            </p:nvSpPr>
            <p:spPr bwMode="auto">
              <a:xfrm>
                <a:off x="173" y="3206"/>
                <a:ext cx="4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300</a:t>
                </a:r>
                <a:endParaRPr kumimoji="0" lang="en-US" altLang="zh-CN" sz="2000" b="1">
                  <a:solidFill>
                    <a:srgbClr val="990033"/>
                  </a:solidFill>
                  <a:latin typeface="Arial" panose="020B0604020202020204" pitchFamily="34" charset="0"/>
                  <a:ea typeface="楷体_GB2312" pitchFamily="49" charset="-122"/>
                </a:endParaRPr>
              </a:p>
            </p:txBody>
          </p:sp>
          <p:sp>
            <p:nvSpPr>
              <p:cNvPr id="276540" name="Text Box 38"/>
              <p:cNvSpPr txBox="1">
                <a:spLocks noChangeArrowheads="1"/>
              </p:cNvSpPr>
              <p:nvPr/>
            </p:nvSpPr>
            <p:spPr bwMode="auto">
              <a:xfrm>
                <a:off x="996" y="1919"/>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FFFF00"/>
                    </a:solidFill>
                    <a:latin typeface="Arial" panose="020B0604020202020204" pitchFamily="34" charset="0"/>
                    <a:ea typeface="楷体_GB2312" pitchFamily="49" charset="-122"/>
                  </a:rPr>
                  <a:t>.</a:t>
                </a:r>
                <a:endParaRPr kumimoji="0" lang="en-US" altLang="zh-CN" sz="4400">
                  <a:solidFill>
                    <a:srgbClr val="FFFF00"/>
                  </a:solidFill>
                  <a:latin typeface="Arial" panose="020B0604020202020204" pitchFamily="34" charset="0"/>
                  <a:ea typeface="楷体_GB2312" pitchFamily="49" charset="-122"/>
                </a:endParaRPr>
              </a:p>
            </p:txBody>
          </p:sp>
          <p:sp>
            <p:nvSpPr>
              <p:cNvPr id="276541" name="Text Box 39"/>
              <p:cNvSpPr txBox="1">
                <a:spLocks noChangeArrowheads="1"/>
              </p:cNvSpPr>
              <p:nvPr/>
            </p:nvSpPr>
            <p:spPr bwMode="auto">
              <a:xfrm>
                <a:off x="996" y="624"/>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4400">
                    <a:solidFill>
                      <a:srgbClr val="990033"/>
                    </a:solidFill>
                    <a:latin typeface="Arial" panose="020B0604020202020204" pitchFamily="34" charset="0"/>
                    <a:ea typeface="楷体_GB2312" pitchFamily="49" charset="-122"/>
                  </a:rPr>
                  <a:t>.</a:t>
                </a:r>
                <a:endParaRPr kumimoji="0" lang="en-US" altLang="zh-CN" sz="4400">
                  <a:solidFill>
                    <a:srgbClr val="990033"/>
                  </a:solidFill>
                  <a:latin typeface="Arial" panose="020B0604020202020204" pitchFamily="34" charset="0"/>
                  <a:ea typeface="楷体_GB2312" pitchFamily="49" charset="-122"/>
                </a:endParaRPr>
              </a:p>
            </p:txBody>
          </p:sp>
          <p:sp>
            <p:nvSpPr>
              <p:cNvPr id="276542" name="Line 40"/>
              <p:cNvSpPr>
                <a:spLocks noChangeShapeType="1"/>
              </p:cNvSpPr>
              <p:nvPr/>
            </p:nvSpPr>
            <p:spPr bwMode="auto">
              <a:xfrm>
                <a:off x="528" y="1440"/>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3" name="Line 41"/>
              <p:cNvSpPr>
                <a:spLocks noChangeShapeType="1"/>
              </p:cNvSpPr>
              <p:nvPr/>
            </p:nvSpPr>
            <p:spPr bwMode="auto">
              <a:xfrm>
                <a:off x="528" y="1728"/>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4" name="Line 42"/>
              <p:cNvSpPr>
                <a:spLocks noChangeShapeType="1"/>
              </p:cNvSpPr>
              <p:nvPr/>
            </p:nvSpPr>
            <p:spPr bwMode="auto">
              <a:xfrm>
                <a:off x="528" y="2352"/>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5" name="Line 43"/>
              <p:cNvSpPr>
                <a:spLocks noChangeShapeType="1"/>
              </p:cNvSpPr>
              <p:nvPr/>
            </p:nvSpPr>
            <p:spPr bwMode="auto">
              <a:xfrm>
                <a:off x="528" y="2640"/>
                <a:ext cx="1152"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6" name="Text Box 44"/>
              <p:cNvSpPr txBox="1">
                <a:spLocks noChangeArrowheads="1"/>
              </p:cNvSpPr>
              <p:nvPr/>
            </p:nvSpPr>
            <p:spPr bwMode="auto">
              <a:xfrm>
                <a:off x="576" y="1449"/>
                <a:ext cx="11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800" b="1">
                    <a:solidFill>
                      <a:srgbClr val="FFFF00"/>
                    </a:solidFill>
                    <a:latin typeface="Arial" panose="020B0604020202020204" pitchFamily="34" charset="0"/>
                    <a:ea typeface="楷体_GB2312" pitchFamily="49" charset="-122"/>
                  </a:rPr>
                  <a:t>MOV R1,[ 200]</a:t>
                </a:r>
                <a:endParaRPr kumimoji="0" lang="en-US" altLang="zh-CN" sz="1800" b="1">
                  <a:solidFill>
                    <a:srgbClr val="FFFF00"/>
                  </a:solidFill>
                  <a:latin typeface="Arial" panose="020B0604020202020204" pitchFamily="34" charset="0"/>
                  <a:ea typeface="楷体_GB2312" pitchFamily="49" charset="-122"/>
                </a:endParaRPr>
              </a:p>
            </p:txBody>
          </p:sp>
          <p:sp>
            <p:nvSpPr>
              <p:cNvPr id="276547" name="Text Box 45"/>
              <p:cNvSpPr txBox="1">
                <a:spLocks noChangeArrowheads="1"/>
              </p:cNvSpPr>
              <p:nvPr/>
            </p:nvSpPr>
            <p:spPr bwMode="auto">
              <a:xfrm>
                <a:off x="908" y="2390"/>
                <a:ext cx="4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800" b="1">
                    <a:solidFill>
                      <a:srgbClr val="FFFF00"/>
                    </a:solidFill>
                    <a:latin typeface="Arial" panose="020B0604020202020204" pitchFamily="34" charset="0"/>
                    <a:ea typeface="楷体_GB2312" pitchFamily="49" charset="-122"/>
                  </a:rPr>
                  <a:t>3456</a:t>
                </a:r>
                <a:endParaRPr kumimoji="0" lang="en-US" altLang="zh-CN" sz="1800" b="1">
                  <a:solidFill>
                    <a:srgbClr val="FFFF00"/>
                  </a:solidFill>
                  <a:latin typeface="Arial" panose="020B0604020202020204" pitchFamily="34" charset="0"/>
                  <a:ea typeface="楷体_GB2312" pitchFamily="49" charset="-122"/>
                </a:endParaRPr>
              </a:p>
            </p:txBody>
          </p:sp>
          <p:sp>
            <p:nvSpPr>
              <p:cNvPr id="160814" name="Text Box 46"/>
              <p:cNvSpPr txBox="1">
                <a:spLocks noChangeArrowheads="1"/>
              </p:cNvSpPr>
              <p:nvPr/>
            </p:nvSpPr>
            <p:spPr bwMode="auto">
              <a:xfrm>
                <a:off x="480" y="336"/>
                <a:ext cx="1340" cy="315"/>
              </a:xfrm>
              <a:prstGeom prst="rect">
                <a:avLst/>
              </a:prstGeom>
              <a:noFill/>
              <a:ln>
                <a:noFill/>
              </a:ln>
              <a:effectLst/>
            </p:spPr>
            <p:txBody>
              <a:bodyPr wrap="none">
                <a:spAutoFit/>
              </a:bodyPr>
              <a:lstStyle/>
              <a:p>
                <a:pPr fontAlgn="auto">
                  <a:spcBef>
                    <a:spcPts val="0"/>
                  </a:spcBef>
                  <a:spcAft>
                    <a:spcPts val="0"/>
                  </a:spcAft>
                  <a:defRPr/>
                </a:pPr>
                <a:r>
                  <a:rPr kumimoji="0" lang="zh-CN" altLang="en-US">
                    <a:solidFill>
                      <a:srgbClr val="990033"/>
                    </a:solidFill>
                    <a:latin typeface="+mn-ea"/>
                    <a:ea typeface="+mn-ea"/>
                  </a:rPr>
                  <a:t>逻辑地址空间</a:t>
                </a:r>
                <a:endParaRPr kumimoji="0" lang="zh-CN" altLang="en-US">
                  <a:solidFill>
                    <a:srgbClr val="990033"/>
                  </a:solidFill>
                  <a:latin typeface="+mn-ea"/>
                  <a:ea typeface="+mn-ea"/>
                </a:endParaRPr>
              </a:p>
            </p:txBody>
          </p:sp>
          <p:sp>
            <p:nvSpPr>
              <p:cNvPr id="276549" name="Text Box 47"/>
              <p:cNvSpPr txBox="1">
                <a:spLocks noChangeArrowheads="1"/>
              </p:cNvSpPr>
              <p:nvPr/>
            </p:nvSpPr>
            <p:spPr bwMode="auto">
              <a:xfrm>
                <a:off x="5036" y="1430"/>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1100</a:t>
                </a:r>
                <a:endParaRPr kumimoji="0" lang="en-US" altLang="zh-CN" sz="2000" b="1">
                  <a:solidFill>
                    <a:srgbClr val="990033"/>
                  </a:solidFill>
                  <a:latin typeface="Arial" panose="020B0604020202020204" pitchFamily="34" charset="0"/>
                  <a:ea typeface="楷体_GB2312" pitchFamily="49" charset="-122"/>
                </a:endParaRPr>
              </a:p>
            </p:txBody>
          </p:sp>
          <p:sp>
            <p:nvSpPr>
              <p:cNvPr id="276550" name="Text Box 48"/>
              <p:cNvSpPr txBox="1">
                <a:spLocks noChangeArrowheads="1"/>
              </p:cNvSpPr>
              <p:nvPr/>
            </p:nvSpPr>
            <p:spPr bwMode="auto">
              <a:xfrm>
                <a:off x="5040" y="2390"/>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1200</a:t>
                </a:r>
                <a:endParaRPr kumimoji="0" lang="en-US" altLang="zh-CN" sz="2000" b="1">
                  <a:solidFill>
                    <a:srgbClr val="990033"/>
                  </a:solidFill>
                  <a:latin typeface="Arial" panose="020B0604020202020204" pitchFamily="34" charset="0"/>
                  <a:ea typeface="楷体_GB2312" pitchFamily="49" charset="-122"/>
                </a:endParaRPr>
              </a:p>
            </p:txBody>
          </p:sp>
          <p:sp>
            <p:nvSpPr>
              <p:cNvPr id="276551" name="Text Box 49"/>
              <p:cNvSpPr txBox="1">
                <a:spLocks noChangeArrowheads="1"/>
              </p:cNvSpPr>
              <p:nvPr/>
            </p:nvSpPr>
            <p:spPr bwMode="auto">
              <a:xfrm>
                <a:off x="5040" y="2966"/>
                <a:ext cx="49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000" b="1">
                    <a:solidFill>
                      <a:srgbClr val="990033"/>
                    </a:solidFill>
                    <a:latin typeface="Arial" panose="020B0604020202020204" pitchFamily="34" charset="0"/>
                    <a:ea typeface="楷体_GB2312" pitchFamily="49" charset="-122"/>
                  </a:rPr>
                  <a:t>1300</a:t>
                </a:r>
                <a:endParaRPr kumimoji="0" lang="en-US" altLang="zh-CN" sz="2000" b="1">
                  <a:solidFill>
                    <a:srgbClr val="990033"/>
                  </a:solidFill>
                  <a:latin typeface="Arial" panose="020B0604020202020204" pitchFamily="34" charset="0"/>
                  <a:ea typeface="楷体_GB2312" pitchFamily="49" charset="-122"/>
                </a:endParaRPr>
              </a:p>
            </p:txBody>
          </p:sp>
          <p:sp>
            <p:nvSpPr>
              <p:cNvPr id="160818" name="Text Box 50"/>
              <p:cNvSpPr txBox="1">
                <a:spLocks noChangeArrowheads="1"/>
              </p:cNvSpPr>
              <p:nvPr/>
            </p:nvSpPr>
            <p:spPr bwMode="auto">
              <a:xfrm>
                <a:off x="3808" y="336"/>
                <a:ext cx="1339" cy="315"/>
              </a:xfrm>
              <a:prstGeom prst="rect">
                <a:avLst/>
              </a:prstGeom>
              <a:noFill/>
              <a:ln>
                <a:noFill/>
              </a:ln>
              <a:effectLst/>
            </p:spPr>
            <p:txBody>
              <a:bodyPr wrap="none">
                <a:spAutoFit/>
              </a:bodyPr>
              <a:lstStyle/>
              <a:p>
                <a:pPr fontAlgn="auto">
                  <a:spcBef>
                    <a:spcPts val="0"/>
                  </a:spcBef>
                  <a:spcAft>
                    <a:spcPts val="0"/>
                  </a:spcAft>
                  <a:defRPr/>
                </a:pPr>
                <a:r>
                  <a:rPr kumimoji="0" lang="zh-CN" altLang="en-US" dirty="0">
                    <a:solidFill>
                      <a:srgbClr val="990033"/>
                    </a:solidFill>
                    <a:latin typeface="+mn-ea"/>
                    <a:ea typeface="+mn-ea"/>
                  </a:rPr>
                  <a:t>物理地址空间</a:t>
                </a:r>
                <a:endParaRPr kumimoji="0" lang="zh-CN" altLang="en-US" dirty="0">
                  <a:solidFill>
                    <a:srgbClr val="990033"/>
                  </a:solidFill>
                  <a:latin typeface="+mn-ea"/>
                  <a:ea typeface="+mn-ea"/>
                </a:endParaRPr>
              </a:p>
            </p:txBody>
          </p:sp>
          <p:sp>
            <p:nvSpPr>
              <p:cNvPr id="276553" name="Rectangle 51"/>
              <p:cNvSpPr>
                <a:spLocks noChangeArrowheads="1"/>
              </p:cNvSpPr>
              <p:nvPr/>
            </p:nvSpPr>
            <p:spPr bwMode="auto">
              <a:xfrm>
                <a:off x="2064" y="1440"/>
                <a:ext cx="432" cy="288"/>
              </a:xfrm>
              <a:prstGeom prst="rect">
                <a:avLst/>
              </a:prstGeom>
              <a:solidFill>
                <a:srgbClr val="003399"/>
              </a:solidFill>
              <a:ln w="38100">
                <a:solidFill>
                  <a:srgbClr val="3399FF"/>
                </a:solidFill>
                <a:miter lim="800000"/>
              </a:ln>
            </p:spPr>
            <p:txBody>
              <a:bodyPr wrap="none" anchor="ctr"/>
              <a:lstStyle/>
              <a:p>
                <a:r>
                  <a:rPr kumimoji="0" lang="en-US" altLang="zh-CN" sz="1800" b="1">
                    <a:solidFill>
                      <a:srgbClr val="FFFF00"/>
                    </a:solidFill>
                    <a:latin typeface="Arial" panose="020B0604020202020204" pitchFamily="34" charset="0"/>
                    <a:ea typeface="楷体_GB2312" pitchFamily="49" charset="-122"/>
                  </a:rPr>
                  <a:t>200</a:t>
                </a:r>
                <a:endParaRPr kumimoji="0" lang="en-US" altLang="zh-CN" sz="1800" b="1">
                  <a:solidFill>
                    <a:srgbClr val="FFFF00"/>
                  </a:solidFill>
                  <a:latin typeface="Arial" panose="020B0604020202020204" pitchFamily="34" charset="0"/>
                  <a:ea typeface="楷体_GB2312" pitchFamily="49" charset="-122"/>
                </a:endParaRPr>
              </a:p>
            </p:txBody>
          </p:sp>
          <p:sp>
            <p:nvSpPr>
              <p:cNvPr id="276554" name="Line 52"/>
              <p:cNvSpPr>
                <a:spLocks noChangeShapeType="1"/>
              </p:cNvSpPr>
              <p:nvPr/>
            </p:nvSpPr>
            <p:spPr bwMode="auto">
              <a:xfrm>
                <a:off x="1680" y="1584"/>
                <a:ext cx="384" cy="0"/>
              </a:xfrm>
              <a:prstGeom prst="line">
                <a:avLst/>
              </a:prstGeom>
              <a:noFill/>
              <a:ln w="38100">
                <a:solidFill>
                  <a:srgbClr val="3399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55" name="Text Box 53"/>
              <p:cNvSpPr txBox="1">
                <a:spLocks noChangeArrowheads="1"/>
              </p:cNvSpPr>
              <p:nvPr/>
            </p:nvSpPr>
            <p:spPr bwMode="auto">
              <a:xfrm>
                <a:off x="2736" y="1440"/>
                <a:ext cx="24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b="1">
                    <a:solidFill>
                      <a:srgbClr val="990033"/>
                    </a:solidFill>
                    <a:latin typeface="Arial" panose="020B0604020202020204" pitchFamily="34" charset="0"/>
                    <a:ea typeface="楷体_GB2312" pitchFamily="49" charset="-122"/>
                  </a:rPr>
                  <a:t>+</a:t>
                </a:r>
                <a:endParaRPr kumimoji="0" lang="en-US" altLang="zh-CN" b="1">
                  <a:solidFill>
                    <a:srgbClr val="990033"/>
                  </a:solidFill>
                  <a:latin typeface="Arial" panose="020B0604020202020204" pitchFamily="34" charset="0"/>
                  <a:ea typeface="楷体_GB2312" pitchFamily="49" charset="-122"/>
                </a:endParaRPr>
              </a:p>
            </p:txBody>
          </p:sp>
          <p:sp>
            <p:nvSpPr>
              <p:cNvPr id="276556" name="Rectangle 54"/>
              <p:cNvSpPr>
                <a:spLocks noChangeArrowheads="1"/>
              </p:cNvSpPr>
              <p:nvPr/>
            </p:nvSpPr>
            <p:spPr bwMode="auto">
              <a:xfrm>
                <a:off x="2640" y="720"/>
                <a:ext cx="432" cy="288"/>
              </a:xfrm>
              <a:prstGeom prst="rect">
                <a:avLst/>
              </a:prstGeom>
              <a:solidFill>
                <a:srgbClr val="003399"/>
              </a:solidFill>
              <a:ln w="38100">
                <a:solidFill>
                  <a:srgbClr val="3399FF"/>
                </a:solidFill>
                <a:miter lim="800000"/>
              </a:ln>
            </p:spPr>
            <p:txBody>
              <a:bodyPr wrap="none" anchor="ctr"/>
              <a:lstStyle/>
              <a:p>
                <a:r>
                  <a:rPr kumimoji="0" lang="en-US" altLang="zh-CN" sz="1800" b="1">
                    <a:solidFill>
                      <a:srgbClr val="FFFF00"/>
                    </a:solidFill>
                    <a:latin typeface="Arial" panose="020B0604020202020204" pitchFamily="34" charset="0"/>
                    <a:ea typeface="楷体_GB2312" pitchFamily="49" charset="-122"/>
                  </a:rPr>
                  <a:t>1000</a:t>
                </a:r>
                <a:endParaRPr kumimoji="0" lang="en-US" altLang="zh-CN" sz="1800" b="1">
                  <a:solidFill>
                    <a:srgbClr val="FFFF00"/>
                  </a:solidFill>
                  <a:latin typeface="Arial" panose="020B0604020202020204" pitchFamily="34" charset="0"/>
                  <a:ea typeface="楷体_GB2312" pitchFamily="49" charset="-122"/>
                </a:endParaRPr>
              </a:p>
            </p:txBody>
          </p:sp>
          <p:sp>
            <p:nvSpPr>
              <p:cNvPr id="160823" name="Text Box 55"/>
              <p:cNvSpPr txBox="1">
                <a:spLocks noChangeArrowheads="1"/>
              </p:cNvSpPr>
              <p:nvPr/>
            </p:nvSpPr>
            <p:spPr bwMode="auto">
              <a:xfrm>
                <a:off x="2310" y="402"/>
                <a:ext cx="1137" cy="273"/>
              </a:xfrm>
              <a:prstGeom prst="rect">
                <a:avLst/>
              </a:prstGeom>
              <a:noFill/>
              <a:ln>
                <a:noFill/>
              </a:ln>
              <a:effectLst/>
            </p:spPr>
            <p:txBody>
              <a:bodyPr wrap="none">
                <a:spAutoFit/>
              </a:bodyPr>
              <a:lstStyle/>
              <a:p>
                <a:pPr fontAlgn="auto">
                  <a:spcBef>
                    <a:spcPts val="0"/>
                  </a:spcBef>
                  <a:spcAft>
                    <a:spcPts val="0"/>
                  </a:spcAft>
                  <a:defRPr/>
                </a:pPr>
                <a:r>
                  <a:rPr kumimoji="0" lang="zh-CN" altLang="en-US" sz="2000" dirty="0">
                    <a:solidFill>
                      <a:srgbClr val="990033"/>
                    </a:solidFill>
                    <a:latin typeface="+mn-ea"/>
                    <a:ea typeface="+mn-ea"/>
                  </a:rPr>
                  <a:t>重定位寄存器</a:t>
                </a:r>
                <a:endParaRPr kumimoji="0" lang="en-US" altLang="zh-CN" sz="2000" dirty="0">
                  <a:solidFill>
                    <a:srgbClr val="990033"/>
                  </a:solidFill>
                  <a:latin typeface="+mn-ea"/>
                  <a:ea typeface="+mn-ea"/>
                </a:endParaRPr>
              </a:p>
            </p:txBody>
          </p:sp>
          <p:sp>
            <p:nvSpPr>
              <p:cNvPr id="276558" name="Line 56"/>
              <p:cNvSpPr>
                <a:spLocks noChangeShapeType="1"/>
              </p:cNvSpPr>
              <p:nvPr/>
            </p:nvSpPr>
            <p:spPr bwMode="auto">
              <a:xfrm>
                <a:off x="2832" y="1008"/>
                <a:ext cx="0" cy="480"/>
              </a:xfrm>
              <a:prstGeom prst="line">
                <a:avLst/>
              </a:prstGeom>
              <a:noFill/>
              <a:ln w="38100">
                <a:solidFill>
                  <a:srgbClr val="3399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59" name="Line 57"/>
              <p:cNvSpPr>
                <a:spLocks noChangeShapeType="1"/>
              </p:cNvSpPr>
              <p:nvPr/>
            </p:nvSpPr>
            <p:spPr bwMode="auto">
              <a:xfrm>
                <a:off x="2832" y="1728"/>
                <a:ext cx="0" cy="768"/>
              </a:xfrm>
              <a:prstGeom prst="line">
                <a:avLst/>
              </a:prstGeom>
              <a:noFill/>
              <a:ln w="38100">
                <a:solidFill>
                  <a:srgbClr val="3399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0" name="Line 58"/>
              <p:cNvSpPr>
                <a:spLocks noChangeShapeType="1"/>
              </p:cNvSpPr>
              <p:nvPr/>
            </p:nvSpPr>
            <p:spPr bwMode="auto">
              <a:xfrm>
                <a:off x="2832" y="2496"/>
                <a:ext cx="1056" cy="0"/>
              </a:xfrm>
              <a:prstGeom prst="line">
                <a:avLst/>
              </a:prstGeom>
              <a:noFill/>
              <a:ln w="38100">
                <a:solidFill>
                  <a:srgbClr val="3399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76561"/>
                                        </p:tgtEl>
                                        <p:attrNameLst>
                                          <p:attrName>style.visibility</p:attrName>
                                        </p:attrNameLst>
                                      </p:cBhvr>
                                      <p:to>
                                        <p:strVal val="visible"/>
                                      </p:to>
                                    </p:set>
                                    <p:animEffect transition="in" filter="circle(in)">
                                      <p:cBhvr>
                                        <p:cTn id="13" dur="2000"/>
                                        <p:tgtEl>
                                          <p:spTgt spid="276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1154"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 </a:t>
            </a:r>
            <a:r>
              <a:rPr kumimoji="0" lang="zh-CN" altLang="en-US" sz="4000" b="1">
                <a:solidFill>
                  <a:srgbClr val="FE0000"/>
                </a:solidFill>
                <a:ea typeface="黑体" pitchFamily="49" charset="-122"/>
                <a:cs typeface="Times New Roman" panose="02020603050405020304" pitchFamily="18" charset="0"/>
              </a:rPr>
              <a:t>概述</a:t>
            </a:r>
            <a:endParaRPr kumimoji="0" lang="zh-CN" altLang="en-US" sz="4000" b="1">
              <a:solidFill>
                <a:srgbClr val="FE0000"/>
              </a:solidFill>
              <a:ea typeface="黑体" pitchFamily="49" charset="-122"/>
              <a:cs typeface="Times New Roman" panose="02020603050405020304" pitchFamily="18" charset="0"/>
            </a:endParaRPr>
          </a:p>
        </p:txBody>
      </p:sp>
      <p:sp>
        <p:nvSpPr>
          <p:cNvPr id="561156" name="Rectangle 4"/>
          <p:cNvSpPr/>
          <p:nvPr/>
        </p:nvSpPr>
        <p:spPr bwMode="auto">
          <a:xfrm>
            <a:off x="250825" y="1125538"/>
            <a:ext cx="84359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spcAft>
                <a:spcPct val="10000"/>
              </a:spcAft>
              <a:buFont typeface="Wingdings" panose="05000000000000000000" pitchFamily="2" charset="2"/>
              <a:buChar char="l"/>
            </a:pPr>
            <a:r>
              <a:rPr kumimoji="0" lang="zh-CN" altLang="en-US" sz="2800" dirty="0">
                <a:ea typeface="黑体" pitchFamily="49" charset="-122"/>
              </a:rPr>
              <a:t>存储管理</a:t>
            </a:r>
            <a:r>
              <a:rPr kumimoji="0" lang="zh-CN" altLang="en-US" sz="2800" dirty="0" smtClean="0">
                <a:ea typeface="黑体" pitchFamily="49" charset="-122"/>
              </a:rPr>
              <a:t>的</a:t>
            </a:r>
            <a:r>
              <a:rPr kumimoji="0" lang="zh-CN" altLang="en-US" sz="2800" dirty="0">
                <a:ea typeface="黑体" pitchFamily="49" charset="-122"/>
              </a:rPr>
              <a:t>目的</a:t>
            </a:r>
            <a:r>
              <a:rPr kumimoji="0" lang="zh-CN" altLang="en-US" sz="2800" dirty="0" smtClean="0">
                <a:ea typeface="黑体" pitchFamily="49" charset="-122"/>
              </a:rPr>
              <a:t>：</a:t>
            </a:r>
            <a:r>
              <a:rPr kumimoji="0" lang="zh-CN" altLang="en-US" dirty="0">
                <a:ea typeface="楷体_GB2312" pitchFamily="49" charset="-122"/>
              </a:rPr>
              <a:t>为多道程序的运行提供良好的环境</a:t>
            </a:r>
            <a:endParaRPr kumimoji="0" lang="zh-CN" altLang="en-US" dirty="0">
              <a:ea typeface="楷体_GB2312" pitchFamily="49" charset="-122"/>
            </a:endParaRPr>
          </a:p>
          <a:p>
            <a:pPr marL="742950" lvl="1" indent="-285750">
              <a:spcBef>
                <a:spcPct val="20000"/>
              </a:spcBef>
              <a:spcAft>
                <a:spcPct val="10000"/>
              </a:spcAft>
              <a:buFont typeface="Wingdings" panose="05000000000000000000" pitchFamily="2" charset="2"/>
              <a:buChar char="Ø"/>
            </a:pPr>
            <a:r>
              <a:rPr kumimoji="0" lang="zh-CN" altLang="en-US" b="1" dirty="0">
                <a:solidFill>
                  <a:srgbClr val="FF0000"/>
                </a:solidFill>
                <a:ea typeface="楷体_GB2312" pitchFamily="49" charset="-122"/>
              </a:rPr>
              <a:t>方便用户</a:t>
            </a:r>
            <a:r>
              <a:rPr kumimoji="0" lang="zh-CN" altLang="en-US" dirty="0">
                <a:ea typeface="楷体_GB2312" pitchFamily="49" charset="-122"/>
              </a:rPr>
              <a:t>使用存储器</a:t>
            </a:r>
            <a:endParaRPr kumimoji="0" lang="zh-CN" altLang="en-US" dirty="0">
              <a:ea typeface="楷体_GB2312" pitchFamily="49" charset="-122"/>
            </a:endParaRPr>
          </a:p>
          <a:p>
            <a:pPr marL="742950" lvl="1" indent="-285750">
              <a:spcBef>
                <a:spcPct val="20000"/>
              </a:spcBef>
              <a:spcAft>
                <a:spcPct val="10000"/>
              </a:spcAft>
              <a:buFont typeface="Wingdings" panose="05000000000000000000" pitchFamily="2" charset="2"/>
              <a:buChar char="Ø"/>
            </a:pPr>
            <a:r>
              <a:rPr kumimoji="0" lang="zh-CN" altLang="en-US" dirty="0">
                <a:ea typeface="楷体_GB2312" pitchFamily="49" charset="-122"/>
              </a:rPr>
              <a:t>提高存储器的</a:t>
            </a:r>
            <a:r>
              <a:rPr kumimoji="0" lang="zh-CN" altLang="en-US" b="1" dirty="0">
                <a:solidFill>
                  <a:srgbClr val="FF0000"/>
                </a:solidFill>
                <a:ea typeface="楷体_GB2312" pitchFamily="49" charset="-122"/>
              </a:rPr>
              <a:t>利用率</a:t>
            </a:r>
            <a:endParaRPr kumimoji="0" lang="zh-CN" altLang="en-US" b="1" dirty="0">
              <a:solidFill>
                <a:srgbClr val="FF0000"/>
              </a:solidFill>
              <a:ea typeface="楷体_GB2312" pitchFamily="49" charset="-122"/>
            </a:endParaRPr>
          </a:p>
          <a:p>
            <a:pPr marL="742950" lvl="1" indent="-285750">
              <a:spcBef>
                <a:spcPct val="20000"/>
              </a:spcBef>
              <a:spcAft>
                <a:spcPct val="10000"/>
              </a:spcAft>
              <a:buFont typeface="Wingdings" panose="05000000000000000000" pitchFamily="2" charset="2"/>
              <a:buChar char="Ø"/>
            </a:pPr>
            <a:r>
              <a:rPr kumimoji="0" lang="zh-CN" altLang="en-US" dirty="0">
                <a:ea typeface="楷体_GB2312" pitchFamily="49" charset="-122"/>
              </a:rPr>
              <a:t>从逻辑上</a:t>
            </a:r>
            <a:r>
              <a:rPr kumimoji="0" lang="zh-CN" altLang="en-US" b="1" dirty="0">
                <a:solidFill>
                  <a:srgbClr val="FF0000"/>
                </a:solidFill>
                <a:ea typeface="楷体_GB2312" pitchFamily="49" charset="-122"/>
              </a:rPr>
              <a:t>扩充</a:t>
            </a:r>
            <a:r>
              <a:rPr kumimoji="0" lang="zh-CN" altLang="en-US" dirty="0">
                <a:ea typeface="楷体_GB2312" pitchFamily="49" charset="-122"/>
              </a:rPr>
              <a:t>储存器容量</a:t>
            </a:r>
            <a:endParaRPr kumimoji="0" lang="zh-CN" altLang="en-US" dirty="0">
              <a:ea typeface="楷体_GB2312" pitchFamily="49" charset="-122"/>
            </a:endParaRPr>
          </a:p>
          <a:p>
            <a:pPr marL="342900" indent="-342900">
              <a:spcBef>
                <a:spcPct val="20000"/>
              </a:spcBef>
              <a:spcAft>
                <a:spcPct val="10000"/>
              </a:spcAft>
              <a:buFont typeface="Wingdings" panose="05000000000000000000" pitchFamily="2" charset="2"/>
              <a:buChar char="l"/>
            </a:pPr>
            <a:r>
              <a:rPr kumimoji="0" lang="zh-CN" altLang="en-US" sz="2800" dirty="0">
                <a:ea typeface="黑体" pitchFamily="49" charset="-122"/>
              </a:rPr>
              <a:t>存储管理的基本功能</a:t>
            </a:r>
            <a:endParaRPr kumimoji="0" lang="zh-CN" altLang="en-US" sz="2800" dirty="0">
              <a:ea typeface="黑体" pitchFamily="49" charset="-122"/>
            </a:endParaRPr>
          </a:p>
          <a:p>
            <a:pPr marL="742950" lvl="1" indent="-285750">
              <a:spcBef>
                <a:spcPct val="20000"/>
              </a:spcBef>
              <a:spcAft>
                <a:spcPct val="10000"/>
              </a:spcAft>
              <a:buFont typeface="Wingdings" panose="05000000000000000000" pitchFamily="2" charset="2"/>
              <a:buChar char="Ø"/>
            </a:pPr>
            <a:r>
              <a:rPr kumimoji="0" lang="zh-CN" altLang="en-US" dirty="0">
                <a:ea typeface="楷体_GB2312" pitchFamily="49" charset="-122"/>
              </a:rPr>
              <a:t>存储分配和回收</a:t>
            </a:r>
            <a:endParaRPr kumimoji="0" lang="zh-CN" altLang="en-US" dirty="0">
              <a:ea typeface="楷体_GB2312" pitchFamily="49" charset="-122"/>
            </a:endParaRPr>
          </a:p>
          <a:p>
            <a:pPr marL="742950" lvl="1" indent="-285750">
              <a:spcBef>
                <a:spcPct val="20000"/>
              </a:spcBef>
              <a:spcAft>
                <a:spcPct val="10000"/>
              </a:spcAft>
              <a:buFont typeface="Wingdings" panose="05000000000000000000" pitchFamily="2" charset="2"/>
              <a:buChar char="Ø"/>
            </a:pPr>
            <a:r>
              <a:rPr kumimoji="0" lang="zh-CN" altLang="en-US" dirty="0">
                <a:ea typeface="楷体_GB2312" pitchFamily="49" charset="-122"/>
              </a:rPr>
              <a:t>地址变换</a:t>
            </a:r>
            <a:endParaRPr kumimoji="0" lang="zh-CN" altLang="en-US" dirty="0">
              <a:ea typeface="楷体_GB2312" pitchFamily="49" charset="-122"/>
            </a:endParaRPr>
          </a:p>
          <a:p>
            <a:pPr marL="742950" lvl="1" indent="-285750">
              <a:spcBef>
                <a:spcPct val="20000"/>
              </a:spcBef>
              <a:spcAft>
                <a:spcPct val="10000"/>
              </a:spcAft>
              <a:buFont typeface="Wingdings" panose="05000000000000000000" pitchFamily="2" charset="2"/>
              <a:buChar char="Ø"/>
            </a:pPr>
            <a:r>
              <a:rPr kumimoji="0" lang="zh-CN" altLang="en-US" dirty="0">
                <a:ea typeface="楷体_GB2312" pitchFamily="49" charset="-122"/>
              </a:rPr>
              <a:t>存储保护</a:t>
            </a:r>
            <a:endParaRPr kumimoji="0" lang="zh-CN" altLang="en-US" dirty="0">
              <a:ea typeface="楷体_GB2312" pitchFamily="49" charset="-122"/>
            </a:endParaRPr>
          </a:p>
          <a:p>
            <a:pPr marL="742950" lvl="1" indent="-285750">
              <a:spcBef>
                <a:spcPct val="20000"/>
              </a:spcBef>
              <a:spcAft>
                <a:spcPct val="10000"/>
              </a:spcAft>
              <a:buFont typeface="Wingdings" panose="05000000000000000000" pitchFamily="2" charset="2"/>
              <a:buChar char="Ø"/>
            </a:pPr>
            <a:r>
              <a:rPr kumimoji="0" lang="zh-CN" altLang="en-US" dirty="0">
                <a:ea typeface="楷体_GB2312" pitchFamily="49" charset="-122"/>
              </a:rPr>
              <a:t>存储共享</a:t>
            </a:r>
            <a:endParaRPr kumimoji="0" lang="zh-CN" altLang="en-US" dirty="0">
              <a:ea typeface="楷体_GB2312" pitchFamily="49" charset="-122"/>
            </a:endParaRPr>
          </a:p>
          <a:p>
            <a:pPr marL="742950" lvl="1" indent="-285750">
              <a:spcBef>
                <a:spcPct val="20000"/>
              </a:spcBef>
              <a:spcAft>
                <a:spcPct val="10000"/>
              </a:spcAft>
              <a:buFont typeface="Wingdings" panose="05000000000000000000" pitchFamily="2" charset="2"/>
              <a:buChar char="Ø"/>
            </a:pPr>
            <a:r>
              <a:rPr kumimoji="0" lang="zh-CN" altLang="en-US" dirty="0">
                <a:ea typeface="楷体_GB2312" pitchFamily="49" charset="-122"/>
              </a:rPr>
              <a:t>存储器扩充</a:t>
            </a:r>
            <a:endParaRPr kumimoji="0" lang="zh-CN" altLang="en-US"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1156">
                                            <p:txEl>
                                              <p:pRg st="0" end="0"/>
                                            </p:txEl>
                                          </p:spTgt>
                                        </p:tgtEl>
                                        <p:attrNameLst>
                                          <p:attrName>style.visibility</p:attrName>
                                        </p:attrNameLst>
                                      </p:cBhvr>
                                      <p:to>
                                        <p:strVal val="visible"/>
                                      </p:to>
                                    </p:set>
                                    <p:anim calcmode="lin" valueType="num">
                                      <p:cBhvr additive="base">
                                        <p:cTn id="7" dur="500" fill="hold"/>
                                        <p:tgtEl>
                                          <p:spTgt spid="5611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1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1156">
                                            <p:txEl>
                                              <p:pRg st="1" end="1"/>
                                            </p:txEl>
                                          </p:spTgt>
                                        </p:tgtEl>
                                        <p:attrNameLst>
                                          <p:attrName>style.visibility</p:attrName>
                                        </p:attrNameLst>
                                      </p:cBhvr>
                                      <p:to>
                                        <p:strVal val="visible"/>
                                      </p:to>
                                    </p:set>
                                    <p:anim calcmode="lin" valueType="num">
                                      <p:cBhvr additive="base">
                                        <p:cTn id="13" dur="1000" fill="hold"/>
                                        <p:tgtEl>
                                          <p:spTgt spid="56115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611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61156">
                                            <p:txEl>
                                              <p:pRg st="2" end="2"/>
                                            </p:txEl>
                                          </p:spTgt>
                                        </p:tgtEl>
                                        <p:attrNameLst>
                                          <p:attrName>style.visibility</p:attrName>
                                        </p:attrNameLst>
                                      </p:cBhvr>
                                      <p:to>
                                        <p:strVal val="visible"/>
                                      </p:to>
                                    </p:set>
                                    <p:anim calcmode="lin" valueType="num">
                                      <p:cBhvr additive="base">
                                        <p:cTn id="19" dur="1000" fill="hold"/>
                                        <p:tgtEl>
                                          <p:spTgt spid="56115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611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61156">
                                            <p:txEl>
                                              <p:pRg st="3" end="3"/>
                                            </p:txEl>
                                          </p:spTgt>
                                        </p:tgtEl>
                                        <p:attrNameLst>
                                          <p:attrName>style.visibility</p:attrName>
                                        </p:attrNameLst>
                                      </p:cBhvr>
                                      <p:to>
                                        <p:strVal val="visible"/>
                                      </p:to>
                                    </p:set>
                                    <p:anim calcmode="lin" valueType="num">
                                      <p:cBhvr additive="base">
                                        <p:cTn id="25" dur="1000" fill="hold"/>
                                        <p:tgtEl>
                                          <p:spTgt spid="56115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611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61156">
                                            <p:txEl>
                                              <p:pRg st="4" end="4"/>
                                            </p:txEl>
                                          </p:spTgt>
                                        </p:tgtEl>
                                        <p:attrNameLst>
                                          <p:attrName>style.visibility</p:attrName>
                                        </p:attrNameLst>
                                      </p:cBhvr>
                                      <p:to>
                                        <p:strVal val="visible"/>
                                      </p:to>
                                    </p:set>
                                    <p:anim calcmode="lin" valueType="num">
                                      <p:cBhvr additive="base">
                                        <p:cTn id="31" dur="1000" fill="hold"/>
                                        <p:tgtEl>
                                          <p:spTgt spid="56115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611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61156">
                                            <p:txEl>
                                              <p:pRg st="5" end="5"/>
                                            </p:txEl>
                                          </p:spTgt>
                                        </p:tgtEl>
                                        <p:attrNameLst>
                                          <p:attrName>style.visibility</p:attrName>
                                        </p:attrNameLst>
                                      </p:cBhvr>
                                      <p:to>
                                        <p:strVal val="visible"/>
                                      </p:to>
                                    </p:set>
                                    <p:anim calcmode="lin" valueType="num">
                                      <p:cBhvr additive="base">
                                        <p:cTn id="37" dur="1000" fill="hold"/>
                                        <p:tgtEl>
                                          <p:spTgt spid="56115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56115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61156">
                                            <p:txEl>
                                              <p:pRg st="6" end="6"/>
                                            </p:txEl>
                                          </p:spTgt>
                                        </p:tgtEl>
                                        <p:attrNameLst>
                                          <p:attrName>style.visibility</p:attrName>
                                        </p:attrNameLst>
                                      </p:cBhvr>
                                      <p:to>
                                        <p:strVal val="visible"/>
                                      </p:to>
                                    </p:set>
                                    <p:anim calcmode="lin" valueType="num">
                                      <p:cBhvr additive="base">
                                        <p:cTn id="43" dur="1000" fill="hold"/>
                                        <p:tgtEl>
                                          <p:spTgt spid="561156">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56115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61156">
                                            <p:txEl>
                                              <p:pRg st="7" end="7"/>
                                            </p:txEl>
                                          </p:spTgt>
                                        </p:tgtEl>
                                        <p:attrNameLst>
                                          <p:attrName>style.visibility</p:attrName>
                                        </p:attrNameLst>
                                      </p:cBhvr>
                                      <p:to>
                                        <p:strVal val="visible"/>
                                      </p:to>
                                    </p:set>
                                    <p:anim calcmode="lin" valueType="num">
                                      <p:cBhvr additive="base">
                                        <p:cTn id="49" dur="1000" fill="hold"/>
                                        <p:tgtEl>
                                          <p:spTgt spid="561156">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56115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61156">
                                            <p:txEl>
                                              <p:pRg st="8" end="8"/>
                                            </p:txEl>
                                          </p:spTgt>
                                        </p:tgtEl>
                                        <p:attrNameLst>
                                          <p:attrName>style.visibility</p:attrName>
                                        </p:attrNameLst>
                                      </p:cBhvr>
                                      <p:to>
                                        <p:strVal val="visible"/>
                                      </p:to>
                                    </p:set>
                                    <p:anim calcmode="lin" valueType="num">
                                      <p:cBhvr additive="base">
                                        <p:cTn id="55" dur="1000" fill="hold"/>
                                        <p:tgtEl>
                                          <p:spTgt spid="561156">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56115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61156">
                                            <p:txEl>
                                              <p:pRg st="9" end="9"/>
                                            </p:txEl>
                                          </p:spTgt>
                                        </p:tgtEl>
                                        <p:attrNameLst>
                                          <p:attrName>style.visibility</p:attrName>
                                        </p:attrNameLst>
                                      </p:cBhvr>
                                      <p:to>
                                        <p:strVal val="visible"/>
                                      </p:to>
                                    </p:set>
                                    <p:anim calcmode="lin" valueType="num">
                                      <p:cBhvr additive="base">
                                        <p:cTn id="61" dur="1000" fill="hold"/>
                                        <p:tgtEl>
                                          <p:spTgt spid="561156">
                                            <p:txEl>
                                              <p:pRg st="9" end="9"/>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56115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body" idx="4294967295"/>
          </p:nvPr>
        </p:nvSpPr>
        <p:spPr>
          <a:xfrm>
            <a:off x="0" y="1414463"/>
            <a:ext cx="8424863" cy="3959225"/>
          </a:xfrm>
        </p:spPr>
        <p:txBody>
          <a:bodyPr/>
          <a:lstStyle/>
          <a:p>
            <a:pPr>
              <a:lnSpc>
                <a:spcPct val="90000"/>
              </a:lnSpc>
              <a:spcAft>
                <a:spcPct val="20000"/>
              </a:spcAft>
              <a:buFont typeface="Wingdings" panose="05000000000000000000" pitchFamily="2" charset="2"/>
              <a:buChar char="l"/>
            </a:pPr>
            <a:r>
              <a:rPr lang="zh-CN" altLang="en-US" b="0" dirty="0">
                <a:ea typeface="黑体" pitchFamily="49" charset="-122"/>
              </a:rPr>
              <a:t>运行时重定位装入方式的优点</a:t>
            </a:r>
            <a:endParaRPr lang="zh-CN" altLang="en-US" b="0" dirty="0">
              <a:ea typeface="黑体" pitchFamily="49" charset="-122"/>
            </a:endParaRPr>
          </a:p>
          <a:p>
            <a:pPr lvl="1">
              <a:lnSpc>
                <a:spcPct val="9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程序不必连续存放在内存中，可分散存储，可移动； </a:t>
            </a:r>
            <a:endParaRPr lang="zh-CN" altLang="en-US" b="0"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便于共享；</a:t>
            </a:r>
            <a:endParaRPr lang="zh-CN" altLang="en-US" b="0"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有利于紧凑、碎片问题的解决；</a:t>
            </a:r>
            <a:endParaRPr lang="zh-CN" altLang="en-US" b="0"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主流方式。</a:t>
            </a:r>
            <a:endParaRPr lang="zh-CN" altLang="en-US" b="0" dirty="0">
              <a:latin typeface="楷体_GB2312" pitchFamily="49" charset="-122"/>
              <a:ea typeface="楷体_GB2312" pitchFamily="49" charset="-122"/>
            </a:endParaRPr>
          </a:p>
          <a:p>
            <a:pPr>
              <a:lnSpc>
                <a:spcPct val="90000"/>
              </a:lnSpc>
              <a:spcAft>
                <a:spcPct val="20000"/>
              </a:spcAft>
              <a:buFont typeface="Wingdings" panose="05000000000000000000" pitchFamily="2" charset="2"/>
              <a:buChar char="l"/>
            </a:pPr>
            <a:r>
              <a:rPr lang="zh-CN" altLang="en-US" b="0" dirty="0">
                <a:ea typeface="黑体" pitchFamily="49" charset="-122"/>
              </a:rPr>
              <a:t>缺点</a:t>
            </a:r>
            <a:endParaRPr lang="zh-CN" altLang="en-US" b="0" dirty="0">
              <a:ea typeface="黑体" pitchFamily="49" charset="-122"/>
            </a:endParaRPr>
          </a:p>
          <a:p>
            <a:pPr lvl="1">
              <a:lnSpc>
                <a:spcPct val="90000"/>
              </a:lnSpc>
              <a:spcAft>
                <a:spcPct val="20000"/>
              </a:spcAft>
              <a:buFont typeface="Wingdings" panose="05000000000000000000" pitchFamily="2" charset="2"/>
              <a:buChar char="Ø"/>
            </a:pPr>
            <a:r>
              <a:rPr lang="zh-CN" altLang="en-US" b="0" dirty="0">
                <a:ea typeface="楷体_GB2312" pitchFamily="49" charset="-122"/>
              </a:rPr>
              <a:t>需要硬件支持，实现存储管理的软件算法比较复杂；</a:t>
            </a:r>
            <a:endParaRPr lang="zh-CN" altLang="en-US" b="0" dirty="0">
              <a:ea typeface="楷体_GB2312" pitchFamily="49" charset="-122"/>
            </a:endParaRPr>
          </a:p>
          <a:p>
            <a:pPr lvl="1">
              <a:lnSpc>
                <a:spcPct val="90000"/>
              </a:lnSpc>
              <a:spcAft>
                <a:spcPct val="20000"/>
              </a:spcAft>
              <a:buFont typeface="Wingdings" panose="05000000000000000000" pitchFamily="2" charset="2"/>
              <a:buChar char="Ø"/>
            </a:pPr>
            <a:r>
              <a:rPr lang="zh-CN" altLang="en-US" b="0" dirty="0">
                <a:ea typeface="楷体_GB2312" pitchFamily="49" charset="-122"/>
              </a:rPr>
              <a:t>同一地址，可能多次转换。</a:t>
            </a:r>
            <a:endParaRPr lang="zh-CN" altLang="en-US" b="0" dirty="0">
              <a:ea typeface="楷体_GB2312" pitchFamily="49" charset="-122"/>
            </a:endParaRPr>
          </a:p>
        </p:txBody>
      </p:sp>
      <p:sp>
        <p:nvSpPr>
          <p:cNvPr id="27750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1000" fill="hold"/>
                                        <p:tgtEl>
                                          <p:spTgt spid="27750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75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1000" fill="hold"/>
                                        <p:tgtEl>
                                          <p:spTgt spid="27750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7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1000" fill="hold"/>
                                        <p:tgtEl>
                                          <p:spTgt spid="27750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75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1000" fill="hold"/>
                                        <p:tgtEl>
                                          <p:spTgt spid="27750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75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1000" fill="hold"/>
                                        <p:tgtEl>
                                          <p:spTgt spid="27750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775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1000" fill="hold"/>
                                        <p:tgtEl>
                                          <p:spTgt spid="277506">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7750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7506">
                                            <p:txEl>
                                              <p:pRg st="7" end="7"/>
                                            </p:txEl>
                                          </p:spTgt>
                                        </p:tgtEl>
                                        <p:attrNameLst>
                                          <p:attrName>style.visibility</p:attrName>
                                        </p:attrNameLst>
                                      </p:cBhvr>
                                      <p:to>
                                        <p:strVal val="visible"/>
                                      </p:to>
                                    </p:set>
                                    <p:anim calcmode="lin" valueType="num">
                                      <p:cBhvr additive="base">
                                        <p:cTn id="49" dur="1000" fill="hold"/>
                                        <p:tgtEl>
                                          <p:spTgt spid="277506">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7750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body" idx="4294967295"/>
          </p:nvPr>
        </p:nvSpPr>
        <p:spPr>
          <a:xfrm>
            <a:off x="0" y="981075"/>
            <a:ext cx="9036496" cy="5256237"/>
          </a:xfrm>
        </p:spPr>
        <p:txBody>
          <a:bodyPr/>
          <a:lstStyle/>
          <a:p>
            <a:pPr>
              <a:lnSpc>
                <a:spcPct val="90000"/>
              </a:lnSpc>
              <a:spcBef>
                <a:spcPts val="600"/>
              </a:spcBef>
              <a:spcAft>
                <a:spcPts val="0"/>
              </a:spcAft>
              <a:buFont typeface="Wingdings" panose="05000000000000000000" pitchFamily="2" charset="2"/>
              <a:buChar char="l"/>
            </a:pPr>
            <a:r>
              <a:rPr lang="zh-CN" altLang="en-US" b="0" dirty="0">
                <a:ea typeface="黑体" pitchFamily="49" charset="-122"/>
              </a:rPr>
              <a:t>程序</a:t>
            </a:r>
            <a:r>
              <a:rPr lang="zh-CN" altLang="en-US" b="0" dirty="0" smtClean="0">
                <a:ea typeface="黑体" pitchFamily="49" charset="-122"/>
              </a:rPr>
              <a:t>装入方法</a:t>
            </a:r>
            <a:r>
              <a:rPr lang="zh-CN" altLang="en-US" b="0" dirty="0">
                <a:ea typeface="黑体" pitchFamily="49" charset="-122"/>
              </a:rPr>
              <a:t>小结</a:t>
            </a:r>
            <a:endParaRPr lang="zh-CN" altLang="en-US" b="0" dirty="0">
              <a:ea typeface="黑体" pitchFamily="49" charset="-122"/>
            </a:endParaRPr>
          </a:p>
          <a:p>
            <a:pPr lvl="1" fontAlgn="auto">
              <a:lnSpc>
                <a:spcPct val="130000"/>
              </a:lnSpc>
              <a:spcBef>
                <a:spcPts val="600"/>
              </a:spcBef>
              <a:spcAft>
                <a:spcPts val="0"/>
              </a:spcAft>
              <a:buFont typeface="Wingdings" panose="05000000000000000000" pitchFamily="2" charset="2"/>
              <a:buChar char="Ø"/>
            </a:pPr>
            <a:r>
              <a:rPr lang="zh-CN" altLang="en-US" sz="2000" b="0" kern="1200" dirty="0">
                <a:solidFill>
                  <a:prstClr val="black"/>
                </a:solidFill>
                <a:latin typeface="楷体_GB2312" pitchFamily="49" charset="-122"/>
                <a:ea typeface="楷体_GB2312" pitchFamily="49" charset="-122"/>
              </a:rPr>
              <a:t>绝对装入－</a:t>
            </a:r>
            <a:r>
              <a:rPr lang="zh-CN" altLang="en-US" sz="2000" b="0" kern="1200" dirty="0">
                <a:solidFill>
                  <a:srgbClr val="C0504D"/>
                </a:solidFill>
                <a:latin typeface="楷体_GB2312" pitchFamily="49" charset="-122"/>
                <a:ea typeface="楷体_GB2312" pitchFamily="49" charset="-122"/>
              </a:rPr>
              <a:t>编译时执行</a:t>
            </a:r>
            <a:r>
              <a:rPr lang="en-US" altLang="zh-CN" sz="2000" b="0" kern="1200" dirty="0">
                <a:solidFill>
                  <a:prstClr val="black"/>
                </a:solidFill>
                <a:latin typeface="楷体_GB2312" pitchFamily="49" charset="-122"/>
                <a:ea typeface="楷体_GB2312" pitchFamily="49" charset="-122"/>
              </a:rPr>
              <a:t>: </a:t>
            </a:r>
            <a:r>
              <a:rPr lang="zh-CN" altLang="en-US" sz="2000" b="0" kern="1200" dirty="0">
                <a:solidFill>
                  <a:prstClr val="black"/>
                </a:solidFill>
                <a:latin typeface="楷体_GB2312" pitchFamily="49" charset="-122"/>
                <a:ea typeface="楷体_GB2312" pitchFamily="49" charset="-122"/>
              </a:rPr>
              <a:t>编译时就知道进程将在内存中的驻留地址，生成绝对代码</a:t>
            </a:r>
            <a:r>
              <a:rPr lang="en-US" altLang="zh-CN" sz="2000" b="0" kern="1200" dirty="0">
                <a:solidFill>
                  <a:prstClr val="black"/>
                </a:solidFill>
                <a:latin typeface="楷体_GB2312" pitchFamily="49" charset="-122"/>
                <a:ea typeface="楷体_GB2312" pitchFamily="49" charset="-122"/>
                <a:sym typeface="Wingdings" panose="05000000000000000000" pitchFamily="2" charset="2"/>
              </a:rPr>
              <a:t></a:t>
            </a:r>
            <a:r>
              <a:rPr lang="zh-CN" altLang="en-US" sz="2000" b="0" kern="1200" dirty="0">
                <a:solidFill>
                  <a:prstClr val="black"/>
                </a:solidFill>
                <a:latin typeface="楷体_GB2312" pitchFamily="49" charset="-122"/>
                <a:ea typeface="楷体_GB2312" pitchFamily="49" charset="-122"/>
              </a:rPr>
              <a:t>即在可执行文件中记录内存地址，装入时直接定位在该内存</a:t>
            </a:r>
            <a:r>
              <a:rPr lang="zh-CN" altLang="en-US" sz="2000" b="0" kern="1200" dirty="0" smtClean="0">
                <a:solidFill>
                  <a:prstClr val="black"/>
                </a:solidFill>
                <a:latin typeface="楷体_GB2312" pitchFamily="49" charset="-122"/>
                <a:ea typeface="楷体_GB2312" pitchFamily="49" charset="-122"/>
              </a:rPr>
              <a:t>地址。</a:t>
            </a:r>
            <a:endParaRPr lang="en-US" altLang="zh-CN" sz="2000" b="0" dirty="0">
              <a:solidFill>
                <a:prstClr val="black"/>
              </a:solidFill>
              <a:latin typeface="楷体_GB2312" pitchFamily="49" charset="-122"/>
              <a:ea typeface="楷体_GB2312" pitchFamily="49" charset="-122"/>
            </a:endParaRPr>
          </a:p>
          <a:p>
            <a:pPr lvl="2" fontAlgn="auto">
              <a:lnSpc>
                <a:spcPct val="130000"/>
              </a:lnSpc>
              <a:spcBef>
                <a:spcPts val="600"/>
              </a:spcBef>
              <a:spcAft>
                <a:spcPts val="0"/>
              </a:spcAft>
              <a:buFont typeface="Wingdings" panose="05000000000000000000" pitchFamily="2" charset="2"/>
              <a:buChar char="u"/>
            </a:pPr>
            <a:r>
              <a:rPr lang="zh-CN" altLang="en-US" b="0" kern="1200" dirty="0" smtClean="0">
                <a:solidFill>
                  <a:prstClr val="black"/>
                </a:solidFill>
                <a:latin typeface="楷体_GB2312" pitchFamily="49" charset="-122"/>
                <a:ea typeface="楷体_GB2312" pitchFamily="49" charset="-122"/>
                <a:cs typeface="+mn-cs"/>
              </a:rPr>
              <a:t>如果</a:t>
            </a:r>
            <a:r>
              <a:rPr lang="zh-CN" altLang="en-US" b="0" kern="1200" dirty="0">
                <a:solidFill>
                  <a:prstClr val="black"/>
                </a:solidFill>
                <a:latin typeface="楷体_GB2312" pitchFamily="49" charset="-122"/>
                <a:ea typeface="楷体_GB2312" pitchFamily="49" charset="-122"/>
                <a:cs typeface="+mn-cs"/>
              </a:rPr>
              <a:t>将来开始地址发生变化，就必须重新编译代码。</a:t>
            </a:r>
            <a:endParaRPr lang="zh-CN" altLang="en-US" b="0" kern="1200" dirty="0">
              <a:solidFill>
                <a:prstClr val="black"/>
              </a:solidFill>
              <a:latin typeface="楷体_GB2312" pitchFamily="49" charset="-122"/>
              <a:ea typeface="楷体_GB2312" pitchFamily="49" charset="-122"/>
              <a:cs typeface="+mn-cs"/>
            </a:endParaRPr>
          </a:p>
          <a:p>
            <a:pPr lvl="1" fontAlgn="auto">
              <a:lnSpc>
                <a:spcPct val="130000"/>
              </a:lnSpc>
              <a:spcBef>
                <a:spcPts val="600"/>
              </a:spcBef>
              <a:spcAft>
                <a:spcPts val="0"/>
              </a:spcAft>
              <a:buFont typeface="Wingdings" panose="05000000000000000000" pitchFamily="2" charset="2"/>
              <a:buChar char="Ø"/>
            </a:pPr>
            <a:r>
              <a:rPr lang="zh-CN" altLang="en-US" sz="2000" b="0" kern="1200" dirty="0">
                <a:solidFill>
                  <a:prstClr val="black"/>
                </a:solidFill>
                <a:latin typeface="楷体_GB2312" pitchFamily="49" charset="-122"/>
                <a:ea typeface="楷体_GB2312" pitchFamily="49" charset="-122"/>
              </a:rPr>
              <a:t>可重定位装入（</a:t>
            </a:r>
            <a:r>
              <a:rPr lang="zh-CN" altLang="en-US" sz="2000" b="0" kern="1200" dirty="0">
                <a:solidFill>
                  <a:srgbClr val="C0504D"/>
                </a:solidFill>
                <a:latin typeface="楷体_GB2312" pitchFamily="49" charset="-122"/>
                <a:ea typeface="楷体_GB2312" pitchFamily="49" charset="-122"/>
              </a:rPr>
              <a:t>加载时执行：静态地址重定位</a:t>
            </a:r>
            <a:r>
              <a:rPr lang="zh-CN" altLang="en-US" sz="2000" b="0" kern="1200" dirty="0">
                <a:solidFill>
                  <a:prstClr val="black"/>
                </a:solidFill>
                <a:latin typeface="楷体_GB2312" pitchFamily="49" charset="-122"/>
                <a:ea typeface="楷体_GB2312" pitchFamily="49" charset="-122"/>
              </a:rPr>
              <a:t>）：地址绑定在装入内存时才进行。系统根据内存当时的使用情况，决定将目标代码放在内存的什么位置。</a:t>
            </a:r>
            <a:endParaRPr lang="en-US" altLang="zh-CN" sz="2000" b="0" kern="1200" dirty="0">
              <a:solidFill>
                <a:prstClr val="black"/>
              </a:solidFill>
              <a:latin typeface="楷体_GB2312" pitchFamily="49" charset="-122"/>
              <a:ea typeface="楷体_GB2312" pitchFamily="49" charset="-122"/>
            </a:endParaRPr>
          </a:p>
          <a:p>
            <a:pPr lvl="2" fontAlgn="auto">
              <a:lnSpc>
                <a:spcPct val="130000"/>
              </a:lnSpc>
              <a:spcBef>
                <a:spcPts val="600"/>
              </a:spcBef>
              <a:spcAft>
                <a:spcPts val="0"/>
              </a:spcAft>
              <a:buFont typeface="Wingdings" panose="05000000000000000000" pitchFamily="2" charset="2"/>
              <a:buChar char="u"/>
            </a:pPr>
            <a:r>
              <a:rPr lang="zh-CN" altLang="en-US" b="0" dirty="0">
                <a:solidFill>
                  <a:prstClr val="black"/>
                </a:solidFill>
                <a:latin typeface="楷体_GB2312" pitchFamily="49" charset="-122"/>
                <a:ea typeface="楷体_GB2312" pitchFamily="49" charset="-122"/>
                <a:cs typeface="+mn-cs"/>
              </a:rPr>
              <a:t>不允许程序在内存中移动。 </a:t>
            </a:r>
            <a:endParaRPr lang="zh-CN" altLang="en-US" b="0" dirty="0">
              <a:solidFill>
                <a:prstClr val="black"/>
              </a:solidFill>
              <a:latin typeface="楷体_GB2312" pitchFamily="49" charset="-122"/>
              <a:ea typeface="楷体_GB2312" pitchFamily="49" charset="-122"/>
              <a:cs typeface="+mn-cs"/>
            </a:endParaRPr>
          </a:p>
          <a:p>
            <a:pPr lvl="1" fontAlgn="auto">
              <a:lnSpc>
                <a:spcPct val="130000"/>
              </a:lnSpc>
              <a:spcBef>
                <a:spcPts val="600"/>
              </a:spcBef>
              <a:spcAft>
                <a:spcPts val="0"/>
              </a:spcAft>
              <a:buFont typeface="Wingdings" panose="05000000000000000000" pitchFamily="2" charset="2"/>
              <a:buChar char="Ø"/>
            </a:pPr>
            <a:r>
              <a:rPr lang="zh-CN" altLang="en-US" sz="2000" b="0" kern="1200" dirty="0">
                <a:solidFill>
                  <a:prstClr val="black"/>
                </a:solidFill>
                <a:latin typeface="楷体_GB2312" pitchFamily="49" charset="-122"/>
                <a:ea typeface="楷体_GB2312" pitchFamily="49" charset="-122"/>
              </a:rPr>
              <a:t>动态执行时装入（</a:t>
            </a:r>
            <a:r>
              <a:rPr lang="zh-CN" altLang="en-US" sz="2000" b="0" kern="1200" dirty="0">
                <a:solidFill>
                  <a:srgbClr val="C0504D"/>
                </a:solidFill>
                <a:latin typeface="楷体_GB2312" pitchFamily="49" charset="-122"/>
                <a:ea typeface="楷体_GB2312" pitchFamily="49" charset="-122"/>
              </a:rPr>
              <a:t>执行时执行：动态地址重定位</a:t>
            </a:r>
            <a:r>
              <a:rPr lang="zh-CN" altLang="en-US" sz="2000" b="0" kern="1200" dirty="0">
                <a:solidFill>
                  <a:prstClr val="black"/>
                </a:solidFill>
                <a:latin typeface="楷体_GB2312" pitchFamily="49" charset="-122"/>
                <a:ea typeface="楷体_GB2312" pitchFamily="49" charset="-122"/>
              </a:rPr>
              <a:t>）：地址绑定延迟到执行时才进行。</a:t>
            </a:r>
            <a:endParaRPr lang="en-US" altLang="zh-CN" sz="2000" b="0" kern="1200" dirty="0">
              <a:solidFill>
                <a:prstClr val="black"/>
              </a:solidFill>
              <a:latin typeface="楷体_GB2312" pitchFamily="49" charset="-122"/>
              <a:ea typeface="楷体_GB2312" pitchFamily="49" charset="-122"/>
            </a:endParaRPr>
          </a:p>
          <a:p>
            <a:pPr lvl="2" fontAlgn="auto">
              <a:lnSpc>
                <a:spcPct val="130000"/>
              </a:lnSpc>
              <a:spcBef>
                <a:spcPts val="600"/>
              </a:spcBef>
              <a:spcAft>
                <a:spcPts val="0"/>
              </a:spcAft>
              <a:buFont typeface="Wingdings" panose="05000000000000000000" pitchFamily="2" charset="2"/>
              <a:buChar char="u"/>
            </a:pPr>
            <a:r>
              <a:rPr lang="zh-CN" altLang="en-US" b="0" dirty="0">
                <a:solidFill>
                  <a:prstClr val="black"/>
                </a:solidFill>
                <a:latin typeface="楷体_GB2312" pitchFamily="49" charset="-122"/>
                <a:ea typeface="楷体_GB2312" pitchFamily="49" charset="-122"/>
                <a:cs typeface="+mn-cs"/>
              </a:rPr>
              <a:t>支持执行时进程在内存中移动</a:t>
            </a:r>
            <a:endParaRPr lang="zh-CN" altLang="en-US" b="0" dirty="0">
              <a:solidFill>
                <a:prstClr val="black"/>
              </a:solidFill>
              <a:latin typeface="楷体_GB2312" pitchFamily="49" charset="-122"/>
              <a:ea typeface="楷体_GB2312" pitchFamily="49" charset="-122"/>
              <a:cs typeface="+mn-cs"/>
            </a:endParaRPr>
          </a:p>
        </p:txBody>
      </p:sp>
      <p:sp>
        <p:nvSpPr>
          <p:cNvPr id="27750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500" fill="hold"/>
                                        <p:tgtEl>
                                          <p:spTgt spid="2775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75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500" fill="hold"/>
                                        <p:tgtEl>
                                          <p:spTgt spid="2775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7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500" fill="hold"/>
                                        <p:tgtEl>
                                          <p:spTgt spid="2775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75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500" fill="hold"/>
                                        <p:tgtEl>
                                          <p:spTgt spid="2775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75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500" fill="hold"/>
                                        <p:tgtEl>
                                          <p:spTgt spid="27750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75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500" fill="hold"/>
                                        <p:tgtEl>
                                          <p:spTgt spid="27750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750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 </a:t>
            </a:r>
            <a:r>
              <a:rPr kumimoji="0" lang="zh-CN" altLang="en-US" sz="4000" b="1">
                <a:solidFill>
                  <a:srgbClr val="FE0000"/>
                </a:solidFill>
                <a:ea typeface="黑体" pitchFamily="49" charset="-122"/>
                <a:cs typeface="Times New Roman" panose="02020603050405020304" pitchFamily="18" charset="0"/>
              </a:rPr>
              <a:t>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5" name="图示 4"/>
          <p:cNvGraphicFramePr/>
          <p:nvPr/>
        </p:nvGraphicFramePr>
        <p:xfrm>
          <a:off x="179512" y="1397000"/>
          <a:ext cx="871296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96C153AF-5749-4F44-B92A-BB75450595CF}"/>
                                            </p:graphicEl>
                                          </p:spTgt>
                                        </p:tgtEl>
                                        <p:attrNameLst>
                                          <p:attrName>style.visibility</p:attrName>
                                        </p:attrNameLst>
                                      </p:cBhvr>
                                      <p:to>
                                        <p:strVal val="visible"/>
                                      </p:to>
                                    </p:set>
                                    <p:animEffect transition="in" filter="fade">
                                      <p:cBhvr>
                                        <p:cTn id="7" dur="500"/>
                                        <p:tgtEl>
                                          <p:spTgt spid="5">
                                            <p:graphicEl>
                                              <a:dgm id="{96C153AF-5749-4F44-B92A-BB75450595C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6CA4E663-B25D-47ED-944D-3D10061C988F}"/>
                                            </p:graphicEl>
                                          </p:spTgt>
                                        </p:tgtEl>
                                        <p:attrNameLst>
                                          <p:attrName>style.visibility</p:attrName>
                                        </p:attrNameLst>
                                      </p:cBhvr>
                                      <p:to>
                                        <p:strVal val="visible"/>
                                      </p:to>
                                    </p:set>
                                    <p:animEffect transition="in" filter="fade">
                                      <p:cBhvr>
                                        <p:cTn id="12" dur="500"/>
                                        <p:tgtEl>
                                          <p:spTgt spid="5">
                                            <p:graphicEl>
                                              <a:dgm id="{6CA4E663-B25D-47ED-944D-3D10061C98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0CCF1086-004A-4E52-8CE9-8B1F9E6F164E}"/>
                                            </p:graphicEl>
                                          </p:spTgt>
                                        </p:tgtEl>
                                        <p:attrNameLst>
                                          <p:attrName>style.visibility</p:attrName>
                                        </p:attrNameLst>
                                      </p:cBhvr>
                                      <p:to>
                                        <p:strVal val="visible"/>
                                      </p:to>
                                    </p:set>
                                    <p:animEffect transition="in" filter="fade">
                                      <p:cBhvr>
                                        <p:cTn id="17" dur="500"/>
                                        <p:tgtEl>
                                          <p:spTgt spid="5">
                                            <p:graphicEl>
                                              <a:dgm id="{0CCF1086-004A-4E52-8CE9-8B1F9E6F16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A07A29E6-EDA4-46D2-B705-170063469500}"/>
                                            </p:graphicEl>
                                          </p:spTgt>
                                        </p:tgtEl>
                                        <p:attrNameLst>
                                          <p:attrName>style.visibility</p:attrName>
                                        </p:attrNameLst>
                                      </p:cBhvr>
                                      <p:to>
                                        <p:strVal val="visible"/>
                                      </p:to>
                                    </p:set>
                                    <p:animEffect transition="in" filter="fade">
                                      <p:cBhvr>
                                        <p:cTn id="22" dur="500"/>
                                        <p:tgtEl>
                                          <p:spTgt spid="5">
                                            <p:graphicEl>
                                              <a:dgm id="{A07A29E6-EDA4-46D2-B705-17006346950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67BF58A0-8F37-4687-98F7-2CDAD7F5AAEA}"/>
                                            </p:graphicEl>
                                          </p:spTgt>
                                        </p:tgtEl>
                                        <p:attrNameLst>
                                          <p:attrName>style.visibility</p:attrName>
                                        </p:attrNameLst>
                                      </p:cBhvr>
                                      <p:to>
                                        <p:strVal val="visible"/>
                                      </p:to>
                                    </p:set>
                                    <p:animEffect transition="in" filter="fade">
                                      <p:cBhvr>
                                        <p:cTn id="27" dur="500"/>
                                        <p:tgtEl>
                                          <p:spTgt spid="5">
                                            <p:graphicEl>
                                              <a:dgm id="{67BF58A0-8F37-4687-98F7-2CDAD7F5AAE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4D3405CC-FA61-44C7-84FF-E8C9696B42BD}"/>
                                            </p:graphicEl>
                                          </p:spTgt>
                                        </p:tgtEl>
                                        <p:attrNameLst>
                                          <p:attrName>style.visibility</p:attrName>
                                        </p:attrNameLst>
                                      </p:cBhvr>
                                      <p:to>
                                        <p:strVal val="visible"/>
                                      </p:to>
                                    </p:set>
                                    <p:animEffect transition="in" filter="fade">
                                      <p:cBhvr>
                                        <p:cTn id="32" dur="500"/>
                                        <p:tgtEl>
                                          <p:spTgt spid="5">
                                            <p:graphicEl>
                                              <a:dgm id="{4D3405CC-FA61-44C7-84FF-E8C9696B42B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p:cNvSpPr>
          <p:nvPr>
            <p:ph type="body" idx="4294967295"/>
          </p:nvPr>
        </p:nvSpPr>
        <p:spPr>
          <a:xfrm>
            <a:off x="0" y="1052513"/>
            <a:ext cx="9144000" cy="5256212"/>
          </a:xfrm>
        </p:spPr>
        <p:txBody>
          <a:bodyPr/>
          <a:lstStyle/>
          <a:p>
            <a:pPr>
              <a:lnSpc>
                <a:spcPct val="80000"/>
              </a:lnSpc>
              <a:spcAft>
                <a:spcPct val="20000"/>
              </a:spcAft>
              <a:buFont typeface="Wingdings" panose="05000000000000000000" pitchFamily="2" charset="2"/>
              <a:buChar char="l"/>
            </a:pPr>
            <a:r>
              <a:rPr lang="zh-CN" altLang="en-US" b="0" dirty="0">
                <a:ea typeface="黑体" pitchFamily="49" charset="-122"/>
              </a:rPr>
              <a:t>基本思想</a:t>
            </a:r>
            <a:endParaRPr lang="zh-CN" altLang="en-US" b="0" dirty="0">
              <a:ea typeface="黑体" pitchFamily="49" charset="-122"/>
            </a:endParaRPr>
          </a:p>
          <a:p>
            <a:pPr lvl="1">
              <a:lnSpc>
                <a:spcPct val="8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整个内存空间分成系统区和用户区，系统区给操作系统使用，用户区给用户使用。</a:t>
            </a:r>
            <a:endParaRPr lang="zh-CN" altLang="en-US" b="0" dirty="0">
              <a:latin typeface="楷体_GB2312" pitchFamily="49" charset="-122"/>
              <a:ea typeface="楷体_GB2312" pitchFamily="49" charset="-122"/>
            </a:endParaRPr>
          </a:p>
          <a:p>
            <a:pPr lvl="1">
              <a:lnSpc>
                <a:spcPct val="8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整个用户区分配给一个进程</a:t>
            </a:r>
            <a:endParaRPr lang="zh-CN" altLang="en-US" sz="2000" b="0" dirty="0">
              <a:latin typeface="仿宋_GB2312" pitchFamily="49" charset="-122"/>
              <a:ea typeface="楷体_GB2312" pitchFamily="49" charset="-122"/>
            </a:endParaRPr>
          </a:p>
          <a:p>
            <a:pPr>
              <a:lnSpc>
                <a:spcPct val="80000"/>
              </a:lnSpc>
              <a:spcAft>
                <a:spcPct val="20000"/>
              </a:spcAft>
              <a:buFont typeface="Wingdings" panose="05000000000000000000" pitchFamily="2" charset="2"/>
              <a:buChar char="l"/>
            </a:pPr>
            <a:r>
              <a:rPr lang="zh-CN" altLang="en-US" b="0" dirty="0">
                <a:ea typeface="黑体" pitchFamily="49" charset="-122"/>
              </a:rPr>
              <a:t>适用场合</a:t>
            </a:r>
            <a:endParaRPr lang="zh-CN" altLang="en-US" b="0" dirty="0">
              <a:ea typeface="黑体" pitchFamily="49" charset="-122"/>
            </a:endParaRPr>
          </a:p>
          <a:p>
            <a:pPr lvl="1">
              <a:lnSpc>
                <a:spcPct val="8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最简单，适用于单用户、单任务</a:t>
            </a:r>
            <a:r>
              <a:rPr lang="en-US" altLang="zh-CN" b="0" dirty="0">
                <a:latin typeface="楷体_GB2312" pitchFamily="49" charset="-122"/>
                <a:ea typeface="楷体_GB2312" pitchFamily="49" charset="-122"/>
              </a:rPr>
              <a:t>OS</a:t>
            </a:r>
            <a:endParaRPr lang="en-US" altLang="zh-CN" b="0" dirty="0">
              <a:latin typeface="楷体_GB2312" pitchFamily="49" charset="-122"/>
              <a:ea typeface="楷体_GB2312" pitchFamily="49" charset="-122"/>
            </a:endParaRPr>
          </a:p>
          <a:p>
            <a:pPr>
              <a:lnSpc>
                <a:spcPct val="80000"/>
              </a:lnSpc>
              <a:spcAft>
                <a:spcPct val="20000"/>
              </a:spcAft>
              <a:buFont typeface="Wingdings" panose="05000000000000000000" pitchFamily="2" charset="2"/>
              <a:buChar char="l"/>
            </a:pPr>
            <a:r>
              <a:rPr lang="zh-CN" altLang="en-US" b="0" dirty="0">
                <a:ea typeface="黑体" pitchFamily="49" charset="-122"/>
              </a:rPr>
              <a:t>优点</a:t>
            </a:r>
            <a:endParaRPr lang="zh-CN" altLang="en-US" b="0" dirty="0">
              <a:ea typeface="黑体" pitchFamily="49" charset="-122"/>
            </a:endParaRPr>
          </a:p>
          <a:p>
            <a:pPr lvl="1">
              <a:lnSpc>
                <a:spcPct val="8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易于管理</a:t>
            </a:r>
            <a:endParaRPr lang="zh-CN" altLang="en-US" b="0" dirty="0">
              <a:latin typeface="楷体_GB2312" pitchFamily="49" charset="-122"/>
              <a:ea typeface="楷体_GB2312" pitchFamily="49" charset="-122"/>
            </a:endParaRPr>
          </a:p>
          <a:p>
            <a:pPr>
              <a:lnSpc>
                <a:spcPct val="80000"/>
              </a:lnSpc>
              <a:spcAft>
                <a:spcPct val="20000"/>
              </a:spcAft>
              <a:buFont typeface="Wingdings" panose="05000000000000000000" pitchFamily="2" charset="2"/>
              <a:buChar char="l"/>
            </a:pPr>
            <a:r>
              <a:rPr lang="zh-CN" altLang="en-US" b="0" dirty="0">
                <a:ea typeface="黑体" pitchFamily="49" charset="-122"/>
              </a:rPr>
              <a:t>缺点</a:t>
            </a:r>
            <a:endParaRPr lang="zh-CN" altLang="en-US" b="0" dirty="0">
              <a:ea typeface="黑体" pitchFamily="49" charset="-122"/>
            </a:endParaRPr>
          </a:p>
          <a:p>
            <a:pPr lvl="1">
              <a:lnSpc>
                <a:spcPct val="8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对要求内存空间少的程序，造成内存浪费；</a:t>
            </a:r>
            <a:endParaRPr lang="zh-CN" altLang="en-US" b="0" dirty="0">
              <a:latin typeface="楷体_GB2312" pitchFamily="49" charset="-122"/>
              <a:ea typeface="楷体_GB2312" pitchFamily="49" charset="-122"/>
            </a:endParaRPr>
          </a:p>
          <a:p>
            <a:pPr lvl="1">
              <a:lnSpc>
                <a:spcPct val="80000"/>
              </a:lnSpc>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程序全部装入，很少使用的程序部分也占用内存。</a:t>
            </a:r>
            <a:endParaRPr lang="zh-CN" altLang="en-US" b="0" dirty="0">
              <a:latin typeface="楷体_GB2312" pitchFamily="49" charset="-122"/>
              <a:ea typeface="楷体_GB2312" pitchFamily="49" charset="-122"/>
            </a:endParaRPr>
          </a:p>
        </p:txBody>
      </p:sp>
      <p:sp>
        <p:nvSpPr>
          <p:cNvPr id="28774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3.2.1 </a:t>
            </a:r>
            <a:r>
              <a:rPr kumimoji="0" lang="zh-CN" altLang="en-US" sz="4000" b="1">
                <a:solidFill>
                  <a:srgbClr val="FE0000"/>
                </a:solidFill>
                <a:ea typeface="黑体" pitchFamily="49" charset="-122"/>
                <a:cs typeface="Times New Roman" panose="02020603050405020304" pitchFamily="18" charset="0"/>
              </a:rPr>
              <a:t>单一连续分配</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7746">
                                            <p:txEl>
                                              <p:pRg st="0" end="0"/>
                                            </p:txEl>
                                          </p:spTgt>
                                        </p:tgtEl>
                                        <p:attrNameLst>
                                          <p:attrName>style.visibility</p:attrName>
                                        </p:attrNameLst>
                                      </p:cBhvr>
                                      <p:to>
                                        <p:strVal val="visible"/>
                                      </p:to>
                                    </p:set>
                                    <p:anim calcmode="lin" valueType="num">
                                      <p:cBhvr additive="base">
                                        <p:cTn id="7" dur="500" fill="hold"/>
                                        <p:tgtEl>
                                          <p:spTgt spid="2877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77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7746">
                                            <p:txEl>
                                              <p:pRg st="1" end="1"/>
                                            </p:txEl>
                                          </p:spTgt>
                                        </p:tgtEl>
                                        <p:attrNameLst>
                                          <p:attrName>style.visibility</p:attrName>
                                        </p:attrNameLst>
                                      </p:cBhvr>
                                      <p:to>
                                        <p:strVal val="visible"/>
                                      </p:to>
                                    </p:set>
                                    <p:anim calcmode="lin" valueType="num">
                                      <p:cBhvr additive="base">
                                        <p:cTn id="13" dur="1000" fill="hold"/>
                                        <p:tgtEl>
                                          <p:spTgt spid="28774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77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7746">
                                            <p:txEl>
                                              <p:pRg st="2" end="2"/>
                                            </p:txEl>
                                          </p:spTgt>
                                        </p:tgtEl>
                                        <p:attrNameLst>
                                          <p:attrName>style.visibility</p:attrName>
                                        </p:attrNameLst>
                                      </p:cBhvr>
                                      <p:to>
                                        <p:strVal val="visible"/>
                                      </p:to>
                                    </p:set>
                                    <p:anim calcmode="lin" valueType="num">
                                      <p:cBhvr additive="base">
                                        <p:cTn id="19" dur="1000" fill="hold"/>
                                        <p:tgtEl>
                                          <p:spTgt spid="28774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877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7746">
                                            <p:txEl>
                                              <p:pRg st="3" end="3"/>
                                            </p:txEl>
                                          </p:spTgt>
                                        </p:tgtEl>
                                        <p:attrNameLst>
                                          <p:attrName>style.visibility</p:attrName>
                                        </p:attrNameLst>
                                      </p:cBhvr>
                                      <p:to>
                                        <p:strVal val="visible"/>
                                      </p:to>
                                    </p:set>
                                    <p:anim calcmode="lin" valueType="num">
                                      <p:cBhvr additive="base">
                                        <p:cTn id="25" dur="1000" fill="hold"/>
                                        <p:tgtEl>
                                          <p:spTgt spid="28774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8774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7746">
                                            <p:txEl>
                                              <p:pRg st="4" end="4"/>
                                            </p:txEl>
                                          </p:spTgt>
                                        </p:tgtEl>
                                        <p:attrNameLst>
                                          <p:attrName>style.visibility</p:attrName>
                                        </p:attrNameLst>
                                      </p:cBhvr>
                                      <p:to>
                                        <p:strVal val="visible"/>
                                      </p:to>
                                    </p:set>
                                    <p:anim calcmode="lin" valueType="num">
                                      <p:cBhvr additive="base">
                                        <p:cTn id="31" dur="1000" fill="hold"/>
                                        <p:tgtEl>
                                          <p:spTgt spid="28774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8774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7746">
                                            <p:txEl>
                                              <p:pRg st="5" end="5"/>
                                            </p:txEl>
                                          </p:spTgt>
                                        </p:tgtEl>
                                        <p:attrNameLst>
                                          <p:attrName>style.visibility</p:attrName>
                                        </p:attrNameLst>
                                      </p:cBhvr>
                                      <p:to>
                                        <p:strVal val="visible"/>
                                      </p:to>
                                    </p:set>
                                    <p:anim calcmode="lin" valueType="num">
                                      <p:cBhvr additive="base">
                                        <p:cTn id="37" dur="1000" fill="hold"/>
                                        <p:tgtEl>
                                          <p:spTgt spid="28774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8774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87746">
                                            <p:txEl>
                                              <p:pRg st="6" end="6"/>
                                            </p:txEl>
                                          </p:spTgt>
                                        </p:tgtEl>
                                        <p:attrNameLst>
                                          <p:attrName>style.visibility</p:attrName>
                                        </p:attrNameLst>
                                      </p:cBhvr>
                                      <p:to>
                                        <p:strVal val="visible"/>
                                      </p:to>
                                    </p:set>
                                    <p:anim calcmode="lin" valueType="num">
                                      <p:cBhvr additive="base">
                                        <p:cTn id="43" dur="1000" fill="hold"/>
                                        <p:tgtEl>
                                          <p:spTgt spid="287746">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8774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87746">
                                            <p:txEl>
                                              <p:pRg st="7" end="7"/>
                                            </p:txEl>
                                          </p:spTgt>
                                        </p:tgtEl>
                                        <p:attrNameLst>
                                          <p:attrName>style.visibility</p:attrName>
                                        </p:attrNameLst>
                                      </p:cBhvr>
                                      <p:to>
                                        <p:strVal val="visible"/>
                                      </p:to>
                                    </p:set>
                                    <p:anim calcmode="lin" valueType="num">
                                      <p:cBhvr additive="base">
                                        <p:cTn id="49" dur="1000" fill="hold"/>
                                        <p:tgtEl>
                                          <p:spTgt spid="287746">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8774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87746">
                                            <p:txEl>
                                              <p:pRg st="8" end="8"/>
                                            </p:txEl>
                                          </p:spTgt>
                                        </p:tgtEl>
                                        <p:attrNameLst>
                                          <p:attrName>style.visibility</p:attrName>
                                        </p:attrNameLst>
                                      </p:cBhvr>
                                      <p:to>
                                        <p:strVal val="visible"/>
                                      </p:to>
                                    </p:set>
                                    <p:anim calcmode="lin" valueType="num">
                                      <p:cBhvr additive="base">
                                        <p:cTn id="55" dur="1000" fill="hold"/>
                                        <p:tgtEl>
                                          <p:spTgt spid="287746">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8774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87746">
                                            <p:txEl>
                                              <p:pRg st="9" end="9"/>
                                            </p:txEl>
                                          </p:spTgt>
                                        </p:tgtEl>
                                        <p:attrNameLst>
                                          <p:attrName>style.visibility</p:attrName>
                                        </p:attrNameLst>
                                      </p:cBhvr>
                                      <p:to>
                                        <p:strVal val="visible"/>
                                      </p:to>
                                    </p:set>
                                    <p:anim calcmode="lin" valueType="num">
                                      <p:cBhvr additive="base">
                                        <p:cTn id="61" dur="1000" fill="hold"/>
                                        <p:tgtEl>
                                          <p:spTgt spid="287746">
                                            <p:txEl>
                                              <p:pRg st="9" end="9"/>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28774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p:cNvSpPr>
          <p:nvPr>
            <p:ph type="body" idx="4294967295"/>
          </p:nvPr>
        </p:nvSpPr>
        <p:spPr>
          <a:xfrm>
            <a:off x="0" y="1052513"/>
            <a:ext cx="9144000" cy="5184775"/>
          </a:xfrm>
        </p:spPr>
        <p:txBody>
          <a:bodyPr/>
          <a:lstStyle/>
          <a:p>
            <a:pPr>
              <a:spcAft>
                <a:spcPct val="20000"/>
              </a:spcAft>
              <a:buFont typeface="Wingdings" panose="05000000000000000000" pitchFamily="2" charset="2"/>
              <a:buChar char="l"/>
            </a:pPr>
            <a:r>
              <a:rPr lang="zh-CN" altLang="en-US" b="0" dirty="0">
                <a:ea typeface="黑体" pitchFamily="49" charset="-122"/>
              </a:rPr>
              <a:t>基本原理</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把内存分为一些大小相等或不等的分区；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每个应用进程占用一个或几个分区，操作系统占用其中一个分区。</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特点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适用于多道程序系统和分时系统</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问题</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内部碎片：占用</a:t>
            </a:r>
            <a:r>
              <a:rPr lang="zh-CN" altLang="en-US" dirty="0">
                <a:solidFill>
                  <a:srgbClr val="FF0000"/>
                </a:solidFill>
                <a:latin typeface="楷体_GB2312" pitchFamily="49" charset="-122"/>
                <a:ea typeface="楷体_GB2312" pitchFamily="49" charset="-122"/>
              </a:rPr>
              <a:t>分区之内</a:t>
            </a:r>
            <a:r>
              <a:rPr lang="zh-CN" altLang="en-US" b="0" dirty="0">
                <a:latin typeface="楷体_GB2312" pitchFamily="49" charset="-122"/>
                <a:ea typeface="楷体_GB2312" pitchFamily="49" charset="-122"/>
              </a:rPr>
              <a:t>未被利用的空间</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外部碎片：占用</a:t>
            </a:r>
            <a:r>
              <a:rPr lang="zh-CN" altLang="en-US" dirty="0">
                <a:solidFill>
                  <a:srgbClr val="FF0000"/>
                </a:solidFill>
                <a:latin typeface="楷体_GB2312" pitchFamily="49" charset="-122"/>
                <a:ea typeface="楷体_GB2312" pitchFamily="49" charset="-122"/>
              </a:rPr>
              <a:t>分区之间</a:t>
            </a:r>
            <a:r>
              <a:rPr lang="zh-CN" altLang="en-US" b="0" dirty="0">
                <a:latin typeface="楷体_GB2312" pitchFamily="49" charset="-122"/>
                <a:ea typeface="楷体_GB2312" pitchFamily="49" charset="-122"/>
              </a:rPr>
              <a:t>难以利用的空闲分区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难以进行内存分区的共享</a:t>
            </a:r>
            <a:r>
              <a:rPr lang="zh-CN" altLang="en-US" b="0" dirty="0">
                <a:ea typeface="黑体" pitchFamily="49" charset="-122"/>
              </a:rPr>
              <a:t>。</a:t>
            </a:r>
            <a:endParaRPr lang="zh-CN" altLang="en-US" b="0" dirty="0">
              <a:ea typeface="黑体" pitchFamily="49" charset="-122"/>
            </a:endParaRPr>
          </a:p>
        </p:txBody>
      </p:sp>
      <p:sp>
        <p:nvSpPr>
          <p:cNvPr id="28877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8770">
                                            <p:txEl>
                                              <p:pRg st="0" end="0"/>
                                            </p:txEl>
                                          </p:spTgt>
                                        </p:tgtEl>
                                        <p:attrNameLst>
                                          <p:attrName>style.visibility</p:attrName>
                                        </p:attrNameLst>
                                      </p:cBhvr>
                                      <p:to>
                                        <p:strVal val="visible"/>
                                      </p:to>
                                    </p:set>
                                    <p:anim calcmode="lin" valueType="num">
                                      <p:cBhvr additive="base">
                                        <p:cTn id="7" dur="500" fill="hold"/>
                                        <p:tgtEl>
                                          <p:spTgt spid="2887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87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8770">
                                            <p:txEl>
                                              <p:pRg st="1" end="1"/>
                                            </p:txEl>
                                          </p:spTgt>
                                        </p:tgtEl>
                                        <p:attrNameLst>
                                          <p:attrName>style.visibility</p:attrName>
                                        </p:attrNameLst>
                                      </p:cBhvr>
                                      <p:to>
                                        <p:strVal val="visible"/>
                                      </p:to>
                                    </p:set>
                                    <p:anim calcmode="lin" valueType="num">
                                      <p:cBhvr additive="base">
                                        <p:cTn id="13" dur="1000" fill="hold"/>
                                        <p:tgtEl>
                                          <p:spTgt spid="28877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87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8770">
                                            <p:txEl>
                                              <p:pRg st="2" end="2"/>
                                            </p:txEl>
                                          </p:spTgt>
                                        </p:tgtEl>
                                        <p:attrNameLst>
                                          <p:attrName>style.visibility</p:attrName>
                                        </p:attrNameLst>
                                      </p:cBhvr>
                                      <p:to>
                                        <p:strVal val="visible"/>
                                      </p:to>
                                    </p:set>
                                    <p:anim calcmode="lin" valueType="num">
                                      <p:cBhvr additive="base">
                                        <p:cTn id="19" dur="1000" fill="hold"/>
                                        <p:tgtEl>
                                          <p:spTgt spid="28877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887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8770">
                                            <p:txEl>
                                              <p:pRg st="3" end="3"/>
                                            </p:txEl>
                                          </p:spTgt>
                                        </p:tgtEl>
                                        <p:attrNameLst>
                                          <p:attrName>style.visibility</p:attrName>
                                        </p:attrNameLst>
                                      </p:cBhvr>
                                      <p:to>
                                        <p:strVal val="visible"/>
                                      </p:to>
                                    </p:set>
                                    <p:anim calcmode="lin" valueType="num">
                                      <p:cBhvr additive="base">
                                        <p:cTn id="25" dur="1000" fill="hold"/>
                                        <p:tgtEl>
                                          <p:spTgt spid="28877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887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8770">
                                            <p:txEl>
                                              <p:pRg st="4" end="4"/>
                                            </p:txEl>
                                          </p:spTgt>
                                        </p:tgtEl>
                                        <p:attrNameLst>
                                          <p:attrName>style.visibility</p:attrName>
                                        </p:attrNameLst>
                                      </p:cBhvr>
                                      <p:to>
                                        <p:strVal val="visible"/>
                                      </p:to>
                                    </p:set>
                                    <p:anim calcmode="lin" valueType="num">
                                      <p:cBhvr additive="base">
                                        <p:cTn id="31" dur="1000" fill="hold"/>
                                        <p:tgtEl>
                                          <p:spTgt spid="288770">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887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8770">
                                            <p:txEl>
                                              <p:pRg st="5" end="5"/>
                                            </p:txEl>
                                          </p:spTgt>
                                        </p:tgtEl>
                                        <p:attrNameLst>
                                          <p:attrName>style.visibility</p:attrName>
                                        </p:attrNameLst>
                                      </p:cBhvr>
                                      <p:to>
                                        <p:strVal val="visible"/>
                                      </p:to>
                                    </p:set>
                                    <p:anim calcmode="lin" valueType="num">
                                      <p:cBhvr additive="base">
                                        <p:cTn id="37" dur="1000" fill="hold"/>
                                        <p:tgtEl>
                                          <p:spTgt spid="288770">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887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88770">
                                            <p:txEl>
                                              <p:pRg st="6" end="6"/>
                                            </p:txEl>
                                          </p:spTgt>
                                        </p:tgtEl>
                                        <p:attrNameLst>
                                          <p:attrName>style.visibility</p:attrName>
                                        </p:attrNameLst>
                                      </p:cBhvr>
                                      <p:to>
                                        <p:strVal val="visible"/>
                                      </p:to>
                                    </p:set>
                                    <p:anim calcmode="lin" valueType="num">
                                      <p:cBhvr additive="base">
                                        <p:cTn id="43" dur="1000" fill="hold"/>
                                        <p:tgtEl>
                                          <p:spTgt spid="288770">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8877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88770">
                                            <p:txEl>
                                              <p:pRg st="7" end="7"/>
                                            </p:txEl>
                                          </p:spTgt>
                                        </p:tgtEl>
                                        <p:attrNameLst>
                                          <p:attrName>style.visibility</p:attrName>
                                        </p:attrNameLst>
                                      </p:cBhvr>
                                      <p:to>
                                        <p:strVal val="visible"/>
                                      </p:to>
                                    </p:set>
                                    <p:anim calcmode="lin" valueType="num">
                                      <p:cBhvr additive="base">
                                        <p:cTn id="49" dur="1000" fill="hold"/>
                                        <p:tgtEl>
                                          <p:spTgt spid="288770">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8877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88770">
                                            <p:txEl>
                                              <p:pRg st="8" end="8"/>
                                            </p:txEl>
                                          </p:spTgt>
                                        </p:tgtEl>
                                        <p:attrNameLst>
                                          <p:attrName>style.visibility</p:attrName>
                                        </p:attrNameLst>
                                      </p:cBhvr>
                                      <p:to>
                                        <p:strVal val="visible"/>
                                      </p:to>
                                    </p:set>
                                    <p:anim calcmode="lin" valueType="num">
                                      <p:cBhvr additive="base">
                                        <p:cTn id="55" dur="1000" fill="hold"/>
                                        <p:tgtEl>
                                          <p:spTgt spid="288770">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8877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p:cNvSpPr>
          <p:nvPr>
            <p:ph type="body" idx="4294967295"/>
          </p:nvPr>
        </p:nvSpPr>
        <p:spPr>
          <a:xfrm>
            <a:off x="0" y="981075"/>
            <a:ext cx="9144000" cy="5256213"/>
          </a:xfrm>
        </p:spPr>
        <p:txBody>
          <a:bodyPr/>
          <a:lstStyle/>
          <a:p>
            <a:pPr>
              <a:buFont typeface="Wingdings" panose="05000000000000000000" pitchFamily="2" charset="2"/>
              <a:buChar char="l"/>
            </a:pPr>
            <a:r>
              <a:rPr lang="zh-CN" altLang="en-US" b="0" dirty="0">
                <a:ea typeface="黑体" pitchFamily="49" charset="-122"/>
              </a:rPr>
              <a:t>基本思想</a:t>
            </a:r>
            <a:endParaRPr lang="zh-CN" altLang="en-US" b="0" dirty="0">
              <a:ea typeface="黑体" pitchFamily="49" charset="-122"/>
            </a:endParaRPr>
          </a:p>
          <a:p>
            <a:pPr lvl="1">
              <a:buFont typeface="Wingdings" panose="05000000000000000000" pitchFamily="2" charset="2"/>
              <a:buChar char="Ø"/>
            </a:pPr>
            <a:r>
              <a:rPr lang="zh-CN" altLang="en-US" b="0" dirty="0">
                <a:latin typeface="楷体_GB2312" pitchFamily="49" charset="-122"/>
                <a:ea typeface="楷体_GB2312" pitchFamily="49" charset="-122"/>
              </a:rPr>
              <a:t>把内存分为大小相等或不等的分区，在每个分区中只装入一道程序。</a:t>
            </a:r>
            <a:endParaRPr lang="zh-CN" altLang="en-US" b="0" dirty="0">
              <a:latin typeface="楷体_GB2312" pitchFamily="49" charset="-122"/>
              <a:ea typeface="楷体_GB2312" pitchFamily="49" charset="-122"/>
            </a:endParaRPr>
          </a:p>
          <a:p>
            <a:pPr lvl="1">
              <a:buFont typeface="Wingdings" panose="05000000000000000000" pitchFamily="2" charset="2"/>
              <a:buChar char="Ø"/>
            </a:pPr>
            <a:r>
              <a:rPr lang="zh-CN" altLang="en-US" b="0" dirty="0">
                <a:latin typeface="楷体_GB2312" pitchFamily="49" charset="-122"/>
                <a:ea typeface="楷体_GB2312" pitchFamily="49" charset="-122"/>
              </a:rPr>
              <a:t>分区的划分一般由系统操作员或操作系统决定，一旦划分结束，在整个执行过程中每个分区的长度和内存的总分区个数将保持不变。</a:t>
            </a:r>
            <a:endParaRPr lang="zh-CN" altLang="en-US" b="0" dirty="0">
              <a:latin typeface="楷体_GB2312" pitchFamily="49" charset="-122"/>
              <a:ea typeface="楷体_GB2312" pitchFamily="49" charset="-122"/>
            </a:endParaRPr>
          </a:p>
          <a:p>
            <a:pPr>
              <a:buFont typeface="Wingdings" panose="05000000000000000000" pitchFamily="2" charset="2"/>
              <a:buChar char="l"/>
            </a:pPr>
            <a:r>
              <a:rPr lang="zh-CN" altLang="en-US" b="0" dirty="0">
                <a:ea typeface="黑体" pitchFamily="49" charset="-122"/>
              </a:rPr>
              <a:t>特点</a:t>
            </a:r>
            <a:endParaRPr lang="zh-CN" altLang="en-US" b="0" dirty="0">
              <a:ea typeface="黑体" pitchFamily="49" charset="-122"/>
            </a:endParaRPr>
          </a:p>
          <a:p>
            <a:pPr lvl="1">
              <a:buFont typeface="Wingdings" panose="05000000000000000000" pitchFamily="2" charset="2"/>
              <a:buChar char="Ø"/>
            </a:pPr>
            <a:r>
              <a:rPr lang="zh-CN" altLang="en-US" b="0" dirty="0">
                <a:latin typeface="楷体_GB2312" pitchFamily="49" charset="-122"/>
                <a:ea typeface="楷体_GB2312" pitchFamily="49" charset="-122"/>
              </a:rPr>
              <a:t>适用于多道程序系统和分时系统</a:t>
            </a:r>
            <a:endParaRPr lang="zh-CN" altLang="en-US" b="0" dirty="0">
              <a:latin typeface="楷体_GB2312" pitchFamily="49" charset="-122"/>
              <a:ea typeface="楷体_GB2312" pitchFamily="49" charset="-122"/>
            </a:endParaRPr>
          </a:p>
          <a:p>
            <a:pPr lvl="1">
              <a:buFont typeface="Wingdings" panose="05000000000000000000" pitchFamily="2" charset="2"/>
              <a:buChar char="Ø"/>
            </a:pPr>
            <a:r>
              <a:rPr lang="zh-CN" altLang="en-US" b="0" dirty="0">
                <a:latin typeface="楷体_GB2312" pitchFamily="49" charset="-122"/>
                <a:ea typeface="楷体_GB2312" pitchFamily="49" charset="-122"/>
              </a:rPr>
              <a:t>支持多个进程并发执行</a:t>
            </a:r>
            <a:endParaRPr lang="zh-CN" altLang="en-US" b="0" dirty="0">
              <a:latin typeface="楷体_GB2312" pitchFamily="49" charset="-122"/>
              <a:ea typeface="楷体_GB2312" pitchFamily="49" charset="-122"/>
            </a:endParaRPr>
          </a:p>
          <a:p>
            <a:pPr>
              <a:buFont typeface="Wingdings" panose="05000000000000000000" pitchFamily="2" charset="2"/>
              <a:buChar char="l"/>
            </a:pPr>
            <a:r>
              <a:rPr lang="zh-CN" altLang="en-US" b="0" dirty="0">
                <a:ea typeface="黑体" pitchFamily="49" charset="-122"/>
              </a:rPr>
              <a:t>问题</a:t>
            </a:r>
            <a:endParaRPr lang="zh-CN" altLang="en-US" b="0" dirty="0">
              <a:ea typeface="黑体" pitchFamily="49" charset="-122"/>
            </a:endParaRPr>
          </a:p>
          <a:p>
            <a:pPr lvl="1">
              <a:buFont typeface="Wingdings" panose="05000000000000000000" pitchFamily="2" charset="2"/>
              <a:buChar char="Ø"/>
            </a:pPr>
            <a:r>
              <a:rPr lang="zh-CN" altLang="en-US" b="0" dirty="0">
                <a:latin typeface="楷体_GB2312" pitchFamily="49" charset="-122"/>
                <a:ea typeface="楷体_GB2312" pitchFamily="49" charset="-122"/>
              </a:rPr>
              <a:t>难以进行内存分区的共享</a:t>
            </a:r>
            <a:endParaRPr lang="zh-CN" altLang="en-US" b="0" dirty="0">
              <a:latin typeface="楷体_GB2312" pitchFamily="49" charset="-122"/>
              <a:ea typeface="楷体_GB2312" pitchFamily="49" charset="-122"/>
            </a:endParaRPr>
          </a:p>
          <a:p>
            <a:pPr lvl="1">
              <a:buFont typeface="Wingdings" panose="05000000000000000000" pitchFamily="2" charset="2"/>
              <a:buChar char="Ø"/>
            </a:pPr>
            <a:r>
              <a:rPr lang="zh-CN" altLang="en-US" b="0" dirty="0">
                <a:latin typeface="楷体_GB2312" pitchFamily="49" charset="-122"/>
                <a:ea typeface="楷体_GB2312" pitchFamily="49" charset="-122"/>
              </a:rPr>
              <a:t>存在内部碎片</a:t>
            </a:r>
            <a:endParaRPr lang="zh-CN" altLang="en-US" b="0" dirty="0">
              <a:effectLst>
                <a:outerShdw blurRad="38100" dist="38100" dir="2700000" algn="tl">
                  <a:srgbClr val="C0C0C0"/>
                </a:outerShdw>
              </a:effectLst>
              <a:latin typeface="楷体_GB2312" pitchFamily="49" charset="-122"/>
              <a:ea typeface="楷体_GB2312" pitchFamily="49" charset="-122"/>
            </a:endParaRPr>
          </a:p>
        </p:txBody>
      </p:sp>
      <p:sp>
        <p:nvSpPr>
          <p:cNvPr id="58163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固定分区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1634">
                                            <p:txEl>
                                              <p:pRg st="0" end="0"/>
                                            </p:txEl>
                                          </p:spTgt>
                                        </p:tgtEl>
                                        <p:attrNameLst>
                                          <p:attrName>style.visibility</p:attrName>
                                        </p:attrNameLst>
                                      </p:cBhvr>
                                      <p:to>
                                        <p:strVal val="visible"/>
                                      </p:to>
                                    </p:set>
                                    <p:anim calcmode="lin" valueType="num">
                                      <p:cBhvr additive="base">
                                        <p:cTn id="7" dur="500" fill="hold"/>
                                        <p:tgtEl>
                                          <p:spTgt spid="581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1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1634">
                                            <p:txEl>
                                              <p:pRg st="1" end="1"/>
                                            </p:txEl>
                                          </p:spTgt>
                                        </p:tgtEl>
                                        <p:attrNameLst>
                                          <p:attrName>style.visibility</p:attrName>
                                        </p:attrNameLst>
                                      </p:cBhvr>
                                      <p:to>
                                        <p:strVal val="visible"/>
                                      </p:to>
                                    </p:set>
                                    <p:anim calcmode="lin" valueType="num">
                                      <p:cBhvr additive="base">
                                        <p:cTn id="13" dur="1000" fill="hold"/>
                                        <p:tgtEl>
                                          <p:spTgt spid="58163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816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1634">
                                            <p:txEl>
                                              <p:pRg st="2" end="2"/>
                                            </p:txEl>
                                          </p:spTgt>
                                        </p:tgtEl>
                                        <p:attrNameLst>
                                          <p:attrName>style.visibility</p:attrName>
                                        </p:attrNameLst>
                                      </p:cBhvr>
                                      <p:to>
                                        <p:strVal val="visible"/>
                                      </p:to>
                                    </p:set>
                                    <p:anim calcmode="lin" valueType="num">
                                      <p:cBhvr additive="base">
                                        <p:cTn id="19" dur="1000" fill="hold"/>
                                        <p:tgtEl>
                                          <p:spTgt spid="58163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816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1634">
                                            <p:txEl>
                                              <p:pRg st="3" end="3"/>
                                            </p:txEl>
                                          </p:spTgt>
                                        </p:tgtEl>
                                        <p:attrNameLst>
                                          <p:attrName>style.visibility</p:attrName>
                                        </p:attrNameLst>
                                      </p:cBhvr>
                                      <p:to>
                                        <p:strVal val="visible"/>
                                      </p:to>
                                    </p:set>
                                    <p:anim calcmode="lin" valueType="num">
                                      <p:cBhvr additive="base">
                                        <p:cTn id="25" dur="1000" fill="hold"/>
                                        <p:tgtEl>
                                          <p:spTgt spid="58163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816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81634">
                                            <p:txEl>
                                              <p:pRg st="4" end="4"/>
                                            </p:txEl>
                                          </p:spTgt>
                                        </p:tgtEl>
                                        <p:attrNameLst>
                                          <p:attrName>style.visibility</p:attrName>
                                        </p:attrNameLst>
                                      </p:cBhvr>
                                      <p:to>
                                        <p:strVal val="visible"/>
                                      </p:to>
                                    </p:set>
                                    <p:anim calcmode="lin" valueType="num">
                                      <p:cBhvr additive="base">
                                        <p:cTn id="31" dur="1000" fill="hold"/>
                                        <p:tgtEl>
                                          <p:spTgt spid="58163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816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81634">
                                            <p:txEl>
                                              <p:pRg st="5" end="5"/>
                                            </p:txEl>
                                          </p:spTgt>
                                        </p:tgtEl>
                                        <p:attrNameLst>
                                          <p:attrName>style.visibility</p:attrName>
                                        </p:attrNameLst>
                                      </p:cBhvr>
                                      <p:to>
                                        <p:strVal val="visible"/>
                                      </p:to>
                                    </p:set>
                                    <p:anim calcmode="lin" valueType="num">
                                      <p:cBhvr additive="base">
                                        <p:cTn id="37" dur="1000" fill="hold"/>
                                        <p:tgtEl>
                                          <p:spTgt spid="58163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58163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81634">
                                            <p:txEl>
                                              <p:pRg st="6" end="6"/>
                                            </p:txEl>
                                          </p:spTgt>
                                        </p:tgtEl>
                                        <p:attrNameLst>
                                          <p:attrName>style.visibility</p:attrName>
                                        </p:attrNameLst>
                                      </p:cBhvr>
                                      <p:to>
                                        <p:strVal val="visible"/>
                                      </p:to>
                                    </p:set>
                                    <p:anim calcmode="lin" valueType="num">
                                      <p:cBhvr additive="base">
                                        <p:cTn id="43" dur="1000" fill="hold"/>
                                        <p:tgtEl>
                                          <p:spTgt spid="58163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58163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81634">
                                            <p:txEl>
                                              <p:pRg st="7" end="7"/>
                                            </p:txEl>
                                          </p:spTgt>
                                        </p:tgtEl>
                                        <p:attrNameLst>
                                          <p:attrName>style.visibility</p:attrName>
                                        </p:attrNameLst>
                                      </p:cBhvr>
                                      <p:to>
                                        <p:strVal val="visible"/>
                                      </p:to>
                                    </p:set>
                                    <p:anim calcmode="lin" valueType="num">
                                      <p:cBhvr additive="base">
                                        <p:cTn id="49" dur="1000" fill="hold"/>
                                        <p:tgtEl>
                                          <p:spTgt spid="581634">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58163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81634">
                                            <p:txEl>
                                              <p:pRg st="8" end="8"/>
                                            </p:txEl>
                                          </p:spTgt>
                                        </p:tgtEl>
                                        <p:attrNameLst>
                                          <p:attrName>style.visibility</p:attrName>
                                        </p:attrNameLst>
                                      </p:cBhvr>
                                      <p:to>
                                        <p:strVal val="visible"/>
                                      </p:to>
                                    </p:set>
                                    <p:anim calcmode="lin" valueType="num">
                                      <p:cBhvr additive="base">
                                        <p:cTn id="55" dur="1000" fill="hold"/>
                                        <p:tgtEl>
                                          <p:spTgt spid="581634">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58163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固定分区的两种划分方法</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分区大小相等</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当程序太小时，会造成内存空间的浪费；当程序太大时，一个分区又不足以装入该程序，致使该程序无法运行。</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分区大小不等</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可把内存区划含有多个较小的分区、适量的中等分区及少量的大分区。</a:t>
            </a:r>
            <a:endParaRPr lang="zh-CN" altLang="en-US" b="0" dirty="0">
              <a:latin typeface="楷体_GB2312" pitchFamily="49" charset="-122"/>
              <a:ea typeface="楷体_GB2312" pitchFamily="49" charset="-122"/>
            </a:endParaRPr>
          </a:p>
          <a:p>
            <a:pPr>
              <a:spcAft>
                <a:spcPct val="20000"/>
              </a:spcAft>
              <a:buFont typeface="Arial" panose="020B0604020202020204" pitchFamily="34" charset="0"/>
              <a:buNone/>
            </a:pPr>
            <a:endParaRPr lang="en-US" altLang="zh-CN" sz="2400" b="0" dirty="0">
              <a:effectLst>
                <a:outerShdw blurRad="38100" dist="38100" dir="2700000" algn="tl">
                  <a:srgbClr val="C0C0C0"/>
                </a:outerShdw>
              </a:effectLst>
              <a:latin typeface="楷体_GB2312" pitchFamily="49" charset="-122"/>
              <a:ea typeface="楷体_GB2312" pitchFamily="49" charset="-122"/>
            </a:endParaRPr>
          </a:p>
        </p:txBody>
      </p:sp>
      <p:sp>
        <p:nvSpPr>
          <p:cNvPr id="28979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固定分区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9794">
                                            <p:txEl>
                                              <p:pRg st="0" end="0"/>
                                            </p:txEl>
                                          </p:spTgt>
                                        </p:tgtEl>
                                        <p:attrNameLst>
                                          <p:attrName>style.visibility</p:attrName>
                                        </p:attrNameLst>
                                      </p:cBhvr>
                                      <p:to>
                                        <p:strVal val="visible"/>
                                      </p:to>
                                    </p:set>
                                    <p:anim calcmode="lin" valueType="num">
                                      <p:cBhvr additive="base">
                                        <p:cTn id="7" dur="500" fill="hold"/>
                                        <p:tgtEl>
                                          <p:spTgt spid="2897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97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9794">
                                            <p:txEl>
                                              <p:pRg st="1" end="1"/>
                                            </p:txEl>
                                          </p:spTgt>
                                        </p:tgtEl>
                                        <p:attrNameLst>
                                          <p:attrName>style.visibility</p:attrName>
                                        </p:attrNameLst>
                                      </p:cBhvr>
                                      <p:to>
                                        <p:strVal val="visible"/>
                                      </p:to>
                                    </p:set>
                                    <p:anim calcmode="lin" valueType="num">
                                      <p:cBhvr additive="base">
                                        <p:cTn id="13" dur="1000" fill="hold"/>
                                        <p:tgtEl>
                                          <p:spTgt spid="28979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97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89794">
                                            <p:txEl>
                                              <p:pRg st="2" end="2"/>
                                            </p:txEl>
                                          </p:spTgt>
                                        </p:tgtEl>
                                        <p:attrNameLst>
                                          <p:attrName>style.visibility</p:attrName>
                                        </p:attrNameLst>
                                      </p:cBhvr>
                                      <p:to>
                                        <p:strVal val="visible"/>
                                      </p:to>
                                    </p:set>
                                    <p:animEffect transition="in" filter="circle(in)">
                                      <p:cBhvr>
                                        <p:cTn id="19" dur="2000"/>
                                        <p:tgtEl>
                                          <p:spTgt spid="28979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89794">
                                            <p:txEl>
                                              <p:pRg st="3" end="3"/>
                                            </p:txEl>
                                          </p:spTgt>
                                        </p:tgtEl>
                                        <p:attrNameLst>
                                          <p:attrName>style.visibility</p:attrName>
                                        </p:attrNameLst>
                                      </p:cBhvr>
                                      <p:to>
                                        <p:strVal val="visible"/>
                                      </p:to>
                                    </p:set>
                                    <p:anim calcmode="lin" valueType="num">
                                      <p:cBhvr additive="base">
                                        <p:cTn id="24" dur="500" fill="hold"/>
                                        <p:tgtEl>
                                          <p:spTgt spid="28979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97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89794">
                                            <p:txEl>
                                              <p:pRg st="4" end="4"/>
                                            </p:txEl>
                                          </p:spTgt>
                                        </p:tgtEl>
                                        <p:attrNameLst>
                                          <p:attrName>style.visibility</p:attrName>
                                        </p:attrNameLst>
                                      </p:cBhvr>
                                      <p:to>
                                        <p:strVal val="visible"/>
                                      </p:to>
                                    </p:set>
                                    <p:animEffect transition="in" filter="circle(in)">
                                      <p:cBhvr>
                                        <p:cTn id="30" dur="2000"/>
                                        <p:tgtEl>
                                          <p:spTgt spid="2897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固定分区的两种划分方法示例</a:t>
            </a:r>
            <a:endParaRPr lang="zh-CN" altLang="en-US" b="0" dirty="0">
              <a:ea typeface="黑体" pitchFamily="49" charset="-122"/>
            </a:endParaRPr>
          </a:p>
          <a:p>
            <a:pPr>
              <a:spcAft>
                <a:spcPct val="20000"/>
              </a:spcAft>
              <a:buFont typeface="Arial" panose="020B0604020202020204" pitchFamily="34" charset="0"/>
              <a:buNone/>
            </a:pPr>
            <a:endParaRPr lang="en-US" altLang="zh-CN" sz="2400" b="0" dirty="0">
              <a:effectLst>
                <a:outerShdw blurRad="38100" dist="38100" dir="2700000" algn="tl">
                  <a:srgbClr val="C0C0C0"/>
                </a:outerShdw>
              </a:effectLst>
              <a:latin typeface="楷体_GB2312" pitchFamily="49" charset="-122"/>
              <a:ea typeface="楷体_GB2312" pitchFamily="49" charset="-122"/>
            </a:endParaRPr>
          </a:p>
        </p:txBody>
      </p:sp>
      <p:sp>
        <p:nvSpPr>
          <p:cNvPr id="58265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固定分区</a:t>
            </a:r>
            <a:endParaRPr kumimoji="0" lang="zh-CN" altLang="en-US" sz="4000" b="1">
              <a:solidFill>
                <a:srgbClr val="FE0000"/>
              </a:solidFill>
              <a:ea typeface="黑体" pitchFamily="49" charset="-122"/>
              <a:cs typeface="Times New Roman" panose="02020603050405020304" pitchFamily="18" charset="0"/>
            </a:endParaRPr>
          </a:p>
        </p:txBody>
      </p:sp>
      <p:grpSp>
        <p:nvGrpSpPr>
          <p:cNvPr id="582664" name="Group 8"/>
          <p:cNvGrpSpPr/>
          <p:nvPr/>
        </p:nvGrpSpPr>
        <p:grpSpPr bwMode="auto">
          <a:xfrm>
            <a:off x="1654175" y="1844675"/>
            <a:ext cx="6373813" cy="4392613"/>
            <a:chOff x="614" y="709"/>
            <a:chExt cx="4964" cy="3301"/>
          </a:xfrm>
        </p:grpSpPr>
        <p:graphicFrame>
          <p:nvGraphicFramePr>
            <p:cNvPr id="582660" name="Object 4"/>
            <p:cNvGraphicFramePr>
              <a:graphicFrameLocks noChangeAspect="1"/>
            </p:cNvGraphicFramePr>
            <p:nvPr/>
          </p:nvGraphicFramePr>
          <p:xfrm>
            <a:off x="873" y="709"/>
            <a:ext cx="1360" cy="2927"/>
          </p:xfrm>
          <a:graphic>
            <a:graphicData uri="http://schemas.openxmlformats.org/presentationml/2006/ole">
              <mc:AlternateContent xmlns:mc="http://schemas.openxmlformats.org/markup-compatibility/2006">
                <mc:Choice xmlns:v="urn:schemas-microsoft-com:vml" Requires="v">
                  <p:oleObj spid="_x0000_s582921" name="VISIO" r:id="rId1" imgW="1661160" imgH="3566160" progId="Visio.Drawing.11">
                    <p:embed/>
                  </p:oleObj>
                </mc:Choice>
                <mc:Fallback>
                  <p:oleObj name="VISIO" r:id="rId1" imgW="1661160" imgH="356616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 y="709"/>
                          <a:ext cx="1360" cy="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2661" name="Object 5"/>
            <p:cNvGraphicFramePr>
              <a:graphicFrameLocks noChangeAspect="1"/>
            </p:cNvGraphicFramePr>
            <p:nvPr/>
          </p:nvGraphicFramePr>
          <p:xfrm>
            <a:off x="3671" y="709"/>
            <a:ext cx="1131" cy="2945"/>
          </p:xfrm>
          <a:graphic>
            <a:graphicData uri="http://schemas.openxmlformats.org/presentationml/2006/ole">
              <mc:AlternateContent xmlns:mc="http://schemas.openxmlformats.org/markup-compatibility/2006">
                <mc:Choice xmlns:v="urn:schemas-microsoft-com:vml" Requires="v">
                  <p:oleObj spid="_x0000_s582922" name="VISIO" r:id="rId3" imgW="1431290" imgH="3718560" progId="Visio.Drawing.11">
                    <p:embed/>
                  </p:oleObj>
                </mc:Choice>
                <mc:Fallback>
                  <p:oleObj name="VISIO" r:id="rId3" imgW="1431290" imgH="37185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 y="709"/>
                          <a:ext cx="1131" cy="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4"/>
            <p:cNvSpPr txBox="1">
              <a:spLocks noChangeArrowheads="1"/>
            </p:cNvSpPr>
            <p:nvPr/>
          </p:nvSpPr>
          <p:spPr bwMode="auto">
            <a:xfrm>
              <a:off x="614" y="3666"/>
              <a:ext cx="2218" cy="344"/>
            </a:xfrm>
            <a:prstGeom prst="rect">
              <a:avLst/>
            </a:prstGeom>
            <a:noFill/>
            <a:ln>
              <a:noFill/>
            </a:ln>
            <a:effectLst/>
          </p:spPr>
          <p:txBody>
            <a:bodyPr wrap="none">
              <a:spAutoFit/>
            </a:bodyPr>
            <a:lstStyle/>
            <a:p>
              <a:pPr fontAlgn="auto">
                <a:spcBef>
                  <a:spcPts val="0"/>
                </a:spcBef>
                <a:spcAft>
                  <a:spcPts val="0"/>
                </a:spcAft>
                <a:defRPr/>
              </a:pPr>
              <a:r>
                <a:rPr kumimoji="0" lang="zh-CN" altLang="en-US" dirty="0">
                  <a:latin typeface="+mn-ea"/>
                  <a:ea typeface="+mn-ea"/>
                </a:rPr>
                <a:t>固定分区(大小相同)</a:t>
              </a:r>
              <a:endParaRPr kumimoji="0" lang="zh-CN" altLang="en-US" dirty="0">
                <a:latin typeface="+mn-ea"/>
                <a:ea typeface="+mn-ea"/>
              </a:endParaRPr>
            </a:p>
          </p:txBody>
        </p:sp>
        <p:sp>
          <p:nvSpPr>
            <p:cNvPr id="8" name="Text Box 5"/>
            <p:cNvSpPr txBox="1">
              <a:spLocks noChangeArrowheads="1"/>
            </p:cNvSpPr>
            <p:nvPr/>
          </p:nvSpPr>
          <p:spPr bwMode="auto">
            <a:xfrm>
              <a:off x="3360" y="3658"/>
              <a:ext cx="2218" cy="344"/>
            </a:xfrm>
            <a:prstGeom prst="rect">
              <a:avLst/>
            </a:prstGeom>
            <a:noFill/>
            <a:ln>
              <a:noFill/>
            </a:ln>
            <a:effectLst/>
          </p:spPr>
          <p:txBody>
            <a:bodyPr wrap="none">
              <a:spAutoFit/>
            </a:bodyPr>
            <a:lstStyle/>
            <a:p>
              <a:pPr fontAlgn="auto">
                <a:spcBef>
                  <a:spcPts val="0"/>
                </a:spcBef>
                <a:spcAft>
                  <a:spcPts val="0"/>
                </a:spcAft>
                <a:defRPr/>
              </a:pPr>
              <a:r>
                <a:rPr kumimoji="0" lang="zh-CN" altLang="en-US" dirty="0">
                  <a:latin typeface="+mn-ea"/>
                  <a:ea typeface="+mn-ea"/>
                </a:rPr>
                <a:t>固定分区(多种大小)</a:t>
              </a:r>
              <a:endParaRPr kumimoji="0" lang="zh-CN" altLang="en-US" dirty="0">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2658">
                                            <p:txEl>
                                              <p:pRg st="0" end="0"/>
                                            </p:txEl>
                                          </p:spTgt>
                                        </p:tgtEl>
                                        <p:attrNameLst>
                                          <p:attrName>style.visibility</p:attrName>
                                        </p:attrNameLst>
                                      </p:cBhvr>
                                      <p:to>
                                        <p:strVal val="visible"/>
                                      </p:to>
                                    </p:set>
                                    <p:anim calcmode="lin" valueType="num">
                                      <p:cBhvr additive="base">
                                        <p:cTn id="7" dur="500" fill="hold"/>
                                        <p:tgtEl>
                                          <p:spTgt spid="5826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26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82664"/>
                                        </p:tgtEl>
                                        <p:attrNameLst>
                                          <p:attrName>style.visibility</p:attrName>
                                        </p:attrNameLst>
                                      </p:cBhvr>
                                      <p:to>
                                        <p:strVal val="visible"/>
                                      </p:to>
                                    </p:set>
                                    <p:animEffect transition="in" filter="circle(in)">
                                      <p:cBhvr>
                                        <p:cTn id="13" dur="2000"/>
                                        <p:tgtEl>
                                          <p:spTgt spid="582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p:cNvSpPr>
          <p:nvPr>
            <p:ph type="body" sz="half" idx="4294967295"/>
          </p:nvPr>
        </p:nvSpPr>
        <p:spPr>
          <a:xfrm>
            <a:off x="323850" y="1196975"/>
            <a:ext cx="8820150" cy="4525963"/>
          </a:xfrm>
        </p:spPr>
        <p:txBody>
          <a:bodyPr/>
          <a:lstStyle/>
          <a:p>
            <a:pPr>
              <a:spcAft>
                <a:spcPct val="20000"/>
              </a:spcAft>
              <a:buFont typeface="Wingdings" panose="05000000000000000000" pitchFamily="2" charset="2"/>
              <a:buChar char="l"/>
            </a:pPr>
            <a:r>
              <a:rPr lang="zh-CN" altLang="en-US" b="0" dirty="0">
                <a:ea typeface="黑体" pitchFamily="49" charset="-122"/>
              </a:rPr>
              <a:t>分区分配</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分区描述表：通常将分区按大小进行排队，并为之建立一张分区使用表。</a:t>
            </a:r>
            <a:endParaRPr lang="zh-CN" altLang="en-US" b="0" dirty="0">
              <a:latin typeface="仿宋_GB2312" pitchFamily="49" charset="-122"/>
              <a:ea typeface="楷体_GB2312" pitchFamily="49" charset="-122"/>
            </a:endParaRPr>
          </a:p>
        </p:txBody>
      </p:sp>
      <p:graphicFrame>
        <p:nvGraphicFramePr>
          <p:cNvPr id="291083" name="Group 267"/>
          <p:cNvGraphicFramePr>
            <a:graphicFrameLocks noGrp="1"/>
          </p:cNvGraphicFramePr>
          <p:nvPr>
            <p:ph sz="half" idx="4294967295"/>
          </p:nvPr>
        </p:nvGraphicFramePr>
        <p:xfrm>
          <a:off x="7530058" y="2852738"/>
          <a:ext cx="1223962" cy="2233614"/>
        </p:xfrm>
        <a:graphic>
          <a:graphicData uri="http://schemas.openxmlformats.org/drawingml/2006/table">
            <a:tbl>
              <a:tblPr/>
              <a:tblGrid>
                <a:gridCol w="1223962"/>
              </a:tblGrid>
              <a:tr h="373063">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itchFamily="2" charset="-122"/>
                        </a:rPr>
                        <a:t>操作系统</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作业</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A</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作业</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B</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作业</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C</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itchFamily="2" charset="-122"/>
                        </a:rPr>
                        <a:t>空闲分区</a:t>
                      </a:r>
                      <a:endPar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作业</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D</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081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固定分区</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291060" name="Group 244"/>
          <p:cNvGraphicFramePr>
            <a:graphicFrameLocks noGrp="1"/>
          </p:cNvGraphicFramePr>
          <p:nvPr/>
        </p:nvGraphicFramePr>
        <p:xfrm>
          <a:off x="395288" y="2822575"/>
          <a:ext cx="5327650" cy="2194560"/>
        </p:xfrm>
        <a:graphic>
          <a:graphicData uri="http://schemas.openxmlformats.org/drawingml/2006/table">
            <a:tbl>
              <a:tblPr/>
              <a:tblGrid>
                <a:gridCol w="935037"/>
                <a:gridCol w="1368425"/>
                <a:gridCol w="1944688"/>
                <a:gridCol w="1079500"/>
              </a:tblGrid>
              <a:tr h="358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itchFamily="2" charset="-122"/>
                        </a:rPr>
                        <a:t>分区号</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大小（</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KB</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起始地址（</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KB</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状态</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1</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30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30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40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60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3</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30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100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itchFamily="2" charset="-122"/>
                        </a:rPr>
                        <a:t>4</a:t>
                      </a:r>
                      <a:endPar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itchFamily="2" charset="-122"/>
                        </a:rPr>
                        <a:t>40</a:t>
                      </a:r>
                      <a:endPar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itchFamily="2" charset="-122"/>
                        </a:rPr>
                        <a:t>130</a:t>
                      </a:r>
                      <a:endPar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itchFamily="2" charset="-122"/>
                        </a:rPr>
                        <a:t>未分配</a:t>
                      </a:r>
                      <a:endPar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5</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40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rPr>
                        <a:t>170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1183" name="Text Box 367"/>
          <p:cNvSpPr txBox="1">
            <a:spLocks noChangeArrowheads="1"/>
          </p:cNvSpPr>
          <p:nvPr/>
        </p:nvSpPr>
        <p:spPr bwMode="auto">
          <a:xfrm>
            <a:off x="6501358" y="26368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0</a:t>
            </a:r>
            <a:endParaRPr lang="en-US" altLang="zh-CN" sz="1800"/>
          </a:p>
        </p:txBody>
      </p:sp>
      <p:sp>
        <p:nvSpPr>
          <p:cNvPr id="291204" name="Text Box 388"/>
          <p:cNvSpPr txBox="1">
            <a:spLocks noChangeArrowheads="1"/>
          </p:cNvSpPr>
          <p:nvPr/>
        </p:nvSpPr>
        <p:spPr bwMode="auto">
          <a:xfrm>
            <a:off x="6472783" y="30051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30</a:t>
            </a:r>
            <a:endParaRPr lang="en-US" altLang="zh-CN" sz="1800"/>
          </a:p>
        </p:txBody>
      </p:sp>
      <p:sp>
        <p:nvSpPr>
          <p:cNvPr id="291205" name="Text Box 389"/>
          <p:cNvSpPr txBox="1">
            <a:spLocks noChangeArrowheads="1"/>
          </p:cNvSpPr>
          <p:nvPr/>
        </p:nvSpPr>
        <p:spPr bwMode="auto">
          <a:xfrm>
            <a:off x="6472783" y="3357563"/>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60</a:t>
            </a:r>
            <a:endParaRPr lang="en-US" altLang="zh-CN" sz="1800"/>
          </a:p>
        </p:txBody>
      </p:sp>
      <p:sp>
        <p:nvSpPr>
          <p:cNvPr id="291206" name="Text Box 390"/>
          <p:cNvSpPr txBox="1">
            <a:spLocks noChangeArrowheads="1"/>
          </p:cNvSpPr>
          <p:nvPr/>
        </p:nvSpPr>
        <p:spPr bwMode="auto">
          <a:xfrm>
            <a:off x="6444208" y="3752850"/>
            <a:ext cx="574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100</a:t>
            </a:r>
            <a:endParaRPr lang="en-US" altLang="zh-CN" sz="1800"/>
          </a:p>
        </p:txBody>
      </p:sp>
      <p:sp>
        <p:nvSpPr>
          <p:cNvPr id="291207" name="Text Box 391"/>
          <p:cNvSpPr txBox="1">
            <a:spLocks noChangeArrowheads="1"/>
          </p:cNvSpPr>
          <p:nvPr/>
        </p:nvSpPr>
        <p:spPr bwMode="auto">
          <a:xfrm>
            <a:off x="6444208" y="4141788"/>
            <a:ext cx="574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130</a:t>
            </a:r>
            <a:endParaRPr lang="en-US" altLang="zh-CN" sz="1800"/>
          </a:p>
        </p:txBody>
      </p:sp>
      <p:sp>
        <p:nvSpPr>
          <p:cNvPr id="291208" name="Text Box 392"/>
          <p:cNvSpPr txBox="1">
            <a:spLocks noChangeArrowheads="1"/>
          </p:cNvSpPr>
          <p:nvPr/>
        </p:nvSpPr>
        <p:spPr bwMode="auto">
          <a:xfrm>
            <a:off x="6444208" y="450215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170</a:t>
            </a:r>
            <a:endParaRPr lang="en-US" altLang="zh-CN" sz="1800"/>
          </a:p>
        </p:txBody>
      </p:sp>
      <p:sp>
        <p:nvSpPr>
          <p:cNvPr id="291209" name="Text Box 393"/>
          <p:cNvSpPr txBox="1">
            <a:spLocks noChangeArrowheads="1"/>
          </p:cNvSpPr>
          <p:nvPr/>
        </p:nvSpPr>
        <p:spPr bwMode="auto">
          <a:xfrm>
            <a:off x="6456908" y="4862513"/>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210</a:t>
            </a:r>
            <a:endParaRPr lang="en-US" altLang="zh-CN" sz="1800"/>
          </a:p>
        </p:txBody>
      </p:sp>
      <p:sp>
        <p:nvSpPr>
          <p:cNvPr id="291210" name="Text Box 394"/>
          <p:cNvSpPr txBox="1">
            <a:spLocks noChangeArrowheads="1"/>
          </p:cNvSpPr>
          <p:nvPr/>
        </p:nvSpPr>
        <p:spPr bwMode="auto">
          <a:xfrm>
            <a:off x="1763713" y="5300663"/>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分区描述表</a:t>
            </a:r>
            <a:endParaRPr lang="zh-CN" altLang="en-US"/>
          </a:p>
        </p:txBody>
      </p:sp>
      <p:sp>
        <p:nvSpPr>
          <p:cNvPr id="291211" name="Text Box 395"/>
          <p:cNvSpPr txBox="1">
            <a:spLocks noChangeArrowheads="1"/>
          </p:cNvSpPr>
          <p:nvPr/>
        </p:nvSpPr>
        <p:spPr bwMode="auto">
          <a:xfrm>
            <a:off x="6558508" y="5300663"/>
            <a:ext cx="212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内存分配情况</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0818">
                                            <p:txEl>
                                              <p:pRg st="0" end="0"/>
                                            </p:txEl>
                                          </p:spTgt>
                                        </p:tgtEl>
                                        <p:attrNameLst>
                                          <p:attrName>style.visibility</p:attrName>
                                        </p:attrNameLst>
                                      </p:cBhvr>
                                      <p:to>
                                        <p:strVal val="visible"/>
                                      </p:to>
                                    </p:set>
                                    <p:anim calcmode="lin" valueType="num">
                                      <p:cBhvr additive="base">
                                        <p:cTn id="7" dur="500" fill="hold"/>
                                        <p:tgtEl>
                                          <p:spTgt spid="2908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0818">
                                            <p:txEl>
                                              <p:pRg st="1" end="1"/>
                                            </p:txEl>
                                          </p:spTgt>
                                        </p:tgtEl>
                                        <p:attrNameLst>
                                          <p:attrName>style.visibility</p:attrName>
                                        </p:attrNameLst>
                                      </p:cBhvr>
                                      <p:to>
                                        <p:strVal val="visible"/>
                                      </p:to>
                                    </p:set>
                                    <p:anim calcmode="lin" valueType="num">
                                      <p:cBhvr additive="base">
                                        <p:cTn id="13" dur="500" fill="hold"/>
                                        <p:tgtEl>
                                          <p:spTgt spid="2908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91060"/>
                                        </p:tgtEl>
                                        <p:attrNameLst>
                                          <p:attrName>style.visibility</p:attrName>
                                        </p:attrNameLst>
                                      </p:cBhvr>
                                      <p:to>
                                        <p:strVal val="visible"/>
                                      </p:to>
                                    </p:set>
                                    <p:animEffect transition="in" filter="circle(in)">
                                      <p:cBhvr>
                                        <p:cTn id="19" dur="2000"/>
                                        <p:tgtEl>
                                          <p:spTgt spid="29106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91210"/>
                                        </p:tgtEl>
                                        <p:attrNameLst>
                                          <p:attrName>style.visibility</p:attrName>
                                        </p:attrNameLst>
                                      </p:cBhvr>
                                      <p:to>
                                        <p:strVal val="visible"/>
                                      </p:to>
                                    </p:set>
                                    <p:animEffect transition="in" filter="circle(in)">
                                      <p:cBhvr>
                                        <p:cTn id="22" dur="2000"/>
                                        <p:tgtEl>
                                          <p:spTgt spid="2912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91083"/>
                                        </p:tgtEl>
                                        <p:attrNameLst>
                                          <p:attrName>style.visibility</p:attrName>
                                        </p:attrNameLst>
                                      </p:cBhvr>
                                      <p:to>
                                        <p:strVal val="visible"/>
                                      </p:to>
                                    </p:set>
                                    <p:animEffect transition="in" filter="circle(in)">
                                      <p:cBhvr>
                                        <p:cTn id="27" dur="2000"/>
                                        <p:tgtEl>
                                          <p:spTgt spid="291083"/>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91183"/>
                                        </p:tgtEl>
                                        <p:attrNameLst>
                                          <p:attrName>style.visibility</p:attrName>
                                        </p:attrNameLst>
                                      </p:cBhvr>
                                      <p:to>
                                        <p:strVal val="visible"/>
                                      </p:to>
                                    </p:set>
                                    <p:animEffect transition="in" filter="circle(in)">
                                      <p:cBhvr>
                                        <p:cTn id="30" dur="2000"/>
                                        <p:tgtEl>
                                          <p:spTgt spid="291183"/>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91204"/>
                                        </p:tgtEl>
                                        <p:attrNameLst>
                                          <p:attrName>style.visibility</p:attrName>
                                        </p:attrNameLst>
                                      </p:cBhvr>
                                      <p:to>
                                        <p:strVal val="visible"/>
                                      </p:to>
                                    </p:set>
                                    <p:animEffect transition="in" filter="circle(in)">
                                      <p:cBhvr>
                                        <p:cTn id="33" dur="2000"/>
                                        <p:tgtEl>
                                          <p:spTgt spid="291204"/>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91205"/>
                                        </p:tgtEl>
                                        <p:attrNameLst>
                                          <p:attrName>style.visibility</p:attrName>
                                        </p:attrNameLst>
                                      </p:cBhvr>
                                      <p:to>
                                        <p:strVal val="visible"/>
                                      </p:to>
                                    </p:set>
                                    <p:animEffect transition="in" filter="circle(in)">
                                      <p:cBhvr>
                                        <p:cTn id="36" dur="2000"/>
                                        <p:tgtEl>
                                          <p:spTgt spid="291205"/>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291206"/>
                                        </p:tgtEl>
                                        <p:attrNameLst>
                                          <p:attrName>style.visibility</p:attrName>
                                        </p:attrNameLst>
                                      </p:cBhvr>
                                      <p:to>
                                        <p:strVal val="visible"/>
                                      </p:to>
                                    </p:set>
                                    <p:animEffect transition="in" filter="circle(in)">
                                      <p:cBhvr>
                                        <p:cTn id="39" dur="2000"/>
                                        <p:tgtEl>
                                          <p:spTgt spid="291206"/>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91207"/>
                                        </p:tgtEl>
                                        <p:attrNameLst>
                                          <p:attrName>style.visibility</p:attrName>
                                        </p:attrNameLst>
                                      </p:cBhvr>
                                      <p:to>
                                        <p:strVal val="visible"/>
                                      </p:to>
                                    </p:set>
                                    <p:animEffect transition="in" filter="circle(in)">
                                      <p:cBhvr>
                                        <p:cTn id="42" dur="2000"/>
                                        <p:tgtEl>
                                          <p:spTgt spid="291207"/>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291208"/>
                                        </p:tgtEl>
                                        <p:attrNameLst>
                                          <p:attrName>style.visibility</p:attrName>
                                        </p:attrNameLst>
                                      </p:cBhvr>
                                      <p:to>
                                        <p:strVal val="visible"/>
                                      </p:to>
                                    </p:set>
                                    <p:animEffect transition="in" filter="circle(in)">
                                      <p:cBhvr>
                                        <p:cTn id="45" dur="2000"/>
                                        <p:tgtEl>
                                          <p:spTgt spid="291208"/>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91209"/>
                                        </p:tgtEl>
                                        <p:attrNameLst>
                                          <p:attrName>style.visibility</p:attrName>
                                        </p:attrNameLst>
                                      </p:cBhvr>
                                      <p:to>
                                        <p:strVal val="visible"/>
                                      </p:to>
                                    </p:set>
                                    <p:animEffect transition="in" filter="circle(in)">
                                      <p:cBhvr>
                                        <p:cTn id="48" dur="2000"/>
                                        <p:tgtEl>
                                          <p:spTgt spid="291209"/>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291211"/>
                                        </p:tgtEl>
                                        <p:attrNameLst>
                                          <p:attrName>style.visibility</p:attrName>
                                        </p:attrNameLst>
                                      </p:cBhvr>
                                      <p:to>
                                        <p:strVal val="visible"/>
                                      </p:to>
                                    </p:set>
                                    <p:animEffect transition="in" filter="circle(in)">
                                      <p:cBhvr>
                                        <p:cTn id="51" dur="2000"/>
                                        <p:tgtEl>
                                          <p:spTgt spid="29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183" grpId="0"/>
      <p:bldP spid="291204" grpId="0"/>
      <p:bldP spid="291205" grpId="0"/>
      <p:bldP spid="291206" grpId="0"/>
      <p:bldP spid="291207" grpId="0"/>
      <p:bldP spid="291208" grpId="0"/>
      <p:bldP spid="291209" grpId="0"/>
      <p:bldP spid="291210" grpId="0"/>
      <p:bldP spid="2912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分区分配（续）</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分配算法：</a:t>
            </a:r>
            <a:r>
              <a:rPr lang="zh-CN" altLang="en-US" b="0" dirty="0">
                <a:latin typeface="楷体_GB2312" pitchFamily="49" charset="-122"/>
                <a:ea typeface="楷体_GB2312" pitchFamily="49" charset="-122"/>
              </a:rPr>
              <a:t>为进程分配</a:t>
            </a:r>
            <a:r>
              <a:rPr lang="zh-CN" altLang="en-US" dirty="0">
                <a:solidFill>
                  <a:srgbClr val="FF0000"/>
                </a:solidFill>
                <a:latin typeface="楷体_GB2312" pitchFamily="49" charset="-122"/>
                <a:ea typeface="楷体_GB2312" pitchFamily="49" charset="-122"/>
              </a:rPr>
              <a:t>某个</a:t>
            </a:r>
            <a:r>
              <a:rPr lang="zh-CN" altLang="en-US" b="0" dirty="0">
                <a:latin typeface="楷体_GB2312" pitchFamily="49" charset="-122"/>
                <a:ea typeface="楷体_GB2312" pitchFamily="49" charset="-122"/>
              </a:rPr>
              <a:t>空闲分区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分区大小相等时的分配算法：</a:t>
            </a:r>
            <a:r>
              <a:rPr lang="zh-CN" altLang="en-US" dirty="0">
                <a:solidFill>
                  <a:srgbClr val="FF0000"/>
                </a:solidFill>
                <a:ea typeface="楷体_GB2312" pitchFamily="49" charset="-122"/>
              </a:rPr>
              <a:t>任选</a:t>
            </a:r>
            <a:r>
              <a:rPr lang="zh-CN" altLang="en-US" b="0" dirty="0">
                <a:ea typeface="楷体_GB2312" pitchFamily="49" charset="-122"/>
              </a:rPr>
              <a:t>一个空闲分区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分区大小不等时的分配算法：</a:t>
            </a:r>
            <a:r>
              <a:rPr lang="zh-CN" altLang="en-US" dirty="0">
                <a:solidFill>
                  <a:srgbClr val="FF0000"/>
                </a:solidFill>
                <a:ea typeface="楷体_GB2312" pitchFamily="49" charset="-122"/>
              </a:rPr>
              <a:t>最佳</a:t>
            </a:r>
            <a:r>
              <a:rPr lang="zh-CN" altLang="en-US" b="0" dirty="0">
                <a:ea typeface="楷体_GB2312" pitchFamily="49" charset="-122"/>
              </a:rPr>
              <a:t>匹配</a:t>
            </a:r>
            <a:endParaRPr lang="zh-CN" altLang="en-US" b="0" dirty="0">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根据空闲分区选择最佳任务</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根据任务选择最佳空闲分区</a:t>
            </a:r>
            <a:endParaRPr lang="zh-CN" altLang="en-US" sz="2400" b="0" dirty="0">
              <a:latin typeface="楷体_GB2312" pitchFamily="49" charset="-122"/>
              <a:ea typeface="楷体_GB2312" pitchFamily="49" charset="-122"/>
            </a:endParaRPr>
          </a:p>
        </p:txBody>
      </p:sp>
      <p:sp>
        <p:nvSpPr>
          <p:cNvPr id="58368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固定分区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682">
                                            <p:txEl>
                                              <p:pRg st="0" end="0"/>
                                            </p:txEl>
                                          </p:spTgt>
                                        </p:tgtEl>
                                        <p:attrNameLst>
                                          <p:attrName>style.visibility</p:attrName>
                                        </p:attrNameLst>
                                      </p:cBhvr>
                                      <p:to>
                                        <p:strVal val="visible"/>
                                      </p:to>
                                    </p:set>
                                    <p:anim calcmode="lin" valueType="num">
                                      <p:cBhvr additive="base">
                                        <p:cTn id="7" dur="500" fill="hold"/>
                                        <p:tgtEl>
                                          <p:spTgt spid="5836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6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682">
                                            <p:txEl>
                                              <p:pRg st="1" end="1"/>
                                            </p:txEl>
                                          </p:spTgt>
                                        </p:tgtEl>
                                        <p:attrNameLst>
                                          <p:attrName>style.visibility</p:attrName>
                                        </p:attrNameLst>
                                      </p:cBhvr>
                                      <p:to>
                                        <p:strVal val="visible"/>
                                      </p:to>
                                    </p:set>
                                    <p:anim calcmode="lin" valueType="num">
                                      <p:cBhvr additive="base">
                                        <p:cTn id="13" dur="1000" fill="hold"/>
                                        <p:tgtEl>
                                          <p:spTgt spid="58368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836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682">
                                            <p:txEl>
                                              <p:pRg st="2" end="2"/>
                                            </p:txEl>
                                          </p:spTgt>
                                        </p:tgtEl>
                                        <p:attrNameLst>
                                          <p:attrName>style.visibility</p:attrName>
                                        </p:attrNameLst>
                                      </p:cBhvr>
                                      <p:to>
                                        <p:strVal val="visible"/>
                                      </p:to>
                                    </p:set>
                                    <p:anim calcmode="lin" valueType="num">
                                      <p:cBhvr additive="base">
                                        <p:cTn id="19" dur="1000" fill="hold"/>
                                        <p:tgtEl>
                                          <p:spTgt spid="58368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836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3682">
                                            <p:txEl>
                                              <p:pRg st="3" end="3"/>
                                            </p:txEl>
                                          </p:spTgt>
                                        </p:tgtEl>
                                        <p:attrNameLst>
                                          <p:attrName>style.visibility</p:attrName>
                                        </p:attrNameLst>
                                      </p:cBhvr>
                                      <p:to>
                                        <p:strVal val="visible"/>
                                      </p:to>
                                    </p:set>
                                    <p:anim calcmode="lin" valueType="num">
                                      <p:cBhvr additive="base">
                                        <p:cTn id="25" dur="1000" fill="hold"/>
                                        <p:tgtEl>
                                          <p:spTgt spid="58368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836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83682">
                                            <p:txEl>
                                              <p:pRg st="4" end="4"/>
                                            </p:txEl>
                                          </p:spTgt>
                                        </p:tgtEl>
                                        <p:attrNameLst>
                                          <p:attrName>style.visibility</p:attrName>
                                        </p:attrNameLst>
                                      </p:cBhvr>
                                      <p:to>
                                        <p:strVal val="visible"/>
                                      </p:to>
                                    </p:set>
                                    <p:anim calcmode="lin" valueType="num">
                                      <p:cBhvr additive="base">
                                        <p:cTn id="31" dur="1000" fill="hold"/>
                                        <p:tgtEl>
                                          <p:spTgt spid="58368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836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83682">
                                            <p:txEl>
                                              <p:pRg st="5" end="5"/>
                                            </p:txEl>
                                          </p:spTgt>
                                        </p:tgtEl>
                                        <p:attrNameLst>
                                          <p:attrName>style.visibility</p:attrName>
                                        </p:attrNameLst>
                                      </p:cBhvr>
                                      <p:to>
                                        <p:strVal val="visible"/>
                                      </p:to>
                                    </p:set>
                                    <p:anim calcmode="lin" valueType="num">
                                      <p:cBhvr additive="base">
                                        <p:cTn id="37" dur="1000" fill="hold"/>
                                        <p:tgtEl>
                                          <p:spTgt spid="583682">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58368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3.1.1 </a:t>
            </a:r>
            <a:r>
              <a:rPr kumimoji="0" lang="zh-CN" altLang="en-US" sz="4000" b="1">
                <a:solidFill>
                  <a:srgbClr val="FE0000"/>
                </a:solidFill>
                <a:ea typeface="黑体" pitchFamily="49" charset="-122"/>
                <a:cs typeface="Times New Roman" panose="02020603050405020304" pitchFamily="18" charset="0"/>
              </a:rPr>
              <a:t>存储系统的结构</a:t>
            </a:r>
            <a:endParaRPr kumimoji="0" lang="zh-CN" altLang="en-US" sz="4000" b="1">
              <a:solidFill>
                <a:srgbClr val="FE0000"/>
              </a:solidFill>
              <a:ea typeface="黑体" pitchFamily="49" charset="-122"/>
              <a:cs typeface="Times New Roman" panose="02020603050405020304" pitchFamily="18" charset="0"/>
            </a:endParaRPr>
          </a:p>
        </p:txBody>
      </p:sp>
      <p:grpSp>
        <p:nvGrpSpPr>
          <p:cNvPr id="250885" name="Group 5"/>
          <p:cNvGrpSpPr/>
          <p:nvPr/>
        </p:nvGrpSpPr>
        <p:grpSpPr bwMode="auto">
          <a:xfrm>
            <a:off x="2124075" y="1844675"/>
            <a:ext cx="5334000" cy="3429000"/>
            <a:chOff x="1200" y="1344"/>
            <a:chExt cx="3360" cy="2160"/>
          </a:xfrm>
        </p:grpSpPr>
        <p:sp>
          <p:nvSpPr>
            <p:cNvPr id="250886" name="Oval 6"/>
            <p:cNvSpPr>
              <a:spLocks noChangeArrowheads="1"/>
            </p:cNvSpPr>
            <p:nvPr/>
          </p:nvSpPr>
          <p:spPr bwMode="auto">
            <a:xfrm>
              <a:off x="1835" y="1344"/>
              <a:ext cx="1872" cy="24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87" name="Text Box 7"/>
            <p:cNvSpPr txBox="1">
              <a:spLocks noChangeArrowheads="1"/>
            </p:cNvSpPr>
            <p:nvPr/>
          </p:nvSpPr>
          <p:spPr bwMode="auto">
            <a:xfrm>
              <a:off x="2075" y="1344"/>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dirty="0"/>
                <a:t>中央处理器</a:t>
              </a:r>
              <a:endParaRPr lang="zh-CN" altLang="en-US" sz="1600" dirty="0"/>
            </a:p>
          </p:txBody>
        </p:sp>
        <p:sp>
          <p:nvSpPr>
            <p:cNvPr id="250888" name="Text Box 8"/>
            <p:cNvSpPr txBox="1">
              <a:spLocks noChangeArrowheads="1"/>
            </p:cNvSpPr>
            <p:nvPr/>
          </p:nvSpPr>
          <p:spPr bwMode="auto">
            <a:xfrm>
              <a:off x="1824" y="1776"/>
              <a:ext cx="1872" cy="21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dirty="0"/>
                <a:t>一级缓存</a:t>
              </a:r>
              <a:endParaRPr lang="zh-CN" altLang="en-US" sz="1600" dirty="0"/>
            </a:p>
          </p:txBody>
        </p:sp>
        <p:sp>
          <p:nvSpPr>
            <p:cNvPr id="250889" name="Text Box 9"/>
            <p:cNvSpPr txBox="1">
              <a:spLocks noChangeArrowheads="1"/>
            </p:cNvSpPr>
            <p:nvPr/>
          </p:nvSpPr>
          <p:spPr bwMode="auto">
            <a:xfrm>
              <a:off x="1824" y="2208"/>
              <a:ext cx="1920" cy="21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dirty="0"/>
                <a:t>二级缓存</a:t>
              </a:r>
              <a:endParaRPr lang="zh-CN" altLang="en-US" sz="1600" dirty="0"/>
            </a:p>
          </p:txBody>
        </p:sp>
        <p:sp>
          <p:nvSpPr>
            <p:cNvPr id="250890" name="Text Box 10"/>
            <p:cNvSpPr txBox="1">
              <a:spLocks noChangeArrowheads="1"/>
            </p:cNvSpPr>
            <p:nvPr/>
          </p:nvSpPr>
          <p:spPr bwMode="auto">
            <a:xfrm>
              <a:off x="1824" y="2640"/>
              <a:ext cx="1968"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t>内存</a:t>
              </a:r>
              <a:endParaRPr lang="zh-CN" altLang="en-US" dirty="0"/>
            </a:p>
          </p:txBody>
        </p:sp>
        <p:sp>
          <p:nvSpPr>
            <p:cNvPr id="250891" name="Text Box 11"/>
            <p:cNvSpPr txBox="1">
              <a:spLocks noChangeArrowheads="1"/>
            </p:cNvSpPr>
            <p:nvPr/>
          </p:nvSpPr>
          <p:spPr bwMode="auto">
            <a:xfrm>
              <a:off x="1824" y="3168"/>
              <a:ext cx="2016"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t>磁盘交换区</a:t>
              </a:r>
              <a:endParaRPr lang="zh-CN" altLang="en-US" dirty="0"/>
            </a:p>
          </p:txBody>
        </p:sp>
        <p:sp>
          <p:nvSpPr>
            <p:cNvPr id="250892" name="AutoShape 12"/>
            <p:cNvSpPr>
              <a:spLocks noChangeArrowheads="1"/>
            </p:cNvSpPr>
            <p:nvPr/>
          </p:nvSpPr>
          <p:spPr bwMode="auto">
            <a:xfrm>
              <a:off x="1200" y="1488"/>
              <a:ext cx="336" cy="2016"/>
            </a:xfrm>
            <a:prstGeom prst="upArrow">
              <a:avLst>
                <a:gd name="adj1" fmla="val 50000"/>
                <a:gd name="adj2" fmla="val 150000"/>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0893" name="AutoShape 13"/>
            <p:cNvSpPr>
              <a:spLocks noChangeArrowheads="1"/>
            </p:cNvSpPr>
            <p:nvPr/>
          </p:nvSpPr>
          <p:spPr bwMode="auto">
            <a:xfrm>
              <a:off x="4224" y="1488"/>
              <a:ext cx="336" cy="1968"/>
            </a:xfrm>
            <a:prstGeom prst="downArrow">
              <a:avLst>
                <a:gd name="adj1" fmla="val 50000"/>
                <a:gd name="adj2" fmla="val 146429"/>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0894" name="Text Box 14"/>
            <p:cNvSpPr txBox="1">
              <a:spLocks noChangeArrowheads="1"/>
            </p:cNvSpPr>
            <p:nvPr/>
          </p:nvSpPr>
          <p:spPr bwMode="auto">
            <a:xfrm>
              <a:off x="1248" y="2160"/>
              <a:ext cx="27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a:t>访问速度往上越高</a:t>
              </a:r>
              <a:endParaRPr lang="zh-CN" altLang="en-US" sz="1600"/>
            </a:p>
          </p:txBody>
        </p:sp>
        <p:sp>
          <p:nvSpPr>
            <p:cNvPr id="250895" name="Text Box 15"/>
            <p:cNvSpPr txBox="1">
              <a:spLocks noChangeArrowheads="1"/>
            </p:cNvSpPr>
            <p:nvPr/>
          </p:nvSpPr>
          <p:spPr bwMode="auto">
            <a:xfrm>
              <a:off x="4272" y="1776"/>
              <a:ext cx="270"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a:t>容量越往下越大</a:t>
              </a:r>
              <a:endParaRPr lang="zh-CN"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circle(in)">
                                      <p:cBhvr>
                                        <p:cTn id="7" dur="2000"/>
                                        <p:tgtEl>
                                          <p:spTgt spid="250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2"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存储保护</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防止一个作业有意或无意地破坏操作系统或其它作业</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通常采用</a:t>
            </a:r>
            <a:r>
              <a:rPr lang="zh-CN" altLang="en-US" dirty="0">
                <a:solidFill>
                  <a:srgbClr val="FF0000"/>
                </a:solidFill>
                <a:latin typeface="楷体_GB2312" pitchFamily="49" charset="-122"/>
                <a:ea typeface="楷体_GB2312" pitchFamily="49" charset="-122"/>
              </a:rPr>
              <a:t>界限寄存器</a:t>
            </a:r>
            <a:r>
              <a:rPr lang="zh-CN" altLang="en-US" b="0" dirty="0">
                <a:latin typeface="楷体_GB2312" pitchFamily="49" charset="-122"/>
                <a:ea typeface="楷体_GB2312" pitchFamily="49" charset="-122"/>
              </a:rPr>
              <a:t>方法</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每个分区都对应上、下界两个寄存器用于内存越界保护，</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访问每个存储器地址时应满足：下界寄存器的内容不小于访问地址，而访问地址则不大于上界寄存器内容，否则会产生地址越界错误，终止作业的运行。</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endParaRPr lang="en-US" altLang="zh-CN" b="0" dirty="0">
              <a:latin typeface="楷体_GB2312" pitchFamily="49" charset="-122"/>
              <a:ea typeface="楷体_GB2312" pitchFamily="49" charset="-122"/>
            </a:endParaRPr>
          </a:p>
        </p:txBody>
      </p:sp>
      <p:sp>
        <p:nvSpPr>
          <p:cNvPr id="65024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固定分区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0242">
                                            <p:txEl>
                                              <p:pRg st="0" end="0"/>
                                            </p:txEl>
                                          </p:spTgt>
                                        </p:tgtEl>
                                        <p:attrNameLst>
                                          <p:attrName>style.visibility</p:attrName>
                                        </p:attrNameLst>
                                      </p:cBhvr>
                                      <p:to>
                                        <p:strVal val="visible"/>
                                      </p:to>
                                    </p:set>
                                    <p:anim calcmode="lin" valueType="num">
                                      <p:cBhvr additive="base">
                                        <p:cTn id="7" dur="500" fill="hold"/>
                                        <p:tgtEl>
                                          <p:spTgt spid="6502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02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0242">
                                            <p:txEl>
                                              <p:pRg st="1" end="1"/>
                                            </p:txEl>
                                          </p:spTgt>
                                        </p:tgtEl>
                                        <p:attrNameLst>
                                          <p:attrName>style.visibility</p:attrName>
                                        </p:attrNameLst>
                                      </p:cBhvr>
                                      <p:to>
                                        <p:strVal val="visible"/>
                                      </p:to>
                                    </p:set>
                                    <p:anim calcmode="lin" valueType="num">
                                      <p:cBhvr additive="base">
                                        <p:cTn id="13" dur="1000" fill="hold"/>
                                        <p:tgtEl>
                                          <p:spTgt spid="65024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02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50242">
                                            <p:txEl>
                                              <p:pRg st="2" end="2"/>
                                            </p:txEl>
                                          </p:spTgt>
                                        </p:tgtEl>
                                        <p:attrNameLst>
                                          <p:attrName>style.visibility</p:attrName>
                                        </p:attrNameLst>
                                      </p:cBhvr>
                                      <p:to>
                                        <p:strVal val="visible"/>
                                      </p:to>
                                    </p:set>
                                    <p:anim calcmode="lin" valueType="num">
                                      <p:cBhvr additive="base">
                                        <p:cTn id="19" dur="1000" fill="hold"/>
                                        <p:tgtEl>
                                          <p:spTgt spid="65024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502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50242">
                                            <p:txEl>
                                              <p:pRg st="3" end="3"/>
                                            </p:txEl>
                                          </p:spTgt>
                                        </p:tgtEl>
                                        <p:attrNameLst>
                                          <p:attrName>style.visibility</p:attrName>
                                        </p:attrNameLst>
                                      </p:cBhvr>
                                      <p:to>
                                        <p:strVal val="visible"/>
                                      </p:to>
                                    </p:set>
                                    <p:anim calcmode="lin" valueType="num">
                                      <p:cBhvr additive="base">
                                        <p:cTn id="25" dur="1000" fill="hold"/>
                                        <p:tgtEl>
                                          <p:spTgt spid="65024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5024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5730"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优点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比单一连续分配方法，内存利用率提高了</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可以支持多道程序，无外部碎片</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实现简单</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分区的数目在系统生成时确定，限制了系统中活跃进程的数目。</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小作业的内部碎片可能比较大</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作业必须预先能够估计自己要占用多大的内存空间</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endParaRPr lang="en-US" altLang="zh-CN" b="0" dirty="0">
              <a:latin typeface="楷体_GB2312" pitchFamily="49" charset="-122"/>
              <a:ea typeface="楷体_GB2312" pitchFamily="49" charset="-122"/>
            </a:endParaRPr>
          </a:p>
        </p:txBody>
      </p:sp>
      <p:sp>
        <p:nvSpPr>
          <p:cNvPr id="58573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固定分区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5730">
                                            <p:txEl>
                                              <p:pRg st="0" end="0"/>
                                            </p:txEl>
                                          </p:spTgt>
                                        </p:tgtEl>
                                        <p:attrNameLst>
                                          <p:attrName>style.visibility</p:attrName>
                                        </p:attrNameLst>
                                      </p:cBhvr>
                                      <p:to>
                                        <p:strVal val="visible"/>
                                      </p:to>
                                    </p:set>
                                    <p:anim calcmode="lin" valueType="num">
                                      <p:cBhvr additive="base">
                                        <p:cTn id="7" dur="500" fill="hold"/>
                                        <p:tgtEl>
                                          <p:spTgt spid="585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57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5730">
                                            <p:txEl>
                                              <p:pRg st="1" end="1"/>
                                            </p:txEl>
                                          </p:spTgt>
                                        </p:tgtEl>
                                        <p:attrNameLst>
                                          <p:attrName>style.visibility</p:attrName>
                                        </p:attrNameLst>
                                      </p:cBhvr>
                                      <p:to>
                                        <p:strVal val="visible"/>
                                      </p:to>
                                    </p:set>
                                    <p:anim calcmode="lin" valueType="num">
                                      <p:cBhvr additive="base">
                                        <p:cTn id="13" dur="1000" fill="hold"/>
                                        <p:tgtEl>
                                          <p:spTgt spid="58573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857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5730">
                                            <p:txEl>
                                              <p:pRg st="2" end="2"/>
                                            </p:txEl>
                                          </p:spTgt>
                                        </p:tgtEl>
                                        <p:attrNameLst>
                                          <p:attrName>style.visibility</p:attrName>
                                        </p:attrNameLst>
                                      </p:cBhvr>
                                      <p:to>
                                        <p:strVal val="visible"/>
                                      </p:to>
                                    </p:set>
                                    <p:anim calcmode="lin" valueType="num">
                                      <p:cBhvr additive="base">
                                        <p:cTn id="19" dur="1000" fill="hold"/>
                                        <p:tgtEl>
                                          <p:spTgt spid="58573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857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5730">
                                            <p:txEl>
                                              <p:pRg st="3" end="3"/>
                                            </p:txEl>
                                          </p:spTgt>
                                        </p:tgtEl>
                                        <p:attrNameLst>
                                          <p:attrName>style.visibility</p:attrName>
                                        </p:attrNameLst>
                                      </p:cBhvr>
                                      <p:to>
                                        <p:strVal val="visible"/>
                                      </p:to>
                                    </p:set>
                                    <p:anim calcmode="lin" valueType="num">
                                      <p:cBhvr additive="base">
                                        <p:cTn id="25" dur="1000" fill="hold"/>
                                        <p:tgtEl>
                                          <p:spTgt spid="58573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857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85730">
                                            <p:txEl>
                                              <p:pRg st="4" end="4"/>
                                            </p:txEl>
                                          </p:spTgt>
                                        </p:tgtEl>
                                        <p:attrNameLst>
                                          <p:attrName>style.visibility</p:attrName>
                                        </p:attrNameLst>
                                      </p:cBhvr>
                                      <p:to>
                                        <p:strVal val="visible"/>
                                      </p:to>
                                    </p:set>
                                    <p:anim calcmode="lin" valueType="num">
                                      <p:cBhvr additive="base">
                                        <p:cTn id="31" dur="1000" fill="hold"/>
                                        <p:tgtEl>
                                          <p:spTgt spid="585730">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8573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85730">
                                            <p:txEl>
                                              <p:pRg st="5" end="5"/>
                                            </p:txEl>
                                          </p:spTgt>
                                        </p:tgtEl>
                                        <p:attrNameLst>
                                          <p:attrName>style.visibility</p:attrName>
                                        </p:attrNameLst>
                                      </p:cBhvr>
                                      <p:to>
                                        <p:strVal val="visible"/>
                                      </p:to>
                                    </p:set>
                                    <p:anim calcmode="lin" valueType="num">
                                      <p:cBhvr additive="base">
                                        <p:cTn id="37" dur="1000" fill="hold"/>
                                        <p:tgtEl>
                                          <p:spTgt spid="585730">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5857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85730">
                                            <p:txEl>
                                              <p:pRg st="6" end="6"/>
                                            </p:txEl>
                                          </p:spTgt>
                                        </p:tgtEl>
                                        <p:attrNameLst>
                                          <p:attrName>style.visibility</p:attrName>
                                        </p:attrNameLst>
                                      </p:cBhvr>
                                      <p:to>
                                        <p:strVal val="visible"/>
                                      </p:to>
                                    </p:set>
                                    <p:anim calcmode="lin" valueType="num">
                                      <p:cBhvr additive="base">
                                        <p:cTn id="43" dur="1000" fill="hold"/>
                                        <p:tgtEl>
                                          <p:spTgt spid="585730">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58573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85730">
                                            <p:txEl>
                                              <p:pRg st="7" end="7"/>
                                            </p:txEl>
                                          </p:spTgt>
                                        </p:tgtEl>
                                        <p:attrNameLst>
                                          <p:attrName>style.visibility</p:attrName>
                                        </p:attrNameLst>
                                      </p:cBhvr>
                                      <p:to>
                                        <p:strVal val="visible"/>
                                      </p:to>
                                    </p:set>
                                    <p:anim calcmode="lin" valueType="num">
                                      <p:cBhvr additive="base">
                                        <p:cTn id="49" dur="1000" fill="hold"/>
                                        <p:tgtEl>
                                          <p:spTgt spid="585730">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58573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p:cNvSpPr>
          <p:nvPr>
            <p:ph type="body" idx="4294967295"/>
          </p:nvPr>
        </p:nvSpPr>
        <p:spPr>
          <a:xfrm>
            <a:off x="0" y="1052513"/>
            <a:ext cx="9144000" cy="5256212"/>
          </a:xfrm>
        </p:spPr>
        <p:txBody>
          <a:bodyPr/>
          <a:lstStyle/>
          <a:p>
            <a:pPr>
              <a:lnSpc>
                <a:spcPct val="90000"/>
              </a:lnSpc>
              <a:spcAft>
                <a:spcPct val="20000"/>
              </a:spcAft>
              <a:buFont typeface="Wingdings" panose="05000000000000000000" pitchFamily="2" charset="2"/>
              <a:buChar char="l"/>
            </a:pPr>
            <a:r>
              <a:rPr lang="zh-CN" altLang="en-US" b="0" dirty="0">
                <a:ea typeface="黑体" pitchFamily="49" charset="-122"/>
              </a:rPr>
              <a:t>动态分区</a:t>
            </a:r>
            <a:endParaRPr lang="zh-CN" altLang="en-US" b="0" dirty="0">
              <a:ea typeface="黑体" pitchFamily="49" charset="-122"/>
            </a:endParaRPr>
          </a:p>
          <a:p>
            <a:pPr>
              <a:lnSpc>
                <a:spcPct val="90000"/>
              </a:lnSpc>
              <a:spcAft>
                <a:spcPct val="20000"/>
              </a:spcAft>
              <a:buFont typeface="Arial" panose="020B0604020202020204" pitchFamily="34" charset="0"/>
              <a:buNone/>
            </a:pPr>
            <a:r>
              <a:rPr lang="zh-CN" altLang="en-US" sz="2400" b="0" dirty="0">
                <a:ea typeface="仿宋_GB2312" pitchFamily="49" charset="-122"/>
              </a:rPr>
              <a:t>            </a:t>
            </a:r>
            <a:r>
              <a:rPr lang="zh-CN" altLang="en-US" sz="2400" b="0" dirty="0">
                <a:ea typeface="楷体_GB2312" pitchFamily="49" charset="-122"/>
              </a:rPr>
              <a:t>根据进程的实际需要，</a:t>
            </a:r>
            <a:r>
              <a:rPr lang="zh-CN" altLang="en-US" sz="2400" dirty="0">
                <a:solidFill>
                  <a:srgbClr val="FF0000"/>
                </a:solidFill>
                <a:ea typeface="楷体_GB2312" pitchFamily="49" charset="-122"/>
              </a:rPr>
              <a:t>动态</a:t>
            </a:r>
            <a:r>
              <a:rPr lang="zh-CN" altLang="en-US" sz="2400" b="0" dirty="0">
                <a:ea typeface="楷体_GB2312" pitchFamily="49" charset="-122"/>
              </a:rPr>
              <a:t>地为之分配内存空间。将涉及到分区分配中所用的数据结构、分区分配算法、分区管理操作三个问题。</a:t>
            </a:r>
            <a:endParaRPr lang="zh-CN" altLang="en-US" sz="2400" b="0" dirty="0">
              <a:latin typeface="仿宋_GB2312" pitchFamily="49" charset="-122"/>
              <a:ea typeface="楷体_GB2312" pitchFamily="49" charset="-122"/>
            </a:endParaRPr>
          </a:p>
          <a:p>
            <a:pPr>
              <a:lnSpc>
                <a:spcPct val="90000"/>
              </a:lnSpc>
              <a:spcAft>
                <a:spcPct val="20000"/>
              </a:spcAft>
              <a:buFont typeface="Wingdings" panose="05000000000000000000" pitchFamily="2" charset="2"/>
              <a:buChar char="l"/>
            </a:pPr>
            <a:r>
              <a:rPr kumimoji="1" lang="zh-CN" altLang="en-US" dirty="0"/>
              <a:t>数据结构</a:t>
            </a:r>
            <a:endParaRPr lang="zh-CN" altLang="en-US" b="0" dirty="0">
              <a:ea typeface="黑体" pitchFamily="49" charset="-122"/>
            </a:endParaRPr>
          </a:p>
          <a:p>
            <a:pPr lvl="1">
              <a:lnSpc>
                <a:spcPct val="90000"/>
              </a:lnSpc>
              <a:spcAft>
                <a:spcPct val="20000"/>
              </a:spcAft>
              <a:buFont typeface="Wingdings" panose="05000000000000000000" pitchFamily="2" charset="2"/>
              <a:buChar char="Ø"/>
            </a:pPr>
            <a:r>
              <a:rPr lang="zh-CN" altLang="en-US" dirty="0">
                <a:latin typeface="楷体_GB2312" pitchFamily="49" charset="-122"/>
                <a:ea typeface="楷体_GB2312" pitchFamily="49" charset="-122"/>
              </a:rPr>
              <a:t>空闲分区表</a:t>
            </a:r>
            <a:endParaRPr lang="zh-CN" altLang="en-US"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None/>
            </a:pPr>
            <a:r>
              <a:rPr lang="zh-CN" altLang="en-US" b="0" dirty="0">
                <a:latin typeface="楷体_GB2312" pitchFamily="49" charset="-122"/>
                <a:ea typeface="楷体_GB2312" pitchFamily="49" charset="-122"/>
              </a:rPr>
              <a:t>      在系统中设置一张空闲分区表，用于记录每个空闲分区的情况。</a:t>
            </a:r>
            <a:endParaRPr lang="zh-CN" altLang="en-US" b="0"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Char char="Ø"/>
            </a:pPr>
            <a:r>
              <a:rPr lang="zh-CN" altLang="en-US" dirty="0">
                <a:latin typeface="楷体_GB2312" pitchFamily="49" charset="-122"/>
                <a:ea typeface="楷体_GB2312" pitchFamily="49" charset="-122"/>
              </a:rPr>
              <a:t>空闲分区链</a:t>
            </a:r>
            <a:endParaRPr lang="zh-CN" altLang="en-US" dirty="0">
              <a:latin typeface="楷体_GB2312" pitchFamily="49" charset="-122"/>
              <a:ea typeface="楷体_GB2312" pitchFamily="49" charset="-122"/>
            </a:endParaRPr>
          </a:p>
          <a:p>
            <a:pPr lvl="1">
              <a:lnSpc>
                <a:spcPct val="90000"/>
              </a:lnSpc>
              <a:spcAft>
                <a:spcPct val="20000"/>
              </a:spcAft>
              <a:buFont typeface="Wingdings" panose="05000000000000000000" pitchFamily="2" charset="2"/>
              <a:buNone/>
            </a:pPr>
            <a:r>
              <a:rPr lang="zh-CN" altLang="en-US" b="0" dirty="0">
                <a:latin typeface="楷体_GB2312" pitchFamily="49" charset="-122"/>
                <a:ea typeface="楷体_GB2312" pitchFamily="49" charset="-122"/>
              </a:rPr>
              <a:t>      为了实现对空闲分区的分配和链接，设置前向指针和后向指针，通过前、后向链接指针将所有的空闲分区链接成一个双向链。</a:t>
            </a:r>
            <a:endParaRPr lang="zh-CN" altLang="en-US" b="0" dirty="0">
              <a:latin typeface="楷体_GB2312" pitchFamily="49" charset="-122"/>
              <a:ea typeface="楷体_GB2312" pitchFamily="49" charset="-122"/>
            </a:endParaRPr>
          </a:p>
        </p:txBody>
      </p:sp>
      <p:sp>
        <p:nvSpPr>
          <p:cNvPr id="29798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fill="hold"/>
                                        <p:tgtEl>
                                          <p:spTgt spid="297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97986">
                                            <p:txEl>
                                              <p:pRg st="1" end="1"/>
                                            </p:txEl>
                                          </p:spTgt>
                                        </p:tgtEl>
                                        <p:attrNameLst>
                                          <p:attrName>style.visibility</p:attrName>
                                        </p:attrNameLst>
                                      </p:cBhvr>
                                      <p:to>
                                        <p:strVal val="visible"/>
                                      </p:to>
                                    </p:set>
                                    <p:animEffect transition="in" filter="circle(in)">
                                      <p:cBhvr>
                                        <p:cTn id="13" dur="2000"/>
                                        <p:tgtEl>
                                          <p:spTgt spid="29798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97986">
                                            <p:txEl>
                                              <p:pRg st="2" end="2"/>
                                            </p:txEl>
                                          </p:spTgt>
                                        </p:tgtEl>
                                        <p:attrNameLst>
                                          <p:attrName>style.visibility</p:attrName>
                                        </p:attrNameLst>
                                      </p:cBhvr>
                                      <p:to>
                                        <p:strVal val="visible"/>
                                      </p:to>
                                    </p:set>
                                    <p:anim calcmode="lin" valueType="num">
                                      <p:cBhvr additive="base">
                                        <p:cTn id="18" dur="500" fill="hold"/>
                                        <p:tgtEl>
                                          <p:spTgt spid="29798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79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97986">
                                            <p:txEl>
                                              <p:pRg st="3" end="3"/>
                                            </p:txEl>
                                          </p:spTgt>
                                        </p:tgtEl>
                                        <p:attrNameLst>
                                          <p:attrName>style.visibility</p:attrName>
                                        </p:attrNameLst>
                                      </p:cBhvr>
                                      <p:to>
                                        <p:strVal val="visible"/>
                                      </p:to>
                                    </p:set>
                                    <p:anim calcmode="lin" valueType="num">
                                      <p:cBhvr additive="base">
                                        <p:cTn id="24" dur="500" fill="hold"/>
                                        <p:tgtEl>
                                          <p:spTgt spid="29798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79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97986">
                                            <p:txEl>
                                              <p:pRg st="4" end="4"/>
                                            </p:txEl>
                                          </p:spTgt>
                                        </p:tgtEl>
                                        <p:attrNameLst>
                                          <p:attrName>style.visibility</p:attrName>
                                        </p:attrNameLst>
                                      </p:cBhvr>
                                      <p:to>
                                        <p:strVal val="visible"/>
                                      </p:to>
                                    </p:set>
                                    <p:animEffect transition="in" filter="circle(in)">
                                      <p:cBhvr>
                                        <p:cTn id="30" dur="2000"/>
                                        <p:tgtEl>
                                          <p:spTgt spid="29798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97986">
                                            <p:txEl>
                                              <p:pRg st="5" end="5"/>
                                            </p:txEl>
                                          </p:spTgt>
                                        </p:tgtEl>
                                        <p:attrNameLst>
                                          <p:attrName>style.visibility</p:attrName>
                                        </p:attrNameLst>
                                      </p:cBhvr>
                                      <p:to>
                                        <p:strVal val="visible"/>
                                      </p:to>
                                    </p:set>
                                    <p:anim calcmode="lin" valueType="num">
                                      <p:cBhvr additive="base">
                                        <p:cTn id="35" dur="500" fill="hold"/>
                                        <p:tgtEl>
                                          <p:spTgt spid="297986">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798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297986">
                                            <p:txEl>
                                              <p:pRg st="6" end="6"/>
                                            </p:txEl>
                                          </p:spTgt>
                                        </p:tgtEl>
                                        <p:attrNameLst>
                                          <p:attrName>style.visibility</p:attrName>
                                        </p:attrNameLst>
                                      </p:cBhvr>
                                      <p:to>
                                        <p:strVal val="visible"/>
                                      </p:to>
                                    </p:set>
                                    <p:animEffect transition="in" filter="circle(in)">
                                      <p:cBhvr>
                                        <p:cTn id="41" dur="2000"/>
                                        <p:tgtEl>
                                          <p:spTgt spid="2979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grpSp>
        <p:nvGrpSpPr>
          <p:cNvPr id="299067" name="Group 59"/>
          <p:cNvGrpSpPr/>
          <p:nvPr/>
        </p:nvGrpSpPr>
        <p:grpSpPr bwMode="auto">
          <a:xfrm>
            <a:off x="1677988" y="2017713"/>
            <a:ext cx="5486400" cy="4940300"/>
            <a:chOff x="930" y="663"/>
            <a:chExt cx="3456" cy="3112"/>
          </a:xfrm>
        </p:grpSpPr>
        <p:sp>
          <p:nvSpPr>
            <p:cNvPr id="299015" name="AutoShape 7"/>
            <p:cNvSpPr>
              <a:spLocks noChangeAspect="1" noChangeArrowheads="1" noTextEdit="1"/>
            </p:cNvSpPr>
            <p:nvPr/>
          </p:nvSpPr>
          <p:spPr bwMode="auto">
            <a:xfrm>
              <a:off x="930" y="663"/>
              <a:ext cx="3456" cy="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9036" name="Rectangle 28"/>
            <p:cNvSpPr>
              <a:spLocks noChangeArrowheads="1"/>
            </p:cNvSpPr>
            <p:nvPr/>
          </p:nvSpPr>
          <p:spPr bwMode="auto">
            <a:xfrm>
              <a:off x="982" y="852"/>
              <a:ext cx="206" cy="396"/>
            </a:xfrm>
            <a:prstGeom prst="rect">
              <a:avLst/>
            </a:prstGeom>
            <a:solidFill>
              <a:srgbClr val="FFFFFF"/>
            </a:solidFill>
            <a:ln w="26988">
              <a:solidFill>
                <a:srgbClr val="000000"/>
              </a:solidFill>
              <a:miter lim="800000"/>
            </a:ln>
          </p:spPr>
          <p:txBody>
            <a:bodyPr/>
            <a:lstStyle/>
            <a:p>
              <a:endParaRPr lang="zh-CN" altLang="en-US"/>
            </a:p>
          </p:txBody>
        </p:sp>
        <p:sp>
          <p:nvSpPr>
            <p:cNvPr id="299037" name="Rectangle 29"/>
            <p:cNvSpPr>
              <a:spLocks noChangeArrowheads="1"/>
            </p:cNvSpPr>
            <p:nvPr/>
          </p:nvSpPr>
          <p:spPr bwMode="auto">
            <a:xfrm>
              <a:off x="1188" y="852"/>
              <a:ext cx="378" cy="396"/>
            </a:xfrm>
            <a:prstGeom prst="rect">
              <a:avLst/>
            </a:prstGeom>
            <a:solidFill>
              <a:srgbClr val="FFFFFF"/>
            </a:solidFill>
            <a:ln w="26988">
              <a:solidFill>
                <a:srgbClr val="000000"/>
              </a:solidFill>
              <a:miter lim="800000"/>
            </a:ln>
          </p:spPr>
          <p:txBody>
            <a:bodyPr/>
            <a:lstStyle/>
            <a:p>
              <a:endParaRPr lang="zh-CN" altLang="en-US"/>
            </a:p>
          </p:txBody>
        </p:sp>
        <p:sp>
          <p:nvSpPr>
            <p:cNvPr id="299038" name="Rectangle 30"/>
            <p:cNvSpPr>
              <a:spLocks noChangeArrowheads="1"/>
            </p:cNvSpPr>
            <p:nvPr/>
          </p:nvSpPr>
          <p:spPr bwMode="auto">
            <a:xfrm>
              <a:off x="1566" y="852"/>
              <a:ext cx="207" cy="396"/>
            </a:xfrm>
            <a:prstGeom prst="rect">
              <a:avLst/>
            </a:prstGeom>
            <a:solidFill>
              <a:srgbClr val="FFFFFF"/>
            </a:solidFill>
            <a:ln w="26988">
              <a:solidFill>
                <a:srgbClr val="000000"/>
              </a:solidFill>
              <a:miter lim="800000"/>
            </a:ln>
          </p:spPr>
          <p:txBody>
            <a:bodyPr/>
            <a:lstStyle/>
            <a:p>
              <a:endParaRPr lang="zh-CN" altLang="en-US"/>
            </a:p>
          </p:txBody>
        </p:sp>
        <p:sp>
          <p:nvSpPr>
            <p:cNvPr id="299039" name="Rectangle 31"/>
            <p:cNvSpPr>
              <a:spLocks noChangeArrowheads="1"/>
            </p:cNvSpPr>
            <p:nvPr/>
          </p:nvSpPr>
          <p:spPr bwMode="auto">
            <a:xfrm>
              <a:off x="2288" y="852"/>
              <a:ext cx="189" cy="396"/>
            </a:xfrm>
            <a:prstGeom prst="rect">
              <a:avLst/>
            </a:prstGeom>
            <a:solidFill>
              <a:srgbClr val="FFFFFF"/>
            </a:solidFill>
            <a:ln w="26988">
              <a:solidFill>
                <a:srgbClr val="000000"/>
              </a:solidFill>
              <a:miter lim="800000"/>
            </a:ln>
          </p:spPr>
          <p:txBody>
            <a:bodyPr/>
            <a:lstStyle/>
            <a:p>
              <a:endParaRPr lang="zh-CN" altLang="en-US"/>
            </a:p>
          </p:txBody>
        </p:sp>
        <p:sp>
          <p:nvSpPr>
            <p:cNvPr id="299040" name="Rectangle 32"/>
            <p:cNvSpPr>
              <a:spLocks noChangeArrowheads="1"/>
            </p:cNvSpPr>
            <p:nvPr/>
          </p:nvSpPr>
          <p:spPr bwMode="auto">
            <a:xfrm>
              <a:off x="2477" y="852"/>
              <a:ext cx="396" cy="396"/>
            </a:xfrm>
            <a:prstGeom prst="rect">
              <a:avLst/>
            </a:prstGeom>
            <a:solidFill>
              <a:srgbClr val="FFFFFF"/>
            </a:solidFill>
            <a:ln w="26988">
              <a:solidFill>
                <a:srgbClr val="000000"/>
              </a:solidFill>
              <a:miter lim="800000"/>
            </a:ln>
          </p:spPr>
          <p:txBody>
            <a:bodyPr/>
            <a:lstStyle/>
            <a:p>
              <a:endParaRPr lang="zh-CN" altLang="en-US"/>
            </a:p>
          </p:txBody>
        </p:sp>
        <p:sp>
          <p:nvSpPr>
            <p:cNvPr id="299041" name="Rectangle 33"/>
            <p:cNvSpPr>
              <a:spLocks noChangeArrowheads="1"/>
            </p:cNvSpPr>
            <p:nvPr/>
          </p:nvSpPr>
          <p:spPr bwMode="auto">
            <a:xfrm>
              <a:off x="2873" y="852"/>
              <a:ext cx="189" cy="396"/>
            </a:xfrm>
            <a:prstGeom prst="rect">
              <a:avLst/>
            </a:prstGeom>
            <a:solidFill>
              <a:srgbClr val="FFFFFF"/>
            </a:solidFill>
            <a:ln w="26988">
              <a:solidFill>
                <a:srgbClr val="000000"/>
              </a:solidFill>
              <a:miter lim="800000"/>
            </a:ln>
          </p:spPr>
          <p:txBody>
            <a:bodyPr/>
            <a:lstStyle/>
            <a:p>
              <a:endParaRPr lang="zh-CN" altLang="en-US"/>
            </a:p>
          </p:txBody>
        </p:sp>
        <p:sp>
          <p:nvSpPr>
            <p:cNvPr id="299042" name="Rectangle 34"/>
            <p:cNvSpPr>
              <a:spLocks noChangeArrowheads="1"/>
            </p:cNvSpPr>
            <p:nvPr/>
          </p:nvSpPr>
          <p:spPr bwMode="auto">
            <a:xfrm>
              <a:off x="3595" y="852"/>
              <a:ext cx="189" cy="396"/>
            </a:xfrm>
            <a:prstGeom prst="rect">
              <a:avLst/>
            </a:prstGeom>
            <a:solidFill>
              <a:srgbClr val="FFFFFF"/>
            </a:solidFill>
            <a:ln w="26988">
              <a:solidFill>
                <a:srgbClr val="000000"/>
              </a:solidFill>
              <a:miter lim="800000"/>
            </a:ln>
          </p:spPr>
          <p:txBody>
            <a:bodyPr/>
            <a:lstStyle/>
            <a:p>
              <a:endParaRPr lang="zh-CN" altLang="en-US"/>
            </a:p>
          </p:txBody>
        </p:sp>
        <p:sp>
          <p:nvSpPr>
            <p:cNvPr id="299043" name="Rectangle 35"/>
            <p:cNvSpPr>
              <a:spLocks noChangeArrowheads="1"/>
            </p:cNvSpPr>
            <p:nvPr/>
          </p:nvSpPr>
          <p:spPr bwMode="auto">
            <a:xfrm>
              <a:off x="3784" y="852"/>
              <a:ext cx="396" cy="396"/>
            </a:xfrm>
            <a:prstGeom prst="rect">
              <a:avLst/>
            </a:prstGeom>
            <a:solidFill>
              <a:srgbClr val="FFFFFF"/>
            </a:solidFill>
            <a:ln w="26988">
              <a:solidFill>
                <a:srgbClr val="000000"/>
              </a:solidFill>
              <a:miter lim="800000"/>
            </a:ln>
          </p:spPr>
          <p:txBody>
            <a:bodyPr/>
            <a:lstStyle/>
            <a:p>
              <a:endParaRPr lang="zh-CN" altLang="en-US"/>
            </a:p>
          </p:txBody>
        </p:sp>
        <p:sp>
          <p:nvSpPr>
            <p:cNvPr id="299044" name="Rectangle 36"/>
            <p:cNvSpPr>
              <a:spLocks noChangeArrowheads="1"/>
            </p:cNvSpPr>
            <p:nvPr/>
          </p:nvSpPr>
          <p:spPr bwMode="auto">
            <a:xfrm>
              <a:off x="4145" y="852"/>
              <a:ext cx="189" cy="396"/>
            </a:xfrm>
            <a:prstGeom prst="rect">
              <a:avLst/>
            </a:prstGeom>
            <a:solidFill>
              <a:srgbClr val="FFFFFF"/>
            </a:solidFill>
            <a:ln w="26988">
              <a:solidFill>
                <a:srgbClr val="000000"/>
              </a:solidFill>
              <a:miter lim="800000"/>
            </a:ln>
          </p:spPr>
          <p:txBody>
            <a:bodyPr/>
            <a:lstStyle/>
            <a:p>
              <a:endParaRPr lang="zh-CN" altLang="en-US"/>
            </a:p>
          </p:txBody>
        </p:sp>
        <p:sp>
          <p:nvSpPr>
            <p:cNvPr id="299045" name="Freeform 37"/>
            <p:cNvSpPr/>
            <p:nvPr/>
          </p:nvSpPr>
          <p:spPr bwMode="auto">
            <a:xfrm>
              <a:off x="1704" y="852"/>
              <a:ext cx="653" cy="138"/>
            </a:xfrm>
            <a:custGeom>
              <a:avLst/>
              <a:gdLst>
                <a:gd name="T0" fmla="*/ 0 w 653"/>
                <a:gd name="T1" fmla="*/ 138 h 138"/>
                <a:gd name="T2" fmla="*/ 154 w 653"/>
                <a:gd name="T3" fmla="*/ 35 h 138"/>
                <a:gd name="T4" fmla="*/ 326 w 653"/>
                <a:gd name="T5" fmla="*/ 0 h 138"/>
                <a:gd name="T6" fmla="*/ 498 w 653"/>
                <a:gd name="T7" fmla="*/ 35 h 138"/>
                <a:gd name="T8" fmla="*/ 653 w 653"/>
                <a:gd name="T9" fmla="*/ 138 h 138"/>
              </a:gdLst>
              <a:ahLst/>
              <a:cxnLst>
                <a:cxn ang="0">
                  <a:pos x="T0" y="T1"/>
                </a:cxn>
                <a:cxn ang="0">
                  <a:pos x="T2" y="T3"/>
                </a:cxn>
                <a:cxn ang="0">
                  <a:pos x="T4" y="T5"/>
                </a:cxn>
                <a:cxn ang="0">
                  <a:pos x="T6" y="T7"/>
                </a:cxn>
                <a:cxn ang="0">
                  <a:pos x="T8" y="T9"/>
                </a:cxn>
              </a:cxnLst>
              <a:rect l="0" t="0" r="r" b="b"/>
              <a:pathLst>
                <a:path w="653" h="138">
                  <a:moveTo>
                    <a:pt x="0" y="138"/>
                  </a:moveTo>
                  <a:lnTo>
                    <a:pt x="154" y="35"/>
                  </a:lnTo>
                  <a:lnTo>
                    <a:pt x="326" y="0"/>
                  </a:lnTo>
                  <a:lnTo>
                    <a:pt x="498" y="35"/>
                  </a:lnTo>
                  <a:lnTo>
                    <a:pt x="653" y="138"/>
                  </a:lnTo>
                </a:path>
              </a:pathLst>
            </a:custGeom>
            <a:noFill/>
            <a:ln w="269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046" name="Freeform 38"/>
            <p:cNvSpPr/>
            <p:nvPr/>
          </p:nvSpPr>
          <p:spPr bwMode="auto">
            <a:xfrm>
              <a:off x="1704" y="1110"/>
              <a:ext cx="653" cy="138"/>
            </a:xfrm>
            <a:custGeom>
              <a:avLst/>
              <a:gdLst>
                <a:gd name="T0" fmla="*/ 0 w 653"/>
                <a:gd name="T1" fmla="*/ 0 h 138"/>
                <a:gd name="T2" fmla="*/ 154 w 653"/>
                <a:gd name="T3" fmla="*/ 103 h 138"/>
                <a:gd name="T4" fmla="*/ 326 w 653"/>
                <a:gd name="T5" fmla="*/ 138 h 138"/>
                <a:gd name="T6" fmla="*/ 498 w 653"/>
                <a:gd name="T7" fmla="*/ 103 h 138"/>
                <a:gd name="T8" fmla="*/ 653 w 653"/>
                <a:gd name="T9" fmla="*/ 0 h 138"/>
              </a:gdLst>
              <a:ahLst/>
              <a:cxnLst>
                <a:cxn ang="0">
                  <a:pos x="T0" y="T1"/>
                </a:cxn>
                <a:cxn ang="0">
                  <a:pos x="T2" y="T3"/>
                </a:cxn>
                <a:cxn ang="0">
                  <a:pos x="T4" y="T5"/>
                </a:cxn>
                <a:cxn ang="0">
                  <a:pos x="T6" y="T7"/>
                </a:cxn>
                <a:cxn ang="0">
                  <a:pos x="T8" y="T9"/>
                </a:cxn>
              </a:cxnLst>
              <a:rect l="0" t="0" r="r" b="b"/>
              <a:pathLst>
                <a:path w="653" h="138">
                  <a:moveTo>
                    <a:pt x="0" y="0"/>
                  </a:moveTo>
                  <a:lnTo>
                    <a:pt x="154" y="103"/>
                  </a:lnTo>
                  <a:lnTo>
                    <a:pt x="326" y="138"/>
                  </a:lnTo>
                  <a:lnTo>
                    <a:pt x="498" y="103"/>
                  </a:lnTo>
                  <a:lnTo>
                    <a:pt x="653" y="0"/>
                  </a:lnTo>
                </a:path>
              </a:pathLst>
            </a:custGeom>
            <a:noFill/>
            <a:ln w="269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047" name="Freeform 39"/>
            <p:cNvSpPr/>
            <p:nvPr/>
          </p:nvSpPr>
          <p:spPr bwMode="auto">
            <a:xfrm>
              <a:off x="3010" y="852"/>
              <a:ext cx="637" cy="138"/>
            </a:xfrm>
            <a:custGeom>
              <a:avLst/>
              <a:gdLst>
                <a:gd name="T0" fmla="*/ 0 w 637"/>
                <a:gd name="T1" fmla="*/ 138 h 138"/>
                <a:gd name="T2" fmla="*/ 138 w 637"/>
                <a:gd name="T3" fmla="*/ 35 h 138"/>
                <a:gd name="T4" fmla="*/ 310 w 637"/>
                <a:gd name="T5" fmla="*/ 0 h 138"/>
                <a:gd name="T6" fmla="*/ 499 w 637"/>
                <a:gd name="T7" fmla="*/ 35 h 138"/>
                <a:gd name="T8" fmla="*/ 637 w 637"/>
                <a:gd name="T9" fmla="*/ 138 h 138"/>
              </a:gdLst>
              <a:ahLst/>
              <a:cxnLst>
                <a:cxn ang="0">
                  <a:pos x="T0" y="T1"/>
                </a:cxn>
                <a:cxn ang="0">
                  <a:pos x="T2" y="T3"/>
                </a:cxn>
                <a:cxn ang="0">
                  <a:pos x="T4" y="T5"/>
                </a:cxn>
                <a:cxn ang="0">
                  <a:pos x="T6" y="T7"/>
                </a:cxn>
                <a:cxn ang="0">
                  <a:pos x="T8" y="T9"/>
                </a:cxn>
              </a:cxnLst>
              <a:rect l="0" t="0" r="r" b="b"/>
              <a:pathLst>
                <a:path w="637" h="138">
                  <a:moveTo>
                    <a:pt x="0" y="138"/>
                  </a:moveTo>
                  <a:lnTo>
                    <a:pt x="138" y="35"/>
                  </a:lnTo>
                  <a:lnTo>
                    <a:pt x="310" y="0"/>
                  </a:lnTo>
                  <a:lnTo>
                    <a:pt x="499" y="35"/>
                  </a:lnTo>
                  <a:lnTo>
                    <a:pt x="637" y="138"/>
                  </a:lnTo>
                </a:path>
              </a:pathLst>
            </a:custGeom>
            <a:noFill/>
            <a:ln w="269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048" name="Freeform 40"/>
            <p:cNvSpPr/>
            <p:nvPr/>
          </p:nvSpPr>
          <p:spPr bwMode="auto">
            <a:xfrm>
              <a:off x="3010" y="1110"/>
              <a:ext cx="637" cy="138"/>
            </a:xfrm>
            <a:custGeom>
              <a:avLst/>
              <a:gdLst>
                <a:gd name="T0" fmla="*/ 0 w 637"/>
                <a:gd name="T1" fmla="*/ 0 h 138"/>
                <a:gd name="T2" fmla="*/ 138 w 637"/>
                <a:gd name="T3" fmla="*/ 103 h 138"/>
                <a:gd name="T4" fmla="*/ 310 w 637"/>
                <a:gd name="T5" fmla="*/ 138 h 138"/>
                <a:gd name="T6" fmla="*/ 499 w 637"/>
                <a:gd name="T7" fmla="*/ 103 h 138"/>
                <a:gd name="T8" fmla="*/ 637 w 637"/>
                <a:gd name="T9" fmla="*/ 0 h 138"/>
              </a:gdLst>
              <a:ahLst/>
              <a:cxnLst>
                <a:cxn ang="0">
                  <a:pos x="T0" y="T1"/>
                </a:cxn>
                <a:cxn ang="0">
                  <a:pos x="T2" y="T3"/>
                </a:cxn>
                <a:cxn ang="0">
                  <a:pos x="T4" y="T5"/>
                </a:cxn>
                <a:cxn ang="0">
                  <a:pos x="T6" y="T7"/>
                </a:cxn>
                <a:cxn ang="0">
                  <a:pos x="T8" y="T9"/>
                </a:cxn>
              </a:cxnLst>
              <a:rect l="0" t="0" r="r" b="b"/>
              <a:pathLst>
                <a:path w="637" h="138">
                  <a:moveTo>
                    <a:pt x="0" y="0"/>
                  </a:moveTo>
                  <a:lnTo>
                    <a:pt x="138" y="103"/>
                  </a:lnTo>
                  <a:lnTo>
                    <a:pt x="310" y="138"/>
                  </a:lnTo>
                  <a:lnTo>
                    <a:pt x="499" y="103"/>
                  </a:lnTo>
                  <a:lnTo>
                    <a:pt x="637" y="0"/>
                  </a:lnTo>
                </a:path>
              </a:pathLst>
            </a:custGeom>
            <a:noFill/>
            <a:ln w="269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049" name="Line 41"/>
            <p:cNvSpPr>
              <a:spLocks noChangeShapeType="1"/>
            </p:cNvSpPr>
            <p:nvPr/>
          </p:nvSpPr>
          <p:spPr bwMode="auto">
            <a:xfrm flipH="1">
              <a:off x="1446" y="1248"/>
              <a:ext cx="842" cy="515"/>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9050" name="Line 42"/>
            <p:cNvSpPr>
              <a:spLocks noChangeShapeType="1"/>
            </p:cNvSpPr>
            <p:nvPr/>
          </p:nvSpPr>
          <p:spPr bwMode="auto">
            <a:xfrm flipH="1" flipV="1">
              <a:off x="3062" y="1248"/>
              <a:ext cx="843" cy="515"/>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9051" name="Freeform 43"/>
            <p:cNvSpPr/>
            <p:nvPr/>
          </p:nvSpPr>
          <p:spPr bwMode="auto">
            <a:xfrm>
              <a:off x="2254" y="887"/>
              <a:ext cx="155" cy="137"/>
            </a:xfrm>
            <a:custGeom>
              <a:avLst/>
              <a:gdLst>
                <a:gd name="T0" fmla="*/ 34 w 155"/>
                <a:gd name="T1" fmla="*/ 0 h 137"/>
                <a:gd name="T2" fmla="*/ 34 w 155"/>
                <a:gd name="T3" fmla="*/ 51 h 137"/>
                <a:gd name="T4" fmla="*/ 0 w 155"/>
                <a:gd name="T5" fmla="*/ 51 h 137"/>
                <a:gd name="T6" fmla="*/ 155 w 155"/>
                <a:gd name="T7" fmla="*/ 137 h 137"/>
                <a:gd name="T8" fmla="*/ 34 w 155"/>
                <a:gd name="T9" fmla="*/ 0 h 137"/>
              </a:gdLst>
              <a:ahLst/>
              <a:cxnLst>
                <a:cxn ang="0">
                  <a:pos x="T0" y="T1"/>
                </a:cxn>
                <a:cxn ang="0">
                  <a:pos x="T2" y="T3"/>
                </a:cxn>
                <a:cxn ang="0">
                  <a:pos x="T4" y="T5"/>
                </a:cxn>
                <a:cxn ang="0">
                  <a:pos x="T6" y="T7"/>
                </a:cxn>
                <a:cxn ang="0">
                  <a:pos x="T8" y="T9"/>
                </a:cxn>
              </a:cxnLst>
              <a:rect l="0" t="0" r="r" b="b"/>
              <a:pathLst>
                <a:path w="155" h="137">
                  <a:moveTo>
                    <a:pt x="34" y="0"/>
                  </a:moveTo>
                  <a:lnTo>
                    <a:pt x="34" y="51"/>
                  </a:lnTo>
                  <a:lnTo>
                    <a:pt x="0" y="51"/>
                  </a:lnTo>
                  <a:lnTo>
                    <a:pt x="155" y="137"/>
                  </a:lnTo>
                  <a:lnTo>
                    <a:pt x="34" y="0"/>
                  </a:lnTo>
                  <a:close/>
                </a:path>
              </a:pathLst>
            </a:custGeom>
            <a:solidFill>
              <a:srgbClr val="000000"/>
            </a:solidFill>
            <a:ln w="26988">
              <a:solidFill>
                <a:srgbClr val="000000"/>
              </a:solidFill>
              <a:prstDash val="solid"/>
              <a:round/>
            </a:ln>
          </p:spPr>
          <p:txBody>
            <a:bodyPr/>
            <a:lstStyle/>
            <a:p>
              <a:endParaRPr lang="zh-CN" altLang="en-US"/>
            </a:p>
          </p:txBody>
        </p:sp>
        <p:sp>
          <p:nvSpPr>
            <p:cNvPr id="299052" name="Freeform 44"/>
            <p:cNvSpPr/>
            <p:nvPr/>
          </p:nvSpPr>
          <p:spPr bwMode="auto">
            <a:xfrm>
              <a:off x="1652" y="1076"/>
              <a:ext cx="155" cy="137"/>
            </a:xfrm>
            <a:custGeom>
              <a:avLst/>
              <a:gdLst>
                <a:gd name="T0" fmla="*/ 121 w 155"/>
                <a:gd name="T1" fmla="*/ 137 h 137"/>
                <a:gd name="T2" fmla="*/ 103 w 155"/>
                <a:gd name="T3" fmla="*/ 86 h 137"/>
                <a:gd name="T4" fmla="*/ 155 w 155"/>
                <a:gd name="T5" fmla="*/ 68 h 137"/>
                <a:gd name="T6" fmla="*/ 0 w 155"/>
                <a:gd name="T7" fmla="*/ 0 h 137"/>
                <a:gd name="T8" fmla="*/ 121 w 155"/>
                <a:gd name="T9" fmla="*/ 137 h 137"/>
              </a:gdLst>
              <a:ahLst/>
              <a:cxnLst>
                <a:cxn ang="0">
                  <a:pos x="T0" y="T1"/>
                </a:cxn>
                <a:cxn ang="0">
                  <a:pos x="T2" y="T3"/>
                </a:cxn>
                <a:cxn ang="0">
                  <a:pos x="T4" y="T5"/>
                </a:cxn>
                <a:cxn ang="0">
                  <a:pos x="T6" y="T7"/>
                </a:cxn>
                <a:cxn ang="0">
                  <a:pos x="T8" y="T9"/>
                </a:cxn>
              </a:cxnLst>
              <a:rect l="0" t="0" r="r" b="b"/>
              <a:pathLst>
                <a:path w="155" h="137">
                  <a:moveTo>
                    <a:pt x="121" y="137"/>
                  </a:moveTo>
                  <a:lnTo>
                    <a:pt x="103" y="86"/>
                  </a:lnTo>
                  <a:lnTo>
                    <a:pt x="155" y="68"/>
                  </a:lnTo>
                  <a:lnTo>
                    <a:pt x="0" y="0"/>
                  </a:lnTo>
                  <a:lnTo>
                    <a:pt x="121" y="137"/>
                  </a:lnTo>
                  <a:close/>
                </a:path>
              </a:pathLst>
            </a:custGeom>
            <a:solidFill>
              <a:srgbClr val="000000"/>
            </a:solidFill>
            <a:ln w="26988">
              <a:solidFill>
                <a:srgbClr val="000000"/>
              </a:solidFill>
              <a:prstDash val="solid"/>
              <a:round/>
            </a:ln>
          </p:spPr>
          <p:txBody>
            <a:bodyPr/>
            <a:lstStyle/>
            <a:p>
              <a:endParaRPr lang="zh-CN" altLang="en-US"/>
            </a:p>
          </p:txBody>
        </p:sp>
        <p:sp>
          <p:nvSpPr>
            <p:cNvPr id="299053" name="Freeform 45"/>
            <p:cNvSpPr/>
            <p:nvPr/>
          </p:nvSpPr>
          <p:spPr bwMode="auto">
            <a:xfrm>
              <a:off x="3561" y="887"/>
              <a:ext cx="154" cy="120"/>
            </a:xfrm>
            <a:custGeom>
              <a:avLst/>
              <a:gdLst>
                <a:gd name="T0" fmla="*/ 34 w 154"/>
                <a:gd name="T1" fmla="*/ 0 h 120"/>
                <a:gd name="T2" fmla="*/ 34 w 154"/>
                <a:gd name="T3" fmla="*/ 51 h 120"/>
                <a:gd name="T4" fmla="*/ 0 w 154"/>
                <a:gd name="T5" fmla="*/ 51 h 120"/>
                <a:gd name="T6" fmla="*/ 154 w 154"/>
                <a:gd name="T7" fmla="*/ 120 h 120"/>
                <a:gd name="T8" fmla="*/ 34 w 154"/>
                <a:gd name="T9" fmla="*/ 0 h 120"/>
              </a:gdLst>
              <a:ahLst/>
              <a:cxnLst>
                <a:cxn ang="0">
                  <a:pos x="T0" y="T1"/>
                </a:cxn>
                <a:cxn ang="0">
                  <a:pos x="T2" y="T3"/>
                </a:cxn>
                <a:cxn ang="0">
                  <a:pos x="T4" y="T5"/>
                </a:cxn>
                <a:cxn ang="0">
                  <a:pos x="T6" y="T7"/>
                </a:cxn>
                <a:cxn ang="0">
                  <a:pos x="T8" y="T9"/>
                </a:cxn>
              </a:cxnLst>
              <a:rect l="0" t="0" r="r" b="b"/>
              <a:pathLst>
                <a:path w="154" h="120">
                  <a:moveTo>
                    <a:pt x="34" y="0"/>
                  </a:moveTo>
                  <a:lnTo>
                    <a:pt x="34" y="51"/>
                  </a:lnTo>
                  <a:lnTo>
                    <a:pt x="0" y="51"/>
                  </a:lnTo>
                  <a:lnTo>
                    <a:pt x="154" y="120"/>
                  </a:lnTo>
                  <a:lnTo>
                    <a:pt x="34" y="0"/>
                  </a:lnTo>
                  <a:close/>
                </a:path>
              </a:pathLst>
            </a:custGeom>
            <a:solidFill>
              <a:srgbClr val="000000"/>
            </a:solidFill>
            <a:ln w="26988">
              <a:solidFill>
                <a:srgbClr val="000000"/>
              </a:solidFill>
              <a:prstDash val="solid"/>
              <a:round/>
            </a:ln>
          </p:spPr>
          <p:txBody>
            <a:bodyPr/>
            <a:lstStyle/>
            <a:p>
              <a:endParaRPr lang="zh-CN" altLang="en-US"/>
            </a:p>
          </p:txBody>
        </p:sp>
        <p:sp>
          <p:nvSpPr>
            <p:cNvPr id="299054" name="Freeform 46"/>
            <p:cNvSpPr/>
            <p:nvPr/>
          </p:nvSpPr>
          <p:spPr bwMode="auto">
            <a:xfrm>
              <a:off x="2942" y="1076"/>
              <a:ext cx="154" cy="120"/>
            </a:xfrm>
            <a:custGeom>
              <a:avLst/>
              <a:gdLst>
                <a:gd name="T0" fmla="*/ 120 w 154"/>
                <a:gd name="T1" fmla="*/ 120 h 120"/>
                <a:gd name="T2" fmla="*/ 103 w 154"/>
                <a:gd name="T3" fmla="*/ 86 h 120"/>
                <a:gd name="T4" fmla="*/ 154 w 154"/>
                <a:gd name="T5" fmla="*/ 68 h 120"/>
                <a:gd name="T6" fmla="*/ 0 w 154"/>
                <a:gd name="T7" fmla="*/ 0 h 120"/>
                <a:gd name="T8" fmla="*/ 120 w 154"/>
                <a:gd name="T9" fmla="*/ 120 h 120"/>
              </a:gdLst>
              <a:ahLst/>
              <a:cxnLst>
                <a:cxn ang="0">
                  <a:pos x="T0" y="T1"/>
                </a:cxn>
                <a:cxn ang="0">
                  <a:pos x="T2" y="T3"/>
                </a:cxn>
                <a:cxn ang="0">
                  <a:pos x="T4" y="T5"/>
                </a:cxn>
                <a:cxn ang="0">
                  <a:pos x="T6" y="T7"/>
                </a:cxn>
                <a:cxn ang="0">
                  <a:pos x="T8" y="T9"/>
                </a:cxn>
              </a:cxnLst>
              <a:rect l="0" t="0" r="r" b="b"/>
              <a:pathLst>
                <a:path w="154" h="120">
                  <a:moveTo>
                    <a:pt x="120" y="120"/>
                  </a:moveTo>
                  <a:lnTo>
                    <a:pt x="103" y="86"/>
                  </a:lnTo>
                  <a:lnTo>
                    <a:pt x="154" y="68"/>
                  </a:lnTo>
                  <a:lnTo>
                    <a:pt x="0" y="0"/>
                  </a:lnTo>
                  <a:lnTo>
                    <a:pt x="120" y="120"/>
                  </a:lnTo>
                  <a:close/>
                </a:path>
              </a:pathLst>
            </a:custGeom>
            <a:solidFill>
              <a:srgbClr val="000000"/>
            </a:solidFill>
            <a:ln w="26988">
              <a:solidFill>
                <a:srgbClr val="000000"/>
              </a:solidFill>
              <a:prstDash val="solid"/>
              <a:round/>
            </a:ln>
          </p:spPr>
          <p:txBody>
            <a:bodyPr/>
            <a:lstStyle/>
            <a:p>
              <a:endParaRPr lang="zh-CN" altLang="en-US"/>
            </a:p>
          </p:txBody>
        </p:sp>
        <p:sp>
          <p:nvSpPr>
            <p:cNvPr id="299055" name="Freeform 47"/>
            <p:cNvSpPr/>
            <p:nvPr/>
          </p:nvSpPr>
          <p:spPr bwMode="auto">
            <a:xfrm>
              <a:off x="1446" y="1643"/>
              <a:ext cx="155" cy="138"/>
            </a:xfrm>
            <a:custGeom>
              <a:avLst/>
              <a:gdLst>
                <a:gd name="T0" fmla="*/ 155 w 155"/>
                <a:gd name="T1" fmla="*/ 52 h 138"/>
                <a:gd name="T2" fmla="*/ 103 w 155"/>
                <a:gd name="T3" fmla="*/ 52 h 138"/>
                <a:gd name="T4" fmla="*/ 120 w 155"/>
                <a:gd name="T5" fmla="*/ 0 h 138"/>
                <a:gd name="T6" fmla="*/ 0 w 155"/>
                <a:gd name="T7" fmla="*/ 138 h 138"/>
                <a:gd name="T8" fmla="*/ 155 w 155"/>
                <a:gd name="T9" fmla="*/ 52 h 138"/>
              </a:gdLst>
              <a:ahLst/>
              <a:cxnLst>
                <a:cxn ang="0">
                  <a:pos x="T0" y="T1"/>
                </a:cxn>
                <a:cxn ang="0">
                  <a:pos x="T2" y="T3"/>
                </a:cxn>
                <a:cxn ang="0">
                  <a:pos x="T4" y="T5"/>
                </a:cxn>
                <a:cxn ang="0">
                  <a:pos x="T6" y="T7"/>
                </a:cxn>
                <a:cxn ang="0">
                  <a:pos x="T8" y="T9"/>
                </a:cxn>
              </a:cxnLst>
              <a:rect l="0" t="0" r="r" b="b"/>
              <a:pathLst>
                <a:path w="155" h="138">
                  <a:moveTo>
                    <a:pt x="155" y="52"/>
                  </a:moveTo>
                  <a:lnTo>
                    <a:pt x="103" y="52"/>
                  </a:lnTo>
                  <a:lnTo>
                    <a:pt x="120" y="0"/>
                  </a:lnTo>
                  <a:lnTo>
                    <a:pt x="0" y="138"/>
                  </a:lnTo>
                  <a:lnTo>
                    <a:pt x="155" y="52"/>
                  </a:lnTo>
                  <a:close/>
                </a:path>
              </a:pathLst>
            </a:custGeom>
            <a:solidFill>
              <a:srgbClr val="000000"/>
            </a:solidFill>
            <a:ln w="26988">
              <a:solidFill>
                <a:srgbClr val="000000"/>
              </a:solidFill>
              <a:prstDash val="solid"/>
              <a:round/>
            </a:ln>
          </p:spPr>
          <p:txBody>
            <a:bodyPr/>
            <a:lstStyle/>
            <a:p>
              <a:endParaRPr lang="zh-CN" altLang="en-US"/>
            </a:p>
          </p:txBody>
        </p:sp>
        <p:sp>
          <p:nvSpPr>
            <p:cNvPr id="299056" name="Freeform 48"/>
            <p:cNvSpPr/>
            <p:nvPr/>
          </p:nvSpPr>
          <p:spPr bwMode="auto">
            <a:xfrm>
              <a:off x="3750" y="1643"/>
              <a:ext cx="155" cy="120"/>
            </a:xfrm>
            <a:custGeom>
              <a:avLst/>
              <a:gdLst>
                <a:gd name="T0" fmla="*/ 0 w 155"/>
                <a:gd name="T1" fmla="*/ 52 h 120"/>
                <a:gd name="T2" fmla="*/ 51 w 155"/>
                <a:gd name="T3" fmla="*/ 34 h 120"/>
                <a:gd name="T4" fmla="*/ 34 w 155"/>
                <a:gd name="T5" fmla="*/ 0 h 120"/>
                <a:gd name="T6" fmla="*/ 155 w 155"/>
                <a:gd name="T7" fmla="*/ 120 h 120"/>
                <a:gd name="T8" fmla="*/ 0 w 155"/>
                <a:gd name="T9" fmla="*/ 52 h 120"/>
              </a:gdLst>
              <a:ahLst/>
              <a:cxnLst>
                <a:cxn ang="0">
                  <a:pos x="T0" y="T1"/>
                </a:cxn>
                <a:cxn ang="0">
                  <a:pos x="T2" y="T3"/>
                </a:cxn>
                <a:cxn ang="0">
                  <a:pos x="T4" y="T5"/>
                </a:cxn>
                <a:cxn ang="0">
                  <a:pos x="T6" y="T7"/>
                </a:cxn>
                <a:cxn ang="0">
                  <a:pos x="T8" y="T9"/>
                </a:cxn>
              </a:cxnLst>
              <a:rect l="0" t="0" r="r" b="b"/>
              <a:pathLst>
                <a:path w="155" h="120">
                  <a:moveTo>
                    <a:pt x="0" y="52"/>
                  </a:moveTo>
                  <a:lnTo>
                    <a:pt x="51" y="34"/>
                  </a:lnTo>
                  <a:lnTo>
                    <a:pt x="34" y="0"/>
                  </a:lnTo>
                  <a:lnTo>
                    <a:pt x="155" y="120"/>
                  </a:lnTo>
                  <a:lnTo>
                    <a:pt x="0" y="52"/>
                  </a:lnTo>
                  <a:close/>
                </a:path>
              </a:pathLst>
            </a:custGeom>
            <a:solidFill>
              <a:srgbClr val="000000"/>
            </a:solidFill>
            <a:ln w="26988">
              <a:solidFill>
                <a:srgbClr val="000000"/>
              </a:solidFill>
              <a:prstDash val="solid"/>
              <a:round/>
            </a:ln>
          </p:spPr>
          <p:txBody>
            <a:bodyPr/>
            <a:lstStyle/>
            <a:p>
              <a:endParaRPr lang="zh-CN" altLang="en-US"/>
            </a:p>
          </p:txBody>
        </p:sp>
        <p:sp>
          <p:nvSpPr>
            <p:cNvPr id="299061" name="Text Box 53"/>
            <p:cNvSpPr txBox="1">
              <a:spLocks noChangeArrowheads="1"/>
            </p:cNvSpPr>
            <p:nvPr/>
          </p:nvSpPr>
          <p:spPr bwMode="auto">
            <a:xfrm>
              <a:off x="1383" y="1797"/>
              <a:ext cx="362" cy="90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前向指针</a:t>
              </a:r>
              <a:endParaRPr lang="zh-CN" altLang="en-US"/>
            </a:p>
          </p:txBody>
        </p:sp>
        <p:sp>
          <p:nvSpPr>
            <p:cNvPr id="299062" name="Text Box 54"/>
            <p:cNvSpPr txBox="1">
              <a:spLocks noChangeArrowheads="1"/>
            </p:cNvSpPr>
            <p:nvPr/>
          </p:nvSpPr>
          <p:spPr bwMode="auto">
            <a:xfrm>
              <a:off x="3560" y="1797"/>
              <a:ext cx="362" cy="90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后向指针</a:t>
              </a:r>
              <a:endParaRPr lang="zh-CN" altLang="en-US"/>
            </a:p>
          </p:txBody>
        </p:sp>
        <p:sp>
          <p:nvSpPr>
            <p:cNvPr id="299063" name="Text Box 55"/>
            <p:cNvSpPr txBox="1">
              <a:spLocks noChangeArrowheads="1"/>
            </p:cNvSpPr>
            <p:nvPr/>
          </p:nvSpPr>
          <p:spPr bwMode="auto">
            <a:xfrm>
              <a:off x="2608" y="2144"/>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N</a:t>
              </a:r>
              <a:r>
                <a:rPr lang="zh-CN" altLang="en-US" dirty="0"/>
                <a:t>个字节</a:t>
              </a:r>
              <a:endParaRPr lang="zh-CN" altLang="en-US" dirty="0"/>
            </a:p>
          </p:txBody>
        </p:sp>
        <p:sp>
          <p:nvSpPr>
            <p:cNvPr id="299064" name="Text Box 56"/>
            <p:cNvSpPr txBox="1">
              <a:spLocks noChangeArrowheads="1"/>
            </p:cNvSpPr>
            <p:nvPr/>
          </p:nvSpPr>
          <p:spPr bwMode="auto">
            <a:xfrm>
              <a:off x="1864" y="1933"/>
              <a:ext cx="635"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分区</a:t>
              </a:r>
              <a:endParaRPr lang="zh-CN" altLang="en-US"/>
            </a:p>
            <a:p>
              <a:pPr>
                <a:spcBef>
                  <a:spcPct val="50000"/>
                </a:spcBef>
              </a:pPr>
              <a:r>
                <a:rPr lang="zh-CN" altLang="en-US"/>
                <a:t>信息</a:t>
              </a:r>
              <a:endParaRPr lang="zh-CN" altLang="en-US"/>
            </a:p>
          </p:txBody>
        </p:sp>
        <p:sp>
          <p:nvSpPr>
            <p:cNvPr id="299065" name="Rectangle 57"/>
            <p:cNvSpPr>
              <a:spLocks noChangeArrowheads="1"/>
            </p:cNvSpPr>
            <p:nvPr/>
          </p:nvSpPr>
          <p:spPr bwMode="auto">
            <a:xfrm>
              <a:off x="1746" y="1797"/>
              <a:ext cx="726" cy="90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66" name="Rectangle 58"/>
            <p:cNvSpPr>
              <a:spLocks noChangeArrowheads="1"/>
            </p:cNvSpPr>
            <p:nvPr/>
          </p:nvSpPr>
          <p:spPr bwMode="auto">
            <a:xfrm>
              <a:off x="2472" y="1797"/>
              <a:ext cx="1088" cy="90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9068" name="Rectangle 60"/>
          <p:cNvSpPr>
            <a:spLocks noGrp="1"/>
          </p:cNvSpPr>
          <p:nvPr>
            <p:ph type="body" idx="4294967295"/>
          </p:nvPr>
        </p:nvSpPr>
        <p:spPr>
          <a:xfrm>
            <a:off x="0" y="1052513"/>
            <a:ext cx="9144000" cy="5256212"/>
          </a:xfrm>
          <a:noFill/>
        </p:spPr>
        <p:txBody>
          <a:bodyPr/>
          <a:lstStyle/>
          <a:p>
            <a:pPr>
              <a:buFont typeface="Wingdings" panose="05000000000000000000" pitchFamily="2" charset="2"/>
              <a:buChar char="l"/>
            </a:pPr>
            <a:r>
              <a:rPr lang="zh-CN" altLang="en-US" b="0" dirty="0">
                <a:ea typeface="黑体" pitchFamily="49" charset="-122"/>
              </a:rPr>
              <a:t>空闲分区链示例</a:t>
            </a:r>
            <a:endParaRPr lang="zh-CN" altLang="en-US" dirty="0">
              <a:ea typeface="黑体" pitchFamily="49" charset="-122"/>
            </a:endParaRPr>
          </a:p>
          <a:p>
            <a:pPr lvl="1"/>
            <a:endParaRPr lang="en-US" altLang="zh-CN"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9068">
                                            <p:txEl>
                                              <p:pRg st="0" end="0"/>
                                            </p:txEl>
                                          </p:spTgt>
                                        </p:tgtEl>
                                        <p:attrNameLst>
                                          <p:attrName>style.visibility</p:attrName>
                                        </p:attrNameLst>
                                      </p:cBhvr>
                                      <p:to>
                                        <p:strVal val="visible"/>
                                      </p:to>
                                    </p:set>
                                    <p:anim calcmode="lin" valueType="num">
                                      <p:cBhvr additive="base">
                                        <p:cTn id="7" dur="500" fill="hold"/>
                                        <p:tgtEl>
                                          <p:spTgt spid="29906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9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99067"/>
                                        </p:tgtEl>
                                        <p:attrNameLst>
                                          <p:attrName>style.visibility</p:attrName>
                                        </p:attrNameLst>
                                      </p:cBhvr>
                                      <p:to>
                                        <p:strVal val="visible"/>
                                      </p:to>
                                    </p:set>
                                    <p:animEffect transition="in" filter="circle(in)">
                                      <p:cBhvr>
                                        <p:cTn id="13" dur="2000"/>
                                        <p:tgtEl>
                                          <p:spTgt spid="2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p:cNvSpPr>
          <p:nvPr>
            <p:ph type="body" idx="4294967295"/>
          </p:nvPr>
        </p:nvSpPr>
        <p:spPr>
          <a:xfrm>
            <a:off x="0" y="1052513"/>
            <a:ext cx="9144000" cy="5256212"/>
          </a:xfrm>
        </p:spPr>
        <p:txBody>
          <a:bodyPr/>
          <a:lstStyle/>
          <a:p>
            <a:pPr>
              <a:spcAft>
                <a:spcPct val="10000"/>
              </a:spcAft>
              <a:buFont typeface="Wingdings" panose="05000000000000000000" pitchFamily="2" charset="2"/>
              <a:buChar char="l"/>
            </a:pPr>
            <a:r>
              <a:rPr lang="zh-CN" altLang="en-US" b="0" dirty="0">
                <a:ea typeface="黑体" pitchFamily="49" charset="-122"/>
              </a:rPr>
              <a:t>分区分配算法</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首次匹配算法（首次适应算法，</a:t>
            </a:r>
            <a:r>
              <a:rPr lang="en-US" altLang="zh-CN" b="0" dirty="0">
                <a:latin typeface="楷体_GB2312" pitchFamily="49" charset="-122"/>
                <a:ea typeface="楷体_GB2312" pitchFamily="49" charset="-122"/>
              </a:rPr>
              <a:t>First Fit</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循环匹配算法（循环首次适应算法，</a:t>
            </a:r>
            <a:r>
              <a:rPr lang="en-US" altLang="zh-CN" b="0" dirty="0">
                <a:latin typeface="楷体_GB2312" pitchFamily="49" charset="-122"/>
                <a:ea typeface="楷体_GB2312" pitchFamily="49" charset="-122"/>
              </a:rPr>
              <a:t>Next Fit</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最佳匹配算法（最佳适应算法，</a:t>
            </a:r>
            <a:r>
              <a:rPr lang="en-US" altLang="zh-CN" b="0" dirty="0">
                <a:latin typeface="楷体_GB2312" pitchFamily="49" charset="-122"/>
                <a:ea typeface="楷体_GB2312" pitchFamily="49" charset="-122"/>
              </a:rPr>
              <a:t>Best Fit</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最坏（差）适应算法，</a:t>
            </a:r>
            <a:r>
              <a:rPr lang="en-US" altLang="zh-CN" b="0" dirty="0">
                <a:latin typeface="楷体_GB2312" pitchFamily="49" charset="-122"/>
                <a:ea typeface="楷体_GB2312" pitchFamily="49" charset="-122"/>
              </a:rPr>
              <a:t>Worst Fit</a:t>
            </a:r>
            <a:endParaRPr lang="en-US" altLang="zh-CN" b="0" dirty="0">
              <a:latin typeface="楷体_GB2312" pitchFamily="49" charset="-122"/>
              <a:ea typeface="楷体_GB2312" pitchFamily="49" charset="-122"/>
            </a:endParaRPr>
          </a:p>
          <a:p>
            <a:pPr lvl="1">
              <a:spcAft>
                <a:spcPct val="10000"/>
              </a:spcAft>
              <a:buFont typeface="Wingdings" panose="05000000000000000000" pitchFamily="2" charset="2"/>
              <a:buChar char="Ø"/>
            </a:pPr>
            <a:endParaRPr lang="en-US" altLang="zh-CN" b="0" dirty="0">
              <a:latin typeface="楷体_GB2312" pitchFamily="49" charset="-122"/>
              <a:ea typeface="楷体_GB2312" pitchFamily="49" charset="-122"/>
            </a:endParaRPr>
          </a:p>
          <a:p>
            <a:pPr lvl="1">
              <a:spcAft>
                <a:spcPct val="10000"/>
              </a:spcAft>
              <a:buFont typeface="Wingdings" panose="05000000000000000000" pitchFamily="2" charset="2"/>
              <a:buChar char="Ø"/>
            </a:pPr>
            <a:endParaRPr lang="en-US" altLang="zh-CN" dirty="0">
              <a:latin typeface="楷体_GB2312" pitchFamily="49" charset="-122"/>
              <a:ea typeface="楷体_GB2312" pitchFamily="49" charset="-122"/>
            </a:endParaRPr>
          </a:p>
          <a:p>
            <a:pPr lvl="1">
              <a:spcAft>
                <a:spcPct val="10000"/>
              </a:spcAft>
              <a:buFont typeface="Wingdings" panose="05000000000000000000" pitchFamily="2" charset="2"/>
              <a:buChar char="Ø"/>
            </a:pPr>
            <a:endParaRPr lang="en-US" altLang="zh-CN" dirty="0">
              <a:latin typeface="楷体_GB2312" pitchFamily="49" charset="-122"/>
              <a:ea typeface="楷体_GB2312" pitchFamily="49" charset="-122"/>
            </a:endParaRPr>
          </a:p>
          <a:p>
            <a:pPr lvl="1">
              <a:spcAft>
                <a:spcPct val="10000"/>
              </a:spcAft>
              <a:buFont typeface="Wingdings" panose="05000000000000000000" pitchFamily="2" charset="2"/>
              <a:buChar char="Ø"/>
            </a:pPr>
            <a:endParaRPr lang="en-US" altLang="zh-CN" b="0" dirty="0">
              <a:latin typeface="楷体_GB2312" pitchFamily="49" charset="-122"/>
              <a:ea typeface="楷体_GB2312" pitchFamily="49" charset="-122"/>
            </a:endParaRPr>
          </a:p>
        </p:txBody>
      </p:sp>
      <p:sp>
        <p:nvSpPr>
          <p:cNvPr id="57856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8562">
                                            <p:txEl>
                                              <p:pRg st="0" end="0"/>
                                            </p:txEl>
                                          </p:spTgt>
                                        </p:tgtEl>
                                        <p:attrNameLst>
                                          <p:attrName>style.visibility</p:attrName>
                                        </p:attrNameLst>
                                      </p:cBhvr>
                                      <p:to>
                                        <p:strVal val="visible"/>
                                      </p:to>
                                    </p:set>
                                    <p:anim calcmode="lin" valueType="num">
                                      <p:cBhvr additive="base">
                                        <p:cTn id="7" dur="500" fill="hold"/>
                                        <p:tgtEl>
                                          <p:spTgt spid="578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85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8562">
                                            <p:txEl>
                                              <p:pRg st="1" end="1"/>
                                            </p:txEl>
                                          </p:spTgt>
                                        </p:tgtEl>
                                        <p:attrNameLst>
                                          <p:attrName>style.visibility</p:attrName>
                                        </p:attrNameLst>
                                      </p:cBhvr>
                                      <p:to>
                                        <p:strVal val="visible"/>
                                      </p:to>
                                    </p:set>
                                    <p:anim calcmode="lin" valueType="num">
                                      <p:cBhvr additive="base">
                                        <p:cTn id="13" dur="1000" fill="hold"/>
                                        <p:tgtEl>
                                          <p:spTgt spid="57856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85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8562">
                                            <p:txEl>
                                              <p:pRg st="2" end="2"/>
                                            </p:txEl>
                                          </p:spTgt>
                                        </p:tgtEl>
                                        <p:attrNameLst>
                                          <p:attrName>style.visibility</p:attrName>
                                        </p:attrNameLst>
                                      </p:cBhvr>
                                      <p:to>
                                        <p:strVal val="visible"/>
                                      </p:to>
                                    </p:set>
                                    <p:anim calcmode="lin" valueType="num">
                                      <p:cBhvr additive="base">
                                        <p:cTn id="19" dur="1000" fill="hold"/>
                                        <p:tgtEl>
                                          <p:spTgt spid="57856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785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78562">
                                            <p:txEl>
                                              <p:pRg st="3" end="3"/>
                                            </p:txEl>
                                          </p:spTgt>
                                        </p:tgtEl>
                                        <p:attrNameLst>
                                          <p:attrName>style.visibility</p:attrName>
                                        </p:attrNameLst>
                                      </p:cBhvr>
                                      <p:to>
                                        <p:strVal val="visible"/>
                                      </p:to>
                                    </p:set>
                                    <p:anim calcmode="lin" valueType="num">
                                      <p:cBhvr additive="base">
                                        <p:cTn id="25" dur="1000" fill="hold"/>
                                        <p:tgtEl>
                                          <p:spTgt spid="57856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785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78562">
                                            <p:txEl>
                                              <p:pRg st="4" end="4"/>
                                            </p:txEl>
                                          </p:spTgt>
                                        </p:tgtEl>
                                        <p:attrNameLst>
                                          <p:attrName>style.visibility</p:attrName>
                                        </p:attrNameLst>
                                      </p:cBhvr>
                                      <p:to>
                                        <p:strVal val="visible"/>
                                      </p:to>
                                    </p:set>
                                    <p:anim calcmode="lin" valueType="num">
                                      <p:cBhvr additive="base">
                                        <p:cTn id="31" dur="1000" fill="hold"/>
                                        <p:tgtEl>
                                          <p:spTgt spid="57856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7856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body" idx="4294967295"/>
          </p:nvPr>
        </p:nvSpPr>
        <p:spPr>
          <a:xfrm>
            <a:off x="0" y="1052513"/>
            <a:ext cx="9144000" cy="5256212"/>
          </a:xfrm>
        </p:spPr>
        <p:txBody>
          <a:bodyPr/>
          <a:lstStyle/>
          <a:p>
            <a:pPr>
              <a:lnSpc>
                <a:spcPct val="90000"/>
              </a:lnSpc>
              <a:spcAft>
                <a:spcPct val="10000"/>
              </a:spcAft>
              <a:buFont typeface="Wingdings" panose="05000000000000000000" pitchFamily="2" charset="2"/>
              <a:buChar char="l"/>
            </a:pPr>
            <a:r>
              <a:rPr lang="zh-CN" altLang="en-US" b="0" dirty="0">
                <a:ea typeface="黑体" pitchFamily="49" charset="-122"/>
              </a:rPr>
              <a:t>分区分配算法</a:t>
            </a:r>
            <a:r>
              <a:rPr lang="en-US" altLang="zh-CN" b="0" dirty="0">
                <a:latin typeface="黑体"/>
                <a:ea typeface="黑体" pitchFamily="49" charset="-122"/>
              </a:rPr>
              <a:t>——</a:t>
            </a:r>
            <a:r>
              <a:rPr lang="zh-CN" altLang="en-US" b="0" dirty="0">
                <a:ea typeface="黑体" pitchFamily="49" charset="-122"/>
              </a:rPr>
              <a:t>首次匹配</a:t>
            </a:r>
            <a:endParaRPr lang="zh-CN" altLang="en-US" b="0" dirty="0">
              <a:ea typeface="黑体"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基本思想</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sz="2000" b="0" dirty="0">
                <a:latin typeface="楷体_GB2312" pitchFamily="49" charset="-122"/>
                <a:ea typeface="楷体_GB2312" pitchFamily="49" charset="-122"/>
              </a:rPr>
              <a:t>      </a:t>
            </a:r>
            <a:r>
              <a:rPr lang="zh-CN" altLang="en-US" b="0" dirty="0">
                <a:latin typeface="楷体_GB2312" pitchFamily="49" charset="-122"/>
                <a:ea typeface="楷体_GB2312" pitchFamily="49" charset="-122"/>
              </a:rPr>
              <a:t>要求空闲分区链以地址递增的次序链接。在分配内存时，从</a:t>
            </a:r>
            <a:r>
              <a:rPr lang="zh-CN" altLang="en-US" dirty="0">
                <a:solidFill>
                  <a:srgbClr val="FF0000"/>
                </a:solidFill>
                <a:latin typeface="楷体_GB2312" pitchFamily="49" charset="-122"/>
                <a:ea typeface="楷体_GB2312" pitchFamily="49" charset="-122"/>
              </a:rPr>
              <a:t>链首开始顺序查找</a:t>
            </a:r>
            <a:r>
              <a:rPr lang="zh-CN" altLang="en-US" b="0" dirty="0">
                <a:latin typeface="楷体_GB2312" pitchFamily="49" charset="-122"/>
                <a:ea typeface="楷体_GB2312" pitchFamily="49" charset="-122"/>
              </a:rPr>
              <a:t>，直至找到一个大小能满足要求的空闲分区为止。</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优点</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sz="2000" b="0" dirty="0">
                <a:latin typeface="楷体_GB2312" pitchFamily="49" charset="-122"/>
                <a:ea typeface="楷体_GB2312" pitchFamily="49" charset="-122"/>
              </a:rPr>
              <a:t>      </a:t>
            </a:r>
            <a:r>
              <a:rPr lang="zh-CN" altLang="en-US" b="0" dirty="0">
                <a:latin typeface="楷体_GB2312" pitchFamily="49" charset="-122"/>
                <a:ea typeface="楷体_GB2312" pitchFamily="49" charset="-122"/>
              </a:rPr>
              <a:t>为大作业分配大的内存空间创造了条件</a:t>
            </a:r>
            <a:r>
              <a:rPr lang="zh-CN" altLang="en-US" sz="2000" b="0" dirty="0">
                <a:latin typeface="楷体_GB2312" pitchFamily="49" charset="-122"/>
                <a:ea typeface="楷体_GB2312" pitchFamily="49" charset="-122"/>
              </a:rPr>
              <a:t>。</a:t>
            </a:r>
            <a:endParaRPr lang="zh-CN" altLang="en-US" sz="2000"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缺点</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sz="2000" b="0" dirty="0">
                <a:latin typeface="楷体_GB2312" pitchFamily="49" charset="-122"/>
                <a:ea typeface="楷体_GB2312" pitchFamily="49" charset="-122"/>
              </a:rPr>
              <a:t>      </a:t>
            </a:r>
            <a:r>
              <a:rPr lang="zh-CN" altLang="en-US" b="0" dirty="0">
                <a:latin typeface="楷体_GB2312" pitchFamily="49" charset="-122"/>
                <a:ea typeface="楷体_GB2312" pitchFamily="49" charset="-122"/>
              </a:rPr>
              <a:t>低址部分不断被划分，会留下许多难以利用的、很小的空闲分区；且查找开销较大。</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要求</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sz="2000" b="0" dirty="0">
                <a:latin typeface="楷体_GB2312" pitchFamily="49" charset="-122"/>
                <a:ea typeface="楷体_GB2312" pitchFamily="49" charset="-122"/>
              </a:rPr>
              <a:t>      </a:t>
            </a:r>
            <a:r>
              <a:rPr lang="zh-CN" altLang="en-US" b="0" dirty="0">
                <a:latin typeface="楷体_GB2312" pitchFamily="49" charset="-122"/>
                <a:ea typeface="楷体_GB2312" pitchFamily="49" charset="-122"/>
              </a:rPr>
              <a:t>空闲分区表或空闲分区链</a:t>
            </a:r>
            <a:r>
              <a:rPr lang="zh-CN" altLang="en-US" dirty="0">
                <a:solidFill>
                  <a:srgbClr val="FF0000"/>
                </a:solidFill>
                <a:latin typeface="楷体_GB2312" pitchFamily="49" charset="-122"/>
                <a:ea typeface="楷体_GB2312" pitchFamily="49" charset="-122"/>
              </a:rPr>
              <a:t>按地址</a:t>
            </a:r>
            <a:r>
              <a:rPr lang="zh-CN" altLang="en-US" b="0" dirty="0">
                <a:latin typeface="楷体_GB2312" pitchFamily="49" charset="-122"/>
                <a:ea typeface="楷体_GB2312" pitchFamily="49" charset="-122"/>
              </a:rPr>
              <a:t>从低到高排列。</a:t>
            </a:r>
            <a:endParaRPr lang="zh-CN" altLang="en-US" b="0" dirty="0">
              <a:latin typeface="楷体_GB2312" pitchFamily="49" charset="-122"/>
              <a:ea typeface="楷体_GB2312" pitchFamily="49" charset="-122"/>
            </a:endParaRPr>
          </a:p>
        </p:txBody>
      </p:sp>
      <p:sp>
        <p:nvSpPr>
          <p:cNvPr id="30105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1058">
                                            <p:txEl>
                                              <p:pRg st="1" end="1"/>
                                            </p:txEl>
                                          </p:spTgt>
                                        </p:tgtEl>
                                        <p:attrNameLst>
                                          <p:attrName>style.visibility</p:attrName>
                                        </p:attrNameLst>
                                      </p:cBhvr>
                                      <p:to>
                                        <p:strVal val="visible"/>
                                      </p:to>
                                    </p:set>
                                    <p:anim calcmode="lin" valueType="num">
                                      <p:cBhvr additive="base">
                                        <p:cTn id="13" dur="500" fill="hold"/>
                                        <p:tgtEl>
                                          <p:spTgt spid="301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1058">
                                            <p:txEl>
                                              <p:pRg st="2" end="2"/>
                                            </p:txEl>
                                          </p:spTgt>
                                        </p:tgtEl>
                                        <p:attrNameLst>
                                          <p:attrName>style.visibility</p:attrName>
                                        </p:attrNameLst>
                                      </p:cBhvr>
                                      <p:to>
                                        <p:strVal val="visible"/>
                                      </p:to>
                                    </p:set>
                                    <p:animEffect transition="in" filter="circle(in)">
                                      <p:cBhvr>
                                        <p:cTn id="19" dur="2000"/>
                                        <p:tgtEl>
                                          <p:spTgt spid="3010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01058">
                                            <p:txEl>
                                              <p:pRg st="3" end="3"/>
                                            </p:txEl>
                                          </p:spTgt>
                                        </p:tgtEl>
                                        <p:attrNameLst>
                                          <p:attrName>style.visibility</p:attrName>
                                        </p:attrNameLst>
                                      </p:cBhvr>
                                      <p:to>
                                        <p:strVal val="visible"/>
                                      </p:to>
                                    </p:set>
                                    <p:anim calcmode="lin" valueType="num">
                                      <p:cBhvr additive="base">
                                        <p:cTn id="24" dur="500" fill="hold"/>
                                        <p:tgtEl>
                                          <p:spTgt spid="301058">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10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01058">
                                            <p:txEl>
                                              <p:pRg st="4" end="4"/>
                                            </p:txEl>
                                          </p:spTgt>
                                        </p:tgtEl>
                                        <p:attrNameLst>
                                          <p:attrName>style.visibility</p:attrName>
                                        </p:attrNameLst>
                                      </p:cBhvr>
                                      <p:to>
                                        <p:strVal val="visible"/>
                                      </p:to>
                                    </p:set>
                                    <p:animEffect transition="in" filter="circle(in)">
                                      <p:cBhvr>
                                        <p:cTn id="30" dur="2000"/>
                                        <p:tgtEl>
                                          <p:spTgt spid="3010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1058">
                                            <p:txEl>
                                              <p:pRg st="5" end="5"/>
                                            </p:txEl>
                                          </p:spTgt>
                                        </p:tgtEl>
                                        <p:attrNameLst>
                                          <p:attrName>style.visibility</p:attrName>
                                        </p:attrNameLst>
                                      </p:cBhvr>
                                      <p:to>
                                        <p:strVal val="visible"/>
                                      </p:to>
                                    </p:set>
                                    <p:anim calcmode="lin" valueType="num">
                                      <p:cBhvr additive="base">
                                        <p:cTn id="35" dur="500" fill="hold"/>
                                        <p:tgtEl>
                                          <p:spTgt spid="301058">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10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01058">
                                            <p:txEl>
                                              <p:pRg st="6" end="6"/>
                                            </p:txEl>
                                          </p:spTgt>
                                        </p:tgtEl>
                                        <p:attrNameLst>
                                          <p:attrName>style.visibility</p:attrName>
                                        </p:attrNameLst>
                                      </p:cBhvr>
                                      <p:to>
                                        <p:strVal val="visible"/>
                                      </p:to>
                                    </p:set>
                                    <p:animEffect transition="in" filter="circle(in)">
                                      <p:cBhvr>
                                        <p:cTn id="41" dur="2000"/>
                                        <p:tgtEl>
                                          <p:spTgt spid="301058">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01058">
                                            <p:txEl>
                                              <p:pRg st="7" end="7"/>
                                            </p:txEl>
                                          </p:spTgt>
                                        </p:tgtEl>
                                        <p:attrNameLst>
                                          <p:attrName>style.visibility</p:attrName>
                                        </p:attrNameLst>
                                      </p:cBhvr>
                                      <p:to>
                                        <p:strVal val="visible"/>
                                      </p:to>
                                    </p:set>
                                    <p:anim calcmode="lin" valueType="num">
                                      <p:cBhvr additive="base">
                                        <p:cTn id="46" dur="500" fill="hold"/>
                                        <p:tgtEl>
                                          <p:spTgt spid="301058">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0105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01058">
                                            <p:txEl>
                                              <p:pRg st="8" end="8"/>
                                            </p:txEl>
                                          </p:spTgt>
                                        </p:tgtEl>
                                        <p:attrNameLst>
                                          <p:attrName>style.visibility</p:attrName>
                                        </p:attrNameLst>
                                      </p:cBhvr>
                                      <p:to>
                                        <p:strVal val="visible"/>
                                      </p:to>
                                    </p:set>
                                    <p:animEffect transition="in" filter="circle(in)">
                                      <p:cBhvr>
                                        <p:cTn id="52" dur="2000"/>
                                        <p:tgtEl>
                                          <p:spTgt spid="3010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alpha val="1000"/>
          </a:schemeClr>
        </a:solidFill>
        <a:effectLst/>
      </p:bgPr>
    </p:bg>
    <p:spTree>
      <p:nvGrpSpPr>
        <p:cNvPr id="1" name=""/>
        <p:cNvGrpSpPr/>
        <p:nvPr/>
      </p:nvGrpSpPr>
      <p:grpSpPr>
        <a:xfrm>
          <a:off x="0" y="0"/>
          <a:ext cx="0" cy="0"/>
          <a:chOff x="0" y="0"/>
          <a:chExt cx="0" cy="0"/>
        </a:xfrm>
      </p:grpSpPr>
      <p:graphicFrame>
        <p:nvGraphicFramePr>
          <p:cNvPr id="23554" name="Group 2"/>
          <p:cNvGraphicFramePr>
            <a:graphicFrameLocks noGrp="1"/>
          </p:cNvGraphicFramePr>
          <p:nvPr/>
        </p:nvGraphicFramePr>
        <p:xfrm>
          <a:off x="576263" y="366713"/>
          <a:ext cx="7239000" cy="4858070"/>
        </p:xfrm>
        <a:graphic>
          <a:graphicData uri="http://schemas.openxmlformats.org/drawingml/2006/table">
            <a:tbl>
              <a:tblPr/>
              <a:tblGrid>
                <a:gridCol w="685800"/>
                <a:gridCol w="762000"/>
                <a:gridCol w="182562"/>
                <a:gridCol w="541338"/>
                <a:gridCol w="182562"/>
                <a:gridCol w="312738"/>
                <a:gridCol w="952500"/>
                <a:gridCol w="1333500"/>
                <a:gridCol w="838200"/>
                <a:gridCol w="723900"/>
                <a:gridCol w="723900"/>
              </a:tblGrid>
              <a:tr h="738188">
                <a:tc rowSpan="10">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000000"/>
                          </a:solidFill>
                          <a:effectLst/>
                          <a:latin typeface="Arial" panose="020B0604020202020204" pitchFamily="34" charset="0"/>
                          <a:ea typeface="宋体" pitchFamily="2" charset="-122"/>
                        </a:rPr>
                        <a:t>　</a:t>
                      </a: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　操作系统</a:t>
                      </a:r>
                      <a:endPar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rowSpan="4"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0KB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40KB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86KB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rowSpan="4" hMerge="1">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         </a:t>
                      </a: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操作系统</a:t>
                      </a:r>
                      <a:endPar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369888">
                <a:tc v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118KB</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46KB</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vMerge="1" gridSpan="2">
                  <a:tcPr/>
                </a:tc>
                <a:tc vMerge="1" h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5(36KB)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519113">
                <a:tc vMerge="1">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rPr>
                        <a:t>     </a:t>
                      </a:r>
                      <a:r>
                        <a:rPr kumimoji="0" lang="zh-CN" altLang="en-US" sz="1800" b="0" i="0" u="none" strike="noStrike" cap="none" normalizeH="0" baseline="0" smtClean="0">
                          <a:ln>
                            <a:noFill/>
                          </a:ln>
                          <a:solidFill>
                            <a:srgbClr val="FFFFFF"/>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rPr>
                        <a:t>1</a:t>
                      </a:r>
                      <a:endPar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c hMerge="1">
                  <a:tcPr/>
                </a:tc>
                <a:tc vMerge="1" gridSpan="2">
                  <a:tcPr/>
                </a:tc>
                <a:tc vMerge="1"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rPr>
                        <a:t>118K</a:t>
                      </a:r>
                      <a:endPar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rPr>
                        <a:t>10K</a:t>
                      </a:r>
                      <a:endPar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r>
              <a:tr h="419100">
                <a:tc vMerge="1">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2(32KB)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vMerge="1" gridSpan="2">
                  <a:tcPr/>
                </a:tc>
                <a:tc vMerge="1" h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FFFFFF"/>
                          </a:solidFill>
                          <a:effectLst/>
                          <a:latin typeface="Arial" panose="020B0604020202020204" pitchFamily="34" charset="0"/>
                          <a:ea typeface="宋体" pitchFamily="2" charset="-122"/>
                        </a:rPr>
                        <a:t>新的空闲分区</a:t>
                      </a:r>
                      <a:endParaRPr kumimoji="0" lang="zh-CN" altLang="en-US" sz="18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r>
              <a:tr h="3683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196kB</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38KB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cPr/>
                </a:tc>
                <a:tc rowSpan="6">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118KB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156KB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196KB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smtClean="0">
                          <a:ln>
                            <a:noFill/>
                          </a:ln>
                          <a:solidFill>
                            <a:srgbClr val="000000"/>
                          </a:solidFill>
                          <a:effectLst/>
                          <a:latin typeface="Arial" panose="020B0604020202020204" pitchFamily="34" charset="0"/>
                          <a:ea typeface="宋体" pitchFamily="2" charset="-122"/>
                        </a:rPr>
                        <a:t>256KB-1</a:t>
                      </a:r>
                      <a:endParaRPr kumimoji="0" lang="en-US" altLang="zh-CN" sz="14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dirty="0" smtClean="0">
                          <a:ln>
                            <a:noFill/>
                          </a:ln>
                          <a:solidFill>
                            <a:srgbClr val="FF0000"/>
                          </a:solidFill>
                          <a:effectLst/>
                          <a:latin typeface="Arial" panose="020B0604020202020204" pitchFamily="34" charset="0"/>
                          <a:ea typeface="宋体" pitchFamily="2" charset="-122"/>
                        </a:rPr>
                        <a:t>2(32KB)</a:t>
                      </a:r>
                      <a:endParaRPr kumimoji="0" lang="en-US" altLang="zh-CN" sz="1800" b="1" i="0" u="none" strike="noStrike" cap="none" normalizeH="0" baseline="0" dirty="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369888">
                <a:tc vMerge="1">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rPr>
                        <a:t>      </a:t>
                      </a:r>
                      <a:r>
                        <a:rPr kumimoji="0" lang="zh-CN" altLang="en-US" sz="1800" b="0" i="0" u="none" strike="noStrike" cap="none" normalizeH="0" baseline="0" smtClean="0">
                          <a:ln>
                            <a:noFill/>
                          </a:ln>
                          <a:solidFill>
                            <a:srgbClr val="FFFFFF"/>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rPr>
                        <a:t>2</a:t>
                      </a:r>
                      <a:endPar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c hMerge="1">
                  <a:tcPr/>
                </a:tc>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196KB</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38KB</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bg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r>
              <a:tr h="369888">
                <a:tc vMerge="1">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4(40KB)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v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FFFFFF"/>
                          </a:solidFill>
                          <a:effectLst/>
                          <a:latin typeface="Arial" panose="020B0604020202020204" pitchFamily="34" charset="0"/>
                          <a:ea typeface="宋体" pitchFamily="2" charset="-122"/>
                        </a:rPr>
                        <a:t>空闲分区</a:t>
                      </a: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2</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r>
              <a:tr h="519113">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FFFF"/>
                          </a:solidFill>
                          <a:effectLst/>
                          <a:latin typeface="Arial" panose="020B0604020202020204" pitchFamily="34" charset="0"/>
                          <a:ea typeface="宋体" pitchFamily="2" charset="-122"/>
                        </a:rPr>
                        <a:t>  ^</a:t>
                      </a:r>
                      <a:endParaRPr kumimoji="0" lang="en-US" altLang="zh-CN" sz="28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60KB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v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4(40KB)</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368300">
                <a:tc vMerge="1">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FFFFFF"/>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rPr>
                        <a:t>3</a:t>
                      </a:r>
                      <a:endParaRPr kumimoji="0" lang="en-US" altLang="zh-CN" sz="18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c hMerge="1">
                  <a:tcPr/>
                </a:tc>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60KB</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bg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r>
              <a:tr h="369888">
                <a:tc vMerge="1">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c hMerge="1">
                  <a:tcPr/>
                </a:tc>
                <a:tc v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FFFFFF"/>
                          </a:solidFill>
                          <a:effectLst/>
                          <a:latin typeface="Arial" panose="020B0604020202020204" pitchFamily="34" charset="0"/>
                          <a:ea typeface="宋体" pitchFamily="2" charset="-122"/>
                        </a:rPr>
                        <a:t>空闲分区</a:t>
                      </a: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3</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r>
            </a:tbl>
          </a:graphicData>
        </a:graphic>
      </p:graphicFrame>
      <p:sp>
        <p:nvSpPr>
          <p:cNvPr id="592056" name="Line 83"/>
          <p:cNvSpPr>
            <a:spLocks noChangeShapeType="1"/>
          </p:cNvSpPr>
          <p:nvPr/>
        </p:nvSpPr>
        <p:spPr bwMode="auto">
          <a:xfrm flipH="1">
            <a:off x="971550" y="3284538"/>
            <a:ext cx="381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57" name="Line 84"/>
          <p:cNvSpPr>
            <a:spLocks noChangeShapeType="1"/>
          </p:cNvSpPr>
          <p:nvPr/>
        </p:nvSpPr>
        <p:spPr bwMode="auto">
          <a:xfrm>
            <a:off x="971550" y="3284538"/>
            <a:ext cx="0" cy="8651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58" name="Line 85"/>
          <p:cNvSpPr>
            <a:spLocks noChangeShapeType="1"/>
          </p:cNvSpPr>
          <p:nvPr/>
        </p:nvSpPr>
        <p:spPr bwMode="auto">
          <a:xfrm>
            <a:off x="950913" y="4149725"/>
            <a:ext cx="381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59" name="Line 86"/>
          <p:cNvSpPr>
            <a:spLocks noChangeShapeType="1"/>
          </p:cNvSpPr>
          <p:nvPr/>
        </p:nvSpPr>
        <p:spPr bwMode="auto">
          <a:xfrm>
            <a:off x="1258888" y="3284538"/>
            <a:ext cx="304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60" name="Line 87"/>
          <p:cNvSpPr>
            <a:spLocks noChangeShapeType="1"/>
          </p:cNvSpPr>
          <p:nvPr/>
        </p:nvSpPr>
        <p:spPr bwMode="auto">
          <a:xfrm flipH="1">
            <a:off x="798513" y="2082800"/>
            <a:ext cx="685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61" name="Line 88"/>
          <p:cNvSpPr>
            <a:spLocks noChangeShapeType="1"/>
          </p:cNvSpPr>
          <p:nvPr/>
        </p:nvSpPr>
        <p:spPr bwMode="auto">
          <a:xfrm flipH="1">
            <a:off x="792163" y="2082800"/>
            <a:ext cx="6350" cy="660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62" name="Line 89"/>
          <p:cNvSpPr>
            <a:spLocks noChangeShapeType="1"/>
          </p:cNvSpPr>
          <p:nvPr/>
        </p:nvSpPr>
        <p:spPr bwMode="auto">
          <a:xfrm>
            <a:off x="792163" y="2743200"/>
            <a:ext cx="57626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63" name="AutoShape 90"/>
          <p:cNvSpPr>
            <a:spLocks noChangeArrowheads="1"/>
          </p:cNvSpPr>
          <p:nvPr/>
        </p:nvSpPr>
        <p:spPr bwMode="auto">
          <a:xfrm>
            <a:off x="215900" y="941388"/>
            <a:ext cx="762000" cy="457200"/>
          </a:xfrm>
          <a:prstGeom prst="flowChartProcess">
            <a:avLst/>
          </a:prstGeom>
          <a:solidFill>
            <a:srgbClr val="FFFFFF"/>
          </a:solidFill>
          <a:ln w="9525">
            <a:solidFill>
              <a:srgbClr val="000000"/>
            </a:solidFill>
            <a:miter lim="800000"/>
          </a:ln>
        </p:spPr>
        <p:txBody>
          <a:bodyPr wrap="none" anchor="ctr"/>
          <a:lstStyle/>
          <a:p>
            <a:pPr algn="ctr"/>
            <a:r>
              <a:rPr kumimoji="0" lang="en-US" altLang="zh-CN" sz="1800">
                <a:solidFill>
                  <a:srgbClr val="FF0000"/>
                </a:solidFill>
                <a:latin typeface="Arial" panose="020B0604020202020204" pitchFamily="34" charset="0"/>
                <a:ea typeface="华文细黑" pitchFamily="2" charset="-122"/>
              </a:rPr>
              <a:t>40K</a:t>
            </a:r>
            <a:endParaRPr kumimoji="0" lang="en-US" altLang="zh-CN" sz="1800">
              <a:solidFill>
                <a:srgbClr val="FF0000"/>
              </a:solidFill>
              <a:latin typeface="Arial" panose="020B0604020202020204" pitchFamily="34" charset="0"/>
              <a:ea typeface="华文细黑" pitchFamily="2" charset="-122"/>
            </a:endParaRPr>
          </a:p>
        </p:txBody>
      </p:sp>
      <p:sp>
        <p:nvSpPr>
          <p:cNvPr id="592064" name="Line 91"/>
          <p:cNvSpPr>
            <a:spLocks noChangeShapeType="1"/>
          </p:cNvSpPr>
          <p:nvPr/>
        </p:nvSpPr>
        <p:spPr bwMode="auto">
          <a:xfrm flipV="1">
            <a:off x="936625" y="1157288"/>
            <a:ext cx="28733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65" name="Text Box 92"/>
          <p:cNvSpPr txBox="1">
            <a:spLocks noChangeArrowheads="1"/>
          </p:cNvSpPr>
          <p:nvPr/>
        </p:nvSpPr>
        <p:spPr bwMode="auto">
          <a:xfrm>
            <a:off x="36513" y="43815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Arial" panose="020B0604020202020204" pitchFamily="34" charset="0"/>
                <a:ea typeface="华文细黑" pitchFamily="2" charset="-122"/>
              </a:rPr>
              <a:t>链表头指针</a:t>
            </a:r>
            <a:endParaRPr kumimoji="0" lang="zh-CN" altLang="en-US" sz="1600">
              <a:solidFill>
                <a:srgbClr val="C0504D"/>
              </a:solidFill>
              <a:latin typeface="Arial" panose="020B0604020202020204" pitchFamily="34" charset="0"/>
              <a:ea typeface="华文细黑" pitchFamily="2" charset="-122"/>
            </a:endParaRPr>
          </a:p>
        </p:txBody>
      </p:sp>
      <p:sp>
        <p:nvSpPr>
          <p:cNvPr id="592066" name="AutoShape 93"/>
          <p:cNvSpPr>
            <a:spLocks noChangeArrowheads="1"/>
          </p:cNvSpPr>
          <p:nvPr/>
        </p:nvSpPr>
        <p:spPr bwMode="auto">
          <a:xfrm>
            <a:off x="3960813" y="1433513"/>
            <a:ext cx="1008062" cy="457200"/>
          </a:xfrm>
          <a:prstGeom prst="flowChartProcess">
            <a:avLst/>
          </a:prstGeom>
          <a:solidFill>
            <a:srgbClr val="FFFFFF"/>
          </a:solidFill>
          <a:ln w="9525">
            <a:solidFill>
              <a:srgbClr val="000000"/>
            </a:solidFill>
            <a:miter lim="800000"/>
          </a:ln>
        </p:spPr>
        <p:txBody>
          <a:bodyPr wrap="none" anchor="ctr"/>
          <a:lstStyle/>
          <a:p>
            <a:pPr algn="ctr"/>
            <a:r>
              <a:rPr kumimoji="0" lang="en-US" altLang="zh-CN" sz="1800">
                <a:solidFill>
                  <a:srgbClr val="FF0000"/>
                </a:solidFill>
                <a:latin typeface="Arial" panose="020B0604020202020204" pitchFamily="34" charset="0"/>
                <a:ea typeface="华文细黑" pitchFamily="2" charset="-122"/>
              </a:rPr>
              <a:t>76KB</a:t>
            </a:r>
            <a:endParaRPr kumimoji="0" lang="en-US" altLang="zh-CN" sz="1800">
              <a:solidFill>
                <a:srgbClr val="FF0000"/>
              </a:solidFill>
              <a:latin typeface="Arial" panose="020B0604020202020204" pitchFamily="34" charset="0"/>
              <a:ea typeface="华文细黑" pitchFamily="2" charset="-122"/>
            </a:endParaRPr>
          </a:p>
        </p:txBody>
      </p:sp>
      <p:sp>
        <p:nvSpPr>
          <p:cNvPr id="592067" name="Line 94"/>
          <p:cNvSpPr>
            <a:spLocks noChangeShapeType="1"/>
          </p:cNvSpPr>
          <p:nvPr/>
        </p:nvSpPr>
        <p:spPr bwMode="auto">
          <a:xfrm>
            <a:off x="4989513" y="1628775"/>
            <a:ext cx="5334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68" name="Text Box 95"/>
          <p:cNvSpPr txBox="1">
            <a:spLocks noChangeArrowheads="1"/>
          </p:cNvSpPr>
          <p:nvPr/>
        </p:nvSpPr>
        <p:spPr bwMode="auto">
          <a:xfrm>
            <a:off x="3922713" y="942975"/>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800">
                <a:solidFill>
                  <a:srgbClr val="C0504D"/>
                </a:solidFill>
                <a:latin typeface="Arial" panose="020B0604020202020204" pitchFamily="34" charset="0"/>
                <a:ea typeface="华文细黑" pitchFamily="2" charset="-122"/>
              </a:rPr>
              <a:t>链表头指针</a:t>
            </a:r>
            <a:endParaRPr kumimoji="0" lang="zh-CN" altLang="en-US" sz="1800">
              <a:solidFill>
                <a:srgbClr val="C0504D"/>
              </a:solidFill>
              <a:latin typeface="Arial" panose="020B0604020202020204" pitchFamily="34" charset="0"/>
              <a:ea typeface="华文细黑" pitchFamily="2" charset="-122"/>
            </a:endParaRPr>
          </a:p>
        </p:txBody>
      </p:sp>
      <p:sp>
        <p:nvSpPr>
          <p:cNvPr id="592069" name="Text Box 96"/>
          <p:cNvSpPr txBox="1">
            <a:spLocks noChangeArrowheads="1"/>
          </p:cNvSpPr>
          <p:nvPr/>
        </p:nvSpPr>
        <p:spPr bwMode="auto">
          <a:xfrm>
            <a:off x="936625" y="5622925"/>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en-US" altLang="zh-CN" sz="1800">
                <a:solidFill>
                  <a:srgbClr val="C0504D"/>
                </a:solidFill>
                <a:latin typeface="Arial" panose="020B0604020202020204" pitchFamily="34" charset="0"/>
                <a:ea typeface="华文细黑" pitchFamily="2" charset="-122"/>
              </a:rPr>
              <a:t>(a)</a:t>
            </a:r>
            <a:r>
              <a:rPr kumimoji="0" lang="zh-CN" altLang="en-US" sz="1800">
                <a:solidFill>
                  <a:srgbClr val="C0504D"/>
                </a:solidFill>
                <a:latin typeface="Arial" panose="020B0604020202020204" pitchFamily="34" charset="0"/>
                <a:ea typeface="华文细黑" pitchFamily="2" charset="-122"/>
              </a:rPr>
              <a:t>作业</a:t>
            </a:r>
            <a:r>
              <a:rPr kumimoji="0" lang="en-US" altLang="zh-CN" sz="1800">
                <a:solidFill>
                  <a:srgbClr val="C0504D"/>
                </a:solidFill>
                <a:latin typeface="Arial" panose="020B0604020202020204" pitchFamily="34" charset="0"/>
                <a:ea typeface="华文细黑" pitchFamily="2" charset="-122"/>
              </a:rPr>
              <a:t>5</a:t>
            </a:r>
            <a:r>
              <a:rPr kumimoji="0" lang="zh-CN" altLang="en-US" sz="1800">
                <a:solidFill>
                  <a:srgbClr val="C0504D"/>
                </a:solidFill>
                <a:latin typeface="Arial" panose="020B0604020202020204" pitchFamily="34" charset="0"/>
                <a:ea typeface="华文细黑" pitchFamily="2" charset="-122"/>
              </a:rPr>
              <a:t>未进入内存之前</a:t>
            </a:r>
            <a:endParaRPr kumimoji="0" lang="zh-CN" altLang="en-US" sz="1800">
              <a:solidFill>
                <a:srgbClr val="C0504D"/>
              </a:solidFill>
              <a:latin typeface="Arial" panose="020B0604020202020204" pitchFamily="34" charset="0"/>
              <a:ea typeface="华文细黑" pitchFamily="2" charset="-122"/>
            </a:endParaRPr>
          </a:p>
        </p:txBody>
      </p:sp>
      <p:sp>
        <p:nvSpPr>
          <p:cNvPr id="592070" name="Text Box 97"/>
          <p:cNvSpPr txBox="1">
            <a:spLocks noChangeArrowheads="1"/>
          </p:cNvSpPr>
          <p:nvPr/>
        </p:nvSpPr>
        <p:spPr bwMode="auto">
          <a:xfrm>
            <a:off x="4824413" y="5694363"/>
            <a:ext cx="3276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en-US" altLang="zh-CN" sz="1800">
                <a:solidFill>
                  <a:srgbClr val="C0504D"/>
                </a:solidFill>
                <a:latin typeface="Arial" panose="020B0604020202020204" pitchFamily="34" charset="0"/>
                <a:ea typeface="华文细黑" pitchFamily="2" charset="-122"/>
              </a:rPr>
              <a:t>          (b)</a:t>
            </a:r>
            <a:r>
              <a:rPr kumimoji="0" lang="zh-CN" altLang="en-US" sz="1800">
                <a:solidFill>
                  <a:srgbClr val="C0504D"/>
                </a:solidFill>
                <a:latin typeface="Arial" panose="020B0604020202020204" pitchFamily="34" charset="0"/>
                <a:ea typeface="华文细黑" pitchFamily="2" charset="-122"/>
              </a:rPr>
              <a:t>作业</a:t>
            </a:r>
            <a:r>
              <a:rPr kumimoji="0" lang="en-US" altLang="zh-CN" sz="1800">
                <a:solidFill>
                  <a:srgbClr val="C0504D"/>
                </a:solidFill>
                <a:latin typeface="Arial" panose="020B0604020202020204" pitchFamily="34" charset="0"/>
                <a:ea typeface="华文细黑" pitchFamily="2" charset="-122"/>
              </a:rPr>
              <a:t>5</a:t>
            </a:r>
            <a:r>
              <a:rPr kumimoji="0" lang="zh-CN" altLang="en-US" sz="1800">
                <a:solidFill>
                  <a:srgbClr val="C0504D"/>
                </a:solidFill>
                <a:latin typeface="Arial" panose="020B0604020202020204" pitchFamily="34" charset="0"/>
                <a:ea typeface="华文细黑" pitchFamily="2" charset="-122"/>
              </a:rPr>
              <a:t>进入内存之后</a:t>
            </a:r>
            <a:endParaRPr kumimoji="0" lang="zh-CN" altLang="en-US" sz="1800">
              <a:solidFill>
                <a:srgbClr val="C0504D"/>
              </a:solidFill>
              <a:latin typeface="Arial" panose="020B0604020202020204" pitchFamily="34" charset="0"/>
              <a:ea typeface="华文细黑" pitchFamily="2" charset="-122"/>
            </a:endParaRPr>
          </a:p>
        </p:txBody>
      </p:sp>
      <p:sp>
        <p:nvSpPr>
          <p:cNvPr id="592071" name="Text Box 98"/>
          <p:cNvSpPr txBox="1">
            <a:spLocks noChangeArrowheads="1"/>
          </p:cNvSpPr>
          <p:nvPr/>
        </p:nvSpPr>
        <p:spPr bwMode="auto">
          <a:xfrm>
            <a:off x="1560513" y="6127750"/>
            <a:ext cx="579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zh-CN" altLang="en-US" sz="2000" dirty="0">
                <a:solidFill>
                  <a:srgbClr val="0000FF"/>
                </a:solidFill>
                <a:latin typeface="Arial" panose="020B0604020202020204" pitchFamily="34" charset="0"/>
                <a:ea typeface="华文细黑" pitchFamily="2" charset="-122"/>
              </a:rPr>
              <a:t>首次适应算法的空闲分区链表组织形式</a:t>
            </a:r>
            <a:endParaRPr kumimoji="0" lang="zh-CN" altLang="en-US" sz="2000" dirty="0">
              <a:solidFill>
                <a:srgbClr val="0000FF"/>
              </a:solidFill>
              <a:latin typeface="Arial" panose="020B0604020202020204" pitchFamily="34" charset="0"/>
              <a:ea typeface="华文细黑" pitchFamily="2" charset="-122"/>
            </a:endParaRPr>
          </a:p>
        </p:txBody>
      </p:sp>
      <p:sp>
        <p:nvSpPr>
          <p:cNvPr id="592072" name="Text Box 99"/>
          <p:cNvSpPr txBox="1">
            <a:spLocks noChangeArrowheads="1"/>
          </p:cNvSpPr>
          <p:nvPr/>
        </p:nvSpPr>
        <p:spPr bwMode="auto">
          <a:xfrm>
            <a:off x="7885113" y="40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0KB</a:t>
            </a:r>
            <a:endParaRPr kumimoji="0" lang="en-US" altLang="zh-CN" sz="1800">
              <a:solidFill>
                <a:srgbClr val="000000"/>
              </a:solidFill>
              <a:latin typeface="Arial" panose="020B0604020202020204" pitchFamily="34" charset="0"/>
              <a:ea typeface="华文细黑" pitchFamily="2" charset="-122"/>
            </a:endParaRPr>
          </a:p>
        </p:txBody>
      </p:sp>
      <p:sp>
        <p:nvSpPr>
          <p:cNvPr id="592073" name="Text Box 100"/>
          <p:cNvSpPr txBox="1">
            <a:spLocks noChangeArrowheads="1"/>
          </p:cNvSpPr>
          <p:nvPr/>
        </p:nvSpPr>
        <p:spPr bwMode="auto">
          <a:xfrm>
            <a:off x="7848600" y="93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40KB</a:t>
            </a:r>
            <a:endParaRPr kumimoji="0" lang="en-US" altLang="zh-CN" sz="1800">
              <a:solidFill>
                <a:srgbClr val="000000"/>
              </a:solidFill>
              <a:latin typeface="Arial" panose="020B0604020202020204" pitchFamily="34" charset="0"/>
              <a:ea typeface="华文细黑" pitchFamily="2" charset="-122"/>
            </a:endParaRPr>
          </a:p>
        </p:txBody>
      </p:sp>
      <p:sp>
        <p:nvSpPr>
          <p:cNvPr id="592074" name="Text Box 101"/>
          <p:cNvSpPr txBox="1">
            <a:spLocks noChangeArrowheads="1"/>
          </p:cNvSpPr>
          <p:nvPr/>
        </p:nvSpPr>
        <p:spPr bwMode="auto">
          <a:xfrm>
            <a:off x="7885113" y="154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76KB</a:t>
            </a:r>
            <a:endParaRPr kumimoji="0" lang="en-US" altLang="zh-CN" sz="1800">
              <a:solidFill>
                <a:srgbClr val="000000"/>
              </a:solidFill>
              <a:latin typeface="Arial" panose="020B0604020202020204" pitchFamily="34" charset="0"/>
              <a:ea typeface="华文细黑" pitchFamily="2" charset="-122"/>
            </a:endParaRPr>
          </a:p>
        </p:txBody>
      </p:sp>
      <p:sp>
        <p:nvSpPr>
          <p:cNvPr id="592075" name="Text Box 102"/>
          <p:cNvSpPr txBox="1">
            <a:spLocks noChangeArrowheads="1"/>
          </p:cNvSpPr>
          <p:nvPr/>
        </p:nvSpPr>
        <p:spPr bwMode="auto">
          <a:xfrm>
            <a:off x="7885113" y="2311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86KB</a:t>
            </a:r>
            <a:endParaRPr kumimoji="0" lang="en-US" altLang="zh-CN" sz="1800">
              <a:solidFill>
                <a:srgbClr val="000000"/>
              </a:solidFill>
              <a:latin typeface="Arial" panose="020B0604020202020204" pitchFamily="34" charset="0"/>
              <a:ea typeface="华文细黑" pitchFamily="2" charset="-122"/>
            </a:endParaRPr>
          </a:p>
        </p:txBody>
      </p:sp>
      <p:sp>
        <p:nvSpPr>
          <p:cNvPr id="592076" name="Text Box 103"/>
          <p:cNvSpPr txBox="1">
            <a:spLocks noChangeArrowheads="1"/>
          </p:cNvSpPr>
          <p:nvPr/>
        </p:nvSpPr>
        <p:spPr bwMode="auto">
          <a:xfrm>
            <a:off x="7885113" y="2997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118KB</a:t>
            </a:r>
            <a:endParaRPr kumimoji="0" lang="en-US" altLang="zh-CN" sz="1800">
              <a:solidFill>
                <a:srgbClr val="000000"/>
              </a:solidFill>
              <a:latin typeface="Arial" panose="020B0604020202020204" pitchFamily="34" charset="0"/>
              <a:ea typeface="华文细黑" pitchFamily="2" charset="-122"/>
            </a:endParaRPr>
          </a:p>
        </p:txBody>
      </p:sp>
      <p:sp>
        <p:nvSpPr>
          <p:cNvPr id="592077" name="Text Box 104"/>
          <p:cNvSpPr txBox="1">
            <a:spLocks noChangeArrowheads="1"/>
          </p:cNvSpPr>
          <p:nvPr/>
        </p:nvSpPr>
        <p:spPr bwMode="auto">
          <a:xfrm>
            <a:off x="7961313" y="3683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156KB</a:t>
            </a:r>
            <a:endParaRPr kumimoji="0" lang="en-US" altLang="zh-CN" sz="1800">
              <a:solidFill>
                <a:srgbClr val="000000"/>
              </a:solidFill>
              <a:latin typeface="Arial" panose="020B0604020202020204" pitchFamily="34" charset="0"/>
              <a:ea typeface="华文细黑" pitchFamily="2" charset="-122"/>
            </a:endParaRPr>
          </a:p>
        </p:txBody>
      </p:sp>
      <p:sp>
        <p:nvSpPr>
          <p:cNvPr id="592078" name="Text Box 105"/>
          <p:cNvSpPr txBox="1">
            <a:spLocks noChangeArrowheads="1"/>
          </p:cNvSpPr>
          <p:nvPr/>
        </p:nvSpPr>
        <p:spPr bwMode="auto">
          <a:xfrm>
            <a:off x="7885113" y="42164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196KB</a:t>
            </a:r>
            <a:endParaRPr kumimoji="0" lang="en-US" altLang="zh-CN" sz="1800">
              <a:solidFill>
                <a:srgbClr val="000000"/>
              </a:solidFill>
              <a:latin typeface="Arial" panose="020B0604020202020204" pitchFamily="34" charset="0"/>
              <a:ea typeface="华文细黑" pitchFamily="2" charset="-122"/>
            </a:endParaRPr>
          </a:p>
        </p:txBody>
      </p:sp>
      <p:sp>
        <p:nvSpPr>
          <p:cNvPr id="592079" name="Text Box 106"/>
          <p:cNvSpPr txBox="1">
            <a:spLocks noChangeArrowheads="1"/>
          </p:cNvSpPr>
          <p:nvPr/>
        </p:nvSpPr>
        <p:spPr bwMode="auto">
          <a:xfrm>
            <a:off x="7961313" y="4902200"/>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Arial" panose="020B0604020202020204" pitchFamily="34" charset="0"/>
                <a:ea typeface="华文细黑" pitchFamily="2" charset="-122"/>
              </a:rPr>
              <a:t>256KB-1</a:t>
            </a:r>
            <a:endParaRPr kumimoji="0" lang="en-US" altLang="zh-CN" sz="1600">
              <a:solidFill>
                <a:srgbClr val="000000"/>
              </a:solidFill>
              <a:latin typeface="Arial" panose="020B0604020202020204" pitchFamily="34" charset="0"/>
              <a:ea typeface="华文细黑" pitchFamily="2" charset="-122"/>
            </a:endParaRPr>
          </a:p>
        </p:txBody>
      </p:sp>
      <p:sp>
        <p:nvSpPr>
          <p:cNvPr id="592080" name="Line 107"/>
          <p:cNvSpPr>
            <a:spLocks noChangeShapeType="1"/>
          </p:cNvSpPr>
          <p:nvPr/>
        </p:nvSpPr>
        <p:spPr bwMode="auto">
          <a:xfrm flipH="1">
            <a:off x="4975225" y="2514600"/>
            <a:ext cx="685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81" name="Line 108"/>
          <p:cNvSpPr>
            <a:spLocks noChangeShapeType="1"/>
          </p:cNvSpPr>
          <p:nvPr/>
        </p:nvSpPr>
        <p:spPr bwMode="auto">
          <a:xfrm flipH="1">
            <a:off x="4968875" y="2514600"/>
            <a:ext cx="6350" cy="660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82" name="Line 109"/>
          <p:cNvSpPr>
            <a:spLocks noChangeShapeType="1"/>
          </p:cNvSpPr>
          <p:nvPr/>
        </p:nvSpPr>
        <p:spPr bwMode="auto">
          <a:xfrm>
            <a:off x="4968875" y="3175000"/>
            <a:ext cx="5762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83" name="Line 110"/>
          <p:cNvSpPr>
            <a:spLocks noChangeShapeType="1"/>
          </p:cNvSpPr>
          <p:nvPr/>
        </p:nvSpPr>
        <p:spPr bwMode="auto">
          <a:xfrm>
            <a:off x="4968875" y="3678238"/>
            <a:ext cx="863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84" name="Line 111"/>
          <p:cNvSpPr>
            <a:spLocks noChangeShapeType="1"/>
          </p:cNvSpPr>
          <p:nvPr/>
        </p:nvSpPr>
        <p:spPr bwMode="auto">
          <a:xfrm flipH="1">
            <a:off x="4946650" y="3687763"/>
            <a:ext cx="0" cy="8651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2085" name="Line 112"/>
          <p:cNvSpPr>
            <a:spLocks noChangeShapeType="1"/>
          </p:cNvSpPr>
          <p:nvPr/>
        </p:nvSpPr>
        <p:spPr bwMode="auto">
          <a:xfrm>
            <a:off x="4932363" y="4581525"/>
            <a:ext cx="8636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circle(in)">
                                      <p:cBhvr>
                                        <p:cTn id="7" dur="2000"/>
                                        <p:tgtEl>
                                          <p:spTgt spid="2355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92056"/>
                                        </p:tgtEl>
                                        <p:attrNameLst>
                                          <p:attrName>style.visibility</p:attrName>
                                        </p:attrNameLst>
                                      </p:cBhvr>
                                      <p:to>
                                        <p:strVal val="visible"/>
                                      </p:to>
                                    </p:set>
                                    <p:animEffect transition="in" filter="circle(in)">
                                      <p:cBhvr>
                                        <p:cTn id="10" dur="2000"/>
                                        <p:tgtEl>
                                          <p:spTgt spid="59205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92057"/>
                                        </p:tgtEl>
                                        <p:attrNameLst>
                                          <p:attrName>style.visibility</p:attrName>
                                        </p:attrNameLst>
                                      </p:cBhvr>
                                      <p:to>
                                        <p:strVal val="visible"/>
                                      </p:to>
                                    </p:set>
                                    <p:animEffect transition="in" filter="circle(in)">
                                      <p:cBhvr>
                                        <p:cTn id="13" dur="2000"/>
                                        <p:tgtEl>
                                          <p:spTgt spid="59205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92058"/>
                                        </p:tgtEl>
                                        <p:attrNameLst>
                                          <p:attrName>style.visibility</p:attrName>
                                        </p:attrNameLst>
                                      </p:cBhvr>
                                      <p:to>
                                        <p:strVal val="visible"/>
                                      </p:to>
                                    </p:set>
                                    <p:animEffect transition="in" filter="circle(in)">
                                      <p:cBhvr>
                                        <p:cTn id="16" dur="2000"/>
                                        <p:tgtEl>
                                          <p:spTgt spid="59205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92059"/>
                                        </p:tgtEl>
                                        <p:attrNameLst>
                                          <p:attrName>style.visibility</p:attrName>
                                        </p:attrNameLst>
                                      </p:cBhvr>
                                      <p:to>
                                        <p:strVal val="visible"/>
                                      </p:to>
                                    </p:set>
                                    <p:animEffect transition="in" filter="circle(in)">
                                      <p:cBhvr>
                                        <p:cTn id="19" dur="2000"/>
                                        <p:tgtEl>
                                          <p:spTgt spid="59205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92060"/>
                                        </p:tgtEl>
                                        <p:attrNameLst>
                                          <p:attrName>style.visibility</p:attrName>
                                        </p:attrNameLst>
                                      </p:cBhvr>
                                      <p:to>
                                        <p:strVal val="visible"/>
                                      </p:to>
                                    </p:set>
                                    <p:animEffect transition="in" filter="circle(in)">
                                      <p:cBhvr>
                                        <p:cTn id="22" dur="2000"/>
                                        <p:tgtEl>
                                          <p:spTgt spid="59206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92061"/>
                                        </p:tgtEl>
                                        <p:attrNameLst>
                                          <p:attrName>style.visibility</p:attrName>
                                        </p:attrNameLst>
                                      </p:cBhvr>
                                      <p:to>
                                        <p:strVal val="visible"/>
                                      </p:to>
                                    </p:set>
                                    <p:animEffect transition="in" filter="circle(in)">
                                      <p:cBhvr>
                                        <p:cTn id="25" dur="2000"/>
                                        <p:tgtEl>
                                          <p:spTgt spid="59206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92062"/>
                                        </p:tgtEl>
                                        <p:attrNameLst>
                                          <p:attrName>style.visibility</p:attrName>
                                        </p:attrNameLst>
                                      </p:cBhvr>
                                      <p:to>
                                        <p:strVal val="visible"/>
                                      </p:to>
                                    </p:set>
                                    <p:animEffect transition="in" filter="circle(in)">
                                      <p:cBhvr>
                                        <p:cTn id="28" dur="2000"/>
                                        <p:tgtEl>
                                          <p:spTgt spid="592062"/>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592063"/>
                                        </p:tgtEl>
                                        <p:attrNameLst>
                                          <p:attrName>style.visibility</p:attrName>
                                        </p:attrNameLst>
                                      </p:cBhvr>
                                      <p:to>
                                        <p:strVal val="visible"/>
                                      </p:to>
                                    </p:set>
                                    <p:animEffect transition="in" filter="circle(in)">
                                      <p:cBhvr>
                                        <p:cTn id="31" dur="2000"/>
                                        <p:tgtEl>
                                          <p:spTgt spid="59206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592064"/>
                                        </p:tgtEl>
                                        <p:attrNameLst>
                                          <p:attrName>style.visibility</p:attrName>
                                        </p:attrNameLst>
                                      </p:cBhvr>
                                      <p:to>
                                        <p:strVal val="visible"/>
                                      </p:to>
                                    </p:set>
                                    <p:animEffect transition="in" filter="circle(in)">
                                      <p:cBhvr>
                                        <p:cTn id="34" dur="2000"/>
                                        <p:tgtEl>
                                          <p:spTgt spid="592064"/>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592065"/>
                                        </p:tgtEl>
                                        <p:attrNameLst>
                                          <p:attrName>style.visibility</p:attrName>
                                        </p:attrNameLst>
                                      </p:cBhvr>
                                      <p:to>
                                        <p:strVal val="visible"/>
                                      </p:to>
                                    </p:set>
                                    <p:animEffect transition="in" filter="circle(in)">
                                      <p:cBhvr>
                                        <p:cTn id="37" dur="2000"/>
                                        <p:tgtEl>
                                          <p:spTgt spid="59206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592066"/>
                                        </p:tgtEl>
                                        <p:attrNameLst>
                                          <p:attrName>style.visibility</p:attrName>
                                        </p:attrNameLst>
                                      </p:cBhvr>
                                      <p:to>
                                        <p:strVal val="visible"/>
                                      </p:to>
                                    </p:set>
                                    <p:animEffect transition="in" filter="circle(in)">
                                      <p:cBhvr>
                                        <p:cTn id="40" dur="2000"/>
                                        <p:tgtEl>
                                          <p:spTgt spid="592066"/>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592067"/>
                                        </p:tgtEl>
                                        <p:attrNameLst>
                                          <p:attrName>style.visibility</p:attrName>
                                        </p:attrNameLst>
                                      </p:cBhvr>
                                      <p:to>
                                        <p:strVal val="visible"/>
                                      </p:to>
                                    </p:set>
                                    <p:animEffect transition="in" filter="circle(in)">
                                      <p:cBhvr>
                                        <p:cTn id="43" dur="2000"/>
                                        <p:tgtEl>
                                          <p:spTgt spid="592067"/>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592068"/>
                                        </p:tgtEl>
                                        <p:attrNameLst>
                                          <p:attrName>style.visibility</p:attrName>
                                        </p:attrNameLst>
                                      </p:cBhvr>
                                      <p:to>
                                        <p:strVal val="visible"/>
                                      </p:to>
                                    </p:set>
                                    <p:animEffect transition="in" filter="circle(in)">
                                      <p:cBhvr>
                                        <p:cTn id="46" dur="2000"/>
                                        <p:tgtEl>
                                          <p:spTgt spid="59206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592069"/>
                                        </p:tgtEl>
                                        <p:attrNameLst>
                                          <p:attrName>style.visibility</p:attrName>
                                        </p:attrNameLst>
                                      </p:cBhvr>
                                      <p:to>
                                        <p:strVal val="visible"/>
                                      </p:to>
                                    </p:set>
                                    <p:animEffect transition="in" filter="circle(in)">
                                      <p:cBhvr>
                                        <p:cTn id="49" dur="2000"/>
                                        <p:tgtEl>
                                          <p:spTgt spid="59206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592070"/>
                                        </p:tgtEl>
                                        <p:attrNameLst>
                                          <p:attrName>style.visibility</p:attrName>
                                        </p:attrNameLst>
                                      </p:cBhvr>
                                      <p:to>
                                        <p:strVal val="visible"/>
                                      </p:to>
                                    </p:set>
                                    <p:animEffect transition="in" filter="circle(in)">
                                      <p:cBhvr>
                                        <p:cTn id="52" dur="2000"/>
                                        <p:tgtEl>
                                          <p:spTgt spid="592070"/>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592071"/>
                                        </p:tgtEl>
                                        <p:attrNameLst>
                                          <p:attrName>style.visibility</p:attrName>
                                        </p:attrNameLst>
                                      </p:cBhvr>
                                      <p:to>
                                        <p:strVal val="visible"/>
                                      </p:to>
                                    </p:set>
                                    <p:animEffect transition="in" filter="circle(in)">
                                      <p:cBhvr>
                                        <p:cTn id="55" dur="2000"/>
                                        <p:tgtEl>
                                          <p:spTgt spid="592071"/>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592072"/>
                                        </p:tgtEl>
                                        <p:attrNameLst>
                                          <p:attrName>style.visibility</p:attrName>
                                        </p:attrNameLst>
                                      </p:cBhvr>
                                      <p:to>
                                        <p:strVal val="visible"/>
                                      </p:to>
                                    </p:set>
                                    <p:animEffect transition="in" filter="circle(in)">
                                      <p:cBhvr>
                                        <p:cTn id="58" dur="2000"/>
                                        <p:tgtEl>
                                          <p:spTgt spid="592072"/>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592073"/>
                                        </p:tgtEl>
                                        <p:attrNameLst>
                                          <p:attrName>style.visibility</p:attrName>
                                        </p:attrNameLst>
                                      </p:cBhvr>
                                      <p:to>
                                        <p:strVal val="visible"/>
                                      </p:to>
                                    </p:set>
                                    <p:animEffect transition="in" filter="circle(in)">
                                      <p:cBhvr>
                                        <p:cTn id="61" dur="2000"/>
                                        <p:tgtEl>
                                          <p:spTgt spid="592073"/>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592074"/>
                                        </p:tgtEl>
                                        <p:attrNameLst>
                                          <p:attrName>style.visibility</p:attrName>
                                        </p:attrNameLst>
                                      </p:cBhvr>
                                      <p:to>
                                        <p:strVal val="visible"/>
                                      </p:to>
                                    </p:set>
                                    <p:animEffect transition="in" filter="circle(in)">
                                      <p:cBhvr>
                                        <p:cTn id="64" dur="2000"/>
                                        <p:tgtEl>
                                          <p:spTgt spid="592074"/>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592075"/>
                                        </p:tgtEl>
                                        <p:attrNameLst>
                                          <p:attrName>style.visibility</p:attrName>
                                        </p:attrNameLst>
                                      </p:cBhvr>
                                      <p:to>
                                        <p:strVal val="visible"/>
                                      </p:to>
                                    </p:set>
                                    <p:animEffect transition="in" filter="circle(in)">
                                      <p:cBhvr>
                                        <p:cTn id="67" dur="2000"/>
                                        <p:tgtEl>
                                          <p:spTgt spid="592075"/>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592076"/>
                                        </p:tgtEl>
                                        <p:attrNameLst>
                                          <p:attrName>style.visibility</p:attrName>
                                        </p:attrNameLst>
                                      </p:cBhvr>
                                      <p:to>
                                        <p:strVal val="visible"/>
                                      </p:to>
                                    </p:set>
                                    <p:animEffect transition="in" filter="circle(in)">
                                      <p:cBhvr>
                                        <p:cTn id="70" dur="2000"/>
                                        <p:tgtEl>
                                          <p:spTgt spid="592076"/>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92077"/>
                                        </p:tgtEl>
                                        <p:attrNameLst>
                                          <p:attrName>style.visibility</p:attrName>
                                        </p:attrNameLst>
                                      </p:cBhvr>
                                      <p:to>
                                        <p:strVal val="visible"/>
                                      </p:to>
                                    </p:set>
                                    <p:animEffect transition="in" filter="circle(in)">
                                      <p:cBhvr>
                                        <p:cTn id="73" dur="2000"/>
                                        <p:tgtEl>
                                          <p:spTgt spid="592077"/>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592078"/>
                                        </p:tgtEl>
                                        <p:attrNameLst>
                                          <p:attrName>style.visibility</p:attrName>
                                        </p:attrNameLst>
                                      </p:cBhvr>
                                      <p:to>
                                        <p:strVal val="visible"/>
                                      </p:to>
                                    </p:set>
                                    <p:animEffect transition="in" filter="circle(in)">
                                      <p:cBhvr>
                                        <p:cTn id="76" dur="2000"/>
                                        <p:tgtEl>
                                          <p:spTgt spid="592078"/>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592079"/>
                                        </p:tgtEl>
                                        <p:attrNameLst>
                                          <p:attrName>style.visibility</p:attrName>
                                        </p:attrNameLst>
                                      </p:cBhvr>
                                      <p:to>
                                        <p:strVal val="visible"/>
                                      </p:to>
                                    </p:set>
                                    <p:animEffect transition="in" filter="circle(in)">
                                      <p:cBhvr>
                                        <p:cTn id="79" dur="2000"/>
                                        <p:tgtEl>
                                          <p:spTgt spid="592079"/>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592080"/>
                                        </p:tgtEl>
                                        <p:attrNameLst>
                                          <p:attrName>style.visibility</p:attrName>
                                        </p:attrNameLst>
                                      </p:cBhvr>
                                      <p:to>
                                        <p:strVal val="visible"/>
                                      </p:to>
                                    </p:set>
                                    <p:animEffect transition="in" filter="circle(in)">
                                      <p:cBhvr>
                                        <p:cTn id="82" dur="2000"/>
                                        <p:tgtEl>
                                          <p:spTgt spid="59208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592081"/>
                                        </p:tgtEl>
                                        <p:attrNameLst>
                                          <p:attrName>style.visibility</p:attrName>
                                        </p:attrNameLst>
                                      </p:cBhvr>
                                      <p:to>
                                        <p:strVal val="visible"/>
                                      </p:to>
                                    </p:set>
                                    <p:animEffect transition="in" filter="circle(in)">
                                      <p:cBhvr>
                                        <p:cTn id="85" dur="2000"/>
                                        <p:tgtEl>
                                          <p:spTgt spid="592081"/>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592082"/>
                                        </p:tgtEl>
                                        <p:attrNameLst>
                                          <p:attrName>style.visibility</p:attrName>
                                        </p:attrNameLst>
                                      </p:cBhvr>
                                      <p:to>
                                        <p:strVal val="visible"/>
                                      </p:to>
                                    </p:set>
                                    <p:animEffect transition="in" filter="circle(in)">
                                      <p:cBhvr>
                                        <p:cTn id="88" dur="2000"/>
                                        <p:tgtEl>
                                          <p:spTgt spid="592082"/>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592083"/>
                                        </p:tgtEl>
                                        <p:attrNameLst>
                                          <p:attrName>style.visibility</p:attrName>
                                        </p:attrNameLst>
                                      </p:cBhvr>
                                      <p:to>
                                        <p:strVal val="visible"/>
                                      </p:to>
                                    </p:set>
                                    <p:animEffect transition="in" filter="circle(in)">
                                      <p:cBhvr>
                                        <p:cTn id="91" dur="2000"/>
                                        <p:tgtEl>
                                          <p:spTgt spid="592083"/>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592084"/>
                                        </p:tgtEl>
                                        <p:attrNameLst>
                                          <p:attrName>style.visibility</p:attrName>
                                        </p:attrNameLst>
                                      </p:cBhvr>
                                      <p:to>
                                        <p:strVal val="visible"/>
                                      </p:to>
                                    </p:set>
                                    <p:animEffect transition="in" filter="circle(in)">
                                      <p:cBhvr>
                                        <p:cTn id="94" dur="2000"/>
                                        <p:tgtEl>
                                          <p:spTgt spid="592084"/>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592085"/>
                                        </p:tgtEl>
                                        <p:attrNameLst>
                                          <p:attrName>style.visibility</p:attrName>
                                        </p:attrNameLst>
                                      </p:cBhvr>
                                      <p:to>
                                        <p:strVal val="visible"/>
                                      </p:to>
                                    </p:set>
                                    <p:animEffect transition="in" filter="circle(in)">
                                      <p:cBhvr>
                                        <p:cTn id="97" dur="2000"/>
                                        <p:tgtEl>
                                          <p:spTgt spid="59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056" grpId="0" animBg="1"/>
      <p:bldP spid="592057" grpId="0" animBg="1"/>
      <p:bldP spid="592058" grpId="0" animBg="1"/>
      <p:bldP spid="592059" grpId="0" animBg="1"/>
      <p:bldP spid="592060" grpId="0" animBg="1"/>
      <p:bldP spid="592061" grpId="0" animBg="1"/>
      <p:bldP spid="592062" grpId="0" animBg="1"/>
      <p:bldP spid="592063" grpId="0" animBg="1"/>
      <p:bldP spid="592064" grpId="0" animBg="1"/>
      <p:bldP spid="592065" grpId="0"/>
      <p:bldP spid="592066" grpId="0" animBg="1"/>
      <p:bldP spid="592067" grpId="0" animBg="1"/>
      <p:bldP spid="592068" grpId="0"/>
      <p:bldP spid="592069" grpId="0"/>
      <p:bldP spid="592070" grpId="0"/>
      <p:bldP spid="592071" grpId="0"/>
      <p:bldP spid="592072" grpId="0"/>
      <p:bldP spid="592073" grpId="0"/>
      <p:bldP spid="592074" grpId="0"/>
      <p:bldP spid="592075" grpId="0"/>
      <p:bldP spid="592076" grpId="0"/>
      <p:bldP spid="592077" grpId="0"/>
      <p:bldP spid="592078" grpId="0"/>
      <p:bldP spid="592079" grpId="0"/>
      <p:bldP spid="592080" grpId="0" animBg="1"/>
      <p:bldP spid="592081" grpId="0" animBg="1"/>
      <p:bldP spid="592082" grpId="0" animBg="1"/>
      <p:bldP spid="592083" grpId="0" animBg="1"/>
      <p:bldP spid="592084" grpId="0" animBg="1"/>
      <p:bldP spid="59208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p:cNvSpPr>
          <p:nvPr>
            <p:ph type="body" idx="4294967295"/>
          </p:nvPr>
        </p:nvSpPr>
        <p:spPr>
          <a:xfrm>
            <a:off x="0" y="1052513"/>
            <a:ext cx="9144000" cy="5256212"/>
          </a:xfrm>
        </p:spPr>
        <p:txBody>
          <a:bodyPr/>
          <a:lstStyle/>
          <a:p>
            <a:pPr>
              <a:lnSpc>
                <a:spcPct val="90000"/>
              </a:lnSpc>
              <a:spcAft>
                <a:spcPct val="10000"/>
              </a:spcAft>
              <a:buFont typeface="Wingdings" panose="05000000000000000000" pitchFamily="2" charset="2"/>
              <a:buChar char="l"/>
            </a:pPr>
            <a:r>
              <a:rPr lang="zh-CN" altLang="en-US" b="0" dirty="0">
                <a:ea typeface="黑体" pitchFamily="49" charset="-122"/>
              </a:rPr>
              <a:t>分区分配算法</a:t>
            </a:r>
            <a:r>
              <a:rPr lang="en-US" altLang="zh-CN" b="0" dirty="0">
                <a:latin typeface="黑体"/>
                <a:ea typeface="黑体" pitchFamily="49" charset="-122"/>
              </a:rPr>
              <a:t>——</a:t>
            </a:r>
            <a:r>
              <a:rPr lang="zh-CN" altLang="en-US" b="0" dirty="0">
                <a:ea typeface="黑体" pitchFamily="49" charset="-122"/>
              </a:rPr>
              <a:t>循环匹配算法</a:t>
            </a:r>
            <a:endParaRPr lang="zh-CN" altLang="en-US" b="0" dirty="0">
              <a:ea typeface="黑体"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基本思想</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b="0" dirty="0">
                <a:latin typeface="楷体_GB2312" pitchFamily="49" charset="-122"/>
                <a:ea typeface="楷体_GB2312" pitchFamily="49" charset="-122"/>
              </a:rPr>
              <a:t>      将所有的空闲分区构成一个循环链表。采用</a:t>
            </a:r>
            <a:r>
              <a:rPr lang="zh-CN" altLang="en-US" dirty="0">
                <a:solidFill>
                  <a:srgbClr val="FF0000"/>
                </a:solidFill>
                <a:latin typeface="楷体_GB2312" pitchFamily="49" charset="-122"/>
                <a:ea typeface="楷体_GB2312" pitchFamily="49" charset="-122"/>
              </a:rPr>
              <a:t>循环</a:t>
            </a:r>
            <a:r>
              <a:rPr lang="zh-CN" altLang="en-US" b="0" dirty="0">
                <a:latin typeface="楷体_GB2312" pitchFamily="49" charset="-122"/>
                <a:ea typeface="楷体_GB2312" pitchFamily="49" charset="-122"/>
              </a:rPr>
              <a:t>查找方式，设置一个起始查寻指针，用于指示下一次起始查寻的空闲分区。</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优点</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b="0" dirty="0">
                <a:latin typeface="楷体_GB2312" pitchFamily="49" charset="-122"/>
                <a:ea typeface="楷体_GB2312" pitchFamily="49" charset="-122"/>
              </a:rPr>
              <a:t>      能使内存中的空闲分区分布得更均匀，从而减少了查找空闲分区时的开销。</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缺点</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b="0" dirty="0">
                <a:latin typeface="楷体_GB2312" pitchFamily="49" charset="-122"/>
                <a:ea typeface="楷体_GB2312" pitchFamily="49" charset="-122"/>
              </a:rPr>
              <a:t>      缺乏大的空闲分区。</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要求</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b="0" dirty="0">
                <a:latin typeface="楷体_GB2312" pitchFamily="49" charset="-122"/>
                <a:ea typeface="楷体_GB2312" pitchFamily="49" charset="-122"/>
              </a:rPr>
              <a:t>      空闲分区表或空闲分区链</a:t>
            </a:r>
            <a:r>
              <a:rPr lang="zh-CN" altLang="en-US" dirty="0">
                <a:solidFill>
                  <a:srgbClr val="FF0000"/>
                </a:solidFill>
                <a:latin typeface="楷体_GB2312" pitchFamily="49" charset="-122"/>
                <a:ea typeface="楷体_GB2312" pitchFamily="49" charset="-122"/>
              </a:rPr>
              <a:t>按地址</a:t>
            </a:r>
            <a:r>
              <a:rPr lang="zh-CN" altLang="en-US" b="0" dirty="0">
                <a:latin typeface="楷体_GB2312" pitchFamily="49" charset="-122"/>
                <a:ea typeface="楷体_GB2312" pitchFamily="49" charset="-122"/>
              </a:rPr>
              <a:t>从低到高排列。</a:t>
            </a:r>
            <a:endParaRPr lang="zh-CN" altLang="en-US" b="0" dirty="0">
              <a:latin typeface="楷体_GB2312" pitchFamily="49" charset="-122"/>
              <a:ea typeface="楷体_GB2312" pitchFamily="49" charset="-122"/>
            </a:endParaRPr>
          </a:p>
        </p:txBody>
      </p:sp>
      <p:sp>
        <p:nvSpPr>
          <p:cNvPr id="30208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2082">
                                            <p:txEl>
                                              <p:pRg st="0" end="0"/>
                                            </p:txEl>
                                          </p:spTgt>
                                        </p:tgtEl>
                                        <p:attrNameLst>
                                          <p:attrName>style.visibility</p:attrName>
                                        </p:attrNameLst>
                                      </p:cBhvr>
                                      <p:to>
                                        <p:strVal val="visible"/>
                                      </p:to>
                                    </p:set>
                                    <p:anim calcmode="lin" valueType="num">
                                      <p:cBhvr additive="base">
                                        <p:cTn id="7" dur="500" fill="hold"/>
                                        <p:tgtEl>
                                          <p:spTgt spid="302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20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2082">
                                            <p:txEl>
                                              <p:pRg st="1" end="1"/>
                                            </p:txEl>
                                          </p:spTgt>
                                        </p:tgtEl>
                                        <p:attrNameLst>
                                          <p:attrName>style.visibility</p:attrName>
                                        </p:attrNameLst>
                                      </p:cBhvr>
                                      <p:to>
                                        <p:strVal val="visible"/>
                                      </p:to>
                                    </p:set>
                                    <p:anim calcmode="lin" valueType="num">
                                      <p:cBhvr additive="base">
                                        <p:cTn id="13" dur="500" fill="hold"/>
                                        <p:tgtEl>
                                          <p:spTgt spid="3020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20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2082">
                                            <p:txEl>
                                              <p:pRg st="2" end="2"/>
                                            </p:txEl>
                                          </p:spTgt>
                                        </p:tgtEl>
                                        <p:attrNameLst>
                                          <p:attrName>style.visibility</p:attrName>
                                        </p:attrNameLst>
                                      </p:cBhvr>
                                      <p:to>
                                        <p:strVal val="visible"/>
                                      </p:to>
                                    </p:set>
                                    <p:animEffect transition="in" filter="circle(in)">
                                      <p:cBhvr>
                                        <p:cTn id="19" dur="2000"/>
                                        <p:tgtEl>
                                          <p:spTgt spid="30208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02082">
                                            <p:txEl>
                                              <p:pRg st="3" end="3"/>
                                            </p:txEl>
                                          </p:spTgt>
                                        </p:tgtEl>
                                        <p:attrNameLst>
                                          <p:attrName>style.visibility</p:attrName>
                                        </p:attrNameLst>
                                      </p:cBhvr>
                                      <p:to>
                                        <p:strVal val="visible"/>
                                      </p:to>
                                    </p:set>
                                    <p:anim calcmode="lin" valueType="num">
                                      <p:cBhvr additive="base">
                                        <p:cTn id="24" dur="500" fill="hold"/>
                                        <p:tgtEl>
                                          <p:spTgt spid="30208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20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02082">
                                            <p:txEl>
                                              <p:pRg st="4" end="4"/>
                                            </p:txEl>
                                          </p:spTgt>
                                        </p:tgtEl>
                                        <p:attrNameLst>
                                          <p:attrName>style.visibility</p:attrName>
                                        </p:attrNameLst>
                                      </p:cBhvr>
                                      <p:to>
                                        <p:strVal val="visible"/>
                                      </p:to>
                                    </p:set>
                                    <p:animEffect transition="in" filter="circle(in)">
                                      <p:cBhvr>
                                        <p:cTn id="30" dur="2000"/>
                                        <p:tgtEl>
                                          <p:spTgt spid="30208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2082">
                                            <p:txEl>
                                              <p:pRg st="5" end="5"/>
                                            </p:txEl>
                                          </p:spTgt>
                                        </p:tgtEl>
                                        <p:attrNameLst>
                                          <p:attrName>style.visibility</p:attrName>
                                        </p:attrNameLst>
                                      </p:cBhvr>
                                      <p:to>
                                        <p:strVal val="visible"/>
                                      </p:to>
                                    </p:set>
                                    <p:anim calcmode="lin" valueType="num">
                                      <p:cBhvr additive="base">
                                        <p:cTn id="35" dur="500" fill="hold"/>
                                        <p:tgtEl>
                                          <p:spTgt spid="302082">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20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02082">
                                            <p:txEl>
                                              <p:pRg st="6" end="6"/>
                                            </p:txEl>
                                          </p:spTgt>
                                        </p:tgtEl>
                                        <p:attrNameLst>
                                          <p:attrName>style.visibility</p:attrName>
                                        </p:attrNameLst>
                                      </p:cBhvr>
                                      <p:to>
                                        <p:strVal val="visible"/>
                                      </p:to>
                                    </p:set>
                                    <p:animEffect transition="in" filter="circle(in)">
                                      <p:cBhvr>
                                        <p:cTn id="41" dur="2000"/>
                                        <p:tgtEl>
                                          <p:spTgt spid="30208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02082">
                                            <p:txEl>
                                              <p:pRg st="7" end="7"/>
                                            </p:txEl>
                                          </p:spTgt>
                                        </p:tgtEl>
                                        <p:attrNameLst>
                                          <p:attrName>style.visibility</p:attrName>
                                        </p:attrNameLst>
                                      </p:cBhvr>
                                      <p:to>
                                        <p:strVal val="visible"/>
                                      </p:to>
                                    </p:set>
                                    <p:anim calcmode="lin" valueType="num">
                                      <p:cBhvr additive="base">
                                        <p:cTn id="46" dur="500" fill="hold"/>
                                        <p:tgtEl>
                                          <p:spTgt spid="302082">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0208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02082">
                                            <p:txEl>
                                              <p:pRg st="8" end="8"/>
                                            </p:txEl>
                                          </p:spTgt>
                                        </p:tgtEl>
                                        <p:attrNameLst>
                                          <p:attrName>style.visibility</p:attrName>
                                        </p:attrNameLst>
                                      </p:cBhvr>
                                      <p:to>
                                        <p:strVal val="visible"/>
                                      </p:to>
                                    </p:set>
                                    <p:animEffect transition="in" filter="circle(in)">
                                      <p:cBhvr>
                                        <p:cTn id="52" dur="2000"/>
                                        <p:tgtEl>
                                          <p:spTgt spid="3020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body" idx="4294967295"/>
          </p:nvPr>
        </p:nvSpPr>
        <p:spPr>
          <a:xfrm>
            <a:off x="0" y="1052513"/>
            <a:ext cx="8569325" cy="5113337"/>
          </a:xfrm>
        </p:spPr>
        <p:txBody>
          <a:bodyPr/>
          <a:lstStyle/>
          <a:p>
            <a:pPr>
              <a:spcAft>
                <a:spcPct val="10000"/>
              </a:spcAft>
              <a:buFont typeface="Wingdings" panose="05000000000000000000" pitchFamily="2" charset="2"/>
              <a:buChar char="l"/>
            </a:pPr>
            <a:r>
              <a:rPr lang="zh-CN" altLang="en-US" b="0" dirty="0">
                <a:ea typeface="黑体" pitchFamily="49" charset="-122"/>
              </a:rPr>
              <a:t>分区分配算法</a:t>
            </a:r>
            <a:r>
              <a:rPr lang="en-US" altLang="zh-CN" b="0" dirty="0">
                <a:latin typeface="黑体"/>
                <a:ea typeface="黑体" pitchFamily="49" charset="-122"/>
              </a:rPr>
              <a:t>——</a:t>
            </a:r>
            <a:r>
              <a:rPr lang="zh-CN" altLang="en-US" b="0" dirty="0">
                <a:ea typeface="黑体" pitchFamily="49" charset="-122"/>
              </a:rPr>
              <a:t>最佳匹配算法</a:t>
            </a:r>
            <a:endParaRPr lang="zh-CN" altLang="en-US" b="0" dirty="0">
              <a:ea typeface="黑体"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基本思想</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每次分配内存时，总是把能满足要求又是最小的空闲分区分配给作业，避免大材小用。</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优点</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产生的外部碎片都很小。</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缺点</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每次分配后余下的部分往往因为太小而无法利用，从而造成新的浪费。</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要求</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空闲分区表或空闲分区链按</a:t>
            </a:r>
            <a:r>
              <a:rPr lang="zh-CN" altLang="en-US" dirty="0">
                <a:solidFill>
                  <a:srgbClr val="FF0000"/>
                </a:solidFill>
                <a:latin typeface="楷体_GB2312" pitchFamily="49" charset="-122"/>
                <a:ea typeface="楷体_GB2312" pitchFamily="49" charset="-122"/>
              </a:rPr>
              <a:t>容量</a:t>
            </a:r>
            <a:r>
              <a:rPr lang="zh-CN" altLang="en-US" b="0" dirty="0">
                <a:latin typeface="楷体_GB2312" pitchFamily="49" charset="-122"/>
                <a:ea typeface="楷体_GB2312" pitchFamily="49" charset="-122"/>
              </a:rPr>
              <a:t>从小到大排列。</a:t>
            </a:r>
            <a:endParaRPr lang="zh-CN" altLang="en-US" b="0" dirty="0">
              <a:latin typeface="楷体_GB2312" pitchFamily="49" charset="-122"/>
              <a:ea typeface="楷体_GB2312" pitchFamily="49" charset="-122"/>
            </a:endParaRPr>
          </a:p>
        </p:txBody>
      </p:sp>
      <p:sp>
        <p:nvSpPr>
          <p:cNvPr id="30310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3106">
                                            <p:txEl>
                                              <p:pRg st="0" end="0"/>
                                            </p:txEl>
                                          </p:spTgt>
                                        </p:tgtEl>
                                        <p:attrNameLst>
                                          <p:attrName>style.visibility</p:attrName>
                                        </p:attrNameLst>
                                      </p:cBhvr>
                                      <p:to>
                                        <p:strVal val="visible"/>
                                      </p:to>
                                    </p:set>
                                    <p:anim calcmode="lin" valueType="num">
                                      <p:cBhvr additive="base">
                                        <p:cTn id="7" dur="500" fill="hold"/>
                                        <p:tgtEl>
                                          <p:spTgt spid="3031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31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3106">
                                            <p:txEl>
                                              <p:pRg st="1" end="1"/>
                                            </p:txEl>
                                          </p:spTgt>
                                        </p:tgtEl>
                                        <p:attrNameLst>
                                          <p:attrName>style.visibility</p:attrName>
                                        </p:attrNameLst>
                                      </p:cBhvr>
                                      <p:to>
                                        <p:strVal val="visible"/>
                                      </p:to>
                                    </p:set>
                                    <p:anim calcmode="lin" valueType="num">
                                      <p:cBhvr additive="base">
                                        <p:cTn id="13" dur="500" fill="hold"/>
                                        <p:tgtEl>
                                          <p:spTgt spid="3031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31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3106">
                                            <p:txEl>
                                              <p:pRg st="2" end="2"/>
                                            </p:txEl>
                                          </p:spTgt>
                                        </p:tgtEl>
                                        <p:attrNameLst>
                                          <p:attrName>style.visibility</p:attrName>
                                        </p:attrNameLst>
                                      </p:cBhvr>
                                      <p:to>
                                        <p:strVal val="visible"/>
                                      </p:to>
                                    </p:set>
                                    <p:animEffect transition="in" filter="circle(in)">
                                      <p:cBhvr>
                                        <p:cTn id="19" dur="2000"/>
                                        <p:tgtEl>
                                          <p:spTgt spid="30310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03106">
                                            <p:txEl>
                                              <p:pRg st="3" end="3"/>
                                            </p:txEl>
                                          </p:spTgt>
                                        </p:tgtEl>
                                        <p:attrNameLst>
                                          <p:attrName>style.visibility</p:attrName>
                                        </p:attrNameLst>
                                      </p:cBhvr>
                                      <p:to>
                                        <p:strVal val="visible"/>
                                      </p:to>
                                    </p:set>
                                    <p:anim calcmode="lin" valueType="num">
                                      <p:cBhvr additive="base">
                                        <p:cTn id="24" dur="500" fill="hold"/>
                                        <p:tgtEl>
                                          <p:spTgt spid="30310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31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03106">
                                            <p:txEl>
                                              <p:pRg st="4" end="4"/>
                                            </p:txEl>
                                          </p:spTgt>
                                        </p:tgtEl>
                                        <p:attrNameLst>
                                          <p:attrName>style.visibility</p:attrName>
                                        </p:attrNameLst>
                                      </p:cBhvr>
                                      <p:to>
                                        <p:strVal val="visible"/>
                                      </p:to>
                                    </p:set>
                                    <p:animEffect transition="in" filter="circle(in)">
                                      <p:cBhvr>
                                        <p:cTn id="30" dur="2000"/>
                                        <p:tgtEl>
                                          <p:spTgt spid="30310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3106">
                                            <p:txEl>
                                              <p:pRg st="5" end="5"/>
                                            </p:txEl>
                                          </p:spTgt>
                                        </p:tgtEl>
                                        <p:attrNameLst>
                                          <p:attrName>style.visibility</p:attrName>
                                        </p:attrNameLst>
                                      </p:cBhvr>
                                      <p:to>
                                        <p:strVal val="visible"/>
                                      </p:to>
                                    </p:set>
                                    <p:anim calcmode="lin" valueType="num">
                                      <p:cBhvr additive="base">
                                        <p:cTn id="35" dur="500" fill="hold"/>
                                        <p:tgtEl>
                                          <p:spTgt spid="303106">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31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03106">
                                            <p:txEl>
                                              <p:pRg st="6" end="6"/>
                                            </p:txEl>
                                          </p:spTgt>
                                        </p:tgtEl>
                                        <p:attrNameLst>
                                          <p:attrName>style.visibility</p:attrName>
                                        </p:attrNameLst>
                                      </p:cBhvr>
                                      <p:to>
                                        <p:strVal val="visible"/>
                                      </p:to>
                                    </p:set>
                                    <p:animEffect transition="in" filter="circle(in)">
                                      <p:cBhvr>
                                        <p:cTn id="41" dur="2000"/>
                                        <p:tgtEl>
                                          <p:spTgt spid="30310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03106">
                                            <p:txEl>
                                              <p:pRg st="7" end="7"/>
                                            </p:txEl>
                                          </p:spTgt>
                                        </p:tgtEl>
                                        <p:attrNameLst>
                                          <p:attrName>style.visibility</p:attrName>
                                        </p:attrNameLst>
                                      </p:cBhvr>
                                      <p:to>
                                        <p:strVal val="visible"/>
                                      </p:to>
                                    </p:set>
                                    <p:anim calcmode="lin" valueType="num">
                                      <p:cBhvr additive="base">
                                        <p:cTn id="46" dur="500" fill="hold"/>
                                        <p:tgtEl>
                                          <p:spTgt spid="303106">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0310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03106">
                                            <p:txEl>
                                              <p:pRg st="8" end="8"/>
                                            </p:txEl>
                                          </p:spTgt>
                                        </p:tgtEl>
                                        <p:attrNameLst>
                                          <p:attrName>style.visibility</p:attrName>
                                        </p:attrNameLst>
                                      </p:cBhvr>
                                      <p:to>
                                        <p:strVal val="visible"/>
                                      </p:to>
                                    </p:set>
                                    <p:animEffect transition="in" filter="circle(in)">
                                      <p:cBhvr>
                                        <p:cTn id="52" dur="2000"/>
                                        <p:tgtEl>
                                          <p:spTgt spid="3031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594247" name="Group 327"/>
          <p:cNvGraphicFramePr>
            <a:graphicFrameLocks noGrp="1"/>
          </p:cNvGraphicFramePr>
          <p:nvPr/>
        </p:nvGraphicFramePr>
        <p:xfrm>
          <a:off x="1103313" y="520700"/>
          <a:ext cx="7188517" cy="4774249"/>
        </p:xfrm>
        <a:graphic>
          <a:graphicData uri="http://schemas.openxmlformats.org/drawingml/2006/table">
            <a:tbl>
              <a:tblPr/>
              <a:tblGrid>
                <a:gridCol w="609600"/>
                <a:gridCol w="914400"/>
                <a:gridCol w="990600"/>
                <a:gridCol w="182562"/>
                <a:gridCol w="208280"/>
                <a:gridCol w="2225675"/>
                <a:gridCol w="938212"/>
                <a:gridCol w="693738"/>
                <a:gridCol w="182562"/>
                <a:gridCol w="242888"/>
              </a:tblGrid>
              <a:tr h="428625">
                <a:tc rowSpan="9">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操作系统</a:t>
                      </a:r>
                      <a:endPar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rowSpan="9">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操作系统</a:t>
                      </a:r>
                      <a:endPar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6731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196KB       </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46KB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hMerge="1">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196KB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46KB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hMerge="1">
                  <a:tcPr/>
                </a:tc>
              </a:tr>
              <a:tr h="427038">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1</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1</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r>
              <a:tr h="428625">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2(32KB)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2(32KB)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384175">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40KB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38KB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5(36KB)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428625">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2</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40KB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2KB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hMerge="1">
                  <a:tcPr/>
                </a:tc>
              </a:tr>
              <a:tr h="384175">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4(40KB)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itchFamily="2" charset="-122"/>
                        </a:rPr>
                        <a:t>新的空闲分区</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r>
              <a:tr h="427038">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60KB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4(40KB)</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674688">
                <a:tc v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3</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60KB</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r>
              <a:tr h="468313">
                <a:tc gridSpan="6">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cPr/>
                </a:tc>
                <a:tc hMerge="1">
                  <a:tcPr/>
                </a:tc>
                <a:tc hMerge="1">
                  <a:tcPr/>
                </a:tc>
                <a:tc hMerge="1">
                  <a:tcPr/>
                </a:tc>
                <a:tc h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rPr>
                        <a:t>3</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hMerge="1">
                  <a:tcPr/>
                </a:tc>
              </a:tr>
            </a:tbl>
          </a:graphicData>
        </a:graphic>
      </p:graphicFrame>
      <p:sp>
        <p:nvSpPr>
          <p:cNvPr id="29775" name="Rectangle 79"/>
          <p:cNvSpPr>
            <a:spLocks noChangeArrowheads="1"/>
          </p:cNvSpPr>
          <p:nvPr/>
        </p:nvSpPr>
        <p:spPr bwMode="auto">
          <a:xfrm>
            <a:off x="188913" y="2327275"/>
            <a:ext cx="685800" cy="381000"/>
          </a:xfrm>
          <a:prstGeom prst="rect">
            <a:avLst/>
          </a:prstGeom>
          <a:solidFill>
            <a:srgbClr val="FFFFFF"/>
          </a:solidFill>
          <a:ln w="9525">
            <a:solidFill>
              <a:srgbClr val="000000"/>
            </a:solidFill>
            <a:miter lim="800000"/>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118KB</a:t>
            </a:r>
            <a:endParaRPr kumimoji="0" lang="en-US" altLang="zh-CN" sz="1800">
              <a:solidFill>
                <a:srgbClr val="FF0000"/>
              </a:solidFill>
              <a:latin typeface="+mn-ea"/>
              <a:ea typeface="+mn-ea"/>
            </a:endParaRPr>
          </a:p>
        </p:txBody>
      </p:sp>
      <p:sp>
        <p:nvSpPr>
          <p:cNvPr id="29776" name="Text Box 80"/>
          <p:cNvSpPr txBox="1">
            <a:spLocks noChangeArrowheads="1"/>
          </p:cNvSpPr>
          <p:nvPr/>
        </p:nvSpPr>
        <p:spPr bwMode="auto">
          <a:xfrm>
            <a:off x="36513" y="1870075"/>
            <a:ext cx="12954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华文细黑" pitchFamily="2" charset="-122"/>
                <a:ea typeface="华文细黑" pitchFamily="2" charset="-122"/>
              </a:rPr>
              <a:t>链表头指针</a:t>
            </a:r>
            <a:endParaRPr kumimoji="0" lang="zh-CN" altLang="en-US" sz="1600">
              <a:solidFill>
                <a:srgbClr val="C0504D"/>
              </a:solidFill>
              <a:latin typeface="华文细黑" pitchFamily="2" charset="-122"/>
              <a:ea typeface="华文细黑" pitchFamily="2" charset="-122"/>
            </a:endParaRPr>
          </a:p>
        </p:txBody>
      </p:sp>
      <p:sp>
        <p:nvSpPr>
          <p:cNvPr id="29777" name="Line 81"/>
          <p:cNvSpPr>
            <a:spLocks noChangeShapeType="1"/>
          </p:cNvSpPr>
          <p:nvPr/>
        </p:nvSpPr>
        <p:spPr bwMode="auto">
          <a:xfrm>
            <a:off x="874713" y="2479675"/>
            <a:ext cx="8382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78" name="Line 82"/>
          <p:cNvSpPr>
            <a:spLocks noChangeShapeType="1"/>
          </p:cNvSpPr>
          <p:nvPr/>
        </p:nvSpPr>
        <p:spPr bwMode="auto">
          <a:xfrm flipH="1">
            <a:off x="1403350" y="2997200"/>
            <a:ext cx="381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79" name="Line 83"/>
          <p:cNvSpPr>
            <a:spLocks noChangeShapeType="1"/>
          </p:cNvSpPr>
          <p:nvPr/>
        </p:nvSpPr>
        <p:spPr bwMode="auto">
          <a:xfrm flipV="1">
            <a:off x="1403350" y="1196975"/>
            <a:ext cx="0" cy="18002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80" name="Line 84"/>
          <p:cNvSpPr>
            <a:spLocks noChangeShapeType="1"/>
          </p:cNvSpPr>
          <p:nvPr/>
        </p:nvSpPr>
        <p:spPr bwMode="auto">
          <a:xfrm>
            <a:off x="1408113" y="1206500"/>
            <a:ext cx="3048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81" name="Line 85"/>
          <p:cNvSpPr>
            <a:spLocks noChangeShapeType="1"/>
          </p:cNvSpPr>
          <p:nvPr/>
        </p:nvSpPr>
        <p:spPr bwMode="auto">
          <a:xfrm flipH="1">
            <a:off x="1187450" y="1773238"/>
            <a:ext cx="685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82" name="Line 86"/>
          <p:cNvSpPr>
            <a:spLocks noChangeShapeType="1"/>
          </p:cNvSpPr>
          <p:nvPr/>
        </p:nvSpPr>
        <p:spPr bwMode="auto">
          <a:xfrm>
            <a:off x="1187450" y="1773238"/>
            <a:ext cx="0" cy="19431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83" name="Line 87"/>
          <p:cNvSpPr>
            <a:spLocks noChangeShapeType="1"/>
          </p:cNvSpPr>
          <p:nvPr/>
        </p:nvSpPr>
        <p:spPr bwMode="auto">
          <a:xfrm>
            <a:off x="1179513" y="3721100"/>
            <a:ext cx="5334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84" name="Text Box 88"/>
          <p:cNvSpPr txBox="1">
            <a:spLocks noChangeArrowheads="1"/>
          </p:cNvSpPr>
          <p:nvPr/>
        </p:nvSpPr>
        <p:spPr bwMode="auto">
          <a:xfrm>
            <a:off x="4075113" y="444500"/>
            <a:ext cx="6858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endParaRPr kumimoji="0" lang="en-US" altLang="zh-CN" sz="1800">
              <a:solidFill>
                <a:srgbClr val="000000"/>
              </a:solidFill>
              <a:latin typeface="华文细黑" pitchFamily="2" charset="-122"/>
              <a:ea typeface="华文细黑" pitchFamily="2" charset="-122"/>
            </a:endParaRPr>
          </a:p>
        </p:txBody>
      </p:sp>
      <p:sp>
        <p:nvSpPr>
          <p:cNvPr id="29785" name="Text Box 89"/>
          <p:cNvSpPr txBox="1">
            <a:spLocks noChangeArrowheads="1"/>
          </p:cNvSpPr>
          <p:nvPr/>
        </p:nvSpPr>
        <p:spPr bwMode="auto">
          <a:xfrm>
            <a:off x="3998913" y="825500"/>
            <a:ext cx="9144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40KB</a:t>
            </a:r>
            <a:endParaRPr kumimoji="0" lang="en-US" altLang="zh-CN" sz="1600">
              <a:solidFill>
                <a:srgbClr val="000000"/>
              </a:solidFill>
              <a:latin typeface="华文细黑" pitchFamily="2" charset="-122"/>
              <a:ea typeface="华文细黑" pitchFamily="2" charset="-122"/>
            </a:endParaRPr>
          </a:p>
        </p:txBody>
      </p:sp>
      <p:sp>
        <p:nvSpPr>
          <p:cNvPr id="29786" name="Text Box 90"/>
          <p:cNvSpPr txBox="1">
            <a:spLocks noChangeArrowheads="1"/>
          </p:cNvSpPr>
          <p:nvPr/>
        </p:nvSpPr>
        <p:spPr bwMode="auto">
          <a:xfrm>
            <a:off x="4075113" y="1892300"/>
            <a:ext cx="7620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86KB</a:t>
            </a:r>
            <a:endParaRPr kumimoji="0" lang="en-US" altLang="zh-CN" sz="1600">
              <a:solidFill>
                <a:srgbClr val="000000"/>
              </a:solidFill>
              <a:latin typeface="华文细黑" pitchFamily="2" charset="-122"/>
              <a:ea typeface="华文细黑" pitchFamily="2" charset="-122"/>
            </a:endParaRPr>
          </a:p>
        </p:txBody>
      </p:sp>
      <p:sp>
        <p:nvSpPr>
          <p:cNvPr id="29787" name="Text Box 91"/>
          <p:cNvSpPr txBox="1">
            <a:spLocks noChangeArrowheads="1"/>
          </p:cNvSpPr>
          <p:nvPr/>
        </p:nvSpPr>
        <p:spPr bwMode="auto">
          <a:xfrm>
            <a:off x="3998913" y="2273300"/>
            <a:ext cx="8382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118KB</a:t>
            </a:r>
            <a:endParaRPr kumimoji="0" lang="en-US" altLang="zh-CN" sz="1600">
              <a:solidFill>
                <a:srgbClr val="000000"/>
              </a:solidFill>
              <a:latin typeface="华文细黑" pitchFamily="2" charset="-122"/>
              <a:ea typeface="华文细黑" pitchFamily="2" charset="-122"/>
            </a:endParaRPr>
          </a:p>
        </p:txBody>
      </p:sp>
      <p:sp>
        <p:nvSpPr>
          <p:cNvPr id="29788" name="Text Box 92"/>
          <p:cNvSpPr txBox="1">
            <a:spLocks noChangeArrowheads="1"/>
          </p:cNvSpPr>
          <p:nvPr/>
        </p:nvSpPr>
        <p:spPr bwMode="auto">
          <a:xfrm>
            <a:off x="3998913" y="3111500"/>
            <a:ext cx="9144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156KB</a:t>
            </a:r>
            <a:endParaRPr kumimoji="0" lang="en-US" altLang="zh-CN" sz="1600">
              <a:solidFill>
                <a:srgbClr val="000000"/>
              </a:solidFill>
              <a:latin typeface="华文细黑" pitchFamily="2" charset="-122"/>
              <a:ea typeface="华文细黑" pitchFamily="2" charset="-122"/>
            </a:endParaRPr>
          </a:p>
        </p:txBody>
      </p:sp>
      <p:sp>
        <p:nvSpPr>
          <p:cNvPr id="29789" name="Text Box 93"/>
          <p:cNvSpPr txBox="1">
            <a:spLocks noChangeArrowheads="1"/>
          </p:cNvSpPr>
          <p:nvPr/>
        </p:nvSpPr>
        <p:spPr bwMode="auto">
          <a:xfrm>
            <a:off x="3998913" y="3568700"/>
            <a:ext cx="9144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196KB</a:t>
            </a:r>
            <a:endParaRPr kumimoji="0" lang="en-US" altLang="zh-CN" sz="1600">
              <a:solidFill>
                <a:srgbClr val="000000"/>
              </a:solidFill>
              <a:latin typeface="华文细黑" pitchFamily="2" charset="-122"/>
              <a:ea typeface="华文细黑" pitchFamily="2" charset="-122"/>
            </a:endParaRPr>
          </a:p>
        </p:txBody>
      </p:sp>
      <p:sp>
        <p:nvSpPr>
          <p:cNvPr id="29790" name="Text Box 94"/>
          <p:cNvSpPr txBox="1">
            <a:spLocks noChangeArrowheads="1"/>
          </p:cNvSpPr>
          <p:nvPr/>
        </p:nvSpPr>
        <p:spPr bwMode="auto">
          <a:xfrm>
            <a:off x="3998913" y="4559300"/>
            <a:ext cx="990600" cy="3048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400">
                <a:solidFill>
                  <a:srgbClr val="000000"/>
                </a:solidFill>
                <a:latin typeface="华文细黑" pitchFamily="2" charset="-122"/>
                <a:ea typeface="华文细黑" pitchFamily="2" charset="-122"/>
              </a:rPr>
              <a:t>256KB-1</a:t>
            </a:r>
            <a:endParaRPr kumimoji="0" lang="en-US" altLang="zh-CN" sz="1400">
              <a:solidFill>
                <a:srgbClr val="000000"/>
              </a:solidFill>
              <a:latin typeface="华文细黑" pitchFamily="2" charset="-122"/>
              <a:ea typeface="华文细黑" pitchFamily="2" charset="-122"/>
            </a:endParaRPr>
          </a:p>
        </p:txBody>
      </p:sp>
      <p:sp>
        <p:nvSpPr>
          <p:cNvPr id="29791" name="Rectangle 95"/>
          <p:cNvSpPr>
            <a:spLocks noChangeArrowheads="1"/>
          </p:cNvSpPr>
          <p:nvPr/>
        </p:nvSpPr>
        <p:spPr bwMode="auto">
          <a:xfrm>
            <a:off x="4913313" y="2622550"/>
            <a:ext cx="762000" cy="381000"/>
          </a:xfrm>
          <a:prstGeom prst="rect">
            <a:avLst/>
          </a:prstGeom>
          <a:solidFill>
            <a:srgbClr val="FFFFFF"/>
          </a:solidFill>
          <a:ln w="9525">
            <a:solidFill>
              <a:srgbClr val="000000"/>
            </a:solidFill>
            <a:miter lim="800000"/>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154KB</a:t>
            </a:r>
            <a:endParaRPr kumimoji="0" lang="en-US" altLang="zh-CN" sz="1800">
              <a:solidFill>
                <a:srgbClr val="FF0000"/>
              </a:solidFill>
              <a:latin typeface="+mn-ea"/>
              <a:ea typeface="+mn-ea"/>
            </a:endParaRPr>
          </a:p>
        </p:txBody>
      </p:sp>
      <p:sp>
        <p:nvSpPr>
          <p:cNvPr id="29792" name="Text Box 96"/>
          <p:cNvSpPr txBox="1">
            <a:spLocks noChangeArrowheads="1"/>
          </p:cNvSpPr>
          <p:nvPr/>
        </p:nvSpPr>
        <p:spPr bwMode="auto">
          <a:xfrm>
            <a:off x="4760913" y="2241550"/>
            <a:ext cx="12192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华文细黑" pitchFamily="2" charset="-122"/>
                <a:ea typeface="华文细黑" pitchFamily="2" charset="-122"/>
              </a:rPr>
              <a:t>链表头指针</a:t>
            </a:r>
            <a:endParaRPr kumimoji="0" lang="zh-CN" altLang="en-US" sz="1600">
              <a:solidFill>
                <a:srgbClr val="C0504D"/>
              </a:solidFill>
              <a:latin typeface="华文细黑" pitchFamily="2" charset="-122"/>
              <a:ea typeface="华文细黑" pitchFamily="2" charset="-122"/>
            </a:endParaRPr>
          </a:p>
        </p:txBody>
      </p:sp>
      <p:sp>
        <p:nvSpPr>
          <p:cNvPr id="29793" name="Line 97"/>
          <p:cNvSpPr>
            <a:spLocks noChangeShapeType="1"/>
          </p:cNvSpPr>
          <p:nvPr/>
        </p:nvSpPr>
        <p:spPr bwMode="auto">
          <a:xfrm>
            <a:off x="5675313" y="2851150"/>
            <a:ext cx="5334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94" name="Line 98"/>
          <p:cNvSpPr>
            <a:spLocks noChangeShapeType="1"/>
          </p:cNvSpPr>
          <p:nvPr/>
        </p:nvSpPr>
        <p:spPr bwMode="auto">
          <a:xfrm flipH="1">
            <a:off x="6011863" y="3429000"/>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5" name="Line 99"/>
          <p:cNvSpPr>
            <a:spLocks noChangeShapeType="1"/>
          </p:cNvSpPr>
          <p:nvPr/>
        </p:nvSpPr>
        <p:spPr bwMode="auto">
          <a:xfrm flipH="1" flipV="1">
            <a:off x="6011863" y="1125538"/>
            <a:ext cx="0" cy="2303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6" name="Line 100"/>
          <p:cNvSpPr>
            <a:spLocks noChangeShapeType="1"/>
          </p:cNvSpPr>
          <p:nvPr/>
        </p:nvSpPr>
        <p:spPr bwMode="auto">
          <a:xfrm>
            <a:off x="6056313" y="1130300"/>
            <a:ext cx="1524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97" name="Line 101"/>
          <p:cNvSpPr>
            <a:spLocks noChangeShapeType="1"/>
          </p:cNvSpPr>
          <p:nvPr/>
        </p:nvSpPr>
        <p:spPr bwMode="auto">
          <a:xfrm flipH="1">
            <a:off x="5940425" y="1773238"/>
            <a:ext cx="381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8" name="Line 102"/>
          <p:cNvSpPr>
            <a:spLocks noChangeShapeType="1"/>
          </p:cNvSpPr>
          <p:nvPr/>
        </p:nvSpPr>
        <p:spPr bwMode="auto">
          <a:xfrm>
            <a:off x="5940425" y="1773238"/>
            <a:ext cx="0" cy="26638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9" name="Line 103"/>
          <p:cNvSpPr>
            <a:spLocks noChangeShapeType="1"/>
          </p:cNvSpPr>
          <p:nvPr/>
        </p:nvSpPr>
        <p:spPr bwMode="auto">
          <a:xfrm>
            <a:off x="5940425" y="4437063"/>
            <a:ext cx="3048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00" name="Text Box 104"/>
          <p:cNvSpPr txBox="1">
            <a:spLocks noChangeArrowheads="1"/>
          </p:cNvSpPr>
          <p:nvPr/>
        </p:nvSpPr>
        <p:spPr bwMode="auto">
          <a:xfrm>
            <a:off x="8342313" y="368300"/>
            <a:ext cx="4572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endParaRPr kumimoji="0" lang="en-US" altLang="zh-CN" sz="1800">
              <a:solidFill>
                <a:srgbClr val="000000"/>
              </a:solidFill>
              <a:latin typeface="华文细黑" pitchFamily="2" charset="-122"/>
              <a:ea typeface="华文细黑" pitchFamily="2" charset="-122"/>
            </a:endParaRPr>
          </a:p>
        </p:txBody>
      </p:sp>
      <p:sp>
        <p:nvSpPr>
          <p:cNvPr id="29801" name="Text Box 105"/>
          <p:cNvSpPr txBox="1">
            <a:spLocks noChangeArrowheads="1"/>
          </p:cNvSpPr>
          <p:nvPr/>
        </p:nvSpPr>
        <p:spPr bwMode="auto">
          <a:xfrm>
            <a:off x="8266113" y="825500"/>
            <a:ext cx="7620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40KB</a:t>
            </a:r>
            <a:endParaRPr kumimoji="0" lang="en-US" altLang="zh-CN" sz="1600">
              <a:solidFill>
                <a:srgbClr val="000000"/>
              </a:solidFill>
              <a:latin typeface="华文细黑" pitchFamily="2" charset="-122"/>
              <a:ea typeface="华文细黑" pitchFamily="2" charset="-122"/>
            </a:endParaRPr>
          </a:p>
        </p:txBody>
      </p:sp>
      <p:sp>
        <p:nvSpPr>
          <p:cNvPr id="29802" name="Text Box 106"/>
          <p:cNvSpPr txBox="1">
            <a:spLocks noChangeArrowheads="1"/>
          </p:cNvSpPr>
          <p:nvPr/>
        </p:nvSpPr>
        <p:spPr bwMode="auto">
          <a:xfrm>
            <a:off x="8266113" y="1816100"/>
            <a:ext cx="9144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86KB</a:t>
            </a:r>
            <a:endParaRPr kumimoji="0" lang="en-US" altLang="zh-CN" sz="1800">
              <a:solidFill>
                <a:srgbClr val="000000"/>
              </a:solidFill>
              <a:latin typeface="华文细黑" pitchFamily="2" charset="-122"/>
              <a:ea typeface="华文细黑" pitchFamily="2" charset="-122"/>
            </a:endParaRPr>
          </a:p>
        </p:txBody>
      </p:sp>
      <p:sp>
        <p:nvSpPr>
          <p:cNvPr id="29803" name="Text Box 107"/>
          <p:cNvSpPr txBox="1">
            <a:spLocks noChangeArrowheads="1"/>
          </p:cNvSpPr>
          <p:nvPr/>
        </p:nvSpPr>
        <p:spPr bwMode="auto">
          <a:xfrm>
            <a:off x="8266113" y="2349500"/>
            <a:ext cx="9144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118KB</a:t>
            </a:r>
            <a:endParaRPr kumimoji="0" lang="en-US" altLang="zh-CN" sz="1800">
              <a:solidFill>
                <a:srgbClr val="000000"/>
              </a:solidFill>
              <a:latin typeface="华文细黑" pitchFamily="2" charset="-122"/>
              <a:ea typeface="华文细黑" pitchFamily="2" charset="-122"/>
            </a:endParaRPr>
          </a:p>
        </p:txBody>
      </p:sp>
      <p:sp>
        <p:nvSpPr>
          <p:cNvPr id="29804" name="Text Box 108"/>
          <p:cNvSpPr txBox="1">
            <a:spLocks noChangeArrowheads="1"/>
          </p:cNvSpPr>
          <p:nvPr/>
        </p:nvSpPr>
        <p:spPr bwMode="auto">
          <a:xfrm>
            <a:off x="8266113" y="2730500"/>
            <a:ext cx="9144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154KB</a:t>
            </a:r>
            <a:endParaRPr kumimoji="0" lang="en-US" altLang="zh-CN" sz="1800">
              <a:solidFill>
                <a:srgbClr val="000000"/>
              </a:solidFill>
              <a:latin typeface="华文细黑" pitchFamily="2" charset="-122"/>
              <a:ea typeface="华文细黑" pitchFamily="2" charset="-122"/>
            </a:endParaRPr>
          </a:p>
        </p:txBody>
      </p:sp>
      <p:sp>
        <p:nvSpPr>
          <p:cNvPr id="29805" name="Text Box 109"/>
          <p:cNvSpPr txBox="1">
            <a:spLocks noChangeArrowheads="1"/>
          </p:cNvSpPr>
          <p:nvPr/>
        </p:nvSpPr>
        <p:spPr bwMode="auto">
          <a:xfrm>
            <a:off x="8266113" y="3492500"/>
            <a:ext cx="9144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156KB</a:t>
            </a:r>
            <a:endParaRPr kumimoji="0" lang="en-US" altLang="zh-CN" sz="1800">
              <a:solidFill>
                <a:srgbClr val="000000"/>
              </a:solidFill>
              <a:latin typeface="华文细黑" pitchFamily="2" charset="-122"/>
              <a:ea typeface="华文细黑" pitchFamily="2" charset="-122"/>
            </a:endParaRPr>
          </a:p>
        </p:txBody>
      </p:sp>
      <p:sp>
        <p:nvSpPr>
          <p:cNvPr id="29806" name="Text Box 110"/>
          <p:cNvSpPr txBox="1">
            <a:spLocks noChangeArrowheads="1"/>
          </p:cNvSpPr>
          <p:nvPr/>
        </p:nvSpPr>
        <p:spPr bwMode="auto">
          <a:xfrm>
            <a:off x="8266113" y="3949700"/>
            <a:ext cx="9144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196KB</a:t>
            </a:r>
            <a:endParaRPr kumimoji="0" lang="en-US" altLang="zh-CN" sz="1800">
              <a:solidFill>
                <a:srgbClr val="000000"/>
              </a:solidFill>
              <a:latin typeface="华文细黑" pitchFamily="2" charset="-122"/>
              <a:ea typeface="华文细黑" pitchFamily="2" charset="-122"/>
            </a:endParaRPr>
          </a:p>
        </p:txBody>
      </p:sp>
      <p:sp>
        <p:nvSpPr>
          <p:cNvPr id="29807" name="Text Box 111"/>
          <p:cNvSpPr txBox="1">
            <a:spLocks noChangeArrowheads="1"/>
          </p:cNvSpPr>
          <p:nvPr/>
        </p:nvSpPr>
        <p:spPr bwMode="auto">
          <a:xfrm>
            <a:off x="8266113" y="5092700"/>
            <a:ext cx="914400" cy="3048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400">
                <a:solidFill>
                  <a:srgbClr val="000000"/>
                </a:solidFill>
                <a:latin typeface="华文细黑" pitchFamily="2" charset="-122"/>
                <a:ea typeface="华文细黑" pitchFamily="2" charset="-122"/>
              </a:rPr>
              <a:t>256KB-1</a:t>
            </a:r>
            <a:endParaRPr kumimoji="0" lang="en-US" altLang="zh-CN" sz="1400">
              <a:solidFill>
                <a:srgbClr val="000000"/>
              </a:solidFill>
              <a:latin typeface="华文细黑" pitchFamily="2" charset="-122"/>
              <a:ea typeface="华文细黑" pitchFamily="2" charset="-122"/>
            </a:endParaRPr>
          </a:p>
        </p:txBody>
      </p:sp>
      <p:sp>
        <p:nvSpPr>
          <p:cNvPr id="29808" name="Text Box 112"/>
          <p:cNvSpPr txBox="1">
            <a:spLocks noChangeArrowheads="1"/>
          </p:cNvSpPr>
          <p:nvPr/>
        </p:nvSpPr>
        <p:spPr bwMode="auto">
          <a:xfrm>
            <a:off x="874713" y="5092700"/>
            <a:ext cx="3581400" cy="366713"/>
          </a:xfrm>
          <a:prstGeom prst="rect">
            <a:avLst/>
          </a:prstGeom>
          <a:noFill/>
          <a:ln>
            <a:noFill/>
          </a:ln>
          <a:effectLst/>
        </p:spPr>
        <p:txBody>
          <a:bodyPr>
            <a:spAutoFit/>
          </a:bodyPr>
          <a:lstStyle/>
          <a:p>
            <a:pPr fontAlgn="auto">
              <a:spcBef>
                <a:spcPct val="50000"/>
              </a:spcBef>
              <a:spcAft>
                <a:spcPts val="0"/>
              </a:spcAft>
              <a:defRPr/>
            </a:pPr>
            <a:endParaRPr kumimoji="0" lang="zh-CN" altLang="zh-CN" sz="1800">
              <a:latin typeface="+mn-ea"/>
              <a:ea typeface="+mn-ea"/>
            </a:endParaRPr>
          </a:p>
        </p:txBody>
      </p:sp>
      <p:sp>
        <p:nvSpPr>
          <p:cNvPr id="29809" name="Text Box 113"/>
          <p:cNvSpPr txBox="1">
            <a:spLocks noChangeArrowheads="1"/>
          </p:cNvSpPr>
          <p:nvPr/>
        </p:nvSpPr>
        <p:spPr bwMode="auto">
          <a:xfrm>
            <a:off x="646113" y="5473700"/>
            <a:ext cx="3429000" cy="366713"/>
          </a:xfrm>
          <a:prstGeom prst="rect">
            <a:avLst/>
          </a:prstGeom>
          <a:noFill/>
          <a:ln>
            <a:noFill/>
          </a:ln>
          <a:effectLst/>
        </p:spPr>
        <p:txBody>
          <a:bodyPr>
            <a:spAutoFit/>
          </a:bodyPr>
          <a:lstStyle/>
          <a:p>
            <a:pPr fontAlgn="auto">
              <a:spcBef>
                <a:spcPct val="50000"/>
              </a:spcBef>
              <a:spcAft>
                <a:spcPts val="0"/>
              </a:spcAft>
              <a:defRPr/>
            </a:pPr>
            <a:endParaRPr kumimoji="0" lang="zh-CN" altLang="zh-CN" sz="1800">
              <a:latin typeface="+mn-ea"/>
              <a:ea typeface="+mn-ea"/>
            </a:endParaRPr>
          </a:p>
        </p:txBody>
      </p:sp>
      <p:sp>
        <p:nvSpPr>
          <p:cNvPr id="29810" name="Text Box 114"/>
          <p:cNvSpPr txBox="1">
            <a:spLocks noChangeArrowheads="1"/>
          </p:cNvSpPr>
          <p:nvPr/>
        </p:nvSpPr>
        <p:spPr bwMode="auto">
          <a:xfrm>
            <a:off x="1027113" y="5473700"/>
            <a:ext cx="28956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(a)</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未进入内存之前</a:t>
            </a:r>
            <a:endParaRPr kumimoji="0" lang="zh-CN" altLang="en-US" sz="1800">
              <a:solidFill>
                <a:srgbClr val="0000FF"/>
              </a:solidFill>
              <a:latin typeface="华文细黑" pitchFamily="2" charset="-122"/>
              <a:ea typeface="华文细黑" pitchFamily="2" charset="-122"/>
            </a:endParaRPr>
          </a:p>
        </p:txBody>
      </p:sp>
      <p:sp>
        <p:nvSpPr>
          <p:cNvPr id="29811" name="Text Box 115"/>
          <p:cNvSpPr txBox="1">
            <a:spLocks noChangeArrowheads="1"/>
          </p:cNvSpPr>
          <p:nvPr/>
        </p:nvSpPr>
        <p:spPr bwMode="auto">
          <a:xfrm>
            <a:off x="5827713" y="5473700"/>
            <a:ext cx="27432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(b)</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进入内存之后</a:t>
            </a:r>
            <a:endParaRPr kumimoji="0" lang="zh-CN" altLang="en-US" sz="1800">
              <a:solidFill>
                <a:srgbClr val="0000FF"/>
              </a:solidFill>
              <a:latin typeface="华文细黑" pitchFamily="2" charset="-122"/>
              <a:ea typeface="华文细黑" pitchFamily="2" charset="-122"/>
            </a:endParaRPr>
          </a:p>
        </p:txBody>
      </p:sp>
      <p:sp>
        <p:nvSpPr>
          <p:cNvPr id="29812" name="Text Box 116"/>
          <p:cNvSpPr txBox="1">
            <a:spLocks noChangeArrowheads="1"/>
          </p:cNvSpPr>
          <p:nvPr/>
        </p:nvSpPr>
        <p:spPr bwMode="auto">
          <a:xfrm>
            <a:off x="1712913" y="6007100"/>
            <a:ext cx="5715000" cy="396875"/>
          </a:xfrm>
          <a:prstGeom prst="rect">
            <a:avLst/>
          </a:prstGeom>
          <a:noFill/>
          <a:ln>
            <a:noFill/>
          </a:ln>
          <a:effectLst/>
        </p:spPr>
        <p:txBody>
          <a:bodyPr>
            <a:spAutoFit/>
          </a:bodyPr>
          <a:lstStyle/>
          <a:p>
            <a:pPr algn="ctr" fontAlgn="auto">
              <a:spcBef>
                <a:spcPct val="50000"/>
              </a:spcBef>
              <a:spcAft>
                <a:spcPts val="0"/>
              </a:spcAft>
              <a:defRPr/>
            </a:pPr>
            <a:r>
              <a:rPr kumimoji="0" lang="zh-CN" altLang="en-US" sz="2000" dirty="0">
                <a:solidFill>
                  <a:srgbClr val="0000FF"/>
                </a:solidFill>
                <a:latin typeface="+mn-ea"/>
                <a:ea typeface="+mn-ea"/>
              </a:rPr>
              <a:t>最佳适应算法的空闲分区链表组织形式</a:t>
            </a:r>
            <a:endParaRPr kumimoji="0" lang="zh-CN" altLang="en-US" sz="2000" dirty="0">
              <a:solidFill>
                <a:srgbClr val="0000FF"/>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812"/>
                                        </p:tgtEl>
                                        <p:attrNameLst>
                                          <p:attrName>style.visibility</p:attrName>
                                        </p:attrNameLst>
                                      </p:cBhvr>
                                      <p:to>
                                        <p:strVal val="visible"/>
                                      </p:to>
                                    </p:set>
                                    <p:animEffect transition="in" filter="fade">
                                      <p:cBhvr>
                                        <p:cTn id="7" dur="500"/>
                                        <p:tgtEl>
                                          <p:spTgt spid="298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4247"/>
                                        </p:tgtEl>
                                        <p:attrNameLst>
                                          <p:attrName>style.visibility</p:attrName>
                                        </p:attrNameLst>
                                      </p:cBhvr>
                                      <p:to>
                                        <p:strVal val="visible"/>
                                      </p:to>
                                    </p:set>
                                    <p:animEffect transition="in" filter="fade">
                                      <p:cBhvr>
                                        <p:cTn id="12" dur="500"/>
                                        <p:tgtEl>
                                          <p:spTgt spid="5942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800"/>
                                        </p:tgtEl>
                                        <p:attrNameLst>
                                          <p:attrName>style.visibility</p:attrName>
                                        </p:attrNameLst>
                                      </p:cBhvr>
                                      <p:to>
                                        <p:strVal val="visible"/>
                                      </p:to>
                                    </p:set>
                                    <p:animEffect transition="in" filter="fade">
                                      <p:cBhvr>
                                        <p:cTn id="15" dur="500"/>
                                        <p:tgtEl>
                                          <p:spTgt spid="2980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801"/>
                                        </p:tgtEl>
                                        <p:attrNameLst>
                                          <p:attrName>style.visibility</p:attrName>
                                        </p:attrNameLst>
                                      </p:cBhvr>
                                      <p:to>
                                        <p:strVal val="visible"/>
                                      </p:to>
                                    </p:set>
                                    <p:animEffect transition="in" filter="fade">
                                      <p:cBhvr>
                                        <p:cTn id="18" dur="500"/>
                                        <p:tgtEl>
                                          <p:spTgt spid="2980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803"/>
                                        </p:tgtEl>
                                        <p:attrNameLst>
                                          <p:attrName>style.visibility</p:attrName>
                                        </p:attrNameLst>
                                      </p:cBhvr>
                                      <p:to>
                                        <p:strVal val="visible"/>
                                      </p:to>
                                    </p:set>
                                    <p:animEffect transition="in" filter="fade">
                                      <p:cBhvr>
                                        <p:cTn id="21" dur="500"/>
                                        <p:tgtEl>
                                          <p:spTgt spid="2980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802"/>
                                        </p:tgtEl>
                                        <p:attrNameLst>
                                          <p:attrName>style.visibility</p:attrName>
                                        </p:attrNameLst>
                                      </p:cBhvr>
                                      <p:to>
                                        <p:strVal val="visible"/>
                                      </p:to>
                                    </p:set>
                                    <p:animEffect transition="in" filter="fade">
                                      <p:cBhvr>
                                        <p:cTn id="24" dur="500"/>
                                        <p:tgtEl>
                                          <p:spTgt spid="2980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804"/>
                                        </p:tgtEl>
                                        <p:attrNameLst>
                                          <p:attrName>style.visibility</p:attrName>
                                        </p:attrNameLst>
                                      </p:cBhvr>
                                      <p:to>
                                        <p:strVal val="visible"/>
                                      </p:to>
                                    </p:set>
                                    <p:animEffect transition="in" filter="fade">
                                      <p:cBhvr>
                                        <p:cTn id="27" dur="500"/>
                                        <p:tgtEl>
                                          <p:spTgt spid="2980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805"/>
                                        </p:tgtEl>
                                        <p:attrNameLst>
                                          <p:attrName>style.visibility</p:attrName>
                                        </p:attrNameLst>
                                      </p:cBhvr>
                                      <p:to>
                                        <p:strVal val="visible"/>
                                      </p:to>
                                    </p:set>
                                    <p:animEffect transition="in" filter="fade">
                                      <p:cBhvr>
                                        <p:cTn id="30" dur="500"/>
                                        <p:tgtEl>
                                          <p:spTgt spid="298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806"/>
                                        </p:tgtEl>
                                        <p:attrNameLst>
                                          <p:attrName>style.visibility</p:attrName>
                                        </p:attrNameLst>
                                      </p:cBhvr>
                                      <p:to>
                                        <p:strVal val="visible"/>
                                      </p:to>
                                    </p:set>
                                    <p:animEffect transition="in" filter="fade">
                                      <p:cBhvr>
                                        <p:cTn id="33" dur="500"/>
                                        <p:tgtEl>
                                          <p:spTgt spid="2980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807"/>
                                        </p:tgtEl>
                                        <p:attrNameLst>
                                          <p:attrName>style.visibility</p:attrName>
                                        </p:attrNameLst>
                                      </p:cBhvr>
                                      <p:to>
                                        <p:strVal val="visible"/>
                                      </p:to>
                                    </p:set>
                                    <p:animEffect transition="in" filter="fade">
                                      <p:cBhvr>
                                        <p:cTn id="36" dur="500"/>
                                        <p:tgtEl>
                                          <p:spTgt spid="2980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790"/>
                                        </p:tgtEl>
                                        <p:attrNameLst>
                                          <p:attrName>style.visibility</p:attrName>
                                        </p:attrNameLst>
                                      </p:cBhvr>
                                      <p:to>
                                        <p:strVal val="visible"/>
                                      </p:to>
                                    </p:set>
                                    <p:animEffect transition="in" filter="fade">
                                      <p:cBhvr>
                                        <p:cTn id="39" dur="500"/>
                                        <p:tgtEl>
                                          <p:spTgt spid="297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789"/>
                                        </p:tgtEl>
                                        <p:attrNameLst>
                                          <p:attrName>style.visibility</p:attrName>
                                        </p:attrNameLst>
                                      </p:cBhvr>
                                      <p:to>
                                        <p:strVal val="visible"/>
                                      </p:to>
                                    </p:set>
                                    <p:animEffect transition="in" filter="fade">
                                      <p:cBhvr>
                                        <p:cTn id="42" dur="500"/>
                                        <p:tgtEl>
                                          <p:spTgt spid="297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788"/>
                                        </p:tgtEl>
                                        <p:attrNameLst>
                                          <p:attrName>style.visibility</p:attrName>
                                        </p:attrNameLst>
                                      </p:cBhvr>
                                      <p:to>
                                        <p:strVal val="visible"/>
                                      </p:to>
                                    </p:set>
                                    <p:animEffect transition="in" filter="fade">
                                      <p:cBhvr>
                                        <p:cTn id="45" dur="500"/>
                                        <p:tgtEl>
                                          <p:spTgt spid="2978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787"/>
                                        </p:tgtEl>
                                        <p:attrNameLst>
                                          <p:attrName>style.visibility</p:attrName>
                                        </p:attrNameLst>
                                      </p:cBhvr>
                                      <p:to>
                                        <p:strVal val="visible"/>
                                      </p:to>
                                    </p:set>
                                    <p:animEffect transition="in" filter="fade">
                                      <p:cBhvr>
                                        <p:cTn id="48" dur="500"/>
                                        <p:tgtEl>
                                          <p:spTgt spid="2978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786"/>
                                        </p:tgtEl>
                                        <p:attrNameLst>
                                          <p:attrName>style.visibility</p:attrName>
                                        </p:attrNameLst>
                                      </p:cBhvr>
                                      <p:to>
                                        <p:strVal val="visible"/>
                                      </p:to>
                                    </p:set>
                                    <p:animEffect transition="in" filter="fade">
                                      <p:cBhvr>
                                        <p:cTn id="51" dur="500"/>
                                        <p:tgtEl>
                                          <p:spTgt spid="2978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785"/>
                                        </p:tgtEl>
                                        <p:attrNameLst>
                                          <p:attrName>style.visibility</p:attrName>
                                        </p:attrNameLst>
                                      </p:cBhvr>
                                      <p:to>
                                        <p:strVal val="visible"/>
                                      </p:to>
                                    </p:set>
                                    <p:animEffect transition="in" filter="fade">
                                      <p:cBhvr>
                                        <p:cTn id="54" dur="500"/>
                                        <p:tgtEl>
                                          <p:spTgt spid="2978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784"/>
                                        </p:tgtEl>
                                        <p:attrNameLst>
                                          <p:attrName>style.visibility</p:attrName>
                                        </p:attrNameLst>
                                      </p:cBhvr>
                                      <p:to>
                                        <p:strVal val="visible"/>
                                      </p:to>
                                    </p:set>
                                    <p:animEffect transition="in" filter="fade">
                                      <p:cBhvr>
                                        <p:cTn id="57" dur="500"/>
                                        <p:tgtEl>
                                          <p:spTgt spid="2978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810"/>
                                        </p:tgtEl>
                                        <p:attrNameLst>
                                          <p:attrName>style.visibility</p:attrName>
                                        </p:attrNameLst>
                                      </p:cBhvr>
                                      <p:to>
                                        <p:strVal val="visible"/>
                                      </p:to>
                                    </p:set>
                                    <p:animEffect transition="in" filter="fade">
                                      <p:cBhvr>
                                        <p:cTn id="62" dur="500"/>
                                        <p:tgtEl>
                                          <p:spTgt spid="2981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811"/>
                                        </p:tgtEl>
                                        <p:attrNameLst>
                                          <p:attrName>style.visibility</p:attrName>
                                        </p:attrNameLst>
                                      </p:cBhvr>
                                      <p:to>
                                        <p:strVal val="visible"/>
                                      </p:to>
                                    </p:set>
                                    <p:animEffect transition="in" filter="fade">
                                      <p:cBhvr>
                                        <p:cTn id="65" dur="500"/>
                                        <p:tgtEl>
                                          <p:spTgt spid="2981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9775"/>
                                        </p:tgtEl>
                                        <p:attrNameLst>
                                          <p:attrName>style.visibility</p:attrName>
                                        </p:attrNameLst>
                                      </p:cBhvr>
                                      <p:to>
                                        <p:strVal val="visible"/>
                                      </p:to>
                                    </p:set>
                                    <p:animEffect transition="in" filter="fade">
                                      <p:cBhvr>
                                        <p:cTn id="70" dur="500"/>
                                        <p:tgtEl>
                                          <p:spTgt spid="2977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777"/>
                                        </p:tgtEl>
                                        <p:attrNameLst>
                                          <p:attrName>style.visibility</p:attrName>
                                        </p:attrNameLst>
                                      </p:cBhvr>
                                      <p:to>
                                        <p:strVal val="visible"/>
                                      </p:to>
                                    </p:set>
                                    <p:animEffect transition="in" filter="fade">
                                      <p:cBhvr>
                                        <p:cTn id="73" dur="500"/>
                                        <p:tgtEl>
                                          <p:spTgt spid="2977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776"/>
                                        </p:tgtEl>
                                        <p:attrNameLst>
                                          <p:attrName>style.visibility</p:attrName>
                                        </p:attrNameLst>
                                      </p:cBhvr>
                                      <p:to>
                                        <p:strVal val="visible"/>
                                      </p:to>
                                    </p:set>
                                    <p:animEffect transition="in" filter="fade">
                                      <p:cBhvr>
                                        <p:cTn id="76" dur="500"/>
                                        <p:tgtEl>
                                          <p:spTgt spid="2977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9778"/>
                                        </p:tgtEl>
                                        <p:attrNameLst>
                                          <p:attrName>style.visibility</p:attrName>
                                        </p:attrNameLst>
                                      </p:cBhvr>
                                      <p:to>
                                        <p:strVal val="visible"/>
                                      </p:to>
                                    </p:set>
                                    <p:animEffect transition="in" filter="fade">
                                      <p:cBhvr>
                                        <p:cTn id="81" dur="500"/>
                                        <p:tgtEl>
                                          <p:spTgt spid="2977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9779"/>
                                        </p:tgtEl>
                                        <p:attrNameLst>
                                          <p:attrName>style.visibility</p:attrName>
                                        </p:attrNameLst>
                                      </p:cBhvr>
                                      <p:to>
                                        <p:strVal val="visible"/>
                                      </p:to>
                                    </p:set>
                                    <p:animEffect transition="in" filter="fade">
                                      <p:cBhvr>
                                        <p:cTn id="84" dur="500"/>
                                        <p:tgtEl>
                                          <p:spTgt spid="2977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9780"/>
                                        </p:tgtEl>
                                        <p:attrNameLst>
                                          <p:attrName>style.visibility</p:attrName>
                                        </p:attrNameLst>
                                      </p:cBhvr>
                                      <p:to>
                                        <p:strVal val="visible"/>
                                      </p:to>
                                    </p:set>
                                    <p:animEffect transition="in" filter="fade">
                                      <p:cBhvr>
                                        <p:cTn id="87" dur="500"/>
                                        <p:tgtEl>
                                          <p:spTgt spid="2978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9783"/>
                                        </p:tgtEl>
                                        <p:attrNameLst>
                                          <p:attrName>style.visibility</p:attrName>
                                        </p:attrNameLst>
                                      </p:cBhvr>
                                      <p:to>
                                        <p:strVal val="visible"/>
                                      </p:to>
                                    </p:set>
                                    <p:animEffect transition="in" filter="fade">
                                      <p:cBhvr>
                                        <p:cTn id="92" dur="500"/>
                                        <p:tgtEl>
                                          <p:spTgt spid="2978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782"/>
                                        </p:tgtEl>
                                        <p:attrNameLst>
                                          <p:attrName>style.visibility</p:attrName>
                                        </p:attrNameLst>
                                      </p:cBhvr>
                                      <p:to>
                                        <p:strVal val="visible"/>
                                      </p:to>
                                    </p:set>
                                    <p:animEffect transition="in" filter="fade">
                                      <p:cBhvr>
                                        <p:cTn id="95" dur="500"/>
                                        <p:tgtEl>
                                          <p:spTgt spid="2978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781"/>
                                        </p:tgtEl>
                                        <p:attrNameLst>
                                          <p:attrName>style.visibility</p:attrName>
                                        </p:attrNameLst>
                                      </p:cBhvr>
                                      <p:to>
                                        <p:strVal val="visible"/>
                                      </p:to>
                                    </p:set>
                                    <p:animEffect transition="in" filter="fade">
                                      <p:cBhvr>
                                        <p:cTn id="98" dur="500"/>
                                        <p:tgtEl>
                                          <p:spTgt spid="2978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9791"/>
                                        </p:tgtEl>
                                        <p:attrNameLst>
                                          <p:attrName>style.visibility</p:attrName>
                                        </p:attrNameLst>
                                      </p:cBhvr>
                                      <p:to>
                                        <p:strVal val="visible"/>
                                      </p:to>
                                    </p:set>
                                    <p:animEffect transition="in" filter="fade">
                                      <p:cBhvr>
                                        <p:cTn id="103" dur="500"/>
                                        <p:tgtEl>
                                          <p:spTgt spid="2979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9793"/>
                                        </p:tgtEl>
                                        <p:attrNameLst>
                                          <p:attrName>style.visibility</p:attrName>
                                        </p:attrNameLst>
                                      </p:cBhvr>
                                      <p:to>
                                        <p:strVal val="visible"/>
                                      </p:to>
                                    </p:set>
                                    <p:animEffect transition="in" filter="fade">
                                      <p:cBhvr>
                                        <p:cTn id="106" dur="500"/>
                                        <p:tgtEl>
                                          <p:spTgt spid="2979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792"/>
                                        </p:tgtEl>
                                        <p:attrNameLst>
                                          <p:attrName>style.visibility</p:attrName>
                                        </p:attrNameLst>
                                      </p:cBhvr>
                                      <p:to>
                                        <p:strVal val="visible"/>
                                      </p:to>
                                    </p:set>
                                    <p:animEffect transition="in" filter="fade">
                                      <p:cBhvr>
                                        <p:cTn id="109" dur="500"/>
                                        <p:tgtEl>
                                          <p:spTgt spid="2979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9795"/>
                                        </p:tgtEl>
                                        <p:attrNameLst>
                                          <p:attrName>style.visibility</p:attrName>
                                        </p:attrNameLst>
                                      </p:cBhvr>
                                      <p:to>
                                        <p:strVal val="visible"/>
                                      </p:to>
                                    </p:set>
                                    <p:animEffect transition="in" filter="fade">
                                      <p:cBhvr>
                                        <p:cTn id="114" dur="500"/>
                                        <p:tgtEl>
                                          <p:spTgt spid="2979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9794"/>
                                        </p:tgtEl>
                                        <p:attrNameLst>
                                          <p:attrName>style.visibility</p:attrName>
                                        </p:attrNameLst>
                                      </p:cBhvr>
                                      <p:to>
                                        <p:strVal val="visible"/>
                                      </p:to>
                                    </p:set>
                                    <p:animEffect transition="in" filter="fade">
                                      <p:cBhvr>
                                        <p:cTn id="117" dur="500"/>
                                        <p:tgtEl>
                                          <p:spTgt spid="2979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9796"/>
                                        </p:tgtEl>
                                        <p:attrNameLst>
                                          <p:attrName>style.visibility</p:attrName>
                                        </p:attrNameLst>
                                      </p:cBhvr>
                                      <p:to>
                                        <p:strVal val="visible"/>
                                      </p:to>
                                    </p:set>
                                    <p:animEffect transition="in" filter="fade">
                                      <p:cBhvr>
                                        <p:cTn id="120" dur="500"/>
                                        <p:tgtEl>
                                          <p:spTgt spid="29796"/>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9799"/>
                                        </p:tgtEl>
                                        <p:attrNameLst>
                                          <p:attrName>style.visibility</p:attrName>
                                        </p:attrNameLst>
                                      </p:cBhvr>
                                      <p:to>
                                        <p:strVal val="visible"/>
                                      </p:to>
                                    </p:set>
                                    <p:animEffect transition="in" filter="fade">
                                      <p:cBhvr>
                                        <p:cTn id="125" dur="500"/>
                                        <p:tgtEl>
                                          <p:spTgt spid="2979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9798"/>
                                        </p:tgtEl>
                                        <p:attrNameLst>
                                          <p:attrName>style.visibility</p:attrName>
                                        </p:attrNameLst>
                                      </p:cBhvr>
                                      <p:to>
                                        <p:strVal val="visible"/>
                                      </p:to>
                                    </p:set>
                                    <p:animEffect transition="in" filter="fade">
                                      <p:cBhvr>
                                        <p:cTn id="128" dur="500"/>
                                        <p:tgtEl>
                                          <p:spTgt spid="29798"/>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9797"/>
                                        </p:tgtEl>
                                        <p:attrNameLst>
                                          <p:attrName>style.visibility</p:attrName>
                                        </p:attrNameLst>
                                      </p:cBhvr>
                                      <p:to>
                                        <p:strVal val="visible"/>
                                      </p:to>
                                    </p:set>
                                    <p:animEffect transition="in" filter="fade">
                                      <p:cBhvr>
                                        <p:cTn id="131" dur="500"/>
                                        <p:tgtEl>
                                          <p:spTgt spid="29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75" grpId="0" animBg="1"/>
      <p:bldP spid="29776" grpId="0"/>
      <p:bldP spid="29777" grpId="0" animBg="1"/>
      <p:bldP spid="29778" grpId="0" animBg="1"/>
      <p:bldP spid="29779" grpId="0" animBg="1"/>
      <p:bldP spid="29780" grpId="0" animBg="1"/>
      <p:bldP spid="29781" grpId="0" animBg="1"/>
      <p:bldP spid="29782" grpId="0" animBg="1"/>
      <p:bldP spid="29783" grpId="0" animBg="1"/>
      <p:bldP spid="29784" grpId="0"/>
      <p:bldP spid="29785" grpId="0"/>
      <p:bldP spid="29786" grpId="0"/>
      <p:bldP spid="29787" grpId="0"/>
      <p:bldP spid="29788" grpId="0"/>
      <p:bldP spid="29789" grpId="0"/>
      <p:bldP spid="29790" grpId="0"/>
      <p:bldP spid="29791" grpId="0" animBg="1"/>
      <p:bldP spid="29792" grpId="0"/>
      <p:bldP spid="29793" grpId="0" animBg="1"/>
      <p:bldP spid="29794" grpId="0" animBg="1"/>
      <p:bldP spid="29795" grpId="0" animBg="1"/>
      <p:bldP spid="29796" grpId="0" animBg="1"/>
      <p:bldP spid="29797" grpId="0" animBg="1"/>
      <p:bldP spid="29798" grpId="0" animBg="1"/>
      <p:bldP spid="29799" grpId="0" animBg="1"/>
      <p:bldP spid="29800" grpId="0"/>
      <p:bldP spid="29801" grpId="0"/>
      <p:bldP spid="29802" grpId="0"/>
      <p:bldP spid="29803" grpId="0"/>
      <p:bldP spid="29804" grpId="0"/>
      <p:bldP spid="29805" grpId="0"/>
      <p:bldP spid="29806" grpId="0"/>
      <p:bldP spid="29807" grpId="0"/>
      <p:bldP spid="29810" grpId="0"/>
      <p:bldP spid="29811" grpId="0"/>
      <p:bldP spid="298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3.1.1 </a:t>
            </a:r>
            <a:r>
              <a:rPr kumimoji="0" lang="zh-CN" altLang="en-US" sz="4000" b="1">
                <a:solidFill>
                  <a:srgbClr val="FE0000"/>
                </a:solidFill>
                <a:ea typeface="黑体" pitchFamily="49" charset="-122"/>
                <a:cs typeface="Times New Roman" panose="02020603050405020304" pitchFamily="18" charset="0"/>
              </a:rPr>
              <a:t>存储系统的结构</a:t>
            </a:r>
            <a:endParaRPr kumimoji="0" lang="zh-CN" altLang="en-US" sz="4000" b="1">
              <a:solidFill>
                <a:srgbClr val="FE0000"/>
              </a:solidFill>
              <a:ea typeface="黑体" pitchFamily="49" charset="-122"/>
              <a:cs typeface="Times New Roman" panose="02020603050405020304" pitchFamily="18" charset="0"/>
            </a:endParaRPr>
          </a:p>
        </p:txBody>
      </p:sp>
      <p:sp>
        <p:nvSpPr>
          <p:cNvPr id="7" name="内容占位符 6"/>
          <p:cNvSpPr/>
          <p:nvPr/>
        </p:nvSpPr>
        <p:spPr bwMode="auto">
          <a:xfrm>
            <a:off x="457200" y="1365250"/>
            <a:ext cx="82296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Font typeface="Arial" panose="020B0604020202020204" pitchFamily="34" charset="0"/>
              <a:buNone/>
            </a:pPr>
            <a:r>
              <a:rPr kumimoji="0" lang="en-US" altLang="zh-CN" sz="1600" b="1" dirty="0">
                <a:solidFill>
                  <a:srgbClr val="FF0000"/>
                </a:solidFill>
              </a:rPr>
              <a:t>L1 cache reference					0.5 </a:t>
            </a:r>
            <a:r>
              <a:rPr kumimoji="0" lang="en-US" altLang="zh-CN" sz="1600" b="1" dirty="0" smtClean="0">
                <a:solidFill>
                  <a:srgbClr val="FF0000"/>
                </a:solidFill>
              </a:rPr>
              <a:t>ns</a:t>
            </a:r>
            <a:endParaRPr kumimoji="0" lang="en-US" altLang="zh-CN" sz="1600" b="1" dirty="0" smtClean="0">
              <a:solidFill>
                <a:srgbClr val="FF0000"/>
              </a:solidFill>
            </a:endParaRPr>
          </a:p>
          <a:p>
            <a:pPr marL="342900" indent="-342900">
              <a:lnSpc>
                <a:spcPct val="110000"/>
              </a:lnSpc>
              <a:spcBef>
                <a:spcPct val="20000"/>
              </a:spcBef>
              <a:buFont typeface="Arial" panose="020B0604020202020204" pitchFamily="34" charset="0"/>
              <a:buNone/>
            </a:pPr>
            <a:r>
              <a:rPr kumimoji="0" lang="en-US" altLang="zh-CN" sz="1600" b="1" dirty="0" smtClean="0"/>
              <a:t>Branch </a:t>
            </a:r>
            <a:r>
              <a:rPr kumimoji="0" lang="en-US" altLang="zh-CN" sz="1600" b="1" dirty="0" err="1"/>
              <a:t>mispredict</a:t>
            </a:r>
            <a:r>
              <a:rPr kumimoji="0" lang="en-US" altLang="zh-CN" sz="1600" b="1" dirty="0"/>
              <a:t> 					5 </a:t>
            </a:r>
            <a:r>
              <a:rPr kumimoji="0" lang="en-US" altLang="zh-CN" sz="1600" b="1" dirty="0" smtClean="0"/>
              <a:t>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solidFill>
                  <a:srgbClr val="FF0000"/>
                </a:solidFill>
              </a:rPr>
              <a:t>L2 </a:t>
            </a:r>
            <a:r>
              <a:rPr kumimoji="0" lang="en-US" altLang="zh-CN" sz="1600" b="1" dirty="0">
                <a:solidFill>
                  <a:srgbClr val="FF0000"/>
                </a:solidFill>
              </a:rPr>
              <a:t>cache reference 					7 </a:t>
            </a:r>
            <a:r>
              <a:rPr kumimoji="0" lang="en-US" altLang="zh-CN" sz="1600" b="1" dirty="0" smtClean="0">
                <a:solidFill>
                  <a:srgbClr val="FF0000"/>
                </a:solidFill>
              </a:rPr>
              <a:t>ns</a:t>
            </a:r>
            <a:endParaRPr kumimoji="0" lang="en-US" altLang="zh-CN" sz="1600" b="1" dirty="0" smtClean="0">
              <a:solidFill>
                <a:srgbClr val="FF0000"/>
              </a:solidFill>
            </a:endParaRPr>
          </a:p>
          <a:p>
            <a:pPr marL="342900" indent="-342900">
              <a:lnSpc>
                <a:spcPct val="110000"/>
              </a:lnSpc>
              <a:spcBef>
                <a:spcPct val="20000"/>
              </a:spcBef>
              <a:buFont typeface="Arial" panose="020B0604020202020204" pitchFamily="34" charset="0"/>
              <a:buNone/>
            </a:pPr>
            <a:r>
              <a:rPr kumimoji="0" lang="en-US" altLang="zh-CN" sz="1600" b="1" dirty="0" err="1" smtClean="0"/>
              <a:t>Mutex</a:t>
            </a:r>
            <a:r>
              <a:rPr kumimoji="0" lang="en-US" altLang="zh-CN" sz="1600" b="1" dirty="0" smtClean="0"/>
              <a:t> </a:t>
            </a:r>
            <a:r>
              <a:rPr kumimoji="0" lang="en-US" altLang="zh-CN" sz="1600" b="1" dirty="0"/>
              <a:t>lock/unlock 				                  </a:t>
            </a:r>
            <a:r>
              <a:rPr kumimoji="0" lang="en-US" altLang="zh-CN" sz="1600" b="1" dirty="0" smtClean="0"/>
              <a:t>25 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solidFill>
                  <a:srgbClr val="FF0000"/>
                </a:solidFill>
              </a:rPr>
              <a:t>Main </a:t>
            </a:r>
            <a:r>
              <a:rPr kumimoji="0" lang="en-US" altLang="zh-CN" sz="1600" b="1" dirty="0">
                <a:solidFill>
                  <a:srgbClr val="FF0000"/>
                </a:solidFill>
              </a:rPr>
              <a:t>memory reference 			                  100 </a:t>
            </a:r>
            <a:r>
              <a:rPr kumimoji="0" lang="en-US" altLang="zh-CN" sz="1600" b="1" dirty="0" smtClean="0">
                <a:solidFill>
                  <a:srgbClr val="FF0000"/>
                </a:solidFill>
              </a:rPr>
              <a:t>ns</a:t>
            </a:r>
            <a:endParaRPr kumimoji="0" lang="en-US" altLang="zh-CN" sz="1600" b="1" dirty="0" smtClean="0">
              <a:solidFill>
                <a:srgbClr val="FF0000"/>
              </a:solidFill>
            </a:endParaRPr>
          </a:p>
          <a:p>
            <a:pPr marL="342900" indent="-342900">
              <a:lnSpc>
                <a:spcPct val="110000"/>
              </a:lnSpc>
              <a:spcBef>
                <a:spcPct val="20000"/>
              </a:spcBef>
              <a:buFont typeface="Arial" panose="020B0604020202020204" pitchFamily="34" charset="0"/>
              <a:buNone/>
            </a:pPr>
            <a:r>
              <a:rPr kumimoji="0" lang="en-US" altLang="zh-CN" sz="1600" b="1" dirty="0" smtClean="0"/>
              <a:t>Compress </a:t>
            </a:r>
            <a:r>
              <a:rPr kumimoji="0" lang="en-US" altLang="zh-CN" sz="1600" b="1" dirty="0"/>
              <a:t>1K bytes with Zippy 			                  </a:t>
            </a:r>
            <a:r>
              <a:rPr kumimoji="0" lang="en-US" altLang="zh-CN" sz="1600" b="1" dirty="0" smtClean="0"/>
              <a:t>3,000 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t>Send </a:t>
            </a:r>
            <a:r>
              <a:rPr kumimoji="0" lang="en-US" altLang="zh-CN" sz="1600" b="1" dirty="0"/>
              <a:t>2K bytes over 1 </a:t>
            </a:r>
            <a:r>
              <a:rPr kumimoji="0" lang="en-US" altLang="zh-CN" sz="1600" b="1" dirty="0" err="1"/>
              <a:t>Gbps</a:t>
            </a:r>
            <a:r>
              <a:rPr kumimoji="0" lang="en-US" altLang="zh-CN" sz="1600" b="1" dirty="0"/>
              <a:t> network 		                  20,000 </a:t>
            </a:r>
            <a:r>
              <a:rPr kumimoji="0" lang="en-US" altLang="zh-CN" sz="1600" b="1" dirty="0" smtClean="0"/>
              <a:t>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t>SSD random read                                                                             150.000ns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t>Read </a:t>
            </a:r>
            <a:r>
              <a:rPr kumimoji="0" lang="en-US" altLang="zh-CN" sz="1600" b="1" dirty="0"/>
              <a:t>1 MB sequentially from memory 		                  250,000 </a:t>
            </a:r>
            <a:r>
              <a:rPr kumimoji="0" lang="en-US" altLang="zh-CN" sz="1600" b="1" dirty="0" smtClean="0"/>
              <a:t>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t>Round </a:t>
            </a:r>
            <a:r>
              <a:rPr kumimoji="0" lang="en-US" altLang="zh-CN" sz="1600" b="1" dirty="0"/>
              <a:t>trip within same datacenter 		                  500,000 </a:t>
            </a:r>
            <a:r>
              <a:rPr kumimoji="0" lang="en-US" altLang="zh-CN" sz="1600" b="1" dirty="0" smtClean="0"/>
              <a:t>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t>Read 1MB sequentially from SSD*                                                 1,000,000ns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solidFill>
                  <a:srgbClr val="FF0000"/>
                </a:solidFill>
              </a:rPr>
              <a:t>Disk </a:t>
            </a:r>
            <a:r>
              <a:rPr kumimoji="0" lang="en-US" altLang="zh-CN" sz="1600" b="1" dirty="0">
                <a:solidFill>
                  <a:srgbClr val="FF0000"/>
                </a:solidFill>
              </a:rPr>
              <a:t>seek 				                                    10,000,000 </a:t>
            </a:r>
            <a:r>
              <a:rPr kumimoji="0" lang="en-US" altLang="zh-CN" sz="1600" b="1" dirty="0" smtClean="0">
                <a:solidFill>
                  <a:srgbClr val="FF0000"/>
                </a:solidFill>
              </a:rPr>
              <a:t>ns</a:t>
            </a:r>
            <a:endParaRPr kumimoji="0" lang="en-US" altLang="zh-CN" sz="1600" b="1" dirty="0" smtClean="0">
              <a:solidFill>
                <a:srgbClr val="FF0000"/>
              </a:solidFill>
            </a:endParaRPr>
          </a:p>
          <a:p>
            <a:pPr marL="342900" indent="-342900">
              <a:lnSpc>
                <a:spcPct val="110000"/>
              </a:lnSpc>
              <a:spcBef>
                <a:spcPct val="20000"/>
              </a:spcBef>
              <a:buFont typeface="Arial" panose="020B0604020202020204" pitchFamily="34" charset="0"/>
              <a:buNone/>
            </a:pPr>
            <a:r>
              <a:rPr kumimoji="0" lang="en-US" altLang="zh-CN" sz="1600" b="1" dirty="0" smtClean="0"/>
              <a:t>Read </a:t>
            </a:r>
            <a:r>
              <a:rPr kumimoji="0" lang="en-US" altLang="zh-CN" sz="1600" b="1" dirty="0"/>
              <a:t>1 MB sequentially from disk 		                  </a:t>
            </a:r>
            <a:r>
              <a:rPr kumimoji="0" lang="en-US" altLang="zh-CN" sz="1600" b="1" dirty="0" smtClean="0"/>
              <a:t>20,000,000 ns</a:t>
            </a:r>
            <a:endParaRPr kumimoji="0" lang="en-US" altLang="zh-CN" sz="1600" b="1" dirty="0" smtClean="0"/>
          </a:p>
          <a:p>
            <a:pPr marL="342900" indent="-342900">
              <a:lnSpc>
                <a:spcPct val="110000"/>
              </a:lnSpc>
              <a:spcBef>
                <a:spcPct val="20000"/>
              </a:spcBef>
              <a:buFont typeface="Arial" panose="020B0604020202020204" pitchFamily="34" charset="0"/>
              <a:buNone/>
            </a:pPr>
            <a:r>
              <a:rPr kumimoji="0" lang="en-US" altLang="zh-CN" sz="1600" b="1" dirty="0" smtClean="0"/>
              <a:t>Send </a:t>
            </a:r>
            <a:r>
              <a:rPr kumimoji="0" lang="en-US" altLang="zh-CN" sz="1600" b="1" dirty="0"/>
              <a:t>packet CA-&gt;Netherlands-&gt;CA 	                                    150,000,000 ns </a:t>
            </a:r>
            <a:endParaRPr kumimoji="0" lang="en-US" altLang="zh-CN" sz="1600" b="1" dirty="0"/>
          </a:p>
        </p:txBody>
      </p:sp>
      <p:sp>
        <p:nvSpPr>
          <p:cNvPr id="558095" name="TextBox 7"/>
          <p:cNvSpPr txBox="1">
            <a:spLocks noChangeArrowheads="1"/>
          </p:cNvSpPr>
          <p:nvPr/>
        </p:nvSpPr>
        <p:spPr bwMode="auto">
          <a:xfrm>
            <a:off x="1115616" y="5900762"/>
            <a:ext cx="6989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600" dirty="0">
                <a:latin typeface="Arial" panose="020B0604020202020204" pitchFamily="34" charset="0"/>
                <a:ea typeface="华文细黑" pitchFamily="2" charset="-122"/>
              </a:rPr>
              <a:t>source: http://architects.dzone.com/articles/every-programmer-should-know</a:t>
            </a:r>
            <a:endParaRPr kumimoji="0" lang="en-US" altLang="zh-CN" sz="1600" dirty="0">
              <a:latin typeface="Arial" panose="020B0604020202020204" pitchFamily="34"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ircle(in)">
                                      <p:cBhvr>
                                        <p:cTn id="10" dur="2000"/>
                                        <p:tgtEl>
                                          <p:spTgt spid="7">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circle(in)">
                                      <p:cBhvr>
                                        <p:cTn id="13" dur="2000"/>
                                        <p:tgtEl>
                                          <p:spTgt spid="7">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circle(in)">
                                      <p:cBhvr>
                                        <p:cTn id="16" dur="2000"/>
                                        <p:tgtEl>
                                          <p:spTgt spid="7">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ircle(in)">
                                      <p:cBhvr>
                                        <p:cTn id="19" dur="2000"/>
                                        <p:tgtEl>
                                          <p:spTgt spid="7">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ircle(in)">
                                      <p:cBhvr>
                                        <p:cTn id="22" dur="2000"/>
                                        <p:tgtEl>
                                          <p:spTgt spid="7">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circle(in)">
                                      <p:cBhvr>
                                        <p:cTn id="25" dur="2000"/>
                                        <p:tgtEl>
                                          <p:spTgt spid="7">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circle(in)">
                                      <p:cBhvr>
                                        <p:cTn id="28" dur="2000"/>
                                        <p:tgtEl>
                                          <p:spTgt spid="7">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circle(in)">
                                      <p:cBhvr>
                                        <p:cTn id="31" dur="2000"/>
                                        <p:tgtEl>
                                          <p:spTgt spid="7">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circle(in)">
                                      <p:cBhvr>
                                        <p:cTn id="34" dur="2000"/>
                                        <p:tgtEl>
                                          <p:spTgt spid="7">
                                            <p:txEl>
                                              <p:pRg st="9" end="9"/>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ircle(in)">
                                      <p:cBhvr>
                                        <p:cTn id="37" dur="2000"/>
                                        <p:tgtEl>
                                          <p:spTgt spid="7">
                                            <p:txEl>
                                              <p:pRg st="10" end="10"/>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circle(in)">
                                      <p:cBhvr>
                                        <p:cTn id="40" dur="2000"/>
                                        <p:tgtEl>
                                          <p:spTgt spid="7">
                                            <p:txEl>
                                              <p:pRg st="11" end="11"/>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circle(in)">
                                      <p:cBhvr>
                                        <p:cTn id="43" dur="2000"/>
                                        <p:tgtEl>
                                          <p:spTgt spid="7">
                                            <p:txEl>
                                              <p:pRg st="12" end="12"/>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circle(in)">
                                      <p:cBhvr>
                                        <p:cTn id="46" dur="2000"/>
                                        <p:tgtEl>
                                          <p:spTgt spid="7">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8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p:cNvSpPr>
          <p:nvPr>
            <p:ph type="body" idx="4294967295"/>
          </p:nvPr>
        </p:nvSpPr>
        <p:spPr>
          <a:xfrm>
            <a:off x="0" y="1052513"/>
            <a:ext cx="8569325" cy="5113337"/>
          </a:xfrm>
        </p:spPr>
        <p:txBody>
          <a:bodyPr/>
          <a:lstStyle/>
          <a:p>
            <a:pPr>
              <a:spcAft>
                <a:spcPct val="10000"/>
              </a:spcAft>
              <a:buFont typeface="Wingdings" panose="05000000000000000000" pitchFamily="2" charset="2"/>
              <a:buChar char="l"/>
            </a:pPr>
            <a:r>
              <a:rPr lang="zh-CN" altLang="en-US" b="0" dirty="0">
                <a:ea typeface="黑体" pitchFamily="49" charset="-122"/>
              </a:rPr>
              <a:t>分区分配算法</a:t>
            </a:r>
            <a:r>
              <a:rPr lang="en-US" altLang="zh-CN" b="0" dirty="0">
                <a:latin typeface="黑体"/>
                <a:ea typeface="黑体" pitchFamily="49" charset="-122"/>
              </a:rPr>
              <a:t>——</a:t>
            </a:r>
            <a:r>
              <a:rPr lang="zh-CN" altLang="en-US" b="0" dirty="0">
                <a:ea typeface="黑体" pitchFamily="49" charset="-122"/>
              </a:rPr>
              <a:t>最坏（差）适应算法</a:t>
            </a:r>
            <a:endParaRPr lang="zh-CN" altLang="en-US" b="0" dirty="0">
              <a:ea typeface="黑体"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基本思想</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每次分配内存时，总是把能满足要求又是最大的空闲分区分配给作业。</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优点</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留下来的空闲分区较大，便于下次利用。</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缺点</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大的空间分区不易保留，对大作业不利。</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要求</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空闲分区表或空闲分区链按</a:t>
            </a:r>
            <a:r>
              <a:rPr lang="zh-CN" altLang="en-US" dirty="0">
                <a:solidFill>
                  <a:srgbClr val="FF0000"/>
                </a:solidFill>
                <a:latin typeface="楷体_GB2312" pitchFamily="49" charset="-122"/>
                <a:ea typeface="楷体_GB2312" pitchFamily="49" charset="-122"/>
              </a:rPr>
              <a:t>容量</a:t>
            </a:r>
            <a:r>
              <a:rPr lang="zh-CN" altLang="en-US" b="0" dirty="0">
                <a:latin typeface="楷体_GB2312" pitchFamily="49" charset="-122"/>
                <a:ea typeface="楷体_GB2312" pitchFamily="49" charset="-122"/>
              </a:rPr>
              <a:t>从大到小排列。</a:t>
            </a:r>
            <a:endParaRPr lang="zh-CN" altLang="en-US" b="0" dirty="0">
              <a:latin typeface="楷体_GB2312" pitchFamily="49" charset="-122"/>
              <a:ea typeface="楷体_GB2312" pitchFamily="49" charset="-122"/>
            </a:endParaRPr>
          </a:p>
        </p:txBody>
      </p:sp>
      <p:sp>
        <p:nvSpPr>
          <p:cNvPr id="30413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4130">
                                            <p:txEl>
                                              <p:pRg st="0" end="0"/>
                                            </p:txEl>
                                          </p:spTgt>
                                        </p:tgtEl>
                                        <p:attrNameLst>
                                          <p:attrName>style.visibility</p:attrName>
                                        </p:attrNameLst>
                                      </p:cBhvr>
                                      <p:to>
                                        <p:strVal val="visible"/>
                                      </p:to>
                                    </p:set>
                                    <p:anim calcmode="lin" valueType="num">
                                      <p:cBhvr additive="base">
                                        <p:cTn id="7" dur="500" fill="hold"/>
                                        <p:tgtEl>
                                          <p:spTgt spid="3041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1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4130">
                                            <p:txEl>
                                              <p:pRg st="1" end="1"/>
                                            </p:txEl>
                                          </p:spTgt>
                                        </p:tgtEl>
                                        <p:attrNameLst>
                                          <p:attrName>style.visibility</p:attrName>
                                        </p:attrNameLst>
                                      </p:cBhvr>
                                      <p:to>
                                        <p:strVal val="visible"/>
                                      </p:to>
                                    </p:set>
                                    <p:anim calcmode="lin" valueType="num">
                                      <p:cBhvr additive="base">
                                        <p:cTn id="13" dur="500" fill="hold"/>
                                        <p:tgtEl>
                                          <p:spTgt spid="3041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41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4130">
                                            <p:txEl>
                                              <p:pRg st="2" end="2"/>
                                            </p:txEl>
                                          </p:spTgt>
                                        </p:tgtEl>
                                        <p:attrNameLst>
                                          <p:attrName>style.visibility</p:attrName>
                                        </p:attrNameLst>
                                      </p:cBhvr>
                                      <p:to>
                                        <p:strVal val="visible"/>
                                      </p:to>
                                    </p:set>
                                    <p:animEffect transition="in" filter="circle(in)">
                                      <p:cBhvr>
                                        <p:cTn id="19" dur="2000"/>
                                        <p:tgtEl>
                                          <p:spTgt spid="30413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04130">
                                            <p:txEl>
                                              <p:pRg st="3" end="3"/>
                                            </p:txEl>
                                          </p:spTgt>
                                        </p:tgtEl>
                                        <p:attrNameLst>
                                          <p:attrName>style.visibility</p:attrName>
                                        </p:attrNameLst>
                                      </p:cBhvr>
                                      <p:to>
                                        <p:strVal val="visible"/>
                                      </p:to>
                                    </p:set>
                                    <p:anim calcmode="lin" valueType="num">
                                      <p:cBhvr additive="base">
                                        <p:cTn id="24" dur="500" fill="hold"/>
                                        <p:tgtEl>
                                          <p:spTgt spid="304130">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41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04130">
                                            <p:txEl>
                                              <p:pRg st="4" end="4"/>
                                            </p:txEl>
                                          </p:spTgt>
                                        </p:tgtEl>
                                        <p:attrNameLst>
                                          <p:attrName>style.visibility</p:attrName>
                                        </p:attrNameLst>
                                      </p:cBhvr>
                                      <p:to>
                                        <p:strVal val="visible"/>
                                      </p:to>
                                    </p:set>
                                    <p:animEffect transition="in" filter="circle(in)">
                                      <p:cBhvr>
                                        <p:cTn id="30" dur="2000"/>
                                        <p:tgtEl>
                                          <p:spTgt spid="30413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4130">
                                            <p:txEl>
                                              <p:pRg st="5" end="5"/>
                                            </p:txEl>
                                          </p:spTgt>
                                        </p:tgtEl>
                                        <p:attrNameLst>
                                          <p:attrName>style.visibility</p:attrName>
                                        </p:attrNameLst>
                                      </p:cBhvr>
                                      <p:to>
                                        <p:strVal val="visible"/>
                                      </p:to>
                                    </p:set>
                                    <p:anim calcmode="lin" valueType="num">
                                      <p:cBhvr additive="base">
                                        <p:cTn id="35" dur="500" fill="hold"/>
                                        <p:tgtEl>
                                          <p:spTgt spid="304130">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41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04130">
                                            <p:txEl>
                                              <p:pRg st="6" end="6"/>
                                            </p:txEl>
                                          </p:spTgt>
                                        </p:tgtEl>
                                        <p:attrNameLst>
                                          <p:attrName>style.visibility</p:attrName>
                                        </p:attrNameLst>
                                      </p:cBhvr>
                                      <p:to>
                                        <p:strVal val="visible"/>
                                      </p:to>
                                    </p:set>
                                    <p:animEffect transition="in" filter="circle(in)">
                                      <p:cBhvr>
                                        <p:cTn id="41" dur="2000"/>
                                        <p:tgtEl>
                                          <p:spTgt spid="304130">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04130">
                                            <p:txEl>
                                              <p:pRg st="7" end="7"/>
                                            </p:txEl>
                                          </p:spTgt>
                                        </p:tgtEl>
                                        <p:attrNameLst>
                                          <p:attrName>style.visibility</p:attrName>
                                        </p:attrNameLst>
                                      </p:cBhvr>
                                      <p:to>
                                        <p:strVal val="visible"/>
                                      </p:to>
                                    </p:set>
                                    <p:anim calcmode="lin" valueType="num">
                                      <p:cBhvr additive="base">
                                        <p:cTn id="46" dur="500" fill="hold"/>
                                        <p:tgtEl>
                                          <p:spTgt spid="304130">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0413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04130">
                                            <p:txEl>
                                              <p:pRg st="8" end="8"/>
                                            </p:txEl>
                                          </p:spTgt>
                                        </p:tgtEl>
                                        <p:attrNameLst>
                                          <p:attrName>style.visibility</p:attrName>
                                        </p:attrNameLst>
                                      </p:cBhvr>
                                      <p:to>
                                        <p:strVal val="visible"/>
                                      </p:to>
                                    </p:set>
                                    <p:animEffect transition="in" filter="circle(in)">
                                      <p:cBhvr>
                                        <p:cTn id="52" dur="2000"/>
                                        <p:tgtEl>
                                          <p:spTgt spid="3041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33794" name="Group 2"/>
          <p:cNvGraphicFramePr>
            <a:graphicFrameLocks noGrp="1"/>
          </p:cNvGraphicFramePr>
          <p:nvPr/>
        </p:nvGraphicFramePr>
        <p:xfrm>
          <a:off x="1403350" y="596900"/>
          <a:ext cx="6883717" cy="4305935"/>
        </p:xfrm>
        <a:graphic>
          <a:graphicData uri="http://schemas.openxmlformats.org/drawingml/2006/table">
            <a:tbl>
              <a:tblPr/>
              <a:tblGrid>
                <a:gridCol w="381000"/>
                <a:gridCol w="990600"/>
                <a:gridCol w="1143000"/>
                <a:gridCol w="208280"/>
                <a:gridCol w="1951037"/>
                <a:gridCol w="838200"/>
                <a:gridCol w="914400"/>
                <a:gridCol w="457200"/>
              </a:tblGrid>
              <a:tr h="406400">
                <a:tc rowSpan="9">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操作系统</a:t>
                      </a:r>
                      <a:endPar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rowSpan="10">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操作系统</a:t>
                      </a:r>
                      <a:endPar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4064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118KB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46KB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118KB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46KB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r>
              <a:tr h="406400">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1</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1</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r>
              <a:tr h="406400">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2(32KB)</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2(32KB)</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4064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 </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38KB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232KB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38KB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r>
              <a:tr h="536575">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2</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2</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r>
              <a:tr h="406400">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4(40KB)</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4(40KB)</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4064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40KB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60KB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5(36KB)</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406400">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宋体" pitchFamily="2" charset="-122"/>
                        </a:rPr>
                        <a:t>空闲分区</a:t>
                      </a: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3</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rPr>
                        <a:t>24KB</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r>
              <a:tr h="504825">
                <a:tc gridSpan="4">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a:noFill/>
                    </a:lnR>
                    <a:lnT>
                      <a:noFill/>
                    </a:lnT>
                    <a:lnB>
                      <a:noFill/>
                    </a:lnB>
                    <a:lnTlToBr>
                      <a:noFill/>
                    </a:lnTlToBr>
                    <a:lnBlToTr>
                      <a:noFill/>
                    </a:lnBlToTr>
                    <a:noFill/>
                  </a:tcPr>
                </a:tc>
                <a:tc hMerge="1">
                  <a:tcPr/>
                </a:tc>
                <a:tc hMerge="1">
                  <a:tcPr/>
                </a:tc>
                <a:tc hMerge="1">
                  <a:tcPr/>
                </a:tc>
                <a:tc vMerge="1">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宋体" pitchFamily="2" charset="-122"/>
                        </a:rPr>
                        <a:t>新的空闲分区</a:t>
                      </a:r>
                      <a:endParaRPr kumimoji="0" lang="zh-CN" altLang="en-US" sz="16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tc hMerge="1">
                  <a:tcPr/>
                </a:tc>
                <a:tc hMerge="1">
                  <a:tcPr/>
                </a:tc>
              </a:tr>
            </a:tbl>
          </a:graphicData>
        </a:graphic>
      </p:graphicFrame>
      <p:sp>
        <p:nvSpPr>
          <p:cNvPr id="33872" name="Rectangle 80"/>
          <p:cNvSpPr>
            <a:spLocks noChangeArrowheads="1"/>
          </p:cNvSpPr>
          <p:nvPr/>
        </p:nvSpPr>
        <p:spPr bwMode="auto">
          <a:xfrm>
            <a:off x="336550" y="3332163"/>
            <a:ext cx="914400" cy="457200"/>
          </a:xfrm>
          <a:prstGeom prst="rect">
            <a:avLst/>
          </a:prstGeom>
          <a:solidFill>
            <a:srgbClr val="FFFFFF"/>
          </a:solidFill>
          <a:ln w="9525">
            <a:solidFill>
              <a:srgbClr val="000000"/>
            </a:solidFill>
            <a:miter lim="800000"/>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196KB</a:t>
            </a:r>
            <a:endParaRPr kumimoji="0" lang="en-US" altLang="zh-CN" sz="1800">
              <a:solidFill>
                <a:srgbClr val="FF0000"/>
              </a:solidFill>
              <a:latin typeface="+mn-ea"/>
              <a:ea typeface="+mn-ea"/>
            </a:endParaRPr>
          </a:p>
        </p:txBody>
      </p:sp>
      <p:sp>
        <p:nvSpPr>
          <p:cNvPr id="33873" name="Rectangle 81"/>
          <p:cNvSpPr>
            <a:spLocks noChangeArrowheads="1"/>
          </p:cNvSpPr>
          <p:nvPr/>
        </p:nvSpPr>
        <p:spPr bwMode="auto">
          <a:xfrm>
            <a:off x="4932363" y="908050"/>
            <a:ext cx="762000" cy="381000"/>
          </a:xfrm>
          <a:prstGeom prst="rect">
            <a:avLst/>
          </a:prstGeom>
          <a:solidFill>
            <a:srgbClr val="FFFFFF"/>
          </a:solidFill>
          <a:ln w="9525">
            <a:solidFill>
              <a:srgbClr val="000000"/>
            </a:solidFill>
            <a:miter lim="800000"/>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40KB</a:t>
            </a:r>
            <a:endParaRPr kumimoji="0" lang="en-US" altLang="zh-CN" sz="1800">
              <a:solidFill>
                <a:srgbClr val="FF0000"/>
              </a:solidFill>
              <a:latin typeface="+mn-ea"/>
              <a:ea typeface="+mn-ea"/>
            </a:endParaRPr>
          </a:p>
        </p:txBody>
      </p:sp>
      <p:sp>
        <p:nvSpPr>
          <p:cNvPr id="33874" name="Text Box 82"/>
          <p:cNvSpPr txBox="1">
            <a:spLocks noChangeArrowheads="1"/>
          </p:cNvSpPr>
          <p:nvPr/>
        </p:nvSpPr>
        <p:spPr bwMode="auto">
          <a:xfrm>
            <a:off x="107950" y="2874963"/>
            <a:ext cx="1371600" cy="366712"/>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800">
                <a:solidFill>
                  <a:srgbClr val="C0504D"/>
                </a:solidFill>
                <a:latin typeface="华文细黑" pitchFamily="2" charset="-122"/>
                <a:ea typeface="华文细黑" pitchFamily="2" charset="-122"/>
              </a:rPr>
              <a:t>链表头指针</a:t>
            </a:r>
            <a:endParaRPr kumimoji="0" lang="zh-CN" altLang="en-US" sz="1800">
              <a:solidFill>
                <a:srgbClr val="C0504D"/>
              </a:solidFill>
              <a:latin typeface="华文细黑" pitchFamily="2" charset="-122"/>
              <a:ea typeface="华文细黑" pitchFamily="2" charset="-122"/>
            </a:endParaRPr>
          </a:p>
        </p:txBody>
      </p:sp>
      <p:sp>
        <p:nvSpPr>
          <p:cNvPr id="33875" name="Text Box 83"/>
          <p:cNvSpPr txBox="1">
            <a:spLocks noChangeArrowheads="1"/>
          </p:cNvSpPr>
          <p:nvPr/>
        </p:nvSpPr>
        <p:spPr bwMode="auto">
          <a:xfrm>
            <a:off x="4700588" y="476250"/>
            <a:ext cx="16002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800">
                <a:solidFill>
                  <a:srgbClr val="C0504D"/>
                </a:solidFill>
                <a:latin typeface="华文细黑" pitchFamily="2" charset="-122"/>
                <a:ea typeface="华文细黑" pitchFamily="2" charset="-122"/>
              </a:rPr>
              <a:t>链表头指针</a:t>
            </a:r>
            <a:endParaRPr kumimoji="0" lang="zh-CN" altLang="en-US" sz="1800">
              <a:solidFill>
                <a:srgbClr val="C0504D"/>
              </a:solidFill>
              <a:latin typeface="华文细黑" pitchFamily="2" charset="-122"/>
              <a:ea typeface="华文细黑" pitchFamily="2" charset="-122"/>
            </a:endParaRPr>
          </a:p>
        </p:txBody>
      </p:sp>
      <p:sp>
        <p:nvSpPr>
          <p:cNvPr id="33876" name="Line 84"/>
          <p:cNvSpPr>
            <a:spLocks noChangeShapeType="1"/>
          </p:cNvSpPr>
          <p:nvPr/>
        </p:nvSpPr>
        <p:spPr bwMode="auto">
          <a:xfrm>
            <a:off x="5703888" y="1009650"/>
            <a:ext cx="381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7" name="Line 85"/>
          <p:cNvSpPr>
            <a:spLocks noChangeShapeType="1"/>
          </p:cNvSpPr>
          <p:nvPr/>
        </p:nvSpPr>
        <p:spPr bwMode="auto">
          <a:xfrm flipH="1">
            <a:off x="5746750" y="1663700"/>
            <a:ext cx="381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86"/>
          <p:cNvSpPr>
            <a:spLocks noChangeShapeType="1"/>
          </p:cNvSpPr>
          <p:nvPr/>
        </p:nvSpPr>
        <p:spPr bwMode="auto">
          <a:xfrm>
            <a:off x="5746750" y="1663700"/>
            <a:ext cx="0" cy="838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9" name="Line 87"/>
          <p:cNvSpPr>
            <a:spLocks noChangeShapeType="1"/>
          </p:cNvSpPr>
          <p:nvPr/>
        </p:nvSpPr>
        <p:spPr bwMode="auto">
          <a:xfrm>
            <a:off x="5746750" y="2501900"/>
            <a:ext cx="3048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0" name="Line 88"/>
          <p:cNvSpPr>
            <a:spLocks noChangeShapeType="1"/>
          </p:cNvSpPr>
          <p:nvPr/>
        </p:nvSpPr>
        <p:spPr bwMode="auto">
          <a:xfrm flipH="1">
            <a:off x="5670550" y="2882900"/>
            <a:ext cx="609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1" name="Line 89"/>
          <p:cNvSpPr>
            <a:spLocks noChangeShapeType="1"/>
          </p:cNvSpPr>
          <p:nvPr/>
        </p:nvSpPr>
        <p:spPr bwMode="auto">
          <a:xfrm>
            <a:off x="5670550" y="2882900"/>
            <a:ext cx="0" cy="1371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90"/>
          <p:cNvSpPr>
            <a:spLocks noChangeShapeType="1"/>
          </p:cNvSpPr>
          <p:nvPr/>
        </p:nvSpPr>
        <p:spPr bwMode="auto">
          <a:xfrm>
            <a:off x="5670550" y="4254500"/>
            <a:ext cx="381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3" name="Line 91"/>
          <p:cNvSpPr>
            <a:spLocks noChangeShapeType="1"/>
          </p:cNvSpPr>
          <p:nvPr/>
        </p:nvSpPr>
        <p:spPr bwMode="auto">
          <a:xfrm>
            <a:off x="1250950" y="3560763"/>
            <a:ext cx="5334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4" name="Line 92"/>
          <p:cNvSpPr>
            <a:spLocks noChangeShapeType="1"/>
          </p:cNvSpPr>
          <p:nvPr/>
        </p:nvSpPr>
        <p:spPr bwMode="auto">
          <a:xfrm flipH="1">
            <a:off x="1403350" y="3721100"/>
            <a:ext cx="4572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93"/>
          <p:cNvSpPr>
            <a:spLocks noChangeShapeType="1"/>
          </p:cNvSpPr>
          <p:nvPr/>
        </p:nvSpPr>
        <p:spPr bwMode="auto">
          <a:xfrm flipV="1">
            <a:off x="1403350" y="1206500"/>
            <a:ext cx="0" cy="2514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6" name="Line 94"/>
          <p:cNvSpPr>
            <a:spLocks noChangeShapeType="1"/>
          </p:cNvSpPr>
          <p:nvPr/>
        </p:nvSpPr>
        <p:spPr bwMode="auto">
          <a:xfrm>
            <a:off x="1403350" y="1206500"/>
            <a:ext cx="381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7" name="Line 95"/>
          <p:cNvSpPr>
            <a:spLocks noChangeShapeType="1"/>
          </p:cNvSpPr>
          <p:nvPr/>
        </p:nvSpPr>
        <p:spPr bwMode="auto">
          <a:xfrm flipH="1">
            <a:off x="1555750" y="1587500"/>
            <a:ext cx="381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8" name="Line 96"/>
          <p:cNvSpPr>
            <a:spLocks noChangeShapeType="1"/>
          </p:cNvSpPr>
          <p:nvPr/>
        </p:nvSpPr>
        <p:spPr bwMode="auto">
          <a:xfrm>
            <a:off x="1555750" y="1587500"/>
            <a:ext cx="0" cy="914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9" name="Line 97"/>
          <p:cNvSpPr>
            <a:spLocks noChangeShapeType="1"/>
          </p:cNvSpPr>
          <p:nvPr/>
        </p:nvSpPr>
        <p:spPr bwMode="auto">
          <a:xfrm>
            <a:off x="1555750" y="2501900"/>
            <a:ext cx="2286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90" name="Text Box 98"/>
          <p:cNvSpPr txBox="1">
            <a:spLocks noChangeArrowheads="1"/>
          </p:cNvSpPr>
          <p:nvPr/>
        </p:nvSpPr>
        <p:spPr bwMode="auto">
          <a:xfrm>
            <a:off x="4146550" y="444500"/>
            <a:ext cx="5334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endParaRPr kumimoji="0" lang="en-US" altLang="zh-CN" sz="1800">
              <a:solidFill>
                <a:srgbClr val="000000"/>
              </a:solidFill>
              <a:latin typeface="华文细黑" pitchFamily="2" charset="-122"/>
              <a:ea typeface="华文细黑" pitchFamily="2" charset="-122"/>
            </a:endParaRPr>
          </a:p>
        </p:txBody>
      </p:sp>
      <p:sp>
        <p:nvSpPr>
          <p:cNvPr id="33891" name="Text Box 99"/>
          <p:cNvSpPr txBox="1">
            <a:spLocks noChangeArrowheads="1"/>
          </p:cNvSpPr>
          <p:nvPr/>
        </p:nvSpPr>
        <p:spPr bwMode="auto">
          <a:xfrm>
            <a:off x="4070350" y="825500"/>
            <a:ext cx="7620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40KB</a:t>
            </a:r>
            <a:endParaRPr kumimoji="0" lang="en-US" altLang="zh-CN" sz="1800">
              <a:solidFill>
                <a:srgbClr val="000000"/>
              </a:solidFill>
              <a:latin typeface="华文细黑" pitchFamily="2" charset="-122"/>
              <a:ea typeface="华文细黑" pitchFamily="2" charset="-122"/>
            </a:endParaRPr>
          </a:p>
        </p:txBody>
      </p:sp>
      <p:sp>
        <p:nvSpPr>
          <p:cNvPr id="33892" name="Text Box 100"/>
          <p:cNvSpPr txBox="1">
            <a:spLocks noChangeArrowheads="1"/>
          </p:cNvSpPr>
          <p:nvPr/>
        </p:nvSpPr>
        <p:spPr bwMode="auto">
          <a:xfrm>
            <a:off x="4070350" y="1587500"/>
            <a:ext cx="7620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86KB</a:t>
            </a:r>
            <a:endParaRPr kumimoji="0" lang="en-US" altLang="zh-CN" sz="1800">
              <a:solidFill>
                <a:srgbClr val="000000"/>
              </a:solidFill>
              <a:latin typeface="华文细黑" pitchFamily="2" charset="-122"/>
              <a:ea typeface="华文细黑" pitchFamily="2" charset="-122"/>
            </a:endParaRPr>
          </a:p>
        </p:txBody>
      </p:sp>
      <p:sp>
        <p:nvSpPr>
          <p:cNvPr id="33893" name="Text Box 101"/>
          <p:cNvSpPr txBox="1">
            <a:spLocks noChangeArrowheads="1"/>
          </p:cNvSpPr>
          <p:nvPr/>
        </p:nvSpPr>
        <p:spPr bwMode="auto">
          <a:xfrm>
            <a:off x="3994150" y="2044700"/>
            <a:ext cx="9144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118KB</a:t>
            </a:r>
            <a:endParaRPr kumimoji="0" lang="en-US" altLang="zh-CN" sz="1800">
              <a:solidFill>
                <a:srgbClr val="000000"/>
              </a:solidFill>
              <a:latin typeface="华文细黑" pitchFamily="2" charset="-122"/>
              <a:ea typeface="华文细黑" pitchFamily="2" charset="-122"/>
            </a:endParaRPr>
          </a:p>
        </p:txBody>
      </p:sp>
      <p:sp>
        <p:nvSpPr>
          <p:cNvPr id="33894" name="Text Box 102"/>
          <p:cNvSpPr txBox="1">
            <a:spLocks noChangeArrowheads="1"/>
          </p:cNvSpPr>
          <p:nvPr/>
        </p:nvSpPr>
        <p:spPr bwMode="auto">
          <a:xfrm>
            <a:off x="4070350" y="2959100"/>
            <a:ext cx="9906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156KB</a:t>
            </a:r>
            <a:endParaRPr kumimoji="0" lang="en-US" altLang="zh-CN" sz="1800">
              <a:solidFill>
                <a:srgbClr val="000000"/>
              </a:solidFill>
              <a:latin typeface="华文细黑" pitchFamily="2" charset="-122"/>
              <a:ea typeface="华文细黑" pitchFamily="2" charset="-122"/>
            </a:endParaRPr>
          </a:p>
        </p:txBody>
      </p:sp>
      <p:sp>
        <p:nvSpPr>
          <p:cNvPr id="33895" name="Text Box 103"/>
          <p:cNvSpPr txBox="1">
            <a:spLocks noChangeArrowheads="1"/>
          </p:cNvSpPr>
          <p:nvPr/>
        </p:nvSpPr>
        <p:spPr bwMode="auto">
          <a:xfrm>
            <a:off x="4070350" y="3416300"/>
            <a:ext cx="9906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196KB</a:t>
            </a:r>
            <a:endParaRPr kumimoji="0" lang="en-US" altLang="zh-CN" sz="1800">
              <a:solidFill>
                <a:srgbClr val="000000"/>
              </a:solidFill>
              <a:latin typeface="华文细黑" pitchFamily="2" charset="-122"/>
              <a:ea typeface="华文细黑" pitchFamily="2" charset="-122"/>
            </a:endParaRPr>
          </a:p>
        </p:txBody>
      </p:sp>
      <p:sp>
        <p:nvSpPr>
          <p:cNvPr id="33896" name="Text Box 104"/>
          <p:cNvSpPr txBox="1">
            <a:spLocks noChangeArrowheads="1"/>
          </p:cNvSpPr>
          <p:nvPr/>
        </p:nvSpPr>
        <p:spPr bwMode="auto">
          <a:xfrm>
            <a:off x="4070350" y="4178300"/>
            <a:ext cx="12192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256KB-1</a:t>
            </a:r>
            <a:endParaRPr kumimoji="0" lang="en-US" altLang="zh-CN" sz="1800">
              <a:solidFill>
                <a:srgbClr val="000000"/>
              </a:solidFill>
              <a:latin typeface="华文细黑" pitchFamily="2" charset="-122"/>
              <a:ea typeface="华文细黑" pitchFamily="2" charset="-122"/>
            </a:endParaRPr>
          </a:p>
        </p:txBody>
      </p:sp>
      <p:sp>
        <p:nvSpPr>
          <p:cNvPr id="33897" name="Text Box 105"/>
          <p:cNvSpPr txBox="1">
            <a:spLocks noChangeArrowheads="1"/>
          </p:cNvSpPr>
          <p:nvPr/>
        </p:nvSpPr>
        <p:spPr bwMode="auto">
          <a:xfrm>
            <a:off x="8185150" y="4787900"/>
            <a:ext cx="1066800" cy="3365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256KB-1</a:t>
            </a:r>
            <a:endParaRPr kumimoji="0" lang="en-US" altLang="zh-CN" sz="1600">
              <a:solidFill>
                <a:srgbClr val="000000"/>
              </a:solidFill>
              <a:latin typeface="华文细黑" pitchFamily="2" charset="-122"/>
              <a:ea typeface="华文细黑" pitchFamily="2" charset="-122"/>
            </a:endParaRPr>
          </a:p>
        </p:txBody>
      </p:sp>
      <p:sp>
        <p:nvSpPr>
          <p:cNvPr id="33898" name="Text Box 106"/>
          <p:cNvSpPr txBox="1">
            <a:spLocks noChangeArrowheads="1"/>
          </p:cNvSpPr>
          <p:nvPr/>
        </p:nvSpPr>
        <p:spPr bwMode="auto">
          <a:xfrm>
            <a:off x="8261350" y="3797300"/>
            <a:ext cx="9906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232KB</a:t>
            </a:r>
            <a:endParaRPr kumimoji="0" lang="en-US" altLang="zh-CN" sz="1800">
              <a:solidFill>
                <a:srgbClr val="000000"/>
              </a:solidFill>
              <a:latin typeface="华文细黑" pitchFamily="2" charset="-122"/>
              <a:ea typeface="华文细黑" pitchFamily="2" charset="-122"/>
            </a:endParaRPr>
          </a:p>
        </p:txBody>
      </p:sp>
      <p:sp>
        <p:nvSpPr>
          <p:cNvPr id="33899" name="Text Box 107"/>
          <p:cNvSpPr txBox="1">
            <a:spLocks noChangeArrowheads="1"/>
          </p:cNvSpPr>
          <p:nvPr/>
        </p:nvSpPr>
        <p:spPr bwMode="auto">
          <a:xfrm>
            <a:off x="8185150" y="3340100"/>
            <a:ext cx="10668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196KB</a:t>
            </a:r>
            <a:endParaRPr kumimoji="0" lang="en-US" altLang="zh-CN" sz="1800">
              <a:solidFill>
                <a:srgbClr val="000000"/>
              </a:solidFill>
              <a:latin typeface="华文细黑" pitchFamily="2" charset="-122"/>
              <a:ea typeface="华文细黑" pitchFamily="2" charset="-122"/>
            </a:endParaRPr>
          </a:p>
        </p:txBody>
      </p:sp>
      <p:sp>
        <p:nvSpPr>
          <p:cNvPr id="33900" name="Text Box 108"/>
          <p:cNvSpPr txBox="1">
            <a:spLocks noChangeArrowheads="1"/>
          </p:cNvSpPr>
          <p:nvPr/>
        </p:nvSpPr>
        <p:spPr bwMode="auto">
          <a:xfrm>
            <a:off x="8185150" y="2959100"/>
            <a:ext cx="10668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156KB</a:t>
            </a:r>
            <a:endParaRPr kumimoji="0" lang="en-US" altLang="zh-CN" sz="1800">
              <a:solidFill>
                <a:srgbClr val="000000"/>
              </a:solidFill>
              <a:latin typeface="华文细黑" pitchFamily="2" charset="-122"/>
              <a:ea typeface="华文细黑" pitchFamily="2" charset="-122"/>
            </a:endParaRPr>
          </a:p>
        </p:txBody>
      </p:sp>
      <p:sp>
        <p:nvSpPr>
          <p:cNvPr id="33901" name="Text Box 109"/>
          <p:cNvSpPr txBox="1">
            <a:spLocks noChangeArrowheads="1"/>
          </p:cNvSpPr>
          <p:nvPr/>
        </p:nvSpPr>
        <p:spPr bwMode="auto">
          <a:xfrm>
            <a:off x="8185150" y="2120900"/>
            <a:ext cx="10668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118KB</a:t>
            </a:r>
            <a:endParaRPr kumimoji="0" lang="en-US" altLang="zh-CN" sz="1800">
              <a:solidFill>
                <a:srgbClr val="000000"/>
              </a:solidFill>
              <a:latin typeface="华文细黑" pitchFamily="2" charset="-122"/>
              <a:ea typeface="华文细黑" pitchFamily="2" charset="-122"/>
            </a:endParaRPr>
          </a:p>
        </p:txBody>
      </p:sp>
      <p:sp>
        <p:nvSpPr>
          <p:cNvPr id="33902" name="Text Box 110"/>
          <p:cNvSpPr txBox="1">
            <a:spLocks noChangeArrowheads="1"/>
          </p:cNvSpPr>
          <p:nvPr/>
        </p:nvSpPr>
        <p:spPr bwMode="auto">
          <a:xfrm>
            <a:off x="8261350" y="1663700"/>
            <a:ext cx="7620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86KB</a:t>
            </a:r>
            <a:endParaRPr kumimoji="0" lang="en-US" altLang="zh-CN" sz="1800">
              <a:solidFill>
                <a:srgbClr val="000000"/>
              </a:solidFill>
              <a:latin typeface="华文细黑" pitchFamily="2" charset="-122"/>
              <a:ea typeface="华文细黑" pitchFamily="2" charset="-122"/>
            </a:endParaRPr>
          </a:p>
        </p:txBody>
      </p:sp>
      <p:sp>
        <p:nvSpPr>
          <p:cNvPr id="33903" name="Text Box 111"/>
          <p:cNvSpPr txBox="1">
            <a:spLocks noChangeArrowheads="1"/>
          </p:cNvSpPr>
          <p:nvPr/>
        </p:nvSpPr>
        <p:spPr bwMode="auto">
          <a:xfrm>
            <a:off x="8261350" y="825500"/>
            <a:ext cx="7620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40KB</a:t>
            </a:r>
            <a:endParaRPr kumimoji="0" lang="en-US" altLang="zh-CN" sz="1800">
              <a:solidFill>
                <a:srgbClr val="000000"/>
              </a:solidFill>
              <a:latin typeface="华文细黑" pitchFamily="2" charset="-122"/>
              <a:ea typeface="华文细黑" pitchFamily="2" charset="-122"/>
            </a:endParaRPr>
          </a:p>
        </p:txBody>
      </p:sp>
      <p:sp>
        <p:nvSpPr>
          <p:cNvPr id="33904" name="Text Box 112"/>
          <p:cNvSpPr txBox="1">
            <a:spLocks noChangeArrowheads="1"/>
          </p:cNvSpPr>
          <p:nvPr/>
        </p:nvSpPr>
        <p:spPr bwMode="auto">
          <a:xfrm>
            <a:off x="8337550" y="520700"/>
            <a:ext cx="457200" cy="3667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endParaRPr kumimoji="0" lang="en-US" altLang="zh-CN" sz="1800">
              <a:solidFill>
                <a:srgbClr val="000000"/>
              </a:solidFill>
              <a:latin typeface="华文细黑" pitchFamily="2" charset="-122"/>
              <a:ea typeface="华文细黑" pitchFamily="2" charset="-122"/>
            </a:endParaRPr>
          </a:p>
        </p:txBody>
      </p:sp>
      <p:sp>
        <p:nvSpPr>
          <p:cNvPr id="33905" name="Text Box 113"/>
          <p:cNvSpPr txBox="1">
            <a:spLocks noChangeArrowheads="1"/>
          </p:cNvSpPr>
          <p:nvPr/>
        </p:nvSpPr>
        <p:spPr bwMode="auto">
          <a:xfrm>
            <a:off x="1079500" y="5084763"/>
            <a:ext cx="3048000" cy="779462"/>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(a)</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未进入内存之前</a:t>
            </a:r>
            <a:endParaRPr kumimoji="0" lang="zh-CN" altLang="en-US" sz="1800">
              <a:solidFill>
                <a:srgbClr val="0000FF"/>
              </a:solidFill>
              <a:latin typeface="华文细黑" pitchFamily="2" charset="-122"/>
              <a:ea typeface="华文细黑" pitchFamily="2" charset="-122"/>
            </a:endParaRPr>
          </a:p>
          <a:p>
            <a:pPr>
              <a:spcBef>
                <a:spcPct val="50000"/>
              </a:spcBef>
            </a:pPr>
            <a:endParaRPr kumimoji="0" lang="en-US" altLang="zh-CN" sz="1800">
              <a:solidFill>
                <a:srgbClr val="0000FF"/>
              </a:solidFill>
              <a:latin typeface="华文细黑" pitchFamily="2" charset="-122"/>
              <a:ea typeface="华文细黑" pitchFamily="2" charset="-122"/>
            </a:endParaRPr>
          </a:p>
        </p:txBody>
      </p:sp>
      <p:sp>
        <p:nvSpPr>
          <p:cNvPr id="33906" name="Text Box 114"/>
          <p:cNvSpPr txBox="1">
            <a:spLocks noChangeArrowheads="1"/>
          </p:cNvSpPr>
          <p:nvPr/>
        </p:nvSpPr>
        <p:spPr bwMode="auto">
          <a:xfrm>
            <a:off x="5746750" y="5092700"/>
            <a:ext cx="2590800" cy="7794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(b)</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进入内存之后</a:t>
            </a:r>
            <a:endParaRPr kumimoji="0" lang="zh-CN" altLang="en-US" sz="1800">
              <a:solidFill>
                <a:srgbClr val="0000FF"/>
              </a:solidFill>
              <a:latin typeface="华文细黑" pitchFamily="2" charset="-122"/>
              <a:ea typeface="华文细黑" pitchFamily="2" charset="-122"/>
            </a:endParaRPr>
          </a:p>
          <a:p>
            <a:pPr>
              <a:spcBef>
                <a:spcPct val="50000"/>
              </a:spcBef>
            </a:pPr>
            <a:endParaRPr kumimoji="0" lang="en-US" altLang="zh-CN" sz="1800">
              <a:solidFill>
                <a:srgbClr val="000000"/>
              </a:solidFill>
              <a:latin typeface="华文细黑" pitchFamily="2" charset="-122"/>
              <a:ea typeface="华文细黑" pitchFamily="2" charset="-122"/>
            </a:endParaRPr>
          </a:p>
        </p:txBody>
      </p:sp>
      <p:sp>
        <p:nvSpPr>
          <p:cNvPr id="33907" name="Text Box 115"/>
          <p:cNvSpPr txBox="1">
            <a:spLocks noChangeArrowheads="1"/>
          </p:cNvSpPr>
          <p:nvPr/>
        </p:nvSpPr>
        <p:spPr bwMode="auto">
          <a:xfrm>
            <a:off x="1295400" y="5805488"/>
            <a:ext cx="6280150" cy="457200"/>
          </a:xfrm>
          <a:prstGeom prst="rect">
            <a:avLst/>
          </a:prstGeom>
          <a:noFill/>
          <a:ln>
            <a:noFill/>
          </a:ln>
          <a:effectLst/>
        </p:spPr>
        <p:txBody>
          <a:bodyPr>
            <a:spAutoFit/>
          </a:bodyPr>
          <a:lstStyle/>
          <a:p>
            <a:pPr algn="ctr" fontAlgn="auto">
              <a:spcBef>
                <a:spcPct val="50000"/>
              </a:spcBef>
              <a:spcAft>
                <a:spcPts val="0"/>
              </a:spcAft>
              <a:defRPr/>
            </a:pPr>
            <a:r>
              <a:rPr kumimoji="0" lang="zh-CN" altLang="en-US" dirty="0">
                <a:solidFill>
                  <a:srgbClr val="0000FF"/>
                </a:solidFill>
                <a:latin typeface="+mn-ea"/>
                <a:ea typeface="+mn-ea"/>
              </a:rPr>
              <a:t>最差适应算法的空闲分区链表组织形式</a:t>
            </a:r>
            <a:endParaRPr kumimoji="0" lang="zh-CN" altLang="en-US" dirty="0">
              <a:solidFill>
                <a:srgbClr val="0000FF"/>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9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9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9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9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9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89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90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9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8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8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8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88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8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8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8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8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8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8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8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87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8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8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38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8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8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72" grpId="0" animBg="1"/>
      <p:bldP spid="33873" grpId="0" animBg="1"/>
      <p:bldP spid="33874" grpId="0"/>
      <p:bldP spid="33875" grpId="0"/>
      <p:bldP spid="33876" grpId="0" animBg="1"/>
      <p:bldP spid="33877" grpId="0" animBg="1"/>
      <p:bldP spid="33878" grpId="0" animBg="1"/>
      <p:bldP spid="33879" grpId="0" animBg="1"/>
      <p:bldP spid="33880" grpId="0" animBg="1"/>
      <p:bldP spid="33881" grpId="0" animBg="1"/>
      <p:bldP spid="33882" grpId="0" animBg="1"/>
      <p:bldP spid="33883" grpId="0" animBg="1"/>
      <p:bldP spid="33884" grpId="0" animBg="1"/>
      <p:bldP spid="33885" grpId="0" animBg="1"/>
      <p:bldP spid="33886" grpId="0" animBg="1"/>
      <p:bldP spid="33887" grpId="0" animBg="1"/>
      <p:bldP spid="33888" grpId="0" animBg="1"/>
      <p:bldP spid="33889" grpId="0" animBg="1"/>
      <p:bldP spid="33890" grpId="0"/>
      <p:bldP spid="33891" grpId="0"/>
      <p:bldP spid="33892" grpId="0"/>
      <p:bldP spid="33893" grpId="0"/>
      <p:bldP spid="33894" grpId="0"/>
      <p:bldP spid="33895" grpId="0"/>
      <p:bldP spid="33896" grpId="0"/>
      <p:bldP spid="33897" grpId="0"/>
      <p:bldP spid="33898" grpId="0"/>
      <p:bldP spid="33899" grpId="0"/>
      <p:bldP spid="33900" grpId="0"/>
      <p:bldP spid="33901" grpId="0"/>
      <p:bldP spid="33902" grpId="0"/>
      <p:bldP spid="33903" grpId="0"/>
      <p:bldP spid="33904" grpId="0"/>
      <p:bldP spid="33905" grpId="0"/>
      <p:bldP spid="33906" grpId="0"/>
      <p:bldP spid="3390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597106" name="Object 114"/>
          <p:cNvGraphicFramePr>
            <a:graphicFrameLocks noChangeAspect="1"/>
          </p:cNvGraphicFramePr>
          <p:nvPr/>
        </p:nvGraphicFramePr>
        <p:xfrm>
          <a:off x="611188" y="0"/>
          <a:ext cx="6256337" cy="6858000"/>
        </p:xfrm>
        <a:graphic>
          <a:graphicData uri="http://schemas.openxmlformats.org/presentationml/2006/ole">
            <mc:AlternateContent xmlns:mc="http://schemas.openxmlformats.org/markup-compatibility/2006">
              <mc:Choice xmlns:v="urn:schemas-microsoft-com:vml" Requires="v">
                <p:oleObj spid="_x0000_s597252" name="Visio" r:id="rId1" imgW="5778500" imgH="6324600" progId="Visio.Drawing.11">
                  <p:embed/>
                </p:oleObj>
              </mc:Choice>
              <mc:Fallback>
                <p:oleObj name="Visio" r:id="rId1" imgW="5778500" imgH="6324600" progId="Visio.Drawing.11">
                  <p:embed/>
                  <p:pic>
                    <p:nvPicPr>
                      <p:cNvPr id="0" name="Object 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0"/>
                        <a:ext cx="625633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7109" name="TextBox 4"/>
          <p:cNvSpPr txBox="1">
            <a:spLocks noChangeArrowheads="1"/>
          </p:cNvSpPr>
          <p:nvPr/>
        </p:nvSpPr>
        <p:spPr bwMode="auto">
          <a:xfrm>
            <a:off x="4763" y="41275"/>
            <a:ext cx="19351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2800">
                <a:solidFill>
                  <a:srgbClr val="000000"/>
                </a:solidFill>
                <a:latin typeface="Arial" panose="020B0604020202020204" pitchFamily="34" charset="0"/>
                <a:ea typeface="华文细黑" pitchFamily="2" charset="-122"/>
              </a:rPr>
              <a:t>New Task: </a:t>
            </a:r>
            <a:endParaRPr kumimoji="0" lang="en-US" altLang="zh-CN" sz="2800">
              <a:solidFill>
                <a:srgbClr val="000000"/>
              </a:solidFill>
              <a:latin typeface="Arial" panose="020B0604020202020204" pitchFamily="34" charset="0"/>
              <a:ea typeface="华文细黑" pitchFamily="2" charset="-122"/>
            </a:endParaRPr>
          </a:p>
          <a:p>
            <a:r>
              <a:rPr kumimoji="0" lang="en-US" altLang="zh-CN" sz="2800">
                <a:solidFill>
                  <a:srgbClr val="000000"/>
                </a:solidFill>
                <a:latin typeface="Arial" panose="020B0604020202020204" pitchFamily="34" charset="0"/>
                <a:ea typeface="华文细黑" pitchFamily="2" charset="-122"/>
              </a:rPr>
              <a:t>16K</a:t>
            </a:r>
            <a:endParaRPr kumimoji="0" lang="en-US" altLang="zh-CN" sz="2800">
              <a:solidFill>
                <a:srgbClr val="000000"/>
              </a:solidFill>
              <a:latin typeface="Arial" panose="020B0604020202020204" pitchFamily="34" charset="0"/>
              <a:ea typeface="华文细黑" pitchFamily="2" charset="-122"/>
            </a:endParaRPr>
          </a:p>
        </p:txBody>
      </p:sp>
      <p:sp>
        <p:nvSpPr>
          <p:cNvPr id="597111" name="Line 119"/>
          <p:cNvSpPr>
            <a:spLocks noChangeShapeType="1"/>
          </p:cNvSpPr>
          <p:nvPr/>
        </p:nvSpPr>
        <p:spPr bwMode="auto">
          <a:xfrm flipH="1">
            <a:off x="4500563" y="1412875"/>
            <a:ext cx="100806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7112" name="Text Box 120"/>
          <p:cNvSpPr txBox="1">
            <a:spLocks noChangeArrowheads="1"/>
          </p:cNvSpPr>
          <p:nvPr/>
        </p:nvSpPr>
        <p:spPr bwMode="auto">
          <a:xfrm>
            <a:off x="5508625" y="1171575"/>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First Fit</a:t>
            </a:r>
            <a:endParaRPr lang="en-US" altLang="zh-CN"/>
          </a:p>
        </p:txBody>
      </p:sp>
      <p:sp>
        <p:nvSpPr>
          <p:cNvPr id="597113" name="Line 121"/>
          <p:cNvSpPr>
            <a:spLocks noChangeShapeType="1"/>
          </p:cNvSpPr>
          <p:nvPr/>
        </p:nvSpPr>
        <p:spPr bwMode="auto">
          <a:xfrm flipH="1">
            <a:off x="4500563" y="5949950"/>
            <a:ext cx="100806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7114" name="Text Box 122"/>
          <p:cNvSpPr txBox="1">
            <a:spLocks noChangeArrowheads="1"/>
          </p:cNvSpPr>
          <p:nvPr/>
        </p:nvSpPr>
        <p:spPr bwMode="auto">
          <a:xfrm>
            <a:off x="5651500" y="5708650"/>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Next Fit</a:t>
            </a:r>
            <a:endParaRPr lang="en-US" altLang="zh-CN"/>
          </a:p>
        </p:txBody>
      </p:sp>
      <p:sp>
        <p:nvSpPr>
          <p:cNvPr id="597115" name="Line 123"/>
          <p:cNvSpPr>
            <a:spLocks noChangeShapeType="1"/>
          </p:cNvSpPr>
          <p:nvPr/>
        </p:nvSpPr>
        <p:spPr bwMode="auto">
          <a:xfrm flipH="1">
            <a:off x="4500563" y="2230438"/>
            <a:ext cx="100806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7116" name="Text Box 124"/>
          <p:cNvSpPr txBox="1">
            <a:spLocks noChangeArrowheads="1"/>
          </p:cNvSpPr>
          <p:nvPr/>
        </p:nvSpPr>
        <p:spPr bwMode="auto">
          <a:xfrm>
            <a:off x="5508625" y="198913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Best Fit</a:t>
            </a:r>
            <a:endParaRPr lang="en-US" altLang="zh-CN"/>
          </a:p>
        </p:txBody>
      </p:sp>
      <p:sp>
        <p:nvSpPr>
          <p:cNvPr id="597117" name="Line 125"/>
          <p:cNvSpPr>
            <a:spLocks noChangeShapeType="1"/>
          </p:cNvSpPr>
          <p:nvPr/>
        </p:nvSpPr>
        <p:spPr bwMode="auto">
          <a:xfrm flipH="1">
            <a:off x="4500563" y="5373688"/>
            <a:ext cx="1150937" cy="4318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7122" name="Text Box 130"/>
          <p:cNvSpPr txBox="1">
            <a:spLocks noChangeArrowheads="1"/>
          </p:cNvSpPr>
          <p:nvPr/>
        </p:nvSpPr>
        <p:spPr bwMode="auto">
          <a:xfrm>
            <a:off x="5580063" y="51577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Worst Fit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7111"/>
                                        </p:tgtEl>
                                        <p:attrNameLst>
                                          <p:attrName>style.visibility</p:attrName>
                                        </p:attrNameLst>
                                      </p:cBhvr>
                                      <p:to>
                                        <p:strVal val="visible"/>
                                      </p:to>
                                    </p:set>
                                    <p:anim calcmode="lin" valueType="num">
                                      <p:cBhvr additive="base">
                                        <p:cTn id="7" dur="1000" fill="hold"/>
                                        <p:tgtEl>
                                          <p:spTgt spid="597111"/>
                                        </p:tgtEl>
                                        <p:attrNameLst>
                                          <p:attrName>ppt_x</p:attrName>
                                        </p:attrNameLst>
                                      </p:cBhvr>
                                      <p:tavLst>
                                        <p:tav tm="0">
                                          <p:val>
                                            <p:strVal val="1+#ppt_w/2"/>
                                          </p:val>
                                        </p:tav>
                                        <p:tav tm="100000">
                                          <p:val>
                                            <p:strVal val="#ppt_x"/>
                                          </p:val>
                                        </p:tav>
                                      </p:tavLst>
                                    </p:anim>
                                    <p:anim calcmode="lin" valueType="num">
                                      <p:cBhvr additive="base">
                                        <p:cTn id="8" dur="1000" fill="hold"/>
                                        <p:tgtEl>
                                          <p:spTgt spid="5971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97112"/>
                                        </p:tgtEl>
                                        <p:attrNameLst>
                                          <p:attrName>style.visibility</p:attrName>
                                        </p:attrNameLst>
                                      </p:cBhvr>
                                      <p:to>
                                        <p:strVal val="visible"/>
                                      </p:to>
                                    </p:set>
                                    <p:anim calcmode="lin" valueType="num">
                                      <p:cBhvr additive="base">
                                        <p:cTn id="11" dur="1000" fill="hold"/>
                                        <p:tgtEl>
                                          <p:spTgt spid="597112"/>
                                        </p:tgtEl>
                                        <p:attrNameLst>
                                          <p:attrName>ppt_x</p:attrName>
                                        </p:attrNameLst>
                                      </p:cBhvr>
                                      <p:tavLst>
                                        <p:tav tm="0">
                                          <p:val>
                                            <p:strVal val="1+#ppt_w/2"/>
                                          </p:val>
                                        </p:tav>
                                        <p:tav tm="100000">
                                          <p:val>
                                            <p:strVal val="#ppt_x"/>
                                          </p:val>
                                        </p:tav>
                                      </p:tavLst>
                                    </p:anim>
                                    <p:anim calcmode="lin" valueType="num">
                                      <p:cBhvr additive="base">
                                        <p:cTn id="12" dur="1000" fill="hold"/>
                                        <p:tgtEl>
                                          <p:spTgt spid="5971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97113"/>
                                        </p:tgtEl>
                                        <p:attrNameLst>
                                          <p:attrName>style.visibility</p:attrName>
                                        </p:attrNameLst>
                                      </p:cBhvr>
                                      <p:to>
                                        <p:strVal val="visible"/>
                                      </p:to>
                                    </p:set>
                                    <p:anim calcmode="lin" valueType="num">
                                      <p:cBhvr additive="base">
                                        <p:cTn id="17" dur="1000" fill="hold"/>
                                        <p:tgtEl>
                                          <p:spTgt spid="597113"/>
                                        </p:tgtEl>
                                        <p:attrNameLst>
                                          <p:attrName>ppt_x</p:attrName>
                                        </p:attrNameLst>
                                      </p:cBhvr>
                                      <p:tavLst>
                                        <p:tav tm="0">
                                          <p:val>
                                            <p:strVal val="1+#ppt_w/2"/>
                                          </p:val>
                                        </p:tav>
                                        <p:tav tm="100000">
                                          <p:val>
                                            <p:strVal val="#ppt_x"/>
                                          </p:val>
                                        </p:tav>
                                      </p:tavLst>
                                    </p:anim>
                                    <p:anim calcmode="lin" valueType="num">
                                      <p:cBhvr additive="base">
                                        <p:cTn id="18" dur="1000" fill="hold"/>
                                        <p:tgtEl>
                                          <p:spTgt spid="5971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97114"/>
                                        </p:tgtEl>
                                        <p:attrNameLst>
                                          <p:attrName>style.visibility</p:attrName>
                                        </p:attrNameLst>
                                      </p:cBhvr>
                                      <p:to>
                                        <p:strVal val="visible"/>
                                      </p:to>
                                    </p:set>
                                    <p:anim calcmode="lin" valueType="num">
                                      <p:cBhvr additive="base">
                                        <p:cTn id="21" dur="1000" fill="hold"/>
                                        <p:tgtEl>
                                          <p:spTgt spid="597114"/>
                                        </p:tgtEl>
                                        <p:attrNameLst>
                                          <p:attrName>ppt_x</p:attrName>
                                        </p:attrNameLst>
                                      </p:cBhvr>
                                      <p:tavLst>
                                        <p:tav tm="0">
                                          <p:val>
                                            <p:strVal val="1+#ppt_w/2"/>
                                          </p:val>
                                        </p:tav>
                                        <p:tav tm="100000">
                                          <p:val>
                                            <p:strVal val="#ppt_x"/>
                                          </p:val>
                                        </p:tav>
                                      </p:tavLst>
                                    </p:anim>
                                    <p:anim calcmode="lin" valueType="num">
                                      <p:cBhvr additive="base">
                                        <p:cTn id="22" dur="1000" fill="hold"/>
                                        <p:tgtEl>
                                          <p:spTgt spid="59711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97115"/>
                                        </p:tgtEl>
                                        <p:attrNameLst>
                                          <p:attrName>style.visibility</p:attrName>
                                        </p:attrNameLst>
                                      </p:cBhvr>
                                      <p:to>
                                        <p:strVal val="visible"/>
                                      </p:to>
                                    </p:set>
                                    <p:anim calcmode="lin" valueType="num">
                                      <p:cBhvr additive="base">
                                        <p:cTn id="27" dur="1000" fill="hold"/>
                                        <p:tgtEl>
                                          <p:spTgt spid="597115"/>
                                        </p:tgtEl>
                                        <p:attrNameLst>
                                          <p:attrName>ppt_x</p:attrName>
                                        </p:attrNameLst>
                                      </p:cBhvr>
                                      <p:tavLst>
                                        <p:tav tm="0">
                                          <p:val>
                                            <p:strVal val="1+#ppt_w/2"/>
                                          </p:val>
                                        </p:tav>
                                        <p:tav tm="100000">
                                          <p:val>
                                            <p:strVal val="#ppt_x"/>
                                          </p:val>
                                        </p:tav>
                                      </p:tavLst>
                                    </p:anim>
                                    <p:anim calcmode="lin" valueType="num">
                                      <p:cBhvr additive="base">
                                        <p:cTn id="28" dur="1000" fill="hold"/>
                                        <p:tgtEl>
                                          <p:spTgt spid="59711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97116"/>
                                        </p:tgtEl>
                                        <p:attrNameLst>
                                          <p:attrName>style.visibility</p:attrName>
                                        </p:attrNameLst>
                                      </p:cBhvr>
                                      <p:to>
                                        <p:strVal val="visible"/>
                                      </p:to>
                                    </p:set>
                                    <p:anim calcmode="lin" valueType="num">
                                      <p:cBhvr additive="base">
                                        <p:cTn id="31" dur="1000" fill="hold"/>
                                        <p:tgtEl>
                                          <p:spTgt spid="597116"/>
                                        </p:tgtEl>
                                        <p:attrNameLst>
                                          <p:attrName>ppt_x</p:attrName>
                                        </p:attrNameLst>
                                      </p:cBhvr>
                                      <p:tavLst>
                                        <p:tav tm="0">
                                          <p:val>
                                            <p:strVal val="1+#ppt_w/2"/>
                                          </p:val>
                                        </p:tav>
                                        <p:tav tm="100000">
                                          <p:val>
                                            <p:strVal val="#ppt_x"/>
                                          </p:val>
                                        </p:tav>
                                      </p:tavLst>
                                    </p:anim>
                                    <p:anim calcmode="lin" valueType="num">
                                      <p:cBhvr additive="base">
                                        <p:cTn id="32" dur="1000" fill="hold"/>
                                        <p:tgtEl>
                                          <p:spTgt spid="59711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7117"/>
                                        </p:tgtEl>
                                        <p:attrNameLst>
                                          <p:attrName>style.visibility</p:attrName>
                                        </p:attrNameLst>
                                      </p:cBhvr>
                                      <p:to>
                                        <p:strVal val="visible"/>
                                      </p:to>
                                    </p:set>
                                    <p:anim calcmode="lin" valueType="num">
                                      <p:cBhvr additive="base">
                                        <p:cTn id="37" dur="1000" fill="hold"/>
                                        <p:tgtEl>
                                          <p:spTgt spid="597117"/>
                                        </p:tgtEl>
                                        <p:attrNameLst>
                                          <p:attrName>ppt_x</p:attrName>
                                        </p:attrNameLst>
                                      </p:cBhvr>
                                      <p:tavLst>
                                        <p:tav tm="0">
                                          <p:val>
                                            <p:strVal val="1+#ppt_w/2"/>
                                          </p:val>
                                        </p:tav>
                                        <p:tav tm="100000">
                                          <p:val>
                                            <p:strVal val="#ppt_x"/>
                                          </p:val>
                                        </p:tav>
                                      </p:tavLst>
                                    </p:anim>
                                    <p:anim calcmode="lin" valueType="num">
                                      <p:cBhvr additive="base">
                                        <p:cTn id="38" dur="1000" fill="hold"/>
                                        <p:tgtEl>
                                          <p:spTgt spid="597117"/>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97122"/>
                                        </p:tgtEl>
                                        <p:attrNameLst>
                                          <p:attrName>style.visibility</p:attrName>
                                        </p:attrNameLst>
                                      </p:cBhvr>
                                      <p:to>
                                        <p:strVal val="visible"/>
                                      </p:to>
                                    </p:set>
                                    <p:anim calcmode="lin" valueType="num">
                                      <p:cBhvr additive="base">
                                        <p:cTn id="41" dur="1000" fill="hold"/>
                                        <p:tgtEl>
                                          <p:spTgt spid="597122"/>
                                        </p:tgtEl>
                                        <p:attrNameLst>
                                          <p:attrName>ppt_x</p:attrName>
                                        </p:attrNameLst>
                                      </p:cBhvr>
                                      <p:tavLst>
                                        <p:tav tm="0">
                                          <p:val>
                                            <p:strVal val="1+#ppt_w/2"/>
                                          </p:val>
                                        </p:tav>
                                        <p:tav tm="100000">
                                          <p:val>
                                            <p:strVal val="#ppt_x"/>
                                          </p:val>
                                        </p:tav>
                                      </p:tavLst>
                                    </p:anim>
                                    <p:anim calcmode="lin" valueType="num">
                                      <p:cBhvr additive="base">
                                        <p:cTn id="42" dur="1000" fill="hold"/>
                                        <p:tgtEl>
                                          <p:spTgt spid="597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111" grpId="0" animBg="1"/>
      <p:bldP spid="597112" grpId="0"/>
      <p:bldP spid="597113" grpId="0" animBg="1"/>
      <p:bldP spid="597114" grpId="0"/>
      <p:bldP spid="597115" grpId="0" animBg="1"/>
      <p:bldP spid="597116" grpId="0"/>
      <p:bldP spid="597117" grpId="0" animBg="1"/>
      <p:bldP spid="5971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p:cNvSpPr>
          <p:nvPr>
            <p:ph type="body" idx="4294967295"/>
          </p:nvPr>
        </p:nvSpPr>
        <p:spPr>
          <a:xfrm>
            <a:off x="250825" y="1052513"/>
            <a:ext cx="8893175" cy="5184775"/>
          </a:xfrm>
        </p:spPr>
        <p:txBody>
          <a:bodyPr/>
          <a:lstStyle/>
          <a:p>
            <a:pPr>
              <a:spcAft>
                <a:spcPct val="10000"/>
              </a:spcAft>
              <a:buFont typeface="Wingdings" panose="05000000000000000000" pitchFamily="2" charset="2"/>
              <a:buChar char="l"/>
            </a:pPr>
            <a:r>
              <a:rPr lang="zh-CN" altLang="en-US" b="0" dirty="0">
                <a:ea typeface="黑体" pitchFamily="49" charset="-122"/>
              </a:rPr>
              <a:t>分区分配算法示例</a:t>
            </a:r>
            <a:endParaRPr lang="zh-CN" altLang="en-US" b="0" dirty="0">
              <a:ea typeface="黑体" pitchFamily="49" charset="-122"/>
            </a:endParaRPr>
          </a:p>
          <a:p>
            <a:pPr>
              <a:spcBef>
                <a:spcPct val="15000"/>
              </a:spcBef>
              <a:buFont typeface="Wingdings" panose="05000000000000000000" pitchFamily="2" charset="2"/>
              <a:buNone/>
            </a:pPr>
            <a:r>
              <a:rPr lang="zh-CN" altLang="en-US" sz="2400" b="0" dirty="0">
                <a:latin typeface="楷体_GB2312" pitchFamily="49" charset="-122"/>
                <a:ea typeface="楷体_GB2312" pitchFamily="49" charset="-122"/>
              </a:rPr>
              <a:t>      某操作系统采用动态分区存储管理技术。操作系统在低地址占用了</a:t>
            </a:r>
            <a:r>
              <a:rPr lang="en-US" altLang="zh-CN" sz="2400" b="0" dirty="0">
                <a:latin typeface="楷体_GB2312" pitchFamily="49" charset="-122"/>
                <a:ea typeface="楷体_GB2312" pitchFamily="49" charset="-122"/>
              </a:rPr>
              <a:t>100KB</a:t>
            </a:r>
            <a:r>
              <a:rPr lang="zh-CN" altLang="en-US" sz="2400" b="0" dirty="0">
                <a:latin typeface="楷体_GB2312" pitchFamily="49" charset="-122"/>
                <a:ea typeface="楷体_GB2312" pitchFamily="49" charset="-122"/>
              </a:rPr>
              <a:t>的空间，用户区主存从</a:t>
            </a:r>
            <a:r>
              <a:rPr lang="en-US" altLang="zh-CN" sz="2400" b="0" dirty="0">
                <a:latin typeface="楷体_GB2312" pitchFamily="49" charset="-122"/>
                <a:ea typeface="楷体_GB2312" pitchFamily="49" charset="-122"/>
              </a:rPr>
              <a:t>100KB</a:t>
            </a:r>
            <a:r>
              <a:rPr lang="zh-CN" altLang="en-US" sz="2400" b="0" dirty="0">
                <a:latin typeface="楷体_GB2312" pitchFamily="49" charset="-122"/>
                <a:ea typeface="楷体_GB2312" pitchFamily="49" charset="-122"/>
              </a:rPr>
              <a:t>处开始占用</a:t>
            </a:r>
            <a:r>
              <a:rPr lang="en-US" altLang="zh-CN" sz="2400" b="0" dirty="0">
                <a:latin typeface="楷体_GB2312" pitchFamily="49" charset="-122"/>
                <a:ea typeface="楷体_GB2312" pitchFamily="49" charset="-122"/>
              </a:rPr>
              <a:t>512KB</a:t>
            </a:r>
            <a:r>
              <a:rPr lang="zh-CN" altLang="en-US" sz="2400" b="0" dirty="0">
                <a:latin typeface="楷体_GB2312" pitchFamily="49" charset="-122"/>
                <a:ea typeface="楷体_GB2312" pitchFamily="49" charset="-122"/>
              </a:rPr>
              <a:t>。初始时，用户区全部为空闲，分配时截取空闲分区的低地址部分作为分配区。在执行以下申请、释放操作序列后：请求</a:t>
            </a:r>
            <a:r>
              <a:rPr lang="en-US" altLang="zh-CN" sz="2400" b="0" dirty="0">
                <a:latin typeface="楷体_GB2312" pitchFamily="49" charset="-122"/>
                <a:ea typeface="楷体_GB2312" pitchFamily="49" charset="-122"/>
              </a:rPr>
              <a:t>300KB</a:t>
            </a:r>
            <a:r>
              <a:rPr lang="zh-CN" altLang="en-US" sz="2400" b="0" dirty="0">
                <a:latin typeface="楷体_GB2312" pitchFamily="49" charset="-122"/>
                <a:ea typeface="楷体_GB2312" pitchFamily="49" charset="-122"/>
              </a:rPr>
              <a:t>、请求</a:t>
            </a:r>
            <a:r>
              <a:rPr lang="en-US" altLang="zh-CN" sz="2400" b="0" dirty="0">
                <a:latin typeface="楷体_GB2312" pitchFamily="49" charset="-122"/>
                <a:ea typeface="楷体_GB2312" pitchFamily="49" charset="-122"/>
              </a:rPr>
              <a:t>100KB</a:t>
            </a:r>
            <a:r>
              <a:rPr lang="zh-CN" altLang="en-US" sz="2400" b="0" dirty="0">
                <a:latin typeface="楷体_GB2312" pitchFamily="49" charset="-122"/>
                <a:ea typeface="楷体_GB2312" pitchFamily="49" charset="-122"/>
              </a:rPr>
              <a:t>、释放</a:t>
            </a:r>
            <a:r>
              <a:rPr lang="en-US" altLang="zh-CN" sz="2400" b="0" dirty="0">
                <a:latin typeface="楷体_GB2312" pitchFamily="49" charset="-122"/>
                <a:ea typeface="楷体_GB2312" pitchFamily="49" charset="-122"/>
              </a:rPr>
              <a:t>300KB</a:t>
            </a:r>
            <a:r>
              <a:rPr lang="zh-CN" altLang="en-US" sz="2400" b="0" dirty="0">
                <a:latin typeface="楷体_GB2312" pitchFamily="49" charset="-122"/>
                <a:ea typeface="楷体_GB2312" pitchFamily="49" charset="-122"/>
              </a:rPr>
              <a:t>、请求</a:t>
            </a:r>
            <a:r>
              <a:rPr lang="en-US" altLang="zh-CN" sz="2400" b="0" dirty="0">
                <a:latin typeface="楷体_GB2312" pitchFamily="49" charset="-122"/>
                <a:ea typeface="楷体_GB2312" pitchFamily="49" charset="-122"/>
              </a:rPr>
              <a:t>150KB</a:t>
            </a:r>
            <a:r>
              <a:rPr lang="zh-CN" altLang="en-US" sz="2400" b="0" dirty="0">
                <a:latin typeface="楷体_GB2312" pitchFamily="49" charset="-122"/>
                <a:ea typeface="楷体_GB2312" pitchFamily="49" charset="-122"/>
              </a:rPr>
              <a:t>、请求</a:t>
            </a:r>
            <a:r>
              <a:rPr lang="en-US" altLang="zh-CN" sz="2400" b="0" dirty="0">
                <a:latin typeface="楷体_GB2312" pitchFamily="49" charset="-122"/>
                <a:ea typeface="楷体_GB2312" pitchFamily="49" charset="-122"/>
              </a:rPr>
              <a:t>50KB</a:t>
            </a:r>
            <a:r>
              <a:rPr lang="zh-CN" altLang="en-US" sz="2400" b="0" dirty="0">
                <a:latin typeface="楷体_GB2312" pitchFamily="49" charset="-122"/>
                <a:ea typeface="楷体_GB2312" pitchFamily="49" charset="-122"/>
              </a:rPr>
              <a:t>、请求</a:t>
            </a:r>
            <a:r>
              <a:rPr lang="en-US" altLang="zh-CN" sz="2400" b="0" dirty="0">
                <a:latin typeface="楷体_GB2312" pitchFamily="49" charset="-122"/>
                <a:ea typeface="楷体_GB2312" pitchFamily="49" charset="-122"/>
              </a:rPr>
              <a:t>90KB</a:t>
            </a:r>
            <a:r>
              <a:rPr lang="zh-CN" altLang="en-US" sz="2400" b="0" dirty="0">
                <a:latin typeface="楷体_GB2312" pitchFamily="49" charset="-122"/>
                <a:ea typeface="楷体_GB2312" pitchFamily="49" charset="-122"/>
              </a:rPr>
              <a:t>，请回答</a:t>
            </a:r>
            <a:endParaRPr lang="zh-CN" altLang="en-US" sz="2400" b="0" dirty="0">
              <a:latin typeface="楷体_GB2312" pitchFamily="49" charset="-122"/>
              <a:ea typeface="楷体_GB2312" pitchFamily="49" charset="-122"/>
            </a:endParaRPr>
          </a:p>
          <a:p>
            <a:pPr>
              <a:spcBef>
                <a:spcPct val="15000"/>
              </a:spcBef>
              <a:buFont typeface="Wingdings" panose="05000000000000000000" pitchFamily="2" charset="2"/>
              <a:buNone/>
            </a:pPr>
            <a:r>
              <a:rPr lang="zh-CN" altLang="en-US" sz="2400" b="0" dirty="0">
                <a:latin typeface="楷体_GB2312" pitchFamily="49" charset="-122"/>
                <a:ea typeface="楷体_GB2312" pitchFamily="49" charset="-122"/>
              </a:rPr>
              <a:t>  ①采用首次适应算法时，主存中有哪些空闲分区？画出主存分布图，并指出空闲分区的首地址和大小。</a:t>
            </a:r>
            <a:endParaRPr lang="zh-CN" altLang="en-US" sz="2400" b="0" dirty="0">
              <a:latin typeface="楷体_GB2312" pitchFamily="49" charset="-122"/>
              <a:ea typeface="楷体_GB2312" pitchFamily="49" charset="-122"/>
            </a:endParaRPr>
          </a:p>
          <a:p>
            <a:pPr>
              <a:spcBef>
                <a:spcPct val="15000"/>
              </a:spcBef>
              <a:buFont typeface="Wingdings" panose="05000000000000000000" pitchFamily="2" charset="2"/>
              <a:buNone/>
            </a:pPr>
            <a:r>
              <a:rPr lang="zh-CN" altLang="en-US" sz="2400" b="0" dirty="0">
                <a:latin typeface="楷体_GB2312" pitchFamily="49" charset="-122"/>
                <a:ea typeface="楷体_GB2312" pitchFamily="49" charset="-122"/>
              </a:rPr>
              <a:t>  ②采用最佳适应算法时，主存中有哪些空闲分区？画出主存分布图，并指出空闲分区的首地址和大小。</a:t>
            </a:r>
            <a:endParaRPr lang="zh-CN" altLang="en-US" sz="2400" b="0" dirty="0">
              <a:latin typeface="楷体_GB2312" pitchFamily="49" charset="-122"/>
              <a:ea typeface="楷体_GB2312" pitchFamily="49" charset="-122"/>
            </a:endParaRPr>
          </a:p>
          <a:p>
            <a:pPr>
              <a:spcBef>
                <a:spcPct val="15000"/>
              </a:spcBef>
              <a:buFont typeface="Wingdings" panose="05000000000000000000" pitchFamily="2" charset="2"/>
              <a:buNone/>
            </a:pPr>
            <a:r>
              <a:rPr lang="zh-CN" altLang="en-US" sz="2400" b="0" dirty="0">
                <a:latin typeface="楷体_GB2312" pitchFamily="49" charset="-122"/>
                <a:ea typeface="楷体_GB2312" pitchFamily="49" charset="-122"/>
              </a:rPr>
              <a:t>  ③若随后又申请</a:t>
            </a:r>
            <a:r>
              <a:rPr lang="en-US" altLang="zh-CN" sz="2400" b="0" dirty="0">
                <a:latin typeface="楷体_GB2312" pitchFamily="49" charset="-122"/>
                <a:ea typeface="楷体_GB2312" pitchFamily="49" charset="-122"/>
              </a:rPr>
              <a:t>80KB</a:t>
            </a:r>
            <a:r>
              <a:rPr lang="zh-CN" altLang="en-US" sz="2400" b="0" dirty="0">
                <a:latin typeface="楷体_GB2312" pitchFamily="49" charset="-122"/>
                <a:ea typeface="楷体_GB2312" pitchFamily="49" charset="-122"/>
              </a:rPr>
              <a:t>，针对上述两种情况产生什么后果？说明了什么问题？</a:t>
            </a:r>
            <a:endParaRPr lang="zh-CN" altLang="en-US" sz="2400" b="0" dirty="0">
              <a:latin typeface="楷体_GB2312" pitchFamily="49" charset="-122"/>
              <a:ea typeface="楷体_GB2312" pitchFamily="49" charset="-122"/>
            </a:endParaRPr>
          </a:p>
        </p:txBody>
      </p:sp>
      <p:sp>
        <p:nvSpPr>
          <p:cNvPr id="65536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5362">
                                            <p:txEl>
                                              <p:pRg st="0" end="0"/>
                                            </p:txEl>
                                          </p:spTgt>
                                        </p:tgtEl>
                                        <p:attrNameLst>
                                          <p:attrName>style.visibility</p:attrName>
                                        </p:attrNameLst>
                                      </p:cBhvr>
                                      <p:to>
                                        <p:strVal val="visible"/>
                                      </p:to>
                                    </p:set>
                                    <p:anim calcmode="lin" valueType="num">
                                      <p:cBhvr additive="base">
                                        <p:cTn id="7" dur="500" fill="hold"/>
                                        <p:tgtEl>
                                          <p:spTgt spid="6553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55362">
                                            <p:txEl>
                                              <p:pRg st="1" end="1"/>
                                            </p:txEl>
                                          </p:spTgt>
                                        </p:tgtEl>
                                        <p:attrNameLst>
                                          <p:attrName>style.visibility</p:attrName>
                                        </p:attrNameLst>
                                      </p:cBhvr>
                                      <p:to>
                                        <p:strVal val="visible"/>
                                      </p:to>
                                    </p:set>
                                    <p:animEffect transition="in" filter="circle(in)">
                                      <p:cBhvr>
                                        <p:cTn id="13" dur="2000"/>
                                        <p:tgtEl>
                                          <p:spTgt spid="65536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55362">
                                            <p:txEl>
                                              <p:pRg st="2" end="2"/>
                                            </p:txEl>
                                          </p:spTgt>
                                        </p:tgtEl>
                                        <p:attrNameLst>
                                          <p:attrName>style.visibility</p:attrName>
                                        </p:attrNameLst>
                                      </p:cBhvr>
                                      <p:to>
                                        <p:strVal val="visible"/>
                                      </p:to>
                                    </p:set>
                                    <p:animEffect transition="in" filter="circle(in)">
                                      <p:cBhvr>
                                        <p:cTn id="18" dur="2000"/>
                                        <p:tgtEl>
                                          <p:spTgt spid="65536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55362">
                                            <p:txEl>
                                              <p:pRg st="3" end="3"/>
                                            </p:txEl>
                                          </p:spTgt>
                                        </p:tgtEl>
                                        <p:attrNameLst>
                                          <p:attrName>style.visibility</p:attrName>
                                        </p:attrNameLst>
                                      </p:cBhvr>
                                      <p:to>
                                        <p:strVal val="visible"/>
                                      </p:to>
                                    </p:set>
                                    <p:animEffect transition="in" filter="circle(in)">
                                      <p:cBhvr>
                                        <p:cTn id="23" dur="2000"/>
                                        <p:tgtEl>
                                          <p:spTgt spid="65536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655362">
                                            <p:txEl>
                                              <p:pRg st="4" end="4"/>
                                            </p:txEl>
                                          </p:spTgt>
                                        </p:tgtEl>
                                        <p:attrNameLst>
                                          <p:attrName>style.visibility</p:attrName>
                                        </p:attrNameLst>
                                      </p:cBhvr>
                                      <p:to>
                                        <p:strVal val="visible"/>
                                      </p:to>
                                    </p:set>
                                    <p:animEffect transition="in" filter="circle(in)">
                                      <p:cBhvr>
                                        <p:cTn id="28" dur="2000"/>
                                        <p:tgtEl>
                                          <p:spTgt spid="65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416" name="Text Box 32"/>
          <p:cNvSpPr txBox="1">
            <a:spLocks noChangeArrowheads="1"/>
          </p:cNvSpPr>
          <p:nvPr/>
        </p:nvSpPr>
        <p:spPr bwMode="auto">
          <a:xfrm>
            <a:off x="5651500" y="41497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500KB</a:t>
            </a:r>
            <a:endParaRPr lang="en-US" altLang="zh-CN" sz="1800"/>
          </a:p>
        </p:txBody>
      </p:sp>
      <p:sp>
        <p:nvSpPr>
          <p:cNvPr id="656386" name="Rectangle 2"/>
          <p:cNvSpPr>
            <a:spLocks noGrp="1"/>
          </p:cNvSpPr>
          <p:nvPr>
            <p:ph type="body" idx="4294967295"/>
          </p:nvPr>
        </p:nvSpPr>
        <p:spPr>
          <a:xfrm>
            <a:off x="250825" y="1052513"/>
            <a:ext cx="8893175" cy="5113337"/>
          </a:xfrm>
        </p:spPr>
        <p:txBody>
          <a:bodyPr/>
          <a:lstStyle/>
          <a:p>
            <a:pPr>
              <a:spcAft>
                <a:spcPct val="10000"/>
              </a:spcAft>
              <a:buFont typeface="Wingdings" panose="05000000000000000000" pitchFamily="2" charset="2"/>
              <a:buChar char="l"/>
            </a:pPr>
            <a:r>
              <a:rPr lang="zh-CN" altLang="en-US" sz="2400" b="0" dirty="0">
                <a:ea typeface="黑体" pitchFamily="49" charset="-122"/>
              </a:rPr>
              <a:t>分区分配算法示例（续）</a:t>
            </a:r>
            <a:endParaRPr lang="zh-CN" altLang="en-US" sz="2400" b="0" dirty="0">
              <a:ea typeface="黑体" pitchFamily="49" charset="-122"/>
            </a:endParaRPr>
          </a:p>
          <a:p>
            <a:pPr>
              <a:spcBef>
                <a:spcPct val="15000"/>
              </a:spcBef>
              <a:buFont typeface="Wingdings" panose="05000000000000000000" pitchFamily="2" charset="2"/>
              <a:buNone/>
            </a:pPr>
            <a:r>
              <a:rPr lang="zh-CN" altLang="en-US" sz="2400" b="0" dirty="0">
                <a:latin typeface="楷体_GB2312" pitchFamily="49" charset="-122"/>
                <a:ea typeface="楷体_GB2312" pitchFamily="49" charset="-122"/>
              </a:rPr>
              <a:t>  ①采用首次适应算法              ②最佳适应算法</a:t>
            </a:r>
            <a:endParaRPr lang="zh-CN" altLang="en-US" sz="24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4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endParaRPr lang="zh-CN" altLang="en-US" sz="2000" b="0" dirty="0">
              <a:latin typeface="楷体_GB2312" pitchFamily="49" charset="-122"/>
              <a:ea typeface="楷体_GB2312" pitchFamily="49" charset="-122"/>
            </a:endParaRPr>
          </a:p>
          <a:p>
            <a:pPr>
              <a:spcBef>
                <a:spcPct val="15000"/>
              </a:spcBef>
              <a:buFont typeface="Wingdings" panose="05000000000000000000" pitchFamily="2" charset="2"/>
              <a:buNone/>
            </a:pPr>
            <a:r>
              <a:rPr lang="zh-CN" altLang="en-US" sz="2400" b="0" dirty="0">
                <a:latin typeface="楷体_GB2312" pitchFamily="49" charset="-122"/>
                <a:ea typeface="楷体_GB2312" pitchFamily="49" charset="-122"/>
              </a:rPr>
              <a:t>  ③首次适应算法的优点在于</a:t>
            </a:r>
            <a:r>
              <a:rPr lang="zh-CN" altLang="en-US" sz="2400" dirty="0">
                <a:solidFill>
                  <a:srgbClr val="FF0000"/>
                </a:solidFill>
                <a:latin typeface="楷体_GB2312" pitchFamily="49" charset="-122"/>
                <a:ea typeface="楷体_GB2312" pitchFamily="49" charset="-122"/>
              </a:rPr>
              <a:t>优先分配低地址部分的空闲分区</a:t>
            </a:r>
            <a:r>
              <a:rPr lang="zh-CN" altLang="en-US" sz="2400" b="0" dirty="0">
                <a:latin typeface="楷体_GB2312" pitchFamily="49" charset="-122"/>
                <a:ea typeface="楷体_GB2312" pitchFamily="49" charset="-122"/>
              </a:rPr>
              <a:t>，保留高地址部分的空闲分区，使得当需要大分区时可以找到。</a:t>
            </a:r>
            <a:endParaRPr lang="zh-CN" altLang="en-US" sz="2400" b="0" dirty="0">
              <a:latin typeface="楷体_GB2312" pitchFamily="49" charset="-122"/>
              <a:ea typeface="楷体_GB2312" pitchFamily="49" charset="-122"/>
            </a:endParaRPr>
          </a:p>
        </p:txBody>
      </p:sp>
      <p:sp>
        <p:nvSpPr>
          <p:cNvPr id="65638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
        <p:nvSpPr>
          <p:cNvPr id="656388" name="Rectangle 4"/>
          <p:cNvSpPr>
            <a:spLocks noChangeArrowheads="1"/>
          </p:cNvSpPr>
          <p:nvPr/>
        </p:nvSpPr>
        <p:spPr bwMode="auto">
          <a:xfrm>
            <a:off x="1692275" y="2205038"/>
            <a:ext cx="863600" cy="26638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89" name="Rectangle 5" descr="浅色上对角线"/>
          <p:cNvSpPr>
            <a:spLocks noChangeArrowheads="1"/>
          </p:cNvSpPr>
          <p:nvPr/>
        </p:nvSpPr>
        <p:spPr bwMode="auto">
          <a:xfrm>
            <a:off x="1692275" y="2205038"/>
            <a:ext cx="863600" cy="431800"/>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2" name="Rectangle 8"/>
          <p:cNvSpPr>
            <a:spLocks noChangeArrowheads="1"/>
          </p:cNvSpPr>
          <p:nvPr/>
        </p:nvSpPr>
        <p:spPr bwMode="auto">
          <a:xfrm>
            <a:off x="1692275" y="2636838"/>
            <a:ext cx="863600" cy="647700"/>
          </a:xfrm>
          <a:prstGeom prst="rect">
            <a:avLst/>
          </a:prstGeom>
          <a:pattFill prst="ltDn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3" name="Rectangle 9" descr="浅色上对角线"/>
          <p:cNvSpPr>
            <a:spLocks noChangeArrowheads="1"/>
          </p:cNvSpPr>
          <p:nvPr/>
        </p:nvSpPr>
        <p:spPr bwMode="auto">
          <a:xfrm>
            <a:off x="1692275" y="3284538"/>
            <a:ext cx="863600" cy="215900"/>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4" name="Rectangle 10"/>
          <p:cNvSpPr>
            <a:spLocks noChangeArrowheads="1"/>
          </p:cNvSpPr>
          <p:nvPr/>
        </p:nvSpPr>
        <p:spPr bwMode="auto">
          <a:xfrm>
            <a:off x="1692275" y="3500438"/>
            <a:ext cx="863600" cy="4318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5" name="Rectangle 11" descr="浅色上对角线"/>
          <p:cNvSpPr>
            <a:spLocks noChangeArrowheads="1"/>
          </p:cNvSpPr>
          <p:nvPr/>
        </p:nvSpPr>
        <p:spPr bwMode="auto">
          <a:xfrm>
            <a:off x="1692275" y="3932238"/>
            <a:ext cx="863600" cy="431800"/>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6" name="Rectangle 12"/>
          <p:cNvSpPr>
            <a:spLocks noChangeArrowheads="1"/>
          </p:cNvSpPr>
          <p:nvPr/>
        </p:nvSpPr>
        <p:spPr bwMode="auto">
          <a:xfrm>
            <a:off x="1692275" y="4364038"/>
            <a:ext cx="863600" cy="5048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7" name="Text Box 13"/>
          <p:cNvSpPr txBox="1">
            <a:spLocks noChangeArrowheads="1"/>
          </p:cNvSpPr>
          <p:nvPr/>
        </p:nvSpPr>
        <p:spPr bwMode="auto">
          <a:xfrm>
            <a:off x="1331913" y="1989138"/>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0</a:t>
            </a:r>
            <a:endParaRPr lang="en-US" altLang="zh-CN" sz="1800"/>
          </a:p>
        </p:txBody>
      </p:sp>
      <p:sp>
        <p:nvSpPr>
          <p:cNvPr id="656398" name="Text Box 14"/>
          <p:cNvSpPr txBox="1">
            <a:spLocks noChangeArrowheads="1"/>
          </p:cNvSpPr>
          <p:nvPr/>
        </p:nvSpPr>
        <p:spPr bwMode="auto">
          <a:xfrm>
            <a:off x="855663" y="24352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100KB</a:t>
            </a:r>
            <a:endParaRPr lang="en-US" altLang="zh-CN" sz="1800"/>
          </a:p>
        </p:txBody>
      </p:sp>
      <p:sp>
        <p:nvSpPr>
          <p:cNvPr id="656399" name="Text Box 15"/>
          <p:cNvSpPr txBox="1">
            <a:spLocks noChangeArrowheads="1"/>
          </p:cNvSpPr>
          <p:nvPr/>
        </p:nvSpPr>
        <p:spPr bwMode="auto">
          <a:xfrm>
            <a:off x="827088" y="30622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250KB</a:t>
            </a:r>
            <a:endParaRPr lang="en-US" altLang="zh-CN" sz="1800"/>
          </a:p>
        </p:txBody>
      </p:sp>
      <p:sp>
        <p:nvSpPr>
          <p:cNvPr id="656400" name="Text Box 16"/>
          <p:cNvSpPr txBox="1">
            <a:spLocks noChangeArrowheads="1"/>
          </p:cNvSpPr>
          <p:nvPr/>
        </p:nvSpPr>
        <p:spPr bwMode="auto">
          <a:xfrm>
            <a:off x="827088" y="32781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300KB</a:t>
            </a:r>
            <a:endParaRPr lang="en-US" altLang="zh-CN" sz="1800"/>
          </a:p>
        </p:txBody>
      </p:sp>
      <p:sp>
        <p:nvSpPr>
          <p:cNvPr id="656401" name="Text Box 17"/>
          <p:cNvSpPr txBox="1">
            <a:spLocks noChangeArrowheads="1"/>
          </p:cNvSpPr>
          <p:nvPr/>
        </p:nvSpPr>
        <p:spPr bwMode="auto">
          <a:xfrm>
            <a:off x="842963" y="3744913"/>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400KB</a:t>
            </a:r>
            <a:endParaRPr lang="en-US" altLang="zh-CN" sz="1800"/>
          </a:p>
        </p:txBody>
      </p:sp>
      <p:sp>
        <p:nvSpPr>
          <p:cNvPr id="656402" name="Text Box 18"/>
          <p:cNvSpPr txBox="1">
            <a:spLocks noChangeArrowheads="1"/>
          </p:cNvSpPr>
          <p:nvPr/>
        </p:nvSpPr>
        <p:spPr bwMode="auto">
          <a:xfrm>
            <a:off x="884238" y="41783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500KB</a:t>
            </a:r>
            <a:endParaRPr lang="en-US" altLang="zh-CN" sz="1800"/>
          </a:p>
        </p:txBody>
      </p:sp>
      <p:sp>
        <p:nvSpPr>
          <p:cNvPr id="656403" name="Text Box 19"/>
          <p:cNvSpPr txBox="1">
            <a:spLocks noChangeArrowheads="1"/>
          </p:cNvSpPr>
          <p:nvPr/>
        </p:nvSpPr>
        <p:spPr bwMode="auto">
          <a:xfrm>
            <a:off x="684213" y="4652963"/>
            <a:ext cx="1141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612KB-1</a:t>
            </a:r>
            <a:endParaRPr lang="en-US" altLang="zh-CN" sz="1800"/>
          </a:p>
        </p:txBody>
      </p:sp>
      <p:sp>
        <p:nvSpPr>
          <p:cNvPr id="656404" name="Rectangle 20"/>
          <p:cNvSpPr>
            <a:spLocks noChangeArrowheads="1"/>
          </p:cNvSpPr>
          <p:nvPr/>
        </p:nvSpPr>
        <p:spPr bwMode="auto">
          <a:xfrm>
            <a:off x="6434138" y="2205038"/>
            <a:ext cx="863600" cy="26638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5" name="Rectangle 21" descr="浅色上对角线"/>
          <p:cNvSpPr>
            <a:spLocks noChangeArrowheads="1"/>
          </p:cNvSpPr>
          <p:nvPr/>
        </p:nvSpPr>
        <p:spPr bwMode="auto">
          <a:xfrm>
            <a:off x="6434138" y="2205038"/>
            <a:ext cx="863600" cy="431800"/>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6" name="Rectangle 22"/>
          <p:cNvSpPr>
            <a:spLocks noChangeArrowheads="1"/>
          </p:cNvSpPr>
          <p:nvPr/>
        </p:nvSpPr>
        <p:spPr bwMode="auto">
          <a:xfrm>
            <a:off x="6434138" y="2636838"/>
            <a:ext cx="863600" cy="647700"/>
          </a:xfrm>
          <a:prstGeom prst="rect">
            <a:avLst/>
          </a:prstGeom>
          <a:pattFill prst="ltDn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7" name="Rectangle 23" descr="浅色上对角线"/>
          <p:cNvSpPr>
            <a:spLocks noChangeArrowheads="1"/>
          </p:cNvSpPr>
          <p:nvPr/>
        </p:nvSpPr>
        <p:spPr bwMode="auto">
          <a:xfrm>
            <a:off x="6443663" y="4365625"/>
            <a:ext cx="863600" cy="215900"/>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9" name="Rectangle 25" descr="浅色上对角线"/>
          <p:cNvSpPr>
            <a:spLocks noChangeArrowheads="1"/>
          </p:cNvSpPr>
          <p:nvPr/>
        </p:nvSpPr>
        <p:spPr bwMode="auto">
          <a:xfrm>
            <a:off x="6434138" y="3932238"/>
            <a:ext cx="863600" cy="431800"/>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10" name="Rectangle 26"/>
          <p:cNvSpPr>
            <a:spLocks noChangeArrowheads="1"/>
          </p:cNvSpPr>
          <p:nvPr/>
        </p:nvSpPr>
        <p:spPr bwMode="auto">
          <a:xfrm>
            <a:off x="6434138" y="4364038"/>
            <a:ext cx="863600" cy="5048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11" name="Text Box 27"/>
          <p:cNvSpPr txBox="1">
            <a:spLocks noChangeArrowheads="1"/>
          </p:cNvSpPr>
          <p:nvPr/>
        </p:nvSpPr>
        <p:spPr bwMode="auto">
          <a:xfrm>
            <a:off x="6073775" y="198913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0</a:t>
            </a:r>
            <a:endParaRPr lang="en-US" altLang="zh-CN" sz="1800"/>
          </a:p>
        </p:txBody>
      </p:sp>
      <p:sp>
        <p:nvSpPr>
          <p:cNvPr id="656412" name="Text Box 28"/>
          <p:cNvSpPr txBox="1">
            <a:spLocks noChangeArrowheads="1"/>
          </p:cNvSpPr>
          <p:nvPr/>
        </p:nvSpPr>
        <p:spPr bwMode="auto">
          <a:xfrm>
            <a:off x="5597525" y="24352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100KB</a:t>
            </a:r>
            <a:endParaRPr lang="en-US" altLang="zh-CN" sz="1800"/>
          </a:p>
        </p:txBody>
      </p:sp>
      <p:sp>
        <p:nvSpPr>
          <p:cNvPr id="656413" name="Text Box 29"/>
          <p:cNvSpPr txBox="1">
            <a:spLocks noChangeArrowheads="1"/>
          </p:cNvSpPr>
          <p:nvPr/>
        </p:nvSpPr>
        <p:spPr bwMode="auto">
          <a:xfrm>
            <a:off x="5568950" y="30622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250KB</a:t>
            </a:r>
            <a:endParaRPr lang="en-US" altLang="zh-CN" sz="1800"/>
          </a:p>
        </p:txBody>
      </p:sp>
      <p:sp>
        <p:nvSpPr>
          <p:cNvPr id="656414" name="Text Box 30"/>
          <p:cNvSpPr txBox="1">
            <a:spLocks noChangeArrowheads="1"/>
          </p:cNvSpPr>
          <p:nvPr/>
        </p:nvSpPr>
        <p:spPr bwMode="auto">
          <a:xfrm>
            <a:off x="5622925" y="4394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550KB</a:t>
            </a:r>
            <a:endParaRPr lang="en-US" altLang="zh-CN" sz="1800"/>
          </a:p>
        </p:txBody>
      </p:sp>
      <p:sp>
        <p:nvSpPr>
          <p:cNvPr id="656415" name="Text Box 31"/>
          <p:cNvSpPr txBox="1">
            <a:spLocks noChangeArrowheads="1"/>
          </p:cNvSpPr>
          <p:nvPr/>
        </p:nvSpPr>
        <p:spPr bwMode="auto">
          <a:xfrm>
            <a:off x="5584825" y="37306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400KB</a:t>
            </a:r>
            <a:endParaRPr lang="en-US" altLang="zh-CN" sz="1800"/>
          </a:p>
        </p:txBody>
      </p:sp>
      <p:sp>
        <p:nvSpPr>
          <p:cNvPr id="656417" name="Text Box 33"/>
          <p:cNvSpPr txBox="1">
            <a:spLocks noChangeArrowheads="1"/>
          </p:cNvSpPr>
          <p:nvPr/>
        </p:nvSpPr>
        <p:spPr bwMode="auto">
          <a:xfrm>
            <a:off x="5435600" y="4652963"/>
            <a:ext cx="1141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612KB-1</a:t>
            </a:r>
            <a:endParaRPr lang="en-US" altLang="zh-CN" sz="1800"/>
          </a:p>
        </p:txBody>
      </p:sp>
      <p:sp>
        <p:nvSpPr>
          <p:cNvPr id="656418" name="Rectangle 34" descr="浅色上对角线"/>
          <p:cNvSpPr>
            <a:spLocks noChangeArrowheads="1"/>
          </p:cNvSpPr>
          <p:nvPr/>
        </p:nvSpPr>
        <p:spPr bwMode="auto">
          <a:xfrm>
            <a:off x="1692275" y="3500438"/>
            <a:ext cx="863600" cy="288925"/>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19" name="Rectangle 35" descr="浅色上对角线"/>
          <p:cNvSpPr>
            <a:spLocks noChangeArrowheads="1"/>
          </p:cNvSpPr>
          <p:nvPr/>
        </p:nvSpPr>
        <p:spPr bwMode="auto">
          <a:xfrm>
            <a:off x="6443663" y="3284538"/>
            <a:ext cx="863600" cy="360362"/>
          </a:xfrm>
          <a:prstGeom prst="rect">
            <a:avLst/>
          </a:prstGeom>
          <a:pattFill prst="ltUpDiag">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20" name="Text Box 36"/>
          <p:cNvSpPr txBox="1">
            <a:spLocks noChangeArrowheads="1"/>
          </p:cNvSpPr>
          <p:nvPr/>
        </p:nvSpPr>
        <p:spPr bwMode="auto">
          <a:xfrm>
            <a:off x="5580063" y="34369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340KB</a:t>
            </a:r>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6386">
                                            <p:txEl>
                                              <p:pRg st="0" end="0"/>
                                            </p:txEl>
                                          </p:spTgt>
                                        </p:tgtEl>
                                        <p:attrNameLst>
                                          <p:attrName>style.visibility</p:attrName>
                                        </p:attrNameLst>
                                      </p:cBhvr>
                                      <p:to>
                                        <p:strVal val="visible"/>
                                      </p:to>
                                    </p:set>
                                    <p:anim calcmode="lin" valueType="num">
                                      <p:cBhvr additive="base">
                                        <p:cTn id="7" dur="500" fill="hold"/>
                                        <p:tgtEl>
                                          <p:spTgt spid="65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6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6386">
                                            <p:txEl>
                                              <p:pRg st="1" end="1"/>
                                            </p:txEl>
                                          </p:spTgt>
                                        </p:tgtEl>
                                        <p:attrNameLst>
                                          <p:attrName>style.visibility</p:attrName>
                                        </p:attrNameLst>
                                      </p:cBhvr>
                                      <p:to>
                                        <p:strVal val="visible"/>
                                      </p:to>
                                    </p:set>
                                    <p:anim calcmode="lin" valueType="num">
                                      <p:cBhvr additive="base">
                                        <p:cTn id="13" dur="1000" fill="hold"/>
                                        <p:tgtEl>
                                          <p:spTgt spid="65638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6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6388"/>
                                        </p:tgtEl>
                                        <p:attrNameLst>
                                          <p:attrName>style.visibility</p:attrName>
                                        </p:attrNameLst>
                                      </p:cBhvr>
                                      <p:to>
                                        <p:strVal val="visible"/>
                                      </p:to>
                                    </p:set>
                                    <p:anim calcmode="lin" valueType="num">
                                      <p:cBhvr additive="base">
                                        <p:cTn id="19" dur="1000" fill="hold"/>
                                        <p:tgtEl>
                                          <p:spTgt spid="656388"/>
                                        </p:tgtEl>
                                        <p:attrNameLst>
                                          <p:attrName>ppt_x</p:attrName>
                                        </p:attrNameLst>
                                      </p:cBhvr>
                                      <p:tavLst>
                                        <p:tav tm="0">
                                          <p:val>
                                            <p:strVal val="0-#ppt_w/2"/>
                                          </p:val>
                                        </p:tav>
                                        <p:tav tm="100000">
                                          <p:val>
                                            <p:strVal val="#ppt_x"/>
                                          </p:val>
                                        </p:tav>
                                      </p:tavLst>
                                    </p:anim>
                                    <p:anim calcmode="lin" valueType="num">
                                      <p:cBhvr additive="base">
                                        <p:cTn id="20" dur="1000" fill="hold"/>
                                        <p:tgtEl>
                                          <p:spTgt spid="65638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56389"/>
                                        </p:tgtEl>
                                        <p:attrNameLst>
                                          <p:attrName>style.visibility</p:attrName>
                                        </p:attrNameLst>
                                      </p:cBhvr>
                                      <p:to>
                                        <p:strVal val="visible"/>
                                      </p:to>
                                    </p:set>
                                    <p:anim calcmode="lin" valueType="num">
                                      <p:cBhvr additive="base">
                                        <p:cTn id="23" dur="1000" fill="hold"/>
                                        <p:tgtEl>
                                          <p:spTgt spid="656389"/>
                                        </p:tgtEl>
                                        <p:attrNameLst>
                                          <p:attrName>ppt_x</p:attrName>
                                        </p:attrNameLst>
                                      </p:cBhvr>
                                      <p:tavLst>
                                        <p:tav tm="0">
                                          <p:val>
                                            <p:strVal val="0-#ppt_w/2"/>
                                          </p:val>
                                        </p:tav>
                                        <p:tav tm="100000">
                                          <p:val>
                                            <p:strVal val="#ppt_x"/>
                                          </p:val>
                                        </p:tav>
                                      </p:tavLst>
                                    </p:anim>
                                    <p:anim calcmode="lin" valueType="num">
                                      <p:cBhvr additive="base">
                                        <p:cTn id="24" dur="1000" fill="hold"/>
                                        <p:tgtEl>
                                          <p:spTgt spid="65638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56392"/>
                                        </p:tgtEl>
                                        <p:attrNameLst>
                                          <p:attrName>style.visibility</p:attrName>
                                        </p:attrNameLst>
                                      </p:cBhvr>
                                      <p:to>
                                        <p:strVal val="visible"/>
                                      </p:to>
                                    </p:set>
                                    <p:anim calcmode="lin" valueType="num">
                                      <p:cBhvr additive="base">
                                        <p:cTn id="27" dur="1000" fill="hold"/>
                                        <p:tgtEl>
                                          <p:spTgt spid="656392"/>
                                        </p:tgtEl>
                                        <p:attrNameLst>
                                          <p:attrName>ppt_x</p:attrName>
                                        </p:attrNameLst>
                                      </p:cBhvr>
                                      <p:tavLst>
                                        <p:tav tm="0">
                                          <p:val>
                                            <p:strVal val="0-#ppt_w/2"/>
                                          </p:val>
                                        </p:tav>
                                        <p:tav tm="100000">
                                          <p:val>
                                            <p:strVal val="#ppt_x"/>
                                          </p:val>
                                        </p:tav>
                                      </p:tavLst>
                                    </p:anim>
                                    <p:anim calcmode="lin" valueType="num">
                                      <p:cBhvr additive="base">
                                        <p:cTn id="28" dur="1000" fill="hold"/>
                                        <p:tgtEl>
                                          <p:spTgt spid="65639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56393"/>
                                        </p:tgtEl>
                                        <p:attrNameLst>
                                          <p:attrName>style.visibility</p:attrName>
                                        </p:attrNameLst>
                                      </p:cBhvr>
                                      <p:to>
                                        <p:strVal val="visible"/>
                                      </p:to>
                                    </p:set>
                                    <p:anim calcmode="lin" valueType="num">
                                      <p:cBhvr additive="base">
                                        <p:cTn id="31" dur="1000" fill="hold"/>
                                        <p:tgtEl>
                                          <p:spTgt spid="656393"/>
                                        </p:tgtEl>
                                        <p:attrNameLst>
                                          <p:attrName>ppt_x</p:attrName>
                                        </p:attrNameLst>
                                      </p:cBhvr>
                                      <p:tavLst>
                                        <p:tav tm="0">
                                          <p:val>
                                            <p:strVal val="0-#ppt_w/2"/>
                                          </p:val>
                                        </p:tav>
                                        <p:tav tm="100000">
                                          <p:val>
                                            <p:strVal val="#ppt_x"/>
                                          </p:val>
                                        </p:tav>
                                      </p:tavLst>
                                    </p:anim>
                                    <p:anim calcmode="lin" valueType="num">
                                      <p:cBhvr additive="base">
                                        <p:cTn id="32" dur="1000" fill="hold"/>
                                        <p:tgtEl>
                                          <p:spTgt spid="65639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56394"/>
                                        </p:tgtEl>
                                        <p:attrNameLst>
                                          <p:attrName>style.visibility</p:attrName>
                                        </p:attrNameLst>
                                      </p:cBhvr>
                                      <p:to>
                                        <p:strVal val="visible"/>
                                      </p:to>
                                    </p:set>
                                    <p:anim calcmode="lin" valueType="num">
                                      <p:cBhvr additive="base">
                                        <p:cTn id="35" dur="1000" fill="hold"/>
                                        <p:tgtEl>
                                          <p:spTgt spid="656394"/>
                                        </p:tgtEl>
                                        <p:attrNameLst>
                                          <p:attrName>ppt_x</p:attrName>
                                        </p:attrNameLst>
                                      </p:cBhvr>
                                      <p:tavLst>
                                        <p:tav tm="0">
                                          <p:val>
                                            <p:strVal val="0-#ppt_w/2"/>
                                          </p:val>
                                        </p:tav>
                                        <p:tav tm="100000">
                                          <p:val>
                                            <p:strVal val="#ppt_x"/>
                                          </p:val>
                                        </p:tav>
                                      </p:tavLst>
                                    </p:anim>
                                    <p:anim calcmode="lin" valueType="num">
                                      <p:cBhvr additive="base">
                                        <p:cTn id="36" dur="1000" fill="hold"/>
                                        <p:tgtEl>
                                          <p:spTgt spid="65639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56395"/>
                                        </p:tgtEl>
                                        <p:attrNameLst>
                                          <p:attrName>style.visibility</p:attrName>
                                        </p:attrNameLst>
                                      </p:cBhvr>
                                      <p:to>
                                        <p:strVal val="visible"/>
                                      </p:to>
                                    </p:set>
                                    <p:anim calcmode="lin" valueType="num">
                                      <p:cBhvr additive="base">
                                        <p:cTn id="39" dur="1000" fill="hold"/>
                                        <p:tgtEl>
                                          <p:spTgt spid="656395"/>
                                        </p:tgtEl>
                                        <p:attrNameLst>
                                          <p:attrName>ppt_x</p:attrName>
                                        </p:attrNameLst>
                                      </p:cBhvr>
                                      <p:tavLst>
                                        <p:tav tm="0">
                                          <p:val>
                                            <p:strVal val="0-#ppt_w/2"/>
                                          </p:val>
                                        </p:tav>
                                        <p:tav tm="100000">
                                          <p:val>
                                            <p:strVal val="#ppt_x"/>
                                          </p:val>
                                        </p:tav>
                                      </p:tavLst>
                                    </p:anim>
                                    <p:anim calcmode="lin" valueType="num">
                                      <p:cBhvr additive="base">
                                        <p:cTn id="40" dur="1000" fill="hold"/>
                                        <p:tgtEl>
                                          <p:spTgt spid="65639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56396"/>
                                        </p:tgtEl>
                                        <p:attrNameLst>
                                          <p:attrName>style.visibility</p:attrName>
                                        </p:attrNameLst>
                                      </p:cBhvr>
                                      <p:to>
                                        <p:strVal val="visible"/>
                                      </p:to>
                                    </p:set>
                                    <p:anim calcmode="lin" valueType="num">
                                      <p:cBhvr additive="base">
                                        <p:cTn id="43" dur="1000" fill="hold"/>
                                        <p:tgtEl>
                                          <p:spTgt spid="656396"/>
                                        </p:tgtEl>
                                        <p:attrNameLst>
                                          <p:attrName>ppt_x</p:attrName>
                                        </p:attrNameLst>
                                      </p:cBhvr>
                                      <p:tavLst>
                                        <p:tav tm="0">
                                          <p:val>
                                            <p:strVal val="0-#ppt_w/2"/>
                                          </p:val>
                                        </p:tav>
                                        <p:tav tm="100000">
                                          <p:val>
                                            <p:strVal val="#ppt_x"/>
                                          </p:val>
                                        </p:tav>
                                      </p:tavLst>
                                    </p:anim>
                                    <p:anim calcmode="lin" valueType="num">
                                      <p:cBhvr additive="base">
                                        <p:cTn id="44" dur="1000" fill="hold"/>
                                        <p:tgtEl>
                                          <p:spTgt spid="656396"/>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656397"/>
                                        </p:tgtEl>
                                        <p:attrNameLst>
                                          <p:attrName>style.visibility</p:attrName>
                                        </p:attrNameLst>
                                      </p:cBhvr>
                                      <p:to>
                                        <p:strVal val="visible"/>
                                      </p:to>
                                    </p:set>
                                    <p:anim calcmode="lin" valueType="num">
                                      <p:cBhvr additive="base">
                                        <p:cTn id="47" dur="1000" fill="hold"/>
                                        <p:tgtEl>
                                          <p:spTgt spid="656397"/>
                                        </p:tgtEl>
                                        <p:attrNameLst>
                                          <p:attrName>ppt_x</p:attrName>
                                        </p:attrNameLst>
                                      </p:cBhvr>
                                      <p:tavLst>
                                        <p:tav tm="0">
                                          <p:val>
                                            <p:strVal val="0-#ppt_w/2"/>
                                          </p:val>
                                        </p:tav>
                                        <p:tav tm="100000">
                                          <p:val>
                                            <p:strVal val="#ppt_x"/>
                                          </p:val>
                                        </p:tav>
                                      </p:tavLst>
                                    </p:anim>
                                    <p:anim calcmode="lin" valueType="num">
                                      <p:cBhvr additive="base">
                                        <p:cTn id="48" dur="1000" fill="hold"/>
                                        <p:tgtEl>
                                          <p:spTgt spid="656397"/>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656398"/>
                                        </p:tgtEl>
                                        <p:attrNameLst>
                                          <p:attrName>style.visibility</p:attrName>
                                        </p:attrNameLst>
                                      </p:cBhvr>
                                      <p:to>
                                        <p:strVal val="visible"/>
                                      </p:to>
                                    </p:set>
                                    <p:anim calcmode="lin" valueType="num">
                                      <p:cBhvr additive="base">
                                        <p:cTn id="51" dur="1000" fill="hold"/>
                                        <p:tgtEl>
                                          <p:spTgt spid="656398"/>
                                        </p:tgtEl>
                                        <p:attrNameLst>
                                          <p:attrName>ppt_x</p:attrName>
                                        </p:attrNameLst>
                                      </p:cBhvr>
                                      <p:tavLst>
                                        <p:tav tm="0">
                                          <p:val>
                                            <p:strVal val="0-#ppt_w/2"/>
                                          </p:val>
                                        </p:tav>
                                        <p:tav tm="100000">
                                          <p:val>
                                            <p:strVal val="#ppt_x"/>
                                          </p:val>
                                        </p:tav>
                                      </p:tavLst>
                                    </p:anim>
                                    <p:anim calcmode="lin" valueType="num">
                                      <p:cBhvr additive="base">
                                        <p:cTn id="52" dur="1000" fill="hold"/>
                                        <p:tgtEl>
                                          <p:spTgt spid="656398"/>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656399"/>
                                        </p:tgtEl>
                                        <p:attrNameLst>
                                          <p:attrName>style.visibility</p:attrName>
                                        </p:attrNameLst>
                                      </p:cBhvr>
                                      <p:to>
                                        <p:strVal val="visible"/>
                                      </p:to>
                                    </p:set>
                                    <p:anim calcmode="lin" valueType="num">
                                      <p:cBhvr additive="base">
                                        <p:cTn id="55" dur="1000" fill="hold"/>
                                        <p:tgtEl>
                                          <p:spTgt spid="656399"/>
                                        </p:tgtEl>
                                        <p:attrNameLst>
                                          <p:attrName>ppt_x</p:attrName>
                                        </p:attrNameLst>
                                      </p:cBhvr>
                                      <p:tavLst>
                                        <p:tav tm="0">
                                          <p:val>
                                            <p:strVal val="0-#ppt_w/2"/>
                                          </p:val>
                                        </p:tav>
                                        <p:tav tm="100000">
                                          <p:val>
                                            <p:strVal val="#ppt_x"/>
                                          </p:val>
                                        </p:tav>
                                      </p:tavLst>
                                    </p:anim>
                                    <p:anim calcmode="lin" valueType="num">
                                      <p:cBhvr additive="base">
                                        <p:cTn id="56" dur="1000" fill="hold"/>
                                        <p:tgtEl>
                                          <p:spTgt spid="656399"/>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656400"/>
                                        </p:tgtEl>
                                        <p:attrNameLst>
                                          <p:attrName>style.visibility</p:attrName>
                                        </p:attrNameLst>
                                      </p:cBhvr>
                                      <p:to>
                                        <p:strVal val="visible"/>
                                      </p:to>
                                    </p:set>
                                    <p:anim calcmode="lin" valueType="num">
                                      <p:cBhvr additive="base">
                                        <p:cTn id="59" dur="1000" fill="hold"/>
                                        <p:tgtEl>
                                          <p:spTgt spid="656400"/>
                                        </p:tgtEl>
                                        <p:attrNameLst>
                                          <p:attrName>ppt_x</p:attrName>
                                        </p:attrNameLst>
                                      </p:cBhvr>
                                      <p:tavLst>
                                        <p:tav tm="0">
                                          <p:val>
                                            <p:strVal val="0-#ppt_w/2"/>
                                          </p:val>
                                        </p:tav>
                                        <p:tav tm="100000">
                                          <p:val>
                                            <p:strVal val="#ppt_x"/>
                                          </p:val>
                                        </p:tav>
                                      </p:tavLst>
                                    </p:anim>
                                    <p:anim calcmode="lin" valueType="num">
                                      <p:cBhvr additive="base">
                                        <p:cTn id="60" dur="1000" fill="hold"/>
                                        <p:tgtEl>
                                          <p:spTgt spid="656400"/>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656401"/>
                                        </p:tgtEl>
                                        <p:attrNameLst>
                                          <p:attrName>style.visibility</p:attrName>
                                        </p:attrNameLst>
                                      </p:cBhvr>
                                      <p:to>
                                        <p:strVal val="visible"/>
                                      </p:to>
                                    </p:set>
                                    <p:anim calcmode="lin" valueType="num">
                                      <p:cBhvr additive="base">
                                        <p:cTn id="63" dur="1000" fill="hold"/>
                                        <p:tgtEl>
                                          <p:spTgt spid="656401"/>
                                        </p:tgtEl>
                                        <p:attrNameLst>
                                          <p:attrName>ppt_x</p:attrName>
                                        </p:attrNameLst>
                                      </p:cBhvr>
                                      <p:tavLst>
                                        <p:tav tm="0">
                                          <p:val>
                                            <p:strVal val="0-#ppt_w/2"/>
                                          </p:val>
                                        </p:tav>
                                        <p:tav tm="100000">
                                          <p:val>
                                            <p:strVal val="#ppt_x"/>
                                          </p:val>
                                        </p:tav>
                                      </p:tavLst>
                                    </p:anim>
                                    <p:anim calcmode="lin" valueType="num">
                                      <p:cBhvr additive="base">
                                        <p:cTn id="64" dur="1000" fill="hold"/>
                                        <p:tgtEl>
                                          <p:spTgt spid="656401"/>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656402"/>
                                        </p:tgtEl>
                                        <p:attrNameLst>
                                          <p:attrName>style.visibility</p:attrName>
                                        </p:attrNameLst>
                                      </p:cBhvr>
                                      <p:to>
                                        <p:strVal val="visible"/>
                                      </p:to>
                                    </p:set>
                                    <p:anim calcmode="lin" valueType="num">
                                      <p:cBhvr additive="base">
                                        <p:cTn id="67" dur="1000" fill="hold"/>
                                        <p:tgtEl>
                                          <p:spTgt spid="656402"/>
                                        </p:tgtEl>
                                        <p:attrNameLst>
                                          <p:attrName>ppt_x</p:attrName>
                                        </p:attrNameLst>
                                      </p:cBhvr>
                                      <p:tavLst>
                                        <p:tav tm="0">
                                          <p:val>
                                            <p:strVal val="0-#ppt_w/2"/>
                                          </p:val>
                                        </p:tav>
                                        <p:tav tm="100000">
                                          <p:val>
                                            <p:strVal val="#ppt_x"/>
                                          </p:val>
                                        </p:tav>
                                      </p:tavLst>
                                    </p:anim>
                                    <p:anim calcmode="lin" valueType="num">
                                      <p:cBhvr additive="base">
                                        <p:cTn id="68" dur="1000" fill="hold"/>
                                        <p:tgtEl>
                                          <p:spTgt spid="656402"/>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656403"/>
                                        </p:tgtEl>
                                        <p:attrNameLst>
                                          <p:attrName>style.visibility</p:attrName>
                                        </p:attrNameLst>
                                      </p:cBhvr>
                                      <p:to>
                                        <p:strVal val="visible"/>
                                      </p:to>
                                    </p:set>
                                    <p:anim calcmode="lin" valueType="num">
                                      <p:cBhvr additive="base">
                                        <p:cTn id="71" dur="1000" fill="hold"/>
                                        <p:tgtEl>
                                          <p:spTgt spid="656403"/>
                                        </p:tgtEl>
                                        <p:attrNameLst>
                                          <p:attrName>ppt_x</p:attrName>
                                        </p:attrNameLst>
                                      </p:cBhvr>
                                      <p:tavLst>
                                        <p:tav tm="0">
                                          <p:val>
                                            <p:strVal val="0-#ppt_w/2"/>
                                          </p:val>
                                        </p:tav>
                                        <p:tav tm="100000">
                                          <p:val>
                                            <p:strVal val="#ppt_x"/>
                                          </p:val>
                                        </p:tav>
                                      </p:tavLst>
                                    </p:anim>
                                    <p:anim calcmode="lin" valueType="num">
                                      <p:cBhvr additive="base">
                                        <p:cTn id="72" dur="1000" fill="hold"/>
                                        <p:tgtEl>
                                          <p:spTgt spid="656403"/>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656418"/>
                                        </p:tgtEl>
                                        <p:attrNameLst>
                                          <p:attrName>style.visibility</p:attrName>
                                        </p:attrNameLst>
                                      </p:cBhvr>
                                      <p:to>
                                        <p:strVal val="visible"/>
                                      </p:to>
                                    </p:set>
                                    <p:anim calcmode="lin" valueType="num">
                                      <p:cBhvr additive="base">
                                        <p:cTn id="75" dur="1000" fill="hold"/>
                                        <p:tgtEl>
                                          <p:spTgt spid="656418"/>
                                        </p:tgtEl>
                                        <p:attrNameLst>
                                          <p:attrName>ppt_x</p:attrName>
                                        </p:attrNameLst>
                                      </p:cBhvr>
                                      <p:tavLst>
                                        <p:tav tm="0">
                                          <p:val>
                                            <p:strVal val="0-#ppt_w/2"/>
                                          </p:val>
                                        </p:tav>
                                        <p:tav tm="100000">
                                          <p:val>
                                            <p:strVal val="#ppt_x"/>
                                          </p:val>
                                        </p:tav>
                                      </p:tavLst>
                                    </p:anim>
                                    <p:anim calcmode="lin" valueType="num">
                                      <p:cBhvr additive="base">
                                        <p:cTn id="76" dur="1000" fill="hold"/>
                                        <p:tgtEl>
                                          <p:spTgt spid="65641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656416"/>
                                        </p:tgtEl>
                                        <p:attrNameLst>
                                          <p:attrName>style.visibility</p:attrName>
                                        </p:attrNameLst>
                                      </p:cBhvr>
                                      <p:to>
                                        <p:strVal val="visible"/>
                                      </p:to>
                                    </p:set>
                                    <p:anim calcmode="lin" valueType="num">
                                      <p:cBhvr additive="base">
                                        <p:cTn id="81" dur="1000" fill="hold"/>
                                        <p:tgtEl>
                                          <p:spTgt spid="656416"/>
                                        </p:tgtEl>
                                        <p:attrNameLst>
                                          <p:attrName>ppt_x</p:attrName>
                                        </p:attrNameLst>
                                      </p:cBhvr>
                                      <p:tavLst>
                                        <p:tav tm="0">
                                          <p:val>
                                            <p:strVal val="1+#ppt_w/2"/>
                                          </p:val>
                                        </p:tav>
                                        <p:tav tm="100000">
                                          <p:val>
                                            <p:strVal val="#ppt_x"/>
                                          </p:val>
                                        </p:tav>
                                      </p:tavLst>
                                    </p:anim>
                                    <p:anim calcmode="lin" valueType="num">
                                      <p:cBhvr additive="base">
                                        <p:cTn id="82" dur="1000" fill="hold"/>
                                        <p:tgtEl>
                                          <p:spTgt spid="656416"/>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656404"/>
                                        </p:tgtEl>
                                        <p:attrNameLst>
                                          <p:attrName>style.visibility</p:attrName>
                                        </p:attrNameLst>
                                      </p:cBhvr>
                                      <p:to>
                                        <p:strVal val="visible"/>
                                      </p:to>
                                    </p:set>
                                    <p:anim calcmode="lin" valueType="num">
                                      <p:cBhvr additive="base">
                                        <p:cTn id="85" dur="1000" fill="hold"/>
                                        <p:tgtEl>
                                          <p:spTgt spid="656404"/>
                                        </p:tgtEl>
                                        <p:attrNameLst>
                                          <p:attrName>ppt_x</p:attrName>
                                        </p:attrNameLst>
                                      </p:cBhvr>
                                      <p:tavLst>
                                        <p:tav tm="0">
                                          <p:val>
                                            <p:strVal val="1+#ppt_w/2"/>
                                          </p:val>
                                        </p:tav>
                                        <p:tav tm="100000">
                                          <p:val>
                                            <p:strVal val="#ppt_x"/>
                                          </p:val>
                                        </p:tav>
                                      </p:tavLst>
                                    </p:anim>
                                    <p:anim calcmode="lin" valueType="num">
                                      <p:cBhvr additive="base">
                                        <p:cTn id="86" dur="1000" fill="hold"/>
                                        <p:tgtEl>
                                          <p:spTgt spid="656404"/>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656405"/>
                                        </p:tgtEl>
                                        <p:attrNameLst>
                                          <p:attrName>style.visibility</p:attrName>
                                        </p:attrNameLst>
                                      </p:cBhvr>
                                      <p:to>
                                        <p:strVal val="visible"/>
                                      </p:to>
                                    </p:set>
                                    <p:anim calcmode="lin" valueType="num">
                                      <p:cBhvr additive="base">
                                        <p:cTn id="89" dur="1000" fill="hold"/>
                                        <p:tgtEl>
                                          <p:spTgt spid="656405"/>
                                        </p:tgtEl>
                                        <p:attrNameLst>
                                          <p:attrName>ppt_x</p:attrName>
                                        </p:attrNameLst>
                                      </p:cBhvr>
                                      <p:tavLst>
                                        <p:tav tm="0">
                                          <p:val>
                                            <p:strVal val="1+#ppt_w/2"/>
                                          </p:val>
                                        </p:tav>
                                        <p:tav tm="100000">
                                          <p:val>
                                            <p:strVal val="#ppt_x"/>
                                          </p:val>
                                        </p:tav>
                                      </p:tavLst>
                                    </p:anim>
                                    <p:anim calcmode="lin" valueType="num">
                                      <p:cBhvr additive="base">
                                        <p:cTn id="90" dur="1000" fill="hold"/>
                                        <p:tgtEl>
                                          <p:spTgt spid="656405"/>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656406"/>
                                        </p:tgtEl>
                                        <p:attrNameLst>
                                          <p:attrName>style.visibility</p:attrName>
                                        </p:attrNameLst>
                                      </p:cBhvr>
                                      <p:to>
                                        <p:strVal val="visible"/>
                                      </p:to>
                                    </p:set>
                                    <p:anim calcmode="lin" valueType="num">
                                      <p:cBhvr additive="base">
                                        <p:cTn id="93" dur="1000" fill="hold"/>
                                        <p:tgtEl>
                                          <p:spTgt spid="656406"/>
                                        </p:tgtEl>
                                        <p:attrNameLst>
                                          <p:attrName>ppt_x</p:attrName>
                                        </p:attrNameLst>
                                      </p:cBhvr>
                                      <p:tavLst>
                                        <p:tav tm="0">
                                          <p:val>
                                            <p:strVal val="1+#ppt_w/2"/>
                                          </p:val>
                                        </p:tav>
                                        <p:tav tm="100000">
                                          <p:val>
                                            <p:strVal val="#ppt_x"/>
                                          </p:val>
                                        </p:tav>
                                      </p:tavLst>
                                    </p:anim>
                                    <p:anim calcmode="lin" valueType="num">
                                      <p:cBhvr additive="base">
                                        <p:cTn id="94" dur="1000" fill="hold"/>
                                        <p:tgtEl>
                                          <p:spTgt spid="656406"/>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656407"/>
                                        </p:tgtEl>
                                        <p:attrNameLst>
                                          <p:attrName>style.visibility</p:attrName>
                                        </p:attrNameLst>
                                      </p:cBhvr>
                                      <p:to>
                                        <p:strVal val="visible"/>
                                      </p:to>
                                    </p:set>
                                    <p:anim calcmode="lin" valueType="num">
                                      <p:cBhvr additive="base">
                                        <p:cTn id="97" dur="1000" fill="hold"/>
                                        <p:tgtEl>
                                          <p:spTgt spid="656407"/>
                                        </p:tgtEl>
                                        <p:attrNameLst>
                                          <p:attrName>ppt_x</p:attrName>
                                        </p:attrNameLst>
                                      </p:cBhvr>
                                      <p:tavLst>
                                        <p:tav tm="0">
                                          <p:val>
                                            <p:strVal val="1+#ppt_w/2"/>
                                          </p:val>
                                        </p:tav>
                                        <p:tav tm="100000">
                                          <p:val>
                                            <p:strVal val="#ppt_x"/>
                                          </p:val>
                                        </p:tav>
                                      </p:tavLst>
                                    </p:anim>
                                    <p:anim calcmode="lin" valueType="num">
                                      <p:cBhvr additive="base">
                                        <p:cTn id="98" dur="1000" fill="hold"/>
                                        <p:tgtEl>
                                          <p:spTgt spid="65640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656409"/>
                                        </p:tgtEl>
                                        <p:attrNameLst>
                                          <p:attrName>style.visibility</p:attrName>
                                        </p:attrNameLst>
                                      </p:cBhvr>
                                      <p:to>
                                        <p:strVal val="visible"/>
                                      </p:to>
                                    </p:set>
                                    <p:anim calcmode="lin" valueType="num">
                                      <p:cBhvr additive="base">
                                        <p:cTn id="101" dur="1000" fill="hold"/>
                                        <p:tgtEl>
                                          <p:spTgt spid="656409"/>
                                        </p:tgtEl>
                                        <p:attrNameLst>
                                          <p:attrName>ppt_x</p:attrName>
                                        </p:attrNameLst>
                                      </p:cBhvr>
                                      <p:tavLst>
                                        <p:tav tm="0">
                                          <p:val>
                                            <p:strVal val="1+#ppt_w/2"/>
                                          </p:val>
                                        </p:tav>
                                        <p:tav tm="100000">
                                          <p:val>
                                            <p:strVal val="#ppt_x"/>
                                          </p:val>
                                        </p:tav>
                                      </p:tavLst>
                                    </p:anim>
                                    <p:anim calcmode="lin" valueType="num">
                                      <p:cBhvr additive="base">
                                        <p:cTn id="102" dur="1000" fill="hold"/>
                                        <p:tgtEl>
                                          <p:spTgt spid="656409"/>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656410"/>
                                        </p:tgtEl>
                                        <p:attrNameLst>
                                          <p:attrName>style.visibility</p:attrName>
                                        </p:attrNameLst>
                                      </p:cBhvr>
                                      <p:to>
                                        <p:strVal val="visible"/>
                                      </p:to>
                                    </p:set>
                                    <p:anim calcmode="lin" valueType="num">
                                      <p:cBhvr additive="base">
                                        <p:cTn id="105" dur="1000" fill="hold"/>
                                        <p:tgtEl>
                                          <p:spTgt spid="656410"/>
                                        </p:tgtEl>
                                        <p:attrNameLst>
                                          <p:attrName>ppt_x</p:attrName>
                                        </p:attrNameLst>
                                      </p:cBhvr>
                                      <p:tavLst>
                                        <p:tav tm="0">
                                          <p:val>
                                            <p:strVal val="1+#ppt_w/2"/>
                                          </p:val>
                                        </p:tav>
                                        <p:tav tm="100000">
                                          <p:val>
                                            <p:strVal val="#ppt_x"/>
                                          </p:val>
                                        </p:tav>
                                      </p:tavLst>
                                    </p:anim>
                                    <p:anim calcmode="lin" valueType="num">
                                      <p:cBhvr additive="base">
                                        <p:cTn id="106" dur="1000" fill="hold"/>
                                        <p:tgtEl>
                                          <p:spTgt spid="656410"/>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656411"/>
                                        </p:tgtEl>
                                        <p:attrNameLst>
                                          <p:attrName>style.visibility</p:attrName>
                                        </p:attrNameLst>
                                      </p:cBhvr>
                                      <p:to>
                                        <p:strVal val="visible"/>
                                      </p:to>
                                    </p:set>
                                    <p:anim calcmode="lin" valueType="num">
                                      <p:cBhvr additive="base">
                                        <p:cTn id="109" dur="1000" fill="hold"/>
                                        <p:tgtEl>
                                          <p:spTgt spid="656411"/>
                                        </p:tgtEl>
                                        <p:attrNameLst>
                                          <p:attrName>ppt_x</p:attrName>
                                        </p:attrNameLst>
                                      </p:cBhvr>
                                      <p:tavLst>
                                        <p:tav tm="0">
                                          <p:val>
                                            <p:strVal val="1+#ppt_w/2"/>
                                          </p:val>
                                        </p:tav>
                                        <p:tav tm="100000">
                                          <p:val>
                                            <p:strVal val="#ppt_x"/>
                                          </p:val>
                                        </p:tav>
                                      </p:tavLst>
                                    </p:anim>
                                    <p:anim calcmode="lin" valueType="num">
                                      <p:cBhvr additive="base">
                                        <p:cTn id="110" dur="1000" fill="hold"/>
                                        <p:tgtEl>
                                          <p:spTgt spid="656411"/>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656412"/>
                                        </p:tgtEl>
                                        <p:attrNameLst>
                                          <p:attrName>style.visibility</p:attrName>
                                        </p:attrNameLst>
                                      </p:cBhvr>
                                      <p:to>
                                        <p:strVal val="visible"/>
                                      </p:to>
                                    </p:set>
                                    <p:anim calcmode="lin" valueType="num">
                                      <p:cBhvr additive="base">
                                        <p:cTn id="113" dur="1000" fill="hold"/>
                                        <p:tgtEl>
                                          <p:spTgt spid="656412"/>
                                        </p:tgtEl>
                                        <p:attrNameLst>
                                          <p:attrName>ppt_x</p:attrName>
                                        </p:attrNameLst>
                                      </p:cBhvr>
                                      <p:tavLst>
                                        <p:tav tm="0">
                                          <p:val>
                                            <p:strVal val="1+#ppt_w/2"/>
                                          </p:val>
                                        </p:tav>
                                        <p:tav tm="100000">
                                          <p:val>
                                            <p:strVal val="#ppt_x"/>
                                          </p:val>
                                        </p:tav>
                                      </p:tavLst>
                                    </p:anim>
                                    <p:anim calcmode="lin" valueType="num">
                                      <p:cBhvr additive="base">
                                        <p:cTn id="114" dur="1000" fill="hold"/>
                                        <p:tgtEl>
                                          <p:spTgt spid="656412"/>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656413"/>
                                        </p:tgtEl>
                                        <p:attrNameLst>
                                          <p:attrName>style.visibility</p:attrName>
                                        </p:attrNameLst>
                                      </p:cBhvr>
                                      <p:to>
                                        <p:strVal val="visible"/>
                                      </p:to>
                                    </p:set>
                                    <p:anim calcmode="lin" valueType="num">
                                      <p:cBhvr additive="base">
                                        <p:cTn id="117" dur="1000" fill="hold"/>
                                        <p:tgtEl>
                                          <p:spTgt spid="656413"/>
                                        </p:tgtEl>
                                        <p:attrNameLst>
                                          <p:attrName>ppt_x</p:attrName>
                                        </p:attrNameLst>
                                      </p:cBhvr>
                                      <p:tavLst>
                                        <p:tav tm="0">
                                          <p:val>
                                            <p:strVal val="1+#ppt_w/2"/>
                                          </p:val>
                                        </p:tav>
                                        <p:tav tm="100000">
                                          <p:val>
                                            <p:strVal val="#ppt_x"/>
                                          </p:val>
                                        </p:tav>
                                      </p:tavLst>
                                    </p:anim>
                                    <p:anim calcmode="lin" valueType="num">
                                      <p:cBhvr additive="base">
                                        <p:cTn id="118" dur="1000" fill="hold"/>
                                        <p:tgtEl>
                                          <p:spTgt spid="656413"/>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656414"/>
                                        </p:tgtEl>
                                        <p:attrNameLst>
                                          <p:attrName>style.visibility</p:attrName>
                                        </p:attrNameLst>
                                      </p:cBhvr>
                                      <p:to>
                                        <p:strVal val="visible"/>
                                      </p:to>
                                    </p:set>
                                    <p:anim calcmode="lin" valueType="num">
                                      <p:cBhvr additive="base">
                                        <p:cTn id="121" dur="1000" fill="hold"/>
                                        <p:tgtEl>
                                          <p:spTgt spid="656414"/>
                                        </p:tgtEl>
                                        <p:attrNameLst>
                                          <p:attrName>ppt_x</p:attrName>
                                        </p:attrNameLst>
                                      </p:cBhvr>
                                      <p:tavLst>
                                        <p:tav tm="0">
                                          <p:val>
                                            <p:strVal val="1+#ppt_w/2"/>
                                          </p:val>
                                        </p:tav>
                                        <p:tav tm="100000">
                                          <p:val>
                                            <p:strVal val="#ppt_x"/>
                                          </p:val>
                                        </p:tav>
                                      </p:tavLst>
                                    </p:anim>
                                    <p:anim calcmode="lin" valueType="num">
                                      <p:cBhvr additive="base">
                                        <p:cTn id="122" dur="1000" fill="hold"/>
                                        <p:tgtEl>
                                          <p:spTgt spid="656414"/>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656415"/>
                                        </p:tgtEl>
                                        <p:attrNameLst>
                                          <p:attrName>style.visibility</p:attrName>
                                        </p:attrNameLst>
                                      </p:cBhvr>
                                      <p:to>
                                        <p:strVal val="visible"/>
                                      </p:to>
                                    </p:set>
                                    <p:anim calcmode="lin" valueType="num">
                                      <p:cBhvr additive="base">
                                        <p:cTn id="125" dur="1000" fill="hold"/>
                                        <p:tgtEl>
                                          <p:spTgt spid="656415"/>
                                        </p:tgtEl>
                                        <p:attrNameLst>
                                          <p:attrName>ppt_x</p:attrName>
                                        </p:attrNameLst>
                                      </p:cBhvr>
                                      <p:tavLst>
                                        <p:tav tm="0">
                                          <p:val>
                                            <p:strVal val="1+#ppt_w/2"/>
                                          </p:val>
                                        </p:tav>
                                        <p:tav tm="100000">
                                          <p:val>
                                            <p:strVal val="#ppt_x"/>
                                          </p:val>
                                        </p:tav>
                                      </p:tavLst>
                                    </p:anim>
                                    <p:anim calcmode="lin" valueType="num">
                                      <p:cBhvr additive="base">
                                        <p:cTn id="126" dur="1000" fill="hold"/>
                                        <p:tgtEl>
                                          <p:spTgt spid="656415"/>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656417"/>
                                        </p:tgtEl>
                                        <p:attrNameLst>
                                          <p:attrName>style.visibility</p:attrName>
                                        </p:attrNameLst>
                                      </p:cBhvr>
                                      <p:to>
                                        <p:strVal val="visible"/>
                                      </p:to>
                                    </p:set>
                                    <p:anim calcmode="lin" valueType="num">
                                      <p:cBhvr additive="base">
                                        <p:cTn id="129" dur="1000" fill="hold"/>
                                        <p:tgtEl>
                                          <p:spTgt spid="656417"/>
                                        </p:tgtEl>
                                        <p:attrNameLst>
                                          <p:attrName>ppt_x</p:attrName>
                                        </p:attrNameLst>
                                      </p:cBhvr>
                                      <p:tavLst>
                                        <p:tav tm="0">
                                          <p:val>
                                            <p:strVal val="1+#ppt_w/2"/>
                                          </p:val>
                                        </p:tav>
                                        <p:tav tm="100000">
                                          <p:val>
                                            <p:strVal val="#ppt_x"/>
                                          </p:val>
                                        </p:tav>
                                      </p:tavLst>
                                    </p:anim>
                                    <p:anim calcmode="lin" valueType="num">
                                      <p:cBhvr additive="base">
                                        <p:cTn id="130" dur="1000" fill="hold"/>
                                        <p:tgtEl>
                                          <p:spTgt spid="656417"/>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656419"/>
                                        </p:tgtEl>
                                        <p:attrNameLst>
                                          <p:attrName>style.visibility</p:attrName>
                                        </p:attrNameLst>
                                      </p:cBhvr>
                                      <p:to>
                                        <p:strVal val="visible"/>
                                      </p:to>
                                    </p:set>
                                    <p:anim calcmode="lin" valueType="num">
                                      <p:cBhvr additive="base">
                                        <p:cTn id="133" dur="1000" fill="hold"/>
                                        <p:tgtEl>
                                          <p:spTgt spid="656419"/>
                                        </p:tgtEl>
                                        <p:attrNameLst>
                                          <p:attrName>ppt_x</p:attrName>
                                        </p:attrNameLst>
                                      </p:cBhvr>
                                      <p:tavLst>
                                        <p:tav tm="0">
                                          <p:val>
                                            <p:strVal val="1+#ppt_w/2"/>
                                          </p:val>
                                        </p:tav>
                                        <p:tav tm="100000">
                                          <p:val>
                                            <p:strVal val="#ppt_x"/>
                                          </p:val>
                                        </p:tav>
                                      </p:tavLst>
                                    </p:anim>
                                    <p:anim calcmode="lin" valueType="num">
                                      <p:cBhvr additive="base">
                                        <p:cTn id="134" dur="1000" fill="hold"/>
                                        <p:tgtEl>
                                          <p:spTgt spid="656419"/>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656420"/>
                                        </p:tgtEl>
                                        <p:attrNameLst>
                                          <p:attrName>style.visibility</p:attrName>
                                        </p:attrNameLst>
                                      </p:cBhvr>
                                      <p:to>
                                        <p:strVal val="visible"/>
                                      </p:to>
                                    </p:set>
                                    <p:anim calcmode="lin" valueType="num">
                                      <p:cBhvr additive="base">
                                        <p:cTn id="137" dur="1000" fill="hold"/>
                                        <p:tgtEl>
                                          <p:spTgt spid="656420"/>
                                        </p:tgtEl>
                                        <p:attrNameLst>
                                          <p:attrName>ppt_x</p:attrName>
                                        </p:attrNameLst>
                                      </p:cBhvr>
                                      <p:tavLst>
                                        <p:tav tm="0">
                                          <p:val>
                                            <p:strVal val="1+#ppt_w/2"/>
                                          </p:val>
                                        </p:tav>
                                        <p:tav tm="100000">
                                          <p:val>
                                            <p:strVal val="#ppt_x"/>
                                          </p:val>
                                        </p:tav>
                                      </p:tavLst>
                                    </p:anim>
                                    <p:anim calcmode="lin" valueType="num">
                                      <p:cBhvr additive="base">
                                        <p:cTn id="138" dur="1000" fill="hold"/>
                                        <p:tgtEl>
                                          <p:spTgt spid="656420"/>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nodeType="clickEffect">
                                  <p:stCondLst>
                                    <p:cond delay="0"/>
                                  </p:stCondLst>
                                  <p:childTnLst>
                                    <p:set>
                                      <p:cBhvr>
                                        <p:cTn id="142" dur="1" fill="hold">
                                          <p:stCondLst>
                                            <p:cond delay="0"/>
                                          </p:stCondLst>
                                        </p:cTn>
                                        <p:tgtEl>
                                          <p:spTgt spid="656386">
                                            <p:txEl>
                                              <p:pRg st="11" end="11"/>
                                            </p:txEl>
                                          </p:spTgt>
                                        </p:tgtEl>
                                        <p:attrNameLst>
                                          <p:attrName>style.visibility</p:attrName>
                                        </p:attrNameLst>
                                      </p:cBhvr>
                                      <p:to>
                                        <p:strVal val="visible"/>
                                      </p:to>
                                    </p:set>
                                    <p:animEffect transition="in" filter="circle(in)">
                                      <p:cBhvr>
                                        <p:cTn id="143" dur="2000"/>
                                        <p:tgtEl>
                                          <p:spTgt spid="6563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16" grpId="0"/>
      <p:bldP spid="656388" grpId="0" animBg="1"/>
      <p:bldP spid="656389" grpId="0" animBg="1"/>
      <p:bldP spid="656392" grpId="0" animBg="1"/>
      <p:bldP spid="656393" grpId="0" animBg="1"/>
      <p:bldP spid="656394" grpId="0" animBg="1"/>
      <p:bldP spid="656395" grpId="0" animBg="1"/>
      <p:bldP spid="656396" grpId="0" animBg="1"/>
      <p:bldP spid="656404" grpId="0" animBg="1"/>
      <p:bldP spid="656405" grpId="0" animBg="1"/>
      <p:bldP spid="656406" grpId="0" animBg="1"/>
      <p:bldP spid="656407" grpId="0" animBg="1"/>
      <p:bldP spid="656409" grpId="0" animBg="1"/>
      <p:bldP spid="656410" grpId="0" animBg="1"/>
      <p:bldP spid="656411" grpId="0"/>
      <p:bldP spid="656412" grpId="0"/>
      <p:bldP spid="656413" grpId="0"/>
      <p:bldP spid="656414" grpId="0"/>
      <p:bldP spid="656415" grpId="0"/>
      <p:bldP spid="656417" grpId="0"/>
      <p:bldP spid="656418" grpId="0" animBg="1"/>
      <p:bldP spid="656419" grpId="0" animBg="1"/>
      <p:bldP spid="6564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body" idx="4294967295"/>
          </p:nvPr>
        </p:nvSpPr>
        <p:spPr>
          <a:xfrm>
            <a:off x="0" y="1052513"/>
            <a:ext cx="8569325" cy="5113337"/>
          </a:xfrm>
        </p:spPr>
        <p:txBody>
          <a:bodyPr/>
          <a:lstStyle/>
          <a:p>
            <a:pPr>
              <a:spcAft>
                <a:spcPct val="10000"/>
              </a:spcAft>
              <a:buFont typeface="Wingdings" panose="05000000000000000000" pitchFamily="2" charset="2"/>
              <a:buChar char="l"/>
            </a:pPr>
            <a:r>
              <a:rPr lang="zh-CN" altLang="en-US" b="0" dirty="0">
                <a:ea typeface="黑体" pitchFamily="49" charset="-122"/>
              </a:rPr>
              <a:t>分区管理操作</a:t>
            </a:r>
            <a:r>
              <a:rPr lang="en-US" altLang="zh-CN" b="0" dirty="0">
                <a:latin typeface="黑体"/>
                <a:ea typeface="黑体" pitchFamily="49" charset="-122"/>
              </a:rPr>
              <a:t>——</a:t>
            </a:r>
            <a:r>
              <a:rPr lang="zh-CN" altLang="en-US" b="0" dirty="0">
                <a:ea typeface="黑体" pitchFamily="49" charset="-122"/>
              </a:rPr>
              <a:t>分配</a:t>
            </a:r>
            <a:endParaRPr lang="zh-CN" altLang="en-US" dirty="0">
              <a:latin typeface="仿宋_GB2312" pitchFamily="49" charset="-122"/>
              <a:ea typeface="仿宋_GB2312" pitchFamily="49" charset="-122"/>
            </a:endParaRPr>
          </a:p>
          <a:p>
            <a:pPr lvl="1">
              <a:spcAft>
                <a:spcPct val="10000"/>
              </a:spcAft>
              <a:buFont typeface="Wingdings" panose="05000000000000000000" pitchFamily="2" charset="2"/>
              <a:buNone/>
            </a:pPr>
            <a:r>
              <a:rPr lang="zh-CN" altLang="en-US" b="0" dirty="0">
                <a:latin typeface="仿宋_GB2312" pitchFamily="49" charset="-122"/>
                <a:ea typeface="仿宋_GB2312" pitchFamily="49" charset="-122"/>
              </a:rPr>
              <a:t>      </a:t>
            </a:r>
            <a:endParaRPr lang="zh-CN" altLang="en-US" b="0" dirty="0">
              <a:latin typeface="仿宋_GB2312" pitchFamily="49" charset="-122"/>
              <a:ea typeface="仿宋_GB2312" pitchFamily="49" charset="-122"/>
            </a:endParaRPr>
          </a:p>
        </p:txBody>
      </p:sp>
      <p:sp>
        <p:nvSpPr>
          <p:cNvPr id="30515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05159" name="Object 7"/>
          <p:cNvGraphicFramePr>
            <a:graphicFrameLocks noChangeAspect="1"/>
          </p:cNvGraphicFramePr>
          <p:nvPr/>
        </p:nvGraphicFramePr>
        <p:xfrm>
          <a:off x="3201988" y="1700213"/>
          <a:ext cx="2233612" cy="4311650"/>
        </p:xfrm>
        <a:graphic>
          <a:graphicData uri="http://schemas.openxmlformats.org/presentationml/2006/ole">
            <mc:AlternateContent xmlns:mc="http://schemas.openxmlformats.org/markup-compatibility/2006">
              <mc:Choice xmlns:v="urn:schemas-microsoft-com:vml" Requires="v">
                <p:oleObj spid="_x0000_s305288" name="Visio" r:id="rId1" imgW="1485900" imgH="2857500" progId="Visio.Drawing.11">
                  <p:embed/>
                </p:oleObj>
              </mc:Choice>
              <mc:Fallback>
                <p:oleObj name="Visio" r:id="rId1" imgW="1485900" imgH="2857500" progId="Visio.Drawing.11">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988" y="1700213"/>
                        <a:ext cx="2233612"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5154">
                                            <p:txEl>
                                              <p:pRg st="0" end="0"/>
                                            </p:txEl>
                                          </p:spTgt>
                                        </p:tgtEl>
                                        <p:attrNameLst>
                                          <p:attrName>style.visibility</p:attrName>
                                        </p:attrNameLst>
                                      </p:cBhvr>
                                      <p:to>
                                        <p:strVal val="visible"/>
                                      </p:to>
                                    </p:set>
                                    <p:anim calcmode="lin" valueType="num">
                                      <p:cBhvr additive="base">
                                        <p:cTn id="7" dur="500" fill="hold"/>
                                        <p:tgtEl>
                                          <p:spTgt spid="3051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05159"/>
                                        </p:tgtEl>
                                        <p:attrNameLst>
                                          <p:attrName>style.visibility</p:attrName>
                                        </p:attrNameLst>
                                      </p:cBhvr>
                                      <p:to>
                                        <p:strVal val="visible"/>
                                      </p:to>
                                    </p:set>
                                    <p:animEffect transition="in" filter="circle(in)">
                                      <p:cBhvr>
                                        <p:cTn id="13" dur="2000"/>
                                        <p:tgtEl>
                                          <p:spTgt spid="305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p:cNvSpPr>
          <p:nvPr>
            <p:ph type="body" idx="4294967295"/>
          </p:nvPr>
        </p:nvSpPr>
        <p:spPr>
          <a:xfrm>
            <a:off x="0" y="1052513"/>
            <a:ext cx="8569325" cy="5113337"/>
          </a:xfrm>
        </p:spPr>
        <p:txBody>
          <a:bodyPr/>
          <a:lstStyle/>
          <a:p>
            <a:pPr>
              <a:spcAft>
                <a:spcPct val="10000"/>
              </a:spcAft>
              <a:buFont typeface="Wingdings" panose="05000000000000000000" pitchFamily="2" charset="2"/>
              <a:buChar char="l"/>
            </a:pPr>
            <a:r>
              <a:rPr lang="zh-CN" altLang="en-US" b="0" dirty="0">
                <a:ea typeface="黑体" pitchFamily="49" charset="-122"/>
              </a:rPr>
              <a:t>分区管理操作</a:t>
            </a:r>
            <a:r>
              <a:rPr lang="en-US" altLang="zh-CN" b="0" dirty="0">
                <a:latin typeface="黑体"/>
                <a:ea typeface="黑体" pitchFamily="49" charset="-122"/>
              </a:rPr>
              <a:t>——</a:t>
            </a:r>
            <a:r>
              <a:rPr lang="zh-CN" altLang="en-US" b="0" dirty="0">
                <a:ea typeface="黑体" pitchFamily="49" charset="-122"/>
              </a:rPr>
              <a:t>回收</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当进程运行完毕释放内存时，需</a:t>
            </a:r>
            <a:r>
              <a:rPr lang="zh-CN" altLang="en-US" dirty="0">
                <a:solidFill>
                  <a:srgbClr val="FF0000"/>
                </a:solidFill>
                <a:latin typeface="楷体_GB2312" pitchFamily="49" charset="-122"/>
                <a:ea typeface="楷体_GB2312" pitchFamily="49" charset="-122"/>
              </a:rPr>
              <a:t>合并</a:t>
            </a:r>
            <a:r>
              <a:rPr lang="zh-CN" altLang="en-US" b="0" dirty="0">
                <a:latin typeface="楷体_GB2312" pitchFamily="49" charset="-122"/>
                <a:ea typeface="楷体_GB2312" pitchFamily="49" charset="-122"/>
              </a:rPr>
              <a:t>相邻的空闲分区，形成大的分区，称为合并技术。</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系统根据回收区的首址，从空闲区链中找到相应的插入点，此时可能出现以下四种情况之一。</a:t>
            </a:r>
            <a:endParaRPr lang="zh-CN" altLang="en-US" b="0" dirty="0">
              <a:latin typeface="楷体_GB2312" pitchFamily="49" charset="-122"/>
              <a:ea typeface="楷体_GB2312" pitchFamily="49" charset="-122"/>
            </a:endParaRPr>
          </a:p>
        </p:txBody>
      </p:sp>
      <p:sp>
        <p:nvSpPr>
          <p:cNvPr id="31027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10306" name="Group 34"/>
          <p:cNvGraphicFramePr>
            <a:graphicFrameLocks noGrp="1"/>
          </p:cNvGraphicFramePr>
          <p:nvPr/>
        </p:nvGraphicFramePr>
        <p:xfrm>
          <a:off x="1476375" y="3500438"/>
          <a:ext cx="1176338" cy="2103120"/>
        </p:xfrm>
        <a:graphic>
          <a:graphicData uri="http://schemas.openxmlformats.org/drawingml/2006/table">
            <a:tbl>
              <a:tblPr/>
              <a:tblGrid>
                <a:gridCol w="1176338"/>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rPr>
                        <a:t>回收区</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0323" name="Group 51"/>
          <p:cNvGraphicFramePr>
            <a:graphicFrameLocks noGrp="1"/>
          </p:cNvGraphicFramePr>
          <p:nvPr/>
        </p:nvGraphicFramePr>
        <p:xfrm>
          <a:off x="3132138" y="3500438"/>
          <a:ext cx="1176337" cy="2103120"/>
        </p:xfrm>
        <a:graphic>
          <a:graphicData uri="http://schemas.openxmlformats.org/drawingml/2006/table">
            <a:tbl>
              <a:tblPr/>
              <a:tblGrid>
                <a:gridCol w="1176337"/>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未分配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rPr>
                        <a:t>回收区</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0353" name="Group 81"/>
          <p:cNvGraphicFramePr>
            <a:graphicFrameLocks noGrp="1"/>
          </p:cNvGraphicFramePr>
          <p:nvPr/>
        </p:nvGraphicFramePr>
        <p:xfrm>
          <a:off x="4835525" y="3500438"/>
          <a:ext cx="1176338" cy="2103120"/>
        </p:xfrm>
        <a:graphic>
          <a:graphicData uri="http://schemas.openxmlformats.org/drawingml/2006/table">
            <a:tbl>
              <a:tblPr/>
              <a:tblGrid>
                <a:gridCol w="1176338"/>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rPr>
                        <a:t>回收区</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未分配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0399" name="Group 127"/>
          <p:cNvGraphicFramePr>
            <a:graphicFrameLocks noGrp="1"/>
          </p:cNvGraphicFramePr>
          <p:nvPr/>
        </p:nvGraphicFramePr>
        <p:xfrm>
          <a:off x="6708775" y="3500438"/>
          <a:ext cx="1176338" cy="2103120"/>
        </p:xfrm>
        <a:graphic>
          <a:graphicData uri="http://schemas.openxmlformats.org/drawingml/2006/table">
            <a:tbl>
              <a:tblPr/>
              <a:tblGrid>
                <a:gridCol w="1176338"/>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未分配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rPr>
                        <a:t>回收区</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未分配</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4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0274">
                                            <p:txEl>
                                              <p:pRg st="0" end="0"/>
                                            </p:txEl>
                                          </p:spTgt>
                                        </p:tgtEl>
                                        <p:attrNameLst>
                                          <p:attrName>style.visibility</p:attrName>
                                        </p:attrNameLst>
                                      </p:cBhvr>
                                      <p:to>
                                        <p:strVal val="visible"/>
                                      </p:to>
                                    </p:set>
                                    <p:anim calcmode="lin" valueType="num">
                                      <p:cBhvr additive="base">
                                        <p:cTn id="7" dur="500" fill="hold"/>
                                        <p:tgtEl>
                                          <p:spTgt spid="3102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02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0274">
                                            <p:txEl>
                                              <p:pRg st="1" end="1"/>
                                            </p:txEl>
                                          </p:spTgt>
                                        </p:tgtEl>
                                        <p:attrNameLst>
                                          <p:attrName>style.visibility</p:attrName>
                                        </p:attrNameLst>
                                      </p:cBhvr>
                                      <p:to>
                                        <p:strVal val="visible"/>
                                      </p:to>
                                    </p:set>
                                    <p:anim calcmode="lin" valueType="num">
                                      <p:cBhvr additive="base">
                                        <p:cTn id="13" dur="500" fill="hold"/>
                                        <p:tgtEl>
                                          <p:spTgt spid="3102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02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0274">
                                            <p:txEl>
                                              <p:pRg st="2" end="2"/>
                                            </p:txEl>
                                          </p:spTgt>
                                        </p:tgtEl>
                                        <p:attrNameLst>
                                          <p:attrName>style.visibility</p:attrName>
                                        </p:attrNameLst>
                                      </p:cBhvr>
                                      <p:to>
                                        <p:strVal val="visible"/>
                                      </p:to>
                                    </p:set>
                                    <p:anim calcmode="lin" valueType="num">
                                      <p:cBhvr additive="base">
                                        <p:cTn id="19" dur="500" fill="hold"/>
                                        <p:tgtEl>
                                          <p:spTgt spid="3102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02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10306"/>
                                        </p:tgtEl>
                                        <p:attrNameLst>
                                          <p:attrName>style.visibility</p:attrName>
                                        </p:attrNameLst>
                                      </p:cBhvr>
                                      <p:to>
                                        <p:strVal val="visible"/>
                                      </p:to>
                                    </p:set>
                                    <p:animEffect transition="in" filter="circle(in)">
                                      <p:cBhvr>
                                        <p:cTn id="25" dur="2000"/>
                                        <p:tgtEl>
                                          <p:spTgt spid="310306"/>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10323"/>
                                        </p:tgtEl>
                                        <p:attrNameLst>
                                          <p:attrName>style.visibility</p:attrName>
                                        </p:attrNameLst>
                                      </p:cBhvr>
                                      <p:to>
                                        <p:strVal val="visible"/>
                                      </p:to>
                                    </p:set>
                                    <p:animEffect transition="in" filter="circle(in)">
                                      <p:cBhvr>
                                        <p:cTn id="30" dur="2000"/>
                                        <p:tgtEl>
                                          <p:spTgt spid="310323"/>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10353"/>
                                        </p:tgtEl>
                                        <p:attrNameLst>
                                          <p:attrName>style.visibility</p:attrName>
                                        </p:attrNameLst>
                                      </p:cBhvr>
                                      <p:to>
                                        <p:strVal val="visible"/>
                                      </p:to>
                                    </p:set>
                                    <p:animEffect transition="in" filter="circle(in)">
                                      <p:cBhvr>
                                        <p:cTn id="35" dur="2000"/>
                                        <p:tgtEl>
                                          <p:spTgt spid="31035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10399"/>
                                        </p:tgtEl>
                                        <p:attrNameLst>
                                          <p:attrName>style.visibility</p:attrName>
                                        </p:attrNameLst>
                                      </p:cBhvr>
                                      <p:to>
                                        <p:strVal val="visible"/>
                                      </p:to>
                                    </p:set>
                                    <p:animEffect transition="in" filter="circle(in)">
                                      <p:cBhvr>
                                        <p:cTn id="40" dur="2000"/>
                                        <p:tgtEl>
                                          <p:spTgt spid="31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p:cNvSpPr>
          <p:nvPr>
            <p:ph type="body" idx="4294967295"/>
          </p:nvPr>
        </p:nvSpPr>
        <p:spPr>
          <a:xfrm>
            <a:off x="0" y="1052513"/>
            <a:ext cx="8642350" cy="5113337"/>
          </a:xfrm>
        </p:spPr>
        <p:txBody>
          <a:bodyPr/>
          <a:lstStyle/>
          <a:p>
            <a:pPr>
              <a:spcAft>
                <a:spcPct val="20000"/>
              </a:spcAft>
              <a:buFont typeface="Wingdings" panose="05000000000000000000" pitchFamily="2" charset="2"/>
              <a:buChar char="l"/>
            </a:pPr>
            <a:r>
              <a:rPr lang="zh-CN" altLang="en-US" b="0" dirty="0">
                <a:ea typeface="黑体" pitchFamily="49" charset="-122"/>
              </a:rPr>
              <a:t>紧凑与动态重定位</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动态重定位的引入</a:t>
            </a:r>
            <a:endParaRPr lang="zh-CN" altLang="en-US"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在连续分配方式中，必须把一个系统或用户程序装入一</a:t>
            </a:r>
            <a:r>
              <a:rPr lang="zh-CN" altLang="en-US" sz="2400" dirty="0">
                <a:solidFill>
                  <a:srgbClr val="FF0000"/>
                </a:solidFill>
                <a:latin typeface="楷体_GB2312" pitchFamily="49" charset="-122"/>
                <a:ea typeface="楷体_GB2312" pitchFamily="49" charset="-122"/>
              </a:rPr>
              <a:t>连续</a:t>
            </a:r>
            <a:r>
              <a:rPr lang="zh-CN" altLang="en-US" sz="2400" b="0" dirty="0">
                <a:latin typeface="楷体_GB2312" pitchFamily="49" charset="-122"/>
                <a:ea typeface="楷体_GB2312" pitchFamily="49" charset="-122"/>
              </a:rPr>
              <a:t>的内存空间。</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在动态分区中，由于分区的不断划分与合并，会产生许多</a:t>
            </a:r>
            <a:r>
              <a:rPr lang="zh-CN" altLang="en-US" sz="2400" dirty="0">
                <a:solidFill>
                  <a:srgbClr val="FF0000"/>
                </a:solidFill>
                <a:latin typeface="楷体_GB2312" pitchFamily="49" charset="-122"/>
                <a:ea typeface="楷体_GB2312" pitchFamily="49" charset="-122"/>
              </a:rPr>
              <a:t>零散分区</a:t>
            </a:r>
            <a:r>
              <a:rPr lang="zh-CN" altLang="en-US" sz="2400" b="0" dirty="0">
                <a:latin typeface="楷体_GB2312" pitchFamily="49" charset="-122"/>
                <a:ea typeface="楷体_GB2312" pitchFamily="49" charset="-122"/>
              </a:rPr>
              <a:t>。</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若零散分区均很小，则即使总空间空间很大，也可能无法装入</a:t>
            </a:r>
            <a:r>
              <a:rPr lang="zh-CN" altLang="en-US" sz="2400" dirty="0">
                <a:solidFill>
                  <a:srgbClr val="FF0000"/>
                </a:solidFill>
                <a:latin typeface="楷体_GB2312" pitchFamily="49" charset="-122"/>
                <a:ea typeface="楷体_GB2312" pitchFamily="49" charset="-122"/>
              </a:rPr>
              <a:t>大进程</a:t>
            </a:r>
            <a:r>
              <a:rPr lang="zh-CN" altLang="en-US" sz="2400" b="0" dirty="0" smtClean="0">
                <a:latin typeface="楷体_GB2312" pitchFamily="49" charset="-122"/>
                <a:ea typeface="楷体_GB2312" pitchFamily="49" charset="-122"/>
              </a:rPr>
              <a:t>。</a:t>
            </a:r>
            <a:endParaRPr lang="en-US" altLang="zh-CN" sz="2400" b="0" dirty="0" smtClean="0">
              <a:latin typeface="楷体_GB2312" pitchFamily="49" charset="-122"/>
              <a:ea typeface="楷体_GB2312" pitchFamily="49" charset="-122"/>
            </a:endParaRPr>
          </a:p>
          <a:p>
            <a:pPr lvl="2">
              <a:spcAft>
                <a:spcPct val="20000"/>
              </a:spcAft>
              <a:buFont typeface="Wingdings" panose="05000000000000000000" pitchFamily="2" charset="2"/>
              <a:buChar char="u"/>
            </a:pPr>
            <a:endParaRPr lang="zh-CN" altLang="en-US" sz="2400" b="0" dirty="0">
              <a:latin typeface="楷体_GB2312" pitchFamily="49" charset="-122"/>
              <a:ea typeface="楷体_GB2312" pitchFamily="49" charset="-122"/>
            </a:endParaRPr>
          </a:p>
        </p:txBody>
      </p:sp>
      <p:sp>
        <p:nvSpPr>
          <p:cNvPr id="31641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418">
                                            <p:txEl>
                                              <p:pRg st="0" end="0"/>
                                            </p:txEl>
                                          </p:spTgt>
                                        </p:tgtEl>
                                        <p:attrNameLst>
                                          <p:attrName>style.visibility</p:attrName>
                                        </p:attrNameLst>
                                      </p:cBhvr>
                                      <p:to>
                                        <p:strVal val="visible"/>
                                      </p:to>
                                    </p:set>
                                    <p:anim calcmode="lin" valueType="num">
                                      <p:cBhvr additive="base">
                                        <p:cTn id="7" dur="500" fill="hold"/>
                                        <p:tgtEl>
                                          <p:spTgt spid="316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6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18">
                                            <p:txEl>
                                              <p:pRg st="1" end="1"/>
                                            </p:txEl>
                                          </p:spTgt>
                                        </p:tgtEl>
                                        <p:attrNameLst>
                                          <p:attrName>style.visibility</p:attrName>
                                        </p:attrNameLst>
                                      </p:cBhvr>
                                      <p:to>
                                        <p:strVal val="visible"/>
                                      </p:to>
                                    </p:set>
                                    <p:anim calcmode="lin" valueType="num">
                                      <p:cBhvr additive="base">
                                        <p:cTn id="13" dur="500" fill="hold"/>
                                        <p:tgtEl>
                                          <p:spTgt spid="3164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64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6418">
                                            <p:txEl>
                                              <p:pRg st="2" end="2"/>
                                            </p:txEl>
                                          </p:spTgt>
                                        </p:tgtEl>
                                        <p:attrNameLst>
                                          <p:attrName>style.visibility</p:attrName>
                                        </p:attrNameLst>
                                      </p:cBhvr>
                                      <p:to>
                                        <p:strVal val="visible"/>
                                      </p:to>
                                    </p:set>
                                    <p:anim calcmode="lin" valueType="num">
                                      <p:cBhvr additive="base">
                                        <p:cTn id="19" dur="1000" fill="hold"/>
                                        <p:tgtEl>
                                          <p:spTgt spid="31641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164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6418">
                                            <p:txEl>
                                              <p:pRg st="3" end="3"/>
                                            </p:txEl>
                                          </p:spTgt>
                                        </p:tgtEl>
                                        <p:attrNameLst>
                                          <p:attrName>style.visibility</p:attrName>
                                        </p:attrNameLst>
                                      </p:cBhvr>
                                      <p:to>
                                        <p:strVal val="visible"/>
                                      </p:to>
                                    </p:set>
                                    <p:anim calcmode="lin" valueType="num">
                                      <p:cBhvr additive="base">
                                        <p:cTn id="25" dur="1000" fill="hold"/>
                                        <p:tgtEl>
                                          <p:spTgt spid="31641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164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6418">
                                            <p:txEl>
                                              <p:pRg st="4" end="4"/>
                                            </p:txEl>
                                          </p:spTgt>
                                        </p:tgtEl>
                                        <p:attrNameLst>
                                          <p:attrName>style.visibility</p:attrName>
                                        </p:attrNameLst>
                                      </p:cBhvr>
                                      <p:to>
                                        <p:strVal val="visible"/>
                                      </p:to>
                                    </p:set>
                                    <p:anim calcmode="lin" valueType="num">
                                      <p:cBhvr additive="base">
                                        <p:cTn id="31" dur="1000" fill="hold"/>
                                        <p:tgtEl>
                                          <p:spTgt spid="316418">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1641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p:cNvSpPr>
          <p:nvPr>
            <p:ph type="body" idx="4294967295"/>
          </p:nvPr>
        </p:nvSpPr>
        <p:spPr>
          <a:xfrm>
            <a:off x="0" y="1052513"/>
            <a:ext cx="8642350" cy="5113337"/>
          </a:xfrm>
        </p:spPr>
        <p:txBody>
          <a:bodyPr/>
          <a:lstStyle/>
          <a:p>
            <a:pPr>
              <a:spcAft>
                <a:spcPct val="20000"/>
              </a:spcAft>
              <a:buFont typeface="Wingdings" panose="05000000000000000000" pitchFamily="2" charset="2"/>
              <a:buChar char="l"/>
            </a:pPr>
            <a:r>
              <a:rPr lang="zh-CN" altLang="en-US" b="0" dirty="0">
                <a:ea typeface="黑体" pitchFamily="49" charset="-122"/>
              </a:rPr>
              <a:t>紧凑与动态重定位</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动态重定位的引入（续）</a:t>
            </a:r>
            <a:endParaRPr lang="zh-CN" altLang="en-US"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采用动态重定位技术的分区分配称为</a:t>
            </a:r>
            <a:r>
              <a:rPr lang="zh-CN" altLang="en-US" sz="2400" dirty="0">
                <a:solidFill>
                  <a:srgbClr val="FF0000"/>
                </a:solidFill>
                <a:latin typeface="楷体_GB2312" pitchFamily="49" charset="-122"/>
                <a:ea typeface="楷体_GB2312" pitchFamily="49" charset="-122"/>
              </a:rPr>
              <a:t>可重定位分区分配</a:t>
            </a:r>
            <a:r>
              <a:rPr lang="zh-CN" altLang="en-US" sz="2400" b="0" dirty="0">
                <a:latin typeface="楷体_GB2312" pitchFamily="49" charset="-122"/>
                <a:ea typeface="楷体_GB2312" pitchFamily="49" charset="-122"/>
              </a:rPr>
              <a:t>。</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紧凑技术</a:t>
            </a:r>
            <a:r>
              <a:rPr lang="en-US" altLang="zh-CN" sz="2400" b="0" dirty="0">
                <a:latin typeface="Arial" panose="020B0604020202020204"/>
                <a:ea typeface="楷体_GB2312" pitchFamily="49" charset="-122"/>
              </a:rPr>
              <a:t>——</a:t>
            </a:r>
            <a:r>
              <a:rPr lang="zh-CN" altLang="en-US" sz="2400" b="0" dirty="0">
                <a:latin typeface="楷体_GB2312" pitchFamily="49" charset="-122"/>
                <a:ea typeface="楷体_GB2312" pitchFamily="49" charset="-122"/>
              </a:rPr>
              <a:t>将内存中的所有作业进行移动，使它们全都相邻接，这样，可把原来分散的多个小分区合成一个大分区的方法，称为</a:t>
            </a:r>
            <a:r>
              <a:rPr lang="zh-CN" altLang="en-US" sz="2400" dirty="0">
                <a:solidFill>
                  <a:srgbClr val="FF0000"/>
                </a:solidFill>
                <a:latin typeface="楷体_GB2312" pitchFamily="49" charset="-122"/>
                <a:ea typeface="楷体_GB2312" pitchFamily="49" charset="-122"/>
              </a:rPr>
              <a:t>紧凑</a:t>
            </a:r>
            <a:r>
              <a:rPr lang="zh-CN" altLang="en-US" sz="2400" b="0" dirty="0">
                <a:latin typeface="楷体_GB2312" pitchFamily="49" charset="-122"/>
                <a:ea typeface="楷体_GB2312" pitchFamily="49" charset="-122"/>
              </a:rPr>
              <a:t>。</a:t>
            </a:r>
            <a:endParaRPr lang="zh-CN" altLang="en-US" sz="2400" b="0" dirty="0">
              <a:latin typeface="楷体_GB2312" pitchFamily="49" charset="-122"/>
              <a:ea typeface="楷体_GB2312" pitchFamily="49" charset="-122"/>
            </a:endParaRPr>
          </a:p>
        </p:txBody>
      </p:sp>
      <p:sp>
        <p:nvSpPr>
          <p:cNvPr id="32256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2562">
                                            <p:txEl>
                                              <p:pRg st="0" end="0"/>
                                            </p:txEl>
                                          </p:spTgt>
                                        </p:tgtEl>
                                        <p:attrNameLst>
                                          <p:attrName>style.visibility</p:attrName>
                                        </p:attrNameLst>
                                      </p:cBhvr>
                                      <p:to>
                                        <p:strVal val="visible"/>
                                      </p:to>
                                    </p:set>
                                    <p:anim calcmode="lin" valueType="num">
                                      <p:cBhvr additive="base">
                                        <p:cTn id="7" dur="500" fill="hold"/>
                                        <p:tgtEl>
                                          <p:spTgt spid="322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25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2562">
                                            <p:txEl>
                                              <p:pRg st="1" end="1"/>
                                            </p:txEl>
                                          </p:spTgt>
                                        </p:tgtEl>
                                        <p:attrNameLst>
                                          <p:attrName>style.visibility</p:attrName>
                                        </p:attrNameLst>
                                      </p:cBhvr>
                                      <p:to>
                                        <p:strVal val="visible"/>
                                      </p:to>
                                    </p:set>
                                    <p:anim calcmode="lin" valueType="num">
                                      <p:cBhvr additive="base">
                                        <p:cTn id="13" dur="500" fill="hold"/>
                                        <p:tgtEl>
                                          <p:spTgt spid="3225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25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2562">
                                            <p:txEl>
                                              <p:pRg st="2" end="2"/>
                                            </p:txEl>
                                          </p:spTgt>
                                        </p:tgtEl>
                                        <p:attrNameLst>
                                          <p:attrName>style.visibility</p:attrName>
                                        </p:attrNameLst>
                                      </p:cBhvr>
                                      <p:to>
                                        <p:strVal val="visible"/>
                                      </p:to>
                                    </p:set>
                                    <p:anim calcmode="lin" valueType="num">
                                      <p:cBhvr additive="base">
                                        <p:cTn id="19" dur="1000" fill="hold"/>
                                        <p:tgtEl>
                                          <p:spTgt spid="32256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225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22562">
                                            <p:txEl>
                                              <p:pRg st="3" end="3"/>
                                            </p:txEl>
                                          </p:spTgt>
                                        </p:tgtEl>
                                        <p:attrNameLst>
                                          <p:attrName>style.visibility</p:attrName>
                                        </p:attrNameLst>
                                      </p:cBhvr>
                                      <p:to>
                                        <p:strVal val="visible"/>
                                      </p:to>
                                    </p:set>
                                    <p:anim calcmode="lin" valueType="num">
                                      <p:cBhvr additive="base">
                                        <p:cTn id="25" dur="1000" fill="hold"/>
                                        <p:tgtEl>
                                          <p:spTgt spid="32256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2256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p:cNvSpPr>
          <p:nvPr>
            <p:ph type="body" idx="4294967295"/>
          </p:nvPr>
        </p:nvSpPr>
        <p:spPr>
          <a:xfrm>
            <a:off x="0" y="1052513"/>
            <a:ext cx="8642350" cy="5113337"/>
          </a:xfrm>
        </p:spPr>
        <p:txBody>
          <a:bodyPr/>
          <a:lstStyle/>
          <a:p>
            <a:pPr>
              <a:spcAft>
                <a:spcPct val="20000"/>
              </a:spcAft>
              <a:buFont typeface="Wingdings" panose="05000000000000000000" pitchFamily="2" charset="2"/>
              <a:buChar char="l"/>
            </a:pPr>
            <a:r>
              <a:rPr lang="zh-CN" altLang="en-US" b="0" dirty="0">
                <a:ea typeface="黑体" pitchFamily="49" charset="-122"/>
              </a:rPr>
              <a:t>紧凑与动态重定位</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动态重定位的引入（续</a:t>
            </a:r>
            <a:r>
              <a:rPr lang="zh-CN" altLang="en-US" dirty="0">
                <a:latin typeface="仿宋_GB2312" pitchFamily="49" charset="-122"/>
                <a:ea typeface="仿宋_GB2312" pitchFamily="49" charset="-122"/>
              </a:rPr>
              <a:t>）</a:t>
            </a:r>
            <a:endParaRPr lang="zh-CN" altLang="en-US" dirty="0">
              <a:latin typeface="仿宋_GB2312" pitchFamily="49" charset="-122"/>
              <a:ea typeface="仿宋_GB2312" pitchFamily="49" charset="-122"/>
            </a:endParaRPr>
          </a:p>
        </p:txBody>
      </p:sp>
      <p:sp>
        <p:nvSpPr>
          <p:cNvPr id="31846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18475" name="Object 11"/>
          <p:cNvGraphicFramePr>
            <a:graphicFrameLocks noChangeAspect="1"/>
          </p:cNvGraphicFramePr>
          <p:nvPr/>
        </p:nvGraphicFramePr>
        <p:xfrm>
          <a:off x="1357313" y="2133600"/>
          <a:ext cx="1774825" cy="4213225"/>
        </p:xfrm>
        <a:graphic>
          <a:graphicData uri="http://schemas.openxmlformats.org/presentationml/2006/ole">
            <mc:AlternateContent xmlns:mc="http://schemas.openxmlformats.org/markup-compatibility/2006">
              <mc:Choice xmlns:v="urn:schemas-microsoft-com:vml" Requires="v">
                <p:oleObj spid="_x0000_s318736" name="Visio" r:id="rId1" imgW="1308100" imgH="3111500" progId="Visio.Drawing.11">
                  <p:embed/>
                </p:oleObj>
              </mc:Choice>
              <mc:Fallback>
                <p:oleObj name="Visio" r:id="rId1" imgW="1308100" imgH="3111500" progId="Visio.Drawing.11">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2133600"/>
                        <a:ext cx="1774825"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479" name="Object 15"/>
          <p:cNvGraphicFramePr>
            <a:graphicFrameLocks noChangeAspect="1"/>
          </p:cNvGraphicFramePr>
          <p:nvPr/>
        </p:nvGraphicFramePr>
        <p:xfrm>
          <a:off x="5595938" y="2133600"/>
          <a:ext cx="1712912" cy="4124325"/>
        </p:xfrm>
        <a:graphic>
          <a:graphicData uri="http://schemas.openxmlformats.org/presentationml/2006/ole">
            <mc:AlternateContent xmlns:mc="http://schemas.openxmlformats.org/markup-compatibility/2006">
              <mc:Choice xmlns:v="urn:schemas-microsoft-com:vml" Requires="v">
                <p:oleObj spid="_x0000_s318737" name="Visio" r:id="rId3" imgW="1270000" imgH="3060700" progId="Visio.Drawing.11">
                  <p:embed/>
                </p:oleObj>
              </mc:Choice>
              <mc:Fallback>
                <p:oleObj name="Visio" r:id="rId3" imgW="1270000" imgH="3060700" progId="Visio.Drawing.11">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38" y="2133600"/>
                        <a:ext cx="1712912"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8466">
                                            <p:txEl>
                                              <p:pRg st="0" end="0"/>
                                            </p:txEl>
                                          </p:spTgt>
                                        </p:tgtEl>
                                        <p:attrNameLst>
                                          <p:attrName>style.visibility</p:attrName>
                                        </p:attrNameLst>
                                      </p:cBhvr>
                                      <p:to>
                                        <p:strVal val="visible"/>
                                      </p:to>
                                    </p:set>
                                    <p:anim calcmode="lin" valueType="num">
                                      <p:cBhvr additive="base">
                                        <p:cTn id="7" dur="500" fill="hold"/>
                                        <p:tgtEl>
                                          <p:spTgt spid="3184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84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8466">
                                            <p:txEl>
                                              <p:pRg st="1" end="1"/>
                                            </p:txEl>
                                          </p:spTgt>
                                        </p:tgtEl>
                                        <p:attrNameLst>
                                          <p:attrName>style.visibility</p:attrName>
                                        </p:attrNameLst>
                                      </p:cBhvr>
                                      <p:to>
                                        <p:strVal val="visible"/>
                                      </p:to>
                                    </p:set>
                                    <p:anim calcmode="lin" valueType="num">
                                      <p:cBhvr additive="base">
                                        <p:cTn id="13" dur="500" fill="hold"/>
                                        <p:tgtEl>
                                          <p:spTgt spid="3184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84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18475"/>
                                        </p:tgtEl>
                                        <p:attrNameLst>
                                          <p:attrName>style.visibility</p:attrName>
                                        </p:attrNameLst>
                                      </p:cBhvr>
                                      <p:to>
                                        <p:strVal val="visible"/>
                                      </p:to>
                                    </p:set>
                                    <p:animEffect transition="in" filter="circle(in)">
                                      <p:cBhvr>
                                        <p:cTn id="19" dur="2000"/>
                                        <p:tgtEl>
                                          <p:spTgt spid="31847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18479"/>
                                        </p:tgtEl>
                                        <p:attrNameLst>
                                          <p:attrName>style.visibility</p:attrName>
                                        </p:attrNameLst>
                                      </p:cBhvr>
                                      <p:to>
                                        <p:strVal val="visible"/>
                                      </p:to>
                                    </p:set>
                                    <p:animEffect transition="in" filter="circle(in)">
                                      <p:cBhvr>
                                        <p:cTn id="24" dur="2000"/>
                                        <p:tgtEl>
                                          <p:spTgt spid="318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252931" name="Rectangle 3"/>
          <p:cNvSpPr>
            <a:spLocks noGrp="1" noChangeArrowheads="1"/>
          </p:cNvSpPr>
          <p:nvPr>
            <p:ph type="body" idx="4294967295"/>
          </p:nvPr>
        </p:nvSpPr>
        <p:spPr>
          <a:xfrm>
            <a:off x="646113" y="1125538"/>
            <a:ext cx="8497887" cy="5111750"/>
          </a:xfrm>
          <a:solidFill>
            <a:srgbClr val="FF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anose="05000000000000000000" pitchFamily="2" charset="2"/>
              <a:buChar char="l"/>
            </a:pPr>
            <a:r>
              <a:rPr lang="zh-CN" altLang="en-US" b="0" dirty="0">
                <a:solidFill>
                  <a:srgbClr val="000000"/>
                </a:solidFill>
                <a:latin typeface="黑体" pitchFamily="49" charset="-122"/>
                <a:ea typeface="黑体" pitchFamily="49" charset="-122"/>
              </a:rPr>
              <a:t>高级语言的源代码转化为进程的</a:t>
            </a:r>
            <a:r>
              <a:rPr lang="en-US" altLang="zh-CN" b="0" dirty="0">
                <a:solidFill>
                  <a:srgbClr val="000000"/>
                </a:solidFill>
                <a:latin typeface="黑体" pitchFamily="49" charset="-122"/>
                <a:ea typeface="黑体" pitchFamily="49" charset="-122"/>
              </a:rPr>
              <a:t>3</a:t>
            </a:r>
            <a:r>
              <a:rPr lang="zh-CN" altLang="en-US" b="0" dirty="0">
                <a:solidFill>
                  <a:srgbClr val="000000"/>
                </a:solidFill>
                <a:latin typeface="黑体" pitchFamily="49" charset="-122"/>
                <a:ea typeface="黑体" pitchFamily="49" charset="-122"/>
              </a:rPr>
              <a:t>个基本步骤</a:t>
            </a:r>
            <a:endParaRPr lang="zh-CN" altLang="en-US" b="0" dirty="0">
              <a:solidFill>
                <a:srgbClr val="000000"/>
              </a:solidFill>
              <a:latin typeface="黑体" pitchFamily="49" charset="-122"/>
              <a:ea typeface="黑体" pitchFamily="49" charset="-122"/>
            </a:endParaRPr>
          </a:p>
          <a:p>
            <a:pPr marL="914400" lvl="1" indent="-457200">
              <a:spcAft>
                <a:spcPct val="20000"/>
              </a:spcAft>
              <a:buFont typeface="Wingdings" panose="05000000000000000000" pitchFamily="2" charset="2"/>
              <a:buChar char="Ø"/>
            </a:pPr>
            <a:r>
              <a:rPr lang="zh-CN" altLang="en-US" dirty="0">
                <a:latin typeface="楷体_GB2312" pitchFamily="49" charset="-122"/>
                <a:ea typeface="楷体_GB2312" pitchFamily="49" charset="-122"/>
              </a:rPr>
              <a:t>编译</a:t>
            </a:r>
            <a:endParaRPr lang="zh-CN" altLang="en-US" dirty="0">
              <a:latin typeface="楷体_GB2312" pitchFamily="49" charset="-122"/>
              <a:ea typeface="楷体_GB2312" pitchFamily="49" charset="-122"/>
            </a:endParaRPr>
          </a:p>
          <a:p>
            <a:pPr marL="914400" lvl="1" indent="-457200">
              <a:spcAft>
                <a:spcPct val="20000"/>
              </a:spcAft>
              <a:buFont typeface="Wingdings" panose="05000000000000000000" pitchFamily="2" charset="2"/>
              <a:buNone/>
            </a:pPr>
            <a:r>
              <a:rPr lang="zh-CN" altLang="en-US" b="0" dirty="0">
                <a:solidFill>
                  <a:srgbClr val="000000"/>
                </a:solidFill>
                <a:latin typeface="宋体" pitchFamily="2" charset="-122"/>
              </a:rPr>
              <a:t>       </a:t>
            </a:r>
            <a:r>
              <a:rPr lang="zh-CN" altLang="en-US" b="0" dirty="0">
                <a:solidFill>
                  <a:srgbClr val="000000"/>
                </a:solidFill>
                <a:ea typeface="楷体_GB2312" pitchFamily="49" charset="-122"/>
              </a:rPr>
              <a:t>由</a:t>
            </a:r>
            <a:r>
              <a:rPr lang="zh-CN" altLang="en-US" dirty="0">
                <a:solidFill>
                  <a:srgbClr val="FF0000"/>
                </a:solidFill>
                <a:ea typeface="楷体_GB2312" pitchFamily="49" charset="-122"/>
              </a:rPr>
              <a:t>编译程序</a:t>
            </a:r>
            <a:r>
              <a:rPr lang="zh-CN" altLang="en-US" b="0" dirty="0">
                <a:solidFill>
                  <a:srgbClr val="000000"/>
                </a:solidFill>
                <a:ea typeface="楷体_GB2312" pitchFamily="49" charset="-122"/>
              </a:rPr>
              <a:t>（</a:t>
            </a:r>
            <a:r>
              <a:rPr lang="en-US" altLang="zh-CN" b="0" dirty="0">
                <a:solidFill>
                  <a:srgbClr val="000000"/>
                </a:solidFill>
                <a:ea typeface="楷体_GB2312" pitchFamily="49" charset="-122"/>
              </a:rPr>
              <a:t>Compiler</a:t>
            </a:r>
            <a:r>
              <a:rPr lang="zh-CN" altLang="en-US" b="0" dirty="0">
                <a:solidFill>
                  <a:srgbClr val="000000"/>
                </a:solidFill>
                <a:ea typeface="楷体_GB2312" pitchFamily="49" charset="-122"/>
              </a:rPr>
              <a:t>）将用户源代码编译成若个目标模块。</a:t>
            </a:r>
            <a:endParaRPr lang="zh-CN" altLang="en-US" b="0" dirty="0">
              <a:solidFill>
                <a:srgbClr val="000000"/>
              </a:solidFill>
              <a:ea typeface="楷体_GB2312" pitchFamily="49" charset="-122"/>
            </a:endParaRPr>
          </a:p>
          <a:p>
            <a:pPr marL="914400" lvl="1" indent="-457200">
              <a:spcAft>
                <a:spcPct val="20000"/>
              </a:spcAft>
              <a:buFont typeface="Wingdings" panose="05000000000000000000" pitchFamily="2" charset="2"/>
              <a:buChar char="Ø"/>
            </a:pPr>
            <a:r>
              <a:rPr lang="zh-CN" altLang="en-US" dirty="0">
                <a:latin typeface="楷体_GB2312" pitchFamily="49" charset="-122"/>
                <a:ea typeface="楷体_GB2312" pitchFamily="49" charset="-122"/>
              </a:rPr>
              <a:t>链接</a:t>
            </a:r>
            <a:endParaRPr lang="zh-CN" altLang="en-US" dirty="0">
              <a:latin typeface="楷体_GB2312" pitchFamily="49" charset="-122"/>
              <a:ea typeface="楷体_GB2312" pitchFamily="49" charset="-122"/>
            </a:endParaRPr>
          </a:p>
          <a:p>
            <a:pPr marL="914400" lvl="1" indent="-457200">
              <a:spcAft>
                <a:spcPct val="20000"/>
              </a:spcAft>
              <a:buFont typeface="Wingdings" panose="05000000000000000000" pitchFamily="2" charset="2"/>
              <a:buNone/>
            </a:pPr>
            <a:r>
              <a:rPr lang="zh-CN" altLang="en-US" b="0" dirty="0">
                <a:solidFill>
                  <a:srgbClr val="000000"/>
                </a:solidFill>
                <a:latin typeface="宋体" pitchFamily="2" charset="-122"/>
              </a:rPr>
              <a:t>       </a:t>
            </a:r>
            <a:r>
              <a:rPr lang="zh-CN" altLang="en-US" b="0" dirty="0">
                <a:solidFill>
                  <a:srgbClr val="000000"/>
                </a:solidFill>
                <a:ea typeface="楷体_GB2312" pitchFamily="49" charset="-122"/>
              </a:rPr>
              <a:t>由</a:t>
            </a:r>
            <a:r>
              <a:rPr lang="zh-CN" altLang="en-US" dirty="0">
                <a:solidFill>
                  <a:srgbClr val="FF0000"/>
                </a:solidFill>
                <a:ea typeface="楷体_GB2312" pitchFamily="49" charset="-122"/>
              </a:rPr>
              <a:t>链接程序</a:t>
            </a:r>
            <a:r>
              <a:rPr lang="zh-CN" altLang="en-US" b="0" dirty="0">
                <a:solidFill>
                  <a:srgbClr val="000000"/>
                </a:solidFill>
                <a:ea typeface="楷体_GB2312" pitchFamily="49" charset="-122"/>
              </a:rPr>
              <a:t>（</a:t>
            </a:r>
            <a:r>
              <a:rPr lang="en-US" altLang="zh-CN" b="0" dirty="0">
                <a:solidFill>
                  <a:srgbClr val="000000"/>
                </a:solidFill>
                <a:ea typeface="楷体_GB2312" pitchFamily="49" charset="-122"/>
              </a:rPr>
              <a:t>Linker</a:t>
            </a:r>
            <a:r>
              <a:rPr lang="zh-CN" altLang="en-US" b="0" dirty="0">
                <a:solidFill>
                  <a:srgbClr val="000000"/>
                </a:solidFill>
                <a:ea typeface="楷体_GB2312" pitchFamily="49" charset="-122"/>
              </a:rPr>
              <a:t>）将编译后形成的一组目标模块，以及它们所需要的库函数链接在一起，形成一个完整的装入模块</a:t>
            </a:r>
            <a:r>
              <a:rPr lang="zh-CN" altLang="en-US" b="0" dirty="0">
                <a:solidFill>
                  <a:srgbClr val="000000"/>
                </a:solidFill>
                <a:latin typeface="宋体" pitchFamily="2" charset="-122"/>
              </a:rPr>
              <a:t>。</a:t>
            </a:r>
            <a:endParaRPr lang="zh-CN" altLang="en-US" b="0" dirty="0">
              <a:solidFill>
                <a:srgbClr val="000000"/>
              </a:solidFill>
              <a:latin typeface="宋体" pitchFamily="2" charset="-122"/>
            </a:endParaRPr>
          </a:p>
          <a:p>
            <a:pPr marL="914400" lvl="1" indent="-457200">
              <a:spcAft>
                <a:spcPct val="20000"/>
              </a:spcAft>
              <a:buFont typeface="Wingdings" panose="05000000000000000000" pitchFamily="2" charset="2"/>
              <a:buChar char="Ø"/>
            </a:pPr>
            <a:r>
              <a:rPr lang="zh-CN" altLang="en-US" dirty="0">
                <a:latin typeface="楷体_GB2312" pitchFamily="49" charset="-122"/>
                <a:ea typeface="楷体_GB2312" pitchFamily="49" charset="-122"/>
              </a:rPr>
              <a:t>装入</a:t>
            </a:r>
            <a:endParaRPr lang="zh-CN" altLang="en-US" dirty="0">
              <a:latin typeface="楷体_GB2312" pitchFamily="49" charset="-122"/>
              <a:ea typeface="楷体_GB2312" pitchFamily="49" charset="-122"/>
            </a:endParaRPr>
          </a:p>
          <a:p>
            <a:pPr marL="914400" lvl="1" indent="-457200">
              <a:spcAft>
                <a:spcPct val="20000"/>
              </a:spcAft>
              <a:buFont typeface="Wingdings" panose="05000000000000000000" pitchFamily="2" charset="2"/>
              <a:buNone/>
            </a:pPr>
            <a:r>
              <a:rPr lang="zh-CN" altLang="en-US" b="0" dirty="0">
                <a:solidFill>
                  <a:srgbClr val="000000"/>
                </a:solidFill>
                <a:latin typeface="宋体" pitchFamily="2" charset="-122"/>
              </a:rPr>
              <a:t>       </a:t>
            </a:r>
            <a:r>
              <a:rPr lang="zh-CN" altLang="en-US" b="0" dirty="0">
                <a:solidFill>
                  <a:srgbClr val="000000"/>
                </a:solidFill>
                <a:ea typeface="楷体_GB2312" pitchFamily="49" charset="-122"/>
              </a:rPr>
              <a:t>由</a:t>
            </a:r>
            <a:r>
              <a:rPr lang="zh-CN" altLang="en-US" dirty="0">
                <a:solidFill>
                  <a:srgbClr val="FF0000"/>
                </a:solidFill>
                <a:ea typeface="楷体_GB2312" pitchFamily="49" charset="-122"/>
              </a:rPr>
              <a:t>装入程序</a:t>
            </a:r>
            <a:r>
              <a:rPr lang="zh-CN" altLang="en-US" b="0" dirty="0">
                <a:solidFill>
                  <a:srgbClr val="000000"/>
                </a:solidFill>
                <a:ea typeface="楷体_GB2312" pitchFamily="49" charset="-122"/>
              </a:rPr>
              <a:t>（</a:t>
            </a:r>
            <a:r>
              <a:rPr lang="en-US" altLang="zh-CN" b="0" dirty="0">
                <a:solidFill>
                  <a:srgbClr val="000000"/>
                </a:solidFill>
                <a:ea typeface="楷体_GB2312" pitchFamily="49" charset="-122"/>
              </a:rPr>
              <a:t>Loader</a:t>
            </a:r>
            <a:r>
              <a:rPr lang="zh-CN" altLang="en-US" b="0" dirty="0">
                <a:solidFill>
                  <a:srgbClr val="000000"/>
                </a:solidFill>
                <a:ea typeface="楷体_GB2312" pitchFamily="49" charset="-122"/>
              </a:rPr>
              <a:t>）将装入模块装入内存。</a:t>
            </a:r>
            <a:endParaRPr lang="zh-CN" altLang="en-US" b="0" dirty="0">
              <a:solidFill>
                <a:srgbClr val="0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2931">
                                            <p:txEl>
                                              <p:pRg st="1" end="1"/>
                                            </p:txEl>
                                          </p:spTgt>
                                        </p:tgtEl>
                                        <p:attrNameLst>
                                          <p:attrName>style.visibility</p:attrName>
                                        </p:attrNameLst>
                                      </p:cBhvr>
                                      <p:to>
                                        <p:strVal val="visible"/>
                                      </p:to>
                                    </p:set>
                                    <p:anim calcmode="lin" valueType="num">
                                      <p:cBhvr additive="base">
                                        <p:cTn id="13"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52931">
                                            <p:txEl>
                                              <p:pRg st="2" end="2"/>
                                            </p:txEl>
                                          </p:spTgt>
                                        </p:tgtEl>
                                        <p:attrNameLst>
                                          <p:attrName>style.visibility</p:attrName>
                                        </p:attrNameLst>
                                      </p:cBhvr>
                                      <p:to>
                                        <p:strVal val="visible"/>
                                      </p:to>
                                    </p:set>
                                    <p:animEffect transition="in" filter="circle(in)">
                                      <p:cBhvr>
                                        <p:cTn id="19" dur="2000"/>
                                        <p:tgtEl>
                                          <p:spTgt spid="25293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52931">
                                            <p:txEl>
                                              <p:pRg st="3" end="3"/>
                                            </p:txEl>
                                          </p:spTgt>
                                        </p:tgtEl>
                                        <p:attrNameLst>
                                          <p:attrName>style.visibility</p:attrName>
                                        </p:attrNameLst>
                                      </p:cBhvr>
                                      <p:to>
                                        <p:strVal val="visible"/>
                                      </p:to>
                                    </p:set>
                                    <p:anim calcmode="lin" valueType="num">
                                      <p:cBhvr additive="base">
                                        <p:cTn id="24" dur="500" fill="hold"/>
                                        <p:tgtEl>
                                          <p:spTgt spid="252931">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52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52931">
                                            <p:txEl>
                                              <p:pRg st="4" end="4"/>
                                            </p:txEl>
                                          </p:spTgt>
                                        </p:tgtEl>
                                        <p:attrNameLst>
                                          <p:attrName>style.visibility</p:attrName>
                                        </p:attrNameLst>
                                      </p:cBhvr>
                                      <p:to>
                                        <p:strVal val="visible"/>
                                      </p:to>
                                    </p:set>
                                    <p:animEffect transition="in" filter="circle(in)">
                                      <p:cBhvr>
                                        <p:cTn id="30" dur="2000"/>
                                        <p:tgtEl>
                                          <p:spTgt spid="2529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52931">
                                            <p:txEl>
                                              <p:pRg st="5" end="5"/>
                                            </p:txEl>
                                          </p:spTgt>
                                        </p:tgtEl>
                                        <p:attrNameLst>
                                          <p:attrName>style.visibility</p:attrName>
                                        </p:attrNameLst>
                                      </p:cBhvr>
                                      <p:to>
                                        <p:strVal val="visible"/>
                                      </p:to>
                                    </p:set>
                                    <p:anim calcmode="lin" valueType="num">
                                      <p:cBhvr additive="base">
                                        <p:cTn id="35" dur="500" fill="hold"/>
                                        <p:tgtEl>
                                          <p:spTgt spid="25293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529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252931">
                                            <p:txEl>
                                              <p:pRg st="6" end="6"/>
                                            </p:txEl>
                                          </p:spTgt>
                                        </p:tgtEl>
                                        <p:attrNameLst>
                                          <p:attrName>style.visibility</p:attrName>
                                        </p:attrNameLst>
                                      </p:cBhvr>
                                      <p:to>
                                        <p:strVal val="visible"/>
                                      </p:to>
                                    </p:set>
                                    <p:animEffect transition="in" filter="circle(in)">
                                      <p:cBhvr>
                                        <p:cTn id="41" dur="2000"/>
                                        <p:tgtEl>
                                          <p:spTgt spid="252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p:cNvSpPr>
          <p:nvPr>
            <p:ph type="body" idx="4294967295"/>
          </p:nvPr>
        </p:nvSpPr>
        <p:spPr>
          <a:xfrm>
            <a:off x="0" y="1052513"/>
            <a:ext cx="8642350" cy="5113337"/>
          </a:xfrm>
        </p:spPr>
        <p:txBody>
          <a:bodyPr/>
          <a:lstStyle/>
          <a:p>
            <a:pPr>
              <a:spcAft>
                <a:spcPct val="20000"/>
              </a:spcAft>
              <a:buFont typeface="Wingdings" panose="05000000000000000000" pitchFamily="2" charset="2"/>
              <a:buChar char="l"/>
            </a:pPr>
            <a:r>
              <a:rPr lang="zh-CN" altLang="en-US" b="0" dirty="0">
                <a:ea typeface="黑体" pitchFamily="49" charset="-122"/>
              </a:rPr>
              <a:t>紧凑与动态重定位</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动态重定位的实现</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地址变换过程是在程序执行期间，随着对每条指令或数据的访问自动进行，通常需要硬件的支持</a:t>
            </a:r>
            <a:r>
              <a:rPr lang="zh-CN" altLang="en-US" b="0" dirty="0">
                <a:latin typeface="仿宋_GB2312" pitchFamily="49" charset="-122"/>
                <a:ea typeface="仿宋_GB2312" pitchFamily="49" charset="-122"/>
              </a:rPr>
              <a:t>。</a:t>
            </a:r>
            <a:endParaRPr lang="zh-CN" altLang="en-US" b="0" dirty="0">
              <a:latin typeface="仿宋_GB2312" pitchFamily="49" charset="-122"/>
              <a:ea typeface="仿宋_GB2312" pitchFamily="49" charset="-122"/>
            </a:endParaRPr>
          </a:p>
          <a:p>
            <a:pPr lvl="1">
              <a:spcAft>
                <a:spcPct val="20000"/>
              </a:spcAft>
              <a:buFont typeface="Wingdings" panose="05000000000000000000" pitchFamily="2" charset="2"/>
              <a:buNone/>
            </a:pPr>
            <a:endParaRPr lang="en-US" altLang="zh-CN" sz="2800" b="0" dirty="0">
              <a:latin typeface="仿宋_GB2312" pitchFamily="49" charset="-122"/>
              <a:ea typeface="仿宋_GB2312" pitchFamily="49" charset="-122"/>
            </a:endParaRPr>
          </a:p>
        </p:txBody>
      </p:sp>
      <p:sp>
        <p:nvSpPr>
          <p:cNvPr id="32358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23595" name="Object 11"/>
          <p:cNvGraphicFramePr>
            <a:graphicFrameLocks noChangeAspect="1"/>
          </p:cNvGraphicFramePr>
          <p:nvPr/>
        </p:nvGraphicFramePr>
        <p:xfrm>
          <a:off x="1692275" y="3068638"/>
          <a:ext cx="5732463" cy="2873375"/>
        </p:xfrm>
        <a:graphic>
          <a:graphicData uri="http://schemas.openxmlformats.org/presentationml/2006/ole">
            <mc:AlternateContent xmlns:mc="http://schemas.openxmlformats.org/markup-compatibility/2006">
              <mc:Choice xmlns:v="urn:schemas-microsoft-com:vml" Requires="v">
                <p:oleObj spid="_x0000_s323724" name="Visio" r:id="rId1" imgW="5105400" imgH="2565400" progId="Visio.Drawing.11">
                  <p:embed/>
                </p:oleObj>
              </mc:Choice>
              <mc:Fallback>
                <p:oleObj name="Visio" r:id="rId1" imgW="5105400" imgH="2565400" progId="Visio.Drawing.11">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068638"/>
                        <a:ext cx="5732463"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3586">
                                            <p:txEl>
                                              <p:pRg st="0" end="0"/>
                                            </p:txEl>
                                          </p:spTgt>
                                        </p:tgtEl>
                                        <p:attrNameLst>
                                          <p:attrName>style.visibility</p:attrName>
                                        </p:attrNameLst>
                                      </p:cBhvr>
                                      <p:to>
                                        <p:strVal val="visible"/>
                                      </p:to>
                                    </p:set>
                                    <p:anim calcmode="lin" valueType="num">
                                      <p:cBhvr additive="base">
                                        <p:cTn id="7" dur="500" fill="hold"/>
                                        <p:tgtEl>
                                          <p:spTgt spid="3235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35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3586">
                                            <p:txEl>
                                              <p:pRg st="1" end="1"/>
                                            </p:txEl>
                                          </p:spTgt>
                                        </p:tgtEl>
                                        <p:attrNameLst>
                                          <p:attrName>style.visibility</p:attrName>
                                        </p:attrNameLst>
                                      </p:cBhvr>
                                      <p:to>
                                        <p:strVal val="visible"/>
                                      </p:to>
                                    </p:set>
                                    <p:anim calcmode="lin" valueType="num">
                                      <p:cBhvr additive="base">
                                        <p:cTn id="13" dur="500" fill="hold"/>
                                        <p:tgtEl>
                                          <p:spTgt spid="3235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35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23586">
                                            <p:txEl>
                                              <p:pRg st="2" end="2"/>
                                            </p:txEl>
                                          </p:spTgt>
                                        </p:tgtEl>
                                        <p:attrNameLst>
                                          <p:attrName>style.visibility</p:attrName>
                                        </p:attrNameLst>
                                      </p:cBhvr>
                                      <p:to>
                                        <p:strVal val="visible"/>
                                      </p:to>
                                    </p:set>
                                    <p:animEffect transition="in" filter="circle(in)">
                                      <p:cBhvr>
                                        <p:cTn id="19" dur="2000"/>
                                        <p:tgtEl>
                                          <p:spTgt spid="32358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23595"/>
                                        </p:tgtEl>
                                        <p:attrNameLst>
                                          <p:attrName>style.visibility</p:attrName>
                                        </p:attrNameLst>
                                      </p:cBhvr>
                                      <p:to>
                                        <p:strVal val="visible"/>
                                      </p:to>
                                    </p:set>
                                    <p:animEffect transition="in" filter="circle(in)">
                                      <p:cBhvr>
                                        <p:cTn id="24" dur="2000"/>
                                        <p:tgtEl>
                                          <p:spTgt spid="323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p:cNvSpPr>
          <p:nvPr>
            <p:ph type="body" idx="4294967295"/>
          </p:nvPr>
        </p:nvSpPr>
        <p:spPr>
          <a:xfrm>
            <a:off x="0" y="1052513"/>
            <a:ext cx="9144000" cy="5113337"/>
          </a:xfrm>
        </p:spPr>
        <p:txBody>
          <a:bodyPr/>
          <a:lstStyle/>
          <a:p>
            <a:pPr>
              <a:spcAft>
                <a:spcPct val="20000"/>
              </a:spcAft>
              <a:buFont typeface="Wingdings" panose="05000000000000000000" pitchFamily="2" charset="2"/>
              <a:buChar char="l"/>
            </a:pPr>
            <a:r>
              <a:rPr lang="zh-CN" altLang="en-US" b="0" dirty="0">
                <a:ea typeface="黑体" pitchFamily="49" charset="-122"/>
              </a:rPr>
              <a:t>紧凑与动态重定位</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可重定位分区分配：</a:t>
            </a:r>
            <a:r>
              <a:rPr lang="zh-CN" altLang="en-US" b="0" dirty="0">
                <a:latin typeface="楷体_GB2312" pitchFamily="49" charset="-122"/>
                <a:ea typeface="楷体_GB2312" pitchFamily="49" charset="-122"/>
              </a:rPr>
              <a:t>采用动态重定位技术的分区分配方式。</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endParaRPr lang="en-US" altLang="zh-CN" sz="2800" b="0" dirty="0">
              <a:latin typeface="仿宋_GB2312" pitchFamily="49" charset="-122"/>
              <a:ea typeface="仿宋_GB2312" pitchFamily="49" charset="-122"/>
            </a:endParaRPr>
          </a:p>
        </p:txBody>
      </p:sp>
      <p:sp>
        <p:nvSpPr>
          <p:cNvPr id="32665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26664" name="Object 8"/>
          <p:cNvGraphicFramePr>
            <a:graphicFrameLocks noChangeAspect="1"/>
          </p:cNvGraphicFramePr>
          <p:nvPr/>
        </p:nvGraphicFramePr>
        <p:xfrm>
          <a:off x="1187450" y="2205038"/>
          <a:ext cx="6769100" cy="3829050"/>
        </p:xfrm>
        <a:graphic>
          <a:graphicData uri="http://schemas.openxmlformats.org/presentationml/2006/ole">
            <mc:AlternateContent xmlns:mc="http://schemas.openxmlformats.org/markup-compatibility/2006">
              <mc:Choice xmlns:v="urn:schemas-microsoft-com:vml" Requires="v">
                <p:oleObj spid="_x0000_s326793" name="Visio" r:id="rId1" imgW="6108700" imgH="3454400" progId="Visio.Drawing.11">
                  <p:embed/>
                </p:oleObj>
              </mc:Choice>
              <mc:Fallback>
                <p:oleObj name="Visio" r:id="rId1" imgW="6108700" imgH="3454400" progId="Visio.Drawing.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05038"/>
                        <a:ext cx="6769100" cy="382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6658">
                                            <p:txEl>
                                              <p:pRg st="0" end="0"/>
                                            </p:txEl>
                                          </p:spTgt>
                                        </p:tgtEl>
                                        <p:attrNameLst>
                                          <p:attrName>style.visibility</p:attrName>
                                        </p:attrNameLst>
                                      </p:cBhvr>
                                      <p:to>
                                        <p:strVal val="visible"/>
                                      </p:to>
                                    </p:set>
                                    <p:anim calcmode="lin" valueType="num">
                                      <p:cBhvr additive="base">
                                        <p:cTn id="7" dur="500" fill="hold"/>
                                        <p:tgtEl>
                                          <p:spTgt spid="3266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66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6658">
                                            <p:txEl>
                                              <p:pRg st="1" end="1"/>
                                            </p:txEl>
                                          </p:spTgt>
                                        </p:tgtEl>
                                        <p:attrNameLst>
                                          <p:attrName>style.visibility</p:attrName>
                                        </p:attrNameLst>
                                      </p:cBhvr>
                                      <p:to>
                                        <p:strVal val="visible"/>
                                      </p:to>
                                    </p:set>
                                    <p:anim calcmode="lin" valueType="num">
                                      <p:cBhvr additive="base">
                                        <p:cTn id="13" dur="500" fill="hold"/>
                                        <p:tgtEl>
                                          <p:spTgt spid="3266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66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26664"/>
                                        </p:tgtEl>
                                        <p:attrNameLst>
                                          <p:attrName>style.visibility</p:attrName>
                                        </p:attrNameLst>
                                      </p:cBhvr>
                                      <p:to>
                                        <p:strVal val="visible"/>
                                      </p:to>
                                    </p:set>
                                    <p:animEffect transition="in" filter="circle(in)">
                                      <p:cBhvr>
                                        <p:cTn id="19" dur="2000"/>
                                        <p:tgtEl>
                                          <p:spTgt spid="32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0"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存储保护</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防止一个作业有意或无意地破坏操作系统或其它作业</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通常采用界限寄存器方法</a:t>
            </a:r>
            <a:endParaRPr lang="zh-CN" altLang="en-US" b="0"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上、下界寄存器方法</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None/>
            </a:pPr>
            <a:r>
              <a:rPr lang="zh-CN" altLang="en-US" sz="2400" b="0" dirty="0">
                <a:latin typeface="楷体_GB2312" pitchFamily="49" charset="-122"/>
                <a:ea typeface="楷体_GB2312" pitchFamily="49" charset="-122"/>
              </a:rPr>
              <a:t>     采用上、下界寄存器方别存放作业的结束地址和开始地址。</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基址、限长寄存器方法</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None/>
            </a:pPr>
            <a:r>
              <a:rPr lang="zh-CN" altLang="en-US" sz="2400" b="0" dirty="0">
                <a:latin typeface="楷体_GB2312" pitchFamily="49" charset="-122"/>
                <a:ea typeface="楷体_GB2312" pitchFamily="49" charset="-122"/>
              </a:rPr>
              <a:t>     采用基址和限长寄存器分别存放作业的起始地址及作业的地址空间长度。</a:t>
            </a:r>
            <a:endParaRPr lang="zh-CN" altLang="en-US" sz="2400" b="0" dirty="0">
              <a:latin typeface="楷体_GB2312" pitchFamily="49" charset="-122"/>
              <a:ea typeface="楷体_GB2312" pitchFamily="49" charset="-122"/>
            </a:endParaRPr>
          </a:p>
          <a:p>
            <a:pPr lvl="1">
              <a:spcAft>
                <a:spcPct val="20000"/>
              </a:spcAft>
              <a:buFont typeface="Wingdings" panose="05000000000000000000" pitchFamily="2" charset="2"/>
              <a:buNone/>
            </a:pPr>
            <a:endParaRPr lang="en-US" altLang="zh-CN" b="0" dirty="0">
              <a:latin typeface="楷体_GB2312" pitchFamily="49" charset="-122"/>
              <a:ea typeface="楷体_GB2312" pitchFamily="49" charset="-122"/>
            </a:endParaRPr>
          </a:p>
        </p:txBody>
      </p:sp>
      <p:sp>
        <p:nvSpPr>
          <p:cNvPr id="65229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2290">
                                            <p:txEl>
                                              <p:pRg st="0" end="0"/>
                                            </p:txEl>
                                          </p:spTgt>
                                        </p:tgtEl>
                                        <p:attrNameLst>
                                          <p:attrName>style.visibility</p:attrName>
                                        </p:attrNameLst>
                                      </p:cBhvr>
                                      <p:to>
                                        <p:strVal val="visible"/>
                                      </p:to>
                                    </p:set>
                                    <p:anim calcmode="lin" valueType="num">
                                      <p:cBhvr additive="base">
                                        <p:cTn id="7" dur="500" fill="hold"/>
                                        <p:tgtEl>
                                          <p:spTgt spid="65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2290">
                                            <p:txEl>
                                              <p:pRg st="1" end="1"/>
                                            </p:txEl>
                                          </p:spTgt>
                                        </p:tgtEl>
                                        <p:attrNameLst>
                                          <p:attrName>style.visibility</p:attrName>
                                        </p:attrNameLst>
                                      </p:cBhvr>
                                      <p:to>
                                        <p:strVal val="visible"/>
                                      </p:to>
                                    </p:set>
                                    <p:anim calcmode="lin" valueType="num">
                                      <p:cBhvr additive="base">
                                        <p:cTn id="13" dur="500" fill="hold"/>
                                        <p:tgtEl>
                                          <p:spTgt spid="65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2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52290">
                                            <p:txEl>
                                              <p:pRg st="2" end="2"/>
                                            </p:txEl>
                                          </p:spTgt>
                                        </p:tgtEl>
                                        <p:attrNameLst>
                                          <p:attrName>style.visibility</p:attrName>
                                        </p:attrNameLst>
                                      </p:cBhvr>
                                      <p:to>
                                        <p:strVal val="visible"/>
                                      </p:to>
                                    </p:set>
                                    <p:anim calcmode="lin" valueType="num">
                                      <p:cBhvr additive="base">
                                        <p:cTn id="19" dur="500" fill="hold"/>
                                        <p:tgtEl>
                                          <p:spTgt spid="65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52290">
                                            <p:txEl>
                                              <p:pRg st="3" end="3"/>
                                            </p:txEl>
                                          </p:spTgt>
                                        </p:tgtEl>
                                        <p:attrNameLst>
                                          <p:attrName>style.visibility</p:attrName>
                                        </p:attrNameLst>
                                      </p:cBhvr>
                                      <p:to>
                                        <p:strVal val="visible"/>
                                      </p:to>
                                    </p:set>
                                    <p:anim calcmode="lin" valueType="num">
                                      <p:cBhvr additive="base">
                                        <p:cTn id="25" dur="500" fill="hold"/>
                                        <p:tgtEl>
                                          <p:spTgt spid="652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2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52290">
                                            <p:txEl>
                                              <p:pRg st="4" end="4"/>
                                            </p:txEl>
                                          </p:spTgt>
                                        </p:tgtEl>
                                        <p:attrNameLst>
                                          <p:attrName>style.visibility</p:attrName>
                                        </p:attrNameLst>
                                      </p:cBhvr>
                                      <p:to>
                                        <p:strVal val="visible"/>
                                      </p:to>
                                    </p:set>
                                    <p:animEffect transition="in" filter="circle(in)">
                                      <p:cBhvr>
                                        <p:cTn id="31" dur="2000"/>
                                        <p:tgtEl>
                                          <p:spTgt spid="65229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652290">
                                            <p:txEl>
                                              <p:pRg st="5" end="5"/>
                                            </p:txEl>
                                          </p:spTgt>
                                        </p:tgtEl>
                                        <p:attrNameLst>
                                          <p:attrName>style.visibility</p:attrName>
                                        </p:attrNameLst>
                                      </p:cBhvr>
                                      <p:to>
                                        <p:strVal val="visible"/>
                                      </p:to>
                                    </p:set>
                                    <p:anim calcmode="lin" valueType="num">
                                      <p:cBhvr additive="base">
                                        <p:cTn id="36" dur="500" fill="hold"/>
                                        <p:tgtEl>
                                          <p:spTgt spid="652290">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52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652290">
                                            <p:txEl>
                                              <p:pRg st="6" end="6"/>
                                            </p:txEl>
                                          </p:spTgt>
                                        </p:tgtEl>
                                        <p:attrNameLst>
                                          <p:attrName>style.visibility</p:attrName>
                                        </p:attrNameLst>
                                      </p:cBhvr>
                                      <p:to>
                                        <p:strVal val="visible"/>
                                      </p:to>
                                    </p:set>
                                    <p:animEffect transition="in" filter="circle(in)">
                                      <p:cBhvr>
                                        <p:cTn id="42" dur="2000"/>
                                        <p:tgtEl>
                                          <p:spTgt spid="652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4" name="Rectangle 2"/>
          <p:cNvSpPr>
            <a:spLocks noGrp="1"/>
          </p:cNvSpPr>
          <p:nvPr>
            <p:ph type="body" idx="4294967295"/>
          </p:nvPr>
        </p:nvSpPr>
        <p:spPr>
          <a:xfrm>
            <a:off x="0" y="1052513"/>
            <a:ext cx="9144000" cy="5256212"/>
          </a:xfrm>
        </p:spPr>
        <p:txBody>
          <a:bodyPr/>
          <a:lstStyle/>
          <a:p>
            <a:pPr>
              <a:spcAft>
                <a:spcPct val="20000"/>
              </a:spcAft>
              <a:buFont typeface="Wingdings" panose="05000000000000000000" pitchFamily="2" charset="2"/>
              <a:buChar char="l"/>
            </a:pPr>
            <a:r>
              <a:rPr lang="zh-CN" altLang="en-US" b="0" dirty="0">
                <a:ea typeface="黑体" pitchFamily="49" charset="-122"/>
              </a:rPr>
              <a:t>优点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支持多道程序</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管理方案相对简单，不需要更多的软、硬件开销</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实现存储保护的手段比较简单</a:t>
            </a:r>
            <a:endParaRPr lang="zh-CN" altLang="en-US" b="0" dirty="0">
              <a:latin typeface="楷体_GB2312" pitchFamily="49" charset="-122"/>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缺点</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主存利用不够充分，存在外部碎片</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无法实现多进程共享存储器的信息</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b="0" dirty="0">
                <a:latin typeface="楷体_GB2312" pitchFamily="49" charset="-122"/>
                <a:ea typeface="楷体_GB2312" pitchFamily="49" charset="-122"/>
              </a:rPr>
              <a:t>无法实现主存的逻辑扩充，进程的地址空间受实际物理内存的限制</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endParaRPr lang="en-US" altLang="zh-CN" b="0" dirty="0">
              <a:latin typeface="楷体_GB2312" pitchFamily="49" charset="-122"/>
              <a:ea typeface="楷体_GB2312" pitchFamily="49" charset="-122"/>
            </a:endParaRPr>
          </a:p>
        </p:txBody>
      </p:sp>
      <p:sp>
        <p:nvSpPr>
          <p:cNvPr id="65331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动态分区</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3314">
                                            <p:txEl>
                                              <p:pRg st="0" end="0"/>
                                            </p:txEl>
                                          </p:spTgt>
                                        </p:tgtEl>
                                        <p:attrNameLst>
                                          <p:attrName>style.visibility</p:attrName>
                                        </p:attrNameLst>
                                      </p:cBhvr>
                                      <p:to>
                                        <p:strVal val="visible"/>
                                      </p:to>
                                    </p:set>
                                    <p:anim calcmode="lin" valueType="num">
                                      <p:cBhvr additive="base">
                                        <p:cTn id="7" dur="500" fill="hold"/>
                                        <p:tgtEl>
                                          <p:spTgt spid="65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3314">
                                            <p:txEl>
                                              <p:pRg st="1" end="1"/>
                                            </p:txEl>
                                          </p:spTgt>
                                        </p:tgtEl>
                                        <p:attrNameLst>
                                          <p:attrName>style.visibility</p:attrName>
                                        </p:attrNameLst>
                                      </p:cBhvr>
                                      <p:to>
                                        <p:strVal val="visible"/>
                                      </p:to>
                                    </p:set>
                                    <p:anim calcmode="lin" valueType="num">
                                      <p:cBhvr additive="base">
                                        <p:cTn id="13" dur="1000" fill="hold"/>
                                        <p:tgtEl>
                                          <p:spTgt spid="65331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33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53314">
                                            <p:txEl>
                                              <p:pRg st="2" end="2"/>
                                            </p:txEl>
                                          </p:spTgt>
                                        </p:tgtEl>
                                        <p:attrNameLst>
                                          <p:attrName>style.visibility</p:attrName>
                                        </p:attrNameLst>
                                      </p:cBhvr>
                                      <p:to>
                                        <p:strVal val="visible"/>
                                      </p:to>
                                    </p:set>
                                    <p:anim calcmode="lin" valueType="num">
                                      <p:cBhvr additive="base">
                                        <p:cTn id="19" dur="1000" fill="hold"/>
                                        <p:tgtEl>
                                          <p:spTgt spid="65331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533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53314">
                                            <p:txEl>
                                              <p:pRg st="3" end="3"/>
                                            </p:txEl>
                                          </p:spTgt>
                                        </p:tgtEl>
                                        <p:attrNameLst>
                                          <p:attrName>style.visibility</p:attrName>
                                        </p:attrNameLst>
                                      </p:cBhvr>
                                      <p:to>
                                        <p:strVal val="visible"/>
                                      </p:to>
                                    </p:set>
                                    <p:anim calcmode="lin" valueType="num">
                                      <p:cBhvr additive="base">
                                        <p:cTn id="25" dur="1000" fill="hold"/>
                                        <p:tgtEl>
                                          <p:spTgt spid="65331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533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53314">
                                            <p:txEl>
                                              <p:pRg st="4" end="4"/>
                                            </p:txEl>
                                          </p:spTgt>
                                        </p:tgtEl>
                                        <p:attrNameLst>
                                          <p:attrName>style.visibility</p:attrName>
                                        </p:attrNameLst>
                                      </p:cBhvr>
                                      <p:to>
                                        <p:strVal val="visible"/>
                                      </p:to>
                                    </p:set>
                                    <p:anim calcmode="lin" valueType="num">
                                      <p:cBhvr additive="base">
                                        <p:cTn id="31" dur="1000" fill="hold"/>
                                        <p:tgtEl>
                                          <p:spTgt spid="65331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533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53314">
                                            <p:txEl>
                                              <p:pRg st="5" end="5"/>
                                            </p:txEl>
                                          </p:spTgt>
                                        </p:tgtEl>
                                        <p:attrNameLst>
                                          <p:attrName>style.visibility</p:attrName>
                                        </p:attrNameLst>
                                      </p:cBhvr>
                                      <p:to>
                                        <p:strVal val="visible"/>
                                      </p:to>
                                    </p:set>
                                    <p:anim calcmode="lin" valueType="num">
                                      <p:cBhvr additive="base">
                                        <p:cTn id="37" dur="1000" fill="hold"/>
                                        <p:tgtEl>
                                          <p:spTgt spid="65331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533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53314">
                                            <p:txEl>
                                              <p:pRg st="6" end="6"/>
                                            </p:txEl>
                                          </p:spTgt>
                                        </p:tgtEl>
                                        <p:attrNameLst>
                                          <p:attrName>style.visibility</p:attrName>
                                        </p:attrNameLst>
                                      </p:cBhvr>
                                      <p:to>
                                        <p:strVal val="visible"/>
                                      </p:to>
                                    </p:set>
                                    <p:anim calcmode="lin" valueType="num">
                                      <p:cBhvr additive="base">
                                        <p:cTn id="43" dur="1000" fill="hold"/>
                                        <p:tgtEl>
                                          <p:spTgt spid="65331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533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53314">
                                            <p:txEl>
                                              <p:pRg st="7" end="7"/>
                                            </p:txEl>
                                          </p:spTgt>
                                        </p:tgtEl>
                                        <p:attrNameLst>
                                          <p:attrName>style.visibility</p:attrName>
                                        </p:attrNameLst>
                                      </p:cBhvr>
                                      <p:to>
                                        <p:strVal val="visible"/>
                                      </p:to>
                                    </p:set>
                                    <p:anim calcmode="lin" valueType="num">
                                      <p:cBhvr additive="base">
                                        <p:cTn id="49" dur="1000" fill="hold"/>
                                        <p:tgtEl>
                                          <p:spTgt spid="653314">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65331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p:cNvSpPr>
          <p:nvPr>
            <p:ph type="body" idx="4294967295"/>
          </p:nvPr>
        </p:nvSpPr>
        <p:spPr>
          <a:xfrm>
            <a:off x="0" y="1600200"/>
            <a:ext cx="8229600" cy="4525963"/>
          </a:xfrm>
        </p:spPr>
        <p:txBody>
          <a:bodyPr/>
          <a:lstStyle/>
          <a:p>
            <a:pPr>
              <a:lnSpc>
                <a:spcPct val="90000"/>
              </a:lnSpc>
              <a:buFont typeface="Wingdings" panose="05000000000000000000" pitchFamily="2" charset="2"/>
              <a:buChar char="l"/>
            </a:pPr>
            <a:r>
              <a:rPr lang="zh-CN" altLang="en-US" sz="2400" b="0" dirty="0">
                <a:latin typeface="楷体_GB2312" pitchFamily="49" charset="-122"/>
                <a:ea typeface="楷体_GB2312" pitchFamily="49" charset="-122"/>
              </a:rPr>
              <a:t>静态划分方案限制了系统中活跃进程的数目。并且，只能运行不超过分区大小的进程，如果进程远远小于分区大小，则内存空间的利用率非常低。</a:t>
            </a:r>
            <a:endParaRPr lang="zh-CN" altLang="en-US" sz="2400" b="0" dirty="0">
              <a:latin typeface="楷体_GB2312" pitchFamily="49" charset="-122"/>
              <a:ea typeface="楷体_GB2312" pitchFamily="49" charset="-122"/>
            </a:endParaRPr>
          </a:p>
          <a:p>
            <a:pPr>
              <a:lnSpc>
                <a:spcPct val="90000"/>
              </a:lnSpc>
            </a:pPr>
            <a:endParaRPr lang="zh-CN" altLang="en-US" sz="2400" b="0" dirty="0">
              <a:latin typeface="楷体_GB2312" pitchFamily="49" charset="-122"/>
              <a:ea typeface="楷体_GB2312" pitchFamily="49" charset="-122"/>
            </a:endParaRPr>
          </a:p>
          <a:p>
            <a:pPr>
              <a:lnSpc>
                <a:spcPct val="90000"/>
              </a:lnSpc>
              <a:buFont typeface="Wingdings" panose="05000000000000000000" pitchFamily="2" charset="2"/>
              <a:buChar char="l"/>
            </a:pPr>
            <a:r>
              <a:rPr lang="zh-CN" altLang="en-US" sz="2400" b="0" dirty="0">
                <a:latin typeface="楷体_GB2312" pitchFamily="49" charset="-122"/>
                <a:ea typeface="楷体_GB2312" pitchFamily="49" charset="-122"/>
              </a:rPr>
              <a:t>动态划分方案使存储管理复杂化，并且需要系统付出紧凑外零头的额外开销。</a:t>
            </a:r>
            <a:endParaRPr lang="zh-CN" altLang="en-US" sz="2400" b="0" dirty="0">
              <a:latin typeface="楷体_GB2312" pitchFamily="49" charset="-122"/>
              <a:ea typeface="楷体_GB2312" pitchFamily="49" charset="-122"/>
            </a:endParaRPr>
          </a:p>
          <a:p>
            <a:pPr>
              <a:lnSpc>
                <a:spcPct val="90000"/>
              </a:lnSpc>
            </a:pPr>
            <a:endParaRPr lang="zh-CN" altLang="en-US" sz="2400" b="0" dirty="0">
              <a:latin typeface="楷体_GB2312" pitchFamily="49" charset="-122"/>
              <a:ea typeface="楷体_GB2312" pitchFamily="49" charset="-122"/>
            </a:endParaRPr>
          </a:p>
          <a:p>
            <a:pPr>
              <a:lnSpc>
                <a:spcPct val="90000"/>
              </a:lnSpc>
              <a:buFont typeface="Wingdings" panose="05000000000000000000" pitchFamily="2" charset="2"/>
              <a:buChar char="l"/>
            </a:pPr>
            <a:r>
              <a:rPr lang="zh-CN" altLang="en-US" sz="2400" dirty="0">
                <a:solidFill>
                  <a:srgbClr val="FF0000"/>
                </a:solidFill>
                <a:latin typeface="楷体_GB2312" pitchFamily="49" charset="-122"/>
                <a:ea typeface="楷体_GB2312" pitchFamily="49" charset="-122"/>
              </a:rPr>
              <a:t>伙伴系统</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Buddy System</a:t>
            </a:r>
            <a:r>
              <a:rPr lang="zh-CN" altLang="en-US" sz="2400" b="0" dirty="0">
                <a:latin typeface="楷体_GB2312" pitchFamily="49" charset="-122"/>
                <a:ea typeface="楷体_GB2312" pitchFamily="49" charset="-122"/>
              </a:rPr>
              <a:t>）：综合静态划分技术和动态划分技术的优点</a:t>
            </a:r>
            <a:endParaRPr lang="zh-CN" altLang="en-US" sz="2400" b="0" dirty="0">
              <a:latin typeface="楷体_GB2312" pitchFamily="49" charset="-122"/>
              <a:ea typeface="楷体_GB2312" pitchFamily="49" charset="-122"/>
            </a:endParaRPr>
          </a:p>
        </p:txBody>
      </p:sp>
      <p:sp>
        <p:nvSpPr>
          <p:cNvPr id="328708"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8706">
                                            <p:txEl>
                                              <p:pRg st="0" end="0"/>
                                            </p:txEl>
                                          </p:spTgt>
                                        </p:tgtEl>
                                        <p:attrNameLst>
                                          <p:attrName>style.visibility</p:attrName>
                                        </p:attrNameLst>
                                      </p:cBhvr>
                                      <p:to>
                                        <p:strVal val="visible"/>
                                      </p:to>
                                    </p:set>
                                    <p:anim calcmode="lin" valueType="num">
                                      <p:cBhvr additive="base">
                                        <p:cTn id="7" dur="1000" fill="hold"/>
                                        <p:tgtEl>
                                          <p:spTgt spid="32870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87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8706">
                                            <p:txEl>
                                              <p:pRg st="2" end="2"/>
                                            </p:txEl>
                                          </p:spTgt>
                                        </p:tgtEl>
                                        <p:attrNameLst>
                                          <p:attrName>style.visibility</p:attrName>
                                        </p:attrNameLst>
                                      </p:cBhvr>
                                      <p:to>
                                        <p:strVal val="visible"/>
                                      </p:to>
                                    </p:set>
                                    <p:anim calcmode="lin" valueType="num">
                                      <p:cBhvr additive="base">
                                        <p:cTn id="13" dur="1000" fill="hold"/>
                                        <p:tgtEl>
                                          <p:spTgt spid="328706">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287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8706">
                                            <p:txEl>
                                              <p:pRg st="4" end="4"/>
                                            </p:txEl>
                                          </p:spTgt>
                                        </p:tgtEl>
                                        <p:attrNameLst>
                                          <p:attrName>style.visibility</p:attrName>
                                        </p:attrNameLst>
                                      </p:cBhvr>
                                      <p:to>
                                        <p:strVal val="visible"/>
                                      </p:to>
                                    </p:set>
                                    <p:anim calcmode="lin" valueType="num">
                                      <p:cBhvr additive="base">
                                        <p:cTn id="19" dur="1000" fill="hold"/>
                                        <p:tgtEl>
                                          <p:spTgt spid="328706">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2870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777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
        <p:nvSpPr>
          <p:cNvPr id="587782" name="矩形 7"/>
          <p:cNvSpPr>
            <a:spLocks noChangeArrowheads="1"/>
          </p:cNvSpPr>
          <p:nvPr/>
        </p:nvSpPr>
        <p:spPr bwMode="auto">
          <a:xfrm>
            <a:off x="252413" y="3273425"/>
            <a:ext cx="2597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sz="1800" dirty="0">
                <a:latin typeface="Arial" panose="020B0604020202020204" pitchFamily="34" charset="0"/>
                <a:ea typeface="华文细黑" pitchFamily="2" charset="-122"/>
              </a:rPr>
              <a:t>Donald E. Knuth,</a:t>
            </a:r>
            <a:r>
              <a:rPr kumimoji="0" lang="zh-CN" altLang="en-US" sz="1800" dirty="0">
                <a:latin typeface="Arial" panose="020B0604020202020204" pitchFamily="34" charset="0"/>
                <a:ea typeface="华文细黑" pitchFamily="2" charset="-122"/>
              </a:rPr>
              <a:t>高德纳</a:t>
            </a:r>
            <a:endParaRPr kumimoji="0" lang="zh-CN" altLang="en-US" sz="1800" dirty="0">
              <a:latin typeface="Arial" panose="020B0604020202020204" pitchFamily="34" charset="0"/>
              <a:ea typeface="华文细黑" pitchFamily="2" charset="-122"/>
            </a:endParaRPr>
          </a:p>
          <a:p>
            <a:r>
              <a:rPr kumimoji="0" lang="en-US" altLang="zh-CN" sz="1800" dirty="0">
                <a:latin typeface="Arial" panose="020B0604020202020204" pitchFamily="34" charset="0"/>
                <a:ea typeface="华文细黑" pitchFamily="2" charset="-122"/>
              </a:rPr>
              <a:t>(January 10, 1938-)</a:t>
            </a:r>
            <a:endParaRPr kumimoji="0" lang="en-US" altLang="zh-CN" sz="1800" dirty="0">
              <a:latin typeface="Arial" panose="020B0604020202020204" pitchFamily="34" charset="0"/>
              <a:ea typeface="华文细黑" pitchFamily="2" charset="-122"/>
            </a:endParaRPr>
          </a:p>
          <a:p>
            <a:r>
              <a:rPr kumimoji="0" lang="en-US" altLang="zh-CN" sz="1800" dirty="0">
                <a:latin typeface="Arial" panose="020B0604020202020204" pitchFamily="34" charset="0"/>
                <a:ea typeface="华文细黑" pitchFamily="2" charset="-122"/>
              </a:rPr>
              <a:t>o 1974, Turning Award</a:t>
            </a:r>
            <a:endParaRPr kumimoji="0" lang="en-US" altLang="zh-CN" sz="1800" dirty="0">
              <a:latin typeface="Arial" panose="020B0604020202020204" pitchFamily="34" charset="0"/>
              <a:ea typeface="华文细黑" pitchFamily="2" charset="-122"/>
            </a:endParaRPr>
          </a:p>
          <a:p>
            <a:endParaRPr kumimoji="0" lang="en-US" altLang="zh-CN" sz="1800" dirty="0">
              <a:latin typeface="Arial" panose="020B0604020202020204" pitchFamily="34" charset="0"/>
              <a:ea typeface="华文细黑" pitchFamily="2" charset="-122"/>
            </a:endParaRPr>
          </a:p>
        </p:txBody>
      </p:sp>
      <p:sp>
        <p:nvSpPr>
          <p:cNvPr id="587783" name="矩形 8"/>
          <p:cNvSpPr>
            <a:spLocks noChangeArrowheads="1"/>
          </p:cNvSpPr>
          <p:nvPr/>
        </p:nvSpPr>
        <p:spPr bwMode="auto">
          <a:xfrm>
            <a:off x="5473700" y="1484313"/>
            <a:ext cx="3240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2000">
                <a:solidFill>
                  <a:schemeClr val="accent2"/>
                </a:solidFill>
                <a:latin typeface="Georgia" panose="02040502050405020303" pitchFamily="18" charset="0"/>
                <a:ea typeface="华文细黑" pitchFamily="2" charset="-122"/>
              </a:rPr>
              <a:t>The Art of Computer Programming (TAOCP)</a:t>
            </a:r>
            <a:endParaRPr kumimoji="0" lang="en-US" altLang="zh-CN" sz="2000">
              <a:solidFill>
                <a:schemeClr val="accent2"/>
              </a:solidFill>
              <a:latin typeface="Georgia" panose="02040502050405020303" pitchFamily="18" charset="0"/>
              <a:ea typeface="华文细黑" pitchFamily="2" charset="-122"/>
            </a:endParaRPr>
          </a:p>
        </p:txBody>
      </p:sp>
      <p:pic>
        <p:nvPicPr>
          <p:cNvPr id="587784" name="Picture 4" descr="The cover of the third edition of volum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7575" y="1484313"/>
            <a:ext cx="2016125"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785" name="矩形 9"/>
          <p:cNvSpPr>
            <a:spLocks noChangeArrowheads="1"/>
          </p:cNvSpPr>
          <p:nvPr/>
        </p:nvSpPr>
        <p:spPr bwMode="auto">
          <a:xfrm>
            <a:off x="5473700" y="2292350"/>
            <a:ext cx="3419475"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1800">
                <a:ea typeface="华文细黑" pitchFamily="2" charset="-122"/>
                <a:cs typeface="Times New Roman" panose="02020603050405020304" pitchFamily="18" charset="0"/>
              </a:rPr>
              <a:t>If you think you're a really good programmer… read (Knuth's) Art of Computer Programming… You should definitely send me a résumé if you can read the whole thing. </a:t>
            </a:r>
            <a:endParaRPr kumimoji="0" lang="en-US" altLang="zh-CN" sz="1800">
              <a:ea typeface="华文细黑" pitchFamily="2" charset="-122"/>
              <a:cs typeface="Times New Roman" panose="02020603050405020304" pitchFamily="18" charset="0"/>
            </a:endParaRPr>
          </a:p>
          <a:p>
            <a:pPr algn="r"/>
            <a:r>
              <a:rPr kumimoji="0" lang="en-US" altLang="zh-CN" sz="1800">
                <a:ea typeface="华文细黑" pitchFamily="2" charset="-122"/>
                <a:cs typeface="Times New Roman" panose="02020603050405020304" pitchFamily="18" charset="0"/>
              </a:rPr>
              <a:t>-- </a:t>
            </a:r>
            <a:r>
              <a:rPr kumimoji="0" lang="en-US" altLang="zh-CN" sz="2000" b="1">
                <a:ea typeface="华文细黑" pitchFamily="2" charset="-122"/>
                <a:cs typeface="Times New Roman" panose="02020603050405020304" pitchFamily="18" charset="0"/>
              </a:rPr>
              <a:t>Bill Gates</a:t>
            </a:r>
            <a:endParaRPr kumimoji="0" lang="en-US" altLang="zh-CN" sz="2000" b="1">
              <a:ea typeface="华文细黑" pitchFamily="2" charset="-122"/>
              <a:cs typeface="Times New Roman" panose="02020603050405020304" pitchFamily="18" charset="0"/>
            </a:endParaRPr>
          </a:p>
        </p:txBody>
      </p:sp>
      <p:pic>
        <p:nvPicPr>
          <p:cNvPr id="587787" name="Picture 8" descr="http://slow-media.net/wp-content/uploads/tex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4581525"/>
            <a:ext cx="2376488"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8" name="Picture 10" descr="http://www.lnds.net/images/metafo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5022850"/>
            <a:ext cx="37655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4818" name="Picture 2" descr="唐纳德·克努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29" y="1454090"/>
            <a:ext cx="1487059" cy="1758886"/>
          </a:xfrm>
          <a:prstGeom prst="rect">
            <a:avLst/>
          </a:prstGeom>
          <a:noFill/>
          <a:extLst>
            <a:ext uri="{909E8E84-426E-40DD-AFC4-6F175D3DCCD1}">
              <a14:hiddenFill xmlns:a14="http://schemas.microsoft.com/office/drawing/2010/main">
                <a:solidFill>
                  <a:srgbClr val="FFFFFF"/>
                </a:solidFill>
              </a14:hiddenFill>
            </a:ext>
          </a:extLst>
        </p:spPr>
      </p:pic>
      <p:pic>
        <p:nvPicPr>
          <p:cNvPr id="674820" name="Picture 4" descr="唐纳德"/>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384176"/>
            <a:ext cx="13335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87782"/>
                                        </p:tgtEl>
                                        <p:attrNameLst>
                                          <p:attrName>style.visibility</p:attrName>
                                        </p:attrNameLst>
                                      </p:cBhvr>
                                      <p:to>
                                        <p:strVal val="visible"/>
                                      </p:to>
                                    </p:set>
                                    <p:animEffect transition="in" filter="circle(in)">
                                      <p:cBhvr>
                                        <p:cTn id="7" dur="2000"/>
                                        <p:tgtEl>
                                          <p:spTgt spid="58778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87783"/>
                                        </p:tgtEl>
                                        <p:attrNameLst>
                                          <p:attrName>style.visibility</p:attrName>
                                        </p:attrNameLst>
                                      </p:cBhvr>
                                      <p:to>
                                        <p:strVal val="visible"/>
                                      </p:to>
                                    </p:set>
                                    <p:animEffect transition="in" filter="circle(in)">
                                      <p:cBhvr>
                                        <p:cTn id="10" dur="2000"/>
                                        <p:tgtEl>
                                          <p:spTgt spid="587783"/>
                                        </p:tgtEl>
                                      </p:cBhvr>
                                    </p:animEffect>
                                  </p:childTnLst>
                                </p:cTn>
                              </p:par>
                              <p:par>
                                <p:cTn id="11" presetID="6" presetClass="entr" presetSubtype="16" fill="hold" nodeType="withEffect">
                                  <p:stCondLst>
                                    <p:cond delay="0"/>
                                  </p:stCondLst>
                                  <p:childTnLst>
                                    <p:set>
                                      <p:cBhvr>
                                        <p:cTn id="12" dur="1" fill="hold">
                                          <p:stCondLst>
                                            <p:cond delay="0"/>
                                          </p:stCondLst>
                                        </p:cTn>
                                        <p:tgtEl>
                                          <p:spTgt spid="587784"/>
                                        </p:tgtEl>
                                        <p:attrNameLst>
                                          <p:attrName>style.visibility</p:attrName>
                                        </p:attrNameLst>
                                      </p:cBhvr>
                                      <p:to>
                                        <p:strVal val="visible"/>
                                      </p:to>
                                    </p:set>
                                    <p:animEffect transition="in" filter="circle(in)">
                                      <p:cBhvr>
                                        <p:cTn id="13" dur="2000"/>
                                        <p:tgtEl>
                                          <p:spTgt spid="58778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87785"/>
                                        </p:tgtEl>
                                        <p:attrNameLst>
                                          <p:attrName>style.visibility</p:attrName>
                                        </p:attrNameLst>
                                      </p:cBhvr>
                                      <p:to>
                                        <p:strVal val="visible"/>
                                      </p:to>
                                    </p:set>
                                    <p:animEffect transition="in" filter="circle(in)">
                                      <p:cBhvr>
                                        <p:cTn id="16" dur="2000"/>
                                        <p:tgtEl>
                                          <p:spTgt spid="587785"/>
                                        </p:tgtEl>
                                      </p:cBhvr>
                                    </p:animEffect>
                                  </p:childTnLst>
                                </p:cTn>
                              </p:par>
                              <p:par>
                                <p:cTn id="17" presetID="6" presetClass="entr" presetSubtype="16" fill="hold" nodeType="withEffect">
                                  <p:stCondLst>
                                    <p:cond delay="0"/>
                                  </p:stCondLst>
                                  <p:childTnLst>
                                    <p:set>
                                      <p:cBhvr>
                                        <p:cTn id="18" dur="1" fill="hold">
                                          <p:stCondLst>
                                            <p:cond delay="0"/>
                                          </p:stCondLst>
                                        </p:cTn>
                                        <p:tgtEl>
                                          <p:spTgt spid="587787"/>
                                        </p:tgtEl>
                                        <p:attrNameLst>
                                          <p:attrName>style.visibility</p:attrName>
                                        </p:attrNameLst>
                                      </p:cBhvr>
                                      <p:to>
                                        <p:strVal val="visible"/>
                                      </p:to>
                                    </p:set>
                                    <p:animEffect transition="in" filter="circle(in)">
                                      <p:cBhvr>
                                        <p:cTn id="19" dur="2000"/>
                                        <p:tgtEl>
                                          <p:spTgt spid="587787"/>
                                        </p:tgtEl>
                                      </p:cBhvr>
                                    </p:animEffect>
                                  </p:childTnLst>
                                </p:cTn>
                              </p:par>
                              <p:par>
                                <p:cTn id="20" presetID="6" presetClass="entr" presetSubtype="16" fill="hold" nodeType="withEffect">
                                  <p:stCondLst>
                                    <p:cond delay="0"/>
                                  </p:stCondLst>
                                  <p:childTnLst>
                                    <p:set>
                                      <p:cBhvr>
                                        <p:cTn id="21" dur="1" fill="hold">
                                          <p:stCondLst>
                                            <p:cond delay="0"/>
                                          </p:stCondLst>
                                        </p:cTn>
                                        <p:tgtEl>
                                          <p:spTgt spid="587788"/>
                                        </p:tgtEl>
                                        <p:attrNameLst>
                                          <p:attrName>style.visibility</p:attrName>
                                        </p:attrNameLst>
                                      </p:cBhvr>
                                      <p:to>
                                        <p:strVal val="visible"/>
                                      </p:to>
                                    </p:set>
                                    <p:animEffect transition="in" filter="circle(in)">
                                      <p:cBhvr>
                                        <p:cTn id="22" dur="2000"/>
                                        <p:tgtEl>
                                          <p:spTgt spid="587788"/>
                                        </p:tgtEl>
                                      </p:cBhvr>
                                    </p:animEffect>
                                  </p:childTnLst>
                                </p:cTn>
                              </p:par>
                              <p:par>
                                <p:cTn id="23" presetID="6" presetClass="entr" presetSubtype="16" fill="hold" nodeType="withEffect">
                                  <p:stCondLst>
                                    <p:cond delay="0"/>
                                  </p:stCondLst>
                                  <p:childTnLst>
                                    <p:set>
                                      <p:cBhvr>
                                        <p:cTn id="24" dur="1" fill="hold">
                                          <p:stCondLst>
                                            <p:cond delay="0"/>
                                          </p:stCondLst>
                                        </p:cTn>
                                        <p:tgtEl>
                                          <p:spTgt spid="674818"/>
                                        </p:tgtEl>
                                        <p:attrNameLst>
                                          <p:attrName>style.visibility</p:attrName>
                                        </p:attrNameLst>
                                      </p:cBhvr>
                                      <p:to>
                                        <p:strVal val="visible"/>
                                      </p:to>
                                    </p:set>
                                    <p:animEffect transition="in" filter="circle(in)">
                                      <p:cBhvr>
                                        <p:cTn id="25" dur="2000"/>
                                        <p:tgtEl>
                                          <p:spTgt spid="674818"/>
                                        </p:tgtEl>
                                      </p:cBhvr>
                                    </p:animEffect>
                                  </p:childTnLst>
                                </p:cTn>
                              </p:par>
                              <p:par>
                                <p:cTn id="26" presetID="6" presetClass="entr" presetSubtype="16" fill="hold" nodeType="withEffect">
                                  <p:stCondLst>
                                    <p:cond delay="0"/>
                                  </p:stCondLst>
                                  <p:childTnLst>
                                    <p:set>
                                      <p:cBhvr>
                                        <p:cTn id="27" dur="1" fill="hold">
                                          <p:stCondLst>
                                            <p:cond delay="0"/>
                                          </p:stCondLst>
                                        </p:cTn>
                                        <p:tgtEl>
                                          <p:spTgt spid="674820"/>
                                        </p:tgtEl>
                                        <p:attrNameLst>
                                          <p:attrName>style.visibility</p:attrName>
                                        </p:attrNameLst>
                                      </p:cBhvr>
                                      <p:to>
                                        <p:strVal val="visible"/>
                                      </p:to>
                                    </p:set>
                                    <p:animEffect transition="in" filter="circle(in)">
                                      <p:cBhvr>
                                        <p:cTn id="28" dur="2000"/>
                                        <p:tgtEl>
                                          <p:spTgt spid="67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2" grpId="0"/>
      <p:bldP spid="587783" grpId="0"/>
      <p:bldP spid="58778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body" idx="4294967295"/>
          </p:nvPr>
        </p:nvSpPr>
        <p:spPr>
          <a:xfrm>
            <a:off x="35496" y="1052513"/>
            <a:ext cx="8604250" cy="4968875"/>
          </a:xfrm>
        </p:spPr>
        <p:txBody>
          <a:bodyPr/>
          <a:lstStyle/>
          <a:p>
            <a:pPr>
              <a:buFont typeface="Wingdings" panose="05000000000000000000" pitchFamily="2" charset="2"/>
              <a:buChar char="l"/>
            </a:pPr>
            <a:r>
              <a:rPr lang="zh-CN" altLang="en-US" b="0" dirty="0">
                <a:ea typeface="黑体" pitchFamily="49" charset="-122"/>
              </a:rPr>
              <a:t>伙伴系统的基本思想</a:t>
            </a:r>
            <a:r>
              <a:rPr lang="zh-CN" altLang="en-US" sz="3600" b="0" dirty="0">
                <a:effectLst>
                  <a:outerShdw blurRad="38100" dist="38100" dir="2700000" algn="tl">
                    <a:srgbClr val="C0C0C0"/>
                  </a:outerShdw>
                </a:effectLst>
                <a:ea typeface="黑体" pitchFamily="49" charset="-122"/>
              </a:rPr>
              <a:t> </a:t>
            </a:r>
            <a:endParaRPr lang="zh-CN" altLang="en-US" sz="3600" b="0" dirty="0">
              <a:effectLst>
                <a:outerShdw blurRad="38100" dist="38100" dir="2700000" algn="tl">
                  <a:srgbClr val="C0C0C0"/>
                </a:outerShdw>
              </a:effectLst>
              <a:ea typeface="黑体" pitchFamily="49" charset="-122"/>
            </a:endParaRPr>
          </a:p>
          <a:p>
            <a:pPr lvl="1">
              <a:buFont typeface="Wingdings" panose="05000000000000000000" pitchFamily="2" charset="2"/>
              <a:buNone/>
            </a:pPr>
            <a:r>
              <a:rPr lang="zh-CN" altLang="en-US" b="0" dirty="0">
                <a:latin typeface="楷体_GB2312" pitchFamily="49" charset="-122"/>
                <a:ea typeface="楷体_GB2312" pitchFamily="49" charset="-122"/>
              </a:rPr>
              <a:t>     无论已分配分区或空闲分区，其大小均为</a:t>
            </a: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的</a:t>
            </a:r>
            <a:r>
              <a:rPr lang="en-US" altLang="zh-CN" dirty="0">
                <a:solidFill>
                  <a:srgbClr val="FF0000"/>
                </a:solidFill>
                <a:latin typeface="楷体_GB2312" pitchFamily="49" charset="-122"/>
                <a:ea typeface="楷体_GB2312" pitchFamily="49" charset="-122"/>
              </a:rPr>
              <a:t>k</a:t>
            </a:r>
            <a:r>
              <a:rPr lang="zh-CN" altLang="en-US" dirty="0">
                <a:solidFill>
                  <a:srgbClr val="FF0000"/>
                </a:solidFill>
                <a:latin typeface="楷体_GB2312" pitchFamily="49" charset="-122"/>
                <a:ea typeface="楷体_GB2312" pitchFamily="49" charset="-122"/>
              </a:rPr>
              <a:t>次幂</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k</a:t>
            </a:r>
            <a:r>
              <a:rPr lang="zh-CN" altLang="en-US" b="0" dirty="0">
                <a:latin typeface="楷体_GB2312" pitchFamily="49" charset="-122"/>
                <a:ea typeface="楷体_GB2312" pitchFamily="49" charset="-122"/>
              </a:rPr>
              <a:t>为整数</a:t>
            </a:r>
            <a:r>
              <a:rPr lang="zh-CN" altLang="en-US" b="0" dirty="0" smtClean="0">
                <a:latin typeface="楷体_GB2312" pitchFamily="49" charset="-122"/>
                <a:ea typeface="楷体_GB2312" pitchFamily="49" charset="-122"/>
              </a:rPr>
              <a:t>，</a:t>
            </a:r>
            <a:r>
              <a:rPr lang="en-US" altLang="zh-CN" b="0" dirty="0" err="1">
                <a:latin typeface="楷体_GB2312" pitchFamily="49" charset="-122"/>
                <a:ea typeface="楷体_GB2312" pitchFamily="49" charset="-122"/>
              </a:rPr>
              <a:t>l</a:t>
            </a:r>
            <a:r>
              <a:rPr lang="en-US" altLang="zh-CN" b="0" dirty="0" err="1" smtClean="0">
                <a:latin typeface="楷体_GB2312" pitchFamily="49" charset="-122"/>
                <a:ea typeface="楷体_GB2312" pitchFamily="49" charset="-122"/>
              </a:rPr>
              <a:t>≤</a:t>
            </a:r>
            <a:r>
              <a:rPr lang="en-US" altLang="zh-CN" b="0" dirty="0" err="1">
                <a:latin typeface="楷体_GB2312" pitchFamily="49" charset="-122"/>
                <a:ea typeface="楷体_GB2312" pitchFamily="49" charset="-122"/>
              </a:rPr>
              <a:t>k≤m</a:t>
            </a:r>
            <a:r>
              <a:rPr lang="zh-CN" altLang="en-US" b="0" dirty="0">
                <a:latin typeface="楷体_GB2312" pitchFamily="49" charset="-122"/>
                <a:ea typeface="楷体_GB2312" pitchFamily="49" charset="-122"/>
              </a:rPr>
              <a:t>，其中：表示</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1</a:t>
            </a:r>
            <a:r>
              <a:rPr lang="zh-CN" altLang="en-US" b="0" dirty="0">
                <a:latin typeface="楷体_GB2312" pitchFamily="49" charset="-122"/>
                <a:ea typeface="楷体_GB2312" pitchFamily="49" charset="-122"/>
              </a:rPr>
              <a:t>分配的最小分区的大小，</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m</a:t>
            </a:r>
            <a:r>
              <a:rPr lang="zh-CN" altLang="en-US" b="0" dirty="0">
                <a:latin typeface="楷体_GB2312" pitchFamily="49" charset="-122"/>
                <a:ea typeface="楷体_GB2312" pitchFamily="49" charset="-122"/>
              </a:rPr>
              <a:t>表示分配的最大分区的大小，通常是整个可分配内存的大小。</a:t>
            </a:r>
            <a:endParaRPr lang="zh-CN" altLang="en-US" b="0" dirty="0">
              <a:latin typeface="楷体_GB2312" pitchFamily="49" charset="-122"/>
              <a:ea typeface="楷体_GB2312" pitchFamily="49" charset="-122"/>
            </a:endParaRPr>
          </a:p>
          <a:p>
            <a:pPr lvl="1">
              <a:buFont typeface="Wingdings" panose="05000000000000000000" pitchFamily="2" charset="2"/>
              <a:buNone/>
            </a:pPr>
            <a:r>
              <a:rPr lang="zh-CN" altLang="en-US" b="0" dirty="0">
                <a:latin typeface="楷体_GB2312" pitchFamily="49" charset="-122"/>
                <a:ea typeface="楷体_GB2312" pitchFamily="49" charset="-122"/>
              </a:rPr>
              <a:t>      假设系统的可利用空间容量为</a:t>
            </a:r>
            <a:r>
              <a:rPr lang="en-US" altLang="zh-CN" dirty="0">
                <a:solidFill>
                  <a:srgbClr val="FF0000"/>
                </a:solidFill>
                <a:latin typeface="楷体_GB2312" pitchFamily="49" charset="-122"/>
                <a:ea typeface="楷体_GB2312" pitchFamily="49" charset="-122"/>
              </a:rPr>
              <a:t>2</a:t>
            </a:r>
            <a:r>
              <a:rPr lang="en-US" altLang="zh-CN" baseline="30000" dirty="0">
                <a:solidFill>
                  <a:srgbClr val="FF0000"/>
                </a:solidFill>
                <a:latin typeface="楷体_GB2312" pitchFamily="49" charset="-122"/>
                <a:ea typeface="楷体_GB2312" pitchFamily="49" charset="-122"/>
              </a:rPr>
              <a:t>m</a:t>
            </a:r>
            <a:r>
              <a:rPr lang="zh-CN" altLang="en-US" b="0" dirty="0">
                <a:latin typeface="楷体_GB2312" pitchFamily="49" charset="-122"/>
                <a:ea typeface="楷体_GB2312" pitchFamily="49" charset="-122"/>
              </a:rPr>
              <a:t>个字节，则系统开始运行时，整个内存区是一个大小为</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m</a:t>
            </a:r>
            <a:r>
              <a:rPr lang="zh-CN" altLang="en-US" b="0" dirty="0">
                <a:latin typeface="楷体_GB2312" pitchFamily="49" charset="-122"/>
                <a:ea typeface="楷体_GB2312" pitchFamily="49" charset="-122"/>
              </a:rPr>
              <a:t>的空闲分区。在系统运行过程中，由于不断的划分，可能会形成若干个不连续的空闲分区，将这些空闲分区根据分区的</a:t>
            </a:r>
            <a:r>
              <a:rPr lang="zh-CN" altLang="en-US" dirty="0">
                <a:solidFill>
                  <a:srgbClr val="FF0000"/>
                </a:solidFill>
                <a:latin typeface="楷体_GB2312" pitchFamily="49" charset="-122"/>
                <a:ea typeface="楷体_GB2312" pitchFamily="49" charset="-122"/>
              </a:rPr>
              <a:t>大小</a:t>
            </a:r>
            <a:r>
              <a:rPr lang="zh-CN" altLang="en-US" b="0" dirty="0">
                <a:latin typeface="楷体_GB2312" pitchFamily="49" charset="-122"/>
                <a:ea typeface="楷体_GB2312" pitchFamily="49" charset="-122"/>
              </a:rPr>
              <a:t>进行分类，对于每一类具有相同大小的所有空闲分区，单独设立一个空闲分区双向链表。这样，不同大小的空闲分区形成了</a:t>
            </a:r>
            <a:r>
              <a:rPr lang="en-US" altLang="zh-CN" b="0" dirty="0" smtClean="0">
                <a:latin typeface="楷体_GB2312" pitchFamily="49" charset="-122"/>
                <a:ea typeface="楷体_GB2312" pitchFamily="49" charset="-122"/>
              </a:rPr>
              <a:t>k</a:t>
            </a:r>
            <a:r>
              <a:rPr lang="zh-CN" altLang="en-US" b="0" dirty="0" smtClean="0">
                <a:latin typeface="楷体_GB2312" pitchFamily="49" charset="-122"/>
                <a:ea typeface="楷体_GB2312" pitchFamily="49" charset="-122"/>
              </a:rPr>
              <a:t>个</a:t>
            </a:r>
            <a:r>
              <a:rPr lang="zh-CN" altLang="en-US" b="0" dirty="0">
                <a:latin typeface="楷体_GB2312" pitchFamily="49" charset="-122"/>
                <a:ea typeface="楷体_GB2312" pitchFamily="49" charset="-122"/>
              </a:rPr>
              <a:t>空闲分区链表。</a:t>
            </a:r>
            <a:r>
              <a:rPr lang="zh-CN" altLang="en-US" b="0" dirty="0">
                <a:latin typeface="仿宋_GB2312" pitchFamily="49" charset="-122"/>
                <a:ea typeface="仿宋_GB2312" pitchFamily="49" charset="-122"/>
              </a:rPr>
              <a:t> </a:t>
            </a:r>
            <a:endParaRPr lang="zh-CN" altLang="en-US" b="0" dirty="0">
              <a:latin typeface="仿宋_GB2312" pitchFamily="49" charset="-122"/>
              <a:ea typeface="仿宋_GB2312" pitchFamily="49" charset="-122"/>
            </a:endParaRPr>
          </a:p>
        </p:txBody>
      </p:sp>
      <p:sp>
        <p:nvSpPr>
          <p:cNvPr id="33792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 calcmode="lin" valueType="num">
                                      <p:cBhvr additive="base">
                                        <p:cTn id="7" dur="500" fill="hold"/>
                                        <p:tgtEl>
                                          <p:spTgt spid="3379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7922">
                                            <p:txEl>
                                              <p:pRg st="1" end="1"/>
                                            </p:txEl>
                                          </p:spTgt>
                                        </p:tgtEl>
                                        <p:attrNameLst>
                                          <p:attrName>style.visibility</p:attrName>
                                        </p:attrNameLst>
                                      </p:cBhvr>
                                      <p:to>
                                        <p:strVal val="visible"/>
                                      </p:to>
                                    </p:set>
                                    <p:animEffect transition="in" filter="circle(in)">
                                      <p:cBhvr>
                                        <p:cTn id="13" dur="2000"/>
                                        <p:tgtEl>
                                          <p:spTgt spid="33792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37922">
                                            <p:txEl>
                                              <p:pRg st="2" end="2"/>
                                            </p:txEl>
                                          </p:spTgt>
                                        </p:tgtEl>
                                        <p:attrNameLst>
                                          <p:attrName>style.visibility</p:attrName>
                                        </p:attrNameLst>
                                      </p:cBhvr>
                                      <p:to>
                                        <p:strVal val="visible"/>
                                      </p:to>
                                    </p:set>
                                    <p:animEffect transition="in" filter="circle(in)">
                                      <p:cBhvr>
                                        <p:cTn id="18" dur="2000"/>
                                        <p:tgtEl>
                                          <p:spTgt spid="3379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p:cNvSpPr>
          <p:nvPr>
            <p:ph type="body" idx="4294967295"/>
          </p:nvPr>
        </p:nvSpPr>
        <p:spPr>
          <a:xfrm>
            <a:off x="0" y="1123950"/>
            <a:ext cx="8964613" cy="5113338"/>
          </a:xfrm>
        </p:spPr>
        <p:txBody>
          <a:bodyPr/>
          <a:lstStyle/>
          <a:p>
            <a:pPr>
              <a:spcAft>
                <a:spcPct val="10000"/>
              </a:spcAft>
              <a:buFont typeface="Wingdings" panose="05000000000000000000" pitchFamily="2" charset="2"/>
              <a:buChar char="l"/>
            </a:pPr>
            <a:r>
              <a:rPr lang="zh-CN" altLang="en-US" b="0" dirty="0">
                <a:ea typeface="黑体" pitchFamily="49" charset="-122"/>
              </a:rPr>
              <a:t>伙伴系统存储空间的分配</a:t>
            </a:r>
            <a:r>
              <a:rPr lang="zh-CN" altLang="en-US" b="0" dirty="0">
                <a:effectLst>
                  <a:outerShdw blurRad="38100" dist="38100" dir="2700000" algn="tl">
                    <a:srgbClr val="C0C0C0"/>
                  </a:outerShdw>
                </a:effectLst>
                <a:ea typeface="黑体" pitchFamily="49" charset="-122"/>
              </a:rPr>
              <a:t> </a:t>
            </a:r>
            <a:endParaRPr lang="zh-CN" altLang="en-US" b="0" dirty="0">
              <a:effectLst>
                <a:outerShdw blurRad="38100" dist="38100" dir="2700000" algn="tl">
                  <a:srgbClr val="C0C0C0"/>
                </a:outerShdw>
              </a:effectLst>
              <a:ea typeface="黑体" pitchFamily="49" charset="-122"/>
            </a:endParaRPr>
          </a:p>
          <a:p>
            <a:pPr lvl="1">
              <a:lnSpc>
                <a:spcPct val="85000"/>
              </a:lnSpc>
              <a:spcAft>
                <a:spcPct val="10000"/>
              </a:spcAft>
              <a:buFont typeface="Wingdings" panose="05000000000000000000" pitchFamily="2" charset="2"/>
              <a:buNone/>
            </a:pPr>
            <a:r>
              <a:rPr lang="zh-CN" altLang="en-US" sz="2200" b="0" dirty="0">
                <a:latin typeface="楷体_GB2312" pitchFamily="49" charset="-122"/>
                <a:ea typeface="楷体_GB2312" pitchFamily="49" charset="-122"/>
              </a:rPr>
              <a:t>      进程申请大小为</a:t>
            </a:r>
            <a:r>
              <a:rPr lang="en-US" altLang="zh-CN" sz="2200" dirty="0">
                <a:solidFill>
                  <a:srgbClr val="FF0000"/>
                </a:solidFill>
                <a:latin typeface="楷体_GB2312" pitchFamily="49" charset="-122"/>
                <a:ea typeface="楷体_GB2312" pitchFamily="49" charset="-122"/>
              </a:rPr>
              <a:t>k</a:t>
            </a:r>
            <a:r>
              <a:rPr lang="zh-CN" altLang="en-US" sz="2200" b="0" dirty="0">
                <a:latin typeface="楷体_GB2312" pitchFamily="49" charset="-122"/>
                <a:ea typeface="楷体_GB2312" pitchFamily="49" charset="-122"/>
              </a:rPr>
              <a:t>的空间，系统为之分配一个</a:t>
            </a:r>
            <a:r>
              <a:rPr lang="en-US" altLang="zh-CN" sz="2200" b="0" dirty="0">
                <a:solidFill>
                  <a:srgbClr val="FF0000"/>
                </a:solidFill>
                <a:effectLst>
                  <a:outerShdw blurRad="38100" dist="38100" dir="2700000" algn="tl">
                    <a:srgbClr val="C0C0C0"/>
                  </a:outerShdw>
                </a:effectLst>
                <a:latin typeface="楷体_GB2312" pitchFamily="49" charset="-122"/>
                <a:ea typeface="楷体_GB2312" pitchFamily="49" charset="-122"/>
              </a:rPr>
              <a:t>2</a:t>
            </a:r>
            <a:r>
              <a:rPr lang="en-US" altLang="zh-CN" sz="2200" b="0" baseline="30000" dirty="0">
                <a:solidFill>
                  <a:srgbClr val="FF0000"/>
                </a:solidFill>
                <a:effectLst>
                  <a:outerShdw blurRad="38100" dist="38100" dir="2700000" algn="tl">
                    <a:srgbClr val="C0C0C0"/>
                  </a:outerShdw>
                </a:effectLst>
                <a:latin typeface="楷体_GB2312" pitchFamily="49" charset="-122"/>
                <a:ea typeface="楷体_GB2312" pitchFamily="49" charset="-122"/>
              </a:rPr>
              <a:t>i</a:t>
            </a:r>
            <a:r>
              <a:rPr lang="zh-CN" altLang="en-US" sz="2200" b="0" dirty="0">
                <a:latin typeface="楷体_GB2312" pitchFamily="49" charset="-122"/>
                <a:ea typeface="楷体_GB2312" pitchFamily="49" charset="-122"/>
              </a:rPr>
              <a:t>的空闲分区，其中，</a:t>
            </a:r>
            <a:r>
              <a:rPr lang="en-US" altLang="zh-CN" sz="2200" dirty="0">
                <a:solidFill>
                  <a:srgbClr val="FF0000"/>
                </a:solidFill>
                <a:latin typeface="楷体_GB2312" pitchFamily="49" charset="-122"/>
                <a:ea typeface="楷体_GB2312" pitchFamily="49" charset="-122"/>
              </a:rPr>
              <a:t>2</a:t>
            </a:r>
            <a:r>
              <a:rPr lang="en-US" altLang="zh-CN" sz="2200" baseline="30000" dirty="0">
                <a:solidFill>
                  <a:srgbClr val="FF0000"/>
                </a:solidFill>
                <a:latin typeface="楷体_GB2312" pitchFamily="49" charset="-122"/>
                <a:ea typeface="楷体_GB2312" pitchFamily="49" charset="-122"/>
              </a:rPr>
              <a:t>i-1</a:t>
            </a:r>
            <a:r>
              <a:rPr lang="zh-CN" altLang="en-US" sz="2200" dirty="0">
                <a:solidFill>
                  <a:srgbClr val="FF0000"/>
                </a:solidFill>
                <a:latin typeface="楷体_GB2312" pitchFamily="49" charset="-122"/>
                <a:ea typeface="楷体_GB2312" pitchFamily="49" charset="-122"/>
              </a:rPr>
              <a:t>＜</a:t>
            </a:r>
            <a:r>
              <a:rPr lang="en-US" altLang="zh-CN" sz="2200" dirty="0">
                <a:solidFill>
                  <a:srgbClr val="FF0000"/>
                </a:solidFill>
                <a:latin typeface="楷体_GB2312" pitchFamily="49" charset="-122"/>
                <a:ea typeface="楷体_GB2312" pitchFamily="49" charset="-122"/>
              </a:rPr>
              <a:t>k≤2</a:t>
            </a:r>
            <a:r>
              <a:rPr lang="en-US" altLang="zh-CN" sz="2200" baseline="30000" dirty="0">
                <a:solidFill>
                  <a:srgbClr val="FF0000"/>
                </a:solidFill>
                <a:latin typeface="楷体_GB2312" pitchFamily="49" charset="-122"/>
                <a:ea typeface="楷体_GB2312" pitchFamily="49" charset="-122"/>
              </a:rPr>
              <a:t>i</a:t>
            </a:r>
            <a:endParaRPr lang="en-US" altLang="zh-CN" sz="2200" baseline="30000" dirty="0">
              <a:solidFill>
                <a:srgbClr val="FF0000"/>
              </a:solidFill>
              <a:latin typeface="楷体_GB2312" pitchFamily="49" charset="-122"/>
              <a:ea typeface="楷体_GB2312" pitchFamily="49" charset="-122"/>
            </a:endParaRPr>
          </a:p>
          <a:p>
            <a:pPr lvl="1">
              <a:lnSpc>
                <a:spcPct val="85000"/>
              </a:lnSpc>
              <a:spcAft>
                <a:spcPct val="10000"/>
              </a:spcAft>
              <a:buFont typeface="Wingdings" panose="05000000000000000000" pitchFamily="2" charset="2"/>
              <a:buNone/>
            </a:pPr>
            <a:r>
              <a:rPr lang="en-US" altLang="zh-CN" sz="2200" b="0" dirty="0">
                <a:latin typeface="楷体_GB2312" pitchFamily="49" charset="-122"/>
                <a:ea typeface="楷体_GB2312" pitchFamily="49" charset="-122"/>
              </a:rPr>
              <a:t>      [1] </a:t>
            </a:r>
            <a:r>
              <a:rPr lang="zh-CN" altLang="en-US" sz="2200" b="0" dirty="0">
                <a:latin typeface="楷体_GB2312" pitchFamily="49" charset="-122"/>
                <a:ea typeface="楷体_GB2312" pitchFamily="49" charset="-122"/>
              </a:rPr>
              <a:t>查找大小为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a:t>
            </a:r>
            <a:r>
              <a:rPr lang="zh-CN" altLang="en-US" sz="2200" b="0" dirty="0">
                <a:latin typeface="楷体_GB2312" pitchFamily="49" charset="-122"/>
                <a:ea typeface="楷体_GB2312" pitchFamily="49" charset="-122"/>
              </a:rPr>
              <a:t>的空闲分区，若找到则分配；</a:t>
            </a:r>
            <a:endParaRPr lang="zh-CN" altLang="en-US" sz="2200" b="0" dirty="0">
              <a:latin typeface="楷体_GB2312" pitchFamily="49" charset="-122"/>
              <a:ea typeface="楷体_GB2312" pitchFamily="49" charset="-122"/>
            </a:endParaRPr>
          </a:p>
          <a:p>
            <a:pPr lvl="1">
              <a:lnSpc>
                <a:spcPct val="85000"/>
              </a:lnSpc>
              <a:spcAft>
                <a:spcPct val="10000"/>
              </a:spcAft>
              <a:buFont typeface="Wingdings" panose="05000000000000000000" pitchFamily="2" charset="2"/>
              <a:buNone/>
            </a:pPr>
            <a:r>
              <a:rPr lang="zh-CN" altLang="en-US" sz="2200" b="0" dirty="0">
                <a:latin typeface="楷体_GB2312" pitchFamily="49" charset="-122"/>
                <a:ea typeface="楷体_GB2312" pitchFamily="49" charset="-122"/>
              </a:rPr>
              <a:t>      </a:t>
            </a:r>
            <a:r>
              <a:rPr lang="en-US" altLang="zh-CN" sz="2200" b="0" dirty="0">
                <a:latin typeface="楷体_GB2312" pitchFamily="49" charset="-122"/>
                <a:ea typeface="楷体_GB2312" pitchFamily="49" charset="-122"/>
              </a:rPr>
              <a:t>[2] </a:t>
            </a:r>
            <a:r>
              <a:rPr lang="zh-CN" altLang="en-US" sz="2200" b="0" dirty="0">
                <a:latin typeface="楷体_GB2312" pitchFamily="49" charset="-122"/>
                <a:ea typeface="楷体_GB2312" pitchFamily="49" charset="-122"/>
              </a:rPr>
              <a:t>若未找到大小为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a:t>
            </a:r>
            <a:r>
              <a:rPr lang="zh-CN" altLang="en-US" sz="2200" b="0" dirty="0">
                <a:latin typeface="楷体_GB2312" pitchFamily="49" charset="-122"/>
                <a:ea typeface="楷体_GB2312" pitchFamily="49" charset="-122"/>
              </a:rPr>
              <a:t>的空闲分区，则查找大小为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i+1</a:t>
            </a:r>
            <a:r>
              <a:rPr lang="zh-CN" altLang="en-US" sz="2200" b="0" dirty="0">
                <a:latin typeface="楷体_GB2312" pitchFamily="49" charset="-122"/>
                <a:ea typeface="楷体_GB2312" pitchFamily="49" charset="-122"/>
              </a:rPr>
              <a:t>的空闲分区；若找到，则将该空闲分区划分为相等的两个分区（一对</a:t>
            </a:r>
            <a:r>
              <a:rPr lang="zh-CN" altLang="en-US" sz="2200" dirty="0">
                <a:solidFill>
                  <a:srgbClr val="FF0000"/>
                </a:solidFill>
                <a:latin typeface="楷体_GB2312" pitchFamily="49" charset="-122"/>
                <a:ea typeface="楷体_GB2312" pitchFamily="49" charset="-122"/>
              </a:rPr>
              <a:t>伙伴</a:t>
            </a:r>
            <a:r>
              <a:rPr lang="zh-CN" altLang="en-US" sz="2200" b="0" dirty="0">
                <a:latin typeface="楷体_GB2312" pitchFamily="49" charset="-122"/>
                <a:ea typeface="楷体_GB2312" pitchFamily="49" charset="-122"/>
              </a:rPr>
              <a:t>），其中的一个用于分配，另一个分区加入大小为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a:t>
            </a:r>
            <a:r>
              <a:rPr lang="zh-CN" altLang="en-US" sz="2200" b="0" dirty="0">
                <a:latin typeface="楷体_GB2312" pitchFamily="49" charset="-122"/>
                <a:ea typeface="楷体_GB2312" pitchFamily="49" charset="-122"/>
              </a:rPr>
              <a:t>的空闲分区链中；</a:t>
            </a:r>
            <a:endParaRPr lang="zh-CN" altLang="en-US" sz="2200" b="0" dirty="0">
              <a:latin typeface="楷体_GB2312" pitchFamily="49" charset="-122"/>
              <a:ea typeface="楷体_GB2312" pitchFamily="49" charset="-122"/>
            </a:endParaRPr>
          </a:p>
          <a:p>
            <a:pPr lvl="1">
              <a:lnSpc>
                <a:spcPct val="85000"/>
              </a:lnSpc>
              <a:spcAft>
                <a:spcPct val="10000"/>
              </a:spcAft>
              <a:buFont typeface="Wingdings" panose="05000000000000000000" pitchFamily="2" charset="2"/>
              <a:buNone/>
            </a:pPr>
            <a:r>
              <a:rPr lang="zh-CN" altLang="en-US" sz="2200" b="0" dirty="0">
                <a:latin typeface="楷体_GB2312" pitchFamily="49" charset="-122"/>
                <a:ea typeface="楷体_GB2312" pitchFamily="49" charset="-122"/>
              </a:rPr>
              <a:t>      </a:t>
            </a:r>
            <a:r>
              <a:rPr lang="en-US" altLang="zh-CN" sz="2200" b="0" dirty="0">
                <a:latin typeface="楷体_GB2312" pitchFamily="49" charset="-122"/>
                <a:ea typeface="楷体_GB2312" pitchFamily="49" charset="-122"/>
              </a:rPr>
              <a:t>[3] </a:t>
            </a:r>
            <a:r>
              <a:rPr lang="zh-CN" altLang="en-US" sz="2200" b="0" dirty="0">
                <a:latin typeface="楷体_GB2312" pitchFamily="49" charset="-122"/>
                <a:ea typeface="楷体_GB2312" pitchFamily="49" charset="-122"/>
              </a:rPr>
              <a:t>若未找到</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i+1</a:t>
            </a:r>
            <a:r>
              <a:rPr lang="zh-CN" altLang="en-US" sz="2200" b="0" dirty="0">
                <a:latin typeface="楷体_GB2312" pitchFamily="49" charset="-122"/>
                <a:ea typeface="楷体_GB2312" pitchFamily="49" charset="-122"/>
              </a:rPr>
              <a:t>的空闲分区，则需要查找大小为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i+2</a:t>
            </a:r>
            <a:r>
              <a:rPr lang="zh-CN" altLang="en-US" sz="2200" b="0" dirty="0">
                <a:latin typeface="楷体_GB2312" pitchFamily="49" charset="-122"/>
                <a:ea typeface="楷体_GB2312" pitchFamily="49" charset="-122"/>
              </a:rPr>
              <a:t>的空闲分区，若找到则需要进行两次划分。第一次将其分割为大小为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i+1</a:t>
            </a:r>
            <a:r>
              <a:rPr lang="zh-CN" altLang="en-US" sz="2200" b="0" dirty="0">
                <a:latin typeface="楷体_GB2312" pitchFamily="49" charset="-122"/>
                <a:ea typeface="楷体_GB2312" pitchFamily="49" charset="-122"/>
              </a:rPr>
              <a:t>的两个分区，一个用于分配，另一个加入到大小为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i+1</a:t>
            </a:r>
            <a:r>
              <a:rPr lang="zh-CN" altLang="en-US" sz="2200" b="0" dirty="0">
                <a:latin typeface="楷体_GB2312" pitchFamily="49" charset="-122"/>
                <a:ea typeface="楷体_GB2312" pitchFamily="49" charset="-122"/>
              </a:rPr>
              <a:t>的空闲分区链中；第二次将第一次用于分配的空闲分区分割为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a:t>
            </a:r>
            <a:r>
              <a:rPr lang="zh-CN" altLang="en-US" sz="2200" b="0" dirty="0">
                <a:latin typeface="楷体_GB2312" pitchFamily="49" charset="-122"/>
                <a:ea typeface="楷体_GB2312" pitchFamily="49" charset="-122"/>
              </a:rPr>
              <a:t>的两个分区，一个用于分配，另一个加入到大小为</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a:t>
            </a:r>
            <a:r>
              <a:rPr lang="zh-CN" altLang="en-US" sz="2200" b="0" dirty="0">
                <a:latin typeface="楷体_GB2312" pitchFamily="49" charset="-122"/>
                <a:ea typeface="楷体_GB2312" pitchFamily="49" charset="-122"/>
              </a:rPr>
              <a:t>的空闲分区链中。</a:t>
            </a:r>
            <a:endParaRPr lang="zh-CN" altLang="en-US" sz="2200" b="0" dirty="0">
              <a:latin typeface="楷体_GB2312" pitchFamily="49" charset="-122"/>
              <a:ea typeface="楷体_GB2312" pitchFamily="49" charset="-122"/>
            </a:endParaRPr>
          </a:p>
          <a:p>
            <a:pPr lvl="1">
              <a:lnSpc>
                <a:spcPct val="85000"/>
              </a:lnSpc>
              <a:spcAft>
                <a:spcPct val="10000"/>
              </a:spcAft>
              <a:buFont typeface="Wingdings" panose="05000000000000000000" pitchFamily="2" charset="2"/>
              <a:buNone/>
            </a:pPr>
            <a:r>
              <a:rPr lang="zh-CN" altLang="en-US" sz="2200" b="0" dirty="0">
                <a:latin typeface="楷体_GB2312" pitchFamily="49" charset="-122"/>
                <a:ea typeface="楷体_GB2312" pitchFamily="49" charset="-122"/>
              </a:rPr>
              <a:t>      </a:t>
            </a:r>
            <a:r>
              <a:rPr lang="en-US" altLang="zh-CN" sz="2200" b="0" dirty="0">
                <a:latin typeface="楷体_GB2312" pitchFamily="49" charset="-122"/>
                <a:ea typeface="楷体_GB2312" pitchFamily="49" charset="-122"/>
              </a:rPr>
              <a:t>[4] </a:t>
            </a:r>
            <a:r>
              <a:rPr lang="zh-CN" altLang="en-US" sz="2200" b="0" dirty="0">
                <a:latin typeface="楷体_GB2312" pitchFamily="49" charset="-122"/>
                <a:ea typeface="楷体_GB2312" pitchFamily="49" charset="-122"/>
              </a:rPr>
              <a:t>若仍未找到</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i+2</a:t>
            </a:r>
            <a:r>
              <a:rPr lang="zh-CN" altLang="en-US" sz="2200" b="0" dirty="0">
                <a:latin typeface="楷体_GB2312" pitchFamily="49" charset="-122"/>
                <a:ea typeface="楷体_GB2312" pitchFamily="49" charset="-122"/>
              </a:rPr>
              <a:t>的空闲分区，则继续查找</a:t>
            </a:r>
            <a:r>
              <a:rPr lang="en-US" altLang="zh-CN" sz="2200" b="0" dirty="0">
                <a:latin typeface="楷体_GB2312" pitchFamily="49" charset="-122"/>
                <a:ea typeface="楷体_GB2312" pitchFamily="49" charset="-122"/>
              </a:rPr>
              <a:t>2</a:t>
            </a:r>
            <a:r>
              <a:rPr lang="en-US" altLang="zh-CN" sz="2200" b="0" baseline="30000" dirty="0">
                <a:latin typeface="楷体_GB2312" pitchFamily="49" charset="-122"/>
                <a:ea typeface="楷体_GB2312" pitchFamily="49" charset="-122"/>
              </a:rPr>
              <a:t>i+3</a:t>
            </a:r>
            <a:r>
              <a:rPr lang="zh-CN" altLang="en-US" sz="2200" b="0" dirty="0">
                <a:latin typeface="楷体_GB2312" pitchFamily="49" charset="-122"/>
                <a:ea typeface="楷体_GB2312" pitchFamily="49" charset="-122"/>
              </a:rPr>
              <a:t>的空闲分区，以此类推。</a:t>
            </a:r>
            <a:endParaRPr lang="zh-CN" altLang="en-US" sz="2200" b="0" dirty="0">
              <a:latin typeface="楷体_GB2312" pitchFamily="49" charset="-122"/>
              <a:ea typeface="楷体_GB2312" pitchFamily="49" charset="-122"/>
            </a:endParaRPr>
          </a:p>
        </p:txBody>
      </p:sp>
      <p:sp>
        <p:nvSpPr>
          <p:cNvPr id="33689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6898">
                                            <p:txEl>
                                              <p:pRg st="0" end="0"/>
                                            </p:txEl>
                                          </p:spTgt>
                                        </p:tgtEl>
                                        <p:attrNameLst>
                                          <p:attrName>style.visibility</p:attrName>
                                        </p:attrNameLst>
                                      </p:cBhvr>
                                      <p:to>
                                        <p:strVal val="visible"/>
                                      </p:to>
                                    </p:set>
                                    <p:anim calcmode="lin" valueType="num">
                                      <p:cBhvr additive="base">
                                        <p:cTn id="7" dur="500" fill="hold"/>
                                        <p:tgtEl>
                                          <p:spTgt spid="3368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68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6898">
                                            <p:txEl>
                                              <p:pRg st="1" end="1"/>
                                            </p:txEl>
                                          </p:spTgt>
                                        </p:tgtEl>
                                        <p:attrNameLst>
                                          <p:attrName>style.visibility</p:attrName>
                                        </p:attrNameLst>
                                      </p:cBhvr>
                                      <p:to>
                                        <p:strVal val="visible"/>
                                      </p:to>
                                    </p:set>
                                    <p:animEffect transition="in" filter="circle(in)">
                                      <p:cBhvr>
                                        <p:cTn id="13" dur="2000"/>
                                        <p:tgtEl>
                                          <p:spTgt spid="33689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36898">
                                            <p:txEl>
                                              <p:pRg st="2" end="2"/>
                                            </p:txEl>
                                          </p:spTgt>
                                        </p:tgtEl>
                                        <p:attrNameLst>
                                          <p:attrName>style.visibility</p:attrName>
                                        </p:attrNameLst>
                                      </p:cBhvr>
                                      <p:to>
                                        <p:strVal val="visible"/>
                                      </p:to>
                                    </p:set>
                                    <p:anim calcmode="lin" valueType="num">
                                      <p:cBhvr additive="base">
                                        <p:cTn id="18" dur="1000" fill="hold"/>
                                        <p:tgtEl>
                                          <p:spTgt spid="336898">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368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36898">
                                            <p:txEl>
                                              <p:pRg st="3" end="3"/>
                                            </p:txEl>
                                          </p:spTgt>
                                        </p:tgtEl>
                                        <p:attrNameLst>
                                          <p:attrName>style.visibility</p:attrName>
                                        </p:attrNameLst>
                                      </p:cBhvr>
                                      <p:to>
                                        <p:strVal val="visible"/>
                                      </p:to>
                                    </p:set>
                                    <p:anim calcmode="lin" valueType="num">
                                      <p:cBhvr additive="base">
                                        <p:cTn id="24" dur="1000" fill="hold"/>
                                        <p:tgtEl>
                                          <p:spTgt spid="336898">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368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36898">
                                            <p:txEl>
                                              <p:pRg st="4" end="4"/>
                                            </p:txEl>
                                          </p:spTgt>
                                        </p:tgtEl>
                                        <p:attrNameLst>
                                          <p:attrName>style.visibility</p:attrName>
                                        </p:attrNameLst>
                                      </p:cBhvr>
                                      <p:to>
                                        <p:strVal val="visible"/>
                                      </p:to>
                                    </p:set>
                                    <p:anim calcmode="lin" valueType="num">
                                      <p:cBhvr additive="base">
                                        <p:cTn id="30" dur="1000" fill="hold"/>
                                        <p:tgtEl>
                                          <p:spTgt spid="336898">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368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36898">
                                            <p:txEl>
                                              <p:pRg st="5" end="5"/>
                                            </p:txEl>
                                          </p:spTgt>
                                        </p:tgtEl>
                                        <p:attrNameLst>
                                          <p:attrName>style.visibility</p:attrName>
                                        </p:attrNameLst>
                                      </p:cBhvr>
                                      <p:to>
                                        <p:strVal val="visible"/>
                                      </p:to>
                                    </p:set>
                                    <p:anim calcmode="lin" valueType="num">
                                      <p:cBhvr additive="base">
                                        <p:cTn id="36" dur="1000" fill="hold"/>
                                        <p:tgtEl>
                                          <p:spTgt spid="336898">
                                            <p:txEl>
                                              <p:pRg st="5" end="5"/>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33689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body" idx="4294967295"/>
          </p:nvPr>
        </p:nvSpPr>
        <p:spPr>
          <a:xfrm>
            <a:off x="0" y="1052513"/>
            <a:ext cx="8748713" cy="5113337"/>
          </a:xfrm>
        </p:spPr>
        <p:txBody>
          <a:bodyPr/>
          <a:lstStyle/>
          <a:p>
            <a:pPr>
              <a:spcAft>
                <a:spcPct val="20000"/>
              </a:spcAft>
              <a:buFont typeface="Wingdings" panose="05000000000000000000" pitchFamily="2" charset="2"/>
              <a:buChar char="l"/>
            </a:pPr>
            <a:r>
              <a:rPr lang="zh-CN" altLang="en-US" b="0" dirty="0">
                <a:ea typeface="黑体" pitchFamily="49" charset="-122"/>
              </a:rPr>
              <a:t>伙伴系统存储空间的回收 </a:t>
            </a:r>
            <a:endParaRPr lang="zh-CN" altLang="en-US" b="0" dirty="0">
              <a:ea typeface="黑体"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系当进程执行完毕，释放一个大小为</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i</a:t>
            </a:r>
            <a:r>
              <a:rPr lang="zh-CN" altLang="en-US" b="0" dirty="0">
                <a:latin typeface="楷体_GB2312" pitchFamily="49" charset="-122"/>
                <a:ea typeface="楷体_GB2312" pitchFamily="49" charset="-122"/>
              </a:rPr>
              <a:t>的分区时，系统用下面的算法回收该分区：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a:t>
            </a:r>
            <a:r>
              <a:rPr lang="en-US" altLang="zh-CN" b="0" dirty="0">
                <a:latin typeface="楷体_GB2312" pitchFamily="49" charset="-122"/>
                <a:ea typeface="楷体_GB2312" pitchFamily="49" charset="-122"/>
              </a:rPr>
              <a:t>[1] </a:t>
            </a:r>
            <a:r>
              <a:rPr lang="zh-CN" altLang="en-US" b="0" dirty="0">
                <a:latin typeface="楷体_GB2312" pitchFamily="49" charset="-122"/>
                <a:ea typeface="楷体_GB2312" pitchFamily="49" charset="-122"/>
              </a:rPr>
              <a:t>若事先不存在</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i</a:t>
            </a:r>
            <a:r>
              <a:rPr lang="zh-CN" altLang="en-US" b="0" dirty="0">
                <a:latin typeface="楷体_GB2312" pitchFamily="49" charset="-122"/>
                <a:ea typeface="楷体_GB2312" pitchFamily="49" charset="-122"/>
              </a:rPr>
              <a:t>的空闲分区，则保留该分区为一个独立的空闲分区；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a:t>
            </a:r>
            <a:r>
              <a:rPr lang="en-US" altLang="zh-CN" b="0" dirty="0">
                <a:latin typeface="楷体_GB2312" pitchFamily="49" charset="-122"/>
                <a:ea typeface="楷体_GB2312" pitchFamily="49" charset="-122"/>
              </a:rPr>
              <a:t>[2] </a:t>
            </a:r>
            <a:r>
              <a:rPr lang="zh-CN" altLang="en-US" b="0" dirty="0">
                <a:latin typeface="楷体_GB2312" pitchFamily="49" charset="-122"/>
                <a:ea typeface="楷体_GB2312" pitchFamily="49" charset="-122"/>
              </a:rPr>
              <a:t>若事先已存在</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i</a:t>
            </a:r>
            <a:r>
              <a:rPr lang="zh-CN" altLang="en-US" b="0" dirty="0">
                <a:latin typeface="楷体_GB2312" pitchFamily="49" charset="-122"/>
                <a:ea typeface="楷体_GB2312" pitchFamily="49" charset="-122"/>
              </a:rPr>
              <a:t>的空闲分区时，则将其与伙伴分区合并为大小为为</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i+1</a:t>
            </a:r>
            <a:r>
              <a:rPr lang="zh-CN" altLang="en-US" b="0" dirty="0">
                <a:latin typeface="楷体_GB2312" pitchFamily="49" charset="-122"/>
                <a:ea typeface="楷体_GB2312" pitchFamily="49" charset="-122"/>
              </a:rPr>
              <a:t>的空闲分区；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a:t>
            </a:r>
            <a:r>
              <a:rPr lang="en-US" altLang="zh-CN" b="0" dirty="0">
                <a:latin typeface="楷体_GB2312" pitchFamily="49" charset="-122"/>
                <a:ea typeface="楷体_GB2312" pitchFamily="49" charset="-122"/>
              </a:rPr>
              <a:t>[3] </a:t>
            </a:r>
            <a:r>
              <a:rPr lang="zh-CN" altLang="en-US" b="0" dirty="0">
                <a:latin typeface="楷体_GB2312" pitchFamily="49" charset="-122"/>
                <a:ea typeface="楷体_GB2312" pitchFamily="49" charset="-122"/>
              </a:rPr>
              <a:t>若事先已存在</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i+1</a:t>
            </a:r>
            <a:r>
              <a:rPr lang="zh-CN" altLang="en-US" b="0" dirty="0">
                <a:latin typeface="楷体_GB2312" pitchFamily="49" charset="-122"/>
                <a:ea typeface="楷体_GB2312" pitchFamily="49" charset="-122"/>
              </a:rPr>
              <a:t>的空闲分区时，继续合并为</a:t>
            </a:r>
            <a:r>
              <a:rPr lang="en-US" altLang="zh-CN" b="0" dirty="0">
                <a:latin typeface="楷体_GB2312" pitchFamily="49" charset="-122"/>
                <a:ea typeface="楷体_GB2312" pitchFamily="49" charset="-122"/>
              </a:rPr>
              <a:t>2</a:t>
            </a:r>
            <a:r>
              <a:rPr lang="en-US" altLang="zh-CN" b="0" baseline="30000" dirty="0">
                <a:latin typeface="楷体_GB2312" pitchFamily="49" charset="-122"/>
                <a:ea typeface="楷体_GB2312" pitchFamily="49" charset="-122"/>
              </a:rPr>
              <a:t>i+2</a:t>
            </a:r>
            <a:r>
              <a:rPr lang="zh-CN" altLang="en-US" b="0" dirty="0">
                <a:latin typeface="楷体_GB2312" pitchFamily="49" charset="-122"/>
                <a:ea typeface="楷体_GB2312" pitchFamily="49" charset="-122"/>
              </a:rPr>
              <a:t>的空闲分区，以此类推。</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endParaRPr lang="en-US" altLang="zh-CN" sz="2800" b="0" dirty="0">
              <a:latin typeface="仿宋_GB2312" pitchFamily="49" charset="-122"/>
              <a:ea typeface="仿宋_GB2312" pitchFamily="49" charset="-122"/>
            </a:endParaRPr>
          </a:p>
        </p:txBody>
      </p:sp>
      <p:sp>
        <p:nvSpPr>
          <p:cNvPr id="33587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5874">
                                            <p:txEl>
                                              <p:pRg st="0" end="0"/>
                                            </p:txEl>
                                          </p:spTgt>
                                        </p:tgtEl>
                                        <p:attrNameLst>
                                          <p:attrName>style.visibility</p:attrName>
                                        </p:attrNameLst>
                                      </p:cBhvr>
                                      <p:to>
                                        <p:strVal val="visible"/>
                                      </p:to>
                                    </p:set>
                                    <p:anim calcmode="lin" valueType="num">
                                      <p:cBhvr additive="base">
                                        <p:cTn id="7" dur="500" fill="hold"/>
                                        <p:tgtEl>
                                          <p:spTgt spid="335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58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5874">
                                            <p:txEl>
                                              <p:pRg st="1" end="1"/>
                                            </p:txEl>
                                          </p:spTgt>
                                        </p:tgtEl>
                                        <p:attrNameLst>
                                          <p:attrName>style.visibility</p:attrName>
                                        </p:attrNameLst>
                                      </p:cBhvr>
                                      <p:to>
                                        <p:strVal val="visible"/>
                                      </p:to>
                                    </p:set>
                                    <p:animEffect transition="in" filter="circle(in)">
                                      <p:cBhvr>
                                        <p:cTn id="13" dur="2000"/>
                                        <p:tgtEl>
                                          <p:spTgt spid="33587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35874">
                                            <p:txEl>
                                              <p:pRg st="2" end="2"/>
                                            </p:txEl>
                                          </p:spTgt>
                                        </p:tgtEl>
                                        <p:attrNameLst>
                                          <p:attrName>style.visibility</p:attrName>
                                        </p:attrNameLst>
                                      </p:cBhvr>
                                      <p:to>
                                        <p:strVal val="visible"/>
                                      </p:to>
                                    </p:set>
                                    <p:anim calcmode="lin" valueType="num">
                                      <p:cBhvr additive="base">
                                        <p:cTn id="18" dur="1000" fill="hold"/>
                                        <p:tgtEl>
                                          <p:spTgt spid="335874">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358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35874">
                                            <p:txEl>
                                              <p:pRg st="3" end="3"/>
                                            </p:txEl>
                                          </p:spTgt>
                                        </p:tgtEl>
                                        <p:attrNameLst>
                                          <p:attrName>style.visibility</p:attrName>
                                        </p:attrNameLst>
                                      </p:cBhvr>
                                      <p:to>
                                        <p:strVal val="visible"/>
                                      </p:to>
                                    </p:set>
                                    <p:anim calcmode="lin" valueType="num">
                                      <p:cBhvr additive="base">
                                        <p:cTn id="24" dur="1000" fill="hold"/>
                                        <p:tgtEl>
                                          <p:spTgt spid="335874">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358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35874">
                                            <p:txEl>
                                              <p:pRg st="4" end="4"/>
                                            </p:txEl>
                                          </p:spTgt>
                                        </p:tgtEl>
                                        <p:attrNameLst>
                                          <p:attrName>style.visibility</p:attrName>
                                        </p:attrNameLst>
                                      </p:cBhvr>
                                      <p:to>
                                        <p:strVal val="visible"/>
                                      </p:to>
                                    </p:set>
                                    <p:anim calcmode="lin" valueType="num">
                                      <p:cBhvr additive="base">
                                        <p:cTn id="30" dur="1000" fill="hold"/>
                                        <p:tgtEl>
                                          <p:spTgt spid="335874">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3587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body" idx="4294967295"/>
          </p:nvPr>
        </p:nvSpPr>
        <p:spPr>
          <a:xfrm>
            <a:off x="0" y="1052513"/>
            <a:ext cx="9144000" cy="5113337"/>
          </a:xfrm>
        </p:spPr>
        <p:txBody>
          <a:bodyPr/>
          <a:lstStyle/>
          <a:p>
            <a:pPr>
              <a:spcAft>
                <a:spcPct val="20000"/>
              </a:spcAft>
              <a:buFont typeface="Wingdings" panose="05000000000000000000" pitchFamily="2" charset="2"/>
              <a:buChar char="l"/>
            </a:pPr>
            <a:r>
              <a:rPr lang="zh-CN" altLang="en-US" b="0" dirty="0">
                <a:ea typeface="黑体" pitchFamily="49" charset="-122"/>
              </a:rPr>
              <a:t>伙伴系统示例</a:t>
            </a:r>
            <a:endParaRPr lang="zh-CN" altLang="en-US" b="0" dirty="0">
              <a:ea typeface="黑体"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系统的初始内存为</a:t>
            </a:r>
            <a:r>
              <a:rPr lang="en-US" altLang="zh-CN" b="0" dirty="0">
                <a:latin typeface="楷体_GB2312" pitchFamily="49" charset="-122"/>
                <a:ea typeface="楷体_GB2312" pitchFamily="49" charset="-122"/>
              </a:rPr>
              <a:t>1MB</a:t>
            </a:r>
            <a:r>
              <a:rPr lang="zh-CN" altLang="en-US" b="0" dirty="0">
                <a:latin typeface="楷体_GB2312" pitchFamily="49" charset="-122"/>
                <a:ea typeface="楷体_GB2312" pitchFamily="49" charset="-122"/>
              </a:rPr>
              <a:t>，若进程</a:t>
            </a:r>
            <a:r>
              <a:rPr lang="en-US" altLang="zh-CN" b="0" dirty="0">
                <a:latin typeface="楷体_GB2312" pitchFamily="49" charset="-122"/>
                <a:ea typeface="楷体_GB2312" pitchFamily="49" charset="-122"/>
              </a:rPr>
              <a:t>P1</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P2</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P3</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P4</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P5</a:t>
            </a:r>
            <a:r>
              <a:rPr lang="zh-CN" altLang="en-US" b="0" dirty="0">
                <a:latin typeface="楷体_GB2312" pitchFamily="49" charset="-122"/>
                <a:ea typeface="楷体_GB2312" pitchFamily="49" charset="-122"/>
              </a:rPr>
              <a:t>相继申请</a:t>
            </a:r>
            <a:r>
              <a:rPr lang="en-US" altLang="zh-CN" b="0" dirty="0">
                <a:latin typeface="楷体_GB2312" pitchFamily="49" charset="-122"/>
                <a:ea typeface="楷体_GB2312" pitchFamily="49" charset="-122"/>
              </a:rPr>
              <a:t>100KB</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200KB</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120KB</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300KB</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160KB</a:t>
            </a:r>
            <a:r>
              <a:rPr lang="zh-CN" altLang="en-US" b="0" dirty="0">
                <a:latin typeface="楷体_GB2312" pitchFamily="49" charset="-122"/>
                <a:ea typeface="楷体_GB2312" pitchFamily="49" charset="-122"/>
              </a:rPr>
              <a:t>的内存空间，其申请、释放顺序为</a:t>
            </a:r>
            <a:r>
              <a:rPr lang="en-US" altLang="zh-CN" b="0" dirty="0">
                <a:latin typeface="楷体_GB2312" pitchFamily="49" charset="-122"/>
                <a:ea typeface="楷体_GB2312" pitchFamily="49" charset="-122"/>
              </a:rPr>
              <a:t>P1</a:t>
            </a:r>
            <a:r>
              <a:rPr lang="zh-CN" altLang="en-US" b="0" dirty="0">
                <a:latin typeface="楷体_GB2312" pitchFamily="49" charset="-122"/>
                <a:ea typeface="楷体_GB2312" pitchFamily="49" charset="-122"/>
              </a:rPr>
              <a:t>申请、</a:t>
            </a:r>
            <a:r>
              <a:rPr lang="en-US" altLang="zh-CN" b="0" dirty="0">
                <a:latin typeface="楷体_GB2312" pitchFamily="49" charset="-122"/>
                <a:ea typeface="楷体_GB2312" pitchFamily="49" charset="-122"/>
              </a:rPr>
              <a:t>P2</a:t>
            </a:r>
            <a:r>
              <a:rPr lang="zh-CN" altLang="en-US" b="0" dirty="0">
                <a:latin typeface="楷体_GB2312" pitchFamily="49" charset="-122"/>
                <a:ea typeface="楷体_GB2312" pitchFamily="49" charset="-122"/>
              </a:rPr>
              <a:t>申请、</a:t>
            </a:r>
            <a:r>
              <a:rPr lang="en-US" altLang="zh-CN" b="0" dirty="0">
                <a:latin typeface="楷体_GB2312" pitchFamily="49" charset="-122"/>
                <a:ea typeface="楷体_GB2312" pitchFamily="49" charset="-122"/>
              </a:rPr>
              <a:t>P3</a:t>
            </a:r>
            <a:r>
              <a:rPr lang="zh-CN" altLang="en-US" b="0" dirty="0">
                <a:latin typeface="楷体_GB2312" pitchFamily="49" charset="-122"/>
                <a:ea typeface="楷体_GB2312" pitchFamily="49" charset="-122"/>
              </a:rPr>
              <a:t>申请、</a:t>
            </a:r>
            <a:r>
              <a:rPr lang="en-US" altLang="zh-CN" b="0" dirty="0">
                <a:latin typeface="楷体_GB2312" pitchFamily="49" charset="-122"/>
                <a:ea typeface="楷体_GB2312" pitchFamily="49" charset="-122"/>
              </a:rPr>
              <a:t>P4</a:t>
            </a:r>
            <a:r>
              <a:rPr lang="zh-CN" altLang="en-US" b="0" dirty="0">
                <a:latin typeface="楷体_GB2312" pitchFamily="49" charset="-122"/>
                <a:ea typeface="楷体_GB2312" pitchFamily="49" charset="-122"/>
              </a:rPr>
              <a:t>申请、</a:t>
            </a:r>
            <a:r>
              <a:rPr lang="en-US" altLang="zh-CN" b="0" dirty="0">
                <a:latin typeface="楷体_GB2312" pitchFamily="49" charset="-122"/>
                <a:ea typeface="楷体_GB2312" pitchFamily="49" charset="-122"/>
              </a:rPr>
              <a:t>P2</a:t>
            </a:r>
            <a:r>
              <a:rPr lang="zh-CN" altLang="en-US" b="0" dirty="0">
                <a:latin typeface="楷体_GB2312" pitchFamily="49" charset="-122"/>
                <a:ea typeface="楷体_GB2312" pitchFamily="49" charset="-122"/>
              </a:rPr>
              <a:t>释放、</a:t>
            </a:r>
            <a:r>
              <a:rPr lang="en-US" altLang="zh-CN" b="0" dirty="0">
                <a:latin typeface="楷体_GB2312" pitchFamily="49" charset="-122"/>
                <a:ea typeface="楷体_GB2312" pitchFamily="49" charset="-122"/>
              </a:rPr>
              <a:t>P3</a:t>
            </a:r>
            <a:r>
              <a:rPr lang="zh-CN" altLang="en-US" b="0" dirty="0">
                <a:latin typeface="楷体_GB2312" pitchFamily="49" charset="-122"/>
                <a:ea typeface="楷体_GB2312" pitchFamily="49" charset="-122"/>
              </a:rPr>
              <a:t>释放、</a:t>
            </a:r>
            <a:r>
              <a:rPr lang="en-US" altLang="zh-CN" b="0" dirty="0">
                <a:latin typeface="楷体_GB2312" pitchFamily="49" charset="-122"/>
                <a:ea typeface="楷体_GB2312" pitchFamily="49" charset="-122"/>
              </a:rPr>
              <a:t>P5</a:t>
            </a:r>
            <a:r>
              <a:rPr lang="zh-CN" altLang="en-US" b="0" dirty="0">
                <a:latin typeface="楷体_GB2312" pitchFamily="49" charset="-122"/>
                <a:ea typeface="楷体_GB2312" pitchFamily="49" charset="-122"/>
              </a:rPr>
              <a:t>申请、</a:t>
            </a:r>
            <a:r>
              <a:rPr lang="en-US" altLang="zh-CN" b="0" dirty="0">
                <a:latin typeface="楷体_GB2312" pitchFamily="49" charset="-122"/>
                <a:ea typeface="楷体_GB2312" pitchFamily="49" charset="-122"/>
              </a:rPr>
              <a:t>P1</a:t>
            </a:r>
            <a:r>
              <a:rPr lang="zh-CN" altLang="en-US" b="0" dirty="0">
                <a:latin typeface="楷体_GB2312" pitchFamily="49" charset="-122"/>
                <a:ea typeface="楷体_GB2312" pitchFamily="49" charset="-122"/>
              </a:rPr>
              <a:t>释放、</a:t>
            </a:r>
            <a:r>
              <a:rPr lang="en-US" altLang="zh-CN" b="0" dirty="0">
                <a:latin typeface="楷体_GB2312" pitchFamily="49" charset="-122"/>
                <a:ea typeface="楷体_GB2312" pitchFamily="49" charset="-122"/>
              </a:rPr>
              <a:t>P5</a:t>
            </a:r>
            <a:r>
              <a:rPr lang="zh-CN" altLang="en-US" b="0" dirty="0">
                <a:latin typeface="楷体_GB2312" pitchFamily="49" charset="-122"/>
                <a:ea typeface="楷体_GB2312" pitchFamily="49" charset="-122"/>
              </a:rPr>
              <a:t>释放、</a:t>
            </a:r>
            <a:r>
              <a:rPr lang="en-US" altLang="zh-CN" b="0" dirty="0">
                <a:latin typeface="楷体_GB2312" pitchFamily="49" charset="-122"/>
                <a:ea typeface="楷体_GB2312" pitchFamily="49" charset="-122"/>
              </a:rPr>
              <a:t>P4</a:t>
            </a:r>
            <a:r>
              <a:rPr lang="zh-CN" altLang="en-US" b="0" dirty="0">
                <a:latin typeface="楷体_GB2312" pitchFamily="49" charset="-122"/>
                <a:ea typeface="楷体_GB2312" pitchFamily="49" charset="-122"/>
              </a:rPr>
              <a:t>释放。则系统分配、回收（合并）伙伴分区的过程如图所示：</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None/>
            </a:pPr>
            <a:endParaRPr lang="en-US" altLang="zh-CN" sz="2800" b="0" dirty="0">
              <a:latin typeface="楷体_GB2312" pitchFamily="49" charset="-122"/>
              <a:ea typeface="楷体_GB2312" pitchFamily="49" charset="-122"/>
            </a:endParaRPr>
          </a:p>
        </p:txBody>
      </p:sp>
      <p:sp>
        <p:nvSpPr>
          <p:cNvPr id="33485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4850">
                                            <p:txEl>
                                              <p:pRg st="0" end="0"/>
                                            </p:txEl>
                                          </p:spTgt>
                                        </p:tgtEl>
                                        <p:attrNameLst>
                                          <p:attrName>style.visibility</p:attrName>
                                        </p:attrNameLst>
                                      </p:cBhvr>
                                      <p:to>
                                        <p:strVal val="visible"/>
                                      </p:to>
                                    </p:set>
                                    <p:anim calcmode="lin" valueType="num">
                                      <p:cBhvr additive="base">
                                        <p:cTn id="7" dur="500" fill="hold"/>
                                        <p:tgtEl>
                                          <p:spTgt spid="334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48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4850">
                                            <p:txEl>
                                              <p:pRg st="1" end="1"/>
                                            </p:txEl>
                                          </p:spTgt>
                                        </p:tgtEl>
                                        <p:attrNameLst>
                                          <p:attrName>style.visibility</p:attrName>
                                        </p:attrNameLst>
                                      </p:cBhvr>
                                      <p:to>
                                        <p:strVal val="visible"/>
                                      </p:to>
                                    </p:set>
                                    <p:animEffect transition="in" filter="circle(in)">
                                      <p:cBhvr>
                                        <p:cTn id="13" dur="2000"/>
                                        <p:tgtEl>
                                          <p:spTgt spid="3348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251945" name="Object 41"/>
          <p:cNvGraphicFramePr>
            <a:graphicFrameLocks noGrp="1" noChangeAspect="1"/>
          </p:cNvGraphicFramePr>
          <p:nvPr/>
        </p:nvGraphicFramePr>
        <p:xfrm>
          <a:off x="250825" y="1195388"/>
          <a:ext cx="8496300" cy="4032250"/>
        </p:xfrm>
        <a:graphic>
          <a:graphicData uri="http://schemas.openxmlformats.org/presentationml/2006/ole">
            <mc:AlternateContent xmlns:mc="http://schemas.openxmlformats.org/markup-compatibility/2006">
              <mc:Choice xmlns:v="urn:schemas-microsoft-com:vml" Requires="v">
                <p:oleObj spid="_x0000_s252075" name="Visio" r:id="rId1" imgW="7086600" imgH="3657600" progId="Visio.Drawing.11">
                  <p:embed/>
                </p:oleObj>
              </mc:Choice>
              <mc:Fallback>
                <p:oleObj name="Visio" r:id="rId1" imgW="7086600" imgH="3657600" progId="Visio.Drawing.11">
                  <p:embed/>
                  <p:pic>
                    <p:nvPicPr>
                      <p:cNvPr id="0" name="Object 41"/>
                      <p:cNvPicPr>
                        <a:picLocks noGrp="1" noChangeAspect="1" noChangeArrowheads="1"/>
                      </p:cNvPicPr>
                      <p:nvPr/>
                    </p:nvPicPr>
                    <p:blipFill>
                      <a:blip r:embed="rId2"/>
                      <a:srcRect/>
                      <a:stretch>
                        <a:fillRect/>
                      </a:stretch>
                    </p:blipFill>
                    <p:spPr bwMode="auto">
                      <a:xfrm>
                        <a:off x="250825" y="1195388"/>
                        <a:ext cx="84963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直接连接符 6"/>
          <p:cNvCxnSpPr/>
          <p:nvPr/>
        </p:nvCxnSpPr>
        <p:spPr>
          <a:xfrm>
            <a:off x="3417888" y="1843088"/>
            <a:ext cx="0" cy="3673475"/>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6083300" y="1843088"/>
            <a:ext cx="0" cy="3673475"/>
          </a:xfrm>
          <a:prstGeom prst="line">
            <a:avLst/>
          </a:prstGeom>
          <a:ln>
            <a:prstDash val="dash"/>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1945"/>
                                        </p:tgtEl>
                                        <p:attrNameLst>
                                          <p:attrName>style.visibility</p:attrName>
                                        </p:attrNameLst>
                                      </p:cBhvr>
                                      <p:to>
                                        <p:strVal val="visible"/>
                                      </p:to>
                                    </p:set>
                                    <p:animEffect transition="in" filter="circle(in)">
                                      <p:cBhvr>
                                        <p:cTn id="7" dur="2000"/>
                                        <p:tgtEl>
                                          <p:spTgt spid="2519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3827" name="Group 3"/>
          <p:cNvGrpSpPr/>
          <p:nvPr/>
        </p:nvGrpSpPr>
        <p:grpSpPr bwMode="auto">
          <a:xfrm>
            <a:off x="395288" y="1052513"/>
            <a:ext cx="7848600" cy="5113337"/>
            <a:chOff x="1384" y="7654"/>
            <a:chExt cx="7140" cy="4727"/>
          </a:xfrm>
        </p:grpSpPr>
        <p:grpSp>
          <p:nvGrpSpPr>
            <p:cNvPr id="333828" name="Group 4"/>
            <p:cNvGrpSpPr/>
            <p:nvPr/>
          </p:nvGrpSpPr>
          <p:grpSpPr bwMode="auto">
            <a:xfrm>
              <a:off x="1384" y="7654"/>
              <a:ext cx="1470" cy="4727"/>
              <a:chOff x="1384" y="7654"/>
              <a:chExt cx="1470" cy="4727"/>
            </a:xfrm>
          </p:grpSpPr>
          <p:sp>
            <p:nvSpPr>
              <p:cNvPr id="333829" name="Text Box 5"/>
              <p:cNvSpPr txBox="1">
                <a:spLocks noChangeArrowheads="1"/>
              </p:cNvSpPr>
              <p:nvPr/>
            </p:nvSpPr>
            <p:spPr bwMode="auto">
              <a:xfrm>
                <a:off x="1384" y="8143"/>
                <a:ext cx="1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P1 </a:t>
                </a:r>
                <a:r>
                  <a:rPr kumimoji="0" lang="zh-CN" altLang="en-US" sz="1800" b="1"/>
                  <a:t>申请</a:t>
                </a:r>
                <a:r>
                  <a:rPr kumimoji="0" lang="en-US" altLang="zh-CN" sz="1800" b="1"/>
                  <a:t>100KB</a:t>
                </a:r>
                <a:endParaRPr kumimoji="0" lang="en-US" altLang="zh-CN" sz="1800" b="1"/>
              </a:p>
            </p:txBody>
          </p:sp>
          <p:sp>
            <p:nvSpPr>
              <p:cNvPr id="333830" name="Text Box 6"/>
              <p:cNvSpPr txBox="1">
                <a:spLocks noChangeArrowheads="1"/>
              </p:cNvSpPr>
              <p:nvPr/>
            </p:nvSpPr>
            <p:spPr bwMode="auto">
              <a:xfrm>
                <a:off x="1384" y="8632"/>
                <a:ext cx="1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P2 </a:t>
                </a:r>
                <a:r>
                  <a:rPr kumimoji="0" lang="zh-CN" altLang="en-US" sz="1800" b="1"/>
                  <a:t>申请</a:t>
                </a:r>
                <a:r>
                  <a:rPr kumimoji="0" lang="en-US" altLang="zh-CN" sz="1800" b="1"/>
                  <a:t>200KB</a:t>
                </a:r>
                <a:endParaRPr kumimoji="0" lang="en-US" altLang="zh-CN" sz="1800" b="1"/>
              </a:p>
            </p:txBody>
          </p:sp>
          <p:sp>
            <p:nvSpPr>
              <p:cNvPr id="333831" name="Text Box 7"/>
              <p:cNvSpPr txBox="1">
                <a:spLocks noChangeArrowheads="1"/>
              </p:cNvSpPr>
              <p:nvPr/>
            </p:nvSpPr>
            <p:spPr bwMode="auto">
              <a:xfrm>
                <a:off x="1384" y="9121"/>
                <a:ext cx="1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P3 </a:t>
                </a:r>
                <a:r>
                  <a:rPr kumimoji="0" lang="zh-CN" altLang="en-US" sz="1800" b="1"/>
                  <a:t>申请</a:t>
                </a:r>
                <a:r>
                  <a:rPr kumimoji="0" lang="en-US" altLang="zh-CN" sz="1800" b="1"/>
                  <a:t>120KB</a:t>
                </a:r>
                <a:endParaRPr kumimoji="0" lang="en-US" altLang="zh-CN" sz="1800" b="1"/>
              </a:p>
            </p:txBody>
          </p:sp>
          <p:sp>
            <p:nvSpPr>
              <p:cNvPr id="333832" name="Text Box 8"/>
              <p:cNvSpPr txBox="1">
                <a:spLocks noChangeArrowheads="1"/>
              </p:cNvSpPr>
              <p:nvPr/>
            </p:nvSpPr>
            <p:spPr bwMode="auto">
              <a:xfrm>
                <a:off x="1384" y="9610"/>
                <a:ext cx="1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P4 </a:t>
                </a:r>
                <a:r>
                  <a:rPr kumimoji="0" lang="zh-CN" altLang="en-US" sz="1800" b="1"/>
                  <a:t>申请</a:t>
                </a:r>
                <a:r>
                  <a:rPr kumimoji="0" lang="en-US" altLang="zh-CN" sz="1800" b="1"/>
                  <a:t>300KB</a:t>
                </a:r>
                <a:endParaRPr kumimoji="0" lang="en-US" altLang="zh-CN" sz="1800" b="1"/>
              </a:p>
            </p:txBody>
          </p:sp>
          <p:sp>
            <p:nvSpPr>
              <p:cNvPr id="333833" name="Text Box 9"/>
              <p:cNvSpPr txBox="1">
                <a:spLocks noChangeArrowheads="1"/>
              </p:cNvSpPr>
              <p:nvPr/>
            </p:nvSpPr>
            <p:spPr bwMode="auto">
              <a:xfrm>
                <a:off x="1384" y="7654"/>
                <a:ext cx="1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800" b="1" dirty="0"/>
                  <a:t>系统初始状态</a:t>
                </a:r>
                <a:endParaRPr kumimoji="0" lang="zh-CN" altLang="en-US" sz="1800" b="1" dirty="0"/>
              </a:p>
            </p:txBody>
          </p:sp>
          <p:sp>
            <p:nvSpPr>
              <p:cNvPr id="333834" name="Text Box 10"/>
              <p:cNvSpPr txBox="1">
                <a:spLocks noChangeArrowheads="1"/>
              </p:cNvSpPr>
              <p:nvPr/>
            </p:nvSpPr>
            <p:spPr bwMode="auto">
              <a:xfrm>
                <a:off x="1489" y="10099"/>
                <a:ext cx="1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P2</a:t>
                </a:r>
                <a:r>
                  <a:rPr kumimoji="0" lang="zh-CN" altLang="en-US" sz="1800" b="1"/>
                  <a:t>、</a:t>
                </a:r>
                <a:r>
                  <a:rPr kumimoji="0" lang="en-US" altLang="zh-CN" sz="1800" b="1"/>
                  <a:t>P3</a:t>
                </a:r>
                <a:r>
                  <a:rPr kumimoji="0" lang="zh-CN" altLang="en-US" sz="1800" b="1"/>
                  <a:t>结束</a:t>
                </a:r>
                <a:endParaRPr kumimoji="0" lang="zh-CN" altLang="en-US" sz="1800" b="1"/>
              </a:p>
            </p:txBody>
          </p:sp>
          <p:sp>
            <p:nvSpPr>
              <p:cNvPr id="333835" name="Text Box 11"/>
              <p:cNvSpPr txBox="1">
                <a:spLocks noChangeArrowheads="1"/>
              </p:cNvSpPr>
              <p:nvPr/>
            </p:nvSpPr>
            <p:spPr bwMode="auto">
              <a:xfrm>
                <a:off x="1384" y="10588"/>
                <a:ext cx="1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P5 </a:t>
                </a:r>
                <a:r>
                  <a:rPr kumimoji="0" lang="zh-CN" altLang="en-US" sz="1800" b="1"/>
                  <a:t>申请</a:t>
                </a:r>
                <a:r>
                  <a:rPr kumimoji="0" lang="en-US" altLang="zh-CN" sz="1800" b="1"/>
                  <a:t>160KB</a:t>
                </a:r>
                <a:endParaRPr kumimoji="0" lang="en-US" altLang="zh-CN" sz="1800" b="1"/>
              </a:p>
            </p:txBody>
          </p:sp>
          <p:sp>
            <p:nvSpPr>
              <p:cNvPr id="333836" name="Text Box 12"/>
              <p:cNvSpPr txBox="1">
                <a:spLocks noChangeArrowheads="1"/>
              </p:cNvSpPr>
              <p:nvPr/>
            </p:nvSpPr>
            <p:spPr bwMode="auto">
              <a:xfrm>
                <a:off x="1489" y="11077"/>
                <a:ext cx="115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P1</a:t>
                </a:r>
                <a:r>
                  <a:rPr kumimoji="0" lang="zh-CN" altLang="en-US" sz="1800" b="1"/>
                  <a:t>执行结束</a:t>
                </a:r>
                <a:endParaRPr kumimoji="0" lang="zh-CN" altLang="en-US" sz="1800" b="1"/>
              </a:p>
            </p:txBody>
          </p:sp>
          <p:sp>
            <p:nvSpPr>
              <p:cNvPr id="333837" name="Text Box 13"/>
              <p:cNvSpPr txBox="1">
                <a:spLocks noChangeArrowheads="1"/>
              </p:cNvSpPr>
              <p:nvPr/>
            </p:nvSpPr>
            <p:spPr bwMode="auto">
              <a:xfrm>
                <a:off x="1554" y="11566"/>
                <a:ext cx="115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P5</a:t>
                </a:r>
                <a:r>
                  <a:rPr kumimoji="0" lang="zh-CN" altLang="en-US" sz="1800" b="1"/>
                  <a:t>执行结束</a:t>
                </a:r>
                <a:endParaRPr kumimoji="0" lang="zh-CN" altLang="en-US" sz="1800" b="1"/>
              </a:p>
            </p:txBody>
          </p:sp>
          <p:sp>
            <p:nvSpPr>
              <p:cNvPr id="333838" name="Text Box 14"/>
              <p:cNvSpPr txBox="1">
                <a:spLocks noChangeArrowheads="1"/>
              </p:cNvSpPr>
              <p:nvPr/>
            </p:nvSpPr>
            <p:spPr bwMode="auto">
              <a:xfrm>
                <a:off x="1554" y="12055"/>
                <a:ext cx="115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P4</a:t>
                </a:r>
                <a:r>
                  <a:rPr kumimoji="0" lang="zh-CN" altLang="en-US" sz="1800" b="1"/>
                  <a:t>执行结束</a:t>
                </a:r>
                <a:endParaRPr kumimoji="0" lang="zh-CN" altLang="en-US" sz="1800" b="1"/>
              </a:p>
            </p:txBody>
          </p:sp>
        </p:grpSp>
        <p:grpSp>
          <p:nvGrpSpPr>
            <p:cNvPr id="333839" name="Group 15"/>
            <p:cNvGrpSpPr/>
            <p:nvPr/>
          </p:nvGrpSpPr>
          <p:grpSpPr bwMode="auto">
            <a:xfrm>
              <a:off x="2709" y="7654"/>
              <a:ext cx="5815" cy="4727"/>
              <a:chOff x="2709" y="7654"/>
              <a:chExt cx="5815" cy="4727"/>
            </a:xfrm>
          </p:grpSpPr>
          <p:sp>
            <p:nvSpPr>
              <p:cNvPr id="333840" name="Text Box 16"/>
              <p:cNvSpPr txBox="1">
                <a:spLocks noChangeArrowheads="1"/>
              </p:cNvSpPr>
              <p:nvPr/>
            </p:nvSpPr>
            <p:spPr bwMode="auto">
              <a:xfrm>
                <a:off x="2709" y="12055"/>
                <a:ext cx="577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b="1"/>
                  <a:t>1MB</a:t>
                </a:r>
                <a:endParaRPr kumimoji="0" lang="en-US" altLang="zh-CN" sz="1800" b="1"/>
              </a:p>
            </p:txBody>
          </p:sp>
          <p:grpSp>
            <p:nvGrpSpPr>
              <p:cNvPr id="333841" name="Group 17"/>
              <p:cNvGrpSpPr/>
              <p:nvPr/>
            </p:nvGrpSpPr>
            <p:grpSpPr bwMode="auto">
              <a:xfrm>
                <a:off x="2749" y="8143"/>
                <a:ext cx="5775" cy="326"/>
                <a:chOff x="1489" y="8632"/>
                <a:chExt cx="7035" cy="326"/>
              </a:xfrm>
            </p:grpSpPr>
            <p:sp>
              <p:nvSpPr>
                <p:cNvPr id="333842" name="Text Box 18"/>
                <p:cNvSpPr txBox="1">
                  <a:spLocks noChangeArrowheads="1"/>
                </p:cNvSpPr>
                <p:nvPr/>
              </p:nvSpPr>
              <p:spPr bwMode="auto">
                <a:xfrm>
                  <a:off x="1489" y="8632"/>
                  <a:ext cx="703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    P1       128KB           256KB                        512KB</a:t>
                  </a:r>
                  <a:endParaRPr kumimoji="0" lang="en-US" altLang="zh-CN" sz="1800" b="1"/>
                </a:p>
              </p:txBody>
            </p:sp>
            <p:grpSp>
              <p:nvGrpSpPr>
                <p:cNvPr id="333843" name="Group 19"/>
                <p:cNvGrpSpPr/>
                <p:nvPr/>
              </p:nvGrpSpPr>
              <p:grpSpPr bwMode="auto">
                <a:xfrm>
                  <a:off x="2329" y="8632"/>
                  <a:ext cx="2730" cy="326"/>
                  <a:chOff x="2329" y="8306"/>
                  <a:chExt cx="2730" cy="326"/>
                </a:xfrm>
              </p:grpSpPr>
              <p:sp>
                <p:nvSpPr>
                  <p:cNvPr id="333844" name="Line 20"/>
                  <p:cNvSpPr>
                    <a:spLocks noChangeShapeType="1"/>
                  </p:cNvSpPr>
                  <p:nvPr/>
                </p:nvSpPr>
                <p:spPr bwMode="auto">
                  <a:xfrm>
                    <a:off x="505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45" name="Line 21"/>
                  <p:cNvSpPr>
                    <a:spLocks noChangeShapeType="1"/>
                  </p:cNvSpPr>
                  <p:nvPr/>
                </p:nvSpPr>
                <p:spPr bwMode="auto">
                  <a:xfrm>
                    <a:off x="3274"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46" name="Line 22"/>
                  <p:cNvSpPr>
                    <a:spLocks noChangeShapeType="1"/>
                  </p:cNvSpPr>
                  <p:nvPr/>
                </p:nvSpPr>
                <p:spPr bwMode="auto">
                  <a:xfrm>
                    <a:off x="232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33847" name="Group 23"/>
              <p:cNvGrpSpPr/>
              <p:nvPr/>
            </p:nvGrpSpPr>
            <p:grpSpPr bwMode="auto">
              <a:xfrm>
                <a:off x="2749" y="8632"/>
                <a:ext cx="5775" cy="326"/>
                <a:chOff x="1489" y="8632"/>
                <a:chExt cx="7035" cy="326"/>
              </a:xfrm>
            </p:grpSpPr>
            <p:sp>
              <p:nvSpPr>
                <p:cNvPr id="333848" name="Text Box 24"/>
                <p:cNvSpPr txBox="1">
                  <a:spLocks noChangeArrowheads="1"/>
                </p:cNvSpPr>
                <p:nvPr/>
              </p:nvSpPr>
              <p:spPr bwMode="auto">
                <a:xfrm>
                  <a:off x="1489" y="8632"/>
                  <a:ext cx="703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     P1      128KB              P2                            512KB</a:t>
                  </a:r>
                  <a:endParaRPr kumimoji="0" lang="en-US" altLang="zh-CN" sz="1800" b="1"/>
                </a:p>
              </p:txBody>
            </p:sp>
            <p:grpSp>
              <p:nvGrpSpPr>
                <p:cNvPr id="333849" name="Group 25"/>
                <p:cNvGrpSpPr/>
                <p:nvPr/>
              </p:nvGrpSpPr>
              <p:grpSpPr bwMode="auto">
                <a:xfrm>
                  <a:off x="2329" y="8632"/>
                  <a:ext cx="2730" cy="326"/>
                  <a:chOff x="2329" y="8306"/>
                  <a:chExt cx="2730" cy="326"/>
                </a:xfrm>
              </p:grpSpPr>
              <p:sp>
                <p:nvSpPr>
                  <p:cNvPr id="333850" name="Line 26"/>
                  <p:cNvSpPr>
                    <a:spLocks noChangeShapeType="1"/>
                  </p:cNvSpPr>
                  <p:nvPr/>
                </p:nvSpPr>
                <p:spPr bwMode="auto">
                  <a:xfrm>
                    <a:off x="505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51" name="Line 27"/>
                  <p:cNvSpPr>
                    <a:spLocks noChangeShapeType="1"/>
                  </p:cNvSpPr>
                  <p:nvPr/>
                </p:nvSpPr>
                <p:spPr bwMode="auto">
                  <a:xfrm>
                    <a:off x="3274"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52" name="Line 28"/>
                  <p:cNvSpPr>
                    <a:spLocks noChangeShapeType="1"/>
                  </p:cNvSpPr>
                  <p:nvPr/>
                </p:nvSpPr>
                <p:spPr bwMode="auto">
                  <a:xfrm>
                    <a:off x="232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33853" name="Group 29"/>
              <p:cNvGrpSpPr/>
              <p:nvPr/>
            </p:nvGrpSpPr>
            <p:grpSpPr bwMode="auto">
              <a:xfrm>
                <a:off x="2749" y="9121"/>
                <a:ext cx="5775" cy="326"/>
                <a:chOff x="1489" y="8632"/>
                <a:chExt cx="7035" cy="326"/>
              </a:xfrm>
            </p:grpSpPr>
            <p:sp>
              <p:nvSpPr>
                <p:cNvPr id="333854" name="Text Box 30"/>
                <p:cNvSpPr txBox="1">
                  <a:spLocks noChangeArrowheads="1"/>
                </p:cNvSpPr>
                <p:nvPr/>
              </p:nvSpPr>
              <p:spPr bwMode="auto">
                <a:xfrm>
                  <a:off x="1489" y="8632"/>
                  <a:ext cx="703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dirty="0"/>
                    <a:t>     P1         P3                  P2                             512KB</a:t>
                  </a:r>
                  <a:endParaRPr kumimoji="0" lang="en-US" altLang="zh-CN" sz="1800" b="1" dirty="0"/>
                </a:p>
              </p:txBody>
            </p:sp>
            <p:grpSp>
              <p:nvGrpSpPr>
                <p:cNvPr id="333855" name="Group 31"/>
                <p:cNvGrpSpPr/>
                <p:nvPr/>
              </p:nvGrpSpPr>
              <p:grpSpPr bwMode="auto">
                <a:xfrm>
                  <a:off x="2329" y="8632"/>
                  <a:ext cx="2730" cy="326"/>
                  <a:chOff x="2329" y="8306"/>
                  <a:chExt cx="2730" cy="326"/>
                </a:xfrm>
              </p:grpSpPr>
              <p:sp>
                <p:nvSpPr>
                  <p:cNvPr id="333856" name="Line 32"/>
                  <p:cNvSpPr>
                    <a:spLocks noChangeShapeType="1"/>
                  </p:cNvSpPr>
                  <p:nvPr/>
                </p:nvSpPr>
                <p:spPr bwMode="auto">
                  <a:xfrm>
                    <a:off x="505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57" name="Line 33"/>
                  <p:cNvSpPr>
                    <a:spLocks noChangeShapeType="1"/>
                  </p:cNvSpPr>
                  <p:nvPr/>
                </p:nvSpPr>
                <p:spPr bwMode="auto">
                  <a:xfrm>
                    <a:off x="3274"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58" name="Line 34"/>
                  <p:cNvSpPr>
                    <a:spLocks noChangeShapeType="1"/>
                  </p:cNvSpPr>
                  <p:nvPr/>
                </p:nvSpPr>
                <p:spPr bwMode="auto">
                  <a:xfrm>
                    <a:off x="232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33859" name="Group 35"/>
              <p:cNvGrpSpPr/>
              <p:nvPr/>
            </p:nvGrpSpPr>
            <p:grpSpPr bwMode="auto">
              <a:xfrm>
                <a:off x="2749" y="9610"/>
                <a:ext cx="5775" cy="326"/>
                <a:chOff x="1489" y="8632"/>
                <a:chExt cx="7035" cy="326"/>
              </a:xfrm>
            </p:grpSpPr>
            <p:sp>
              <p:nvSpPr>
                <p:cNvPr id="333860" name="Text Box 36"/>
                <p:cNvSpPr txBox="1">
                  <a:spLocks noChangeArrowheads="1"/>
                </p:cNvSpPr>
                <p:nvPr/>
              </p:nvSpPr>
              <p:spPr bwMode="auto">
                <a:xfrm>
                  <a:off x="1489" y="8632"/>
                  <a:ext cx="703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     P1          P3                 P2                               P4</a:t>
                  </a:r>
                  <a:endParaRPr kumimoji="0" lang="en-US" altLang="zh-CN" sz="1800" b="1"/>
                </a:p>
              </p:txBody>
            </p:sp>
            <p:grpSp>
              <p:nvGrpSpPr>
                <p:cNvPr id="333861" name="Group 37"/>
                <p:cNvGrpSpPr/>
                <p:nvPr/>
              </p:nvGrpSpPr>
              <p:grpSpPr bwMode="auto">
                <a:xfrm>
                  <a:off x="2329" y="8632"/>
                  <a:ext cx="2730" cy="326"/>
                  <a:chOff x="2329" y="8306"/>
                  <a:chExt cx="2730" cy="326"/>
                </a:xfrm>
              </p:grpSpPr>
              <p:sp>
                <p:nvSpPr>
                  <p:cNvPr id="333862" name="Line 38"/>
                  <p:cNvSpPr>
                    <a:spLocks noChangeShapeType="1"/>
                  </p:cNvSpPr>
                  <p:nvPr/>
                </p:nvSpPr>
                <p:spPr bwMode="auto">
                  <a:xfrm>
                    <a:off x="505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63" name="Line 39"/>
                  <p:cNvSpPr>
                    <a:spLocks noChangeShapeType="1"/>
                  </p:cNvSpPr>
                  <p:nvPr/>
                </p:nvSpPr>
                <p:spPr bwMode="auto">
                  <a:xfrm>
                    <a:off x="3274"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64" name="Line 40"/>
                  <p:cNvSpPr>
                    <a:spLocks noChangeShapeType="1"/>
                  </p:cNvSpPr>
                  <p:nvPr/>
                </p:nvSpPr>
                <p:spPr bwMode="auto">
                  <a:xfrm>
                    <a:off x="232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33865" name="Group 41"/>
              <p:cNvGrpSpPr/>
              <p:nvPr/>
            </p:nvGrpSpPr>
            <p:grpSpPr bwMode="auto">
              <a:xfrm>
                <a:off x="2749" y="10099"/>
                <a:ext cx="5775" cy="326"/>
                <a:chOff x="1489" y="8632"/>
                <a:chExt cx="7035" cy="326"/>
              </a:xfrm>
            </p:grpSpPr>
            <p:sp>
              <p:nvSpPr>
                <p:cNvPr id="333866" name="Text Box 42"/>
                <p:cNvSpPr txBox="1">
                  <a:spLocks noChangeArrowheads="1"/>
                </p:cNvSpPr>
                <p:nvPr/>
              </p:nvSpPr>
              <p:spPr bwMode="auto">
                <a:xfrm>
                  <a:off x="1489" y="8632"/>
                  <a:ext cx="703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     P1     128KB            256KB                          P4</a:t>
                  </a:r>
                  <a:endParaRPr kumimoji="0" lang="en-US" altLang="zh-CN" sz="1800" b="1"/>
                </a:p>
              </p:txBody>
            </p:sp>
            <p:grpSp>
              <p:nvGrpSpPr>
                <p:cNvPr id="333867" name="Group 43"/>
                <p:cNvGrpSpPr/>
                <p:nvPr/>
              </p:nvGrpSpPr>
              <p:grpSpPr bwMode="auto">
                <a:xfrm>
                  <a:off x="2329" y="8632"/>
                  <a:ext cx="2730" cy="326"/>
                  <a:chOff x="2329" y="8306"/>
                  <a:chExt cx="2730" cy="326"/>
                </a:xfrm>
              </p:grpSpPr>
              <p:sp>
                <p:nvSpPr>
                  <p:cNvPr id="333868" name="Line 44"/>
                  <p:cNvSpPr>
                    <a:spLocks noChangeShapeType="1"/>
                  </p:cNvSpPr>
                  <p:nvPr/>
                </p:nvSpPr>
                <p:spPr bwMode="auto">
                  <a:xfrm>
                    <a:off x="505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69" name="Line 45"/>
                  <p:cNvSpPr>
                    <a:spLocks noChangeShapeType="1"/>
                  </p:cNvSpPr>
                  <p:nvPr/>
                </p:nvSpPr>
                <p:spPr bwMode="auto">
                  <a:xfrm>
                    <a:off x="3274"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70" name="Line 46"/>
                  <p:cNvSpPr>
                    <a:spLocks noChangeShapeType="1"/>
                  </p:cNvSpPr>
                  <p:nvPr/>
                </p:nvSpPr>
                <p:spPr bwMode="auto">
                  <a:xfrm>
                    <a:off x="232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33871" name="Group 47"/>
              <p:cNvGrpSpPr/>
              <p:nvPr/>
            </p:nvGrpSpPr>
            <p:grpSpPr bwMode="auto">
              <a:xfrm>
                <a:off x="2749" y="10588"/>
                <a:ext cx="5775" cy="326"/>
                <a:chOff x="1489" y="8632"/>
                <a:chExt cx="7035" cy="326"/>
              </a:xfrm>
            </p:grpSpPr>
            <p:sp>
              <p:nvSpPr>
                <p:cNvPr id="333872" name="Text Box 48"/>
                <p:cNvSpPr txBox="1">
                  <a:spLocks noChangeArrowheads="1"/>
                </p:cNvSpPr>
                <p:nvPr/>
              </p:nvSpPr>
              <p:spPr bwMode="auto">
                <a:xfrm>
                  <a:off x="1489" y="8632"/>
                  <a:ext cx="703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b="1"/>
                    <a:t>     P1      128KB             P5                                P4</a:t>
                  </a:r>
                  <a:endParaRPr kumimoji="0" lang="en-US" altLang="zh-CN" sz="1800" b="1"/>
                </a:p>
              </p:txBody>
            </p:sp>
            <p:grpSp>
              <p:nvGrpSpPr>
                <p:cNvPr id="333873" name="Group 49"/>
                <p:cNvGrpSpPr/>
                <p:nvPr/>
              </p:nvGrpSpPr>
              <p:grpSpPr bwMode="auto">
                <a:xfrm>
                  <a:off x="2329" y="8632"/>
                  <a:ext cx="2730" cy="326"/>
                  <a:chOff x="2329" y="8306"/>
                  <a:chExt cx="2730" cy="326"/>
                </a:xfrm>
              </p:grpSpPr>
              <p:sp>
                <p:nvSpPr>
                  <p:cNvPr id="333874" name="Line 50"/>
                  <p:cNvSpPr>
                    <a:spLocks noChangeShapeType="1"/>
                  </p:cNvSpPr>
                  <p:nvPr/>
                </p:nvSpPr>
                <p:spPr bwMode="auto">
                  <a:xfrm>
                    <a:off x="505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75" name="Line 51"/>
                  <p:cNvSpPr>
                    <a:spLocks noChangeShapeType="1"/>
                  </p:cNvSpPr>
                  <p:nvPr/>
                </p:nvSpPr>
                <p:spPr bwMode="auto">
                  <a:xfrm>
                    <a:off x="3274"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76" name="Line 52"/>
                  <p:cNvSpPr>
                    <a:spLocks noChangeShapeType="1"/>
                  </p:cNvSpPr>
                  <p:nvPr/>
                </p:nvSpPr>
                <p:spPr bwMode="auto">
                  <a:xfrm>
                    <a:off x="2329" y="8306"/>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33877" name="Group 53"/>
              <p:cNvGrpSpPr/>
              <p:nvPr/>
            </p:nvGrpSpPr>
            <p:grpSpPr bwMode="auto">
              <a:xfrm>
                <a:off x="2749" y="11077"/>
                <a:ext cx="5775" cy="326"/>
                <a:chOff x="2749" y="11566"/>
                <a:chExt cx="5775" cy="326"/>
              </a:xfrm>
            </p:grpSpPr>
            <p:sp>
              <p:nvSpPr>
                <p:cNvPr id="333878" name="Text Box 54"/>
                <p:cNvSpPr txBox="1">
                  <a:spLocks noChangeArrowheads="1"/>
                </p:cNvSpPr>
                <p:nvPr/>
              </p:nvSpPr>
              <p:spPr bwMode="auto">
                <a:xfrm>
                  <a:off x="2749" y="11566"/>
                  <a:ext cx="577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en-US" altLang="zh-CN" sz="1800" b="1"/>
                    <a:t>        256KB                     P5                                P4</a:t>
                  </a:r>
                  <a:endParaRPr kumimoji="0" lang="en-US" altLang="zh-CN" sz="1800" b="1"/>
                </a:p>
              </p:txBody>
            </p:sp>
            <p:grpSp>
              <p:nvGrpSpPr>
                <p:cNvPr id="333879" name="Group 55"/>
                <p:cNvGrpSpPr/>
                <p:nvPr/>
              </p:nvGrpSpPr>
              <p:grpSpPr bwMode="auto">
                <a:xfrm>
                  <a:off x="4215" y="11566"/>
                  <a:ext cx="1465" cy="326"/>
                  <a:chOff x="4215" y="11077"/>
                  <a:chExt cx="1465" cy="326"/>
                </a:xfrm>
              </p:grpSpPr>
              <p:sp>
                <p:nvSpPr>
                  <p:cNvPr id="333880" name="Line 56"/>
                  <p:cNvSpPr>
                    <a:spLocks noChangeShapeType="1"/>
                  </p:cNvSpPr>
                  <p:nvPr/>
                </p:nvSpPr>
                <p:spPr bwMode="auto">
                  <a:xfrm>
                    <a:off x="5680" y="11077"/>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3881" name="Line 57"/>
                  <p:cNvSpPr>
                    <a:spLocks noChangeShapeType="1"/>
                  </p:cNvSpPr>
                  <p:nvPr/>
                </p:nvSpPr>
                <p:spPr bwMode="auto">
                  <a:xfrm>
                    <a:off x="4215" y="11077"/>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33882" name="Group 58"/>
              <p:cNvGrpSpPr/>
              <p:nvPr/>
            </p:nvGrpSpPr>
            <p:grpSpPr bwMode="auto">
              <a:xfrm>
                <a:off x="2749" y="11566"/>
                <a:ext cx="5775" cy="326"/>
                <a:chOff x="2749" y="12707"/>
                <a:chExt cx="5775" cy="326"/>
              </a:xfrm>
            </p:grpSpPr>
            <p:sp>
              <p:nvSpPr>
                <p:cNvPr id="333883" name="Text Box 59"/>
                <p:cNvSpPr txBox="1">
                  <a:spLocks noChangeArrowheads="1"/>
                </p:cNvSpPr>
                <p:nvPr/>
              </p:nvSpPr>
              <p:spPr bwMode="auto">
                <a:xfrm>
                  <a:off x="2749" y="12707"/>
                  <a:ext cx="577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b="1"/>
                    <a:t>512KB                                     P4</a:t>
                  </a:r>
                  <a:endParaRPr kumimoji="0" lang="en-US" altLang="zh-CN" sz="1800" b="1"/>
                </a:p>
              </p:txBody>
            </p:sp>
            <p:sp>
              <p:nvSpPr>
                <p:cNvPr id="333884" name="Line 60"/>
                <p:cNvSpPr>
                  <a:spLocks noChangeShapeType="1"/>
                </p:cNvSpPr>
                <p:nvPr/>
              </p:nvSpPr>
              <p:spPr bwMode="auto">
                <a:xfrm>
                  <a:off x="5680" y="12707"/>
                  <a:ext cx="0" cy="32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3885" name="Text Box 61"/>
              <p:cNvSpPr txBox="1">
                <a:spLocks noChangeArrowheads="1"/>
              </p:cNvSpPr>
              <p:nvPr/>
            </p:nvSpPr>
            <p:spPr bwMode="auto">
              <a:xfrm>
                <a:off x="2749" y="7654"/>
                <a:ext cx="5775" cy="32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b="1"/>
                  <a:t>1MB</a:t>
                </a:r>
                <a:endParaRPr kumimoji="0" lang="en-US" altLang="zh-CN" sz="1800" b="1"/>
              </a:p>
            </p:txBody>
          </p:sp>
        </p:grpSp>
      </p:grpSp>
      <p:sp>
        <p:nvSpPr>
          <p:cNvPr id="333888"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3827"/>
                                        </p:tgtEl>
                                        <p:attrNameLst>
                                          <p:attrName>style.visibility</p:attrName>
                                        </p:attrNameLst>
                                      </p:cBhvr>
                                      <p:to>
                                        <p:strVal val="visible"/>
                                      </p:to>
                                    </p:set>
                                    <p:animEffect transition="in" filter="circle(in)">
                                      <p:cBhvr>
                                        <p:cTn id="7" dur="2000"/>
                                        <p:tgtEl>
                                          <p:spTgt spid="333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9042" name="Rectangle 2"/>
          <p:cNvSpPr>
            <a:spLocks noGrp="1"/>
          </p:cNvSpPr>
          <p:nvPr>
            <p:ph type="body" idx="4294967295"/>
          </p:nvPr>
        </p:nvSpPr>
        <p:spPr>
          <a:xfrm>
            <a:off x="0" y="1052513"/>
            <a:ext cx="9144000" cy="5113337"/>
          </a:xfrm>
        </p:spPr>
        <p:txBody>
          <a:bodyPr/>
          <a:lstStyle/>
          <a:p>
            <a:pPr>
              <a:spcAft>
                <a:spcPct val="20000"/>
              </a:spcAft>
              <a:buFont typeface="Wingdings" panose="05000000000000000000" pitchFamily="2" charset="2"/>
              <a:buChar char="l"/>
            </a:pPr>
            <a:r>
              <a:rPr lang="zh-CN" altLang="en-US" b="0" dirty="0">
                <a:ea typeface="黑体" pitchFamily="49" charset="-122"/>
              </a:rPr>
              <a:t>伙伴系统的特点</a:t>
            </a:r>
            <a:endParaRPr lang="zh-CN" altLang="en-US" b="0" dirty="0">
              <a:ea typeface="黑体"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速度快，但内存</a:t>
            </a:r>
            <a:r>
              <a:rPr lang="zh-CN" altLang="en-US" dirty="0">
                <a:solidFill>
                  <a:srgbClr val="FF0000"/>
                </a:solidFill>
                <a:latin typeface="楷体_GB2312" pitchFamily="49" charset="-122"/>
                <a:ea typeface="楷体_GB2312" pitchFamily="49" charset="-122"/>
              </a:rPr>
              <a:t>利用率不高</a:t>
            </a:r>
            <a:r>
              <a:rPr lang="zh-CN" altLang="en-US" b="0" dirty="0">
                <a:latin typeface="楷体_GB2312" pitchFamily="49" charset="-122"/>
                <a:ea typeface="楷体_GB2312" pitchFamily="49" charset="-122"/>
              </a:rPr>
              <a:t>。</a:t>
            </a:r>
            <a:endParaRPr lang="zh-CN" altLang="en-US" sz="2800" b="0" dirty="0">
              <a:latin typeface="楷体_GB2312" pitchFamily="49" charset="-122"/>
              <a:ea typeface="楷体_GB2312" pitchFamily="49" charset="-122"/>
            </a:endParaRPr>
          </a:p>
        </p:txBody>
      </p:sp>
      <p:sp>
        <p:nvSpPr>
          <p:cNvPr id="59904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3.2.2 </a:t>
            </a:r>
            <a:r>
              <a:rPr kumimoji="0" lang="zh-CN" altLang="en-US" sz="4000" b="1">
                <a:solidFill>
                  <a:srgbClr val="FE0000"/>
                </a:solidFill>
                <a:ea typeface="黑体" pitchFamily="49" charset="-122"/>
                <a:cs typeface="Times New Roman" panose="02020603050405020304" pitchFamily="18" charset="0"/>
              </a:rPr>
              <a:t>分区管理</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伙伴系统</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9042">
                                            <p:txEl>
                                              <p:pRg st="0" end="0"/>
                                            </p:txEl>
                                          </p:spTgt>
                                        </p:tgtEl>
                                        <p:attrNameLst>
                                          <p:attrName>style.visibility</p:attrName>
                                        </p:attrNameLst>
                                      </p:cBhvr>
                                      <p:to>
                                        <p:strVal val="visible"/>
                                      </p:to>
                                    </p:set>
                                    <p:anim calcmode="lin" valueType="num">
                                      <p:cBhvr additive="base">
                                        <p:cTn id="7" dur="500" fill="hold"/>
                                        <p:tgtEl>
                                          <p:spTgt spid="599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90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99042">
                                            <p:txEl>
                                              <p:pRg st="1" end="1"/>
                                            </p:txEl>
                                          </p:spTgt>
                                        </p:tgtEl>
                                        <p:attrNameLst>
                                          <p:attrName>style.visibility</p:attrName>
                                        </p:attrNameLst>
                                      </p:cBhvr>
                                      <p:to>
                                        <p:strVal val="visible"/>
                                      </p:to>
                                    </p:set>
                                    <p:animEffect transition="in" filter="circle(in)">
                                      <p:cBhvr>
                                        <p:cTn id="13" dur="2000"/>
                                        <p:tgtEl>
                                          <p:spTgt spid="5990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p:cNvSpPr>
          <p:nvPr>
            <p:ph type="body" idx="4294967295"/>
          </p:nvPr>
        </p:nvSpPr>
        <p:spPr>
          <a:xfrm>
            <a:off x="0" y="1052513"/>
            <a:ext cx="8459788" cy="4321175"/>
          </a:xfrm>
        </p:spPr>
        <p:txBody>
          <a:bodyPr/>
          <a:lstStyle/>
          <a:p>
            <a:pPr>
              <a:spcAft>
                <a:spcPct val="10000"/>
              </a:spcAft>
              <a:buFont typeface="Wingdings" panose="05000000000000000000" pitchFamily="2" charset="2"/>
              <a:buChar char="l"/>
            </a:pPr>
            <a:r>
              <a:rPr lang="zh-CN" altLang="en-US" b="0" dirty="0">
                <a:ea typeface="黑体" pitchFamily="49" charset="-122"/>
              </a:rPr>
              <a:t>内存扩充</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 问题提出</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 内存扩充含义</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 扩充技术</a:t>
            </a:r>
            <a:endParaRPr lang="zh-CN" altLang="en-US" b="0" dirty="0">
              <a:latin typeface="楷体_GB2312" pitchFamily="49" charset="-122"/>
              <a:ea typeface="楷体_GB2312" pitchFamily="49" charset="-122"/>
            </a:endParaRPr>
          </a:p>
          <a:p>
            <a:pPr lvl="2">
              <a:spcAft>
                <a:spcPct val="10000"/>
              </a:spcAft>
              <a:buFont typeface="Wingdings" panose="05000000000000000000" pitchFamily="2" charset="2"/>
              <a:buChar char="u"/>
            </a:pPr>
            <a:r>
              <a:rPr lang="zh-CN" altLang="en-US" sz="2400" b="0" dirty="0">
                <a:latin typeface="楷体_GB2312" pitchFamily="49" charset="-122"/>
                <a:ea typeface="楷体_GB2312" pitchFamily="49" charset="-122"/>
              </a:rPr>
              <a:t>覆盖技术</a:t>
            </a:r>
            <a:endParaRPr lang="zh-CN" altLang="en-US" sz="2400" b="0" dirty="0">
              <a:latin typeface="楷体_GB2312" pitchFamily="49" charset="-122"/>
              <a:ea typeface="楷体_GB2312" pitchFamily="49" charset="-122"/>
            </a:endParaRPr>
          </a:p>
          <a:p>
            <a:pPr lvl="2">
              <a:spcAft>
                <a:spcPct val="10000"/>
              </a:spcAft>
              <a:buFont typeface="Wingdings" panose="05000000000000000000" pitchFamily="2" charset="2"/>
              <a:buChar char="u"/>
            </a:pPr>
            <a:r>
              <a:rPr lang="zh-CN" altLang="en-US" sz="2400" b="0" dirty="0">
                <a:latin typeface="楷体_GB2312" pitchFamily="49" charset="-122"/>
                <a:ea typeface="楷体_GB2312" pitchFamily="49" charset="-122"/>
              </a:rPr>
              <a:t>交换技术</a:t>
            </a:r>
            <a:endParaRPr lang="zh-CN" altLang="en-US" sz="2400"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 两种技术的比较</a:t>
            </a:r>
            <a:endParaRPr lang="zh-CN" altLang="en-US" b="0" dirty="0">
              <a:latin typeface="楷体_GB2312" pitchFamily="49" charset="-122"/>
              <a:ea typeface="楷体_GB2312" pitchFamily="49" charset="-122"/>
            </a:endParaRPr>
          </a:p>
        </p:txBody>
      </p:sp>
      <p:sp>
        <p:nvSpPr>
          <p:cNvPr id="60211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2114">
                                            <p:txEl>
                                              <p:pRg st="0" end="0"/>
                                            </p:txEl>
                                          </p:spTgt>
                                        </p:tgtEl>
                                        <p:attrNameLst>
                                          <p:attrName>style.visibility</p:attrName>
                                        </p:attrNameLst>
                                      </p:cBhvr>
                                      <p:to>
                                        <p:strVal val="visible"/>
                                      </p:to>
                                    </p:set>
                                    <p:anim calcmode="lin" valueType="num">
                                      <p:cBhvr additive="base">
                                        <p:cTn id="7" dur="500" fill="hold"/>
                                        <p:tgtEl>
                                          <p:spTgt spid="6021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21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2114">
                                            <p:txEl>
                                              <p:pRg st="1" end="1"/>
                                            </p:txEl>
                                          </p:spTgt>
                                        </p:tgtEl>
                                        <p:attrNameLst>
                                          <p:attrName>style.visibility</p:attrName>
                                        </p:attrNameLst>
                                      </p:cBhvr>
                                      <p:to>
                                        <p:strVal val="visible"/>
                                      </p:to>
                                    </p:set>
                                    <p:anim calcmode="lin" valueType="num">
                                      <p:cBhvr additive="base">
                                        <p:cTn id="13" dur="500" fill="hold"/>
                                        <p:tgtEl>
                                          <p:spTgt spid="6021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21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2114">
                                            <p:txEl>
                                              <p:pRg st="2" end="2"/>
                                            </p:txEl>
                                          </p:spTgt>
                                        </p:tgtEl>
                                        <p:attrNameLst>
                                          <p:attrName>style.visibility</p:attrName>
                                        </p:attrNameLst>
                                      </p:cBhvr>
                                      <p:to>
                                        <p:strVal val="visible"/>
                                      </p:to>
                                    </p:set>
                                    <p:anim calcmode="lin" valueType="num">
                                      <p:cBhvr additive="base">
                                        <p:cTn id="19" dur="500" fill="hold"/>
                                        <p:tgtEl>
                                          <p:spTgt spid="6021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21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2114">
                                            <p:txEl>
                                              <p:pRg st="3" end="3"/>
                                            </p:txEl>
                                          </p:spTgt>
                                        </p:tgtEl>
                                        <p:attrNameLst>
                                          <p:attrName>style.visibility</p:attrName>
                                        </p:attrNameLst>
                                      </p:cBhvr>
                                      <p:to>
                                        <p:strVal val="visible"/>
                                      </p:to>
                                    </p:set>
                                    <p:anim calcmode="lin" valueType="num">
                                      <p:cBhvr additive="base">
                                        <p:cTn id="25" dur="500" fill="hold"/>
                                        <p:tgtEl>
                                          <p:spTgt spid="6021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21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2114">
                                            <p:txEl>
                                              <p:pRg st="4" end="4"/>
                                            </p:txEl>
                                          </p:spTgt>
                                        </p:tgtEl>
                                        <p:attrNameLst>
                                          <p:attrName>style.visibility</p:attrName>
                                        </p:attrNameLst>
                                      </p:cBhvr>
                                      <p:to>
                                        <p:strVal val="visible"/>
                                      </p:to>
                                    </p:set>
                                    <p:anim calcmode="lin" valueType="num">
                                      <p:cBhvr additive="base">
                                        <p:cTn id="31" dur="500" fill="hold"/>
                                        <p:tgtEl>
                                          <p:spTgt spid="6021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21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2114">
                                            <p:txEl>
                                              <p:pRg st="5" end="5"/>
                                            </p:txEl>
                                          </p:spTgt>
                                        </p:tgtEl>
                                        <p:attrNameLst>
                                          <p:attrName>style.visibility</p:attrName>
                                        </p:attrNameLst>
                                      </p:cBhvr>
                                      <p:to>
                                        <p:strVal val="visible"/>
                                      </p:to>
                                    </p:set>
                                    <p:anim calcmode="lin" valueType="num">
                                      <p:cBhvr additive="base">
                                        <p:cTn id="37" dur="500" fill="hold"/>
                                        <p:tgtEl>
                                          <p:spTgt spid="6021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21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02114">
                                            <p:txEl>
                                              <p:pRg st="6" end="6"/>
                                            </p:txEl>
                                          </p:spTgt>
                                        </p:tgtEl>
                                        <p:attrNameLst>
                                          <p:attrName>style.visibility</p:attrName>
                                        </p:attrNameLst>
                                      </p:cBhvr>
                                      <p:to>
                                        <p:strVal val="visible"/>
                                      </p:to>
                                    </p:set>
                                    <p:anim calcmode="lin" valueType="num">
                                      <p:cBhvr additive="base">
                                        <p:cTn id="43" dur="500" fill="hold"/>
                                        <p:tgtEl>
                                          <p:spTgt spid="6021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211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3138" name="Rectangle 2"/>
          <p:cNvSpPr>
            <a:spLocks noGrp="1"/>
          </p:cNvSpPr>
          <p:nvPr>
            <p:ph type="body" idx="4294967295"/>
          </p:nvPr>
        </p:nvSpPr>
        <p:spPr>
          <a:xfrm>
            <a:off x="0" y="1052513"/>
            <a:ext cx="8459788" cy="5040312"/>
          </a:xfrm>
        </p:spPr>
        <p:txBody>
          <a:bodyPr/>
          <a:lstStyle/>
          <a:p>
            <a:pPr>
              <a:spcAft>
                <a:spcPct val="10000"/>
              </a:spcAft>
              <a:buFont typeface="Wingdings" panose="05000000000000000000" pitchFamily="2" charset="2"/>
              <a:buChar char="l"/>
            </a:pPr>
            <a:r>
              <a:rPr lang="zh-CN" altLang="en-US" b="0" dirty="0">
                <a:ea typeface="黑体" pitchFamily="49" charset="-122"/>
              </a:rPr>
              <a:t>问题提出</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一个作业的逻辑地址空间大于内存可使用空间时，该作业就不能装入运行；</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当并发运行作业的程序地址空间总和大于内存可用空间时，多道程序设计实现就会碰到非常大的困难。</a:t>
            </a:r>
            <a:endParaRPr lang="zh-CN" altLang="en-US" sz="2800" b="0" dirty="0">
              <a:latin typeface="楷体_GB2312" pitchFamily="49" charset="-122"/>
              <a:ea typeface="楷体_GB2312" pitchFamily="49" charset="-122"/>
            </a:endParaRPr>
          </a:p>
          <a:p>
            <a:pPr>
              <a:spcAft>
                <a:spcPct val="10000"/>
              </a:spcAft>
              <a:buFont typeface="Wingdings" panose="05000000000000000000" pitchFamily="2" charset="2"/>
              <a:buChar char="l"/>
            </a:pPr>
            <a:r>
              <a:rPr lang="zh-CN" altLang="en-US" b="0" dirty="0">
                <a:ea typeface="黑体" pitchFamily="49" charset="-122"/>
              </a:rPr>
              <a:t>内存扩充含义</a:t>
            </a:r>
            <a:endParaRPr lang="zh-CN" altLang="en-US" b="0" dirty="0">
              <a:ea typeface="黑体" pitchFamily="49" charset="-122"/>
            </a:endParaRPr>
          </a:p>
          <a:p>
            <a:pPr>
              <a:spcAft>
                <a:spcPct val="10000"/>
              </a:spcAft>
              <a:buFont typeface="Wingdings" panose="05000000000000000000" pitchFamily="2" charset="2"/>
              <a:buNone/>
            </a:pPr>
            <a:r>
              <a:rPr lang="zh-CN" altLang="en-US" sz="2400" b="0" dirty="0">
                <a:latin typeface="楷体_GB2312" pitchFamily="49" charset="-122"/>
                <a:ea typeface="楷体_GB2312" pitchFamily="49" charset="-122"/>
              </a:rPr>
              <a:t>      借助大容量</a:t>
            </a:r>
            <a:r>
              <a:rPr lang="zh-CN" altLang="en-US" sz="2400" dirty="0">
                <a:solidFill>
                  <a:srgbClr val="FF0000"/>
                </a:solidFill>
                <a:latin typeface="楷体_GB2312" pitchFamily="49" charset="-122"/>
                <a:ea typeface="楷体_GB2312" pitchFamily="49" charset="-122"/>
              </a:rPr>
              <a:t>辅存</a:t>
            </a:r>
            <a:r>
              <a:rPr lang="zh-CN" altLang="en-US" sz="2400" b="0" dirty="0">
                <a:latin typeface="楷体_GB2312" pitchFamily="49" charset="-122"/>
                <a:ea typeface="楷体_GB2312" pitchFamily="49" charset="-122"/>
              </a:rPr>
              <a:t>在逻辑上实现内存扩充，来解决内存容量不足的问题</a:t>
            </a:r>
            <a:endParaRPr lang="zh-CN" altLang="en-US" sz="2400" b="0" dirty="0">
              <a:latin typeface="楷体_GB2312" pitchFamily="49" charset="-122"/>
              <a:ea typeface="楷体_GB2312" pitchFamily="49" charset="-122"/>
            </a:endParaRPr>
          </a:p>
        </p:txBody>
      </p:sp>
      <p:sp>
        <p:nvSpPr>
          <p:cNvPr id="60313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3138">
                                            <p:txEl>
                                              <p:pRg st="0" end="0"/>
                                            </p:txEl>
                                          </p:spTgt>
                                        </p:tgtEl>
                                        <p:attrNameLst>
                                          <p:attrName>style.visibility</p:attrName>
                                        </p:attrNameLst>
                                      </p:cBhvr>
                                      <p:to>
                                        <p:strVal val="visible"/>
                                      </p:to>
                                    </p:set>
                                    <p:anim calcmode="lin" valueType="num">
                                      <p:cBhvr additive="base">
                                        <p:cTn id="7" dur="500" fill="hold"/>
                                        <p:tgtEl>
                                          <p:spTgt spid="6031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31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3138">
                                            <p:txEl>
                                              <p:pRg st="1" end="1"/>
                                            </p:txEl>
                                          </p:spTgt>
                                        </p:tgtEl>
                                        <p:attrNameLst>
                                          <p:attrName>style.visibility</p:attrName>
                                        </p:attrNameLst>
                                      </p:cBhvr>
                                      <p:to>
                                        <p:strVal val="visible"/>
                                      </p:to>
                                    </p:set>
                                    <p:anim calcmode="lin" valueType="num">
                                      <p:cBhvr additive="base">
                                        <p:cTn id="13" dur="500" fill="hold"/>
                                        <p:tgtEl>
                                          <p:spTgt spid="6031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31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3138">
                                            <p:txEl>
                                              <p:pRg st="2" end="2"/>
                                            </p:txEl>
                                          </p:spTgt>
                                        </p:tgtEl>
                                        <p:attrNameLst>
                                          <p:attrName>style.visibility</p:attrName>
                                        </p:attrNameLst>
                                      </p:cBhvr>
                                      <p:to>
                                        <p:strVal val="visible"/>
                                      </p:to>
                                    </p:set>
                                    <p:anim calcmode="lin" valueType="num">
                                      <p:cBhvr additive="base">
                                        <p:cTn id="19" dur="500" fill="hold"/>
                                        <p:tgtEl>
                                          <p:spTgt spid="6031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31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3138">
                                            <p:txEl>
                                              <p:pRg st="3" end="3"/>
                                            </p:txEl>
                                          </p:spTgt>
                                        </p:tgtEl>
                                        <p:attrNameLst>
                                          <p:attrName>style.visibility</p:attrName>
                                        </p:attrNameLst>
                                      </p:cBhvr>
                                      <p:to>
                                        <p:strVal val="visible"/>
                                      </p:to>
                                    </p:set>
                                    <p:anim calcmode="lin" valueType="num">
                                      <p:cBhvr additive="base">
                                        <p:cTn id="25" dur="500" fill="hold"/>
                                        <p:tgtEl>
                                          <p:spTgt spid="60313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31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03138">
                                            <p:txEl>
                                              <p:pRg st="4" end="4"/>
                                            </p:txEl>
                                          </p:spTgt>
                                        </p:tgtEl>
                                        <p:attrNameLst>
                                          <p:attrName>style.visibility</p:attrName>
                                        </p:attrNameLst>
                                      </p:cBhvr>
                                      <p:to>
                                        <p:strVal val="visible"/>
                                      </p:to>
                                    </p:set>
                                    <p:animEffect transition="in" filter="circle(in)">
                                      <p:cBhvr>
                                        <p:cTn id="31" dur="2000"/>
                                        <p:tgtEl>
                                          <p:spTgt spid="6031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62" name="Rectangle 2"/>
          <p:cNvSpPr>
            <a:spLocks noGrp="1"/>
          </p:cNvSpPr>
          <p:nvPr>
            <p:ph type="body" idx="4294967295"/>
          </p:nvPr>
        </p:nvSpPr>
        <p:spPr>
          <a:xfrm>
            <a:off x="73025" y="1052513"/>
            <a:ext cx="9070975" cy="5040312"/>
          </a:xfrm>
        </p:spPr>
        <p:txBody>
          <a:bodyPr/>
          <a:lstStyle/>
          <a:p>
            <a:pPr>
              <a:spcAft>
                <a:spcPct val="10000"/>
              </a:spcAft>
              <a:buFont typeface="Wingdings" panose="05000000000000000000" pitchFamily="2" charset="2"/>
              <a:buChar char="l"/>
            </a:pPr>
            <a:r>
              <a:rPr lang="zh-CN" altLang="en-US" b="0" dirty="0">
                <a:ea typeface="黑体" pitchFamily="49" charset="-122"/>
              </a:rPr>
              <a:t>覆盖</a:t>
            </a:r>
            <a:r>
              <a:rPr lang="en-US" altLang="zh-CN" b="0" dirty="0">
                <a:ea typeface="黑体" pitchFamily="49" charset="-122"/>
              </a:rPr>
              <a:t>(overlay)</a:t>
            </a:r>
            <a:r>
              <a:rPr lang="zh-CN" altLang="en-US" b="0" dirty="0">
                <a:ea typeface="黑体" pitchFamily="49" charset="-122"/>
              </a:rPr>
              <a:t>与交换</a:t>
            </a:r>
            <a:r>
              <a:rPr lang="en-US" altLang="zh-CN" b="0" dirty="0">
                <a:ea typeface="黑体" pitchFamily="49" charset="-122"/>
              </a:rPr>
              <a:t>(swapping)</a:t>
            </a:r>
            <a:endParaRPr lang="en-US" altLang="zh-CN" b="0" dirty="0">
              <a:ea typeface="黑体"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目标</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在</a:t>
            </a:r>
            <a:r>
              <a:rPr lang="zh-CN" altLang="en-US" dirty="0">
                <a:solidFill>
                  <a:srgbClr val="FF0000"/>
                </a:solidFill>
                <a:latin typeface="楷体_GB2312" pitchFamily="49" charset="-122"/>
                <a:ea typeface="楷体_GB2312" pitchFamily="49" charset="-122"/>
              </a:rPr>
              <a:t>较小</a:t>
            </a:r>
            <a:r>
              <a:rPr lang="zh-CN" altLang="en-US" b="0" dirty="0">
                <a:latin typeface="楷体_GB2312" pitchFamily="49" charset="-122"/>
                <a:ea typeface="楷体_GB2312" pitchFamily="49" charset="-122"/>
              </a:rPr>
              <a:t>的可用内存中运行</a:t>
            </a:r>
            <a:r>
              <a:rPr lang="zh-CN" altLang="en-US" dirty="0">
                <a:solidFill>
                  <a:srgbClr val="FF0000"/>
                </a:solidFill>
                <a:latin typeface="楷体_GB2312" pitchFamily="49" charset="-122"/>
                <a:ea typeface="楷体_GB2312" pitchFamily="49" charset="-122"/>
              </a:rPr>
              <a:t>较大</a:t>
            </a:r>
            <a:r>
              <a:rPr lang="zh-CN" altLang="en-US" b="0" dirty="0">
                <a:latin typeface="楷体_GB2312" pitchFamily="49" charset="-122"/>
                <a:ea typeface="楷体_GB2312" pitchFamily="49" charset="-122"/>
              </a:rPr>
              <a:t>的程序。</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原理</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在任何时候只在内存中保留</a:t>
            </a:r>
            <a:r>
              <a:rPr lang="zh-CN" altLang="en-US" dirty="0">
                <a:solidFill>
                  <a:srgbClr val="FF0000"/>
                </a:solidFill>
                <a:latin typeface="楷体_GB2312" pitchFamily="49" charset="-122"/>
                <a:ea typeface="楷体_GB2312" pitchFamily="49" charset="-122"/>
              </a:rPr>
              <a:t>所需</a:t>
            </a:r>
            <a:r>
              <a:rPr lang="zh-CN" altLang="en-US" b="0" dirty="0">
                <a:latin typeface="楷体_GB2312" pitchFamily="49" charset="-122"/>
                <a:ea typeface="楷体_GB2312" pitchFamily="49" charset="-122"/>
              </a:rPr>
              <a:t>的指令和数据；当需要其它指令时，它们会装入到刚刚</a:t>
            </a:r>
            <a:r>
              <a:rPr lang="zh-CN" altLang="en-US" dirty="0">
                <a:solidFill>
                  <a:srgbClr val="FF0000"/>
                </a:solidFill>
                <a:latin typeface="楷体_GB2312" pitchFamily="49" charset="-122"/>
                <a:ea typeface="楷体_GB2312" pitchFamily="49" charset="-122"/>
              </a:rPr>
              <a:t>不再需要</a:t>
            </a:r>
            <a:r>
              <a:rPr lang="zh-CN" altLang="en-US" b="0" dirty="0">
                <a:latin typeface="楷体_GB2312" pitchFamily="49" charset="-122"/>
                <a:ea typeface="楷体_GB2312" pitchFamily="49" charset="-122"/>
              </a:rPr>
              <a:t>的指令所占用的内存空间。</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endParaRPr lang="en-US" altLang="zh-CN" b="0" dirty="0">
              <a:latin typeface="楷体_GB2312" pitchFamily="49" charset="-122"/>
              <a:ea typeface="楷体_GB2312" pitchFamily="49" charset="-122"/>
            </a:endParaRPr>
          </a:p>
        </p:txBody>
      </p:sp>
      <p:sp>
        <p:nvSpPr>
          <p:cNvPr id="60416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4162">
                                            <p:txEl>
                                              <p:pRg st="0" end="0"/>
                                            </p:txEl>
                                          </p:spTgt>
                                        </p:tgtEl>
                                        <p:attrNameLst>
                                          <p:attrName>style.visibility</p:attrName>
                                        </p:attrNameLst>
                                      </p:cBhvr>
                                      <p:to>
                                        <p:strVal val="visible"/>
                                      </p:to>
                                    </p:set>
                                    <p:anim calcmode="lin" valueType="num">
                                      <p:cBhvr additive="base">
                                        <p:cTn id="7" dur="500" fill="hold"/>
                                        <p:tgtEl>
                                          <p:spTgt spid="604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62">
                                            <p:txEl>
                                              <p:pRg st="1" end="1"/>
                                            </p:txEl>
                                          </p:spTgt>
                                        </p:tgtEl>
                                        <p:attrNameLst>
                                          <p:attrName>style.visibility</p:attrName>
                                        </p:attrNameLst>
                                      </p:cBhvr>
                                      <p:to>
                                        <p:strVal val="visible"/>
                                      </p:to>
                                    </p:set>
                                    <p:anim calcmode="lin" valueType="num">
                                      <p:cBhvr additive="base">
                                        <p:cTn id="13" dur="500" fill="hold"/>
                                        <p:tgtEl>
                                          <p:spTgt spid="6041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4162">
                                            <p:txEl>
                                              <p:pRg st="2" end="2"/>
                                            </p:txEl>
                                          </p:spTgt>
                                        </p:tgtEl>
                                        <p:attrNameLst>
                                          <p:attrName>style.visibility</p:attrName>
                                        </p:attrNameLst>
                                      </p:cBhvr>
                                      <p:to>
                                        <p:strVal val="visible"/>
                                      </p:to>
                                    </p:set>
                                    <p:animEffect transition="in" filter="circle(in)">
                                      <p:cBhvr>
                                        <p:cTn id="19" dur="2000"/>
                                        <p:tgtEl>
                                          <p:spTgt spid="60416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4162">
                                            <p:txEl>
                                              <p:pRg st="3" end="3"/>
                                            </p:txEl>
                                          </p:spTgt>
                                        </p:tgtEl>
                                        <p:attrNameLst>
                                          <p:attrName>style.visibility</p:attrName>
                                        </p:attrNameLst>
                                      </p:cBhvr>
                                      <p:to>
                                        <p:strVal val="visible"/>
                                      </p:to>
                                    </p:set>
                                    <p:anim calcmode="lin" valueType="num">
                                      <p:cBhvr additive="base">
                                        <p:cTn id="24" dur="500" fill="hold"/>
                                        <p:tgtEl>
                                          <p:spTgt spid="60416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41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04162">
                                            <p:txEl>
                                              <p:pRg st="4" end="4"/>
                                            </p:txEl>
                                          </p:spTgt>
                                        </p:tgtEl>
                                        <p:attrNameLst>
                                          <p:attrName>style.visibility</p:attrName>
                                        </p:attrNameLst>
                                      </p:cBhvr>
                                      <p:to>
                                        <p:strVal val="visible"/>
                                      </p:to>
                                    </p:set>
                                    <p:animEffect transition="in" filter="circle(in)">
                                      <p:cBhvr>
                                        <p:cTn id="30" dur="2000"/>
                                        <p:tgtEl>
                                          <p:spTgt spid="6041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6" name="Rectangle 2"/>
          <p:cNvSpPr>
            <a:spLocks noGrp="1"/>
          </p:cNvSpPr>
          <p:nvPr>
            <p:ph type="body" idx="4294967295"/>
          </p:nvPr>
        </p:nvSpPr>
        <p:spPr>
          <a:xfrm>
            <a:off x="73025" y="1052513"/>
            <a:ext cx="9070975" cy="5040312"/>
          </a:xfrm>
        </p:spPr>
        <p:txBody>
          <a:bodyPr/>
          <a:lstStyle/>
          <a:p>
            <a:pPr>
              <a:spcAft>
                <a:spcPct val="10000"/>
              </a:spcAft>
              <a:buFont typeface="Wingdings" panose="05000000000000000000" pitchFamily="2" charset="2"/>
              <a:buChar char="l"/>
            </a:pPr>
            <a:r>
              <a:rPr lang="zh-CN" altLang="en-US" b="0" dirty="0">
                <a:ea typeface="黑体" pitchFamily="49" charset="-122"/>
              </a:rPr>
              <a:t>覆盖</a:t>
            </a:r>
            <a:endParaRPr lang="zh-CN" altLang="en-US" b="0" dirty="0">
              <a:ea typeface="黑体"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基本思想</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dirty="0">
                <a:latin typeface="楷体_GB2312" pitchFamily="49" charset="-122"/>
                <a:ea typeface="楷体_GB2312" pitchFamily="49" charset="-122"/>
              </a:rPr>
              <a:t>      </a:t>
            </a:r>
            <a:r>
              <a:rPr lang="zh-CN" altLang="en-US" b="0" dirty="0">
                <a:latin typeface="楷体_GB2312" pitchFamily="49" charset="-122"/>
                <a:ea typeface="楷体_GB2312" pitchFamily="49" charset="-122"/>
              </a:rPr>
              <a:t>一个程序的几个代码段或数据段，按照时间</a:t>
            </a:r>
            <a:r>
              <a:rPr lang="zh-CN" altLang="en-US" b="0" dirty="0">
                <a:solidFill>
                  <a:srgbClr val="FF0000"/>
                </a:solidFill>
                <a:latin typeface="楷体_GB2312" pitchFamily="49" charset="-122"/>
                <a:ea typeface="楷体_GB2312" pitchFamily="49" charset="-122"/>
              </a:rPr>
              <a:t>先后</a:t>
            </a:r>
            <a:r>
              <a:rPr lang="zh-CN" altLang="en-US" b="0" dirty="0">
                <a:latin typeface="楷体_GB2312" pitchFamily="49" charset="-122"/>
                <a:ea typeface="楷体_GB2312" pitchFamily="49" charset="-122"/>
              </a:rPr>
              <a:t>来占用公共的内存空间。</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实现</a:t>
            </a:r>
            <a:endParaRPr lang="zh-CN" altLang="en-US" dirty="0">
              <a:latin typeface="楷体_GB2312" pitchFamily="49" charset="-122"/>
              <a:ea typeface="楷体_GB2312" pitchFamily="49" charset="-122"/>
            </a:endParaRPr>
          </a:p>
          <a:p>
            <a:pPr lvl="2">
              <a:spcAft>
                <a:spcPct val="10000"/>
              </a:spcAft>
              <a:buFont typeface="Wingdings" panose="05000000000000000000" pitchFamily="2" charset="2"/>
              <a:buChar char="u"/>
            </a:pPr>
            <a:r>
              <a:rPr lang="zh-CN" altLang="en-US" sz="2400" b="0" dirty="0">
                <a:latin typeface="楷体_GB2312" pitchFamily="49" charset="-122"/>
                <a:ea typeface="楷体_GB2312" pitchFamily="49" charset="-122"/>
              </a:rPr>
              <a:t>将程序的必要部分代码和数据常驻内存；</a:t>
            </a:r>
            <a:endParaRPr lang="zh-CN" altLang="en-US" sz="2400" b="0" dirty="0">
              <a:latin typeface="楷体_GB2312" pitchFamily="49" charset="-122"/>
              <a:ea typeface="楷体_GB2312" pitchFamily="49" charset="-122"/>
            </a:endParaRPr>
          </a:p>
          <a:p>
            <a:pPr lvl="2">
              <a:spcAft>
                <a:spcPct val="10000"/>
              </a:spcAft>
              <a:buFont typeface="Wingdings" panose="05000000000000000000" pitchFamily="2" charset="2"/>
              <a:buChar char="u"/>
            </a:pPr>
            <a:r>
              <a:rPr lang="zh-CN" altLang="en-US" sz="2400" b="0" dirty="0">
                <a:latin typeface="楷体_GB2312" pitchFamily="49" charset="-122"/>
                <a:ea typeface="楷体_GB2312" pitchFamily="49" charset="-122"/>
              </a:rPr>
              <a:t>可选部分在其他程序模块中实现，平时存放在外存中（覆盖文件），需要用到时才装入到内存；</a:t>
            </a:r>
            <a:endParaRPr lang="zh-CN" altLang="en-US" sz="2400" b="0" dirty="0">
              <a:latin typeface="楷体_GB2312" pitchFamily="49" charset="-122"/>
              <a:ea typeface="楷体_GB2312" pitchFamily="49" charset="-122"/>
            </a:endParaRPr>
          </a:p>
          <a:p>
            <a:pPr lvl="2">
              <a:spcAft>
                <a:spcPct val="10000"/>
              </a:spcAft>
              <a:buFont typeface="Wingdings" panose="05000000000000000000" pitchFamily="2" charset="2"/>
              <a:buChar char="u"/>
            </a:pPr>
            <a:r>
              <a:rPr lang="zh-CN" altLang="en-US" sz="2400" b="0" dirty="0">
                <a:latin typeface="楷体_GB2312" pitchFamily="49" charset="-122"/>
                <a:ea typeface="楷体_GB2312" pitchFamily="49" charset="-122"/>
              </a:rPr>
              <a:t>不存在调用关系的模块不必同时装入到内存，可相互覆盖</a:t>
            </a:r>
            <a:endParaRPr lang="zh-CN" altLang="en-US" sz="2400" b="0" dirty="0">
              <a:latin typeface="楷体_GB2312" pitchFamily="49" charset="-122"/>
              <a:ea typeface="楷体_GB2312" pitchFamily="49" charset="-122"/>
            </a:endParaRPr>
          </a:p>
        </p:txBody>
      </p:sp>
      <p:sp>
        <p:nvSpPr>
          <p:cNvPr id="60518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5186">
                                            <p:txEl>
                                              <p:pRg st="0" end="0"/>
                                            </p:txEl>
                                          </p:spTgt>
                                        </p:tgtEl>
                                        <p:attrNameLst>
                                          <p:attrName>style.visibility</p:attrName>
                                        </p:attrNameLst>
                                      </p:cBhvr>
                                      <p:to>
                                        <p:strVal val="visible"/>
                                      </p:to>
                                    </p:set>
                                    <p:anim calcmode="lin" valueType="num">
                                      <p:cBhvr additive="base">
                                        <p:cTn id="7" dur="500" fill="hold"/>
                                        <p:tgtEl>
                                          <p:spTgt spid="6051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51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5186">
                                            <p:txEl>
                                              <p:pRg st="1" end="1"/>
                                            </p:txEl>
                                          </p:spTgt>
                                        </p:tgtEl>
                                        <p:attrNameLst>
                                          <p:attrName>style.visibility</p:attrName>
                                        </p:attrNameLst>
                                      </p:cBhvr>
                                      <p:to>
                                        <p:strVal val="visible"/>
                                      </p:to>
                                    </p:set>
                                    <p:anim calcmode="lin" valueType="num">
                                      <p:cBhvr additive="base">
                                        <p:cTn id="13" dur="500" fill="hold"/>
                                        <p:tgtEl>
                                          <p:spTgt spid="6051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51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5186">
                                            <p:txEl>
                                              <p:pRg st="2" end="2"/>
                                            </p:txEl>
                                          </p:spTgt>
                                        </p:tgtEl>
                                        <p:attrNameLst>
                                          <p:attrName>style.visibility</p:attrName>
                                        </p:attrNameLst>
                                      </p:cBhvr>
                                      <p:to>
                                        <p:strVal val="visible"/>
                                      </p:to>
                                    </p:set>
                                    <p:animEffect transition="in" filter="circle(in)">
                                      <p:cBhvr>
                                        <p:cTn id="19" dur="2000"/>
                                        <p:tgtEl>
                                          <p:spTgt spid="60518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5186">
                                            <p:txEl>
                                              <p:pRg st="3" end="3"/>
                                            </p:txEl>
                                          </p:spTgt>
                                        </p:tgtEl>
                                        <p:attrNameLst>
                                          <p:attrName>style.visibility</p:attrName>
                                        </p:attrNameLst>
                                      </p:cBhvr>
                                      <p:to>
                                        <p:strVal val="visible"/>
                                      </p:to>
                                    </p:set>
                                    <p:anim calcmode="lin" valueType="num">
                                      <p:cBhvr additive="base">
                                        <p:cTn id="24" dur="500" fill="hold"/>
                                        <p:tgtEl>
                                          <p:spTgt spid="60518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51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05186">
                                            <p:txEl>
                                              <p:pRg st="4" end="4"/>
                                            </p:txEl>
                                          </p:spTgt>
                                        </p:tgtEl>
                                        <p:attrNameLst>
                                          <p:attrName>style.visibility</p:attrName>
                                        </p:attrNameLst>
                                      </p:cBhvr>
                                      <p:to>
                                        <p:strVal val="visible"/>
                                      </p:to>
                                    </p:set>
                                    <p:anim calcmode="lin" valueType="num">
                                      <p:cBhvr additive="base">
                                        <p:cTn id="30" dur="500" fill="hold"/>
                                        <p:tgtEl>
                                          <p:spTgt spid="605186">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051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605186">
                                            <p:txEl>
                                              <p:pRg st="5" end="5"/>
                                            </p:txEl>
                                          </p:spTgt>
                                        </p:tgtEl>
                                        <p:attrNameLst>
                                          <p:attrName>style.visibility</p:attrName>
                                        </p:attrNameLst>
                                      </p:cBhvr>
                                      <p:to>
                                        <p:strVal val="visible"/>
                                      </p:to>
                                    </p:set>
                                    <p:anim calcmode="lin" valueType="num">
                                      <p:cBhvr additive="base">
                                        <p:cTn id="36" dur="500" fill="hold"/>
                                        <p:tgtEl>
                                          <p:spTgt spid="605186">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0518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605186">
                                            <p:txEl>
                                              <p:pRg st="6" end="6"/>
                                            </p:txEl>
                                          </p:spTgt>
                                        </p:tgtEl>
                                        <p:attrNameLst>
                                          <p:attrName>style.visibility</p:attrName>
                                        </p:attrNameLst>
                                      </p:cBhvr>
                                      <p:to>
                                        <p:strVal val="visible"/>
                                      </p:to>
                                    </p:set>
                                    <p:anim calcmode="lin" valueType="num">
                                      <p:cBhvr additive="base">
                                        <p:cTn id="42" dur="500" fill="hold"/>
                                        <p:tgtEl>
                                          <p:spTgt spid="605186">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0518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p:cNvSpPr>
          <p:nvPr>
            <p:ph type="body" idx="4294967295"/>
          </p:nvPr>
        </p:nvSpPr>
        <p:spPr>
          <a:xfrm>
            <a:off x="73025" y="1052513"/>
            <a:ext cx="9070975" cy="5040312"/>
          </a:xfrm>
        </p:spPr>
        <p:txBody>
          <a:bodyPr/>
          <a:lstStyle/>
          <a:p>
            <a:pPr>
              <a:spcAft>
                <a:spcPct val="10000"/>
              </a:spcAft>
              <a:buFont typeface="Wingdings" panose="05000000000000000000" pitchFamily="2" charset="2"/>
              <a:buChar char="l"/>
            </a:pPr>
            <a:r>
              <a:rPr lang="zh-CN" altLang="en-US" b="0" dirty="0">
                <a:ea typeface="黑体" pitchFamily="49" charset="-122"/>
              </a:rPr>
              <a:t>覆盖技术示例</a:t>
            </a:r>
            <a:endParaRPr lang="zh-CN" altLang="en-US" b="0" dirty="0">
              <a:ea typeface="黑体" pitchFamily="49" charset="-122"/>
            </a:endParaRPr>
          </a:p>
          <a:p>
            <a:pPr lvl="1">
              <a:spcAft>
                <a:spcPct val="10000"/>
              </a:spcAft>
              <a:buFont typeface="Wingdings" panose="05000000000000000000" pitchFamily="2" charset="2"/>
              <a:buNone/>
            </a:pPr>
            <a:endParaRPr lang="en-US" altLang="zh-CN" sz="2800" b="0" dirty="0">
              <a:latin typeface="楷体_GB2312" pitchFamily="49" charset="-122"/>
              <a:ea typeface="楷体_GB2312" pitchFamily="49" charset="-122"/>
            </a:endParaRPr>
          </a:p>
        </p:txBody>
      </p:sp>
      <p:sp>
        <p:nvSpPr>
          <p:cNvPr id="60621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606212" name="Object 4"/>
          <p:cNvGraphicFramePr>
            <a:graphicFrameLocks noChangeAspect="1"/>
          </p:cNvGraphicFramePr>
          <p:nvPr/>
        </p:nvGraphicFramePr>
        <p:xfrm>
          <a:off x="250825" y="1700213"/>
          <a:ext cx="8686800" cy="2879725"/>
        </p:xfrm>
        <a:graphic>
          <a:graphicData uri="http://schemas.openxmlformats.org/presentationml/2006/ole">
            <mc:AlternateContent xmlns:mc="http://schemas.openxmlformats.org/markup-compatibility/2006">
              <mc:Choice xmlns:v="urn:schemas-microsoft-com:vml" Requires="v">
                <p:oleObj spid="_x0000_s606342" name="VISIO" r:id="rId1" imgW="5125085" imgH="1696085" progId="Visio.Drawing.11">
                  <p:embed/>
                </p:oleObj>
              </mc:Choice>
              <mc:Fallback>
                <p:oleObj name="VISIO" r:id="rId1" imgW="5125085" imgH="169608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00213"/>
                        <a:ext cx="8686800" cy="2879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0851" name="Text Box 3"/>
          <p:cNvSpPr txBox="1">
            <a:spLocks noChangeArrowheads="1"/>
          </p:cNvSpPr>
          <p:nvPr/>
        </p:nvSpPr>
        <p:spPr bwMode="auto">
          <a:xfrm>
            <a:off x="1343025" y="4868863"/>
            <a:ext cx="60372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lang="zh-CN" altLang="en-US" sz="2000" dirty="0">
                <a:ea typeface="华文细黑" pitchFamily="2" charset="-122"/>
              </a:rPr>
              <a:t>注：另一种覆盖方法：</a:t>
            </a:r>
            <a:r>
              <a:rPr lang="en-US" altLang="zh-CN" sz="2000" dirty="0">
                <a:ea typeface="华文细黑" pitchFamily="2" charset="-122"/>
              </a:rPr>
              <a:t>(100K)</a:t>
            </a:r>
            <a:endParaRPr lang="en-US" altLang="zh-CN" sz="2000" dirty="0">
              <a:ea typeface="华文细黑" pitchFamily="2" charset="-122"/>
            </a:endParaRPr>
          </a:p>
          <a:p>
            <a:pPr lvl="1">
              <a:buFontTx/>
              <a:buChar char="•"/>
            </a:pPr>
            <a:r>
              <a:rPr lang="en-US" altLang="zh-CN" sz="2000" dirty="0">
                <a:ea typeface="华文细黑" pitchFamily="2" charset="-122"/>
              </a:rPr>
              <a:t>A(20K)</a:t>
            </a:r>
            <a:r>
              <a:rPr lang="zh-CN" altLang="en-US" sz="2000" dirty="0">
                <a:ea typeface="华文细黑" pitchFamily="2" charset="-122"/>
              </a:rPr>
              <a:t>占一个分区：</a:t>
            </a:r>
            <a:r>
              <a:rPr lang="en-US" altLang="zh-CN" sz="2000" dirty="0">
                <a:ea typeface="华文细黑" pitchFamily="2" charset="-122"/>
              </a:rPr>
              <a:t>20K</a:t>
            </a:r>
            <a:r>
              <a:rPr lang="zh-CN" altLang="en-US" sz="2000" dirty="0">
                <a:ea typeface="华文细黑" pitchFamily="2" charset="-122"/>
              </a:rPr>
              <a:t>；</a:t>
            </a:r>
            <a:endParaRPr lang="zh-CN" altLang="en-US" sz="2000" dirty="0">
              <a:ea typeface="华文细黑" pitchFamily="2" charset="-122"/>
            </a:endParaRPr>
          </a:p>
          <a:p>
            <a:pPr lvl="1">
              <a:buFontTx/>
              <a:buChar char="•"/>
            </a:pPr>
            <a:r>
              <a:rPr lang="en-US" altLang="zh-CN" sz="2000" dirty="0">
                <a:ea typeface="华文细黑" pitchFamily="2" charset="-122"/>
              </a:rPr>
              <a:t>B(50K)</a:t>
            </a:r>
            <a:r>
              <a:rPr lang="zh-CN" altLang="en-US" sz="2000" dirty="0">
                <a:ea typeface="华文细黑" pitchFamily="2" charset="-122"/>
              </a:rPr>
              <a:t>、</a:t>
            </a:r>
            <a:r>
              <a:rPr lang="en-US" altLang="zh-CN" sz="2000" dirty="0">
                <a:ea typeface="华文细黑" pitchFamily="2" charset="-122"/>
              </a:rPr>
              <a:t>D(20K)</a:t>
            </a:r>
            <a:r>
              <a:rPr lang="zh-CN" altLang="en-US" sz="2000" dirty="0">
                <a:ea typeface="华文细黑" pitchFamily="2" charset="-122"/>
              </a:rPr>
              <a:t>和</a:t>
            </a:r>
            <a:r>
              <a:rPr lang="en-US" altLang="zh-CN" sz="2000" dirty="0">
                <a:ea typeface="华文细黑" pitchFamily="2" charset="-122"/>
              </a:rPr>
              <a:t>E(40K)</a:t>
            </a:r>
            <a:r>
              <a:rPr lang="zh-CN" altLang="en-US" sz="2000" dirty="0">
                <a:ea typeface="华文细黑" pitchFamily="2" charset="-122"/>
              </a:rPr>
              <a:t>共用一个分区：</a:t>
            </a:r>
            <a:r>
              <a:rPr lang="en-US" altLang="zh-CN" sz="2000" dirty="0">
                <a:ea typeface="华文细黑" pitchFamily="2" charset="-122"/>
              </a:rPr>
              <a:t>50K</a:t>
            </a:r>
            <a:r>
              <a:rPr lang="zh-CN" altLang="en-US" sz="2000" dirty="0">
                <a:ea typeface="华文细黑" pitchFamily="2" charset="-122"/>
              </a:rPr>
              <a:t>；</a:t>
            </a:r>
            <a:endParaRPr lang="zh-CN" altLang="en-US" sz="2000" dirty="0">
              <a:ea typeface="华文细黑" pitchFamily="2" charset="-122"/>
            </a:endParaRPr>
          </a:p>
          <a:p>
            <a:pPr lvl="1">
              <a:buFontTx/>
              <a:buChar char="•"/>
            </a:pPr>
            <a:r>
              <a:rPr lang="en-US" altLang="zh-CN" sz="2000" dirty="0">
                <a:ea typeface="华文细黑" pitchFamily="2" charset="-122"/>
              </a:rPr>
              <a:t>F(30K)</a:t>
            </a:r>
            <a:r>
              <a:rPr lang="zh-CN" altLang="en-US" sz="2000" dirty="0">
                <a:ea typeface="华文细黑" pitchFamily="2" charset="-122"/>
              </a:rPr>
              <a:t>和</a:t>
            </a:r>
            <a:r>
              <a:rPr lang="en-US" altLang="zh-CN" sz="2000" dirty="0">
                <a:ea typeface="华文细黑" pitchFamily="2" charset="-122"/>
              </a:rPr>
              <a:t>C(30K)</a:t>
            </a:r>
            <a:r>
              <a:rPr lang="zh-CN" altLang="en-US" sz="2000" dirty="0">
                <a:ea typeface="华文细黑" pitchFamily="2" charset="-122"/>
              </a:rPr>
              <a:t>共用一个分区：</a:t>
            </a:r>
            <a:r>
              <a:rPr lang="en-US" altLang="zh-CN" sz="2000" dirty="0">
                <a:ea typeface="华文细黑" pitchFamily="2" charset="-122"/>
              </a:rPr>
              <a:t>30K</a:t>
            </a:r>
            <a:r>
              <a:rPr lang="zh-CN" altLang="en-US" sz="2000" dirty="0">
                <a:ea typeface="华文细黑" pitchFamily="2" charset="-122"/>
              </a:rPr>
              <a:t>；</a:t>
            </a:r>
            <a:endParaRPr lang="zh-CN" altLang="en-US" sz="2000" dirty="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6210">
                                            <p:txEl>
                                              <p:pRg st="0" end="0"/>
                                            </p:txEl>
                                          </p:spTgt>
                                        </p:tgtEl>
                                        <p:attrNameLst>
                                          <p:attrName>style.visibility</p:attrName>
                                        </p:attrNameLst>
                                      </p:cBhvr>
                                      <p:to>
                                        <p:strVal val="visible"/>
                                      </p:to>
                                    </p:set>
                                    <p:anim calcmode="lin" valueType="num">
                                      <p:cBhvr additive="base">
                                        <p:cTn id="7" dur="500" fill="hold"/>
                                        <p:tgtEl>
                                          <p:spTgt spid="6062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62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06212"/>
                                        </p:tgtEl>
                                        <p:attrNameLst>
                                          <p:attrName>style.visibility</p:attrName>
                                        </p:attrNameLst>
                                      </p:cBhvr>
                                      <p:to>
                                        <p:strVal val="visible"/>
                                      </p:to>
                                    </p:set>
                                    <p:animEffect transition="in" filter="circle(in)">
                                      <p:cBhvr>
                                        <p:cTn id="13" dur="2000"/>
                                        <p:tgtEl>
                                          <p:spTgt spid="60621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90851"/>
                                        </p:tgtEl>
                                        <p:attrNameLst>
                                          <p:attrName>style.visibility</p:attrName>
                                        </p:attrNameLst>
                                      </p:cBhvr>
                                      <p:to>
                                        <p:strVal val="visible"/>
                                      </p:to>
                                    </p:set>
                                    <p:animEffect transition="in" filter="circle(in)">
                                      <p:cBhvr>
                                        <p:cTn id="18" dur="2000"/>
                                        <p:tgtEl>
                                          <p:spTgt spid="59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7234" name="Rectangle 2"/>
          <p:cNvSpPr>
            <a:spLocks noGrp="1"/>
          </p:cNvSpPr>
          <p:nvPr>
            <p:ph type="body" idx="4294967295"/>
          </p:nvPr>
        </p:nvSpPr>
        <p:spPr>
          <a:xfrm>
            <a:off x="73025" y="1052513"/>
            <a:ext cx="9070975" cy="5040312"/>
          </a:xfrm>
        </p:spPr>
        <p:txBody>
          <a:bodyPr/>
          <a:lstStyle/>
          <a:p>
            <a:pPr>
              <a:spcAft>
                <a:spcPct val="10000"/>
              </a:spcAft>
              <a:buFont typeface="Wingdings" panose="05000000000000000000" pitchFamily="2" charset="2"/>
              <a:buChar char="l"/>
            </a:pPr>
            <a:r>
              <a:rPr lang="zh-CN" altLang="en-US" b="0" dirty="0">
                <a:ea typeface="黑体" pitchFamily="49" charset="-122"/>
              </a:rPr>
              <a:t>覆盖技术的优点</a:t>
            </a:r>
            <a:endParaRPr lang="zh-CN" altLang="en-US" b="0" dirty="0">
              <a:ea typeface="黑体" pitchFamily="49" charset="-122"/>
            </a:endParaRPr>
          </a:p>
          <a:p>
            <a:pPr lvl="1">
              <a:spcAft>
                <a:spcPct val="10000"/>
              </a:spcAft>
              <a:buFont typeface="Wingdings" panose="05000000000000000000" pitchFamily="2" charset="2"/>
              <a:buNone/>
            </a:pPr>
            <a:r>
              <a:rPr lang="zh-CN" altLang="en-US" b="0" dirty="0">
                <a:latin typeface="楷体_GB2312" pitchFamily="49" charset="-122"/>
                <a:ea typeface="楷体_GB2312" pitchFamily="49" charset="-122"/>
              </a:rPr>
              <a:t>    覆盖不需要</a:t>
            </a:r>
            <a:r>
              <a:rPr lang="en-US" altLang="zh-CN" b="0" dirty="0">
                <a:latin typeface="楷体_GB2312" pitchFamily="49" charset="-122"/>
                <a:ea typeface="楷体_GB2312" pitchFamily="49" charset="-122"/>
              </a:rPr>
              <a:t>OS</a:t>
            </a:r>
            <a:r>
              <a:rPr lang="zh-CN" altLang="en-US" b="0" dirty="0">
                <a:latin typeface="楷体_GB2312" pitchFamily="49" charset="-122"/>
                <a:ea typeface="楷体_GB2312" pitchFamily="49" charset="-122"/>
              </a:rPr>
              <a:t>提供特殊的支持</a:t>
            </a:r>
            <a:endParaRPr lang="zh-CN" altLang="en-US" b="0" dirty="0">
              <a:latin typeface="楷体_GB2312" pitchFamily="49" charset="-122"/>
              <a:ea typeface="楷体_GB2312" pitchFamily="49" charset="-122"/>
            </a:endParaRPr>
          </a:p>
          <a:p>
            <a:pPr>
              <a:spcAft>
                <a:spcPct val="10000"/>
              </a:spcAft>
              <a:buFont typeface="Wingdings" panose="05000000000000000000" pitchFamily="2" charset="2"/>
              <a:buChar char="l"/>
            </a:pPr>
            <a:r>
              <a:rPr lang="zh-CN" altLang="en-US" b="0" dirty="0">
                <a:ea typeface="黑体" pitchFamily="49" charset="-122"/>
              </a:rPr>
              <a:t>覆盖技术的缺点</a:t>
            </a:r>
            <a:endParaRPr lang="zh-CN" altLang="en-US" b="0" dirty="0">
              <a:ea typeface="黑体" pitchFamily="49" charset="-122"/>
            </a:endParaRPr>
          </a:p>
          <a:p>
            <a:pPr>
              <a:spcAft>
                <a:spcPct val="10000"/>
              </a:spcAft>
              <a:buFont typeface="Wingdings" panose="05000000000000000000" pitchFamily="2" charset="2"/>
              <a:buNone/>
            </a:pPr>
            <a:r>
              <a:rPr lang="zh-CN" altLang="en-US" sz="2400" b="0" dirty="0">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程序员</a:t>
            </a:r>
            <a:r>
              <a:rPr lang="zh-CN" altLang="en-US" sz="2400" b="0" dirty="0">
                <a:latin typeface="楷体_GB2312" pitchFamily="49" charset="-122"/>
                <a:ea typeface="楷体_GB2312" pitchFamily="49" charset="-122"/>
              </a:rPr>
              <a:t>必须适当地设计和编写覆盖结构，即编程时必须划分程序模块和确定程序模块之间的覆盖关系，增加编程复杂度</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
        <p:nvSpPr>
          <p:cNvPr id="607235"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7234">
                                            <p:txEl>
                                              <p:pRg st="0" end="0"/>
                                            </p:txEl>
                                          </p:spTgt>
                                        </p:tgtEl>
                                        <p:attrNameLst>
                                          <p:attrName>style.visibility</p:attrName>
                                        </p:attrNameLst>
                                      </p:cBhvr>
                                      <p:to>
                                        <p:strVal val="visible"/>
                                      </p:to>
                                    </p:set>
                                    <p:anim calcmode="lin" valueType="num">
                                      <p:cBhvr additive="base">
                                        <p:cTn id="7" dur="500" fill="hold"/>
                                        <p:tgtEl>
                                          <p:spTgt spid="6072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7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07234">
                                            <p:txEl>
                                              <p:pRg st="1" end="1"/>
                                            </p:txEl>
                                          </p:spTgt>
                                        </p:tgtEl>
                                        <p:attrNameLst>
                                          <p:attrName>style.visibility</p:attrName>
                                        </p:attrNameLst>
                                      </p:cBhvr>
                                      <p:to>
                                        <p:strVal val="visible"/>
                                      </p:to>
                                    </p:set>
                                    <p:animEffect transition="in" filter="circle(in)">
                                      <p:cBhvr>
                                        <p:cTn id="13" dur="2000"/>
                                        <p:tgtEl>
                                          <p:spTgt spid="60723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07234">
                                            <p:txEl>
                                              <p:pRg st="2" end="2"/>
                                            </p:txEl>
                                          </p:spTgt>
                                        </p:tgtEl>
                                        <p:attrNameLst>
                                          <p:attrName>style.visibility</p:attrName>
                                        </p:attrNameLst>
                                      </p:cBhvr>
                                      <p:to>
                                        <p:strVal val="visible"/>
                                      </p:to>
                                    </p:set>
                                    <p:anim calcmode="lin" valueType="num">
                                      <p:cBhvr additive="base">
                                        <p:cTn id="18" dur="500" fill="hold"/>
                                        <p:tgtEl>
                                          <p:spTgt spid="607234">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072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07234">
                                            <p:txEl>
                                              <p:pRg st="3" end="3"/>
                                            </p:txEl>
                                          </p:spTgt>
                                        </p:tgtEl>
                                        <p:attrNameLst>
                                          <p:attrName>style.visibility</p:attrName>
                                        </p:attrNameLst>
                                      </p:cBhvr>
                                      <p:to>
                                        <p:strVal val="visible"/>
                                      </p:to>
                                    </p:set>
                                    <p:animEffect transition="in" filter="circle(in)">
                                      <p:cBhvr>
                                        <p:cTn id="24" dur="2000"/>
                                        <p:tgtEl>
                                          <p:spTgt spid="6072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8258" name="Rectangle 2"/>
          <p:cNvSpPr>
            <a:spLocks noGrp="1"/>
          </p:cNvSpPr>
          <p:nvPr>
            <p:ph type="body" idx="4294967295"/>
          </p:nvPr>
        </p:nvSpPr>
        <p:spPr>
          <a:xfrm>
            <a:off x="73025" y="1052513"/>
            <a:ext cx="9070975" cy="5256212"/>
          </a:xfrm>
        </p:spPr>
        <p:txBody>
          <a:bodyPr/>
          <a:lstStyle/>
          <a:p>
            <a:pPr>
              <a:spcAft>
                <a:spcPct val="10000"/>
              </a:spcAft>
              <a:buFont typeface="Wingdings" panose="05000000000000000000" pitchFamily="2" charset="2"/>
              <a:buChar char="l"/>
            </a:pPr>
            <a:r>
              <a:rPr lang="zh-CN" altLang="en-US" b="0" dirty="0">
                <a:ea typeface="黑体" pitchFamily="49" charset="-122"/>
              </a:rPr>
              <a:t>对换（交换）</a:t>
            </a:r>
            <a:endParaRPr lang="zh-CN" altLang="en-US" b="0" dirty="0">
              <a:ea typeface="黑体"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基本思想</a:t>
            </a:r>
            <a:endParaRPr lang="zh-CN" altLang="en-US" dirty="0">
              <a:latin typeface="楷体_GB2312" pitchFamily="49" charset="-122"/>
              <a:ea typeface="楷体_GB2312" pitchFamily="49" charset="-122"/>
            </a:endParaRPr>
          </a:p>
          <a:p>
            <a:pPr lvl="1">
              <a:spcAft>
                <a:spcPct val="10000"/>
              </a:spcAft>
              <a:buFont typeface="Wingdings" panose="05000000000000000000" pitchFamily="2" charset="2"/>
              <a:buNone/>
            </a:pPr>
            <a:r>
              <a:rPr lang="zh-CN" altLang="en-US" dirty="0">
                <a:latin typeface="楷体_GB2312" pitchFamily="49" charset="-122"/>
                <a:ea typeface="楷体_GB2312" pitchFamily="49" charset="-122"/>
              </a:rPr>
              <a:t>      </a:t>
            </a:r>
            <a:r>
              <a:rPr lang="zh-CN" altLang="en-US" b="0" dirty="0">
                <a:latin typeface="楷体_GB2312" pitchFamily="49" charset="-122"/>
                <a:ea typeface="楷体_GB2312" pitchFamily="49" charset="-122"/>
              </a:rPr>
              <a:t>把内存中暂不能运行的进程或者暂不使用的程序和数据换出到外存上，以腾出足够的内存空间，把已具备运行条件的进程或进程所需要的程序和数据换入内存。</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dirty="0">
                <a:latin typeface="楷体_GB2312" pitchFamily="49" charset="-122"/>
                <a:ea typeface="楷体_GB2312" pitchFamily="49" charset="-122"/>
              </a:rPr>
              <a:t>示意图</a:t>
            </a:r>
            <a:endParaRPr lang="zh-CN" altLang="en-US" dirty="0">
              <a:latin typeface="楷体_GB2312" pitchFamily="49" charset="-122"/>
              <a:ea typeface="楷体_GB2312" pitchFamily="49" charset="-122"/>
            </a:endParaRPr>
          </a:p>
          <a:p>
            <a:pPr lvl="2">
              <a:spcAft>
                <a:spcPct val="10000"/>
              </a:spcAft>
              <a:buFont typeface="Wingdings" panose="05000000000000000000" pitchFamily="2" charset="2"/>
              <a:buNone/>
            </a:pPr>
            <a:endParaRPr lang="en-US" altLang="zh-CN" sz="2400" b="0" dirty="0">
              <a:latin typeface="楷体_GB2312" pitchFamily="49" charset="-122"/>
              <a:ea typeface="楷体_GB2312" pitchFamily="49" charset="-122"/>
            </a:endParaRPr>
          </a:p>
        </p:txBody>
      </p:sp>
      <p:sp>
        <p:nvSpPr>
          <p:cNvPr id="608259"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pic>
        <p:nvPicPr>
          <p:cNvPr id="60826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742" t="339" r="487" b="1299"/>
          <a:stretch>
            <a:fillRect/>
          </a:stretch>
        </p:blipFill>
        <p:spPr bwMode="auto">
          <a:xfrm>
            <a:off x="2843213" y="3833813"/>
            <a:ext cx="3024187"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6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8258">
                                            <p:txEl>
                                              <p:pRg st="0" end="0"/>
                                            </p:txEl>
                                          </p:spTgt>
                                        </p:tgtEl>
                                        <p:attrNameLst>
                                          <p:attrName>style.visibility</p:attrName>
                                        </p:attrNameLst>
                                      </p:cBhvr>
                                      <p:to>
                                        <p:strVal val="visible"/>
                                      </p:to>
                                    </p:set>
                                    <p:anim calcmode="lin" valueType="num">
                                      <p:cBhvr additive="base">
                                        <p:cTn id="7" dur="500" fill="hold"/>
                                        <p:tgtEl>
                                          <p:spTgt spid="6082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82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8258">
                                            <p:txEl>
                                              <p:pRg st="1" end="1"/>
                                            </p:txEl>
                                          </p:spTgt>
                                        </p:tgtEl>
                                        <p:attrNameLst>
                                          <p:attrName>style.visibility</p:attrName>
                                        </p:attrNameLst>
                                      </p:cBhvr>
                                      <p:to>
                                        <p:strVal val="visible"/>
                                      </p:to>
                                    </p:set>
                                    <p:anim calcmode="lin" valueType="num">
                                      <p:cBhvr additive="base">
                                        <p:cTn id="13" dur="500" fill="hold"/>
                                        <p:tgtEl>
                                          <p:spTgt spid="6082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82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8258">
                                            <p:txEl>
                                              <p:pRg st="2" end="2"/>
                                            </p:txEl>
                                          </p:spTgt>
                                        </p:tgtEl>
                                        <p:attrNameLst>
                                          <p:attrName>style.visibility</p:attrName>
                                        </p:attrNameLst>
                                      </p:cBhvr>
                                      <p:to>
                                        <p:strVal val="visible"/>
                                      </p:to>
                                    </p:set>
                                    <p:animEffect transition="in" filter="circle(in)">
                                      <p:cBhvr>
                                        <p:cTn id="19" dur="2000"/>
                                        <p:tgtEl>
                                          <p:spTgt spid="6082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8258">
                                            <p:txEl>
                                              <p:pRg st="3" end="3"/>
                                            </p:txEl>
                                          </p:spTgt>
                                        </p:tgtEl>
                                        <p:attrNameLst>
                                          <p:attrName>style.visibility</p:attrName>
                                        </p:attrNameLst>
                                      </p:cBhvr>
                                      <p:to>
                                        <p:strVal val="visible"/>
                                      </p:to>
                                    </p:set>
                                    <p:anim calcmode="lin" valueType="num">
                                      <p:cBhvr additive="base">
                                        <p:cTn id="24" dur="500" fill="hold"/>
                                        <p:tgtEl>
                                          <p:spTgt spid="608258">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82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08260"/>
                                        </p:tgtEl>
                                        <p:attrNameLst>
                                          <p:attrName>style.visibility</p:attrName>
                                        </p:attrNameLst>
                                      </p:cBhvr>
                                      <p:to>
                                        <p:strVal val="visible"/>
                                      </p:to>
                                    </p:set>
                                    <p:animEffect transition="in" filter="circle(in)">
                                      <p:cBhvr>
                                        <p:cTn id="30" dur="2000"/>
                                        <p:tgtEl>
                                          <p:spTgt spid="608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p:cNvSpPr>
          <p:nvPr>
            <p:ph type="body" idx="4294967295"/>
          </p:nvPr>
        </p:nvSpPr>
        <p:spPr>
          <a:xfrm>
            <a:off x="73025" y="1052513"/>
            <a:ext cx="9070975" cy="5256212"/>
          </a:xfrm>
        </p:spPr>
        <p:txBody>
          <a:bodyPr/>
          <a:lstStyle/>
          <a:p>
            <a:pPr>
              <a:lnSpc>
                <a:spcPct val="90000"/>
              </a:lnSpc>
              <a:spcAft>
                <a:spcPct val="10000"/>
              </a:spcAft>
              <a:buFont typeface="Wingdings" panose="05000000000000000000" pitchFamily="2" charset="2"/>
              <a:buChar char="l"/>
            </a:pPr>
            <a:r>
              <a:rPr lang="zh-CN" altLang="en-US" b="0" dirty="0">
                <a:ea typeface="黑体" pitchFamily="49" charset="-122"/>
              </a:rPr>
              <a:t>交换粒度</a:t>
            </a:r>
            <a:endParaRPr lang="zh-CN" altLang="en-US" b="0" dirty="0">
              <a:ea typeface="黑体"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整体交换</a:t>
            </a:r>
            <a:r>
              <a:rPr lang="en-US" altLang="zh-CN" dirty="0">
                <a:latin typeface="Arial" panose="020B0604020202020204"/>
                <a:ea typeface="楷体_GB2312" pitchFamily="49" charset="-122"/>
              </a:rPr>
              <a:t>——</a:t>
            </a:r>
            <a:r>
              <a:rPr lang="zh-CN" altLang="en-US" dirty="0">
                <a:latin typeface="楷体_GB2312" pitchFamily="49" charset="-122"/>
                <a:ea typeface="楷体_GB2312" pitchFamily="49" charset="-122"/>
              </a:rPr>
              <a:t>进程交换</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b="0" dirty="0">
                <a:latin typeface="楷体_GB2312" pitchFamily="49" charset="-122"/>
                <a:ea typeface="楷体_GB2312" pitchFamily="49" charset="-122"/>
              </a:rPr>
              <a:t>     </a:t>
            </a:r>
            <a:r>
              <a:rPr lang="zh-CN" altLang="en-US" b="0" dirty="0" smtClean="0">
                <a:latin typeface="楷体_GB2312" pitchFamily="49" charset="-122"/>
                <a:ea typeface="楷体_GB2312" pitchFamily="49" charset="-122"/>
              </a:rPr>
              <a:t> 交换</a:t>
            </a:r>
            <a:r>
              <a:rPr lang="zh-CN" altLang="en-US" b="0" dirty="0">
                <a:latin typeface="楷体_GB2312" pitchFamily="49" charset="-122"/>
                <a:ea typeface="楷体_GB2312" pitchFamily="49" charset="-122"/>
              </a:rPr>
              <a:t>是以整个进程为单位，目的是解决内存紧张问题，进一步提高内存利用率。</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dirty="0">
                <a:latin typeface="楷体_GB2312" pitchFamily="49" charset="-122"/>
                <a:ea typeface="楷体_GB2312" pitchFamily="49" charset="-122"/>
              </a:rPr>
              <a:t>部分交换</a:t>
            </a:r>
            <a:r>
              <a:rPr lang="en-US" altLang="zh-CN" dirty="0">
                <a:latin typeface="Arial" panose="020B0604020202020204"/>
                <a:ea typeface="楷体_GB2312" pitchFamily="49" charset="-122"/>
              </a:rPr>
              <a:t>——</a:t>
            </a:r>
            <a:r>
              <a:rPr lang="zh-CN" altLang="en-US" dirty="0">
                <a:latin typeface="楷体_GB2312" pitchFamily="49" charset="-122"/>
                <a:ea typeface="楷体_GB2312" pitchFamily="49" charset="-122"/>
              </a:rPr>
              <a:t>页面交换、分段交换</a:t>
            </a:r>
            <a:endParaRPr lang="zh-CN" altLang="en-US"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r>
              <a:rPr lang="zh-CN" altLang="en-US" b="0" dirty="0">
                <a:latin typeface="楷体_GB2312" pitchFamily="49" charset="-122"/>
                <a:ea typeface="楷体_GB2312" pitchFamily="49" charset="-122"/>
              </a:rPr>
              <a:t>     </a:t>
            </a:r>
            <a:r>
              <a:rPr lang="zh-CN" altLang="en-US" b="0" dirty="0" smtClean="0">
                <a:latin typeface="楷体_GB2312" pitchFamily="49" charset="-122"/>
                <a:ea typeface="楷体_GB2312" pitchFamily="49" charset="-122"/>
              </a:rPr>
              <a:t>分</a:t>
            </a:r>
            <a:r>
              <a:rPr lang="zh-CN" altLang="en-US" b="0" dirty="0">
                <a:latin typeface="楷体_GB2312" pitchFamily="49" charset="-122"/>
                <a:ea typeface="楷体_GB2312" pitchFamily="49" charset="-122"/>
              </a:rPr>
              <a:t>页、分段交换的基础，目的是为了支持虚拟存储系统。</a:t>
            </a:r>
            <a:endParaRPr lang="zh-CN" altLang="en-US" b="0" dirty="0">
              <a:latin typeface="楷体_GB2312" pitchFamily="49" charset="-122"/>
              <a:ea typeface="楷体_GB2312" pitchFamily="49" charset="-122"/>
            </a:endParaRPr>
          </a:p>
          <a:p>
            <a:pPr>
              <a:lnSpc>
                <a:spcPct val="90000"/>
              </a:lnSpc>
              <a:spcAft>
                <a:spcPct val="10000"/>
              </a:spcAft>
              <a:buFont typeface="Wingdings" panose="05000000000000000000" pitchFamily="2" charset="2"/>
              <a:buChar char="l"/>
            </a:pPr>
            <a:r>
              <a:rPr lang="zh-CN" altLang="en-US" b="0" dirty="0">
                <a:ea typeface="黑体" pitchFamily="49" charset="-122"/>
              </a:rPr>
              <a:t>对换空间的管理</a:t>
            </a:r>
            <a:endParaRPr lang="zh-CN" altLang="en-US" b="0" dirty="0">
              <a:ea typeface="黑体" pitchFamily="49" charset="-122"/>
            </a:endParaRPr>
          </a:p>
          <a:p>
            <a:pPr lvl="1">
              <a:lnSpc>
                <a:spcPct val="90000"/>
              </a:lnSpc>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外存：对换区比文件区侧重于对换</a:t>
            </a:r>
            <a:r>
              <a:rPr lang="zh-CN" altLang="en-US" dirty="0">
                <a:solidFill>
                  <a:srgbClr val="FF0000"/>
                </a:solidFill>
                <a:latin typeface="楷体_GB2312" pitchFamily="49" charset="-122"/>
                <a:ea typeface="楷体_GB2312" pitchFamily="49" charset="-122"/>
              </a:rPr>
              <a:t>速度</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对换区一般采用</a:t>
            </a:r>
            <a:r>
              <a:rPr lang="zh-CN" altLang="en-US" dirty="0">
                <a:solidFill>
                  <a:srgbClr val="FF0000"/>
                </a:solidFill>
                <a:latin typeface="楷体_GB2312" pitchFamily="49" charset="-122"/>
                <a:ea typeface="楷体_GB2312" pitchFamily="49" charset="-122"/>
              </a:rPr>
              <a:t>连续分配</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a:lnSpc>
                <a:spcPct val="90000"/>
              </a:lnSpc>
              <a:spcAft>
                <a:spcPct val="10000"/>
              </a:spcAft>
              <a:buFont typeface="Wingdings" panose="05000000000000000000" pitchFamily="2" charset="2"/>
              <a:buChar char="l"/>
            </a:pPr>
            <a:r>
              <a:rPr lang="zh-CN" altLang="en-US" b="0" dirty="0">
                <a:ea typeface="黑体" pitchFamily="49" charset="-122"/>
              </a:rPr>
              <a:t>对换的优点</a:t>
            </a:r>
            <a:endParaRPr lang="zh-CN" altLang="en-US" b="0" dirty="0">
              <a:ea typeface="黑体" pitchFamily="49" charset="-122"/>
            </a:endParaRPr>
          </a:p>
          <a:p>
            <a:pPr lvl="1">
              <a:lnSpc>
                <a:spcPct val="90000"/>
              </a:lnSpc>
              <a:spcAft>
                <a:spcPct val="10000"/>
              </a:spcAft>
              <a:buFont typeface="Wingdings" panose="05000000000000000000" pitchFamily="2" charset="2"/>
              <a:buNone/>
            </a:pPr>
            <a:r>
              <a:rPr lang="zh-CN" altLang="en-US" b="0" dirty="0">
                <a:latin typeface="楷体_GB2312" pitchFamily="49" charset="-122"/>
                <a:ea typeface="楷体_GB2312" pitchFamily="49" charset="-122"/>
              </a:rPr>
              <a:t>换入及换出操作由</a:t>
            </a:r>
            <a:r>
              <a:rPr lang="zh-CN" altLang="en-US" dirty="0">
                <a:solidFill>
                  <a:srgbClr val="FF0000"/>
                </a:solidFill>
                <a:latin typeface="楷体_GB2312" pitchFamily="49" charset="-122"/>
                <a:ea typeface="楷体_GB2312" pitchFamily="49" charset="-122"/>
              </a:rPr>
              <a:t>内存管理模块</a:t>
            </a:r>
            <a:r>
              <a:rPr lang="zh-CN" altLang="en-US" b="0" dirty="0">
                <a:latin typeface="楷体_GB2312" pitchFamily="49" charset="-122"/>
                <a:ea typeface="楷体_GB2312" pitchFamily="49" charset="-122"/>
              </a:rPr>
              <a:t>完成，与程序结构无关。</a:t>
            </a:r>
            <a:endParaRPr lang="zh-CN" altLang="en-US" b="0" dirty="0">
              <a:latin typeface="楷体_GB2312" pitchFamily="49" charset="-122"/>
              <a:ea typeface="楷体_GB2312" pitchFamily="49" charset="-122"/>
            </a:endParaRPr>
          </a:p>
          <a:p>
            <a:pPr lvl="1">
              <a:lnSpc>
                <a:spcPct val="90000"/>
              </a:lnSpc>
              <a:spcAft>
                <a:spcPct val="10000"/>
              </a:spcAft>
              <a:buFont typeface="Wingdings" panose="05000000000000000000" pitchFamily="2" charset="2"/>
              <a:buNone/>
            </a:pPr>
            <a:endParaRPr lang="en-US" altLang="zh-CN" b="0" dirty="0">
              <a:latin typeface="楷体_GB2312" pitchFamily="49" charset="-122"/>
              <a:ea typeface="楷体_GB2312" pitchFamily="49" charset="-122"/>
            </a:endParaRPr>
          </a:p>
        </p:txBody>
      </p:sp>
      <p:sp>
        <p:nvSpPr>
          <p:cNvPr id="609283"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9282">
                                            <p:txEl>
                                              <p:pRg st="0" end="0"/>
                                            </p:txEl>
                                          </p:spTgt>
                                        </p:tgtEl>
                                        <p:attrNameLst>
                                          <p:attrName>style.visibility</p:attrName>
                                        </p:attrNameLst>
                                      </p:cBhvr>
                                      <p:to>
                                        <p:strVal val="visible"/>
                                      </p:to>
                                    </p:set>
                                    <p:anim calcmode="lin" valueType="num">
                                      <p:cBhvr additive="base">
                                        <p:cTn id="7" dur="500" fill="hold"/>
                                        <p:tgtEl>
                                          <p:spTgt spid="609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92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9282">
                                            <p:txEl>
                                              <p:pRg st="1" end="1"/>
                                            </p:txEl>
                                          </p:spTgt>
                                        </p:tgtEl>
                                        <p:attrNameLst>
                                          <p:attrName>style.visibility</p:attrName>
                                        </p:attrNameLst>
                                      </p:cBhvr>
                                      <p:to>
                                        <p:strVal val="visible"/>
                                      </p:to>
                                    </p:set>
                                    <p:anim calcmode="lin" valueType="num">
                                      <p:cBhvr additive="base">
                                        <p:cTn id="13" dur="500" fill="hold"/>
                                        <p:tgtEl>
                                          <p:spTgt spid="6092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92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9282">
                                            <p:txEl>
                                              <p:pRg st="2" end="2"/>
                                            </p:txEl>
                                          </p:spTgt>
                                        </p:tgtEl>
                                        <p:attrNameLst>
                                          <p:attrName>style.visibility</p:attrName>
                                        </p:attrNameLst>
                                      </p:cBhvr>
                                      <p:to>
                                        <p:strVal val="visible"/>
                                      </p:to>
                                    </p:set>
                                    <p:animEffect transition="in" filter="circle(in)">
                                      <p:cBhvr>
                                        <p:cTn id="19" dur="2000"/>
                                        <p:tgtEl>
                                          <p:spTgt spid="60928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9282">
                                            <p:txEl>
                                              <p:pRg st="3" end="3"/>
                                            </p:txEl>
                                          </p:spTgt>
                                        </p:tgtEl>
                                        <p:attrNameLst>
                                          <p:attrName>style.visibility</p:attrName>
                                        </p:attrNameLst>
                                      </p:cBhvr>
                                      <p:to>
                                        <p:strVal val="visible"/>
                                      </p:to>
                                    </p:set>
                                    <p:anim calcmode="lin" valueType="num">
                                      <p:cBhvr additive="base">
                                        <p:cTn id="24" dur="500" fill="hold"/>
                                        <p:tgtEl>
                                          <p:spTgt spid="60928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92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09282">
                                            <p:txEl>
                                              <p:pRg st="4" end="4"/>
                                            </p:txEl>
                                          </p:spTgt>
                                        </p:tgtEl>
                                        <p:attrNameLst>
                                          <p:attrName>style.visibility</p:attrName>
                                        </p:attrNameLst>
                                      </p:cBhvr>
                                      <p:to>
                                        <p:strVal val="visible"/>
                                      </p:to>
                                    </p:set>
                                    <p:animEffect transition="in" filter="circle(in)">
                                      <p:cBhvr>
                                        <p:cTn id="30" dur="2000"/>
                                        <p:tgtEl>
                                          <p:spTgt spid="60928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09282">
                                            <p:txEl>
                                              <p:pRg st="5" end="5"/>
                                            </p:txEl>
                                          </p:spTgt>
                                        </p:tgtEl>
                                        <p:attrNameLst>
                                          <p:attrName>style.visibility</p:attrName>
                                        </p:attrNameLst>
                                      </p:cBhvr>
                                      <p:to>
                                        <p:strVal val="visible"/>
                                      </p:to>
                                    </p:set>
                                    <p:anim calcmode="lin" valueType="num">
                                      <p:cBhvr additive="base">
                                        <p:cTn id="35" dur="500" fill="hold"/>
                                        <p:tgtEl>
                                          <p:spTgt spid="609282">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092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09282">
                                            <p:txEl>
                                              <p:pRg st="6" end="6"/>
                                            </p:txEl>
                                          </p:spTgt>
                                        </p:tgtEl>
                                        <p:attrNameLst>
                                          <p:attrName>style.visibility</p:attrName>
                                        </p:attrNameLst>
                                      </p:cBhvr>
                                      <p:to>
                                        <p:strVal val="visible"/>
                                      </p:to>
                                    </p:set>
                                    <p:anim calcmode="lin" valueType="num">
                                      <p:cBhvr additive="base">
                                        <p:cTn id="41" dur="500" fill="hold"/>
                                        <p:tgtEl>
                                          <p:spTgt spid="609282">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0928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09282">
                                            <p:txEl>
                                              <p:pRg st="7" end="7"/>
                                            </p:txEl>
                                          </p:spTgt>
                                        </p:tgtEl>
                                        <p:attrNameLst>
                                          <p:attrName>style.visibility</p:attrName>
                                        </p:attrNameLst>
                                      </p:cBhvr>
                                      <p:to>
                                        <p:strVal val="visible"/>
                                      </p:to>
                                    </p:set>
                                    <p:anim calcmode="lin" valueType="num">
                                      <p:cBhvr additive="base">
                                        <p:cTn id="47" dur="500" fill="hold"/>
                                        <p:tgtEl>
                                          <p:spTgt spid="609282">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0928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609282">
                                            <p:txEl>
                                              <p:pRg st="8" end="8"/>
                                            </p:txEl>
                                          </p:spTgt>
                                        </p:tgtEl>
                                        <p:attrNameLst>
                                          <p:attrName>style.visibility</p:attrName>
                                        </p:attrNameLst>
                                      </p:cBhvr>
                                      <p:to>
                                        <p:strVal val="visible"/>
                                      </p:to>
                                    </p:set>
                                    <p:anim calcmode="lin" valueType="num">
                                      <p:cBhvr additive="base">
                                        <p:cTn id="53" dur="500" fill="hold"/>
                                        <p:tgtEl>
                                          <p:spTgt spid="609282">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60928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609282">
                                            <p:txEl>
                                              <p:pRg st="9" end="9"/>
                                            </p:txEl>
                                          </p:spTgt>
                                        </p:tgtEl>
                                        <p:attrNameLst>
                                          <p:attrName>style.visibility</p:attrName>
                                        </p:attrNameLst>
                                      </p:cBhvr>
                                      <p:to>
                                        <p:strVal val="visible"/>
                                      </p:to>
                                    </p:set>
                                    <p:animEffect transition="in" filter="circle(in)">
                                      <p:cBhvr>
                                        <p:cTn id="59" dur="2000"/>
                                        <p:tgtEl>
                                          <p:spTgt spid="6092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563203" name="Rectangle 3"/>
          <p:cNvSpPr>
            <a:spLocks noGrp="1" noChangeArrowheads="1"/>
          </p:cNvSpPr>
          <p:nvPr>
            <p:ph type="body" idx="4294967295"/>
          </p:nvPr>
        </p:nvSpPr>
        <p:spPr>
          <a:xfrm>
            <a:off x="34925" y="1054100"/>
            <a:ext cx="9109075" cy="5111750"/>
          </a:xfrm>
          <a:solidFill>
            <a:srgbClr val="FF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90000"/>
              </a:lnSpc>
              <a:spcAft>
                <a:spcPct val="20000"/>
              </a:spcAft>
              <a:buFont typeface="Wingdings" panose="05000000000000000000" pitchFamily="2" charset="2"/>
              <a:buChar char="l"/>
            </a:pPr>
            <a:r>
              <a:rPr lang="zh-CN" altLang="en-US" b="0" dirty="0">
                <a:solidFill>
                  <a:srgbClr val="000000"/>
                </a:solidFill>
                <a:latin typeface="黑体" pitchFamily="49" charset="-122"/>
                <a:ea typeface="黑体" pitchFamily="49" charset="-122"/>
              </a:rPr>
              <a:t>空间分类</a:t>
            </a:r>
            <a:endParaRPr lang="zh-CN" altLang="en-US" b="0" dirty="0">
              <a:solidFill>
                <a:srgbClr val="000000"/>
              </a:solidFill>
              <a:latin typeface="黑体" pitchFamily="49" charset="-122"/>
              <a:ea typeface="黑体" pitchFamily="49" charset="-122"/>
            </a:endParaRPr>
          </a:p>
          <a:p>
            <a:pPr marL="914400" lvl="1" indent="-457200">
              <a:lnSpc>
                <a:spcPct val="90000"/>
              </a:lnSpc>
              <a:spcAft>
                <a:spcPct val="20000"/>
              </a:spcAft>
              <a:buFont typeface="Wingdings" panose="05000000000000000000" pitchFamily="2" charset="2"/>
              <a:buChar char="Ø"/>
            </a:pPr>
            <a:r>
              <a:rPr lang="zh-CN" altLang="en-US" dirty="0">
                <a:latin typeface="楷体_GB2312" pitchFamily="49" charset="-122"/>
                <a:ea typeface="楷体_GB2312" pitchFamily="49" charset="-122"/>
              </a:rPr>
              <a:t>名空间</a:t>
            </a:r>
            <a:endParaRPr lang="zh-CN" altLang="en-US" dirty="0">
              <a:latin typeface="楷体_GB2312" pitchFamily="49" charset="-122"/>
              <a:ea typeface="楷体_GB2312" pitchFamily="49" charset="-122"/>
            </a:endParaRPr>
          </a:p>
          <a:p>
            <a:pPr marL="914400" lvl="1" indent="-457200">
              <a:lnSpc>
                <a:spcPct val="90000"/>
              </a:lnSpc>
              <a:spcAft>
                <a:spcPct val="20000"/>
              </a:spcAft>
              <a:buFont typeface="Wingdings" panose="05000000000000000000" pitchFamily="2" charset="2"/>
              <a:buNone/>
            </a:pPr>
            <a:r>
              <a:rPr lang="zh-CN" altLang="en-US" b="0" dirty="0">
                <a:solidFill>
                  <a:srgbClr val="000000"/>
                </a:solidFill>
                <a:latin typeface="宋体" pitchFamily="2" charset="-122"/>
              </a:rPr>
              <a:t>       </a:t>
            </a:r>
            <a:r>
              <a:rPr lang="zh-CN" altLang="en-US" b="0" dirty="0">
                <a:solidFill>
                  <a:srgbClr val="000000"/>
                </a:solidFill>
                <a:ea typeface="楷体_GB2312" pitchFamily="49" charset="-122"/>
              </a:rPr>
              <a:t>用汇编语言或高级语言编写程序时，常常用</a:t>
            </a:r>
            <a:r>
              <a:rPr lang="zh-CN" altLang="en-US" dirty="0">
                <a:solidFill>
                  <a:srgbClr val="FF0000"/>
                </a:solidFill>
                <a:ea typeface="楷体_GB2312" pitchFamily="49" charset="-122"/>
              </a:rPr>
              <a:t>符号名</a:t>
            </a:r>
            <a:r>
              <a:rPr lang="zh-CN" altLang="en-US" b="0" dirty="0">
                <a:solidFill>
                  <a:srgbClr val="000000"/>
                </a:solidFill>
                <a:ea typeface="楷体_GB2312" pitchFamily="49" charset="-122"/>
              </a:rPr>
              <a:t>来访问某一单元。把程序中由符号名组成的程序空间称为</a:t>
            </a:r>
            <a:r>
              <a:rPr lang="zh-CN" altLang="en-US" dirty="0">
                <a:solidFill>
                  <a:srgbClr val="FF0000"/>
                </a:solidFill>
                <a:ea typeface="楷体_GB2312" pitchFamily="49" charset="-122"/>
              </a:rPr>
              <a:t>符号名空间</a:t>
            </a:r>
            <a:r>
              <a:rPr lang="zh-CN" altLang="en-US" b="0" dirty="0">
                <a:solidFill>
                  <a:srgbClr val="000000"/>
                </a:solidFill>
                <a:ea typeface="楷体_GB2312" pitchFamily="49" charset="-122"/>
              </a:rPr>
              <a:t>，简称名空间。</a:t>
            </a:r>
            <a:endParaRPr lang="zh-CN" altLang="en-US" b="0" dirty="0">
              <a:solidFill>
                <a:srgbClr val="000000"/>
              </a:solidFill>
              <a:ea typeface="楷体_GB2312" pitchFamily="49" charset="-122"/>
            </a:endParaRPr>
          </a:p>
          <a:p>
            <a:pPr marL="914400" lvl="1" indent="-457200">
              <a:lnSpc>
                <a:spcPct val="90000"/>
              </a:lnSpc>
              <a:spcAft>
                <a:spcPct val="20000"/>
              </a:spcAft>
              <a:buFont typeface="Wingdings" panose="05000000000000000000" pitchFamily="2" charset="2"/>
              <a:buChar char="Ø"/>
            </a:pPr>
            <a:r>
              <a:rPr lang="zh-CN" altLang="en-US" dirty="0">
                <a:latin typeface="楷体_GB2312" pitchFamily="49" charset="-122"/>
                <a:ea typeface="楷体_GB2312" pitchFamily="49" charset="-122"/>
              </a:rPr>
              <a:t>逻辑空间</a:t>
            </a:r>
            <a:endParaRPr lang="zh-CN" altLang="en-US" dirty="0">
              <a:latin typeface="楷体_GB2312" pitchFamily="49" charset="-122"/>
              <a:ea typeface="楷体_GB2312" pitchFamily="49" charset="-122"/>
            </a:endParaRPr>
          </a:p>
          <a:p>
            <a:pPr marL="914400" lvl="1" indent="-457200">
              <a:lnSpc>
                <a:spcPct val="90000"/>
              </a:lnSpc>
              <a:spcAft>
                <a:spcPct val="20000"/>
              </a:spcAft>
              <a:buFont typeface="Wingdings" panose="05000000000000000000" pitchFamily="2" charset="2"/>
              <a:buNone/>
            </a:pPr>
            <a:r>
              <a:rPr lang="zh-CN" altLang="en-US" b="0" dirty="0">
                <a:solidFill>
                  <a:srgbClr val="000000"/>
                </a:solidFill>
                <a:latin typeface="宋体" pitchFamily="2" charset="-122"/>
              </a:rPr>
              <a:t>       </a:t>
            </a:r>
            <a:r>
              <a:rPr lang="zh-CN" altLang="en-US" b="0" dirty="0">
                <a:solidFill>
                  <a:srgbClr val="000000"/>
                </a:solidFill>
                <a:ea typeface="楷体_GB2312" pitchFamily="49" charset="-122"/>
              </a:rPr>
              <a:t>由源程序经过汇编或编译后，形成</a:t>
            </a:r>
            <a:r>
              <a:rPr lang="zh-CN" altLang="en-US" dirty="0">
                <a:solidFill>
                  <a:srgbClr val="FF0000"/>
                </a:solidFill>
                <a:ea typeface="楷体_GB2312" pitchFamily="49" charset="-122"/>
              </a:rPr>
              <a:t>目标程序</a:t>
            </a:r>
            <a:r>
              <a:rPr lang="zh-CN" altLang="en-US" b="0" dirty="0">
                <a:solidFill>
                  <a:srgbClr val="000000"/>
                </a:solidFill>
                <a:ea typeface="楷体_GB2312" pitchFamily="49" charset="-122"/>
              </a:rPr>
              <a:t>，每个目标程序都是以</a:t>
            </a:r>
            <a:r>
              <a:rPr lang="en-US" altLang="zh-CN" dirty="0">
                <a:solidFill>
                  <a:srgbClr val="FF0000"/>
                </a:solidFill>
                <a:ea typeface="楷体_GB2312" pitchFamily="49" charset="-122"/>
              </a:rPr>
              <a:t>0</a:t>
            </a:r>
            <a:r>
              <a:rPr lang="zh-CN" altLang="en-US" dirty="0">
                <a:solidFill>
                  <a:srgbClr val="FF0000"/>
                </a:solidFill>
                <a:ea typeface="楷体_GB2312" pitchFamily="49" charset="-122"/>
              </a:rPr>
              <a:t>为基址</a:t>
            </a:r>
            <a:r>
              <a:rPr lang="zh-CN" altLang="en-US" b="0" dirty="0">
                <a:solidFill>
                  <a:srgbClr val="000000"/>
                </a:solidFill>
                <a:ea typeface="楷体_GB2312" pitchFamily="49" charset="-122"/>
              </a:rPr>
              <a:t>顺序进行编址的，原来用符号名访问的单元用具体的数据</a:t>
            </a:r>
            <a:r>
              <a:rPr lang="en-US" altLang="zh-CN" b="0" dirty="0">
                <a:solidFill>
                  <a:srgbClr val="000000"/>
                </a:solidFill>
                <a:ea typeface="楷体_GB2312" pitchFamily="49" charset="-122"/>
              </a:rPr>
              <a:t>——</a:t>
            </a:r>
            <a:r>
              <a:rPr lang="zh-CN" altLang="en-US" b="0" dirty="0">
                <a:solidFill>
                  <a:srgbClr val="000000"/>
                </a:solidFill>
                <a:ea typeface="楷体_GB2312" pitchFamily="49" charset="-122"/>
              </a:rPr>
              <a:t>单元号取代。这样生成的目标程序占据一定的地址空间，称为</a:t>
            </a:r>
            <a:r>
              <a:rPr lang="zh-CN" altLang="en-US" dirty="0">
                <a:solidFill>
                  <a:srgbClr val="FF0000"/>
                </a:solidFill>
                <a:ea typeface="楷体_GB2312" pitchFamily="49" charset="-122"/>
              </a:rPr>
              <a:t>逻辑地址空间</a:t>
            </a:r>
            <a:r>
              <a:rPr lang="zh-CN" altLang="en-US" b="0" dirty="0">
                <a:solidFill>
                  <a:srgbClr val="000000"/>
                </a:solidFill>
                <a:ea typeface="楷体_GB2312" pitchFamily="49" charset="-122"/>
              </a:rPr>
              <a:t>，简称逻辑空间。在逻辑空间中每条指令的地址和指令中要访问的操作数地址统称为</a:t>
            </a:r>
            <a:r>
              <a:rPr lang="zh-CN" altLang="en-US" dirty="0">
                <a:solidFill>
                  <a:srgbClr val="FF0000"/>
                </a:solidFill>
                <a:ea typeface="楷体_GB2312" pitchFamily="49" charset="-122"/>
              </a:rPr>
              <a:t>逻辑地址</a:t>
            </a:r>
            <a:r>
              <a:rPr lang="zh-CN" altLang="en-US" b="0" dirty="0">
                <a:solidFill>
                  <a:srgbClr val="000000"/>
                </a:solidFill>
                <a:ea typeface="楷体_GB2312" pitchFamily="49" charset="-122"/>
              </a:rPr>
              <a:t>。</a:t>
            </a:r>
            <a:endParaRPr lang="zh-CN" altLang="en-US" b="0" dirty="0">
              <a:solidFill>
                <a:srgbClr val="00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 calcmode="lin" valueType="num">
                                      <p:cBhvr additive="base">
                                        <p:cTn id="7" dur="500" fill="hold"/>
                                        <p:tgtEl>
                                          <p:spTgt spid="563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3203">
                                            <p:txEl>
                                              <p:pRg st="1" end="1"/>
                                            </p:txEl>
                                          </p:spTgt>
                                        </p:tgtEl>
                                        <p:attrNameLst>
                                          <p:attrName>style.visibility</p:attrName>
                                        </p:attrNameLst>
                                      </p:cBhvr>
                                      <p:to>
                                        <p:strVal val="visible"/>
                                      </p:to>
                                    </p:set>
                                    <p:anim calcmode="lin" valueType="num">
                                      <p:cBhvr additive="base">
                                        <p:cTn id="13" dur="500" fill="hold"/>
                                        <p:tgtEl>
                                          <p:spTgt spid="563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63203">
                                            <p:txEl>
                                              <p:pRg st="2" end="2"/>
                                            </p:txEl>
                                          </p:spTgt>
                                        </p:tgtEl>
                                        <p:attrNameLst>
                                          <p:attrName>style.visibility</p:attrName>
                                        </p:attrNameLst>
                                      </p:cBhvr>
                                      <p:to>
                                        <p:strVal val="visible"/>
                                      </p:to>
                                    </p:set>
                                    <p:animEffect transition="in" filter="circle(in)">
                                      <p:cBhvr>
                                        <p:cTn id="19" dur="2000"/>
                                        <p:tgtEl>
                                          <p:spTgt spid="56320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63203">
                                            <p:txEl>
                                              <p:pRg st="3" end="3"/>
                                            </p:txEl>
                                          </p:spTgt>
                                        </p:tgtEl>
                                        <p:attrNameLst>
                                          <p:attrName>style.visibility</p:attrName>
                                        </p:attrNameLst>
                                      </p:cBhvr>
                                      <p:to>
                                        <p:strVal val="visible"/>
                                      </p:to>
                                    </p:set>
                                    <p:anim calcmode="lin" valueType="num">
                                      <p:cBhvr additive="base">
                                        <p:cTn id="24" dur="500" fill="hold"/>
                                        <p:tgtEl>
                                          <p:spTgt spid="56320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63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63203">
                                            <p:txEl>
                                              <p:pRg st="4" end="4"/>
                                            </p:txEl>
                                          </p:spTgt>
                                        </p:tgtEl>
                                        <p:attrNameLst>
                                          <p:attrName>style.visibility</p:attrName>
                                        </p:attrNameLst>
                                      </p:cBhvr>
                                      <p:to>
                                        <p:strVal val="visible"/>
                                      </p:to>
                                    </p:set>
                                    <p:animEffect transition="in" filter="circle(in)">
                                      <p:cBhvr>
                                        <p:cTn id="30" dur="2000"/>
                                        <p:tgtEl>
                                          <p:spTgt spid="563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0306" name="Rectangle 2"/>
          <p:cNvSpPr>
            <a:spLocks noGrp="1"/>
          </p:cNvSpPr>
          <p:nvPr>
            <p:ph type="body" idx="4294967295"/>
          </p:nvPr>
        </p:nvSpPr>
        <p:spPr>
          <a:xfrm>
            <a:off x="0" y="1052513"/>
            <a:ext cx="9252520" cy="5256212"/>
          </a:xfrm>
        </p:spPr>
        <p:txBody>
          <a:bodyPr/>
          <a:lstStyle/>
          <a:p>
            <a:pPr>
              <a:spcAft>
                <a:spcPct val="10000"/>
              </a:spcAft>
              <a:buFont typeface="Wingdings" panose="05000000000000000000" pitchFamily="2" charset="2"/>
              <a:buChar char="l"/>
            </a:pPr>
            <a:r>
              <a:rPr lang="zh-CN" altLang="en-US" b="0" dirty="0">
                <a:ea typeface="黑体" pitchFamily="49" charset="-122"/>
              </a:rPr>
              <a:t>覆盖技术与对换技术的比较</a:t>
            </a:r>
            <a:endParaRPr lang="zh-CN" altLang="en-US" b="0" dirty="0">
              <a:ea typeface="黑体" pitchFamily="49" charset="-122"/>
            </a:endParaRPr>
          </a:p>
          <a:p>
            <a:pPr lvl="1">
              <a:spcAft>
                <a:spcPct val="10000"/>
              </a:spcAft>
              <a:buFont typeface="Wingdings" panose="05000000000000000000" pitchFamily="2" charset="2"/>
              <a:buChar char="Ø"/>
            </a:pPr>
            <a:r>
              <a:rPr lang="zh-CN" altLang="en-US" b="0" dirty="0">
                <a:latin typeface="楷体_GB2312" pitchFamily="49" charset="-122"/>
                <a:ea typeface="楷体_GB2312" pitchFamily="49" charset="-122"/>
              </a:rPr>
              <a:t>覆盖技术主要用在</a:t>
            </a:r>
            <a:r>
              <a:rPr lang="zh-CN" altLang="en-US" dirty="0">
                <a:solidFill>
                  <a:srgbClr val="FF0000"/>
                </a:solidFill>
                <a:latin typeface="楷体_GB2312" pitchFamily="49" charset="-122"/>
                <a:ea typeface="楷体_GB2312" pitchFamily="49" charset="-122"/>
              </a:rPr>
              <a:t>早期</a:t>
            </a:r>
            <a:r>
              <a:rPr lang="zh-CN" altLang="en-US" b="0" dirty="0">
                <a:latin typeface="楷体_GB2312" pitchFamily="49" charset="-122"/>
                <a:ea typeface="楷体_GB2312" pitchFamily="49" charset="-122"/>
              </a:rPr>
              <a:t>的操作系统中</a:t>
            </a:r>
            <a:r>
              <a:rPr lang="zh-CN" altLang="en-US" b="0" dirty="0" smtClean="0">
                <a:latin typeface="楷体_GB2312" pitchFamily="49" charset="-122"/>
                <a:ea typeface="楷体_GB2312" pitchFamily="49" charset="-122"/>
              </a:rPr>
              <a:t>；</a:t>
            </a:r>
            <a:endParaRPr lang="en-US" altLang="zh-CN" b="0" dirty="0" smtClean="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smtClean="0">
                <a:latin typeface="楷体_GB2312" pitchFamily="49" charset="-122"/>
                <a:ea typeface="楷体_GB2312" pitchFamily="49" charset="-122"/>
              </a:rPr>
              <a:t>交换</a:t>
            </a:r>
            <a:r>
              <a:rPr lang="zh-CN" altLang="en-US" b="0" dirty="0">
                <a:latin typeface="楷体_GB2312" pitchFamily="49" charset="-122"/>
                <a:ea typeface="楷体_GB2312" pitchFamily="49" charset="-122"/>
              </a:rPr>
              <a:t>技术被广泛用于小型分时系统中，交换技术的发展导致了</a:t>
            </a:r>
            <a:r>
              <a:rPr lang="zh-CN" altLang="en-US" dirty="0">
                <a:solidFill>
                  <a:srgbClr val="FF0000"/>
                </a:solidFill>
                <a:latin typeface="楷体_GB2312" pitchFamily="49" charset="-122"/>
                <a:ea typeface="楷体_GB2312" pitchFamily="49" charset="-122"/>
              </a:rPr>
              <a:t>虚存技术</a:t>
            </a:r>
            <a:r>
              <a:rPr lang="zh-CN" altLang="en-US" b="0" dirty="0">
                <a:latin typeface="楷体_GB2312" pitchFamily="49" charset="-122"/>
                <a:ea typeface="楷体_GB2312" pitchFamily="49" charset="-122"/>
              </a:rPr>
              <a:t>的出现</a:t>
            </a:r>
            <a:r>
              <a:rPr lang="zh-CN" altLang="en-US" b="0" dirty="0" smtClean="0">
                <a:latin typeface="楷体_GB2312" pitchFamily="49" charset="-122"/>
                <a:ea typeface="楷体_GB2312" pitchFamily="49" charset="-122"/>
              </a:rPr>
              <a:t>；</a:t>
            </a:r>
            <a:endParaRPr lang="en-US" altLang="zh-CN" b="0" dirty="0" smtClean="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smtClean="0">
                <a:latin typeface="楷体_GB2312" pitchFamily="49" charset="-122"/>
                <a:ea typeface="楷体_GB2312" pitchFamily="49" charset="-122"/>
              </a:rPr>
              <a:t>覆盖</a:t>
            </a:r>
            <a:r>
              <a:rPr lang="zh-CN" altLang="en-US" b="0" dirty="0">
                <a:latin typeface="楷体_GB2312" pitchFamily="49" charset="-122"/>
                <a:ea typeface="楷体_GB2312" pitchFamily="49" charset="-122"/>
              </a:rPr>
              <a:t>只能覆盖那些与覆盖段无关的程序段</a:t>
            </a:r>
            <a:r>
              <a:rPr lang="zh-CN" altLang="en-US" b="0" dirty="0" smtClean="0">
                <a:latin typeface="楷体_GB2312" pitchFamily="49" charset="-122"/>
                <a:ea typeface="楷体_GB2312" pitchFamily="49" charset="-122"/>
              </a:rPr>
              <a:t>。</a:t>
            </a:r>
            <a:endParaRPr lang="en-US" altLang="zh-CN" b="0" dirty="0" smtClean="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i="1" dirty="0" smtClean="0">
                <a:solidFill>
                  <a:schemeClr val="accent2"/>
                </a:solidFill>
                <a:latin typeface="楷体_GB2312" pitchFamily="49" charset="-122"/>
                <a:ea typeface="楷体_GB2312" pitchFamily="49" charset="-122"/>
              </a:rPr>
              <a:t>交换</a:t>
            </a:r>
            <a:r>
              <a:rPr lang="zh-CN" altLang="en-US" i="1" dirty="0">
                <a:solidFill>
                  <a:schemeClr val="accent2"/>
                </a:solidFill>
                <a:latin typeface="楷体_GB2312" pitchFamily="49" charset="-122"/>
                <a:ea typeface="楷体_GB2312" pitchFamily="49" charset="-122"/>
              </a:rPr>
              <a:t>技术不要求用户给出程序段之间的逻辑覆盖结构</a:t>
            </a:r>
            <a:r>
              <a:rPr lang="zh-CN" altLang="en-US" b="0" dirty="0" smtClean="0">
                <a:latin typeface="楷体_GB2312" pitchFamily="49" charset="-122"/>
                <a:ea typeface="楷体_GB2312" pitchFamily="49" charset="-122"/>
              </a:rPr>
              <a:t>；</a:t>
            </a:r>
            <a:endParaRPr lang="en-US" altLang="zh-CN" b="0" dirty="0" smtClean="0">
              <a:latin typeface="楷体_GB2312" pitchFamily="49" charset="-122"/>
              <a:ea typeface="楷体_GB2312" pitchFamily="49" charset="-122"/>
            </a:endParaRPr>
          </a:p>
          <a:p>
            <a:pPr lvl="1">
              <a:spcAft>
                <a:spcPct val="10000"/>
              </a:spcAft>
              <a:buFont typeface="Wingdings" panose="05000000000000000000" pitchFamily="2" charset="2"/>
              <a:buChar char="Ø"/>
            </a:pPr>
            <a:r>
              <a:rPr lang="zh-CN" altLang="en-US" b="0" dirty="0" smtClean="0">
                <a:latin typeface="楷体_GB2312" pitchFamily="49" charset="-122"/>
                <a:ea typeface="楷体_GB2312" pitchFamily="49" charset="-122"/>
              </a:rPr>
              <a:t>交换</a:t>
            </a:r>
            <a:r>
              <a:rPr lang="zh-CN" altLang="en-US" b="0" dirty="0">
                <a:latin typeface="楷体_GB2312" pitchFamily="49" charset="-122"/>
                <a:ea typeface="楷体_GB2312" pitchFamily="49" charset="-122"/>
              </a:rPr>
              <a:t>发生在</a:t>
            </a:r>
            <a:r>
              <a:rPr lang="zh-CN" altLang="en-US" b="0" dirty="0" smtClean="0">
                <a:latin typeface="楷体_GB2312" pitchFamily="49" charset="-122"/>
                <a:ea typeface="楷体_GB2312" pitchFamily="49" charset="-122"/>
              </a:rPr>
              <a:t>进程或作业</a:t>
            </a:r>
            <a:r>
              <a:rPr lang="zh-CN" altLang="en-US" b="0" dirty="0">
                <a:solidFill>
                  <a:srgbClr val="FF0000"/>
                </a:solidFill>
                <a:latin typeface="楷体_GB2312" pitchFamily="49" charset="-122"/>
                <a:ea typeface="楷体_GB2312" pitchFamily="49" charset="-122"/>
              </a:rPr>
              <a:t>之间</a:t>
            </a:r>
            <a:r>
              <a:rPr lang="zh-CN" altLang="en-US" b="0" dirty="0">
                <a:latin typeface="楷体_GB2312" pitchFamily="49" charset="-122"/>
                <a:ea typeface="楷体_GB2312" pitchFamily="49" charset="-122"/>
              </a:rPr>
              <a:t>，覆盖发生在同一进程或作业</a:t>
            </a:r>
            <a:r>
              <a:rPr lang="zh-CN" altLang="en-US" b="0" dirty="0">
                <a:solidFill>
                  <a:schemeClr val="hlink"/>
                </a:solidFill>
                <a:latin typeface="楷体_GB2312" pitchFamily="49" charset="-122"/>
                <a:ea typeface="楷体_GB2312" pitchFamily="49" charset="-122"/>
              </a:rPr>
              <a:t>内</a:t>
            </a:r>
            <a:r>
              <a:rPr lang="zh-CN" altLang="en-US" b="0" dirty="0">
                <a:latin typeface="楷体_GB2312" pitchFamily="49" charset="-122"/>
                <a:ea typeface="楷体_GB2312" pitchFamily="49" charset="-122"/>
              </a:rPr>
              <a:t>；</a:t>
            </a:r>
            <a:endParaRPr lang="zh-CN" altLang="en-US" b="0" dirty="0">
              <a:latin typeface="楷体_GB2312" pitchFamily="49" charset="-122"/>
              <a:ea typeface="楷体_GB2312" pitchFamily="49" charset="-122"/>
            </a:endParaRPr>
          </a:p>
          <a:p>
            <a:pPr lvl="1">
              <a:spcAft>
                <a:spcPct val="10000"/>
              </a:spcAft>
              <a:buFont typeface="Wingdings" panose="05000000000000000000" pitchFamily="2" charset="2"/>
              <a:buNone/>
            </a:pPr>
            <a:endParaRPr lang="en-US" altLang="zh-CN" b="0" dirty="0">
              <a:latin typeface="楷体_GB2312" pitchFamily="49" charset="-122"/>
              <a:ea typeface="楷体_GB2312" pitchFamily="49" charset="-122"/>
            </a:endParaRPr>
          </a:p>
        </p:txBody>
      </p:sp>
      <p:sp>
        <p:nvSpPr>
          <p:cNvPr id="61030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3.2.3 </a:t>
            </a:r>
            <a:r>
              <a:rPr kumimoji="0" lang="zh-CN" altLang="en-US" sz="4000" b="1">
                <a:solidFill>
                  <a:srgbClr val="FE0000"/>
                </a:solidFill>
                <a:ea typeface="黑体" pitchFamily="49" charset="-122"/>
                <a:cs typeface="Times New Roman" panose="02020603050405020304" pitchFamily="18" charset="0"/>
              </a:rPr>
              <a:t>对换</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0306">
                                            <p:txEl>
                                              <p:pRg st="0" end="0"/>
                                            </p:txEl>
                                          </p:spTgt>
                                        </p:tgtEl>
                                        <p:attrNameLst>
                                          <p:attrName>style.visibility</p:attrName>
                                        </p:attrNameLst>
                                      </p:cBhvr>
                                      <p:to>
                                        <p:strVal val="visible"/>
                                      </p:to>
                                    </p:set>
                                    <p:anim calcmode="lin" valueType="num">
                                      <p:cBhvr additive="base">
                                        <p:cTn id="7" dur="500" fill="hold"/>
                                        <p:tgtEl>
                                          <p:spTgt spid="6103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03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0306">
                                            <p:txEl>
                                              <p:pRg st="1" end="1"/>
                                            </p:txEl>
                                          </p:spTgt>
                                        </p:tgtEl>
                                        <p:attrNameLst>
                                          <p:attrName>style.visibility</p:attrName>
                                        </p:attrNameLst>
                                      </p:cBhvr>
                                      <p:to>
                                        <p:strVal val="visible"/>
                                      </p:to>
                                    </p:set>
                                    <p:anim calcmode="lin" valueType="num">
                                      <p:cBhvr additive="base">
                                        <p:cTn id="13" dur="500" fill="hold"/>
                                        <p:tgtEl>
                                          <p:spTgt spid="6103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03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0306">
                                            <p:txEl>
                                              <p:pRg st="2" end="2"/>
                                            </p:txEl>
                                          </p:spTgt>
                                        </p:tgtEl>
                                        <p:attrNameLst>
                                          <p:attrName>style.visibility</p:attrName>
                                        </p:attrNameLst>
                                      </p:cBhvr>
                                      <p:to>
                                        <p:strVal val="visible"/>
                                      </p:to>
                                    </p:set>
                                    <p:anim calcmode="lin" valueType="num">
                                      <p:cBhvr additive="base">
                                        <p:cTn id="19" dur="500" fill="hold"/>
                                        <p:tgtEl>
                                          <p:spTgt spid="6103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03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0306">
                                            <p:txEl>
                                              <p:pRg st="3" end="3"/>
                                            </p:txEl>
                                          </p:spTgt>
                                        </p:tgtEl>
                                        <p:attrNameLst>
                                          <p:attrName>style.visibility</p:attrName>
                                        </p:attrNameLst>
                                      </p:cBhvr>
                                      <p:to>
                                        <p:strVal val="visible"/>
                                      </p:to>
                                    </p:set>
                                    <p:anim calcmode="lin" valueType="num">
                                      <p:cBhvr additive="base">
                                        <p:cTn id="25" dur="500" fill="hold"/>
                                        <p:tgtEl>
                                          <p:spTgt spid="6103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03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0306">
                                            <p:txEl>
                                              <p:pRg st="4" end="4"/>
                                            </p:txEl>
                                          </p:spTgt>
                                        </p:tgtEl>
                                        <p:attrNameLst>
                                          <p:attrName>style.visibility</p:attrName>
                                        </p:attrNameLst>
                                      </p:cBhvr>
                                      <p:to>
                                        <p:strVal val="visible"/>
                                      </p:to>
                                    </p:set>
                                    <p:anim calcmode="lin" valueType="num">
                                      <p:cBhvr additive="base">
                                        <p:cTn id="31" dur="500" fill="hold"/>
                                        <p:tgtEl>
                                          <p:spTgt spid="6103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03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10306">
                                            <p:txEl>
                                              <p:pRg st="5" end="5"/>
                                            </p:txEl>
                                          </p:spTgt>
                                        </p:tgtEl>
                                        <p:attrNameLst>
                                          <p:attrName>style.visibility</p:attrName>
                                        </p:attrNameLst>
                                      </p:cBhvr>
                                      <p:to>
                                        <p:strVal val="visible"/>
                                      </p:to>
                                    </p:set>
                                    <p:anim calcmode="lin" valueType="num">
                                      <p:cBhvr additive="base">
                                        <p:cTn id="37" dur="500" fill="hold"/>
                                        <p:tgtEl>
                                          <p:spTgt spid="61030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030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p:cNvSpPr>
          <p:nvPr>
            <p:ph type="body" idx="4294967295"/>
          </p:nvPr>
        </p:nvSpPr>
        <p:spPr>
          <a:xfrm>
            <a:off x="0" y="1052513"/>
            <a:ext cx="8964613" cy="5256212"/>
          </a:xfrm>
        </p:spPr>
        <p:txBody>
          <a:bodyPr/>
          <a:lstStyle/>
          <a:p>
            <a:pPr>
              <a:spcAft>
                <a:spcPct val="20000"/>
              </a:spcAft>
              <a:buFont typeface="Wingdings" panose="05000000000000000000" pitchFamily="2" charset="2"/>
              <a:buChar char="l"/>
            </a:pPr>
            <a:r>
              <a:rPr lang="zh-CN" altLang="en-US" b="0" dirty="0">
                <a:ea typeface="黑体" pitchFamily="49" charset="-122"/>
              </a:rPr>
              <a:t>离散分配方式的引入原因</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固定分区</a:t>
            </a:r>
            <a:r>
              <a:rPr lang="zh-CN" altLang="en-US" b="0" dirty="0" smtClean="0">
                <a:ea typeface="楷体_GB2312" pitchFamily="49" charset="-122"/>
              </a:rPr>
              <a:t>存在</a:t>
            </a:r>
            <a:r>
              <a:rPr lang="zh-CN" altLang="en-US" dirty="0">
                <a:solidFill>
                  <a:srgbClr val="FF0000"/>
                </a:solidFill>
                <a:ea typeface="楷体_GB2312" pitchFamily="49" charset="-122"/>
              </a:rPr>
              <a:t>内部</a:t>
            </a:r>
            <a:r>
              <a:rPr lang="zh-CN" altLang="en-US" dirty="0" smtClean="0">
                <a:solidFill>
                  <a:srgbClr val="FF0000"/>
                </a:solidFill>
                <a:ea typeface="楷体_GB2312" pitchFamily="49" charset="-122"/>
              </a:rPr>
              <a:t>碎片</a:t>
            </a:r>
            <a:endParaRPr lang="zh-CN" altLang="en-US" dirty="0">
              <a:solidFill>
                <a:srgbClr val="FF0000"/>
              </a:solidFill>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动态分区存在</a:t>
            </a:r>
            <a:r>
              <a:rPr lang="zh-CN" altLang="en-US" dirty="0">
                <a:solidFill>
                  <a:srgbClr val="FF0000"/>
                </a:solidFill>
                <a:ea typeface="楷体_GB2312" pitchFamily="49" charset="-122"/>
              </a:rPr>
              <a:t>外部碎片</a:t>
            </a:r>
            <a:endParaRPr lang="zh-CN" altLang="en-US" dirty="0">
              <a:solidFill>
                <a:srgbClr val="FF0000"/>
              </a:solidFill>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可重定位动态分区的系统</a:t>
            </a:r>
            <a:r>
              <a:rPr lang="zh-CN" altLang="en-US" dirty="0">
                <a:solidFill>
                  <a:srgbClr val="FF0000"/>
                </a:solidFill>
                <a:ea typeface="楷体_GB2312" pitchFamily="49" charset="-122"/>
              </a:rPr>
              <a:t>开销大</a:t>
            </a:r>
            <a:endParaRPr lang="zh-CN" altLang="en-US" dirty="0">
              <a:solidFill>
                <a:srgbClr val="FF0000"/>
              </a:solidFill>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离散分配的基本思想</a:t>
            </a:r>
            <a:endParaRPr lang="zh-CN" altLang="en-US" b="0" dirty="0">
              <a:ea typeface="黑体" pitchFamily="49" charset="-122"/>
            </a:endParaRPr>
          </a:p>
          <a:p>
            <a:pPr>
              <a:spcAft>
                <a:spcPct val="20000"/>
              </a:spcAft>
              <a:buFont typeface="Arial" panose="020B0604020202020204" pitchFamily="34" charset="0"/>
              <a:buNone/>
            </a:pPr>
            <a:r>
              <a:rPr lang="zh-CN" altLang="en-US" sz="2400" b="0" dirty="0">
                <a:effectLst>
                  <a:outerShdw blurRad="38100" dist="38100" dir="2700000" algn="tl">
                    <a:srgbClr val="C0C0C0"/>
                  </a:outerShdw>
                </a:effectLst>
                <a:ea typeface="仿宋_GB2312" pitchFamily="49" charset="-122"/>
              </a:rPr>
              <a:t>       </a:t>
            </a:r>
            <a:r>
              <a:rPr lang="zh-CN" altLang="en-US" sz="2400" b="0" dirty="0">
                <a:ea typeface="楷体_GB2312" pitchFamily="49" charset="-122"/>
              </a:rPr>
              <a:t>一个进程分配的内存由</a:t>
            </a:r>
            <a:r>
              <a:rPr lang="zh-CN" altLang="en-US" sz="2400" dirty="0">
                <a:solidFill>
                  <a:srgbClr val="FF0000"/>
                </a:solidFill>
                <a:ea typeface="楷体_GB2312" pitchFamily="49" charset="-122"/>
              </a:rPr>
              <a:t>多个离散</a:t>
            </a:r>
            <a:r>
              <a:rPr lang="zh-CN" altLang="en-US" sz="2400" b="0" dirty="0">
                <a:ea typeface="楷体_GB2312" pitchFamily="49" charset="-122"/>
              </a:rPr>
              <a:t>的空间组成。</a:t>
            </a:r>
            <a:endParaRPr lang="zh-CN" altLang="en-US" sz="2400" b="0" dirty="0">
              <a:latin typeface="仿宋_GB2312" pitchFamily="49" charset="-122"/>
              <a:ea typeface="楷体_GB2312" pitchFamily="49" charset="-122"/>
            </a:endParaRPr>
          </a:p>
        </p:txBody>
      </p:sp>
      <p:sp>
        <p:nvSpPr>
          <p:cNvPr id="615427"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5426">
                                            <p:txEl>
                                              <p:pRg st="0" end="0"/>
                                            </p:txEl>
                                          </p:spTgt>
                                        </p:tgtEl>
                                        <p:attrNameLst>
                                          <p:attrName>style.visibility</p:attrName>
                                        </p:attrNameLst>
                                      </p:cBhvr>
                                      <p:to>
                                        <p:strVal val="visible"/>
                                      </p:to>
                                    </p:set>
                                    <p:anim calcmode="lin" valueType="num">
                                      <p:cBhvr additive="base">
                                        <p:cTn id="7" dur="500" fill="hold"/>
                                        <p:tgtEl>
                                          <p:spTgt spid="615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5426">
                                            <p:txEl>
                                              <p:pRg st="1" end="1"/>
                                            </p:txEl>
                                          </p:spTgt>
                                        </p:tgtEl>
                                        <p:attrNameLst>
                                          <p:attrName>style.visibility</p:attrName>
                                        </p:attrNameLst>
                                      </p:cBhvr>
                                      <p:to>
                                        <p:strVal val="visible"/>
                                      </p:to>
                                    </p:set>
                                    <p:anim calcmode="lin" valueType="num">
                                      <p:cBhvr additive="base">
                                        <p:cTn id="13" dur="1000" fill="hold"/>
                                        <p:tgtEl>
                                          <p:spTgt spid="6154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154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5426">
                                            <p:txEl>
                                              <p:pRg st="2" end="2"/>
                                            </p:txEl>
                                          </p:spTgt>
                                        </p:tgtEl>
                                        <p:attrNameLst>
                                          <p:attrName>style.visibility</p:attrName>
                                        </p:attrNameLst>
                                      </p:cBhvr>
                                      <p:to>
                                        <p:strVal val="visible"/>
                                      </p:to>
                                    </p:set>
                                    <p:anim calcmode="lin" valueType="num">
                                      <p:cBhvr additive="base">
                                        <p:cTn id="19" dur="1000" fill="hold"/>
                                        <p:tgtEl>
                                          <p:spTgt spid="6154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154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5426">
                                            <p:txEl>
                                              <p:pRg st="3" end="3"/>
                                            </p:txEl>
                                          </p:spTgt>
                                        </p:tgtEl>
                                        <p:attrNameLst>
                                          <p:attrName>style.visibility</p:attrName>
                                        </p:attrNameLst>
                                      </p:cBhvr>
                                      <p:to>
                                        <p:strVal val="visible"/>
                                      </p:to>
                                    </p:set>
                                    <p:anim calcmode="lin" valueType="num">
                                      <p:cBhvr additive="base">
                                        <p:cTn id="25" dur="1000" fill="hold"/>
                                        <p:tgtEl>
                                          <p:spTgt spid="6154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154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5426">
                                            <p:txEl>
                                              <p:pRg st="4" end="4"/>
                                            </p:txEl>
                                          </p:spTgt>
                                        </p:tgtEl>
                                        <p:attrNameLst>
                                          <p:attrName>style.visibility</p:attrName>
                                        </p:attrNameLst>
                                      </p:cBhvr>
                                      <p:to>
                                        <p:strVal val="visible"/>
                                      </p:to>
                                    </p:set>
                                    <p:anim calcmode="lin" valueType="num">
                                      <p:cBhvr additive="base">
                                        <p:cTn id="31" dur="1000" fill="hold"/>
                                        <p:tgtEl>
                                          <p:spTgt spid="61542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154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15426">
                                            <p:txEl>
                                              <p:pRg st="5" end="5"/>
                                            </p:txEl>
                                          </p:spTgt>
                                        </p:tgtEl>
                                        <p:attrNameLst>
                                          <p:attrName>style.visibility</p:attrName>
                                        </p:attrNameLst>
                                      </p:cBhvr>
                                      <p:to>
                                        <p:strVal val="visible"/>
                                      </p:to>
                                    </p:set>
                                    <p:anim calcmode="lin" valueType="num">
                                      <p:cBhvr additive="base">
                                        <p:cTn id="37" dur="1000" fill="hold"/>
                                        <p:tgtEl>
                                          <p:spTgt spid="61542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1542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body" idx="4294967295"/>
          </p:nvPr>
        </p:nvSpPr>
        <p:spPr>
          <a:xfrm>
            <a:off x="0" y="1052513"/>
            <a:ext cx="8964613" cy="5256212"/>
          </a:xfrm>
        </p:spPr>
        <p:txBody>
          <a:bodyPr/>
          <a:lstStyle/>
          <a:p>
            <a:pPr>
              <a:spcAft>
                <a:spcPct val="20000"/>
              </a:spcAft>
              <a:buFont typeface="Wingdings" panose="05000000000000000000" pitchFamily="2" charset="2"/>
              <a:buChar char="l"/>
            </a:pPr>
            <a:r>
              <a:rPr lang="zh-CN" altLang="en-US" b="0" dirty="0">
                <a:ea typeface="黑体" pitchFamily="49" charset="-122"/>
              </a:rPr>
              <a:t>离散分配的分类</a:t>
            </a:r>
            <a:r>
              <a:rPr lang="en-US" altLang="zh-CN" b="0" dirty="0">
                <a:latin typeface="黑体"/>
                <a:ea typeface="黑体" pitchFamily="49" charset="-122"/>
              </a:rPr>
              <a:t>——</a:t>
            </a:r>
            <a:r>
              <a:rPr lang="zh-CN" altLang="en-US" b="0" dirty="0">
                <a:ea typeface="黑体" pitchFamily="49" charset="-122"/>
              </a:rPr>
              <a:t>依据分配的基本单位</a:t>
            </a:r>
            <a:endParaRPr lang="zh-CN" altLang="en-US" b="0" dirty="0">
              <a:ea typeface="黑体"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分页存储管理</a:t>
            </a:r>
            <a:endParaRPr lang="zh-CN" altLang="en-US"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页面：</a:t>
            </a:r>
            <a:r>
              <a:rPr lang="zh-CN" altLang="en-US" sz="2400" dirty="0">
                <a:solidFill>
                  <a:srgbClr val="FF0000"/>
                </a:solidFill>
                <a:latin typeface="楷体_GB2312" pitchFamily="49" charset="-122"/>
                <a:ea typeface="楷体_GB2312" pitchFamily="49" charset="-122"/>
              </a:rPr>
              <a:t>程序地址空间</a:t>
            </a:r>
            <a:r>
              <a:rPr lang="zh-CN" altLang="en-US" sz="2400" b="0" dirty="0">
                <a:latin typeface="楷体_GB2312" pitchFamily="49" charset="-122"/>
                <a:ea typeface="楷体_GB2312" pitchFamily="49" charset="-122"/>
              </a:rPr>
              <a:t>被划分成若干固定大小的片断</a:t>
            </a:r>
            <a:endParaRPr lang="zh-CN" altLang="en-US" sz="2400" b="0" dirty="0">
              <a:latin typeface="楷体_GB2312" pitchFamily="49" charset="-122"/>
              <a:ea typeface="楷体_GB2312" pitchFamily="49" charset="-122"/>
            </a:endParaRPr>
          </a:p>
          <a:p>
            <a:pPr lvl="2">
              <a:spcAft>
                <a:spcPct val="20000"/>
              </a:spcAft>
              <a:buFont typeface="Wingdings" panose="05000000000000000000" pitchFamily="2" charset="2"/>
              <a:buChar char="u"/>
            </a:pPr>
            <a:r>
              <a:rPr lang="zh-CN" altLang="en-US" sz="2400" b="0" dirty="0">
                <a:latin typeface="楷体_GB2312" pitchFamily="49" charset="-122"/>
                <a:ea typeface="楷体_GB2312" pitchFamily="49" charset="-122"/>
              </a:rPr>
              <a:t>页框：</a:t>
            </a:r>
            <a:r>
              <a:rPr lang="zh-CN" altLang="en-US" sz="2400" dirty="0">
                <a:solidFill>
                  <a:srgbClr val="FF0000"/>
                </a:solidFill>
                <a:latin typeface="楷体_GB2312" pitchFamily="49" charset="-122"/>
                <a:ea typeface="楷体_GB2312" pitchFamily="49" charset="-122"/>
              </a:rPr>
              <a:t>物理内存</a:t>
            </a:r>
            <a:r>
              <a:rPr lang="zh-CN" altLang="en-US" sz="2400" b="0" dirty="0">
                <a:latin typeface="楷体_GB2312" pitchFamily="49" charset="-122"/>
                <a:ea typeface="楷体_GB2312" pitchFamily="49" charset="-122"/>
              </a:rPr>
              <a:t>被划分成相同大小的块  </a:t>
            </a:r>
            <a:endParaRPr lang="zh-CN" altLang="en-US" sz="2400"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分段存储管理</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以段为基本分配单位的存储管理方式。</a:t>
            </a:r>
            <a:endParaRPr lang="zh-CN" altLang="en-US" b="0" dirty="0">
              <a:latin typeface="楷体_GB2312" pitchFamily="49" charset="-122"/>
              <a:ea typeface="楷体_GB2312" pitchFamily="49" charset="-122"/>
            </a:endParaRPr>
          </a:p>
          <a:p>
            <a:pPr lvl="1">
              <a:spcAft>
                <a:spcPct val="20000"/>
              </a:spcAft>
              <a:buFont typeface="Wingdings" panose="05000000000000000000" pitchFamily="2" charset="2"/>
              <a:buChar char="Ø"/>
            </a:pPr>
            <a:r>
              <a:rPr lang="zh-CN" altLang="en-US" dirty="0">
                <a:latin typeface="楷体_GB2312" pitchFamily="49" charset="-122"/>
                <a:ea typeface="楷体_GB2312" pitchFamily="49" charset="-122"/>
              </a:rPr>
              <a:t>段页式存储管理</a:t>
            </a:r>
            <a:endParaRPr lang="zh-CN" altLang="en-US" dirty="0">
              <a:latin typeface="楷体_GB2312" pitchFamily="49" charset="-122"/>
              <a:ea typeface="楷体_GB2312" pitchFamily="49" charset="-122"/>
            </a:endParaRPr>
          </a:p>
          <a:p>
            <a:pPr lvl="1">
              <a:spcAft>
                <a:spcPct val="20000"/>
              </a:spcAft>
              <a:buFont typeface="Wingdings" panose="05000000000000000000" pitchFamily="2" charset="2"/>
              <a:buNone/>
            </a:pPr>
            <a:r>
              <a:rPr lang="zh-CN" altLang="en-US" b="0" dirty="0">
                <a:latin typeface="楷体_GB2312" pitchFamily="49" charset="-122"/>
                <a:ea typeface="楷体_GB2312" pitchFamily="49" charset="-122"/>
              </a:rPr>
              <a:t>   段内分页</a:t>
            </a:r>
            <a:endParaRPr lang="zh-CN" altLang="en-US" b="0" dirty="0">
              <a:latin typeface="楷体_GB2312" pitchFamily="49" charset="-122"/>
              <a:ea typeface="楷体_GB2312" pitchFamily="49" charset="-122"/>
            </a:endParaRPr>
          </a:p>
        </p:txBody>
      </p:sp>
      <p:sp>
        <p:nvSpPr>
          <p:cNvPr id="339971"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endParaRPr kumimoji="0" lang="zh-CN" altLang="en-US" sz="4000" b="1">
              <a:solidFill>
                <a:srgbClr val="FE0000"/>
              </a:solidFill>
              <a:ea typeface="黑体" pitchFamily="49" charset="-122"/>
              <a:cs typeface="Times New Roman" panose="02020603050405020304" pitchFamily="18" charset="0"/>
            </a:endParaRPr>
          </a:p>
        </p:txBody>
      </p:sp>
      <p:sp>
        <p:nvSpPr>
          <p:cNvPr id="339972" name="AutoShape 4"/>
          <p:cNvSpPr/>
          <p:nvPr/>
        </p:nvSpPr>
        <p:spPr bwMode="auto">
          <a:xfrm>
            <a:off x="8027988" y="2333625"/>
            <a:ext cx="215900" cy="649288"/>
          </a:xfrm>
          <a:prstGeom prst="rightBrace">
            <a:avLst>
              <a:gd name="adj1" fmla="val 2506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73" name="Text Box 5"/>
          <p:cNvSpPr txBox="1">
            <a:spLocks noChangeArrowheads="1"/>
          </p:cNvSpPr>
          <p:nvPr/>
        </p:nvSpPr>
        <p:spPr bwMode="auto">
          <a:xfrm>
            <a:off x="8231188" y="2276475"/>
            <a:ext cx="827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FF0000"/>
                </a:solidFill>
                <a:ea typeface="楷体_GB2312" pitchFamily="49" charset="-122"/>
              </a:rPr>
              <a:t>大小相同</a:t>
            </a:r>
            <a:endParaRPr lang="zh-CN" altLang="en-US" b="1" dirty="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9970">
                                            <p:txEl>
                                              <p:pRg st="0" end="0"/>
                                            </p:txEl>
                                          </p:spTgt>
                                        </p:tgtEl>
                                        <p:attrNameLst>
                                          <p:attrName>style.visibility</p:attrName>
                                        </p:attrNameLst>
                                      </p:cBhvr>
                                      <p:to>
                                        <p:strVal val="visible"/>
                                      </p:to>
                                    </p:set>
                                    <p:anim calcmode="lin" valueType="num">
                                      <p:cBhvr additive="base">
                                        <p:cTn id="7" dur="500" fill="hold"/>
                                        <p:tgtEl>
                                          <p:spTgt spid="339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99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9970">
                                            <p:txEl>
                                              <p:pRg st="1" end="1"/>
                                            </p:txEl>
                                          </p:spTgt>
                                        </p:tgtEl>
                                        <p:attrNameLst>
                                          <p:attrName>style.visibility</p:attrName>
                                        </p:attrNameLst>
                                      </p:cBhvr>
                                      <p:to>
                                        <p:strVal val="visible"/>
                                      </p:to>
                                    </p:set>
                                    <p:anim calcmode="lin" valueType="num">
                                      <p:cBhvr additive="base">
                                        <p:cTn id="13" dur="1000" fill="hold"/>
                                        <p:tgtEl>
                                          <p:spTgt spid="33997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99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39970">
                                            <p:txEl>
                                              <p:pRg st="2" end="2"/>
                                            </p:txEl>
                                          </p:spTgt>
                                        </p:tgtEl>
                                        <p:attrNameLst>
                                          <p:attrName>style.visibility</p:attrName>
                                        </p:attrNameLst>
                                      </p:cBhvr>
                                      <p:to>
                                        <p:strVal val="visible"/>
                                      </p:to>
                                    </p:set>
                                    <p:anim calcmode="lin" valueType="num">
                                      <p:cBhvr additive="base">
                                        <p:cTn id="19" dur="1000" fill="hold"/>
                                        <p:tgtEl>
                                          <p:spTgt spid="33997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399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39970">
                                            <p:txEl>
                                              <p:pRg st="3" end="3"/>
                                            </p:txEl>
                                          </p:spTgt>
                                        </p:tgtEl>
                                        <p:attrNameLst>
                                          <p:attrName>style.visibility</p:attrName>
                                        </p:attrNameLst>
                                      </p:cBhvr>
                                      <p:to>
                                        <p:strVal val="visible"/>
                                      </p:to>
                                    </p:set>
                                    <p:anim calcmode="lin" valueType="num">
                                      <p:cBhvr additive="base">
                                        <p:cTn id="25" dur="1000" fill="hold"/>
                                        <p:tgtEl>
                                          <p:spTgt spid="33997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399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39972"/>
                                        </p:tgtEl>
                                        <p:attrNameLst>
                                          <p:attrName>style.visibility</p:attrName>
                                        </p:attrNameLst>
                                      </p:cBhvr>
                                      <p:to>
                                        <p:strVal val="visible"/>
                                      </p:to>
                                    </p:set>
                                    <p:anim calcmode="lin" valueType="num">
                                      <p:cBhvr additive="base">
                                        <p:cTn id="31" dur="1000" fill="hold"/>
                                        <p:tgtEl>
                                          <p:spTgt spid="339972"/>
                                        </p:tgtEl>
                                        <p:attrNameLst>
                                          <p:attrName>ppt_x</p:attrName>
                                        </p:attrNameLst>
                                      </p:cBhvr>
                                      <p:tavLst>
                                        <p:tav tm="0">
                                          <p:val>
                                            <p:strVal val="1+#ppt_w/2"/>
                                          </p:val>
                                        </p:tav>
                                        <p:tav tm="100000">
                                          <p:val>
                                            <p:strVal val="#ppt_x"/>
                                          </p:val>
                                        </p:tav>
                                      </p:tavLst>
                                    </p:anim>
                                    <p:anim calcmode="lin" valueType="num">
                                      <p:cBhvr additive="base">
                                        <p:cTn id="32" dur="1000" fill="hold"/>
                                        <p:tgtEl>
                                          <p:spTgt spid="33997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39973"/>
                                        </p:tgtEl>
                                        <p:attrNameLst>
                                          <p:attrName>style.visibility</p:attrName>
                                        </p:attrNameLst>
                                      </p:cBhvr>
                                      <p:to>
                                        <p:strVal val="visible"/>
                                      </p:to>
                                    </p:set>
                                    <p:anim calcmode="lin" valueType="num">
                                      <p:cBhvr additive="base">
                                        <p:cTn id="35" dur="1000" fill="hold"/>
                                        <p:tgtEl>
                                          <p:spTgt spid="339973"/>
                                        </p:tgtEl>
                                        <p:attrNameLst>
                                          <p:attrName>ppt_x</p:attrName>
                                        </p:attrNameLst>
                                      </p:cBhvr>
                                      <p:tavLst>
                                        <p:tav tm="0">
                                          <p:val>
                                            <p:strVal val="1+#ppt_w/2"/>
                                          </p:val>
                                        </p:tav>
                                        <p:tav tm="100000">
                                          <p:val>
                                            <p:strVal val="#ppt_x"/>
                                          </p:val>
                                        </p:tav>
                                      </p:tavLst>
                                    </p:anim>
                                    <p:anim calcmode="lin" valueType="num">
                                      <p:cBhvr additive="base">
                                        <p:cTn id="36" dur="1000" fill="hold"/>
                                        <p:tgtEl>
                                          <p:spTgt spid="33997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39970">
                                            <p:txEl>
                                              <p:pRg st="4" end="4"/>
                                            </p:txEl>
                                          </p:spTgt>
                                        </p:tgtEl>
                                        <p:attrNameLst>
                                          <p:attrName>style.visibility</p:attrName>
                                        </p:attrNameLst>
                                      </p:cBhvr>
                                      <p:to>
                                        <p:strVal val="visible"/>
                                      </p:to>
                                    </p:set>
                                    <p:anim calcmode="lin" valueType="num">
                                      <p:cBhvr additive="base">
                                        <p:cTn id="41" dur="1000" fill="hold"/>
                                        <p:tgtEl>
                                          <p:spTgt spid="339970">
                                            <p:txEl>
                                              <p:pRg st="4" end="4"/>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3399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39970">
                                            <p:txEl>
                                              <p:pRg st="5" end="5"/>
                                            </p:txEl>
                                          </p:spTgt>
                                        </p:tgtEl>
                                        <p:attrNameLst>
                                          <p:attrName>style.visibility</p:attrName>
                                        </p:attrNameLst>
                                      </p:cBhvr>
                                      <p:to>
                                        <p:strVal val="visible"/>
                                      </p:to>
                                    </p:set>
                                    <p:anim calcmode="lin" valueType="num">
                                      <p:cBhvr additive="base">
                                        <p:cTn id="47" dur="1000" fill="hold"/>
                                        <p:tgtEl>
                                          <p:spTgt spid="339970">
                                            <p:txEl>
                                              <p:pRg st="5" end="5"/>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3399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339970">
                                            <p:txEl>
                                              <p:pRg st="6" end="6"/>
                                            </p:txEl>
                                          </p:spTgt>
                                        </p:tgtEl>
                                        <p:attrNameLst>
                                          <p:attrName>style.visibility</p:attrName>
                                        </p:attrNameLst>
                                      </p:cBhvr>
                                      <p:to>
                                        <p:strVal val="visible"/>
                                      </p:to>
                                    </p:set>
                                    <p:anim calcmode="lin" valueType="num">
                                      <p:cBhvr additive="base">
                                        <p:cTn id="53" dur="1000" fill="hold"/>
                                        <p:tgtEl>
                                          <p:spTgt spid="339970">
                                            <p:txEl>
                                              <p:pRg st="6" end="6"/>
                                            </p:txEl>
                                          </p:spTgt>
                                        </p:tgtEl>
                                        <p:attrNameLst>
                                          <p:attrName>ppt_x</p:attrName>
                                        </p:attrNameLst>
                                      </p:cBhvr>
                                      <p:tavLst>
                                        <p:tav tm="0">
                                          <p:val>
                                            <p:strVal val="0-#ppt_w/2"/>
                                          </p:val>
                                        </p:tav>
                                        <p:tav tm="100000">
                                          <p:val>
                                            <p:strVal val="#ppt_x"/>
                                          </p:val>
                                        </p:tav>
                                      </p:tavLst>
                                    </p:anim>
                                    <p:anim calcmode="lin" valueType="num">
                                      <p:cBhvr additive="base">
                                        <p:cTn id="54" dur="1000" fill="hold"/>
                                        <p:tgtEl>
                                          <p:spTgt spid="33997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339970">
                                            <p:txEl>
                                              <p:pRg st="7" end="7"/>
                                            </p:txEl>
                                          </p:spTgt>
                                        </p:tgtEl>
                                        <p:attrNameLst>
                                          <p:attrName>style.visibility</p:attrName>
                                        </p:attrNameLst>
                                      </p:cBhvr>
                                      <p:to>
                                        <p:strVal val="visible"/>
                                      </p:to>
                                    </p:set>
                                    <p:anim calcmode="lin" valueType="num">
                                      <p:cBhvr additive="base">
                                        <p:cTn id="59" dur="1000" fill="hold"/>
                                        <p:tgtEl>
                                          <p:spTgt spid="339970">
                                            <p:txEl>
                                              <p:pRg st="7" end="7"/>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33997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animBg="1"/>
      <p:bldP spid="33997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p:cNvSpPr>
          <p:nvPr>
            <p:ph type="body" idx="4294967295"/>
          </p:nvPr>
        </p:nvSpPr>
        <p:spPr>
          <a:xfrm>
            <a:off x="0" y="981075"/>
            <a:ext cx="8820150" cy="4537075"/>
          </a:xfrm>
        </p:spPr>
        <p:txBody>
          <a:bodyPr/>
          <a:lstStyle/>
          <a:p>
            <a:pPr>
              <a:spcAft>
                <a:spcPct val="20000"/>
              </a:spcAft>
              <a:buFont typeface="Wingdings" panose="05000000000000000000" pitchFamily="2" charset="2"/>
              <a:buChar char="l"/>
            </a:pPr>
            <a:r>
              <a:rPr lang="zh-CN" altLang="en-US" b="0" dirty="0">
                <a:ea typeface="黑体" pitchFamily="49" charset="-122"/>
              </a:rPr>
              <a:t>程序空间和物理空间的组织</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ffectLst>
                  <a:outerShdw blurRad="38100" dist="38100" dir="2700000" algn="tl">
                    <a:srgbClr val="C0C0C0"/>
                  </a:outerShdw>
                </a:effectLst>
                <a:ea typeface="楷体_GB2312" pitchFamily="49" charset="-122"/>
              </a:rPr>
              <a:t>            </a:t>
            </a:r>
            <a:r>
              <a:rPr lang="zh-CN" altLang="en-US" sz="2400" dirty="0">
                <a:solidFill>
                  <a:srgbClr val="FF0000"/>
                </a:solidFill>
                <a:ea typeface="楷体_GB2312" pitchFamily="49" charset="-122"/>
              </a:rPr>
              <a:t>存储管理系统</a:t>
            </a:r>
            <a:r>
              <a:rPr lang="zh-CN" altLang="en-US" sz="2400" b="0" dirty="0">
                <a:ea typeface="楷体_GB2312" pitchFamily="49" charset="-122"/>
              </a:rPr>
              <a:t>负责用户空间、物理空间的划分并编号。</a:t>
            </a:r>
            <a:endParaRPr lang="zh-CN" altLang="en-US" sz="2400" b="0" dirty="0">
              <a:ea typeface="楷体_GB2312" pitchFamily="49" charset="-122"/>
            </a:endParaRPr>
          </a:p>
        </p:txBody>
      </p:sp>
      <p:sp>
        <p:nvSpPr>
          <p:cNvPr id="34304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43167" name="Group 127"/>
          <p:cNvGraphicFramePr>
            <a:graphicFrameLocks noGrp="1"/>
          </p:cNvGraphicFramePr>
          <p:nvPr/>
        </p:nvGraphicFramePr>
        <p:xfrm>
          <a:off x="1331913" y="2565400"/>
          <a:ext cx="2663825" cy="3017584"/>
        </p:xfrm>
        <a:graphic>
          <a:graphicData uri="http://schemas.openxmlformats.org/drawingml/2006/table">
            <a:tbl>
              <a:tblPr/>
              <a:tblGrid>
                <a:gridCol w="2663825"/>
              </a:tblGrid>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itchFamily="2" charset="-122"/>
                        </a:rPr>
                        <a:t>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itchFamily="2" charset="-122"/>
                        </a:rPr>
                        <a:t>2</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n-1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n</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3243" name="Group 203"/>
          <p:cNvGraphicFramePr>
            <a:graphicFrameLocks noGrp="1"/>
          </p:cNvGraphicFramePr>
          <p:nvPr/>
        </p:nvGraphicFramePr>
        <p:xfrm>
          <a:off x="5364163" y="2133600"/>
          <a:ext cx="2663825" cy="4066922"/>
        </p:xfrm>
        <a:graphic>
          <a:graphicData uri="http://schemas.openxmlformats.org/drawingml/2006/table">
            <a:tbl>
              <a:tblPr/>
              <a:tblGrid>
                <a:gridCol w="2663825"/>
              </a:tblGrid>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页（空闲）</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4</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M-3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M-2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页（其它进程占用）</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M-1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页（其它进程占用）</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M</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3244" name="Line 204"/>
          <p:cNvSpPr>
            <a:spLocks noChangeShapeType="1"/>
          </p:cNvSpPr>
          <p:nvPr/>
        </p:nvSpPr>
        <p:spPr bwMode="auto">
          <a:xfrm>
            <a:off x="3995738" y="2708275"/>
            <a:ext cx="1368425" cy="288925"/>
          </a:xfrm>
          <a:prstGeom prst="line">
            <a:avLst/>
          </a:prstGeom>
          <a:noFill/>
          <a:ln w="127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245" name="Line 205"/>
          <p:cNvSpPr>
            <a:spLocks noChangeShapeType="1"/>
          </p:cNvSpPr>
          <p:nvPr/>
        </p:nvSpPr>
        <p:spPr bwMode="auto">
          <a:xfrm>
            <a:off x="3995738" y="2997200"/>
            <a:ext cx="1368425" cy="287338"/>
          </a:xfrm>
          <a:prstGeom prst="line">
            <a:avLst/>
          </a:prstGeom>
          <a:noFill/>
          <a:ln w="127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246" name="Line 206"/>
          <p:cNvSpPr>
            <a:spLocks noChangeShapeType="1"/>
          </p:cNvSpPr>
          <p:nvPr/>
        </p:nvSpPr>
        <p:spPr bwMode="auto">
          <a:xfrm flipV="1">
            <a:off x="3995738" y="2276475"/>
            <a:ext cx="1368425" cy="1152525"/>
          </a:xfrm>
          <a:prstGeom prst="line">
            <a:avLst/>
          </a:prstGeom>
          <a:noFill/>
          <a:ln w="127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247" name="Line 207"/>
          <p:cNvSpPr>
            <a:spLocks noChangeShapeType="1"/>
          </p:cNvSpPr>
          <p:nvPr/>
        </p:nvSpPr>
        <p:spPr bwMode="auto">
          <a:xfrm>
            <a:off x="3995738" y="3716338"/>
            <a:ext cx="1368425" cy="1225550"/>
          </a:xfrm>
          <a:prstGeom prst="line">
            <a:avLst/>
          </a:prstGeom>
          <a:noFill/>
          <a:ln w="127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248" name="Line 208"/>
          <p:cNvSpPr>
            <a:spLocks noChangeShapeType="1"/>
          </p:cNvSpPr>
          <p:nvPr/>
        </p:nvSpPr>
        <p:spPr bwMode="auto">
          <a:xfrm>
            <a:off x="3995738" y="5373688"/>
            <a:ext cx="1368425" cy="647700"/>
          </a:xfrm>
          <a:prstGeom prst="line">
            <a:avLst/>
          </a:prstGeom>
          <a:noFill/>
          <a:ln w="127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249" name="Line 209"/>
          <p:cNvSpPr>
            <a:spLocks noChangeShapeType="1"/>
          </p:cNvSpPr>
          <p:nvPr/>
        </p:nvSpPr>
        <p:spPr bwMode="auto">
          <a:xfrm flipV="1">
            <a:off x="3995738" y="3644900"/>
            <a:ext cx="1368425" cy="1368425"/>
          </a:xfrm>
          <a:prstGeom prst="line">
            <a:avLst/>
          </a:prstGeom>
          <a:noFill/>
          <a:ln w="127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271" name="Text Box 231"/>
          <p:cNvSpPr txBox="1">
            <a:spLocks noChangeArrowheads="1"/>
          </p:cNvSpPr>
          <p:nvPr/>
        </p:nvSpPr>
        <p:spPr bwMode="auto">
          <a:xfrm>
            <a:off x="898525" y="2371725"/>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a:t>
            </a:r>
            <a:endParaRPr lang="en-US" altLang="zh-CN" sz="1600"/>
          </a:p>
        </p:txBody>
      </p:sp>
      <p:sp>
        <p:nvSpPr>
          <p:cNvPr id="343272" name="Text Box 232"/>
          <p:cNvSpPr txBox="1">
            <a:spLocks noChangeArrowheads="1"/>
          </p:cNvSpPr>
          <p:nvPr/>
        </p:nvSpPr>
        <p:spPr bwMode="auto">
          <a:xfrm>
            <a:off x="827088" y="273208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1K</a:t>
            </a:r>
            <a:endParaRPr lang="en-US" altLang="zh-CN" sz="1600"/>
          </a:p>
        </p:txBody>
      </p:sp>
      <p:sp>
        <p:nvSpPr>
          <p:cNvPr id="343273" name="Text Box 233"/>
          <p:cNvSpPr txBox="1">
            <a:spLocks noChangeArrowheads="1"/>
          </p:cNvSpPr>
          <p:nvPr/>
        </p:nvSpPr>
        <p:spPr bwMode="auto">
          <a:xfrm>
            <a:off x="827088" y="309245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2K</a:t>
            </a:r>
            <a:endParaRPr lang="en-US" altLang="zh-CN" sz="1600"/>
          </a:p>
        </p:txBody>
      </p:sp>
      <p:sp>
        <p:nvSpPr>
          <p:cNvPr id="343274" name="Text Box 234"/>
          <p:cNvSpPr txBox="1">
            <a:spLocks noChangeArrowheads="1"/>
          </p:cNvSpPr>
          <p:nvPr/>
        </p:nvSpPr>
        <p:spPr bwMode="auto">
          <a:xfrm>
            <a:off x="827088" y="342900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3K</a:t>
            </a:r>
            <a:endParaRPr lang="en-US" altLang="zh-CN" sz="1600"/>
          </a:p>
        </p:txBody>
      </p:sp>
      <p:sp>
        <p:nvSpPr>
          <p:cNvPr id="343275" name="Text Box 235"/>
          <p:cNvSpPr txBox="1">
            <a:spLocks noChangeArrowheads="1"/>
          </p:cNvSpPr>
          <p:nvPr/>
        </p:nvSpPr>
        <p:spPr bwMode="auto">
          <a:xfrm>
            <a:off x="655638" y="4691063"/>
            <a:ext cx="86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600"/>
              <a:t>(n-1)K</a:t>
            </a:r>
            <a:endParaRPr lang="en-US" altLang="zh-CN" sz="1600"/>
          </a:p>
        </p:txBody>
      </p:sp>
      <p:sp>
        <p:nvSpPr>
          <p:cNvPr id="343276" name="Text Box 236"/>
          <p:cNvSpPr txBox="1">
            <a:spLocks noChangeArrowheads="1"/>
          </p:cNvSpPr>
          <p:nvPr/>
        </p:nvSpPr>
        <p:spPr bwMode="auto">
          <a:xfrm>
            <a:off x="900113" y="501332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nK</a:t>
            </a:r>
            <a:endParaRPr lang="en-US" altLang="zh-CN" sz="1600"/>
          </a:p>
        </p:txBody>
      </p:sp>
      <p:sp>
        <p:nvSpPr>
          <p:cNvPr id="343277" name="Text Box 237"/>
          <p:cNvSpPr txBox="1">
            <a:spLocks noChangeArrowheads="1"/>
          </p:cNvSpPr>
          <p:nvPr/>
        </p:nvSpPr>
        <p:spPr bwMode="auto">
          <a:xfrm>
            <a:off x="8156575" y="1916113"/>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t>0</a:t>
            </a:r>
            <a:endParaRPr lang="en-US" altLang="zh-CN" sz="1600" dirty="0"/>
          </a:p>
        </p:txBody>
      </p:sp>
      <p:sp>
        <p:nvSpPr>
          <p:cNvPr id="343278" name="Text Box 238"/>
          <p:cNvSpPr txBox="1">
            <a:spLocks noChangeArrowheads="1"/>
          </p:cNvSpPr>
          <p:nvPr/>
        </p:nvSpPr>
        <p:spPr bwMode="auto">
          <a:xfrm>
            <a:off x="8085138" y="227647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1K</a:t>
            </a:r>
            <a:endParaRPr lang="en-US" altLang="zh-CN" sz="1600"/>
          </a:p>
        </p:txBody>
      </p:sp>
      <p:sp>
        <p:nvSpPr>
          <p:cNvPr id="343279" name="Text Box 239"/>
          <p:cNvSpPr txBox="1">
            <a:spLocks noChangeArrowheads="1"/>
          </p:cNvSpPr>
          <p:nvPr/>
        </p:nvSpPr>
        <p:spPr bwMode="auto">
          <a:xfrm>
            <a:off x="8085138" y="263683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2K</a:t>
            </a:r>
            <a:endParaRPr lang="en-US" altLang="zh-CN" sz="1600"/>
          </a:p>
        </p:txBody>
      </p:sp>
      <p:sp>
        <p:nvSpPr>
          <p:cNvPr id="343280" name="Text Box 240"/>
          <p:cNvSpPr txBox="1">
            <a:spLocks noChangeArrowheads="1"/>
          </p:cNvSpPr>
          <p:nvPr/>
        </p:nvSpPr>
        <p:spPr bwMode="auto">
          <a:xfrm>
            <a:off x="8085138" y="297338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3K</a:t>
            </a:r>
            <a:endParaRPr lang="en-US" altLang="zh-CN" sz="1600"/>
          </a:p>
        </p:txBody>
      </p:sp>
      <p:sp>
        <p:nvSpPr>
          <p:cNvPr id="343281" name="Text Box 241"/>
          <p:cNvSpPr txBox="1">
            <a:spLocks noChangeArrowheads="1"/>
          </p:cNvSpPr>
          <p:nvPr/>
        </p:nvSpPr>
        <p:spPr bwMode="auto">
          <a:xfrm>
            <a:off x="8072438" y="4956175"/>
            <a:ext cx="86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600"/>
              <a:t>(M-2)K</a:t>
            </a:r>
            <a:endParaRPr lang="en-US" altLang="zh-CN" sz="1600"/>
          </a:p>
        </p:txBody>
      </p:sp>
      <p:sp>
        <p:nvSpPr>
          <p:cNvPr id="343282" name="Text Box 242"/>
          <p:cNvSpPr txBox="1">
            <a:spLocks noChangeArrowheads="1"/>
          </p:cNvSpPr>
          <p:nvPr/>
        </p:nvSpPr>
        <p:spPr bwMode="auto">
          <a:xfrm>
            <a:off x="8070850" y="4619625"/>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(M-3)K</a:t>
            </a:r>
            <a:endParaRPr lang="en-US" altLang="zh-CN" sz="1600"/>
          </a:p>
        </p:txBody>
      </p:sp>
      <p:sp>
        <p:nvSpPr>
          <p:cNvPr id="343283" name="Text Box 243"/>
          <p:cNvSpPr txBox="1">
            <a:spLocks noChangeArrowheads="1"/>
          </p:cNvSpPr>
          <p:nvPr/>
        </p:nvSpPr>
        <p:spPr bwMode="auto">
          <a:xfrm>
            <a:off x="8070850" y="5300663"/>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(M-1)K</a:t>
            </a:r>
            <a:endParaRPr lang="en-US" altLang="zh-CN" sz="1600"/>
          </a:p>
        </p:txBody>
      </p:sp>
      <p:sp>
        <p:nvSpPr>
          <p:cNvPr id="343284" name="Text Box 244"/>
          <p:cNvSpPr txBox="1">
            <a:spLocks noChangeArrowheads="1"/>
          </p:cNvSpPr>
          <p:nvPr/>
        </p:nvSpPr>
        <p:spPr bwMode="auto">
          <a:xfrm>
            <a:off x="8070850" y="56134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MK</a:t>
            </a:r>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 calcmode="lin" valueType="num">
                                      <p:cBhvr additive="base">
                                        <p:cTn id="7" dur="500" fill="hold"/>
                                        <p:tgtEl>
                                          <p:spTgt spid="343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43042">
                                            <p:txEl>
                                              <p:pRg st="1" end="1"/>
                                            </p:txEl>
                                          </p:spTgt>
                                        </p:tgtEl>
                                        <p:attrNameLst>
                                          <p:attrName>style.visibility</p:attrName>
                                        </p:attrNameLst>
                                      </p:cBhvr>
                                      <p:to>
                                        <p:strVal val="visible"/>
                                      </p:to>
                                    </p:set>
                                    <p:animEffect transition="in" filter="circle(in)">
                                      <p:cBhvr>
                                        <p:cTn id="13" dur="2000"/>
                                        <p:tgtEl>
                                          <p:spTgt spid="34304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43167"/>
                                        </p:tgtEl>
                                        <p:attrNameLst>
                                          <p:attrName>style.visibility</p:attrName>
                                        </p:attrNameLst>
                                      </p:cBhvr>
                                      <p:to>
                                        <p:strVal val="visible"/>
                                      </p:to>
                                    </p:set>
                                    <p:animEffect transition="in" filter="circle(in)">
                                      <p:cBhvr>
                                        <p:cTn id="18" dur="2000"/>
                                        <p:tgtEl>
                                          <p:spTgt spid="343167"/>
                                        </p:tgtEl>
                                      </p:cBhvr>
                                    </p:animEffect>
                                  </p:childTnLst>
                                </p:cTn>
                              </p:par>
                              <p:par>
                                <p:cTn id="19" presetID="6" presetClass="entr" presetSubtype="16" fill="hold" nodeType="withEffect">
                                  <p:stCondLst>
                                    <p:cond delay="0"/>
                                  </p:stCondLst>
                                  <p:childTnLst>
                                    <p:set>
                                      <p:cBhvr>
                                        <p:cTn id="20" dur="1" fill="hold">
                                          <p:stCondLst>
                                            <p:cond delay="0"/>
                                          </p:stCondLst>
                                        </p:cTn>
                                        <p:tgtEl>
                                          <p:spTgt spid="343243"/>
                                        </p:tgtEl>
                                        <p:attrNameLst>
                                          <p:attrName>style.visibility</p:attrName>
                                        </p:attrNameLst>
                                      </p:cBhvr>
                                      <p:to>
                                        <p:strVal val="visible"/>
                                      </p:to>
                                    </p:set>
                                    <p:animEffect transition="in" filter="circle(in)">
                                      <p:cBhvr>
                                        <p:cTn id="21" dur="2000"/>
                                        <p:tgtEl>
                                          <p:spTgt spid="343243"/>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43244"/>
                                        </p:tgtEl>
                                        <p:attrNameLst>
                                          <p:attrName>style.visibility</p:attrName>
                                        </p:attrNameLst>
                                      </p:cBhvr>
                                      <p:to>
                                        <p:strVal val="visible"/>
                                      </p:to>
                                    </p:set>
                                    <p:animEffect transition="in" filter="circle(in)">
                                      <p:cBhvr>
                                        <p:cTn id="24" dur="2000"/>
                                        <p:tgtEl>
                                          <p:spTgt spid="34324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43245"/>
                                        </p:tgtEl>
                                        <p:attrNameLst>
                                          <p:attrName>style.visibility</p:attrName>
                                        </p:attrNameLst>
                                      </p:cBhvr>
                                      <p:to>
                                        <p:strVal val="visible"/>
                                      </p:to>
                                    </p:set>
                                    <p:animEffect transition="in" filter="circle(in)">
                                      <p:cBhvr>
                                        <p:cTn id="27" dur="2000"/>
                                        <p:tgtEl>
                                          <p:spTgt spid="343245"/>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43246"/>
                                        </p:tgtEl>
                                        <p:attrNameLst>
                                          <p:attrName>style.visibility</p:attrName>
                                        </p:attrNameLst>
                                      </p:cBhvr>
                                      <p:to>
                                        <p:strVal val="visible"/>
                                      </p:to>
                                    </p:set>
                                    <p:animEffect transition="in" filter="circle(in)">
                                      <p:cBhvr>
                                        <p:cTn id="30" dur="2000"/>
                                        <p:tgtEl>
                                          <p:spTgt spid="343246"/>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43247"/>
                                        </p:tgtEl>
                                        <p:attrNameLst>
                                          <p:attrName>style.visibility</p:attrName>
                                        </p:attrNameLst>
                                      </p:cBhvr>
                                      <p:to>
                                        <p:strVal val="visible"/>
                                      </p:to>
                                    </p:set>
                                    <p:animEffect transition="in" filter="circle(in)">
                                      <p:cBhvr>
                                        <p:cTn id="33" dur="2000"/>
                                        <p:tgtEl>
                                          <p:spTgt spid="343247"/>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43248"/>
                                        </p:tgtEl>
                                        <p:attrNameLst>
                                          <p:attrName>style.visibility</p:attrName>
                                        </p:attrNameLst>
                                      </p:cBhvr>
                                      <p:to>
                                        <p:strVal val="visible"/>
                                      </p:to>
                                    </p:set>
                                    <p:animEffect transition="in" filter="circle(in)">
                                      <p:cBhvr>
                                        <p:cTn id="36" dur="2000"/>
                                        <p:tgtEl>
                                          <p:spTgt spid="343248"/>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43249"/>
                                        </p:tgtEl>
                                        <p:attrNameLst>
                                          <p:attrName>style.visibility</p:attrName>
                                        </p:attrNameLst>
                                      </p:cBhvr>
                                      <p:to>
                                        <p:strVal val="visible"/>
                                      </p:to>
                                    </p:set>
                                    <p:animEffect transition="in" filter="circle(in)">
                                      <p:cBhvr>
                                        <p:cTn id="39" dur="2000"/>
                                        <p:tgtEl>
                                          <p:spTgt spid="343249"/>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43271"/>
                                        </p:tgtEl>
                                        <p:attrNameLst>
                                          <p:attrName>style.visibility</p:attrName>
                                        </p:attrNameLst>
                                      </p:cBhvr>
                                      <p:to>
                                        <p:strVal val="visible"/>
                                      </p:to>
                                    </p:set>
                                    <p:animEffect transition="in" filter="circle(in)">
                                      <p:cBhvr>
                                        <p:cTn id="42" dur="2000"/>
                                        <p:tgtEl>
                                          <p:spTgt spid="34327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43272"/>
                                        </p:tgtEl>
                                        <p:attrNameLst>
                                          <p:attrName>style.visibility</p:attrName>
                                        </p:attrNameLst>
                                      </p:cBhvr>
                                      <p:to>
                                        <p:strVal val="visible"/>
                                      </p:to>
                                    </p:set>
                                    <p:animEffect transition="in" filter="circle(in)">
                                      <p:cBhvr>
                                        <p:cTn id="45" dur="2000"/>
                                        <p:tgtEl>
                                          <p:spTgt spid="343272"/>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343273"/>
                                        </p:tgtEl>
                                        <p:attrNameLst>
                                          <p:attrName>style.visibility</p:attrName>
                                        </p:attrNameLst>
                                      </p:cBhvr>
                                      <p:to>
                                        <p:strVal val="visible"/>
                                      </p:to>
                                    </p:set>
                                    <p:animEffect transition="in" filter="circle(in)">
                                      <p:cBhvr>
                                        <p:cTn id="48" dur="2000"/>
                                        <p:tgtEl>
                                          <p:spTgt spid="343273"/>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343274"/>
                                        </p:tgtEl>
                                        <p:attrNameLst>
                                          <p:attrName>style.visibility</p:attrName>
                                        </p:attrNameLst>
                                      </p:cBhvr>
                                      <p:to>
                                        <p:strVal val="visible"/>
                                      </p:to>
                                    </p:set>
                                    <p:animEffect transition="in" filter="circle(in)">
                                      <p:cBhvr>
                                        <p:cTn id="51" dur="2000"/>
                                        <p:tgtEl>
                                          <p:spTgt spid="343274"/>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343275"/>
                                        </p:tgtEl>
                                        <p:attrNameLst>
                                          <p:attrName>style.visibility</p:attrName>
                                        </p:attrNameLst>
                                      </p:cBhvr>
                                      <p:to>
                                        <p:strVal val="visible"/>
                                      </p:to>
                                    </p:set>
                                    <p:animEffect transition="in" filter="circle(in)">
                                      <p:cBhvr>
                                        <p:cTn id="54" dur="2000"/>
                                        <p:tgtEl>
                                          <p:spTgt spid="343275"/>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43276"/>
                                        </p:tgtEl>
                                        <p:attrNameLst>
                                          <p:attrName>style.visibility</p:attrName>
                                        </p:attrNameLst>
                                      </p:cBhvr>
                                      <p:to>
                                        <p:strVal val="visible"/>
                                      </p:to>
                                    </p:set>
                                    <p:animEffect transition="in" filter="circle(in)">
                                      <p:cBhvr>
                                        <p:cTn id="57" dur="2000"/>
                                        <p:tgtEl>
                                          <p:spTgt spid="343276"/>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43277"/>
                                        </p:tgtEl>
                                        <p:attrNameLst>
                                          <p:attrName>style.visibility</p:attrName>
                                        </p:attrNameLst>
                                      </p:cBhvr>
                                      <p:to>
                                        <p:strVal val="visible"/>
                                      </p:to>
                                    </p:set>
                                    <p:animEffect transition="in" filter="circle(in)">
                                      <p:cBhvr>
                                        <p:cTn id="60" dur="2000"/>
                                        <p:tgtEl>
                                          <p:spTgt spid="343277"/>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343278"/>
                                        </p:tgtEl>
                                        <p:attrNameLst>
                                          <p:attrName>style.visibility</p:attrName>
                                        </p:attrNameLst>
                                      </p:cBhvr>
                                      <p:to>
                                        <p:strVal val="visible"/>
                                      </p:to>
                                    </p:set>
                                    <p:animEffect transition="in" filter="circle(in)">
                                      <p:cBhvr>
                                        <p:cTn id="63" dur="2000"/>
                                        <p:tgtEl>
                                          <p:spTgt spid="343278"/>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343279"/>
                                        </p:tgtEl>
                                        <p:attrNameLst>
                                          <p:attrName>style.visibility</p:attrName>
                                        </p:attrNameLst>
                                      </p:cBhvr>
                                      <p:to>
                                        <p:strVal val="visible"/>
                                      </p:to>
                                    </p:set>
                                    <p:animEffect transition="in" filter="circle(in)">
                                      <p:cBhvr>
                                        <p:cTn id="66" dur="2000"/>
                                        <p:tgtEl>
                                          <p:spTgt spid="343279"/>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343280"/>
                                        </p:tgtEl>
                                        <p:attrNameLst>
                                          <p:attrName>style.visibility</p:attrName>
                                        </p:attrNameLst>
                                      </p:cBhvr>
                                      <p:to>
                                        <p:strVal val="visible"/>
                                      </p:to>
                                    </p:set>
                                    <p:animEffect transition="in" filter="circle(in)">
                                      <p:cBhvr>
                                        <p:cTn id="69" dur="2000"/>
                                        <p:tgtEl>
                                          <p:spTgt spid="343280"/>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343281"/>
                                        </p:tgtEl>
                                        <p:attrNameLst>
                                          <p:attrName>style.visibility</p:attrName>
                                        </p:attrNameLst>
                                      </p:cBhvr>
                                      <p:to>
                                        <p:strVal val="visible"/>
                                      </p:to>
                                    </p:set>
                                    <p:animEffect transition="in" filter="circle(in)">
                                      <p:cBhvr>
                                        <p:cTn id="72" dur="2000"/>
                                        <p:tgtEl>
                                          <p:spTgt spid="343281"/>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343282"/>
                                        </p:tgtEl>
                                        <p:attrNameLst>
                                          <p:attrName>style.visibility</p:attrName>
                                        </p:attrNameLst>
                                      </p:cBhvr>
                                      <p:to>
                                        <p:strVal val="visible"/>
                                      </p:to>
                                    </p:set>
                                    <p:animEffect transition="in" filter="circle(in)">
                                      <p:cBhvr>
                                        <p:cTn id="75" dur="2000"/>
                                        <p:tgtEl>
                                          <p:spTgt spid="343282"/>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343283"/>
                                        </p:tgtEl>
                                        <p:attrNameLst>
                                          <p:attrName>style.visibility</p:attrName>
                                        </p:attrNameLst>
                                      </p:cBhvr>
                                      <p:to>
                                        <p:strVal val="visible"/>
                                      </p:to>
                                    </p:set>
                                    <p:animEffect transition="in" filter="circle(in)">
                                      <p:cBhvr>
                                        <p:cTn id="78" dur="2000"/>
                                        <p:tgtEl>
                                          <p:spTgt spid="343283"/>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343284"/>
                                        </p:tgtEl>
                                        <p:attrNameLst>
                                          <p:attrName>style.visibility</p:attrName>
                                        </p:attrNameLst>
                                      </p:cBhvr>
                                      <p:to>
                                        <p:strVal val="visible"/>
                                      </p:to>
                                    </p:set>
                                    <p:animEffect transition="in" filter="circle(in)">
                                      <p:cBhvr>
                                        <p:cTn id="81" dur="2000"/>
                                        <p:tgtEl>
                                          <p:spTgt spid="34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244" grpId="0" animBg="1"/>
      <p:bldP spid="343245" grpId="0" animBg="1"/>
      <p:bldP spid="343246" grpId="0" animBg="1"/>
      <p:bldP spid="343247" grpId="0" animBg="1"/>
      <p:bldP spid="343248" grpId="0" animBg="1"/>
      <p:bldP spid="343249" grpId="0" animBg="1"/>
      <p:bldP spid="343271" grpId="0"/>
      <p:bldP spid="343272" grpId="0"/>
      <p:bldP spid="343273" grpId="0"/>
      <p:bldP spid="343274" grpId="0"/>
      <p:bldP spid="343275" grpId="0"/>
      <p:bldP spid="343276" grpId="0"/>
      <p:bldP spid="343277" grpId="0"/>
      <p:bldP spid="343278" grpId="0"/>
      <p:bldP spid="343279" grpId="0"/>
      <p:bldP spid="343280" grpId="0"/>
      <p:bldP spid="343281" grpId="0"/>
      <p:bldP spid="343282" grpId="0"/>
      <p:bldP spid="343283" grpId="0"/>
      <p:bldP spid="34328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p:cNvSpPr>
          <p:nvPr>
            <p:ph type="body" idx="4294967295"/>
          </p:nvPr>
        </p:nvSpPr>
        <p:spPr>
          <a:xfrm>
            <a:off x="0" y="1052513"/>
            <a:ext cx="8820150" cy="4537075"/>
          </a:xfrm>
        </p:spPr>
        <p:txBody>
          <a:bodyPr/>
          <a:lstStyle/>
          <a:p>
            <a:pPr>
              <a:spcAft>
                <a:spcPct val="20000"/>
              </a:spcAft>
              <a:buFont typeface="Wingdings" panose="05000000000000000000" pitchFamily="2" charset="2"/>
              <a:buChar char="l"/>
            </a:pPr>
            <a:r>
              <a:rPr lang="zh-CN" altLang="en-US" b="0" dirty="0">
                <a:ea typeface="黑体" pitchFamily="49" charset="-122"/>
              </a:rPr>
              <a:t>逻辑地址结构</a:t>
            </a:r>
            <a:endParaRPr lang="zh-CN" altLang="en-US" b="0" dirty="0">
              <a:ea typeface="黑体" pitchFamily="49" charset="-122"/>
            </a:endParaRPr>
          </a:p>
          <a:p>
            <a:pPr>
              <a:spcAft>
                <a:spcPct val="20000"/>
              </a:spcAft>
              <a:buFont typeface="Wingdings" panose="05000000000000000000" pitchFamily="2" charset="2"/>
              <a:buNone/>
            </a:pPr>
            <a:r>
              <a:rPr lang="zh-CN" altLang="en-US" sz="2400" b="0" dirty="0">
                <a:ea typeface="楷体_GB2312" pitchFamily="49" charset="-122"/>
              </a:rPr>
              <a:t>                                 </a:t>
            </a:r>
            <a:r>
              <a:rPr lang="zh-CN" altLang="en-US" sz="2400" dirty="0">
                <a:solidFill>
                  <a:srgbClr val="FF0000"/>
                </a:solidFill>
                <a:ea typeface="楷体_GB2312" pitchFamily="49" charset="-122"/>
              </a:rPr>
              <a:t>页号</a:t>
            </a:r>
            <a:r>
              <a:rPr lang="en-US" altLang="zh-CN" sz="2400" b="0" dirty="0">
                <a:ea typeface="楷体_GB2312" pitchFamily="49" charset="-122"/>
              </a:rPr>
              <a:t>+</a:t>
            </a:r>
            <a:r>
              <a:rPr lang="zh-CN" altLang="en-US" sz="2400" dirty="0">
                <a:solidFill>
                  <a:srgbClr val="FF0000"/>
                </a:solidFill>
                <a:ea typeface="楷体_GB2312" pitchFamily="49" charset="-122"/>
              </a:rPr>
              <a:t>页内偏移量</a:t>
            </a:r>
            <a:r>
              <a:rPr lang="zh-CN" altLang="en-US" sz="2400" b="0" dirty="0">
                <a:ea typeface="楷体_GB2312" pitchFamily="49" charset="-122"/>
              </a:rPr>
              <a:t>（页内地址） </a:t>
            </a:r>
            <a:endParaRPr lang="zh-CN" altLang="en-US" sz="2400" b="0" dirty="0">
              <a:ea typeface="楷体_GB2312" pitchFamily="49" charset="-122"/>
            </a:endParaRPr>
          </a:p>
        </p:txBody>
      </p:sp>
      <p:sp>
        <p:nvSpPr>
          <p:cNvPr id="34816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48257" name="Group 97"/>
          <p:cNvGraphicFramePr>
            <a:graphicFrameLocks noGrp="1"/>
          </p:cNvGraphicFramePr>
          <p:nvPr/>
        </p:nvGraphicFramePr>
        <p:xfrm>
          <a:off x="1835150" y="3357563"/>
          <a:ext cx="5473700" cy="576263"/>
        </p:xfrm>
        <a:graphic>
          <a:graphicData uri="http://schemas.openxmlformats.org/drawingml/2006/table">
            <a:tbl>
              <a:tblPr/>
              <a:tblGrid>
                <a:gridCol w="3673475"/>
                <a:gridCol w="1800225"/>
              </a:tblGrid>
              <a:tr h="576263">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页号</a:t>
                      </a: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rPr>
                        <a:t>P</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页内偏移量</a:t>
                      </a: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rPr>
                        <a:t>W</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258" name="Text Box 98"/>
          <p:cNvSpPr txBox="1">
            <a:spLocks noChangeArrowheads="1"/>
          </p:cNvSpPr>
          <p:nvPr/>
        </p:nvSpPr>
        <p:spPr bwMode="auto">
          <a:xfrm>
            <a:off x="1619250" y="29257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31</a:t>
            </a:r>
            <a:endParaRPr lang="en-US" altLang="zh-CN" sz="2000"/>
          </a:p>
        </p:txBody>
      </p:sp>
      <p:sp>
        <p:nvSpPr>
          <p:cNvPr id="348259" name="Text Box 99"/>
          <p:cNvSpPr txBox="1">
            <a:spLocks noChangeArrowheads="1"/>
          </p:cNvSpPr>
          <p:nvPr/>
        </p:nvSpPr>
        <p:spPr bwMode="auto">
          <a:xfrm>
            <a:off x="5076825" y="29606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endParaRPr lang="en-US" altLang="zh-CN" sz="2000"/>
          </a:p>
        </p:txBody>
      </p:sp>
      <p:sp>
        <p:nvSpPr>
          <p:cNvPr id="348260" name="Text Box 100"/>
          <p:cNvSpPr txBox="1">
            <a:spLocks noChangeArrowheads="1"/>
          </p:cNvSpPr>
          <p:nvPr/>
        </p:nvSpPr>
        <p:spPr bwMode="auto">
          <a:xfrm>
            <a:off x="5508625" y="29606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11</a:t>
            </a:r>
            <a:endParaRPr lang="en-US" altLang="zh-CN" sz="2000"/>
          </a:p>
        </p:txBody>
      </p:sp>
      <p:sp>
        <p:nvSpPr>
          <p:cNvPr id="348261" name="Text Box 101"/>
          <p:cNvSpPr txBox="1">
            <a:spLocks noChangeArrowheads="1"/>
          </p:cNvSpPr>
          <p:nvPr/>
        </p:nvSpPr>
        <p:spPr bwMode="auto">
          <a:xfrm>
            <a:off x="7091363" y="29972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0</a:t>
            </a:r>
            <a:endParaRPr lang="en-US" altLang="zh-CN" sz="2000"/>
          </a:p>
        </p:txBody>
      </p:sp>
      <p:sp>
        <p:nvSpPr>
          <p:cNvPr id="348262" name="Text Box 102"/>
          <p:cNvSpPr txBox="1">
            <a:spLocks noChangeArrowheads="1"/>
          </p:cNvSpPr>
          <p:nvPr/>
        </p:nvSpPr>
        <p:spPr bwMode="auto">
          <a:xfrm>
            <a:off x="1692275" y="4724400"/>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32</a:t>
            </a:r>
            <a:r>
              <a:rPr lang="zh-CN" altLang="en-US" dirty="0"/>
              <a:t>位机的分页存储系统逻辑地址结构示意图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62">
                                            <p:txEl>
                                              <p:pRg st="0" end="0"/>
                                            </p:txEl>
                                          </p:spTgt>
                                        </p:tgtEl>
                                        <p:attrNameLst>
                                          <p:attrName>style.visibility</p:attrName>
                                        </p:attrNameLst>
                                      </p:cBhvr>
                                      <p:to>
                                        <p:strVal val="visible"/>
                                      </p:to>
                                    </p:set>
                                    <p:anim calcmode="lin" valueType="num">
                                      <p:cBhvr additive="base">
                                        <p:cTn id="7" dur="500" fill="hold"/>
                                        <p:tgtEl>
                                          <p:spTgt spid="348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48162">
                                            <p:txEl>
                                              <p:pRg st="1" end="1"/>
                                            </p:txEl>
                                          </p:spTgt>
                                        </p:tgtEl>
                                        <p:attrNameLst>
                                          <p:attrName>style.visibility</p:attrName>
                                        </p:attrNameLst>
                                      </p:cBhvr>
                                      <p:to>
                                        <p:strVal val="visible"/>
                                      </p:to>
                                    </p:set>
                                    <p:animEffect transition="in" filter="circle(in)">
                                      <p:cBhvr>
                                        <p:cTn id="13" dur="2000"/>
                                        <p:tgtEl>
                                          <p:spTgt spid="34816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48257"/>
                                        </p:tgtEl>
                                        <p:attrNameLst>
                                          <p:attrName>style.visibility</p:attrName>
                                        </p:attrNameLst>
                                      </p:cBhvr>
                                      <p:to>
                                        <p:strVal val="visible"/>
                                      </p:to>
                                    </p:set>
                                    <p:animEffect transition="in" filter="circle(in)">
                                      <p:cBhvr>
                                        <p:cTn id="18" dur="2000"/>
                                        <p:tgtEl>
                                          <p:spTgt spid="348257"/>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48258"/>
                                        </p:tgtEl>
                                        <p:attrNameLst>
                                          <p:attrName>style.visibility</p:attrName>
                                        </p:attrNameLst>
                                      </p:cBhvr>
                                      <p:to>
                                        <p:strVal val="visible"/>
                                      </p:to>
                                    </p:set>
                                    <p:animEffect transition="in" filter="circle(in)">
                                      <p:cBhvr>
                                        <p:cTn id="21" dur="2000"/>
                                        <p:tgtEl>
                                          <p:spTgt spid="34825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48259"/>
                                        </p:tgtEl>
                                        <p:attrNameLst>
                                          <p:attrName>style.visibility</p:attrName>
                                        </p:attrNameLst>
                                      </p:cBhvr>
                                      <p:to>
                                        <p:strVal val="visible"/>
                                      </p:to>
                                    </p:set>
                                    <p:animEffect transition="in" filter="circle(in)">
                                      <p:cBhvr>
                                        <p:cTn id="24" dur="2000"/>
                                        <p:tgtEl>
                                          <p:spTgt spid="348259"/>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48260"/>
                                        </p:tgtEl>
                                        <p:attrNameLst>
                                          <p:attrName>style.visibility</p:attrName>
                                        </p:attrNameLst>
                                      </p:cBhvr>
                                      <p:to>
                                        <p:strVal val="visible"/>
                                      </p:to>
                                    </p:set>
                                    <p:animEffect transition="in" filter="circle(in)">
                                      <p:cBhvr>
                                        <p:cTn id="27" dur="2000"/>
                                        <p:tgtEl>
                                          <p:spTgt spid="348260"/>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48261"/>
                                        </p:tgtEl>
                                        <p:attrNameLst>
                                          <p:attrName>style.visibility</p:attrName>
                                        </p:attrNameLst>
                                      </p:cBhvr>
                                      <p:to>
                                        <p:strVal val="visible"/>
                                      </p:to>
                                    </p:set>
                                    <p:animEffect transition="in" filter="circle(in)">
                                      <p:cBhvr>
                                        <p:cTn id="30" dur="2000"/>
                                        <p:tgtEl>
                                          <p:spTgt spid="34826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48262"/>
                                        </p:tgtEl>
                                        <p:attrNameLst>
                                          <p:attrName>style.visibility</p:attrName>
                                        </p:attrNameLst>
                                      </p:cBhvr>
                                      <p:to>
                                        <p:strVal val="visible"/>
                                      </p:to>
                                    </p:set>
                                    <p:animEffect transition="in" filter="circle(in)">
                                      <p:cBhvr>
                                        <p:cTn id="35" dur="2000"/>
                                        <p:tgtEl>
                                          <p:spTgt spid="348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8" grpId="0"/>
      <p:bldP spid="348259" grpId="0"/>
      <p:bldP spid="348260" grpId="0"/>
      <p:bldP spid="348261" grpId="0"/>
      <p:bldP spid="34826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p:cNvSpPr>
          <p:nvPr>
            <p:ph type="body" sz="half" idx="4294967295"/>
          </p:nvPr>
        </p:nvSpPr>
        <p:spPr>
          <a:xfrm>
            <a:off x="0" y="1163638"/>
            <a:ext cx="8893175" cy="4929187"/>
          </a:xfrm>
        </p:spPr>
        <p:txBody>
          <a:bodyPr/>
          <a:lstStyle/>
          <a:p>
            <a:pPr>
              <a:spcAft>
                <a:spcPct val="20000"/>
              </a:spcAft>
              <a:buFont typeface="Wingdings" panose="05000000000000000000" pitchFamily="2" charset="2"/>
              <a:buChar char="l"/>
            </a:pPr>
            <a:r>
              <a:rPr lang="zh-CN" altLang="en-US" b="0" dirty="0">
                <a:ea typeface="黑体" pitchFamily="49" charset="-122"/>
              </a:rPr>
              <a:t>页号与页内地址的计算</a:t>
            </a:r>
            <a:endParaRPr lang="zh-CN" altLang="en-US" b="0" dirty="0">
              <a:ea typeface="黑体" pitchFamily="49" charset="-122"/>
            </a:endParaRPr>
          </a:p>
          <a:p>
            <a:pPr>
              <a:spcAft>
                <a:spcPct val="20000"/>
              </a:spcAft>
              <a:buFont typeface="Wingdings" panose="05000000000000000000" pitchFamily="2" charset="2"/>
              <a:buNone/>
            </a:pPr>
            <a:r>
              <a:rPr lang="zh-CN" altLang="en-US" sz="2000" b="0" dirty="0">
                <a:ea typeface="楷体_GB2312" pitchFamily="49" charset="-122"/>
              </a:rPr>
              <a:t>             </a:t>
            </a:r>
            <a:r>
              <a:rPr lang="zh-CN" altLang="en-US" sz="2400" b="0" dirty="0">
                <a:ea typeface="楷体_GB2312" pitchFamily="49" charset="-122"/>
              </a:rPr>
              <a:t>对于某特定机器，其地址结构是一定的。若给定一个逻辑地址空间中的地址为</a:t>
            </a:r>
            <a:r>
              <a:rPr lang="en-US" altLang="zh-CN" sz="2400" b="0" dirty="0">
                <a:ea typeface="楷体_GB2312" pitchFamily="49" charset="-122"/>
              </a:rPr>
              <a:t>A</a:t>
            </a:r>
            <a:r>
              <a:rPr lang="zh-CN" altLang="en-US" sz="2400" b="0" dirty="0">
                <a:ea typeface="楷体_GB2312" pitchFamily="49" charset="-122"/>
              </a:rPr>
              <a:t>，页面的大小为</a:t>
            </a:r>
            <a:r>
              <a:rPr lang="en-US" altLang="zh-CN" sz="2400" b="0" dirty="0">
                <a:ea typeface="楷体_GB2312" pitchFamily="49" charset="-122"/>
              </a:rPr>
              <a:t>L</a:t>
            </a:r>
            <a:r>
              <a:rPr lang="zh-CN" altLang="en-US" sz="2400" b="0" dirty="0">
                <a:ea typeface="楷体_GB2312" pitchFamily="49" charset="-122"/>
              </a:rPr>
              <a:t>，则页号</a:t>
            </a:r>
            <a:r>
              <a:rPr lang="en-US" altLang="zh-CN" sz="2400" b="0" dirty="0">
                <a:ea typeface="楷体_GB2312" pitchFamily="49" charset="-122"/>
              </a:rPr>
              <a:t>P</a:t>
            </a:r>
            <a:r>
              <a:rPr lang="zh-CN" altLang="en-US" sz="2400" b="0" dirty="0">
                <a:ea typeface="楷体_GB2312" pitchFamily="49" charset="-122"/>
              </a:rPr>
              <a:t>和页内地址</a:t>
            </a:r>
            <a:r>
              <a:rPr lang="en-US" altLang="zh-CN" sz="2400" b="0" dirty="0">
                <a:ea typeface="楷体_GB2312" pitchFamily="49" charset="-122"/>
              </a:rPr>
              <a:t>d</a:t>
            </a:r>
            <a:r>
              <a:rPr lang="zh-CN" altLang="en-US" sz="2400" b="0" dirty="0">
                <a:ea typeface="楷体_GB2312" pitchFamily="49" charset="-122"/>
              </a:rPr>
              <a:t>可按下式：</a:t>
            </a:r>
            <a:endParaRPr lang="zh-CN" altLang="en-US" sz="2400" b="0" dirty="0">
              <a:ea typeface="楷体_GB2312" pitchFamily="49" charset="-122"/>
            </a:endParaRPr>
          </a:p>
          <a:p>
            <a:pPr>
              <a:spcAft>
                <a:spcPct val="20000"/>
              </a:spcAft>
              <a:buFont typeface="Wingdings" panose="05000000000000000000" pitchFamily="2" charset="2"/>
              <a:buNone/>
            </a:pPr>
            <a:endParaRPr lang="zh-CN" altLang="en-US" sz="2400" b="0" dirty="0">
              <a:ea typeface="楷体_GB2312" pitchFamily="49" charset="-122"/>
            </a:endParaRPr>
          </a:p>
          <a:p>
            <a:pPr>
              <a:spcAft>
                <a:spcPct val="20000"/>
              </a:spcAft>
              <a:buFont typeface="Wingdings" panose="05000000000000000000" pitchFamily="2" charset="2"/>
              <a:buNone/>
            </a:pPr>
            <a:endParaRPr lang="zh-CN" altLang="en-US" sz="2400" b="0" dirty="0">
              <a:ea typeface="楷体_GB2312" pitchFamily="49" charset="-122"/>
            </a:endParaRPr>
          </a:p>
          <a:p>
            <a:pPr>
              <a:spcAft>
                <a:spcPct val="20000"/>
              </a:spcAft>
              <a:buFont typeface="Wingdings" panose="05000000000000000000" pitchFamily="2" charset="2"/>
              <a:buChar char="l"/>
            </a:pPr>
            <a:r>
              <a:rPr lang="zh-CN" altLang="en-US" b="0" dirty="0">
                <a:ea typeface="黑体" pitchFamily="49" charset="-122"/>
              </a:rPr>
              <a:t>页号与页内地址的计算示例</a:t>
            </a:r>
            <a:endParaRPr lang="zh-CN" altLang="en-US" b="0" dirty="0">
              <a:ea typeface="黑体" pitchFamily="49" charset="-122"/>
            </a:endParaRPr>
          </a:p>
          <a:p>
            <a:pPr>
              <a:spcAft>
                <a:spcPct val="20000"/>
              </a:spcAft>
              <a:buFont typeface="Wingdings" panose="05000000000000000000" pitchFamily="2" charset="2"/>
              <a:buNone/>
            </a:pPr>
            <a:r>
              <a:rPr lang="zh-CN" altLang="en-US" sz="2000" b="0" dirty="0">
                <a:ea typeface="楷体_GB2312" pitchFamily="49" charset="-122"/>
              </a:rPr>
              <a:t>             </a:t>
            </a:r>
            <a:r>
              <a:rPr lang="zh-CN" altLang="en-US" sz="2400" b="0" dirty="0">
                <a:ea typeface="楷体_GB2312" pitchFamily="49" charset="-122"/>
              </a:rPr>
              <a:t>某系统的页面大小为</a:t>
            </a:r>
            <a:r>
              <a:rPr lang="en-US" altLang="zh-CN" sz="2400" b="0" dirty="0">
                <a:ea typeface="楷体_GB2312" pitchFamily="49" charset="-122"/>
              </a:rPr>
              <a:t>1 KB</a:t>
            </a:r>
            <a:r>
              <a:rPr lang="zh-CN" altLang="en-US" sz="2400" b="0" dirty="0">
                <a:ea typeface="楷体_GB2312" pitchFamily="49" charset="-122"/>
              </a:rPr>
              <a:t>，设</a:t>
            </a:r>
            <a:r>
              <a:rPr lang="en-US" altLang="zh-CN" sz="2400" b="0" dirty="0">
                <a:ea typeface="楷体_GB2312" pitchFamily="49" charset="-122"/>
              </a:rPr>
              <a:t>A = 2170 B</a:t>
            </a:r>
            <a:r>
              <a:rPr lang="zh-CN" altLang="en-US" sz="2400" b="0" dirty="0">
                <a:ea typeface="楷体_GB2312" pitchFamily="49" charset="-122"/>
              </a:rPr>
              <a:t>，试计算其页号 </a:t>
            </a:r>
            <a:r>
              <a:rPr lang="en-US" altLang="zh-CN" sz="2400" b="0" dirty="0">
                <a:ea typeface="楷体_GB2312" pitchFamily="49" charset="-122"/>
              </a:rPr>
              <a:t>P</a:t>
            </a:r>
            <a:r>
              <a:rPr lang="zh-CN" altLang="en-US" sz="2400" b="0" dirty="0">
                <a:ea typeface="楷体_GB2312" pitchFamily="49" charset="-122"/>
              </a:rPr>
              <a:t>与页内地址</a:t>
            </a:r>
            <a:r>
              <a:rPr lang="en-US" altLang="zh-CN" sz="2400" b="0" dirty="0">
                <a:ea typeface="楷体_GB2312" pitchFamily="49" charset="-122"/>
              </a:rPr>
              <a:t>d</a:t>
            </a:r>
            <a:r>
              <a:rPr lang="zh-CN" altLang="en-US" sz="2400" b="0" dirty="0">
                <a:ea typeface="楷体_GB2312" pitchFamily="49" charset="-122"/>
              </a:rPr>
              <a:t>。</a:t>
            </a:r>
            <a:endParaRPr lang="zh-CN" altLang="en-US" sz="2400" b="0" dirty="0">
              <a:ea typeface="楷体_GB2312" pitchFamily="49" charset="-122"/>
            </a:endParaRPr>
          </a:p>
          <a:p>
            <a:pPr>
              <a:spcAft>
                <a:spcPct val="20000"/>
              </a:spcAft>
              <a:buFont typeface="Wingdings" panose="05000000000000000000" pitchFamily="2" charset="2"/>
              <a:buNone/>
            </a:pPr>
            <a:r>
              <a:rPr lang="zh-CN" altLang="en-US" sz="2400" b="0" dirty="0">
                <a:ea typeface="楷体_GB2312" pitchFamily="49" charset="-122"/>
              </a:rPr>
              <a:t>                                   </a:t>
            </a:r>
            <a:r>
              <a:rPr lang="en-US" altLang="zh-CN" sz="2400" b="0" dirty="0">
                <a:ea typeface="楷体_GB2312" pitchFamily="49" charset="-122"/>
              </a:rPr>
              <a:t>P = 2</a:t>
            </a:r>
            <a:r>
              <a:rPr lang="zh-CN" altLang="en-US" sz="2400" b="0" dirty="0">
                <a:ea typeface="楷体_GB2312" pitchFamily="49" charset="-122"/>
              </a:rPr>
              <a:t>，</a:t>
            </a:r>
            <a:r>
              <a:rPr lang="en-US" altLang="zh-CN" sz="2400" b="0" dirty="0">
                <a:ea typeface="楷体_GB2312" pitchFamily="49" charset="-122"/>
              </a:rPr>
              <a:t>d = 122</a:t>
            </a:r>
            <a:endParaRPr lang="en-US" altLang="zh-CN" sz="2400" b="0" dirty="0">
              <a:ea typeface="楷体_GB2312" pitchFamily="49" charset="-122"/>
            </a:endParaRPr>
          </a:p>
        </p:txBody>
      </p:sp>
      <p:graphicFrame>
        <p:nvGraphicFramePr>
          <p:cNvPr id="351249" name="Object 17"/>
          <p:cNvGraphicFramePr>
            <a:graphicFrameLocks noGrp="1" noChangeAspect="1"/>
          </p:cNvGraphicFramePr>
          <p:nvPr>
            <p:ph sz="half" idx="4294967295"/>
          </p:nvPr>
        </p:nvGraphicFramePr>
        <p:xfrm>
          <a:off x="2771750" y="2807965"/>
          <a:ext cx="3600450" cy="981075"/>
        </p:xfrm>
        <a:graphic>
          <a:graphicData uri="http://schemas.openxmlformats.org/presentationml/2006/ole">
            <mc:AlternateContent xmlns:mc="http://schemas.openxmlformats.org/markup-compatibility/2006">
              <mc:Choice xmlns:v="urn:schemas-microsoft-com:vml" Requires="v">
                <p:oleObj spid="_x0000_s351380" name="公式" r:id="rId1" imgW="1587500" imgH="431800" progId="Equation.3">
                  <p:embed/>
                </p:oleObj>
              </mc:Choice>
              <mc:Fallback>
                <p:oleObj name="公式" r:id="rId1" imgW="1587500" imgH="4318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50" y="2807965"/>
                        <a:ext cx="360045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3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 calcmode="lin" valueType="num">
                                      <p:cBhvr additive="base">
                                        <p:cTn id="7" dur="500" fill="hold"/>
                                        <p:tgtEl>
                                          <p:spTgt spid="3512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51234">
                                            <p:txEl>
                                              <p:pRg st="1" end="1"/>
                                            </p:txEl>
                                          </p:spTgt>
                                        </p:tgtEl>
                                        <p:attrNameLst>
                                          <p:attrName>style.visibility</p:attrName>
                                        </p:attrNameLst>
                                      </p:cBhvr>
                                      <p:to>
                                        <p:strVal val="visible"/>
                                      </p:to>
                                    </p:set>
                                    <p:animEffect transition="in" filter="circle(in)">
                                      <p:cBhvr>
                                        <p:cTn id="13" dur="2000"/>
                                        <p:tgtEl>
                                          <p:spTgt spid="35123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51249"/>
                                        </p:tgtEl>
                                        <p:attrNameLst>
                                          <p:attrName>style.visibility</p:attrName>
                                        </p:attrNameLst>
                                      </p:cBhvr>
                                      <p:to>
                                        <p:strVal val="visible"/>
                                      </p:to>
                                    </p:set>
                                    <p:animEffect transition="in" filter="circle(in)">
                                      <p:cBhvr>
                                        <p:cTn id="18" dur="2000"/>
                                        <p:tgtEl>
                                          <p:spTgt spid="35124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51234">
                                            <p:txEl>
                                              <p:pRg st="4" end="4"/>
                                            </p:txEl>
                                          </p:spTgt>
                                        </p:tgtEl>
                                        <p:attrNameLst>
                                          <p:attrName>style.visibility</p:attrName>
                                        </p:attrNameLst>
                                      </p:cBhvr>
                                      <p:to>
                                        <p:strVal val="visible"/>
                                      </p:to>
                                    </p:set>
                                    <p:anim calcmode="lin" valueType="num">
                                      <p:cBhvr additive="base">
                                        <p:cTn id="23" dur="1000" fill="hold"/>
                                        <p:tgtEl>
                                          <p:spTgt spid="351234">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512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51234">
                                            <p:txEl>
                                              <p:pRg st="5" end="5"/>
                                            </p:txEl>
                                          </p:spTgt>
                                        </p:tgtEl>
                                        <p:attrNameLst>
                                          <p:attrName>style.visibility</p:attrName>
                                        </p:attrNameLst>
                                      </p:cBhvr>
                                      <p:to>
                                        <p:strVal val="visible"/>
                                      </p:to>
                                    </p:set>
                                    <p:animEffect transition="in" filter="circle(in)">
                                      <p:cBhvr>
                                        <p:cTn id="29" dur="2000"/>
                                        <p:tgtEl>
                                          <p:spTgt spid="35123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51234">
                                            <p:txEl>
                                              <p:pRg st="6" end="6"/>
                                            </p:txEl>
                                          </p:spTgt>
                                        </p:tgtEl>
                                        <p:attrNameLst>
                                          <p:attrName>style.visibility</p:attrName>
                                        </p:attrNameLst>
                                      </p:cBhvr>
                                      <p:to>
                                        <p:strVal val="visible"/>
                                      </p:to>
                                    </p:set>
                                    <p:animEffect transition="in" filter="circle(in)">
                                      <p:cBhvr>
                                        <p:cTn id="34" dur="2000"/>
                                        <p:tgtEl>
                                          <p:spTgt spid="351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p:cNvSpPr>
          <p:nvPr>
            <p:ph type="body" sz="half" idx="4294967295"/>
          </p:nvPr>
        </p:nvSpPr>
        <p:spPr>
          <a:xfrm>
            <a:off x="0" y="1163638"/>
            <a:ext cx="8893175" cy="4929187"/>
          </a:xfrm>
        </p:spPr>
        <p:txBody>
          <a:bodyPr/>
          <a:lstStyle/>
          <a:p>
            <a:pPr>
              <a:spcAft>
                <a:spcPct val="20000"/>
              </a:spcAft>
              <a:buFont typeface="Wingdings" panose="05000000000000000000" pitchFamily="2" charset="2"/>
              <a:buChar char="l"/>
            </a:pPr>
            <a:r>
              <a:rPr lang="zh-CN" altLang="en-US" b="0" dirty="0">
                <a:ea typeface="黑体" pitchFamily="49" charset="-122"/>
              </a:rPr>
              <a:t>页表</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作用：记录进程的每个</a:t>
            </a:r>
            <a:r>
              <a:rPr lang="zh-CN" altLang="en-US" dirty="0">
                <a:solidFill>
                  <a:srgbClr val="FF0000"/>
                </a:solidFill>
                <a:ea typeface="楷体_GB2312" pitchFamily="49" charset="-122"/>
              </a:rPr>
              <a:t>页面</a:t>
            </a:r>
            <a:r>
              <a:rPr lang="zh-CN" altLang="en-US" b="0" dirty="0">
                <a:ea typeface="楷体_GB2312" pitchFamily="49" charset="-122"/>
              </a:rPr>
              <a:t>对应的</a:t>
            </a:r>
            <a:r>
              <a:rPr lang="zh-CN" altLang="en-US" dirty="0">
                <a:solidFill>
                  <a:srgbClr val="FF0000"/>
                </a:solidFill>
                <a:ea typeface="楷体_GB2312" pitchFamily="49" charset="-122"/>
              </a:rPr>
              <a:t>页框</a:t>
            </a:r>
            <a:r>
              <a:rPr lang="zh-CN" altLang="en-US" b="0" dirty="0">
                <a:ea typeface="楷体_GB2312" pitchFamily="49" charset="-122"/>
              </a:rPr>
              <a:t>信息。</a:t>
            </a:r>
            <a:endParaRPr lang="zh-CN" altLang="en-US" b="0" dirty="0">
              <a:ea typeface="楷体_GB2312" pitchFamily="49" charset="-122"/>
            </a:endParaRPr>
          </a:p>
          <a:p>
            <a:pPr>
              <a:spcAft>
                <a:spcPct val="20000"/>
              </a:spcAft>
              <a:buFont typeface="Wingdings" panose="05000000000000000000" pitchFamily="2" charset="2"/>
              <a:buNone/>
            </a:pPr>
            <a:endParaRPr lang="zh-CN" altLang="en-US" sz="24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5328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53289" name="Object 9"/>
          <p:cNvGraphicFramePr>
            <a:graphicFrameLocks noChangeAspect="1"/>
          </p:cNvGraphicFramePr>
          <p:nvPr/>
        </p:nvGraphicFramePr>
        <p:xfrm>
          <a:off x="1908175" y="2311400"/>
          <a:ext cx="4824413" cy="3709988"/>
        </p:xfrm>
        <a:graphic>
          <a:graphicData uri="http://schemas.openxmlformats.org/presentationml/2006/ole">
            <mc:AlternateContent xmlns:mc="http://schemas.openxmlformats.org/markup-compatibility/2006">
              <mc:Choice xmlns:v="urn:schemas-microsoft-com:vml" Requires="v">
                <p:oleObj spid="_x0000_s353418" name="" r:id="rId1" imgW="2640965" imgH="2030730" progId="Visio.Drawing.4">
                  <p:embed/>
                </p:oleObj>
              </mc:Choice>
              <mc:Fallback>
                <p:oleObj name="" r:id="rId1" imgW="2640965" imgH="2030730" progId="Visio.Drawing.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311400"/>
                        <a:ext cx="4824413" cy="370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3282">
                                            <p:txEl>
                                              <p:pRg st="0" end="0"/>
                                            </p:txEl>
                                          </p:spTgt>
                                        </p:tgtEl>
                                        <p:attrNameLst>
                                          <p:attrName>style.visibility</p:attrName>
                                        </p:attrNameLst>
                                      </p:cBhvr>
                                      <p:to>
                                        <p:strVal val="visible"/>
                                      </p:to>
                                    </p:set>
                                    <p:anim calcmode="lin" valueType="num">
                                      <p:cBhvr additive="base">
                                        <p:cTn id="7" dur="500" fill="hold"/>
                                        <p:tgtEl>
                                          <p:spTgt spid="353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3282">
                                            <p:txEl>
                                              <p:pRg st="1" end="1"/>
                                            </p:txEl>
                                          </p:spTgt>
                                        </p:tgtEl>
                                        <p:attrNameLst>
                                          <p:attrName>style.visibility</p:attrName>
                                        </p:attrNameLst>
                                      </p:cBhvr>
                                      <p:to>
                                        <p:strVal val="visible"/>
                                      </p:to>
                                    </p:set>
                                    <p:anim calcmode="lin" valueType="num">
                                      <p:cBhvr additive="base">
                                        <p:cTn id="13" dur="500" fill="hold"/>
                                        <p:tgtEl>
                                          <p:spTgt spid="3532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53289"/>
                                        </p:tgtEl>
                                        <p:attrNameLst>
                                          <p:attrName>style.visibility</p:attrName>
                                        </p:attrNameLst>
                                      </p:cBhvr>
                                      <p:to>
                                        <p:strVal val="visible"/>
                                      </p:to>
                                    </p:set>
                                    <p:animEffect transition="in" filter="circle(in)">
                                      <p:cBhvr>
                                        <p:cTn id="19" dur="2000"/>
                                        <p:tgtEl>
                                          <p:spTgt spid="353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p:cNvSpPr>
          <p:nvPr>
            <p:ph type="body" sz="half" idx="4294967295"/>
          </p:nvPr>
        </p:nvSpPr>
        <p:spPr>
          <a:xfrm>
            <a:off x="0" y="1163638"/>
            <a:ext cx="8893175" cy="4929187"/>
          </a:xfrm>
        </p:spPr>
        <p:txBody>
          <a:bodyPr/>
          <a:lstStyle/>
          <a:p>
            <a:pPr>
              <a:spcAft>
                <a:spcPct val="20000"/>
              </a:spcAft>
              <a:buFont typeface="Wingdings" panose="05000000000000000000" pitchFamily="2" charset="2"/>
              <a:buChar char="l"/>
            </a:pPr>
            <a:r>
              <a:rPr lang="zh-CN" altLang="en-US" b="0" dirty="0">
                <a:ea typeface="黑体" pitchFamily="49" charset="-122"/>
              </a:rPr>
              <a:t>页表（续）</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结构示例</a:t>
            </a:r>
            <a:endParaRPr lang="zh-CN" altLang="en-US" b="0" dirty="0">
              <a:ea typeface="楷体_GB2312" pitchFamily="49" charset="-122"/>
            </a:endParaRPr>
          </a:p>
          <a:p>
            <a:pPr>
              <a:spcAft>
                <a:spcPct val="20000"/>
              </a:spcAft>
              <a:buFont typeface="Wingdings" panose="05000000000000000000" pitchFamily="2" charset="2"/>
              <a:buNone/>
            </a:pPr>
            <a:endParaRPr lang="zh-CN" altLang="en-US" sz="24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5430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54357" name="Group 53"/>
          <p:cNvGraphicFramePr>
            <a:graphicFrameLocks noGrp="1"/>
          </p:cNvGraphicFramePr>
          <p:nvPr/>
        </p:nvGraphicFramePr>
        <p:xfrm>
          <a:off x="1042988" y="2405063"/>
          <a:ext cx="7343775" cy="3400425"/>
        </p:xfrm>
        <a:graphic>
          <a:graphicData uri="http://schemas.openxmlformats.org/drawingml/2006/table">
            <a:tbl>
              <a:tblPr/>
              <a:tblGrid>
                <a:gridCol w="1836737"/>
                <a:gridCol w="1835150"/>
                <a:gridCol w="1836738"/>
                <a:gridCol w="1835150"/>
              </a:tblGrid>
              <a:tr h="485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rPr>
                        <a:t>页面号</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页框号</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hlink"/>
                          </a:solidFill>
                          <a:effectLst/>
                          <a:latin typeface="Times New Roman" panose="02020603050405020304" pitchFamily="18" charset="0"/>
                          <a:ea typeface="宋体" pitchFamily="2" charset="-122"/>
                        </a:rPr>
                        <a:t>存在位</a:t>
                      </a:r>
                      <a:endParaRPr kumimoji="0" lang="zh-CN" altLang="en-US" sz="1600" b="1" i="0" u="none" strike="noStrike" cap="none" normalizeH="0" baseline="0" dirty="0" smtClean="0">
                        <a:ln>
                          <a:noFill/>
                        </a:ln>
                        <a:solidFill>
                          <a:schemeClr val="hlink"/>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rgbClr val="FF0000"/>
                          </a:solidFill>
                          <a:effectLst/>
                          <a:latin typeface="Times New Roman" panose="02020603050405020304" pitchFamily="18" charset="0"/>
                          <a:ea typeface="宋体" pitchFamily="2" charset="-122"/>
                        </a:rPr>
                        <a:t>存取控制信息</a:t>
                      </a:r>
                      <a:endParaRPr kumimoji="0" lang="zh-CN" altLang="en-US" sz="1600" b="1" i="0" u="none" strike="noStrike" cap="none" normalizeH="0" baseline="0" dirty="0" smtClean="0">
                        <a:ln>
                          <a:noFill/>
                        </a:ln>
                        <a:solidFill>
                          <a:srgbClr val="FF0000"/>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读、写</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7</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读、写</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读</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rPr>
                        <a:t>读、写</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Arial" panose="020B0604020202020204"/>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Arial" panose="020B0604020202020204"/>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Arial" panose="020B0604020202020204"/>
                          <a:ea typeface="宋体"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n</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rPr>
                        <a:t>写</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 calcmode="lin" valueType="num">
                                      <p:cBhvr additive="base">
                                        <p:cTn id="7" dur="500" fill="hold"/>
                                        <p:tgtEl>
                                          <p:spTgt spid="3543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43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4306">
                                            <p:txEl>
                                              <p:pRg st="1" end="1"/>
                                            </p:txEl>
                                          </p:spTgt>
                                        </p:tgtEl>
                                        <p:attrNameLst>
                                          <p:attrName>style.visibility</p:attrName>
                                        </p:attrNameLst>
                                      </p:cBhvr>
                                      <p:to>
                                        <p:strVal val="visible"/>
                                      </p:to>
                                    </p:set>
                                    <p:anim calcmode="lin" valueType="num">
                                      <p:cBhvr additive="base">
                                        <p:cTn id="13" dur="500" fill="hold"/>
                                        <p:tgtEl>
                                          <p:spTgt spid="3543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43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54357"/>
                                        </p:tgtEl>
                                        <p:attrNameLst>
                                          <p:attrName>style.visibility</p:attrName>
                                        </p:attrNameLst>
                                      </p:cBhvr>
                                      <p:to>
                                        <p:strVal val="visible"/>
                                      </p:to>
                                    </p:set>
                                    <p:animEffect transition="in" filter="circle(in)">
                                      <p:cBhvr>
                                        <p:cTn id="19" dur="2000"/>
                                        <p:tgtEl>
                                          <p:spTgt spid="35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p:cNvSpPr>
          <p:nvPr>
            <p:ph type="body" sz="half" idx="4294967295"/>
          </p:nvPr>
        </p:nvSpPr>
        <p:spPr>
          <a:xfrm>
            <a:off x="0" y="2028825"/>
            <a:ext cx="7380288" cy="2913063"/>
          </a:xfrm>
        </p:spPr>
        <p:txBody>
          <a:bodyPr/>
          <a:lstStyle/>
          <a:p>
            <a:pPr>
              <a:spcAft>
                <a:spcPct val="20000"/>
              </a:spcAft>
              <a:buFont typeface="Wingdings" panose="05000000000000000000" pitchFamily="2" charset="2"/>
              <a:buChar char="l"/>
            </a:pPr>
            <a:r>
              <a:rPr lang="zh-CN" altLang="en-US" b="0" dirty="0">
                <a:ea typeface="黑体" pitchFamily="49" charset="-122"/>
              </a:rPr>
              <a:t>地址转换</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系统能够得到要访问变量或程序的</a:t>
            </a:r>
            <a:r>
              <a:rPr lang="zh-CN" altLang="en-US" dirty="0">
                <a:solidFill>
                  <a:srgbClr val="FF0000"/>
                </a:solidFill>
                <a:ea typeface="楷体_GB2312" pitchFamily="49" charset="-122"/>
              </a:rPr>
              <a:t>逻辑地址</a:t>
            </a:r>
            <a:r>
              <a:rPr lang="zh-CN" altLang="en-US" b="0" dirty="0">
                <a:ea typeface="楷体_GB2312" pitchFamily="49" charset="-122"/>
              </a:rPr>
              <a:t>。</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指令或数据存放在</a:t>
            </a:r>
            <a:r>
              <a:rPr lang="zh-CN" altLang="en-US" dirty="0">
                <a:solidFill>
                  <a:srgbClr val="FF0000"/>
                </a:solidFill>
                <a:ea typeface="楷体_GB2312" pitchFamily="49" charset="-122"/>
              </a:rPr>
              <a:t>物理地址</a:t>
            </a:r>
            <a:r>
              <a:rPr lang="zh-CN" altLang="en-US" b="0" dirty="0">
                <a:ea typeface="楷体_GB2312" pitchFamily="49" charset="-122"/>
              </a:rPr>
              <a:t>中</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地址转换的</a:t>
            </a:r>
            <a:r>
              <a:rPr lang="zh-CN" altLang="en-US" dirty="0">
                <a:solidFill>
                  <a:srgbClr val="FF0000"/>
                </a:solidFill>
                <a:ea typeface="楷体_GB2312" pitchFamily="49" charset="-122"/>
              </a:rPr>
              <a:t>任务</a:t>
            </a:r>
            <a:r>
              <a:rPr lang="zh-CN" altLang="en-US" b="0" dirty="0">
                <a:ea typeface="楷体_GB2312" pitchFamily="49" charset="-122"/>
              </a:rPr>
              <a:t>：将逻辑地址转换为物理地址</a:t>
            </a:r>
            <a:endParaRPr lang="zh-CN" altLang="en-US" b="0" dirty="0">
              <a:ea typeface="楷体_GB2312" pitchFamily="49" charset="-122"/>
            </a:endParaRPr>
          </a:p>
          <a:p>
            <a:pPr lvl="1">
              <a:spcAft>
                <a:spcPct val="20000"/>
              </a:spcAft>
              <a:buFont typeface="Wingdings" panose="05000000000000000000" pitchFamily="2" charset="2"/>
              <a:buChar char="Ø"/>
            </a:pPr>
            <a:endParaRPr lang="zh-CN" altLang="en-US" sz="2000" b="0" dirty="0">
              <a:ea typeface="楷体_GB2312"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5635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6354">
                                            <p:txEl>
                                              <p:pRg st="0" end="0"/>
                                            </p:txEl>
                                          </p:spTgt>
                                        </p:tgtEl>
                                        <p:attrNameLst>
                                          <p:attrName>style.visibility</p:attrName>
                                        </p:attrNameLst>
                                      </p:cBhvr>
                                      <p:to>
                                        <p:strVal val="visible"/>
                                      </p:to>
                                    </p:set>
                                    <p:anim calcmode="lin" valueType="num">
                                      <p:cBhvr additive="base">
                                        <p:cTn id="7" dur="500" fill="hold"/>
                                        <p:tgtEl>
                                          <p:spTgt spid="3563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63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6354">
                                            <p:txEl>
                                              <p:pRg st="1" end="1"/>
                                            </p:txEl>
                                          </p:spTgt>
                                        </p:tgtEl>
                                        <p:attrNameLst>
                                          <p:attrName>style.visibility</p:attrName>
                                        </p:attrNameLst>
                                      </p:cBhvr>
                                      <p:to>
                                        <p:strVal val="visible"/>
                                      </p:to>
                                    </p:set>
                                    <p:anim calcmode="lin" valueType="num">
                                      <p:cBhvr additive="base">
                                        <p:cTn id="13" dur="1000" fill="hold"/>
                                        <p:tgtEl>
                                          <p:spTgt spid="35635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63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6354">
                                            <p:txEl>
                                              <p:pRg st="2" end="2"/>
                                            </p:txEl>
                                          </p:spTgt>
                                        </p:tgtEl>
                                        <p:attrNameLst>
                                          <p:attrName>style.visibility</p:attrName>
                                        </p:attrNameLst>
                                      </p:cBhvr>
                                      <p:to>
                                        <p:strVal val="visible"/>
                                      </p:to>
                                    </p:set>
                                    <p:anim calcmode="lin" valueType="num">
                                      <p:cBhvr additive="base">
                                        <p:cTn id="19" dur="1000" fill="hold"/>
                                        <p:tgtEl>
                                          <p:spTgt spid="35635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563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6354">
                                            <p:txEl>
                                              <p:pRg st="3" end="3"/>
                                            </p:txEl>
                                          </p:spTgt>
                                        </p:tgtEl>
                                        <p:attrNameLst>
                                          <p:attrName>style.visibility</p:attrName>
                                        </p:attrNameLst>
                                      </p:cBhvr>
                                      <p:to>
                                        <p:strVal val="visible"/>
                                      </p:to>
                                    </p:set>
                                    <p:anim calcmode="lin" valueType="num">
                                      <p:cBhvr additive="base">
                                        <p:cTn id="25" dur="1000" fill="hold"/>
                                        <p:tgtEl>
                                          <p:spTgt spid="35635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5635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p:cNvSpPr>
          <p:nvPr>
            <p:ph type="body" sz="half" idx="4294967295"/>
          </p:nvPr>
        </p:nvSpPr>
        <p:spPr>
          <a:xfrm>
            <a:off x="107504" y="1379538"/>
            <a:ext cx="9036496" cy="4641850"/>
          </a:xfrm>
        </p:spPr>
        <p:txBody>
          <a:bodyPr/>
          <a:lstStyle/>
          <a:p>
            <a:pPr marL="457200" indent="-457200">
              <a:spcAft>
                <a:spcPct val="20000"/>
              </a:spcAft>
              <a:buFont typeface="Wingdings" panose="05000000000000000000" pitchFamily="2" charset="2"/>
              <a:buChar char="l"/>
            </a:pPr>
            <a:r>
              <a:rPr lang="zh-CN" altLang="en-US" b="0" dirty="0">
                <a:ea typeface="黑体" pitchFamily="49" charset="-122"/>
              </a:rPr>
              <a:t>地址转换流程</a:t>
            </a:r>
            <a:endParaRPr lang="zh-CN" altLang="en-US" b="0" dirty="0">
              <a:ea typeface="黑体"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根据逻辑地址分离出</a:t>
            </a:r>
            <a:r>
              <a:rPr lang="zh-CN" altLang="en-US" dirty="0">
                <a:solidFill>
                  <a:srgbClr val="FF0000"/>
                </a:solidFill>
                <a:ea typeface="楷体_GB2312" pitchFamily="49" charset="-122"/>
              </a:rPr>
              <a:t>页面号</a:t>
            </a:r>
            <a:r>
              <a:rPr lang="zh-CN" altLang="en-US" b="0" dirty="0">
                <a:ea typeface="楷体_GB2312" pitchFamily="49" charset="-122"/>
              </a:rPr>
              <a:t>和</a:t>
            </a:r>
            <a:r>
              <a:rPr lang="zh-CN" altLang="en-US" dirty="0">
                <a:solidFill>
                  <a:srgbClr val="FF0000"/>
                </a:solidFill>
                <a:ea typeface="楷体_GB2312" pitchFamily="49" charset="-122"/>
              </a:rPr>
              <a:t>页内偏移</a:t>
            </a:r>
            <a:endParaRPr lang="zh-CN" altLang="en-US" dirty="0">
              <a:solidFill>
                <a:srgbClr val="FF0000"/>
              </a:solidFill>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检查</a:t>
            </a:r>
            <a:r>
              <a:rPr lang="zh-CN" altLang="en-US" dirty="0">
                <a:solidFill>
                  <a:schemeClr val="hlink"/>
                </a:solidFill>
                <a:ea typeface="楷体_GB2312" pitchFamily="49" charset="-122"/>
              </a:rPr>
              <a:t>页面号是否非法</a:t>
            </a:r>
            <a:r>
              <a:rPr lang="zh-CN" altLang="en-US" b="0" dirty="0">
                <a:ea typeface="楷体_GB2312" pitchFamily="49" charset="-122"/>
              </a:rPr>
              <a:t>，若非法则产生越界错误，否则继续</a:t>
            </a:r>
            <a:endParaRPr lang="zh-CN" altLang="en-US" b="0" dirty="0">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根据页面号检索页表，获得对应的</a:t>
            </a:r>
            <a:r>
              <a:rPr lang="zh-CN" altLang="en-US" dirty="0">
                <a:solidFill>
                  <a:srgbClr val="FF0000"/>
                </a:solidFill>
                <a:ea typeface="楷体_GB2312" pitchFamily="49" charset="-122"/>
              </a:rPr>
              <a:t>页框号</a:t>
            </a:r>
            <a:endParaRPr lang="zh-CN" altLang="en-US" dirty="0">
              <a:solidFill>
                <a:srgbClr val="FF0000"/>
              </a:solidFill>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检查页表的</a:t>
            </a:r>
            <a:r>
              <a:rPr lang="zh-CN" altLang="en-US" dirty="0">
                <a:solidFill>
                  <a:schemeClr val="hlink"/>
                </a:solidFill>
                <a:ea typeface="楷体_GB2312" pitchFamily="49" charset="-122"/>
              </a:rPr>
              <a:t>访问控制字段</a:t>
            </a:r>
            <a:r>
              <a:rPr lang="zh-CN" altLang="en-US" b="0" dirty="0">
                <a:ea typeface="楷体_GB2312" pitchFamily="49" charset="-122"/>
              </a:rPr>
              <a:t>，确定访问是否合法</a:t>
            </a:r>
            <a:endParaRPr lang="zh-CN" altLang="en-US" b="0" dirty="0">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用页框号乘以页面大小获得其对应的</a:t>
            </a:r>
            <a:r>
              <a:rPr lang="zh-CN" altLang="en-US" dirty="0">
                <a:solidFill>
                  <a:srgbClr val="FF0000"/>
                </a:solidFill>
                <a:ea typeface="楷体_GB2312" pitchFamily="49" charset="-122"/>
              </a:rPr>
              <a:t>起始地址</a:t>
            </a:r>
            <a:r>
              <a:rPr lang="zh-CN" altLang="en-US" b="0" dirty="0">
                <a:ea typeface="楷体_GB2312" pitchFamily="49" charset="-122"/>
              </a:rPr>
              <a:t>，并将其送入物理地址的</a:t>
            </a:r>
            <a:r>
              <a:rPr lang="zh-CN" altLang="en-US" dirty="0">
                <a:solidFill>
                  <a:srgbClr val="FF0000"/>
                </a:solidFill>
                <a:ea typeface="楷体_GB2312" pitchFamily="49" charset="-122"/>
              </a:rPr>
              <a:t>高端</a:t>
            </a:r>
            <a:r>
              <a:rPr lang="zh-CN" altLang="en-US" b="0" dirty="0">
                <a:ea typeface="楷体_GB2312" pitchFamily="49" charset="-122"/>
              </a:rPr>
              <a:t>。</a:t>
            </a:r>
            <a:endParaRPr lang="zh-CN" altLang="en-US" b="0" dirty="0">
              <a:ea typeface="楷体_GB2312" pitchFamily="49" charset="-122"/>
            </a:endParaRPr>
          </a:p>
          <a:p>
            <a:pPr marL="838200" lvl="1" indent="-381000">
              <a:spcAft>
                <a:spcPct val="20000"/>
              </a:spcAft>
              <a:buFont typeface="Wingdings" panose="05000000000000000000" pitchFamily="2" charset="2"/>
              <a:buAutoNum type="circleNumDbPlain"/>
            </a:pPr>
            <a:r>
              <a:rPr lang="zh-CN" altLang="en-US" b="0" dirty="0">
                <a:ea typeface="楷体_GB2312" pitchFamily="49" charset="-122"/>
              </a:rPr>
              <a:t>将</a:t>
            </a:r>
            <a:r>
              <a:rPr lang="zh-CN" altLang="en-US" dirty="0">
                <a:solidFill>
                  <a:srgbClr val="FF0000"/>
                </a:solidFill>
                <a:ea typeface="楷体_GB2312" pitchFamily="49" charset="-122"/>
              </a:rPr>
              <a:t>页内偏移</a:t>
            </a:r>
            <a:r>
              <a:rPr lang="zh-CN" altLang="en-US" b="0" dirty="0">
                <a:ea typeface="楷体_GB2312" pitchFamily="49" charset="-122"/>
              </a:rPr>
              <a:t>送入物理地址的</a:t>
            </a:r>
            <a:r>
              <a:rPr lang="zh-CN" altLang="en-US" dirty="0">
                <a:solidFill>
                  <a:srgbClr val="FF0000"/>
                </a:solidFill>
                <a:ea typeface="楷体_GB2312" pitchFamily="49" charset="-122"/>
              </a:rPr>
              <a:t>低端</a:t>
            </a:r>
            <a:r>
              <a:rPr lang="zh-CN" altLang="en-US" b="0" dirty="0">
                <a:ea typeface="楷体_GB2312" pitchFamily="49" charset="-122"/>
              </a:rPr>
              <a:t>，即形成完整的物理地址。</a:t>
            </a:r>
            <a:endParaRPr lang="zh-CN" altLang="en-US" sz="2000" b="0" dirty="0">
              <a:ea typeface="楷体_GB2312" pitchFamily="49" charset="-122"/>
            </a:endParaRPr>
          </a:p>
        </p:txBody>
      </p:sp>
      <p:sp>
        <p:nvSpPr>
          <p:cNvPr id="35737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7378">
                                            <p:txEl>
                                              <p:pRg st="0" end="0"/>
                                            </p:txEl>
                                          </p:spTgt>
                                        </p:tgtEl>
                                        <p:attrNameLst>
                                          <p:attrName>style.visibility</p:attrName>
                                        </p:attrNameLst>
                                      </p:cBhvr>
                                      <p:to>
                                        <p:strVal val="visible"/>
                                      </p:to>
                                    </p:set>
                                    <p:anim calcmode="lin" valueType="num">
                                      <p:cBhvr additive="base">
                                        <p:cTn id="7" dur="500" fill="hold"/>
                                        <p:tgtEl>
                                          <p:spTgt spid="3573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73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7378">
                                            <p:txEl>
                                              <p:pRg st="1" end="1"/>
                                            </p:txEl>
                                          </p:spTgt>
                                        </p:tgtEl>
                                        <p:attrNameLst>
                                          <p:attrName>style.visibility</p:attrName>
                                        </p:attrNameLst>
                                      </p:cBhvr>
                                      <p:to>
                                        <p:strVal val="visible"/>
                                      </p:to>
                                    </p:set>
                                    <p:anim calcmode="lin" valueType="num">
                                      <p:cBhvr additive="base">
                                        <p:cTn id="13" dur="1000" fill="hold"/>
                                        <p:tgtEl>
                                          <p:spTgt spid="35737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73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7378">
                                            <p:txEl>
                                              <p:pRg st="2" end="2"/>
                                            </p:txEl>
                                          </p:spTgt>
                                        </p:tgtEl>
                                        <p:attrNameLst>
                                          <p:attrName>style.visibility</p:attrName>
                                        </p:attrNameLst>
                                      </p:cBhvr>
                                      <p:to>
                                        <p:strVal val="visible"/>
                                      </p:to>
                                    </p:set>
                                    <p:anim calcmode="lin" valueType="num">
                                      <p:cBhvr additive="base">
                                        <p:cTn id="19" dur="1000" fill="hold"/>
                                        <p:tgtEl>
                                          <p:spTgt spid="35737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573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7378">
                                            <p:txEl>
                                              <p:pRg st="3" end="3"/>
                                            </p:txEl>
                                          </p:spTgt>
                                        </p:tgtEl>
                                        <p:attrNameLst>
                                          <p:attrName>style.visibility</p:attrName>
                                        </p:attrNameLst>
                                      </p:cBhvr>
                                      <p:to>
                                        <p:strVal val="visible"/>
                                      </p:to>
                                    </p:set>
                                    <p:anim calcmode="lin" valueType="num">
                                      <p:cBhvr additive="base">
                                        <p:cTn id="25" dur="1000" fill="hold"/>
                                        <p:tgtEl>
                                          <p:spTgt spid="35737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573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7378">
                                            <p:txEl>
                                              <p:pRg st="4" end="4"/>
                                            </p:txEl>
                                          </p:spTgt>
                                        </p:tgtEl>
                                        <p:attrNameLst>
                                          <p:attrName>style.visibility</p:attrName>
                                        </p:attrNameLst>
                                      </p:cBhvr>
                                      <p:to>
                                        <p:strVal val="visible"/>
                                      </p:to>
                                    </p:set>
                                    <p:anim calcmode="lin" valueType="num">
                                      <p:cBhvr additive="base">
                                        <p:cTn id="31" dur="1000" fill="hold"/>
                                        <p:tgtEl>
                                          <p:spTgt spid="357378">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573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7378">
                                            <p:txEl>
                                              <p:pRg st="5" end="5"/>
                                            </p:txEl>
                                          </p:spTgt>
                                        </p:tgtEl>
                                        <p:attrNameLst>
                                          <p:attrName>style.visibility</p:attrName>
                                        </p:attrNameLst>
                                      </p:cBhvr>
                                      <p:to>
                                        <p:strVal val="visible"/>
                                      </p:to>
                                    </p:set>
                                    <p:anim calcmode="lin" valueType="num">
                                      <p:cBhvr additive="base">
                                        <p:cTn id="37" dur="1000" fill="hold"/>
                                        <p:tgtEl>
                                          <p:spTgt spid="357378">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5737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57378">
                                            <p:txEl>
                                              <p:pRg st="6" end="6"/>
                                            </p:txEl>
                                          </p:spTgt>
                                        </p:tgtEl>
                                        <p:attrNameLst>
                                          <p:attrName>style.visibility</p:attrName>
                                        </p:attrNameLst>
                                      </p:cBhvr>
                                      <p:to>
                                        <p:strVal val="visible"/>
                                      </p:to>
                                    </p:set>
                                    <p:anim calcmode="lin" valueType="num">
                                      <p:cBhvr additive="base">
                                        <p:cTn id="43" dur="1000" fill="hold"/>
                                        <p:tgtEl>
                                          <p:spTgt spid="357378">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5737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标题 1"/>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3.1.2 </a:t>
            </a:r>
            <a:r>
              <a:rPr kumimoji="0" lang="zh-CN" altLang="en-US" sz="4000" b="1">
                <a:solidFill>
                  <a:srgbClr val="FE0000"/>
                </a:solidFill>
                <a:ea typeface="黑体" pitchFamily="49" charset="-122"/>
                <a:cs typeface="Times New Roman" panose="02020603050405020304" pitchFamily="18" charset="0"/>
              </a:rPr>
              <a:t>程序的装入和链接</a:t>
            </a:r>
            <a:endParaRPr kumimoji="0" lang="zh-CN" altLang="en-US" sz="4000" b="1">
              <a:solidFill>
                <a:srgbClr val="FE0000"/>
              </a:solidFill>
              <a:ea typeface="黑体" pitchFamily="49" charset="-122"/>
              <a:cs typeface="Times New Roman" panose="02020603050405020304" pitchFamily="18" charset="0"/>
            </a:endParaRPr>
          </a:p>
        </p:txBody>
      </p:sp>
      <p:sp>
        <p:nvSpPr>
          <p:cNvPr id="564227" name="Rectangle 3"/>
          <p:cNvSpPr>
            <a:spLocks noGrp="1" noChangeArrowheads="1"/>
          </p:cNvSpPr>
          <p:nvPr>
            <p:ph type="body" idx="4294967295"/>
          </p:nvPr>
        </p:nvSpPr>
        <p:spPr>
          <a:xfrm>
            <a:off x="0" y="1052513"/>
            <a:ext cx="8820150" cy="4968875"/>
          </a:xfrm>
          <a:solidFill>
            <a:srgbClr val="FF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anose="05000000000000000000" pitchFamily="2" charset="2"/>
              <a:buChar char="l"/>
            </a:pPr>
            <a:r>
              <a:rPr lang="zh-CN" altLang="en-US" b="0" dirty="0">
                <a:solidFill>
                  <a:srgbClr val="000000"/>
                </a:solidFill>
                <a:latin typeface="黑体" pitchFamily="49" charset="-122"/>
                <a:ea typeface="黑体" pitchFamily="49" charset="-122"/>
              </a:rPr>
              <a:t>空间分类（续）</a:t>
            </a:r>
            <a:endParaRPr lang="zh-CN" altLang="en-US" b="0" dirty="0">
              <a:solidFill>
                <a:srgbClr val="000000"/>
              </a:solidFill>
              <a:latin typeface="黑体" pitchFamily="49" charset="-122"/>
              <a:ea typeface="黑体" pitchFamily="49" charset="-122"/>
            </a:endParaRPr>
          </a:p>
          <a:p>
            <a:pPr marL="914400" lvl="1" indent="-457200">
              <a:spcAft>
                <a:spcPct val="20000"/>
              </a:spcAft>
              <a:buFont typeface="Wingdings" panose="05000000000000000000" pitchFamily="2" charset="2"/>
              <a:buChar char="Ø"/>
            </a:pPr>
            <a:r>
              <a:rPr lang="zh-CN" altLang="en-US" dirty="0">
                <a:latin typeface="楷体_GB2312" pitchFamily="49" charset="-122"/>
                <a:ea typeface="楷体_GB2312" pitchFamily="49" charset="-122"/>
              </a:rPr>
              <a:t>内存空间（物理空间）</a:t>
            </a:r>
            <a:endParaRPr lang="zh-CN" altLang="en-US" dirty="0">
              <a:latin typeface="楷体_GB2312" pitchFamily="49" charset="-122"/>
              <a:ea typeface="楷体_GB2312" pitchFamily="49" charset="-122"/>
            </a:endParaRPr>
          </a:p>
          <a:p>
            <a:pPr marL="1295400" lvl="2" indent="-381000">
              <a:spcAft>
                <a:spcPct val="20000"/>
              </a:spcAft>
              <a:buFont typeface="Wingdings" panose="05000000000000000000" pitchFamily="2" charset="2"/>
              <a:buChar char="u"/>
            </a:pPr>
            <a:r>
              <a:rPr lang="zh-CN" altLang="en-US" sz="2400" b="0" dirty="0">
                <a:solidFill>
                  <a:srgbClr val="000000"/>
                </a:solidFill>
                <a:ea typeface="楷体_GB2312" pitchFamily="49" charset="-122"/>
              </a:rPr>
              <a:t>内存是由若干个</a:t>
            </a:r>
            <a:r>
              <a:rPr lang="zh-CN" altLang="en-US" sz="2400" dirty="0">
                <a:solidFill>
                  <a:srgbClr val="FF0000"/>
                </a:solidFill>
                <a:ea typeface="楷体_GB2312" pitchFamily="49" charset="-122"/>
              </a:rPr>
              <a:t>存储单元</a:t>
            </a:r>
            <a:r>
              <a:rPr lang="zh-CN" altLang="en-US" sz="2400" b="0" dirty="0">
                <a:solidFill>
                  <a:srgbClr val="000000"/>
                </a:solidFill>
                <a:ea typeface="楷体_GB2312" pitchFamily="49" charset="-122"/>
              </a:rPr>
              <a:t>组成的，每个存储单元有一个编号，这种</a:t>
            </a:r>
            <a:r>
              <a:rPr lang="zh-CN" altLang="en-US" sz="2400" b="0" dirty="0" smtClean="0">
                <a:solidFill>
                  <a:srgbClr val="000000"/>
                </a:solidFill>
                <a:ea typeface="楷体_GB2312" pitchFamily="49" charset="-122"/>
              </a:rPr>
              <a:t>编号可唯一标识</a:t>
            </a:r>
            <a:r>
              <a:rPr lang="zh-CN" altLang="en-US" sz="2400" b="0" dirty="0">
                <a:solidFill>
                  <a:srgbClr val="000000"/>
                </a:solidFill>
                <a:ea typeface="楷体_GB2312" pitchFamily="49" charset="-122"/>
              </a:rPr>
              <a:t>一个存储单元，称为内存地址（或</a:t>
            </a:r>
            <a:r>
              <a:rPr lang="zh-CN" altLang="en-US" sz="2400" dirty="0">
                <a:solidFill>
                  <a:srgbClr val="FF0000"/>
                </a:solidFill>
                <a:ea typeface="楷体_GB2312" pitchFamily="49" charset="-122"/>
              </a:rPr>
              <a:t>物理地址</a:t>
            </a:r>
            <a:r>
              <a:rPr lang="zh-CN" altLang="en-US" sz="2400" b="0" dirty="0">
                <a:solidFill>
                  <a:srgbClr val="000000"/>
                </a:solidFill>
                <a:ea typeface="楷体_GB2312" pitchFamily="49" charset="-122"/>
              </a:rPr>
              <a:t>）</a:t>
            </a:r>
            <a:r>
              <a:rPr lang="zh-CN" altLang="en-US" sz="2400" b="0" dirty="0" smtClean="0">
                <a:solidFill>
                  <a:srgbClr val="000000"/>
                </a:solidFill>
                <a:ea typeface="楷体_GB2312" pitchFamily="49" charset="-122"/>
              </a:rPr>
              <a:t>。</a:t>
            </a:r>
            <a:endParaRPr lang="en-US" altLang="zh-CN" sz="2400" b="0" dirty="0" smtClean="0">
              <a:solidFill>
                <a:srgbClr val="000000"/>
              </a:solidFill>
              <a:ea typeface="楷体_GB2312" pitchFamily="49" charset="-122"/>
            </a:endParaRPr>
          </a:p>
          <a:p>
            <a:pPr marL="1295400" lvl="2" indent="-381000">
              <a:spcAft>
                <a:spcPct val="20000"/>
              </a:spcAft>
              <a:buFont typeface="Wingdings" panose="05000000000000000000" pitchFamily="2" charset="2"/>
              <a:buChar char="u"/>
            </a:pPr>
            <a:r>
              <a:rPr lang="zh-CN" altLang="en-US" sz="2400" b="0" dirty="0" smtClean="0">
                <a:solidFill>
                  <a:srgbClr val="000000"/>
                </a:solidFill>
                <a:ea typeface="楷体_GB2312" pitchFamily="49" charset="-122"/>
              </a:rPr>
              <a:t>内存</a:t>
            </a:r>
            <a:r>
              <a:rPr lang="zh-CN" altLang="en-US" sz="2400" b="0" dirty="0">
                <a:solidFill>
                  <a:srgbClr val="000000"/>
                </a:solidFill>
                <a:ea typeface="楷体_GB2312" pitchFamily="49" charset="-122"/>
              </a:rPr>
              <a:t>地址的集合称为内存地址空间（或物理地址空间），简称内存空间（或</a:t>
            </a:r>
            <a:r>
              <a:rPr lang="zh-CN" altLang="en-US" sz="2400" dirty="0">
                <a:solidFill>
                  <a:srgbClr val="FF0000"/>
                </a:solidFill>
                <a:ea typeface="楷体_GB2312" pitchFamily="49" charset="-122"/>
              </a:rPr>
              <a:t>物理空间</a:t>
            </a:r>
            <a:r>
              <a:rPr lang="zh-CN" altLang="en-US" sz="2400" b="0" dirty="0">
                <a:solidFill>
                  <a:srgbClr val="000000"/>
                </a:solidFill>
                <a:ea typeface="楷体_GB2312" pitchFamily="49" charset="-122"/>
              </a:rPr>
              <a:t>）。</a:t>
            </a:r>
            <a:endParaRPr lang="zh-CN" altLang="en-US" sz="2400" b="0" dirty="0">
              <a:solidFill>
                <a:srgbClr val="000000"/>
              </a:solidFill>
              <a:ea typeface="楷体_GB2312" pitchFamily="49" charset="-122"/>
            </a:endParaRPr>
          </a:p>
          <a:p>
            <a:pPr marL="1295400" lvl="2" indent="-381000">
              <a:spcAft>
                <a:spcPct val="20000"/>
              </a:spcAft>
              <a:buFont typeface="Wingdings" panose="05000000000000000000" pitchFamily="2" charset="2"/>
              <a:buChar char="u"/>
            </a:pPr>
            <a:r>
              <a:rPr lang="zh-CN" altLang="en-US" sz="2400" dirty="0">
                <a:solidFill>
                  <a:srgbClr val="FF0000"/>
                </a:solidFill>
                <a:ea typeface="楷体_GB2312" pitchFamily="49" charset="-122"/>
              </a:rPr>
              <a:t>一维线性空间</a:t>
            </a:r>
            <a:r>
              <a:rPr lang="zh-CN" altLang="en-US" sz="2400" b="0" dirty="0">
                <a:solidFill>
                  <a:srgbClr val="000000"/>
                </a:solidFill>
                <a:ea typeface="楷体_GB2312" pitchFamily="49" charset="-122"/>
              </a:rPr>
              <a:t>，编址顺序为</a:t>
            </a:r>
            <a:r>
              <a:rPr lang="en-US" altLang="zh-CN" sz="2400" b="0" dirty="0">
                <a:solidFill>
                  <a:srgbClr val="000000"/>
                </a:solidFill>
                <a:ea typeface="楷体_GB2312" pitchFamily="49" charset="-122"/>
              </a:rPr>
              <a:t>0</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1</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2</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3</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 n-1</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n</a:t>
            </a:r>
            <a:r>
              <a:rPr lang="zh-CN" altLang="en-US" sz="2400" b="0" dirty="0">
                <a:solidFill>
                  <a:srgbClr val="000000"/>
                </a:solidFill>
                <a:ea typeface="楷体_GB2312" pitchFamily="49" charset="-122"/>
              </a:rPr>
              <a:t>的大小由实际组成存储器的存储单元个数决定。比如，</a:t>
            </a:r>
            <a:r>
              <a:rPr lang="en-US" altLang="zh-CN" sz="2400" b="0" dirty="0">
                <a:solidFill>
                  <a:srgbClr val="000000"/>
                </a:solidFill>
                <a:ea typeface="楷体_GB2312" pitchFamily="49" charset="-122"/>
              </a:rPr>
              <a:t>64K</a:t>
            </a:r>
            <a:r>
              <a:rPr lang="zh-CN" altLang="en-US" sz="2400" b="0" dirty="0">
                <a:solidFill>
                  <a:srgbClr val="000000"/>
                </a:solidFill>
                <a:ea typeface="楷体_GB2312" pitchFamily="49" charset="-122"/>
              </a:rPr>
              <a:t>内存的空间编号为</a:t>
            </a:r>
            <a:r>
              <a:rPr lang="en-US" altLang="zh-CN" sz="2400" b="0" dirty="0">
                <a:solidFill>
                  <a:srgbClr val="000000"/>
                </a:solidFill>
                <a:ea typeface="楷体_GB2312" pitchFamily="49" charset="-122"/>
              </a:rPr>
              <a:t>0</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1</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2</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3</a:t>
            </a:r>
            <a:r>
              <a:rPr lang="zh-CN" altLang="en-US" sz="2400" b="0" dirty="0">
                <a:solidFill>
                  <a:srgbClr val="000000"/>
                </a:solidFill>
                <a:ea typeface="楷体_GB2312" pitchFamily="49" charset="-122"/>
              </a:rPr>
              <a:t>，</a:t>
            </a:r>
            <a:r>
              <a:rPr lang="en-US" altLang="zh-CN" sz="2400" b="0" dirty="0">
                <a:solidFill>
                  <a:srgbClr val="000000"/>
                </a:solidFill>
                <a:ea typeface="楷体_GB2312" pitchFamily="49" charset="-122"/>
              </a:rPr>
              <a:t>……65535</a:t>
            </a:r>
            <a:r>
              <a:rPr lang="zh-CN" altLang="en-US" sz="2400" b="0" dirty="0">
                <a:solidFill>
                  <a:srgbClr val="000000"/>
                </a:solidFill>
                <a:ea typeface="楷体_GB2312" pitchFamily="49" charset="-122"/>
              </a:rPr>
              <a:t>。</a:t>
            </a:r>
            <a:endParaRPr lang="zh-CN" altLang="en-US" b="0" dirty="0">
              <a:solidFill>
                <a:srgbClr val="00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 calcmode="lin" valueType="num">
                                      <p:cBhvr additive="base">
                                        <p:cTn id="7" dur="500" fill="hold"/>
                                        <p:tgtEl>
                                          <p:spTgt spid="56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4227">
                                            <p:txEl>
                                              <p:pRg st="1" end="1"/>
                                            </p:txEl>
                                          </p:spTgt>
                                        </p:tgtEl>
                                        <p:attrNameLst>
                                          <p:attrName>style.visibility</p:attrName>
                                        </p:attrNameLst>
                                      </p:cBhvr>
                                      <p:to>
                                        <p:strVal val="visible"/>
                                      </p:to>
                                    </p:set>
                                    <p:anim calcmode="lin" valueType="num">
                                      <p:cBhvr additive="base">
                                        <p:cTn id="13" dur="500" fill="hold"/>
                                        <p:tgtEl>
                                          <p:spTgt spid="564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4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64227">
                                            <p:txEl>
                                              <p:pRg st="2" end="2"/>
                                            </p:txEl>
                                          </p:spTgt>
                                        </p:tgtEl>
                                        <p:attrNameLst>
                                          <p:attrName>style.visibility</p:attrName>
                                        </p:attrNameLst>
                                      </p:cBhvr>
                                      <p:to>
                                        <p:strVal val="visible"/>
                                      </p:to>
                                    </p:set>
                                    <p:anim calcmode="lin" valueType="num">
                                      <p:cBhvr additive="base">
                                        <p:cTn id="19" dur="500" fill="hold"/>
                                        <p:tgtEl>
                                          <p:spTgt spid="564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4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64227">
                                            <p:txEl>
                                              <p:pRg st="3" end="3"/>
                                            </p:txEl>
                                          </p:spTgt>
                                        </p:tgtEl>
                                        <p:attrNameLst>
                                          <p:attrName>style.visibility</p:attrName>
                                        </p:attrNameLst>
                                      </p:cBhvr>
                                      <p:to>
                                        <p:strVal val="visible"/>
                                      </p:to>
                                    </p:set>
                                    <p:anim calcmode="lin" valueType="num">
                                      <p:cBhvr additive="base">
                                        <p:cTn id="25" dur="500" fill="hold"/>
                                        <p:tgtEl>
                                          <p:spTgt spid="564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42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64227">
                                            <p:txEl>
                                              <p:pRg st="4" end="4"/>
                                            </p:txEl>
                                          </p:spTgt>
                                        </p:tgtEl>
                                        <p:attrNameLst>
                                          <p:attrName>style.visibility</p:attrName>
                                        </p:attrNameLst>
                                      </p:cBhvr>
                                      <p:to>
                                        <p:strVal val="visible"/>
                                      </p:to>
                                    </p:set>
                                    <p:anim calcmode="lin" valueType="num">
                                      <p:cBhvr additive="base">
                                        <p:cTn id="31" dur="500" fill="hold"/>
                                        <p:tgtEl>
                                          <p:spTgt spid="5642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42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p:cNvSpPr>
          <p:nvPr>
            <p:ph type="body" sz="half" idx="4294967295"/>
          </p:nvPr>
        </p:nvSpPr>
        <p:spPr>
          <a:xfrm>
            <a:off x="0" y="1052513"/>
            <a:ext cx="8604250" cy="4281487"/>
          </a:xfrm>
        </p:spPr>
        <p:txBody>
          <a:bodyPr/>
          <a:lstStyle/>
          <a:p>
            <a:pPr>
              <a:spcAft>
                <a:spcPct val="20000"/>
              </a:spcAft>
              <a:buFont typeface="Wingdings" panose="05000000000000000000" pitchFamily="2" charset="2"/>
              <a:buChar char="l"/>
            </a:pPr>
            <a:r>
              <a:rPr lang="zh-CN" altLang="en-US" b="0" dirty="0">
                <a:ea typeface="黑体" pitchFamily="49" charset="-122"/>
              </a:rPr>
              <a:t>普通分页系统地址转换示意图</a:t>
            </a:r>
            <a:endParaRPr lang="zh-CN" altLang="en-US" b="0" dirty="0">
              <a:ea typeface="黑体" pitchFamily="49" charset="-122"/>
            </a:endParaRPr>
          </a:p>
          <a:p>
            <a:pPr>
              <a:spcAft>
                <a:spcPct val="20000"/>
              </a:spcAft>
              <a:buFont typeface="Wingdings" panose="05000000000000000000" pitchFamily="2" charset="2"/>
              <a:buNone/>
            </a:pPr>
            <a:endParaRPr lang="zh-CN" altLang="en-US" sz="2400" b="0" dirty="0">
              <a:ea typeface="黑体" pitchFamily="49" charset="-122"/>
            </a:endParaRPr>
          </a:p>
          <a:p>
            <a:pPr>
              <a:spcAft>
                <a:spcPct val="20000"/>
              </a:spcAft>
              <a:buFont typeface="Wingdings" panose="05000000000000000000" pitchFamily="2" charset="2"/>
              <a:buNone/>
            </a:pPr>
            <a:endParaRPr lang="en-US" altLang="zh-CN" sz="2400" b="0" dirty="0">
              <a:ea typeface="楷体_GB2312" pitchFamily="49" charset="-122"/>
            </a:endParaRPr>
          </a:p>
        </p:txBody>
      </p:sp>
      <p:sp>
        <p:nvSpPr>
          <p:cNvPr id="358403"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358411" name="Object 11"/>
          <p:cNvGraphicFramePr>
            <a:graphicFrameLocks noChangeAspect="1"/>
          </p:cNvGraphicFramePr>
          <p:nvPr/>
        </p:nvGraphicFramePr>
        <p:xfrm>
          <a:off x="971550" y="1844675"/>
          <a:ext cx="7777163" cy="4271963"/>
        </p:xfrm>
        <a:graphic>
          <a:graphicData uri="http://schemas.openxmlformats.org/presentationml/2006/ole">
            <mc:AlternateContent xmlns:mc="http://schemas.openxmlformats.org/markup-compatibility/2006">
              <mc:Choice xmlns:v="urn:schemas-microsoft-com:vml" Requires="v">
                <p:oleObj spid="_x0000_s358540" name="Visio" r:id="rId1" imgW="5130800" imgH="2984500" progId="Visio.Drawing.11">
                  <p:embed/>
                </p:oleObj>
              </mc:Choice>
              <mc:Fallback>
                <p:oleObj name="Visio" r:id="rId1" imgW="5130800" imgH="2984500" progId="Visio.Drawing.11">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7777163"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02">
                                            <p:txEl>
                                              <p:pRg st="0" end="0"/>
                                            </p:txEl>
                                          </p:spTgt>
                                        </p:tgtEl>
                                        <p:attrNameLst>
                                          <p:attrName>style.visibility</p:attrName>
                                        </p:attrNameLst>
                                      </p:cBhvr>
                                      <p:to>
                                        <p:strVal val="visible"/>
                                      </p:to>
                                    </p:set>
                                    <p:anim calcmode="lin" valueType="num">
                                      <p:cBhvr additive="base">
                                        <p:cTn id="7" dur="500" fill="hold"/>
                                        <p:tgtEl>
                                          <p:spTgt spid="3584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58411"/>
                                        </p:tgtEl>
                                        <p:attrNameLst>
                                          <p:attrName>style.visibility</p:attrName>
                                        </p:attrNameLst>
                                      </p:cBhvr>
                                      <p:to>
                                        <p:strVal val="visible"/>
                                      </p:to>
                                    </p:set>
                                    <p:animEffect transition="in" filter="circle(in)">
                                      <p:cBhvr>
                                        <p:cTn id="13" dur="2000"/>
                                        <p:tgtEl>
                                          <p:spTgt spid="358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p:cNvSpPr>
          <p:nvPr>
            <p:ph type="body" sz="half" idx="4294967295"/>
          </p:nvPr>
        </p:nvSpPr>
        <p:spPr>
          <a:xfrm>
            <a:off x="754707" y="1773238"/>
            <a:ext cx="7705725" cy="3671887"/>
          </a:xfrm>
        </p:spPr>
        <p:txBody>
          <a:bodyPr/>
          <a:lstStyle/>
          <a:p>
            <a:pPr>
              <a:spcAft>
                <a:spcPct val="20000"/>
              </a:spcAft>
              <a:buFont typeface="Wingdings" panose="05000000000000000000" pitchFamily="2" charset="2"/>
              <a:buChar char="l"/>
            </a:pPr>
            <a:r>
              <a:rPr lang="zh-CN" altLang="en-US" b="0" dirty="0">
                <a:ea typeface="黑体" pitchFamily="49" charset="-122"/>
              </a:rPr>
              <a:t>页表的存储</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页表存放在内存</a:t>
            </a:r>
            <a:endParaRPr lang="zh-CN" altLang="en-US" b="0" dirty="0">
              <a:ea typeface="楷体_GB2312" pitchFamily="49" charset="-122"/>
            </a:endParaRPr>
          </a:p>
          <a:p>
            <a:pPr lvl="1">
              <a:spcAft>
                <a:spcPct val="20000"/>
              </a:spcAft>
              <a:buFont typeface="Wingdings" panose="05000000000000000000" pitchFamily="2" charset="2"/>
              <a:buChar char="Ø"/>
            </a:pPr>
            <a:r>
              <a:rPr lang="en-US" altLang="zh-CN" dirty="0">
                <a:solidFill>
                  <a:srgbClr val="FF0000"/>
                </a:solidFill>
                <a:ea typeface="楷体_GB2312" pitchFamily="49" charset="-122"/>
              </a:rPr>
              <a:t>PCB</a:t>
            </a:r>
            <a:r>
              <a:rPr lang="zh-CN" altLang="en-US" b="0" dirty="0">
                <a:ea typeface="楷体_GB2312" pitchFamily="49" charset="-122"/>
              </a:rPr>
              <a:t>保存有页表的起始地址</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dirty="0">
                <a:solidFill>
                  <a:srgbClr val="FF0000"/>
                </a:solidFill>
                <a:ea typeface="楷体_GB2312" pitchFamily="49" charset="-122"/>
              </a:rPr>
              <a:t>页表寄存器</a:t>
            </a:r>
            <a:r>
              <a:rPr lang="zh-CN" altLang="en-US" b="0" dirty="0">
                <a:ea typeface="楷体_GB2312" pitchFamily="49" charset="-122"/>
              </a:rPr>
              <a:t>存放当前运行进程的页表的起始地址</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dirty="0">
                <a:solidFill>
                  <a:srgbClr val="FF0000"/>
                </a:solidFill>
                <a:ea typeface="楷体_GB2312" pitchFamily="49" charset="-122"/>
              </a:rPr>
              <a:t>快表</a:t>
            </a:r>
            <a:r>
              <a:rPr lang="en-US" altLang="zh-CN" b="0" dirty="0">
                <a:latin typeface="黑体"/>
                <a:ea typeface="楷体_GB2312" pitchFamily="49" charset="-122"/>
              </a:rPr>
              <a:t>——</a:t>
            </a:r>
            <a:r>
              <a:rPr lang="zh-CN" altLang="en-US" b="0" dirty="0">
                <a:ea typeface="楷体_GB2312" pitchFamily="49" charset="-122"/>
              </a:rPr>
              <a:t>设置高速缓存器来存储当前运行进程页表的</a:t>
            </a:r>
            <a:r>
              <a:rPr lang="zh-CN" altLang="en-US" dirty="0">
                <a:solidFill>
                  <a:srgbClr val="FF0000"/>
                </a:solidFill>
                <a:ea typeface="楷体_GB2312" pitchFamily="49" charset="-122"/>
              </a:rPr>
              <a:t>部分表项</a:t>
            </a:r>
            <a:r>
              <a:rPr lang="zh-CN" altLang="en-US" b="0" dirty="0">
                <a:ea typeface="楷体_GB2312" pitchFamily="49" charset="-122"/>
              </a:rPr>
              <a:t>（使用频度最高的表项）</a:t>
            </a:r>
            <a:endParaRPr lang="zh-CN" altLang="en-US" b="0" dirty="0">
              <a:ea typeface="楷体_GB2312" pitchFamily="49" charset="-122"/>
            </a:endParaRPr>
          </a:p>
        </p:txBody>
      </p:sp>
      <p:sp>
        <p:nvSpPr>
          <p:cNvPr id="359427"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 calcmode="lin" valueType="num">
                                      <p:cBhvr additive="base">
                                        <p:cTn id="7" dur="500" fill="hold"/>
                                        <p:tgtEl>
                                          <p:spTgt spid="359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9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9426">
                                            <p:txEl>
                                              <p:pRg st="1" end="1"/>
                                            </p:txEl>
                                          </p:spTgt>
                                        </p:tgtEl>
                                        <p:attrNameLst>
                                          <p:attrName>style.visibility</p:attrName>
                                        </p:attrNameLst>
                                      </p:cBhvr>
                                      <p:to>
                                        <p:strVal val="visible"/>
                                      </p:to>
                                    </p:set>
                                    <p:anim calcmode="lin" valueType="num">
                                      <p:cBhvr additive="base">
                                        <p:cTn id="13" dur="1000" fill="hold"/>
                                        <p:tgtEl>
                                          <p:spTgt spid="3594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94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9426">
                                            <p:txEl>
                                              <p:pRg st="2" end="2"/>
                                            </p:txEl>
                                          </p:spTgt>
                                        </p:tgtEl>
                                        <p:attrNameLst>
                                          <p:attrName>style.visibility</p:attrName>
                                        </p:attrNameLst>
                                      </p:cBhvr>
                                      <p:to>
                                        <p:strVal val="visible"/>
                                      </p:to>
                                    </p:set>
                                    <p:anim calcmode="lin" valueType="num">
                                      <p:cBhvr additive="base">
                                        <p:cTn id="19" dur="1000" fill="hold"/>
                                        <p:tgtEl>
                                          <p:spTgt spid="3594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594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9426">
                                            <p:txEl>
                                              <p:pRg st="3" end="3"/>
                                            </p:txEl>
                                          </p:spTgt>
                                        </p:tgtEl>
                                        <p:attrNameLst>
                                          <p:attrName>style.visibility</p:attrName>
                                        </p:attrNameLst>
                                      </p:cBhvr>
                                      <p:to>
                                        <p:strVal val="visible"/>
                                      </p:to>
                                    </p:set>
                                    <p:anim calcmode="lin" valueType="num">
                                      <p:cBhvr additive="base">
                                        <p:cTn id="25" dur="1000" fill="hold"/>
                                        <p:tgtEl>
                                          <p:spTgt spid="3594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594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9426">
                                            <p:txEl>
                                              <p:pRg st="4" end="4"/>
                                            </p:txEl>
                                          </p:spTgt>
                                        </p:tgtEl>
                                        <p:attrNameLst>
                                          <p:attrName>style.visibility</p:attrName>
                                        </p:attrNameLst>
                                      </p:cBhvr>
                                      <p:to>
                                        <p:strVal val="visible"/>
                                      </p:to>
                                    </p:set>
                                    <p:anim calcmode="lin" valueType="num">
                                      <p:cBhvr additive="base">
                                        <p:cTn id="31" dur="1000" fill="hold"/>
                                        <p:tgtEl>
                                          <p:spTgt spid="35942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5942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p:cNvSpPr>
          <p:nvPr>
            <p:ph type="body" sz="half" idx="4294967295"/>
          </p:nvPr>
        </p:nvSpPr>
        <p:spPr>
          <a:xfrm>
            <a:off x="0" y="1052513"/>
            <a:ext cx="8459788" cy="4392612"/>
          </a:xfrm>
        </p:spPr>
        <p:txBody>
          <a:bodyPr/>
          <a:lstStyle/>
          <a:p>
            <a:pPr>
              <a:spcAft>
                <a:spcPct val="20000"/>
              </a:spcAft>
              <a:buFont typeface="Wingdings" panose="05000000000000000000" pitchFamily="2" charset="2"/>
              <a:buChar char="l"/>
            </a:pPr>
            <a:r>
              <a:rPr lang="zh-CN" altLang="en-US" b="0" dirty="0">
                <a:ea typeface="黑体" pitchFamily="49" charset="-122"/>
              </a:rPr>
              <a:t>普通分页系统地址转换示例</a:t>
            </a:r>
            <a:r>
              <a:rPr lang="en-US" altLang="zh-CN" b="0" dirty="0">
                <a:ea typeface="黑体" pitchFamily="49" charset="-122"/>
              </a:rPr>
              <a:t>1</a:t>
            </a:r>
            <a:endParaRPr lang="en-US" altLang="zh-CN"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一个系统，内存容量共</a:t>
            </a:r>
            <a:r>
              <a:rPr lang="en-US" altLang="zh-CN" b="0" dirty="0">
                <a:ea typeface="楷体_GB2312" pitchFamily="49" charset="-122"/>
              </a:rPr>
              <a:t>256k</a:t>
            </a:r>
            <a:r>
              <a:rPr lang="zh-CN" altLang="en-US" b="0" dirty="0">
                <a:ea typeface="楷体_GB2312" pitchFamily="49" charset="-122"/>
              </a:rPr>
              <a:t>，存储块的大小为</a:t>
            </a:r>
            <a:r>
              <a:rPr lang="en-US" altLang="zh-CN" b="0" dirty="0">
                <a:ea typeface="楷体_GB2312" pitchFamily="49" charset="-122"/>
              </a:rPr>
              <a:t>1k</a:t>
            </a:r>
            <a:r>
              <a:rPr lang="zh-CN" altLang="en-US" b="0" dirty="0">
                <a:ea typeface="楷体_GB2312" pitchFamily="49" charset="-122"/>
              </a:rPr>
              <a:t>，共</a:t>
            </a:r>
            <a:r>
              <a:rPr lang="en-US" altLang="zh-CN" b="0" dirty="0">
                <a:ea typeface="楷体_GB2312" pitchFamily="49" charset="-122"/>
              </a:rPr>
              <a:t>256</a:t>
            </a:r>
            <a:r>
              <a:rPr lang="zh-CN" altLang="en-US" b="0" dirty="0">
                <a:ea typeface="楷体_GB2312" pitchFamily="49" charset="-122"/>
              </a:rPr>
              <a:t>块，编号为</a:t>
            </a:r>
            <a:r>
              <a:rPr lang="en-US" altLang="zh-CN" b="0" dirty="0">
                <a:ea typeface="楷体_GB2312" pitchFamily="49" charset="-122"/>
              </a:rPr>
              <a:t>0</a:t>
            </a:r>
            <a:r>
              <a:rPr lang="zh-CN" altLang="en-US" b="0" dirty="0">
                <a:ea typeface="楷体_GB2312" pitchFamily="49" charset="-122"/>
              </a:rPr>
              <a:t>～</a:t>
            </a:r>
            <a:r>
              <a:rPr lang="en-US" altLang="zh-CN" b="0" dirty="0">
                <a:ea typeface="楷体_GB2312" pitchFamily="49" charset="-122"/>
              </a:rPr>
              <a:t>255</a:t>
            </a:r>
            <a:r>
              <a:rPr lang="zh-CN" altLang="en-US" b="0" dirty="0">
                <a:ea typeface="楷体_GB2312" pitchFamily="49" charset="-122"/>
              </a:rPr>
              <a:t>。</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第</a:t>
            </a:r>
            <a:r>
              <a:rPr lang="en-US" altLang="zh-CN" b="0" dirty="0">
                <a:ea typeface="楷体_GB2312" pitchFamily="49" charset="-122"/>
              </a:rPr>
              <a:t>0</a:t>
            </a:r>
            <a:r>
              <a:rPr lang="zh-CN" altLang="en-US" b="0" dirty="0">
                <a:ea typeface="楷体_GB2312" pitchFamily="49" charset="-122"/>
              </a:rPr>
              <a:t>～</a:t>
            </a:r>
            <a:r>
              <a:rPr lang="en-US" altLang="zh-CN" b="0" dirty="0">
                <a:ea typeface="楷体_GB2312" pitchFamily="49" charset="-122"/>
              </a:rPr>
              <a:t>4</a:t>
            </a:r>
            <a:r>
              <a:rPr lang="zh-CN" altLang="en-US" b="0" dirty="0">
                <a:ea typeface="楷体_GB2312" pitchFamily="49" charset="-122"/>
              </a:rPr>
              <a:t>块为操作系统所使用；</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现有</a:t>
            </a:r>
            <a:r>
              <a:rPr lang="en-US" altLang="zh-CN" b="0" dirty="0">
                <a:ea typeface="楷体_GB2312" pitchFamily="49" charset="-122"/>
              </a:rPr>
              <a:t>2</a:t>
            </a:r>
            <a:r>
              <a:rPr lang="zh-CN" altLang="en-US" b="0" dirty="0">
                <a:ea typeface="楷体_GB2312" pitchFamily="49" charset="-122"/>
              </a:rPr>
              <a:t>个用户作业，作业</a:t>
            </a:r>
            <a:r>
              <a:rPr lang="en-US" altLang="zh-CN" b="0" dirty="0">
                <a:ea typeface="楷体_GB2312" pitchFamily="49" charset="-122"/>
              </a:rPr>
              <a:t>1</a:t>
            </a:r>
            <a:r>
              <a:rPr lang="zh-CN" altLang="en-US" b="0" dirty="0">
                <a:ea typeface="楷体_GB2312" pitchFamily="49" charset="-122"/>
              </a:rPr>
              <a:t>和作业</a:t>
            </a:r>
            <a:r>
              <a:rPr lang="en-US" altLang="zh-CN" b="0" dirty="0">
                <a:ea typeface="楷体_GB2312" pitchFamily="49" charset="-122"/>
              </a:rPr>
              <a:t>2</a:t>
            </a:r>
            <a:r>
              <a:rPr lang="zh-CN" altLang="en-US" b="0" dirty="0">
                <a:ea typeface="楷体_GB2312" pitchFamily="49" charset="-122"/>
              </a:rPr>
              <a:t>，其逻辑地址空间分别占</a:t>
            </a:r>
            <a:r>
              <a:rPr lang="en-US" altLang="zh-CN" b="0" dirty="0">
                <a:ea typeface="楷体_GB2312" pitchFamily="49" charset="-122"/>
              </a:rPr>
              <a:t>2k</a:t>
            </a:r>
            <a:r>
              <a:rPr lang="zh-CN" altLang="en-US" b="0" dirty="0">
                <a:ea typeface="楷体_GB2312" pitchFamily="49" charset="-122"/>
              </a:rPr>
              <a:t>和</a:t>
            </a:r>
            <a:r>
              <a:rPr lang="en-US" altLang="zh-CN" b="0" dirty="0">
                <a:ea typeface="楷体_GB2312" pitchFamily="49" charset="-122"/>
              </a:rPr>
              <a:t>2.5k</a:t>
            </a:r>
            <a:r>
              <a:rPr lang="zh-CN" altLang="en-US" b="0" dirty="0">
                <a:ea typeface="楷体_GB2312" pitchFamily="49" charset="-122"/>
              </a:rPr>
              <a:t>；</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进入系统后，按块的大小划分分别占</a:t>
            </a:r>
            <a:r>
              <a:rPr lang="en-US" altLang="zh-CN" b="0" dirty="0">
                <a:ea typeface="楷体_GB2312" pitchFamily="49" charset="-122"/>
              </a:rPr>
              <a:t>2</a:t>
            </a:r>
            <a:r>
              <a:rPr lang="zh-CN" altLang="en-US" b="0" dirty="0">
                <a:ea typeface="楷体_GB2312" pitchFamily="49" charset="-122"/>
              </a:rPr>
              <a:t>页和</a:t>
            </a:r>
            <a:r>
              <a:rPr lang="en-US" altLang="zh-CN" b="0" dirty="0">
                <a:ea typeface="楷体_GB2312" pitchFamily="49" charset="-122"/>
              </a:rPr>
              <a:t>3</a:t>
            </a:r>
            <a:r>
              <a:rPr lang="zh-CN" altLang="en-US" b="0" dirty="0">
                <a:ea typeface="楷体_GB2312" pitchFamily="49" charset="-122"/>
              </a:rPr>
              <a:t>页。</a:t>
            </a:r>
            <a:endParaRPr lang="zh-CN" altLang="en-US" b="0" dirty="0">
              <a:ea typeface="楷体_GB2312" pitchFamily="49" charset="-122"/>
            </a:endParaRPr>
          </a:p>
        </p:txBody>
      </p:sp>
      <p:sp>
        <p:nvSpPr>
          <p:cNvPr id="61849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8498">
                                            <p:txEl>
                                              <p:pRg st="0" end="0"/>
                                            </p:txEl>
                                          </p:spTgt>
                                        </p:tgtEl>
                                        <p:attrNameLst>
                                          <p:attrName>style.visibility</p:attrName>
                                        </p:attrNameLst>
                                      </p:cBhvr>
                                      <p:to>
                                        <p:strVal val="visible"/>
                                      </p:to>
                                    </p:set>
                                    <p:anim calcmode="lin" valueType="num">
                                      <p:cBhvr additive="base">
                                        <p:cTn id="7" dur="500" fill="hold"/>
                                        <p:tgtEl>
                                          <p:spTgt spid="618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8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8498">
                                            <p:txEl>
                                              <p:pRg st="1" end="1"/>
                                            </p:txEl>
                                          </p:spTgt>
                                        </p:tgtEl>
                                        <p:attrNameLst>
                                          <p:attrName>style.visibility</p:attrName>
                                        </p:attrNameLst>
                                      </p:cBhvr>
                                      <p:to>
                                        <p:strVal val="visible"/>
                                      </p:to>
                                    </p:set>
                                    <p:anim calcmode="lin" valueType="num">
                                      <p:cBhvr additive="base">
                                        <p:cTn id="13" dur="500" fill="hold"/>
                                        <p:tgtEl>
                                          <p:spTgt spid="6184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84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8498">
                                            <p:txEl>
                                              <p:pRg st="2" end="2"/>
                                            </p:txEl>
                                          </p:spTgt>
                                        </p:tgtEl>
                                        <p:attrNameLst>
                                          <p:attrName>style.visibility</p:attrName>
                                        </p:attrNameLst>
                                      </p:cBhvr>
                                      <p:to>
                                        <p:strVal val="visible"/>
                                      </p:to>
                                    </p:set>
                                    <p:anim calcmode="lin" valueType="num">
                                      <p:cBhvr additive="base">
                                        <p:cTn id="19" dur="500" fill="hold"/>
                                        <p:tgtEl>
                                          <p:spTgt spid="6184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84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8498">
                                            <p:txEl>
                                              <p:pRg st="3" end="3"/>
                                            </p:txEl>
                                          </p:spTgt>
                                        </p:tgtEl>
                                        <p:attrNameLst>
                                          <p:attrName>style.visibility</p:attrName>
                                        </p:attrNameLst>
                                      </p:cBhvr>
                                      <p:to>
                                        <p:strVal val="visible"/>
                                      </p:to>
                                    </p:set>
                                    <p:anim calcmode="lin" valueType="num">
                                      <p:cBhvr additive="base">
                                        <p:cTn id="25" dur="500" fill="hold"/>
                                        <p:tgtEl>
                                          <p:spTgt spid="6184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84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8498">
                                            <p:txEl>
                                              <p:pRg st="4" end="4"/>
                                            </p:txEl>
                                          </p:spTgt>
                                        </p:tgtEl>
                                        <p:attrNameLst>
                                          <p:attrName>style.visibility</p:attrName>
                                        </p:attrNameLst>
                                      </p:cBhvr>
                                      <p:to>
                                        <p:strVal val="visible"/>
                                      </p:to>
                                    </p:set>
                                    <p:anim calcmode="lin" valueType="num">
                                      <p:cBhvr additive="base">
                                        <p:cTn id="31" dur="500" fill="hold"/>
                                        <p:tgtEl>
                                          <p:spTgt spid="6184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84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621804" name="Group 236"/>
          <p:cNvGraphicFramePr>
            <a:graphicFrameLocks noGrp="1"/>
          </p:cNvGraphicFramePr>
          <p:nvPr/>
        </p:nvGraphicFramePr>
        <p:xfrm>
          <a:off x="1031875" y="481013"/>
          <a:ext cx="7239000" cy="6169152"/>
        </p:xfrm>
        <a:graphic>
          <a:graphicData uri="http://schemas.openxmlformats.org/drawingml/2006/table">
            <a:tbl>
              <a:tblPr/>
              <a:tblGrid>
                <a:gridCol w="1016000"/>
                <a:gridCol w="1016000"/>
                <a:gridCol w="863600"/>
                <a:gridCol w="1143000"/>
                <a:gridCol w="1041400"/>
                <a:gridCol w="2159000"/>
              </a:tblGrid>
              <a:tr h="141288">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en-US" altLang="zh-CN" sz="28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endParaRPr kumimoji="0" lang="en-US" altLang="zh-CN" sz="28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C0504D"/>
                          </a:solidFill>
                          <a:effectLst/>
                          <a:latin typeface="Arial" panose="020B0604020202020204" pitchFamily="34" charset="0"/>
                          <a:ea typeface="宋体" pitchFamily="2" charset="-122"/>
                        </a:rPr>
                        <a:t>0</a:t>
                      </a:r>
                      <a:r>
                        <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rPr>
                        <a:t>页</a:t>
                      </a:r>
                      <a:endPar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C0504D"/>
                          </a:solidFill>
                          <a:effectLst/>
                          <a:latin typeface="Arial" panose="020B0604020202020204" pitchFamily="34" charset="0"/>
                          <a:ea typeface="宋体" pitchFamily="2" charset="-122"/>
                        </a:rPr>
                        <a:t>1</a:t>
                      </a:r>
                      <a:r>
                        <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rPr>
                        <a:t>页</a:t>
                      </a:r>
                      <a:endPar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C0504D"/>
                          </a:solidFill>
                          <a:effectLst/>
                          <a:latin typeface="Arial" panose="020B0604020202020204" pitchFamily="34" charset="0"/>
                          <a:ea typeface="宋体" pitchFamily="2" charset="-122"/>
                        </a:rPr>
                        <a:t>0</a:t>
                      </a:r>
                      <a:r>
                        <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rPr>
                        <a:t>页</a:t>
                      </a:r>
                      <a:endPar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C0504D"/>
                          </a:solidFill>
                          <a:effectLst/>
                          <a:latin typeface="Arial" panose="020B0604020202020204" pitchFamily="34" charset="0"/>
                          <a:ea typeface="宋体" pitchFamily="2" charset="-122"/>
                        </a:rPr>
                        <a:t>1</a:t>
                      </a:r>
                      <a:r>
                        <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rPr>
                        <a:t>页</a:t>
                      </a:r>
                      <a:endPar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C0504D"/>
                          </a:solidFill>
                          <a:effectLst/>
                          <a:latin typeface="Arial" panose="020B0604020202020204" pitchFamily="34" charset="0"/>
                          <a:ea typeface="宋体" pitchFamily="2" charset="-122"/>
                        </a:rPr>
                        <a:t>2</a:t>
                      </a:r>
                      <a:r>
                        <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rPr>
                        <a:t>页</a:t>
                      </a:r>
                      <a:endParaRPr kumimoji="0" lang="zh-CN" altLang="en-US" sz="2800" b="0" i="0" u="none" strike="noStrike" cap="none" normalizeH="0" baseline="0" smtClean="0">
                        <a:ln>
                          <a:noFill/>
                        </a:ln>
                        <a:solidFill>
                          <a:srgbClr val="C0504D"/>
                        </a:solidFill>
                        <a:effectLst/>
                        <a:latin typeface="Arial" panose="020B0604020202020204" pitchFamily="34" charset="0"/>
                        <a:ea typeface="宋体" pitchFamily="2" charset="-122"/>
                      </a:endParaRPr>
                    </a:p>
                  </a:txBody>
                  <a:tcPr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en-US" altLang="zh-CN" sz="24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C0504D"/>
                          </a:solidFill>
                          <a:effectLst/>
                          <a:latin typeface="Arial" panose="020B0604020202020204" pitchFamily="34" charset="0"/>
                          <a:ea typeface="宋体" pitchFamily="2" charset="-122"/>
                        </a:rPr>
                        <a:t>           </a:t>
                      </a:r>
                      <a:r>
                        <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rPr>
                        <a:t>块号</a:t>
                      </a:r>
                      <a:endPar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rowSpan="11">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rgbClr val="FF0000"/>
                          </a:solidFill>
                          <a:effectLst/>
                          <a:latin typeface="Arial" panose="020B0604020202020204" pitchFamily="34" charset="0"/>
                          <a:ea typeface="宋体" pitchFamily="2" charset="-122"/>
                        </a:rPr>
                        <a:t>操作系统</a:t>
                      </a:r>
                      <a:endParaRPr kumimoji="0" lang="zh-CN" altLang="en-US" sz="24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0</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5</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000000"/>
                          </a:solidFill>
                          <a:effectLst/>
                          <a:latin typeface="Arial" panose="020B0604020202020204" pitchFamily="34" charset="0"/>
                          <a:ea typeface="宋体" pitchFamily="2" charset="-122"/>
                        </a:rPr>
                        <a:t>空闲</a:t>
                      </a:r>
                      <a:endParaRPr kumimoji="0" lang="zh-CN" altLang="en-US" sz="2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r>
              <a:tr h="369888">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1</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8</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1(0</a:t>
                      </a: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页</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E4BD"/>
                    </a:solidFill>
                  </a:tcPr>
                </a:tc>
              </a:tr>
              <a:tr h="369888">
                <a:tc rowSpan="2">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en-US" altLang="zh-CN" sz="2400" b="0" i="0" u="none" strike="noStrike" cap="none" normalizeH="0" baseline="0" smtClean="0">
                        <a:ln>
                          <a:noFill/>
                        </a:ln>
                        <a:solidFill>
                          <a:srgbClr val="000000"/>
                        </a:solidFill>
                        <a:effectLst/>
                        <a:latin typeface="Arial" panose="020B0604020202020204" pitchFamily="34" charset="0"/>
                        <a:ea typeface="宋体"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rPr>
                        <a:t>作业</a:t>
                      </a:r>
                      <a:r>
                        <a:rPr kumimoji="0" lang="en-US" altLang="zh-CN" sz="2400" b="0" i="0" u="none" strike="noStrike" cap="none" normalizeH="0" baseline="0" smtClean="0">
                          <a:ln>
                            <a:noFill/>
                          </a:ln>
                          <a:solidFill>
                            <a:srgbClr val="C0504D"/>
                          </a:solidFill>
                          <a:effectLst/>
                          <a:latin typeface="Arial" panose="020B0604020202020204" pitchFamily="34" charset="0"/>
                          <a:ea typeface="宋体" pitchFamily="2" charset="-122"/>
                        </a:rPr>
                        <a:t>2</a:t>
                      </a:r>
                      <a:endParaRPr kumimoji="0" lang="en-US" altLang="zh-CN" sz="2400" b="0" i="0" u="none" strike="noStrike" cap="none" normalizeH="0" baseline="0" smtClean="0">
                        <a:ln>
                          <a:noFill/>
                        </a:ln>
                        <a:solidFill>
                          <a:srgbClr val="C0504D"/>
                        </a:solidFill>
                        <a:effectLst/>
                        <a:latin typeface="Arial" panose="020B0604020202020204" pitchFamily="34"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rPr>
                        <a:t>作业</a:t>
                      </a:r>
                      <a:r>
                        <a:rPr kumimoji="0" lang="en-US" altLang="zh-CN" sz="2400" b="0" i="0" u="none" strike="noStrike" cap="none" normalizeH="0" baseline="0" smtClean="0">
                          <a:ln>
                            <a:noFill/>
                          </a:ln>
                          <a:solidFill>
                            <a:srgbClr val="C0504D"/>
                          </a:solidFill>
                          <a:effectLst/>
                          <a:latin typeface="Arial" panose="020B0604020202020204" pitchFamily="34" charset="0"/>
                          <a:ea typeface="宋体" pitchFamily="2" charset="-122"/>
                        </a:rPr>
                        <a:t>1</a:t>
                      </a:r>
                      <a:r>
                        <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rPr>
                        <a:t>页表</a:t>
                      </a:r>
                      <a:endPar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2(0</a:t>
                      </a: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页</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CD5B5"/>
                    </a:solidFill>
                  </a:tcPr>
                </a:tc>
              </a:tr>
              <a:tr h="369888">
                <a:tc vMerge="1">
                  <a:tcPr/>
                </a:tc>
                <a:tc vMerge="1">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2(1</a:t>
                      </a: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页</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CD5B5"/>
                    </a:solidFill>
                  </a:tcPr>
                </a:tc>
              </a:tr>
              <a:tr h="368300">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0</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6</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1(1</a:t>
                      </a: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页</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E4BD"/>
                    </a:solidFill>
                  </a:tcPr>
                </a:tc>
              </a:tr>
              <a:tr h="369888">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1</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7</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000000"/>
                          </a:solidFill>
                          <a:effectLst/>
                          <a:latin typeface="Arial" panose="020B0604020202020204" pitchFamily="34" charset="0"/>
                          <a:ea typeface="宋体" pitchFamily="2" charset="-122"/>
                        </a:rPr>
                        <a:t>空闲</a:t>
                      </a:r>
                      <a:endParaRPr kumimoji="0" lang="zh-CN" altLang="en-US" sz="2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r>
              <a:tr h="369888">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2 </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10</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作业</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2(2</a:t>
                      </a:r>
                      <a:r>
                        <a:rPr kumimoji="0" lang="zh-CN" altLang="en-US" sz="2800" b="0" i="0" u="none" strike="noStrike" cap="none" normalizeH="0" baseline="0" smtClean="0">
                          <a:ln>
                            <a:noFill/>
                          </a:ln>
                          <a:solidFill>
                            <a:srgbClr val="FF0000"/>
                          </a:solidFill>
                          <a:effectLst/>
                          <a:latin typeface="Arial" panose="020B0604020202020204" pitchFamily="34" charset="0"/>
                          <a:ea typeface="宋体" pitchFamily="2" charset="-122"/>
                        </a:rPr>
                        <a:t>页</a:t>
                      </a:r>
                      <a:r>
                        <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rPr>
                        <a:t>)</a:t>
                      </a:r>
                      <a:endParaRPr kumimoji="0" lang="en-US" altLang="zh-CN" sz="2800" b="0"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CD5B5"/>
                    </a:solidFill>
                  </a:tcPr>
                </a:tc>
              </a:tr>
              <a:tr h="485775">
                <a:tc gridSpan="4">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latin typeface="Arial" panose="020B0604020202020204" pitchFamily="34" charset="0"/>
                          <a:ea typeface="宋体" pitchFamily="2" charset="-122"/>
                        </a:rPr>
                        <a:t>                          </a:t>
                      </a:r>
                      <a:r>
                        <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rPr>
                        <a:t>作业</a:t>
                      </a:r>
                      <a:r>
                        <a:rPr kumimoji="0" lang="en-US" altLang="zh-CN" sz="2400" b="0" i="0" u="none" strike="noStrike" cap="none" normalizeH="0" baseline="0" smtClean="0">
                          <a:ln>
                            <a:noFill/>
                          </a:ln>
                          <a:solidFill>
                            <a:srgbClr val="C0504D"/>
                          </a:solidFill>
                          <a:effectLst/>
                          <a:latin typeface="Arial" panose="020B0604020202020204" pitchFamily="34" charset="0"/>
                          <a:ea typeface="宋体" pitchFamily="2" charset="-122"/>
                        </a:rPr>
                        <a:t>2</a:t>
                      </a:r>
                      <a:r>
                        <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rPr>
                        <a:t>页表</a:t>
                      </a:r>
                      <a:endParaRPr kumimoji="0" lang="zh-CN" altLang="en-US" sz="2400" b="0" i="0" u="none" strike="noStrike" cap="none" normalizeH="0" baseline="0" smtClean="0">
                        <a:ln>
                          <a:noFill/>
                        </a:ln>
                        <a:solidFill>
                          <a:srgbClr val="C0504D"/>
                        </a:solidFill>
                        <a:effectLst/>
                        <a:latin typeface="Arial" panose="020B0604020202020204" pitchFamily="34"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rgbClr val="000000"/>
                          </a:solidFill>
                          <a:effectLst/>
                          <a:latin typeface="Arial" panose="020B0604020202020204" pitchFamily="34" charset="0"/>
                          <a:ea typeface="宋体" pitchFamily="2" charset="-122"/>
                        </a:rPr>
                        <a:t>空闲</a:t>
                      </a:r>
                      <a:endParaRPr kumimoji="0" lang="zh-CN" altLang="en-US" sz="2800" b="0" i="0" u="none" strike="noStrike" cap="none" normalizeH="0" baseline="0" smtClean="0">
                        <a:ln>
                          <a:noFill/>
                        </a:ln>
                        <a:solidFill>
                          <a:srgbClr val="00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r>
              <a:tr h="368300">
                <a:tc rowSpan="2" gridSpan="2">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a:noFill/>
                    </a:lnR>
                    <a:lnT>
                      <a:noFill/>
                    </a:lnT>
                    <a:lnB>
                      <a:noFill/>
                    </a:lnB>
                    <a:lnTlToBr>
                      <a:noFill/>
                    </a:lnTlToBr>
                    <a:lnBlToTr>
                      <a:noFill/>
                    </a:lnBlToTr>
                    <a:noFill/>
                  </a:tcPr>
                </a:tc>
                <a:tc rowSpan="2" hMerge="1">
                  <a:tcPr/>
                </a:tc>
                <a:tc rowSpan="2" gridSpan="2">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a:noFill/>
                    </a:lnL>
                    <a:lnR>
                      <a:noFill/>
                    </a:lnR>
                    <a:lnT>
                      <a:noFill/>
                    </a:lnT>
                    <a:lnB>
                      <a:noFill/>
                    </a:lnB>
                    <a:lnTlToBr>
                      <a:noFill/>
                    </a:lnTlToBr>
                    <a:lnBlToTr>
                      <a:noFill/>
                    </a:lnBlToTr>
                    <a:noFill/>
                  </a:tcPr>
                </a:tc>
                <a:tc rowSpan="2" hMerge="1">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vMerge="1" gridSpan="2">
                  <a:tcPr/>
                </a:tc>
                <a:tc vMerge="1" hMerge="1">
                  <a:tcPr/>
                </a:tc>
                <a:tc vMerge="1" gridSpan="2">
                  <a:tcPr/>
                </a:tc>
                <a:tc vMerge="1" hMerge="1">
                  <a:tcPr/>
                </a:tc>
                <a:tc vMerge="1">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23641" name="Text Box 89"/>
          <p:cNvSpPr txBox="1">
            <a:spLocks noChangeArrowheads="1"/>
          </p:cNvSpPr>
          <p:nvPr/>
        </p:nvSpPr>
        <p:spPr bwMode="auto">
          <a:xfrm>
            <a:off x="3165475" y="9382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zh-CN" altLang="en-US">
                <a:solidFill>
                  <a:srgbClr val="C0504D"/>
                </a:solidFill>
                <a:latin typeface="Arial" panose="020B0604020202020204" pitchFamily="34" charset="0"/>
                <a:ea typeface="华文细黑" pitchFamily="2" charset="-122"/>
              </a:rPr>
              <a:t>页号</a:t>
            </a:r>
            <a:endParaRPr kumimoji="0" lang="zh-CN" altLang="en-US">
              <a:solidFill>
                <a:srgbClr val="C0504D"/>
              </a:solidFill>
              <a:latin typeface="Arial" panose="020B0604020202020204" pitchFamily="34" charset="0"/>
              <a:ea typeface="华文细黑" pitchFamily="2" charset="-122"/>
            </a:endParaRPr>
          </a:p>
        </p:txBody>
      </p:sp>
      <p:sp>
        <p:nvSpPr>
          <p:cNvPr id="23642" name="Text Box 90"/>
          <p:cNvSpPr txBox="1">
            <a:spLocks noChangeArrowheads="1"/>
          </p:cNvSpPr>
          <p:nvPr/>
        </p:nvSpPr>
        <p:spPr bwMode="auto">
          <a:xfrm>
            <a:off x="1031875" y="93821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zh-CN" altLang="en-US">
                <a:solidFill>
                  <a:srgbClr val="C0504D"/>
                </a:solidFill>
                <a:latin typeface="Arial" panose="020B0604020202020204" pitchFamily="34" charset="0"/>
                <a:ea typeface="华文细黑" pitchFamily="2" charset="-122"/>
              </a:rPr>
              <a:t>作业</a:t>
            </a:r>
            <a:r>
              <a:rPr kumimoji="0" lang="en-US" altLang="zh-CN">
                <a:solidFill>
                  <a:srgbClr val="C0504D"/>
                </a:solidFill>
                <a:latin typeface="Arial" panose="020B0604020202020204" pitchFamily="34" charset="0"/>
                <a:ea typeface="华文细黑" pitchFamily="2" charset="-122"/>
              </a:rPr>
              <a:t>1</a:t>
            </a:r>
            <a:endParaRPr kumimoji="0" lang="en-US" altLang="zh-CN">
              <a:solidFill>
                <a:srgbClr val="C0504D"/>
              </a:solidFill>
              <a:latin typeface="Arial" panose="020B0604020202020204" pitchFamily="34" charset="0"/>
              <a:ea typeface="华文细黑" pitchFamily="2" charset="-122"/>
            </a:endParaRPr>
          </a:p>
        </p:txBody>
      </p:sp>
      <p:sp>
        <p:nvSpPr>
          <p:cNvPr id="23643" name="Text Box 91"/>
          <p:cNvSpPr txBox="1">
            <a:spLocks noChangeArrowheads="1"/>
          </p:cNvSpPr>
          <p:nvPr/>
        </p:nvSpPr>
        <p:spPr bwMode="auto">
          <a:xfrm>
            <a:off x="650875" y="11668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0</a:t>
            </a:r>
            <a:endParaRPr kumimoji="0" lang="en-US" altLang="zh-CN" sz="1800">
              <a:solidFill>
                <a:srgbClr val="000000"/>
              </a:solidFill>
              <a:latin typeface="Arial" panose="020B0604020202020204" pitchFamily="34" charset="0"/>
              <a:ea typeface="华文细黑" pitchFamily="2" charset="-122"/>
            </a:endParaRPr>
          </a:p>
        </p:txBody>
      </p:sp>
      <p:sp>
        <p:nvSpPr>
          <p:cNvPr id="23644" name="Text Box 92"/>
          <p:cNvSpPr txBox="1">
            <a:spLocks noChangeArrowheads="1"/>
          </p:cNvSpPr>
          <p:nvPr/>
        </p:nvSpPr>
        <p:spPr bwMode="auto">
          <a:xfrm>
            <a:off x="342900" y="1700213"/>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600">
                <a:solidFill>
                  <a:srgbClr val="000000"/>
                </a:solidFill>
                <a:latin typeface="Arial" panose="020B0604020202020204" pitchFamily="34" charset="0"/>
                <a:ea typeface="华文细黑" pitchFamily="2" charset="-122"/>
              </a:rPr>
              <a:t>1KB</a:t>
            </a:r>
            <a:endParaRPr kumimoji="0" lang="en-US" altLang="zh-CN" sz="1600">
              <a:solidFill>
                <a:srgbClr val="000000"/>
              </a:solidFill>
              <a:latin typeface="Arial" panose="020B0604020202020204" pitchFamily="34" charset="0"/>
              <a:ea typeface="华文细黑" pitchFamily="2" charset="-122"/>
            </a:endParaRPr>
          </a:p>
        </p:txBody>
      </p:sp>
      <p:sp>
        <p:nvSpPr>
          <p:cNvPr id="23645" name="Text Box 93"/>
          <p:cNvSpPr txBox="1">
            <a:spLocks noChangeArrowheads="1"/>
          </p:cNvSpPr>
          <p:nvPr/>
        </p:nvSpPr>
        <p:spPr bwMode="auto">
          <a:xfrm>
            <a:off x="300038" y="230981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600">
                <a:solidFill>
                  <a:srgbClr val="000000"/>
                </a:solidFill>
                <a:latin typeface="Arial" panose="020B0604020202020204" pitchFamily="34" charset="0"/>
                <a:ea typeface="华文细黑" pitchFamily="2" charset="-122"/>
              </a:rPr>
              <a:t>2KB-1</a:t>
            </a:r>
            <a:endParaRPr kumimoji="0" lang="en-US" altLang="zh-CN" sz="1600">
              <a:solidFill>
                <a:srgbClr val="000000"/>
              </a:solidFill>
              <a:latin typeface="Arial" panose="020B0604020202020204" pitchFamily="34" charset="0"/>
              <a:ea typeface="华文细黑" pitchFamily="2" charset="-122"/>
            </a:endParaRPr>
          </a:p>
        </p:txBody>
      </p:sp>
      <p:sp>
        <p:nvSpPr>
          <p:cNvPr id="23646" name="Text Box 94"/>
          <p:cNvSpPr txBox="1">
            <a:spLocks noChangeArrowheads="1"/>
          </p:cNvSpPr>
          <p:nvPr/>
        </p:nvSpPr>
        <p:spPr bwMode="auto">
          <a:xfrm>
            <a:off x="650875" y="3376613"/>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0</a:t>
            </a:r>
            <a:endParaRPr kumimoji="0" lang="en-US" altLang="zh-CN" sz="1800">
              <a:solidFill>
                <a:srgbClr val="000000"/>
              </a:solidFill>
              <a:latin typeface="Arial" panose="020B0604020202020204" pitchFamily="34" charset="0"/>
              <a:ea typeface="华文细黑" pitchFamily="2" charset="-122"/>
            </a:endParaRPr>
          </a:p>
        </p:txBody>
      </p:sp>
      <p:sp>
        <p:nvSpPr>
          <p:cNvPr id="23647" name="Text Box 95"/>
          <p:cNvSpPr txBox="1">
            <a:spLocks noChangeArrowheads="1"/>
          </p:cNvSpPr>
          <p:nvPr/>
        </p:nvSpPr>
        <p:spPr bwMode="auto">
          <a:xfrm>
            <a:off x="342900" y="38338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1KB</a:t>
            </a:r>
            <a:endParaRPr kumimoji="0" lang="en-US" altLang="zh-CN" sz="1800">
              <a:solidFill>
                <a:srgbClr val="000000"/>
              </a:solidFill>
              <a:latin typeface="Arial" panose="020B0604020202020204" pitchFamily="34" charset="0"/>
              <a:ea typeface="华文细黑" pitchFamily="2" charset="-122"/>
            </a:endParaRPr>
          </a:p>
        </p:txBody>
      </p:sp>
      <p:sp>
        <p:nvSpPr>
          <p:cNvPr id="23648" name="Text Box 96"/>
          <p:cNvSpPr txBox="1">
            <a:spLocks noChangeArrowheads="1"/>
          </p:cNvSpPr>
          <p:nvPr/>
        </p:nvSpPr>
        <p:spPr bwMode="auto">
          <a:xfrm>
            <a:off x="269875" y="444341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2KB</a:t>
            </a:r>
            <a:endParaRPr kumimoji="0" lang="en-US" altLang="zh-CN" sz="1800">
              <a:solidFill>
                <a:srgbClr val="000000"/>
              </a:solidFill>
              <a:latin typeface="Arial" panose="020B0604020202020204" pitchFamily="34" charset="0"/>
              <a:ea typeface="华文细黑" pitchFamily="2" charset="-122"/>
            </a:endParaRPr>
          </a:p>
        </p:txBody>
      </p:sp>
      <p:sp>
        <p:nvSpPr>
          <p:cNvPr id="23649" name="Text Box 97"/>
          <p:cNvSpPr txBox="1">
            <a:spLocks noChangeArrowheads="1"/>
          </p:cNvSpPr>
          <p:nvPr/>
        </p:nvSpPr>
        <p:spPr bwMode="auto">
          <a:xfrm>
            <a:off x="285750" y="4879975"/>
            <a:ext cx="83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3KB-1</a:t>
            </a:r>
            <a:endParaRPr kumimoji="0" lang="en-US" altLang="zh-CN" sz="1800">
              <a:solidFill>
                <a:srgbClr val="000000"/>
              </a:solidFill>
              <a:latin typeface="Arial" panose="020B0604020202020204" pitchFamily="34" charset="0"/>
              <a:ea typeface="华文细黑" pitchFamily="2" charset="-122"/>
            </a:endParaRPr>
          </a:p>
        </p:txBody>
      </p:sp>
      <p:sp>
        <p:nvSpPr>
          <p:cNvPr id="23650" name="Text Box 98"/>
          <p:cNvSpPr txBox="1">
            <a:spLocks noChangeArrowheads="1"/>
          </p:cNvSpPr>
          <p:nvPr/>
        </p:nvSpPr>
        <p:spPr bwMode="auto">
          <a:xfrm>
            <a:off x="8347075" y="40481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0</a:t>
            </a:r>
            <a:endParaRPr kumimoji="0" lang="en-US" altLang="zh-CN" sz="1800">
              <a:solidFill>
                <a:srgbClr val="000000"/>
              </a:solidFill>
              <a:latin typeface="Arial" panose="020B0604020202020204" pitchFamily="34" charset="0"/>
              <a:ea typeface="华文细黑" pitchFamily="2" charset="-122"/>
            </a:endParaRPr>
          </a:p>
        </p:txBody>
      </p:sp>
      <p:sp>
        <p:nvSpPr>
          <p:cNvPr id="23651" name="Text Box 99"/>
          <p:cNvSpPr txBox="1">
            <a:spLocks noChangeArrowheads="1"/>
          </p:cNvSpPr>
          <p:nvPr/>
        </p:nvSpPr>
        <p:spPr bwMode="auto">
          <a:xfrm>
            <a:off x="8270875" y="13192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4KB</a:t>
            </a:r>
            <a:endParaRPr kumimoji="0" lang="en-US" altLang="zh-CN" sz="1800">
              <a:solidFill>
                <a:srgbClr val="000000"/>
              </a:solidFill>
              <a:latin typeface="Arial" panose="020B0604020202020204" pitchFamily="34" charset="0"/>
              <a:ea typeface="华文细黑" pitchFamily="2" charset="-122"/>
            </a:endParaRPr>
          </a:p>
        </p:txBody>
      </p:sp>
      <p:sp>
        <p:nvSpPr>
          <p:cNvPr id="23652" name="Text Box 100"/>
          <p:cNvSpPr txBox="1">
            <a:spLocks noChangeArrowheads="1"/>
          </p:cNvSpPr>
          <p:nvPr/>
        </p:nvSpPr>
        <p:spPr bwMode="auto">
          <a:xfrm>
            <a:off x="8270875" y="17764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5KB</a:t>
            </a:r>
            <a:endParaRPr kumimoji="0" lang="en-US" altLang="zh-CN" sz="1800">
              <a:solidFill>
                <a:srgbClr val="000000"/>
              </a:solidFill>
              <a:latin typeface="Arial" panose="020B0604020202020204" pitchFamily="34" charset="0"/>
              <a:ea typeface="华文细黑" pitchFamily="2" charset="-122"/>
            </a:endParaRPr>
          </a:p>
        </p:txBody>
      </p:sp>
      <p:sp>
        <p:nvSpPr>
          <p:cNvPr id="23653" name="Text Box 101"/>
          <p:cNvSpPr txBox="1">
            <a:spLocks noChangeArrowheads="1"/>
          </p:cNvSpPr>
          <p:nvPr/>
        </p:nvSpPr>
        <p:spPr bwMode="auto">
          <a:xfrm>
            <a:off x="8270875" y="22336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6KB</a:t>
            </a:r>
            <a:endParaRPr kumimoji="0" lang="en-US" altLang="zh-CN" sz="1800">
              <a:solidFill>
                <a:srgbClr val="000000"/>
              </a:solidFill>
              <a:latin typeface="Arial" panose="020B0604020202020204" pitchFamily="34" charset="0"/>
              <a:ea typeface="华文细黑" pitchFamily="2" charset="-122"/>
            </a:endParaRPr>
          </a:p>
        </p:txBody>
      </p:sp>
      <p:sp>
        <p:nvSpPr>
          <p:cNvPr id="23654" name="Text Box 102"/>
          <p:cNvSpPr txBox="1">
            <a:spLocks noChangeArrowheads="1"/>
          </p:cNvSpPr>
          <p:nvPr/>
        </p:nvSpPr>
        <p:spPr bwMode="auto">
          <a:xfrm>
            <a:off x="8270875" y="276701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7KB</a:t>
            </a:r>
            <a:endParaRPr kumimoji="0" lang="en-US" altLang="zh-CN" sz="1800">
              <a:solidFill>
                <a:srgbClr val="000000"/>
              </a:solidFill>
              <a:latin typeface="Arial" panose="020B0604020202020204" pitchFamily="34" charset="0"/>
              <a:ea typeface="华文细黑" pitchFamily="2" charset="-122"/>
            </a:endParaRPr>
          </a:p>
        </p:txBody>
      </p:sp>
      <p:sp>
        <p:nvSpPr>
          <p:cNvPr id="23655" name="Text Box 103"/>
          <p:cNvSpPr txBox="1">
            <a:spLocks noChangeArrowheads="1"/>
          </p:cNvSpPr>
          <p:nvPr/>
        </p:nvSpPr>
        <p:spPr bwMode="auto">
          <a:xfrm>
            <a:off x="8270875" y="337661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8KB</a:t>
            </a:r>
            <a:endParaRPr kumimoji="0" lang="en-US" altLang="zh-CN" sz="1800">
              <a:solidFill>
                <a:srgbClr val="000000"/>
              </a:solidFill>
              <a:latin typeface="Arial" panose="020B0604020202020204" pitchFamily="34" charset="0"/>
              <a:ea typeface="华文细黑" pitchFamily="2" charset="-122"/>
            </a:endParaRPr>
          </a:p>
        </p:txBody>
      </p:sp>
      <p:sp>
        <p:nvSpPr>
          <p:cNvPr id="23656" name="Text Box 104"/>
          <p:cNvSpPr txBox="1">
            <a:spLocks noChangeArrowheads="1"/>
          </p:cNvSpPr>
          <p:nvPr/>
        </p:nvSpPr>
        <p:spPr bwMode="auto">
          <a:xfrm>
            <a:off x="8270875" y="38338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9KB</a:t>
            </a:r>
            <a:endParaRPr kumimoji="0" lang="en-US" altLang="zh-CN" sz="1800">
              <a:solidFill>
                <a:srgbClr val="000000"/>
              </a:solidFill>
              <a:latin typeface="Arial" panose="020B0604020202020204" pitchFamily="34" charset="0"/>
              <a:ea typeface="华文细黑" pitchFamily="2" charset="-122"/>
            </a:endParaRPr>
          </a:p>
        </p:txBody>
      </p:sp>
      <p:sp>
        <p:nvSpPr>
          <p:cNvPr id="23657" name="Text Box 105"/>
          <p:cNvSpPr txBox="1">
            <a:spLocks noChangeArrowheads="1"/>
          </p:cNvSpPr>
          <p:nvPr/>
        </p:nvSpPr>
        <p:spPr bwMode="auto">
          <a:xfrm>
            <a:off x="8194675" y="42910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10KB</a:t>
            </a:r>
            <a:endParaRPr kumimoji="0" lang="en-US" altLang="zh-CN" sz="1800">
              <a:solidFill>
                <a:srgbClr val="000000"/>
              </a:solidFill>
              <a:latin typeface="Arial" panose="020B0604020202020204" pitchFamily="34" charset="0"/>
              <a:ea typeface="华文细黑" pitchFamily="2" charset="-122"/>
            </a:endParaRPr>
          </a:p>
        </p:txBody>
      </p:sp>
      <p:sp>
        <p:nvSpPr>
          <p:cNvPr id="23658" name="Text Box 106"/>
          <p:cNvSpPr txBox="1">
            <a:spLocks noChangeArrowheads="1"/>
          </p:cNvSpPr>
          <p:nvPr/>
        </p:nvSpPr>
        <p:spPr bwMode="auto">
          <a:xfrm>
            <a:off x="8194675" y="48244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11KB</a:t>
            </a:r>
            <a:endParaRPr kumimoji="0" lang="en-US" altLang="zh-CN" sz="1800">
              <a:solidFill>
                <a:srgbClr val="000000"/>
              </a:solidFill>
              <a:latin typeface="Arial" panose="020B0604020202020204" pitchFamily="34" charset="0"/>
              <a:ea typeface="华文细黑" pitchFamily="2" charset="-122"/>
            </a:endParaRPr>
          </a:p>
        </p:txBody>
      </p:sp>
      <p:sp>
        <p:nvSpPr>
          <p:cNvPr id="23659" name="Text Box 107"/>
          <p:cNvSpPr txBox="1">
            <a:spLocks noChangeArrowheads="1"/>
          </p:cNvSpPr>
          <p:nvPr/>
        </p:nvSpPr>
        <p:spPr bwMode="auto">
          <a:xfrm>
            <a:off x="8194675" y="54340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r">
              <a:spcBef>
                <a:spcPct val="50000"/>
              </a:spcBef>
            </a:pPr>
            <a:r>
              <a:rPr kumimoji="0" lang="en-US" altLang="zh-CN" sz="1800">
                <a:solidFill>
                  <a:srgbClr val="000000"/>
                </a:solidFill>
                <a:latin typeface="Arial" panose="020B0604020202020204" pitchFamily="34" charset="0"/>
                <a:ea typeface="华文细黑" pitchFamily="2" charset="-122"/>
              </a:rPr>
              <a:t>12KB</a:t>
            </a:r>
            <a:endParaRPr kumimoji="0" lang="en-US" altLang="zh-CN" sz="1800">
              <a:solidFill>
                <a:srgbClr val="000000"/>
              </a:solidFill>
              <a:latin typeface="Arial" panose="020B0604020202020204" pitchFamily="34" charset="0"/>
              <a:ea typeface="华文细黑" pitchFamily="2" charset="-122"/>
            </a:endParaRPr>
          </a:p>
        </p:txBody>
      </p:sp>
      <p:sp>
        <p:nvSpPr>
          <p:cNvPr id="23661" name="Line 109"/>
          <p:cNvSpPr>
            <a:spLocks noChangeShapeType="1"/>
          </p:cNvSpPr>
          <p:nvPr/>
        </p:nvSpPr>
        <p:spPr bwMode="auto">
          <a:xfrm>
            <a:off x="4918075" y="1776413"/>
            <a:ext cx="1219200" cy="3810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2" name="Line 110"/>
          <p:cNvSpPr>
            <a:spLocks noChangeShapeType="1"/>
          </p:cNvSpPr>
          <p:nvPr/>
        </p:nvSpPr>
        <p:spPr bwMode="auto">
          <a:xfrm>
            <a:off x="4918075" y="2233613"/>
            <a:ext cx="1219200" cy="15240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3" name="Line 111"/>
          <p:cNvSpPr>
            <a:spLocks noChangeShapeType="1"/>
          </p:cNvSpPr>
          <p:nvPr/>
        </p:nvSpPr>
        <p:spPr bwMode="auto">
          <a:xfrm flipV="1">
            <a:off x="4765675" y="2767013"/>
            <a:ext cx="1371600" cy="990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4" name="Line 112"/>
          <p:cNvSpPr>
            <a:spLocks noChangeShapeType="1"/>
          </p:cNvSpPr>
          <p:nvPr/>
        </p:nvSpPr>
        <p:spPr bwMode="auto">
          <a:xfrm flipV="1">
            <a:off x="4918075" y="3376613"/>
            <a:ext cx="1143000" cy="10668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5" name="Line 113"/>
          <p:cNvSpPr>
            <a:spLocks noChangeShapeType="1"/>
          </p:cNvSpPr>
          <p:nvPr/>
        </p:nvSpPr>
        <p:spPr bwMode="auto">
          <a:xfrm flipV="1">
            <a:off x="4841875" y="4748213"/>
            <a:ext cx="1295400" cy="1524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804"/>
                                        </p:tgtEl>
                                        <p:attrNameLst>
                                          <p:attrName>style.visibility</p:attrName>
                                        </p:attrNameLst>
                                      </p:cBhvr>
                                      <p:to>
                                        <p:strVal val="visible"/>
                                      </p:to>
                                    </p:set>
                                    <p:animEffect transition="in" filter="blinds(horizontal)">
                                      <p:cBhvr>
                                        <p:cTn id="7" dur="500"/>
                                        <p:tgtEl>
                                          <p:spTgt spid="6218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642"/>
                                        </p:tgtEl>
                                        <p:attrNameLst>
                                          <p:attrName>style.visibility</p:attrName>
                                        </p:attrNameLst>
                                      </p:cBhvr>
                                      <p:to>
                                        <p:strVal val="visible"/>
                                      </p:to>
                                    </p:set>
                                    <p:animEffect transition="in" filter="blinds(horizontal)">
                                      <p:cBhvr>
                                        <p:cTn id="10" dur="500"/>
                                        <p:tgtEl>
                                          <p:spTgt spid="236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641"/>
                                        </p:tgtEl>
                                        <p:attrNameLst>
                                          <p:attrName>style.visibility</p:attrName>
                                        </p:attrNameLst>
                                      </p:cBhvr>
                                      <p:to>
                                        <p:strVal val="visible"/>
                                      </p:to>
                                    </p:set>
                                    <p:animEffect transition="in" filter="blinds(horizontal)">
                                      <p:cBhvr>
                                        <p:cTn id="13" dur="500"/>
                                        <p:tgtEl>
                                          <p:spTgt spid="236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643"/>
                                        </p:tgtEl>
                                        <p:attrNameLst>
                                          <p:attrName>style.visibility</p:attrName>
                                        </p:attrNameLst>
                                      </p:cBhvr>
                                      <p:to>
                                        <p:strVal val="visible"/>
                                      </p:to>
                                    </p:set>
                                    <p:animEffect transition="in" filter="blinds(horizontal)">
                                      <p:cBhvr>
                                        <p:cTn id="16" dur="500"/>
                                        <p:tgtEl>
                                          <p:spTgt spid="2364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644"/>
                                        </p:tgtEl>
                                        <p:attrNameLst>
                                          <p:attrName>style.visibility</p:attrName>
                                        </p:attrNameLst>
                                      </p:cBhvr>
                                      <p:to>
                                        <p:strVal val="visible"/>
                                      </p:to>
                                    </p:set>
                                    <p:animEffect transition="in" filter="blinds(horizontal)">
                                      <p:cBhvr>
                                        <p:cTn id="19" dur="500"/>
                                        <p:tgtEl>
                                          <p:spTgt spid="2364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645"/>
                                        </p:tgtEl>
                                        <p:attrNameLst>
                                          <p:attrName>style.visibility</p:attrName>
                                        </p:attrNameLst>
                                      </p:cBhvr>
                                      <p:to>
                                        <p:strVal val="visible"/>
                                      </p:to>
                                    </p:set>
                                    <p:animEffect transition="in" filter="blinds(horizontal)">
                                      <p:cBhvr>
                                        <p:cTn id="22" dur="500"/>
                                        <p:tgtEl>
                                          <p:spTgt spid="2364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646"/>
                                        </p:tgtEl>
                                        <p:attrNameLst>
                                          <p:attrName>style.visibility</p:attrName>
                                        </p:attrNameLst>
                                      </p:cBhvr>
                                      <p:to>
                                        <p:strVal val="visible"/>
                                      </p:to>
                                    </p:set>
                                    <p:animEffect transition="in" filter="blinds(horizontal)">
                                      <p:cBhvr>
                                        <p:cTn id="25" dur="500"/>
                                        <p:tgtEl>
                                          <p:spTgt spid="2364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647"/>
                                        </p:tgtEl>
                                        <p:attrNameLst>
                                          <p:attrName>style.visibility</p:attrName>
                                        </p:attrNameLst>
                                      </p:cBhvr>
                                      <p:to>
                                        <p:strVal val="visible"/>
                                      </p:to>
                                    </p:set>
                                    <p:animEffect transition="in" filter="blinds(horizontal)">
                                      <p:cBhvr>
                                        <p:cTn id="28" dur="500"/>
                                        <p:tgtEl>
                                          <p:spTgt spid="2364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648"/>
                                        </p:tgtEl>
                                        <p:attrNameLst>
                                          <p:attrName>style.visibility</p:attrName>
                                        </p:attrNameLst>
                                      </p:cBhvr>
                                      <p:to>
                                        <p:strVal val="visible"/>
                                      </p:to>
                                    </p:set>
                                    <p:animEffect transition="in" filter="blinds(horizontal)">
                                      <p:cBhvr>
                                        <p:cTn id="31" dur="500"/>
                                        <p:tgtEl>
                                          <p:spTgt spid="2364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649"/>
                                        </p:tgtEl>
                                        <p:attrNameLst>
                                          <p:attrName>style.visibility</p:attrName>
                                        </p:attrNameLst>
                                      </p:cBhvr>
                                      <p:to>
                                        <p:strVal val="visible"/>
                                      </p:to>
                                    </p:set>
                                    <p:animEffect transition="in" filter="blinds(horizontal)">
                                      <p:cBhvr>
                                        <p:cTn id="34" dur="500"/>
                                        <p:tgtEl>
                                          <p:spTgt spid="236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659"/>
                                        </p:tgtEl>
                                        <p:attrNameLst>
                                          <p:attrName>style.visibility</p:attrName>
                                        </p:attrNameLst>
                                      </p:cBhvr>
                                      <p:to>
                                        <p:strVal val="visible"/>
                                      </p:to>
                                    </p:set>
                                    <p:animEffect transition="in" filter="blinds(horizontal)">
                                      <p:cBhvr>
                                        <p:cTn id="37" dur="500"/>
                                        <p:tgtEl>
                                          <p:spTgt spid="2365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658"/>
                                        </p:tgtEl>
                                        <p:attrNameLst>
                                          <p:attrName>style.visibility</p:attrName>
                                        </p:attrNameLst>
                                      </p:cBhvr>
                                      <p:to>
                                        <p:strVal val="visible"/>
                                      </p:to>
                                    </p:set>
                                    <p:animEffect transition="in" filter="blinds(horizontal)">
                                      <p:cBhvr>
                                        <p:cTn id="40" dur="500"/>
                                        <p:tgtEl>
                                          <p:spTgt spid="2365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3657"/>
                                        </p:tgtEl>
                                        <p:attrNameLst>
                                          <p:attrName>style.visibility</p:attrName>
                                        </p:attrNameLst>
                                      </p:cBhvr>
                                      <p:to>
                                        <p:strVal val="visible"/>
                                      </p:to>
                                    </p:set>
                                    <p:animEffect transition="in" filter="blinds(horizontal)">
                                      <p:cBhvr>
                                        <p:cTn id="43" dur="500"/>
                                        <p:tgtEl>
                                          <p:spTgt spid="236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656"/>
                                        </p:tgtEl>
                                        <p:attrNameLst>
                                          <p:attrName>style.visibility</p:attrName>
                                        </p:attrNameLst>
                                      </p:cBhvr>
                                      <p:to>
                                        <p:strVal val="visible"/>
                                      </p:to>
                                    </p:set>
                                    <p:animEffect transition="in" filter="blinds(horizontal)">
                                      <p:cBhvr>
                                        <p:cTn id="46" dur="500"/>
                                        <p:tgtEl>
                                          <p:spTgt spid="2365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3655"/>
                                        </p:tgtEl>
                                        <p:attrNameLst>
                                          <p:attrName>style.visibility</p:attrName>
                                        </p:attrNameLst>
                                      </p:cBhvr>
                                      <p:to>
                                        <p:strVal val="visible"/>
                                      </p:to>
                                    </p:set>
                                    <p:animEffect transition="in" filter="blinds(horizontal)">
                                      <p:cBhvr>
                                        <p:cTn id="49" dur="500"/>
                                        <p:tgtEl>
                                          <p:spTgt spid="2365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653"/>
                                        </p:tgtEl>
                                        <p:attrNameLst>
                                          <p:attrName>style.visibility</p:attrName>
                                        </p:attrNameLst>
                                      </p:cBhvr>
                                      <p:to>
                                        <p:strVal val="visible"/>
                                      </p:to>
                                    </p:set>
                                    <p:animEffect transition="in" filter="blinds(horizontal)">
                                      <p:cBhvr>
                                        <p:cTn id="52" dur="500"/>
                                        <p:tgtEl>
                                          <p:spTgt spid="2365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654"/>
                                        </p:tgtEl>
                                        <p:attrNameLst>
                                          <p:attrName>style.visibility</p:attrName>
                                        </p:attrNameLst>
                                      </p:cBhvr>
                                      <p:to>
                                        <p:strVal val="visible"/>
                                      </p:to>
                                    </p:set>
                                    <p:animEffect transition="in" filter="blinds(horizontal)">
                                      <p:cBhvr>
                                        <p:cTn id="55" dur="500"/>
                                        <p:tgtEl>
                                          <p:spTgt spid="2365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3652"/>
                                        </p:tgtEl>
                                        <p:attrNameLst>
                                          <p:attrName>style.visibility</p:attrName>
                                        </p:attrNameLst>
                                      </p:cBhvr>
                                      <p:to>
                                        <p:strVal val="visible"/>
                                      </p:to>
                                    </p:set>
                                    <p:animEffect transition="in" filter="blinds(horizontal)">
                                      <p:cBhvr>
                                        <p:cTn id="58" dur="500"/>
                                        <p:tgtEl>
                                          <p:spTgt spid="2365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3651"/>
                                        </p:tgtEl>
                                        <p:attrNameLst>
                                          <p:attrName>style.visibility</p:attrName>
                                        </p:attrNameLst>
                                      </p:cBhvr>
                                      <p:to>
                                        <p:strVal val="visible"/>
                                      </p:to>
                                    </p:set>
                                    <p:animEffect transition="in" filter="blinds(horizontal)">
                                      <p:cBhvr>
                                        <p:cTn id="61" dur="500"/>
                                        <p:tgtEl>
                                          <p:spTgt spid="2365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3650"/>
                                        </p:tgtEl>
                                        <p:attrNameLst>
                                          <p:attrName>style.visibility</p:attrName>
                                        </p:attrNameLst>
                                      </p:cBhvr>
                                      <p:to>
                                        <p:strVal val="visible"/>
                                      </p:to>
                                    </p:set>
                                    <p:animEffect transition="in" filter="blinds(horizontal)">
                                      <p:cBhvr>
                                        <p:cTn id="64" dur="500"/>
                                        <p:tgtEl>
                                          <p:spTgt spid="2365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661"/>
                                        </p:tgtEl>
                                        <p:attrNameLst>
                                          <p:attrName>style.visibility</p:attrName>
                                        </p:attrNameLst>
                                      </p:cBhvr>
                                      <p:to>
                                        <p:strVal val="visible"/>
                                      </p:to>
                                    </p:set>
                                    <p:anim calcmode="lin" valueType="num">
                                      <p:cBhvr additive="base">
                                        <p:cTn id="69" dur="500" fill="hold"/>
                                        <p:tgtEl>
                                          <p:spTgt spid="23661"/>
                                        </p:tgtEl>
                                        <p:attrNameLst>
                                          <p:attrName>ppt_x</p:attrName>
                                        </p:attrNameLst>
                                      </p:cBhvr>
                                      <p:tavLst>
                                        <p:tav tm="0">
                                          <p:val>
                                            <p:strVal val="#ppt_x"/>
                                          </p:val>
                                        </p:tav>
                                        <p:tav tm="100000">
                                          <p:val>
                                            <p:strVal val="#ppt_x"/>
                                          </p:val>
                                        </p:tav>
                                      </p:tavLst>
                                    </p:anim>
                                    <p:anim calcmode="lin" valueType="num">
                                      <p:cBhvr additive="base">
                                        <p:cTn id="70" dur="500" fill="hold"/>
                                        <p:tgtEl>
                                          <p:spTgt spid="2366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662"/>
                                        </p:tgtEl>
                                        <p:attrNameLst>
                                          <p:attrName>style.visibility</p:attrName>
                                        </p:attrNameLst>
                                      </p:cBhvr>
                                      <p:to>
                                        <p:strVal val="visible"/>
                                      </p:to>
                                    </p:set>
                                    <p:anim calcmode="lin" valueType="num">
                                      <p:cBhvr additive="base">
                                        <p:cTn id="75" dur="500" fill="hold"/>
                                        <p:tgtEl>
                                          <p:spTgt spid="23662"/>
                                        </p:tgtEl>
                                        <p:attrNameLst>
                                          <p:attrName>ppt_x</p:attrName>
                                        </p:attrNameLst>
                                      </p:cBhvr>
                                      <p:tavLst>
                                        <p:tav tm="0">
                                          <p:val>
                                            <p:strVal val="#ppt_x"/>
                                          </p:val>
                                        </p:tav>
                                        <p:tav tm="100000">
                                          <p:val>
                                            <p:strVal val="#ppt_x"/>
                                          </p:val>
                                        </p:tav>
                                      </p:tavLst>
                                    </p:anim>
                                    <p:anim calcmode="lin" valueType="num">
                                      <p:cBhvr additive="base">
                                        <p:cTn id="76" dur="500" fill="hold"/>
                                        <p:tgtEl>
                                          <p:spTgt spid="236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663"/>
                                        </p:tgtEl>
                                        <p:attrNameLst>
                                          <p:attrName>style.visibility</p:attrName>
                                        </p:attrNameLst>
                                      </p:cBhvr>
                                      <p:to>
                                        <p:strVal val="visible"/>
                                      </p:to>
                                    </p:set>
                                    <p:anim calcmode="lin" valueType="num">
                                      <p:cBhvr additive="base">
                                        <p:cTn id="81" dur="500" fill="hold"/>
                                        <p:tgtEl>
                                          <p:spTgt spid="23663"/>
                                        </p:tgtEl>
                                        <p:attrNameLst>
                                          <p:attrName>ppt_x</p:attrName>
                                        </p:attrNameLst>
                                      </p:cBhvr>
                                      <p:tavLst>
                                        <p:tav tm="0">
                                          <p:val>
                                            <p:strVal val="#ppt_x"/>
                                          </p:val>
                                        </p:tav>
                                        <p:tav tm="100000">
                                          <p:val>
                                            <p:strVal val="#ppt_x"/>
                                          </p:val>
                                        </p:tav>
                                      </p:tavLst>
                                    </p:anim>
                                    <p:anim calcmode="lin" valueType="num">
                                      <p:cBhvr additive="base">
                                        <p:cTn id="82" dur="500" fill="hold"/>
                                        <p:tgtEl>
                                          <p:spTgt spid="236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664"/>
                                        </p:tgtEl>
                                        <p:attrNameLst>
                                          <p:attrName>style.visibility</p:attrName>
                                        </p:attrNameLst>
                                      </p:cBhvr>
                                      <p:to>
                                        <p:strVal val="visible"/>
                                      </p:to>
                                    </p:set>
                                    <p:anim calcmode="lin" valueType="num">
                                      <p:cBhvr additive="base">
                                        <p:cTn id="87" dur="500" fill="hold"/>
                                        <p:tgtEl>
                                          <p:spTgt spid="23664"/>
                                        </p:tgtEl>
                                        <p:attrNameLst>
                                          <p:attrName>ppt_x</p:attrName>
                                        </p:attrNameLst>
                                      </p:cBhvr>
                                      <p:tavLst>
                                        <p:tav tm="0">
                                          <p:val>
                                            <p:strVal val="#ppt_x"/>
                                          </p:val>
                                        </p:tav>
                                        <p:tav tm="100000">
                                          <p:val>
                                            <p:strVal val="#ppt_x"/>
                                          </p:val>
                                        </p:tav>
                                      </p:tavLst>
                                    </p:anim>
                                    <p:anim calcmode="lin" valueType="num">
                                      <p:cBhvr additive="base">
                                        <p:cTn id="88" dur="500" fill="hold"/>
                                        <p:tgtEl>
                                          <p:spTgt spid="2366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3665"/>
                                        </p:tgtEl>
                                        <p:attrNameLst>
                                          <p:attrName>style.visibility</p:attrName>
                                        </p:attrNameLst>
                                      </p:cBhvr>
                                      <p:to>
                                        <p:strVal val="visible"/>
                                      </p:to>
                                    </p:set>
                                    <p:anim calcmode="lin" valueType="num">
                                      <p:cBhvr additive="base">
                                        <p:cTn id="93" dur="500" fill="hold"/>
                                        <p:tgtEl>
                                          <p:spTgt spid="23665"/>
                                        </p:tgtEl>
                                        <p:attrNameLst>
                                          <p:attrName>ppt_x</p:attrName>
                                        </p:attrNameLst>
                                      </p:cBhvr>
                                      <p:tavLst>
                                        <p:tav tm="0">
                                          <p:val>
                                            <p:strVal val="#ppt_x"/>
                                          </p:val>
                                        </p:tav>
                                        <p:tav tm="100000">
                                          <p:val>
                                            <p:strVal val="#ppt_x"/>
                                          </p:val>
                                        </p:tav>
                                      </p:tavLst>
                                    </p:anim>
                                    <p:anim calcmode="lin" valueType="num">
                                      <p:cBhvr additive="base">
                                        <p:cTn id="94" dur="500" fill="hold"/>
                                        <p:tgtEl>
                                          <p:spTgt spid="236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41" grpId="0"/>
      <p:bldP spid="23642" grpId="0"/>
      <p:bldP spid="23643" grpId="0"/>
      <p:bldP spid="23644" grpId="0"/>
      <p:bldP spid="23645" grpId="0"/>
      <p:bldP spid="23646" grpId="0"/>
      <p:bldP spid="23647" grpId="0"/>
      <p:bldP spid="23648" grpId="0"/>
      <p:bldP spid="23649" grpId="0"/>
      <p:bldP spid="23650" grpId="0"/>
      <p:bldP spid="23651" grpId="0"/>
      <p:bldP spid="23652" grpId="0"/>
      <p:bldP spid="23653" grpId="0"/>
      <p:bldP spid="23654" grpId="0"/>
      <p:bldP spid="23655" grpId="0"/>
      <p:bldP spid="23656" grpId="0"/>
      <p:bldP spid="23657" grpId="0"/>
      <p:bldP spid="23658" grpId="0"/>
      <p:bldP spid="23659" grpId="0"/>
      <p:bldP spid="23661" grpId="0" animBg="1"/>
      <p:bldP spid="23662" grpId="0" animBg="1"/>
      <p:bldP spid="23663" grpId="0" animBg="1"/>
      <p:bldP spid="23664" grpId="0" animBg="1"/>
      <p:bldP spid="2366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p:cNvSpPr>
          <p:nvPr>
            <p:ph type="body" sz="half" idx="4294967295"/>
          </p:nvPr>
        </p:nvSpPr>
        <p:spPr>
          <a:xfrm>
            <a:off x="0" y="1052513"/>
            <a:ext cx="9144000" cy="4968875"/>
          </a:xfrm>
        </p:spPr>
        <p:txBody>
          <a:bodyPr/>
          <a:lstStyle/>
          <a:p>
            <a:pPr>
              <a:spcAft>
                <a:spcPct val="20000"/>
              </a:spcAft>
              <a:buFont typeface="Wingdings" panose="05000000000000000000" pitchFamily="2" charset="2"/>
              <a:buChar char="l"/>
            </a:pPr>
            <a:r>
              <a:rPr lang="zh-CN" altLang="en-US" b="0" dirty="0">
                <a:ea typeface="黑体" pitchFamily="49" charset="-122"/>
              </a:rPr>
              <a:t>普通分页系统地址转换示例</a:t>
            </a:r>
            <a:r>
              <a:rPr lang="en-US" altLang="zh-CN" b="0" dirty="0">
                <a:ea typeface="黑体" pitchFamily="49" charset="-122"/>
              </a:rPr>
              <a:t>1</a:t>
            </a:r>
            <a:r>
              <a:rPr lang="zh-CN" altLang="en-US" b="0" dirty="0">
                <a:ea typeface="黑体" pitchFamily="49" charset="-122"/>
              </a:rPr>
              <a:t>（续）</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假设作业</a:t>
            </a:r>
            <a:r>
              <a:rPr lang="en-US" altLang="zh-CN" b="0" dirty="0">
                <a:ea typeface="楷体_GB2312" pitchFamily="49" charset="-122"/>
              </a:rPr>
              <a:t>2</a:t>
            </a:r>
            <a:r>
              <a:rPr lang="zh-CN" altLang="en-US" b="0" dirty="0">
                <a:ea typeface="楷体_GB2312" pitchFamily="49" charset="-122"/>
              </a:rPr>
              <a:t>正在运行，在第</a:t>
            </a:r>
            <a:r>
              <a:rPr lang="en-US" altLang="zh-CN" b="0" dirty="0">
                <a:ea typeface="楷体_GB2312" pitchFamily="49" charset="-122"/>
              </a:rPr>
              <a:t>0</a:t>
            </a:r>
            <a:r>
              <a:rPr lang="zh-CN" altLang="en-US" b="0" dirty="0">
                <a:ea typeface="楷体_GB2312" pitchFamily="49" charset="-122"/>
              </a:rPr>
              <a:t>页某单元处有一条指令：</a:t>
            </a:r>
            <a:br>
              <a:rPr lang="zh-CN" altLang="en-US" b="0" dirty="0">
                <a:ea typeface="楷体_GB2312" pitchFamily="49" charset="-122"/>
              </a:rPr>
            </a:br>
            <a:r>
              <a:rPr lang="en-US" altLang="zh-CN" b="0" dirty="0">
                <a:ea typeface="楷体_GB2312" pitchFamily="49" charset="-122"/>
              </a:rPr>
              <a:t>MOV R1</a:t>
            </a:r>
            <a:r>
              <a:rPr lang="zh-CN" altLang="en-US" b="0" dirty="0">
                <a:ea typeface="楷体_GB2312" pitchFamily="49" charset="-122"/>
              </a:rPr>
              <a:t>，</a:t>
            </a:r>
            <a:r>
              <a:rPr lang="en-US" altLang="zh-CN" b="0" dirty="0">
                <a:ea typeface="楷体_GB2312" pitchFamily="49" charset="-122"/>
              </a:rPr>
              <a:t>[2500]</a:t>
            </a:r>
            <a:endParaRPr lang="en-US" altLang="zh-CN" b="0" dirty="0">
              <a:ea typeface="楷体_GB2312" pitchFamily="49" charset="-122"/>
            </a:endParaRPr>
          </a:p>
          <a:p>
            <a:pPr lvl="1">
              <a:spcAft>
                <a:spcPct val="20000"/>
              </a:spcAft>
              <a:buFont typeface="Wingdings" panose="05000000000000000000" pitchFamily="2" charset="2"/>
              <a:buChar char="Ø"/>
            </a:pPr>
            <a:r>
              <a:rPr lang="en-US" altLang="zh-CN" b="0" dirty="0" smtClean="0">
                <a:ea typeface="楷体_GB2312" pitchFamily="49" charset="-122"/>
              </a:rPr>
              <a:t>2500</a:t>
            </a:r>
            <a:r>
              <a:rPr lang="en-US" altLang="zh-CN" dirty="0">
                <a:sym typeface="Wingdings" panose="05000000000000000000" pitchFamily="2" charset="2"/>
              </a:rPr>
              <a:t> </a:t>
            </a:r>
            <a:r>
              <a:rPr lang="zh-CN" altLang="en-US" b="0" dirty="0" smtClean="0">
                <a:ea typeface="楷体_GB2312" pitchFamily="49" charset="-122"/>
              </a:rPr>
              <a:t>转化</a:t>
            </a:r>
            <a:r>
              <a:rPr lang="zh-CN" altLang="en-US" b="0" dirty="0">
                <a:ea typeface="楷体_GB2312" pitchFamily="49" charset="-122"/>
              </a:rPr>
              <a:t>为十六进制为</a:t>
            </a:r>
            <a:r>
              <a:rPr lang="en-US" altLang="zh-CN" b="0" dirty="0">
                <a:ea typeface="楷体_GB2312" pitchFamily="49" charset="-122"/>
              </a:rPr>
              <a:t>09C4H</a:t>
            </a:r>
            <a:endParaRPr lang="en-US" altLang="zh-CN" b="0" dirty="0">
              <a:ea typeface="楷体_GB2312" pitchFamily="49" charset="-122"/>
            </a:endParaRPr>
          </a:p>
          <a:p>
            <a:pPr lvl="1">
              <a:spcAft>
                <a:spcPct val="20000"/>
              </a:spcAft>
              <a:buFont typeface="Wingdings" panose="05000000000000000000" pitchFamily="2" charset="2"/>
              <a:buNone/>
            </a:pPr>
            <a:r>
              <a:rPr lang="en-US" altLang="zh-CN" b="0" dirty="0">
                <a:ea typeface="楷体_GB2312" pitchFamily="49" charset="-122"/>
              </a:rPr>
              <a:t>  </a:t>
            </a:r>
            <a:r>
              <a:rPr lang="zh-CN" altLang="en-US" b="0" dirty="0">
                <a:ea typeface="楷体_GB2312" pitchFamily="49" charset="-122"/>
              </a:rPr>
              <a:t>（二进制为</a:t>
            </a:r>
            <a:r>
              <a:rPr lang="en-US" altLang="zh-CN" dirty="0">
                <a:solidFill>
                  <a:srgbClr val="0070C0"/>
                </a:solidFill>
                <a:ea typeface="楷体_GB2312" pitchFamily="49" charset="-122"/>
              </a:rPr>
              <a:t>0000 10</a:t>
            </a:r>
            <a:r>
              <a:rPr lang="en-US" altLang="zh-CN" dirty="0">
                <a:solidFill>
                  <a:srgbClr val="FF0000"/>
                </a:solidFill>
                <a:ea typeface="楷体_GB2312" pitchFamily="49" charset="-122"/>
              </a:rPr>
              <a:t>01 1100 0100</a:t>
            </a:r>
            <a:r>
              <a:rPr lang="zh-CN" altLang="en-US" b="0" dirty="0">
                <a:ea typeface="楷体_GB2312" pitchFamily="49" charset="-122"/>
              </a:rPr>
              <a:t>）；</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每页长度为</a:t>
            </a:r>
            <a:r>
              <a:rPr lang="en-US" altLang="zh-CN" b="0" dirty="0">
                <a:ea typeface="楷体_GB2312" pitchFamily="49" charset="-122"/>
              </a:rPr>
              <a:t>1k</a:t>
            </a:r>
            <a:r>
              <a:rPr lang="zh-CN" altLang="en-US" b="0" dirty="0">
                <a:ea typeface="楷体_GB2312" pitchFamily="49" charset="-122"/>
              </a:rPr>
              <a:t>，逻辑地址低</a:t>
            </a:r>
            <a:r>
              <a:rPr lang="en-US" altLang="zh-CN" b="0" dirty="0">
                <a:ea typeface="楷体_GB2312" pitchFamily="49" charset="-122"/>
              </a:rPr>
              <a:t>10</a:t>
            </a:r>
            <a:r>
              <a:rPr lang="zh-CN" altLang="en-US" b="0" dirty="0">
                <a:ea typeface="楷体_GB2312" pitchFamily="49" charset="-122"/>
              </a:rPr>
              <a:t>位构成页内地址：</a:t>
            </a:r>
            <a:r>
              <a:rPr lang="en-US" altLang="zh-CN" b="0" dirty="0">
                <a:ea typeface="楷体_GB2312" pitchFamily="49" charset="-122"/>
              </a:rPr>
              <a:t>1C4H</a:t>
            </a:r>
            <a:endParaRPr lang="en-US" altLang="zh-CN"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高</a:t>
            </a:r>
            <a:r>
              <a:rPr lang="en-US" altLang="zh-CN" b="0" dirty="0">
                <a:ea typeface="楷体_GB2312" pitchFamily="49" charset="-122"/>
              </a:rPr>
              <a:t>6</a:t>
            </a:r>
            <a:r>
              <a:rPr lang="zh-CN" altLang="en-US" b="0" dirty="0">
                <a:ea typeface="楷体_GB2312" pitchFamily="49" charset="-122"/>
              </a:rPr>
              <a:t>位为</a:t>
            </a:r>
            <a:r>
              <a:rPr lang="en-US" altLang="zh-CN" b="0" dirty="0">
                <a:ea typeface="楷体_GB2312" pitchFamily="49" charset="-122"/>
              </a:rPr>
              <a:t>2</a:t>
            </a:r>
            <a:r>
              <a:rPr lang="zh-CN" altLang="en-US" b="0" dirty="0">
                <a:ea typeface="楷体_GB2312" pitchFamily="49" charset="-122"/>
              </a:rPr>
              <a:t>，形成页号</a:t>
            </a:r>
            <a:r>
              <a:rPr lang="en-US" altLang="zh-CN" b="0" dirty="0">
                <a:ea typeface="楷体_GB2312" pitchFamily="49" charset="-122"/>
              </a:rPr>
              <a:t>p</a:t>
            </a:r>
            <a:r>
              <a:rPr lang="zh-CN" altLang="en-US" b="0" dirty="0">
                <a:ea typeface="楷体_GB2312" pitchFamily="49" charset="-122"/>
              </a:rPr>
              <a:t>；</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查页表知第</a:t>
            </a:r>
            <a:r>
              <a:rPr lang="en-US" altLang="zh-CN" b="0" dirty="0">
                <a:ea typeface="楷体_GB2312" pitchFamily="49" charset="-122"/>
              </a:rPr>
              <a:t>2</a:t>
            </a:r>
            <a:r>
              <a:rPr lang="zh-CN" altLang="en-US" b="0" dirty="0">
                <a:ea typeface="楷体_GB2312" pitchFamily="49" charset="-122"/>
              </a:rPr>
              <a:t>页在内存第</a:t>
            </a:r>
            <a:r>
              <a:rPr lang="en-US" altLang="zh-CN" b="0" dirty="0">
                <a:ea typeface="楷体_GB2312" pitchFamily="49" charset="-122"/>
              </a:rPr>
              <a:t>10</a:t>
            </a:r>
            <a:r>
              <a:rPr lang="zh-CN" altLang="en-US" b="0" dirty="0">
                <a:ea typeface="楷体_GB2312" pitchFamily="49" charset="-122"/>
              </a:rPr>
              <a:t>块，与页内地址一起构成新的物理地址为：</a:t>
            </a:r>
            <a:r>
              <a:rPr lang="en-US" altLang="zh-CN" b="0" dirty="0" smtClean="0">
                <a:ea typeface="楷体_GB2312" pitchFamily="49" charset="-122"/>
              </a:rPr>
              <a:t>29C4H</a:t>
            </a:r>
            <a:r>
              <a:rPr lang="zh-CN" altLang="en-US" b="0" dirty="0">
                <a:ea typeface="楷体_GB2312" pitchFamily="49" charset="-122"/>
              </a:rPr>
              <a:t> （二进制为</a:t>
            </a:r>
            <a:r>
              <a:rPr lang="en-US" altLang="zh-CN" dirty="0" smtClean="0">
                <a:solidFill>
                  <a:srgbClr val="0070C0"/>
                </a:solidFill>
                <a:ea typeface="楷体_GB2312" pitchFamily="49" charset="-122"/>
              </a:rPr>
              <a:t>0010 </a:t>
            </a:r>
            <a:r>
              <a:rPr lang="en-US" altLang="zh-CN" dirty="0">
                <a:solidFill>
                  <a:srgbClr val="0070C0"/>
                </a:solidFill>
                <a:ea typeface="楷体_GB2312" pitchFamily="49" charset="-122"/>
              </a:rPr>
              <a:t>10</a:t>
            </a:r>
            <a:r>
              <a:rPr lang="en-US" altLang="zh-CN" dirty="0">
                <a:solidFill>
                  <a:srgbClr val="FF0000"/>
                </a:solidFill>
                <a:ea typeface="楷体_GB2312" pitchFamily="49" charset="-122"/>
              </a:rPr>
              <a:t>01 1100 0100</a:t>
            </a:r>
            <a:r>
              <a:rPr lang="zh-CN" altLang="en-US" b="0" dirty="0">
                <a:ea typeface="楷体_GB2312" pitchFamily="49" charset="-122"/>
              </a:rPr>
              <a:t>）</a:t>
            </a:r>
            <a:endParaRPr lang="en-US" altLang="zh-CN"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访问该单元，把其中的</a:t>
            </a:r>
            <a:r>
              <a:rPr lang="zh-CN" altLang="en-US" b="0" dirty="0" smtClean="0">
                <a:ea typeface="楷体_GB2312" pitchFamily="49" charset="-122"/>
              </a:rPr>
              <a:t>数据送入</a:t>
            </a:r>
            <a:r>
              <a:rPr lang="en-US" altLang="zh-CN" b="0" dirty="0">
                <a:ea typeface="楷体_GB2312" pitchFamily="49" charset="-122"/>
              </a:rPr>
              <a:t>R1</a:t>
            </a:r>
            <a:r>
              <a:rPr lang="zh-CN" altLang="en-US" b="0" dirty="0">
                <a:ea typeface="楷体_GB2312" pitchFamily="49" charset="-122"/>
              </a:rPr>
              <a:t>寄存器</a:t>
            </a:r>
            <a:endParaRPr lang="zh-CN" altLang="en-US" b="0" dirty="0">
              <a:ea typeface="楷体_GB2312" pitchFamily="49" charset="-122"/>
            </a:endParaRPr>
          </a:p>
        </p:txBody>
      </p:sp>
      <p:sp>
        <p:nvSpPr>
          <p:cNvPr id="62361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3618">
                                            <p:txEl>
                                              <p:pRg st="0" end="0"/>
                                            </p:txEl>
                                          </p:spTgt>
                                        </p:tgtEl>
                                        <p:attrNameLst>
                                          <p:attrName>style.visibility</p:attrName>
                                        </p:attrNameLst>
                                      </p:cBhvr>
                                      <p:to>
                                        <p:strVal val="visible"/>
                                      </p:to>
                                    </p:set>
                                    <p:anim calcmode="lin" valueType="num">
                                      <p:cBhvr additive="base">
                                        <p:cTn id="7" dur="500" fill="hold"/>
                                        <p:tgtEl>
                                          <p:spTgt spid="623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3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3618">
                                            <p:txEl>
                                              <p:pRg st="1" end="1"/>
                                            </p:txEl>
                                          </p:spTgt>
                                        </p:tgtEl>
                                        <p:attrNameLst>
                                          <p:attrName>style.visibility</p:attrName>
                                        </p:attrNameLst>
                                      </p:cBhvr>
                                      <p:to>
                                        <p:strVal val="visible"/>
                                      </p:to>
                                    </p:set>
                                    <p:anim calcmode="lin" valueType="num">
                                      <p:cBhvr additive="base">
                                        <p:cTn id="13" dur="500" fill="hold"/>
                                        <p:tgtEl>
                                          <p:spTgt spid="6236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36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3618">
                                            <p:txEl>
                                              <p:pRg st="2" end="2"/>
                                            </p:txEl>
                                          </p:spTgt>
                                        </p:tgtEl>
                                        <p:attrNameLst>
                                          <p:attrName>style.visibility</p:attrName>
                                        </p:attrNameLst>
                                      </p:cBhvr>
                                      <p:to>
                                        <p:strVal val="visible"/>
                                      </p:to>
                                    </p:set>
                                    <p:anim calcmode="lin" valueType="num">
                                      <p:cBhvr additive="base">
                                        <p:cTn id="19" dur="1000" fill="hold"/>
                                        <p:tgtEl>
                                          <p:spTgt spid="62361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236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23618">
                                            <p:txEl>
                                              <p:pRg st="3" end="3"/>
                                            </p:txEl>
                                          </p:spTgt>
                                        </p:tgtEl>
                                        <p:attrNameLst>
                                          <p:attrName>style.visibility</p:attrName>
                                        </p:attrNameLst>
                                      </p:cBhvr>
                                      <p:to>
                                        <p:strVal val="visible"/>
                                      </p:to>
                                    </p:set>
                                    <p:anim calcmode="lin" valueType="num">
                                      <p:cBhvr additive="base">
                                        <p:cTn id="25" dur="1000" fill="hold"/>
                                        <p:tgtEl>
                                          <p:spTgt spid="62361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236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23618">
                                            <p:txEl>
                                              <p:pRg st="4" end="4"/>
                                            </p:txEl>
                                          </p:spTgt>
                                        </p:tgtEl>
                                        <p:attrNameLst>
                                          <p:attrName>style.visibility</p:attrName>
                                        </p:attrNameLst>
                                      </p:cBhvr>
                                      <p:to>
                                        <p:strVal val="visible"/>
                                      </p:to>
                                    </p:set>
                                    <p:anim calcmode="lin" valueType="num">
                                      <p:cBhvr additive="base">
                                        <p:cTn id="31" dur="1000" fill="hold"/>
                                        <p:tgtEl>
                                          <p:spTgt spid="623618">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236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23618">
                                            <p:txEl>
                                              <p:pRg st="5" end="5"/>
                                            </p:txEl>
                                          </p:spTgt>
                                        </p:tgtEl>
                                        <p:attrNameLst>
                                          <p:attrName>style.visibility</p:attrName>
                                        </p:attrNameLst>
                                      </p:cBhvr>
                                      <p:to>
                                        <p:strVal val="visible"/>
                                      </p:to>
                                    </p:set>
                                    <p:anim calcmode="lin" valueType="num">
                                      <p:cBhvr additive="base">
                                        <p:cTn id="37" dur="1000" fill="hold"/>
                                        <p:tgtEl>
                                          <p:spTgt spid="623618">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236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23618">
                                            <p:txEl>
                                              <p:pRg st="6" end="6"/>
                                            </p:txEl>
                                          </p:spTgt>
                                        </p:tgtEl>
                                        <p:attrNameLst>
                                          <p:attrName>style.visibility</p:attrName>
                                        </p:attrNameLst>
                                      </p:cBhvr>
                                      <p:to>
                                        <p:strVal val="visible"/>
                                      </p:to>
                                    </p:set>
                                    <p:anim calcmode="lin" valueType="num">
                                      <p:cBhvr additive="base">
                                        <p:cTn id="43" dur="1000" fill="hold"/>
                                        <p:tgtEl>
                                          <p:spTgt spid="623618">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236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23618">
                                            <p:txEl>
                                              <p:pRg st="7" end="7"/>
                                            </p:txEl>
                                          </p:spTgt>
                                        </p:tgtEl>
                                        <p:attrNameLst>
                                          <p:attrName>style.visibility</p:attrName>
                                        </p:attrNameLst>
                                      </p:cBhvr>
                                      <p:to>
                                        <p:strVal val="visible"/>
                                      </p:to>
                                    </p:set>
                                    <p:anim calcmode="lin" valueType="num">
                                      <p:cBhvr additive="base">
                                        <p:cTn id="49" dur="1000" fill="hold"/>
                                        <p:tgtEl>
                                          <p:spTgt spid="623618">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62361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27650" name="Group 2"/>
          <p:cNvGraphicFramePr>
            <a:graphicFrameLocks noGrp="1"/>
          </p:cNvGraphicFramePr>
          <p:nvPr/>
        </p:nvGraphicFramePr>
        <p:xfrm>
          <a:off x="2774950" y="825500"/>
          <a:ext cx="2743200" cy="381000"/>
        </p:xfrm>
        <a:graphic>
          <a:graphicData uri="http://schemas.openxmlformats.org/drawingml/2006/table">
            <a:tbl>
              <a:tblPr/>
              <a:tblGrid>
                <a:gridCol w="973138"/>
                <a:gridCol w="1770062"/>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accent1"/>
                          </a:solidFill>
                          <a:effectLst/>
                          <a:latin typeface="Arial" panose="020B0604020202020204" pitchFamily="34" charset="0"/>
                          <a:ea typeface="宋体" pitchFamily="2" charset="-122"/>
                        </a:rPr>
                        <a:t>0000 10</a:t>
                      </a:r>
                      <a:endParaRPr kumimoji="0" lang="en-US" altLang="zh-CN" sz="1600" b="1" i="0" u="none" strike="noStrike" cap="none" normalizeH="0" baseline="0" smtClean="0">
                        <a:ln>
                          <a:noFill/>
                        </a:ln>
                        <a:solidFill>
                          <a:schemeClr val="accent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01 1100 0100</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658" name="Group 10"/>
          <p:cNvGraphicFramePr>
            <a:graphicFrameLocks noGrp="1"/>
          </p:cNvGraphicFramePr>
          <p:nvPr/>
        </p:nvGraphicFramePr>
        <p:xfrm>
          <a:off x="793750" y="2273300"/>
          <a:ext cx="1524000" cy="2438400"/>
        </p:xfrm>
        <a:graphic>
          <a:graphicData uri="http://schemas.openxmlformats.org/drawingml/2006/table">
            <a:tbl>
              <a:tblPr/>
              <a:tblGrid>
                <a:gridCol w="1524000"/>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rPr>
                        <a:t>mov R1,[2500]</a:t>
                      </a:r>
                      <a:endParaRPr kumimoji="0" lang="en-US" altLang="zh-CN" sz="1600" b="0"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r>
              <a:tr h="95885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83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FFFF"/>
                          </a:solidFill>
                          <a:effectLst/>
                          <a:latin typeface="Arial" panose="020B0604020202020204" pitchFamily="34" charset="0"/>
                          <a:ea typeface="宋体" pitchFamily="2" charset="-122"/>
                        </a:rPr>
                        <a:t>016817</a:t>
                      </a:r>
                      <a:endParaRPr kumimoji="0" lang="en-US" altLang="zh-CN" sz="2000" b="1"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tr>
            </a:tbl>
          </a:graphicData>
        </a:graphic>
      </p:graphicFrame>
      <p:graphicFrame>
        <p:nvGraphicFramePr>
          <p:cNvPr id="27668" name="Group 20"/>
          <p:cNvGraphicFramePr>
            <a:graphicFrameLocks noGrp="1"/>
          </p:cNvGraphicFramePr>
          <p:nvPr/>
        </p:nvGraphicFramePr>
        <p:xfrm>
          <a:off x="2470150" y="2501900"/>
          <a:ext cx="762000" cy="335280"/>
        </p:xfrm>
        <a:graphic>
          <a:graphicData uri="http://schemas.openxmlformats.org/drawingml/2006/table">
            <a:tbl>
              <a:tblPr/>
              <a:tblGrid>
                <a:gridCol w="762000"/>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a</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674" name="Group 26"/>
          <p:cNvGraphicFramePr>
            <a:graphicFrameLocks noGrp="1"/>
          </p:cNvGraphicFramePr>
          <p:nvPr/>
        </p:nvGraphicFramePr>
        <p:xfrm>
          <a:off x="3994150" y="4330700"/>
          <a:ext cx="838200" cy="1155700"/>
        </p:xfrm>
        <a:graphic>
          <a:graphicData uri="http://schemas.openxmlformats.org/drawingml/2006/table">
            <a:tbl>
              <a:tblPr/>
              <a:tblGrid>
                <a:gridCol w="419100"/>
                <a:gridCol w="419100"/>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0</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6</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7</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rPr>
                        <a:t>2</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rPr>
                        <a:t>10</a:t>
                      </a:r>
                      <a:endParaRPr kumimoji="0" lang="en-US" altLang="zh-CN" sz="16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688" name="Group 40"/>
          <p:cNvGraphicFramePr>
            <a:graphicFrameLocks noGrp="1"/>
          </p:cNvGraphicFramePr>
          <p:nvPr/>
        </p:nvGraphicFramePr>
        <p:xfrm>
          <a:off x="7042150" y="1587500"/>
          <a:ext cx="1066800" cy="4533267"/>
        </p:xfrm>
        <a:graphic>
          <a:graphicData uri="http://schemas.openxmlformats.org/drawingml/2006/table">
            <a:tbl>
              <a:tblPr/>
              <a:tblGrid>
                <a:gridCol w="1066800"/>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FFFF"/>
                          </a:solidFill>
                          <a:effectLst/>
                          <a:latin typeface="Arial" panose="020B0604020202020204" pitchFamily="34" charset="0"/>
                          <a:ea typeface="宋体" pitchFamily="2" charset="-122"/>
                        </a:rPr>
                        <a:t>016817</a:t>
                      </a:r>
                      <a:endParaRPr kumimoji="0" lang="en-US" altLang="zh-CN" sz="1800" b="1" i="0" u="none" strike="noStrike" cap="none" normalizeH="0" baseline="0" smtClean="0">
                        <a:ln>
                          <a:noFill/>
                        </a:ln>
                        <a:solidFill>
                          <a:srgbClr val="FFFFFF"/>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25967" name="Group 303"/>
          <p:cNvGraphicFramePr>
            <a:graphicFrameLocks noGrp="1"/>
          </p:cNvGraphicFramePr>
          <p:nvPr/>
        </p:nvGraphicFramePr>
        <p:xfrm>
          <a:off x="4643438" y="3187700"/>
          <a:ext cx="2268537" cy="304800"/>
        </p:xfrm>
        <a:graphic>
          <a:graphicData uri="http://schemas.openxmlformats.org/drawingml/2006/table">
            <a:tbl>
              <a:tblPr/>
              <a:tblGrid>
                <a:gridCol w="958850"/>
                <a:gridCol w="1309687"/>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dirty="0" smtClean="0">
                          <a:ln>
                            <a:noFill/>
                          </a:ln>
                          <a:solidFill>
                            <a:srgbClr val="F30BD7"/>
                          </a:solidFill>
                          <a:effectLst/>
                          <a:latin typeface="Arial" panose="020B0604020202020204" pitchFamily="34" charset="0"/>
                          <a:ea typeface="宋体" pitchFamily="2" charset="-122"/>
                        </a:rPr>
                        <a:t>0010 10</a:t>
                      </a:r>
                      <a:endParaRPr kumimoji="0" lang="en-US" altLang="zh-CN" sz="1400" b="1" i="0" u="none" strike="noStrike" cap="none" normalizeH="0" baseline="0" dirty="0" smtClean="0">
                        <a:ln>
                          <a:noFill/>
                        </a:ln>
                        <a:solidFill>
                          <a:srgbClr val="F30BD7"/>
                        </a:solidFill>
                        <a:effectLst/>
                        <a:latin typeface="Arial" panose="020B0604020202020204" pitchFamily="34"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smtClean="0">
                          <a:ln>
                            <a:noFill/>
                          </a:ln>
                          <a:solidFill>
                            <a:srgbClr val="FF0000"/>
                          </a:solidFill>
                          <a:effectLst/>
                          <a:latin typeface="Arial" panose="020B0604020202020204" pitchFamily="34" charset="0"/>
                          <a:ea typeface="宋体" pitchFamily="2" charset="-122"/>
                        </a:rPr>
                        <a:t>01 1100 0100</a:t>
                      </a:r>
                      <a:endParaRPr kumimoji="0" lang="en-US" altLang="zh-CN" sz="14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18" name="Text Box 70"/>
          <p:cNvSpPr txBox="1">
            <a:spLocks noChangeArrowheads="1"/>
          </p:cNvSpPr>
          <p:nvPr/>
        </p:nvSpPr>
        <p:spPr bwMode="auto">
          <a:xfrm>
            <a:off x="2317750" y="1816100"/>
            <a:ext cx="1143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lgn="ctr">
              <a:spcBef>
                <a:spcPct val="50000"/>
              </a:spcBef>
            </a:pPr>
            <a:r>
              <a:rPr kumimoji="0" lang="zh-CN" altLang="en-US" sz="1400">
                <a:solidFill>
                  <a:srgbClr val="C0504D"/>
                </a:solidFill>
                <a:latin typeface="Arial" panose="020B0604020202020204" pitchFamily="34" charset="0"/>
                <a:ea typeface="华文细黑" pitchFamily="2" charset="-122"/>
              </a:rPr>
              <a:t>页表起始</a:t>
            </a:r>
            <a:endParaRPr kumimoji="0" lang="zh-CN" altLang="en-US" sz="1400">
              <a:solidFill>
                <a:srgbClr val="C0504D"/>
              </a:solidFill>
              <a:latin typeface="Arial" panose="020B0604020202020204" pitchFamily="34" charset="0"/>
              <a:ea typeface="华文细黑" pitchFamily="2" charset="-122"/>
            </a:endParaRPr>
          </a:p>
          <a:p>
            <a:pPr algn="ctr">
              <a:spcBef>
                <a:spcPct val="50000"/>
              </a:spcBef>
            </a:pPr>
            <a:r>
              <a:rPr kumimoji="0" lang="zh-CN" altLang="en-US" sz="1400">
                <a:solidFill>
                  <a:srgbClr val="C0504D"/>
                </a:solidFill>
                <a:latin typeface="Arial" panose="020B0604020202020204" pitchFamily="34" charset="0"/>
                <a:ea typeface="华文细黑" pitchFamily="2" charset="-122"/>
              </a:rPr>
              <a:t>地址寄存器</a:t>
            </a:r>
            <a:endParaRPr kumimoji="0" lang="zh-CN" altLang="en-US" sz="1400">
              <a:solidFill>
                <a:srgbClr val="C0504D"/>
              </a:solidFill>
              <a:latin typeface="Arial" panose="020B0604020202020204" pitchFamily="34" charset="0"/>
              <a:ea typeface="华文细黑" pitchFamily="2" charset="-122"/>
            </a:endParaRPr>
          </a:p>
        </p:txBody>
      </p:sp>
      <p:sp>
        <p:nvSpPr>
          <p:cNvPr id="27719" name="Text Box 71"/>
          <p:cNvSpPr txBox="1">
            <a:spLocks noChangeArrowheads="1"/>
          </p:cNvSpPr>
          <p:nvPr/>
        </p:nvSpPr>
        <p:spPr bwMode="auto">
          <a:xfrm>
            <a:off x="3079750" y="4445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Arial" panose="020B0604020202020204" pitchFamily="34" charset="0"/>
                <a:ea typeface="华文细黑" pitchFamily="2" charset="-122"/>
              </a:rPr>
              <a:t>页号ｐ</a:t>
            </a:r>
            <a:endParaRPr kumimoji="0" lang="zh-CN" altLang="en-US" sz="1600">
              <a:solidFill>
                <a:srgbClr val="C0504D"/>
              </a:solidFill>
              <a:latin typeface="Arial" panose="020B0604020202020204" pitchFamily="34" charset="0"/>
              <a:ea typeface="华文细黑" pitchFamily="2" charset="-122"/>
            </a:endParaRPr>
          </a:p>
        </p:txBody>
      </p:sp>
      <p:sp>
        <p:nvSpPr>
          <p:cNvPr id="27720" name="Text Box 72"/>
          <p:cNvSpPr txBox="1">
            <a:spLocks noChangeArrowheads="1"/>
          </p:cNvSpPr>
          <p:nvPr/>
        </p:nvSpPr>
        <p:spPr bwMode="auto">
          <a:xfrm>
            <a:off x="3994150" y="4445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Arial" panose="020B0604020202020204" pitchFamily="34" charset="0"/>
                <a:ea typeface="华文细黑" pitchFamily="2" charset="-122"/>
              </a:rPr>
              <a:t>页内地址ｗ</a:t>
            </a:r>
            <a:endParaRPr kumimoji="0" lang="zh-CN" altLang="en-US" sz="1600">
              <a:solidFill>
                <a:srgbClr val="C0504D"/>
              </a:solidFill>
              <a:latin typeface="Arial" panose="020B0604020202020204" pitchFamily="34" charset="0"/>
              <a:ea typeface="华文细黑" pitchFamily="2" charset="-122"/>
            </a:endParaRPr>
          </a:p>
        </p:txBody>
      </p:sp>
      <p:sp>
        <p:nvSpPr>
          <p:cNvPr id="27721" name="Text Box 73"/>
          <p:cNvSpPr txBox="1">
            <a:spLocks noChangeArrowheads="1"/>
          </p:cNvSpPr>
          <p:nvPr/>
        </p:nvSpPr>
        <p:spPr bwMode="auto">
          <a:xfrm>
            <a:off x="4832350" y="28067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Arial" panose="020B0604020202020204" pitchFamily="34" charset="0"/>
                <a:ea typeface="华文细黑" pitchFamily="2" charset="-122"/>
              </a:rPr>
              <a:t>块号ｂ</a:t>
            </a:r>
            <a:endParaRPr kumimoji="0" lang="zh-CN" altLang="en-US" sz="1600">
              <a:solidFill>
                <a:srgbClr val="C0504D"/>
              </a:solidFill>
              <a:latin typeface="Arial" panose="020B0604020202020204" pitchFamily="34" charset="0"/>
              <a:ea typeface="华文细黑" pitchFamily="2" charset="-122"/>
            </a:endParaRPr>
          </a:p>
        </p:txBody>
      </p:sp>
      <p:sp>
        <p:nvSpPr>
          <p:cNvPr id="27722" name="Text Box 74"/>
          <p:cNvSpPr txBox="1">
            <a:spLocks noChangeArrowheads="1"/>
          </p:cNvSpPr>
          <p:nvPr/>
        </p:nvSpPr>
        <p:spPr bwMode="auto">
          <a:xfrm>
            <a:off x="5670550" y="28067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Arial" panose="020B0604020202020204" pitchFamily="34" charset="0"/>
                <a:ea typeface="华文细黑" pitchFamily="2" charset="-122"/>
              </a:rPr>
              <a:t>块内地址ｗ</a:t>
            </a:r>
            <a:endParaRPr kumimoji="0" lang="zh-CN" altLang="en-US" sz="1600">
              <a:solidFill>
                <a:srgbClr val="C0504D"/>
              </a:solidFill>
              <a:latin typeface="Arial" panose="020B0604020202020204" pitchFamily="34" charset="0"/>
              <a:ea typeface="华文细黑" pitchFamily="2" charset="-122"/>
            </a:endParaRPr>
          </a:p>
        </p:txBody>
      </p:sp>
      <p:sp>
        <p:nvSpPr>
          <p:cNvPr id="27723" name="Text Box 75"/>
          <p:cNvSpPr txBox="1">
            <a:spLocks noChangeArrowheads="1"/>
          </p:cNvSpPr>
          <p:nvPr/>
        </p:nvSpPr>
        <p:spPr bwMode="auto">
          <a:xfrm>
            <a:off x="3994150" y="5549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400">
                <a:solidFill>
                  <a:srgbClr val="C0504D"/>
                </a:solidFill>
                <a:latin typeface="Arial" panose="020B0604020202020204" pitchFamily="34" charset="0"/>
                <a:ea typeface="华文细黑" pitchFamily="2" charset="-122"/>
              </a:rPr>
              <a:t>页号块号</a:t>
            </a:r>
            <a:endParaRPr kumimoji="0" lang="zh-CN" altLang="en-US" sz="1400">
              <a:solidFill>
                <a:srgbClr val="C0504D"/>
              </a:solidFill>
              <a:latin typeface="Arial" panose="020B0604020202020204" pitchFamily="34" charset="0"/>
              <a:ea typeface="华文细黑" pitchFamily="2" charset="-122"/>
            </a:endParaRPr>
          </a:p>
        </p:txBody>
      </p:sp>
      <p:sp>
        <p:nvSpPr>
          <p:cNvPr id="27724" name="Text Box 76"/>
          <p:cNvSpPr txBox="1">
            <a:spLocks noChangeArrowheads="1"/>
          </p:cNvSpPr>
          <p:nvPr/>
        </p:nvSpPr>
        <p:spPr bwMode="auto">
          <a:xfrm>
            <a:off x="4146550" y="1816100"/>
            <a:ext cx="1181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600">
                <a:solidFill>
                  <a:srgbClr val="C0504D"/>
                </a:solidFill>
                <a:latin typeface="Arial" panose="020B0604020202020204" pitchFamily="34" charset="0"/>
                <a:ea typeface="华文细黑" pitchFamily="2" charset="-122"/>
              </a:rPr>
              <a:t>ｗ</a:t>
            </a:r>
            <a:r>
              <a:rPr kumimoji="0" lang="en-US" altLang="zh-CN" sz="1600">
                <a:solidFill>
                  <a:srgbClr val="C0504D"/>
                </a:solidFill>
                <a:latin typeface="Arial" panose="020B0604020202020204" pitchFamily="34" charset="0"/>
                <a:ea typeface="华文细黑" pitchFamily="2" charset="-122"/>
              </a:rPr>
              <a:t>=1C4H</a:t>
            </a:r>
            <a:endParaRPr kumimoji="0" lang="en-US" altLang="zh-CN" sz="1600">
              <a:solidFill>
                <a:srgbClr val="C0504D"/>
              </a:solidFill>
              <a:latin typeface="Arial" panose="020B0604020202020204" pitchFamily="34" charset="0"/>
              <a:ea typeface="华文细黑" pitchFamily="2" charset="-122"/>
            </a:endParaRPr>
          </a:p>
        </p:txBody>
      </p:sp>
      <p:sp>
        <p:nvSpPr>
          <p:cNvPr id="27725" name="Line 77"/>
          <p:cNvSpPr>
            <a:spLocks noChangeShapeType="1"/>
          </p:cNvSpPr>
          <p:nvPr/>
        </p:nvSpPr>
        <p:spPr bwMode="auto">
          <a:xfrm>
            <a:off x="4679950" y="1206500"/>
            <a:ext cx="0" cy="609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6" name="Line 78"/>
          <p:cNvSpPr>
            <a:spLocks noChangeShapeType="1"/>
          </p:cNvSpPr>
          <p:nvPr/>
        </p:nvSpPr>
        <p:spPr bwMode="auto">
          <a:xfrm>
            <a:off x="5441950" y="1968500"/>
            <a:ext cx="762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7" name="Line 79"/>
          <p:cNvSpPr>
            <a:spLocks noChangeShapeType="1"/>
          </p:cNvSpPr>
          <p:nvPr/>
        </p:nvSpPr>
        <p:spPr bwMode="auto">
          <a:xfrm>
            <a:off x="6203950" y="1968500"/>
            <a:ext cx="0" cy="8382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8" name="Text Box 80"/>
          <p:cNvSpPr txBox="1">
            <a:spLocks noChangeArrowheads="1"/>
          </p:cNvSpPr>
          <p:nvPr/>
        </p:nvSpPr>
        <p:spPr bwMode="auto">
          <a:xfrm>
            <a:off x="7042150" y="1130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800">
                <a:solidFill>
                  <a:srgbClr val="000000"/>
                </a:solidFill>
                <a:latin typeface="Arial" panose="020B0604020202020204" pitchFamily="34" charset="0"/>
                <a:ea typeface="华文细黑" pitchFamily="2" charset="-122"/>
              </a:rPr>
              <a:t>　</a:t>
            </a:r>
            <a:r>
              <a:rPr kumimoji="0" lang="zh-CN" altLang="en-US" sz="1800">
                <a:solidFill>
                  <a:srgbClr val="C0504D"/>
                </a:solidFill>
                <a:latin typeface="Arial" panose="020B0604020202020204" pitchFamily="34" charset="0"/>
                <a:ea typeface="华文细黑" pitchFamily="2" charset="-122"/>
              </a:rPr>
              <a:t>内存</a:t>
            </a:r>
            <a:endParaRPr kumimoji="0" lang="zh-CN" altLang="en-US" sz="1800">
              <a:solidFill>
                <a:srgbClr val="C0504D"/>
              </a:solidFill>
              <a:latin typeface="Arial" panose="020B0604020202020204" pitchFamily="34" charset="0"/>
              <a:ea typeface="华文细黑" pitchFamily="2" charset="-122"/>
            </a:endParaRPr>
          </a:p>
        </p:txBody>
      </p:sp>
      <p:sp>
        <p:nvSpPr>
          <p:cNvPr id="27729" name="Line 81"/>
          <p:cNvSpPr>
            <a:spLocks noChangeShapeType="1"/>
          </p:cNvSpPr>
          <p:nvPr/>
        </p:nvSpPr>
        <p:spPr bwMode="auto">
          <a:xfrm>
            <a:off x="4832350" y="5321300"/>
            <a:ext cx="2286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0" name="Line 82"/>
          <p:cNvSpPr>
            <a:spLocks noChangeShapeType="1"/>
          </p:cNvSpPr>
          <p:nvPr/>
        </p:nvSpPr>
        <p:spPr bwMode="auto">
          <a:xfrm flipV="1">
            <a:off x="5060950" y="3721100"/>
            <a:ext cx="0" cy="16002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1" name="AutoShape 83"/>
          <p:cNvSpPr>
            <a:spLocks noChangeArrowheads="1"/>
          </p:cNvSpPr>
          <p:nvPr/>
        </p:nvSpPr>
        <p:spPr bwMode="auto">
          <a:xfrm>
            <a:off x="3308350" y="4178300"/>
            <a:ext cx="457200" cy="457200"/>
          </a:xfrm>
          <a:prstGeom prst="flowChartOr">
            <a:avLst/>
          </a:prstGeom>
          <a:solidFill>
            <a:srgbClr val="4F81BD"/>
          </a:solidFill>
          <a:ln w="9525">
            <a:solidFill>
              <a:srgbClr val="000000"/>
            </a:solidFill>
            <a:round/>
          </a:ln>
        </p:spPr>
        <p:txBody>
          <a:bodyPr wrap="none" anchor="ctr"/>
          <a:lstStyle/>
          <a:p>
            <a:endParaRPr kumimoji="0" lang="zh-CN" altLang="zh-CN" sz="1800">
              <a:latin typeface="Arial" panose="020B0604020202020204" pitchFamily="34" charset="0"/>
              <a:ea typeface="华文细黑" pitchFamily="2" charset="-122"/>
            </a:endParaRPr>
          </a:p>
        </p:txBody>
      </p:sp>
      <p:sp>
        <p:nvSpPr>
          <p:cNvPr id="27732" name="Line 84"/>
          <p:cNvSpPr>
            <a:spLocks noChangeShapeType="1"/>
          </p:cNvSpPr>
          <p:nvPr/>
        </p:nvSpPr>
        <p:spPr bwMode="auto">
          <a:xfrm>
            <a:off x="3536950" y="5321300"/>
            <a:ext cx="4572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3" name="Line 85"/>
          <p:cNvSpPr>
            <a:spLocks noChangeShapeType="1"/>
          </p:cNvSpPr>
          <p:nvPr/>
        </p:nvSpPr>
        <p:spPr bwMode="auto">
          <a:xfrm flipH="1">
            <a:off x="3536950" y="4635500"/>
            <a:ext cx="0" cy="7620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4" name="Line 86"/>
          <p:cNvSpPr>
            <a:spLocks noChangeShapeType="1"/>
          </p:cNvSpPr>
          <p:nvPr/>
        </p:nvSpPr>
        <p:spPr bwMode="auto">
          <a:xfrm>
            <a:off x="3536950" y="1206500"/>
            <a:ext cx="0" cy="18288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5" name="Text Box 87"/>
          <p:cNvSpPr txBox="1">
            <a:spLocks noChangeArrowheads="1"/>
          </p:cNvSpPr>
          <p:nvPr/>
        </p:nvSpPr>
        <p:spPr bwMode="auto">
          <a:xfrm>
            <a:off x="3232150" y="30353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C0504D"/>
                </a:solidFill>
                <a:latin typeface="Arial" panose="020B0604020202020204" pitchFamily="34" charset="0"/>
                <a:ea typeface="华文细黑" pitchFamily="2" charset="-122"/>
              </a:rPr>
              <a:t>p=2</a:t>
            </a:r>
            <a:endParaRPr kumimoji="0" lang="en-US" altLang="zh-CN" sz="1800">
              <a:solidFill>
                <a:srgbClr val="C0504D"/>
              </a:solidFill>
              <a:latin typeface="Arial" panose="020B0604020202020204" pitchFamily="34" charset="0"/>
              <a:ea typeface="华文细黑" pitchFamily="2" charset="-122"/>
            </a:endParaRPr>
          </a:p>
        </p:txBody>
      </p:sp>
      <p:sp>
        <p:nvSpPr>
          <p:cNvPr id="27736" name="Line 88"/>
          <p:cNvSpPr>
            <a:spLocks noChangeShapeType="1"/>
          </p:cNvSpPr>
          <p:nvPr/>
        </p:nvSpPr>
        <p:spPr bwMode="auto">
          <a:xfrm>
            <a:off x="3536950" y="3416300"/>
            <a:ext cx="0" cy="7620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7" name="Line 89"/>
          <p:cNvSpPr>
            <a:spLocks noChangeShapeType="1"/>
          </p:cNvSpPr>
          <p:nvPr/>
        </p:nvSpPr>
        <p:spPr bwMode="auto">
          <a:xfrm>
            <a:off x="2774950" y="2806700"/>
            <a:ext cx="0" cy="16002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8" name="Line 90"/>
          <p:cNvSpPr>
            <a:spLocks noChangeShapeType="1"/>
          </p:cNvSpPr>
          <p:nvPr/>
        </p:nvSpPr>
        <p:spPr bwMode="auto">
          <a:xfrm>
            <a:off x="2774950" y="4406900"/>
            <a:ext cx="5334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9" name="Text Box 91"/>
          <p:cNvSpPr txBox="1">
            <a:spLocks noChangeArrowheads="1"/>
          </p:cNvSpPr>
          <p:nvPr/>
        </p:nvSpPr>
        <p:spPr bwMode="auto">
          <a:xfrm>
            <a:off x="1098550" y="18923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zh-CN" altLang="en-US" sz="1800">
                <a:solidFill>
                  <a:srgbClr val="C0504D"/>
                </a:solidFill>
                <a:latin typeface="Arial" panose="020B0604020202020204" pitchFamily="34" charset="0"/>
                <a:ea typeface="华文细黑" pitchFamily="2" charset="-122"/>
              </a:rPr>
              <a:t>作业</a:t>
            </a:r>
            <a:r>
              <a:rPr kumimoji="0" lang="en-US" altLang="zh-CN" sz="1800">
                <a:solidFill>
                  <a:srgbClr val="C0504D"/>
                </a:solidFill>
                <a:latin typeface="Arial" panose="020B0604020202020204" pitchFamily="34" charset="0"/>
                <a:ea typeface="华文细黑" pitchFamily="2" charset="-122"/>
              </a:rPr>
              <a:t>2</a:t>
            </a:r>
            <a:endParaRPr kumimoji="0" lang="en-US" altLang="zh-CN" sz="1800">
              <a:solidFill>
                <a:srgbClr val="C0504D"/>
              </a:solidFill>
              <a:latin typeface="Arial" panose="020B0604020202020204" pitchFamily="34" charset="0"/>
              <a:ea typeface="华文细黑" pitchFamily="2" charset="-122"/>
            </a:endParaRPr>
          </a:p>
        </p:txBody>
      </p:sp>
      <p:sp>
        <p:nvSpPr>
          <p:cNvPr id="27740" name="Text Box 92"/>
          <p:cNvSpPr txBox="1">
            <a:spLocks noChangeArrowheads="1"/>
          </p:cNvSpPr>
          <p:nvPr/>
        </p:nvSpPr>
        <p:spPr bwMode="auto">
          <a:xfrm>
            <a:off x="8185150" y="57785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Arial" panose="020B0604020202020204" pitchFamily="34" charset="0"/>
                <a:ea typeface="华文细黑" pitchFamily="2" charset="-122"/>
              </a:rPr>
              <a:t>256KB-1</a:t>
            </a:r>
            <a:endParaRPr kumimoji="0" lang="en-US" altLang="zh-CN" sz="1600">
              <a:solidFill>
                <a:srgbClr val="000000"/>
              </a:solidFill>
              <a:latin typeface="Arial" panose="020B0604020202020204" pitchFamily="34" charset="0"/>
              <a:ea typeface="华文细黑" pitchFamily="2" charset="-122"/>
            </a:endParaRPr>
          </a:p>
        </p:txBody>
      </p:sp>
      <p:sp>
        <p:nvSpPr>
          <p:cNvPr id="27741" name="Text Box 93"/>
          <p:cNvSpPr txBox="1">
            <a:spLocks noChangeArrowheads="1"/>
          </p:cNvSpPr>
          <p:nvPr/>
        </p:nvSpPr>
        <p:spPr bwMode="auto">
          <a:xfrm>
            <a:off x="8185150" y="34163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10KB</a:t>
            </a:r>
            <a:endParaRPr kumimoji="0" lang="en-US" altLang="zh-CN" sz="1800">
              <a:solidFill>
                <a:srgbClr val="000000"/>
              </a:solidFill>
              <a:latin typeface="Arial" panose="020B0604020202020204" pitchFamily="34" charset="0"/>
              <a:ea typeface="华文细黑" pitchFamily="2" charset="-122"/>
            </a:endParaRPr>
          </a:p>
        </p:txBody>
      </p:sp>
      <p:sp>
        <p:nvSpPr>
          <p:cNvPr id="27742" name="Text Box 94"/>
          <p:cNvSpPr txBox="1">
            <a:spLocks noChangeArrowheads="1"/>
          </p:cNvSpPr>
          <p:nvPr/>
        </p:nvSpPr>
        <p:spPr bwMode="auto">
          <a:xfrm>
            <a:off x="5441950" y="36449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b="1">
                <a:solidFill>
                  <a:srgbClr val="C0504D"/>
                </a:solidFill>
                <a:latin typeface="Arial" panose="020B0604020202020204" pitchFamily="34" charset="0"/>
                <a:ea typeface="华文细黑" pitchFamily="2" charset="-122"/>
              </a:rPr>
              <a:t>29C4H</a:t>
            </a:r>
            <a:endParaRPr kumimoji="0" lang="en-US" altLang="zh-CN" sz="1800" b="1">
              <a:solidFill>
                <a:srgbClr val="C0504D"/>
              </a:solidFill>
              <a:latin typeface="Arial" panose="020B0604020202020204" pitchFamily="34" charset="0"/>
              <a:ea typeface="华文细黑" pitchFamily="2" charset="-122"/>
            </a:endParaRPr>
          </a:p>
        </p:txBody>
      </p:sp>
      <p:sp>
        <p:nvSpPr>
          <p:cNvPr id="27743" name="Line 95"/>
          <p:cNvSpPr>
            <a:spLocks noChangeShapeType="1"/>
          </p:cNvSpPr>
          <p:nvPr/>
        </p:nvSpPr>
        <p:spPr bwMode="auto">
          <a:xfrm>
            <a:off x="6356350" y="3797300"/>
            <a:ext cx="6858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44" name="Text Box 96"/>
          <p:cNvSpPr txBox="1">
            <a:spLocks noChangeArrowheads="1"/>
          </p:cNvSpPr>
          <p:nvPr/>
        </p:nvSpPr>
        <p:spPr bwMode="auto">
          <a:xfrm>
            <a:off x="8261350" y="1435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r>
              <a:rPr kumimoji="0" lang="en-US" altLang="zh-CN" sz="1800">
                <a:solidFill>
                  <a:srgbClr val="000000"/>
                </a:solidFill>
                <a:latin typeface="Arial" panose="020B0604020202020204" pitchFamily="34" charset="0"/>
                <a:ea typeface="华文细黑" pitchFamily="2" charset="-122"/>
              </a:rPr>
              <a:t>0</a:t>
            </a:r>
            <a:endParaRPr kumimoji="0" lang="en-US" altLang="zh-CN" sz="1800">
              <a:solidFill>
                <a:srgbClr val="000000"/>
              </a:solidFill>
              <a:latin typeface="Arial" panose="020B0604020202020204" pitchFamily="34" charset="0"/>
              <a:ea typeface="华文细黑" pitchFamily="2" charset="-122"/>
            </a:endParaRPr>
          </a:p>
        </p:txBody>
      </p:sp>
      <p:sp>
        <p:nvSpPr>
          <p:cNvPr id="27745" name="Text Box 97"/>
          <p:cNvSpPr txBox="1">
            <a:spLocks noChangeArrowheads="1"/>
          </p:cNvSpPr>
          <p:nvPr/>
        </p:nvSpPr>
        <p:spPr bwMode="auto">
          <a:xfrm>
            <a:off x="336550" y="20447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0</a:t>
            </a:r>
            <a:endParaRPr kumimoji="0" lang="en-US" altLang="zh-CN" sz="1800">
              <a:solidFill>
                <a:srgbClr val="000000"/>
              </a:solidFill>
              <a:latin typeface="Arial" panose="020B0604020202020204" pitchFamily="34" charset="0"/>
              <a:ea typeface="华文细黑" pitchFamily="2" charset="-122"/>
            </a:endParaRPr>
          </a:p>
        </p:txBody>
      </p:sp>
      <p:sp>
        <p:nvSpPr>
          <p:cNvPr id="27746" name="Text Box 98"/>
          <p:cNvSpPr txBox="1">
            <a:spLocks noChangeArrowheads="1"/>
          </p:cNvSpPr>
          <p:nvPr/>
        </p:nvSpPr>
        <p:spPr bwMode="auto">
          <a:xfrm>
            <a:off x="107950" y="26543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1KB</a:t>
            </a:r>
            <a:endParaRPr kumimoji="0" lang="en-US" altLang="zh-CN" sz="1800">
              <a:solidFill>
                <a:srgbClr val="000000"/>
              </a:solidFill>
              <a:latin typeface="Arial" panose="020B0604020202020204" pitchFamily="34" charset="0"/>
              <a:ea typeface="华文细黑" pitchFamily="2" charset="-122"/>
            </a:endParaRPr>
          </a:p>
        </p:txBody>
      </p:sp>
      <p:sp>
        <p:nvSpPr>
          <p:cNvPr id="27747" name="Text Box 99"/>
          <p:cNvSpPr txBox="1">
            <a:spLocks noChangeArrowheads="1"/>
          </p:cNvSpPr>
          <p:nvPr/>
        </p:nvSpPr>
        <p:spPr bwMode="auto">
          <a:xfrm>
            <a:off x="107950" y="32639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800">
                <a:solidFill>
                  <a:srgbClr val="000000"/>
                </a:solidFill>
                <a:latin typeface="Arial" panose="020B0604020202020204" pitchFamily="34" charset="0"/>
                <a:ea typeface="华文细黑" pitchFamily="2" charset="-122"/>
              </a:rPr>
              <a:t>2KB</a:t>
            </a:r>
            <a:endParaRPr kumimoji="0" lang="en-US" altLang="zh-CN" sz="1800">
              <a:solidFill>
                <a:srgbClr val="000000"/>
              </a:solidFill>
              <a:latin typeface="Arial" panose="020B0604020202020204" pitchFamily="34" charset="0"/>
              <a:ea typeface="华文细黑" pitchFamily="2" charset="-122"/>
            </a:endParaRPr>
          </a:p>
        </p:txBody>
      </p:sp>
      <p:sp>
        <p:nvSpPr>
          <p:cNvPr id="27748" name="Text Box 100"/>
          <p:cNvSpPr txBox="1">
            <a:spLocks noChangeArrowheads="1"/>
          </p:cNvSpPr>
          <p:nvPr/>
        </p:nvSpPr>
        <p:spPr bwMode="auto">
          <a:xfrm>
            <a:off x="107950" y="38735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kumimoji="0" lang="en-US" altLang="zh-CN" sz="1600">
                <a:solidFill>
                  <a:srgbClr val="000000"/>
                </a:solidFill>
                <a:latin typeface="Arial" panose="020B0604020202020204" pitchFamily="34" charset="0"/>
                <a:ea typeface="华文细黑" pitchFamily="2" charset="-122"/>
              </a:rPr>
              <a:t>3KB-1</a:t>
            </a:r>
            <a:endParaRPr kumimoji="0" lang="en-US" altLang="zh-CN" sz="1600">
              <a:solidFill>
                <a:srgbClr val="000000"/>
              </a:solidFill>
              <a:latin typeface="Arial" panose="020B0604020202020204" pitchFamily="34" charset="0"/>
              <a:ea typeface="华文细黑" pitchFamily="2" charset="-122"/>
            </a:endParaRPr>
          </a:p>
        </p:txBody>
      </p:sp>
      <p:sp>
        <p:nvSpPr>
          <p:cNvPr id="27749" name="Text Box 101"/>
          <p:cNvSpPr txBox="1">
            <a:spLocks noChangeArrowheads="1"/>
          </p:cNvSpPr>
          <p:nvPr/>
        </p:nvSpPr>
        <p:spPr bwMode="auto">
          <a:xfrm>
            <a:off x="5594350" y="825500"/>
            <a:ext cx="990600" cy="366713"/>
          </a:xfrm>
          <a:prstGeom prst="rect">
            <a:avLst/>
          </a:prstGeom>
          <a:noFill/>
          <a:ln>
            <a:noFill/>
          </a:ln>
          <a:effectLst/>
        </p:spPr>
        <p:txBody>
          <a:bodyPr>
            <a:spAutoFit/>
          </a:bodyPr>
          <a:lstStyle/>
          <a:p>
            <a:pPr fontAlgn="auto">
              <a:spcBef>
                <a:spcPct val="50000"/>
              </a:spcBef>
              <a:spcAft>
                <a:spcPts val="0"/>
              </a:spcAft>
              <a:defRPr/>
            </a:pPr>
            <a:r>
              <a:rPr kumimoji="0" lang="en-US" altLang="zh-CN" sz="1800" dirty="0">
                <a:solidFill>
                  <a:schemeClr val="accent4"/>
                </a:solidFill>
                <a:latin typeface="+mn-lt"/>
                <a:ea typeface="+mn-ea"/>
              </a:rPr>
              <a:t>09C4H</a:t>
            </a:r>
            <a:endParaRPr kumimoji="0" lang="en-US" altLang="zh-CN" sz="1800" dirty="0">
              <a:solidFill>
                <a:schemeClr val="accent4"/>
              </a:solidFill>
              <a:latin typeface="+mn-lt"/>
              <a:ea typeface="+mn-ea"/>
            </a:endParaRPr>
          </a:p>
        </p:txBody>
      </p:sp>
      <p:sp>
        <p:nvSpPr>
          <p:cNvPr id="625965" name="Text Box 102"/>
          <p:cNvSpPr txBox="1">
            <a:spLocks noChangeArrowheads="1"/>
          </p:cNvSpPr>
          <p:nvPr/>
        </p:nvSpPr>
        <p:spPr bwMode="auto">
          <a:xfrm>
            <a:off x="2317750" y="6235700"/>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itchFamily="2" charset="-122"/>
              </a:defRPr>
            </a:lvl1pPr>
            <a:lvl2pPr marL="742950" indent="-285750">
              <a:defRPr kumimoji="1" sz="2400">
                <a:solidFill>
                  <a:schemeClr val="tx1"/>
                </a:solidFill>
                <a:latin typeface="Times New Roman" panose="02020603050405020304" pitchFamily="18" charset="0"/>
                <a:ea typeface="宋体" pitchFamily="2" charset="-122"/>
              </a:defRPr>
            </a:lvl2pPr>
            <a:lvl3pPr marL="1143000" indent="-228600">
              <a:defRPr kumimoji="1" sz="2400">
                <a:solidFill>
                  <a:schemeClr val="tx1"/>
                </a:solidFill>
                <a:latin typeface="Times New Roman" panose="02020603050405020304" pitchFamily="18" charset="0"/>
                <a:ea typeface="宋体" pitchFamily="2" charset="-122"/>
              </a:defRPr>
            </a:lvl3pPr>
            <a:lvl4pPr marL="1600200" indent="-228600">
              <a:defRPr kumimoji="1" sz="2400">
                <a:solidFill>
                  <a:schemeClr val="tx1"/>
                </a:solidFill>
                <a:latin typeface="Times New Roman" panose="02020603050405020304" pitchFamily="18" charset="0"/>
                <a:ea typeface="宋体" pitchFamily="2" charset="-122"/>
              </a:defRPr>
            </a:lvl4pPr>
            <a:lvl5pPr marL="2057400" indent="-228600">
              <a:defRPr kumimoji="1" sz="2400">
                <a:solidFill>
                  <a:schemeClr val="tx1"/>
                </a:solidFill>
                <a:latin typeface="Times New Roman" panose="02020603050405020304"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endParaRPr kumimoji="0" lang="zh-CN" altLang="zh-CN" sz="1800">
              <a:latin typeface="Arial" panose="020B0604020202020204" pitchFamily="34"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box(in)">
                                      <p:cBhvr>
                                        <p:cTn id="7" dur="500"/>
                                        <p:tgtEl>
                                          <p:spTgt spid="2765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739"/>
                                        </p:tgtEl>
                                        <p:attrNameLst>
                                          <p:attrName>style.visibility</p:attrName>
                                        </p:attrNameLst>
                                      </p:cBhvr>
                                      <p:to>
                                        <p:strVal val="visible"/>
                                      </p:to>
                                    </p:set>
                                    <p:animEffect transition="in" filter="box(in)">
                                      <p:cBhvr>
                                        <p:cTn id="10" dur="500"/>
                                        <p:tgtEl>
                                          <p:spTgt spid="2773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745"/>
                                        </p:tgtEl>
                                        <p:attrNameLst>
                                          <p:attrName>style.visibility</p:attrName>
                                        </p:attrNameLst>
                                      </p:cBhvr>
                                      <p:to>
                                        <p:strVal val="visible"/>
                                      </p:to>
                                    </p:set>
                                    <p:animEffect transition="in" filter="box(in)">
                                      <p:cBhvr>
                                        <p:cTn id="13" dur="500"/>
                                        <p:tgtEl>
                                          <p:spTgt spid="2774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746"/>
                                        </p:tgtEl>
                                        <p:attrNameLst>
                                          <p:attrName>style.visibility</p:attrName>
                                        </p:attrNameLst>
                                      </p:cBhvr>
                                      <p:to>
                                        <p:strVal val="visible"/>
                                      </p:to>
                                    </p:set>
                                    <p:animEffect transition="in" filter="box(in)">
                                      <p:cBhvr>
                                        <p:cTn id="16" dur="500"/>
                                        <p:tgtEl>
                                          <p:spTgt spid="2774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7747"/>
                                        </p:tgtEl>
                                        <p:attrNameLst>
                                          <p:attrName>style.visibility</p:attrName>
                                        </p:attrNameLst>
                                      </p:cBhvr>
                                      <p:to>
                                        <p:strVal val="visible"/>
                                      </p:to>
                                    </p:set>
                                    <p:animEffect transition="in" filter="box(in)">
                                      <p:cBhvr>
                                        <p:cTn id="19" dur="500"/>
                                        <p:tgtEl>
                                          <p:spTgt spid="2774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7748"/>
                                        </p:tgtEl>
                                        <p:attrNameLst>
                                          <p:attrName>style.visibility</p:attrName>
                                        </p:attrNameLst>
                                      </p:cBhvr>
                                      <p:to>
                                        <p:strVal val="visible"/>
                                      </p:to>
                                    </p:set>
                                    <p:animEffect transition="in" filter="box(in)">
                                      <p:cBhvr>
                                        <p:cTn id="22" dur="500"/>
                                        <p:tgtEl>
                                          <p:spTgt spid="277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68"/>
                                        </p:tgtEl>
                                        <p:attrNameLst>
                                          <p:attrName>style.visibility</p:attrName>
                                        </p:attrNameLst>
                                      </p:cBhvr>
                                      <p:to>
                                        <p:strVal val="visible"/>
                                      </p:to>
                                    </p:set>
                                    <p:animEffect transition="in" filter="blinds(horizontal)">
                                      <p:cBhvr>
                                        <p:cTn id="27" dur="500"/>
                                        <p:tgtEl>
                                          <p:spTgt spid="2766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718"/>
                                        </p:tgtEl>
                                        <p:attrNameLst>
                                          <p:attrName>style.visibility</p:attrName>
                                        </p:attrNameLst>
                                      </p:cBhvr>
                                      <p:to>
                                        <p:strVal val="visible"/>
                                      </p:to>
                                    </p:set>
                                    <p:animEffect transition="in" filter="blinds(horizontal)">
                                      <p:cBhvr>
                                        <p:cTn id="30" dur="500"/>
                                        <p:tgtEl>
                                          <p:spTgt spid="2771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7650"/>
                                        </p:tgtEl>
                                        <p:attrNameLst>
                                          <p:attrName>style.visibility</p:attrName>
                                        </p:attrNameLst>
                                      </p:cBhvr>
                                      <p:to>
                                        <p:strVal val="visible"/>
                                      </p:to>
                                    </p:set>
                                    <p:animEffect transition="in" filter="blinds(horizontal)">
                                      <p:cBhvr>
                                        <p:cTn id="35" dur="500"/>
                                        <p:tgtEl>
                                          <p:spTgt spid="2765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7720"/>
                                        </p:tgtEl>
                                        <p:attrNameLst>
                                          <p:attrName>style.visibility</p:attrName>
                                        </p:attrNameLst>
                                      </p:cBhvr>
                                      <p:to>
                                        <p:strVal val="visible"/>
                                      </p:to>
                                    </p:set>
                                    <p:animEffect transition="in" filter="blinds(horizontal)">
                                      <p:cBhvr>
                                        <p:cTn id="38" dur="500"/>
                                        <p:tgtEl>
                                          <p:spTgt spid="2772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7719"/>
                                        </p:tgtEl>
                                        <p:attrNameLst>
                                          <p:attrName>style.visibility</p:attrName>
                                        </p:attrNameLst>
                                      </p:cBhvr>
                                      <p:to>
                                        <p:strVal val="visible"/>
                                      </p:to>
                                    </p:set>
                                    <p:animEffect transition="in" filter="blinds(horizontal)">
                                      <p:cBhvr>
                                        <p:cTn id="41" dur="500"/>
                                        <p:tgtEl>
                                          <p:spTgt spid="277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7749"/>
                                        </p:tgtEl>
                                        <p:attrNameLst>
                                          <p:attrName>style.visibility</p:attrName>
                                        </p:attrNameLst>
                                      </p:cBhvr>
                                      <p:to>
                                        <p:strVal val="visible"/>
                                      </p:to>
                                    </p:set>
                                    <p:animEffect transition="in" filter="blinds(horizontal)">
                                      <p:cBhvr>
                                        <p:cTn id="44" dur="500"/>
                                        <p:tgtEl>
                                          <p:spTgt spid="2774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737"/>
                                        </p:tgtEl>
                                        <p:attrNameLst>
                                          <p:attrName>style.visibility</p:attrName>
                                        </p:attrNameLst>
                                      </p:cBhvr>
                                      <p:to>
                                        <p:strVal val="visible"/>
                                      </p:to>
                                    </p:set>
                                    <p:animEffect transition="in" filter="blinds(horizontal)">
                                      <p:cBhvr>
                                        <p:cTn id="49" dur="500"/>
                                        <p:tgtEl>
                                          <p:spTgt spid="2773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7738"/>
                                        </p:tgtEl>
                                        <p:attrNameLst>
                                          <p:attrName>style.visibility</p:attrName>
                                        </p:attrNameLst>
                                      </p:cBhvr>
                                      <p:to>
                                        <p:strVal val="visible"/>
                                      </p:to>
                                    </p:set>
                                    <p:animEffect transition="in" filter="blinds(horizontal)">
                                      <p:cBhvr>
                                        <p:cTn id="52" dur="500"/>
                                        <p:tgtEl>
                                          <p:spTgt spid="277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7734"/>
                                        </p:tgtEl>
                                        <p:attrNameLst>
                                          <p:attrName>style.visibility</p:attrName>
                                        </p:attrNameLst>
                                      </p:cBhvr>
                                      <p:to>
                                        <p:strVal val="visible"/>
                                      </p:to>
                                    </p:set>
                                    <p:animEffect transition="in" filter="blinds(horizontal)">
                                      <p:cBhvr>
                                        <p:cTn id="55" dur="500"/>
                                        <p:tgtEl>
                                          <p:spTgt spid="2773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7735"/>
                                        </p:tgtEl>
                                        <p:attrNameLst>
                                          <p:attrName>style.visibility</p:attrName>
                                        </p:attrNameLst>
                                      </p:cBhvr>
                                      <p:to>
                                        <p:strVal val="visible"/>
                                      </p:to>
                                    </p:set>
                                    <p:animEffect transition="in" filter="blinds(horizontal)">
                                      <p:cBhvr>
                                        <p:cTn id="58" dur="500"/>
                                        <p:tgtEl>
                                          <p:spTgt spid="2773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7736"/>
                                        </p:tgtEl>
                                        <p:attrNameLst>
                                          <p:attrName>style.visibility</p:attrName>
                                        </p:attrNameLst>
                                      </p:cBhvr>
                                      <p:to>
                                        <p:strVal val="visible"/>
                                      </p:to>
                                    </p:set>
                                    <p:animEffect transition="in" filter="blinds(horizontal)">
                                      <p:cBhvr>
                                        <p:cTn id="61" dur="500"/>
                                        <p:tgtEl>
                                          <p:spTgt spid="27736"/>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7731"/>
                                        </p:tgtEl>
                                        <p:attrNameLst>
                                          <p:attrName>style.visibility</p:attrName>
                                        </p:attrNameLst>
                                      </p:cBhvr>
                                      <p:to>
                                        <p:strVal val="visible"/>
                                      </p:to>
                                    </p:set>
                                    <p:animEffect transition="in" filter="box(in)">
                                      <p:cBhvr>
                                        <p:cTn id="66" dur="500"/>
                                        <p:tgtEl>
                                          <p:spTgt spid="2773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7674"/>
                                        </p:tgtEl>
                                        <p:attrNameLst>
                                          <p:attrName>style.visibility</p:attrName>
                                        </p:attrNameLst>
                                      </p:cBhvr>
                                      <p:to>
                                        <p:strVal val="visible"/>
                                      </p:to>
                                    </p:set>
                                    <p:animEffect transition="in" filter="blinds(horizontal)">
                                      <p:cBhvr>
                                        <p:cTn id="71" dur="500"/>
                                        <p:tgtEl>
                                          <p:spTgt spid="27674"/>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7723"/>
                                        </p:tgtEl>
                                        <p:attrNameLst>
                                          <p:attrName>style.visibility</p:attrName>
                                        </p:attrNameLst>
                                      </p:cBhvr>
                                      <p:to>
                                        <p:strVal val="visible"/>
                                      </p:to>
                                    </p:set>
                                    <p:animEffect transition="in" filter="blinds(horizontal)">
                                      <p:cBhvr>
                                        <p:cTn id="74" dur="500"/>
                                        <p:tgtEl>
                                          <p:spTgt spid="27723"/>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nodeType="clickEffect">
                                  <p:stCondLst>
                                    <p:cond delay="0"/>
                                  </p:stCondLst>
                                  <p:childTnLst>
                                    <p:set>
                                      <p:cBhvr>
                                        <p:cTn id="78" dur="1" fill="hold">
                                          <p:stCondLst>
                                            <p:cond delay="0"/>
                                          </p:stCondLst>
                                        </p:cTn>
                                        <p:tgtEl>
                                          <p:spTgt spid="625967"/>
                                        </p:tgtEl>
                                        <p:attrNameLst>
                                          <p:attrName>style.visibility</p:attrName>
                                        </p:attrNameLst>
                                      </p:cBhvr>
                                      <p:to>
                                        <p:strVal val="visible"/>
                                      </p:to>
                                    </p:set>
                                    <p:animEffect transition="in" filter="checkerboard(across)">
                                      <p:cBhvr>
                                        <p:cTn id="79" dur="500"/>
                                        <p:tgtEl>
                                          <p:spTgt spid="625967"/>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27722"/>
                                        </p:tgtEl>
                                        <p:attrNameLst>
                                          <p:attrName>style.visibility</p:attrName>
                                        </p:attrNameLst>
                                      </p:cBhvr>
                                      <p:to>
                                        <p:strVal val="visible"/>
                                      </p:to>
                                    </p:set>
                                    <p:animEffect transition="in" filter="checkerboard(across)">
                                      <p:cBhvr>
                                        <p:cTn id="82" dur="500"/>
                                        <p:tgtEl>
                                          <p:spTgt spid="27722"/>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27721"/>
                                        </p:tgtEl>
                                        <p:attrNameLst>
                                          <p:attrName>style.visibility</p:attrName>
                                        </p:attrNameLst>
                                      </p:cBhvr>
                                      <p:to>
                                        <p:strVal val="visible"/>
                                      </p:to>
                                    </p:set>
                                    <p:animEffect transition="in" filter="checkerboard(across)">
                                      <p:cBhvr>
                                        <p:cTn id="85" dur="500"/>
                                        <p:tgtEl>
                                          <p:spTgt spid="27721"/>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27742"/>
                                        </p:tgtEl>
                                        <p:attrNameLst>
                                          <p:attrName>style.visibility</p:attrName>
                                        </p:attrNameLst>
                                      </p:cBhvr>
                                      <p:to>
                                        <p:strVal val="visible"/>
                                      </p:to>
                                    </p:set>
                                    <p:animEffect transition="in" filter="checkerboard(across)">
                                      <p:cBhvr>
                                        <p:cTn id="88" dur="500"/>
                                        <p:tgtEl>
                                          <p:spTgt spid="27742"/>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7732"/>
                                        </p:tgtEl>
                                        <p:attrNameLst>
                                          <p:attrName>style.visibility</p:attrName>
                                        </p:attrNameLst>
                                      </p:cBhvr>
                                      <p:to>
                                        <p:strVal val="visible"/>
                                      </p:to>
                                    </p:set>
                                    <p:anim calcmode="lin" valueType="num">
                                      <p:cBhvr additive="base">
                                        <p:cTn id="93" dur="500" fill="hold"/>
                                        <p:tgtEl>
                                          <p:spTgt spid="27732"/>
                                        </p:tgtEl>
                                        <p:attrNameLst>
                                          <p:attrName>ppt_x</p:attrName>
                                        </p:attrNameLst>
                                      </p:cBhvr>
                                      <p:tavLst>
                                        <p:tav tm="0">
                                          <p:val>
                                            <p:strVal val="#ppt_x"/>
                                          </p:val>
                                        </p:tav>
                                        <p:tav tm="100000">
                                          <p:val>
                                            <p:strVal val="#ppt_x"/>
                                          </p:val>
                                        </p:tav>
                                      </p:tavLst>
                                    </p:anim>
                                    <p:anim calcmode="lin" valueType="num">
                                      <p:cBhvr additive="base">
                                        <p:cTn id="94" dur="500" fill="hold"/>
                                        <p:tgtEl>
                                          <p:spTgt spid="2773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7733"/>
                                        </p:tgtEl>
                                        <p:attrNameLst>
                                          <p:attrName>style.visibility</p:attrName>
                                        </p:attrNameLst>
                                      </p:cBhvr>
                                      <p:to>
                                        <p:strVal val="visible"/>
                                      </p:to>
                                    </p:set>
                                    <p:anim calcmode="lin" valueType="num">
                                      <p:cBhvr additive="base">
                                        <p:cTn id="97" dur="500" fill="hold"/>
                                        <p:tgtEl>
                                          <p:spTgt spid="27733"/>
                                        </p:tgtEl>
                                        <p:attrNameLst>
                                          <p:attrName>ppt_x</p:attrName>
                                        </p:attrNameLst>
                                      </p:cBhvr>
                                      <p:tavLst>
                                        <p:tav tm="0">
                                          <p:val>
                                            <p:strVal val="#ppt_x"/>
                                          </p:val>
                                        </p:tav>
                                        <p:tav tm="100000">
                                          <p:val>
                                            <p:strVal val="#ppt_x"/>
                                          </p:val>
                                        </p:tav>
                                      </p:tavLst>
                                    </p:anim>
                                    <p:anim calcmode="lin" valueType="num">
                                      <p:cBhvr additive="base">
                                        <p:cTn id="98" dur="500" fill="hold"/>
                                        <p:tgtEl>
                                          <p:spTgt spid="2773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7727"/>
                                        </p:tgtEl>
                                        <p:attrNameLst>
                                          <p:attrName>style.visibility</p:attrName>
                                        </p:attrNameLst>
                                      </p:cBhvr>
                                      <p:to>
                                        <p:strVal val="visible"/>
                                      </p:to>
                                    </p:set>
                                    <p:animEffect transition="in" filter="blinds(horizontal)">
                                      <p:cBhvr>
                                        <p:cTn id="103" dur="500"/>
                                        <p:tgtEl>
                                          <p:spTgt spid="2772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7726"/>
                                        </p:tgtEl>
                                        <p:attrNameLst>
                                          <p:attrName>style.visibility</p:attrName>
                                        </p:attrNameLst>
                                      </p:cBhvr>
                                      <p:to>
                                        <p:strVal val="visible"/>
                                      </p:to>
                                    </p:set>
                                    <p:animEffect transition="in" filter="blinds(horizontal)">
                                      <p:cBhvr>
                                        <p:cTn id="106" dur="500"/>
                                        <p:tgtEl>
                                          <p:spTgt spid="27726"/>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7724"/>
                                        </p:tgtEl>
                                        <p:attrNameLst>
                                          <p:attrName>style.visibility</p:attrName>
                                        </p:attrNameLst>
                                      </p:cBhvr>
                                      <p:to>
                                        <p:strVal val="visible"/>
                                      </p:to>
                                    </p:set>
                                    <p:animEffect transition="in" filter="blinds(horizontal)">
                                      <p:cBhvr>
                                        <p:cTn id="109" dur="500"/>
                                        <p:tgtEl>
                                          <p:spTgt spid="2772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7725"/>
                                        </p:tgtEl>
                                        <p:attrNameLst>
                                          <p:attrName>style.visibility</p:attrName>
                                        </p:attrNameLst>
                                      </p:cBhvr>
                                      <p:to>
                                        <p:strVal val="visible"/>
                                      </p:to>
                                    </p:set>
                                    <p:animEffect transition="in" filter="blinds(horizontal)">
                                      <p:cBhvr>
                                        <p:cTn id="112" dur="500"/>
                                        <p:tgtEl>
                                          <p:spTgt spid="27725"/>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7729"/>
                                        </p:tgtEl>
                                        <p:attrNameLst>
                                          <p:attrName>style.visibility</p:attrName>
                                        </p:attrNameLst>
                                      </p:cBhvr>
                                      <p:to>
                                        <p:strVal val="visible"/>
                                      </p:to>
                                    </p:set>
                                    <p:anim calcmode="lin" valueType="num">
                                      <p:cBhvr additive="base">
                                        <p:cTn id="117" dur="500" fill="hold"/>
                                        <p:tgtEl>
                                          <p:spTgt spid="27729"/>
                                        </p:tgtEl>
                                        <p:attrNameLst>
                                          <p:attrName>ppt_x</p:attrName>
                                        </p:attrNameLst>
                                      </p:cBhvr>
                                      <p:tavLst>
                                        <p:tav tm="0">
                                          <p:val>
                                            <p:strVal val="#ppt_x"/>
                                          </p:val>
                                        </p:tav>
                                        <p:tav tm="100000">
                                          <p:val>
                                            <p:strVal val="#ppt_x"/>
                                          </p:val>
                                        </p:tav>
                                      </p:tavLst>
                                    </p:anim>
                                    <p:anim calcmode="lin" valueType="num">
                                      <p:cBhvr additive="base">
                                        <p:cTn id="118" dur="500" fill="hold"/>
                                        <p:tgtEl>
                                          <p:spTgt spid="2772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7730"/>
                                        </p:tgtEl>
                                        <p:attrNameLst>
                                          <p:attrName>style.visibility</p:attrName>
                                        </p:attrNameLst>
                                      </p:cBhvr>
                                      <p:to>
                                        <p:strVal val="visible"/>
                                      </p:to>
                                    </p:set>
                                    <p:anim calcmode="lin" valueType="num">
                                      <p:cBhvr additive="base">
                                        <p:cTn id="121" dur="500" fill="hold"/>
                                        <p:tgtEl>
                                          <p:spTgt spid="27730"/>
                                        </p:tgtEl>
                                        <p:attrNameLst>
                                          <p:attrName>ppt_x</p:attrName>
                                        </p:attrNameLst>
                                      </p:cBhvr>
                                      <p:tavLst>
                                        <p:tav tm="0">
                                          <p:val>
                                            <p:strVal val="#ppt_x"/>
                                          </p:val>
                                        </p:tav>
                                        <p:tav tm="100000">
                                          <p:val>
                                            <p:strVal val="#ppt_x"/>
                                          </p:val>
                                        </p:tav>
                                      </p:tavLst>
                                    </p:anim>
                                    <p:anim calcmode="lin" valueType="num">
                                      <p:cBhvr additive="base">
                                        <p:cTn id="122" dur="500" fill="hold"/>
                                        <p:tgtEl>
                                          <p:spTgt spid="2773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27688"/>
                                        </p:tgtEl>
                                        <p:attrNameLst>
                                          <p:attrName>style.visibility</p:attrName>
                                        </p:attrNameLst>
                                      </p:cBhvr>
                                      <p:to>
                                        <p:strVal val="visible"/>
                                      </p:to>
                                    </p:set>
                                    <p:animEffect transition="in" filter="blinds(horizontal)">
                                      <p:cBhvr>
                                        <p:cTn id="127" dur="500"/>
                                        <p:tgtEl>
                                          <p:spTgt spid="27688"/>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27728"/>
                                        </p:tgtEl>
                                        <p:attrNameLst>
                                          <p:attrName>style.visibility</p:attrName>
                                        </p:attrNameLst>
                                      </p:cBhvr>
                                      <p:to>
                                        <p:strVal val="visible"/>
                                      </p:to>
                                    </p:set>
                                    <p:animEffect transition="in" filter="blinds(horizontal)">
                                      <p:cBhvr>
                                        <p:cTn id="130" dur="500"/>
                                        <p:tgtEl>
                                          <p:spTgt spid="27728"/>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27744"/>
                                        </p:tgtEl>
                                        <p:attrNameLst>
                                          <p:attrName>style.visibility</p:attrName>
                                        </p:attrNameLst>
                                      </p:cBhvr>
                                      <p:to>
                                        <p:strVal val="visible"/>
                                      </p:to>
                                    </p:set>
                                    <p:animEffect transition="in" filter="blinds(horizontal)">
                                      <p:cBhvr>
                                        <p:cTn id="133" dur="500"/>
                                        <p:tgtEl>
                                          <p:spTgt spid="27744"/>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7741"/>
                                        </p:tgtEl>
                                        <p:attrNameLst>
                                          <p:attrName>style.visibility</p:attrName>
                                        </p:attrNameLst>
                                      </p:cBhvr>
                                      <p:to>
                                        <p:strVal val="visible"/>
                                      </p:to>
                                    </p:set>
                                    <p:animEffect transition="in" filter="blinds(horizontal)">
                                      <p:cBhvr>
                                        <p:cTn id="136" dur="500"/>
                                        <p:tgtEl>
                                          <p:spTgt spid="2774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7740"/>
                                        </p:tgtEl>
                                        <p:attrNameLst>
                                          <p:attrName>style.visibility</p:attrName>
                                        </p:attrNameLst>
                                      </p:cBhvr>
                                      <p:to>
                                        <p:strVal val="visible"/>
                                      </p:to>
                                    </p:set>
                                    <p:animEffect transition="in" filter="blinds(horizontal)">
                                      <p:cBhvr>
                                        <p:cTn id="139" dur="500"/>
                                        <p:tgtEl>
                                          <p:spTgt spid="27740"/>
                                        </p:tgtEl>
                                      </p:cBhvr>
                                    </p:animEffec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27743"/>
                                        </p:tgtEl>
                                        <p:attrNameLst>
                                          <p:attrName>style.visibility</p:attrName>
                                        </p:attrNameLst>
                                      </p:cBhvr>
                                      <p:to>
                                        <p:strVal val="visible"/>
                                      </p:to>
                                    </p:set>
                                    <p:anim calcmode="lin" valueType="num">
                                      <p:cBhvr additive="base">
                                        <p:cTn id="144" dur="500" fill="hold"/>
                                        <p:tgtEl>
                                          <p:spTgt spid="27743"/>
                                        </p:tgtEl>
                                        <p:attrNameLst>
                                          <p:attrName>ppt_x</p:attrName>
                                        </p:attrNameLst>
                                      </p:cBhvr>
                                      <p:tavLst>
                                        <p:tav tm="0">
                                          <p:val>
                                            <p:strVal val="#ppt_x"/>
                                          </p:val>
                                        </p:tav>
                                        <p:tav tm="100000">
                                          <p:val>
                                            <p:strVal val="#ppt_x"/>
                                          </p:val>
                                        </p:tav>
                                      </p:tavLst>
                                    </p:anim>
                                    <p:anim calcmode="lin" valueType="num">
                                      <p:cBhvr additive="base">
                                        <p:cTn id="145" dur="500" fill="hold"/>
                                        <p:tgtEl>
                                          <p:spTgt spid="27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8" grpId="0"/>
      <p:bldP spid="27719" grpId="0"/>
      <p:bldP spid="27720" grpId="0"/>
      <p:bldP spid="27721" grpId="0"/>
      <p:bldP spid="27722" grpId="0"/>
      <p:bldP spid="27723" grpId="0"/>
      <p:bldP spid="27724" grpId="0"/>
      <p:bldP spid="27725" grpId="0" animBg="1"/>
      <p:bldP spid="27726" grpId="0" animBg="1"/>
      <p:bldP spid="27727" grpId="0" animBg="1"/>
      <p:bldP spid="27728" grpId="0"/>
      <p:bldP spid="27729" grpId="0" animBg="1"/>
      <p:bldP spid="27730" grpId="0" animBg="1"/>
      <p:bldP spid="27731" grpId="0" animBg="1"/>
      <p:bldP spid="27732" grpId="0" animBg="1"/>
      <p:bldP spid="27733" grpId="0" animBg="1"/>
      <p:bldP spid="27734" grpId="0" animBg="1"/>
      <p:bldP spid="27735" grpId="0"/>
      <p:bldP spid="27736" grpId="0" animBg="1"/>
      <p:bldP spid="27737" grpId="0" animBg="1"/>
      <p:bldP spid="27738" grpId="0" animBg="1"/>
      <p:bldP spid="27739" grpId="0"/>
      <p:bldP spid="27740" grpId="0"/>
      <p:bldP spid="27741" grpId="0"/>
      <p:bldP spid="27742" grpId="0"/>
      <p:bldP spid="27743" grpId="0" animBg="1"/>
      <p:bldP spid="27744" grpId="0"/>
      <p:bldP spid="27745" grpId="0"/>
      <p:bldP spid="27746" grpId="0"/>
      <p:bldP spid="27747" grpId="0"/>
      <p:bldP spid="27748" grpId="0"/>
      <p:bldP spid="2774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p:cNvSpPr>
          <p:nvPr>
            <p:ph type="body" sz="half" idx="4294967295"/>
          </p:nvPr>
        </p:nvSpPr>
        <p:spPr>
          <a:xfrm>
            <a:off x="0" y="1052513"/>
            <a:ext cx="9144000" cy="4968875"/>
          </a:xfrm>
        </p:spPr>
        <p:txBody>
          <a:bodyPr/>
          <a:lstStyle/>
          <a:p>
            <a:pPr>
              <a:spcAft>
                <a:spcPct val="20000"/>
              </a:spcAft>
              <a:buFont typeface="Wingdings" panose="05000000000000000000" pitchFamily="2" charset="2"/>
              <a:buChar char="l"/>
            </a:pPr>
            <a:r>
              <a:rPr lang="zh-CN" altLang="en-US" b="0" dirty="0">
                <a:ea typeface="黑体" pitchFamily="49" charset="-122"/>
              </a:rPr>
              <a:t>普通分页系统地址转换示例</a:t>
            </a:r>
            <a:r>
              <a:rPr lang="en-US" altLang="zh-CN" b="0" dirty="0">
                <a:ea typeface="黑体" pitchFamily="49" charset="-122"/>
              </a:rPr>
              <a:t>2</a:t>
            </a:r>
            <a:endParaRPr lang="en-US" altLang="zh-CN" b="0" dirty="0">
              <a:ea typeface="黑体" pitchFamily="49" charset="-122"/>
            </a:endParaRPr>
          </a:p>
          <a:p>
            <a:pPr>
              <a:spcAft>
                <a:spcPct val="20000"/>
              </a:spcAft>
              <a:buFont typeface="Wingdings" panose="05000000000000000000" pitchFamily="2" charset="2"/>
              <a:buNone/>
            </a:pPr>
            <a:r>
              <a:rPr lang="zh-CN" altLang="zh-CN" sz="2400" b="0" dirty="0">
                <a:ea typeface="楷体_GB2312" pitchFamily="49" charset="-122"/>
              </a:rPr>
              <a:t>             某虚拟存储器的用户编程空间共32个页面，每页为1KB，内存为16KB。假定某时刻一用户页表中已调入内存的页面对应的物理块号如下表：</a:t>
            </a:r>
            <a:endParaRPr lang="zh-CN" altLang="en-US" sz="2400" b="0" dirty="0">
              <a:ea typeface="楷体_GB2312" pitchFamily="49" charset="-122"/>
            </a:endParaRPr>
          </a:p>
        </p:txBody>
      </p:sp>
      <p:sp>
        <p:nvSpPr>
          <p:cNvPr id="627715"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graphicFrame>
        <p:nvGraphicFramePr>
          <p:cNvPr id="9" name="Group 67"/>
          <p:cNvGraphicFramePr>
            <a:graphicFrameLocks noGrp="1"/>
          </p:cNvGraphicFramePr>
          <p:nvPr/>
        </p:nvGraphicFramePr>
        <p:xfrm>
          <a:off x="682625" y="3014663"/>
          <a:ext cx="3529013" cy="2286000"/>
        </p:xfrm>
        <a:graphic>
          <a:graphicData uri="http://schemas.openxmlformats.org/drawingml/2006/table">
            <a:tbl>
              <a:tblPr/>
              <a:tblGrid>
                <a:gridCol w="1660525"/>
                <a:gridCol w="1868488"/>
              </a:tblGrid>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itchFamily="2" charset="-122"/>
                          <a:cs typeface="Times New Roman" panose="02020603050405020304" pitchFamily="18" charset="0"/>
                        </a:rPr>
                        <a:t>页号</a:t>
                      </a:r>
                      <a:endParaRPr kumimoji="1" lang="zh-CN" altLang="en-US" sz="2000" b="1" i="0" u="none" strike="noStrike" cap="none" normalizeH="0" baseline="0" dirty="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itchFamily="2" charset="-122"/>
                          <a:cs typeface="Times New Roman" panose="02020603050405020304" pitchFamily="18" charset="0"/>
                        </a:rPr>
                        <a:t>物理块号</a:t>
                      </a:r>
                      <a:endParaRPr kumimoji="1" lang="zh-CN" altLang="en-US" sz="2000" b="1" i="0" u="none" strike="noStrike" cap="none" normalizeH="0" baseline="0" dirty="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5</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10</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2</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4</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3</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itchFamily="2" charset="-122"/>
                          <a:cs typeface="Times New Roman" panose="02020603050405020304" pitchFamily="18" charset="0"/>
                        </a:rPr>
                        <a:t>7</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5" name="TextBox 4"/>
          <p:cNvSpPr txBox="1"/>
          <p:nvPr/>
        </p:nvSpPr>
        <p:spPr>
          <a:xfrm>
            <a:off x="5031953" y="3368328"/>
            <a:ext cx="3635425" cy="1077218"/>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spcBef>
                <a:spcPts val="0"/>
              </a:spcBef>
              <a:spcAft>
                <a:spcPts val="0"/>
              </a:spcAft>
              <a:defRPr/>
            </a:pPr>
            <a:r>
              <a:rPr kumimoji="0"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mn-lt"/>
                <a:ea typeface="+mn-ea"/>
              </a:rPr>
              <a:t>则逻辑地址</a:t>
            </a:r>
            <a:r>
              <a:rPr kumimoji="0"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mn-lt"/>
                <a:ea typeface="+mn-ea"/>
              </a:rPr>
              <a:t>0A5C</a:t>
            </a:r>
            <a:r>
              <a:rPr kumimoji="0"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mn-lt"/>
                <a:ea typeface="+mn-ea"/>
              </a:rPr>
              <a:t>对应的物理地址为 ？</a:t>
            </a:r>
            <a:endParaRPr kumimoji="0"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7714">
                                            <p:txEl>
                                              <p:pRg st="0" end="0"/>
                                            </p:txEl>
                                          </p:spTgt>
                                        </p:tgtEl>
                                        <p:attrNameLst>
                                          <p:attrName>style.visibility</p:attrName>
                                        </p:attrNameLst>
                                      </p:cBhvr>
                                      <p:to>
                                        <p:strVal val="visible"/>
                                      </p:to>
                                    </p:set>
                                    <p:anim calcmode="lin" valueType="num">
                                      <p:cBhvr additive="base">
                                        <p:cTn id="7" dur="500" fill="hold"/>
                                        <p:tgtEl>
                                          <p:spTgt spid="6277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77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27714">
                                            <p:txEl>
                                              <p:pRg st="1" end="1"/>
                                            </p:txEl>
                                          </p:spTgt>
                                        </p:tgtEl>
                                        <p:attrNameLst>
                                          <p:attrName>style.visibility</p:attrName>
                                        </p:attrNameLst>
                                      </p:cBhvr>
                                      <p:to>
                                        <p:strVal val="visible"/>
                                      </p:to>
                                    </p:set>
                                    <p:animEffect transition="in" filter="circle(in)">
                                      <p:cBhvr>
                                        <p:cTn id="13" dur="2000"/>
                                        <p:tgtEl>
                                          <p:spTgt spid="62771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p:cNvSpPr>
          <p:nvPr>
            <p:ph type="body" sz="half" idx="4294967295"/>
          </p:nvPr>
        </p:nvSpPr>
        <p:spPr>
          <a:xfrm>
            <a:off x="0" y="1052513"/>
            <a:ext cx="8459788" cy="4392612"/>
          </a:xfrm>
        </p:spPr>
        <p:txBody>
          <a:bodyPr/>
          <a:lstStyle/>
          <a:p>
            <a:pPr>
              <a:spcAft>
                <a:spcPct val="20000"/>
              </a:spcAft>
              <a:buFont typeface="Wingdings" panose="05000000000000000000" pitchFamily="2" charset="2"/>
              <a:buChar char="l"/>
            </a:pPr>
            <a:r>
              <a:rPr lang="zh-CN" altLang="en-US" b="0" dirty="0">
                <a:ea typeface="黑体" pitchFamily="49" charset="-122"/>
              </a:rPr>
              <a:t>普通分页系统地址转换示例</a:t>
            </a:r>
            <a:r>
              <a:rPr lang="en-US" altLang="zh-CN" b="0" dirty="0">
                <a:ea typeface="黑体" pitchFamily="49" charset="-122"/>
              </a:rPr>
              <a:t>2</a:t>
            </a:r>
            <a:endParaRPr lang="en-US" altLang="zh-CN" b="0" dirty="0">
              <a:ea typeface="黑体" pitchFamily="49" charset="-122"/>
            </a:endParaRPr>
          </a:p>
          <a:p>
            <a:pPr lvl="1">
              <a:spcAft>
                <a:spcPct val="20000"/>
              </a:spcAft>
              <a:buFont typeface="Wingdings" panose="05000000000000000000" pitchFamily="2" charset="2"/>
              <a:buChar char="Ø"/>
            </a:pPr>
            <a:r>
              <a:rPr lang="en-US" altLang="zh-CN" b="0" dirty="0">
                <a:ea typeface="楷体_GB2312" pitchFamily="49" charset="-122"/>
              </a:rPr>
              <a:t>0A5C</a:t>
            </a:r>
            <a:r>
              <a:rPr lang="zh-CN" altLang="en-US" b="0" dirty="0">
                <a:ea typeface="楷体_GB2312" pitchFamily="49" charset="-122"/>
              </a:rPr>
              <a:t>＝</a:t>
            </a:r>
            <a:r>
              <a:rPr lang="en-US" altLang="zh-CN" dirty="0">
                <a:ea typeface="楷体_GB2312" pitchFamily="49" charset="-122"/>
              </a:rPr>
              <a:t>0000 10</a:t>
            </a:r>
            <a:r>
              <a:rPr lang="en-US" altLang="zh-CN" dirty="0">
                <a:solidFill>
                  <a:srgbClr val="FF0000"/>
                </a:solidFill>
                <a:ea typeface="楷体_GB2312" pitchFamily="49" charset="-122"/>
              </a:rPr>
              <a:t>10 0101 1100</a:t>
            </a:r>
            <a:endParaRPr lang="en-US" altLang="zh-CN" dirty="0">
              <a:solidFill>
                <a:srgbClr val="FF0000"/>
              </a:solidFill>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页号为</a:t>
            </a:r>
            <a:r>
              <a:rPr lang="en-US" altLang="zh-CN" b="0" dirty="0">
                <a:ea typeface="楷体_GB2312" pitchFamily="49" charset="-122"/>
              </a:rPr>
              <a:t>2</a:t>
            </a:r>
            <a:r>
              <a:rPr lang="zh-CN" altLang="en-US" b="0" dirty="0">
                <a:ea typeface="楷体_GB2312" pitchFamily="49" charset="-122"/>
              </a:rPr>
              <a:t>，对应块号为</a:t>
            </a:r>
            <a:r>
              <a:rPr lang="en-US" altLang="zh-CN" b="0" dirty="0">
                <a:ea typeface="楷体_GB2312" pitchFamily="49" charset="-122"/>
              </a:rPr>
              <a:t>4</a:t>
            </a:r>
            <a:r>
              <a:rPr lang="zh-CN" altLang="en-US" b="0" dirty="0">
                <a:ea typeface="楷体_GB2312" pitchFamily="49" charset="-122"/>
              </a:rPr>
              <a:t>，有：</a:t>
            </a:r>
            <a:endParaRPr lang="zh-CN" altLang="en-US"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物理地址：</a:t>
            </a:r>
            <a:r>
              <a:rPr lang="en-US" altLang="zh-CN" dirty="0">
                <a:ea typeface="楷体_GB2312" pitchFamily="49" charset="-122"/>
              </a:rPr>
              <a:t>0001 00</a:t>
            </a:r>
            <a:r>
              <a:rPr lang="en-US" altLang="zh-CN" dirty="0">
                <a:solidFill>
                  <a:srgbClr val="FF0000"/>
                </a:solidFill>
                <a:ea typeface="楷体_GB2312" pitchFamily="49" charset="-122"/>
              </a:rPr>
              <a:t>10 0101 1100</a:t>
            </a:r>
            <a:endParaRPr lang="en-US" altLang="zh-CN" dirty="0">
              <a:solidFill>
                <a:srgbClr val="FF0000"/>
              </a:solidFill>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即：</a:t>
            </a:r>
            <a:r>
              <a:rPr lang="en-US" altLang="zh-CN" b="0" dirty="0" smtClean="0">
                <a:ea typeface="楷体_GB2312" pitchFamily="49" charset="-122"/>
              </a:rPr>
              <a:t>125C</a:t>
            </a:r>
            <a:endParaRPr lang="en-US" altLang="zh-CN" b="0" dirty="0">
              <a:ea typeface="楷体_GB2312" pitchFamily="49" charset="-122"/>
            </a:endParaRPr>
          </a:p>
          <a:p>
            <a:pPr lvl="1">
              <a:spcAft>
                <a:spcPct val="20000"/>
              </a:spcAft>
              <a:buFont typeface="Wingdings" panose="05000000000000000000" pitchFamily="2" charset="2"/>
              <a:buChar char="Ø"/>
            </a:pPr>
            <a:endParaRPr lang="en-US" altLang="zh-CN" b="0" dirty="0">
              <a:ea typeface="楷体_GB2312" pitchFamily="49" charset="-122"/>
            </a:endParaRPr>
          </a:p>
        </p:txBody>
      </p:sp>
      <p:sp>
        <p:nvSpPr>
          <p:cNvPr id="62873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8738">
                                            <p:txEl>
                                              <p:pRg st="0" end="0"/>
                                            </p:txEl>
                                          </p:spTgt>
                                        </p:tgtEl>
                                        <p:attrNameLst>
                                          <p:attrName>style.visibility</p:attrName>
                                        </p:attrNameLst>
                                      </p:cBhvr>
                                      <p:to>
                                        <p:strVal val="visible"/>
                                      </p:to>
                                    </p:set>
                                    <p:anim calcmode="lin" valueType="num">
                                      <p:cBhvr additive="base">
                                        <p:cTn id="7" dur="500" fill="hold"/>
                                        <p:tgtEl>
                                          <p:spTgt spid="628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87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8738">
                                            <p:txEl>
                                              <p:pRg st="1" end="1"/>
                                            </p:txEl>
                                          </p:spTgt>
                                        </p:tgtEl>
                                        <p:attrNameLst>
                                          <p:attrName>style.visibility</p:attrName>
                                        </p:attrNameLst>
                                      </p:cBhvr>
                                      <p:to>
                                        <p:strVal val="visible"/>
                                      </p:to>
                                    </p:set>
                                    <p:anim calcmode="lin" valueType="num">
                                      <p:cBhvr additive="base">
                                        <p:cTn id="13" dur="1000" fill="hold"/>
                                        <p:tgtEl>
                                          <p:spTgt spid="62873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287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8738">
                                            <p:txEl>
                                              <p:pRg st="2" end="2"/>
                                            </p:txEl>
                                          </p:spTgt>
                                        </p:tgtEl>
                                        <p:attrNameLst>
                                          <p:attrName>style.visibility</p:attrName>
                                        </p:attrNameLst>
                                      </p:cBhvr>
                                      <p:to>
                                        <p:strVal val="visible"/>
                                      </p:to>
                                    </p:set>
                                    <p:anim calcmode="lin" valueType="num">
                                      <p:cBhvr additive="base">
                                        <p:cTn id="19" dur="1000" fill="hold"/>
                                        <p:tgtEl>
                                          <p:spTgt spid="62873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287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28738">
                                            <p:txEl>
                                              <p:pRg st="3" end="3"/>
                                            </p:txEl>
                                          </p:spTgt>
                                        </p:tgtEl>
                                        <p:attrNameLst>
                                          <p:attrName>style.visibility</p:attrName>
                                        </p:attrNameLst>
                                      </p:cBhvr>
                                      <p:to>
                                        <p:strVal val="visible"/>
                                      </p:to>
                                    </p:set>
                                    <p:anim calcmode="lin" valueType="num">
                                      <p:cBhvr additive="base">
                                        <p:cTn id="25" dur="1000" fill="hold"/>
                                        <p:tgtEl>
                                          <p:spTgt spid="62873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287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28738">
                                            <p:txEl>
                                              <p:pRg st="4" end="4"/>
                                            </p:txEl>
                                          </p:spTgt>
                                        </p:tgtEl>
                                        <p:attrNameLst>
                                          <p:attrName>style.visibility</p:attrName>
                                        </p:attrNameLst>
                                      </p:cBhvr>
                                      <p:to>
                                        <p:strVal val="visible"/>
                                      </p:to>
                                    </p:set>
                                    <p:anim calcmode="lin" valueType="num">
                                      <p:cBhvr additive="base">
                                        <p:cTn id="31" dur="1000" fill="hold"/>
                                        <p:tgtEl>
                                          <p:spTgt spid="628738">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2873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p:cNvSpPr>
          <p:nvPr>
            <p:ph type="body" sz="half" idx="4294967295"/>
          </p:nvPr>
        </p:nvSpPr>
        <p:spPr>
          <a:xfrm>
            <a:off x="0" y="1052513"/>
            <a:ext cx="9144000" cy="5184775"/>
          </a:xfrm>
        </p:spPr>
        <p:txBody>
          <a:bodyPr/>
          <a:lstStyle/>
          <a:p>
            <a:pPr>
              <a:spcAft>
                <a:spcPct val="10000"/>
              </a:spcAft>
              <a:buFont typeface="Wingdings" panose="05000000000000000000" pitchFamily="2" charset="2"/>
              <a:buChar char="l"/>
            </a:pPr>
            <a:r>
              <a:rPr lang="zh-CN" altLang="en-US" b="0" dirty="0">
                <a:ea typeface="黑体" pitchFamily="49" charset="-122"/>
              </a:rPr>
              <a:t>普通分页系统地址转换示例</a:t>
            </a:r>
            <a:r>
              <a:rPr lang="en-US" altLang="zh-CN" b="0" dirty="0">
                <a:ea typeface="黑体" pitchFamily="49" charset="-122"/>
              </a:rPr>
              <a:t>3</a:t>
            </a:r>
            <a:endParaRPr lang="en-US" altLang="zh-CN" b="0" dirty="0">
              <a:ea typeface="黑体" pitchFamily="49" charset="-122"/>
            </a:endParaRPr>
          </a:p>
          <a:p>
            <a:pPr>
              <a:spcAft>
                <a:spcPct val="10000"/>
              </a:spcAft>
              <a:buFont typeface="Wingdings" panose="05000000000000000000" pitchFamily="2" charset="2"/>
              <a:buNone/>
            </a:pPr>
            <a:r>
              <a:rPr lang="en-US" altLang="zh-CN" sz="2400" b="0" dirty="0">
                <a:ea typeface="楷体_GB2312" pitchFamily="49" charset="-122"/>
              </a:rPr>
              <a:t>            </a:t>
            </a:r>
            <a:r>
              <a:rPr lang="zh-CN" altLang="en-US" sz="2400" b="0" dirty="0">
                <a:ea typeface="楷体_GB2312" pitchFamily="49" charset="-122"/>
              </a:rPr>
              <a:t>在分页存储管理系统中，逻辑地址的结构长度为</a:t>
            </a:r>
            <a:r>
              <a:rPr lang="en-US" altLang="zh-CN" sz="2400" b="0" dirty="0">
                <a:ea typeface="楷体_GB2312" pitchFamily="49" charset="-122"/>
              </a:rPr>
              <a:t>18</a:t>
            </a:r>
            <a:r>
              <a:rPr lang="zh-CN" altLang="en-US" sz="2400" b="0" dirty="0">
                <a:ea typeface="楷体_GB2312" pitchFamily="49" charset="-122"/>
              </a:rPr>
              <a:t>位，其中</a:t>
            </a:r>
            <a:r>
              <a:rPr lang="en-US" altLang="zh-CN" sz="2400" b="0" dirty="0">
                <a:ea typeface="楷体_GB2312" pitchFamily="49" charset="-122"/>
              </a:rPr>
              <a:t>11~17</a:t>
            </a:r>
            <a:r>
              <a:rPr lang="zh-CN" altLang="en-US" sz="2400" b="0" dirty="0">
                <a:ea typeface="楷体_GB2312" pitchFamily="49" charset="-122"/>
              </a:rPr>
              <a:t>表示页号，</a:t>
            </a:r>
            <a:r>
              <a:rPr lang="en-US" altLang="zh-CN" sz="2400" b="0" dirty="0">
                <a:ea typeface="楷体_GB2312" pitchFamily="49" charset="-122"/>
              </a:rPr>
              <a:t>0~10</a:t>
            </a:r>
            <a:r>
              <a:rPr lang="zh-CN" altLang="en-US" sz="2400" b="0" dirty="0">
                <a:ea typeface="楷体_GB2312" pitchFamily="49" charset="-122"/>
              </a:rPr>
              <a:t>位表示页内偏移量。若有一个作业的各页依次放入</a:t>
            </a:r>
            <a:r>
              <a:rPr lang="en-US" altLang="zh-CN" sz="2400" b="0" dirty="0">
                <a:ea typeface="楷体_GB2312" pitchFamily="49" charset="-122"/>
              </a:rPr>
              <a:t>2</a:t>
            </a:r>
            <a:r>
              <a:rPr lang="zh-CN" altLang="en-US" sz="2400" b="0" dirty="0">
                <a:ea typeface="楷体_GB2312" pitchFamily="49" charset="-122"/>
              </a:rPr>
              <a:t>、</a:t>
            </a:r>
            <a:r>
              <a:rPr lang="en-US" altLang="zh-CN" sz="2400" b="0" dirty="0">
                <a:ea typeface="楷体_GB2312" pitchFamily="49" charset="-122"/>
              </a:rPr>
              <a:t>3</a:t>
            </a:r>
            <a:r>
              <a:rPr lang="zh-CN" altLang="en-US" sz="2400" b="0" dirty="0">
                <a:ea typeface="楷体_GB2312" pitchFamily="49" charset="-122"/>
              </a:rPr>
              <a:t>、</a:t>
            </a:r>
            <a:r>
              <a:rPr lang="en-US" altLang="zh-CN" sz="2400" b="0" dirty="0">
                <a:ea typeface="楷体_GB2312" pitchFamily="49" charset="-122"/>
              </a:rPr>
              <a:t>7</a:t>
            </a:r>
            <a:r>
              <a:rPr lang="zh-CN" altLang="en-US" sz="2400" b="0" dirty="0">
                <a:ea typeface="楷体_GB2312" pitchFamily="49" charset="-122"/>
              </a:rPr>
              <a:t>号物理块，试问：</a:t>
            </a:r>
            <a:endParaRPr lang="zh-CN" altLang="en-US" sz="2400" b="0" dirty="0">
              <a:ea typeface="楷体_GB2312" pitchFamily="49" charset="-122"/>
            </a:endParaRPr>
          </a:p>
          <a:p>
            <a:pPr>
              <a:spcAft>
                <a:spcPct val="10000"/>
              </a:spcAft>
              <a:buFont typeface="Wingdings" panose="05000000000000000000" pitchFamily="2" charset="2"/>
              <a:buNone/>
            </a:pPr>
            <a:r>
              <a:rPr lang="zh-CN" altLang="en-US" sz="2400" b="0" dirty="0">
                <a:ea typeface="楷体_GB2312" pitchFamily="49" charset="-122"/>
              </a:rPr>
              <a:t>     ①主存容量最大可为多少</a:t>
            </a:r>
            <a:r>
              <a:rPr lang="en-US" altLang="zh-CN" sz="2400" b="0" dirty="0">
                <a:ea typeface="楷体_GB2312" pitchFamily="49" charset="-122"/>
              </a:rPr>
              <a:t>K?</a:t>
            </a:r>
            <a:r>
              <a:rPr lang="zh-CN" altLang="en-US" sz="2400" b="0" dirty="0">
                <a:ea typeface="楷体_GB2312" pitchFamily="49" charset="-122"/>
              </a:rPr>
              <a:t>分为多少块</a:t>
            </a:r>
            <a:r>
              <a:rPr lang="en-US" altLang="zh-CN" sz="2400" b="0" dirty="0">
                <a:ea typeface="楷体_GB2312" pitchFamily="49" charset="-122"/>
              </a:rPr>
              <a:t>?</a:t>
            </a:r>
            <a:r>
              <a:rPr lang="zh-CN" altLang="en-US" sz="2400" b="0" dirty="0">
                <a:ea typeface="楷体_GB2312" pitchFamily="49" charset="-122"/>
              </a:rPr>
              <a:t>每块多大</a:t>
            </a:r>
            <a:r>
              <a:rPr lang="en-US" altLang="zh-CN" sz="2400" b="0" dirty="0">
                <a:ea typeface="楷体_GB2312" pitchFamily="49" charset="-122"/>
              </a:rPr>
              <a:t>?</a:t>
            </a:r>
            <a:endParaRPr lang="en-US" altLang="zh-CN" sz="2400" b="0" dirty="0">
              <a:ea typeface="楷体_GB2312" pitchFamily="49" charset="-122"/>
            </a:endParaRPr>
          </a:p>
          <a:p>
            <a:pPr>
              <a:spcAft>
                <a:spcPct val="10000"/>
              </a:spcAft>
              <a:buFont typeface="Wingdings" panose="05000000000000000000" pitchFamily="2" charset="2"/>
              <a:buNone/>
            </a:pPr>
            <a:r>
              <a:rPr lang="en-US" altLang="zh-CN" sz="2400" b="0" dirty="0">
                <a:ea typeface="楷体_GB2312" pitchFamily="49" charset="-122"/>
              </a:rPr>
              <a:t>     ②</a:t>
            </a:r>
            <a:r>
              <a:rPr lang="zh-CN" altLang="en-US" sz="2400" b="0" dirty="0">
                <a:ea typeface="楷体_GB2312" pitchFamily="49" charset="-122"/>
              </a:rPr>
              <a:t>逻辑地址</a:t>
            </a:r>
            <a:r>
              <a:rPr lang="en-US" altLang="zh-CN" sz="2400" b="0" dirty="0">
                <a:ea typeface="楷体_GB2312" pitchFamily="49" charset="-122"/>
              </a:rPr>
              <a:t>1500</a:t>
            </a:r>
            <a:r>
              <a:rPr lang="zh-CN" altLang="en-US" sz="2400" b="0" dirty="0">
                <a:ea typeface="楷体_GB2312" pitchFamily="49" charset="-122"/>
              </a:rPr>
              <a:t>应在几号页内</a:t>
            </a:r>
            <a:r>
              <a:rPr lang="en-US" altLang="zh-CN" sz="2400" b="0" dirty="0">
                <a:ea typeface="楷体_GB2312" pitchFamily="49" charset="-122"/>
              </a:rPr>
              <a:t>?</a:t>
            </a:r>
            <a:r>
              <a:rPr lang="zh-CN" altLang="en-US" sz="2400" b="0" dirty="0">
                <a:ea typeface="楷体_GB2312" pitchFamily="49" charset="-122"/>
              </a:rPr>
              <a:t>对应的物理地址是多少</a:t>
            </a:r>
            <a:r>
              <a:rPr lang="en-US" altLang="zh-CN" sz="2400" b="0" dirty="0">
                <a:ea typeface="楷体_GB2312" pitchFamily="49" charset="-122"/>
              </a:rPr>
              <a:t>?</a:t>
            </a:r>
            <a:endParaRPr lang="en-US" altLang="zh-CN" sz="2400" b="0" dirty="0">
              <a:ea typeface="楷体_GB2312" pitchFamily="49" charset="-122"/>
            </a:endParaRPr>
          </a:p>
          <a:p>
            <a:pPr>
              <a:spcAft>
                <a:spcPct val="10000"/>
              </a:spcAft>
              <a:buFont typeface="Wingdings" panose="05000000000000000000" pitchFamily="2" charset="2"/>
              <a:buNone/>
            </a:pPr>
            <a:r>
              <a:rPr lang="en-US" altLang="zh-CN" sz="2400" b="0" dirty="0">
                <a:ea typeface="楷体_GB2312" pitchFamily="49" charset="-122"/>
              </a:rPr>
              <a:t>     </a:t>
            </a:r>
            <a:r>
              <a:rPr lang="zh-CN" altLang="en-US" sz="2400" b="0" dirty="0">
                <a:ea typeface="楷体_GB2312" pitchFamily="49" charset="-122"/>
              </a:rPr>
              <a:t>解：在页表中，有</a:t>
            </a:r>
            <a:r>
              <a:rPr lang="en-US" altLang="zh-CN" sz="2400" b="0" dirty="0">
                <a:ea typeface="楷体_GB2312" pitchFamily="49" charset="-122"/>
              </a:rPr>
              <a:t>3</a:t>
            </a:r>
            <a:r>
              <a:rPr lang="zh-CN" altLang="en-US" sz="2400" b="0" dirty="0">
                <a:ea typeface="楷体_GB2312" pitchFamily="49" charset="-122"/>
              </a:rPr>
              <a:t>个页表项，分别为</a:t>
            </a:r>
            <a:r>
              <a:rPr lang="en-US" altLang="zh-CN" sz="2400" b="0" dirty="0">
                <a:ea typeface="楷体_GB2312" pitchFamily="49" charset="-122"/>
              </a:rPr>
              <a:t>(0,2)</a:t>
            </a:r>
            <a:r>
              <a:rPr lang="zh-CN" altLang="en-US" sz="2400" b="0" dirty="0">
                <a:ea typeface="楷体_GB2312" pitchFamily="49" charset="-122"/>
              </a:rPr>
              <a:t>、</a:t>
            </a:r>
            <a:r>
              <a:rPr lang="en-US" altLang="zh-CN" sz="2400" b="0" dirty="0">
                <a:ea typeface="楷体_GB2312" pitchFamily="49" charset="-122"/>
              </a:rPr>
              <a:t>(1,3)</a:t>
            </a:r>
            <a:r>
              <a:rPr lang="zh-CN" altLang="en-US" sz="2400" b="0" dirty="0">
                <a:ea typeface="楷体_GB2312" pitchFamily="49" charset="-122"/>
              </a:rPr>
              <a:t>、</a:t>
            </a:r>
            <a:r>
              <a:rPr lang="en-US" altLang="zh-CN" sz="2400" b="0" dirty="0">
                <a:ea typeface="楷体_GB2312" pitchFamily="49" charset="-122"/>
              </a:rPr>
              <a:t>(2,7)</a:t>
            </a:r>
            <a:endParaRPr lang="en-US" altLang="zh-CN" sz="2400" b="0" dirty="0">
              <a:ea typeface="楷体_GB2312" pitchFamily="49" charset="-122"/>
            </a:endParaRPr>
          </a:p>
          <a:p>
            <a:pPr>
              <a:spcAft>
                <a:spcPct val="10000"/>
              </a:spcAft>
              <a:buFont typeface="Wingdings" panose="05000000000000000000" pitchFamily="2" charset="2"/>
              <a:buNone/>
            </a:pPr>
            <a:r>
              <a:rPr lang="en-US" altLang="zh-CN" sz="2400" b="0" dirty="0">
                <a:ea typeface="楷体_GB2312" pitchFamily="49" charset="-122"/>
              </a:rPr>
              <a:t>     ①</a:t>
            </a:r>
            <a:r>
              <a:rPr lang="zh-CN" altLang="en-US" sz="2400" b="0" dirty="0">
                <a:ea typeface="楷体_GB2312" pitchFamily="49" charset="-122"/>
              </a:rPr>
              <a:t>逻辑地址共有</a:t>
            </a:r>
            <a:r>
              <a:rPr lang="en-US" altLang="zh-CN" sz="2400" b="0" dirty="0">
                <a:ea typeface="楷体_GB2312" pitchFamily="49" charset="-122"/>
              </a:rPr>
              <a:t>18</a:t>
            </a:r>
            <a:r>
              <a:rPr lang="zh-CN" altLang="en-US" sz="2400" b="0" dirty="0">
                <a:ea typeface="楷体_GB2312" pitchFamily="49" charset="-122"/>
              </a:rPr>
              <a:t>位，故主存最大容量为</a:t>
            </a:r>
            <a:r>
              <a:rPr lang="en-US" altLang="zh-CN" sz="2400" b="0" dirty="0">
                <a:ea typeface="楷体_GB2312" pitchFamily="49" charset="-122"/>
              </a:rPr>
              <a:t>2</a:t>
            </a:r>
            <a:r>
              <a:rPr lang="en-US" altLang="zh-CN" sz="2400" b="0" baseline="30000" dirty="0">
                <a:ea typeface="楷体_GB2312" pitchFamily="49" charset="-122"/>
              </a:rPr>
              <a:t>18</a:t>
            </a:r>
            <a:r>
              <a:rPr lang="zh-CN" altLang="en-US" sz="2400" b="0" dirty="0">
                <a:ea typeface="楷体_GB2312" pitchFamily="49" charset="-122"/>
              </a:rPr>
              <a:t>个字节，即</a:t>
            </a:r>
            <a:r>
              <a:rPr lang="en-US" altLang="zh-CN" sz="2400" b="0" dirty="0">
                <a:ea typeface="楷体_GB2312" pitchFamily="49" charset="-122"/>
              </a:rPr>
              <a:t>256KB</a:t>
            </a:r>
            <a:endParaRPr lang="en-US" altLang="zh-CN" sz="2400" b="0" dirty="0">
              <a:ea typeface="楷体_GB2312" pitchFamily="49" charset="-122"/>
            </a:endParaRPr>
          </a:p>
          <a:p>
            <a:pPr>
              <a:spcAft>
                <a:spcPct val="10000"/>
              </a:spcAft>
              <a:buFont typeface="Wingdings" panose="05000000000000000000" pitchFamily="2" charset="2"/>
              <a:buNone/>
            </a:pPr>
            <a:r>
              <a:rPr lang="en-US" altLang="zh-CN" sz="2400" b="0" dirty="0">
                <a:ea typeface="楷体_GB2312" pitchFamily="49" charset="-122"/>
              </a:rPr>
              <a:t>          </a:t>
            </a:r>
            <a:r>
              <a:rPr lang="zh-CN" altLang="en-US" sz="2400" b="0" dirty="0">
                <a:ea typeface="楷体_GB2312" pitchFamily="49" charset="-122"/>
              </a:rPr>
              <a:t>页框大小</a:t>
            </a:r>
            <a:r>
              <a:rPr lang="en-US" altLang="zh-CN" sz="2400" b="0" dirty="0">
                <a:ea typeface="楷体_GB2312" pitchFamily="49" charset="-122"/>
              </a:rPr>
              <a:t>=</a:t>
            </a:r>
            <a:r>
              <a:rPr lang="zh-CN" altLang="en-US" sz="2400" b="0" dirty="0">
                <a:ea typeface="楷体_GB2312" pitchFamily="49" charset="-122"/>
              </a:rPr>
              <a:t>页面大小</a:t>
            </a:r>
            <a:r>
              <a:rPr lang="en-US" altLang="zh-CN" sz="2400" b="0" dirty="0">
                <a:ea typeface="楷体_GB2312" pitchFamily="49" charset="-122"/>
              </a:rPr>
              <a:t>=2</a:t>
            </a:r>
            <a:r>
              <a:rPr lang="en-US" altLang="zh-CN" sz="2400" b="0" baseline="30000" dirty="0">
                <a:ea typeface="楷体_GB2312" pitchFamily="49" charset="-122"/>
              </a:rPr>
              <a:t>11</a:t>
            </a:r>
            <a:r>
              <a:rPr lang="zh-CN" altLang="en-US" sz="2400" b="0" dirty="0">
                <a:ea typeface="楷体_GB2312" pitchFamily="49" charset="-122"/>
              </a:rPr>
              <a:t>字节</a:t>
            </a:r>
            <a:r>
              <a:rPr lang="en-US" altLang="zh-CN" sz="2400" b="0" dirty="0">
                <a:ea typeface="楷体_GB2312" pitchFamily="49" charset="-122"/>
              </a:rPr>
              <a:t>=2KB</a:t>
            </a:r>
            <a:r>
              <a:rPr lang="zh-CN" altLang="en-US" sz="2400" b="0" dirty="0">
                <a:ea typeface="楷体_GB2312" pitchFamily="49" charset="-122"/>
              </a:rPr>
              <a:t>，总块数</a:t>
            </a:r>
            <a:r>
              <a:rPr lang="en-US" altLang="zh-CN" sz="2400" b="0" dirty="0">
                <a:ea typeface="楷体_GB2312" pitchFamily="49" charset="-122"/>
              </a:rPr>
              <a:t>=2</a:t>
            </a:r>
            <a:r>
              <a:rPr lang="en-US" altLang="zh-CN" sz="2400" b="0" baseline="30000" dirty="0">
                <a:ea typeface="楷体_GB2312" pitchFamily="49" charset="-122"/>
              </a:rPr>
              <a:t>18</a:t>
            </a:r>
            <a:r>
              <a:rPr lang="en-US" altLang="zh-CN" sz="2400" b="0" dirty="0">
                <a:ea typeface="楷体_GB2312" pitchFamily="49" charset="-122"/>
              </a:rPr>
              <a:t>/2</a:t>
            </a:r>
            <a:r>
              <a:rPr lang="en-US" altLang="zh-CN" sz="2400" b="0" baseline="30000" dirty="0">
                <a:ea typeface="楷体_GB2312" pitchFamily="49" charset="-122"/>
              </a:rPr>
              <a:t>11</a:t>
            </a:r>
            <a:r>
              <a:rPr lang="en-US" altLang="zh-CN" sz="2400" b="0" dirty="0">
                <a:ea typeface="楷体_GB2312" pitchFamily="49" charset="-122"/>
              </a:rPr>
              <a:t>=128</a:t>
            </a:r>
            <a:r>
              <a:rPr lang="zh-CN" altLang="en-US" sz="2400" b="0" dirty="0">
                <a:ea typeface="楷体_GB2312" pitchFamily="49" charset="-122"/>
              </a:rPr>
              <a:t>块</a:t>
            </a:r>
            <a:endParaRPr lang="zh-CN" altLang="en-US" sz="2400" b="0" dirty="0">
              <a:ea typeface="楷体_GB2312" pitchFamily="49" charset="-122"/>
            </a:endParaRPr>
          </a:p>
          <a:p>
            <a:pPr>
              <a:spcAft>
                <a:spcPct val="10000"/>
              </a:spcAft>
              <a:buFont typeface="Wingdings" panose="05000000000000000000" pitchFamily="2" charset="2"/>
              <a:buNone/>
            </a:pPr>
            <a:r>
              <a:rPr lang="zh-CN" altLang="en-US" sz="2400" b="0" dirty="0">
                <a:ea typeface="楷体_GB2312" pitchFamily="49" charset="-122"/>
              </a:rPr>
              <a:t>     ②页号</a:t>
            </a:r>
            <a:r>
              <a:rPr lang="en-US" altLang="zh-CN" sz="2400" b="0" dirty="0">
                <a:ea typeface="楷体_GB2312" pitchFamily="49" charset="-122"/>
              </a:rPr>
              <a:t>=</a:t>
            </a:r>
            <a:r>
              <a:rPr lang="en-US" altLang="zh-CN" sz="2400" b="0" dirty="0" err="1">
                <a:ea typeface="楷体_GB2312" pitchFamily="49" charset="-122"/>
              </a:rPr>
              <a:t>int</a:t>
            </a:r>
            <a:r>
              <a:rPr lang="en-US" altLang="zh-CN" sz="2400" b="0" dirty="0">
                <a:ea typeface="楷体_GB2312" pitchFamily="49" charset="-122"/>
              </a:rPr>
              <a:t>(1500/2</a:t>
            </a:r>
            <a:r>
              <a:rPr lang="en-US" altLang="zh-CN" sz="2400" b="0" baseline="30000" dirty="0">
                <a:ea typeface="楷体_GB2312" pitchFamily="49" charset="-122"/>
              </a:rPr>
              <a:t>11</a:t>
            </a:r>
            <a:r>
              <a:rPr lang="en-US" altLang="zh-CN" sz="2400" b="0" dirty="0">
                <a:ea typeface="楷体_GB2312" pitchFamily="49" charset="-122"/>
              </a:rPr>
              <a:t>)=0</a:t>
            </a:r>
            <a:r>
              <a:rPr lang="zh-CN" altLang="en-US" sz="2400" b="0" dirty="0">
                <a:ea typeface="楷体_GB2312" pitchFamily="49" charset="-122"/>
              </a:rPr>
              <a:t>，页内偏移量</a:t>
            </a:r>
            <a:r>
              <a:rPr lang="en-US" altLang="zh-CN" sz="2400" b="0" dirty="0">
                <a:ea typeface="楷体_GB2312" pitchFamily="49" charset="-122"/>
              </a:rPr>
              <a:t>=1500 mod 2</a:t>
            </a:r>
            <a:r>
              <a:rPr lang="en-US" altLang="zh-CN" sz="2400" b="0" baseline="30000" dirty="0">
                <a:ea typeface="楷体_GB2312" pitchFamily="49" charset="-122"/>
              </a:rPr>
              <a:t>11</a:t>
            </a:r>
            <a:r>
              <a:rPr lang="en-US" altLang="zh-CN" sz="2400" b="0" dirty="0">
                <a:ea typeface="楷体_GB2312" pitchFamily="49" charset="-122"/>
              </a:rPr>
              <a:t> = 1500</a:t>
            </a:r>
            <a:endParaRPr lang="en-US" altLang="zh-CN" sz="2400" b="0" dirty="0">
              <a:ea typeface="楷体_GB2312" pitchFamily="49" charset="-122"/>
            </a:endParaRPr>
          </a:p>
          <a:p>
            <a:pPr>
              <a:spcAft>
                <a:spcPct val="10000"/>
              </a:spcAft>
              <a:buFont typeface="Wingdings" panose="05000000000000000000" pitchFamily="2" charset="2"/>
              <a:buNone/>
            </a:pPr>
            <a:r>
              <a:rPr lang="en-US" altLang="zh-CN" sz="2400" b="0" dirty="0">
                <a:ea typeface="楷体_GB2312" pitchFamily="49" charset="-122"/>
              </a:rPr>
              <a:t>          </a:t>
            </a:r>
            <a:r>
              <a:rPr lang="zh-CN" altLang="en-US" sz="2400" b="0" dirty="0">
                <a:ea typeface="楷体_GB2312" pitchFamily="49" charset="-122"/>
              </a:rPr>
              <a:t>物理地址</a:t>
            </a:r>
            <a:r>
              <a:rPr lang="en-US" altLang="zh-CN" sz="2400" b="0" dirty="0">
                <a:ea typeface="楷体_GB2312" pitchFamily="49" charset="-122"/>
              </a:rPr>
              <a:t>=2*2</a:t>
            </a:r>
            <a:r>
              <a:rPr lang="en-US" altLang="zh-CN" sz="2400" b="0" baseline="30000" dirty="0">
                <a:ea typeface="楷体_GB2312" pitchFamily="49" charset="-122"/>
              </a:rPr>
              <a:t>11</a:t>
            </a:r>
            <a:r>
              <a:rPr lang="en-US" altLang="zh-CN" sz="2400" b="0" dirty="0">
                <a:ea typeface="楷体_GB2312" pitchFamily="49" charset="-122"/>
              </a:rPr>
              <a:t>+1500=5596</a:t>
            </a:r>
            <a:endParaRPr lang="en-US" altLang="zh-CN" sz="2400" b="0" dirty="0">
              <a:ea typeface="楷体_GB2312" pitchFamily="49" charset="-122"/>
            </a:endParaRPr>
          </a:p>
        </p:txBody>
      </p:sp>
      <p:sp>
        <p:nvSpPr>
          <p:cNvPr id="659459"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9458">
                                            <p:txEl>
                                              <p:pRg st="0" end="0"/>
                                            </p:txEl>
                                          </p:spTgt>
                                        </p:tgtEl>
                                        <p:attrNameLst>
                                          <p:attrName>style.visibility</p:attrName>
                                        </p:attrNameLst>
                                      </p:cBhvr>
                                      <p:to>
                                        <p:strVal val="visible"/>
                                      </p:to>
                                    </p:set>
                                    <p:anim calcmode="lin" valueType="num">
                                      <p:cBhvr additive="base">
                                        <p:cTn id="7" dur="500" fill="hold"/>
                                        <p:tgtEl>
                                          <p:spTgt spid="659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94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59458">
                                            <p:txEl>
                                              <p:pRg st="1" end="1"/>
                                            </p:txEl>
                                          </p:spTgt>
                                        </p:tgtEl>
                                        <p:attrNameLst>
                                          <p:attrName>style.visibility</p:attrName>
                                        </p:attrNameLst>
                                      </p:cBhvr>
                                      <p:to>
                                        <p:strVal val="visible"/>
                                      </p:to>
                                    </p:set>
                                    <p:animEffect transition="in" filter="circle(in)">
                                      <p:cBhvr>
                                        <p:cTn id="13" dur="2000"/>
                                        <p:tgtEl>
                                          <p:spTgt spid="65945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59458">
                                            <p:txEl>
                                              <p:pRg st="2" end="2"/>
                                            </p:txEl>
                                          </p:spTgt>
                                        </p:tgtEl>
                                        <p:attrNameLst>
                                          <p:attrName>style.visibility</p:attrName>
                                        </p:attrNameLst>
                                      </p:cBhvr>
                                      <p:to>
                                        <p:strVal val="visible"/>
                                      </p:to>
                                    </p:set>
                                    <p:animEffect transition="in" filter="circle(in)">
                                      <p:cBhvr>
                                        <p:cTn id="18" dur="2000"/>
                                        <p:tgtEl>
                                          <p:spTgt spid="65945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59458">
                                            <p:txEl>
                                              <p:pRg st="3" end="3"/>
                                            </p:txEl>
                                          </p:spTgt>
                                        </p:tgtEl>
                                        <p:attrNameLst>
                                          <p:attrName>style.visibility</p:attrName>
                                        </p:attrNameLst>
                                      </p:cBhvr>
                                      <p:to>
                                        <p:strVal val="visible"/>
                                      </p:to>
                                    </p:set>
                                    <p:animEffect transition="in" filter="circle(in)">
                                      <p:cBhvr>
                                        <p:cTn id="23" dur="2000"/>
                                        <p:tgtEl>
                                          <p:spTgt spid="65945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659458">
                                            <p:txEl>
                                              <p:pRg st="4" end="4"/>
                                            </p:txEl>
                                          </p:spTgt>
                                        </p:tgtEl>
                                        <p:attrNameLst>
                                          <p:attrName>style.visibility</p:attrName>
                                        </p:attrNameLst>
                                      </p:cBhvr>
                                      <p:to>
                                        <p:strVal val="visible"/>
                                      </p:to>
                                    </p:set>
                                    <p:animEffect transition="in" filter="circle(in)">
                                      <p:cBhvr>
                                        <p:cTn id="28" dur="2000"/>
                                        <p:tgtEl>
                                          <p:spTgt spid="659458">
                                            <p:txEl>
                                              <p:pRg st="4" end="4"/>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59458">
                                            <p:txEl>
                                              <p:pRg st="5" end="5"/>
                                            </p:txEl>
                                          </p:spTgt>
                                        </p:tgtEl>
                                        <p:attrNameLst>
                                          <p:attrName>style.visibility</p:attrName>
                                        </p:attrNameLst>
                                      </p:cBhvr>
                                      <p:to>
                                        <p:strVal val="visible"/>
                                      </p:to>
                                    </p:set>
                                    <p:animEffect transition="in" filter="circle(in)">
                                      <p:cBhvr>
                                        <p:cTn id="31" dur="2000"/>
                                        <p:tgtEl>
                                          <p:spTgt spid="659458">
                                            <p:txEl>
                                              <p:pRg st="5" end="5"/>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659458">
                                            <p:txEl>
                                              <p:pRg st="6" end="6"/>
                                            </p:txEl>
                                          </p:spTgt>
                                        </p:tgtEl>
                                        <p:attrNameLst>
                                          <p:attrName>style.visibility</p:attrName>
                                        </p:attrNameLst>
                                      </p:cBhvr>
                                      <p:to>
                                        <p:strVal val="visible"/>
                                      </p:to>
                                    </p:set>
                                    <p:animEffect transition="in" filter="circle(in)">
                                      <p:cBhvr>
                                        <p:cTn id="34" dur="2000"/>
                                        <p:tgtEl>
                                          <p:spTgt spid="659458">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659458">
                                            <p:txEl>
                                              <p:pRg st="7" end="7"/>
                                            </p:txEl>
                                          </p:spTgt>
                                        </p:tgtEl>
                                        <p:attrNameLst>
                                          <p:attrName>style.visibility</p:attrName>
                                        </p:attrNameLst>
                                      </p:cBhvr>
                                      <p:to>
                                        <p:strVal val="visible"/>
                                      </p:to>
                                    </p:set>
                                    <p:animEffect transition="in" filter="circle(in)">
                                      <p:cBhvr>
                                        <p:cTn id="39" dur="2000"/>
                                        <p:tgtEl>
                                          <p:spTgt spid="659458">
                                            <p:txEl>
                                              <p:pRg st="7" end="7"/>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659458">
                                            <p:txEl>
                                              <p:pRg st="8" end="8"/>
                                            </p:txEl>
                                          </p:spTgt>
                                        </p:tgtEl>
                                        <p:attrNameLst>
                                          <p:attrName>style.visibility</p:attrName>
                                        </p:attrNameLst>
                                      </p:cBhvr>
                                      <p:to>
                                        <p:strVal val="visible"/>
                                      </p:to>
                                    </p:set>
                                    <p:animEffect transition="in" filter="circle(in)">
                                      <p:cBhvr>
                                        <p:cTn id="42" dur="2000"/>
                                        <p:tgtEl>
                                          <p:spTgt spid="65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p:cNvSpPr>
          <p:nvPr>
            <p:ph type="body" idx="4294967295"/>
          </p:nvPr>
        </p:nvSpPr>
        <p:spPr>
          <a:xfrm>
            <a:off x="0" y="1341438"/>
            <a:ext cx="8642350" cy="4392612"/>
          </a:xfrm>
        </p:spPr>
        <p:txBody>
          <a:bodyPr/>
          <a:lstStyle/>
          <a:p>
            <a:pPr>
              <a:spcAft>
                <a:spcPct val="20000"/>
              </a:spcAft>
              <a:buFont typeface="Wingdings" panose="05000000000000000000" pitchFamily="2" charset="2"/>
              <a:buChar char="l"/>
            </a:pPr>
            <a:r>
              <a:rPr lang="zh-CN" altLang="en-US" b="0" dirty="0">
                <a:ea typeface="黑体" pitchFamily="49" charset="-122"/>
              </a:rPr>
              <a:t>快表的引入</a:t>
            </a:r>
            <a:endParaRPr lang="zh-CN" altLang="en-US" b="0" dirty="0">
              <a:ea typeface="黑体" pitchFamily="49" charset="-122"/>
            </a:endParaRPr>
          </a:p>
          <a:p>
            <a:pPr lvl="1">
              <a:spcAft>
                <a:spcPct val="20000"/>
              </a:spcAft>
              <a:buFont typeface="Wingdings" panose="05000000000000000000" pitchFamily="2" charset="2"/>
              <a:buChar char="Ø"/>
            </a:pPr>
            <a:r>
              <a:rPr lang="zh-CN" altLang="en-US" b="0" dirty="0">
                <a:ea typeface="楷体_GB2312" pitchFamily="49" charset="-122"/>
              </a:rPr>
              <a:t>在分页系统中，处理机每次存取指令或数据至少需要访问几次物理内存？</a:t>
            </a:r>
            <a:endParaRPr lang="zh-CN" altLang="en-US" b="0" dirty="0">
              <a:ea typeface="楷体_GB2312" pitchFamily="49" charset="-122"/>
            </a:endParaRPr>
          </a:p>
          <a:p>
            <a:pPr lvl="2">
              <a:spcAft>
                <a:spcPct val="20000"/>
              </a:spcAft>
              <a:buFont typeface="Wingdings" panose="05000000000000000000" pitchFamily="2" charset="2"/>
              <a:buChar char="u"/>
            </a:pPr>
            <a:r>
              <a:rPr lang="zh-CN" altLang="en-US" sz="2400" b="0" dirty="0">
                <a:ea typeface="楷体_GB2312" pitchFamily="49" charset="-122"/>
              </a:rPr>
              <a:t>第一次访问页表</a:t>
            </a:r>
            <a:endParaRPr lang="zh-CN" altLang="en-US" sz="2400" b="0" dirty="0">
              <a:ea typeface="楷体_GB2312" pitchFamily="49" charset="-122"/>
            </a:endParaRPr>
          </a:p>
          <a:p>
            <a:pPr lvl="2">
              <a:spcAft>
                <a:spcPct val="20000"/>
              </a:spcAft>
              <a:buFont typeface="Wingdings" panose="05000000000000000000" pitchFamily="2" charset="2"/>
              <a:buChar char="u"/>
            </a:pPr>
            <a:r>
              <a:rPr lang="zh-CN" altLang="en-US" sz="2400" b="0" dirty="0">
                <a:ea typeface="楷体_GB2312" pitchFamily="49" charset="-122"/>
              </a:rPr>
              <a:t>第二次存取指令或数据</a:t>
            </a:r>
            <a:endParaRPr lang="zh-CN" altLang="en-US" sz="2400" b="0" dirty="0">
              <a:ea typeface="楷体_GB2312" pitchFamily="49" charset="-122"/>
            </a:endParaRPr>
          </a:p>
          <a:p>
            <a:pPr lvl="1">
              <a:spcAft>
                <a:spcPct val="20000"/>
              </a:spcAft>
              <a:buFont typeface="Wingdings" panose="05000000000000000000" pitchFamily="2" charset="2"/>
              <a:buChar char="Ø"/>
            </a:pPr>
            <a:r>
              <a:rPr lang="zh-CN" altLang="en-US" b="0" dirty="0">
                <a:ea typeface="楷体_GB2312" pitchFamily="49" charset="-122"/>
              </a:rPr>
              <a:t>为了提高地址变换速度，为进程页表设置一个专用的高速缓冲存储器，称为</a:t>
            </a:r>
            <a:r>
              <a:rPr lang="zh-CN" altLang="en-US" dirty="0">
                <a:solidFill>
                  <a:srgbClr val="FF0000"/>
                </a:solidFill>
                <a:ea typeface="楷体_GB2312" pitchFamily="49" charset="-122"/>
              </a:rPr>
              <a:t>快表</a:t>
            </a:r>
            <a:r>
              <a:rPr lang="zh-CN" altLang="en-US" b="0" dirty="0">
                <a:ea typeface="楷体_GB2312" pitchFamily="49" charset="-122"/>
              </a:rPr>
              <a:t>、</a:t>
            </a:r>
            <a:r>
              <a:rPr lang="en-US" altLang="zh-CN" b="0" dirty="0">
                <a:ea typeface="楷体_GB2312" pitchFamily="49" charset="-122"/>
              </a:rPr>
              <a:t>TLB(Translation </a:t>
            </a:r>
            <a:r>
              <a:rPr lang="en-US" altLang="zh-CN" b="0" dirty="0" err="1">
                <a:ea typeface="楷体_GB2312" pitchFamily="49" charset="-122"/>
              </a:rPr>
              <a:t>Lookaside</a:t>
            </a:r>
            <a:r>
              <a:rPr lang="en-US" altLang="zh-CN" b="0" dirty="0">
                <a:ea typeface="楷体_GB2312" pitchFamily="49" charset="-122"/>
              </a:rPr>
              <a:t> Buffer)</a:t>
            </a:r>
            <a:r>
              <a:rPr lang="zh-CN" altLang="en-US" b="0" dirty="0">
                <a:ea typeface="楷体_GB2312" pitchFamily="49" charset="-122"/>
              </a:rPr>
              <a:t>，或</a:t>
            </a:r>
            <a:r>
              <a:rPr lang="zh-CN" altLang="en-US" dirty="0">
                <a:solidFill>
                  <a:srgbClr val="FF0000"/>
                </a:solidFill>
                <a:ea typeface="楷体_GB2312" pitchFamily="49" charset="-122"/>
              </a:rPr>
              <a:t>联想存储器</a:t>
            </a:r>
            <a:r>
              <a:rPr lang="zh-CN" altLang="en-US" b="0" dirty="0">
                <a:ea typeface="楷体_GB2312" pitchFamily="49" charset="-122"/>
              </a:rPr>
              <a:t>（</a:t>
            </a:r>
            <a:r>
              <a:rPr lang="en-US" altLang="zh-CN" b="0" dirty="0">
                <a:ea typeface="楷体_GB2312" pitchFamily="49" charset="-122"/>
              </a:rPr>
              <a:t>Associative Memory</a:t>
            </a:r>
            <a:r>
              <a:rPr lang="zh-CN" altLang="en-US" b="0" dirty="0">
                <a:ea typeface="楷体_GB2312" pitchFamily="49" charset="-122"/>
              </a:rPr>
              <a:t>）</a:t>
            </a:r>
            <a:r>
              <a:rPr lang="zh-CN" altLang="en-US" dirty="0">
                <a:ea typeface="楷体_GB2312" pitchFamily="49" charset="-122"/>
              </a:rPr>
              <a:t> </a:t>
            </a:r>
            <a:endParaRPr lang="zh-CN" altLang="en-US" dirty="0">
              <a:ea typeface="楷体_GB2312" pitchFamily="49" charset="-122"/>
            </a:endParaRPr>
          </a:p>
        </p:txBody>
      </p:sp>
      <p:sp>
        <p:nvSpPr>
          <p:cNvPr id="638980" name="标题 1"/>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a:solidFill>
                  <a:srgbClr val="FE0000"/>
                </a:solidFill>
                <a:ea typeface="黑体" pitchFamily="49" charset="-122"/>
                <a:cs typeface="Times New Roman" panose="02020603050405020304" pitchFamily="18" charset="0"/>
              </a:rPr>
              <a:t>3.2.4 </a:t>
            </a:r>
            <a:r>
              <a:rPr kumimoji="0" lang="zh-CN" altLang="en-US" sz="4000" b="1">
                <a:solidFill>
                  <a:srgbClr val="FE0000"/>
                </a:solidFill>
                <a:ea typeface="黑体" pitchFamily="49" charset="-122"/>
                <a:cs typeface="Times New Roman" panose="02020603050405020304" pitchFamily="18" charset="0"/>
              </a:rPr>
              <a:t>离散分配方式</a:t>
            </a:r>
            <a:r>
              <a:rPr kumimoji="0" lang="en-US" altLang="zh-CN" sz="4000" b="1">
                <a:solidFill>
                  <a:srgbClr val="FE0000"/>
                </a:solidFill>
                <a:ea typeface="黑体" pitchFamily="49" charset="-122"/>
                <a:cs typeface="Times New Roman" panose="02020603050405020304" pitchFamily="18" charset="0"/>
              </a:rPr>
              <a:t>——</a:t>
            </a:r>
            <a:r>
              <a:rPr kumimoji="0" lang="zh-CN" altLang="en-US" sz="4000" b="1">
                <a:solidFill>
                  <a:srgbClr val="FE0000"/>
                </a:solidFill>
                <a:ea typeface="黑体" pitchFamily="49" charset="-122"/>
                <a:cs typeface="Times New Roman" panose="02020603050405020304" pitchFamily="18" charset="0"/>
              </a:rPr>
              <a:t>分页存储管理</a:t>
            </a:r>
            <a:endParaRPr kumimoji="0" lang="zh-CN" altLang="en-US" sz="4000" b="1">
              <a:solidFill>
                <a:srgbClr val="FE0000"/>
              </a:solidFill>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8978">
                                            <p:txEl>
                                              <p:pRg st="0" end="0"/>
                                            </p:txEl>
                                          </p:spTgt>
                                        </p:tgtEl>
                                        <p:attrNameLst>
                                          <p:attrName>style.visibility</p:attrName>
                                        </p:attrNameLst>
                                      </p:cBhvr>
                                      <p:to>
                                        <p:strVal val="visible"/>
                                      </p:to>
                                    </p:set>
                                    <p:anim calcmode="lin" valueType="num">
                                      <p:cBhvr additive="base">
                                        <p:cTn id="7" dur="500" fill="hold"/>
                                        <p:tgtEl>
                                          <p:spTgt spid="6389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89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8978">
                                            <p:txEl>
                                              <p:pRg st="1" end="1"/>
                                            </p:txEl>
                                          </p:spTgt>
                                        </p:tgtEl>
                                        <p:attrNameLst>
                                          <p:attrName>style.visibility</p:attrName>
                                        </p:attrNameLst>
                                      </p:cBhvr>
                                      <p:to>
                                        <p:strVal val="visible"/>
                                      </p:to>
                                    </p:set>
                                    <p:anim calcmode="lin" valueType="num">
                                      <p:cBhvr additive="base">
                                        <p:cTn id="13" dur="1000" fill="hold"/>
                                        <p:tgtEl>
                                          <p:spTgt spid="63897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389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8978">
                                            <p:txEl>
                                              <p:pRg st="2" end="2"/>
                                            </p:txEl>
                                          </p:spTgt>
                                        </p:tgtEl>
                                        <p:attrNameLst>
                                          <p:attrName>style.visibility</p:attrName>
                                        </p:attrNameLst>
                                      </p:cBhvr>
                                      <p:to>
                                        <p:strVal val="visible"/>
                                      </p:to>
                                    </p:set>
                                    <p:anim calcmode="lin" valueType="num">
                                      <p:cBhvr additive="base">
                                        <p:cTn id="19" dur="1000" fill="hold"/>
                                        <p:tgtEl>
                                          <p:spTgt spid="63897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389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38978">
                                            <p:txEl>
                                              <p:pRg st="3" end="3"/>
                                            </p:txEl>
                                          </p:spTgt>
                                        </p:tgtEl>
                                        <p:attrNameLst>
                                          <p:attrName>style.visibility</p:attrName>
                                        </p:attrNameLst>
                                      </p:cBhvr>
                                      <p:to>
                                        <p:strVal val="visible"/>
                                      </p:to>
                                    </p:set>
                                    <p:anim calcmode="lin" valueType="num">
                                      <p:cBhvr additive="base">
                                        <p:cTn id="25" dur="1000" fill="hold"/>
                                        <p:tgtEl>
                                          <p:spTgt spid="63897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389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38978">
                                            <p:txEl>
                                              <p:pRg st="4" end="4"/>
                                            </p:txEl>
                                          </p:spTgt>
                                        </p:tgtEl>
                                        <p:attrNameLst>
                                          <p:attrName>style.visibility</p:attrName>
                                        </p:attrNameLst>
                                      </p:cBhvr>
                                      <p:to>
                                        <p:strVal val="visible"/>
                                      </p:to>
                                    </p:set>
                                    <p:anim calcmode="lin" valueType="num">
                                      <p:cBhvr additive="base">
                                        <p:cTn id="31" dur="1000" fill="hold"/>
                                        <p:tgtEl>
                                          <p:spTgt spid="638978">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3897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23424</Words>
  <Application>WPS 演示</Application>
  <PresentationFormat>全屏显示(4:3)</PresentationFormat>
  <Paragraphs>2849</Paragraphs>
  <Slides>143</Slides>
  <Notes>1</Notes>
  <HiddenSlides>0</HiddenSlides>
  <MMClips>0</MMClips>
  <ScaleCrop>false</ScaleCrop>
  <HeadingPairs>
    <vt:vector size="8" baseType="variant">
      <vt:variant>
        <vt:lpstr>已用的字体</vt:lpstr>
      </vt:variant>
      <vt:variant>
        <vt:i4>31</vt:i4>
      </vt:variant>
      <vt:variant>
        <vt:lpstr>主题</vt:lpstr>
      </vt:variant>
      <vt:variant>
        <vt:i4>3</vt:i4>
      </vt:variant>
      <vt:variant>
        <vt:lpstr>嵌入 OLE 服务器</vt:lpstr>
      </vt:variant>
      <vt:variant>
        <vt:i4>24</vt:i4>
      </vt:variant>
      <vt:variant>
        <vt:lpstr>幻灯片标题</vt:lpstr>
      </vt:variant>
      <vt:variant>
        <vt:i4>143</vt:i4>
      </vt:variant>
    </vt:vector>
  </HeadingPairs>
  <TitlesOfParts>
    <vt:vector size="201" baseType="lpstr">
      <vt:lpstr>Arial</vt:lpstr>
      <vt:lpstr>宋体</vt:lpstr>
      <vt:lpstr>Wingdings</vt:lpstr>
      <vt:lpstr>Times New Roman</vt:lpstr>
      <vt:lpstr>汉仪书宋二KW</vt:lpstr>
      <vt:lpstr>Calibri</vt:lpstr>
      <vt:lpstr>Helvetica Neue</vt:lpstr>
      <vt:lpstr>黑体</vt:lpstr>
      <vt:lpstr>汉仪中黑KW</vt:lpstr>
      <vt:lpstr>Arial Unicode MS</vt:lpstr>
      <vt:lpstr>华文细黑</vt:lpstr>
      <vt:lpstr>黑体-简</vt:lpstr>
      <vt:lpstr>华文琥珀</vt:lpstr>
      <vt:lpstr>苹方-简</vt:lpstr>
      <vt:lpstr>华文行楷</vt:lpstr>
      <vt:lpstr>楷体_GB2312</vt:lpstr>
      <vt:lpstr>Courier New</vt:lpstr>
      <vt:lpstr>Arial</vt:lpstr>
      <vt:lpstr>华文细黑</vt:lpstr>
      <vt:lpstr>仿宋_GB2312</vt:lpstr>
      <vt:lpstr>Consolas</vt:lpstr>
      <vt:lpstr>黑体</vt:lpstr>
      <vt:lpstr>汉仪楷体简</vt:lpstr>
      <vt:lpstr>Georgia</vt:lpstr>
      <vt:lpstr>Times New Roman</vt:lpstr>
      <vt:lpstr>宋体</vt:lpstr>
      <vt:lpstr>行楷-简</vt:lpstr>
      <vt:lpstr>微软雅黑</vt:lpstr>
      <vt:lpstr>汉仪旗黑</vt:lpstr>
      <vt:lpstr>宋体</vt:lpstr>
      <vt:lpstr>方正仿宋_GBK</vt:lpstr>
      <vt:lpstr>第3章 存储管理</vt:lpstr>
      <vt:lpstr>自定义设计方案</vt:lpstr>
      <vt:lpstr>1_第3章 存储管理</vt:lpstr>
      <vt:lpstr>Visio.Drawing.11</vt:lpstr>
      <vt:lpstr>Visio.Drawing.11</vt:lpstr>
      <vt:lpstr>Equation.3</vt:lpstr>
      <vt:lpstr>Visio.Drawing.4</vt:lpstr>
      <vt:lpstr>Visio.Drawing.11</vt:lpstr>
      <vt:lpstr>Visio.Drawing.11</vt:lpstr>
      <vt:lpstr>Visio.Drawing.11</vt:lpstr>
      <vt:lpstr>Visio.Drawing.11</vt:lpstr>
      <vt:lpstr>Visio.Drawing.11</vt:lpstr>
      <vt:lpstr>Visio.Drawing.11</vt:lpstr>
      <vt:lpstr>Visio.Drawing.11</vt:lpstr>
      <vt:lpstr>Visio.Drawing.11</vt:lpstr>
      <vt:lpstr>Visio.Drawing.4</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作业与Project</vt:lpstr>
      <vt:lpstr>作业与Project</vt:lpstr>
      <vt:lpstr>作业与Project</vt:lpstr>
      <vt:lpstr>作业与Project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王建波</cp:lastModifiedBy>
  <cp:revision>109</cp:revision>
  <dcterms:created xsi:type="dcterms:W3CDTF">2023-02-28T07:34:18Z</dcterms:created>
  <dcterms:modified xsi:type="dcterms:W3CDTF">2023-02-28T07:34:18Z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40268B7CE41B0B937AAEFD635A7BB8E3</vt:lpwstr>
  </property>
  <property fmtid="{D5CDD505-2E9C-101B-9397-08002B2CF9AE}" pid="3" name="KSOProductBuildVer">
    <vt:lpwstr>2052-4.6.1.7467</vt:lpwstr>
  </property>
</Properties>
</file>