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0"/>
  </p:handoutMasterIdLst>
  <p:sldIdLst>
    <p:sldId id="810" r:id="rId3"/>
    <p:sldId id="625" r:id="rId5"/>
    <p:sldId id="782" r:id="rId6"/>
    <p:sldId id="783" r:id="rId7"/>
    <p:sldId id="784" r:id="rId8"/>
    <p:sldId id="590" r:id="rId9"/>
    <p:sldId id="785" r:id="rId10"/>
    <p:sldId id="786" r:id="rId11"/>
    <p:sldId id="811" r:id="rId12"/>
    <p:sldId id="626" r:id="rId13"/>
    <p:sldId id="628" r:id="rId14"/>
    <p:sldId id="812" r:id="rId15"/>
    <p:sldId id="629" r:id="rId16"/>
    <p:sldId id="630" r:id="rId17"/>
    <p:sldId id="814" r:id="rId18"/>
    <p:sldId id="631" r:id="rId19"/>
    <p:sldId id="633" r:id="rId20"/>
    <p:sldId id="801" r:id="rId21"/>
    <p:sldId id="686" r:id="rId22"/>
    <p:sldId id="687" r:id="rId23"/>
    <p:sldId id="688" r:id="rId24"/>
    <p:sldId id="689" r:id="rId25"/>
    <p:sldId id="690" r:id="rId26"/>
    <p:sldId id="798" r:id="rId27"/>
    <p:sldId id="815" r:id="rId28"/>
    <p:sldId id="691" r:id="rId29"/>
    <p:sldId id="662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78" r:id="rId45"/>
    <p:sldId id="679" r:id="rId46"/>
    <p:sldId id="680" r:id="rId47"/>
    <p:sldId id="802" r:id="rId48"/>
    <p:sldId id="803" r:id="rId49"/>
    <p:sldId id="804" r:id="rId50"/>
    <p:sldId id="806" r:id="rId51"/>
    <p:sldId id="799" r:id="rId52"/>
    <p:sldId id="807" r:id="rId53"/>
    <p:sldId id="692" r:id="rId54"/>
    <p:sldId id="800" r:id="rId55"/>
    <p:sldId id="805" r:id="rId56"/>
    <p:sldId id="808" r:id="rId57"/>
    <p:sldId id="809" r:id="rId58"/>
    <p:sldId id="693" r:id="rId59"/>
    <p:sldId id="694" r:id="rId60"/>
    <p:sldId id="696" r:id="rId61"/>
    <p:sldId id="698" r:id="rId62"/>
    <p:sldId id="699" r:id="rId63"/>
    <p:sldId id="787" r:id="rId64"/>
    <p:sldId id="788" r:id="rId65"/>
    <p:sldId id="789" r:id="rId66"/>
    <p:sldId id="790" r:id="rId67"/>
    <p:sldId id="793" r:id="rId68"/>
    <p:sldId id="791" r:id="rId69"/>
    <p:sldId id="792" r:id="rId70"/>
    <p:sldId id="794" r:id="rId71"/>
    <p:sldId id="700" r:id="rId72"/>
    <p:sldId id="701" r:id="rId73"/>
    <p:sldId id="795" r:id="rId74"/>
    <p:sldId id="796" r:id="rId75"/>
    <p:sldId id="797" r:id="rId76"/>
    <p:sldId id="816" r:id="rId77"/>
    <p:sldId id="817" r:id="rId78"/>
    <p:sldId id="820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89520" autoAdjust="0"/>
  </p:normalViewPr>
  <p:slideViewPr>
    <p:cSldViewPr>
      <p:cViewPr varScale="1">
        <p:scale>
          <a:sx n="63" d="100"/>
          <a:sy n="63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136"/>
    </p:cViewPr>
  </p:sorter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4EA7-8985-442F-82D8-88676D5A3D4E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7E2666FE-48CB-43E4-8EBB-41D09956B78E}">
      <dgm:prSet phldrT="[文本]" custT="1"/>
      <dgm:spPr/>
      <dgm:t>
        <a:bodyPr/>
        <a:lstStyle/>
        <a:p>
          <a:r>
            <a:rPr lang="zh-CN" altLang="en-US" sz="2000" b="0" dirty="0" smtClean="0">
              <a:ea typeface="黑体" pitchFamily="49" charset="-122"/>
            </a:rPr>
            <a:t>请求分页存储管理技术</a:t>
          </a:r>
          <a:endParaRPr lang="zh-CN" altLang="en-US" sz="2000" dirty="0"/>
        </a:p>
      </dgm:t>
    </dgm:pt>
    <dgm:pt modelId="{C0EEBF44-1AC8-4F56-83A1-7689BAC58992}" cxnId="{B1FEF362-5E95-42D3-AF9E-9898CB04CC44}" type="parTrans">
      <dgm:prSet/>
      <dgm:spPr/>
      <dgm:t>
        <a:bodyPr/>
        <a:lstStyle/>
        <a:p>
          <a:endParaRPr lang="zh-CN" altLang="en-US" sz="2000"/>
        </a:p>
      </dgm:t>
    </dgm:pt>
    <dgm:pt modelId="{72077464-99E8-4599-9E86-5DBC58133DB8}" cxnId="{B1FEF362-5E95-42D3-AF9E-9898CB04CC44}" type="sibTrans">
      <dgm:prSet custT="1"/>
      <dgm:spPr/>
      <dgm:t>
        <a:bodyPr/>
        <a:lstStyle/>
        <a:p>
          <a:endParaRPr lang="zh-CN" altLang="en-US" sz="2000"/>
        </a:p>
      </dgm:t>
    </dgm:pt>
    <dgm:pt modelId="{C9937DB5-F1AD-49F7-BE1D-C09C9C1A4140}">
      <dgm:prSet phldrT="[文本]" custT="1"/>
      <dgm:spPr/>
      <dgm:t>
        <a:bodyPr/>
        <a:lstStyle/>
        <a:p>
          <a:r>
            <a:rPr lang="zh-CN" altLang="en-US" sz="2000" b="0" dirty="0" smtClean="0">
              <a:ea typeface="黑体" pitchFamily="49" charset="-122"/>
            </a:rPr>
            <a:t>请求分段存储管理技术</a:t>
          </a:r>
          <a:endParaRPr lang="zh-CN" altLang="en-US" sz="2000" dirty="0"/>
        </a:p>
      </dgm:t>
    </dgm:pt>
    <dgm:pt modelId="{7C6DBFE0-CDA8-4E71-B7B2-58BEC647C00F}" cxnId="{DC053BD6-CC7F-4F04-8FE4-66B177B0C9A6}" type="parTrans">
      <dgm:prSet/>
      <dgm:spPr/>
      <dgm:t>
        <a:bodyPr/>
        <a:lstStyle/>
        <a:p>
          <a:endParaRPr lang="zh-CN" altLang="en-US" sz="2000"/>
        </a:p>
      </dgm:t>
    </dgm:pt>
    <dgm:pt modelId="{DE463050-999F-4C52-9CA4-6A8398EFB631}" cxnId="{DC053BD6-CC7F-4F04-8FE4-66B177B0C9A6}" type="sibTrans">
      <dgm:prSet custT="1"/>
      <dgm:spPr/>
      <dgm:t>
        <a:bodyPr/>
        <a:lstStyle/>
        <a:p>
          <a:endParaRPr lang="zh-CN" altLang="en-US" sz="2000"/>
        </a:p>
      </dgm:t>
    </dgm:pt>
    <dgm:pt modelId="{7BB3CE84-6AD2-41F3-9155-644F7086FFD8}">
      <dgm:prSet phldrT="[文本]" custT="1"/>
      <dgm:spPr/>
      <dgm:t>
        <a:bodyPr/>
        <a:lstStyle/>
        <a:p>
          <a:r>
            <a:rPr lang="zh-CN" altLang="en-US" sz="2000" b="0" dirty="0" smtClean="0">
              <a:ea typeface="黑体" pitchFamily="49" charset="-122"/>
            </a:rPr>
            <a:t>请求段页式存储管理技术</a:t>
          </a:r>
          <a:endParaRPr lang="zh-CN" altLang="en-US" sz="2000" dirty="0"/>
        </a:p>
      </dgm:t>
    </dgm:pt>
    <dgm:pt modelId="{C77F66F4-A110-4B96-94D2-314ABEC7FD4D}" cxnId="{E2F90BD0-AFBE-44C8-98DE-3B39E88055AD}" type="parTrans">
      <dgm:prSet/>
      <dgm:spPr/>
      <dgm:t>
        <a:bodyPr/>
        <a:lstStyle/>
        <a:p>
          <a:endParaRPr lang="zh-CN" altLang="en-US" sz="2000"/>
        </a:p>
      </dgm:t>
    </dgm:pt>
    <dgm:pt modelId="{1E8EA47A-CF3E-4CFE-A182-12D539BA2E99}" cxnId="{E2F90BD0-AFBE-44C8-98DE-3B39E88055AD}" type="sibTrans">
      <dgm:prSet/>
      <dgm:spPr/>
      <dgm:t>
        <a:bodyPr/>
        <a:lstStyle/>
        <a:p>
          <a:endParaRPr lang="zh-CN" altLang="en-US" sz="2000"/>
        </a:p>
      </dgm:t>
    </dgm:pt>
    <dgm:pt modelId="{DAE46488-CAD8-436A-8465-E0CB8DD55378}" type="pres">
      <dgm:prSet presAssocID="{8DC34EA7-8985-442F-82D8-88676D5A3D4E}" presName="linearFlow" presStyleCnt="0">
        <dgm:presLayoutVars>
          <dgm:dir/>
          <dgm:resizeHandles val="exact"/>
        </dgm:presLayoutVars>
      </dgm:prSet>
      <dgm:spPr/>
    </dgm:pt>
    <dgm:pt modelId="{2B58F002-82DB-4CBC-AA3B-8D687FD72CB8}" type="pres">
      <dgm:prSet presAssocID="{7E2666FE-48CB-43E4-8EBB-41D09956B78E}" presName="node" presStyleLbl="node1" presStyleIdx="0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  <dgm:pt modelId="{FB14AD2E-164C-4208-A3AC-F3ECE1C2F10C}" type="pres">
      <dgm:prSet presAssocID="{72077464-99E8-4599-9E86-5DBC58133DB8}" presName="spacerL" presStyleCnt="0"/>
      <dgm:spPr/>
    </dgm:pt>
    <dgm:pt modelId="{2B3222D1-8464-4A56-AD19-845A8227FBF7}" type="pres">
      <dgm:prSet presAssocID="{72077464-99E8-4599-9E86-5DBC58133DB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4AF181E-C217-46F2-9174-2A8A62FF041D}" type="pres">
      <dgm:prSet presAssocID="{72077464-99E8-4599-9E86-5DBC58133DB8}" presName="spacerR" presStyleCnt="0"/>
      <dgm:spPr/>
    </dgm:pt>
    <dgm:pt modelId="{F0017E54-5AD6-4F3F-8440-D6E3A388EEB2}" type="pres">
      <dgm:prSet presAssocID="{C9937DB5-F1AD-49F7-BE1D-C09C9C1A4140}" presName="node" presStyleLbl="node1" presStyleIdx="1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  <dgm:pt modelId="{242AF7AD-1E39-4941-AA1C-BE0A5410435B}" type="pres">
      <dgm:prSet presAssocID="{DE463050-999F-4C52-9CA4-6A8398EFB631}" presName="spacerL" presStyleCnt="0"/>
      <dgm:spPr/>
    </dgm:pt>
    <dgm:pt modelId="{8259772E-29F7-4548-93B0-225D183A854E}" type="pres">
      <dgm:prSet presAssocID="{DE463050-999F-4C52-9CA4-6A8398EFB631}" presName="sibTrans" presStyleLbl="sibTrans2D1" presStyleIdx="1" presStyleCnt="2"/>
      <dgm:spPr>
        <a:prstGeom prst="rightArrow">
          <a:avLst/>
        </a:prstGeom>
      </dgm:spPr>
      <dgm:t>
        <a:bodyPr/>
        <a:lstStyle/>
        <a:p>
          <a:endParaRPr lang="zh-CN" altLang="en-US"/>
        </a:p>
      </dgm:t>
    </dgm:pt>
    <dgm:pt modelId="{22FADFAA-4BD7-46AB-9D2A-2108C0B40C2D}" type="pres">
      <dgm:prSet presAssocID="{DE463050-999F-4C52-9CA4-6A8398EFB631}" presName="spacerR" presStyleCnt="0"/>
      <dgm:spPr/>
    </dgm:pt>
    <dgm:pt modelId="{0AB1E545-5C21-4BA2-A792-C6957A98251F}" type="pres">
      <dgm:prSet presAssocID="{7BB3CE84-6AD2-41F3-9155-644F7086FFD8}" presName="node" presStyleLbl="node1" presStyleIdx="2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69980A44-307E-4F5E-B83E-74EC4D5F8237}" type="presOf" srcId="{8DC34EA7-8985-442F-82D8-88676D5A3D4E}" destId="{DAE46488-CAD8-436A-8465-E0CB8DD55378}" srcOrd="0" destOrd="0" presId="urn:microsoft.com/office/officeart/2005/8/layout/equation1"/>
    <dgm:cxn modelId="{6E298C21-EE62-4E29-88AD-DEC011DE6BCD}" type="presOf" srcId="{DE463050-999F-4C52-9CA4-6A8398EFB631}" destId="{8259772E-29F7-4548-93B0-225D183A854E}" srcOrd="0" destOrd="0" presId="urn:microsoft.com/office/officeart/2005/8/layout/equation1"/>
    <dgm:cxn modelId="{DC053BD6-CC7F-4F04-8FE4-66B177B0C9A6}" srcId="{8DC34EA7-8985-442F-82D8-88676D5A3D4E}" destId="{C9937DB5-F1AD-49F7-BE1D-C09C9C1A4140}" srcOrd="1" destOrd="0" parTransId="{7C6DBFE0-CDA8-4E71-B7B2-58BEC647C00F}" sibTransId="{DE463050-999F-4C52-9CA4-6A8398EFB631}"/>
    <dgm:cxn modelId="{B1FEF362-5E95-42D3-AF9E-9898CB04CC44}" srcId="{8DC34EA7-8985-442F-82D8-88676D5A3D4E}" destId="{7E2666FE-48CB-43E4-8EBB-41D09956B78E}" srcOrd="0" destOrd="0" parTransId="{C0EEBF44-1AC8-4F56-83A1-7689BAC58992}" sibTransId="{72077464-99E8-4599-9E86-5DBC58133DB8}"/>
    <dgm:cxn modelId="{41FF0B6E-6A91-4C84-8E30-A8BD93547E3E}" type="presOf" srcId="{7BB3CE84-6AD2-41F3-9155-644F7086FFD8}" destId="{0AB1E545-5C21-4BA2-A792-C6957A98251F}" srcOrd="0" destOrd="0" presId="urn:microsoft.com/office/officeart/2005/8/layout/equation1"/>
    <dgm:cxn modelId="{901B31BB-1317-4714-A99F-D3DE67CAAB5F}" type="presOf" srcId="{72077464-99E8-4599-9E86-5DBC58133DB8}" destId="{2B3222D1-8464-4A56-AD19-845A8227FBF7}" srcOrd="0" destOrd="0" presId="urn:microsoft.com/office/officeart/2005/8/layout/equation1"/>
    <dgm:cxn modelId="{B08F2A5D-8FFE-40CC-A1FD-577585D7AD6E}" type="presOf" srcId="{C9937DB5-F1AD-49F7-BE1D-C09C9C1A4140}" destId="{F0017E54-5AD6-4F3F-8440-D6E3A388EEB2}" srcOrd="0" destOrd="0" presId="urn:microsoft.com/office/officeart/2005/8/layout/equation1"/>
    <dgm:cxn modelId="{E2F90BD0-AFBE-44C8-98DE-3B39E88055AD}" srcId="{8DC34EA7-8985-442F-82D8-88676D5A3D4E}" destId="{7BB3CE84-6AD2-41F3-9155-644F7086FFD8}" srcOrd="2" destOrd="0" parTransId="{C77F66F4-A110-4B96-94D2-314ABEC7FD4D}" sibTransId="{1E8EA47A-CF3E-4CFE-A182-12D539BA2E99}"/>
    <dgm:cxn modelId="{BF51105B-550D-44D7-8B21-010AF2E57D92}" type="presOf" srcId="{7E2666FE-48CB-43E4-8EBB-41D09956B78E}" destId="{2B58F002-82DB-4CBC-AA3B-8D687FD72CB8}" srcOrd="0" destOrd="0" presId="urn:microsoft.com/office/officeart/2005/8/layout/equation1"/>
    <dgm:cxn modelId="{9E259BEC-B104-43CA-B3D9-C530789903D5}" type="presParOf" srcId="{DAE46488-CAD8-436A-8465-E0CB8DD55378}" destId="{2B58F002-82DB-4CBC-AA3B-8D687FD72CB8}" srcOrd="0" destOrd="0" presId="urn:microsoft.com/office/officeart/2005/8/layout/equation1"/>
    <dgm:cxn modelId="{BBB8CE17-B9F6-4341-9792-9D5EEC75E449}" type="presParOf" srcId="{DAE46488-CAD8-436A-8465-E0CB8DD55378}" destId="{FB14AD2E-164C-4208-A3AC-F3ECE1C2F10C}" srcOrd="1" destOrd="0" presId="urn:microsoft.com/office/officeart/2005/8/layout/equation1"/>
    <dgm:cxn modelId="{8F8161E0-1456-4458-9284-20F3E38579EB}" type="presParOf" srcId="{DAE46488-CAD8-436A-8465-E0CB8DD55378}" destId="{2B3222D1-8464-4A56-AD19-845A8227FBF7}" srcOrd="2" destOrd="0" presId="urn:microsoft.com/office/officeart/2005/8/layout/equation1"/>
    <dgm:cxn modelId="{952FD992-FB34-46C1-AEB3-9369D74C2764}" type="presParOf" srcId="{DAE46488-CAD8-436A-8465-E0CB8DD55378}" destId="{24AF181E-C217-46F2-9174-2A8A62FF041D}" srcOrd="3" destOrd="0" presId="urn:microsoft.com/office/officeart/2005/8/layout/equation1"/>
    <dgm:cxn modelId="{AEDC412F-DA84-4CD2-B431-78993FA12474}" type="presParOf" srcId="{DAE46488-CAD8-436A-8465-E0CB8DD55378}" destId="{F0017E54-5AD6-4F3F-8440-D6E3A388EEB2}" srcOrd="4" destOrd="0" presId="urn:microsoft.com/office/officeart/2005/8/layout/equation1"/>
    <dgm:cxn modelId="{61EB01EC-2848-48B5-A843-2112A683AA57}" type="presParOf" srcId="{DAE46488-CAD8-436A-8465-E0CB8DD55378}" destId="{242AF7AD-1E39-4941-AA1C-BE0A5410435B}" srcOrd="5" destOrd="0" presId="urn:microsoft.com/office/officeart/2005/8/layout/equation1"/>
    <dgm:cxn modelId="{9ECC92BD-0A66-47E5-9093-77BF23661043}" type="presParOf" srcId="{DAE46488-CAD8-436A-8465-E0CB8DD55378}" destId="{8259772E-29F7-4548-93B0-225D183A854E}" srcOrd="6" destOrd="0" presId="urn:microsoft.com/office/officeart/2005/8/layout/equation1"/>
    <dgm:cxn modelId="{DE3F10A9-2BE6-4CEE-A927-29AC143B9599}" type="presParOf" srcId="{DAE46488-CAD8-436A-8465-E0CB8DD55378}" destId="{22FADFAA-4BD7-46AB-9D2A-2108C0B40C2D}" srcOrd="7" destOrd="0" presId="urn:microsoft.com/office/officeart/2005/8/layout/equation1"/>
    <dgm:cxn modelId="{D493B77A-39D4-4811-B6D3-EA9F30633EDD}" type="presParOf" srcId="{DAE46488-CAD8-436A-8465-E0CB8DD55378}" destId="{0AB1E545-5C21-4BA2-A792-C6957A98251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A22AB-A7F4-40D1-B066-A9AE493DD02E}" type="doc">
      <dgm:prSet loTypeId="urn:microsoft.com/office/officeart/2005/8/layout/cycle6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D7B2D3C-A918-4B39-A285-79D06D1E411D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019729CB-F748-4B3A-9099-B4B865BEFC09}" cxnId="{D6464BA7-AD3E-42A1-8401-ECDC35A3DA3F}" type="parTrans">
      <dgm:prSet/>
      <dgm:spPr/>
      <dgm:t>
        <a:bodyPr/>
        <a:lstStyle/>
        <a:p>
          <a:endParaRPr lang="zh-CN" altLang="en-US"/>
        </a:p>
      </dgm:t>
    </dgm:pt>
    <dgm:pt modelId="{5A8C48C1-3B1A-4B7C-90FC-76DCD6F1462E}" cxnId="{D6464BA7-AD3E-42A1-8401-ECDC35A3DA3F}" type="sibTrans">
      <dgm:prSet/>
      <dgm:spPr/>
      <dgm:t>
        <a:bodyPr/>
        <a:lstStyle/>
        <a:p>
          <a:endParaRPr lang="zh-CN" altLang="en-US"/>
        </a:p>
      </dgm:t>
    </dgm:pt>
    <dgm:pt modelId="{2C031F92-F5DB-4137-B3EB-6CAF7BD34C23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AD338D09-4DEA-494B-A582-C6211791E943}" cxnId="{65651E08-CFF7-4D73-923B-B663880EDC6B}" type="parTrans">
      <dgm:prSet/>
      <dgm:spPr/>
      <dgm:t>
        <a:bodyPr/>
        <a:lstStyle/>
        <a:p>
          <a:endParaRPr lang="zh-CN" altLang="en-US"/>
        </a:p>
      </dgm:t>
    </dgm:pt>
    <dgm:pt modelId="{2A90D245-26E1-48D9-9777-47B2F2A2F26C}" cxnId="{65651E08-CFF7-4D73-923B-B663880EDC6B}" type="sibTrans">
      <dgm:prSet/>
      <dgm:spPr/>
      <dgm:t>
        <a:bodyPr/>
        <a:lstStyle/>
        <a:p>
          <a:endParaRPr lang="zh-CN" altLang="en-US"/>
        </a:p>
      </dgm:t>
    </dgm:pt>
    <dgm:pt modelId="{D8551101-9FCB-4E06-9303-D3DAC407ABAA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A791A3EF-2FBE-481D-B0D8-70AA4FFE57BD}" cxnId="{E2B83841-BC0B-4245-83F3-3353564770E6}" type="parTrans">
      <dgm:prSet/>
      <dgm:spPr/>
      <dgm:t>
        <a:bodyPr/>
        <a:lstStyle/>
        <a:p>
          <a:endParaRPr lang="zh-CN" altLang="en-US"/>
        </a:p>
      </dgm:t>
    </dgm:pt>
    <dgm:pt modelId="{A6BA0C86-CA4D-44D4-B56A-27D00DBA9363}" cxnId="{E2B83841-BC0B-4245-83F3-3353564770E6}" type="sibTrans">
      <dgm:prSet/>
      <dgm:spPr/>
      <dgm:t>
        <a:bodyPr/>
        <a:lstStyle/>
        <a:p>
          <a:endParaRPr lang="zh-CN" altLang="en-US"/>
        </a:p>
      </dgm:t>
    </dgm:pt>
    <dgm:pt modelId="{6DB3CB1F-1BA2-4EEC-BFB3-E2D2FE900231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5150BDBD-879B-4FCB-8F3E-5E23DA9C2DC3}" cxnId="{A231A706-6A2D-4870-A002-181A5DA9A9A1}" type="parTrans">
      <dgm:prSet/>
      <dgm:spPr/>
      <dgm:t>
        <a:bodyPr/>
        <a:lstStyle/>
        <a:p>
          <a:endParaRPr lang="zh-CN" altLang="en-US"/>
        </a:p>
      </dgm:t>
    </dgm:pt>
    <dgm:pt modelId="{D8B029C8-0A86-49E1-AAFE-7C70A7AF54D7}" cxnId="{A231A706-6A2D-4870-A002-181A5DA9A9A1}" type="sibTrans">
      <dgm:prSet/>
      <dgm:spPr/>
      <dgm:t>
        <a:bodyPr/>
        <a:lstStyle/>
        <a:p>
          <a:endParaRPr lang="zh-CN" altLang="en-US"/>
        </a:p>
      </dgm:t>
    </dgm:pt>
    <dgm:pt modelId="{323F2025-E83E-451B-9B0D-ABB8946C2AC9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FB510279-4E95-4AF0-B441-6FC042A12D38}" cxnId="{C5EF9785-AEA7-49D4-83F7-9038891EA173}" type="parTrans">
      <dgm:prSet/>
      <dgm:spPr/>
      <dgm:t>
        <a:bodyPr/>
        <a:lstStyle/>
        <a:p>
          <a:endParaRPr lang="zh-CN" altLang="en-US"/>
        </a:p>
      </dgm:t>
    </dgm:pt>
    <dgm:pt modelId="{2DB5AA72-620D-43A8-A6AB-4BC791FD54D5}" cxnId="{C5EF9785-AEA7-49D4-83F7-9038891EA173}" type="sibTrans">
      <dgm:prSet/>
      <dgm:spPr/>
      <dgm:t>
        <a:bodyPr/>
        <a:lstStyle/>
        <a:p>
          <a:endParaRPr lang="zh-CN" altLang="en-US"/>
        </a:p>
      </dgm:t>
    </dgm:pt>
    <dgm:pt modelId="{EEBB9907-9D3D-48BD-B8FE-AA5147C5C34B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5D9238DD-508F-4286-A5AA-0EBB15E7EC88}" cxnId="{ADCC6FE7-1951-41C6-AD71-57D9345A3C1A}" type="parTrans">
      <dgm:prSet/>
      <dgm:spPr/>
      <dgm:t>
        <a:bodyPr/>
        <a:lstStyle/>
        <a:p>
          <a:endParaRPr lang="zh-CN" altLang="en-US"/>
        </a:p>
      </dgm:t>
    </dgm:pt>
    <dgm:pt modelId="{A49CA9DF-A89A-48D7-A4BC-6774EC70714B}" cxnId="{ADCC6FE7-1951-41C6-AD71-57D9345A3C1A}" type="sibTrans">
      <dgm:prSet/>
      <dgm:spPr/>
      <dgm:t>
        <a:bodyPr/>
        <a:lstStyle/>
        <a:p>
          <a:endParaRPr lang="zh-CN" altLang="en-US"/>
        </a:p>
      </dgm:t>
    </dgm:pt>
    <dgm:pt modelId="{BE0E7876-5F6B-4391-87C2-3821A845FE38}">
      <dgm:prSet phldrT="[文本]"/>
      <dgm:spPr/>
      <dgm:t>
        <a:bodyPr/>
        <a:lstStyle/>
        <a:p>
          <a:r>
            <a:rPr lang="en-US" altLang="zh-CN" dirty="0" smtClean="0"/>
            <a:t>G</a:t>
          </a:r>
          <a:endParaRPr lang="zh-CN" altLang="en-US" dirty="0"/>
        </a:p>
      </dgm:t>
    </dgm:pt>
    <dgm:pt modelId="{804D5157-930C-4DE7-BB20-6EAC4C324FB8}" cxnId="{FE179D35-23DD-450D-B8A6-38CBDA3D6986}" type="parTrans">
      <dgm:prSet/>
      <dgm:spPr/>
      <dgm:t>
        <a:bodyPr/>
        <a:lstStyle/>
        <a:p>
          <a:endParaRPr lang="zh-CN" altLang="en-US"/>
        </a:p>
      </dgm:t>
    </dgm:pt>
    <dgm:pt modelId="{7036DE5F-14A8-4249-99A8-9149832A466F}" cxnId="{FE179D35-23DD-450D-B8A6-38CBDA3D6986}" type="sibTrans">
      <dgm:prSet/>
      <dgm:spPr/>
      <dgm:t>
        <a:bodyPr/>
        <a:lstStyle/>
        <a:p>
          <a:endParaRPr lang="zh-CN" altLang="en-US"/>
        </a:p>
      </dgm:t>
    </dgm:pt>
    <dgm:pt modelId="{113D1055-1948-4BEF-AE35-2322363B4535}">
      <dgm:prSet phldrT="[文本]"/>
      <dgm:spPr/>
      <dgm:t>
        <a:bodyPr/>
        <a:lstStyle/>
        <a:p>
          <a:r>
            <a:rPr lang="en-US" altLang="zh-CN" dirty="0" smtClean="0"/>
            <a:t>H</a:t>
          </a:r>
          <a:endParaRPr lang="zh-CN" altLang="en-US" dirty="0"/>
        </a:p>
      </dgm:t>
    </dgm:pt>
    <dgm:pt modelId="{47D9B736-D940-44C1-9A99-F56290A3F054}" cxnId="{95CBE893-DFAD-4D09-AE20-B479694DF930}" type="parTrans">
      <dgm:prSet/>
      <dgm:spPr/>
      <dgm:t>
        <a:bodyPr/>
        <a:lstStyle/>
        <a:p>
          <a:endParaRPr lang="zh-CN" altLang="en-US"/>
        </a:p>
      </dgm:t>
    </dgm:pt>
    <dgm:pt modelId="{9AC62781-D814-4644-9855-9774FD113BE8}" cxnId="{95CBE893-DFAD-4D09-AE20-B479694DF930}" type="sibTrans">
      <dgm:prSet/>
      <dgm:spPr/>
      <dgm:t>
        <a:bodyPr/>
        <a:lstStyle/>
        <a:p>
          <a:endParaRPr lang="zh-CN" altLang="en-US"/>
        </a:p>
      </dgm:t>
    </dgm:pt>
    <dgm:pt modelId="{AB4F5DE5-E554-423A-ACEE-12FFBE644515}">
      <dgm:prSet phldrT="[文本]"/>
      <dgm:spPr/>
      <dgm:t>
        <a:bodyPr/>
        <a:lstStyle/>
        <a:p>
          <a:r>
            <a:rPr lang="en-US" altLang="zh-CN" dirty="0" smtClean="0"/>
            <a:t>I</a:t>
          </a:r>
          <a:endParaRPr lang="zh-CN" altLang="en-US" dirty="0"/>
        </a:p>
      </dgm:t>
    </dgm:pt>
    <dgm:pt modelId="{8D4E7A96-6785-4F55-9919-4CFE4ACF8A87}" cxnId="{1E780EBF-0102-4DCE-996E-0527B16B1D19}" type="parTrans">
      <dgm:prSet/>
      <dgm:spPr/>
      <dgm:t>
        <a:bodyPr/>
        <a:lstStyle/>
        <a:p>
          <a:endParaRPr lang="zh-CN" altLang="en-US"/>
        </a:p>
      </dgm:t>
    </dgm:pt>
    <dgm:pt modelId="{3EE342CE-3952-4915-8D4F-342342206980}" cxnId="{1E780EBF-0102-4DCE-996E-0527B16B1D19}" type="sibTrans">
      <dgm:prSet/>
      <dgm:spPr/>
      <dgm:t>
        <a:bodyPr/>
        <a:lstStyle/>
        <a:p>
          <a:endParaRPr lang="zh-CN" altLang="en-US"/>
        </a:p>
      </dgm:t>
    </dgm:pt>
    <dgm:pt modelId="{E15B3DDC-47D8-440E-9D35-CF1BC3E5C729}">
      <dgm:prSet phldrT="[文本]"/>
      <dgm:spPr/>
      <dgm:t>
        <a:bodyPr/>
        <a:lstStyle/>
        <a:p>
          <a:r>
            <a:rPr lang="en-US" altLang="zh-CN" dirty="0" smtClean="0"/>
            <a:t>J</a:t>
          </a:r>
          <a:endParaRPr lang="zh-CN" altLang="en-US" dirty="0"/>
        </a:p>
      </dgm:t>
    </dgm:pt>
    <dgm:pt modelId="{B9218D00-BC42-4CDF-A417-E950A5911460}" cxnId="{6FDA88D7-FAFB-4A7C-8BDB-75E41C3C2B3C}" type="parTrans">
      <dgm:prSet/>
      <dgm:spPr/>
      <dgm:t>
        <a:bodyPr/>
        <a:lstStyle/>
        <a:p>
          <a:endParaRPr lang="zh-CN" altLang="en-US"/>
        </a:p>
      </dgm:t>
    </dgm:pt>
    <dgm:pt modelId="{EF04C325-A1F3-4B0D-8B2A-6E43945B5248}" cxnId="{6FDA88D7-FAFB-4A7C-8BDB-75E41C3C2B3C}" type="sibTrans">
      <dgm:prSet/>
      <dgm:spPr/>
      <dgm:t>
        <a:bodyPr/>
        <a:lstStyle/>
        <a:p>
          <a:endParaRPr lang="zh-CN" altLang="en-US"/>
        </a:p>
      </dgm:t>
    </dgm:pt>
    <dgm:pt modelId="{1808FC78-9073-4CC2-82FF-C9FDE5E5F9C9}">
      <dgm:prSet phldrT="[文本]"/>
      <dgm:spPr/>
      <dgm:t>
        <a:bodyPr/>
        <a:lstStyle/>
        <a:p>
          <a:r>
            <a:rPr lang="en-US" altLang="zh-CN" dirty="0" smtClean="0"/>
            <a:t>K</a:t>
          </a:r>
          <a:endParaRPr lang="zh-CN" altLang="en-US" dirty="0"/>
        </a:p>
      </dgm:t>
    </dgm:pt>
    <dgm:pt modelId="{CF562BBC-6D7B-4E27-89B5-72B4D7C114F8}" cxnId="{C9FD9ECD-EF67-4CAA-8E64-0A9F36ECCBCC}" type="parTrans">
      <dgm:prSet/>
      <dgm:spPr/>
      <dgm:t>
        <a:bodyPr/>
        <a:lstStyle/>
        <a:p>
          <a:endParaRPr lang="zh-CN" altLang="en-US"/>
        </a:p>
      </dgm:t>
    </dgm:pt>
    <dgm:pt modelId="{A494936B-4379-405B-B648-E338A1FA7FCB}" cxnId="{C9FD9ECD-EF67-4CAA-8E64-0A9F36ECCBCC}" type="sibTrans">
      <dgm:prSet/>
      <dgm:spPr/>
      <dgm:t>
        <a:bodyPr/>
        <a:lstStyle/>
        <a:p>
          <a:endParaRPr lang="zh-CN" altLang="en-US"/>
        </a:p>
      </dgm:t>
    </dgm:pt>
    <dgm:pt modelId="{2DED7F24-137E-471A-8C9D-238BD54C1D21}">
      <dgm:prSet phldrT="[文本]"/>
      <dgm:spPr/>
      <dgm:t>
        <a:bodyPr/>
        <a:lstStyle/>
        <a:p>
          <a:r>
            <a:rPr lang="en-US" altLang="zh-CN" dirty="0" smtClean="0"/>
            <a:t>L</a:t>
          </a:r>
          <a:endParaRPr lang="zh-CN" altLang="en-US" dirty="0"/>
        </a:p>
      </dgm:t>
    </dgm:pt>
    <dgm:pt modelId="{098C72E2-4881-4274-9293-0C2DD21DDA1F}" cxnId="{81C9E1EC-3A72-41CB-A99B-595DF9F85A05}" type="parTrans">
      <dgm:prSet/>
      <dgm:spPr/>
      <dgm:t>
        <a:bodyPr/>
        <a:lstStyle/>
        <a:p>
          <a:endParaRPr lang="zh-CN" altLang="en-US"/>
        </a:p>
      </dgm:t>
    </dgm:pt>
    <dgm:pt modelId="{EB7AACF7-6177-4AC9-BA14-DE67F527C68D}" cxnId="{81C9E1EC-3A72-41CB-A99B-595DF9F85A05}" type="sibTrans">
      <dgm:prSet/>
      <dgm:spPr/>
      <dgm:t>
        <a:bodyPr/>
        <a:lstStyle/>
        <a:p>
          <a:endParaRPr lang="zh-CN" altLang="en-US"/>
        </a:p>
      </dgm:t>
    </dgm:pt>
    <dgm:pt modelId="{B4A82175-1575-4DA2-85D2-17EAD2A7691F}" type="pres">
      <dgm:prSet presAssocID="{DBFA22AB-A7F4-40D1-B066-A9AE493DD0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0C6686-10CA-45BF-A4FD-546410B00F75}" type="pres">
      <dgm:prSet presAssocID="{BD7B2D3C-A918-4B39-A285-79D06D1E411D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E6E5D-8556-4E82-A1B1-33A1CC17D667}" type="pres">
      <dgm:prSet presAssocID="{BD7B2D3C-A918-4B39-A285-79D06D1E411D}" presName="spNode" presStyleCnt="0"/>
      <dgm:spPr/>
    </dgm:pt>
    <dgm:pt modelId="{2E5DABAA-CF24-4DAF-848A-F8C4F12407F7}" type="pres">
      <dgm:prSet presAssocID="{5A8C48C1-3B1A-4B7C-90FC-76DCD6F1462E}" presName="sibTrans" presStyleLbl="sibTrans1D1" presStyleIdx="0" presStyleCnt="12"/>
      <dgm:spPr/>
      <dgm:t>
        <a:bodyPr/>
        <a:lstStyle/>
        <a:p>
          <a:endParaRPr lang="zh-CN" altLang="en-US"/>
        </a:p>
      </dgm:t>
    </dgm:pt>
    <dgm:pt modelId="{2641568D-1B34-4500-82E5-16A81097835B}" type="pres">
      <dgm:prSet presAssocID="{2C031F92-F5DB-4137-B3EB-6CAF7BD34C23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74922-4473-4566-B0EC-C3B018410524}" type="pres">
      <dgm:prSet presAssocID="{2C031F92-F5DB-4137-B3EB-6CAF7BD34C23}" presName="spNode" presStyleCnt="0"/>
      <dgm:spPr/>
    </dgm:pt>
    <dgm:pt modelId="{FF0002C1-082B-4BAE-A4C3-585BDCD1A0C7}" type="pres">
      <dgm:prSet presAssocID="{2A90D245-26E1-48D9-9777-47B2F2A2F26C}" presName="sibTrans" presStyleLbl="sibTrans1D1" presStyleIdx="1" presStyleCnt="12"/>
      <dgm:spPr/>
      <dgm:t>
        <a:bodyPr/>
        <a:lstStyle/>
        <a:p>
          <a:endParaRPr lang="zh-CN" altLang="en-US"/>
        </a:p>
      </dgm:t>
    </dgm:pt>
    <dgm:pt modelId="{B6FDF3B4-27C0-4893-9B0C-F67DF4663861}" type="pres">
      <dgm:prSet presAssocID="{D8551101-9FCB-4E06-9303-D3DAC407ABAA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0E5A03-6FA0-4B49-BECC-B2BD8888ACD6}" type="pres">
      <dgm:prSet presAssocID="{D8551101-9FCB-4E06-9303-D3DAC407ABAA}" presName="spNode" presStyleCnt="0"/>
      <dgm:spPr/>
    </dgm:pt>
    <dgm:pt modelId="{9256C518-EB68-4FA9-A167-169590A5B63D}" type="pres">
      <dgm:prSet presAssocID="{A6BA0C86-CA4D-44D4-B56A-27D00DBA9363}" presName="sibTrans" presStyleLbl="sibTrans1D1" presStyleIdx="2" presStyleCnt="12"/>
      <dgm:spPr/>
      <dgm:t>
        <a:bodyPr/>
        <a:lstStyle/>
        <a:p>
          <a:endParaRPr lang="zh-CN" altLang="en-US"/>
        </a:p>
      </dgm:t>
    </dgm:pt>
    <dgm:pt modelId="{13C677CC-5902-4756-8C4C-32AA8312925C}" type="pres">
      <dgm:prSet presAssocID="{6DB3CB1F-1BA2-4EEC-BFB3-E2D2FE900231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4F1DEB-31D2-40AA-AB7A-812FCB0CE337}" type="pres">
      <dgm:prSet presAssocID="{6DB3CB1F-1BA2-4EEC-BFB3-E2D2FE900231}" presName="spNode" presStyleCnt="0"/>
      <dgm:spPr/>
    </dgm:pt>
    <dgm:pt modelId="{80A77714-B57F-4E49-8CE4-598B78291A12}" type="pres">
      <dgm:prSet presAssocID="{D8B029C8-0A86-49E1-AAFE-7C70A7AF54D7}" presName="sibTrans" presStyleLbl="sibTrans1D1" presStyleIdx="3" presStyleCnt="12"/>
      <dgm:spPr/>
      <dgm:t>
        <a:bodyPr/>
        <a:lstStyle/>
        <a:p>
          <a:endParaRPr lang="zh-CN" altLang="en-US"/>
        </a:p>
      </dgm:t>
    </dgm:pt>
    <dgm:pt modelId="{0B4031F9-0712-4DBD-9964-F15F9676AFB7}" type="pres">
      <dgm:prSet presAssocID="{323F2025-E83E-451B-9B0D-ABB8946C2AC9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76CFD4-8116-48DB-8F2B-FEE7E06C5466}" type="pres">
      <dgm:prSet presAssocID="{323F2025-E83E-451B-9B0D-ABB8946C2AC9}" presName="spNode" presStyleCnt="0"/>
      <dgm:spPr/>
    </dgm:pt>
    <dgm:pt modelId="{0516E93B-847B-4FF4-8FF9-2415B50C4106}" type="pres">
      <dgm:prSet presAssocID="{2DB5AA72-620D-43A8-A6AB-4BC791FD54D5}" presName="sibTrans" presStyleLbl="sibTrans1D1" presStyleIdx="4" presStyleCnt="12"/>
      <dgm:spPr/>
      <dgm:t>
        <a:bodyPr/>
        <a:lstStyle/>
        <a:p>
          <a:endParaRPr lang="zh-CN" altLang="en-US"/>
        </a:p>
      </dgm:t>
    </dgm:pt>
    <dgm:pt modelId="{823CA565-6FED-43FA-B352-1F5A7E76E3B3}" type="pres">
      <dgm:prSet presAssocID="{EEBB9907-9D3D-48BD-B8FE-AA5147C5C34B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98B0B1-E12F-4712-898F-EB397003BE2A}" type="pres">
      <dgm:prSet presAssocID="{EEBB9907-9D3D-48BD-B8FE-AA5147C5C34B}" presName="spNode" presStyleCnt="0"/>
      <dgm:spPr/>
    </dgm:pt>
    <dgm:pt modelId="{F45DB9CF-582E-457B-ABD8-F6E54A4C5A59}" type="pres">
      <dgm:prSet presAssocID="{A49CA9DF-A89A-48D7-A4BC-6774EC70714B}" presName="sibTrans" presStyleLbl="sibTrans1D1" presStyleIdx="5" presStyleCnt="12"/>
      <dgm:spPr/>
      <dgm:t>
        <a:bodyPr/>
        <a:lstStyle/>
        <a:p>
          <a:endParaRPr lang="zh-CN" altLang="en-US"/>
        </a:p>
      </dgm:t>
    </dgm:pt>
    <dgm:pt modelId="{A2BD2C34-7427-4304-8923-FCA6F376511F}" type="pres">
      <dgm:prSet presAssocID="{BE0E7876-5F6B-4391-87C2-3821A845FE3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FEB3D3-B7EF-4013-9F63-400A05C55391}" type="pres">
      <dgm:prSet presAssocID="{BE0E7876-5F6B-4391-87C2-3821A845FE38}" presName="spNode" presStyleCnt="0"/>
      <dgm:spPr/>
    </dgm:pt>
    <dgm:pt modelId="{C2A02E94-9DBF-4B8E-859A-3AA010B42071}" type="pres">
      <dgm:prSet presAssocID="{7036DE5F-14A8-4249-99A8-9149832A466F}" presName="sibTrans" presStyleLbl="sibTrans1D1" presStyleIdx="6" presStyleCnt="12"/>
      <dgm:spPr/>
      <dgm:t>
        <a:bodyPr/>
        <a:lstStyle/>
        <a:p>
          <a:endParaRPr lang="zh-CN" altLang="en-US"/>
        </a:p>
      </dgm:t>
    </dgm:pt>
    <dgm:pt modelId="{31961D5E-09A3-4B90-961B-7B478298EA5F}" type="pres">
      <dgm:prSet presAssocID="{113D1055-1948-4BEF-AE35-2322363B453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6003C-0E99-4DD1-B153-C4F5F3C71491}" type="pres">
      <dgm:prSet presAssocID="{113D1055-1948-4BEF-AE35-2322363B4535}" presName="spNode" presStyleCnt="0"/>
      <dgm:spPr/>
    </dgm:pt>
    <dgm:pt modelId="{7AD30F7E-4221-490F-BCD3-F5642AA47FCD}" type="pres">
      <dgm:prSet presAssocID="{9AC62781-D814-4644-9855-9774FD113BE8}" presName="sibTrans" presStyleLbl="sibTrans1D1" presStyleIdx="7" presStyleCnt="12"/>
      <dgm:spPr/>
      <dgm:t>
        <a:bodyPr/>
        <a:lstStyle/>
        <a:p>
          <a:endParaRPr lang="zh-CN" altLang="en-US"/>
        </a:p>
      </dgm:t>
    </dgm:pt>
    <dgm:pt modelId="{F44021D8-C88B-4F98-BCBC-3DFE18ED14CA}" type="pres">
      <dgm:prSet presAssocID="{AB4F5DE5-E554-423A-ACEE-12FFBE644515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BE8FB-B523-41B1-954C-CBA8D6D9967D}" type="pres">
      <dgm:prSet presAssocID="{AB4F5DE5-E554-423A-ACEE-12FFBE644515}" presName="spNode" presStyleCnt="0"/>
      <dgm:spPr/>
    </dgm:pt>
    <dgm:pt modelId="{2690B002-65C1-4E48-85C5-8CE34C192357}" type="pres">
      <dgm:prSet presAssocID="{3EE342CE-3952-4915-8D4F-342342206980}" presName="sibTrans" presStyleLbl="sibTrans1D1" presStyleIdx="8" presStyleCnt="12"/>
      <dgm:spPr/>
      <dgm:t>
        <a:bodyPr/>
        <a:lstStyle/>
        <a:p>
          <a:endParaRPr lang="zh-CN" altLang="en-US"/>
        </a:p>
      </dgm:t>
    </dgm:pt>
    <dgm:pt modelId="{69CDE625-870D-4ACE-894E-282F51863A87}" type="pres">
      <dgm:prSet presAssocID="{E15B3DDC-47D8-440E-9D35-CF1BC3E5C729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DBABF2-602D-4634-A111-0A2D39BE1E2F}" type="pres">
      <dgm:prSet presAssocID="{E15B3DDC-47D8-440E-9D35-CF1BC3E5C729}" presName="spNode" presStyleCnt="0"/>
      <dgm:spPr/>
    </dgm:pt>
    <dgm:pt modelId="{BD4359CE-8061-422D-ADA2-31790F55DC59}" type="pres">
      <dgm:prSet presAssocID="{EF04C325-A1F3-4B0D-8B2A-6E43945B5248}" presName="sibTrans" presStyleLbl="sibTrans1D1" presStyleIdx="9" presStyleCnt="12"/>
      <dgm:spPr/>
      <dgm:t>
        <a:bodyPr/>
        <a:lstStyle/>
        <a:p>
          <a:endParaRPr lang="zh-CN" altLang="en-US"/>
        </a:p>
      </dgm:t>
    </dgm:pt>
    <dgm:pt modelId="{83F20C59-B002-4256-8BEF-5082FD47CED7}" type="pres">
      <dgm:prSet presAssocID="{1808FC78-9073-4CC2-82FF-C9FDE5E5F9C9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D823C5-3070-425F-B628-D57C2A586B0B}" type="pres">
      <dgm:prSet presAssocID="{1808FC78-9073-4CC2-82FF-C9FDE5E5F9C9}" presName="spNode" presStyleCnt="0"/>
      <dgm:spPr/>
    </dgm:pt>
    <dgm:pt modelId="{E483836B-E87A-428F-B8F1-02350C3299FC}" type="pres">
      <dgm:prSet presAssocID="{A494936B-4379-405B-B648-E338A1FA7FCB}" presName="sibTrans" presStyleLbl="sibTrans1D1" presStyleIdx="10" presStyleCnt="12"/>
      <dgm:spPr/>
      <dgm:t>
        <a:bodyPr/>
        <a:lstStyle/>
        <a:p>
          <a:endParaRPr lang="zh-CN" altLang="en-US"/>
        </a:p>
      </dgm:t>
    </dgm:pt>
    <dgm:pt modelId="{A16AAA37-5C31-4FC3-AE23-BD36A54478E6}" type="pres">
      <dgm:prSet presAssocID="{2DED7F24-137E-471A-8C9D-238BD54C1D2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40D35-680D-4976-98B3-22A5A47A01C5}" type="pres">
      <dgm:prSet presAssocID="{2DED7F24-137E-471A-8C9D-238BD54C1D21}" presName="spNode" presStyleCnt="0"/>
      <dgm:spPr/>
    </dgm:pt>
    <dgm:pt modelId="{795AEBE1-22CC-4F9C-8761-DD97A5C4B2E3}" type="pres">
      <dgm:prSet presAssocID="{EB7AACF7-6177-4AC9-BA14-DE67F527C68D}" presName="sibTrans" presStyleLbl="sibTrans1D1" presStyleIdx="11" presStyleCnt="12"/>
      <dgm:spPr/>
      <dgm:t>
        <a:bodyPr/>
        <a:lstStyle/>
        <a:p>
          <a:endParaRPr lang="zh-CN" altLang="en-US"/>
        </a:p>
      </dgm:t>
    </dgm:pt>
  </dgm:ptLst>
  <dgm:cxnLst>
    <dgm:cxn modelId="{ADCC6FE7-1951-41C6-AD71-57D9345A3C1A}" srcId="{DBFA22AB-A7F4-40D1-B066-A9AE493DD02E}" destId="{EEBB9907-9D3D-48BD-B8FE-AA5147C5C34B}" srcOrd="5" destOrd="0" parTransId="{5D9238DD-508F-4286-A5AA-0EBB15E7EC88}" sibTransId="{A49CA9DF-A89A-48D7-A4BC-6774EC70714B}"/>
    <dgm:cxn modelId="{27F35E69-ABA2-486F-8F09-7F26E2469F22}" type="presOf" srcId="{2C031F92-F5DB-4137-B3EB-6CAF7BD34C23}" destId="{2641568D-1B34-4500-82E5-16A81097835B}" srcOrd="0" destOrd="0" presId="urn:microsoft.com/office/officeart/2005/8/layout/cycle6"/>
    <dgm:cxn modelId="{D6464BA7-AD3E-42A1-8401-ECDC35A3DA3F}" srcId="{DBFA22AB-A7F4-40D1-B066-A9AE493DD02E}" destId="{BD7B2D3C-A918-4B39-A285-79D06D1E411D}" srcOrd="0" destOrd="0" parTransId="{019729CB-F748-4B3A-9099-B4B865BEFC09}" sibTransId="{5A8C48C1-3B1A-4B7C-90FC-76DCD6F1462E}"/>
    <dgm:cxn modelId="{A231A706-6A2D-4870-A002-181A5DA9A9A1}" srcId="{DBFA22AB-A7F4-40D1-B066-A9AE493DD02E}" destId="{6DB3CB1F-1BA2-4EEC-BFB3-E2D2FE900231}" srcOrd="3" destOrd="0" parTransId="{5150BDBD-879B-4FCB-8F3E-5E23DA9C2DC3}" sibTransId="{D8B029C8-0A86-49E1-AAFE-7C70A7AF54D7}"/>
    <dgm:cxn modelId="{3DE75C3F-ED2A-4502-ACEB-E1A01F42C35F}" type="presOf" srcId="{6DB3CB1F-1BA2-4EEC-BFB3-E2D2FE900231}" destId="{13C677CC-5902-4756-8C4C-32AA8312925C}" srcOrd="0" destOrd="0" presId="urn:microsoft.com/office/officeart/2005/8/layout/cycle6"/>
    <dgm:cxn modelId="{B3776139-0926-4A73-BD71-766AA9F7C0F7}" type="presOf" srcId="{EEBB9907-9D3D-48BD-B8FE-AA5147C5C34B}" destId="{823CA565-6FED-43FA-B352-1F5A7E76E3B3}" srcOrd="0" destOrd="0" presId="urn:microsoft.com/office/officeart/2005/8/layout/cycle6"/>
    <dgm:cxn modelId="{DEA92360-A66E-472F-B048-732E3D0F6553}" type="presOf" srcId="{BE0E7876-5F6B-4391-87C2-3821A845FE38}" destId="{A2BD2C34-7427-4304-8923-FCA6F376511F}" srcOrd="0" destOrd="0" presId="urn:microsoft.com/office/officeart/2005/8/layout/cycle6"/>
    <dgm:cxn modelId="{CA0D56CE-A861-4916-8378-1B581C9562A0}" type="presOf" srcId="{A6BA0C86-CA4D-44D4-B56A-27D00DBA9363}" destId="{9256C518-EB68-4FA9-A167-169590A5B63D}" srcOrd="0" destOrd="0" presId="urn:microsoft.com/office/officeart/2005/8/layout/cycle6"/>
    <dgm:cxn modelId="{B5837CFC-7E6A-4307-BD2A-32C18630E092}" type="presOf" srcId="{AB4F5DE5-E554-423A-ACEE-12FFBE644515}" destId="{F44021D8-C88B-4F98-BCBC-3DFE18ED14CA}" srcOrd="0" destOrd="0" presId="urn:microsoft.com/office/officeart/2005/8/layout/cycle6"/>
    <dgm:cxn modelId="{D218F34F-30E5-48A2-8656-09D81CFDBC99}" type="presOf" srcId="{D8551101-9FCB-4E06-9303-D3DAC407ABAA}" destId="{B6FDF3B4-27C0-4893-9B0C-F67DF4663861}" srcOrd="0" destOrd="0" presId="urn:microsoft.com/office/officeart/2005/8/layout/cycle6"/>
    <dgm:cxn modelId="{4CC96254-5007-4EB6-995D-8C47EEFFEDCD}" type="presOf" srcId="{2DED7F24-137E-471A-8C9D-238BD54C1D21}" destId="{A16AAA37-5C31-4FC3-AE23-BD36A54478E6}" srcOrd="0" destOrd="0" presId="urn:microsoft.com/office/officeart/2005/8/layout/cycle6"/>
    <dgm:cxn modelId="{054789C9-3E10-41FA-A10B-A840A7199949}" type="presOf" srcId="{5A8C48C1-3B1A-4B7C-90FC-76DCD6F1462E}" destId="{2E5DABAA-CF24-4DAF-848A-F8C4F12407F7}" srcOrd="0" destOrd="0" presId="urn:microsoft.com/office/officeart/2005/8/layout/cycle6"/>
    <dgm:cxn modelId="{81C9E1EC-3A72-41CB-A99B-595DF9F85A05}" srcId="{DBFA22AB-A7F4-40D1-B066-A9AE493DD02E}" destId="{2DED7F24-137E-471A-8C9D-238BD54C1D21}" srcOrd="11" destOrd="0" parTransId="{098C72E2-4881-4274-9293-0C2DD21DDA1F}" sibTransId="{EB7AACF7-6177-4AC9-BA14-DE67F527C68D}"/>
    <dgm:cxn modelId="{95CBE893-DFAD-4D09-AE20-B479694DF930}" srcId="{DBFA22AB-A7F4-40D1-B066-A9AE493DD02E}" destId="{113D1055-1948-4BEF-AE35-2322363B4535}" srcOrd="7" destOrd="0" parTransId="{47D9B736-D940-44C1-9A99-F56290A3F054}" sibTransId="{9AC62781-D814-4644-9855-9774FD113BE8}"/>
    <dgm:cxn modelId="{7D50E1C3-8316-47A4-A19B-E12C7C28E224}" type="presOf" srcId="{1808FC78-9073-4CC2-82FF-C9FDE5E5F9C9}" destId="{83F20C59-B002-4256-8BEF-5082FD47CED7}" srcOrd="0" destOrd="0" presId="urn:microsoft.com/office/officeart/2005/8/layout/cycle6"/>
    <dgm:cxn modelId="{2B581D41-C2CD-4051-A767-B66390228A32}" type="presOf" srcId="{2DB5AA72-620D-43A8-A6AB-4BC791FD54D5}" destId="{0516E93B-847B-4FF4-8FF9-2415B50C4106}" srcOrd="0" destOrd="0" presId="urn:microsoft.com/office/officeart/2005/8/layout/cycle6"/>
    <dgm:cxn modelId="{65651E08-CFF7-4D73-923B-B663880EDC6B}" srcId="{DBFA22AB-A7F4-40D1-B066-A9AE493DD02E}" destId="{2C031F92-F5DB-4137-B3EB-6CAF7BD34C23}" srcOrd="1" destOrd="0" parTransId="{AD338D09-4DEA-494B-A582-C6211791E943}" sibTransId="{2A90D245-26E1-48D9-9777-47B2F2A2F26C}"/>
    <dgm:cxn modelId="{07CF1413-D5E7-41EF-A141-550D9DAD2465}" type="presOf" srcId="{A49CA9DF-A89A-48D7-A4BC-6774EC70714B}" destId="{F45DB9CF-582E-457B-ABD8-F6E54A4C5A59}" srcOrd="0" destOrd="0" presId="urn:microsoft.com/office/officeart/2005/8/layout/cycle6"/>
    <dgm:cxn modelId="{88271CB0-0DD8-4D54-9520-311F82257510}" type="presOf" srcId="{E15B3DDC-47D8-440E-9D35-CF1BC3E5C729}" destId="{69CDE625-870D-4ACE-894E-282F51863A87}" srcOrd="0" destOrd="0" presId="urn:microsoft.com/office/officeart/2005/8/layout/cycle6"/>
    <dgm:cxn modelId="{C9FD9ECD-EF67-4CAA-8E64-0A9F36ECCBCC}" srcId="{DBFA22AB-A7F4-40D1-B066-A9AE493DD02E}" destId="{1808FC78-9073-4CC2-82FF-C9FDE5E5F9C9}" srcOrd="10" destOrd="0" parTransId="{CF562BBC-6D7B-4E27-89B5-72B4D7C114F8}" sibTransId="{A494936B-4379-405B-B648-E338A1FA7FCB}"/>
    <dgm:cxn modelId="{0352DA60-E81C-42AD-9FC8-0E059AE4A5A1}" type="presOf" srcId="{EB7AACF7-6177-4AC9-BA14-DE67F527C68D}" destId="{795AEBE1-22CC-4F9C-8761-DD97A5C4B2E3}" srcOrd="0" destOrd="0" presId="urn:microsoft.com/office/officeart/2005/8/layout/cycle6"/>
    <dgm:cxn modelId="{C5EF9785-AEA7-49D4-83F7-9038891EA173}" srcId="{DBFA22AB-A7F4-40D1-B066-A9AE493DD02E}" destId="{323F2025-E83E-451B-9B0D-ABB8946C2AC9}" srcOrd="4" destOrd="0" parTransId="{FB510279-4E95-4AF0-B441-6FC042A12D38}" sibTransId="{2DB5AA72-620D-43A8-A6AB-4BC791FD54D5}"/>
    <dgm:cxn modelId="{7F94EB1F-28EF-45A5-BF74-5EE4918CD427}" type="presOf" srcId="{7036DE5F-14A8-4249-99A8-9149832A466F}" destId="{C2A02E94-9DBF-4B8E-859A-3AA010B42071}" srcOrd="0" destOrd="0" presId="urn:microsoft.com/office/officeart/2005/8/layout/cycle6"/>
    <dgm:cxn modelId="{19A22729-D26F-489B-A6D5-EF2125EF8ED1}" type="presOf" srcId="{113D1055-1948-4BEF-AE35-2322363B4535}" destId="{31961D5E-09A3-4B90-961B-7B478298EA5F}" srcOrd="0" destOrd="0" presId="urn:microsoft.com/office/officeart/2005/8/layout/cycle6"/>
    <dgm:cxn modelId="{8106279A-9A02-4C4F-A5DA-BC069E121C69}" type="presOf" srcId="{2A90D245-26E1-48D9-9777-47B2F2A2F26C}" destId="{FF0002C1-082B-4BAE-A4C3-585BDCD1A0C7}" srcOrd="0" destOrd="0" presId="urn:microsoft.com/office/officeart/2005/8/layout/cycle6"/>
    <dgm:cxn modelId="{9A18EE23-8531-43A2-8687-A953A2DA4C2B}" type="presOf" srcId="{DBFA22AB-A7F4-40D1-B066-A9AE493DD02E}" destId="{B4A82175-1575-4DA2-85D2-17EAD2A7691F}" srcOrd="0" destOrd="0" presId="urn:microsoft.com/office/officeart/2005/8/layout/cycle6"/>
    <dgm:cxn modelId="{FE179D35-23DD-450D-B8A6-38CBDA3D6986}" srcId="{DBFA22AB-A7F4-40D1-B066-A9AE493DD02E}" destId="{BE0E7876-5F6B-4391-87C2-3821A845FE38}" srcOrd="6" destOrd="0" parTransId="{804D5157-930C-4DE7-BB20-6EAC4C324FB8}" sibTransId="{7036DE5F-14A8-4249-99A8-9149832A466F}"/>
    <dgm:cxn modelId="{B1B74C18-4C69-4EFE-9FE2-EC984BB20706}" type="presOf" srcId="{9AC62781-D814-4644-9855-9774FD113BE8}" destId="{7AD30F7E-4221-490F-BCD3-F5642AA47FCD}" srcOrd="0" destOrd="0" presId="urn:microsoft.com/office/officeart/2005/8/layout/cycle6"/>
    <dgm:cxn modelId="{0F753E9A-5682-4F75-B062-21CEFE84EDF9}" type="presOf" srcId="{A494936B-4379-405B-B648-E338A1FA7FCB}" destId="{E483836B-E87A-428F-B8F1-02350C3299FC}" srcOrd="0" destOrd="0" presId="urn:microsoft.com/office/officeart/2005/8/layout/cycle6"/>
    <dgm:cxn modelId="{EA1CE721-37ED-47F5-8EE8-3A61DB1C2B2E}" type="presOf" srcId="{D8B029C8-0A86-49E1-AAFE-7C70A7AF54D7}" destId="{80A77714-B57F-4E49-8CE4-598B78291A12}" srcOrd="0" destOrd="0" presId="urn:microsoft.com/office/officeart/2005/8/layout/cycle6"/>
    <dgm:cxn modelId="{C52F8B9B-67C4-4E60-BC95-0B96CEA698DF}" type="presOf" srcId="{BD7B2D3C-A918-4B39-A285-79D06D1E411D}" destId="{610C6686-10CA-45BF-A4FD-546410B00F75}" srcOrd="0" destOrd="0" presId="urn:microsoft.com/office/officeart/2005/8/layout/cycle6"/>
    <dgm:cxn modelId="{631C9C93-3F7E-4BD2-8AF3-1D5EC1CA858C}" type="presOf" srcId="{EF04C325-A1F3-4B0D-8B2A-6E43945B5248}" destId="{BD4359CE-8061-422D-ADA2-31790F55DC59}" srcOrd="0" destOrd="0" presId="urn:microsoft.com/office/officeart/2005/8/layout/cycle6"/>
    <dgm:cxn modelId="{1E780EBF-0102-4DCE-996E-0527B16B1D19}" srcId="{DBFA22AB-A7F4-40D1-B066-A9AE493DD02E}" destId="{AB4F5DE5-E554-423A-ACEE-12FFBE644515}" srcOrd="8" destOrd="0" parTransId="{8D4E7A96-6785-4F55-9919-4CFE4ACF8A87}" sibTransId="{3EE342CE-3952-4915-8D4F-342342206980}"/>
    <dgm:cxn modelId="{E2B83841-BC0B-4245-83F3-3353564770E6}" srcId="{DBFA22AB-A7F4-40D1-B066-A9AE493DD02E}" destId="{D8551101-9FCB-4E06-9303-D3DAC407ABAA}" srcOrd="2" destOrd="0" parTransId="{A791A3EF-2FBE-481D-B0D8-70AA4FFE57BD}" sibTransId="{A6BA0C86-CA4D-44D4-B56A-27D00DBA9363}"/>
    <dgm:cxn modelId="{6FDA88D7-FAFB-4A7C-8BDB-75E41C3C2B3C}" srcId="{DBFA22AB-A7F4-40D1-B066-A9AE493DD02E}" destId="{E15B3DDC-47D8-440E-9D35-CF1BC3E5C729}" srcOrd="9" destOrd="0" parTransId="{B9218D00-BC42-4CDF-A417-E950A5911460}" sibTransId="{EF04C325-A1F3-4B0D-8B2A-6E43945B5248}"/>
    <dgm:cxn modelId="{8E79CB76-545C-43CF-B8A5-EFAB10142263}" type="presOf" srcId="{323F2025-E83E-451B-9B0D-ABB8946C2AC9}" destId="{0B4031F9-0712-4DBD-9964-F15F9676AFB7}" srcOrd="0" destOrd="0" presId="urn:microsoft.com/office/officeart/2005/8/layout/cycle6"/>
    <dgm:cxn modelId="{963DD2EF-2DC3-4C6E-BD10-936F99BB925D}" type="presOf" srcId="{3EE342CE-3952-4915-8D4F-342342206980}" destId="{2690B002-65C1-4E48-85C5-8CE34C192357}" srcOrd="0" destOrd="0" presId="urn:microsoft.com/office/officeart/2005/8/layout/cycle6"/>
    <dgm:cxn modelId="{74CEF7D5-2D00-4BE5-A0CF-486325446D97}" type="presParOf" srcId="{B4A82175-1575-4DA2-85D2-17EAD2A7691F}" destId="{610C6686-10CA-45BF-A4FD-546410B00F75}" srcOrd="0" destOrd="0" presId="urn:microsoft.com/office/officeart/2005/8/layout/cycle6"/>
    <dgm:cxn modelId="{FA04E798-6EA2-4B6B-B67A-66FA93124B9C}" type="presParOf" srcId="{B4A82175-1575-4DA2-85D2-17EAD2A7691F}" destId="{C76E6E5D-8556-4E82-A1B1-33A1CC17D667}" srcOrd="1" destOrd="0" presId="urn:microsoft.com/office/officeart/2005/8/layout/cycle6"/>
    <dgm:cxn modelId="{8AB7FD48-71B4-4611-A506-C3C0CEEEEFD0}" type="presParOf" srcId="{B4A82175-1575-4DA2-85D2-17EAD2A7691F}" destId="{2E5DABAA-CF24-4DAF-848A-F8C4F12407F7}" srcOrd="2" destOrd="0" presId="urn:microsoft.com/office/officeart/2005/8/layout/cycle6"/>
    <dgm:cxn modelId="{1596CF82-826B-4DC4-B891-ADC4DD7FF051}" type="presParOf" srcId="{B4A82175-1575-4DA2-85D2-17EAD2A7691F}" destId="{2641568D-1B34-4500-82E5-16A81097835B}" srcOrd="3" destOrd="0" presId="urn:microsoft.com/office/officeart/2005/8/layout/cycle6"/>
    <dgm:cxn modelId="{B08144FC-8C96-4134-A7E5-B5E63ED41263}" type="presParOf" srcId="{B4A82175-1575-4DA2-85D2-17EAD2A7691F}" destId="{4E674922-4473-4566-B0EC-C3B018410524}" srcOrd="4" destOrd="0" presId="urn:microsoft.com/office/officeart/2005/8/layout/cycle6"/>
    <dgm:cxn modelId="{E3EAD43A-347E-4996-AF5D-EE6E3192EA33}" type="presParOf" srcId="{B4A82175-1575-4DA2-85D2-17EAD2A7691F}" destId="{FF0002C1-082B-4BAE-A4C3-585BDCD1A0C7}" srcOrd="5" destOrd="0" presId="urn:microsoft.com/office/officeart/2005/8/layout/cycle6"/>
    <dgm:cxn modelId="{071E0EBB-913D-4B06-8578-F244D82C7212}" type="presParOf" srcId="{B4A82175-1575-4DA2-85D2-17EAD2A7691F}" destId="{B6FDF3B4-27C0-4893-9B0C-F67DF4663861}" srcOrd="6" destOrd="0" presId="urn:microsoft.com/office/officeart/2005/8/layout/cycle6"/>
    <dgm:cxn modelId="{2992E657-9B5C-4284-8CB2-CD1A38363A1B}" type="presParOf" srcId="{B4A82175-1575-4DA2-85D2-17EAD2A7691F}" destId="{5A0E5A03-6FA0-4B49-BECC-B2BD8888ACD6}" srcOrd="7" destOrd="0" presId="urn:microsoft.com/office/officeart/2005/8/layout/cycle6"/>
    <dgm:cxn modelId="{5F512ACD-0548-470B-BD79-AFE74F5ED68A}" type="presParOf" srcId="{B4A82175-1575-4DA2-85D2-17EAD2A7691F}" destId="{9256C518-EB68-4FA9-A167-169590A5B63D}" srcOrd="8" destOrd="0" presId="urn:microsoft.com/office/officeart/2005/8/layout/cycle6"/>
    <dgm:cxn modelId="{D884AFE9-F785-40AB-918D-375601FE8AC4}" type="presParOf" srcId="{B4A82175-1575-4DA2-85D2-17EAD2A7691F}" destId="{13C677CC-5902-4756-8C4C-32AA8312925C}" srcOrd="9" destOrd="0" presId="urn:microsoft.com/office/officeart/2005/8/layout/cycle6"/>
    <dgm:cxn modelId="{F193E1A0-B2DD-4E46-A9C1-37AB834B412C}" type="presParOf" srcId="{B4A82175-1575-4DA2-85D2-17EAD2A7691F}" destId="{9B4F1DEB-31D2-40AA-AB7A-812FCB0CE337}" srcOrd="10" destOrd="0" presId="urn:microsoft.com/office/officeart/2005/8/layout/cycle6"/>
    <dgm:cxn modelId="{7E70C2B3-6755-4F69-BD6C-A1F8B9E78570}" type="presParOf" srcId="{B4A82175-1575-4DA2-85D2-17EAD2A7691F}" destId="{80A77714-B57F-4E49-8CE4-598B78291A12}" srcOrd="11" destOrd="0" presId="urn:microsoft.com/office/officeart/2005/8/layout/cycle6"/>
    <dgm:cxn modelId="{7EDAC5B5-7CAD-4C02-95E2-FE94B1C9FDCA}" type="presParOf" srcId="{B4A82175-1575-4DA2-85D2-17EAD2A7691F}" destId="{0B4031F9-0712-4DBD-9964-F15F9676AFB7}" srcOrd="12" destOrd="0" presId="urn:microsoft.com/office/officeart/2005/8/layout/cycle6"/>
    <dgm:cxn modelId="{44469D86-0EB8-41CA-ACA0-35D7D6513305}" type="presParOf" srcId="{B4A82175-1575-4DA2-85D2-17EAD2A7691F}" destId="{EF76CFD4-8116-48DB-8F2B-FEE7E06C5466}" srcOrd="13" destOrd="0" presId="urn:microsoft.com/office/officeart/2005/8/layout/cycle6"/>
    <dgm:cxn modelId="{3236A6E4-4093-49A0-87D2-E9E5E6030E86}" type="presParOf" srcId="{B4A82175-1575-4DA2-85D2-17EAD2A7691F}" destId="{0516E93B-847B-4FF4-8FF9-2415B50C4106}" srcOrd="14" destOrd="0" presId="urn:microsoft.com/office/officeart/2005/8/layout/cycle6"/>
    <dgm:cxn modelId="{0D062FD6-7FE9-4B69-A958-3C22E2203169}" type="presParOf" srcId="{B4A82175-1575-4DA2-85D2-17EAD2A7691F}" destId="{823CA565-6FED-43FA-B352-1F5A7E76E3B3}" srcOrd="15" destOrd="0" presId="urn:microsoft.com/office/officeart/2005/8/layout/cycle6"/>
    <dgm:cxn modelId="{647CD84D-C66A-4268-B008-819DC545A917}" type="presParOf" srcId="{B4A82175-1575-4DA2-85D2-17EAD2A7691F}" destId="{6F98B0B1-E12F-4712-898F-EB397003BE2A}" srcOrd="16" destOrd="0" presId="urn:microsoft.com/office/officeart/2005/8/layout/cycle6"/>
    <dgm:cxn modelId="{9E7B58B9-D90B-496A-B829-80E31FA07E7A}" type="presParOf" srcId="{B4A82175-1575-4DA2-85D2-17EAD2A7691F}" destId="{F45DB9CF-582E-457B-ABD8-F6E54A4C5A59}" srcOrd="17" destOrd="0" presId="urn:microsoft.com/office/officeart/2005/8/layout/cycle6"/>
    <dgm:cxn modelId="{A5DE48D1-FD16-4C20-97D0-6A41CE60264B}" type="presParOf" srcId="{B4A82175-1575-4DA2-85D2-17EAD2A7691F}" destId="{A2BD2C34-7427-4304-8923-FCA6F376511F}" srcOrd="18" destOrd="0" presId="urn:microsoft.com/office/officeart/2005/8/layout/cycle6"/>
    <dgm:cxn modelId="{98C9ADFB-45C8-4F37-84D6-6AC62F9DF861}" type="presParOf" srcId="{B4A82175-1575-4DA2-85D2-17EAD2A7691F}" destId="{9FFEB3D3-B7EF-4013-9F63-400A05C55391}" srcOrd="19" destOrd="0" presId="urn:microsoft.com/office/officeart/2005/8/layout/cycle6"/>
    <dgm:cxn modelId="{D7CCEB63-D971-4C37-83A5-A4028BBF2EF5}" type="presParOf" srcId="{B4A82175-1575-4DA2-85D2-17EAD2A7691F}" destId="{C2A02E94-9DBF-4B8E-859A-3AA010B42071}" srcOrd="20" destOrd="0" presId="urn:microsoft.com/office/officeart/2005/8/layout/cycle6"/>
    <dgm:cxn modelId="{E85934C1-D317-4F7D-B38D-A06CBA3BF86A}" type="presParOf" srcId="{B4A82175-1575-4DA2-85D2-17EAD2A7691F}" destId="{31961D5E-09A3-4B90-961B-7B478298EA5F}" srcOrd="21" destOrd="0" presId="urn:microsoft.com/office/officeart/2005/8/layout/cycle6"/>
    <dgm:cxn modelId="{DE76ABEB-B4E1-434B-80F9-FCA32FC83A2E}" type="presParOf" srcId="{B4A82175-1575-4DA2-85D2-17EAD2A7691F}" destId="{1576003C-0E99-4DD1-B153-C4F5F3C71491}" srcOrd="22" destOrd="0" presId="urn:microsoft.com/office/officeart/2005/8/layout/cycle6"/>
    <dgm:cxn modelId="{408A4BC3-54C7-4E11-B97A-33D5106CFEDA}" type="presParOf" srcId="{B4A82175-1575-4DA2-85D2-17EAD2A7691F}" destId="{7AD30F7E-4221-490F-BCD3-F5642AA47FCD}" srcOrd="23" destOrd="0" presId="urn:microsoft.com/office/officeart/2005/8/layout/cycle6"/>
    <dgm:cxn modelId="{5DE90673-6DFC-45ED-9CEF-3F7AE9F27B6F}" type="presParOf" srcId="{B4A82175-1575-4DA2-85D2-17EAD2A7691F}" destId="{F44021D8-C88B-4F98-BCBC-3DFE18ED14CA}" srcOrd="24" destOrd="0" presId="urn:microsoft.com/office/officeart/2005/8/layout/cycle6"/>
    <dgm:cxn modelId="{2FB7AE12-6B1E-42B2-865F-792EFA4581AB}" type="presParOf" srcId="{B4A82175-1575-4DA2-85D2-17EAD2A7691F}" destId="{BC1BE8FB-B523-41B1-954C-CBA8D6D9967D}" srcOrd="25" destOrd="0" presId="urn:microsoft.com/office/officeart/2005/8/layout/cycle6"/>
    <dgm:cxn modelId="{E57353FD-481B-4A85-A4FF-FD8C2DCC66A6}" type="presParOf" srcId="{B4A82175-1575-4DA2-85D2-17EAD2A7691F}" destId="{2690B002-65C1-4E48-85C5-8CE34C192357}" srcOrd="26" destOrd="0" presId="urn:microsoft.com/office/officeart/2005/8/layout/cycle6"/>
    <dgm:cxn modelId="{DC523E93-FB25-461B-BD56-ED3890FD6A99}" type="presParOf" srcId="{B4A82175-1575-4DA2-85D2-17EAD2A7691F}" destId="{69CDE625-870D-4ACE-894E-282F51863A87}" srcOrd="27" destOrd="0" presId="urn:microsoft.com/office/officeart/2005/8/layout/cycle6"/>
    <dgm:cxn modelId="{2D91CDF0-73AA-4143-AAD5-BD2436F5FC0B}" type="presParOf" srcId="{B4A82175-1575-4DA2-85D2-17EAD2A7691F}" destId="{E7DBABF2-602D-4634-A111-0A2D39BE1E2F}" srcOrd="28" destOrd="0" presId="urn:microsoft.com/office/officeart/2005/8/layout/cycle6"/>
    <dgm:cxn modelId="{4D2871D4-6BC7-406A-8D65-9E82E03EE224}" type="presParOf" srcId="{B4A82175-1575-4DA2-85D2-17EAD2A7691F}" destId="{BD4359CE-8061-422D-ADA2-31790F55DC59}" srcOrd="29" destOrd="0" presId="urn:microsoft.com/office/officeart/2005/8/layout/cycle6"/>
    <dgm:cxn modelId="{DE962EC4-B55F-45FE-8772-70636C73F1CE}" type="presParOf" srcId="{B4A82175-1575-4DA2-85D2-17EAD2A7691F}" destId="{83F20C59-B002-4256-8BEF-5082FD47CED7}" srcOrd="30" destOrd="0" presId="urn:microsoft.com/office/officeart/2005/8/layout/cycle6"/>
    <dgm:cxn modelId="{40F3877D-929C-4B6A-BE8F-8EB4F8144BFA}" type="presParOf" srcId="{B4A82175-1575-4DA2-85D2-17EAD2A7691F}" destId="{6BD823C5-3070-425F-B628-D57C2A586B0B}" srcOrd="31" destOrd="0" presId="urn:microsoft.com/office/officeart/2005/8/layout/cycle6"/>
    <dgm:cxn modelId="{C3D84599-48FB-47F8-A5F6-944382BA3ECD}" type="presParOf" srcId="{B4A82175-1575-4DA2-85D2-17EAD2A7691F}" destId="{E483836B-E87A-428F-B8F1-02350C3299FC}" srcOrd="32" destOrd="0" presId="urn:microsoft.com/office/officeart/2005/8/layout/cycle6"/>
    <dgm:cxn modelId="{2517515F-D3AB-4845-9CC0-941A0C728C90}" type="presParOf" srcId="{B4A82175-1575-4DA2-85D2-17EAD2A7691F}" destId="{A16AAA37-5C31-4FC3-AE23-BD36A54478E6}" srcOrd="33" destOrd="0" presId="urn:microsoft.com/office/officeart/2005/8/layout/cycle6"/>
    <dgm:cxn modelId="{A50C2785-A845-4B79-BD24-1B829F83A36A}" type="presParOf" srcId="{B4A82175-1575-4DA2-85D2-17EAD2A7691F}" destId="{C4940D35-680D-4976-98B3-22A5A47A01C5}" srcOrd="34" destOrd="0" presId="urn:microsoft.com/office/officeart/2005/8/layout/cycle6"/>
    <dgm:cxn modelId="{3D74D5B3-A9DD-41B8-BDB4-95C4850D2D2A}" type="presParOf" srcId="{B4A82175-1575-4DA2-85D2-17EAD2A7691F}" destId="{795AEBE1-22CC-4F9C-8761-DD97A5C4B2E3}" srcOrd="3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20880" cy="3112120"/>
        <a:chOff x="0" y="0"/>
        <a:chExt cx="7920880" cy="3112120"/>
      </a:xfrm>
    </dsp:grpSpPr>
    <dsp:sp modelId="{2B58F002-82DB-4CBC-AA3B-8D687FD72CB8}">
      <dsp:nvSpPr>
        <dsp:cNvPr id="3" name="同侧圆角矩形 2"/>
        <dsp:cNvSpPr/>
      </dsp:nvSpPr>
      <dsp:spPr bwMode="white">
        <a:xfrm>
          <a:off x="0" y="672979"/>
          <a:ext cx="1766161" cy="1766161"/>
        </a:xfrm>
        <a:prstGeom prst="round2Same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5400" tIns="25400" rIns="25400" bIns="254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ea typeface="黑体" pitchFamily="49" charset="-122"/>
            </a:rPr>
            <a:t>请求分页存储管理技术</a:t>
          </a:r>
          <a:endParaRPr lang="zh-CN" altLang="en-US" sz="2000" dirty="0"/>
        </a:p>
      </dsp:txBody>
      <dsp:txXfrm>
        <a:off x="0" y="672979"/>
        <a:ext cx="1766161" cy="1766161"/>
      </dsp:txXfrm>
    </dsp:sp>
    <dsp:sp modelId="{2B3222D1-8464-4A56-AD19-845A8227FBF7}">
      <dsp:nvSpPr>
        <dsp:cNvPr id="4" name="加号 3"/>
        <dsp:cNvSpPr/>
      </dsp:nvSpPr>
      <dsp:spPr bwMode="white">
        <a:xfrm>
          <a:off x="1909574" y="1043873"/>
          <a:ext cx="1024374" cy="1024374"/>
        </a:xfrm>
        <a:prstGeom prst="mathPlus">
          <a:avLst/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000"/>
        </a:p>
      </dsp:txBody>
      <dsp:txXfrm>
        <a:off x="1909574" y="1043873"/>
        <a:ext cx="1024374" cy="1024374"/>
      </dsp:txXfrm>
    </dsp:sp>
    <dsp:sp modelId="{F0017E54-5AD6-4F3F-8440-D6E3A388EEB2}">
      <dsp:nvSpPr>
        <dsp:cNvPr id="5" name="同侧圆角矩形 4"/>
        <dsp:cNvSpPr/>
      </dsp:nvSpPr>
      <dsp:spPr bwMode="white">
        <a:xfrm>
          <a:off x="3077359" y="672979"/>
          <a:ext cx="1766161" cy="1766161"/>
        </a:xfrm>
        <a:prstGeom prst="round2Same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25400" tIns="25400" rIns="25400" bIns="254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ea typeface="黑体" pitchFamily="49" charset="-122"/>
            </a:rPr>
            <a:t>请求分段存储管理技术</a:t>
          </a:r>
          <a:endParaRPr lang="zh-CN" altLang="en-US" sz="2000" dirty="0"/>
        </a:p>
      </dsp:txBody>
      <dsp:txXfrm>
        <a:off x="3077359" y="672979"/>
        <a:ext cx="1766161" cy="1766161"/>
      </dsp:txXfrm>
    </dsp:sp>
    <dsp:sp modelId="{8259772E-29F7-4548-93B0-225D183A854E}">
      <dsp:nvSpPr>
        <dsp:cNvPr id="6" name="右箭头 5"/>
        <dsp:cNvSpPr/>
      </dsp:nvSpPr>
      <dsp:spPr bwMode="white">
        <a:xfrm>
          <a:off x="4986933" y="1043873"/>
          <a:ext cx="1024374" cy="1024374"/>
        </a:xfrm>
        <a:prstGeom prst="rightArrow">
          <a:avLst/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000"/>
        </a:p>
      </dsp:txBody>
      <dsp:txXfrm>
        <a:off x="4986933" y="1043873"/>
        <a:ext cx="1024374" cy="1024374"/>
      </dsp:txXfrm>
    </dsp:sp>
    <dsp:sp modelId="{0AB1E545-5C21-4BA2-A792-C6957A98251F}">
      <dsp:nvSpPr>
        <dsp:cNvPr id="7" name="同侧圆角矩形 6"/>
        <dsp:cNvSpPr/>
      </dsp:nvSpPr>
      <dsp:spPr bwMode="white">
        <a:xfrm>
          <a:off x="6154719" y="672979"/>
          <a:ext cx="1766161" cy="1766161"/>
        </a:xfrm>
        <a:prstGeom prst="round2Same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25400" tIns="25400" rIns="25400" bIns="254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ea typeface="黑体" pitchFamily="49" charset="-122"/>
            </a:rPr>
            <a:t>请求段页式存储管理技术</a:t>
          </a:r>
          <a:endParaRPr lang="zh-CN" altLang="en-US" sz="2000" dirty="0"/>
        </a:p>
      </dsp:txBody>
      <dsp:txXfrm>
        <a:off x="6154719" y="672979"/>
        <a:ext cx="1766161" cy="1766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C6686-10CA-45BF-A4FD-546410B00F75}">
      <dsp:nvSpPr>
        <dsp:cNvPr id="0" name=""/>
        <dsp:cNvSpPr/>
      </dsp:nvSpPr>
      <dsp:spPr>
        <a:xfrm>
          <a:off x="1349045" y="1934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A</a:t>
          </a:r>
          <a:endParaRPr lang="zh-CN" altLang="en-US" sz="1000" kern="1200" dirty="0"/>
        </a:p>
      </dsp:txBody>
      <dsp:txXfrm>
        <a:off x="1361659" y="14548"/>
        <a:ext cx="372305" cy="233169"/>
      </dsp:txXfrm>
    </dsp:sp>
    <dsp:sp modelId="{2E5DABAA-CF24-4DAF-848A-F8C4F12407F7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474143" y="16002"/>
              </a:moveTo>
              <a:arcTo wR="1272938" hR="1272938" stAng="16745670" swAng="65436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1568D-1B34-4500-82E5-16A81097835B}">
      <dsp:nvSpPr>
        <dsp:cNvPr id="0" name=""/>
        <dsp:cNvSpPr/>
      </dsp:nvSpPr>
      <dsp:spPr>
        <a:xfrm>
          <a:off x="1985514" y="172475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405888"/>
                <a:satOff val="2445"/>
                <a:lumOff val="196"/>
                <a:alphaOff val="0"/>
                <a:shade val="51000"/>
                <a:satMod val="130000"/>
              </a:schemeClr>
            </a:gs>
            <a:gs pos="80000">
              <a:schemeClr val="accent4">
                <a:hueOff val="-405888"/>
                <a:satOff val="2445"/>
                <a:lumOff val="196"/>
                <a:alphaOff val="0"/>
                <a:shade val="93000"/>
                <a:satMod val="130000"/>
              </a:schemeClr>
            </a:gs>
            <a:gs pos="100000">
              <a:schemeClr val="accent4">
                <a:hueOff val="-405888"/>
                <a:satOff val="2445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</a:t>
          </a:r>
          <a:endParaRPr lang="zh-CN" altLang="en-US" sz="1000" kern="1200" dirty="0"/>
        </a:p>
      </dsp:txBody>
      <dsp:txXfrm>
        <a:off x="1998128" y="185089"/>
        <a:ext cx="372305" cy="233169"/>
      </dsp:txXfrm>
    </dsp:sp>
    <dsp:sp modelId="{FF0002C1-082B-4BAE-A4C3-585BDCD1A0C7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095643" y="301584"/>
              </a:moveTo>
              <a:arcTo wR="1272938" hR="1272938" stAng="18615809" swAng="757846"/>
            </a:path>
          </a:pathLst>
        </a:custGeom>
        <a:noFill/>
        <a:ln w="9525" cap="flat" cmpd="sng" algn="ctr">
          <a:solidFill>
            <a:schemeClr val="accent4">
              <a:hueOff val="-405888"/>
              <a:satOff val="2445"/>
              <a:lumOff val="19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DF3B4-27C0-4893-9B0C-F67DF4663861}">
      <dsp:nvSpPr>
        <dsp:cNvPr id="0" name=""/>
        <dsp:cNvSpPr/>
      </dsp:nvSpPr>
      <dsp:spPr>
        <a:xfrm>
          <a:off x="2451442" y="638403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811776"/>
                <a:satOff val="4891"/>
                <a:lumOff val="392"/>
                <a:alphaOff val="0"/>
                <a:shade val="51000"/>
                <a:satMod val="130000"/>
              </a:schemeClr>
            </a:gs>
            <a:gs pos="80000">
              <a:schemeClr val="accent4">
                <a:hueOff val="-811776"/>
                <a:satOff val="4891"/>
                <a:lumOff val="392"/>
                <a:alphaOff val="0"/>
                <a:shade val="93000"/>
                <a:satMod val="130000"/>
              </a:schemeClr>
            </a:gs>
            <a:gs pos="100000">
              <a:schemeClr val="accent4">
                <a:hueOff val="-811776"/>
                <a:satOff val="4891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</a:t>
          </a:r>
          <a:endParaRPr lang="zh-CN" altLang="en-US" sz="1000" kern="1200" dirty="0"/>
        </a:p>
      </dsp:txBody>
      <dsp:txXfrm>
        <a:off x="2464056" y="651017"/>
        <a:ext cx="372305" cy="233169"/>
      </dsp:txXfrm>
    </dsp:sp>
    <dsp:sp modelId="{9256C518-EB68-4FA9-A167-169590A5B63D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441987" y="769254"/>
              </a:moveTo>
              <a:arcTo wR="1272938" hR="1272938" stAng="20201473" swAng="1038453"/>
            </a:path>
          </a:pathLst>
        </a:custGeom>
        <a:noFill/>
        <a:ln w="9525" cap="flat" cmpd="sng" algn="ctr">
          <a:solidFill>
            <a:schemeClr val="accent4">
              <a:hueOff val="-811776"/>
              <a:satOff val="4891"/>
              <a:lumOff val="39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677CC-5902-4756-8C4C-32AA8312925C}">
      <dsp:nvSpPr>
        <dsp:cNvPr id="0" name=""/>
        <dsp:cNvSpPr/>
      </dsp:nvSpPr>
      <dsp:spPr>
        <a:xfrm>
          <a:off x="2621984" y="1274872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1217664"/>
                <a:satOff val="7336"/>
                <a:lumOff val="588"/>
                <a:alphaOff val="0"/>
                <a:shade val="51000"/>
                <a:satMod val="130000"/>
              </a:schemeClr>
            </a:gs>
            <a:gs pos="80000">
              <a:schemeClr val="accent4">
                <a:hueOff val="-1217664"/>
                <a:satOff val="7336"/>
                <a:lumOff val="588"/>
                <a:alphaOff val="0"/>
                <a:shade val="93000"/>
                <a:satMod val="130000"/>
              </a:schemeClr>
            </a:gs>
            <a:gs pos="100000">
              <a:schemeClr val="accent4">
                <a:hueOff val="-1217664"/>
                <a:satOff val="7336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</a:t>
          </a:r>
          <a:endParaRPr lang="zh-CN" altLang="en-US" sz="1000" kern="1200" dirty="0"/>
        </a:p>
      </dsp:txBody>
      <dsp:txXfrm>
        <a:off x="2634598" y="1287486"/>
        <a:ext cx="372305" cy="233169"/>
      </dsp:txXfrm>
    </dsp:sp>
    <dsp:sp modelId="{80A77714-B57F-4E49-8CE4-598B78291A12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538901" y="1406024"/>
              </a:moveTo>
              <a:arcTo wR="1272938" hR="1272938" stAng="360074" swAng="1038453"/>
            </a:path>
          </a:pathLst>
        </a:custGeom>
        <a:noFill/>
        <a:ln w="9525" cap="flat" cmpd="sng" algn="ctr">
          <a:solidFill>
            <a:schemeClr val="accent4">
              <a:hueOff val="-1217664"/>
              <a:satOff val="7336"/>
              <a:lumOff val="58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031F9-0712-4DBD-9964-F15F9676AFB7}">
      <dsp:nvSpPr>
        <dsp:cNvPr id="0" name=""/>
        <dsp:cNvSpPr/>
      </dsp:nvSpPr>
      <dsp:spPr>
        <a:xfrm>
          <a:off x="2451442" y="1911342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1623553"/>
                <a:satOff val="9781"/>
                <a:lumOff val="784"/>
                <a:alphaOff val="0"/>
                <a:shade val="51000"/>
                <a:satMod val="130000"/>
              </a:schemeClr>
            </a:gs>
            <a:gs pos="80000">
              <a:schemeClr val="accent4">
                <a:hueOff val="-1623553"/>
                <a:satOff val="9781"/>
                <a:lumOff val="784"/>
                <a:alphaOff val="0"/>
                <a:shade val="93000"/>
                <a:satMod val="130000"/>
              </a:schemeClr>
            </a:gs>
            <a:gs pos="100000">
              <a:schemeClr val="accent4">
                <a:hueOff val="-1623553"/>
                <a:satOff val="9781"/>
                <a:lumOff val="78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E</a:t>
          </a:r>
          <a:endParaRPr lang="zh-CN" altLang="en-US" sz="1000" kern="1200" dirty="0"/>
        </a:p>
      </dsp:txBody>
      <dsp:txXfrm>
        <a:off x="2464056" y="1923956"/>
        <a:ext cx="372305" cy="233169"/>
      </dsp:txXfrm>
    </dsp:sp>
    <dsp:sp modelId="{0516E93B-847B-4FF4-8FF9-2415B50C4106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288137" y="2040887"/>
              </a:moveTo>
              <a:arcTo wR="1272938" hR="1272938" stAng="2226345" swAng="757846"/>
            </a:path>
          </a:pathLst>
        </a:custGeom>
        <a:noFill/>
        <a:ln w="9525" cap="flat" cmpd="sng" algn="ctr">
          <a:solidFill>
            <a:schemeClr val="accent4">
              <a:hueOff val="-1623553"/>
              <a:satOff val="9781"/>
              <a:lumOff val="78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CA565-6FED-43FA-B352-1F5A7E76E3B3}">
      <dsp:nvSpPr>
        <dsp:cNvPr id="0" name=""/>
        <dsp:cNvSpPr/>
      </dsp:nvSpPr>
      <dsp:spPr>
        <a:xfrm>
          <a:off x="1985514" y="2377270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2029441"/>
                <a:satOff val="12227"/>
                <a:lumOff val="980"/>
                <a:alphaOff val="0"/>
                <a:shade val="51000"/>
                <a:satMod val="130000"/>
              </a:schemeClr>
            </a:gs>
            <a:gs pos="80000">
              <a:schemeClr val="accent4">
                <a:hueOff val="-2029441"/>
                <a:satOff val="12227"/>
                <a:lumOff val="980"/>
                <a:alphaOff val="0"/>
                <a:shade val="93000"/>
                <a:satMod val="130000"/>
              </a:schemeClr>
            </a:gs>
            <a:gs pos="100000">
              <a:schemeClr val="accent4">
                <a:hueOff val="-2029441"/>
                <a:satOff val="12227"/>
                <a:lumOff val="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F</a:t>
          </a:r>
          <a:endParaRPr lang="zh-CN" altLang="en-US" sz="1000" kern="1200" dirty="0"/>
        </a:p>
      </dsp:txBody>
      <dsp:txXfrm>
        <a:off x="1998128" y="2389884"/>
        <a:ext cx="372305" cy="233169"/>
      </dsp:txXfrm>
    </dsp:sp>
    <dsp:sp modelId="{F45DB9CF-582E-457B-ABD8-F6E54A4C5A59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708322" y="2469104"/>
              </a:moveTo>
              <a:arcTo wR="1272938" hR="1272938" stAng="4199963" swAng="654367"/>
            </a:path>
          </a:pathLst>
        </a:custGeom>
        <a:noFill/>
        <a:ln w="9525" cap="flat" cmpd="sng" algn="ctr">
          <a:solidFill>
            <a:schemeClr val="accent4">
              <a:hueOff val="-2029441"/>
              <a:satOff val="12227"/>
              <a:lumOff val="98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D2C34-7427-4304-8923-FCA6F376511F}">
      <dsp:nvSpPr>
        <dsp:cNvPr id="0" name=""/>
        <dsp:cNvSpPr/>
      </dsp:nvSpPr>
      <dsp:spPr>
        <a:xfrm>
          <a:off x="1349045" y="2547811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2435329"/>
                <a:satOff val="14672"/>
                <a:lumOff val="1176"/>
                <a:alphaOff val="0"/>
                <a:shade val="51000"/>
                <a:satMod val="130000"/>
              </a:schemeClr>
            </a:gs>
            <a:gs pos="80000">
              <a:schemeClr val="accent4">
                <a:hueOff val="-2435329"/>
                <a:satOff val="14672"/>
                <a:lumOff val="1176"/>
                <a:alphaOff val="0"/>
                <a:shade val="93000"/>
                <a:satMod val="130000"/>
              </a:schemeClr>
            </a:gs>
            <a:gs pos="100000">
              <a:schemeClr val="accent4">
                <a:hueOff val="-2435329"/>
                <a:satOff val="14672"/>
                <a:lumOff val="11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G</a:t>
          </a:r>
          <a:endParaRPr lang="zh-CN" altLang="en-US" sz="1000" kern="1200" dirty="0"/>
        </a:p>
      </dsp:txBody>
      <dsp:txXfrm>
        <a:off x="1361659" y="2560425"/>
        <a:ext cx="372305" cy="233169"/>
      </dsp:txXfrm>
    </dsp:sp>
    <dsp:sp modelId="{C2A02E94-9DBF-4B8E-859A-3AA010B42071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071733" y="2529875"/>
              </a:moveTo>
              <a:arcTo wR="1272938" hR="1272938" stAng="5945670" swAng="654367"/>
            </a:path>
          </a:pathLst>
        </a:custGeom>
        <a:noFill/>
        <a:ln w="9525" cap="flat" cmpd="sng" algn="ctr">
          <a:solidFill>
            <a:schemeClr val="accent4">
              <a:hueOff val="-2435329"/>
              <a:satOff val="14672"/>
              <a:lumOff val="117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61D5E-09A3-4B90-961B-7B478298EA5F}">
      <dsp:nvSpPr>
        <dsp:cNvPr id="0" name=""/>
        <dsp:cNvSpPr/>
      </dsp:nvSpPr>
      <dsp:spPr>
        <a:xfrm>
          <a:off x="712576" y="2377270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2841217"/>
                <a:satOff val="17118"/>
                <a:lumOff val="1372"/>
                <a:alphaOff val="0"/>
                <a:shade val="51000"/>
                <a:satMod val="130000"/>
              </a:schemeClr>
            </a:gs>
            <a:gs pos="80000">
              <a:schemeClr val="accent4">
                <a:hueOff val="-2841217"/>
                <a:satOff val="17118"/>
                <a:lumOff val="1372"/>
                <a:alphaOff val="0"/>
                <a:shade val="93000"/>
                <a:satMod val="130000"/>
              </a:schemeClr>
            </a:gs>
            <a:gs pos="100000">
              <a:schemeClr val="accent4">
                <a:hueOff val="-2841217"/>
                <a:satOff val="17118"/>
                <a:lumOff val="13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</a:t>
          </a:r>
          <a:endParaRPr lang="zh-CN" altLang="en-US" sz="1000" kern="1200" dirty="0"/>
        </a:p>
      </dsp:txBody>
      <dsp:txXfrm>
        <a:off x="725190" y="2389884"/>
        <a:ext cx="372305" cy="233169"/>
      </dsp:txXfrm>
    </dsp:sp>
    <dsp:sp modelId="{7AD30F7E-4221-490F-BCD3-F5642AA47FCD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450233" y="2244293"/>
              </a:moveTo>
              <a:arcTo wR="1272938" hR="1272938" stAng="7815809" swAng="757846"/>
            </a:path>
          </a:pathLst>
        </a:custGeom>
        <a:noFill/>
        <a:ln w="9525" cap="flat" cmpd="sng" algn="ctr">
          <a:solidFill>
            <a:schemeClr val="accent4">
              <a:hueOff val="-2841217"/>
              <a:satOff val="17118"/>
              <a:lumOff val="137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021D8-C88B-4F98-BCBC-3DFE18ED14CA}">
      <dsp:nvSpPr>
        <dsp:cNvPr id="0" name=""/>
        <dsp:cNvSpPr/>
      </dsp:nvSpPr>
      <dsp:spPr>
        <a:xfrm>
          <a:off x="246648" y="1911342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3247105"/>
                <a:satOff val="19563"/>
                <a:lumOff val="1568"/>
                <a:alphaOff val="0"/>
                <a:shade val="51000"/>
                <a:satMod val="130000"/>
              </a:schemeClr>
            </a:gs>
            <a:gs pos="80000">
              <a:schemeClr val="accent4">
                <a:hueOff val="-3247105"/>
                <a:satOff val="19563"/>
                <a:lumOff val="1568"/>
                <a:alphaOff val="0"/>
                <a:shade val="93000"/>
                <a:satMod val="130000"/>
              </a:schemeClr>
            </a:gs>
            <a:gs pos="100000">
              <a:schemeClr val="accent4">
                <a:hueOff val="-3247105"/>
                <a:satOff val="19563"/>
                <a:lumOff val="15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I</a:t>
          </a:r>
          <a:endParaRPr lang="zh-CN" altLang="en-US" sz="1000" kern="1200" dirty="0"/>
        </a:p>
      </dsp:txBody>
      <dsp:txXfrm>
        <a:off x="259262" y="1923956"/>
        <a:ext cx="372305" cy="233169"/>
      </dsp:txXfrm>
    </dsp:sp>
    <dsp:sp modelId="{2690B002-65C1-4E48-85C5-8CE34C192357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103889" y="1776622"/>
              </a:moveTo>
              <a:arcTo wR="1272938" hR="1272938" stAng="9401473" swAng="1038453"/>
            </a:path>
          </a:pathLst>
        </a:custGeom>
        <a:noFill/>
        <a:ln w="9525" cap="flat" cmpd="sng" algn="ctr">
          <a:solidFill>
            <a:schemeClr val="accent4">
              <a:hueOff val="-3247105"/>
              <a:satOff val="19563"/>
              <a:lumOff val="156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DE625-870D-4ACE-894E-282F51863A87}">
      <dsp:nvSpPr>
        <dsp:cNvPr id="0" name=""/>
        <dsp:cNvSpPr/>
      </dsp:nvSpPr>
      <dsp:spPr>
        <a:xfrm>
          <a:off x="76106" y="1274872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3652993"/>
                <a:satOff val="22008"/>
                <a:lumOff val="1764"/>
                <a:alphaOff val="0"/>
                <a:shade val="51000"/>
                <a:satMod val="130000"/>
              </a:schemeClr>
            </a:gs>
            <a:gs pos="80000">
              <a:schemeClr val="accent4">
                <a:hueOff val="-3652993"/>
                <a:satOff val="22008"/>
                <a:lumOff val="1764"/>
                <a:alphaOff val="0"/>
                <a:shade val="93000"/>
                <a:satMod val="130000"/>
              </a:schemeClr>
            </a:gs>
            <a:gs pos="100000">
              <a:schemeClr val="accent4">
                <a:hueOff val="-3652993"/>
                <a:satOff val="22008"/>
                <a:lumOff val="17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J</a:t>
          </a:r>
          <a:endParaRPr lang="zh-CN" altLang="en-US" sz="1000" kern="1200" dirty="0"/>
        </a:p>
      </dsp:txBody>
      <dsp:txXfrm>
        <a:off x="88720" y="1287486"/>
        <a:ext cx="372305" cy="233169"/>
      </dsp:txXfrm>
    </dsp:sp>
    <dsp:sp modelId="{BD4359CE-8061-422D-ADA2-31790F55DC59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6976" y="1139853"/>
              </a:moveTo>
              <a:arcTo wR="1272938" hR="1272938" stAng="11160074" swAng="1038453"/>
            </a:path>
          </a:pathLst>
        </a:custGeom>
        <a:noFill/>
        <a:ln w="9525" cap="flat" cmpd="sng" algn="ctr">
          <a:solidFill>
            <a:schemeClr val="accent4">
              <a:hueOff val="-3652993"/>
              <a:satOff val="22008"/>
              <a:lumOff val="176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20C59-B002-4256-8BEF-5082FD47CED7}">
      <dsp:nvSpPr>
        <dsp:cNvPr id="0" name=""/>
        <dsp:cNvSpPr/>
      </dsp:nvSpPr>
      <dsp:spPr>
        <a:xfrm>
          <a:off x="246648" y="638403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4058882"/>
                <a:satOff val="24454"/>
                <a:lumOff val="1960"/>
                <a:alphaOff val="0"/>
                <a:shade val="51000"/>
                <a:satMod val="130000"/>
              </a:schemeClr>
            </a:gs>
            <a:gs pos="80000">
              <a:schemeClr val="accent4">
                <a:hueOff val="-4058882"/>
                <a:satOff val="24454"/>
                <a:lumOff val="1960"/>
                <a:alphaOff val="0"/>
                <a:shade val="93000"/>
                <a:satMod val="130000"/>
              </a:schemeClr>
            </a:gs>
            <a:gs pos="100000">
              <a:schemeClr val="accent4">
                <a:hueOff val="-4058882"/>
                <a:satOff val="24454"/>
                <a:lumOff val="19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K</a:t>
          </a:r>
          <a:endParaRPr lang="zh-CN" altLang="en-US" sz="1000" kern="1200" dirty="0"/>
        </a:p>
      </dsp:txBody>
      <dsp:txXfrm>
        <a:off x="259262" y="651017"/>
        <a:ext cx="372305" cy="233169"/>
      </dsp:txXfrm>
    </dsp:sp>
    <dsp:sp modelId="{E483836B-E87A-428F-B8F1-02350C3299FC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257740" y="504990"/>
              </a:moveTo>
              <a:arcTo wR="1272938" hR="1272938" stAng="13026345" swAng="757846"/>
            </a:path>
          </a:pathLst>
        </a:custGeom>
        <a:noFill/>
        <a:ln w="9525" cap="flat" cmpd="sng" algn="ctr">
          <a:solidFill>
            <a:schemeClr val="accent4">
              <a:hueOff val="-4058882"/>
              <a:satOff val="24454"/>
              <a:lumOff val="196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AAA37-5C31-4FC3-AE23-BD36A54478E6}">
      <dsp:nvSpPr>
        <dsp:cNvPr id="0" name=""/>
        <dsp:cNvSpPr/>
      </dsp:nvSpPr>
      <dsp:spPr>
        <a:xfrm>
          <a:off x="712576" y="172475"/>
          <a:ext cx="397533" cy="258397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</a:t>
          </a:r>
          <a:endParaRPr lang="zh-CN" altLang="en-US" sz="1000" kern="1200" dirty="0"/>
        </a:p>
      </dsp:txBody>
      <dsp:txXfrm>
        <a:off x="725190" y="185089"/>
        <a:ext cx="372305" cy="233169"/>
      </dsp:txXfrm>
    </dsp:sp>
    <dsp:sp modelId="{795AEBE1-22CC-4F9C-8761-DD97A5C4B2E3}">
      <dsp:nvSpPr>
        <dsp:cNvPr id="0" name=""/>
        <dsp:cNvSpPr/>
      </dsp:nvSpPr>
      <dsp:spPr>
        <a:xfrm>
          <a:off x="274873" y="131132"/>
          <a:ext cx="2545877" cy="2545877"/>
        </a:xfrm>
        <a:custGeom>
          <a:avLst/>
          <a:gdLst/>
          <a:ahLst/>
          <a:cxnLst/>
          <a:rect l="0" t="0" r="0" b="0"/>
          <a:pathLst>
            <a:path>
              <a:moveTo>
                <a:pt x="837555" y="76772"/>
              </a:moveTo>
              <a:arcTo wR="1272938" hR="1272938" stAng="14999963" swAng="654367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140C796-8955-4C77-8103-20604B4F3CA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1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D3E7D47-F9AE-4F88-8C1B-9167DA66B3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操作系统系统原理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kumimoji="0" lang="zh-CN" altLang="en-US">
                <a:solidFill>
                  <a:prstClr val="black">
                    <a:tint val="75000"/>
                  </a:prstClr>
                </a:solidFill>
              </a:rPr>
            </a:fld>
            <a:endParaRPr kumimoji="0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kumimoji="0" lang="zh-CN" altLang="en-US">
                <a:solidFill>
                  <a:prstClr val="black">
                    <a:tint val="75000"/>
                  </a:prstClr>
                </a:solidFill>
              </a:rPr>
            </a:fld>
            <a:endParaRPr kumimoji="0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Times New Roman" panose="02020603050405020304" pitchFamily="18" charset="0"/>
          <a:ea typeface="黑体" pitchFamily="49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Times New Roman" panose="02020603050405020304" pitchFamily="18" charset="0"/>
          <a:ea typeface="黑体" pitchFamily="49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imes New Roman" panose="02020603050405020304" pitchFamily="18" charset="0"/>
          <a:ea typeface="黑体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imes New Roman" panose="02020603050405020304" pitchFamily="18" charset="0"/>
          <a:ea typeface="黑体" pitchFamily="49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imes New Roman" panose="02020603050405020304" pitchFamily="18" charset="0"/>
          <a:ea typeface="黑体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6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8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27584" y="1124744"/>
            <a:ext cx="77048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kumimoji="0" lang="en-US" altLang="zh-CN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3</a:t>
            </a:r>
            <a:r>
              <a:rPr kumimoji="0"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章 数据存储与管理</a:t>
            </a:r>
            <a:endParaRPr kumimoji="0" lang="zh-CN" altLang="en-US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2924944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1F497D"/>
                </a:solidFill>
                <a:latin typeface="Arial" panose="020B0604020202020204" pitchFamily="34" charset="0"/>
                <a:ea typeface="华文琥珀" pitchFamily="2" charset="-122"/>
              </a:rPr>
              <a:t>电子科技大学</a:t>
            </a:r>
            <a:endParaRPr kumimoji="0" lang="en-US" altLang="zh-CN" sz="3200" b="1" dirty="0">
              <a:solidFill>
                <a:srgbClr val="1F497D"/>
              </a:solidFill>
              <a:latin typeface="Arial" panose="020B0604020202020204" pitchFamily="34" charset="0"/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1F497D"/>
                </a:solidFill>
                <a:latin typeface="Arial" panose="020B0604020202020204" pitchFamily="34" charset="0"/>
                <a:ea typeface="华文琥珀" pitchFamily="2" charset="-122"/>
              </a:rPr>
              <a:t>计算机科学与工程学院</a:t>
            </a:r>
            <a:endParaRPr kumimoji="0"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华文琥珀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4941888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400" b="1" dirty="0">
                <a:solidFill>
                  <a:srgbClr val="CC6600"/>
                </a:solidFill>
                <a:latin typeface="Arial" panose="020B0604020202020204" pitchFamily="34" charset="0"/>
                <a:ea typeface="华文行楷" pitchFamily="2" charset="-122"/>
              </a:rPr>
              <a:t>李玉军</a:t>
            </a:r>
            <a:endParaRPr kumimoji="0" lang="zh-CN" altLang="en-US" sz="4400" b="1" dirty="0">
              <a:solidFill>
                <a:srgbClr val="CC6600"/>
              </a:solidFill>
              <a:latin typeface="Arial" panose="020B0604020202020204" pitchFamily="34" charset="0"/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725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虚拟存储系统需要的硬件支持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相当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数量的外存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容量的内存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请求分页或分段的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页表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段表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机制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缺页</a:t>
            </a:r>
            <a:r>
              <a:rPr lang="zh-CN" altLang="en-US" b="0" dirty="0">
                <a:ea typeface="楷体_GB2312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缺段</a:t>
            </a:r>
            <a:r>
              <a:rPr lang="zh-CN" altLang="en-US" b="0" dirty="0">
                <a:ea typeface="楷体_GB2312" pitchFamily="49" charset="-122"/>
              </a:rPr>
              <a:t>机构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地址变换</a:t>
            </a:r>
            <a:r>
              <a:rPr lang="zh-CN" altLang="en-US" b="0" dirty="0">
                <a:ea typeface="楷体_GB2312" pitchFamily="49" charset="-122"/>
              </a:rPr>
              <a:t>机构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常用的虚拟存储技术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请求分页存储管理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请求分段存储管理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请求段页式存储管理</a:t>
            </a:r>
            <a:endParaRPr lang="zh-CN" altLang="en-US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2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基本原理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建立在基本分页机制之上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程序的逻辑空间划分为若干固定大小的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物理内存划分为若干固定大小的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页框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页面可以载入任意页框</a:t>
            </a:r>
            <a:r>
              <a:rPr lang="en-US" altLang="zh-CN" sz="2400" b="0" dirty="0">
                <a:latin typeface="黑体"/>
                <a:ea typeface="楷体_GB2312" pitchFamily="49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页表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记录载入情况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请求调页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页面置换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功能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部分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页面载入内存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对换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机制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作为换入或换出的基本单位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2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/>
              <a:t>请求分页示例</a:t>
            </a:r>
            <a:endParaRPr lang="zh-CN" altLang="en-US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1648" r="10072" b="1259"/>
          <a:stretch>
            <a:fillRect/>
          </a:stretch>
        </p:blipFill>
        <p:spPr bwMode="auto">
          <a:xfrm>
            <a:off x="2123728" y="1591381"/>
            <a:ext cx="4906888" cy="450191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1347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052513"/>
            <a:ext cx="9001125" cy="5184775"/>
          </a:xfrm>
          <a:noFill/>
        </p:spPr>
        <p:txBody>
          <a:bodyPr/>
          <a:lstStyle/>
          <a:p>
            <a:pPr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请求分页存储管理系统的硬件支持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lvl="1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页表机制</a:t>
            </a:r>
            <a:endParaRPr lang="zh-CN" altLang="en-US" b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状态位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：用于指示该页是否已调入内存。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访问字段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：用于记录本页在一段时间内被访问的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次数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，或记录本页最近已有多长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未被访问。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修改位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：表示该页在调入内存后是否被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过。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外存地址：用于指出该页在外存上的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827088" y="2205038"/>
          <a:ext cx="77057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5" name="Visio" r:id="rId1" imgW="3644900" imgH="292100" progId="Visio.Drawing.11">
                  <p:embed/>
                </p:oleObj>
              </mc:Choice>
              <mc:Fallback>
                <p:oleObj name="Visio" r:id="rId1" imgW="3644900" imgH="2921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77057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3395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请求分页存储管理系统的硬件支持（续）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缺页中断机制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每当所要访问的页面不在内存时，便产生一缺页中断，请求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将所缺之页调入内存。缺页中断与普通中断相比，其特殊性表现在两个方面：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AutoNum type="circleNumDbPlain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在指令执行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期间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产生和处理中断信号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AutoNum type="circleNumDbPlain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一条指令在执行期间，可能产生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多次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缺页中断。</a:t>
            </a:r>
            <a:r>
              <a:rPr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6588125" y="2852738"/>
          <a:ext cx="2039938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4" name="Visio" r:id="rId1" imgW="1790700" imgH="2552700" progId="Visio.Drawing.11">
                  <p:embed/>
                </p:oleObj>
              </mc:Choice>
              <mc:Fallback>
                <p:oleObj name="Visio" r:id="rId1" imgW="1790700" imgH="25527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852738"/>
                        <a:ext cx="2039938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3395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请求分页存储管理系统的硬件支持（续）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缺页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中断机制流程示例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" t="1289" r="5911" b="995"/>
          <a:stretch>
            <a:fillRect/>
          </a:stretch>
        </p:blipFill>
        <p:spPr bwMode="auto">
          <a:xfrm>
            <a:off x="1763688" y="1988840"/>
            <a:ext cx="5040560" cy="4189847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544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请求分页存储管理系统的硬件支持（续）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地址转换机制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带快表的基本分页地址转换部分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缺页中断处理部分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页面换出部分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6" name="Object 6"/>
          <p:cNvGraphicFramePr>
            <a:graphicFrameLocks noChangeAspect="1"/>
          </p:cNvGraphicFramePr>
          <p:nvPr/>
        </p:nvGraphicFramePr>
        <p:xfrm>
          <a:off x="1187450" y="0"/>
          <a:ext cx="7554913" cy="668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0" name="Visio" r:id="rId1" imgW="6108700" imgH="5410200" progId="Visio.Drawing.11">
                  <p:embed/>
                </p:oleObj>
              </mc:Choice>
              <mc:Fallback>
                <p:oleObj name="Visio" r:id="rId1" imgW="6108700" imgH="5410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0"/>
                        <a:ext cx="7554913" cy="668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6499" name="Rectangle 3"/>
          <p:cNvSpPr>
            <a:spLocks noGrp="1"/>
          </p:cNvSpPr>
          <p:nvPr>
            <p:ph type="body" idx="4294967295"/>
          </p:nvPr>
        </p:nvSpPr>
        <p:spPr>
          <a:xfrm>
            <a:off x="466725" y="1339850"/>
            <a:ext cx="8677275" cy="43211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地址转换练习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在缺页处理过程中，操作系统执行的操作可能是（）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Ａ 修改页表 　　Ｂ 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磁盘</a:t>
            </a:r>
            <a:r>
              <a:rPr lang="en-US" altLang="zh-CN" b="0" dirty="0" smtClean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　　Ｃ　分配页框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483" name="Rectangle 3"/>
          <p:cNvSpPr>
            <a:spLocks noGrp="1"/>
          </p:cNvSpPr>
          <p:nvPr>
            <p:ph type="body" idx="4294967295"/>
          </p:nvPr>
        </p:nvSpPr>
        <p:spPr>
          <a:xfrm>
            <a:off x="466725" y="1339850"/>
            <a:ext cx="8677275" cy="43211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页面分配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分配页面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如何为每个进程分配页面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调入页面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何时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调入页面，从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哪里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调入和调入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哪些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页面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置换页面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交换区如何组织，换出页面的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和换出实现方法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683568" y="1829048"/>
          <a:ext cx="7920880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3507" name="Rectangle 3"/>
          <p:cNvSpPr>
            <a:spLocks noGrp="1"/>
          </p:cNvSpPr>
          <p:nvPr>
            <p:ph type="body" idx="4294967295"/>
          </p:nvPr>
        </p:nvSpPr>
        <p:spPr>
          <a:xfrm>
            <a:off x="0" y="1125538"/>
            <a:ext cx="9144000" cy="5040312"/>
          </a:xfrm>
          <a:noFill/>
        </p:spPr>
        <p:txBody>
          <a:bodyPr/>
          <a:lstStyle/>
          <a:p>
            <a:pPr marL="533400" indent="-533400"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页面分配策略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固定分配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可变分配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置换策略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局部置换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全局置换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可组合出以下三种适用的策略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固定分配局部置换</a:t>
            </a:r>
            <a:r>
              <a:rPr lang="en-US" altLang="zh-CN" b="0" dirty="0"/>
              <a:t>(Fixed Allocation, Local Replacement)</a:t>
            </a:r>
            <a:r>
              <a:rPr lang="en-US" altLang="zh-CN" dirty="0"/>
              <a:t> </a:t>
            </a:r>
            <a:endParaRPr lang="en-US" altLang="zh-CN" b="0" dirty="0">
              <a:ea typeface="楷体_GB2312" pitchFamily="49" charset="-122"/>
            </a:endParaRPr>
          </a:p>
          <a:p>
            <a:pPr marL="914400" lvl="1" indent="-457200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可变分配局部置换</a:t>
            </a:r>
            <a:r>
              <a:rPr lang="en-US" altLang="zh-CN" b="0" dirty="0"/>
              <a:t>(Variable Allocation, Local Replacement)</a:t>
            </a:r>
            <a:r>
              <a:rPr lang="en-US" altLang="zh-CN" sz="2200" dirty="0"/>
              <a:t> </a:t>
            </a:r>
            <a:endParaRPr lang="en-US" altLang="zh-CN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可变分配全局置换</a:t>
            </a:r>
            <a:r>
              <a:rPr lang="en-US" altLang="zh-CN" b="0" dirty="0"/>
              <a:t>(Variable Allocation, Global Replacement)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33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4531" name="Rectangle 3"/>
          <p:cNvSpPr>
            <a:spLocks noGrp="1"/>
          </p:cNvSpPr>
          <p:nvPr>
            <p:ph type="body" idx="4294967295"/>
          </p:nvPr>
        </p:nvSpPr>
        <p:spPr>
          <a:xfrm>
            <a:off x="0" y="1123950"/>
            <a:ext cx="8893175" cy="5113338"/>
          </a:xfrm>
          <a:noFill/>
        </p:spPr>
        <p:txBody>
          <a:bodyPr/>
          <a:lstStyle/>
          <a:p>
            <a:pPr marL="533400" indent="-533400"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固定分配方式的页面分配算法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平均分配：与程序大小无关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若系统内的进程数为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，物理内存总页数为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，则每个进程的内存页数为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m/n</a:t>
            </a:r>
            <a:endParaRPr lang="en-US" altLang="zh-CN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按程序比例分配：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与程序的大小成正比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若系统内有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个进程，各个进程的页面数为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0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，物理内存总页数为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，则进程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分配的内存页数为：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0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*m/(s</a:t>
            </a:r>
            <a:r>
              <a:rPr lang="en-US" altLang="zh-CN" b="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+s</a:t>
            </a:r>
            <a:r>
              <a:rPr lang="en-US" altLang="zh-CN" b="0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0" dirty="0">
                <a:latin typeface="黑体"/>
                <a:ea typeface="楷体_GB2312" pitchFamily="49" charset="-122"/>
              </a:rPr>
              <a:t>…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0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按优先权分配：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与程序的优先数成正比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若所有进程的优先数为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，则优先数为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的进程分配的内存页数为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m*p/n,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为物理内存的总页数。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4534" name="Line 6"/>
          <p:cNvSpPr>
            <a:spLocks noChangeShapeType="1"/>
          </p:cNvSpPr>
          <p:nvPr/>
        </p:nvSpPr>
        <p:spPr bwMode="auto">
          <a:xfrm>
            <a:off x="6227763" y="3284538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35" name="Line 7"/>
          <p:cNvSpPr>
            <a:spLocks noChangeShapeType="1"/>
          </p:cNvSpPr>
          <p:nvPr/>
        </p:nvSpPr>
        <p:spPr bwMode="auto">
          <a:xfrm flipV="1">
            <a:off x="6227763" y="4437063"/>
            <a:ext cx="9366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7308850" y="4292600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加权平均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4" grpId="0" animBg="1"/>
      <p:bldP spid="534535" grpId="0" animBg="1"/>
      <p:bldP spid="5345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5555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144000" cy="5040312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sz="3200" b="0" dirty="0">
                <a:ea typeface="黑体" pitchFamily="49" charset="-122"/>
              </a:rPr>
              <a:t>页面调入</a:t>
            </a:r>
            <a:endParaRPr lang="zh-CN" altLang="en-US" sz="3200" b="0" dirty="0">
              <a:ea typeface="黑体" pitchFamily="49" charset="-122"/>
            </a:endParaRPr>
          </a:p>
          <a:p>
            <a:pPr marL="914400" lvl="1" indent="-4572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itchFamily="49" charset="-122"/>
                <a:ea typeface="楷体_GB2312" pitchFamily="49" charset="-122"/>
              </a:rPr>
              <a:t>何时调入</a:t>
            </a:r>
            <a:endParaRPr lang="zh-CN" altLang="en-US" dirty="0">
              <a:latin typeface="黑体" pitchFamily="49" charset="-122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预调页策略：准确性不高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请求调页策略：系统开销较大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itchFamily="49" charset="-122"/>
                <a:ea typeface="楷体_GB2312" pitchFamily="49" charset="-122"/>
              </a:rPr>
              <a:t>调入哪些页面</a:t>
            </a:r>
            <a:endParaRPr lang="zh-CN" altLang="en-US" dirty="0">
              <a:latin typeface="黑体" pitchFamily="49" charset="-122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请求调页策略：调入发生缺页的页面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预调页策略：调入邻近页面</a:t>
            </a:r>
            <a:endParaRPr lang="zh-CN" altLang="en-US" dirty="0">
              <a:latin typeface="黑体" pitchFamily="49" charset="-122"/>
              <a:ea typeface="楷体_GB2312" pitchFamily="49" charset="-122"/>
            </a:endParaRPr>
          </a:p>
          <a:p>
            <a:pPr marL="914400" lvl="1" indent="-4572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itchFamily="49" charset="-122"/>
                <a:ea typeface="楷体_GB2312" pitchFamily="49" charset="-122"/>
              </a:rPr>
              <a:t>调页的位置</a:t>
            </a:r>
            <a:endParaRPr lang="zh-CN" altLang="en-US" dirty="0">
              <a:latin typeface="黑体" pitchFamily="49" charset="-122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对换区：修改过的页被换出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时写入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对换区，快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文件区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：未修改过的页面直接丢弃，稍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慢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en-US" altLang="zh-CN" sz="2400" b="0" dirty="0">
                <a:ea typeface="楷体_GB2312" pitchFamily="49" charset="-122"/>
              </a:rPr>
              <a:t>UNIX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方式：未修改过的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页面写入交换区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6579" name="Rectangle 3"/>
          <p:cNvSpPr>
            <a:spLocks noGrp="1"/>
          </p:cNvSpPr>
          <p:nvPr>
            <p:ph type="body" idx="4294967295"/>
          </p:nvPr>
        </p:nvSpPr>
        <p:spPr>
          <a:xfrm>
            <a:off x="0" y="1125538"/>
            <a:ext cx="9144000" cy="5040312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页面换出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换出页面的选择范围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通常为全局置换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换出页面的时机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调页且发现无空闲页框时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交换进程周期性检测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1379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144000" cy="5040312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页面置换的基本过程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查找所需页在磁盘上的位置</a:t>
            </a:r>
            <a:endParaRPr lang="zh-CN" altLang="en-US" b="0" dirty="0"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查找一个空闲页框</a:t>
            </a:r>
            <a:endParaRPr lang="zh-CN" altLang="en-US" b="0" dirty="0"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如果有空闲页框，就使用它；</a:t>
            </a:r>
            <a:endParaRPr lang="zh-CN" altLang="en-US" sz="2400" b="0" dirty="0"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如果没有空闲页框，就选择一个页面并淘汰之；</a:t>
            </a:r>
            <a:endParaRPr lang="zh-CN" altLang="en-US" sz="2400" b="0" dirty="0"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将淘汰页面的内容写到磁盘上，改变页表</a:t>
            </a:r>
            <a:endParaRPr lang="zh-CN" altLang="en-US" b="0" dirty="0"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将所需页读入（新）空闲页框，改变页表</a:t>
            </a:r>
            <a:endParaRPr lang="zh-CN" altLang="en-US" b="0" dirty="0"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重启用户进程</a:t>
            </a:r>
            <a:endParaRPr lang="zh-CN" altLang="en-US" b="0" dirty="0"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endParaRPr lang="en-US" altLang="zh-CN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1379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144000" cy="5040312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页面置换的基本</a:t>
            </a:r>
            <a:r>
              <a:rPr lang="zh-CN" altLang="en-US" b="0" dirty="0" smtClean="0">
                <a:ea typeface="黑体" pitchFamily="49" charset="-122"/>
              </a:rPr>
              <a:t>过程示意图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endParaRPr lang="en-US" altLang="zh-CN" b="0" dirty="0">
              <a:ea typeface="楷体_GB2312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352" r="888" b="1550"/>
          <a:stretch>
            <a:fillRect/>
          </a:stretch>
        </p:blipFill>
        <p:spPr bwMode="auto">
          <a:xfrm>
            <a:off x="1619672" y="1641001"/>
            <a:ext cx="6048672" cy="4524303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7603" name="Rectangle 3"/>
          <p:cNvSpPr>
            <a:spLocks noGrp="1"/>
          </p:cNvSpPr>
          <p:nvPr>
            <p:ph type="body" idx="4294967295"/>
          </p:nvPr>
        </p:nvSpPr>
        <p:spPr>
          <a:xfrm>
            <a:off x="0" y="1125538"/>
            <a:ext cx="9144000" cy="5040312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置换算法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概念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选择换出页面的算法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评价标准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页面的交换频率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设计目标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换出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不再访问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的页面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换出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最久不访问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的页面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设计原则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基于过去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的页面访问行为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预测将来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的页面访问行为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内容占位符 2"/>
          <p:cNvSpPr>
            <a:spLocks noGrp="1"/>
          </p:cNvSpPr>
          <p:nvPr>
            <p:ph idx="4294967295"/>
          </p:nvPr>
        </p:nvSpPr>
        <p:spPr>
          <a:xfrm>
            <a:off x="792163" y="1484313"/>
            <a:ext cx="8351837" cy="3889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最优置换算法（</a:t>
            </a:r>
            <a:r>
              <a:rPr lang="en-US" altLang="zh-CN" dirty="0"/>
              <a:t>OPT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先进先出置换算法（</a:t>
            </a:r>
            <a:r>
              <a:rPr lang="en-US" altLang="zh-CN" dirty="0"/>
              <a:t>FIFO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最近最久未使用算法（</a:t>
            </a:r>
            <a:r>
              <a:rPr lang="en-US" altLang="zh-CN" dirty="0"/>
              <a:t>LRU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时钟置换算法（</a:t>
            </a:r>
            <a:r>
              <a:rPr lang="en-US" altLang="zh-CN" dirty="0"/>
              <a:t>CLOCK</a:t>
            </a:r>
            <a:r>
              <a:rPr lang="zh-CN" altLang="en-US" dirty="0"/>
              <a:t>，</a:t>
            </a:r>
            <a:r>
              <a:rPr lang="en-US" altLang="zh-CN" dirty="0"/>
              <a:t>Not Recently Used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改进型时钟置换算法</a:t>
            </a:r>
            <a:endParaRPr lang="zh-CN" altLang="en-US" dirty="0"/>
          </a:p>
        </p:txBody>
      </p:sp>
      <p:sp>
        <p:nvSpPr>
          <p:cNvPr id="50278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36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36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r>
              <a:rPr kumimoji="0" lang="en-US" altLang="zh-CN" sz="36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36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置换算法</a:t>
            </a:r>
            <a:endParaRPr kumimoji="0" lang="zh-CN" altLang="en-US" sz="36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最优置换算法（</a:t>
            </a:r>
            <a:r>
              <a:rPr lang="en-US" altLang="zh-CN" sz="4000" b="1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4000" b="1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4835" name="内容占位符 2"/>
          <p:cNvSpPr>
            <a:spLocks noGrp="1"/>
          </p:cNvSpPr>
          <p:nvPr>
            <p:ph idx="4294967295"/>
          </p:nvPr>
        </p:nvSpPr>
        <p:spPr>
          <a:xfrm>
            <a:off x="647700" y="1484313"/>
            <a:ext cx="8496300" cy="446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基本思想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换出</a:t>
            </a:r>
            <a:r>
              <a:rPr lang="zh-CN" altLang="en-US" dirty="0">
                <a:solidFill>
                  <a:srgbClr val="FE0000"/>
                </a:solidFill>
                <a:ea typeface="楷体_GB2312" pitchFamily="49" charset="-122"/>
              </a:rPr>
              <a:t>不再访问</a:t>
            </a:r>
            <a:r>
              <a:rPr lang="zh-CN" altLang="en-US" b="0" dirty="0">
                <a:ea typeface="楷体_GB2312" pitchFamily="49" charset="-122"/>
              </a:rPr>
              <a:t>的页面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换出</a:t>
            </a:r>
            <a:r>
              <a:rPr lang="zh-CN" altLang="en-US" dirty="0">
                <a:solidFill>
                  <a:srgbClr val="FE0000"/>
                </a:solidFill>
                <a:ea typeface="楷体_GB2312" pitchFamily="49" charset="-122"/>
              </a:rPr>
              <a:t>最久不访问</a:t>
            </a:r>
            <a:r>
              <a:rPr lang="zh-CN" altLang="en-US" b="0" dirty="0">
                <a:ea typeface="楷体_GB2312" pitchFamily="49" charset="-122"/>
              </a:rPr>
              <a:t>的页面</a:t>
            </a:r>
            <a:endParaRPr lang="zh-CN" altLang="en-US" b="0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例子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 dirty="0">
                <a:ea typeface="楷体_GB2312" pitchFamily="49" charset="-122"/>
              </a:rPr>
              <a:t>              假设系统为某进程分配了</a:t>
            </a:r>
            <a:r>
              <a:rPr lang="en-US" altLang="zh-CN" sz="2400" dirty="0">
                <a:solidFill>
                  <a:srgbClr val="FE0000"/>
                </a:solidFill>
                <a:ea typeface="楷体_GB2312" pitchFamily="49" charset="-122"/>
              </a:rPr>
              <a:t>3</a:t>
            </a:r>
            <a:r>
              <a:rPr lang="zh-CN" altLang="en-US" sz="2400" b="0" dirty="0">
                <a:ea typeface="楷体_GB2312" pitchFamily="49" charset="-122"/>
              </a:rPr>
              <a:t>个页框，其页面走向如下：</a:t>
            </a:r>
            <a:endParaRPr lang="zh-CN" altLang="en-US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 dirty="0">
                <a:ea typeface="楷体_GB2312" pitchFamily="49" charset="-122"/>
              </a:rPr>
              <a:t>      </a:t>
            </a:r>
            <a:r>
              <a:rPr lang="en-US" altLang="zh-CN" sz="2400" b="0" dirty="0">
                <a:ea typeface="楷体_GB2312" pitchFamily="49" charset="-122"/>
              </a:rPr>
              <a:t>6   4   0   2   1   4   2   1   5   6   2   5   3   2   5   2   6   2   3   2</a:t>
            </a:r>
            <a:endParaRPr lang="en-US" altLang="zh-CN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0" dirty="0">
                <a:ea typeface="楷体_GB2312" pitchFamily="49" charset="-122"/>
              </a:rPr>
              <a:t>     </a:t>
            </a:r>
            <a:r>
              <a:rPr lang="zh-CN" altLang="en-US" sz="2400" b="0" dirty="0">
                <a:ea typeface="楷体_GB2312" pitchFamily="49" charset="-122"/>
              </a:rPr>
              <a:t>求采用</a:t>
            </a:r>
            <a:r>
              <a:rPr lang="en-US" altLang="zh-CN" sz="2400" b="0" dirty="0">
                <a:ea typeface="楷体_GB2312" pitchFamily="49" charset="-122"/>
              </a:rPr>
              <a:t>OPT</a:t>
            </a:r>
            <a:r>
              <a:rPr lang="zh-CN" altLang="en-US" sz="2400" b="0" dirty="0">
                <a:ea typeface="楷体_GB2312" pitchFamily="49" charset="-122"/>
              </a:rPr>
              <a:t>页面淘汰算法时缺页中断次数</a:t>
            </a:r>
            <a:r>
              <a:rPr lang="zh-CN" altLang="en-US" sz="2400" b="0" dirty="0"/>
              <a:t>。</a:t>
            </a:r>
            <a:endParaRPr lang="zh-CN" altLang="en-US" sz="2400" b="0" dirty="0"/>
          </a:p>
          <a:p>
            <a:pPr>
              <a:buFont typeface="Arial" panose="020B0604020202020204" pitchFamily="34" charset="0"/>
              <a:buNone/>
            </a:pPr>
            <a:endParaRPr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最优置换算法（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5859" name="内容占位符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964612" cy="4752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例子（续</a:t>
            </a:r>
            <a:r>
              <a:rPr lang="zh-CN" altLang="en-US" b="0" dirty="0"/>
              <a:t>）</a:t>
            </a:r>
            <a:endParaRPr lang="zh-CN" altLang="en-US" b="0" dirty="0"/>
          </a:p>
          <a:p>
            <a:pPr>
              <a:buFont typeface="Arial" panose="020B0604020202020204" pitchFamily="34" charset="0"/>
              <a:buNone/>
            </a:pPr>
            <a:endParaRPr lang="en-US" altLang="zh-CN" sz="2400" b="0" dirty="0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2411413" y="1844675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OPT </a:t>
            </a: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页面淘汰算法的缺页情况</a:t>
            </a:r>
            <a:endParaRPr kumimoji="0" lang="zh-CN" altLang="en-US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>
            <a:off x="2555875" y="4868863"/>
            <a:ext cx="4248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发生缺页中断的次数：</a:t>
            </a: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页面置换的次数为：</a:t>
            </a: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5862" name="Rectangle 6"/>
          <p:cNvSpPr>
            <a:spLocks noChangeArrowheads="1"/>
          </p:cNvSpPr>
          <p:nvPr/>
        </p:nvSpPr>
        <p:spPr bwMode="auto">
          <a:xfrm>
            <a:off x="971550" y="2492375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6   4   0   2   1   4   2   1   5   6   2   5   3   2   5   2   6   2   3   2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5863" name="Group 7"/>
          <p:cNvGraphicFramePr>
            <a:graphicFrameLocks noGrp="1"/>
          </p:cNvGraphicFramePr>
          <p:nvPr/>
        </p:nvGraphicFramePr>
        <p:xfrm>
          <a:off x="101441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873" name="Group 17"/>
          <p:cNvGraphicFramePr>
            <a:graphicFrameLocks noGrp="1"/>
          </p:cNvGraphicFramePr>
          <p:nvPr/>
        </p:nvGraphicFramePr>
        <p:xfrm>
          <a:off x="1403350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883" name="Group 27"/>
          <p:cNvGraphicFramePr>
            <a:graphicFrameLocks noGrp="1"/>
          </p:cNvGraphicFramePr>
          <p:nvPr/>
        </p:nvGraphicFramePr>
        <p:xfrm>
          <a:off x="1792288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893" name="Group 37"/>
          <p:cNvGraphicFramePr>
            <a:graphicFrameLocks noGrp="1"/>
          </p:cNvGraphicFramePr>
          <p:nvPr/>
        </p:nvGraphicFramePr>
        <p:xfrm>
          <a:off x="2152650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903" name="Group 47"/>
          <p:cNvGraphicFramePr>
            <a:graphicFrameLocks noGrp="1"/>
          </p:cNvGraphicFramePr>
          <p:nvPr/>
        </p:nvGraphicFramePr>
        <p:xfrm>
          <a:off x="2555875" y="29972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913" name="Group 57"/>
          <p:cNvGraphicFramePr>
            <a:graphicFrameLocks noGrp="1"/>
          </p:cNvGraphicFramePr>
          <p:nvPr/>
        </p:nvGraphicFramePr>
        <p:xfrm>
          <a:off x="406876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923" name="Group 67"/>
          <p:cNvGraphicFramePr>
            <a:graphicFrameLocks noGrp="1"/>
          </p:cNvGraphicFramePr>
          <p:nvPr/>
        </p:nvGraphicFramePr>
        <p:xfrm>
          <a:off x="4471988" y="2997200"/>
          <a:ext cx="215900" cy="1295400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933" name="Group 77"/>
          <p:cNvGraphicFramePr>
            <a:graphicFrameLocks noGrp="1"/>
          </p:cNvGraphicFramePr>
          <p:nvPr/>
        </p:nvGraphicFramePr>
        <p:xfrm>
          <a:off x="558006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943" name="Group 87"/>
          <p:cNvGraphicFramePr>
            <a:graphicFrameLocks noGrp="1"/>
          </p:cNvGraphicFramePr>
          <p:nvPr/>
        </p:nvGraphicFramePr>
        <p:xfrm>
          <a:off x="713581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0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05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0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0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0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0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05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05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0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0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4515" name="Rectangle 3"/>
          <p:cNvSpPr>
            <a:spLocks noGrp="1"/>
          </p:cNvSpPr>
          <p:nvPr>
            <p:ph type="body" idx="4294967295"/>
          </p:nvPr>
        </p:nvSpPr>
        <p:spPr>
          <a:xfrm>
            <a:off x="36512" y="1052537"/>
            <a:ext cx="9144000" cy="5184775"/>
          </a:xfrm>
          <a:noFill/>
        </p:spPr>
        <p:txBody>
          <a:bodyPr/>
          <a:lstStyle/>
          <a:p>
            <a:pPr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常规存储管理技术的特点</a:t>
            </a:r>
            <a:endParaRPr lang="zh-CN" altLang="en-US" b="0" dirty="0">
              <a:ea typeface="黑体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一次性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要求将作业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全部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装入内存后才能运行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驻留性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作业装入内存之后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一直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驻留内存，直至作业运行结束。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常规存储管理技术的问题</a:t>
            </a:r>
            <a:endParaRPr lang="zh-CN" altLang="en-US" b="0" dirty="0">
              <a:ea typeface="黑体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难以满足大作业的运行要求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若作业的逻辑空间大于实际物理内存，则作业无法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运行。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难以满足大量作业并发运行的要求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多道程序度严重受限于实际物理内存，并发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程度</a:t>
            </a:r>
            <a:r>
              <a:rPr lang="zh-CN" altLang="en-US" b="0" smtClean="0">
                <a:latin typeface="楷体_GB2312" pitchFamily="49" charset="-122"/>
                <a:ea typeface="楷体_GB2312" pitchFamily="49" charset="-122"/>
              </a:rPr>
              <a:t>较低。</a:t>
            </a:r>
            <a:endParaRPr lang="en-US" altLang="zh-CN" b="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某些已装入内存的代码利用率低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0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最优置换算法（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6883" name="内容占位符 2"/>
          <p:cNvSpPr>
            <a:spLocks noGrp="1"/>
          </p:cNvSpPr>
          <p:nvPr>
            <p:ph idx="4294967295"/>
          </p:nvPr>
        </p:nvSpPr>
        <p:spPr>
          <a:xfrm>
            <a:off x="647700" y="1484313"/>
            <a:ext cx="8496300" cy="446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算法讨论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理想算法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通过</a:t>
            </a:r>
            <a:r>
              <a:rPr kumimoji="1" lang="zh-CN" altLang="en-US" dirty="0">
                <a:solidFill>
                  <a:srgbClr val="FE0000"/>
                </a:solidFill>
                <a:latin typeface="楷体_GB2312" pitchFamily="49" charset="-122"/>
                <a:ea typeface="楷体_GB2312" pitchFamily="49" charset="-122"/>
              </a:rPr>
              <a:t>未来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页面走向选择被淘汰的页面，可以保证</a:t>
            </a:r>
            <a:r>
              <a:rPr kumimoji="1" lang="zh-CN" altLang="en-US" dirty="0">
                <a:solidFill>
                  <a:srgbClr val="FE0000"/>
                </a:solidFill>
                <a:latin typeface="楷体_GB2312" pitchFamily="49" charset="-122"/>
                <a:ea typeface="楷体_GB2312" pitchFamily="49" charset="-122"/>
              </a:rPr>
              <a:t>最少的缺页中断次数</a:t>
            </a:r>
            <a:r>
              <a:rPr kumimoji="1"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评价标准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可以作为其它算法的</a:t>
            </a:r>
            <a:r>
              <a:rPr lang="zh-CN" altLang="en-US" dirty="0">
                <a:solidFill>
                  <a:srgbClr val="FE0000"/>
                </a:solidFill>
                <a:latin typeface="楷体_GB2312" pitchFamily="49" charset="-122"/>
                <a:ea typeface="楷体_GB2312" pitchFamily="49" charset="-122"/>
              </a:rPr>
              <a:t>评价参考</a:t>
            </a:r>
            <a:endParaRPr lang="zh-CN" altLang="en-US" dirty="0">
              <a:solidFill>
                <a:srgbClr val="FE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先进先出置换算法（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7907" name="内容占位符 2"/>
          <p:cNvSpPr>
            <a:spLocks noGrp="1"/>
          </p:cNvSpPr>
          <p:nvPr>
            <p:ph idx="4294967295"/>
          </p:nvPr>
        </p:nvSpPr>
        <p:spPr>
          <a:xfrm>
            <a:off x="647700" y="1484313"/>
            <a:ext cx="8496300" cy="446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基本思想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b="0" dirty="0">
                <a:ea typeface="楷体_GB2312" pitchFamily="49" charset="-122"/>
              </a:rPr>
              <a:t>换出最早调入内存的页面</a:t>
            </a:r>
            <a:endParaRPr lang="zh-CN" altLang="en-US" b="0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例子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0" dirty="0"/>
              <a:t>     </a:t>
            </a:r>
            <a:r>
              <a:rPr lang="zh-CN" altLang="en-US" sz="2400" b="0" dirty="0">
                <a:ea typeface="楷体_GB2312" pitchFamily="49" charset="-122"/>
              </a:rPr>
              <a:t>假设系统为某进程分配了</a:t>
            </a:r>
            <a:r>
              <a:rPr lang="en-US" altLang="zh-CN" sz="2400" dirty="0">
                <a:solidFill>
                  <a:srgbClr val="FE0000"/>
                </a:solidFill>
                <a:ea typeface="楷体_GB2312" pitchFamily="49" charset="-122"/>
              </a:rPr>
              <a:t>3</a:t>
            </a:r>
            <a:r>
              <a:rPr lang="zh-CN" altLang="en-US" sz="2400" b="0" dirty="0">
                <a:ea typeface="楷体_GB2312" pitchFamily="49" charset="-122"/>
              </a:rPr>
              <a:t>个页框，其页面走向如下：</a:t>
            </a:r>
            <a:endParaRPr lang="zh-CN" altLang="en-US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 dirty="0">
                <a:ea typeface="楷体_GB2312" pitchFamily="49" charset="-122"/>
              </a:rPr>
              <a:t>      </a:t>
            </a:r>
            <a:r>
              <a:rPr lang="en-US" altLang="zh-CN" sz="2400" b="0" dirty="0">
                <a:ea typeface="楷体_GB2312" pitchFamily="49" charset="-122"/>
              </a:rPr>
              <a:t>6   4   0   2   1   4   2   1   5   6   2   5   3   2   5   2   6   2   3   2</a:t>
            </a:r>
            <a:endParaRPr lang="en-US" altLang="zh-CN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0" dirty="0">
                <a:ea typeface="楷体_GB2312" pitchFamily="49" charset="-122"/>
              </a:rPr>
              <a:t>     </a:t>
            </a:r>
            <a:r>
              <a:rPr lang="zh-CN" altLang="en-US" sz="2400" b="0" dirty="0">
                <a:ea typeface="楷体_GB2312" pitchFamily="49" charset="-122"/>
              </a:rPr>
              <a:t>求采用</a:t>
            </a:r>
            <a:r>
              <a:rPr lang="en-US" altLang="zh-CN" sz="2400" b="0" dirty="0">
                <a:ea typeface="楷体_GB2312" pitchFamily="49" charset="-122"/>
              </a:rPr>
              <a:t>FIFO</a:t>
            </a:r>
            <a:r>
              <a:rPr lang="zh-CN" altLang="en-US" sz="2400" b="0" dirty="0">
                <a:ea typeface="楷体_GB2312" pitchFamily="49" charset="-122"/>
              </a:rPr>
              <a:t>页面淘汰算法时缺页中断次数</a:t>
            </a:r>
            <a:endParaRPr lang="zh-CN" altLang="en-US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先进先出置换算法（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FIFO 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8931" name="内容占位符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964612" cy="4752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例子（续）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b="0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2411413" y="1844675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FIFO</a:t>
            </a: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页面淘汰算法的缺页情况</a:t>
            </a:r>
            <a:endParaRPr kumimoji="0" lang="zh-CN" altLang="en-US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555875" y="4868863"/>
            <a:ext cx="4248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发生缺页中断的次数：</a:t>
            </a: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14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页面置换的次数为：</a:t>
            </a: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11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8934" name="Rectangle 6"/>
          <p:cNvSpPr>
            <a:spLocks noChangeArrowheads="1"/>
          </p:cNvSpPr>
          <p:nvPr/>
        </p:nvSpPr>
        <p:spPr bwMode="auto">
          <a:xfrm>
            <a:off x="971550" y="2492375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6   4   0   2   1   4   2   1   5   6   2   5   3   2   5   2   6   2   3   2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8935" name="Group 7"/>
          <p:cNvGraphicFramePr>
            <a:graphicFrameLocks noGrp="1"/>
          </p:cNvGraphicFramePr>
          <p:nvPr/>
        </p:nvGraphicFramePr>
        <p:xfrm>
          <a:off x="101441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945" name="Group 17"/>
          <p:cNvGraphicFramePr>
            <a:graphicFrameLocks noGrp="1"/>
          </p:cNvGraphicFramePr>
          <p:nvPr/>
        </p:nvGraphicFramePr>
        <p:xfrm>
          <a:off x="1403350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955" name="Group 27"/>
          <p:cNvGraphicFramePr>
            <a:graphicFrameLocks noGrp="1"/>
          </p:cNvGraphicFramePr>
          <p:nvPr/>
        </p:nvGraphicFramePr>
        <p:xfrm>
          <a:off x="1792288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965" name="Group 37"/>
          <p:cNvGraphicFramePr>
            <a:graphicFrameLocks noGrp="1"/>
          </p:cNvGraphicFramePr>
          <p:nvPr/>
        </p:nvGraphicFramePr>
        <p:xfrm>
          <a:off x="2152650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975" name="Group 47"/>
          <p:cNvGraphicFramePr>
            <a:graphicFrameLocks noGrp="1"/>
          </p:cNvGraphicFramePr>
          <p:nvPr/>
        </p:nvGraphicFramePr>
        <p:xfrm>
          <a:off x="2555875" y="29972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985" name="Group 57"/>
          <p:cNvGraphicFramePr>
            <a:graphicFrameLocks noGrp="1"/>
          </p:cNvGraphicFramePr>
          <p:nvPr/>
        </p:nvGraphicFramePr>
        <p:xfrm>
          <a:off x="406876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8995" name="Group 67"/>
          <p:cNvGraphicFramePr>
            <a:graphicFrameLocks noGrp="1"/>
          </p:cNvGraphicFramePr>
          <p:nvPr/>
        </p:nvGraphicFramePr>
        <p:xfrm>
          <a:off x="4471988" y="2997200"/>
          <a:ext cx="215900" cy="1295400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9005" name="Group 77"/>
          <p:cNvGraphicFramePr>
            <a:graphicFrameLocks noGrp="1"/>
          </p:cNvGraphicFramePr>
          <p:nvPr/>
        </p:nvGraphicFramePr>
        <p:xfrm>
          <a:off x="558006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9015" name="Group 87"/>
          <p:cNvGraphicFramePr>
            <a:graphicFrameLocks noGrp="1"/>
          </p:cNvGraphicFramePr>
          <p:nvPr/>
        </p:nvGraphicFramePr>
        <p:xfrm>
          <a:off x="713581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9025" name="Group 97"/>
          <p:cNvGraphicFramePr>
            <a:graphicFrameLocks noGrp="1"/>
          </p:cNvGraphicFramePr>
          <p:nvPr/>
        </p:nvGraphicFramePr>
        <p:xfrm>
          <a:off x="2944813" y="30099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9035" name="Group 107"/>
          <p:cNvGraphicFramePr>
            <a:graphicFrameLocks noGrp="1"/>
          </p:cNvGraphicFramePr>
          <p:nvPr/>
        </p:nvGraphicFramePr>
        <p:xfrm>
          <a:off x="4860925" y="2997200"/>
          <a:ext cx="215900" cy="1295400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9045" name="Group 117"/>
          <p:cNvGraphicFramePr>
            <a:graphicFrameLocks noGrp="1"/>
          </p:cNvGraphicFramePr>
          <p:nvPr/>
        </p:nvGraphicFramePr>
        <p:xfrm>
          <a:off x="6357938" y="29829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9055" name="Group 127"/>
          <p:cNvGraphicFramePr>
            <a:graphicFrameLocks noGrp="1"/>
          </p:cNvGraphicFramePr>
          <p:nvPr/>
        </p:nvGraphicFramePr>
        <p:xfrm>
          <a:off x="7494588" y="29972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9065" name="Group 137"/>
          <p:cNvGraphicFramePr>
            <a:graphicFrameLocks noGrp="1"/>
          </p:cNvGraphicFramePr>
          <p:nvPr/>
        </p:nvGraphicFramePr>
        <p:xfrm>
          <a:off x="7899400" y="29972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0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0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09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09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0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0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0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0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0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0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50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0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先进先出置换算法（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FIFO 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9955" name="内容占位符 2"/>
          <p:cNvSpPr>
            <a:spLocks noGrp="1"/>
          </p:cNvSpPr>
          <p:nvPr>
            <p:ph idx="4294967295"/>
          </p:nvPr>
        </p:nvSpPr>
        <p:spPr>
          <a:xfrm>
            <a:off x="107950" y="1123950"/>
            <a:ext cx="9216578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算法实现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0" dirty="0"/>
              <a:t>      </a:t>
            </a:r>
            <a:r>
              <a:rPr kumimoji="1" lang="zh-CN" altLang="en-US" sz="2400" b="0" dirty="0">
                <a:ea typeface="楷体_GB2312" pitchFamily="49" charset="-122"/>
              </a:rPr>
              <a:t>可以采用链表结构</a:t>
            </a:r>
            <a:endParaRPr kumimoji="1" lang="zh-CN" altLang="en-US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kumimoji="1" lang="zh-CN" altLang="en-US" sz="2400" b="0" dirty="0"/>
          </a:p>
          <a:p>
            <a:pPr>
              <a:buFont typeface="Arial" panose="020B0604020202020204" pitchFamily="34" charset="0"/>
              <a:buNone/>
            </a:pPr>
            <a:endParaRPr kumimoji="1" lang="zh-CN" altLang="en-US" sz="2400" b="0" dirty="0"/>
          </a:p>
          <a:p>
            <a:pPr>
              <a:buFont typeface="Arial" panose="020B0604020202020204" pitchFamily="34" charset="0"/>
              <a:buNone/>
            </a:pPr>
            <a:endParaRPr kumimoji="1" lang="zh-CN" altLang="en-US" sz="2400" b="0" dirty="0"/>
          </a:p>
          <a:p>
            <a:pPr>
              <a:buFont typeface="Arial" panose="020B0604020202020204" pitchFamily="34" charset="0"/>
              <a:buNone/>
            </a:pPr>
            <a:endParaRPr kumimoji="1" lang="zh-CN" altLang="en-US" sz="2400" b="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算法讨论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简单易于实现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未考虑程序的时间局部性原理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由于全局变量、常用函数等的存在，某些</a:t>
            </a:r>
            <a:r>
              <a:rPr lang="zh-CN" altLang="en-US" dirty="0">
                <a:solidFill>
                  <a:srgbClr val="FE0000"/>
                </a:solidFill>
                <a:latin typeface="楷体_GB2312" pitchFamily="49" charset="-122"/>
                <a:ea typeface="楷体_GB2312" pitchFamily="49" charset="-122"/>
              </a:rPr>
              <a:t>页面需要经常访问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09956" name="Group 4"/>
          <p:cNvGrpSpPr/>
          <p:nvPr/>
        </p:nvGrpSpPr>
        <p:grpSpPr bwMode="auto">
          <a:xfrm>
            <a:off x="1228725" y="2636838"/>
            <a:ext cx="6438900" cy="1295400"/>
            <a:chOff x="736" y="3120"/>
            <a:chExt cx="4112" cy="880"/>
          </a:xfrm>
        </p:grpSpPr>
        <p:sp>
          <p:nvSpPr>
            <p:cNvPr id="509957" name="Rectangle 5"/>
            <p:cNvSpPr>
              <a:spLocks noChangeArrowheads="1"/>
            </p:cNvSpPr>
            <p:nvPr/>
          </p:nvSpPr>
          <p:spPr bwMode="auto">
            <a:xfrm>
              <a:off x="1536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 dirty="0">
                  <a:latin typeface="Comic Sans MS" panose="030F0702030302020204" pitchFamily="66" charset="0"/>
                </a:rPr>
                <a:t>Page 6</a:t>
              </a:r>
              <a:endParaRPr kumimoji="0" lang="en-US" altLang="zh-CN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09958" name="Rectangle 6"/>
            <p:cNvSpPr>
              <a:spLocks noChangeArrowheads="1"/>
            </p:cNvSpPr>
            <p:nvPr/>
          </p:nvSpPr>
          <p:spPr bwMode="auto">
            <a:xfrm>
              <a:off x="2448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Page 7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09959" name="Rectangle 7"/>
            <p:cNvSpPr>
              <a:spLocks noChangeArrowheads="1"/>
            </p:cNvSpPr>
            <p:nvPr/>
          </p:nvSpPr>
          <p:spPr bwMode="auto">
            <a:xfrm>
              <a:off x="3360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Page 1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09960" name="Rectangle 8"/>
            <p:cNvSpPr>
              <a:spLocks noChangeArrowheads="1"/>
            </p:cNvSpPr>
            <p:nvPr/>
          </p:nvSpPr>
          <p:spPr bwMode="auto">
            <a:xfrm>
              <a:off x="4272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Page 2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09961" name="Line 9"/>
            <p:cNvSpPr>
              <a:spLocks noChangeShapeType="1"/>
            </p:cNvSpPr>
            <p:nvPr/>
          </p:nvSpPr>
          <p:spPr bwMode="auto">
            <a:xfrm>
              <a:off x="2112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09962" name="Line 10"/>
            <p:cNvSpPr>
              <a:spLocks noChangeShapeType="1"/>
            </p:cNvSpPr>
            <p:nvPr/>
          </p:nvSpPr>
          <p:spPr bwMode="auto">
            <a:xfrm>
              <a:off x="3024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09963" name="Line 11"/>
            <p:cNvSpPr>
              <a:spLocks noChangeShapeType="1"/>
            </p:cNvSpPr>
            <p:nvPr/>
          </p:nvSpPr>
          <p:spPr bwMode="auto">
            <a:xfrm>
              <a:off x="3936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09964" name="Line 12"/>
            <p:cNvSpPr>
              <a:spLocks noChangeShapeType="1"/>
            </p:cNvSpPr>
            <p:nvPr/>
          </p:nvSpPr>
          <p:spPr bwMode="auto">
            <a:xfrm>
              <a:off x="1200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09965" name="Text Box 13"/>
            <p:cNvSpPr txBox="1">
              <a:spLocks noChangeArrowheads="1"/>
            </p:cNvSpPr>
            <p:nvPr/>
          </p:nvSpPr>
          <p:spPr bwMode="auto">
            <a:xfrm>
              <a:off x="736" y="3279"/>
              <a:ext cx="516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Head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09966" name="Freeform 14"/>
            <p:cNvSpPr/>
            <p:nvPr/>
          </p:nvSpPr>
          <p:spPr bwMode="auto">
            <a:xfrm>
              <a:off x="3552" y="3648"/>
              <a:ext cx="720" cy="240"/>
            </a:xfrm>
            <a:custGeom>
              <a:avLst/>
              <a:gdLst>
                <a:gd name="T0" fmla="*/ 0 w 720"/>
                <a:gd name="T1" fmla="*/ 240 h 240"/>
                <a:gd name="T2" fmla="*/ 480 w 720"/>
                <a:gd name="T3" fmla="*/ 240 h 240"/>
                <a:gd name="T4" fmla="*/ 720 w 720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48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09967" name="Text Box 15"/>
            <p:cNvSpPr txBox="1">
              <a:spLocks noChangeArrowheads="1"/>
            </p:cNvSpPr>
            <p:nvPr/>
          </p:nvSpPr>
          <p:spPr bwMode="auto">
            <a:xfrm>
              <a:off x="2692" y="3774"/>
              <a:ext cx="82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      Tail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09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先进先出置换算法（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FIFO 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0979" name="内容占位符 2"/>
          <p:cNvSpPr>
            <a:spLocks noGrp="1"/>
          </p:cNvSpPr>
          <p:nvPr>
            <p:ph idx="4294967295"/>
          </p:nvPr>
        </p:nvSpPr>
        <p:spPr>
          <a:xfrm>
            <a:off x="396180" y="1268413"/>
            <a:ext cx="8496300" cy="4681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算法讨论（续）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ea typeface="楷体_GB2312" pitchFamily="49" charset="-122"/>
              </a:rPr>
              <a:t>存在</a:t>
            </a:r>
            <a:r>
              <a:rPr lang="en-US" altLang="zh-CN" b="0" dirty="0" err="1">
                <a:ea typeface="楷体_GB2312" pitchFamily="49" charset="-122"/>
              </a:rPr>
              <a:t>Belady</a:t>
            </a:r>
            <a:r>
              <a:rPr lang="zh-CN" altLang="en-US" b="0" dirty="0">
                <a:ea typeface="楷体_GB2312" pitchFamily="49" charset="-122"/>
              </a:rPr>
              <a:t>异常现象</a:t>
            </a:r>
            <a:endParaRPr lang="zh-CN" altLang="en-US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 分配的页框数越多，缺页中断次数越少</a:t>
            </a:r>
            <a:r>
              <a:rPr lang="en-US" altLang="zh-CN" b="0" dirty="0">
                <a:ea typeface="楷体_GB2312" pitchFamily="49" charset="-122"/>
              </a:rPr>
              <a:t>?   </a:t>
            </a:r>
            <a:endParaRPr lang="en-US" altLang="zh-CN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ea typeface="楷体_GB2312" pitchFamily="49" charset="-122"/>
              </a:rPr>
              <a:t>      </a:t>
            </a:r>
            <a:r>
              <a:rPr lang="zh-CN" altLang="en-US" b="0" dirty="0">
                <a:ea typeface="楷体_GB2312" pitchFamily="49" charset="-122"/>
              </a:rPr>
              <a:t>一个进程的页面走向为：</a:t>
            </a:r>
            <a:r>
              <a:rPr lang="en-US" altLang="zh-CN" b="0" dirty="0">
                <a:ea typeface="楷体_GB2312" pitchFamily="49" charset="-122"/>
              </a:rPr>
              <a:t>1 2 3 4 1 2 5 1 2 3 4 5</a:t>
            </a:r>
            <a:endParaRPr lang="en-US" altLang="zh-CN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       </a:t>
            </a:r>
            <a:r>
              <a:rPr lang="zh-CN" altLang="en-US" dirty="0">
                <a:solidFill>
                  <a:srgbClr val="FE0000"/>
                </a:solidFill>
                <a:ea typeface="楷体_GB2312" pitchFamily="49" charset="-122"/>
              </a:rPr>
              <a:t>　　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页面走向</a:t>
            </a:r>
            <a:r>
              <a:rPr lang="zh-CN" altLang="en-US" b="0" dirty="0">
                <a:ea typeface="楷体_GB2312" pitchFamily="49" charset="-122"/>
              </a:rPr>
              <a:t>中的页面数为 </a:t>
            </a: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12</a:t>
            </a:r>
            <a:r>
              <a:rPr lang="zh-CN" altLang="en-US" b="0" dirty="0"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进程</a:t>
            </a:r>
            <a:r>
              <a:rPr lang="zh-CN" altLang="en-US" b="0" dirty="0">
                <a:ea typeface="楷体_GB2312" pitchFamily="49" charset="-122"/>
              </a:rPr>
              <a:t>的页面数为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5</a:t>
            </a:r>
            <a:endParaRPr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0" dirty="0" err="1">
                <a:ea typeface="楷体_GB2312" pitchFamily="49" charset="-122"/>
              </a:rPr>
              <a:t>Belady</a:t>
            </a:r>
            <a:r>
              <a:rPr lang="zh-CN" altLang="en-US" b="0" dirty="0">
                <a:ea typeface="楷体_GB2312" pitchFamily="49" charset="-122"/>
              </a:rPr>
              <a:t>异常现象</a:t>
            </a:r>
            <a:endParaRPr lang="zh-CN" altLang="en-US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i="1" dirty="0">
                <a:solidFill>
                  <a:srgbClr val="FE0000"/>
                </a:solidFill>
                <a:ea typeface="楷体_GB2312" pitchFamily="49" charset="-122"/>
              </a:rPr>
              <a:t>     </a:t>
            </a:r>
            <a:r>
              <a:rPr lang="zh-CN" altLang="en-US" i="1" dirty="0">
                <a:solidFill>
                  <a:srgbClr val="FE0000"/>
                </a:solidFill>
                <a:ea typeface="楷体_GB2312" pitchFamily="49" charset="-122"/>
              </a:rPr>
              <a:t>随着分配的页框数增加，缺页中断次数有时反而增加。</a:t>
            </a:r>
            <a:endParaRPr lang="zh-CN" altLang="en-US" i="1" dirty="0">
              <a:solidFill>
                <a:srgbClr val="FE0000"/>
              </a:solidFill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  例子   </a:t>
            </a:r>
            <a:endParaRPr lang="zh-CN" altLang="en-US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dirty="0">
                <a:ea typeface="楷体_GB2312" pitchFamily="49" charset="-122"/>
              </a:rPr>
              <a:t>       一个进程的页面走向为：</a:t>
            </a:r>
            <a:r>
              <a:rPr lang="en-US" altLang="zh-CN" b="0" dirty="0">
                <a:ea typeface="楷体_GB2312" pitchFamily="49" charset="-122"/>
              </a:rPr>
              <a:t>1 2 3 4 1 2 5 1 2 3 4 5</a:t>
            </a:r>
            <a:endParaRPr lang="en-US" altLang="zh-CN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                     </a:t>
            </a:r>
            <a:r>
              <a:rPr lang="zh-CN" altLang="en-US" b="0" dirty="0">
                <a:ea typeface="楷体_GB2312" pitchFamily="49" charset="-122"/>
              </a:rPr>
              <a:t>页框数为</a:t>
            </a:r>
            <a:r>
              <a:rPr lang="en-US" altLang="zh-CN" dirty="0">
                <a:solidFill>
                  <a:srgbClr val="FE0000"/>
                </a:solidFill>
                <a:ea typeface="楷体_GB2312" pitchFamily="49" charset="-122"/>
              </a:rPr>
              <a:t>3</a:t>
            </a:r>
            <a:r>
              <a:rPr lang="zh-CN" altLang="en-US" b="0" dirty="0">
                <a:ea typeface="楷体_GB2312" pitchFamily="49" charset="-122"/>
              </a:rPr>
              <a:t>时，缺页中断次数为？</a:t>
            </a:r>
            <a:endParaRPr lang="zh-CN" altLang="en-US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dirty="0">
                <a:ea typeface="楷体_GB2312" pitchFamily="49" charset="-122"/>
              </a:rPr>
              <a:t>                     页框数为</a:t>
            </a:r>
            <a:r>
              <a:rPr lang="en-US" altLang="zh-CN" b="0" dirty="0">
                <a:solidFill>
                  <a:srgbClr val="0000CC"/>
                </a:solidFill>
                <a:ea typeface="楷体_GB2312" pitchFamily="49" charset="-122"/>
              </a:rPr>
              <a:t>4</a:t>
            </a:r>
            <a:r>
              <a:rPr lang="zh-CN" altLang="en-US" b="0" dirty="0">
                <a:ea typeface="楷体_GB2312" pitchFamily="49" charset="-122"/>
              </a:rPr>
              <a:t>时，缺页中断次数为？</a:t>
            </a:r>
            <a:endParaRPr lang="zh-CN" altLang="en-US" b="0" dirty="0">
              <a:ea typeface="楷体_GB2312" pitchFamily="49" charset="-122"/>
            </a:endParaRP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6588125" y="527492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0981" name="Text Box 5"/>
          <p:cNvSpPr txBox="1">
            <a:spLocks noChangeArrowheads="1"/>
          </p:cNvSpPr>
          <p:nvPr/>
        </p:nvSpPr>
        <p:spPr bwMode="auto">
          <a:xfrm>
            <a:off x="6516688" y="569402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altLang="zh-CN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1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1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/>
      <p:bldP spid="5109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最近最久未使用算法（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03" name="内容占位符 2"/>
          <p:cNvSpPr>
            <a:spLocks noGrp="1"/>
          </p:cNvSpPr>
          <p:nvPr>
            <p:ph idx="4294967295"/>
          </p:nvPr>
        </p:nvSpPr>
        <p:spPr>
          <a:xfrm>
            <a:off x="179512" y="1412776"/>
            <a:ext cx="8964488" cy="446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基本思想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如果某一页面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被访问</a:t>
            </a:r>
            <a:r>
              <a:rPr lang="zh-CN" altLang="en-US" b="0" dirty="0">
                <a:ea typeface="楷体_GB2312" pitchFamily="49" charset="-122"/>
              </a:rPr>
              <a:t>了，那么它很可能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马上又被访问</a:t>
            </a:r>
            <a:r>
              <a:rPr lang="zh-CN" altLang="en-US" b="0" dirty="0">
                <a:ea typeface="楷体_GB2312" pitchFamily="49" charset="-122"/>
              </a:rPr>
              <a:t>。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b="0" dirty="0">
                <a:ea typeface="楷体_GB2312" pitchFamily="49" charset="-122"/>
              </a:rPr>
              <a:t>如果某一页面</a:t>
            </a:r>
            <a:r>
              <a:rPr lang="zh-CN" altLang="zh-CN" b="0" dirty="0">
                <a:solidFill>
                  <a:srgbClr val="0000CC"/>
                </a:solidFill>
                <a:ea typeface="楷体_GB2312" pitchFamily="49" charset="-122"/>
              </a:rPr>
              <a:t>很久</a:t>
            </a:r>
            <a:r>
              <a:rPr lang="zh-CN" altLang="en-US" b="0" dirty="0">
                <a:solidFill>
                  <a:srgbClr val="0000CC"/>
                </a:solidFill>
                <a:ea typeface="楷体_GB2312" pitchFamily="49" charset="-122"/>
              </a:rPr>
              <a:t>未</a:t>
            </a:r>
            <a:r>
              <a:rPr lang="zh-CN" altLang="zh-CN" b="0" dirty="0">
                <a:solidFill>
                  <a:srgbClr val="0000CC"/>
                </a:solidFill>
                <a:ea typeface="楷体_GB2312" pitchFamily="49" charset="-122"/>
              </a:rPr>
              <a:t>被访问</a:t>
            </a:r>
            <a:r>
              <a:rPr lang="zh-CN" altLang="zh-CN" b="0" dirty="0">
                <a:ea typeface="楷体_GB2312" pitchFamily="49" charset="-122"/>
              </a:rPr>
              <a:t>，那么</a:t>
            </a:r>
            <a:r>
              <a:rPr lang="zh-CN" altLang="zh-CN" b="0" dirty="0" smtClean="0">
                <a:ea typeface="楷体_GB2312" pitchFamily="49" charset="-122"/>
              </a:rPr>
              <a:t>最近</a:t>
            </a:r>
            <a:r>
              <a:rPr lang="zh-CN" altLang="en-US" b="0" dirty="0" smtClean="0">
                <a:ea typeface="楷体_GB2312" pitchFamily="49" charset="-122"/>
              </a:rPr>
              <a:t>很可能</a:t>
            </a:r>
            <a:r>
              <a:rPr lang="zh-CN" altLang="zh-CN" b="0" dirty="0" smtClean="0">
                <a:solidFill>
                  <a:srgbClr val="0000CC"/>
                </a:solidFill>
                <a:ea typeface="楷体_GB2312" pitchFamily="49" charset="-122"/>
              </a:rPr>
              <a:t>不会</a:t>
            </a:r>
            <a:r>
              <a:rPr lang="zh-CN" altLang="zh-CN" b="0" dirty="0">
                <a:solidFill>
                  <a:srgbClr val="0000CC"/>
                </a:solidFill>
                <a:ea typeface="楷体_GB2312" pitchFamily="49" charset="-122"/>
              </a:rPr>
              <a:t>被访问</a:t>
            </a:r>
            <a:r>
              <a:rPr lang="zh-CN" altLang="zh-CN" b="0" dirty="0">
                <a:ea typeface="楷体_GB2312" pitchFamily="49" charset="-122"/>
              </a:rPr>
              <a:t>。</a:t>
            </a:r>
            <a:endParaRPr lang="zh-CN" altLang="en-US" b="0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0" dirty="0"/>
              <a:t>     </a:t>
            </a:r>
            <a:r>
              <a:rPr lang="zh-CN" altLang="en-US" sz="2400" b="0" dirty="0">
                <a:ea typeface="楷体_GB2312" pitchFamily="49" charset="-122"/>
              </a:rPr>
              <a:t>选择最近一段时间内最长时间未被访问过的页面予以淘汰</a:t>
            </a:r>
            <a:endParaRPr lang="zh-CN" altLang="en-US" sz="2400" b="0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例子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 dirty="0">
                <a:ea typeface="楷体_GB2312" pitchFamily="49" charset="-122"/>
              </a:rPr>
              <a:t>　 假设系统为某进程分配了</a:t>
            </a:r>
            <a:r>
              <a:rPr lang="en-US" altLang="zh-CN" sz="2400" b="0" dirty="0">
                <a:solidFill>
                  <a:srgbClr val="FE0000"/>
                </a:solidFill>
                <a:ea typeface="楷体_GB2312" pitchFamily="49" charset="-122"/>
              </a:rPr>
              <a:t>3</a:t>
            </a:r>
            <a:r>
              <a:rPr lang="zh-CN" altLang="en-US" sz="2400" b="0" dirty="0">
                <a:ea typeface="楷体_GB2312" pitchFamily="49" charset="-122"/>
              </a:rPr>
              <a:t>个页框，其页面走向如下：</a:t>
            </a:r>
            <a:endParaRPr lang="zh-CN" altLang="en-US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 dirty="0">
                <a:ea typeface="楷体_GB2312" pitchFamily="49" charset="-122"/>
              </a:rPr>
              <a:t>      </a:t>
            </a:r>
            <a:r>
              <a:rPr lang="en-US" altLang="zh-CN" sz="2400" b="0" dirty="0">
                <a:ea typeface="楷体_GB2312" pitchFamily="49" charset="-122"/>
              </a:rPr>
              <a:t>6   4   0   2   1   4   2   1   5   6   2   5   3   2   5   2   6   2   3   2</a:t>
            </a:r>
            <a:endParaRPr lang="en-US" altLang="zh-CN" sz="2400" b="0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0" dirty="0">
                <a:ea typeface="楷体_GB2312" pitchFamily="49" charset="-122"/>
              </a:rPr>
              <a:t>     </a:t>
            </a:r>
            <a:r>
              <a:rPr lang="zh-CN" altLang="en-US" sz="2400" b="0" dirty="0">
                <a:ea typeface="楷体_GB2312" pitchFamily="49" charset="-122"/>
              </a:rPr>
              <a:t>求采用</a:t>
            </a:r>
            <a:r>
              <a:rPr lang="en-US" altLang="zh-CN" sz="2400" b="0" dirty="0">
                <a:ea typeface="楷体_GB2312" pitchFamily="49" charset="-122"/>
              </a:rPr>
              <a:t>LRU</a:t>
            </a:r>
            <a:r>
              <a:rPr lang="zh-CN" altLang="en-US" sz="2400" b="0" dirty="0">
                <a:ea typeface="楷体_GB2312" pitchFamily="49" charset="-122"/>
              </a:rPr>
              <a:t>页面淘汰算法时缺页中断次数。</a:t>
            </a:r>
            <a:endParaRPr lang="zh-CN" altLang="en-US" sz="2400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1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最近最久未使用算法（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027" name="内容占位符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964612" cy="4752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例子（续）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b="0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2411413" y="1844675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LRU</a:t>
            </a: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页面淘汰算法的缺页情况</a:t>
            </a:r>
            <a:endParaRPr kumimoji="0" lang="zh-CN" altLang="en-US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2555875" y="4868863"/>
            <a:ext cx="4248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发生缺页中断的次数：</a:t>
            </a: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12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zh-CN" altLang="en-US" dirty="0">
                <a:ea typeface="黑体" pitchFamily="49" charset="-122"/>
                <a:cs typeface="Times New Roman" panose="02020603050405020304" pitchFamily="18" charset="0"/>
              </a:rPr>
              <a:t>页面置换的次数为：</a:t>
            </a:r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3030" name="Rectangle 6"/>
          <p:cNvSpPr>
            <a:spLocks noChangeArrowheads="1"/>
          </p:cNvSpPr>
          <p:nvPr/>
        </p:nvSpPr>
        <p:spPr bwMode="auto">
          <a:xfrm>
            <a:off x="971550" y="2492375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dirty="0">
                <a:ea typeface="黑体" pitchFamily="49" charset="-122"/>
                <a:cs typeface="Times New Roman" panose="02020603050405020304" pitchFamily="18" charset="0"/>
              </a:rPr>
              <a:t>6   4   0   2   1   4   2   1   5   6   2   5   3   2   5   2   6   2   3   2</a:t>
            </a:r>
            <a:endParaRPr kumimoji="0" lang="en-US" altLang="zh-CN" dirty="0"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3031" name="Group 7"/>
          <p:cNvGraphicFramePr>
            <a:graphicFrameLocks noGrp="1"/>
          </p:cNvGraphicFramePr>
          <p:nvPr/>
        </p:nvGraphicFramePr>
        <p:xfrm>
          <a:off x="101441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41" name="Group 17"/>
          <p:cNvGraphicFramePr>
            <a:graphicFrameLocks noGrp="1"/>
          </p:cNvGraphicFramePr>
          <p:nvPr/>
        </p:nvGraphicFramePr>
        <p:xfrm>
          <a:off x="1403350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51" name="Group 27"/>
          <p:cNvGraphicFramePr>
            <a:graphicFrameLocks noGrp="1"/>
          </p:cNvGraphicFramePr>
          <p:nvPr/>
        </p:nvGraphicFramePr>
        <p:xfrm>
          <a:off x="1792288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61" name="Group 37"/>
          <p:cNvGraphicFramePr>
            <a:graphicFrameLocks noGrp="1"/>
          </p:cNvGraphicFramePr>
          <p:nvPr/>
        </p:nvGraphicFramePr>
        <p:xfrm>
          <a:off x="2152650" y="2997200"/>
          <a:ext cx="215900" cy="1295401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71" name="Group 47"/>
          <p:cNvGraphicFramePr>
            <a:graphicFrameLocks noGrp="1"/>
          </p:cNvGraphicFramePr>
          <p:nvPr/>
        </p:nvGraphicFramePr>
        <p:xfrm>
          <a:off x="2555875" y="29972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81" name="Group 57"/>
          <p:cNvGraphicFramePr>
            <a:graphicFrameLocks noGrp="1"/>
          </p:cNvGraphicFramePr>
          <p:nvPr/>
        </p:nvGraphicFramePr>
        <p:xfrm>
          <a:off x="406876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91" name="Group 67"/>
          <p:cNvGraphicFramePr>
            <a:graphicFrameLocks noGrp="1"/>
          </p:cNvGraphicFramePr>
          <p:nvPr/>
        </p:nvGraphicFramePr>
        <p:xfrm>
          <a:off x="4471988" y="2997200"/>
          <a:ext cx="215900" cy="1295400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101" name="Group 77"/>
          <p:cNvGraphicFramePr>
            <a:graphicFrameLocks noGrp="1"/>
          </p:cNvGraphicFramePr>
          <p:nvPr/>
        </p:nvGraphicFramePr>
        <p:xfrm>
          <a:off x="558006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111" name="Group 87"/>
          <p:cNvGraphicFramePr>
            <a:graphicFrameLocks noGrp="1"/>
          </p:cNvGraphicFramePr>
          <p:nvPr/>
        </p:nvGraphicFramePr>
        <p:xfrm>
          <a:off x="7135813" y="2995613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121" name="Group 97"/>
          <p:cNvGraphicFramePr>
            <a:graphicFrameLocks noGrp="1"/>
          </p:cNvGraphicFramePr>
          <p:nvPr/>
        </p:nvGraphicFramePr>
        <p:xfrm>
          <a:off x="2944813" y="30099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131" name="Group 107"/>
          <p:cNvGraphicFramePr>
            <a:graphicFrameLocks noGrp="1"/>
          </p:cNvGraphicFramePr>
          <p:nvPr/>
        </p:nvGraphicFramePr>
        <p:xfrm>
          <a:off x="4860925" y="2997200"/>
          <a:ext cx="215900" cy="1295400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141" name="Group 117"/>
          <p:cNvGraphicFramePr>
            <a:graphicFrameLocks noGrp="1"/>
          </p:cNvGraphicFramePr>
          <p:nvPr/>
        </p:nvGraphicFramePr>
        <p:xfrm>
          <a:off x="7899400" y="2997200"/>
          <a:ext cx="215900" cy="1296988"/>
        </p:xfrm>
        <a:graphic>
          <a:graphicData uri="http://schemas.openxmlformats.org/drawingml/2006/table">
            <a:tbl>
              <a:tblPr/>
              <a:tblGrid>
                <a:gridCol w="2159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1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1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13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13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1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1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1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1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1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51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1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1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51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51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/>
      <p:bldP spid="513029" grpId="0"/>
      <p:bldP spid="5130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最近最久未使用算法（</a:t>
            </a:r>
            <a:r>
              <a:rPr lang="en-US" altLang="zh-CN" sz="4000" b="1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4000" b="1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4051" name="内容占位符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9144000" cy="4897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算法实现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寄存器表</a:t>
            </a:r>
            <a:endParaRPr lang="zh-CN" altLang="en-US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ea typeface="楷体_GB2312" pitchFamily="49" charset="-122"/>
              </a:rPr>
              <a:t>为每个驻留页面分配一个寄存器</a:t>
            </a:r>
            <a:endParaRPr kumimoji="1" lang="zh-CN" altLang="en-US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ea typeface="楷体_GB2312" pitchFamily="49" charset="-122"/>
              </a:rPr>
              <a:t>数据格式：</a:t>
            </a:r>
            <a:r>
              <a:rPr kumimoji="1" lang="en-US" altLang="zh-CN" b="0" dirty="0">
                <a:ea typeface="楷体_GB2312" pitchFamily="49" charset="-122"/>
              </a:rPr>
              <a:t>R=R</a:t>
            </a:r>
            <a:r>
              <a:rPr kumimoji="1" lang="en-US" altLang="zh-CN" b="0" baseline="-25000" dirty="0">
                <a:ea typeface="楷体_GB2312" pitchFamily="49" charset="-122"/>
              </a:rPr>
              <a:t>n-1</a:t>
            </a:r>
            <a:r>
              <a:rPr kumimoji="1" lang="en-US" altLang="zh-CN" b="0" dirty="0">
                <a:ea typeface="楷体_GB2312" pitchFamily="49" charset="-122"/>
              </a:rPr>
              <a:t>R</a:t>
            </a:r>
            <a:r>
              <a:rPr kumimoji="1" lang="en-US" altLang="zh-CN" b="0" baseline="-25000" dirty="0">
                <a:ea typeface="楷体_GB2312" pitchFamily="49" charset="-122"/>
              </a:rPr>
              <a:t>n-2</a:t>
            </a:r>
            <a:r>
              <a:rPr kumimoji="1" lang="en-US" altLang="zh-CN" b="0" dirty="0">
                <a:ea typeface="楷体_GB2312" pitchFamily="49" charset="-122"/>
              </a:rPr>
              <a:t>R</a:t>
            </a:r>
            <a:r>
              <a:rPr kumimoji="1" lang="en-US" altLang="zh-CN" b="0" baseline="-25000" dirty="0">
                <a:ea typeface="楷体_GB2312" pitchFamily="49" charset="-122"/>
              </a:rPr>
              <a:t>n-3</a:t>
            </a:r>
            <a:r>
              <a:rPr kumimoji="1" lang="en-US" altLang="zh-CN" b="0" dirty="0">
                <a:ea typeface="楷体_GB2312" pitchFamily="49" charset="-122"/>
              </a:rPr>
              <a:t> … R</a:t>
            </a:r>
            <a:r>
              <a:rPr kumimoji="1" lang="en-US" altLang="zh-CN" b="0" baseline="-25000" dirty="0">
                <a:ea typeface="楷体_GB2312" pitchFamily="49" charset="-122"/>
              </a:rPr>
              <a:t>2</a:t>
            </a:r>
            <a:r>
              <a:rPr kumimoji="1" lang="en-US" altLang="zh-CN" b="0" dirty="0">
                <a:ea typeface="楷体_GB2312" pitchFamily="49" charset="-122"/>
              </a:rPr>
              <a:t>R</a:t>
            </a:r>
            <a:r>
              <a:rPr kumimoji="1" lang="en-US" altLang="zh-CN" b="0" baseline="-25000" dirty="0">
                <a:ea typeface="楷体_GB2312" pitchFamily="49" charset="-122"/>
              </a:rPr>
              <a:t>1</a:t>
            </a:r>
            <a:r>
              <a:rPr kumimoji="1" lang="en-US" altLang="zh-CN" b="0" dirty="0">
                <a:ea typeface="楷体_GB2312" pitchFamily="49" charset="-122"/>
              </a:rPr>
              <a:t>R</a:t>
            </a:r>
            <a:r>
              <a:rPr kumimoji="1" lang="en-US" altLang="zh-CN" b="0" baseline="-25000" dirty="0">
                <a:ea typeface="楷体_GB2312" pitchFamily="49" charset="-122"/>
              </a:rPr>
              <a:t>0</a:t>
            </a:r>
            <a:r>
              <a:rPr kumimoji="1" lang="en-US" altLang="zh-CN" b="0" dirty="0">
                <a:ea typeface="楷体_GB2312" pitchFamily="49" charset="-122"/>
              </a:rPr>
              <a:t> </a:t>
            </a:r>
            <a:endParaRPr kumimoji="1" lang="en-US" altLang="zh-CN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ea typeface="楷体_GB2312" pitchFamily="49" charset="-122"/>
              </a:rPr>
              <a:t>页面被访问一次，最高位</a:t>
            </a:r>
            <a:r>
              <a:rPr kumimoji="1" lang="en-US" altLang="zh-CN" b="0" dirty="0">
                <a:ea typeface="楷体_GB2312" pitchFamily="49" charset="-122"/>
              </a:rPr>
              <a:t>R</a:t>
            </a:r>
            <a:r>
              <a:rPr kumimoji="1" lang="en-US" altLang="zh-CN" b="0" baseline="-25000" dirty="0">
                <a:ea typeface="楷体_GB2312" pitchFamily="49" charset="-122"/>
              </a:rPr>
              <a:t>n-1</a:t>
            </a:r>
            <a:r>
              <a:rPr kumimoji="1" lang="zh-CN" altLang="en-US" b="0" dirty="0">
                <a:ea typeface="楷体_GB2312" pitchFamily="49" charset="-122"/>
              </a:rPr>
              <a:t>置</a:t>
            </a:r>
            <a:r>
              <a:rPr kumimoji="1" lang="en-US" altLang="zh-CN" b="0" dirty="0">
                <a:ea typeface="楷体_GB2312" pitchFamily="49" charset="-122"/>
              </a:rPr>
              <a:t>1</a:t>
            </a:r>
            <a:endParaRPr kumimoji="1" lang="en-US" altLang="zh-CN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ea typeface="楷体_GB2312" pitchFamily="49" charset="-122"/>
              </a:rPr>
              <a:t>每隔一定时间，每个寄存器右移一位</a:t>
            </a:r>
            <a:endParaRPr kumimoji="1" lang="zh-CN" altLang="en-US" b="0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ea typeface="楷体_GB2312" pitchFamily="49" charset="-122"/>
              </a:rPr>
              <a:t>R</a:t>
            </a:r>
            <a:r>
              <a:rPr kumimoji="1" lang="zh-CN" altLang="en-US" b="0" dirty="0">
                <a:ea typeface="楷体_GB2312" pitchFamily="49" charset="-122"/>
              </a:rPr>
              <a:t>值最小的页面是被置换页面</a:t>
            </a:r>
            <a:endParaRPr kumimoji="1" lang="zh-CN" altLang="en-US" b="0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双向链表</a:t>
            </a:r>
            <a:endParaRPr lang="zh-CN" altLang="en-US" dirty="0"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kumimoji="1" lang="en-US" altLang="zh-CN" b="0" dirty="0">
              <a:ea typeface="楷体_GB2312" pitchFamily="49" charset="-122"/>
            </a:endParaRPr>
          </a:p>
        </p:txBody>
      </p:sp>
      <p:pic>
        <p:nvPicPr>
          <p:cNvPr id="514052" name="Picture 4" descr="未标题-1 拷贝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16113"/>
            <a:ext cx="3851275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053" name="Group 5"/>
          <p:cNvGrpSpPr/>
          <p:nvPr/>
        </p:nvGrpSpPr>
        <p:grpSpPr bwMode="auto">
          <a:xfrm>
            <a:off x="869950" y="5027613"/>
            <a:ext cx="7734300" cy="777875"/>
            <a:chOff x="684" y="1934"/>
            <a:chExt cx="4872" cy="490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1473" y="1934"/>
              <a:ext cx="568" cy="490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Page 6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373" y="1934"/>
              <a:ext cx="568" cy="490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Page 7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14056" name="Rectangle 8"/>
            <p:cNvSpPr>
              <a:spLocks noChangeArrowheads="1"/>
            </p:cNvSpPr>
            <p:nvPr/>
          </p:nvSpPr>
          <p:spPr bwMode="auto">
            <a:xfrm>
              <a:off x="3272" y="1934"/>
              <a:ext cx="568" cy="490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Page 1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4172" y="1934"/>
              <a:ext cx="568" cy="490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Page 2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14058" name="Line 10"/>
            <p:cNvSpPr>
              <a:spLocks noChangeShapeType="1"/>
            </p:cNvSpPr>
            <p:nvPr/>
          </p:nvSpPr>
          <p:spPr bwMode="auto">
            <a:xfrm>
              <a:off x="2041" y="2070"/>
              <a:ext cx="3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14059" name="Line 11"/>
            <p:cNvSpPr>
              <a:spLocks noChangeShapeType="1"/>
            </p:cNvSpPr>
            <p:nvPr/>
          </p:nvSpPr>
          <p:spPr bwMode="auto">
            <a:xfrm>
              <a:off x="1142" y="2179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14060" name="Text Box 12"/>
            <p:cNvSpPr txBox="1">
              <a:spLocks noChangeArrowheads="1"/>
            </p:cNvSpPr>
            <p:nvPr/>
          </p:nvSpPr>
          <p:spPr bwMode="auto">
            <a:xfrm>
              <a:off x="684" y="2081"/>
              <a:ext cx="5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Head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14061" name="Text Box 13"/>
            <p:cNvSpPr txBox="1">
              <a:spLocks noChangeArrowheads="1"/>
            </p:cNvSpPr>
            <p:nvPr/>
          </p:nvSpPr>
          <p:spPr bwMode="auto">
            <a:xfrm>
              <a:off x="5057" y="2086"/>
              <a:ext cx="4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Tail</a:t>
              </a: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sp>
          <p:nvSpPr>
            <p:cNvPr id="514062" name="Line 14"/>
            <p:cNvSpPr>
              <a:spLocks noChangeShapeType="1"/>
            </p:cNvSpPr>
            <p:nvPr/>
          </p:nvSpPr>
          <p:spPr bwMode="auto">
            <a:xfrm flipH="1">
              <a:off x="2044" y="2297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14063" name="Line 15"/>
            <p:cNvSpPr>
              <a:spLocks noChangeShapeType="1"/>
            </p:cNvSpPr>
            <p:nvPr/>
          </p:nvSpPr>
          <p:spPr bwMode="auto">
            <a:xfrm>
              <a:off x="2937" y="2070"/>
              <a:ext cx="3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14064" name="Line 16"/>
            <p:cNvSpPr>
              <a:spLocks noChangeShapeType="1"/>
            </p:cNvSpPr>
            <p:nvPr/>
          </p:nvSpPr>
          <p:spPr bwMode="auto">
            <a:xfrm flipH="1">
              <a:off x="2940" y="2297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14065" name="Line 17"/>
            <p:cNvSpPr>
              <a:spLocks noChangeShapeType="1"/>
            </p:cNvSpPr>
            <p:nvPr/>
          </p:nvSpPr>
          <p:spPr bwMode="auto">
            <a:xfrm>
              <a:off x="3845" y="2079"/>
              <a:ext cx="3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14066" name="Line 18"/>
            <p:cNvSpPr>
              <a:spLocks noChangeShapeType="1"/>
            </p:cNvSpPr>
            <p:nvPr/>
          </p:nvSpPr>
          <p:spPr bwMode="auto">
            <a:xfrm flipH="1">
              <a:off x="3848" y="2306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  <p:sp>
          <p:nvSpPr>
            <p:cNvPr id="514067" name="Line 19"/>
            <p:cNvSpPr>
              <a:spLocks noChangeShapeType="1"/>
            </p:cNvSpPr>
            <p:nvPr/>
          </p:nvSpPr>
          <p:spPr bwMode="auto">
            <a:xfrm flipH="1">
              <a:off x="4785" y="2178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最近最久未使用算法（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5075" name="内容占位符 2"/>
          <p:cNvSpPr>
            <a:spLocks noGrp="1"/>
          </p:cNvSpPr>
          <p:nvPr>
            <p:ph idx="4294967295"/>
          </p:nvPr>
        </p:nvSpPr>
        <p:spPr>
          <a:xfrm>
            <a:off x="395536" y="1268413"/>
            <a:ext cx="8424862" cy="4681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算法讨论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性能低于</a:t>
            </a:r>
            <a:r>
              <a:rPr lang="en-US" altLang="zh-CN" dirty="0">
                <a:ea typeface="楷体_GB2312" pitchFamily="49" charset="-122"/>
              </a:rPr>
              <a:t>OPT</a:t>
            </a:r>
            <a:r>
              <a:rPr lang="zh-CN" altLang="en-US" dirty="0">
                <a:ea typeface="楷体_GB2312" pitchFamily="49" charset="-122"/>
              </a:rPr>
              <a:t>算法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ea typeface="楷体_GB2312" pitchFamily="49" charset="-122"/>
              </a:rPr>
              <a:t>　　</a:t>
            </a:r>
            <a:r>
              <a:rPr lang="en-US" altLang="zh-CN" b="0" dirty="0">
                <a:ea typeface="楷体_GB2312" pitchFamily="49" charset="-122"/>
              </a:rPr>
              <a:t>OPT</a:t>
            </a:r>
            <a:r>
              <a:rPr lang="zh-CN" altLang="en-US" b="0" dirty="0">
                <a:ea typeface="楷体_GB2312" pitchFamily="49" charset="-122"/>
              </a:rPr>
              <a:t>算法：基于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真实的未来页面</a:t>
            </a:r>
            <a:r>
              <a:rPr lang="zh-CN" altLang="en-US" b="0" dirty="0">
                <a:ea typeface="楷体_GB2312" pitchFamily="49" charset="-122"/>
              </a:rPr>
              <a:t>走向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ea typeface="楷体_GB2312" pitchFamily="49" charset="-122"/>
              </a:rPr>
              <a:t>　　</a:t>
            </a:r>
            <a:r>
              <a:rPr lang="en-US" altLang="zh-CN" b="0" dirty="0">
                <a:ea typeface="楷体_GB2312" pitchFamily="49" charset="-122"/>
              </a:rPr>
              <a:t>LRU</a:t>
            </a:r>
            <a:r>
              <a:rPr lang="zh-CN" altLang="en-US" b="0" dirty="0">
                <a:ea typeface="楷体_GB2312" pitchFamily="49" charset="-122"/>
              </a:rPr>
              <a:t>算法：基于</a:t>
            </a:r>
            <a:r>
              <a:rPr lang="zh-CN" altLang="en-US" b="0" dirty="0">
                <a:solidFill>
                  <a:srgbClr val="0000CC"/>
                </a:solidFill>
                <a:ea typeface="楷体_GB2312" pitchFamily="49" charset="-122"/>
              </a:rPr>
              <a:t>过去页面走向</a:t>
            </a:r>
            <a:r>
              <a:rPr lang="zh-CN" altLang="en-US" b="0" dirty="0">
                <a:ea typeface="楷体_GB2312" pitchFamily="49" charset="-122"/>
              </a:rPr>
              <a:t>来预测将来页面走向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性能较好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ea typeface="楷体_GB2312" pitchFamily="49" charset="-122"/>
              </a:rPr>
              <a:t>　　程序的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时间局部性</a:t>
            </a:r>
            <a:r>
              <a:rPr lang="zh-CN" altLang="en-US" b="0" dirty="0">
                <a:ea typeface="楷体_GB2312" pitchFamily="49" charset="-122"/>
              </a:rPr>
              <a:t>原理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开销太大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ea typeface="楷体_GB2312" pitchFamily="49" charset="-122"/>
              </a:rPr>
              <a:t>　　需要统计所有页面的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访问时间</a:t>
            </a:r>
            <a:r>
              <a:rPr lang="zh-CN" altLang="en-US" b="0" dirty="0">
                <a:ea typeface="楷体_GB2312" pitchFamily="49" charset="-122"/>
              </a:rPr>
              <a:t>信息 ，从而获得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最久未使用</a:t>
            </a:r>
            <a:r>
              <a:rPr lang="zh-CN" altLang="en-US" b="0" dirty="0">
                <a:ea typeface="楷体_GB2312" pitchFamily="49" charset="-122"/>
              </a:rPr>
              <a:t>页面。</a:t>
            </a:r>
            <a:endParaRPr lang="zh-CN" altLang="en-US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07488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时钟置换算法（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CLOCK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6099" name="内容占位符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5580063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基本思想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楷体_GB2312" pitchFamily="49" charset="-122"/>
              </a:rPr>
              <a:t>LRU</a:t>
            </a:r>
            <a:r>
              <a:rPr lang="zh-CN" altLang="en-US" b="0" dirty="0">
                <a:ea typeface="楷体_GB2312" pitchFamily="49" charset="-122"/>
              </a:rPr>
              <a:t>算法的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简化近似</a:t>
            </a:r>
            <a:r>
              <a:rPr lang="zh-CN" altLang="en-US" b="0" dirty="0">
                <a:ea typeface="楷体_GB2312" pitchFamily="49" charset="-122"/>
              </a:rPr>
              <a:t>算法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换出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最近未访问过页面，</a:t>
            </a:r>
            <a:r>
              <a:rPr lang="en-US" altLang="zh-CN" b="0" dirty="0">
                <a:solidFill>
                  <a:srgbClr val="FE0000"/>
                </a:solidFill>
                <a:ea typeface="楷体_GB2312" pitchFamily="49" charset="-122"/>
              </a:rPr>
              <a:t>NRU</a:t>
            </a:r>
            <a:r>
              <a:rPr lang="zh-CN" altLang="en-US" b="0" dirty="0">
                <a:solidFill>
                  <a:srgbClr val="FE0000"/>
                </a:solidFill>
                <a:ea typeface="楷体_GB2312" pitchFamily="49" charset="-122"/>
              </a:rPr>
              <a:t>算法</a:t>
            </a:r>
            <a:endParaRPr lang="zh-CN" altLang="en-US" b="0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算法实现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每个页面设置一个访问位，访问该页面时置１。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所有页面保存在环形链表中。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发生缺页中断时，首先检查表针指向页面，如果</a:t>
            </a:r>
            <a:r>
              <a:rPr lang="en-US" altLang="zh-CN" b="0" dirty="0">
                <a:ea typeface="楷体_GB2312" pitchFamily="49" charset="-122"/>
              </a:rPr>
              <a:t>R</a:t>
            </a:r>
            <a:r>
              <a:rPr lang="zh-CN" altLang="en-US" b="0" dirty="0">
                <a:ea typeface="楷体_GB2312" pitchFamily="49" charset="-122"/>
              </a:rPr>
              <a:t>为</a:t>
            </a:r>
            <a:r>
              <a:rPr lang="en-US" altLang="zh-CN" b="0" dirty="0">
                <a:ea typeface="楷体_GB2312" pitchFamily="49" charset="-122"/>
              </a:rPr>
              <a:t>0</a:t>
            </a:r>
            <a:r>
              <a:rPr lang="zh-CN" altLang="en-US" b="0" dirty="0">
                <a:ea typeface="楷体_GB2312" pitchFamily="49" charset="-122"/>
              </a:rPr>
              <a:t>，则新页面替换之；如果</a:t>
            </a:r>
            <a:r>
              <a:rPr lang="en-US" altLang="zh-CN" b="0" dirty="0">
                <a:ea typeface="楷体_GB2312" pitchFamily="49" charset="-122"/>
              </a:rPr>
              <a:t>R</a:t>
            </a:r>
            <a:r>
              <a:rPr lang="zh-CN" altLang="en-US" b="0" dirty="0">
                <a:ea typeface="楷体_GB2312" pitchFamily="49" charset="-122"/>
              </a:rPr>
              <a:t>为</a:t>
            </a:r>
            <a:r>
              <a:rPr lang="en-US" altLang="zh-CN" b="0" dirty="0">
                <a:ea typeface="楷体_GB2312" pitchFamily="49" charset="-122"/>
              </a:rPr>
              <a:t>1</a:t>
            </a:r>
            <a:r>
              <a:rPr lang="zh-CN" altLang="en-US" b="0" dirty="0">
                <a:ea typeface="楷体_GB2312" pitchFamily="49" charset="-122"/>
              </a:rPr>
              <a:t>，则清</a:t>
            </a:r>
            <a:r>
              <a:rPr lang="en-US" altLang="zh-CN" b="0" dirty="0">
                <a:ea typeface="楷体_GB2312" pitchFamily="49" charset="-122"/>
              </a:rPr>
              <a:t>0</a:t>
            </a:r>
            <a:r>
              <a:rPr lang="zh-CN" altLang="en-US" b="0" dirty="0">
                <a:ea typeface="楷体_GB2312" pitchFamily="49" charset="-122"/>
              </a:rPr>
              <a:t>，表针前移一个位置，重复上述过程。</a:t>
            </a:r>
            <a:endParaRPr lang="zh-CN" altLang="en-US" b="0" dirty="0">
              <a:ea typeface="楷体_GB2312" pitchFamily="49" charset="-122"/>
            </a:endParaRPr>
          </a:p>
        </p:txBody>
      </p:sp>
      <p:grpSp>
        <p:nvGrpSpPr>
          <p:cNvPr id="516100" name="组合 8"/>
          <p:cNvGrpSpPr/>
          <p:nvPr/>
        </p:nvGrpSpPr>
        <p:grpSpPr bwMode="auto">
          <a:xfrm>
            <a:off x="5940425" y="1700213"/>
            <a:ext cx="3167063" cy="4327525"/>
            <a:chOff x="5508625" y="1700213"/>
            <a:chExt cx="3167063" cy="4327747"/>
          </a:xfrm>
        </p:grpSpPr>
        <p:grpSp>
          <p:nvGrpSpPr>
            <p:cNvPr id="516101" name="组合 11"/>
            <p:cNvGrpSpPr/>
            <p:nvPr/>
          </p:nvGrpSpPr>
          <p:grpSpPr bwMode="auto">
            <a:xfrm>
              <a:off x="5508625" y="1700213"/>
              <a:ext cx="3095625" cy="2808287"/>
              <a:chOff x="5220072" y="1844824"/>
              <a:chExt cx="3096344" cy="2808312"/>
            </a:xfrm>
          </p:grpSpPr>
          <p:graphicFrame>
            <p:nvGraphicFramePr>
              <p:cNvPr id="4" name="图示 3"/>
              <p:cNvGraphicFramePr/>
              <p:nvPr/>
            </p:nvGraphicFramePr>
            <p:xfrm>
              <a:off x="5220072" y="1844824"/>
              <a:ext cx="3096344" cy="28083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" r:lo="rId2" r:qs="rId3" r:cs="rId4"/>
              </a:graphicData>
            </a:graphic>
          </p:graphicFrame>
          <p:cxnSp>
            <p:nvCxnSpPr>
              <p:cNvPr id="10" name="直接箭头连接符 9"/>
              <p:cNvCxnSpPr/>
              <p:nvPr/>
            </p:nvCxnSpPr>
            <p:spPr>
              <a:xfrm flipV="1">
                <a:off x="6731723" y="2708476"/>
                <a:ext cx="936843" cy="57629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16104" name="TextBox 12"/>
            <p:cNvSpPr txBox="1">
              <a:spLocks noChangeArrowheads="1"/>
            </p:cNvSpPr>
            <p:nvPr/>
          </p:nvSpPr>
          <p:spPr bwMode="auto">
            <a:xfrm>
              <a:off x="5508625" y="4581673"/>
              <a:ext cx="3167063" cy="94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当发生缺页中断时，检查表针指向的页面。根据</a:t>
              </a:r>
              <a:r>
                <a:rPr kumimoji="0" lang="en-US" altLang="zh-CN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R</a:t>
              </a:r>
              <a:r>
                <a:rPr kumimoji="0" lang="zh-CN" altLang="en-US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位采取动作：</a:t>
              </a:r>
              <a:endParaRPr kumimoji="0" lang="zh-CN" altLang="en-US" sz="14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kumimoji="0" lang="en-US" altLang="zh-CN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R=0</a:t>
              </a:r>
              <a:r>
                <a:rPr kumimoji="0" lang="zh-CN" altLang="en-US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：淘汰页面</a:t>
              </a:r>
              <a:endParaRPr kumimoji="0" lang="zh-CN" altLang="en-US" sz="14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kumimoji="0" lang="en-US" altLang="zh-CN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R=1</a:t>
              </a:r>
              <a:r>
                <a:rPr kumimoji="0" lang="zh-CN" altLang="en-US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：清除</a:t>
              </a:r>
              <a:r>
                <a:rPr kumimoji="0" lang="en-US" altLang="zh-CN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R</a:t>
              </a:r>
              <a:r>
                <a:rPr kumimoji="0" lang="zh-CN" altLang="en-US" sz="1400" b="1">
                  <a:latin typeface="华文仿宋" panose="02010600040101010101" pitchFamily="2" charset="-122"/>
                  <a:ea typeface="华文仿宋" panose="02010600040101010101" pitchFamily="2" charset="-122"/>
                </a:rPr>
                <a:t>位，并向前移动表针</a:t>
              </a:r>
              <a:endParaRPr kumimoji="0" lang="zh-CN" altLang="en-US" sz="1400" b="1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516105" name="TextBox 13"/>
            <p:cNvSpPr txBox="1">
              <a:spLocks noChangeArrowheads="1"/>
            </p:cNvSpPr>
            <p:nvPr/>
          </p:nvSpPr>
          <p:spPr bwMode="auto">
            <a:xfrm>
              <a:off x="5580063" y="5661229"/>
              <a:ext cx="2952750" cy="366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1800" b="1">
                  <a:latin typeface="Arial" panose="020B0604020202020204" pitchFamily="34" charset="0"/>
                </a:rPr>
                <a:t>　　　时钟置换算法</a:t>
              </a:r>
              <a:endParaRPr kumimoji="0" lang="zh-CN" altLang="en-US" sz="1800" b="1">
                <a:latin typeface="Arial" panose="020B0604020202020204" pitchFamily="34" charset="0"/>
              </a:endParaRPr>
            </a:p>
          </p:txBody>
        </p:sp>
      </p:grpSp>
      <p:pic>
        <p:nvPicPr>
          <p:cNvPr id="51610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420938"/>
            <a:ext cx="13335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5539" name="Rectangle 3"/>
          <p:cNvSpPr>
            <a:spLocks noGrp="1"/>
          </p:cNvSpPr>
          <p:nvPr>
            <p:ph type="body" idx="4294967295"/>
          </p:nvPr>
        </p:nvSpPr>
        <p:spPr>
          <a:xfrm>
            <a:off x="0" y="1916113"/>
            <a:ext cx="8353425" cy="3529012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理想存储管理技术</a:t>
            </a:r>
            <a:endParaRPr lang="zh-CN" altLang="en-US" b="0" dirty="0">
              <a:ea typeface="黑体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程序不受实际物理内存空间的限制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并发程序高，用以提高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的利用率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40" name="AutoShape 4"/>
          <p:cNvSpPr/>
          <p:nvPr/>
        </p:nvSpPr>
        <p:spPr bwMode="auto">
          <a:xfrm>
            <a:off x="5940425" y="2679700"/>
            <a:ext cx="73025" cy="647700"/>
          </a:xfrm>
          <a:prstGeom prst="righ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6156325" y="2606675"/>
            <a:ext cx="2520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程序不必完全装入内存即可执行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 animBg="1"/>
      <p:bldP spid="7055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时钟置换算法（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CLOCK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7123" name="内容占位符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964612" cy="4752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例子</a:t>
            </a:r>
            <a:endParaRPr lang="zh-CN" altLang="en-US" b="0" dirty="0">
              <a:ea typeface="黑体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 dirty="0"/>
              <a:t> 　</a:t>
            </a:r>
            <a:r>
              <a:rPr lang="zh-CN" altLang="en-US" sz="2400" b="0" dirty="0">
                <a:ea typeface="楷体_GB2312" pitchFamily="49" charset="-122"/>
              </a:rPr>
              <a:t>假设系统为某进程分配了</a:t>
            </a:r>
            <a:r>
              <a:rPr lang="en-US" altLang="zh-CN" sz="2400" b="0" dirty="0">
                <a:ea typeface="楷体_GB2312" pitchFamily="49" charset="-122"/>
              </a:rPr>
              <a:t>3</a:t>
            </a:r>
            <a:r>
              <a:rPr lang="zh-CN" altLang="en-US" sz="2400" b="0" dirty="0">
                <a:ea typeface="楷体_GB2312" pitchFamily="49" charset="-122"/>
              </a:rPr>
              <a:t>个页框，其页面走向如下：</a:t>
            </a:r>
            <a:r>
              <a:rPr lang="en-US" altLang="zh-CN" sz="2400" b="0" dirty="0">
                <a:ea typeface="楷体_GB2312" pitchFamily="49" charset="-122"/>
              </a:rPr>
              <a:t>7   0   1   2   0   3   0   4</a:t>
            </a:r>
            <a:r>
              <a:rPr lang="zh-CN" altLang="en-US" sz="2400" b="0" dirty="0">
                <a:ea typeface="楷体_GB2312" pitchFamily="49" charset="-122"/>
              </a:rPr>
              <a:t>，求采用</a:t>
            </a:r>
            <a:r>
              <a:rPr lang="en-US" altLang="zh-CN" sz="2400" b="0" dirty="0">
                <a:ea typeface="楷体_GB2312" pitchFamily="49" charset="-122"/>
              </a:rPr>
              <a:t>CLCOK</a:t>
            </a:r>
            <a:r>
              <a:rPr lang="zh-CN" altLang="en-US" sz="2400" b="0" dirty="0">
                <a:ea typeface="楷体_GB2312" pitchFamily="49" charset="-122"/>
              </a:rPr>
              <a:t>页面淘汰算法时缺页中断的次数</a:t>
            </a:r>
            <a:endParaRPr lang="zh-CN" altLang="en-US" sz="2400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147" name="Group 3"/>
          <p:cNvGraphicFramePr>
            <a:graphicFrameLocks noGrp="1"/>
          </p:cNvGraphicFramePr>
          <p:nvPr>
            <p:ph idx="4294967295"/>
          </p:nvPr>
        </p:nvGraphicFramePr>
        <p:xfrm>
          <a:off x="-36512" y="-77897"/>
          <a:ext cx="9180513" cy="6986905"/>
        </p:xfrm>
        <a:graphic>
          <a:graphicData uri="http://schemas.openxmlformats.org/drawingml/2006/table">
            <a:tbl>
              <a:tblPr/>
              <a:tblGrid>
                <a:gridCol w="1554163"/>
                <a:gridCol w="1506537"/>
                <a:gridCol w="1531938"/>
                <a:gridCol w="1527175"/>
                <a:gridCol w="2047875"/>
                <a:gridCol w="1012825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页框１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页框２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页框３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缺页否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初始状态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&gt;∧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∧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∧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指向页框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254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&gt;∧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∧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的访问标志置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后移至页框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254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&gt;∧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的访问标志置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后移至页框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270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 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的访问标志置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后移至页面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254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循环后移（修改访问位），找到访问位为０的页面并换出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3524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修改页面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的访问标志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5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 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循环后移（修改访问位），找到访问位为０的页面并换出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403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 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修改页面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的访问标志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4048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访问页面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&gt;0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循环后移（修改访问位），找到访问位为０的页面并换出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时钟置换算法（</a:t>
            </a:r>
            <a:r>
              <a:rPr lang="en-US" altLang="zh-CN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CLOCK</a:t>
            </a:r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9171" name="内容占位符 2"/>
          <p:cNvSpPr>
            <a:spLocks noGrp="1"/>
          </p:cNvSpPr>
          <p:nvPr>
            <p:ph idx="4294967295"/>
          </p:nvPr>
        </p:nvSpPr>
        <p:spPr>
          <a:xfrm>
            <a:off x="719138" y="1268413"/>
            <a:ext cx="8424862" cy="4681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算法讨论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算法比较简单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性能与置换间的间隔密切相关</a:t>
            </a:r>
            <a:endParaRPr kumimoji="1"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b="0" dirty="0">
                <a:latin typeface="楷体_GB2312" pitchFamily="49" charset="-122"/>
                <a:ea typeface="楷体_GB2312" pitchFamily="49" charset="-122"/>
              </a:rPr>
              <a:t>间隔过大，随机选择换出页面 </a:t>
            </a:r>
            <a:endParaRPr kumimoji="1"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b="0" dirty="0">
                <a:latin typeface="楷体_GB2312" pitchFamily="49" charset="-122"/>
                <a:ea typeface="楷体_GB2312" pitchFamily="49" charset="-122"/>
              </a:rPr>
              <a:t>间隔过小，随机选择换出页面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未考虑页面修改情况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改进型时钟置换算法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0195" name="内容占位符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9144000" cy="460851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基本思想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0" dirty="0" smtClean="0">
                <a:ea typeface="楷体_GB2312" pitchFamily="49" charset="-122"/>
              </a:rPr>
              <a:t>    考虑</a:t>
            </a:r>
            <a:r>
              <a:rPr lang="zh-CN" altLang="en-US" b="0" dirty="0">
                <a:ea typeface="楷体_GB2312" pitchFamily="49" charset="-122"/>
              </a:rPr>
              <a:t>页面的修改情况</a:t>
            </a:r>
            <a:r>
              <a:rPr lang="zh-CN" altLang="en-US" b="0" dirty="0" smtClean="0">
                <a:ea typeface="楷体_GB2312" pitchFamily="49" charset="-122"/>
              </a:rPr>
              <a:t>，</a:t>
            </a:r>
            <a:r>
              <a:rPr lang="zh-CN" altLang="en-US" b="0" dirty="0" smtClean="0">
                <a:ea typeface="楷体_GB2312" pitchFamily="49" charset="-122"/>
              </a:rPr>
              <a:t>在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访问标志位相同的前提下</a:t>
            </a:r>
            <a:r>
              <a:rPr lang="zh-CN" altLang="en-US" b="0" dirty="0" smtClean="0">
                <a:ea typeface="楷体_GB2312" pitchFamily="49" charset="-122"/>
              </a:rPr>
              <a:t>优先</a:t>
            </a:r>
            <a:r>
              <a:rPr lang="zh-CN" altLang="en-US" b="0" dirty="0">
                <a:ea typeface="楷体_GB2312" pitchFamily="49" charset="-122"/>
              </a:rPr>
              <a:t>换出</a:t>
            </a:r>
            <a:r>
              <a:rPr lang="zh-CN" altLang="en-US" dirty="0">
                <a:solidFill>
                  <a:srgbClr val="FE0000"/>
                </a:solidFill>
                <a:ea typeface="楷体_GB2312" pitchFamily="49" charset="-122"/>
              </a:rPr>
              <a:t>未修改</a:t>
            </a:r>
            <a:r>
              <a:rPr lang="zh-CN" altLang="en-US" b="0" dirty="0">
                <a:ea typeface="楷体_GB2312" pitchFamily="49" charset="-122"/>
              </a:rPr>
              <a:t>页面</a:t>
            </a:r>
            <a:endParaRPr lang="zh-CN" altLang="en-US" b="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页面分类</a:t>
            </a:r>
            <a:endParaRPr lang="zh-CN" altLang="en-US" b="0" dirty="0"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楷体_GB2312" pitchFamily="49" charset="-122"/>
              </a:rPr>
              <a:t>1</a:t>
            </a:r>
            <a:r>
              <a:rPr lang="zh-CN" altLang="en-US" b="0" dirty="0">
                <a:ea typeface="楷体_GB2312" pitchFamily="49" charset="-122"/>
              </a:rPr>
              <a:t>类</a:t>
            </a:r>
            <a:r>
              <a:rPr lang="en-US" altLang="zh-CN" b="0" dirty="0">
                <a:ea typeface="楷体_GB2312" pitchFamily="49" charset="-122"/>
              </a:rPr>
              <a:t>(A=0, M=0)</a:t>
            </a:r>
            <a:r>
              <a:rPr lang="zh-CN" altLang="en-US" b="0" dirty="0">
                <a:ea typeface="楷体_GB2312" pitchFamily="49" charset="-122"/>
              </a:rPr>
              <a:t>：最近未被访问，又未被修改，最佳淘汰页。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b="0" dirty="0">
                <a:ea typeface="楷体_GB2312" pitchFamily="49" charset="-122"/>
              </a:rPr>
              <a:t>2</a:t>
            </a:r>
            <a:r>
              <a:rPr kumimoji="1" lang="zh-CN" altLang="en-US" b="0" dirty="0">
                <a:ea typeface="楷体_GB2312" pitchFamily="49" charset="-122"/>
              </a:rPr>
              <a:t>类</a:t>
            </a:r>
            <a:r>
              <a:rPr kumimoji="1" lang="en-US" altLang="zh-CN" b="0" dirty="0">
                <a:ea typeface="楷体_GB2312" pitchFamily="49" charset="-122"/>
              </a:rPr>
              <a:t>(A=0, M=1)</a:t>
            </a:r>
            <a:r>
              <a:rPr kumimoji="1" lang="zh-CN" altLang="en-US" b="0" dirty="0">
                <a:ea typeface="楷体_GB2312" pitchFamily="49" charset="-122"/>
              </a:rPr>
              <a:t>：最近未被访问，但已被修改页</a:t>
            </a:r>
            <a:r>
              <a:rPr lang="zh-CN" altLang="en-US" b="0" dirty="0">
                <a:ea typeface="楷体_GB2312" pitchFamily="49" charset="-122"/>
              </a:rPr>
              <a:t>。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b="0" dirty="0">
                <a:ea typeface="楷体_GB2312" pitchFamily="49" charset="-122"/>
              </a:rPr>
              <a:t>3</a:t>
            </a:r>
            <a:r>
              <a:rPr kumimoji="1" lang="zh-CN" altLang="en-US" b="0" dirty="0">
                <a:ea typeface="楷体_GB2312" pitchFamily="49" charset="-122"/>
              </a:rPr>
              <a:t>类</a:t>
            </a:r>
            <a:r>
              <a:rPr kumimoji="1" lang="en-US" altLang="zh-CN" b="0" dirty="0">
                <a:ea typeface="楷体_GB2312" pitchFamily="49" charset="-122"/>
              </a:rPr>
              <a:t>(A=1, M=0)</a:t>
            </a:r>
            <a:r>
              <a:rPr kumimoji="1" lang="zh-CN" altLang="en-US" b="0" dirty="0">
                <a:ea typeface="楷体_GB2312" pitchFamily="49" charset="-122"/>
              </a:rPr>
              <a:t>：最近已被访问，但未被修改</a:t>
            </a:r>
            <a:r>
              <a:rPr lang="zh-CN" altLang="en-US" b="0" dirty="0">
                <a:ea typeface="楷体_GB2312" pitchFamily="49" charset="-122"/>
              </a:rPr>
              <a:t>。</a:t>
            </a:r>
            <a:endParaRPr lang="zh-CN" altLang="en-US" b="0" dirty="0">
              <a:ea typeface="楷体_GB2312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b="0" dirty="0">
                <a:ea typeface="楷体_GB2312" pitchFamily="49" charset="-122"/>
              </a:rPr>
              <a:t>4</a:t>
            </a:r>
            <a:r>
              <a:rPr kumimoji="1" lang="zh-CN" altLang="en-US" b="0" dirty="0">
                <a:ea typeface="楷体_GB2312" pitchFamily="49" charset="-122"/>
              </a:rPr>
              <a:t>类</a:t>
            </a:r>
            <a:r>
              <a:rPr kumimoji="1" lang="en-US" altLang="zh-CN" b="0" dirty="0">
                <a:ea typeface="楷体_GB2312" pitchFamily="49" charset="-122"/>
              </a:rPr>
              <a:t>(A=1, M=1)</a:t>
            </a:r>
            <a:r>
              <a:rPr kumimoji="1" lang="zh-CN" altLang="en-US" b="0" dirty="0">
                <a:ea typeface="楷体_GB2312" pitchFamily="49" charset="-122"/>
              </a:rPr>
              <a:t>：最近已被访问且被修改，最不应淘汰页。</a:t>
            </a:r>
            <a:endParaRPr kumimoji="1" lang="zh-CN" altLang="en-US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改进型时钟置换算法</a:t>
            </a:r>
            <a:endParaRPr lang="zh-CN" altLang="en-US" sz="4000" b="1" dirty="0">
              <a:solidFill>
                <a:srgbClr val="FE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1219" name="内容占位符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424863" cy="4608512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算法实现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circleNumDbPlain"/>
            </a:pPr>
            <a:r>
              <a:rPr kumimoji="1" lang="zh-CN" altLang="en-US" b="0" dirty="0">
                <a:ea typeface="楷体_GB2312" pitchFamily="49" charset="-122"/>
              </a:rPr>
              <a:t>选择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最佳淘汰</a:t>
            </a:r>
            <a:r>
              <a:rPr kumimoji="1" lang="zh-CN" altLang="en-US" b="0" dirty="0">
                <a:ea typeface="楷体_GB2312" pitchFamily="49" charset="-122"/>
              </a:rPr>
              <a:t>页面（</a:t>
            </a:r>
            <a:r>
              <a:rPr kumimoji="1" lang="en-US" altLang="zh-CN" b="0" dirty="0">
                <a:ea typeface="楷体_GB2312" pitchFamily="49" charset="-122"/>
              </a:rPr>
              <a:t>A=0</a:t>
            </a:r>
            <a:r>
              <a:rPr kumimoji="1" lang="zh-CN" altLang="en-US" b="0" dirty="0">
                <a:ea typeface="楷体_GB2312" pitchFamily="49" charset="-122"/>
              </a:rPr>
              <a:t>，</a:t>
            </a:r>
            <a:r>
              <a:rPr kumimoji="1" lang="en-US" altLang="zh-CN" b="0" dirty="0">
                <a:ea typeface="楷体_GB2312" pitchFamily="49" charset="-122"/>
              </a:rPr>
              <a:t>M=0</a:t>
            </a:r>
            <a:r>
              <a:rPr kumimoji="1" lang="zh-CN" altLang="en-US" b="0" dirty="0">
                <a:ea typeface="楷体_GB2312" pitchFamily="49" charset="-122"/>
              </a:rPr>
              <a:t>）</a:t>
            </a:r>
            <a:endParaRPr kumimoji="1" lang="zh-CN" altLang="en-US" b="0" dirty="0">
              <a:ea typeface="楷体_GB2312" pitchFamily="49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circleNumDbPlain"/>
            </a:pPr>
            <a:r>
              <a:rPr kumimoji="1" lang="zh-CN" altLang="en-US" b="0" dirty="0">
                <a:ea typeface="楷体_GB2312" pitchFamily="49" charset="-122"/>
              </a:rPr>
              <a:t>如果①失败，寻找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第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类</a:t>
            </a:r>
            <a:r>
              <a:rPr kumimoji="1" lang="zh-CN" altLang="en-US" b="0" dirty="0">
                <a:ea typeface="楷体_GB2312" pitchFamily="49" charset="-122"/>
              </a:rPr>
              <a:t>页面（ </a:t>
            </a:r>
            <a:r>
              <a:rPr kumimoji="1" lang="en-US" altLang="zh-CN" b="0" dirty="0">
                <a:ea typeface="楷体_GB2312" pitchFamily="49" charset="-122"/>
              </a:rPr>
              <a:t>A=0</a:t>
            </a:r>
            <a:r>
              <a:rPr kumimoji="1" lang="zh-CN" altLang="en-US" b="0" dirty="0">
                <a:ea typeface="楷体_GB2312" pitchFamily="49" charset="-122"/>
              </a:rPr>
              <a:t>，</a:t>
            </a:r>
            <a:r>
              <a:rPr kumimoji="1" lang="en-US" altLang="zh-CN" b="0" dirty="0">
                <a:ea typeface="楷体_GB2312" pitchFamily="49" charset="-122"/>
              </a:rPr>
              <a:t>M=1 </a:t>
            </a:r>
            <a:r>
              <a:rPr kumimoji="1" lang="zh-CN" altLang="en-US" b="0" dirty="0">
                <a:ea typeface="楷体_GB2312" pitchFamily="49" charset="-122"/>
              </a:rPr>
              <a:t>），并把所扫描过的页面的访问位</a:t>
            </a:r>
            <a:r>
              <a:rPr kumimoji="1" lang="en-US" altLang="zh-CN" b="0" dirty="0">
                <a:ea typeface="楷体_GB2312" pitchFamily="49" charset="-122"/>
              </a:rPr>
              <a:t>A</a:t>
            </a:r>
            <a:r>
              <a:rPr kumimoji="1" lang="zh-CN" altLang="en-US" b="0" dirty="0">
                <a:ea typeface="楷体_GB2312" pitchFamily="49" charset="-122"/>
              </a:rPr>
              <a:t>置</a:t>
            </a:r>
            <a:r>
              <a:rPr kumimoji="1" lang="en-US" altLang="zh-CN" b="0" dirty="0">
                <a:ea typeface="楷体_GB2312" pitchFamily="49" charset="-122"/>
              </a:rPr>
              <a:t>0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lang="zh-CN" altLang="en-US" b="0" dirty="0">
                <a:ea typeface="楷体_GB2312" pitchFamily="49" charset="-122"/>
              </a:rPr>
              <a:t>。</a:t>
            </a:r>
            <a:endParaRPr lang="zh-CN" altLang="en-US" b="0" dirty="0">
              <a:ea typeface="楷体_GB2312" pitchFamily="49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circleNumDbPlain"/>
            </a:pPr>
            <a:r>
              <a:rPr lang="zh-CN" altLang="en-US" b="0" dirty="0">
                <a:ea typeface="楷体_GB2312" pitchFamily="49" charset="-122"/>
              </a:rPr>
              <a:t>如果②失败，回到步骤</a:t>
            </a:r>
            <a:r>
              <a:rPr kumimoji="1" lang="zh-CN" altLang="en-US" b="0" dirty="0">
                <a:ea typeface="楷体_GB2312" pitchFamily="49" charset="-122"/>
              </a:rPr>
              <a:t>①。</a:t>
            </a:r>
            <a:endParaRPr kumimoji="1" lang="zh-CN" altLang="en-US" b="0" dirty="0">
              <a:ea typeface="楷体_GB2312" pitchFamily="49" charset="-122"/>
            </a:endParaRPr>
          </a:p>
          <a:p>
            <a:pPr marL="533400" indent="-5334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算法讨论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CN" altLang="en-US" b="0" dirty="0">
                <a:ea typeface="楷体_GB2312" pitchFamily="49" charset="-122"/>
              </a:rPr>
              <a:t>实现简单，性能比较理想，被广泛采用。</a:t>
            </a:r>
            <a:endParaRPr kumimoji="1" lang="zh-CN" altLang="en-US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9571" name="Rectangle 3"/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8964613" cy="5327650"/>
          </a:xfrm>
          <a:noFill/>
        </p:spPr>
        <p:txBody>
          <a:bodyPr/>
          <a:lstStyle/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黑体" pitchFamily="49" charset="-122"/>
              </a:rPr>
              <a:t>置换算法示例</a:t>
            </a:r>
            <a:endParaRPr lang="zh-CN" altLang="en-US" sz="2400" b="0" dirty="0">
              <a:ea typeface="黑体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   　　</a:t>
            </a:r>
            <a:r>
              <a:rPr lang="zh-CN" altLang="en-US" sz="2000" b="0" dirty="0">
                <a:ea typeface="楷体_GB2312" pitchFamily="49" charset="-122"/>
              </a:rPr>
              <a:t>设某计算机的逻辑地址空间和物理地址空间均为</a:t>
            </a:r>
            <a:r>
              <a:rPr lang="en-US" altLang="zh-CN" sz="2000" b="0" dirty="0">
                <a:ea typeface="楷体_GB2312" pitchFamily="49" charset="-122"/>
              </a:rPr>
              <a:t>64KB</a:t>
            </a:r>
            <a:r>
              <a:rPr lang="zh-CN" altLang="en-US" sz="2000" b="0" dirty="0">
                <a:ea typeface="楷体_GB2312" pitchFamily="49" charset="-122"/>
              </a:rPr>
              <a:t>，按字节编址。若某进程最多需要</a:t>
            </a:r>
            <a:r>
              <a:rPr lang="en-US" altLang="zh-CN" sz="2000" b="0" dirty="0">
                <a:ea typeface="楷体_GB2312" pitchFamily="49" charset="-122"/>
              </a:rPr>
              <a:t>6</a:t>
            </a:r>
            <a:r>
              <a:rPr lang="zh-CN" altLang="en-US" sz="2000" b="0" dirty="0">
                <a:ea typeface="楷体_GB2312" pitchFamily="49" charset="-122"/>
              </a:rPr>
              <a:t>页存储空间，页的大小为</a:t>
            </a:r>
            <a:r>
              <a:rPr lang="en-US" altLang="zh-CN" sz="2000" b="0" dirty="0">
                <a:ea typeface="楷体_GB2312" pitchFamily="49" charset="-122"/>
              </a:rPr>
              <a:t>1KB</a:t>
            </a:r>
            <a:r>
              <a:rPr lang="zh-CN" altLang="en-US" sz="2000" b="0" dirty="0">
                <a:ea typeface="楷体_GB2312" pitchFamily="49" charset="-122"/>
              </a:rPr>
              <a:t>。操作系统采用固定分配局部置换为此进程分配</a:t>
            </a:r>
            <a:r>
              <a:rPr lang="en-US" altLang="zh-CN" sz="2000" b="0" dirty="0">
                <a:ea typeface="楷体_GB2312" pitchFamily="49" charset="-122"/>
              </a:rPr>
              <a:t>4</a:t>
            </a:r>
            <a:r>
              <a:rPr lang="zh-CN" altLang="en-US" sz="2000" b="0" dirty="0">
                <a:ea typeface="楷体_GB2312" pitchFamily="49" charset="-122"/>
              </a:rPr>
              <a:t>个页框（</a:t>
            </a:r>
            <a:r>
              <a:rPr lang="en-US" altLang="zh-CN" sz="2000" b="0" dirty="0">
                <a:ea typeface="楷体_GB2312" pitchFamily="49" charset="-122"/>
              </a:rPr>
              <a:t>Page Frame</a:t>
            </a:r>
            <a:r>
              <a:rPr lang="zh-CN" altLang="en-US" sz="2000" b="0" dirty="0">
                <a:ea typeface="楷体_GB2312" pitchFamily="49" charset="-122"/>
              </a:rPr>
              <a:t>），如下表所示</a:t>
            </a: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ea typeface="楷体_GB2312" pitchFamily="49" charset="-122"/>
              </a:rPr>
              <a:t>　　　</a:t>
            </a: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ea typeface="楷体_GB2312" pitchFamily="49" charset="-122"/>
              </a:rPr>
              <a:t>　　　若该进程执行到</a:t>
            </a:r>
            <a:r>
              <a:rPr lang="en-US" altLang="zh-CN" sz="2000" b="0" dirty="0">
                <a:ea typeface="楷体_GB2312" pitchFamily="49" charset="-122"/>
              </a:rPr>
              <a:t>260</a:t>
            </a:r>
            <a:r>
              <a:rPr lang="zh-CN" altLang="en-US" sz="2000" b="0" dirty="0">
                <a:ea typeface="楷体_GB2312" pitchFamily="49" charset="-122"/>
              </a:rPr>
              <a:t>时刻时，要访问逻辑地址为</a:t>
            </a:r>
            <a:r>
              <a:rPr lang="en-US" altLang="zh-CN" sz="2000" b="0" dirty="0">
                <a:ea typeface="楷体_GB2312" pitchFamily="49" charset="-122"/>
              </a:rPr>
              <a:t>17CAH</a:t>
            </a:r>
            <a:r>
              <a:rPr lang="zh-CN" altLang="en-US" sz="2000" b="0" dirty="0">
                <a:ea typeface="楷体_GB2312" pitchFamily="49" charset="-122"/>
              </a:rPr>
              <a:t>的数据，请回答</a:t>
            </a: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ea typeface="楷体_GB2312" pitchFamily="49" charset="-122"/>
              </a:rPr>
              <a:t>　　　</a:t>
            </a:r>
            <a:r>
              <a:rPr lang="en-US" altLang="zh-CN" sz="2000" b="0" dirty="0">
                <a:ea typeface="楷体_GB2312" pitchFamily="49" charset="-122"/>
              </a:rPr>
              <a:t>(1)</a:t>
            </a:r>
            <a:r>
              <a:rPr lang="zh-CN" altLang="en-US" sz="2000" b="0" dirty="0">
                <a:ea typeface="楷体_GB2312" pitchFamily="49" charset="-122"/>
              </a:rPr>
              <a:t>该逻辑地址对应的页号是多少？</a:t>
            </a: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ea typeface="楷体_GB2312" pitchFamily="49" charset="-122"/>
              </a:rPr>
              <a:t>　　　</a:t>
            </a:r>
            <a:r>
              <a:rPr lang="en-US" altLang="zh-CN" sz="2000" b="0" dirty="0">
                <a:ea typeface="楷体_GB2312" pitchFamily="49" charset="-122"/>
              </a:rPr>
              <a:t>(2)</a:t>
            </a:r>
            <a:r>
              <a:rPr lang="zh-CN" altLang="en-US" sz="2000" b="0" dirty="0">
                <a:ea typeface="楷体_GB2312" pitchFamily="49" charset="-122"/>
              </a:rPr>
              <a:t>若采用先进先出</a:t>
            </a:r>
            <a:r>
              <a:rPr lang="en-US" altLang="zh-CN" sz="2000" b="0" dirty="0">
                <a:ea typeface="楷体_GB2312" pitchFamily="49" charset="-122"/>
              </a:rPr>
              <a:t>(FIFO)</a:t>
            </a:r>
            <a:r>
              <a:rPr lang="zh-CN" altLang="en-US" sz="2000" b="0" dirty="0">
                <a:ea typeface="楷体_GB2312" pitchFamily="49" charset="-122"/>
              </a:rPr>
              <a:t>置换算法，该逻辑地址对应的物理地址是多少？要求给出计算过程。</a:t>
            </a:r>
            <a:endParaRPr lang="zh-CN" altLang="en-US" sz="2000" b="0" dirty="0"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ea typeface="楷体_GB2312" pitchFamily="49" charset="-122"/>
              </a:rPr>
              <a:t>　　　</a:t>
            </a:r>
            <a:r>
              <a:rPr lang="en-US" altLang="zh-CN" sz="2000" b="0" dirty="0">
                <a:ea typeface="楷体_GB2312" pitchFamily="49" charset="-122"/>
              </a:rPr>
              <a:t>(3)</a:t>
            </a:r>
            <a:r>
              <a:rPr lang="zh-CN" altLang="en-US" sz="2000" b="0" dirty="0">
                <a:ea typeface="楷体_GB2312" pitchFamily="49" charset="-122"/>
              </a:rPr>
              <a:t>若采用时钟</a:t>
            </a:r>
            <a:r>
              <a:rPr lang="en-US" altLang="zh-CN" sz="2000" b="0" dirty="0">
                <a:ea typeface="楷体_GB2312" pitchFamily="49" charset="-122"/>
              </a:rPr>
              <a:t>(CLOCK)</a:t>
            </a:r>
            <a:r>
              <a:rPr lang="zh-CN" altLang="en-US" sz="2000" b="0" dirty="0">
                <a:ea typeface="楷体_GB2312" pitchFamily="49" charset="-122"/>
              </a:rPr>
              <a:t>置换算法，该逻辑地址对应的物理地址是多少？要求给出计算过程（设搜索下一页的指针沿着顺时针方向移动，且当前指向</a:t>
            </a:r>
            <a:r>
              <a:rPr lang="en-US" altLang="zh-CN" sz="2000" b="0" dirty="0">
                <a:ea typeface="楷体_GB2312" pitchFamily="49" charset="-122"/>
              </a:rPr>
              <a:t>2</a:t>
            </a:r>
            <a:r>
              <a:rPr lang="zh-CN" altLang="en-US" sz="2000" b="0" dirty="0">
                <a:ea typeface="楷体_GB2312" pitchFamily="49" charset="-122"/>
              </a:rPr>
              <a:t>号页框，如上图所示）</a:t>
            </a:r>
            <a:endParaRPr lang="zh-CN" altLang="en-US" sz="2000" b="0" dirty="0">
              <a:ea typeface="楷体_GB2312" pitchFamily="49" charset="-122"/>
            </a:endParaRPr>
          </a:p>
        </p:txBody>
      </p:sp>
      <p:graphicFrame>
        <p:nvGraphicFramePr>
          <p:cNvPr id="749626" name="Group 58"/>
          <p:cNvGraphicFramePr>
            <a:graphicFrameLocks noGrp="1"/>
          </p:cNvGraphicFramePr>
          <p:nvPr/>
        </p:nvGraphicFramePr>
        <p:xfrm>
          <a:off x="885825" y="2487613"/>
          <a:ext cx="4751388" cy="1382400"/>
        </p:xfrm>
        <a:graphic>
          <a:graphicData uri="http://schemas.openxmlformats.org/drawingml/2006/table">
            <a:tbl>
              <a:tblPr/>
              <a:tblGrid>
                <a:gridCol w="1308100"/>
                <a:gridCol w="1193800"/>
                <a:gridCol w="1149350"/>
                <a:gridCol w="110013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页号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页框号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装入时刻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访问位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130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230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160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9630" name="Object 62"/>
          <p:cNvGraphicFramePr>
            <a:graphicFrameLocks noChangeAspect="1"/>
          </p:cNvGraphicFramePr>
          <p:nvPr/>
        </p:nvGraphicFramePr>
        <p:xfrm>
          <a:off x="6011863" y="2382838"/>
          <a:ext cx="20875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94" name="Visio" r:id="rId1" imgW="1663700" imgH="1104900" progId="Visio.Drawing.11">
                  <p:embed/>
                </p:oleObj>
              </mc:Choice>
              <mc:Fallback>
                <p:oleObj name="Visio" r:id="rId1" imgW="1663700" imgH="1104900" progId="Visio.Drawing.11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382838"/>
                        <a:ext cx="2087562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2643" name="Rectangle 3"/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8964613" cy="532765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置换算法示例（续）</a:t>
            </a:r>
            <a:endParaRPr lang="zh-CN" altLang="en-US" b="0" dirty="0">
              <a:ea typeface="黑体" pitchFamily="49" charset="-122"/>
            </a:endParaRPr>
          </a:p>
          <a:p>
            <a:pPr marL="533400" indent="-5334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楷体_GB2312" pitchFamily="49" charset="-122"/>
              </a:rPr>
              <a:t>　　</a:t>
            </a:r>
            <a:r>
              <a:rPr lang="en-US" altLang="zh-CN" sz="2400" b="0" dirty="0">
                <a:ea typeface="楷体_GB2312" pitchFamily="49" charset="-122"/>
              </a:rPr>
              <a:t>(1) 17CAH=(0001 0111 1100 1010)</a:t>
            </a:r>
            <a:r>
              <a:rPr lang="en-US" altLang="zh-CN" sz="2400" b="0" baseline="-25000" dirty="0">
                <a:ea typeface="楷体_GB2312" pitchFamily="49" charset="-122"/>
              </a:rPr>
              <a:t>2</a:t>
            </a:r>
            <a:r>
              <a:rPr lang="en-US" altLang="zh-CN" sz="2400" b="0" dirty="0">
                <a:ea typeface="楷体_GB2312" pitchFamily="49" charset="-122"/>
              </a:rPr>
              <a:t>,</a:t>
            </a:r>
            <a:r>
              <a:rPr lang="zh-CN" altLang="en-US" sz="2400" b="0" dirty="0">
                <a:ea typeface="楷体_GB2312" pitchFamily="49" charset="-122"/>
              </a:rPr>
              <a:t>页面大小为</a:t>
            </a:r>
            <a:r>
              <a:rPr lang="en-US" altLang="zh-CN" sz="2400" b="0" dirty="0">
                <a:ea typeface="楷体_GB2312" pitchFamily="49" charset="-122"/>
              </a:rPr>
              <a:t>1KB</a:t>
            </a:r>
            <a:r>
              <a:rPr lang="zh-CN" altLang="en-US" sz="2400" b="0" dirty="0">
                <a:ea typeface="楷体_GB2312" pitchFamily="49" charset="-122"/>
              </a:rPr>
              <a:t>，所以页内偏移量为</a:t>
            </a:r>
            <a:r>
              <a:rPr lang="en-US" altLang="zh-CN" sz="2400" b="0" dirty="0">
                <a:ea typeface="楷体_GB2312" pitchFamily="49" charset="-122"/>
              </a:rPr>
              <a:t>10</a:t>
            </a:r>
            <a:r>
              <a:rPr lang="zh-CN" altLang="en-US" sz="2400" b="0" dirty="0">
                <a:ea typeface="楷体_GB2312" pitchFamily="49" charset="-122"/>
              </a:rPr>
              <a:t>位，页号占</a:t>
            </a:r>
            <a:r>
              <a:rPr lang="en-US" altLang="zh-CN" sz="2400" b="0" dirty="0">
                <a:ea typeface="楷体_GB2312" pitchFamily="49" charset="-122"/>
              </a:rPr>
              <a:t>6</a:t>
            </a:r>
            <a:r>
              <a:rPr lang="zh-CN" altLang="en-US" sz="2400" b="0" dirty="0">
                <a:ea typeface="楷体_GB2312" pitchFamily="49" charset="-122"/>
              </a:rPr>
              <a:t>位，故对应的页号为</a:t>
            </a:r>
            <a:r>
              <a:rPr lang="en-US" altLang="zh-CN" sz="2400" b="0" dirty="0">
                <a:ea typeface="楷体_GB2312" pitchFamily="49" charset="-122"/>
              </a:rPr>
              <a:t>5</a:t>
            </a:r>
            <a:endParaRPr lang="en-US" altLang="zh-CN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ea typeface="楷体_GB2312" pitchFamily="49" charset="-122"/>
              </a:rPr>
              <a:t>        (2) </a:t>
            </a:r>
            <a:r>
              <a:rPr lang="zh-CN" altLang="en-US" sz="2400" b="0" dirty="0">
                <a:ea typeface="楷体_GB2312" pitchFamily="49" charset="-122"/>
              </a:rPr>
              <a:t>页面走向为：</a:t>
            </a:r>
            <a:r>
              <a:rPr lang="en-US" altLang="zh-CN" sz="2400" b="0" dirty="0">
                <a:ea typeface="楷体_GB2312" pitchFamily="49" charset="-122"/>
              </a:rPr>
              <a:t>0, 3, 2, 1, 5</a:t>
            </a:r>
            <a:r>
              <a:rPr lang="zh-CN" altLang="en-US" sz="2400" b="0" dirty="0">
                <a:ea typeface="楷体_GB2312" pitchFamily="49" charset="-122"/>
              </a:rPr>
              <a:t>。采用</a:t>
            </a:r>
            <a:r>
              <a:rPr lang="en-US" altLang="zh-CN" sz="2400" b="0" dirty="0">
                <a:ea typeface="楷体_GB2312" pitchFamily="49" charset="-122"/>
              </a:rPr>
              <a:t>FIFO</a:t>
            </a:r>
            <a:r>
              <a:rPr lang="zh-CN" altLang="en-US" sz="2400" b="0" dirty="0">
                <a:ea typeface="楷体_GB2312" pitchFamily="49" charset="-122"/>
              </a:rPr>
              <a:t>算法时的页面置换情况为：</a:t>
            </a: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楷体_GB2312" pitchFamily="49" charset="-122"/>
              </a:rPr>
              <a:t>        </a:t>
            </a:r>
            <a:r>
              <a:rPr lang="en-US" altLang="zh-CN" sz="2400" b="0" dirty="0">
                <a:ea typeface="楷体_GB2312" pitchFamily="49" charset="-122"/>
              </a:rPr>
              <a:t>17CAH</a:t>
            </a:r>
            <a:r>
              <a:rPr lang="zh-CN" altLang="en-US" sz="2400" b="0" dirty="0">
                <a:ea typeface="楷体_GB2312" pitchFamily="49" charset="-122"/>
              </a:rPr>
              <a:t>在页框</a:t>
            </a:r>
            <a:r>
              <a:rPr lang="en-US" altLang="zh-CN" sz="2400" b="0" dirty="0">
                <a:ea typeface="楷体_GB2312" pitchFamily="49" charset="-122"/>
              </a:rPr>
              <a:t>7</a:t>
            </a:r>
            <a:r>
              <a:rPr lang="zh-CN" altLang="en-US" sz="2400" b="0" dirty="0">
                <a:ea typeface="楷体_GB2312" pitchFamily="49" charset="-122"/>
              </a:rPr>
              <a:t>中，故其地址为：</a:t>
            </a: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楷体_GB2312" pitchFamily="49" charset="-122"/>
              </a:rPr>
              <a:t>　　 </a:t>
            </a:r>
            <a:r>
              <a:rPr lang="en-US" altLang="zh-CN" sz="2400" b="0" dirty="0">
                <a:ea typeface="楷体_GB2312" pitchFamily="49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000111</a:t>
            </a:r>
            <a:r>
              <a:rPr lang="en-US" altLang="zh-CN" sz="2400" b="0" dirty="0">
                <a:ea typeface="楷体_GB2312" pitchFamily="49" charset="-122"/>
              </a:rPr>
              <a:t> 11 1100 1010)</a:t>
            </a:r>
            <a:r>
              <a:rPr lang="en-US" altLang="zh-CN" sz="2400" b="0" baseline="-25000" dirty="0">
                <a:ea typeface="楷体_GB2312" pitchFamily="49" charset="-122"/>
              </a:rPr>
              <a:t>2</a:t>
            </a:r>
            <a:r>
              <a:rPr lang="en-US" altLang="zh-CN" sz="2400" b="0" dirty="0">
                <a:ea typeface="楷体_GB2312" pitchFamily="49" charset="-122"/>
              </a:rPr>
              <a:t>=1FCAH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52779" name="Group 139"/>
          <p:cNvGraphicFramePr>
            <a:graphicFrameLocks noGrp="1"/>
          </p:cNvGraphicFramePr>
          <p:nvPr/>
        </p:nvGraphicFramePr>
        <p:xfrm>
          <a:off x="1042988" y="2997200"/>
          <a:ext cx="6951662" cy="2024640"/>
        </p:xfrm>
        <a:graphic>
          <a:graphicData uri="http://schemas.openxmlformats.org/drawingml/2006/table">
            <a:tbl>
              <a:tblPr/>
              <a:tblGrid>
                <a:gridCol w="1308100"/>
                <a:gridCol w="1193800"/>
                <a:gridCol w="1149350"/>
                <a:gridCol w="1100137"/>
                <a:gridCol w="1100138"/>
                <a:gridCol w="110013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页面走向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页框２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页框４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页框９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缺页否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缺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5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5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5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4691" name="Rectangle 3"/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8964613" cy="5327650"/>
          </a:xfrm>
          <a:noFill/>
        </p:spPr>
        <p:txBody>
          <a:bodyPr/>
          <a:lstStyle/>
          <a:p>
            <a:pPr marL="533400" indent="-533400"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置换算法示例（续）</a:t>
            </a:r>
            <a:endParaRPr lang="zh-CN" altLang="en-US" b="0" dirty="0">
              <a:ea typeface="黑体" pitchFamily="49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楷体_GB2312" pitchFamily="49" charset="-122"/>
              </a:rPr>
              <a:t>　　</a:t>
            </a:r>
            <a:r>
              <a:rPr lang="en-US" altLang="zh-CN" sz="2400" b="0" dirty="0">
                <a:ea typeface="楷体_GB2312" pitchFamily="49" charset="-122"/>
              </a:rPr>
              <a:t>(3) </a:t>
            </a:r>
            <a:r>
              <a:rPr lang="zh-CN" altLang="en-US" sz="2400" b="0" dirty="0">
                <a:ea typeface="楷体_GB2312" pitchFamily="49" charset="-122"/>
              </a:rPr>
              <a:t>根据</a:t>
            </a:r>
            <a:r>
              <a:rPr lang="en-US" altLang="zh-CN" sz="2400" b="0" dirty="0">
                <a:ea typeface="楷体_GB2312" pitchFamily="49" charset="-122"/>
              </a:rPr>
              <a:t>CLOCK</a:t>
            </a:r>
            <a:r>
              <a:rPr lang="zh-CN" altLang="en-US" sz="2400" b="0" dirty="0">
                <a:ea typeface="楷体_GB2312" pitchFamily="49" charset="-122"/>
              </a:rPr>
              <a:t>算法，若当前指针所指页框的使用位为</a:t>
            </a:r>
            <a:r>
              <a:rPr lang="en-US" altLang="zh-CN" sz="2400" b="0" dirty="0">
                <a:ea typeface="楷体_GB2312" pitchFamily="49" charset="-122"/>
              </a:rPr>
              <a:t>0</a:t>
            </a:r>
            <a:r>
              <a:rPr lang="zh-CN" altLang="en-US" sz="2400" b="0" dirty="0">
                <a:ea typeface="楷体_GB2312" pitchFamily="49" charset="-122"/>
              </a:rPr>
              <a:t>，则替换该页；否则将使用位置</a:t>
            </a:r>
            <a:r>
              <a:rPr lang="en-US" altLang="zh-CN" sz="2400" b="0" dirty="0">
                <a:ea typeface="楷体_GB2312" pitchFamily="49" charset="-122"/>
              </a:rPr>
              <a:t>0</a:t>
            </a:r>
            <a:r>
              <a:rPr lang="zh-CN" altLang="en-US" sz="2400" b="0" dirty="0">
                <a:ea typeface="楷体_GB2312" pitchFamily="49" charset="-122"/>
              </a:rPr>
              <a:t>，并将指针指向下一个页框面继续查找。</a:t>
            </a: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楷体_GB2312" pitchFamily="49" charset="-122"/>
              </a:rPr>
              <a:t>　　　　根据题设和示意图，将从</a:t>
            </a:r>
            <a:r>
              <a:rPr lang="en-US" altLang="zh-CN" sz="2400" b="0" dirty="0">
                <a:ea typeface="楷体_GB2312" pitchFamily="49" charset="-122"/>
              </a:rPr>
              <a:t>2</a:t>
            </a:r>
            <a:r>
              <a:rPr lang="zh-CN" altLang="en-US" sz="2400" b="0" dirty="0">
                <a:ea typeface="楷体_GB2312" pitchFamily="49" charset="-122"/>
              </a:rPr>
              <a:t>号页框开始查找，前</a:t>
            </a:r>
            <a:r>
              <a:rPr lang="en-US" altLang="zh-CN" sz="2400" b="0" dirty="0">
                <a:ea typeface="楷体_GB2312" pitchFamily="49" charset="-122"/>
              </a:rPr>
              <a:t>4</a:t>
            </a:r>
            <a:r>
              <a:rPr lang="zh-CN" altLang="en-US" sz="2400" b="0" dirty="0">
                <a:ea typeface="楷体_GB2312" pitchFamily="49" charset="-122"/>
              </a:rPr>
              <a:t>次查找页框的顺序为</a:t>
            </a:r>
            <a:r>
              <a:rPr lang="en-US" altLang="zh-CN" sz="2400" b="0" dirty="0">
                <a:ea typeface="楷体_GB2312" pitchFamily="49" charset="-122"/>
              </a:rPr>
              <a:t>2-&gt;4-&gt;7-&gt;9</a:t>
            </a:r>
            <a:r>
              <a:rPr lang="zh-CN" altLang="en-US" sz="2400" b="0" dirty="0">
                <a:ea typeface="楷体_GB2312" pitchFamily="49" charset="-122"/>
              </a:rPr>
              <a:t>，并将页框的使用位置</a:t>
            </a:r>
            <a:r>
              <a:rPr lang="en-US" altLang="zh-CN" sz="2400" b="0" dirty="0">
                <a:ea typeface="楷体_GB2312" pitchFamily="49" charset="-122"/>
              </a:rPr>
              <a:t>0</a:t>
            </a:r>
            <a:r>
              <a:rPr lang="zh-CN" altLang="en-US" sz="2400" b="0" dirty="0">
                <a:ea typeface="楷体_GB2312" pitchFamily="49" charset="-122"/>
              </a:rPr>
              <a:t>。在第</a:t>
            </a:r>
            <a:r>
              <a:rPr lang="en-US" altLang="zh-CN" sz="2400" b="0" dirty="0">
                <a:ea typeface="楷体_GB2312" pitchFamily="49" charset="-122"/>
              </a:rPr>
              <a:t>5</a:t>
            </a:r>
            <a:r>
              <a:rPr lang="zh-CN" altLang="en-US" sz="2400" b="0" dirty="0">
                <a:ea typeface="楷体_GB2312" pitchFamily="49" charset="-122"/>
              </a:rPr>
              <a:t>次查找中，指针指向２号页框，因</a:t>
            </a:r>
            <a:r>
              <a:rPr lang="en-US" altLang="zh-CN" sz="2400" b="0" dirty="0">
                <a:ea typeface="楷体_GB2312" pitchFamily="49" charset="-122"/>
              </a:rPr>
              <a:t>2</a:t>
            </a:r>
            <a:r>
              <a:rPr lang="zh-CN" altLang="en-US" sz="2400" b="0" dirty="0">
                <a:ea typeface="楷体_GB2312" pitchFamily="49" charset="-122"/>
              </a:rPr>
              <a:t>号页框的使用位为</a:t>
            </a:r>
            <a:r>
              <a:rPr lang="en-US" altLang="zh-CN" sz="2400" b="0" dirty="0">
                <a:ea typeface="楷体_GB2312" pitchFamily="49" charset="-122"/>
              </a:rPr>
              <a:t>0</a:t>
            </a:r>
            <a:r>
              <a:rPr lang="zh-CN" altLang="en-US" sz="2400" b="0" dirty="0">
                <a:ea typeface="楷体_GB2312" pitchFamily="49" charset="-122"/>
              </a:rPr>
              <a:t>，故淘汰</a:t>
            </a:r>
            <a:r>
              <a:rPr lang="en-US" altLang="zh-CN" sz="2400" b="0" dirty="0">
                <a:ea typeface="楷体_GB2312" pitchFamily="49" charset="-122"/>
              </a:rPr>
              <a:t>2</a:t>
            </a:r>
            <a:r>
              <a:rPr lang="zh-CN" altLang="en-US" sz="2400" b="0" dirty="0">
                <a:ea typeface="楷体_GB2312" pitchFamily="49" charset="-122"/>
              </a:rPr>
              <a:t>号页框所对应的</a:t>
            </a:r>
            <a:r>
              <a:rPr lang="en-US" altLang="zh-CN" sz="2400" b="0" dirty="0">
                <a:ea typeface="楷体_GB2312" pitchFamily="49" charset="-122"/>
              </a:rPr>
              <a:t>2</a:t>
            </a:r>
            <a:r>
              <a:rPr lang="zh-CN" altLang="en-US" sz="2400" b="0" dirty="0">
                <a:ea typeface="楷体_GB2312" pitchFamily="49" charset="-122"/>
              </a:rPr>
              <a:t>号页面，把</a:t>
            </a:r>
            <a:r>
              <a:rPr lang="en-US" altLang="zh-CN" sz="2400" b="0" dirty="0">
                <a:ea typeface="楷体_GB2312" pitchFamily="49" charset="-122"/>
              </a:rPr>
              <a:t>5</a:t>
            </a:r>
            <a:r>
              <a:rPr lang="zh-CN" altLang="en-US" sz="2400" b="0" dirty="0">
                <a:ea typeface="楷体_GB2312" pitchFamily="49" charset="-122"/>
              </a:rPr>
              <a:t>号页面装入</a:t>
            </a:r>
            <a:r>
              <a:rPr lang="en-US" altLang="zh-CN" sz="2400" b="0" dirty="0">
                <a:ea typeface="楷体_GB2312" pitchFamily="49" charset="-122"/>
              </a:rPr>
              <a:t>2</a:t>
            </a:r>
            <a:r>
              <a:rPr lang="zh-CN" altLang="en-US" sz="2400" b="0" dirty="0">
                <a:ea typeface="楷体_GB2312" pitchFamily="49" charset="-122"/>
              </a:rPr>
              <a:t>号页框中，并将对应的使用位置为</a:t>
            </a:r>
            <a:r>
              <a:rPr lang="en-US" altLang="zh-CN" sz="2400" b="0" dirty="0">
                <a:ea typeface="楷体_GB2312" pitchFamily="49" charset="-122"/>
              </a:rPr>
              <a:t>1</a:t>
            </a:r>
            <a:r>
              <a:rPr lang="zh-CN" altLang="en-US" sz="2400" b="0" dirty="0">
                <a:ea typeface="楷体_GB2312" pitchFamily="49" charset="-122"/>
              </a:rPr>
              <a:t>。</a:t>
            </a: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楷体_GB2312" pitchFamily="49" charset="-122"/>
              </a:rPr>
              <a:t>　　　</a:t>
            </a:r>
            <a:r>
              <a:rPr lang="en-US" altLang="zh-CN" sz="2400" b="0" dirty="0">
                <a:ea typeface="楷体_GB2312" pitchFamily="49" charset="-122"/>
              </a:rPr>
              <a:t>17ACH</a:t>
            </a:r>
            <a:r>
              <a:rPr lang="zh-CN" altLang="en-US" sz="2400" b="0" dirty="0">
                <a:ea typeface="楷体_GB2312" pitchFamily="49" charset="-122"/>
              </a:rPr>
              <a:t>在页框</a:t>
            </a:r>
            <a:r>
              <a:rPr lang="en-US" altLang="zh-CN" sz="2400" b="0" dirty="0">
                <a:ea typeface="楷体_GB2312" pitchFamily="49" charset="-122"/>
              </a:rPr>
              <a:t>2</a:t>
            </a:r>
            <a:r>
              <a:rPr lang="zh-CN" altLang="en-US" sz="2400" b="0" dirty="0">
                <a:ea typeface="楷体_GB2312" pitchFamily="49" charset="-122"/>
              </a:rPr>
              <a:t>中，故其地址为：</a:t>
            </a:r>
            <a:endParaRPr lang="zh-CN" altLang="en-US" sz="2400" b="0" dirty="0">
              <a:ea typeface="楷体_GB2312" pitchFamily="49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400" b="0" dirty="0">
                <a:ea typeface="楷体_GB2312" pitchFamily="49" charset="-122"/>
              </a:rPr>
              <a:t>　　 　</a:t>
            </a:r>
            <a:r>
              <a:rPr lang="en-US" altLang="zh-CN" sz="2400" b="0" dirty="0">
                <a:ea typeface="楷体_GB2312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000010</a:t>
            </a:r>
            <a:r>
              <a:rPr lang="en-US" altLang="zh-CN" sz="2400" b="0" dirty="0">
                <a:ea typeface="楷体_GB2312" pitchFamily="49" charset="-122"/>
              </a:rPr>
              <a:t> 11 1100 1010)</a:t>
            </a:r>
            <a:r>
              <a:rPr lang="en-US" altLang="zh-CN" sz="2400" b="0" baseline="-25000" dirty="0">
                <a:ea typeface="楷体_GB2312" pitchFamily="49" charset="-122"/>
              </a:rPr>
              <a:t>2</a:t>
            </a:r>
            <a:r>
              <a:rPr lang="en-US" altLang="zh-CN" sz="2400" b="0" dirty="0">
                <a:ea typeface="楷体_GB2312" pitchFamily="49" charset="-122"/>
              </a:rPr>
              <a:t>=0BCAH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</a:t>
            </a:r>
            <a:endParaRPr lang="zh-CN" altLang="en-US" sz="2400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76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1117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缺页率</a:t>
            </a:r>
            <a:endParaRPr lang="zh-CN" altLang="en-US" b="0" dirty="0">
              <a:ea typeface="黑体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发生缺页的次数与总访问次数的比值。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缺页率的影响因素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页面置换算法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页面的大小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进程所占的页框数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程序的特性，即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编写程序的方法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对缺页中断次数有影响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240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184775"/>
          </a:xfrm>
          <a:noFill/>
        </p:spPr>
        <p:txBody>
          <a:bodyPr/>
          <a:lstStyle/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程序编写方式对缺页率的影响示例</a:t>
            </a:r>
            <a:endParaRPr lang="zh-CN" altLang="en-US" b="0" dirty="0">
              <a:ea typeface="黑体" pitchFamily="49" charset="-122"/>
            </a:endParaRPr>
          </a:p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　　有一矩阵</a:t>
            </a:r>
            <a:r>
              <a:rPr lang="zh-CN" altLang="en-US" sz="2400" b="0" dirty="0">
                <a:latin typeface="黑体"/>
                <a:ea typeface="楷体_GB2312" pitchFamily="49" charset="-122"/>
              </a:rPr>
              <a:t>“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a[100][100]</a:t>
            </a:r>
            <a:r>
              <a:rPr lang="en-US" altLang="zh-CN" sz="2400" b="0" dirty="0">
                <a:latin typeface="黑体"/>
                <a:ea typeface="楷体_GB2312" pitchFamily="49" charset="-122"/>
              </a:rPr>
              <a:t>”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行优先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进行存储。有一请求分页存储管理系统，物理内存共有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页，其中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页用来存放程序，其余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页用于存放数据。假设程序已在内存中占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页，其余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页空闲；数组中的元素按行编址存放。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   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　　　若每页可存放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个整数，程序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和程序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的执行过程各会发生多少次缺页，这说明了什么问题？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1042988" y="3213100"/>
            <a:ext cx="2663825" cy="161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/>
              <a:t>程序</a:t>
            </a:r>
            <a:r>
              <a:rPr lang="en-US" altLang="zh-CN" sz="1800" dirty="0"/>
              <a:t>A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&lt;=99;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for (j=0; j&lt;=99; j++)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   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][j]=0;</a:t>
            </a:r>
            <a:endParaRPr lang="en-US" altLang="zh-CN" sz="1800" dirty="0"/>
          </a:p>
        </p:txBody>
      </p:sp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5219700" y="3182938"/>
            <a:ext cx="2663825" cy="161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/>
              <a:t>程序</a:t>
            </a:r>
            <a:r>
              <a:rPr lang="en-US" altLang="zh-CN" sz="1800" dirty="0"/>
              <a:t>B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for (j=0; </a:t>
            </a:r>
            <a:r>
              <a:rPr lang="en-US" altLang="zh-CN" sz="1800" dirty="0" smtClean="0"/>
              <a:t>j&lt;=</a:t>
            </a:r>
            <a:r>
              <a:rPr lang="en-US" altLang="zh-CN" sz="1800" dirty="0"/>
              <a:t>99; </a:t>
            </a:r>
            <a:r>
              <a:rPr lang="en-US" altLang="zh-CN" sz="1800" dirty="0" smtClean="0"/>
              <a:t>j++)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&lt;=</a:t>
            </a:r>
            <a:r>
              <a:rPr lang="en-US" altLang="zh-CN" sz="1800" dirty="0"/>
              <a:t>99;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</a:t>
            </a:r>
            <a:endParaRPr lang="en-US" altLang="zh-CN" sz="1800" dirty="0"/>
          </a:p>
          <a:p>
            <a:pPr>
              <a:spcBef>
                <a:spcPct val="50000"/>
              </a:spcBef>
            </a:pPr>
            <a:r>
              <a:rPr lang="en-US" altLang="zh-CN" sz="1800" dirty="0"/>
              <a:t>        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][j]=0;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6" grpId="0" animBg="1"/>
      <p:bldP spid="7424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56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程序运行特点</a:t>
            </a:r>
            <a:r>
              <a:rPr lang="en-US" altLang="zh-CN" b="0" dirty="0">
                <a:latin typeface="黑体"/>
                <a:ea typeface="黑体" pitchFamily="49" charset="-122"/>
              </a:rPr>
              <a:t>——</a:t>
            </a:r>
            <a:r>
              <a:rPr lang="en-US" altLang="zh-CN" b="0" dirty="0">
                <a:ea typeface="黑体" pitchFamily="49" charset="-122"/>
              </a:rPr>
              <a:t>Peter James Denning @ 1968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程序在执行时，除了少数部分的转移和过程调用外，在大多数情况下仍然是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执行的。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过程调用会将程序的执行轨迹从一个部分迁移到另一部分，但通常过程调用的深度不超过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5 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，即在某段时间内程序的执行仍局限在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某些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函数内。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程序中存在相当多的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结构，它们由少量指令组成，而被多次执行。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程序中存在相当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特定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的操作，如数组操作，往往局限在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较小范围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内。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981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256212"/>
          </a:xfrm>
          <a:noFill/>
        </p:spPr>
        <p:txBody>
          <a:bodyPr/>
          <a:lstStyle/>
          <a:p>
            <a:pPr marL="533400" indent="-533400">
              <a:spcBef>
                <a:spcPct val="100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程序编写方式对缺页率的影响示例（续）</a:t>
            </a:r>
            <a:r>
              <a:rPr lang="zh-CN" altLang="en-US" sz="1800" b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　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数组大小：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100*100=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10000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个内存页存放数据，每页存放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个整数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　　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数组中的元素按行编址，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对数组的访问顺序与存储顺序一致，每访问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数组元素就会产生一次缺页中断，故缺页中断次数为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100/2=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50</a:t>
            </a:r>
            <a:endParaRPr lang="en-US" altLang="zh-CN" sz="2400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　　 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对数组的访问顺序与存储顺不不一致，每访问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个数组元素就会产生一次缺页中断，故缺页中断次数为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10000/2=</a:t>
            </a:r>
            <a:r>
              <a:rPr lang="en-US" altLang="zh-CN" sz="24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5000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(3)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缺页中断次数和数据的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存放方法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以及程序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访问数据的方法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有很大关系。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0675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1117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平均访问时间（有效访问时间）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   若缺页率为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，内存的访问时间为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ma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，发生缺页时的访问时间为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da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，则平均访问时间为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(1-p)*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ma+p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*da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有效访问时间的构成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缺页服务时间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进程重新执行时间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页面调入时间</a:t>
            </a:r>
            <a:r>
              <a:rPr lang="en-US" altLang="zh-CN" b="0" dirty="0">
                <a:latin typeface="黑体"/>
                <a:ea typeface="楷体_GB2312" pitchFamily="49" charset="-122"/>
              </a:rPr>
              <a:t>——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20ms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寻道时间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旋转时间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数据传送时间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ma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很小（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&lt;10ns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），因此很低的缺页率也会导致很大的平均访问时间。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4067175" y="32131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1ms</a:t>
            </a:r>
            <a:endParaRPr lang="en-US" altLang="zh-CN"/>
          </a:p>
        </p:txBody>
      </p:sp>
      <p:sp>
        <p:nvSpPr>
          <p:cNvPr id="540679" name="AutoShape 7"/>
          <p:cNvSpPr/>
          <p:nvPr/>
        </p:nvSpPr>
        <p:spPr bwMode="auto">
          <a:xfrm>
            <a:off x="3708400" y="3141663"/>
            <a:ext cx="287338" cy="647700"/>
          </a:xfrm>
          <a:prstGeom prst="rightBrace">
            <a:avLst>
              <a:gd name="adj1" fmla="val 1878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4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40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40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  <p:bldP spid="54067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445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25209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有效访问时间示例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1</a:t>
            </a:r>
            <a:endParaRPr lang="en-US" altLang="zh-CN" b="0" dirty="0">
              <a:latin typeface="黑体" pitchFamily="49" charset="-122"/>
              <a:ea typeface="黑体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假设内存的访问时间为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10ns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，发生缺页的访问时间为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21ms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，若因为缺页而出现的性能降低不超过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10%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，则缺页率的最大数值为多少？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4454" name="Rectangle 6"/>
          <p:cNvSpPr>
            <a:spLocks noChangeArrowheads="1"/>
          </p:cNvSpPr>
          <p:nvPr/>
        </p:nvSpPr>
        <p:spPr bwMode="auto">
          <a:xfrm>
            <a:off x="827088" y="3716338"/>
            <a:ext cx="72009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/>
              <a:t>有效访问时间</a:t>
            </a:r>
            <a:r>
              <a:rPr kumimoji="0" lang="en-US" altLang="zh-CN" dirty="0"/>
              <a:t>EAT=(1-p</a:t>
            </a:r>
            <a:r>
              <a:rPr kumimoji="0" lang="en-US" altLang="zh-CN" dirty="0" smtClean="0"/>
              <a:t>)*0.01+21000*p</a:t>
            </a:r>
            <a:r>
              <a:rPr kumimoji="0" lang="zh-CN" altLang="en-US" dirty="0"/>
              <a:t>，单位</a:t>
            </a:r>
            <a:r>
              <a:rPr kumimoji="0" lang="zh-CN" altLang="en-US" dirty="0" smtClean="0"/>
              <a:t>为</a:t>
            </a:r>
            <a:r>
              <a:rPr kumimoji="0" lang="en-US" altLang="zh-CN" dirty="0"/>
              <a:t>u</a:t>
            </a:r>
            <a:r>
              <a:rPr kumimoji="0" lang="en-US" altLang="zh-CN" dirty="0" smtClean="0"/>
              <a:t>s</a:t>
            </a:r>
            <a:endParaRPr kumimoji="0" lang="en-US" altLang="zh-CN" dirty="0"/>
          </a:p>
          <a:p>
            <a:r>
              <a:rPr kumimoji="0" lang="en-US" altLang="zh-CN" dirty="0"/>
              <a:t> </a:t>
            </a:r>
            <a:endParaRPr kumimoji="0" lang="en-US" altLang="zh-CN" dirty="0"/>
          </a:p>
          <a:p>
            <a:r>
              <a:rPr kumimoji="0" lang="en-US" altLang="zh-CN" dirty="0"/>
              <a:t>EAT&lt;=(1+10%)*0.01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en-US" altLang="zh-CN" b="1" dirty="0">
                <a:solidFill>
                  <a:srgbClr val="FF0000"/>
                </a:solidFill>
              </a:rPr>
              <a:t>p&lt;= 0.000 000 05</a:t>
            </a:r>
            <a:endParaRPr kumimoji="0"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5715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400675"/>
          </a:xfrm>
          <a:noFill/>
        </p:spPr>
        <p:txBody>
          <a:bodyPr/>
          <a:lstStyle/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有效访问时间示例</a:t>
            </a:r>
            <a:r>
              <a:rPr lang="en-US" altLang="zh-CN" sz="2400" b="0" dirty="0"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请求分页管理系统中，假设某进程的页表内容如下：</a:t>
            </a:r>
            <a:endParaRPr lang="zh-CN" altLang="en-US" sz="20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zh-CN" altLang="en-US" sz="20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zh-CN" altLang="en-US" sz="20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zh-CN" altLang="en-US" sz="20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zh-CN" altLang="en-US" sz="20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　　　　页面大小为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4KB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，一次内存的访问时间是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100ns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，一次快表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(TLB)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的访问时间是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10ns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，处理一次缺页的平均时间为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sz="2000" b="0" baseline="300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ns(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已含更新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和页表的时间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，进程的驻留集大小固定为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，采用最近最少使用置换算法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(LRU)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和局部淘汰策略。假设：①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初始为空；②地址转换时先访问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未命中，再访问页表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忽略访问页表之后的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更新时间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；③有效位为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表示页面不在内存，产生缺页中断，缺页中断处理后，返回到产生缺页中断的指令处重新执行。设有虚地址访问序列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2362H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1565H 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25A5H</a:t>
            </a:r>
            <a:endParaRPr lang="en-US" altLang="zh-CN" sz="20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依次访问上述三个虚地址，各需要多少时间？</a:t>
            </a:r>
            <a:endParaRPr lang="zh-CN" altLang="en-US" sz="20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基于上述访问序列，虚地址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1565H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的物理地址是多少？</a:t>
            </a:r>
            <a:endParaRPr lang="zh-CN" altLang="en-US" sz="2000" b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55823" name="Group 111"/>
          <p:cNvGraphicFramePr>
            <a:graphicFrameLocks noGrp="1"/>
          </p:cNvGraphicFramePr>
          <p:nvPr/>
        </p:nvGraphicFramePr>
        <p:xfrm>
          <a:off x="2411413" y="1989138"/>
          <a:ext cx="3651250" cy="1227840"/>
        </p:xfrm>
        <a:graphic>
          <a:graphicData uri="http://schemas.openxmlformats.org/drawingml/2006/table">
            <a:tbl>
              <a:tblPr/>
              <a:tblGrid>
                <a:gridCol w="1308100"/>
                <a:gridCol w="1193800"/>
                <a:gridCol w="11493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有效位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101H 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 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254H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5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1859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400675"/>
          </a:xfrm>
          <a:noFill/>
        </p:spPr>
        <p:txBody>
          <a:bodyPr/>
          <a:lstStyle/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有效访问时间示例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（续）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　　 页面大小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L=4K=1000H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个字节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   虚地址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A1=2362H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的页号为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)(2362H/1000H)=2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虚地址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A2=1565H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的页号为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)(1565H/1000H)=1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虚地址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A3=25A5H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的页号为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b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)(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25A5H/1000H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)=2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页面置换情况：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62010" name="Group 154"/>
          <p:cNvGraphicFramePr>
            <a:graphicFrameLocks noGrp="1"/>
          </p:cNvGraphicFramePr>
          <p:nvPr/>
        </p:nvGraphicFramePr>
        <p:xfrm>
          <a:off x="971550" y="3789363"/>
          <a:ext cx="7632700" cy="2081280"/>
        </p:xfrm>
        <a:graphic>
          <a:graphicData uri="http://schemas.openxmlformats.org/drawingml/2006/table">
            <a:tbl>
              <a:tblPr/>
              <a:tblGrid>
                <a:gridCol w="2060575"/>
                <a:gridCol w="1882775"/>
                <a:gridCol w="1809750"/>
                <a:gridCol w="18796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页面走向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101H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１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页框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254H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２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２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２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说明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在内存中，不会产生缺页中断，需将页表项放入快表中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页面１在不内存中，产生缺页中断，调入后将页表项放入快表中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页面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在内存中，不会产生缺页中断，此时页面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的页表项已在快表中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6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3907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400675"/>
          </a:xfrm>
          <a:noFill/>
        </p:spPr>
        <p:txBody>
          <a:bodyPr/>
          <a:lstStyle/>
          <a:p>
            <a:pPr marL="533400" indent="-53340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有效访问时间示例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（续）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　　　 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虚地址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A1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的访问时间＝访问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的时间＋访问页表时间＋访问内存单元的时间＝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10ns+100ns+100ns=210ns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虚地址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A2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的访问时间＝访问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的时间＋访问页表时间＋调页时间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访问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的时间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＋访问内存单元的时间＝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10ns+100ns+100000000+10ns+100ns=100000220ns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虚地址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A3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的访问时间＝访问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TLB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的时间＋访问内存单元的时间＝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10ns+100ns=110ns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       1565H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的页号为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1,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对应的页框号为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101H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，其页内偏移量为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565H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，故物理地址为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101565H.</a:t>
            </a:r>
            <a:endParaRPr lang="en-US" altLang="zh-CN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1699" name="Rectangle 3"/>
          <p:cNvSpPr>
            <a:spLocks noGrp="1"/>
          </p:cNvSpPr>
          <p:nvPr>
            <p:ph type="body" idx="4294967295"/>
          </p:nvPr>
        </p:nvSpPr>
        <p:spPr>
          <a:xfrm>
            <a:off x="0" y="1125538"/>
            <a:ext cx="8964613" cy="51117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工作集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缺页率与物理块数的关系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b="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41705" name="Object 9"/>
          <p:cNvGraphicFramePr>
            <a:graphicFrameLocks noChangeAspect="1"/>
          </p:cNvGraphicFramePr>
          <p:nvPr/>
        </p:nvGraphicFramePr>
        <p:xfrm>
          <a:off x="1476375" y="2636838"/>
          <a:ext cx="6119813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68" name="Visio" r:id="rId1" imgW="6731000" imgH="3771900" progId="Visio.Drawing.11">
                  <p:embed/>
                </p:oleObj>
              </mc:Choice>
              <mc:Fallback>
                <p:oleObj name="Visio" r:id="rId1" imgW="6731000" imgH="37719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6119813" cy="346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5795" name="Rectangle 3"/>
          <p:cNvSpPr>
            <a:spLocks noGrp="1"/>
          </p:cNvSpPr>
          <p:nvPr>
            <p:ph type="body" idx="4294967295"/>
          </p:nvPr>
        </p:nvSpPr>
        <p:spPr>
          <a:xfrm>
            <a:off x="0" y="1268413"/>
            <a:ext cx="8785225" cy="48958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工作集（续）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进程对地址空间的访问是不均匀的，即在确定的一段时间内，进程往往只访问固定的几个页面。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工作集的概念（</a:t>
            </a:r>
            <a:r>
              <a:rPr lang="en-US" altLang="zh-CN" b="0" dirty="0">
                <a:ea typeface="楷体_GB2312" pitchFamily="49" charset="-122"/>
              </a:rPr>
              <a:t>Peter Denning @ 1968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在某段时间间隔内，进程实际要访问的页面的集合。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进程分配的页框数不能小于工作集的大小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不同时刻，进程的工作集大小可能不同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5797" name="AutoShape 5"/>
          <p:cNvSpPr/>
          <p:nvPr/>
        </p:nvSpPr>
        <p:spPr bwMode="auto">
          <a:xfrm>
            <a:off x="6732588" y="3862388"/>
            <a:ext cx="144462" cy="574675"/>
          </a:xfrm>
          <a:prstGeom prst="rightBrace">
            <a:avLst>
              <a:gd name="adj1" fmla="val 3315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7308850" y="3789363"/>
            <a:ext cx="1835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系统根据缺页率动态调整进程分配的页框数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45799" name="AutoShape 7"/>
          <p:cNvSpPr>
            <a:spLocks noChangeArrowheads="1"/>
          </p:cNvSpPr>
          <p:nvPr/>
        </p:nvSpPr>
        <p:spPr bwMode="auto">
          <a:xfrm>
            <a:off x="6948488" y="3933825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7" grpId="0" animBg="1"/>
      <p:bldP spid="545798" grpId="0"/>
      <p:bldP spid="54579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784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785225" cy="51117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抖动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颠簸（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thrashing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黑体"/>
                <a:ea typeface="楷体_GB2312" pitchFamily="49" charset="-122"/>
              </a:rPr>
              <a:t>——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虚拟存储的典型问题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现象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页面被频繁地换入换出，缺页率急剧增加；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内存有效存取时间加长；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系统吞吐量骤减，系统已基本不能完成什么任务。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表面原因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利用率太低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调度程序就会增加多道程序度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新进程启动运行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内存不足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缺页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忙碌，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空闲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根本原因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 多道程序度过高，每个进程分配的页框数目过少。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47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9891" name="Rectangle 3"/>
          <p:cNvSpPr>
            <a:spLocks noGrp="1"/>
          </p:cNvSpPr>
          <p:nvPr>
            <p:ph type="body" idx="4294967295"/>
          </p:nvPr>
        </p:nvSpPr>
        <p:spPr>
          <a:xfrm>
            <a:off x="0" y="1268413"/>
            <a:ext cx="8785225" cy="48958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利用率与多道程序度的关系示例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b="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49892" name="Group 4"/>
          <p:cNvGrpSpPr/>
          <p:nvPr/>
        </p:nvGrpSpPr>
        <p:grpSpPr bwMode="auto">
          <a:xfrm>
            <a:off x="1762125" y="2638425"/>
            <a:ext cx="4897438" cy="3382963"/>
            <a:chOff x="385" y="663"/>
            <a:chExt cx="3702" cy="2766"/>
          </a:xfrm>
        </p:grpSpPr>
        <p:sp>
          <p:nvSpPr>
            <p:cNvPr id="549893" name="Line 5"/>
            <p:cNvSpPr>
              <a:spLocks noChangeShapeType="1"/>
            </p:cNvSpPr>
            <p:nvPr/>
          </p:nvSpPr>
          <p:spPr bwMode="auto">
            <a:xfrm>
              <a:off x="1288" y="2969"/>
              <a:ext cx="27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894" name="Line 6"/>
            <p:cNvSpPr>
              <a:spLocks noChangeShapeType="1"/>
            </p:cNvSpPr>
            <p:nvPr/>
          </p:nvSpPr>
          <p:spPr bwMode="auto">
            <a:xfrm flipV="1">
              <a:off x="1288" y="663"/>
              <a:ext cx="0" cy="23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895" name="Freeform 7"/>
            <p:cNvSpPr/>
            <p:nvPr/>
          </p:nvSpPr>
          <p:spPr bwMode="auto">
            <a:xfrm>
              <a:off x="1383" y="1298"/>
              <a:ext cx="2495" cy="1633"/>
            </a:xfrm>
            <a:custGeom>
              <a:avLst/>
              <a:gdLst>
                <a:gd name="T0" fmla="*/ 30 w 3990"/>
                <a:gd name="T1" fmla="*/ 1898 h 1898"/>
                <a:gd name="T2" fmla="*/ 30 w 3990"/>
                <a:gd name="T3" fmla="*/ 1742 h 1898"/>
                <a:gd name="T4" fmla="*/ 210 w 3990"/>
                <a:gd name="T5" fmla="*/ 1274 h 1898"/>
                <a:gd name="T6" fmla="*/ 570 w 3990"/>
                <a:gd name="T7" fmla="*/ 806 h 1898"/>
                <a:gd name="T8" fmla="*/ 1110 w 3990"/>
                <a:gd name="T9" fmla="*/ 338 h 1898"/>
                <a:gd name="T10" fmla="*/ 2010 w 3990"/>
                <a:gd name="T11" fmla="*/ 26 h 1898"/>
                <a:gd name="T12" fmla="*/ 2550 w 3990"/>
                <a:gd name="T13" fmla="*/ 182 h 1898"/>
                <a:gd name="T14" fmla="*/ 2730 w 3990"/>
                <a:gd name="T15" fmla="*/ 494 h 1898"/>
                <a:gd name="T16" fmla="*/ 2910 w 3990"/>
                <a:gd name="T17" fmla="*/ 1274 h 1898"/>
                <a:gd name="T18" fmla="*/ 3270 w 3990"/>
                <a:gd name="T19" fmla="*/ 1586 h 1898"/>
                <a:gd name="T20" fmla="*/ 3810 w 3990"/>
                <a:gd name="T21" fmla="*/ 1742 h 1898"/>
                <a:gd name="T22" fmla="*/ 3990 w 3990"/>
                <a:gd name="T23" fmla="*/ 1742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0" h="1898">
                  <a:moveTo>
                    <a:pt x="30" y="1898"/>
                  </a:moveTo>
                  <a:cubicBezTo>
                    <a:pt x="15" y="1872"/>
                    <a:pt x="0" y="1846"/>
                    <a:pt x="30" y="1742"/>
                  </a:cubicBezTo>
                  <a:cubicBezTo>
                    <a:pt x="60" y="1638"/>
                    <a:pt x="120" y="1430"/>
                    <a:pt x="210" y="1274"/>
                  </a:cubicBezTo>
                  <a:cubicBezTo>
                    <a:pt x="300" y="1118"/>
                    <a:pt x="420" y="962"/>
                    <a:pt x="570" y="806"/>
                  </a:cubicBezTo>
                  <a:cubicBezTo>
                    <a:pt x="720" y="650"/>
                    <a:pt x="870" y="468"/>
                    <a:pt x="1110" y="338"/>
                  </a:cubicBezTo>
                  <a:cubicBezTo>
                    <a:pt x="1350" y="208"/>
                    <a:pt x="1770" y="52"/>
                    <a:pt x="2010" y="26"/>
                  </a:cubicBezTo>
                  <a:cubicBezTo>
                    <a:pt x="2250" y="0"/>
                    <a:pt x="2430" y="104"/>
                    <a:pt x="2550" y="182"/>
                  </a:cubicBezTo>
                  <a:cubicBezTo>
                    <a:pt x="2670" y="260"/>
                    <a:pt x="2670" y="312"/>
                    <a:pt x="2730" y="494"/>
                  </a:cubicBezTo>
                  <a:cubicBezTo>
                    <a:pt x="2790" y="676"/>
                    <a:pt x="2820" y="1092"/>
                    <a:pt x="2910" y="1274"/>
                  </a:cubicBezTo>
                  <a:cubicBezTo>
                    <a:pt x="3000" y="1456"/>
                    <a:pt x="3120" y="1508"/>
                    <a:pt x="3270" y="1586"/>
                  </a:cubicBezTo>
                  <a:cubicBezTo>
                    <a:pt x="3420" y="1664"/>
                    <a:pt x="3690" y="1716"/>
                    <a:pt x="3810" y="1742"/>
                  </a:cubicBezTo>
                  <a:cubicBezTo>
                    <a:pt x="3930" y="1768"/>
                    <a:pt x="3960" y="1755"/>
                    <a:pt x="3990" y="174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896" name="Text Box 8"/>
            <p:cNvSpPr txBox="1">
              <a:spLocks noChangeArrowheads="1"/>
            </p:cNvSpPr>
            <p:nvPr/>
          </p:nvSpPr>
          <p:spPr bwMode="auto">
            <a:xfrm>
              <a:off x="3016" y="3022"/>
              <a:ext cx="10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600"/>
                <a:t>多道程序的度</a:t>
              </a:r>
              <a:endParaRPr kumimoji="0" lang="zh-CN" altLang="en-US" sz="1600"/>
            </a:p>
          </p:txBody>
        </p:sp>
        <p:sp>
          <p:nvSpPr>
            <p:cNvPr id="549897" name="Text Box 9"/>
            <p:cNvSpPr txBox="1">
              <a:spLocks noChangeArrowheads="1"/>
            </p:cNvSpPr>
            <p:nvPr/>
          </p:nvSpPr>
          <p:spPr bwMode="auto">
            <a:xfrm>
              <a:off x="385" y="709"/>
              <a:ext cx="10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/>
                <a:t>CPU</a:t>
              </a:r>
              <a:r>
                <a:rPr kumimoji="0" lang="zh-CN" altLang="en-US" sz="1600"/>
                <a:t>利用率</a:t>
              </a:r>
              <a:endParaRPr kumimoji="0"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368" name="Rectangle 8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144000" cy="5184775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程序的局部性原理</a:t>
            </a:r>
            <a:r>
              <a:rPr lang="en-US" altLang="zh-CN" b="0" dirty="0">
                <a:latin typeface="黑体"/>
                <a:ea typeface="黑体" pitchFamily="49" charset="-122"/>
              </a:rPr>
              <a:t>——</a:t>
            </a:r>
            <a:r>
              <a:rPr lang="zh-CN" altLang="en-US" b="0" dirty="0">
                <a:ea typeface="黑体" pitchFamily="49" charset="-122"/>
              </a:rPr>
              <a:t>虚拟存储技术的</a:t>
            </a:r>
            <a:r>
              <a:rPr lang="zh-CN" altLang="en-US" b="0" dirty="0">
                <a:solidFill>
                  <a:srgbClr val="FF0000"/>
                </a:solidFill>
                <a:ea typeface="黑体" pitchFamily="49" charset="-122"/>
              </a:rPr>
              <a:t>理论依据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  在一段较短的时间内，程序的执行仅局限于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某个部分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；相应地，它所访问的存储空间也局限于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某个区域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。其具体表现为：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时间局部性（</a:t>
            </a:r>
            <a:r>
              <a:rPr lang="en-US" altLang="zh-CN" dirty="0"/>
              <a:t>Temporal Locality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一条指令的执行和下次执行、一个数据的访问和下次访问，都集中在一个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较短的时间内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空间局部性（</a:t>
            </a:r>
            <a:r>
              <a:rPr lang="en-US" altLang="zh-CN" dirty="0"/>
              <a:t>Spatial Locality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当前指令和将要执行指令、当前访问的数据和将要访问的数据，都集中在一个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较小的区域内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99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99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0915" name="Rectangle 3"/>
          <p:cNvSpPr>
            <a:spLocks noGrp="1"/>
          </p:cNvSpPr>
          <p:nvPr>
            <p:ph type="body" idx="4294967295"/>
          </p:nvPr>
        </p:nvSpPr>
        <p:spPr>
          <a:xfrm>
            <a:off x="0" y="1054100"/>
            <a:ext cx="9144000" cy="5111750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抖动的预防</a:t>
            </a:r>
            <a:r>
              <a:rPr lang="en-US" altLang="zh-CN" b="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b="0" dirty="0">
                <a:latin typeface="黑体" pitchFamily="49" charset="-122"/>
                <a:ea typeface="黑体" pitchFamily="49" charset="-122"/>
              </a:rPr>
              <a:t>控制系统的多道程序度</a:t>
            </a:r>
            <a:endParaRPr lang="zh-CN" altLang="en-US" b="0" dirty="0"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采用局部置换策略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当某进程发生缺页时，仅在自己的内存空间范围内置换页面，并且新创建的进程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不会挤占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其它进程的内存空间。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调度程序中运用工作集算法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防止过多调入新任务，保证每个进程具有超过其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工作集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大小的页框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L=S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准则（</a:t>
            </a:r>
            <a:r>
              <a:rPr lang="en-US" altLang="zh-CN" dirty="0">
                <a:ea typeface="楷体_GB2312" pitchFamily="49" charset="-122"/>
              </a:rPr>
              <a:t>Denning @1980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 发生缺页的平均时间</a:t>
            </a:r>
            <a:r>
              <a:rPr lang="en-US" altLang="zh-CN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等于处理缺页故障的平均时间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，此时系统具有最好的多道程序度。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挂起若干进程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5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5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5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/>
          </p:cNvSpPr>
          <p:nvPr>
            <p:ph type="body" idx="4294967295"/>
          </p:nvPr>
        </p:nvSpPr>
        <p:spPr>
          <a:xfrm>
            <a:off x="0" y="1092200"/>
            <a:ext cx="8964613" cy="5216525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请求分页存储管理方式的优点</a:t>
            </a:r>
            <a:endParaRPr lang="zh-CN" altLang="en-US" b="0" dirty="0">
              <a:ea typeface="黑体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存在页内碎片，但碎片相对较小，内存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利用率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较高。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实现了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离散分配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无外部碎片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提供了虚拟存储器，使大作业可以在较小的实际内存中运行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提供了虚拟存储器，并发度高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请求分页存储管理方式的的缺点</a:t>
            </a:r>
            <a:endParaRPr lang="zh-CN" altLang="en-US" b="0" dirty="0">
              <a:ea typeface="黑体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必须有相应的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硬件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支持，利于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地址转换机构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缺页中断机构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淘汰页面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等都需要硬件的支持。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不支持动态链接，不易实现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共享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10000"/>
              </a:spcBef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可能因为作业地址空间过大或多道程序的道数过多，造成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系统抖动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显现的发生。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2707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3.3.2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1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1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1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1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1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1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1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1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1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885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基本原理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建立在基本分段机制之上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程序的逻辑地址空间被划分为若干个大小不同的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段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每个逻辑段装载到一段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连续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的物理内存区域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段表</a:t>
            </a:r>
            <a:r>
              <a:rPr lang="zh-CN" altLang="en-US" sz="2400" b="0" dirty="0">
                <a:ea typeface="楷体_GB2312" pitchFamily="49" charset="-122"/>
              </a:rPr>
              <a:t>记录逻辑段和物理段的对应情况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引入请求调段和分段置换机制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部分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逻辑段载入内存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对换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机制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段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作为换入或换出的基本单位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1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1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1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1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9875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052513"/>
            <a:ext cx="9001125" cy="5184775"/>
          </a:xfrm>
          <a:noFill/>
        </p:spPr>
        <p:txBody>
          <a:bodyPr/>
          <a:lstStyle/>
          <a:p>
            <a:pPr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请求分段存储管理系统的硬件支持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lvl="1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段表机制</a:t>
            </a:r>
            <a:endParaRPr lang="zh-CN" altLang="en-US" b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访问字段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：用于记录本段在一段时间内被访问的次数，或记录本段最近已有多长时间未被访问。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修改位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：表示该段在调入内存后是否被修改过。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状态位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：用于指示本段是否已调入内存。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增补位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：请求分段存储管理方式的特有字段，用于表示本段在运行过程中是否做过动态增长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外存地址：用于指出本段在外存上的地址。</a:t>
            </a:r>
            <a:r>
              <a:rPr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9880" name="Object 8"/>
          <p:cNvGraphicFramePr>
            <a:graphicFrameLocks noChangeAspect="1"/>
          </p:cNvGraphicFramePr>
          <p:nvPr/>
        </p:nvGraphicFramePr>
        <p:xfrm>
          <a:off x="468313" y="2276475"/>
          <a:ext cx="8567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44" name="Visio" r:id="rId1" imgW="5435600" imgH="279400" progId="Visio.Drawing.11">
                  <p:embed/>
                </p:oleObj>
              </mc:Choice>
              <mc:Fallback>
                <p:oleObj name="Visio" r:id="rId1" imgW="5435600" imgH="2794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8567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0899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请求分段存储管理系统的硬件支持（续）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缺段中断机制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      每当所要访问的段不在内存时，便产生一缺段中断，请求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将所缺之段调入内存。与缺页中断类似</a:t>
            </a:r>
            <a:r>
              <a:rPr lang="en-US" altLang="zh-CN" b="0" dirty="0">
                <a:latin typeface="黑体"/>
                <a:ea typeface="楷体_GB2312" pitchFamily="49" charset="-122"/>
              </a:rPr>
              <a:t>——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在指令执行期间产生和处理中断信号；以及一条指令在执行期间，可能产生多次缺段中断。但由于段是信息的逻辑单位，故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出现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一条指令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被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分割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在两个分段中的情况。</a:t>
            </a:r>
            <a:r>
              <a:rPr lang="zh-CN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1276672" y="476250"/>
          <a:ext cx="7543800" cy="573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81" name="" r:id="rId1" imgW="3982085" imgH="3027680" progId="Visio.Drawing.4">
                  <p:embed/>
                </p:oleObj>
              </mc:Choice>
              <mc:Fallback>
                <p:oleObj name="" r:id="rId1" imgW="3982085" imgH="302768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672" y="476250"/>
                        <a:ext cx="7543800" cy="573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17" name="Rectangle 1031"/>
          <p:cNvSpPr>
            <a:spLocks noChangeArrowheads="1"/>
          </p:cNvSpPr>
          <p:nvPr/>
        </p:nvSpPr>
        <p:spPr bwMode="auto">
          <a:xfrm>
            <a:off x="395536" y="332656"/>
            <a:ext cx="461838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黑体" pitchFamily="49" charset="-122"/>
              </a:rPr>
              <a:t>请求分段系统中的中断处理过程</a:t>
            </a:r>
            <a:endParaRPr kumimoji="0"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192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请求分段存储管理系统的硬件支持（续）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地址转换机制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基本分段地址转换部分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缺段中断处理部分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marL="1295400" lvl="2" indent="-381000">
              <a:spcAft>
                <a:spcPct val="1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段换出部分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539552" y="1052736"/>
            <a:ext cx="50405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请求分段系统的地址变换过程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722949" name="Object 5"/>
          <p:cNvGraphicFramePr>
            <a:graphicFrameLocks noChangeAspect="1"/>
          </p:cNvGraphicFramePr>
          <p:nvPr/>
        </p:nvGraphicFramePr>
        <p:xfrm>
          <a:off x="2028725" y="188640"/>
          <a:ext cx="5135563" cy="645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13" name="Visio" r:id="rId1" imgW="2590800" imgH="3251200" progId="Visio.Drawing.11">
                  <p:embed/>
                </p:oleObj>
              </mc:Choice>
              <mc:Fallback>
                <p:oleObj name="Visio" r:id="rId1" imgW="2590800" imgH="32512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725" y="188640"/>
                        <a:ext cx="5135563" cy="645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请求分段存储管理方式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216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 marL="533400" indent="-533400"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动态链接和链接中断处理</a:t>
            </a:r>
            <a:endParaRPr lang="zh-CN" altLang="en-US" b="0" dirty="0">
              <a:ea typeface="黑体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采用请求分段存储管理方式可以实现程序的动态链接。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在程序开始运行时，只将</a:t>
            </a:r>
            <a:r>
              <a:rPr lang="zh-CN" altLang="en-US" b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主程序段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装配好并调入内存，其它各段的装配是在主程序段的运行过程中逐步完成。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>
              <a:spcAft>
                <a:spcPct val="1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每当需要调用一个新段时，再将这个新段装配好，并与主程序段链接。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页式存储管理方式难以实现动态链接，其逻辑地址是一维的</a:t>
            </a: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段页式虚拟存储技术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1939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964613" cy="5256212"/>
          </a:xfrm>
          <a:noFill/>
        </p:spPr>
        <p:txBody>
          <a:bodyPr/>
          <a:lstStyle/>
          <a:p>
            <a:pPr>
              <a:spcBef>
                <a:spcPct val="5000"/>
              </a:spcBef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基本原理</a:t>
            </a:r>
            <a:endParaRPr lang="zh-CN" altLang="en-US" b="0" dirty="0">
              <a:ea typeface="黑体" pitchFamily="49" charset="-122"/>
            </a:endParaRPr>
          </a:p>
          <a:p>
            <a:pPr lvl="1"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建立在段页式存储技术之上</a:t>
            </a:r>
            <a:endParaRPr lang="zh-CN" altLang="en-US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程序的逻辑空间划分为若干大小不同的段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每个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段</a:t>
            </a:r>
            <a:r>
              <a:rPr lang="zh-CN" altLang="en-US" sz="2400" b="0" dirty="0">
                <a:ea typeface="楷体_GB2312" pitchFamily="49" charset="-122"/>
              </a:rPr>
              <a:t>划分为若干固定大小的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页面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物理内存划分为若干固定大小的页框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页面可以载入任意页框</a:t>
            </a:r>
            <a:r>
              <a:rPr lang="en-US" altLang="zh-CN" sz="2400" b="0" dirty="0">
                <a:latin typeface="Arial" panose="020B0604020202020204"/>
                <a:ea typeface="楷体_GB2312" pitchFamily="49" charset="-122"/>
              </a:rPr>
              <a:t>——</a:t>
            </a:r>
            <a:r>
              <a:rPr lang="zh-CN" altLang="en-US" sz="2400" b="0" dirty="0">
                <a:ea typeface="楷体_GB2312" pitchFamily="49" charset="-122"/>
              </a:rPr>
              <a:t>页表记录载入情况</a:t>
            </a:r>
            <a:endParaRPr lang="zh-CN" altLang="en-US" sz="2400" b="0" dirty="0">
              <a:ea typeface="楷体_GB2312" pitchFamily="49" charset="-122"/>
            </a:endParaRPr>
          </a:p>
          <a:p>
            <a:pPr lvl="1"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引入请求调页和页面置换机制</a:t>
            </a:r>
            <a:endParaRPr lang="zh-CN" altLang="en-US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部分页面载入内存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对换机制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以页面作为换入或换出的基本单位</a:t>
            </a:r>
            <a:endParaRPr lang="zh-CN" altLang="en-US" sz="2400" b="0" dirty="0">
              <a:ea typeface="楷体_GB2312" pitchFamily="49" charset="-122"/>
            </a:endParaRPr>
          </a:p>
          <a:p>
            <a:pPr lvl="1">
              <a:spcBef>
                <a:spcPct val="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地址变换</a:t>
            </a:r>
            <a:endParaRPr lang="zh-CN" altLang="en-US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先查段表，再查该段的页表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spcBef>
                <a:spcPct val="50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缺段中断和缺页中断</a:t>
            </a:r>
            <a:endParaRPr lang="zh-CN" altLang="en-US" sz="2400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5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5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5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5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51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51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51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51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51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51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861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001125" cy="5184775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虚拟存储管理技术的基本思想</a:t>
            </a:r>
            <a:endParaRPr lang="zh-CN" altLang="en-US" b="0" dirty="0">
              <a:ea typeface="黑体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在程序装入时，只需将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当前需要执行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的部分页或段读入到内存，就可让程序开始执行。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在程序执行过程中，如果需执行的指令或访问的数据尚未在内存（称为缺页或缺段），则由处理器通知操作系统将相应的页或段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调入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到内存，然后继续执行程序。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另一方面，操作系统将内存中暂时不使用的页或段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调出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保存在外存上，从而腾出空间存放将要装入的程序以及将要调入的页或段。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段页式虚拟存储技术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6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段的共享和保护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楷体_GB2312" pitchFamily="49" charset="-122"/>
              </a:rPr>
              <a:t>共享段表：整个系统一张</a:t>
            </a:r>
            <a:endParaRPr lang="zh-CN" altLang="en-US" b="0" dirty="0">
              <a:ea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段本身信息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引用者信息</a:t>
            </a:r>
            <a:endParaRPr lang="zh-CN" altLang="en-US" sz="2400" b="0" dirty="0">
              <a:ea typeface="楷体_GB2312" pitchFamily="49" charset="-122"/>
            </a:endParaRPr>
          </a:p>
        </p:txBody>
      </p:sp>
      <p:graphicFrame>
        <p:nvGraphicFramePr>
          <p:cNvPr id="552967" name="Object 7"/>
          <p:cNvGraphicFramePr>
            <a:graphicFrameLocks noChangeAspect="1"/>
          </p:cNvGraphicFramePr>
          <p:nvPr/>
        </p:nvGraphicFramePr>
        <p:xfrm>
          <a:off x="468313" y="2865438"/>
          <a:ext cx="7772400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0" name="" r:id="rId1" imgW="3161030" imgH="1397000" progId="Visio.Drawing.4">
                  <p:embed/>
                </p:oleObj>
              </mc:Choice>
              <mc:Fallback>
                <p:oleObj name="" r:id="rId1" imgW="3161030" imgH="1397000" progId="Visio.Drawing.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65438"/>
                        <a:ext cx="7772400" cy="344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段页式虚拟存储技术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4211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共享段的分配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第一次访问</a:t>
            </a:r>
            <a:endParaRPr lang="zh-CN" altLang="en-US" dirty="0">
              <a:ea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分配内存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增加共享段表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修改进程段表</a:t>
            </a:r>
            <a:endParaRPr lang="zh-CN" altLang="en-US" sz="2400" b="0" dirty="0"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后续访问</a:t>
            </a:r>
            <a:endParaRPr lang="zh-CN" altLang="en-US" dirty="0">
              <a:ea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修改共享段表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修改进程段表</a:t>
            </a:r>
            <a:endParaRPr lang="zh-CN" altLang="en-US" sz="2400" b="0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共享段的回收</a:t>
            </a:r>
            <a:endParaRPr lang="zh-CN" altLang="en-US" b="0" dirty="0">
              <a:ea typeface="黑体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楷体_GB2312" pitchFamily="49" charset="-122"/>
              </a:rPr>
              <a:t>count=0</a:t>
            </a:r>
            <a:endParaRPr lang="en-US" altLang="zh-CN" b="0" dirty="0"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楷体_GB2312" pitchFamily="49" charset="-122"/>
              </a:rPr>
              <a:t>count≠0</a:t>
            </a:r>
            <a:endParaRPr lang="en-US" altLang="zh-CN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段页式虚拟存储技术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6259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分段保护</a:t>
            </a:r>
            <a:endParaRPr lang="zh-CN" altLang="en-US" b="0" dirty="0">
              <a:ea typeface="黑体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越界检查</a:t>
            </a:r>
            <a:endParaRPr lang="zh-CN" altLang="en-US" dirty="0"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段号越界检查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段内页号越界检查</a:t>
            </a:r>
            <a:endParaRPr lang="zh-CN" altLang="en-US" sz="2400" b="0" dirty="0"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存取控制检查</a:t>
            </a:r>
            <a:endParaRPr lang="zh-CN" altLang="en-US" dirty="0"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ea typeface="楷体_GB2312" pitchFamily="49" charset="-122"/>
              </a:rPr>
              <a:t>R</a:t>
            </a:r>
            <a:r>
              <a:rPr lang="zh-CN" altLang="en-US" sz="2400" b="0" dirty="0">
                <a:ea typeface="楷体_GB2312" pitchFamily="49" charset="-122"/>
              </a:rPr>
              <a:t>、</a:t>
            </a:r>
            <a:r>
              <a:rPr lang="en-US" altLang="zh-CN" sz="2400" b="0" dirty="0">
                <a:ea typeface="楷体_GB2312" pitchFamily="49" charset="-122"/>
              </a:rPr>
              <a:t>W</a:t>
            </a:r>
            <a:r>
              <a:rPr lang="zh-CN" altLang="en-US" sz="2400" b="0" dirty="0">
                <a:ea typeface="楷体_GB2312" pitchFamily="49" charset="-122"/>
              </a:rPr>
              <a:t>、</a:t>
            </a:r>
            <a:r>
              <a:rPr lang="en-US" altLang="zh-CN" sz="2400" b="0" dirty="0">
                <a:ea typeface="楷体_GB2312" pitchFamily="49" charset="-122"/>
              </a:rPr>
              <a:t>X</a:t>
            </a:r>
            <a:endParaRPr lang="en-US" altLang="zh-CN" sz="2400" b="0" dirty="0">
              <a:ea typeface="楷体_GB2312" pitchFamily="49" charset="-122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楷体_GB2312" pitchFamily="49" charset="-122"/>
              </a:rPr>
              <a:t>环保护机构</a:t>
            </a:r>
            <a:endParaRPr lang="zh-CN" altLang="en-US" dirty="0"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内环可访问外环数据</a:t>
            </a:r>
            <a:endParaRPr lang="zh-CN" altLang="en-US" sz="2400" b="0" dirty="0">
              <a:ea typeface="楷体_GB2312" pitchFamily="49" charset="-122"/>
            </a:endParaRPr>
          </a:p>
          <a:p>
            <a:pPr lvl="2">
              <a:spcAft>
                <a:spcPct val="20000"/>
              </a:spcAft>
              <a:buFont typeface="Wingdings" panose="05000000000000000000" pitchFamily="2" charset="2"/>
              <a:buChar char="u"/>
            </a:pPr>
            <a:r>
              <a:rPr lang="zh-CN" altLang="en-US" sz="2400" b="0" dirty="0">
                <a:ea typeface="楷体_GB2312" pitchFamily="49" charset="-122"/>
              </a:rPr>
              <a:t>外环可请求内环服务</a:t>
            </a:r>
            <a:endParaRPr lang="zh-CN" altLang="en-US" sz="2400" b="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段页式虚拟存储技术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7283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8821738" cy="518477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环保护机构示例</a:t>
            </a:r>
            <a:endParaRPr lang="zh-CN" altLang="en-US" b="0" dirty="0">
              <a:ea typeface="黑体" pitchFamily="49" charset="-122"/>
            </a:endParaRPr>
          </a:p>
        </p:txBody>
      </p:sp>
      <p:graphicFrame>
        <p:nvGraphicFramePr>
          <p:cNvPr id="737287" name="Object 7"/>
          <p:cNvGraphicFramePr>
            <a:graphicFrameLocks noChangeAspect="1"/>
          </p:cNvGraphicFramePr>
          <p:nvPr/>
        </p:nvGraphicFramePr>
        <p:xfrm>
          <a:off x="431800" y="2066925"/>
          <a:ext cx="8243888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0" name="VISIO" r:id="rId1" imgW="4023360" imgH="1645920" progId="Visio.Drawing.11">
                  <p:embed/>
                </p:oleObj>
              </mc:Choice>
              <mc:Fallback>
                <p:oleObj name="VISIO" r:id="rId1" imgW="4023360" imgH="164592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066925"/>
                        <a:ext cx="8243888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 smtClean="0"/>
              <a:t>7</a:t>
            </a:r>
            <a:r>
              <a:rPr lang="zh-CN" altLang="en-US" dirty="0"/>
              <a:t>（</a:t>
            </a:r>
            <a:r>
              <a:rPr lang="zh-CN" altLang="en-US" dirty="0" smtClean="0"/>
              <a:t>选</a:t>
            </a:r>
            <a:r>
              <a:rPr lang="zh-CN" altLang="en-US" dirty="0"/>
              <a:t>做）</a:t>
            </a:r>
            <a:endParaRPr lang="zh-CN" altLang="en-US" b="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为什么在使用虚拟内存时，局部性原理至关重要？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2.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虚拟存储器的基本特征是什么？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3.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基本分页存储管理与请求分页存储管理有什么区别？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4.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在请求分页存储管理中，页表项有哪些典型元素？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什么是颠簸，它产生的原因是什么，以及通过什么方式可以防止颠簸的发生？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考虑如下的页面访问序列：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 7,0,1,2,0,3,0,4,2,3,0,3,2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假设系统为该进程分配了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个页框，并采用局部置换策略。请分别计算采用先进先出算法、最近最少使用算法、时钟算法和最佳置换算法时的缺页次数和缺页中断次数？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（续，选做）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7.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考虑一个进程的页访问序列，工作集为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页框，最初为空。页访问序列的长度为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，包含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个不同的页号。对于任意一种页面置换算法，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a.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缺页中断次数的下限是多少？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b.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缺页中断次数的上限是多少？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8.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某计算机采用段页式虚拟存储器，已知虚拟地址为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，按字编址，每个段最多可以有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1K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页，每页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16K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字，主存容量为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64M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字，请回答以下问题：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a.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虚拟地址存储器的容量是多少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b.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给出逻辑地址和物理地址的格式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（续，选做）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8.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对于一个使用快表的请求分页存储管理系统，设快表的命中率为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70%(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访问快表的时间忽略不计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，一次内存的存取时间为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1ns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。缺页处理时，若内存有可用空间或被置换的页面在内存中未被修改过，则处理一个缺页中断需要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8000ns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，否则需要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20000ns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。假设被置换的页面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60%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是属于后一种情况，则为了保证有效访问时间不超过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2ns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，求可接受的最大缺页率是多少？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0659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036496" cy="5184775"/>
          </a:xfrm>
          <a:noFill/>
        </p:spPr>
        <p:txBody>
          <a:bodyPr/>
          <a:lstStyle/>
          <a:p>
            <a:pPr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虚拟存储器的概念</a:t>
            </a:r>
            <a:endParaRPr lang="zh-CN" altLang="en-US" b="0" dirty="0">
              <a:ea typeface="黑体" pitchFamily="49" charset="-122"/>
            </a:endParaRPr>
          </a:p>
          <a:p>
            <a:pPr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  具有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请求调入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功能和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置换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功能，能从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上对内存容量加以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扩充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的一种存储器系统。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虚拟存储器的实际容量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内存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容量和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外存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容量之和所决定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运行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速度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接近于内存速度，而每位的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成本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却又接近于外存。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  <a:p>
            <a:pPr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ea typeface="黑体" pitchFamily="49" charset="-122"/>
              </a:rPr>
              <a:t>虚拟存储器的特征</a:t>
            </a:r>
            <a:endParaRPr lang="zh-CN" altLang="en-US" b="0" dirty="0">
              <a:solidFill>
                <a:srgbClr val="FF0000"/>
              </a:solidFill>
              <a:ea typeface="黑体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离散性：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程序在内存中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离散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存放</a:t>
            </a:r>
            <a:endParaRPr lang="en-US" altLang="zh-CN" b="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局部性：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进程无需全部驻留内存，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只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需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载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入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必要的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进程空间</a:t>
            </a:r>
            <a:endParaRPr lang="en-US" altLang="zh-CN" b="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对换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性：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允许进程在运行过程中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换入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换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出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spcAft>
                <a:spcPct val="50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虚拟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性：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能够从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上扩充内存容量，使用户所看到的内存容量远大于实际内存容量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标题 1"/>
          <p:cNvSpPr/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3.3.1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anose="02020603050405020304" pitchFamily="18" charset="0"/>
              </a:rPr>
              <a:t>虚拟存储技术概述</a:t>
            </a:r>
            <a:endParaRPr kumimoji="0" lang="zh-CN" altLang="en-US" sz="4000" b="1">
              <a:solidFill>
                <a:srgbClr val="FE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993" r="3484" b="1454"/>
          <a:stretch>
            <a:fillRect/>
          </a:stretch>
        </p:blipFill>
        <p:spPr bwMode="auto">
          <a:xfrm>
            <a:off x="2140718" y="1052736"/>
            <a:ext cx="6535738" cy="514032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251520" y="1268760"/>
            <a:ext cx="1080120" cy="4680520"/>
          </a:xfrm>
          <a:prstGeom prst="rect">
            <a:avLst/>
          </a:prstGeom>
        </p:spPr>
        <p:txBody>
          <a:bodyPr vert="eaVert">
            <a:normAutofit fontScale="7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/>
              <a:t>虚拟内存大于物理内存示意图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TIMING" val="|1.4|2.2|1.4|51.6|54.9|4|12.7|3.7|5.7|71.4|7.4|1.2|26.8"/>
</p:tagLst>
</file>

<file path=ppt/tags/tag2.xml><?xml version="1.0" encoding="utf-8"?>
<p:tagLst xmlns:p="http://schemas.openxmlformats.org/presentationml/2006/main">
  <p:tag name="TIMING" val="|1|0.4|0.6|3.8|4.7|0.5|18|0.4|1.3|0.4|0|0|1.5|1.4|11.4|0.6|0.2"/>
</p:tagLst>
</file>

<file path=ppt/theme/theme1.xml><?xml version="1.0" encoding="utf-8"?>
<a:theme xmlns:a="http://schemas.openxmlformats.org/drawingml/2006/main" name="第3章 存储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11664</Words>
  <Application>WPS 演示</Application>
  <PresentationFormat>全屏显示(4:3)</PresentationFormat>
  <Paragraphs>1334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76</vt:i4>
      </vt:variant>
    </vt:vector>
  </HeadingPairs>
  <TitlesOfParts>
    <vt:vector size="110" baseType="lpstr">
      <vt:lpstr>Arial</vt:lpstr>
      <vt:lpstr>宋体</vt:lpstr>
      <vt:lpstr>Wingdings</vt:lpstr>
      <vt:lpstr>Times New Roman</vt:lpstr>
      <vt:lpstr>汉仪书宋二KW</vt:lpstr>
      <vt:lpstr>Calibri</vt:lpstr>
      <vt:lpstr>Helvetica Neue</vt:lpstr>
      <vt:lpstr>黑体</vt:lpstr>
      <vt:lpstr>汉仪中黑KW</vt:lpstr>
      <vt:lpstr>华文琥珀</vt:lpstr>
      <vt:lpstr>苹方-简</vt:lpstr>
      <vt:lpstr>华文行楷</vt:lpstr>
      <vt:lpstr>楷体_GB2312</vt:lpstr>
      <vt:lpstr>黑体</vt:lpstr>
      <vt:lpstr>Comic Sans MS</vt:lpstr>
      <vt:lpstr>华文仿宋</vt:lpstr>
      <vt:lpstr>Arial</vt:lpstr>
      <vt:lpstr>行楷-简</vt:lpstr>
      <vt:lpstr>微软雅黑</vt:lpstr>
      <vt:lpstr>汉仪旗黑</vt:lpstr>
      <vt:lpstr>宋体</vt:lpstr>
      <vt:lpstr>Arial Unicode MS</vt:lpstr>
      <vt:lpstr>汉仪楷体简</vt:lpstr>
      <vt:lpstr>第3章 存储管理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Visio.Drawing.4</vt:lpstr>
      <vt:lpstr>Visio.Drawing.11</vt:lpstr>
      <vt:lpstr>Visio.Drawing.4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最优置换算法（OPT）</vt:lpstr>
      <vt:lpstr>最优置换算法（OPT）</vt:lpstr>
      <vt:lpstr>最优置换算法（OPT）</vt:lpstr>
      <vt:lpstr>先进先出置换算法（FIFO）</vt:lpstr>
      <vt:lpstr>先进先出置换算法（FIFO ）</vt:lpstr>
      <vt:lpstr>先进先出置换算法（FIFO ）</vt:lpstr>
      <vt:lpstr>先进先出置换算法（FIFO ）</vt:lpstr>
      <vt:lpstr>最近最久未使用算法（LRU）</vt:lpstr>
      <vt:lpstr>最近最久未使用算法（LRU）</vt:lpstr>
      <vt:lpstr>最近最久未使用算法（LRU）</vt:lpstr>
      <vt:lpstr>最近最久未使用算法（LRU）</vt:lpstr>
      <vt:lpstr>时钟置换算法（CLOCK）</vt:lpstr>
      <vt:lpstr>时钟置换算法（CLOCK）</vt:lpstr>
      <vt:lpstr>PowerPoint 演示文稿</vt:lpstr>
      <vt:lpstr>时钟置换算法（CLOCK）</vt:lpstr>
      <vt:lpstr>改进型时钟置换算法</vt:lpstr>
      <vt:lpstr>改进型时钟置换算法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作业与Project</vt:lpstr>
      <vt:lpstr>作业与Project</vt:lpstr>
      <vt:lpstr>作业与Project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王建波</cp:lastModifiedBy>
  <cp:revision>531</cp:revision>
  <dcterms:created xsi:type="dcterms:W3CDTF">2023-02-28T07:34:17Z</dcterms:created>
  <dcterms:modified xsi:type="dcterms:W3CDTF">2023-02-28T07:34:17Z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92261DE0E8B6FEB679AEFD63694AC4FC</vt:lpwstr>
  </property>
  <property fmtid="{D5CDD505-2E9C-101B-9397-08002B2CF9AE}" pid="3" name="KSOProductBuildVer">
    <vt:lpwstr>2052-4.6.1.7467</vt:lpwstr>
  </property>
</Properties>
</file>