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143"/>
  </p:notesMasterIdLst>
  <p:handoutMasterIdLst>
    <p:handoutMasterId r:id="rId144"/>
  </p:handoutMasterIdLst>
  <p:sldIdLst>
    <p:sldId id="996" r:id="rId2"/>
    <p:sldId id="743" r:id="rId3"/>
    <p:sldId id="891" r:id="rId4"/>
    <p:sldId id="259" r:id="rId5"/>
    <p:sldId id="893" r:id="rId6"/>
    <p:sldId id="705" r:id="rId7"/>
    <p:sldId id="810" r:id="rId8"/>
    <p:sldId id="814" r:id="rId9"/>
    <p:sldId id="811" r:id="rId10"/>
    <p:sldId id="813" r:id="rId11"/>
    <p:sldId id="894" r:id="rId12"/>
    <p:sldId id="817" r:id="rId13"/>
    <p:sldId id="819" r:id="rId14"/>
    <p:sldId id="821" r:id="rId15"/>
    <p:sldId id="840" r:id="rId16"/>
    <p:sldId id="841" r:id="rId17"/>
    <p:sldId id="843" r:id="rId18"/>
    <p:sldId id="828" r:id="rId19"/>
    <p:sldId id="829" r:id="rId20"/>
    <p:sldId id="830" r:id="rId21"/>
    <p:sldId id="833" r:id="rId22"/>
    <p:sldId id="834" r:id="rId23"/>
    <p:sldId id="835" r:id="rId24"/>
    <p:sldId id="836" r:id="rId25"/>
    <p:sldId id="844" r:id="rId26"/>
    <p:sldId id="846" r:id="rId27"/>
    <p:sldId id="898" r:id="rId28"/>
    <p:sldId id="904" r:id="rId29"/>
    <p:sldId id="847" r:id="rId30"/>
    <p:sldId id="899" r:id="rId31"/>
    <p:sldId id="906" r:id="rId32"/>
    <p:sldId id="905" r:id="rId33"/>
    <p:sldId id="908" r:id="rId34"/>
    <p:sldId id="907" r:id="rId35"/>
    <p:sldId id="850" r:id="rId36"/>
    <p:sldId id="909" r:id="rId37"/>
    <p:sldId id="911" r:id="rId38"/>
    <p:sldId id="912" r:id="rId39"/>
    <p:sldId id="913" r:id="rId40"/>
    <p:sldId id="900" r:id="rId41"/>
    <p:sldId id="914" r:id="rId42"/>
    <p:sldId id="901" r:id="rId43"/>
    <p:sldId id="903" r:id="rId44"/>
    <p:sldId id="915" r:id="rId45"/>
    <p:sldId id="916" r:id="rId46"/>
    <p:sldId id="917" r:id="rId47"/>
    <p:sldId id="852" r:id="rId48"/>
    <p:sldId id="983" r:id="rId49"/>
    <p:sldId id="919" r:id="rId50"/>
    <p:sldId id="920" r:id="rId51"/>
    <p:sldId id="853" r:id="rId52"/>
    <p:sldId id="921" r:id="rId53"/>
    <p:sldId id="854" r:id="rId54"/>
    <p:sldId id="855" r:id="rId55"/>
    <p:sldId id="922" r:id="rId56"/>
    <p:sldId id="923" r:id="rId57"/>
    <p:sldId id="924" r:id="rId58"/>
    <p:sldId id="856" r:id="rId59"/>
    <p:sldId id="925" r:id="rId60"/>
    <p:sldId id="926" r:id="rId61"/>
    <p:sldId id="927" r:id="rId62"/>
    <p:sldId id="928" r:id="rId63"/>
    <p:sldId id="929" r:id="rId64"/>
    <p:sldId id="930" r:id="rId65"/>
    <p:sldId id="979" r:id="rId66"/>
    <p:sldId id="931" r:id="rId67"/>
    <p:sldId id="932" r:id="rId68"/>
    <p:sldId id="933" r:id="rId69"/>
    <p:sldId id="936" r:id="rId70"/>
    <p:sldId id="934" r:id="rId71"/>
    <p:sldId id="935" r:id="rId72"/>
    <p:sldId id="937" r:id="rId73"/>
    <p:sldId id="938" r:id="rId74"/>
    <p:sldId id="939" r:id="rId75"/>
    <p:sldId id="940" r:id="rId76"/>
    <p:sldId id="861" r:id="rId77"/>
    <p:sldId id="862" r:id="rId78"/>
    <p:sldId id="941" r:id="rId79"/>
    <p:sldId id="863" r:id="rId80"/>
    <p:sldId id="864" r:id="rId81"/>
    <p:sldId id="865" r:id="rId82"/>
    <p:sldId id="981" r:id="rId83"/>
    <p:sldId id="982" r:id="rId84"/>
    <p:sldId id="866" r:id="rId85"/>
    <p:sldId id="942" r:id="rId86"/>
    <p:sldId id="944" r:id="rId87"/>
    <p:sldId id="943" r:id="rId88"/>
    <p:sldId id="945" r:id="rId89"/>
    <p:sldId id="946" r:id="rId90"/>
    <p:sldId id="947" r:id="rId91"/>
    <p:sldId id="867" r:id="rId92"/>
    <p:sldId id="868" r:id="rId93"/>
    <p:sldId id="948" r:id="rId94"/>
    <p:sldId id="984" r:id="rId95"/>
    <p:sldId id="869" r:id="rId96"/>
    <p:sldId id="949" r:id="rId97"/>
    <p:sldId id="870" r:id="rId98"/>
    <p:sldId id="950" r:id="rId99"/>
    <p:sldId id="871" r:id="rId100"/>
    <p:sldId id="872" r:id="rId101"/>
    <p:sldId id="951" r:id="rId102"/>
    <p:sldId id="953" r:id="rId103"/>
    <p:sldId id="980" r:id="rId104"/>
    <p:sldId id="873" r:id="rId105"/>
    <p:sldId id="874" r:id="rId106"/>
    <p:sldId id="954" r:id="rId107"/>
    <p:sldId id="875" r:id="rId108"/>
    <p:sldId id="955" r:id="rId109"/>
    <p:sldId id="876" r:id="rId110"/>
    <p:sldId id="877" r:id="rId111"/>
    <p:sldId id="985" r:id="rId112"/>
    <p:sldId id="956" r:id="rId113"/>
    <p:sldId id="958" r:id="rId114"/>
    <p:sldId id="959" r:id="rId115"/>
    <p:sldId id="960" r:id="rId116"/>
    <p:sldId id="961" r:id="rId117"/>
    <p:sldId id="962" r:id="rId118"/>
    <p:sldId id="963" r:id="rId119"/>
    <p:sldId id="964" r:id="rId120"/>
    <p:sldId id="965" r:id="rId121"/>
    <p:sldId id="966" r:id="rId122"/>
    <p:sldId id="987" r:id="rId123"/>
    <p:sldId id="989" r:id="rId124"/>
    <p:sldId id="990" r:id="rId125"/>
    <p:sldId id="991" r:id="rId126"/>
    <p:sldId id="992" r:id="rId127"/>
    <p:sldId id="994" r:id="rId128"/>
    <p:sldId id="995" r:id="rId129"/>
    <p:sldId id="971" r:id="rId130"/>
    <p:sldId id="978" r:id="rId131"/>
    <p:sldId id="988" r:id="rId132"/>
    <p:sldId id="879" r:id="rId133"/>
    <p:sldId id="880" r:id="rId134"/>
    <p:sldId id="977" r:id="rId135"/>
    <p:sldId id="884" r:id="rId136"/>
    <p:sldId id="885" r:id="rId137"/>
    <p:sldId id="886" r:id="rId138"/>
    <p:sldId id="888" r:id="rId139"/>
    <p:sldId id="889" r:id="rId140"/>
    <p:sldId id="998" r:id="rId141"/>
    <p:sldId id="997" r:id="rId14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89343" autoAdjust="0"/>
  </p:normalViewPr>
  <p:slideViewPr>
    <p:cSldViewPr>
      <p:cViewPr varScale="1">
        <p:scale>
          <a:sx n="63" d="100"/>
          <a:sy n="63" d="100"/>
        </p:scale>
        <p:origin x="-159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402"/>
    </p:cViewPr>
  </p:sorterViewPr>
  <p:notesViewPr>
    <p:cSldViewPr>
      <p:cViewPr varScale="1">
        <p:scale>
          <a:sx n="55" d="100"/>
          <a:sy n="55" d="100"/>
        </p:scale>
        <p:origin x="-290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notesMaster" Target="notesMasters/notesMaster1.xml"/><Relationship Id="rId14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2D01CC-82D2-4E82-B018-FA82D0D4BFF6}" type="doc">
      <dgm:prSet loTypeId="urn:microsoft.com/office/officeart/2005/8/layout/cycle3" loCatId="cycle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zh-CN" altLang="en-US"/>
        </a:p>
      </dgm:t>
    </dgm:pt>
    <dgm:pt modelId="{F9BF7766-C471-4F64-9B9A-78B3B0DB408E}">
      <dgm:prSet custT="1"/>
      <dgm:spPr/>
      <dgm:t>
        <a:bodyPr/>
        <a:lstStyle/>
        <a:p>
          <a:pPr rtl="0"/>
          <a:r>
            <a:rPr lang="zh-CN" altLang="en-US" sz="1800" baseline="0" smtClean="0"/>
            <a:t>接收和识别命令</a:t>
          </a:r>
          <a:endParaRPr lang="zh-CN" altLang="en-US" sz="1800"/>
        </a:p>
      </dgm:t>
    </dgm:pt>
    <dgm:pt modelId="{E7063D2C-9F4E-4FE6-B9A5-B666142DFDC3}" type="parTrans" cxnId="{72432AB7-D41D-42C8-8E18-F8A5ED32E103}">
      <dgm:prSet/>
      <dgm:spPr/>
      <dgm:t>
        <a:bodyPr/>
        <a:lstStyle/>
        <a:p>
          <a:endParaRPr lang="zh-CN" altLang="en-US" sz="1800"/>
        </a:p>
      </dgm:t>
    </dgm:pt>
    <dgm:pt modelId="{3AF4147F-CCC2-4457-8D7B-43E3B4BC05A6}" type="sibTrans" cxnId="{72432AB7-D41D-42C8-8E18-F8A5ED32E103}">
      <dgm:prSet/>
      <dgm:spPr/>
      <dgm:t>
        <a:bodyPr/>
        <a:lstStyle/>
        <a:p>
          <a:endParaRPr lang="zh-CN" altLang="en-US" sz="1600"/>
        </a:p>
      </dgm:t>
    </dgm:pt>
    <dgm:pt modelId="{79E6C4CA-D7E3-4F87-ACAE-54DA122E6D61}">
      <dgm:prSet custT="1"/>
      <dgm:spPr/>
      <dgm:t>
        <a:bodyPr/>
        <a:lstStyle/>
        <a:p>
          <a:pPr rtl="0"/>
          <a:r>
            <a:rPr lang="zh-CN" altLang="en-US" sz="1800" baseline="0" smtClean="0"/>
            <a:t>数据交换</a:t>
          </a:r>
          <a:endParaRPr lang="zh-CN" altLang="en-US" sz="1800"/>
        </a:p>
      </dgm:t>
    </dgm:pt>
    <dgm:pt modelId="{F8917B74-C065-45EC-834C-609559356D3E}" type="parTrans" cxnId="{ABF77A48-E596-4CF1-977A-942CFE55464F}">
      <dgm:prSet/>
      <dgm:spPr/>
      <dgm:t>
        <a:bodyPr/>
        <a:lstStyle/>
        <a:p>
          <a:endParaRPr lang="zh-CN" altLang="en-US" sz="1800"/>
        </a:p>
      </dgm:t>
    </dgm:pt>
    <dgm:pt modelId="{FC06855C-B6C5-46D0-A809-B1A546225818}" type="sibTrans" cxnId="{ABF77A48-E596-4CF1-977A-942CFE55464F}">
      <dgm:prSet/>
      <dgm:spPr/>
      <dgm:t>
        <a:bodyPr/>
        <a:lstStyle/>
        <a:p>
          <a:endParaRPr lang="zh-CN" altLang="en-US" sz="1800"/>
        </a:p>
      </dgm:t>
    </dgm:pt>
    <dgm:pt modelId="{1A8C0479-0AFB-4DDF-B016-12F5D6BB2818}">
      <dgm:prSet custT="1"/>
      <dgm:spPr/>
      <dgm:t>
        <a:bodyPr/>
        <a:lstStyle/>
        <a:p>
          <a:pPr rtl="0"/>
          <a:r>
            <a:rPr lang="zh-CN" altLang="en-US" sz="1800" baseline="0" dirty="0" smtClean="0"/>
            <a:t>标识和报告设备的状态</a:t>
          </a:r>
          <a:endParaRPr lang="zh-CN" altLang="en-US" sz="1800" dirty="0"/>
        </a:p>
      </dgm:t>
    </dgm:pt>
    <dgm:pt modelId="{840A96EF-BD29-435F-8EC6-BCEA24C9AB96}" type="parTrans" cxnId="{02D8B6CA-60B8-471F-8665-97B9C590A3C2}">
      <dgm:prSet/>
      <dgm:spPr/>
      <dgm:t>
        <a:bodyPr/>
        <a:lstStyle/>
        <a:p>
          <a:endParaRPr lang="zh-CN" altLang="en-US" sz="1800"/>
        </a:p>
      </dgm:t>
    </dgm:pt>
    <dgm:pt modelId="{5C0B64AB-4921-4AAE-BC96-ACF4F0B049EA}" type="sibTrans" cxnId="{02D8B6CA-60B8-471F-8665-97B9C590A3C2}">
      <dgm:prSet/>
      <dgm:spPr/>
      <dgm:t>
        <a:bodyPr/>
        <a:lstStyle/>
        <a:p>
          <a:endParaRPr lang="zh-CN" altLang="en-US" sz="1800"/>
        </a:p>
      </dgm:t>
    </dgm:pt>
    <dgm:pt modelId="{FAD8BB9E-BE65-437E-B154-73D6AE4F8D24}">
      <dgm:prSet custT="1"/>
      <dgm:spPr/>
      <dgm:t>
        <a:bodyPr/>
        <a:lstStyle/>
        <a:p>
          <a:pPr rtl="0"/>
          <a:r>
            <a:rPr lang="zh-CN" altLang="en-US" sz="1800" baseline="0" smtClean="0"/>
            <a:t>地址识别</a:t>
          </a:r>
          <a:endParaRPr lang="zh-CN" altLang="en-US" sz="1800"/>
        </a:p>
      </dgm:t>
    </dgm:pt>
    <dgm:pt modelId="{DBBB24AC-E7E6-42E0-93C0-CF64F611FF50}" type="parTrans" cxnId="{2DB63F54-6015-404E-A42D-AC93AB99A116}">
      <dgm:prSet/>
      <dgm:spPr/>
      <dgm:t>
        <a:bodyPr/>
        <a:lstStyle/>
        <a:p>
          <a:endParaRPr lang="zh-CN" altLang="en-US" sz="1800"/>
        </a:p>
      </dgm:t>
    </dgm:pt>
    <dgm:pt modelId="{D8A5A873-8719-4744-86C2-4420F119C874}" type="sibTrans" cxnId="{2DB63F54-6015-404E-A42D-AC93AB99A116}">
      <dgm:prSet/>
      <dgm:spPr/>
      <dgm:t>
        <a:bodyPr/>
        <a:lstStyle/>
        <a:p>
          <a:endParaRPr lang="zh-CN" altLang="en-US" sz="1800"/>
        </a:p>
      </dgm:t>
    </dgm:pt>
    <dgm:pt modelId="{C202F048-F820-420C-8C04-A5660862A3AE}">
      <dgm:prSet custT="1"/>
      <dgm:spPr/>
      <dgm:t>
        <a:bodyPr/>
        <a:lstStyle/>
        <a:p>
          <a:pPr rtl="0"/>
          <a:r>
            <a:rPr lang="zh-CN" altLang="en-US" sz="1800" baseline="0" smtClean="0"/>
            <a:t>数据缓冲</a:t>
          </a:r>
          <a:endParaRPr lang="zh-CN" altLang="en-US" sz="1800"/>
        </a:p>
      </dgm:t>
    </dgm:pt>
    <dgm:pt modelId="{E2EFED7F-4E11-4302-9784-8822F75D1AF1}" type="parTrans" cxnId="{D367FFB2-0497-4863-A9D1-58E9057DFCC6}">
      <dgm:prSet/>
      <dgm:spPr/>
      <dgm:t>
        <a:bodyPr/>
        <a:lstStyle/>
        <a:p>
          <a:endParaRPr lang="zh-CN" altLang="en-US" sz="1800"/>
        </a:p>
      </dgm:t>
    </dgm:pt>
    <dgm:pt modelId="{0DAA5D12-E765-403A-A98F-8CD314BF9158}" type="sibTrans" cxnId="{D367FFB2-0497-4863-A9D1-58E9057DFCC6}">
      <dgm:prSet/>
      <dgm:spPr/>
      <dgm:t>
        <a:bodyPr/>
        <a:lstStyle/>
        <a:p>
          <a:endParaRPr lang="zh-CN" altLang="en-US" sz="1800"/>
        </a:p>
      </dgm:t>
    </dgm:pt>
    <dgm:pt modelId="{FCFDA2B7-135A-4444-A60C-D7263C3CE0AB}">
      <dgm:prSet custT="1"/>
      <dgm:spPr/>
      <dgm:t>
        <a:bodyPr/>
        <a:lstStyle/>
        <a:p>
          <a:pPr rtl="0"/>
          <a:r>
            <a:rPr lang="zh-CN" altLang="en-US" sz="1800" baseline="0" smtClean="0"/>
            <a:t>差错控制</a:t>
          </a:r>
          <a:endParaRPr lang="zh-CN" altLang="en-US" sz="1800"/>
        </a:p>
      </dgm:t>
    </dgm:pt>
    <dgm:pt modelId="{94ECAB73-2B0B-4775-8045-BB8062D3C39F}" type="parTrans" cxnId="{8C1A0C43-006C-4ACE-9B21-C82C86C75927}">
      <dgm:prSet/>
      <dgm:spPr/>
      <dgm:t>
        <a:bodyPr/>
        <a:lstStyle/>
        <a:p>
          <a:endParaRPr lang="zh-CN" altLang="en-US" sz="1800"/>
        </a:p>
      </dgm:t>
    </dgm:pt>
    <dgm:pt modelId="{0E1BC795-1BF2-4067-97D5-23DD39024D92}" type="sibTrans" cxnId="{8C1A0C43-006C-4ACE-9B21-C82C86C75927}">
      <dgm:prSet/>
      <dgm:spPr/>
      <dgm:t>
        <a:bodyPr/>
        <a:lstStyle/>
        <a:p>
          <a:endParaRPr lang="zh-CN" altLang="en-US" sz="1800"/>
        </a:p>
      </dgm:t>
    </dgm:pt>
    <dgm:pt modelId="{9DC5B6C0-79E9-461C-BBF2-2886E03D3073}" type="pres">
      <dgm:prSet presAssocID="{3C2D01CC-82D2-4E82-B018-FA82D0D4BFF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ECB26C9-8EB8-4F39-A1CC-D5BE97E7D6B1}" type="pres">
      <dgm:prSet presAssocID="{3C2D01CC-82D2-4E82-B018-FA82D0D4BFF6}" presName="cycle" presStyleCnt="0"/>
      <dgm:spPr/>
    </dgm:pt>
    <dgm:pt modelId="{08DACA10-DE0C-4842-A915-E4BE4E097577}" type="pres">
      <dgm:prSet presAssocID="{F9BF7766-C471-4F64-9B9A-78B3B0DB408E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E2F522-062A-4B3E-9005-53BF46CE1D1A}" type="pres">
      <dgm:prSet presAssocID="{3AF4147F-CCC2-4457-8D7B-43E3B4BC05A6}" presName="sibTransFirstNode" presStyleLbl="bgShp" presStyleIdx="0" presStyleCnt="1"/>
      <dgm:spPr/>
      <dgm:t>
        <a:bodyPr/>
        <a:lstStyle/>
        <a:p>
          <a:endParaRPr lang="zh-CN" altLang="en-US"/>
        </a:p>
      </dgm:t>
    </dgm:pt>
    <dgm:pt modelId="{44C31CDC-9837-4D33-8F18-E5D0D00BC194}" type="pres">
      <dgm:prSet presAssocID="{79E6C4CA-D7E3-4F87-ACAE-54DA122E6D61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39DB7C-36E4-41F2-95F5-95DEF65E2B6F}" type="pres">
      <dgm:prSet presAssocID="{1A8C0479-0AFB-4DDF-B016-12F5D6BB2818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0AE518-5EDE-4760-86FC-FD79DFF02119}" type="pres">
      <dgm:prSet presAssocID="{FAD8BB9E-BE65-437E-B154-73D6AE4F8D24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E86DAC-3D4A-4E7B-9A96-8632849821F3}" type="pres">
      <dgm:prSet presAssocID="{C202F048-F820-420C-8C04-A5660862A3AE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1F8FBC-13C7-4B19-B3DB-B2B2DD65DA4F}" type="pres">
      <dgm:prSet presAssocID="{FCFDA2B7-135A-4444-A60C-D7263C3CE0AB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B357C35-39E2-4EE3-B240-F0140171869D}" type="presOf" srcId="{3AF4147F-CCC2-4457-8D7B-43E3B4BC05A6}" destId="{D5E2F522-062A-4B3E-9005-53BF46CE1D1A}" srcOrd="0" destOrd="0" presId="urn:microsoft.com/office/officeart/2005/8/layout/cycle3"/>
    <dgm:cxn modelId="{02D8B6CA-60B8-471F-8665-97B9C590A3C2}" srcId="{3C2D01CC-82D2-4E82-B018-FA82D0D4BFF6}" destId="{1A8C0479-0AFB-4DDF-B016-12F5D6BB2818}" srcOrd="2" destOrd="0" parTransId="{840A96EF-BD29-435F-8EC6-BCEA24C9AB96}" sibTransId="{5C0B64AB-4921-4AAE-BC96-ACF4F0B049EA}"/>
    <dgm:cxn modelId="{8C1A0C43-006C-4ACE-9B21-C82C86C75927}" srcId="{3C2D01CC-82D2-4E82-B018-FA82D0D4BFF6}" destId="{FCFDA2B7-135A-4444-A60C-D7263C3CE0AB}" srcOrd="5" destOrd="0" parTransId="{94ECAB73-2B0B-4775-8045-BB8062D3C39F}" sibTransId="{0E1BC795-1BF2-4067-97D5-23DD39024D92}"/>
    <dgm:cxn modelId="{B40360CD-A7A4-4349-B560-749C1D21C182}" type="presOf" srcId="{3C2D01CC-82D2-4E82-B018-FA82D0D4BFF6}" destId="{9DC5B6C0-79E9-461C-BBF2-2886E03D3073}" srcOrd="0" destOrd="0" presId="urn:microsoft.com/office/officeart/2005/8/layout/cycle3"/>
    <dgm:cxn modelId="{ABF77A48-E596-4CF1-977A-942CFE55464F}" srcId="{3C2D01CC-82D2-4E82-B018-FA82D0D4BFF6}" destId="{79E6C4CA-D7E3-4F87-ACAE-54DA122E6D61}" srcOrd="1" destOrd="0" parTransId="{F8917B74-C065-45EC-834C-609559356D3E}" sibTransId="{FC06855C-B6C5-46D0-A809-B1A546225818}"/>
    <dgm:cxn modelId="{0AB314BF-FF52-4F02-9A5D-FCF28CE55940}" type="presOf" srcId="{FAD8BB9E-BE65-437E-B154-73D6AE4F8D24}" destId="{950AE518-5EDE-4760-86FC-FD79DFF02119}" srcOrd="0" destOrd="0" presId="urn:microsoft.com/office/officeart/2005/8/layout/cycle3"/>
    <dgm:cxn modelId="{0B04C2A9-48C2-4A85-8452-8C72CFF16351}" type="presOf" srcId="{79E6C4CA-D7E3-4F87-ACAE-54DA122E6D61}" destId="{44C31CDC-9837-4D33-8F18-E5D0D00BC194}" srcOrd="0" destOrd="0" presId="urn:microsoft.com/office/officeart/2005/8/layout/cycle3"/>
    <dgm:cxn modelId="{72432AB7-D41D-42C8-8E18-F8A5ED32E103}" srcId="{3C2D01CC-82D2-4E82-B018-FA82D0D4BFF6}" destId="{F9BF7766-C471-4F64-9B9A-78B3B0DB408E}" srcOrd="0" destOrd="0" parTransId="{E7063D2C-9F4E-4FE6-B9A5-B666142DFDC3}" sibTransId="{3AF4147F-CCC2-4457-8D7B-43E3B4BC05A6}"/>
    <dgm:cxn modelId="{D367FFB2-0497-4863-A9D1-58E9057DFCC6}" srcId="{3C2D01CC-82D2-4E82-B018-FA82D0D4BFF6}" destId="{C202F048-F820-420C-8C04-A5660862A3AE}" srcOrd="4" destOrd="0" parTransId="{E2EFED7F-4E11-4302-9784-8822F75D1AF1}" sibTransId="{0DAA5D12-E765-403A-A98F-8CD314BF9158}"/>
    <dgm:cxn modelId="{A50F669E-B0C1-4EF6-A4DF-2BF40B309FA0}" type="presOf" srcId="{F9BF7766-C471-4F64-9B9A-78B3B0DB408E}" destId="{08DACA10-DE0C-4842-A915-E4BE4E097577}" srcOrd="0" destOrd="0" presId="urn:microsoft.com/office/officeart/2005/8/layout/cycle3"/>
    <dgm:cxn modelId="{2D4F79D6-5B9E-43BB-9CC1-E14BF24EA66E}" type="presOf" srcId="{FCFDA2B7-135A-4444-A60C-D7263C3CE0AB}" destId="{1A1F8FBC-13C7-4B19-B3DB-B2B2DD65DA4F}" srcOrd="0" destOrd="0" presId="urn:microsoft.com/office/officeart/2005/8/layout/cycle3"/>
    <dgm:cxn modelId="{271765F3-68C1-421E-A449-B5D623AE4102}" type="presOf" srcId="{1A8C0479-0AFB-4DDF-B016-12F5D6BB2818}" destId="{E139DB7C-36E4-41F2-95F5-95DEF65E2B6F}" srcOrd="0" destOrd="0" presId="urn:microsoft.com/office/officeart/2005/8/layout/cycle3"/>
    <dgm:cxn modelId="{B220BF49-55A7-4772-A965-FFE2EFF44C4B}" type="presOf" srcId="{C202F048-F820-420C-8C04-A5660862A3AE}" destId="{8FE86DAC-3D4A-4E7B-9A96-8632849821F3}" srcOrd="0" destOrd="0" presId="urn:microsoft.com/office/officeart/2005/8/layout/cycle3"/>
    <dgm:cxn modelId="{2DB63F54-6015-404E-A42D-AC93AB99A116}" srcId="{3C2D01CC-82D2-4E82-B018-FA82D0D4BFF6}" destId="{FAD8BB9E-BE65-437E-B154-73D6AE4F8D24}" srcOrd="3" destOrd="0" parTransId="{DBBB24AC-E7E6-42E0-93C0-CF64F611FF50}" sibTransId="{D8A5A873-8719-4744-86C2-4420F119C874}"/>
    <dgm:cxn modelId="{15EC6F49-3B50-49E6-8470-D49481CA29AE}" type="presParOf" srcId="{9DC5B6C0-79E9-461C-BBF2-2886E03D3073}" destId="{9ECB26C9-8EB8-4F39-A1CC-D5BE97E7D6B1}" srcOrd="0" destOrd="0" presId="urn:microsoft.com/office/officeart/2005/8/layout/cycle3"/>
    <dgm:cxn modelId="{DDB23C33-30C7-4D99-BF89-86C08349F86C}" type="presParOf" srcId="{9ECB26C9-8EB8-4F39-A1CC-D5BE97E7D6B1}" destId="{08DACA10-DE0C-4842-A915-E4BE4E097577}" srcOrd="0" destOrd="0" presId="urn:microsoft.com/office/officeart/2005/8/layout/cycle3"/>
    <dgm:cxn modelId="{7EADD31A-9D8A-4057-9D39-F4DDE72DCF2D}" type="presParOf" srcId="{9ECB26C9-8EB8-4F39-A1CC-D5BE97E7D6B1}" destId="{D5E2F522-062A-4B3E-9005-53BF46CE1D1A}" srcOrd="1" destOrd="0" presId="urn:microsoft.com/office/officeart/2005/8/layout/cycle3"/>
    <dgm:cxn modelId="{70EDB7C6-8B36-4323-A7CC-0679FC16F502}" type="presParOf" srcId="{9ECB26C9-8EB8-4F39-A1CC-D5BE97E7D6B1}" destId="{44C31CDC-9837-4D33-8F18-E5D0D00BC194}" srcOrd="2" destOrd="0" presId="urn:microsoft.com/office/officeart/2005/8/layout/cycle3"/>
    <dgm:cxn modelId="{9860F135-8281-41C4-885B-C8B423F6A6CA}" type="presParOf" srcId="{9ECB26C9-8EB8-4F39-A1CC-D5BE97E7D6B1}" destId="{E139DB7C-36E4-41F2-95F5-95DEF65E2B6F}" srcOrd="3" destOrd="0" presId="urn:microsoft.com/office/officeart/2005/8/layout/cycle3"/>
    <dgm:cxn modelId="{88AE9059-2F91-4EB7-93CD-AF1DF352C636}" type="presParOf" srcId="{9ECB26C9-8EB8-4F39-A1CC-D5BE97E7D6B1}" destId="{950AE518-5EDE-4760-86FC-FD79DFF02119}" srcOrd="4" destOrd="0" presId="urn:microsoft.com/office/officeart/2005/8/layout/cycle3"/>
    <dgm:cxn modelId="{C7C814B9-D1A3-485A-B0A5-3156F252B851}" type="presParOf" srcId="{9ECB26C9-8EB8-4F39-A1CC-D5BE97E7D6B1}" destId="{8FE86DAC-3D4A-4E7B-9A96-8632849821F3}" srcOrd="5" destOrd="0" presId="urn:microsoft.com/office/officeart/2005/8/layout/cycle3"/>
    <dgm:cxn modelId="{B78C041E-66CA-4D63-9178-C5323ECC7DE9}" type="presParOf" srcId="{9ECB26C9-8EB8-4F39-A1CC-D5BE97E7D6B1}" destId="{1A1F8FBC-13C7-4B19-B3DB-B2B2DD65DA4F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A208B7-7721-459D-B3B8-F2AD81F030BB}" type="doc">
      <dgm:prSet loTypeId="urn:diagrams.loki3.com/TabbedArc+Icon" loCatId="officeonlin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85BCBA1-E313-4C78-A6A5-4FE5C26D75B6}">
      <dgm:prSet phldrT="[文本]"/>
      <dgm:spPr/>
      <dgm:t>
        <a:bodyPr/>
        <a:lstStyle/>
        <a:p>
          <a:r>
            <a:rPr lang="zh-CN" altLang="en-US" dirty="0" smtClean="0"/>
            <a:t>字节多路通道</a:t>
          </a:r>
          <a:r>
            <a:rPr lang="en-US" altLang="en-US" dirty="0" smtClean="0"/>
            <a:t>(Byte Multiplexor Channel)</a:t>
          </a:r>
          <a:endParaRPr lang="zh-CN" altLang="en-US" dirty="0"/>
        </a:p>
      </dgm:t>
    </dgm:pt>
    <dgm:pt modelId="{1529C96B-5372-408A-B878-ACA85C099F60}" type="parTrans" cxnId="{74A5F7B9-C027-4243-B69C-EBDFB7636545}">
      <dgm:prSet/>
      <dgm:spPr/>
      <dgm:t>
        <a:bodyPr/>
        <a:lstStyle/>
        <a:p>
          <a:endParaRPr lang="zh-CN" altLang="en-US"/>
        </a:p>
      </dgm:t>
    </dgm:pt>
    <dgm:pt modelId="{91B83F0F-BB67-4843-8F9F-6707B5E79BE2}" type="sibTrans" cxnId="{74A5F7B9-C027-4243-B69C-EBDFB7636545}">
      <dgm:prSet/>
      <dgm:spPr/>
      <dgm:t>
        <a:bodyPr/>
        <a:lstStyle/>
        <a:p>
          <a:endParaRPr lang="zh-CN" altLang="en-US"/>
        </a:p>
      </dgm:t>
    </dgm:pt>
    <dgm:pt modelId="{4CEB2C41-06EA-4C1E-BEB4-4BAF3E408330}">
      <dgm:prSet/>
      <dgm:spPr/>
      <dgm:t>
        <a:bodyPr/>
        <a:lstStyle/>
        <a:p>
          <a:r>
            <a:rPr lang="zh-CN" altLang="en-US" dirty="0"/>
            <a:t>数组选择通道</a:t>
          </a:r>
          <a:r>
            <a:rPr lang="en-US" altLang="en-US" dirty="0"/>
            <a:t>(Block Selector Channel)</a:t>
          </a:r>
          <a:endParaRPr lang="zh-CN" altLang="en-US" dirty="0"/>
        </a:p>
      </dgm:t>
    </dgm:pt>
    <dgm:pt modelId="{93424DDA-7659-47E2-9228-065C167BB29A}" type="parTrans" cxnId="{234FC174-2134-41B4-95F9-72FAF745E03B}">
      <dgm:prSet/>
      <dgm:spPr/>
      <dgm:t>
        <a:bodyPr/>
        <a:lstStyle/>
        <a:p>
          <a:endParaRPr lang="zh-CN" altLang="en-US"/>
        </a:p>
      </dgm:t>
    </dgm:pt>
    <dgm:pt modelId="{094EA81A-58F4-404E-B029-4D02F0041ED2}" type="sibTrans" cxnId="{234FC174-2134-41B4-95F9-72FAF745E03B}">
      <dgm:prSet/>
      <dgm:spPr/>
      <dgm:t>
        <a:bodyPr/>
        <a:lstStyle/>
        <a:p>
          <a:endParaRPr lang="zh-CN" altLang="en-US"/>
        </a:p>
      </dgm:t>
    </dgm:pt>
    <dgm:pt modelId="{E95A6AA3-1F0F-421F-949B-A5D884782AFD}">
      <dgm:prSet/>
      <dgm:spPr/>
      <dgm:t>
        <a:bodyPr/>
        <a:lstStyle/>
        <a:p>
          <a:r>
            <a:rPr lang="zh-CN" altLang="en-US" dirty="0"/>
            <a:t>数组多路通道</a:t>
          </a:r>
          <a:r>
            <a:rPr lang="en-US" altLang="en-US" dirty="0"/>
            <a:t>(Block Multiplexor Channel)</a:t>
          </a:r>
          <a:endParaRPr lang="zh-CN" altLang="en-US" dirty="0"/>
        </a:p>
      </dgm:t>
    </dgm:pt>
    <dgm:pt modelId="{81B1FF36-0964-4C2F-912C-9A572D5BEEFD}" type="parTrans" cxnId="{8701D415-3B96-4531-803C-7E0205FD9E57}">
      <dgm:prSet/>
      <dgm:spPr/>
      <dgm:t>
        <a:bodyPr/>
        <a:lstStyle/>
        <a:p>
          <a:endParaRPr lang="zh-CN" altLang="en-US"/>
        </a:p>
      </dgm:t>
    </dgm:pt>
    <dgm:pt modelId="{D279097A-8A38-4BF7-948C-6CD5ECEA1814}" type="sibTrans" cxnId="{8701D415-3B96-4531-803C-7E0205FD9E57}">
      <dgm:prSet/>
      <dgm:spPr/>
      <dgm:t>
        <a:bodyPr/>
        <a:lstStyle/>
        <a:p>
          <a:endParaRPr lang="zh-CN" altLang="en-US"/>
        </a:p>
      </dgm:t>
    </dgm:pt>
    <dgm:pt modelId="{901F9186-EBA1-4B34-8DFF-0E10C0481C5A}" type="pres">
      <dgm:prSet presAssocID="{B5A208B7-7721-459D-B3B8-F2AD81F030B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B8D60AE-5E9E-4C31-8F6F-11099C5A52F3}" type="pres">
      <dgm:prSet presAssocID="{285BCBA1-E313-4C78-A6A5-4FE5C26D75B6}" presName="twoplus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E0C0D5-E1CE-436E-8BFB-7F834010B520}" type="pres">
      <dgm:prSet presAssocID="{4CEB2C41-06EA-4C1E-BEB4-4BAF3E408330}" presName="twoplu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C09ED9-8EEE-4A32-8A31-37D045D7E4E4}" type="pres">
      <dgm:prSet presAssocID="{E95A6AA3-1F0F-421F-949B-A5D884782AFD}" presName="twoplu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8A73EBC-E3EE-4931-8576-D0552C2171ED}" type="presOf" srcId="{4CEB2C41-06EA-4C1E-BEB4-4BAF3E408330}" destId="{E2E0C0D5-E1CE-436E-8BFB-7F834010B520}" srcOrd="0" destOrd="0" presId="urn:diagrams.loki3.com/TabbedArc+Icon"/>
    <dgm:cxn modelId="{D7AB965A-95FE-4DC2-9B44-43661C3CBEBD}" type="presOf" srcId="{285BCBA1-E313-4C78-A6A5-4FE5C26D75B6}" destId="{FB8D60AE-5E9E-4C31-8F6F-11099C5A52F3}" srcOrd="0" destOrd="0" presId="urn:diagrams.loki3.com/TabbedArc+Icon"/>
    <dgm:cxn modelId="{64CC88B5-C146-4452-BD45-03E3667C8393}" type="presOf" srcId="{B5A208B7-7721-459D-B3B8-F2AD81F030BB}" destId="{901F9186-EBA1-4B34-8DFF-0E10C0481C5A}" srcOrd="0" destOrd="0" presId="urn:diagrams.loki3.com/TabbedArc+Icon"/>
    <dgm:cxn modelId="{74A5F7B9-C027-4243-B69C-EBDFB7636545}" srcId="{B5A208B7-7721-459D-B3B8-F2AD81F030BB}" destId="{285BCBA1-E313-4C78-A6A5-4FE5C26D75B6}" srcOrd="0" destOrd="0" parTransId="{1529C96B-5372-408A-B878-ACA85C099F60}" sibTransId="{91B83F0F-BB67-4843-8F9F-6707B5E79BE2}"/>
    <dgm:cxn modelId="{234FC174-2134-41B4-95F9-72FAF745E03B}" srcId="{B5A208B7-7721-459D-B3B8-F2AD81F030BB}" destId="{4CEB2C41-06EA-4C1E-BEB4-4BAF3E408330}" srcOrd="1" destOrd="0" parTransId="{93424DDA-7659-47E2-9228-065C167BB29A}" sibTransId="{094EA81A-58F4-404E-B029-4D02F0041ED2}"/>
    <dgm:cxn modelId="{54C01694-35DA-423E-AE8A-69BC104C9B90}" type="presOf" srcId="{E95A6AA3-1F0F-421F-949B-A5D884782AFD}" destId="{65C09ED9-8EEE-4A32-8A31-37D045D7E4E4}" srcOrd="0" destOrd="0" presId="urn:diagrams.loki3.com/TabbedArc+Icon"/>
    <dgm:cxn modelId="{8701D415-3B96-4531-803C-7E0205FD9E57}" srcId="{B5A208B7-7721-459D-B3B8-F2AD81F030BB}" destId="{E95A6AA3-1F0F-421F-949B-A5D884782AFD}" srcOrd="2" destOrd="0" parTransId="{81B1FF36-0964-4C2F-912C-9A572D5BEEFD}" sibTransId="{D279097A-8A38-4BF7-948C-6CD5ECEA1814}"/>
    <dgm:cxn modelId="{90EA96DF-8D34-49B2-B7F3-662AFBD1BA55}" type="presParOf" srcId="{901F9186-EBA1-4B34-8DFF-0E10C0481C5A}" destId="{FB8D60AE-5E9E-4C31-8F6F-11099C5A52F3}" srcOrd="0" destOrd="0" presId="urn:diagrams.loki3.com/TabbedArc+Icon"/>
    <dgm:cxn modelId="{D14CEF93-814E-49C5-A307-33A07E512A19}" type="presParOf" srcId="{901F9186-EBA1-4B34-8DFF-0E10C0481C5A}" destId="{E2E0C0D5-E1CE-436E-8BFB-7F834010B520}" srcOrd="1" destOrd="0" presId="urn:diagrams.loki3.com/TabbedArc+Icon"/>
    <dgm:cxn modelId="{728CF44B-8E00-48E8-8096-CB9A79C75314}" type="presParOf" srcId="{901F9186-EBA1-4B34-8DFF-0E10C0481C5A}" destId="{65C09ED9-8EEE-4A32-8A31-37D045D7E4E4}" srcOrd="2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4CACCC-CB3C-4341-8AA6-9575491CA0B3}" type="doc">
      <dgm:prSet loTypeId="urn:microsoft.com/office/officeart/2005/8/layout/process1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FAAD748-E569-4741-9CC6-17D05441EC82}">
      <dgm:prSet/>
      <dgm:spPr/>
      <dgm:t>
        <a:bodyPr/>
        <a:lstStyle/>
        <a:p>
          <a:pPr rtl="0"/>
          <a:r>
            <a:rPr lang="zh-CN" baseline="0" dirty="0" smtClean="0"/>
            <a:t>程序</a:t>
          </a:r>
          <a:r>
            <a:rPr lang="en-US" baseline="0" dirty="0" smtClean="0"/>
            <a:t>I/O</a:t>
          </a:r>
          <a:r>
            <a:rPr lang="zh-CN" baseline="0" dirty="0" smtClean="0"/>
            <a:t>控制方式</a:t>
          </a:r>
          <a:endParaRPr lang="zh-CN" dirty="0"/>
        </a:p>
      </dgm:t>
    </dgm:pt>
    <dgm:pt modelId="{F659B3F8-EF48-4EA0-8373-48EDE48FFB1C}" type="parTrans" cxnId="{1DA4BF3A-DF64-44D7-8675-17F282AA9268}">
      <dgm:prSet/>
      <dgm:spPr/>
      <dgm:t>
        <a:bodyPr/>
        <a:lstStyle/>
        <a:p>
          <a:endParaRPr lang="zh-CN" altLang="en-US"/>
        </a:p>
      </dgm:t>
    </dgm:pt>
    <dgm:pt modelId="{19993623-5E93-4F59-B1B1-1FED308E1977}" type="sibTrans" cxnId="{1DA4BF3A-DF64-44D7-8675-17F282AA9268}">
      <dgm:prSet/>
      <dgm:spPr/>
      <dgm:t>
        <a:bodyPr/>
        <a:lstStyle/>
        <a:p>
          <a:endParaRPr lang="zh-CN" altLang="en-US"/>
        </a:p>
      </dgm:t>
    </dgm:pt>
    <dgm:pt modelId="{67CD4BF4-67F3-46D3-91D0-FD4B37F4F4E6}">
      <dgm:prSet/>
      <dgm:spPr/>
      <dgm:t>
        <a:bodyPr/>
        <a:lstStyle/>
        <a:p>
          <a:pPr rtl="0"/>
          <a:r>
            <a:rPr lang="zh-CN" baseline="0" smtClean="0"/>
            <a:t>中断方式</a:t>
          </a:r>
          <a:endParaRPr lang="zh-CN"/>
        </a:p>
      </dgm:t>
    </dgm:pt>
    <dgm:pt modelId="{FD39EAC4-4571-4E8D-9025-BF8E386589B9}" type="parTrans" cxnId="{68503ECE-1B20-49BF-BE1D-66D0B57AF505}">
      <dgm:prSet/>
      <dgm:spPr/>
      <dgm:t>
        <a:bodyPr/>
        <a:lstStyle/>
        <a:p>
          <a:endParaRPr lang="zh-CN" altLang="en-US"/>
        </a:p>
      </dgm:t>
    </dgm:pt>
    <dgm:pt modelId="{A480CCAE-92D1-45EE-A8A0-22DBEAB22D81}" type="sibTrans" cxnId="{68503ECE-1B20-49BF-BE1D-66D0B57AF505}">
      <dgm:prSet/>
      <dgm:spPr/>
      <dgm:t>
        <a:bodyPr/>
        <a:lstStyle/>
        <a:p>
          <a:endParaRPr lang="zh-CN" altLang="en-US"/>
        </a:p>
      </dgm:t>
    </dgm:pt>
    <dgm:pt modelId="{F129EDC3-C168-4E00-B202-709AD7B374D3}">
      <dgm:prSet/>
      <dgm:spPr/>
      <dgm:t>
        <a:bodyPr/>
        <a:lstStyle/>
        <a:p>
          <a:pPr rtl="0"/>
          <a:r>
            <a:rPr lang="zh-CN" baseline="0" dirty="0" smtClean="0"/>
            <a:t>直接存储器访问</a:t>
          </a:r>
          <a:endParaRPr lang="zh-CN" dirty="0"/>
        </a:p>
      </dgm:t>
    </dgm:pt>
    <dgm:pt modelId="{98C3883D-D577-4442-B301-5F196A06B4DA}" type="parTrans" cxnId="{C584854B-9EF3-465D-8AAA-38D1DE3FA5A8}">
      <dgm:prSet/>
      <dgm:spPr/>
      <dgm:t>
        <a:bodyPr/>
        <a:lstStyle/>
        <a:p>
          <a:endParaRPr lang="zh-CN" altLang="en-US"/>
        </a:p>
      </dgm:t>
    </dgm:pt>
    <dgm:pt modelId="{57E50A68-8002-456A-8AE7-FC442A509549}" type="sibTrans" cxnId="{C584854B-9EF3-465D-8AAA-38D1DE3FA5A8}">
      <dgm:prSet/>
      <dgm:spPr/>
      <dgm:t>
        <a:bodyPr/>
        <a:lstStyle/>
        <a:p>
          <a:endParaRPr lang="zh-CN" altLang="en-US"/>
        </a:p>
      </dgm:t>
    </dgm:pt>
    <dgm:pt modelId="{3DE5ED84-8C81-425B-B812-5CAB4A46550F}">
      <dgm:prSet/>
      <dgm:spPr/>
      <dgm:t>
        <a:bodyPr/>
        <a:lstStyle/>
        <a:p>
          <a:r>
            <a:rPr lang="zh-CN" altLang="en-US" dirty="0" smtClean="0"/>
            <a:t>通道控制方式</a:t>
          </a:r>
          <a:endParaRPr lang="zh-CN" altLang="en-US" dirty="0"/>
        </a:p>
      </dgm:t>
    </dgm:pt>
    <dgm:pt modelId="{A3C59473-259D-4697-97CA-6DD5F0F7666F}" type="parTrans" cxnId="{41782ADF-392B-481E-8AB7-DBD968F4788D}">
      <dgm:prSet/>
      <dgm:spPr/>
      <dgm:t>
        <a:bodyPr/>
        <a:lstStyle/>
        <a:p>
          <a:endParaRPr lang="zh-CN" altLang="en-US"/>
        </a:p>
      </dgm:t>
    </dgm:pt>
    <dgm:pt modelId="{237D002D-7001-4E05-AED2-DBF4B71AD5AC}" type="sibTrans" cxnId="{41782ADF-392B-481E-8AB7-DBD968F4788D}">
      <dgm:prSet/>
      <dgm:spPr/>
      <dgm:t>
        <a:bodyPr/>
        <a:lstStyle/>
        <a:p>
          <a:endParaRPr lang="zh-CN" altLang="en-US"/>
        </a:p>
      </dgm:t>
    </dgm:pt>
    <dgm:pt modelId="{069FE667-F0C9-4DC0-A4B6-0347707EECF5}" type="pres">
      <dgm:prSet presAssocID="{A34CACCC-CB3C-4341-8AA6-9575491CA0B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A5ACA47-2F15-41F4-87E0-462A7381E349}" type="pres">
      <dgm:prSet presAssocID="{EFAAD748-E569-4741-9CC6-17D05441EC8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B6BE6F-A8FA-49C8-A509-291D9024A7CE}" type="pres">
      <dgm:prSet presAssocID="{19993623-5E93-4F59-B1B1-1FED308E1977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36A33306-8C8C-4EC0-A0B7-C6A7FB312460}" type="pres">
      <dgm:prSet presAssocID="{19993623-5E93-4F59-B1B1-1FED308E1977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F6494EE6-9DF4-419E-917C-864E10ABED05}" type="pres">
      <dgm:prSet presAssocID="{67CD4BF4-67F3-46D3-91D0-FD4B37F4F4E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7777E4-076A-4F4F-AFC1-CEF6C986735E}" type="pres">
      <dgm:prSet presAssocID="{A480CCAE-92D1-45EE-A8A0-22DBEAB22D81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CDAC755C-72DA-4F5C-8D78-AD8E1BDC0AC9}" type="pres">
      <dgm:prSet presAssocID="{A480CCAE-92D1-45EE-A8A0-22DBEAB22D81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D4B9A025-B0AA-4137-8DF3-BA887306D944}" type="pres">
      <dgm:prSet presAssocID="{F129EDC3-C168-4E00-B202-709AD7B374D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822B86-3528-4D1A-9252-9280B8CECA08}" type="pres">
      <dgm:prSet presAssocID="{57E50A68-8002-456A-8AE7-FC442A509549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E66D613C-DD57-4507-92D2-08B24D9B264E}" type="pres">
      <dgm:prSet presAssocID="{57E50A68-8002-456A-8AE7-FC442A509549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A814C851-A519-4A94-BEA4-517FD12DBC2F}" type="pres">
      <dgm:prSet presAssocID="{3DE5ED84-8C81-425B-B812-5CAB4A46550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8503ECE-1B20-49BF-BE1D-66D0B57AF505}" srcId="{A34CACCC-CB3C-4341-8AA6-9575491CA0B3}" destId="{67CD4BF4-67F3-46D3-91D0-FD4B37F4F4E6}" srcOrd="1" destOrd="0" parTransId="{FD39EAC4-4571-4E8D-9025-BF8E386589B9}" sibTransId="{A480CCAE-92D1-45EE-A8A0-22DBEAB22D81}"/>
    <dgm:cxn modelId="{13E3F5A4-9E65-4240-9B36-50D6B8D39858}" type="presOf" srcId="{A480CCAE-92D1-45EE-A8A0-22DBEAB22D81}" destId="{CDAC755C-72DA-4F5C-8D78-AD8E1BDC0AC9}" srcOrd="1" destOrd="0" presId="urn:microsoft.com/office/officeart/2005/8/layout/process1"/>
    <dgm:cxn modelId="{51E1B7F5-9C5F-4900-8271-38A31696260A}" type="presOf" srcId="{19993623-5E93-4F59-B1B1-1FED308E1977}" destId="{A3B6BE6F-A8FA-49C8-A509-291D9024A7CE}" srcOrd="0" destOrd="0" presId="urn:microsoft.com/office/officeart/2005/8/layout/process1"/>
    <dgm:cxn modelId="{681E8F62-6B0C-4EC9-921F-D3B3F748D3E5}" type="presOf" srcId="{A480CCAE-92D1-45EE-A8A0-22DBEAB22D81}" destId="{197777E4-076A-4F4F-AFC1-CEF6C986735E}" srcOrd="0" destOrd="0" presId="urn:microsoft.com/office/officeart/2005/8/layout/process1"/>
    <dgm:cxn modelId="{C584854B-9EF3-465D-8AAA-38D1DE3FA5A8}" srcId="{A34CACCC-CB3C-4341-8AA6-9575491CA0B3}" destId="{F129EDC3-C168-4E00-B202-709AD7B374D3}" srcOrd="2" destOrd="0" parTransId="{98C3883D-D577-4442-B301-5F196A06B4DA}" sibTransId="{57E50A68-8002-456A-8AE7-FC442A509549}"/>
    <dgm:cxn modelId="{1116F64C-C92F-4CE0-8555-E08843ED52F2}" type="presOf" srcId="{F129EDC3-C168-4E00-B202-709AD7B374D3}" destId="{D4B9A025-B0AA-4137-8DF3-BA887306D944}" srcOrd="0" destOrd="0" presId="urn:microsoft.com/office/officeart/2005/8/layout/process1"/>
    <dgm:cxn modelId="{41782ADF-392B-481E-8AB7-DBD968F4788D}" srcId="{A34CACCC-CB3C-4341-8AA6-9575491CA0B3}" destId="{3DE5ED84-8C81-425B-B812-5CAB4A46550F}" srcOrd="3" destOrd="0" parTransId="{A3C59473-259D-4697-97CA-6DD5F0F7666F}" sibTransId="{237D002D-7001-4E05-AED2-DBF4B71AD5AC}"/>
    <dgm:cxn modelId="{1DA4BF3A-DF64-44D7-8675-17F282AA9268}" srcId="{A34CACCC-CB3C-4341-8AA6-9575491CA0B3}" destId="{EFAAD748-E569-4741-9CC6-17D05441EC82}" srcOrd="0" destOrd="0" parTransId="{F659B3F8-EF48-4EA0-8373-48EDE48FFB1C}" sibTransId="{19993623-5E93-4F59-B1B1-1FED308E1977}"/>
    <dgm:cxn modelId="{D9732E32-850F-4AE6-90FE-2BF8D53856BA}" type="presOf" srcId="{57E50A68-8002-456A-8AE7-FC442A509549}" destId="{BB822B86-3528-4D1A-9252-9280B8CECA08}" srcOrd="0" destOrd="0" presId="urn:microsoft.com/office/officeart/2005/8/layout/process1"/>
    <dgm:cxn modelId="{35F9165B-84D1-47A8-8486-7ECA02200C83}" type="presOf" srcId="{19993623-5E93-4F59-B1B1-1FED308E1977}" destId="{36A33306-8C8C-4EC0-A0B7-C6A7FB312460}" srcOrd="1" destOrd="0" presId="urn:microsoft.com/office/officeart/2005/8/layout/process1"/>
    <dgm:cxn modelId="{ED778BAC-4209-442B-ACF2-2B62871AAD73}" type="presOf" srcId="{57E50A68-8002-456A-8AE7-FC442A509549}" destId="{E66D613C-DD57-4507-92D2-08B24D9B264E}" srcOrd="1" destOrd="0" presId="urn:microsoft.com/office/officeart/2005/8/layout/process1"/>
    <dgm:cxn modelId="{9E148E78-D1B9-48FE-81B7-0BF7D6BDEEE9}" type="presOf" srcId="{67CD4BF4-67F3-46D3-91D0-FD4B37F4F4E6}" destId="{F6494EE6-9DF4-419E-917C-864E10ABED05}" srcOrd="0" destOrd="0" presId="urn:microsoft.com/office/officeart/2005/8/layout/process1"/>
    <dgm:cxn modelId="{9FD3F8B4-6259-4B78-B248-E432DCC9A276}" type="presOf" srcId="{3DE5ED84-8C81-425B-B812-5CAB4A46550F}" destId="{A814C851-A519-4A94-BEA4-517FD12DBC2F}" srcOrd="0" destOrd="0" presId="urn:microsoft.com/office/officeart/2005/8/layout/process1"/>
    <dgm:cxn modelId="{AEDAE3C1-5BF8-458D-8EAA-C0BDC3E6E4F8}" type="presOf" srcId="{A34CACCC-CB3C-4341-8AA6-9575491CA0B3}" destId="{069FE667-F0C9-4DC0-A4B6-0347707EECF5}" srcOrd="0" destOrd="0" presId="urn:microsoft.com/office/officeart/2005/8/layout/process1"/>
    <dgm:cxn modelId="{2AC78DF8-AA14-4C84-B058-9EFAE252CE10}" type="presOf" srcId="{EFAAD748-E569-4741-9CC6-17D05441EC82}" destId="{6A5ACA47-2F15-41F4-87E0-462A7381E349}" srcOrd="0" destOrd="0" presId="urn:microsoft.com/office/officeart/2005/8/layout/process1"/>
    <dgm:cxn modelId="{C71142E0-24C1-4799-B3A7-17163AE76E45}" type="presParOf" srcId="{069FE667-F0C9-4DC0-A4B6-0347707EECF5}" destId="{6A5ACA47-2F15-41F4-87E0-462A7381E349}" srcOrd="0" destOrd="0" presId="urn:microsoft.com/office/officeart/2005/8/layout/process1"/>
    <dgm:cxn modelId="{13FCBBC9-1139-4826-ABFD-0A184908D992}" type="presParOf" srcId="{069FE667-F0C9-4DC0-A4B6-0347707EECF5}" destId="{A3B6BE6F-A8FA-49C8-A509-291D9024A7CE}" srcOrd="1" destOrd="0" presId="urn:microsoft.com/office/officeart/2005/8/layout/process1"/>
    <dgm:cxn modelId="{74BCE72D-DE6B-4D59-B080-B81FDF4FEB30}" type="presParOf" srcId="{A3B6BE6F-A8FA-49C8-A509-291D9024A7CE}" destId="{36A33306-8C8C-4EC0-A0B7-C6A7FB312460}" srcOrd="0" destOrd="0" presId="urn:microsoft.com/office/officeart/2005/8/layout/process1"/>
    <dgm:cxn modelId="{56D8B852-DACF-4402-85A1-F6605FD27C8B}" type="presParOf" srcId="{069FE667-F0C9-4DC0-A4B6-0347707EECF5}" destId="{F6494EE6-9DF4-419E-917C-864E10ABED05}" srcOrd="2" destOrd="0" presId="urn:microsoft.com/office/officeart/2005/8/layout/process1"/>
    <dgm:cxn modelId="{DD91DC3E-F89D-49B9-AC37-E90CBEAEF738}" type="presParOf" srcId="{069FE667-F0C9-4DC0-A4B6-0347707EECF5}" destId="{197777E4-076A-4F4F-AFC1-CEF6C986735E}" srcOrd="3" destOrd="0" presId="urn:microsoft.com/office/officeart/2005/8/layout/process1"/>
    <dgm:cxn modelId="{4CC3D294-0F02-42FA-85F1-8195E0AE33EF}" type="presParOf" srcId="{197777E4-076A-4F4F-AFC1-CEF6C986735E}" destId="{CDAC755C-72DA-4F5C-8D78-AD8E1BDC0AC9}" srcOrd="0" destOrd="0" presId="urn:microsoft.com/office/officeart/2005/8/layout/process1"/>
    <dgm:cxn modelId="{85D37677-54A4-4AEE-B3E9-A8EDFA49AF46}" type="presParOf" srcId="{069FE667-F0C9-4DC0-A4B6-0347707EECF5}" destId="{D4B9A025-B0AA-4137-8DF3-BA887306D944}" srcOrd="4" destOrd="0" presId="urn:microsoft.com/office/officeart/2005/8/layout/process1"/>
    <dgm:cxn modelId="{A46A75E5-72EF-4EE3-9475-0C61E4E9CBF9}" type="presParOf" srcId="{069FE667-F0C9-4DC0-A4B6-0347707EECF5}" destId="{BB822B86-3528-4D1A-9252-9280B8CECA08}" srcOrd="5" destOrd="0" presId="urn:microsoft.com/office/officeart/2005/8/layout/process1"/>
    <dgm:cxn modelId="{71BEF400-71B5-482D-B1F4-61381335C80C}" type="presParOf" srcId="{BB822B86-3528-4D1A-9252-9280B8CECA08}" destId="{E66D613C-DD57-4507-92D2-08B24D9B264E}" srcOrd="0" destOrd="0" presId="urn:microsoft.com/office/officeart/2005/8/layout/process1"/>
    <dgm:cxn modelId="{BDFE06FD-B816-4214-BF43-A47A9C3AC38C}" type="presParOf" srcId="{069FE667-F0C9-4DC0-A4B6-0347707EECF5}" destId="{A814C851-A519-4A94-BEA4-517FD12DBC2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4CACCC-CB3C-4341-8AA6-9575491CA0B3}" type="doc">
      <dgm:prSet loTypeId="urn:microsoft.com/office/officeart/2005/8/layout/process1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FAAD748-E569-4741-9CC6-17D05441EC82}">
      <dgm:prSet/>
      <dgm:spPr/>
      <dgm:t>
        <a:bodyPr/>
        <a:lstStyle/>
        <a:p>
          <a:pPr rtl="0"/>
          <a:r>
            <a:rPr kumimoji="0" lang="zh-CN" altLang="en-US" dirty="0" smtClean="0">
              <a:ea typeface="楷体_GB2312" pitchFamily="49" charset="-122"/>
            </a:rPr>
            <a:t>单缓冲</a:t>
          </a:r>
          <a:endParaRPr kumimoji="0" lang="en-US" altLang="zh-CN" dirty="0" smtClean="0">
            <a:ea typeface="楷体_GB2312" pitchFamily="49" charset="-122"/>
          </a:endParaRPr>
        </a:p>
      </dgm:t>
    </dgm:pt>
    <dgm:pt modelId="{F659B3F8-EF48-4EA0-8373-48EDE48FFB1C}" type="parTrans" cxnId="{1DA4BF3A-DF64-44D7-8675-17F282AA9268}">
      <dgm:prSet/>
      <dgm:spPr/>
      <dgm:t>
        <a:bodyPr/>
        <a:lstStyle/>
        <a:p>
          <a:endParaRPr lang="zh-CN" altLang="en-US"/>
        </a:p>
      </dgm:t>
    </dgm:pt>
    <dgm:pt modelId="{19993623-5E93-4F59-B1B1-1FED308E1977}" type="sibTrans" cxnId="{1DA4BF3A-DF64-44D7-8675-17F282AA9268}">
      <dgm:prSet/>
      <dgm:spPr/>
      <dgm:t>
        <a:bodyPr/>
        <a:lstStyle/>
        <a:p>
          <a:endParaRPr lang="zh-CN" altLang="en-US"/>
        </a:p>
      </dgm:t>
    </dgm:pt>
    <dgm:pt modelId="{67CD4BF4-67F3-46D3-91D0-FD4B37F4F4E6}">
      <dgm:prSet/>
      <dgm:spPr/>
      <dgm:t>
        <a:bodyPr/>
        <a:lstStyle/>
        <a:p>
          <a:pPr rtl="0"/>
          <a:r>
            <a:rPr kumimoji="0" lang="zh-CN" altLang="en-US" dirty="0" smtClean="0">
              <a:ea typeface="楷体_GB2312" pitchFamily="49" charset="-122"/>
            </a:rPr>
            <a:t>双缓冲</a:t>
          </a:r>
          <a:endParaRPr lang="zh-CN" dirty="0"/>
        </a:p>
      </dgm:t>
    </dgm:pt>
    <dgm:pt modelId="{FD39EAC4-4571-4E8D-9025-BF8E386589B9}" type="parTrans" cxnId="{68503ECE-1B20-49BF-BE1D-66D0B57AF505}">
      <dgm:prSet/>
      <dgm:spPr/>
      <dgm:t>
        <a:bodyPr/>
        <a:lstStyle/>
        <a:p>
          <a:endParaRPr lang="zh-CN" altLang="en-US"/>
        </a:p>
      </dgm:t>
    </dgm:pt>
    <dgm:pt modelId="{A480CCAE-92D1-45EE-A8A0-22DBEAB22D81}" type="sibTrans" cxnId="{68503ECE-1B20-49BF-BE1D-66D0B57AF505}">
      <dgm:prSet/>
      <dgm:spPr/>
      <dgm:t>
        <a:bodyPr/>
        <a:lstStyle/>
        <a:p>
          <a:endParaRPr lang="zh-CN" altLang="en-US"/>
        </a:p>
      </dgm:t>
    </dgm:pt>
    <dgm:pt modelId="{F129EDC3-C168-4E00-B202-709AD7B374D3}">
      <dgm:prSet/>
      <dgm:spPr/>
      <dgm:t>
        <a:bodyPr/>
        <a:lstStyle/>
        <a:p>
          <a:pPr rtl="0"/>
          <a:r>
            <a:rPr kumimoji="0" lang="zh-CN" altLang="en-US" dirty="0" smtClean="0">
              <a:ea typeface="楷体_GB2312" pitchFamily="49" charset="-122"/>
            </a:rPr>
            <a:t>循环缓冲</a:t>
          </a:r>
          <a:endParaRPr lang="zh-CN" dirty="0"/>
        </a:p>
      </dgm:t>
    </dgm:pt>
    <dgm:pt modelId="{98C3883D-D577-4442-B301-5F196A06B4DA}" type="parTrans" cxnId="{C584854B-9EF3-465D-8AAA-38D1DE3FA5A8}">
      <dgm:prSet/>
      <dgm:spPr/>
      <dgm:t>
        <a:bodyPr/>
        <a:lstStyle/>
        <a:p>
          <a:endParaRPr lang="zh-CN" altLang="en-US"/>
        </a:p>
      </dgm:t>
    </dgm:pt>
    <dgm:pt modelId="{57E50A68-8002-456A-8AE7-FC442A509549}" type="sibTrans" cxnId="{C584854B-9EF3-465D-8AAA-38D1DE3FA5A8}">
      <dgm:prSet/>
      <dgm:spPr/>
      <dgm:t>
        <a:bodyPr/>
        <a:lstStyle/>
        <a:p>
          <a:endParaRPr lang="zh-CN" altLang="en-US"/>
        </a:p>
      </dgm:t>
    </dgm:pt>
    <dgm:pt modelId="{3DE5ED84-8C81-425B-B812-5CAB4A46550F}">
      <dgm:prSet/>
      <dgm:spPr/>
      <dgm:t>
        <a:bodyPr/>
        <a:lstStyle/>
        <a:p>
          <a:r>
            <a:rPr kumimoji="0" lang="zh-CN" altLang="en-US" dirty="0" smtClean="0">
              <a:ea typeface="楷体_GB2312" pitchFamily="49" charset="-122"/>
            </a:rPr>
            <a:t>缓冲池</a:t>
          </a:r>
          <a:endParaRPr lang="zh-CN" altLang="en-US" dirty="0"/>
        </a:p>
      </dgm:t>
    </dgm:pt>
    <dgm:pt modelId="{A3C59473-259D-4697-97CA-6DD5F0F7666F}" type="parTrans" cxnId="{41782ADF-392B-481E-8AB7-DBD968F4788D}">
      <dgm:prSet/>
      <dgm:spPr/>
      <dgm:t>
        <a:bodyPr/>
        <a:lstStyle/>
        <a:p>
          <a:endParaRPr lang="zh-CN" altLang="en-US"/>
        </a:p>
      </dgm:t>
    </dgm:pt>
    <dgm:pt modelId="{237D002D-7001-4E05-AED2-DBF4B71AD5AC}" type="sibTrans" cxnId="{41782ADF-392B-481E-8AB7-DBD968F4788D}">
      <dgm:prSet/>
      <dgm:spPr/>
      <dgm:t>
        <a:bodyPr/>
        <a:lstStyle/>
        <a:p>
          <a:endParaRPr lang="zh-CN" altLang="en-US"/>
        </a:p>
      </dgm:t>
    </dgm:pt>
    <dgm:pt modelId="{069FE667-F0C9-4DC0-A4B6-0347707EECF5}" type="pres">
      <dgm:prSet presAssocID="{A34CACCC-CB3C-4341-8AA6-9575491CA0B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A5ACA47-2F15-41F4-87E0-462A7381E349}" type="pres">
      <dgm:prSet presAssocID="{EFAAD748-E569-4741-9CC6-17D05441EC8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B6BE6F-A8FA-49C8-A509-291D9024A7CE}" type="pres">
      <dgm:prSet presAssocID="{19993623-5E93-4F59-B1B1-1FED308E1977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36A33306-8C8C-4EC0-A0B7-C6A7FB312460}" type="pres">
      <dgm:prSet presAssocID="{19993623-5E93-4F59-B1B1-1FED308E1977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F6494EE6-9DF4-419E-917C-864E10ABED05}" type="pres">
      <dgm:prSet presAssocID="{67CD4BF4-67F3-46D3-91D0-FD4B37F4F4E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7777E4-076A-4F4F-AFC1-CEF6C986735E}" type="pres">
      <dgm:prSet presAssocID="{A480CCAE-92D1-45EE-A8A0-22DBEAB22D81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CDAC755C-72DA-4F5C-8D78-AD8E1BDC0AC9}" type="pres">
      <dgm:prSet presAssocID="{A480CCAE-92D1-45EE-A8A0-22DBEAB22D81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D4B9A025-B0AA-4137-8DF3-BA887306D944}" type="pres">
      <dgm:prSet presAssocID="{F129EDC3-C168-4E00-B202-709AD7B374D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822B86-3528-4D1A-9252-9280B8CECA08}" type="pres">
      <dgm:prSet presAssocID="{57E50A68-8002-456A-8AE7-FC442A509549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E66D613C-DD57-4507-92D2-08B24D9B264E}" type="pres">
      <dgm:prSet presAssocID="{57E50A68-8002-456A-8AE7-FC442A509549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A814C851-A519-4A94-BEA4-517FD12DBC2F}" type="pres">
      <dgm:prSet presAssocID="{3DE5ED84-8C81-425B-B812-5CAB4A46550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8503ECE-1B20-49BF-BE1D-66D0B57AF505}" srcId="{A34CACCC-CB3C-4341-8AA6-9575491CA0B3}" destId="{67CD4BF4-67F3-46D3-91D0-FD4B37F4F4E6}" srcOrd="1" destOrd="0" parTransId="{FD39EAC4-4571-4E8D-9025-BF8E386589B9}" sibTransId="{A480CCAE-92D1-45EE-A8A0-22DBEAB22D81}"/>
    <dgm:cxn modelId="{9E753A35-87A6-4B51-B7E5-0F9CD4398799}" type="presOf" srcId="{A34CACCC-CB3C-4341-8AA6-9575491CA0B3}" destId="{069FE667-F0C9-4DC0-A4B6-0347707EECF5}" srcOrd="0" destOrd="0" presId="urn:microsoft.com/office/officeart/2005/8/layout/process1"/>
    <dgm:cxn modelId="{496A8FBE-332A-4605-B79A-9207577F4C19}" type="presOf" srcId="{67CD4BF4-67F3-46D3-91D0-FD4B37F4F4E6}" destId="{F6494EE6-9DF4-419E-917C-864E10ABED05}" srcOrd="0" destOrd="0" presId="urn:microsoft.com/office/officeart/2005/8/layout/process1"/>
    <dgm:cxn modelId="{2EC7BAF9-949D-44FC-9F9E-D71B96ACF98D}" type="presOf" srcId="{A480CCAE-92D1-45EE-A8A0-22DBEAB22D81}" destId="{197777E4-076A-4F4F-AFC1-CEF6C986735E}" srcOrd="0" destOrd="0" presId="urn:microsoft.com/office/officeart/2005/8/layout/process1"/>
    <dgm:cxn modelId="{50FBF0A3-0CB0-42D1-B797-575FB179DC72}" type="presOf" srcId="{57E50A68-8002-456A-8AE7-FC442A509549}" destId="{E66D613C-DD57-4507-92D2-08B24D9B264E}" srcOrd="1" destOrd="0" presId="urn:microsoft.com/office/officeart/2005/8/layout/process1"/>
    <dgm:cxn modelId="{C584854B-9EF3-465D-8AAA-38D1DE3FA5A8}" srcId="{A34CACCC-CB3C-4341-8AA6-9575491CA0B3}" destId="{F129EDC3-C168-4E00-B202-709AD7B374D3}" srcOrd="2" destOrd="0" parTransId="{98C3883D-D577-4442-B301-5F196A06B4DA}" sibTransId="{57E50A68-8002-456A-8AE7-FC442A509549}"/>
    <dgm:cxn modelId="{FFFF5B34-1DEF-403B-A691-C10D6EB6CD3A}" type="presOf" srcId="{F129EDC3-C168-4E00-B202-709AD7B374D3}" destId="{D4B9A025-B0AA-4137-8DF3-BA887306D944}" srcOrd="0" destOrd="0" presId="urn:microsoft.com/office/officeart/2005/8/layout/process1"/>
    <dgm:cxn modelId="{41782ADF-392B-481E-8AB7-DBD968F4788D}" srcId="{A34CACCC-CB3C-4341-8AA6-9575491CA0B3}" destId="{3DE5ED84-8C81-425B-B812-5CAB4A46550F}" srcOrd="3" destOrd="0" parTransId="{A3C59473-259D-4697-97CA-6DD5F0F7666F}" sibTransId="{237D002D-7001-4E05-AED2-DBF4B71AD5AC}"/>
    <dgm:cxn modelId="{1DA4BF3A-DF64-44D7-8675-17F282AA9268}" srcId="{A34CACCC-CB3C-4341-8AA6-9575491CA0B3}" destId="{EFAAD748-E569-4741-9CC6-17D05441EC82}" srcOrd="0" destOrd="0" parTransId="{F659B3F8-EF48-4EA0-8373-48EDE48FFB1C}" sibTransId="{19993623-5E93-4F59-B1B1-1FED308E1977}"/>
    <dgm:cxn modelId="{0A94C4C9-B72E-4B75-8348-950F12992F77}" type="presOf" srcId="{3DE5ED84-8C81-425B-B812-5CAB4A46550F}" destId="{A814C851-A519-4A94-BEA4-517FD12DBC2F}" srcOrd="0" destOrd="0" presId="urn:microsoft.com/office/officeart/2005/8/layout/process1"/>
    <dgm:cxn modelId="{739FE6CE-8A60-492D-B78C-DFA120F00085}" type="presOf" srcId="{19993623-5E93-4F59-B1B1-1FED308E1977}" destId="{A3B6BE6F-A8FA-49C8-A509-291D9024A7CE}" srcOrd="0" destOrd="0" presId="urn:microsoft.com/office/officeart/2005/8/layout/process1"/>
    <dgm:cxn modelId="{73C956E7-7C85-46C6-9202-E2CE01FA75EB}" type="presOf" srcId="{19993623-5E93-4F59-B1B1-1FED308E1977}" destId="{36A33306-8C8C-4EC0-A0B7-C6A7FB312460}" srcOrd="1" destOrd="0" presId="urn:microsoft.com/office/officeart/2005/8/layout/process1"/>
    <dgm:cxn modelId="{28D31164-39A5-45D5-8078-BBBD61CE8508}" type="presOf" srcId="{EFAAD748-E569-4741-9CC6-17D05441EC82}" destId="{6A5ACA47-2F15-41F4-87E0-462A7381E349}" srcOrd="0" destOrd="0" presId="urn:microsoft.com/office/officeart/2005/8/layout/process1"/>
    <dgm:cxn modelId="{68D8F1B9-0F88-4858-B71A-8188ED0B8353}" type="presOf" srcId="{A480CCAE-92D1-45EE-A8A0-22DBEAB22D81}" destId="{CDAC755C-72DA-4F5C-8D78-AD8E1BDC0AC9}" srcOrd="1" destOrd="0" presId="urn:microsoft.com/office/officeart/2005/8/layout/process1"/>
    <dgm:cxn modelId="{EECFCB3A-DD62-4828-9DC4-B127758EC54E}" type="presOf" srcId="{57E50A68-8002-456A-8AE7-FC442A509549}" destId="{BB822B86-3528-4D1A-9252-9280B8CECA08}" srcOrd="0" destOrd="0" presId="urn:microsoft.com/office/officeart/2005/8/layout/process1"/>
    <dgm:cxn modelId="{59B5C25F-5E37-4290-8DBB-59361C13ACF8}" type="presParOf" srcId="{069FE667-F0C9-4DC0-A4B6-0347707EECF5}" destId="{6A5ACA47-2F15-41F4-87E0-462A7381E349}" srcOrd="0" destOrd="0" presId="urn:microsoft.com/office/officeart/2005/8/layout/process1"/>
    <dgm:cxn modelId="{4ADFC2A3-EEFA-4D57-95EA-AEE53B4A8420}" type="presParOf" srcId="{069FE667-F0C9-4DC0-A4B6-0347707EECF5}" destId="{A3B6BE6F-A8FA-49C8-A509-291D9024A7CE}" srcOrd="1" destOrd="0" presId="urn:microsoft.com/office/officeart/2005/8/layout/process1"/>
    <dgm:cxn modelId="{C4BEDE22-E4E4-4968-968A-198FB9FCDC9F}" type="presParOf" srcId="{A3B6BE6F-A8FA-49C8-A509-291D9024A7CE}" destId="{36A33306-8C8C-4EC0-A0B7-C6A7FB312460}" srcOrd="0" destOrd="0" presId="urn:microsoft.com/office/officeart/2005/8/layout/process1"/>
    <dgm:cxn modelId="{3CC6829B-55E3-4988-826F-4387616743FF}" type="presParOf" srcId="{069FE667-F0C9-4DC0-A4B6-0347707EECF5}" destId="{F6494EE6-9DF4-419E-917C-864E10ABED05}" srcOrd="2" destOrd="0" presId="urn:microsoft.com/office/officeart/2005/8/layout/process1"/>
    <dgm:cxn modelId="{B6AFA061-6C3E-4FEE-8538-360CE15696B6}" type="presParOf" srcId="{069FE667-F0C9-4DC0-A4B6-0347707EECF5}" destId="{197777E4-076A-4F4F-AFC1-CEF6C986735E}" srcOrd="3" destOrd="0" presId="urn:microsoft.com/office/officeart/2005/8/layout/process1"/>
    <dgm:cxn modelId="{FE9A6ED1-07B8-4D96-AA18-0BC6BFB328AD}" type="presParOf" srcId="{197777E4-076A-4F4F-AFC1-CEF6C986735E}" destId="{CDAC755C-72DA-4F5C-8D78-AD8E1BDC0AC9}" srcOrd="0" destOrd="0" presId="urn:microsoft.com/office/officeart/2005/8/layout/process1"/>
    <dgm:cxn modelId="{9D5EBF68-AF62-4A5E-A18B-08CB3963E687}" type="presParOf" srcId="{069FE667-F0C9-4DC0-A4B6-0347707EECF5}" destId="{D4B9A025-B0AA-4137-8DF3-BA887306D944}" srcOrd="4" destOrd="0" presId="urn:microsoft.com/office/officeart/2005/8/layout/process1"/>
    <dgm:cxn modelId="{DBAC9E27-62E5-410F-A07F-03C41022D7CC}" type="presParOf" srcId="{069FE667-F0C9-4DC0-A4B6-0347707EECF5}" destId="{BB822B86-3528-4D1A-9252-9280B8CECA08}" srcOrd="5" destOrd="0" presId="urn:microsoft.com/office/officeart/2005/8/layout/process1"/>
    <dgm:cxn modelId="{6362D110-1C56-44FF-B780-BA40DD4869B0}" type="presParOf" srcId="{BB822B86-3528-4D1A-9252-9280B8CECA08}" destId="{E66D613C-DD57-4507-92D2-08B24D9B264E}" srcOrd="0" destOrd="0" presId="urn:microsoft.com/office/officeart/2005/8/layout/process1"/>
    <dgm:cxn modelId="{4690CFE6-3C63-40E7-BA6D-F23E83000F90}" type="presParOf" srcId="{069FE667-F0C9-4DC0-A4B6-0347707EECF5}" destId="{A814C851-A519-4A94-BEA4-517FD12DBC2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8980A8-0E01-4E9C-9EE6-E341F384A27F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E089AA6-B5B3-4E6B-B3CB-4B6441C07C4C}">
      <dgm:prSet/>
      <dgm:spPr/>
      <dgm:t>
        <a:bodyPr/>
        <a:lstStyle/>
        <a:p>
          <a:pPr rtl="0"/>
          <a:r>
            <a:rPr lang="zh-CN" baseline="0" dirty="0" smtClean="0"/>
            <a:t>寻道时间</a:t>
          </a:r>
          <a:r>
            <a:rPr lang="en-US" altLang="zh-CN" baseline="0" dirty="0" smtClean="0"/>
            <a:t/>
          </a:r>
          <a:br>
            <a:rPr lang="en-US" altLang="zh-CN" baseline="0" dirty="0" smtClean="0"/>
          </a:br>
          <a:r>
            <a:rPr lang="en-US" altLang="zh-CN" baseline="0" dirty="0" smtClean="0"/>
            <a:t>Seek Time</a:t>
          </a:r>
          <a:endParaRPr lang="zh-CN" dirty="0"/>
        </a:p>
      </dgm:t>
    </dgm:pt>
    <dgm:pt modelId="{B5E16681-4461-40DA-9EAE-2B1395580BC8}" type="parTrans" cxnId="{CC37230A-8F32-411E-9FAF-A30D9EFAAF85}">
      <dgm:prSet/>
      <dgm:spPr/>
      <dgm:t>
        <a:bodyPr/>
        <a:lstStyle/>
        <a:p>
          <a:endParaRPr lang="zh-CN" altLang="en-US"/>
        </a:p>
      </dgm:t>
    </dgm:pt>
    <dgm:pt modelId="{02A19A3B-87BA-472A-87F4-CA702C1FDC3F}" type="sibTrans" cxnId="{CC37230A-8F32-411E-9FAF-A30D9EFAAF85}">
      <dgm:prSet/>
      <dgm:spPr/>
      <dgm:t>
        <a:bodyPr/>
        <a:lstStyle/>
        <a:p>
          <a:endParaRPr lang="zh-CN" altLang="en-US"/>
        </a:p>
      </dgm:t>
    </dgm:pt>
    <dgm:pt modelId="{9DC8BB42-9322-474B-A2F6-77930C420B2D}">
      <dgm:prSet/>
      <dgm:spPr/>
      <dgm:t>
        <a:bodyPr/>
        <a:lstStyle/>
        <a:p>
          <a:pPr rtl="0"/>
          <a:r>
            <a:rPr lang="zh-CN" baseline="0" dirty="0" smtClean="0"/>
            <a:t>延迟时间</a:t>
          </a:r>
          <a:r>
            <a:rPr lang="en-US" altLang="zh-CN" baseline="0" dirty="0" smtClean="0"/>
            <a:t/>
          </a:r>
          <a:br>
            <a:rPr lang="en-US" altLang="zh-CN" baseline="0" dirty="0" smtClean="0"/>
          </a:br>
          <a:r>
            <a:rPr lang="en-US" altLang="zh-CN" baseline="0" dirty="0" smtClean="0"/>
            <a:t>Rotational Latency</a:t>
          </a:r>
          <a:endParaRPr lang="zh-CN" dirty="0"/>
        </a:p>
      </dgm:t>
    </dgm:pt>
    <dgm:pt modelId="{B2BB8F57-2EEE-43E2-B9DD-B82B04D4100F}" type="parTrans" cxnId="{6357D340-EED2-4A50-B83A-F8CFF2530DFE}">
      <dgm:prSet/>
      <dgm:spPr/>
      <dgm:t>
        <a:bodyPr/>
        <a:lstStyle/>
        <a:p>
          <a:endParaRPr lang="zh-CN" altLang="en-US"/>
        </a:p>
      </dgm:t>
    </dgm:pt>
    <dgm:pt modelId="{365885FF-CA25-45BC-BB48-C2C6DD73BE1A}" type="sibTrans" cxnId="{6357D340-EED2-4A50-B83A-F8CFF2530DFE}">
      <dgm:prSet/>
      <dgm:spPr/>
      <dgm:t>
        <a:bodyPr/>
        <a:lstStyle/>
        <a:p>
          <a:endParaRPr lang="zh-CN" altLang="en-US"/>
        </a:p>
      </dgm:t>
    </dgm:pt>
    <dgm:pt modelId="{9788A832-552E-456B-812B-25A4BBA63F2F}">
      <dgm:prSet/>
      <dgm:spPr/>
      <dgm:t>
        <a:bodyPr/>
        <a:lstStyle/>
        <a:p>
          <a:pPr rtl="0"/>
          <a:r>
            <a:rPr lang="zh-CN" baseline="0" dirty="0" smtClean="0"/>
            <a:t>传输时间</a:t>
          </a:r>
          <a:r>
            <a:rPr lang="en-US" altLang="zh-CN" baseline="0" dirty="0" smtClean="0"/>
            <a:t/>
          </a:r>
          <a:br>
            <a:rPr lang="en-US" altLang="zh-CN" baseline="0" dirty="0" smtClean="0"/>
          </a:br>
          <a:r>
            <a:rPr lang="en-US" altLang="zh-CN" baseline="0" dirty="0" smtClean="0"/>
            <a:t>Transfer Time</a:t>
          </a:r>
          <a:endParaRPr lang="zh-CN" dirty="0"/>
        </a:p>
      </dgm:t>
    </dgm:pt>
    <dgm:pt modelId="{FFF6B018-CF08-4E53-93C8-FFED02EA4AB0}" type="parTrans" cxnId="{F6AB2224-F9AA-4974-8456-0E38382B3276}">
      <dgm:prSet/>
      <dgm:spPr/>
      <dgm:t>
        <a:bodyPr/>
        <a:lstStyle/>
        <a:p>
          <a:endParaRPr lang="zh-CN" altLang="en-US"/>
        </a:p>
      </dgm:t>
    </dgm:pt>
    <dgm:pt modelId="{4FD5EB7A-54F8-4AE1-9072-09889DE3D4C5}" type="sibTrans" cxnId="{F6AB2224-F9AA-4974-8456-0E38382B3276}">
      <dgm:prSet/>
      <dgm:spPr/>
      <dgm:t>
        <a:bodyPr/>
        <a:lstStyle/>
        <a:p>
          <a:endParaRPr lang="zh-CN" altLang="en-US"/>
        </a:p>
      </dgm:t>
    </dgm:pt>
    <dgm:pt modelId="{B2F9C3CF-F72B-44C5-9F8D-095D41C0C35C}" type="pres">
      <dgm:prSet presAssocID="{3B8980A8-0E01-4E9C-9EE6-E341F384A27F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EEA2437-A908-4E70-A330-D0C799E00639}" type="pres">
      <dgm:prSet presAssocID="{2E089AA6-B5B3-4E6B-B3CB-4B6441C07C4C}" presName="circ1" presStyleLbl="vennNode1" presStyleIdx="0" presStyleCnt="3"/>
      <dgm:spPr/>
      <dgm:t>
        <a:bodyPr/>
        <a:lstStyle/>
        <a:p>
          <a:endParaRPr lang="zh-CN" altLang="en-US"/>
        </a:p>
      </dgm:t>
    </dgm:pt>
    <dgm:pt modelId="{87F98CAB-50D7-4413-83FE-832947102FF7}" type="pres">
      <dgm:prSet presAssocID="{2E089AA6-B5B3-4E6B-B3CB-4B6441C07C4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F37BF0-A750-4DDC-B1B4-690AE27A1CBA}" type="pres">
      <dgm:prSet presAssocID="{9DC8BB42-9322-474B-A2F6-77930C420B2D}" presName="circ2" presStyleLbl="vennNode1" presStyleIdx="1" presStyleCnt="3"/>
      <dgm:spPr/>
      <dgm:t>
        <a:bodyPr/>
        <a:lstStyle/>
        <a:p>
          <a:endParaRPr lang="zh-CN" altLang="en-US"/>
        </a:p>
      </dgm:t>
    </dgm:pt>
    <dgm:pt modelId="{6D76D28B-0295-4340-9A95-C77987DE41D9}" type="pres">
      <dgm:prSet presAssocID="{9DC8BB42-9322-474B-A2F6-77930C420B2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240AA2-1F5E-4B64-BBA0-D471C3146315}" type="pres">
      <dgm:prSet presAssocID="{9788A832-552E-456B-812B-25A4BBA63F2F}" presName="circ3" presStyleLbl="vennNode1" presStyleIdx="2" presStyleCnt="3"/>
      <dgm:spPr/>
      <dgm:t>
        <a:bodyPr/>
        <a:lstStyle/>
        <a:p>
          <a:endParaRPr lang="zh-CN" altLang="en-US"/>
        </a:p>
      </dgm:t>
    </dgm:pt>
    <dgm:pt modelId="{A2A8BDD9-06A9-48F3-AC4F-FF5B00031598}" type="pres">
      <dgm:prSet presAssocID="{9788A832-552E-456B-812B-25A4BBA63F2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D8551C1-107E-4CAC-B087-BD10FFEDF630}" type="presOf" srcId="{9DC8BB42-9322-474B-A2F6-77930C420B2D}" destId="{6D76D28B-0295-4340-9A95-C77987DE41D9}" srcOrd="1" destOrd="0" presId="urn:microsoft.com/office/officeart/2005/8/layout/venn1"/>
    <dgm:cxn modelId="{76151D97-E14C-4AF6-B086-689E9CD62D6C}" type="presOf" srcId="{9788A832-552E-456B-812B-25A4BBA63F2F}" destId="{A2A8BDD9-06A9-48F3-AC4F-FF5B00031598}" srcOrd="1" destOrd="0" presId="urn:microsoft.com/office/officeart/2005/8/layout/venn1"/>
    <dgm:cxn modelId="{6357D340-EED2-4A50-B83A-F8CFF2530DFE}" srcId="{3B8980A8-0E01-4E9C-9EE6-E341F384A27F}" destId="{9DC8BB42-9322-474B-A2F6-77930C420B2D}" srcOrd="1" destOrd="0" parTransId="{B2BB8F57-2EEE-43E2-B9DD-B82B04D4100F}" sibTransId="{365885FF-CA25-45BC-BB48-C2C6DD73BE1A}"/>
    <dgm:cxn modelId="{F6AB2224-F9AA-4974-8456-0E38382B3276}" srcId="{3B8980A8-0E01-4E9C-9EE6-E341F384A27F}" destId="{9788A832-552E-456B-812B-25A4BBA63F2F}" srcOrd="2" destOrd="0" parTransId="{FFF6B018-CF08-4E53-93C8-FFED02EA4AB0}" sibTransId="{4FD5EB7A-54F8-4AE1-9072-09889DE3D4C5}"/>
    <dgm:cxn modelId="{2E7789E6-BA69-4C58-805B-45308155DE95}" type="presOf" srcId="{9DC8BB42-9322-474B-A2F6-77930C420B2D}" destId="{C6F37BF0-A750-4DDC-B1B4-690AE27A1CBA}" srcOrd="0" destOrd="0" presId="urn:microsoft.com/office/officeart/2005/8/layout/venn1"/>
    <dgm:cxn modelId="{3F52752D-A8A6-4842-8F28-6ED7BED1646C}" type="presOf" srcId="{2E089AA6-B5B3-4E6B-B3CB-4B6441C07C4C}" destId="{3EEA2437-A908-4E70-A330-D0C799E00639}" srcOrd="0" destOrd="0" presId="urn:microsoft.com/office/officeart/2005/8/layout/venn1"/>
    <dgm:cxn modelId="{E555F36D-9D74-459E-AEF6-0AAFD9B0676F}" type="presOf" srcId="{3B8980A8-0E01-4E9C-9EE6-E341F384A27F}" destId="{B2F9C3CF-F72B-44C5-9F8D-095D41C0C35C}" srcOrd="0" destOrd="0" presId="urn:microsoft.com/office/officeart/2005/8/layout/venn1"/>
    <dgm:cxn modelId="{595931B6-F10B-4EEA-B137-C1DD106DA338}" type="presOf" srcId="{2E089AA6-B5B3-4E6B-B3CB-4B6441C07C4C}" destId="{87F98CAB-50D7-4413-83FE-832947102FF7}" srcOrd="1" destOrd="0" presId="urn:microsoft.com/office/officeart/2005/8/layout/venn1"/>
    <dgm:cxn modelId="{86E83269-6FA2-4A64-9831-F2D118FEA0EC}" type="presOf" srcId="{9788A832-552E-456B-812B-25A4BBA63F2F}" destId="{B4240AA2-1F5E-4B64-BBA0-D471C3146315}" srcOrd="0" destOrd="0" presId="urn:microsoft.com/office/officeart/2005/8/layout/venn1"/>
    <dgm:cxn modelId="{CC37230A-8F32-411E-9FAF-A30D9EFAAF85}" srcId="{3B8980A8-0E01-4E9C-9EE6-E341F384A27F}" destId="{2E089AA6-B5B3-4E6B-B3CB-4B6441C07C4C}" srcOrd="0" destOrd="0" parTransId="{B5E16681-4461-40DA-9EAE-2B1395580BC8}" sibTransId="{02A19A3B-87BA-472A-87F4-CA702C1FDC3F}"/>
    <dgm:cxn modelId="{29FCA359-3D88-4C2C-8C3A-BB50C00DD7C7}" type="presParOf" srcId="{B2F9C3CF-F72B-44C5-9F8D-095D41C0C35C}" destId="{3EEA2437-A908-4E70-A330-D0C799E00639}" srcOrd="0" destOrd="0" presId="urn:microsoft.com/office/officeart/2005/8/layout/venn1"/>
    <dgm:cxn modelId="{3B9CC6E5-F1C9-4340-9621-982E219E5FFE}" type="presParOf" srcId="{B2F9C3CF-F72B-44C5-9F8D-095D41C0C35C}" destId="{87F98CAB-50D7-4413-83FE-832947102FF7}" srcOrd="1" destOrd="0" presId="urn:microsoft.com/office/officeart/2005/8/layout/venn1"/>
    <dgm:cxn modelId="{0C69E186-D060-4A24-920C-13A89288D991}" type="presParOf" srcId="{B2F9C3CF-F72B-44C5-9F8D-095D41C0C35C}" destId="{C6F37BF0-A750-4DDC-B1B4-690AE27A1CBA}" srcOrd="2" destOrd="0" presId="urn:microsoft.com/office/officeart/2005/8/layout/venn1"/>
    <dgm:cxn modelId="{E694FB4D-CC06-4E14-9B88-3BBCC9718EFE}" type="presParOf" srcId="{B2F9C3CF-F72B-44C5-9F8D-095D41C0C35C}" destId="{6D76D28B-0295-4340-9A95-C77987DE41D9}" srcOrd="3" destOrd="0" presId="urn:microsoft.com/office/officeart/2005/8/layout/venn1"/>
    <dgm:cxn modelId="{0CE5A86F-4E41-4DC0-AE8A-E9D818173548}" type="presParOf" srcId="{B2F9C3CF-F72B-44C5-9F8D-095D41C0C35C}" destId="{B4240AA2-1F5E-4B64-BBA0-D471C3146315}" srcOrd="4" destOrd="0" presId="urn:microsoft.com/office/officeart/2005/8/layout/venn1"/>
    <dgm:cxn modelId="{954E1F47-99BF-4FCE-A80B-B5B54B18B5F4}" type="presParOf" srcId="{B2F9C3CF-F72B-44C5-9F8D-095D41C0C35C}" destId="{A2A8BDD9-06A9-48F3-AC4F-FF5B00031598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TabbedArc+Icon">
  <dgm:title val="标签式拱形"/>
  <dgm:desc val="用于显示一系列相关项以拱形围绕在公共区域周围。非常适合于少量的文本。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31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A60C0E-28EF-49FD-8469-970FCB4C5A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157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21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1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21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FE26CC-508A-44C9-8D87-813446E86C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334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0259ED-3EEB-42AA-985D-FC982AE4F496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B9DC1-B911-496C-94E7-188C2C66908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6C844-2615-4EF6-B5F3-9A3A9013EF8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3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08A95-EA33-4EA8-A631-D18276ACA75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D6CCD-8334-4807-B459-67910A6BA03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76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86639-83E4-4DB0-A8FC-26DD58E3787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847B4-1050-47DC-A78F-FFE141B3CB6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242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</p:spPr>
        <p:txBody>
          <a:bodyPr/>
          <a:lstStyle>
            <a:lvl1pPr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44CF1-62C2-4106-8C06-0F26830595D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操作系统系统原理</a:t>
            </a:r>
          </a:p>
        </p:txBody>
      </p:sp>
    </p:spTree>
    <p:extLst>
      <p:ext uri="{BB962C8B-B14F-4D97-AF65-F5344CB8AC3E}">
        <p14:creationId xmlns:p14="http://schemas.microsoft.com/office/powerpoint/2010/main" val="69318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505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1DD62-DA67-4326-A9D3-C854A42AFCB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25206-A41B-42DD-B963-1F02E154A93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39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07FFC-3B02-4A7C-97FE-6BDD378A594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1E46B-14F8-4E99-B2C8-E9FA5F56DEE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33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0FAA3-4C64-41CD-A038-6ECE7E078E1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BAEDF-7687-44B0-8433-8DDD5DF61B7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1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67676-7439-42CE-BF34-B1F3CDEE5C1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6C396-6159-4C55-9B55-3503F209560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06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26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7A52C-3222-411D-8FCE-286A70C2B5C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BB727-A0B0-48DD-9173-759BE69A65C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24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28267-EC12-494A-A502-DB4A3E340D5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2015/6/8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3580C-2663-476C-B9FB-DC9D75F80A4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74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A1E5F09-F224-4086-BECD-394C9304B620}" type="datetimeFigureOut">
              <a:rPr kumimoji="0"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2015/6/8</a:t>
            </a:fld>
            <a:endParaRPr kumimoji="0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F8C05F-13F5-42F9-B889-E0C62AE4EF35}" type="slidenum">
              <a:rPr kumimoji="0"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kumimoji="0"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17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2.emf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3.wmf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6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7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8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9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0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2.e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3.e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4.e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5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6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7.e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8.emf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27584" y="1124744"/>
            <a:ext cx="770485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6000" dirty="0" smtClean="0">
                <a:solidFill>
                  <a:srgbClr val="CB4E35"/>
                </a:solidFill>
                <a:latin typeface="华文琥珀" pitchFamily="2" charset="-122"/>
                <a:ea typeface="华文琥珀" pitchFamily="2" charset="-122"/>
              </a:rPr>
              <a:t>第</a:t>
            </a:r>
            <a:r>
              <a:rPr kumimoji="0" lang="en-US" altLang="zh-CN" sz="6000" dirty="0" smtClean="0">
                <a:solidFill>
                  <a:srgbClr val="CB4E35"/>
                </a:solidFill>
                <a:latin typeface="华文琥珀" pitchFamily="2" charset="-122"/>
                <a:ea typeface="华文琥珀" pitchFamily="2" charset="-122"/>
              </a:rPr>
              <a:t>4</a:t>
            </a:r>
            <a:r>
              <a:rPr kumimoji="0" lang="zh-CN" altLang="en-US" sz="6000" dirty="0" smtClean="0">
                <a:solidFill>
                  <a:srgbClr val="CB4E35"/>
                </a:solidFill>
                <a:latin typeface="华文琥珀" pitchFamily="2" charset="-122"/>
                <a:ea typeface="华文琥珀" pitchFamily="2" charset="-122"/>
              </a:rPr>
              <a:t>章 设备管理</a:t>
            </a:r>
            <a:endParaRPr kumimoji="0" lang="zh-CN" altLang="en-US" sz="6000" dirty="0">
              <a:solidFill>
                <a:srgbClr val="CB4E35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483768" y="2924944"/>
            <a:ext cx="439293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3200" b="1" dirty="0">
                <a:solidFill>
                  <a:srgbClr val="1F497D"/>
                </a:solidFill>
                <a:latin typeface="Arial" pitchFamily="34" charset="0"/>
                <a:ea typeface="华文琥珀" pitchFamily="2" charset="-122"/>
              </a:rPr>
              <a:t>电子科技大学</a:t>
            </a:r>
            <a:endParaRPr kumimoji="0" lang="en-US" altLang="zh-CN" sz="3200" b="1" dirty="0">
              <a:solidFill>
                <a:srgbClr val="1F497D"/>
              </a:solidFill>
              <a:latin typeface="Arial" pitchFamily="34" charset="0"/>
              <a:ea typeface="华文琥珀" pitchFamily="2" charset="-122"/>
            </a:endParaRPr>
          </a:p>
          <a:p>
            <a:pPr>
              <a:spcBef>
                <a:spcPct val="50000"/>
              </a:spcBef>
            </a:pPr>
            <a:r>
              <a:rPr kumimoji="0" lang="zh-CN" altLang="en-US" sz="3200" b="1" dirty="0" smtClean="0">
                <a:solidFill>
                  <a:srgbClr val="1F497D"/>
                </a:solidFill>
                <a:latin typeface="Arial" pitchFamily="34" charset="0"/>
                <a:ea typeface="华文琥珀" pitchFamily="2" charset="-122"/>
              </a:rPr>
              <a:t>计算机科学</a:t>
            </a:r>
            <a:r>
              <a:rPr kumimoji="0" lang="zh-CN" altLang="en-US" sz="3200" b="1" dirty="0">
                <a:solidFill>
                  <a:srgbClr val="1F497D"/>
                </a:solidFill>
                <a:latin typeface="Arial" pitchFamily="34" charset="0"/>
                <a:ea typeface="华文琥珀" pitchFamily="2" charset="-122"/>
              </a:rPr>
              <a:t>与工程学院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635896" y="4941888"/>
            <a:ext cx="19446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4400" b="1" dirty="0">
                <a:solidFill>
                  <a:srgbClr val="CC6600"/>
                </a:solidFill>
                <a:latin typeface="Arial" pitchFamily="34" charset="0"/>
                <a:ea typeface="华文行楷" pitchFamily="2" charset="-122"/>
              </a:rPr>
              <a:t>李玉军</a:t>
            </a:r>
          </a:p>
        </p:txBody>
      </p:sp>
    </p:spTree>
    <p:extLst>
      <p:ext uri="{BB962C8B-B14F-4D97-AF65-F5344CB8AC3E}">
        <p14:creationId xmlns:p14="http://schemas.microsoft.com/office/powerpoint/2010/main" val="3594935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标题 1"/>
          <p:cNvSpPr>
            <a:spLocks/>
          </p:cNvSpPr>
          <p:nvPr/>
        </p:nvSpPr>
        <p:spPr bwMode="auto">
          <a:xfrm>
            <a:off x="468313" y="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4.1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系统</a:t>
            </a:r>
          </a:p>
        </p:txBody>
      </p:sp>
      <p:sp>
        <p:nvSpPr>
          <p:cNvPr id="769027" name="Rectangle 3"/>
          <p:cNvSpPr>
            <a:spLocks/>
          </p:cNvSpPr>
          <p:nvPr/>
        </p:nvSpPr>
        <p:spPr bwMode="auto">
          <a:xfrm>
            <a:off x="107950" y="1052513"/>
            <a:ext cx="90360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数据信号线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在设备和设备控制器之间传送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数据信号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输入设备：输入信号</a:t>
            </a:r>
            <a:r>
              <a:rPr kumimoji="0" lang="en-US" altLang="zh-CN" dirty="0">
                <a:ea typeface="楷体_GB2312" pitchFamily="49" charset="-122"/>
              </a:rPr>
              <a:t>-&gt;</a:t>
            </a:r>
            <a:r>
              <a:rPr kumimoji="0" lang="zh-CN" altLang="en-US" dirty="0">
                <a:ea typeface="楷体_GB2312" pitchFamily="49" charset="-122"/>
              </a:rPr>
              <a:t>转换器转换</a:t>
            </a:r>
            <a:r>
              <a:rPr kumimoji="0" lang="en-US" altLang="zh-CN" dirty="0">
                <a:ea typeface="楷体_GB2312" pitchFamily="49" charset="-122"/>
              </a:rPr>
              <a:t>-&gt;</a:t>
            </a:r>
            <a:r>
              <a:rPr kumimoji="0" lang="zh-CN" altLang="en-US" dirty="0">
                <a:ea typeface="楷体_GB2312" pitchFamily="49" charset="-122"/>
              </a:rPr>
              <a:t>缓冲器</a:t>
            </a:r>
            <a:r>
              <a:rPr kumimoji="0" lang="en-US" altLang="zh-CN" dirty="0">
                <a:ea typeface="楷体_GB2312" pitchFamily="49" charset="-122"/>
              </a:rPr>
              <a:t>-&gt;</a:t>
            </a:r>
            <a:r>
              <a:rPr kumimoji="0" lang="zh-CN" altLang="en-US" dirty="0">
                <a:ea typeface="楷体_GB2312" pitchFamily="49" charset="-122"/>
              </a:rPr>
              <a:t>设备控制器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输出设备：设备控制器</a:t>
            </a:r>
            <a:r>
              <a:rPr kumimoji="0" lang="en-US" altLang="zh-CN" dirty="0">
                <a:ea typeface="楷体_GB2312" pitchFamily="49" charset="-122"/>
              </a:rPr>
              <a:t>-&gt;</a:t>
            </a:r>
            <a:r>
              <a:rPr kumimoji="0" lang="zh-CN" altLang="en-US" dirty="0">
                <a:ea typeface="楷体_GB2312" pitchFamily="49" charset="-122"/>
              </a:rPr>
              <a:t>缓冲器</a:t>
            </a:r>
            <a:r>
              <a:rPr kumimoji="0" lang="en-US" altLang="zh-CN" dirty="0">
                <a:ea typeface="楷体_GB2312" pitchFamily="49" charset="-122"/>
              </a:rPr>
              <a:t>-&gt;</a:t>
            </a:r>
            <a:r>
              <a:rPr kumimoji="0" lang="zh-CN" altLang="en-US" dirty="0">
                <a:ea typeface="楷体_GB2312" pitchFamily="49" charset="-122"/>
              </a:rPr>
              <a:t>转换器转换</a:t>
            </a:r>
            <a:r>
              <a:rPr kumimoji="0" lang="en-US" altLang="zh-CN" dirty="0">
                <a:ea typeface="楷体_GB2312" pitchFamily="49" charset="-122"/>
              </a:rPr>
              <a:t>-&gt;</a:t>
            </a:r>
            <a:r>
              <a:rPr kumimoji="0" lang="zh-CN" altLang="en-US" dirty="0">
                <a:ea typeface="楷体_GB2312" pitchFamily="49" charset="-122"/>
              </a:rPr>
              <a:t>逐字符输出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控制信号线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由设备控制器向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设备发送</a:t>
            </a:r>
            <a:r>
              <a:rPr kumimoji="0" lang="zh-CN" altLang="en-US" b="1" dirty="0">
                <a:solidFill>
                  <a:schemeClr val="hlink"/>
                </a:solidFill>
                <a:ea typeface="楷体_GB2312" pitchFamily="49" charset="-122"/>
              </a:rPr>
              <a:t>控制信号</a:t>
            </a:r>
            <a:r>
              <a:rPr kumimoji="0" lang="zh-CN" altLang="en-US" dirty="0">
                <a:ea typeface="楷体_GB2312" pitchFamily="49" charset="-122"/>
              </a:rPr>
              <a:t>时的通路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规定了设备将要执行的操作，如读操作、写操作等。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状态信号线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传送指示设备当前</a:t>
            </a:r>
            <a:r>
              <a:rPr kumimoji="0" lang="zh-CN" altLang="en-US" b="1" dirty="0">
                <a:solidFill>
                  <a:schemeClr val="folHlink"/>
                </a:solidFill>
                <a:ea typeface="楷体_GB2312" pitchFamily="49" charset="-122"/>
              </a:rPr>
              <a:t>状态的信号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设备的当前状态有正在读</a:t>
            </a:r>
            <a:r>
              <a:rPr kumimoji="0" lang="en-US" altLang="zh-CN" dirty="0">
                <a:ea typeface="楷体_GB2312" pitchFamily="49" charset="-122"/>
              </a:rPr>
              <a:t>(</a:t>
            </a:r>
            <a:r>
              <a:rPr kumimoji="0" lang="zh-CN" altLang="en-US" dirty="0">
                <a:ea typeface="楷体_GB2312" pitchFamily="49" charset="-122"/>
              </a:rPr>
              <a:t>或写</a:t>
            </a:r>
            <a:r>
              <a:rPr kumimoji="0" lang="en-US" altLang="zh-CN" dirty="0">
                <a:ea typeface="楷体_GB2312" pitchFamily="49" charset="-122"/>
              </a:rPr>
              <a:t>)</a:t>
            </a:r>
            <a:r>
              <a:rPr kumimoji="0" lang="zh-CN" altLang="en-US" dirty="0">
                <a:ea typeface="楷体_GB2312" pitchFamily="49" charset="-122"/>
              </a:rPr>
              <a:t>、读</a:t>
            </a:r>
            <a:r>
              <a:rPr kumimoji="0" lang="en-US" altLang="zh-CN" dirty="0">
                <a:ea typeface="楷体_GB2312" pitchFamily="49" charset="-122"/>
              </a:rPr>
              <a:t>(</a:t>
            </a:r>
            <a:r>
              <a:rPr kumimoji="0" lang="zh-CN" altLang="en-US" dirty="0">
                <a:ea typeface="楷体_GB2312" pitchFamily="49" charset="-122"/>
              </a:rPr>
              <a:t>写</a:t>
            </a:r>
            <a:r>
              <a:rPr kumimoji="0" lang="en-US" altLang="zh-CN" dirty="0">
                <a:ea typeface="楷体_GB2312" pitchFamily="49" charset="-122"/>
              </a:rPr>
              <a:t>)</a:t>
            </a:r>
            <a:r>
              <a:rPr kumimoji="0" lang="zh-CN" altLang="en-US" dirty="0">
                <a:ea typeface="楷体_GB2312" pitchFamily="49" charset="-122"/>
              </a:rPr>
              <a:t>完成 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6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6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6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6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6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6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6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6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6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6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6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6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76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6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76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76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6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6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769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769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4.5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设备分配</a:t>
            </a:r>
          </a:p>
        </p:txBody>
      </p:sp>
      <p:sp>
        <p:nvSpPr>
          <p:cNvPr id="846851" name="Rectangle 3"/>
          <p:cNvSpPr>
            <a:spLocks/>
          </p:cNvSpPr>
          <p:nvPr/>
        </p:nvSpPr>
        <p:spPr bwMode="auto">
          <a:xfrm>
            <a:off x="0" y="1052513"/>
            <a:ext cx="91440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15000"/>
              </a:spcBef>
              <a:buFont typeface="Wingdings" pitchFamily="2" charset="2"/>
              <a:buChar char="l"/>
            </a:pPr>
            <a:r>
              <a:rPr kumimoji="0" lang="en-US" altLang="zh-CN" sz="2800" dirty="0" err="1">
                <a:ea typeface="黑体" pitchFamily="49" charset="-122"/>
              </a:rPr>
              <a:t>SPOOLing</a:t>
            </a:r>
            <a:r>
              <a:rPr kumimoji="0" lang="zh-CN" altLang="en-US" sz="2800" dirty="0">
                <a:ea typeface="黑体" pitchFamily="49" charset="-122"/>
              </a:rPr>
              <a:t>的特点</a:t>
            </a:r>
          </a:p>
          <a:p>
            <a:pPr marL="742950" lvl="1" indent="-285750" algn="l">
              <a:spcBef>
                <a:spcPct val="15000"/>
              </a:spcBef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提高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速度</a:t>
            </a:r>
          </a:p>
          <a:p>
            <a:pPr marL="742950" lvl="1" indent="-285750" algn="l">
              <a:spcBef>
                <a:spcPct val="15000"/>
              </a:spcBef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   对数据所进行的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操作，已从对低速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设备进行的操作，演变为对输入</a:t>
            </a:r>
            <a:r>
              <a:rPr kumimoji="0" lang="en-US" altLang="zh-CN" dirty="0">
                <a:ea typeface="楷体_GB2312" pitchFamily="49" charset="-122"/>
              </a:rPr>
              <a:t>/</a:t>
            </a:r>
            <a:r>
              <a:rPr kumimoji="0" lang="zh-CN" altLang="en-US" dirty="0">
                <a:ea typeface="楷体_GB2312" pitchFamily="49" charset="-122"/>
              </a:rPr>
              <a:t>输出井中数据的存取，缓和了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与低速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设备之间速度不匹配的矛盾。 </a:t>
            </a:r>
          </a:p>
          <a:p>
            <a:pPr marL="742950" lvl="1" indent="-285750" algn="l">
              <a:spcBef>
                <a:spcPct val="15000"/>
              </a:spcBef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将独占设备改造为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共享设备</a:t>
            </a:r>
          </a:p>
          <a:p>
            <a:pPr marL="742950" lvl="1" indent="-285750" algn="l">
              <a:spcBef>
                <a:spcPct val="15000"/>
              </a:spcBef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  实际上并没为任何进程分配设备，而只是在输入井或输出井中为进程分配一个存储区和建立一张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请求表。</a:t>
            </a:r>
          </a:p>
          <a:p>
            <a:pPr marL="742950" lvl="1" indent="-285750" algn="l">
              <a:spcBef>
                <a:spcPct val="15000"/>
              </a:spcBef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实现了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虚拟设备</a:t>
            </a:r>
            <a:r>
              <a:rPr kumimoji="0" lang="zh-CN" altLang="en-US" dirty="0">
                <a:ea typeface="楷体_GB2312" pitchFamily="49" charset="-122"/>
              </a:rPr>
              <a:t>功能</a:t>
            </a:r>
          </a:p>
          <a:p>
            <a:pPr marL="742950" lvl="1" indent="-285750" algn="l">
              <a:spcBef>
                <a:spcPct val="15000"/>
              </a:spcBef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  宏观上，虽然是多个进程在同时使用一台独占设备，而对于每一个进程而言，他们都会认为自己是独占了一个设备。当然，该设备只是逻辑上的设备。系统实现了将独占设备变换为若干台对应的逻辑设备的功能。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4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4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4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4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4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4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84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84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84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4.5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设备分配</a:t>
            </a:r>
          </a:p>
        </p:txBody>
      </p:sp>
      <p:sp>
        <p:nvSpPr>
          <p:cNvPr id="985091" name="Rectangle 3"/>
          <p:cNvSpPr>
            <a:spLocks/>
          </p:cNvSpPr>
          <p:nvPr/>
        </p:nvSpPr>
        <p:spPr bwMode="auto">
          <a:xfrm>
            <a:off x="0" y="1052513"/>
            <a:ext cx="91440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kumimoji="0" lang="en-US" altLang="zh-CN" sz="2800" dirty="0" err="1">
                <a:ea typeface="黑体" pitchFamily="49" charset="-122"/>
              </a:rPr>
              <a:t>SPOOLing</a:t>
            </a:r>
            <a:r>
              <a:rPr kumimoji="0" lang="zh-CN" altLang="en-US" sz="2800" dirty="0">
                <a:ea typeface="黑体" pitchFamily="49" charset="-122"/>
              </a:rPr>
              <a:t>技术的思考</a:t>
            </a: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以打印机为例，说明</a:t>
            </a:r>
            <a:r>
              <a:rPr kumimoji="0" lang="en-US" altLang="zh-CN" dirty="0" err="1">
                <a:ea typeface="楷体_GB2312" pitchFamily="49" charset="-122"/>
              </a:rPr>
              <a:t>SPOOLing</a:t>
            </a:r>
            <a:r>
              <a:rPr kumimoji="0" lang="zh-CN" altLang="en-US" dirty="0">
                <a:ea typeface="楷体_GB2312" pitchFamily="49" charset="-122"/>
              </a:rPr>
              <a:t>系统是如何实现虚拟设备的。</a:t>
            </a:r>
          </a:p>
        </p:txBody>
      </p:sp>
      <p:sp>
        <p:nvSpPr>
          <p:cNvPr id="985092" name="Text Box 4"/>
          <p:cNvSpPr txBox="1">
            <a:spLocks noChangeArrowheads="1"/>
          </p:cNvSpPr>
          <p:nvPr/>
        </p:nvSpPr>
        <p:spPr bwMode="auto">
          <a:xfrm>
            <a:off x="539750" y="2349500"/>
            <a:ext cx="835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ea typeface="楷体_GB2312" pitchFamily="49" charset="-122"/>
              </a:rPr>
              <a:t>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8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256" name="Text Box 72"/>
          <p:cNvSpPr txBox="1">
            <a:spLocks noChangeArrowheads="1"/>
          </p:cNvSpPr>
          <p:nvPr/>
        </p:nvSpPr>
        <p:spPr bwMode="auto">
          <a:xfrm>
            <a:off x="-36512" y="77043"/>
            <a:ext cx="9144000" cy="67403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dirty="0">
                <a:ea typeface="楷体_GB2312" pitchFamily="49" charset="-122"/>
              </a:rPr>
              <a:t>打印机是经常要用到的输出设备，属于独占设备。利用</a:t>
            </a:r>
            <a:r>
              <a:rPr lang="en-US" altLang="zh-CN" dirty="0" err="1">
                <a:ea typeface="楷体_GB2312" pitchFamily="49" charset="-122"/>
              </a:rPr>
              <a:t>SPOOLing</a:t>
            </a:r>
            <a:r>
              <a:rPr lang="zh-CN" altLang="en-US" dirty="0">
                <a:ea typeface="楷体_GB2312" pitchFamily="49" charset="-122"/>
              </a:rPr>
              <a:t>技术，可将之改造为一台可供多个用户共享的设备，从而提高设备的利用率。</a:t>
            </a:r>
            <a:endParaRPr lang="zh-CN" altLang="en-US" dirty="0"/>
          </a:p>
          <a:p>
            <a:pPr algn="l">
              <a:spcBef>
                <a:spcPct val="50000"/>
              </a:spcBef>
            </a:pPr>
            <a:r>
              <a:rPr lang="zh-CN" altLang="en-US" dirty="0"/>
              <a:t>        </a:t>
            </a:r>
            <a:r>
              <a:rPr lang="zh-CN" altLang="en-US" dirty="0">
                <a:ea typeface="楷体_GB2312" pitchFamily="49" charset="-122"/>
              </a:rPr>
              <a:t>当用户进程请求打印输出时，</a:t>
            </a:r>
            <a:r>
              <a:rPr lang="en-US" altLang="zh-CN" dirty="0" err="1">
                <a:ea typeface="楷体_GB2312" pitchFamily="49" charset="-122"/>
              </a:rPr>
              <a:t>SPOOLing</a:t>
            </a:r>
            <a:r>
              <a:rPr lang="zh-CN" altLang="en-US" dirty="0">
                <a:ea typeface="楷体_GB2312" pitchFamily="49" charset="-122"/>
              </a:rPr>
              <a:t>系统同意为它打印输出，但并不真正立即把打印机分配给该用户进程，而只为它做两件事：① 由输出进程在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输出井</a:t>
            </a:r>
            <a:r>
              <a:rPr lang="zh-CN" altLang="en-US" dirty="0">
                <a:ea typeface="楷体_GB2312" pitchFamily="49" charset="-122"/>
              </a:rPr>
              <a:t>中为之申请一个空闲磁盘块区，并将要打印的数据送入其中；② 输出进程再为用户进程申请一张空白的用户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请求打印表</a:t>
            </a:r>
            <a:r>
              <a:rPr lang="zh-CN" altLang="en-US" dirty="0">
                <a:ea typeface="楷体_GB2312" pitchFamily="49" charset="-122"/>
              </a:rPr>
              <a:t>，并将用户的打印要求填入其中，再将该表挂到请求打印队列上。如果还有进程要求打印输出，系统仍可接受该请求，也同样为该进程做上述两件事。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_GB2312" pitchFamily="49" charset="-122"/>
              </a:rPr>
              <a:t>        如果打印机空闲，输出进程将从请求打印队列的队首取出一张请求打印表，根据表中的要求将要打印的数据，从输出井传送到内存缓冲区，再由打印机进行打印。打印完后，输出进程再查看请求打印队列中是否还有等待打印的请求表。若有，又取出队列中的第一张表，并根据其中的要求进行打印，如此下去，直至请求打印队列为空，输出进程才将自己阻塞起来。仅当下次再有打印请求时，输出进程才被唤醒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89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89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89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8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4.5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设备分配</a:t>
            </a:r>
          </a:p>
        </p:txBody>
      </p:sp>
      <p:sp>
        <p:nvSpPr>
          <p:cNvPr id="1022979" name="Rectangle 3"/>
          <p:cNvSpPr>
            <a:spLocks/>
          </p:cNvSpPr>
          <p:nvPr/>
        </p:nvSpPr>
        <p:spPr bwMode="auto">
          <a:xfrm>
            <a:off x="0" y="1052513"/>
            <a:ext cx="91440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习题</a:t>
            </a: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程序员利用系统调用打开 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设备时，通常使用的设备标示是</a:t>
            </a: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</a:t>
            </a:r>
            <a:r>
              <a:rPr kumimoji="0" lang="en-US" altLang="zh-CN" dirty="0">
                <a:ea typeface="楷体_GB2312" pitchFamily="49" charset="-122"/>
              </a:rPr>
              <a:t>A </a:t>
            </a:r>
            <a:r>
              <a:rPr kumimoji="0" lang="zh-CN" altLang="en-US" dirty="0">
                <a:ea typeface="楷体_GB2312" pitchFamily="49" charset="-122"/>
              </a:rPr>
              <a:t>逻辑设备名  </a:t>
            </a:r>
            <a:r>
              <a:rPr kumimoji="0" lang="en-US" altLang="zh-CN" dirty="0">
                <a:ea typeface="楷体_GB2312" pitchFamily="49" charset="-122"/>
              </a:rPr>
              <a:t>B </a:t>
            </a:r>
            <a:r>
              <a:rPr kumimoji="0" lang="zh-CN" altLang="en-US" dirty="0">
                <a:ea typeface="楷体_GB2312" pitchFamily="49" charset="-122"/>
              </a:rPr>
              <a:t>物理设备名  </a:t>
            </a:r>
            <a:r>
              <a:rPr kumimoji="0" lang="en-US" altLang="zh-CN" dirty="0">
                <a:ea typeface="楷体_GB2312" pitchFamily="49" charset="-122"/>
              </a:rPr>
              <a:t>C </a:t>
            </a:r>
            <a:r>
              <a:rPr kumimoji="0" lang="zh-CN" altLang="en-US" dirty="0">
                <a:ea typeface="楷体_GB2312" pitchFamily="49" charset="-122"/>
              </a:rPr>
              <a:t>主设备号  </a:t>
            </a:r>
            <a:r>
              <a:rPr kumimoji="0" lang="en-US" altLang="zh-CN" dirty="0">
                <a:ea typeface="楷体_GB2312" pitchFamily="49" charset="-122"/>
              </a:rPr>
              <a:t>D </a:t>
            </a:r>
            <a:r>
              <a:rPr kumimoji="0" lang="zh-CN" altLang="en-US" dirty="0">
                <a:ea typeface="楷体_GB2312" pitchFamily="49" charset="-122"/>
              </a:rPr>
              <a:t>从设备号</a:t>
            </a:r>
          </a:p>
        </p:txBody>
      </p:sp>
      <p:sp>
        <p:nvSpPr>
          <p:cNvPr id="1022981" name="Text Box 5"/>
          <p:cNvSpPr txBox="1">
            <a:spLocks noChangeArrowheads="1"/>
          </p:cNvSpPr>
          <p:nvPr/>
        </p:nvSpPr>
        <p:spPr bwMode="auto">
          <a:xfrm>
            <a:off x="3706813" y="3789363"/>
            <a:ext cx="865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2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02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981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4.6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磁盘存储器的管理</a:t>
            </a:r>
          </a:p>
        </p:txBody>
      </p:sp>
      <p:sp>
        <p:nvSpPr>
          <p:cNvPr id="847875" name="Rectangle 3"/>
          <p:cNvSpPr>
            <a:spLocks/>
          </p:cNvSpPr>
          <p:nvPr/>
        </p:nvSpPr>
        <p:spPr bwMode="auto">
          <a:xfrm>
            <a:off x="61913" y="1052513"/>
            <a:ext cx="9082087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磁盘存储器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磁盘设备可包括一或多个物理盘片，每个磁盘片分一个或两个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存储面</a:t>
            </a:r>
            <a:r>
              <a:rPr kumimoji="0" lang="en-US" altLang="zh-CN" dirty="0">
                <a:ea typeface="楷体_GB2312" pitchFamily="49" charset="-122"/>
              </a:rPr>
              <a:t>(surface)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每个磁盘面被组织成若干个同心环，这种环称为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磁道</a:t>
            </a:r>
            <a:r>
              <a:rPr kumimoji="0" lang="en-US" altLang="zh-CN" dirty="0">
                <a:ea typeface="楷体_GB2312" pitchFamily="49" charset="-122"/>
              </a:rPr>
              <a:t>(track)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每条磁道逻辑上划分成若干个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扇区</a:t>
            </a:r>
            <a:r>
              <a:rPr kumimoji="0" lang="en-US" altLang="zh-CN" dirty="0">
                <a:ea typeface="楷体_GB2312" pitchFamily="49" charset="-122"/>
              </a:rPr>
              <a:t>(sectors)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不同盘面相同的磁道成为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柱面</a:t>
            </a:r>
            <a:r>
              <a:rPr kumimoji="0" lang="en-US" altLang="zh-CN" dirty="0">
                <a:ea typeface="楷体_GB2312" pitchFamily="49" charset="-122"/>
              </a:rPr>
              <a:t>(cylinder)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磁盘类型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zh-CN" dirty="0">
                <a:ea typeface="楷体_GB2312" pitchFamily="49" charset="-122"/>
              </a:rPr>
              <a:t>固定头磁盘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每条磁道上都有一读</a:t>
            </a:r>
            <a:r>
              <a:rPr kumimoji="0" lang="en-US" altLang="zh-CN" dirty="0">
                <a:ea typeface="楷体_GB2312" pitchFamily="49" charset="-122"/>
              </a:rPr>
              <a:t>/</a:t>
            </a:r>
            <a:r>
              <a:rPr kumimoji="0" lang="zh-CN" altLang="en-US" dirty="0">
                <a:ea typeface="楷体_GB2312" pitchFamily="49" charset="-122"/>
              </a:rPr>
              <a:t>写磁头，速度快，成本高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zh-CN" dirty="0">
                <a:ea typeface="楷体_GB2312" pitchFamily="49" charset="-122"/>
              </a:rPr>
              <a:t>移动头磁盘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每一个盘面仅配有一个磁头，结构简单，成本低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4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4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4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4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4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4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4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4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84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84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84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84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84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847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847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847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4.6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磁盘存储器的管理</a:t>
            </a:r>
          </a:p>
        </p:txBody>
      </p:sp>
      <p:sp>
        <p:nvSpPr>
          <p:cNvPr id="848899" name="Rectangle 3"/>
          <p:cNvSpPr>
            <a:spLocks/>
          </p:cNvSpPr>
          <p:nvPr/>
        </p:nvSpPr>
        <p:spPr bwMode="auto">
          <a:xfrm>
            <a:off x="34925" y="1052513"/>
            <a:ext cx="9109075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磁盘存储器示意图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en-US" altLang="zh-CN" dirty="0">
              <a:ea typeface="楷体_GB2312" pitchFamily="49" charset="-122"/>
            </a:endParaRPr>
          </a:p>
        </p:txBody>
      </p:sp>
      <p:graphicFrame>
        <p:nvGraphicFramePr>
          <p:cNvPr id="848902" name="Object 6"/>
          <p:cNvGraphicFramePr>
            <a:graphicFrameLocks noChangeAspect="1"/>
          </p:cNvGraphicFramePr>
          <p:nvPr/>
        </p:nvGraphicFramePr>
        <p:xfrm>
          <a:off x="468313" y="1773238"/>
          <a:ext cx="8382000" cy="434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999" name="Visio" r:id="rId3" imgW="5304960" imgH="2613265" progId="Visio.Drawing.11">
                  <p:embed/>
                </p:oleObj>
              </mc:Choice>
              <mc:Fallback>
                <p:oleObj name="Visio" r:id="rId3" imgW="5304960" imgH="2613265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837" r="5676" b="3751"/>
                      <a:stretch>
                        <a:fillRect/>
                      </a:stretch>
                    </p:blipFill>
                    <p:spPr bwMode="auto">
                      <a:xfrm>
                        <a:off x="468313" y="1773238"/>
                        <a:ext cx="8382000" cy="434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4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4.6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磁盘存储器的管理</a:t>
            </a:r>
          </a:p>
        </p:txBody>
      </p:sp>
      <p:sp>
        <p:nvSpPr>
          <p:cNvPr id="990211" name="Rectangle 3"/>
          <p:cNvSpPr>
            <a:spLocks/>
          </p:cNvSpPr>
          <p:nvPr/>
        </p:nvSpPr>
        <p:spPr bwMode="auto">
          <a:xfrm>
            <a:off x="96838" y="1092200"/>
            <a:ext cx="9047162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地址转换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zh-CN" dirty="0">
                <a:ea typeface="楷体_GB2312" pitchFamily="49" charset="-122"/>
              </a:rPr>
              <a:t>文件系统（</a:t>
            </a:r>
            <a:r>
              <a:rPr kumimoji="0" lang="zh-CN" altLang="zh-CN" b="1" dirty="0">
                <a:solidFill>
                  <a:srgbClr val="FF0000"/>
                </a:solidFill>
                <a:ea typeface="楷体_GB2312" pitchFamily="49" charset="-122"/>
              </a:rPr>
              <a:t>柱面</a:t>
            </a:r>
            <a:r>
              <a:rPr kumimoji="0" lang="en-US" altLang="zh-CN" b="1" dirty="0">
                <a:solidFill>
                  <a:srgbClr val="FF0000"/>
                </a:solidFill>
                <a:ea typeface="楷体_GB2312" pitchFamily="49" charset="-122"/>
              </a:rPr>
              <a:t>-&gt;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磁道</a:t>
            </a:r>
            <a:r>
              <a:rPr kumimoji="0" lang="en-US" altLang="zh-CN" b="1" dirty="0">
                <a:solidFill>
                  <a:srgbClr val="FF0000"/>
                </a:solidFill>
                <a:ea typeface="楷体_GB2312" pitchFamily="49" charset="-122"/>
              </a:rPr>
              <a:t>-&gt;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扇区</a:t>
            </a:r>
            <a:r>
              <a:rPr kumimoji="0" lang="zh-CN" altLang="zh-CN" dirty="0">
                <a:ea typeface="楷体_GB2312" pitchFamily="49" charset="-122"/>
              </a:rPr>
              <a:t>）：块号</a:t>
            </a:r>
            <a:r>
              <a:rPr kumimoji="0" lang="en-US" altLang="zh-CN" dirty="0">
                <a:ea typeface="楷体_GB2312" pitchFamily="49" charset="-122"/>
              </a:rPr>
              <a:t>b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磁盘</a:t>
            </a:r>
            <a:r>
              <a:rPr kumimoji="0" lang="en-US" altLang="zh-CN" dirty="0">
                <a:ea typeface="楷体_GB2312" pitchFamily="49" charset="-122"/>
              </a:rPr>
              <a:t>3</a:t>
            </a:r>
            <a:r>
              <a:rPr kumimoji="0" lang="zh-CN" altLang="en-US" dirty="0">
                <a:ea typeface="楷体_GB2312" pitchFamily="49" charset="-122"/>
              </a:rPr>
              <a:t>参数：柱面号</a:t>
            </a:r>
            <a:r>
              <a:rPr kumimoji="0" lang="en-US" altLang="zh-CN" dirty="0" err="1">
                <a:ea typeface="楷体_GB2312" pitchFamily="49" charset="-122"/>
              </a:rPr>
              <a:t>i</a:t>
            </a:r>
            <a:r>
              <a:rPr kumimoji="0" lang="zh-CN" altLang="en-US" dirty="0">
                <a:ea typeface="楷体_GB2312" pitchFamily="49" charset="-122"/>
              </a:rPr>
              <a:t>，磁头号</a:t>
            </a:r>
            <a:r>
              <a:rPr kumimoji="0" lang="en-US" altLang="zh-CN" dirty="0">
                <a:ea typeface="楷体_GB2312" pitchFamily="49" charset="-122"/>
              </a:rPr>
              <a:t>j</a:t>
            </a:r>
            <a:r>
              <a:rPr kumimoji="0" lang="zh-CN" altLang="en-US" dirty="0">
                <a:ea typeface="楷体_GB2312" pitchFamily="49" charset="-122"/>
              </a:rPr>
              <a:t>，扇区号</a:t>
            </a:r>
            <a:r>
              <a:rPr kumimoji="0" lang="en-US" altLang="zh-CN" dirty="0">
                <a:ea typeface="楷体_GB2312" pitchFamily="49" charset="-122"/>
              </a:rPr>
              <a:t>k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每个柱面有 </a:t>
            </a:r>
            <a:r>
              <a:rPr kumimoji="0" lang="en-US" altLang="zh-CN" dirty="0">
                <a:ea typeface="楷体_GB2312" pitchFamily="49" charset="-122"/>
              </a:rPr>
              <a:t>t</a:t>
            </a:r>
            <a:r>
              <a:rPr kumimoji="0" lang="zh-CN" altLang="en-US" dirty="0">
                <a:ea typeface="楷体_GB2312" pitchFamily="49" charset="-122"/>
              </a:rPr>
              <a:t>个磁道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每个磁道有</a:t>
            </a:r>
            <a:r>
              <a:rPr kumimoji="0" lang="en-US" altLang="zh-CN" dirty="0">
                <a:ea typeface="楷体_GB2312" pitchFamily="49" charset="-122"/>
              </a:rPr>
              <a:t>s</a:t>
            </a:r>
            <a:r>
              <a:rPr kumimoji="0" lang="zh-CN" altLang="en-US" dirty="0">
                <a:ea typeface="楷体_GB2312" pitchFamily="49" charset="-122"/>
              </a:rPr>
              <a:t>个扇区</a:t>
            </a:r>
            <a:r>
              <a:rPr kumimoji="0" lang="zh-CN" altLang="zh-CN" dirty="0">
                <a:ea typeface="楷体_GB2312" pitchFamily="49" charset="-122"/>
              </a:rPr>
              <a:t> 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en-US" altLang="zh-CN" dirty="0">
                <a:ea typeface="楷体_GB2312" pitchFamily="49" charset="-122"/>
              </a:rPr>
              <a:t>b=</a:t>
            </a:r>
            <a:r>
              <a:rPr kumimoji="0" lang="en-US" altLang="zh-CN" dirty="0" err="1">
                <a:ea typeface="楷体_GB2312" pitchFamily="49" charset="-122"/>
              </a:rPr>
              <a:t>k+s</a:t>
            </a:r>
            <a:r>
              <a:rPr kumimoji="0" lang="zh-CN" altLang="zh-CN" dirty="0"/>
              <a:t>×</a:t>
            </a:r>
            <a:r>
              <a:rPr kumimoji="0" lang="en-US" altLang="zh-CN" dirty="0"/>
              <a:t>(</a:t>
            </a:r>
            <a:r>
              <a:rPr kumimoji="0" lang="en-US" altLang="zh-CN" dirty="0" err="1"/>
              <a:t>j+i</a:t>
            </a:r>
            <a:r>
              <a:rPr kumimoji="0" lang="en-US" altLang="zh-CN" dirty="0"/>
              <a:t> </a:t>
            </a:r>
            <a:r>
              <a:rPr kumimoji="0" lang="zh-CN" altLang="zh-CN" dirty="0"/>
              <a:t>×</a:t>
            </a:r>
            <a:r>
              <a:rPr kumimoji="0" lang="en-US" altLang="zh-CN" dirty="0"/>
              <a:t>t)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en-US" altLang="zh-CN" dirty="0" err="1"/>
              <a:t>i</a:t>
            </a:r>
            <a:r>
              <a:rPr kumimoji="0" lang="en-US" altLang="zh-CN" dirty="0"/>
              <a:t>=[b/(s </a:t>
            </a:r>
            <a:r>
              <a:rPr kumimoji="0" lang="zh-CN" altLang="zh-CN" dirty="0"/>
              <a:t>×</a:t>
            </a:r>
            <a:r>
              <a:rPr kumimoji="0" lang="en-US" altLang="zh-CN" dirty="0"/>
              <a:t>t)]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en-US" altLang="zh-CN" dirty="0"/>
              <a:t>j=[(b mod (s </a:t>
            </a:r>
            <a:r>
              <a:rPr kumimoji="0" lang="zh-CN" altLang="zh-CN" dirty="0"/>
              <a:t>×</a:t>
            </a:r>
            <a:r>
              <a:rPr kumimoji="0" lang="en-US" altLang="zh-CN" dirty="0"/>
              <a:t>t))/s]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en-US" altLang="zh-CN" dirty="0"/>
              <a:t>k=[(b mod (s </a:t>
            </a:r>
            <a:r>
              <a:rPr kumimoji="0" lang="zh-CN" altLang="zh-CN" dirty="0"/>
              <a:t>×</a:t>
            </a:r>
            <a:r>
              <a:rPr kumimoji="0" lang="en-US" altLang="zh-CN" dirty="0"/>
              <a:t>t)) mod s]</a:t>
            </a:r>
            <a:endParaRPr kumimoji="0" lang="zh-CN" altLang="zh-CN" dirty="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9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9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9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9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9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9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99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99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99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99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990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90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4.6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磁盘存储器的管理</a:t>
            </a:r>
          </a:p>
        </p:txBody>
      </p:sp>
      <p:sp>
        <p:nvSpPr>
          <p:cNvPr id="854019" name="Rectangle 3"/>
          <p:cNvSpPr>
            <a:spLocks/>
          </p:cNvSpPr>
          <p:nvPr/>
        </p:nvSpPr>
        <p:spPr bwMode="auto">
          <a:xfrm>
            <a:off x="34925" y="1092200"/>
            <a:ext cx="91090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磁盘访问时间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en-US" altLang="zh-CN" dirty="0">
              <a:ea typeface="楷体_GB2312" pitchFamily="49" charset="-122"/>
            </a:endParaRPr>
          </a:p>
        </p:txBody>
      </p:sp>
      <p:graphicFrame>
        <p:nvGraphicFramePr>
          <p:cNvPr id="5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1701279"/>
              </p:ext>
            </p:extLst>
          </p:nvPr>
        </p:nvGraphicFramePr>
        <p:xfrm>
          <a:off x="1043608" y="1700808"/>
          <a:ext cx="7067128" cy="4310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4.6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磁盘存储器的管理</a:t>
            </a:r>
          </a:p>
        </p:txBody>
      </p:sp>
      <p:sp>
        <p:nvSpPr>
          <p:cNvPr id="991235" name="Rectangle 3"/>
          <p:cNvSpPr>
            <a:spLocks/>
          </p:cNvSpPr>
          <p:nvPr/>
        </p:nvSpPr>
        <p:spPr bwMode="auto">
          <a:xfrm>
            <a:off x="107950" y="1092200"/>
            <a:ext cx="903605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寻道时间</a:t>
            </a:r>
            <a:r>
              <a:rPr kumimoji="0" lang="en-US" altLang="zh-CN" sz="2800" dirty="0" err="1">
                <a:ea typeface="黑体" pitchFamily="49" charset="-122"/>
              </a:rPr>
              <a:t>T</a:t>
            </a:r>
            <a:r>
              <a:rPr kumimoji="0" lang="en-US" altLang="zh-CN" sz="2800" baseline="-25000" dirty="0" err="1">
                <a:ea typeface="黑体" pitchFamily="49" charset="-122"/>
              </a:rPr>
              <a:t>s</a:t>
            </a:r>
            <a:endParaRPr kumimoji="0" lang="en-US" altLang="zh-CN" sz="2800" baseline="-25000" dirty="0">
              <a:ea typeface="黑体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zh-CN" dirty="0">
                <a:ea typeface="楷体_GB2312" pitchFamily="49" charset="-122"/>
              </a:rPr>
              <a:t>磁头移动到指定柱面/磁道上所经历的时间</a:t>
            </a:r>
            <a:r>
              <a:rPr kumimoji="0" lang="zh-CN" altLang="en-US" dirty="0">
                <a:ea typeface="楷体_GB2312" pitchFamily="49" charset="-122"/>
              </a:rPr>
              <a:t>，</a:t>
            </a:r>
            <a:r>
              <a:rPr kumimoji="0" lang="zh-CN" altLang="zh-CN" dirty="0">
                <a:ea typeface="楷体_GB2312" pitchFamily="49" charset="-122"/>
              </a:rPr>
              <a:t>是启动磁臂的时间s与磁头移动n条磁道所花费的时间之和： 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zh-CN" altLang="zh-CN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zh-CN" dirty="0">
                <a:ea typeface="楷体_GB2312" pitchFamily="49" charset="-122"/>
              </a:rPr>
              <a:t>m是一常数，与磁盘驱动器的速度有关</a:t>
            </a:r>
            <a:endParaRPr kumimoji="0" lang="zh-CN" altLang="en-US" dirty="0">
              <a:ea typeface="楷体_GB2312" pitchFamily="49" charset="-122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zh-CN" dirty="0">
                <a:ea typeface="楷体_GB2312" pitchFamily="49" charset="-122"/>
              </a:rPr>
              <a:t>一般磁盘，m=0.2</a:t>
            </a:r>
            <a:endParaRPr kumimoji="0" lang="en-US" altLang="zh-CN" dirty="0">
              <a:ea typeface="楷体_GB2312" pitchFamily="49" charset="-122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zh-CN" dirty="0">
                <a:ea typeface="楷体_GB2312" pitchFamily="49" charset="-122"/>
              </a:rPr>
              <a:t>高速磁盘，m≤0.1</a:t>
            </a:r>
            <a:endParaRPr kumimoji="0" lang="en-US" altLang="zh-CN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en-US" altLang="zh-CN" dirty="0">
                <a:ea typeface="楷体_GB2312" pitchFamily="49" charset="-122"/>
              </a:rPr>
              <a:t>s≈2 </a:t>
            </a:r>
            <a:r>
              <a:rPr kumimoji="0" lang="en-US" altLang="zh-CN" dirty="0" err="1">
                <a:ea typeface="楷体_GB2312" pitchFamily="49" charset="-122"/>
              </a:rPr>
              <a:t>ms</a:t>
            </a:r>
            <a:endParaRPr kumimoji="0" lang="en-US" altLang="zh-CN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zh-CN" dirty="0">
                <a:ea typeface="楷体_GB2312" pitchFamily="49" charset="-122"/>
              </a:rPr>
              <a:t>一般的温盘，</a:t>
            </a:r>
            <a:r>
              <a:rPr kumimoji="0" lang="en-US" altLang="zh-CN" dirty="0">
                <a:ea typeface="楷体_GB2312" pitchFamily="49" charset="-122"/>
              </a:rPr>
              <a:t>T</a:t>
            </a:r>
            <a:r>
              <a:rPr kumimoji="0" lang="en-US" altLang="zh-CN" baseline="-25000" dirty="0">
                <a:ea typeface="楷体_GB2312" pitchFamily="49" charset="-122"/>
              </a:rPr>
              <a:t>s</a:t>
            </a:r>
            <a:r>
              <a:rPr kumimoji="0" lang="en-US" altLang="zh-CN" dirty="0">
                <a:ea typeface="楷体_GB2312" pitchFamily="49" charset="-122"/>
              </a:rPr>
              <a:t>≈5</a:t>
            </a:r>
            <a:r>
              <a:rPr kumimoji="0" lang="zh-CN" altLang="en-US" dirty="0">
                <a:ea typeface="楷体_GB2312" pitchFamily="49" charset="-122"/>
              </a:rPr>
              <a:t>～</a:t>
            </a:r>
            <a:r>
              <a:rPr kumimoji="0" lang="en-US" altLang="zh-CN" dirty="0">
                <a:ea typeface="楷体_GB2312" pitchFamily="49" charset="-122"/>
              </a:rPr>
              <a:t>30 </a:t>
            </a:r>
            <a:r>
              <a:rPr kumimoji="0" lang="en-US" altLang="zh-CN" dirty="0" err="1">
                <a:ea typeface="楷体_GB2312" pitchFamily="49" charset="-122"/>
              </a:rPr>
              <a:t>ms</a:t>
            </a:r>
            <a:r>
              <a:rPr kumimoji="0" lang="zh-CN" altLang="zh-CN" dirty="0">
                <a:ea typeface="楷体_GB2312" pitchFamily="49" charset="-122"/>
              </a:rPr>
              <a:t>。 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en-US" altLang="zh-CN" dirty="0">
              <a:ea typeface="楷体_GB2312" pitchFamily="49" charset="-122"/>
            </a:endParaRPr>
          </a:p>
        </p:txBody>
      </p:sp>
      <p:sp>
        <p:nvSpPr>
          <p:cNvPr id="991236" name="Text Box 5"/>
          <p:cNvSpPr txBox="1">
            <a:spLocks noChangeArrowheads="1"/>
          </p:cNvSpPr>
          <p:nvPr/>
        </p:nvSpPr>
        <p:spPr bwMode="auto">
          <a:xfrm>
            <a:off x="3348038" y="2405063"/>
            <a:ext cx="24590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en-US" altLang="zh-CN" sz="2800" i="1" dirty="0" err="1">
                <a:latin typeface="Arial" pitchFamily="34" charset="0"/>
                <a:ea typeface="华文细黑" pitchFamily="2" charset="-122"/>
              </a:rPr>
              <a:t>T</a:t>
            </a:r>
            <a:r>
              <a:rPr kumimoji="0" lang="en-US" altLang="zh-CN" sz="2800" baseline="-25000" dirty="0" err="1">
                <a:latin typeface="Arial" pitchFamily="34" charset="0"/>
                <a:ea typeface="华文细黑" pitchFamily="2" charset="-122"/>
              </a:rPr>
              <a:t>s</a:t>
            </a:r>
            <a:r>
              <a:rPr kumimoji="0" lang="en-US" altLang="zh-CN" sz="2800" dirty="0">
                <a:latin typeface="Arial" pitchFamily="34" charset="0"/>
                <a:ea typeface="华文细黑" pitchFamily="2" charset="-122"/>
              </a:rPr>
              <a:t> = </a:t>
            </a:r>
            <a:r>
              <a:rPr kumimoji="0" lang="en-US" altLang="zh-CN" sz="2800" i="1" dirty="0">
                <a:latin typeface="Arial" pitchFamily="34" charset="0"/>
                <a:ea typeface="华文细黑" pitchFamily="2" charset="-122"/>
              </a:rPr>
              <a:t>m </a:t>
            </a:r>
            <a:r>
              <a:rPr kumimoji="0" lang="en-US" altLang="zh-CN" sz="2800" dirty="0">
                <a:latin typeface="宋体" pitchFamily="2" charset="-122"/>
                <a:ea typeface="华文细黑" pitchFamily="2" charset="-122"/>
              </a:rPr>
              <a:t>×</a:t>
            </a:r>
            <a:r>
              <a:rPr kumimoji="0" lang="en-US" altLang="zh-CN" sz="2800" i="1" dirty="0">
                <a:latin typeface="Arial" pitchFamily="34" charset="0"/>
                <a:ea typeface="华文细黑" pitchFamily="2" charset="-122"/>
              </a:rPr>
              <a:t>n </a:t>
            </a:r>
            <a:r>
              <a:rPr kumimoji="0" lang="en-US" altLang="zh-CN" sz="2800" dirty="0">
                <a:latin typeface="Arial" pitchFamily="34" charset="0"/>
                <a:ea typeface="华文细黑" pitchFamily="2" charset="-122"/>
              </a:rPr>
              <a:t>+s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91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9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9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9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9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9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99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99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99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4.6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磁盘存储器的管理</a:t>
            </a:r>
          </a:p>
        </p:txBody>
      </p:sp>
      <p:sp>
        <p:nvSpPr>
          <p:cNvPr id="855043" name="Rectangle 3"/>
          <p:cNvSpPr>
            <a:spLocks/>
          </p:cNvSpPr>
          <p:nvPr/>
        </p:nvSpPr>
        <p:spPr bwMode="auto">
          <a:xfrm>
            <a:off x="96838" y="1092200"/>
            <a:ext cx="9047162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旋转延迟时间</a:t>
            </a:r>
            <a:r>
              <a:rPr kumimoji="0" lang="en-US" altLang="zh-CN" sz="2800" dirty="0" err="1">
                <a:ea typeface="黑体" pitchFamily="49" charset="-122"/>
              </a:rPr>
              <a:t>T</a:t>
            </a:r>
            <a:r>
              <a:rPr kumimoji="0" lang="en-US" altLang="zh-CN" sz="2800" baseline="-25000" dirty="0" err="1">
                <a:ea typeface="黑体" pitchFamily="49" charset="-122"/>
              </a:rPr>
              <a:t>r</a:t>
            </a:r>
            <a:endParaRPr kumimoji="0" lang="zh-CN" altLang="zh-CN" sz="2800" baseline="-25000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指定扇区移动到磁头下所经历的时间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不同的磁盘类型中，旋转速度差别很大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软盘为</a:t>
            </a:r>
            <a:r>
              <a:rPr kumimoji="0" lang="en-US" altLang="zh-CN" dirty="0">
                <a:ea typeface="楷体_GB2312" pitchFamily="49" charset="-122"/>
              </a:rPr>
              <a:t>300 rpm</a:t>
            </a:r>
            <a:r>
              <a:rPr kumimoji="0" lang="zh-CN" altLang="en-US" dirty="0">
                <a:ea typeface="楷体_GB2312" pitchFamily="49" charset="-122"/>
              </a:rPr>
              <a:t>，硬盘一般为</a:t>
            </a:r>
            <a:r>
              <a:rPr kumimoji="0" lang="en-US" altLang="zh-CN" dirty="0">
                <a:ea typeface="楷体_GB2312" pitchFamily="49" charset="-122"/>
              </a:rPr>
              <a:t>5400</a:t>
            </a:r>
            <a:r>
              <a:rPr kumimoji="0" lang="zh-CN" altLang="en-US" dirty="0">
                <a:ea typeface="楷体_GB2312" pitchFamily="49" charset="-122"/>
              </a:rPr>
              <a:t>～</a:t>
            </a:r>
            <a:r>
              <a:rPr kumimoji="0" lang="en-US" altLang="zh-CN" dirty="0">
                <a:ea typeface="楷体_GB2312" pitchFamily="49" charset="-122"/>
              </a:rPr>
              <a:t>7200 rpm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如硬盘旋转速度为</a:t>
            </a:r>
            <a:r>
              <a:rPr kumimoji="0" lang="en-US" altLang="zh-CN" dirty="0">
                <a:ea typeface="楷体_GB2312" pitchFamily="49" charset="-122"/>
              </a:rPr>
              <a:t>15 000 rpm</a:t>
            </a:r>
            <a:r>
              <a:rPr kumimoji="0" lang="zh-CN" altLang="en-US" dirty="0">
                <a:ea typeface="楷体_GB2312" pitchFamily="49" charset="-122"/>
              </a:rPr>
              <a:t>，平均旋转延迟时间</a:t>
            </a:r>
            <a:r>
              <a:rPr kumimoji="0" lang="en-US" altLang="zh-CN" dirty="0" err="1">
                <a:ea typeface="楷体_GB2312" pitchFamily="49" charset="-122"/>
              </a:rPr>
              <a:t>Tr</a:t>
            </a:r>
            <a:r>
              <a:rPr kumimoji="0" lang="zh-CN" altLang="en-US" dirty="0">
                <a:ea typeface="楷体_GB2312" pitchFamily="49" charset="-122"/>
              </a:rPr>
              <a:t>为：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                         </a:t>
            </a:r>
            <a:r>
              <a:rPr kumimoji="0" lang="en-US" altLang="zh-CN" b="1" dirty="0">
                <a:solidFill>
                  <a:srgbClr val="FF0000"/>
                </a:solidFill>
                <a:ea typeface="楷体_GB2312" pitchFamily="49" charset="-122"/>
              </a:rPr>
              <a:t>2 </a:t>
            </a:r>
            <a:r>
              <a:rPr kumimoji="0" lang="en-US" altLang="zh-CN" b="1" dirty="0" err="1">
                <a:solidFill>
                  <a:srgbClr val="FF0000"/>
                </a:solidFill>
                <a:ea typeface="楷体_GB2312" pitchFamily="49" charset="-122"/>
              </a:rPr>
              <a:t>ms</a:t>
            </a:r>
            <a:endParaRPr kumimoji="0" lang="en-US" altLang="zh-CN" b="1" dirty="0">
              <a:solidFill>
                <a:srgbClr val="FF0000"/>
              </a:solidFill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en-US" altLang="zh-CN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en-US" altLang="zh-CN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en-US" altLang="zh-CN" dirty="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5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5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5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5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5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5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5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5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85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4.1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系统</a:t>
            </a:r>
          </a:p>
        </p:txBody>
      </p:sp>
      <p:sp>
        <p:nvSpPr>
          <p:cNvPr id="877571" name="Rectangle 3"/>
          <p:cNvSpPr>
            <a:spLocks/>
          </p:cNvSpPr>
          <p:nvPr/>
        </p:nvSpPr>
        <p:spPr bwMode="auto">
          <a:xfrm>
            <a:off x="73025" y="1052513"/>
            <a:ext cx="903605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设备控制器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与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设备之间的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接口</a:t>
            </a: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可控制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一个</a:t>
            </a:r>
            <a:r>
              <a:rPr kumimoji="0" lang="zh-CN" altLang="en-US" dirty="0">
                <a:ea typeface="楷体_GB2312" pitchFamily="49" charset="-122"/>
              </a:rPr>
              <a:t>或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多个</a:t>
            </a:r>
            <a:r>
              <a:rPr kumimoji="0" lang="zh-CN" altLang="en-US" dirty="0">
                <a:ea typeface="楷体_GB2312" pitchFamily="49" charset="-122"/>
              </a:rPr>
              <a:t>设备</a:t>
            </a: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可编址</a:t>
            </a:r>
            <a:r>
              <a:rPr kumimoji="0" lang="zh-CN" altLang="en-US" dirty="0">
                <a:ea typeface="楷体_GB2312" pitchFamily="49" charset="-122"/>
              </a:rPr>
              <a:t>设备，设备地址与设备一一对应</a:t>
            </a:r>
          </a:p>
          <a:p>
            <a:pPr marL="342900" indent="-34290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设备控制器的基本功能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接收和识别命令</a:t>
            </a: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数据交换</a:t>
            </a: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标识和报告设备的状态</a:t>
            </a: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地址识别</a:t>
            </a: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数据缓冲</a:t>
            </a: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差错控制</a:t>
            </a:r>
          </a:p>
        </p:txBody>
      </p:sp>
      <p:graphicFrame>
        <p:nvGraphicFramePr>
          <p:cNvPr id="4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201391"/>
              </p:ext>
            </p:extLst>
          </p:nvPr>
        </p:nvGraphicFramePr>
        <p:xfrm>
          <a:off x="3337520" y="3068960"/>
          <a:ext cx="5806480" cy="3056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7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7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7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7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7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7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7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7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7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7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87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87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87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87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87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87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877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877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877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877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877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877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4.6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磁盘存储器的管理</a:t>
            </a:r>
          </a:p>
        </p:txBody>
      </p:sp>
      <p:sp>
        <p:nvSpPr>
          <p:cNvPr id="856067" name="Rectangle 3"/>
          <p:cNvSpPr>
            <a:spLocks/>
          </p:cNvSpPr>
          <p:nvPr/>
        </p:nvSpPr>
        <p:spPr bwMode="auto">
          <a:xfrm>
            <a:off x="0" y="1052513"/>
            <a:ext cx="91440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传输时间</a:t>
            </a:r>
            <a:r>
              <a:rPr kumimoji="0" lang="en-US" altLang="zh-CN" sz="2800" dirty="0" err="1">
                <a:ea typeface="黑体" pitchFamily="49" charset="-122"/>
              </a:rPr>
              <a:t>T</a:t>
            </a:r>
            <a:r>
              <a:rPr kumimoji="0" lang="en-US" altLang="zh-CN" sz="2800" baseline="-25000" dirty="0" err="1">
                <a:ea typeface="黑体" pitchFamily="49" charset="-122"/>
              </a:rPr>
              <a:t>t</a:t>
            </a:r>
            <a:endParaRPr kumimoji="0" lang="en-US" altLang="zh-CN" sz="2800" baseline="-25000" dirty="0">
              <a:ea typeface="黑体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zh-CN" dirty="0">
                <a:ea typeface="楷体_GB2312" pitchFamily="49" charset="-122"/>
              </a:rPr>
              <a:t>磁头进行读写数据所经历的时间。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zh-CN" dirty="0">
                <a:ea typeface="楷体_GB2312" pitchFamily="49" charset="-122"/>
              </a:rPr>
              <a:t>T</a:t>
            </a:r>
            <a:r>
              <a:rPr kumimoji="0" lang="zh-CN" altLang="zh-CN" baseline="-25000" dirty="0">
                <a:ea typeface="楷体_GB2312" pitchFamily="49" charset="-122"/>
              </a:rPr>
              <a:t>t</a:t>
            </a:r>
            <a:r>
              <a:rPr kumimoji="0" lang="zh-CN" altLang="zh-CN" dirty="0">
                <a:ea typeface="楷体_GB2312" pitchFamily="49" charset="-122"/>
              </a:rPr>
              <a:t>与每次所读/写的字节数b和旋转速度</a:t>
            </a:r>
            <a:r>
              <a:rPr kumimoji="0" lang="en-US" altLang="zh-CN" dirty="0">
                <a:ea typeface="楷体_GB2312" pitchFamily="49" charset="-122"/>
              </a:rPr>
              <a:t>r</a:t>
            </a:r>
            <a:r>
              <a:rPr kumimoji="0" lang="zh-CN" altLang="en-US" dirty="0">
                <a:ea typeface="楷体_GB2312" pitchFamily="49" charset="-122"/>
              </a:rPr>
              <a:t>、</a:t>
            </a:r>
            <a:r>
              <a:rPr kumimoji="0" lang="zh-CN" altLang="zh-CN" dirty="0">
                <a:ea typeface="楷体_GB2312" pitchFamily="49" charset="-122"/>
              </a:rPr>
              <a:t>一条磁道上的字节数</a:t>
            </a:r>
            <a:r>
              <a:rPr kumimoji="0" lang="en-US" altLang="zh-CN" dirty="0">
                <a:ea typeface="楷体_GB2312" pitchFamily="49" charset="-122"/>
              </a:rPr>
              <a:t>N</a:t>
            </a:r>
            <a:r>
              <a:rPr kumimoji="0" lang="zh-CN" altLang="zh-CN" dirty="0">
                <a:ea typeface="楷体_GB2312" pitchFamily="49" charset="-122"/>
              </a:rPr>
              <a:t>有关:</a:t>
            </a:r>
            <a:endParaRPr kumimoji="0" lang="en-US" altLang="zh-CN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en-US" altLang="zh-CN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en-US" altLang="zh-CN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en-US" altLang="zh-CN" dirty="0">
              <a:ea typeface="楷体_GB2312" pitchFamily="49" charset="-122"/>
            </a:endParaRPr>
          </a:p>
        </p:txBody>
      </p:sp>
      <p:graphicFrame>
        <p:nvGraphicFramePr>
          <p:cNvPr id="856072" name="Object 8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26396849"/>
              </p:ext>
            </p:extLst>
          </p:nvPr>
        </p:nvGraphicFramePr>
        <p:xfrm>
          <a:off x="3779837" y="3284984"/>
          <a:ext cx="158432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176" r:id="rId3" imgW="355446" imgH="279279" progId="Equation.3">
                  <p:embed/>
                </p:oleObj>
              </mc:Choice>
              <mc:Fallback>
                <p:oleObj r:id="rId3" imgW="355446" imgH="27927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7" y="3284984"/>
                        <a:ext cx="1584325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5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5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5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5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5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2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4.6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磁盘存储器的管理</a:t>
            </a:r>
          </a:p>
        </p:txBody>
      </p:sp>
      <p:sp>
        <p:nvSpPr>
          <p:cNvPr id="1029123" name="Rectangle 3"/>
          <p:cNvSpPr>
            <a:spLocks/>
          </p:cNvSpPr>
          <p:nvPr/>
        </p:nvSpPr>
        <p:spPr bwMode="auto">
          <a:xfrm>
            <a:off x="0" y="1052513"/>
            <a:ext cx="91440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磁盘访问时间比较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   考虑一个典型的磁盘，平均寻道时间为</a:t>
            </a:r>
            <a:r>
              <a:rPr kumimoji="0" lang="en-US" altLang="zh-CN" dirty="0">
                <a:ea typeface="楷体_GB2312" pitchFamily="49" charset="-122"/>
              </a:rPr>
              <a:t>4ms</a:t>
            </a:r>
            <a:r>
              <a:rPr kumimoji="0" lang="zh-CN" altLang="en-US" dirty="0">
                <a:ea typeface="楷体_GB2312" pitchFamily="49" charset="-122"/>
              </a:rPr>
              <a:t>，转速为</a:t>
            </a:r>
            <a:r>
              <a:rPr kumimoji="0" lang="en-US" altLang="zh-CN" dirty="0">
                <a:ea typeface="楷体_GB2312" pitchFamily="49" charset="-122"/>
              </a:rPr>
              <a:t>7500r/m</a:t>
            </a:r>
            <a:r>
              <a:rPr kumimoji="0" lang="zh-CN" altLang="en-US" dirty="0">
                <a:ea typeface="楷体_GB2312" pitchFamily="49" charset="-122"/>
              </a:rPr>
              <a:t>，每个磁道有</a:t>
            </a:r>
            <a:r>
              <a:rPr kumimoji="0" lang="en-US" altLang="zh-CN" dirty="0">
                <a:ea typeface="楷体_GB2312" pitchFamily="49" charset="-122"/>
              </a:rPr>
              <a:t>500</a:t>
            </a:r>
            <a:r>
              <a:rPr kumimoji="0" lang="zh-CN" altLang="en-US" dirty="0">
                <a:ea typeface="楷体_GB2312" pitchFamily="49" charset="-122"/>
              </a:rPr>
              <a:t>个扇区，每个扇区有</a:t>
            </a:r>
            <a:r>
              <a:rPr kumimoji="0" lang="en-US" altLang="zh-CN" dirty="0">
                <a:ea typeface="楷体_GB2312" pitchFamily="49" charset="-122"/>
              </a:rPr>
              <a:t>512</a:t>
            </a:r>
            <a:r>
              <a:rPr kumimoji="0" lang="zh-CN" altLang="en-US" dirty="0">
                <a:ea typeface="楷体_GB2312" pitchFamily="49" charset="-122"/>
              </a:rPr>
              <a:t>个字节。假设有一个文件存放在</a:t>
            </a:r>
            <a:r>
              <a:rPr kumimoji="0" lang="en-US" altLang="zh-CN" dirty="0">
                <a:ea typeface="楷体_GB2312" pitchFamily="49" charset="-122"/>
              </a:rPr>
              <a:t>2500</a:t>
            </a:r>
            <a:r>
              <a:rPr kumimoji="0" lang="zh-CN" altLang="en-US" dirty="0">
                <a:ea typeface="楷体_GB2312" pitchFamily="49" charset="-122"/>
              </a:rPr>
              <a:t>个扇区上，估算下列两种情况下读取该文件需要的时间。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（</a:t>
            </a:r>
            <a:r>
              <a:rPr kumimoji="0" lang="en-US" altLang="zh-CN" dirty="0">
                <a:ea typeface="楷体_GB2312" pitchFamily="49" charset="-122"/>
              </a:rPr>
              <a:t>1</a:t>
            </a:r>
            <a:r>
              <a:rPr kumimoji="0" lang="zh-CN" altLang="en-US" dirty="0">
                <a:ea typeface="楷体_GB2312" pitchFamily="49" charset="-122"/>
              </a:rPr>
              <a:t>）</a:t>
            </a:r>
            <a:r>
              <a:rPr kumimoji="0" lang="en-US" altLang="zh-CN" dirty="0">
                <a:ea typeface="楷体_GB2312" pitchFamily="49" charset="-122"/>
              </a:rPr>
              <a:t>2500</a:t>
            </a:r>
            <a:r>
              <a:rPr kumimoji="0" lang="zh-CN" altLang="en-US" dirty="0">
                <a:ea typeface="楷体_GB2312" pitchFamily="49" charset="-122"/>
              </a:rPr>
              <a:t>个扇区分别位于</a:t>
            </a:r>
            <a:r>
              <a:rPr kumimoji="0" lang="en-US" altLang="zh-CN" dirty="0">
                <a:ea typeface="楷体_GB2312" pitchFamily="49" charset="-122"/>
              </a:rPr>
              <a:t>5</a:t>
            </a:r>
            <a:r>
              <a:rPr kumimoji="0" lang="zh-CN" altLang="en-US" dirty="0">
                <a:ea typeface="楷体_GB2312" pitchFamily="49" charset="-122"/>
              </a:rPr>
              <a:t>个相邻磁道上，且文件按扇区顺序存放；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（</a:t>
            </a:r>
            <a:r>
              <a:rPr kumimoji="0" lang="en-US" altLang="zh-CN" dirty="0">
                <a:ea typeface="楷体_GB2312" pitchFamily="49" charset="-122"/>
              </a:rPr>
              <a:t>2</a:t>
            </a:r>
            <a:r>
              <a:rPr kumimoji="0" lang="zh-CN" altLang="en-US" dirty="0">
                <a:ea typeface="楷体_GB2312" pitchFamily="49" charset="-122"/>
              </a:rPr>
              <a:t>）</a:t>
            </a:r>
            <a:r>
              <a:rPr kumimoji="0" lang="en-US" altLang="zh-CN" dirty="0">
                <a:ea typeface="楷体_GB2312" pitchFamily="49" charset="-122"/>
              </a:rPr>
              <a:t>2500</a:t>
            </a:r>
            <a:r>
              <a:rPr kumimoji="0" lang="zh-CN" altLang="en-US" dirty="0">
                <a:ea typeface="楷体_GB2312" pitchFamily="49" charset="-122"/>
              </a:rPr>
              <a:t>个扇区随机分布。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  </a:t>
            </a:r>
          </a:p>
        </p:txBody>
      </p:sp>
      <p:sp>
        <p:nvSpPr>
          <p:cNvPr id="1029124" name="Text Box 4"/>
          <p:cNvSpPr txBox="1">
            <a:spLocks noChangeArrowheads="1"/>
          </p:cNvSpPr>
          <p:nvPr/>
        </p:nvSpPr>
        <p:spPr bwMode="auto">
          <a:xfrm>
            <a:off x="755650" y="4724400"/>
            <a:ext cx="59753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en-US" altLang="zh-CN" b="1" dirty="0">
                <a:solidFill>
                  <a:srgbClr val="FF0000"/>
                </a:solidFill>
              </a:rPr>
              <a:t>5*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4+4+8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en-US" altLang="zh-CN" b="1" dirty="0">
                <a:solidFill>
                  <a:srgbClr val="FF0000"/>
                </a:solidFill>
              </a:rPr>
              <a:t>=80ms=0.08s</a:t>
            </a:r>
          </a:p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</a:rPr>
              <a:t>  (2)   2500*(4+4+0.016)=20040ms=20.04s</a:t>
            </a:r>
          </a:p>
        </p:txBody>
      </p:sp>
      <p:sp>
        <p:nvSpPr>
          <p:cNvPr id="1029126" name="Text Box 6"/>
          <p:cNvSpPr txBox="1">
            <a:spLocks noChangeArrowheads="1"/>
          </p:cNvSpPr>
          <p:nvPr/>
        </p:nvSpPr>
        <p:spPr bwMode="auto">
          <a:xfrm>
            <a:off x="6443663" y="4689475"/>
            <a:ext cx="24844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b="1" i="1" dirty="0">
                <a:solidFill>
                  <a:schemeClr val="accent2"/>
                </a:solidFill>
              </a:rPr>
              <a:t>数据连续存储，有利于提高存取效率。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2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02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02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02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124" grpId="0"/>
      <p:bldP spid="1029126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4.6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磁盘存储器的管理</a:t>
            </a:r>
          </a:p>
        </p:txBody>
      </p:sp>
      <p:sp>
        <p:nvSpPr>
          <p:cNvPr id="992259" name="Rectangle 3"/>
          <p:cNvSpPr>
            <a:spLocks/>
          </p:cNvSpPr>
          <p:nvPr/>
        </p:nvSpPr>
        <p:spPr bwMode="auto">
          <a:xfrm>
            <a:off x="0" y="1052513"/>
            <a:ext cx="91440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磁盘访问时间的思考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磁盘中何谓“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连续存储</a:t>
            </a:r>
            <a:r>
              <a:rPr kumimoji="0" lang="zh-CN" altLang="en-US" dirty="0">
                <a:ea typeface="楷体_GB2312" pitchFamily="49" charset="-122"/>
              </a:rPr>
              <a:t>”？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 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同一磁道</a:t>
            </a:r>
            <a:r>
              <a:rPr kumimoji="0" lang="en-US" altLang="zh-CN" dirty="0">
                <a:ea typeface="楷体_GB2312" pitchFamily="49" charset="-122"/>
              </a:rPr>
              <a:t>-&gt;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同一柱面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上面的访问时间计算是否</a:t>
            </a:r>
            <a:r>
              <a:rPr kumimoji="0" lang="zh-CN" altLang="en-US" b="1" dirty="0">
                <a:solidFill>
                  <a:schemeClr val="hlink"/>
                </a:solidFill>
                <a:ea typeface="楷体_GB2312" pitchFamily="49" charset="-122"/>
              </a:rPr>
              <a:t>精确</a:t>
            </a:r>
            <a:r>
              <a:rPr kumimoji="0" lang="zh-CN" altLang="en-US" dirty="0">
                <a:ea typeface="楷体_GB2312" pitchFamily="49" charset="-122"/>
              </a:rPr>
              <a:t>？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 </a:t>
            </a:r>
            <a:r>
              <a:rPr kumimoji="0" lang="zh-CN" altLang="en-US" b="1" dirty="0">
                <a:solidFill>
                  <a:schemeClr val="hlink"/>
                </a:solidFill>
                <a:ea typeface="楷体_GB2312" pitchFamily="49" charset="-122"/>
              </a:rPr>
              <a:t>排队延迟时间</a:t>
            </a:r>
            <a:r>
              <a:rPr kumimoji="0" lang="zh-CN" altLang="en-US" dirty="0">
                <a:ea typeface="楷体_GB2312" pitchFamily="49" charset="-122"/>
              </a:rPr>
              <a:t>：发出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请求的进程须首先在队列中等待该设备可用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4.6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磁盘存储器的管理</a:t>
            </a:r>
          </a:p>
        </p:txBody>
      </p:sp>
      <p:sp>
        <p:nvSpPr>
          <p:cNvPr id="994307" name="Rectangle 3"/>
          <p:cNvSpPr>
            <a:spLocks/>
          </p:cNvSpPr>
          <p:nvPr/>
        </p:nvSpPr>
        <p:spPr bwMode="auto">
          <a:xfrm>
            <a:off x="0" y="1052513"/>
            <a:ext cx="91440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磁盘调度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先来先服务（</a:t>
            </a:r>
            <a:r>
              <a:rPr kumimoji="0" lang="en-US" altLang="zh-CN" dirty="0">
                <a:ea typeface="楷体_GB2312" pitchFamily="49" charset="-122"/>
              </a:rPr>
              <a:t>FCFS</a:t>
            </a:r>
            <a:r>
              <a:rPr kumimoji="0" lang="zh-CN" altLang="en-US" dirty="0">
                <a:ea typeface="楷体_GB2312" pitchFamily="49" charset="-122"/>
              </a:rPr>
              <a:t>）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最短寻道时间优先（</a:t>
            </a:r>
            <a:r>
              <a:rPr kumimoji="0" lang="en-US" altLang="zh-CN" dirty="0">
                <a:ea typeface="楷体_GB2312" pitchFamily="49" charset="-122"/>
              </a:rPr>
              <a:t>SSTF</a:t>
            </a:r>
            <a:r>
              <a:rPr kumimoji="0" lang="zh-CN" altLang="en-US" dirty="0">
                <a:ea typeface="楷体_GB2312" pitchFamily="49" charset="-122"/>
              </a:rPr>
              <a:t>）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扫描算法（</a:t>
            </a:r>
            <a:r>
              <a:rPr kumimoji="0" lang="en-US" altLang="zh-CN" dirty="0">
                <a:ea typeface="楷体_GB2312" pitchFamily="49" charset="-122"/>
              </a:rPr>
              <a:t>SCAN</a:t>
            </a:r>
            <a:r>
              <a:rPr kumimoji="0" lang="zh-CN" altLang="en-US" dirty="0">
                <a:ea typeface="楷体_GB2312" pitchFamily="49" charset="-122"/>
              </a:rPr>
              <a:t>）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循环扫描算法（</a:t>
            </a:r>
            <a:r>
              <a:rPr kumimoji="0" lang="en-US" altLang="zh-CN" dirty="0">
                <a:ea typeface="楷体_GB2312" pitchFamily="49" charset="-122"/>
              </a:rPr>
              <a:t>CSCAN</a:t>
            </a:r>
            <a:r>
              <a:rPr kumimoji="0" lang="zh-CN" altLang="en-US" dirty="0">
                <a:ea typeface="楷体_GB2312" pitchFamily="49" charset="-122"/>
              </a:rPr>
              <a:t>）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en-US" altLang="zh-CN" dirty="0">
                <a:ea typeface="楷体_GB2312" pitchFamily="49" charset="-122"/>
              </a:rPr>
              <a:t>Look &amp; C-Look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en-US" altLang="zh-CN" dirty="0" err="1">
                <a:ea typeface="楷体_GB2312" pitchFamily="49" charset="-122"/>
              </a:rPr>
              <a:t>NStepSCAN</a:t>
            </a:r>
            <a:endParaRPr kumimoji="0" lang="en-US" altLang="zh-CN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en-US" altLang="zh-CN" dirty="0">
                <a:ea typeface="楷体_GB2312" pitchFamily="49" charset="-122"/>
              </a:rPr>
              <a:t>FSCAN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9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9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9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9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9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9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99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99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先来先服务（</a:t>
            </a:r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FCFS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995331" name="Rectangle 3"/>
          <p:cNvSpPr>
            <a:spLocks/>
          </p:cNvSpPr>
          <p:nvPr/>
        </p:nvSpPr>
        <p:spPr bwMode="auto">
          <a:xfrm>
            <a:off x="0" y="1052513"/>
            <a:ext cx="91440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算法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sz="2800" dirty="0">
                <a:ea typeface="黑体" pitchFamily="49" charset="-122"/>
              </a:rPr>
              <a:t>        </a:t>
            </a:r>
            <a:r>
              <a:rPr kumimoji="0" lang="zh-CN" altLang="en-US" dirty="0">
                <a:ea typeface="楷体_GB2312" pitchFamily="49" charset="-122"/>
              </a:rPr>
              <a:t>根据进程请求访问磁盘的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先后</a:t>
            </a:r>
            <a:r>
              <a:rPr kumimoji="0" lang="zh-CN" altLang="en-US" dirty="0">
                <a:ea typeface="楷体_GB2312" pitchFamily="49" charset="-122"/>
              </a:rPr>
              <a:t>次序进行调度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优点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sz="2800" dirty="0">
                <a:ea typeface="黑体" pitchFamily="49" charset="-122"/>
              </a:rPr>
              <a:t>        </a:t>
            </a:r>
            <a:r>
              <a:rPr kumimoji="0" lang="zh-CN" altLang="en-US" dirty="0">
                <a:ea typeface="楷体_GB2312" pitchFamily="49" charset="-122"/>
              </a:rPr>
              <a:t>公平、简单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缺点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sz="2800" dirty="0">
                <a:ea typeface="黑体" pitchFamily="49" charset="-122"/>
              </a:rPr>
              <a:t>          </a:t>
            </a:r>
            <a:r>
              <a:rPr kumimoji="0" lang="zh-CN" altLang="en-US" dirty="0">
                <a:ea typeface="楷体_GB2312" pitchFamily="49" charset="-122"/>
              </a:rPr>
              <a:t>未对寻道进行优化，平均寻道时间较长，仅适合磁盘请求较少的场合。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9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9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9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9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9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99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9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9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99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先来先服务（</a:t>
            </a:r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FCFS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996355" name="Rectangle 3"/>
          <p:cNvSpPr>
            <a:spLocks/>
          </p:cNvSpPr>
          <p:nvPr/>
        </p:nvSpPr>
        <p:spPr bwMode="auto">
          <a:xfrm>
            <a:off x="0" y="1052513"/>
            <a:ext cx="91440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示例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endParaRPr kumimoji="0" lang="en-US" altLang="zh-CN" dirty="0">
              <a:ea typeface="楷体_GB2312" pitchFamily="49" charset="-122"/>
            </a:endParaRPr>
          </a:p>
        </p:txBody>
      </p:sp>
      <p:graphicFrame>
        <p:nvGraphicFramePr>
          <p:cNvPr id="996435" name="Group 83"/>
          <p:cNvGraphicFramePr>
            <a:graphicFrameLocks noGrp="1"/>
          </p:cNvGraphicFramePr>
          <p:nvPr/>
        </p:nvGraphicFramePr>
        <p:xfrm>
          <a:off x="1692275" y="1590675"/>
          <a:ext cx="5759450" cy="4502151"/>
        </p:xfrm>
        <a:graphic>
          <a:graphicData uri="http://schemas.openxmlformats.org/drawingml/2006/table">
            <a:tbl>
              <a:tblPr/>
              <a:tblGrid>
                <a:gridCol w="2879725"/>
                <a:gridCol w="2879725"/>
              </a:tblGrid>
              <a:tr h="346075">
                <a:tc gridSpan="2"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从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号磁道开始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92150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被访问的下</a:t>
                      </a:r>
                    </a:p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一个磁道号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移动距离</a:t>
                      </a:r>
                    </a:p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磁道数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55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45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58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39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18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21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90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72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160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70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150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38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112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184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dbl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146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dbl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 gridSpan="2"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平均寻道长度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: 55.3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dbl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9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最短寻道时间优先（</a:t>
            </a:r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SSTF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998403" name="Rectangle 3"/>
          <p:cNvSpPr>
            <a:spLocks/>
          </p:cNvSpPr>
          <p:nvPr/>
        </p:nvSpPr>
        <p:spPr bwMode="auto">
          <a:xfrm>
            <a:off x="0" y="1052513"/>
            <a:ext cx="91440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en-US" altLang="zh-CN" sz="2800" dirty="0">
                <a:ea typeface="黑体" pitchFamily="49" charset="-122"/>
              </a:rPr>
              <a:t>SSTF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en-US" altLang="zh-CN" sz="2800" dirty="0">
                <a:ea typeface="黑体" pitchFamily="49" charset="-122"/>
              </a:rPr>
              <a:t>        </a:t>
            </a:r>
            <a:r>
              <a:rPr kumimoji="0" lang="en-US" altLang="zh-CN" dirty="0">
                <a:ea typeface="楷体_GB2312" pitchFamily="49" charset="-122"/>
              </a:rPr>
              <a:t>Shortest Seek Time First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算法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sz="2800" dirty="0">
                <a:ea typeface="黑体" pitchFamily="49" charset="-122"/>
              </a:rPr>
              <a:t>        </a:t>
            </a:r>
            <a:r>
              <a:rPr kumimoji="0" lang="zh-CN" altLang="en-US" dirty="0">
                <a:ea typeface="楷体_GB2312" pitchFamily="49" charset="-122"/>
              </a:rPr>
              <a:t>优先调度与当前磁头所在的磁道距离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最近</a:t>
            </a:r>
            <a:r>
              <a:rPr kumimoji="0" lang="zh-CN" altLang="en-US" dirty="0">
                <a:ea typeface="楷体_GB2312" pitchFamily="49" charset="-122"/>
              </a:rPr>
              <a:t>的请求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优点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sz="2800" dirty="0">
                <a:ea typeface="黑体" pitchFamily="49" charset="-122"/>
              </a:rPr>
              <a:t>        </a:t>
            </a:r>
            <a:r>
              <a:rPr kumimoji="0" lang="zh-CN" altLang="en-US" dirty="0">
                <a:ea typeface="楷体_GB2312" pitchFamily="49" charset="-122"/>
              </a:rPr>
              <a:t>比</a:t>
            </a:r>
            <a:r>
              <a:rPr kumimoji="0" lang="en-US" altLang="zh-CN" dirty="0">
                <a:ea typeface="楷体_GB2312" pitchFamily="49" charset="-122"/>
              </a:rPr>
              <a:t>FCFS</a:t>
            </a:r>
            <a:r>
              <a:rPr kumimoji="0" lang="zh-CN" altLang="en-US" dirty="0">
                <a:ea typeface="楷体_GB2312" pitchFamily="49" charset="-122"/>
              </a:rPr>
              <a:t>减少了平均寻道时间，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性能较高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缺点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sz="2800" dirty="0">
                <a:ea typeface="黑体" pitchFamily="49" charset="-122"/>
              </a:rPr>
              <a:t>          </a:t>
            </a:r>
            <a:r>
              <a:rPr kumimoji="0" lang="zh-CN" altLang="en-US" dirty="0">
                <a:ea typeface="楷体_GB2312" pitchFamily="49" charset="-122"/>
              </a:rPr>
              <a:t>本质上等同</a:t>
            </a:r>
            <a:r>
              <a:rPr kumimoji="0" lang="en-US" altLang="zh-CN" dirty="0">
                <a:ea typeface="楷体_GB2312" pitchFamily="49" charset="-122"/>
              </a:rPr>
              <a:t>SPF/SJF</a:t>
            </a:r>
            <a:r>
              <a:rPr kumimoji="0" lang="zh-CN" altLang="en-US" dirty="0">
                <a:ea typeface="楷体_GB2312" pitchFamily="49" charset="-122"/>
              </a:rPr>
              <a:t>调度，与</a:t>
            </a:r>
            <a:r>
              <a:rPr kumimoji="0" lang="en-US" altLang="zh-CN" dirty="0">
                <a:ea typeface="楷体_GB2312" pitchFamily="49" charset="-122"/>
              </a:rPr>
              <a:t>SPF/SJF</a:t>
            </a:r>
            <a:r>
              <a:rPr kumimoji="0" lang="zh-CN" altLang="en-US" dirty="0">
                <a:ea typeface="楷体_GB2312" pitchFamily="49" charset="-122"/>
              </a:rPr>
              <a:t>调度一样，它可能导致一些请求长时间得不到服务，即出现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饥饿</a:t>
            </a:r>
            <a:r>
              <a:rPr kumimoji="0" lang="zh-CN" altLang="en-US" dirty="0">
                <a:ea typeface="楷体_GB2312" pitchFamily="49" charset="-122"/>
              </a:rPr>
              <a:t>现象。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最短寻道时间优先（</a:t>
            </a:r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SSTF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999427" name="Rectangle 3"/>
          <p:cNvSpPr>
            <a:spLocks/>
          </p:cNvSpPr>
          <p:nvPr/>
        </p:nvSpPr>
        <p:spPr bwMode="auto">
          <a:xfrm>
            <a:off x="0" y="1052513"/>
            <a:ext cx="91440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示例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sz="2800" dirty="0">
                <a:ea typeface="黑体" pitchFamily="49" charset="-122"/>
              </a:rPr>
              <a:t>        </a:t>
            </a:r>
            <a:endParaRPr kumimoji="0" lang="zh-CN" altLang="en-US" dirty="0">
              <a:ea typeface="楷体_GB2312" pitchFamily="49" charset="-122"/>
            </a:endParaRPr>
          </a:p>
        </p:txBody>
      </p:sp>
      <p:sp>
        <p:nvSpPr>
          <p:cNvPr id="999428" name="矩形 7"/>
          <p:cNvSpPr>
            <a:spLocks noChangeArrowheads="1"/>
          </p:cNvSpPr>
          <p:nvPr/>
        </p:nvSpPr>
        <p:spPr bwMode="auto">
          <a:xfrm>
            <a:off x="468313" y="1989138"/>
            <a:ext cx="1633537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dirty="0">
                <a:latin typeface="Arial" pitchFamily="34" charset="0"/>
                <a:ea typeface="华文细黑" pitchFamily="2" charset="-122"/>
              </a:rPr>
              <a:t>当前：</a:t>
            </a:r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100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55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58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39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18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90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160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150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38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184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886075" y="1196975"/>
          <a:ext cx="5862638" cy="4897440"/>
        </p:xfrm>
        <a:graphic>
          <a:graphicData uri="http://schemas.openxmlformats.org/drawingml/2006/table">
            <a:tbl>
              <a:tblPr/>
              <a:tblGrid>
                <a:gridCol w="2930525"/>
                <a:gridCol w="2932113"/>
              </a:tblGrid>
              <a:tr h="377825">
                <a:tc gridSpan="2"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从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</a:t>
                      </a: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号磁道开始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被访问的下</a:t>
                      </a:r>
                      <a:endParaRPr kumimoji="0" 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一个磁道号</a:t>
                      </a:r>
                      <a:endParaRPr kumimoji="0" 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移动距离</a:t>
                      </a:r>
                      <a:endParaRPr kumimoji="0" 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磁道数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90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58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32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55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39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16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38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18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150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132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160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184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dbl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24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dbl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 gridSpan="2"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平均寻道长度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: 27.5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dbl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9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9428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扫描算法（SCAN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1001475" name="Rectangle 3"/>
          <p:cNvSpPr>
            <a:spLocks/>
          </p:cNvSpPr>
          <p:nvPr/>
        </p:nvSpPr>
        <p:spPr bwMode="auto">
          <a:xfrm>
            <a:off x="0" y="1052513"/>
            <a:ext cx="91440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算法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总是从磁头当前位置开始，沿磁头的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移动方向</a:t>
            </a:r>
            <a:r>
              <a:rPr kumimoji="0" lang="zh-CN" altLang="en-US" dirty="0">
                <a:ea typeface="楷体_GB2312" pitchFamily="49" charset="-122"/>
              </a:rPr>
              <a:t>去选择离当前磁头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最近</a:t>
            </a:r>
            <a:r>
              <a:rPr kumimoji="0" lang="zh-CN" altLang="en-US" dirty="0">
                <a:ea typeface="楷体_GB2312" pitchFamily="49" charset="-122"/>
              </a:rPr>
              <a:t>的那个柱面的请求；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若沿磁头的方向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无请求</a:t>
            </a:r>
            <a:r>
              <a:rPr kumimoji="0" lang="zh-CN" altLang="en-US" dirty="0">
                <a:ea typeface="楷体_GB2312" pitchFamily="49" charset="-122"/>
              </a:rPr>
              <a:t>访问时，就移动至该方向的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最末</a:t>
            </a:r>
            <a:r>
              <a:rPr kumimoji="0" lang="zh-CN" altLang="en-US" dirty="0">
                <a:ea typeface="楷体_GB2312" pitchFamily="49" charset="-122"/>
              </a:rPr>
              <a:t>端，然后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改变</a:t>
            </a:r>
            <a:r>
              <a:rPr kumimoji="0" lang="zh-CN" altLang="en-US" dirty="0">
                <a:ea typeface="楷体_GB2312" pitchFamily="49" charset="-122"/>
              </a:rPr>
              <a:t>磁头的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移动方向</a:t>
            </a:r>
            <a:r>
              <a:rPr kumimoji="0" lang="zh-CN" altLang="en-US" dirty="0">
                <a:ea typeface="楷体_GB2312" pitchFamily="49" charset="-122"/>
              </a:rPr>
              <a:t>。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优点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sz="2800" dirty="0">
                <a:ea typeface="黑体" pitchFamily="49" charset="-122"/>
              </a:rPr>
              <a:t>        </a:t>
            </a:r>
            <a:r>
              <a:rPr kumimoji="0" lang="zh-CN" altLang="en-US" dirty="0">
                <a:ea typeface="楷体_GB2312" pitchFamily="49" charset="-122"/>
              </a:rPr>
              <a:t>解决了</a:t>
            </a:r>
            <a:r>
              <a:rPr kumimoji="0" lang="en-US" altLang="zh-CN" dirty="0">
                <a:ea typeface="楷体_GB2312" pitchFamily="49" charset="-122"/>
              </a:rPr>
              <a:t>SSTF</a:t>
            </a:r>
            <a:r>
              <a:rPr kumimoji="0" lang="zh-CN" altLang="en-US" dirty="0">
                <a:ea typeface="楷体_GB2312" pitchFamily="49" charset="-122"/>
              </a:rPr>
              <a:t>算法的饥饿问题，性能较好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缺点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sz="2800" dirty="0">
                <a:ea typeface="黑体" pitchFamily="49" charset="-122"/>
              </a:rPr>
              <a:t>          </a:t>
            </a:r>
            <a:r>
              <a:rPr kumimoji="0" lang="zh-CN" altLang="en-US" dirty="0">
                <a:ea typeface="楷体_GB2312" pitchFamily="49" charset="-122"/>
              </a:rPr>
              <a:t>存在一个请求刚好错过而需要等待很长时间的问题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0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0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0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0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0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0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0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0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0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00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扫描算法（SCAN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1002499" name="Rectangle 3"/>
          <p:cNvSpPr>
            <a:spLocks/>
          </p:cNvSpPr>
          <p:nvPr/>
        </p:nvSpPr>
        <p:spPr bwMode="auto">
          <a:xfrm>
            <a:off x="0" y="1052513"/>
            <a:ext cx="91440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示例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sz="2800" dirty="0">
                <a:ea typeface="黑体" pitchFamily="49" charset="-122"/>
              </a:rPr>
              <a:t>        </a:t>
            </a:r>
            <a:endParaRPr kumimoji="0" lang="zh-CN" altLang="en-US" dirty="0">
              <a:ea typeface="楷体_GB2312" pitchFamily="49" charset="-122"/>
            </a:endParaRPr>
          </a:p>
        </p:txBody>
      </p:sp>
      <p:sp>
        <p:nvSpPr>
          <p:cNvPr id="1002500" name="矩形 7"/>
          <p:cNvSpPr>
            <a:spLocks noChangeArrowheads="1"/>
          </p:cNvSpPr>
          <p:nvPr/>
        </p:nvSpPr>
        <p:spPr bwMode="auto">
          <a:xfrm>
            <a:off x="468313" y="1989138"/>
            <a:ext cx="1633537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dirty="0">
                <a:latin typeface="Arial" pitchFamily="34" charset="0"/>
                <a:ea typeface="华文细黑" pitchFamily="2" charset="-122"/>
              </a:rPr>
              <a:t>当前：</a:t>
            </a:r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100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55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58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39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18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90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160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150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38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184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153746935"/>
              </p:ext>
            </p:extLst>
          </p:nvPr>
        </p:nvGraphicFramePr>
        <p:xfrm>
          <a:off x="2679700" y="1268413"/>
          <a:ext cx="6464300" cy="4752977"/>
        </p:xfrm>
        <a:graphic>
          <a:graphicData uri="http://schemas.openxmlformats.org/drawingml/2006/table">
            <a:tbl>
              <a:tblPr/>
              <a:tblGrid>
                <a:gridCol w="3360738"/>
                <a:gridCol w="3103562"/>
              </a:tblGrid>
              <a:tr h="365125">
                <a:tc gridSpan="2"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从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100#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磁道开始，向磁道号增加方向访问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被访问的下</a:t>
                      </a:r>
                      <a:endParaRPr kumimoji="0" 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一个磁道号</a:t>
                      </a:r>
                      <a:endParaRPr kumimoji="0" 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移动距离</a:t>
                      </a:r>
                      <a:endParaRPr kumimoji="0" 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磁道数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150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50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160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184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24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90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94+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？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58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32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55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39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16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38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18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dbl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dbl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 gridSpan="2"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平均寻道长度：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27.8+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？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dbl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0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250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4.1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系统</a:t>
            </a:r>
          </a:p>
        </p:txBody>
      </p:sp>
      <p:sp>
        <p:nvSpPr>
          <p:cNvPr id="773123" name="Rectangle 3"/>
          <p:cNvSpPr>
            <a:spLocks/>
          </p:cNvSpPr>
          <p:nvPr/>
        </p:nvSpPr>
        <p:spPr bwMode="auto">
          <a:xfrm>
            <a:off x="71438" y="1054100"/>
            <a:ext cx="8893175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设备控制器的基本功能</a:t>
            </a:r>
            <a:r>
              <a:rPr kumimoji="0" lang="en-US" altLang="zh-CN" sz="2800" dirty="0">
                <a:latin typeface="黑体"/>
                <a:ea typeface="黑体" pitchFamily="49" charset="-122"/>
              </a:rPr>
              <a:t>——</a:t>
            </a:r>
            <a:r>
              <a:rPr kumimoji="0" lang="zh-CN" altLang="en-US" sz="2800" dirty="0">
                <a:ea typeface="楷体_GB2312" pitchFamily="49" charset="-122"/>
              </a:rPr>
              <a:t>接收和识别命令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接收和识别来自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的各种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命令和参数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b="1" dirty="0">
                <a:solidFill>
                  <a:schemeClr val="hlink"/>
                </a:solidFill>
                <a:ea typeface="楷体_GB2312" pitchFamily="49" charset="-122"/>
              </a:rPr>
              <a:t>寄存器</a:t>
            </a:r>
            <a:r>
              <a:rPr kumimoji="0" lang="zh-CN" altLang="en-US" dirty="0">
                <a:ea typeface="楷体_GB2312" pitchFamily="49" charset="-122"/>
              </a:rPr>
              <a:t>存放接收的命令和参数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b="1" dirty="0">
                <a:solidFill>
                  <a:schemeClr val="folHlink"/>
                </a:solidFill>
                <a:ea typeface="楷体_GB2312" pitchFamily="49" charset="-122"/>
              </a:rPr>
              <a:t>译码器</a:t>
            </a:r>
            <a:r>
              <a:rPr kumimoji="0" lang="zh-CN" altLang="en-US" dirty="0">
                <a:ea typeface="楷体_GB2312" pitchFamily="49" charset="-122"/>
              </a:rPr>
              <a:t>负责对命令和参数进行译码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如磁盘控制器可以接收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发来的</a:t>
            </a:r>
            <a:r>
              <a:rPr kumimoji="0" lang="en-US" altLang="zh-CN" dirty="0">
                <a:ea typeface="楷体_GB2312" pitchFamily="49" charset="-122"/>
              </a:rPr>
              <a:t>Read</a:t>
            </a:r>
            <a:r>
              <a:rPr kumimoji="0" lang="zh-CN" altLang="en-US" dirty="0">
                <a:ea typeface="楷体_GB2312" pitchFamily="49" charset="-122"/>
              </a:rPr>
              <a:t>、</a:t>
            </a:r>
            <a:r>
              <a:rPr kumimoji="0" lang="en-US" altLang="zh-CN" dirty="0">
                <a:ea typeface="楷体_GB2312" pitchFamily="49" charset="-122"/>
              </a:rPr>
              <a:t>Write</a:t>
            </a:r>
            <a:r>
              <a:rPr kumimoji="0" lang="zh-CN" altLang="en-US" dirty="0">
                <a:ea typeface="楷体_GB2312" pitchFamily="49" charset="-122"/>
              </a:rPr>
              <a:t>、</a:t>
            </a:r>
            <a:r>
              <a:rPr kumimoji="0" lang="en-US" altLang="zh-CN" dirty="0">
                <a:ea typeface="楷体_GB2312" pitchFamily="49" charset="-122"/>
              </a:rPr>
              <a:t>Format</a:t>
            </a:r>
            <a:r>
              <a:rPr kumimoji="0" lang="zh-CN" altLang="en-US" dirty="0">
                <a:ea typeface="楷体_GB2312" pitchFamily="49" charset="-122"/>
              </a:rPr>
              <a:t>等</a:t>
            </a:r>
            <a:r>
              <a:rPr kumimoji="0" lang="en-US" altLang="zh-CN" dirty="0">
                <a:ea typeface="楷体_GB2312" pitchFamily="49" charset="-122"/>
              </a:rPr>
              <a:t>15</a:t>
            </a:r>
            <a:r>
              <a:rPr kumimoji="0" lang="zh-CN" altLang="en-US" dirty="0">
                <a:ea typeface="楷体_GB2312" pitchFamily="49" charset="-122"/>
              </a:rPr>
              <a:t>条不同的命令及参数。 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设备控制器的基本功能</a:t>
            </a:r>
            <a:r>
              <a:rPr kumimoji="0" lang="en-US" altLang="zh-CN" sz="2800" dirty="0">
                <a:latin typeface="黑体"/>
                <a:ea typeface="黑体" pitchFamily="49" charset="-122"/>
              </a:rPr>
              <a:t>——</a:t>
            </a:r>
            <a:r>
              <a:rPr kumimoji="0" lang="zh-CN" altLang="en-US" sz="2800" dirty="0">
                <a:ea typeface="楷体_GB2312" pitchFamily="49" charset="-122"/>
              </a:rPr>
              <a:t>数据交换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实现</a:t>
            </a:r>
            <a:r>
              <a:rPr kumimoji="0" lang="en-US" altLang="zh-CN" b="1" dirty="0">
                <a:solidFill>
                  <a:srgbClr val="FF0000"/>
                </a:solidFill>
                <a:ea typeface="楷体_GB2312" pitchFamily="49" charset="-122"/>
              </a:rPr>
              <a:t>CPU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与控制器之间</a:t>
            </a:r>
            <a:r>
              <a:rPr kumimoji="0" lang="zh-CN" altLang="en-US" dirty="0">
                <a:ea typeface="楷体_GB2312" pitchFamily="49" charset="-122"/>
              </a:rPr>
              <a:t>的数据交换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实现</a:t>
            </a:r>
            <a:r>
              <a:rPr kumimoji="0" lang="zh-CN" altLang="en-US" b="1" dirty="0">
                <a:solidFill>
                  <a:schemeClr val="hlink"/>
                </a:solidFill>
                <a:ea typeface="楷体_GB2312" pitchFamily="49" charset="-122"/>
              </a:rPr>
              <a:t>控制器与设备之间</a:t>
            </a:r>
            <a:r>
              <a:rPr kumimoji="0" lang="zh-CN" altLang="en-US" dirty="0">
                <a:ea typeface="楷体_GB2312" pitchFamily="49" charset="-122"/>
              </a:rPr>
              <a:t>的数据交换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设置</a:t>
            </a:r>
            <a:r>
              <a:rPr kumimoji="0" lang="zh-CN" altLang="en-US" b="1" dirty="0">
                <a:solidFill>
                  <a:schemeClr val="folHlink"/>
                </a:solidFill>
                <a:ea typeface="楷体_GB2312" pitchFamily="49" charset="-122"/>
              </a:rPr>
              <a:t>数据寄存器</a:t>
            </a:r>
            <a:r>
              <a:rPr kumimoji="0" lang="zh-CN" altLang="en-US" dirty="0">
                <a:ea typeface="楷体_GB2312" pitchFamily="49" charset="-122"/>
              </a:rPr>
              <a:t>存放数据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en-US" altLang="zh-CN" dirty="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7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7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7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7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7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7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7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7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7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7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7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7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77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7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77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77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循环</a:t>
            </a:r>
            <a:r>
              <a:rPr kumimoji="0" lang="en-US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扫描算法（</a:t>
            </a:r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CScan,Circular SCAN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1004547" name="Rectangle 3"/>
          <p:cNvSpPr>
            <a:spLocks/>
          </p:cNvSpPr>
          <p:nvPr/>
        </p:nvSpPr>
        <p:spPr bwMode="auto">
          <a:xfrm>
            <a:off x="0" y="1052513"/>
            <a:ext cx="91440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算法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磁头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单向移动</a:t>
            </a:r>
            <a:r>
              <a:rPr kumimoji="0" lang="zh-CN" altLang="en-US" dirty="0">
                <a:ea typeface="楷体_GB2312" pitchFamily="49" charset="-122"/>
              </a:rPr>
              <a:t>，如自里向外移动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从磁头当前位置开始，沿磁头的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移动方向</a:t>
            </a:r>
            <a:r>
              <a:rPr kumimoji="0" lang="zh-CN" altLang="en-US" dirty="0">
                <a:ea typeface="楷体_GB2312" pitchFamily="49" charset="-122"/>
              </a:rPr>
              <a:t>去选择离当前磁头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最近</a:t>
            </a:r>
            <a:r>
              <a:rPr kumimoji="0" lang="zh-CN" altLang="en-US" dirty="0">
                <a:ea typeface="楷体_GB2312" pitchFamily="49" charset="-122"/>
              </a:rPr>
              <a:t>的那个柱面的请求；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若沿磁头的方向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无请求</a:t>
            </a:r>
            <a:r>
              <a:rPr kumimoji="0" lang="zh-CN" altLang="en-US" dirty="0">
                <a:ea typeface="楷体_GB2312" pitchFamily="49" charset="-122"/>
              </a:rPr>
              <a:t>访问时，就移动至该方向的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最末</a:t>
            </a:r>
            <a:r>
              <a:rPr kumimoji="0" lang="zh-CN" altLang="en-US" dirty="0">
                <a:ea typeface="楷体_GB2312" pitchFamily="49" charset="-122"/>
              </a:rPr>
              <a:t>端，</a:t>
            </a:r>
            <a:r>
              <a:rPr kumimoji="0" lang="zh-CN" altLang="en-US" dirty="0" smtClean="0">
                <a:ea typeface="楷体_GB2312" pitchFamily="49" charset="-122"/>
              </a:rPr>
              <a:t>然后直接回到</a:t>
            </a:r>
            <a:r>
              <a:rPr kumimoji="0"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相反方向末端</a:t>
            </a:r>
            <a:r>
              <a:rPr kumimoji="0" lang="zh-CN" altLang="en-US" dirty="0" smtClean="0">
                <a:ea typeface="楷体_GB2312" pitchFamily="49" charset="-122"/>
              </a:rPr>
              <a:t>的磁道，并再次开始扫描。</a:t>
            </a:r>
            <a:endParaRPr kumimoji="0" lang="zh-CN" altLang="en-US" dirty="0">
              <a:ea typeface="楷体_GB2312" pitchFamily="49" charset="-122"/>
            </a:endParaRP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优点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sz="2800" dirty="0">
                <a:ea typeface="黑体" pitchFamily="49" charset="-122"/>
              </a:rPr>
              <a:t>           </a:t>
            </a:r>
            <a:r>
              <a:rPr kumimoji="0" lang="zh-CN" altLang="en-US" dirty="0">
                <a:ea typeface="楷体_GB2312" pitchFamily="49" charset="-122"/>
              </a:rPr>
              <a:t>兼顾较好的寻道性能和防止饥饿现象，同时减少了一个请求可能等待的最长时间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缺点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sz="2800" dirty="0">
                <a:ea typeface="黑体" pitchFamily="49" charset="-122"/>
              </a:rPr>
              <a:t>          </a:t>
            </a:r>
            <a:r>
              <a:rPr kumimoji="0" lang="zh-CN" altLang="en-US" dirty="0">
                <a:ea typeface="楷体_GB2312" pitchFamily="49" charset="-122"/>
              </a:rPr>
              <a:t>可能出现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磁臂黏着</a:t>
            </a:r>
            <a:r>
              <a:rPr kumimoji="0" lang="zh-CN" altLang="en-US" dirty="0">
                <a:ea typeface="楷体_GB2312" pitchFamily="49" charset="-122"/>
              </a:rPr>
              <a:t>现象</a:t>
            </a:r>
            <a:r>
              <a:rPr kumimoji="0" lang="en-US" altLang="zh-CN" dirty="0">
                <a:ea typeface="楷体_GB2312" pitchFamily="49" charset="-122"/>
              </a:rPr>
              <a:t>——</a:t>
            </a:r>
            <a:r>
              <a:rPr kumimoji="0" lang="zh-CN" altLang="en-US" dirty="0">
                <a:ea typeface="楷体_GB2312" pitchFamily="49" charset="-122"/>
              </a:rPr>
              <a:t>磁头停留在某处不动的情况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0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0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0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0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0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0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0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0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00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00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00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00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标题 1"/>
          <p:cNvSpPr>
            <a:spLocks/>
          </p:cNvSpPr>
          <p:nvPr/>
        </p:nvSpPr>
        <p:spPr bwMode="auto">
          <a:xfrm>
            <a:off x="145032" y="44450"/>
            <a:ext cx="903548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zh-CN" altLang="en-US" sz="4000" b="1" dirty="0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循环</a:t>
            </a:r>
            <a:r>
              <a:rPr kumimoji="0" lang="en-US" altLang="en-US" sz="4000" b="1" dirty="0" err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扫描算法（</a:t>
            </a:r>
            <a:r>
              <a:rPr kumimoji="0" lang="en-US" altLang="zh-CN" sz="4000" b="1" dirty="0" err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C</a:t>
            </a:r>
            <a:r>
              <a:rPr kumimoji="0" lang="en-US" altLang="en-US" sz="4000" b="1" dirty="0" err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SCAN</a:t>
            </a:r>
            <a:r>
              <a:rPr kumimoji="0" lang="en-US" altLang="zh-CN" sz="4000" b="1" dirty="0" err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,Circular</a:t>
            </a:r>
            <a:r>
              <a:rPr kumimoji="0" lang="en-US" altLang="zh-CN" sz="4000" b="1" dirty="0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 SCAN</a:t>
            </a:r>
            <a:r>
              <a:rPr kumimoji="0" lang="zh-CN" altLang="en-US" sz="4000" b="1" dirty="0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1005571" name="Rectangle 3"/>
          <p:cNvSpPr>
            <a:spLocks/>
          </p:cNvSpPr>
          <p:nvPr/>
        </p:nvSpPr>
        <p:spPr bwMode="auto">
          <a:xfrm>
            <a:off x="0" y="1052513"/>
            <a:ext cx="91440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示例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sz="2800" dirty="0">
                <a:ea typeface="黑体" pitchFamily="49" charset="-122"/>
              </a:rPr>
              <a:t>        </a:t>
            </a:r>
            <a:endParaRPr kumimoji="0" lang="zh-CN" altLang="en-US" dirty="0">
              <a:ea typeface="楷体_GB2312" pitchFamily="49" charset="-122"/>
            </a:endParaRPr>
          </a:p>
        </p:txBody>
      </p:sp>
      <p:sp>
        <p:nvSpPr>
          <p:cNvPr id="1005572" name="矩形 7"/>
          <p:cNvSpPr>
            <a:spLocks noChangeArrowheads="1"/>
          </p:cNvSpPr>
          <p:nvPr/>
        </p:nvSpPr>
        <p:spPr bwMode="auto">
          <a:xfrm>
            <a:off x="468313" y="1989138"/>
            <a:ext cx="1633537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dirty="0">
                <a:latin typeface="Arial" pitchFamily="34" charset="0"/>
                <a:ea typeface="华文细黑" pitchFamily="2" charset="-122"/>
              </a:rPr>
              <a:t>当前：</a:t>
            </a:r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100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55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58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39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18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90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160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150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38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184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387235"/>
              </p:ext>
            </p:extLst>
          </p:nvPr>
        </p:nvGraphicFramePr>
        <p:xfrm>
          <a:off x="3060700" y="1500188"/>
          <a:ext cx="5759450" cy="4592641"/>
        </p:xfrm>
        <a:graphic>
          <a:graphicData uri="http://schemas.openxmlformats.org/drawingml/2006/table">
            <a:tbl>
              <a:tblPr/>
              <a:tblGrid>
                <a:gridCol w="2727325"/>
                <a:gridCol w="3032125"/>
              </a:tblGrid>
              <a:tr h="354013">
                <a:tc gridSpan="2"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从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100#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磁道开始，向磁道号增加方向访问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06438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被访问的下</a:t>
                      </a:r>
                      <a:endParaRPr kumimoji="0" 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一个磁道号</a:t>
                      </a:r>
                      <a:endParaRPr kumimoji="0" 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移动距离</a:t>
                      </a:r>
                      <a:endParaRPr kumimoji="0" 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磁道数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150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50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160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184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24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18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166+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？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38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39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55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16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58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90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dbl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32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dbl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 gridSpan="2"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平均寻道长度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: 35.8+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？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dbl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0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5572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6548" name="Group 2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01875"/>
              </p:ext>
            </p:extLst>
          </p:nvPr>
        </p:nvGraphicFramePr>
        <p:xfrm>
          <a:off x="4645025" y="981075"/>
          <a:ext cx="2087563" cy="5151759"/>
        </p:xfrm>
        <a:graphic>
          <a:graphicData uri="http://schemas.openxmlformats.org/drawingml/2006/table">
            <a:tbl>
              <a:tblPr/>
              <a:tblGrid>
                <a:gridCol w="1127125"/>
                <a:gridCol w="960438"/>
              </a:tblGrid>
              <a:tr h="522288">
                <a:tc gridSpan="2"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SCAN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下一个磁道号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移动距离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160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184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24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94+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？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58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32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55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39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16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38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18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dbl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dbl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 gridSpan="2"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平均寻道长度：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27.8+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？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dbl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36628" name="Group 3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827010"/>
              </p:ext>
            </p:extLst>
          </p:nvPr>
        </p:nvGraphicFramePr>
        <p:xfrm>
          <a:off x="6948488" y="982663"/>
          <a:ext cx="2087562" cy="5151759"/>
        </p:xfrm>
        <a:graphic>
          <a:graphicData uri="http://schemas.openxmlformats.org/drawingml/2006/table">
            <a:tbl>
              <a:tblPr/>
              <a:tblGrid>
                <a:gridCol w="1127125"/>
                <a:gridCol w="960437"/>
              </a:tblGrid>
              <a:tr h="522288">
                <a:tc gridSpan="2"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CSCAN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下一个磁道号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移动距离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160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184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24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18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166+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？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38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39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55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16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58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dbl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32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dbl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 gridSpan="2"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平均寻道长度：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35.8+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？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dbl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36711" name="Group 4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722425"/>
              </p:ext>
            </p:extLst>
          </p:nvPr>
        </p:nvGraphicFramePr>
        <p:xfrm>
          <a:off x="2411413" y="981075"/>
          <a:ext cx="2087562" cy="5151759"/>
        </p:xfrm>
        <a:graphic>
          <a:graphicData uri="http://schemas.openxmlformats.org/drawingml/2006/table">
            <a:tbl>
              <a:tblPr/>
              <a:tblGrid>
                <a:gridCol w="1127125"/>
                <a:gridCol w="960437"/>
              </a:tblGrid>
              <a:tr h="522288">
                <a:tc gridSpan="2"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SSTF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下一个磁道号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移动距离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58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32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55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39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16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38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18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132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160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184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dbl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24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dbl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 gridSpan="2"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平均寻道长度：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27.5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dbl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36754" name="Group 4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987271"/>
              </p:ext>
            </p:extLst>
          </p:nvPr>
        </p:nvGraphicFramePr>
        <p:xfrm>
          <a:off x="179388" y="984250"/>
          <a:ext cx="2087562" cy="5151759"/>
        </p:xfrm>
        <a:graphic>
          <a:graphicData uri="http://schemas.openxmlformats.org/drawingml/2006/table">
            <a:tbl>
              <a:tblPr/>
              <a:tblGrid>
                <a:gridCol w="1127125"/>
                <a:gridCol w="960437"/>
              </a:tblGrid>
              <a:tr h="522288">
                <a:tc gridSpan="2"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FCFS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下一个磁道号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移动距离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55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45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58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39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18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21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72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160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38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112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184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dbl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146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dbl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 gridSpan="2"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平均寻道长度：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55.3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dbl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36755" name="矩形 7"/>
          <p:cNvSpPr>
            <a:spLocks noChangeArrowheads="1"/>
          </p:cNvSpPr>
          <p:nvPr/>
        </p:nvSpPr>
        <p:spPr bwMode="auto">
          <a:xfrm>
            <a:off x="250825" y="195263"/>
            <a:ext cx="8137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sz="1800" b="1" dirty="0">
                <a:latin typeface="Arial" pitchFamily="34" charset="0"/>
                <a:ea typeface="华文细黑" pitchFamily="2" charset="-122"/>
              </a:rPr>
              <a:t>当前：</a:t>
            </a:r>
            <a:r>
              <a:rPr kumimoji="0" lang="en-US" altLang="zh-CN" sz="1800" b="1" dirty="0">
                <a:latin typeface="Arial" pitchFamily="34" charset="0"/>
                <a:ea typeface="华文细黑" pitchFamily="2" charset="-122"/>
              </a:rPr>
              <a:t>100</a:t>
            </a:r>
          </a:p>
          <a:p>
            <a:pPr algn="l"/>
            <a:r>
              <a:rPr kumimoji="0" lang="zh-CN" altLang="en-US" sz="1800" b="1" dirty="0">
                <a:latin typeface="Arial" pitchFamily="34" charset="0"/>
                <a:ea typeface="华文细黑" pitchFamily="2" charset="-122"/>
              </a:rPr>
              <a:t>请求序列：</a:t>
            </a:r>
            <a:r>
              <a:rPr kumimoji="0" lang="en-US" altLang="zh-CN" sz="1800" b="1" dirty="0">
                <a:latin typeface="Arial" pitchFamily="34" charset="0"/>
                <a:ea typeface="华文细黑" pitchFamily="2" charset="-122"/>
              </a:rPr>
              <a:t>55</a:t>
            </a:r>
            <a:r>
              <a:rPr kumimoji="0" lang="zh-CN" altLang="en-US" sz="1800" b="1" dirty="0">
                <a:latin typeface="Arial" pitchFamily="34" charset="0"/>
                <a:ea typeface="华文细黑" pitchFamily="2" charset="-122"/>
              </a:rPr>
              <a:t>、</a:t>
            </a:r>
            <a:r>
              <a:rPr kumimoji="0" lang="en-US" altLang="zh-CN" sz="1800" b="1" dirty="0">
                <a:latin typeface="Arial" pitchFamily="34" charset="0"/>
                <a:ea typeface="华文细黑" pitchFamily="2" charset="-122"/>
              </a:rPr>
              <a:t>58</a:t>
            </a:r>
            <a:r>
              <a:rPr kumimoji="0" lang="zh-CN" altLang="en-US" sz="1800" b="1" dirty="0">
                <a:latin typeface="Arial" pitchFamily="34" charset="0"/>
                <a:ea typeface="华文细黑" pitchFamily="2" charset="-122"/>
              </a:rPr>
              <a:t>、</a:t>
            </a:r>
            <a:r>
              <a:rPr kumimoji="0" lang="en-US" altLang="zh-CN" sz="1800" b="1" dirty="0">
                <a:latin typeface="Arial" pitchFamily="34" charset="0"/>
                <a:ea typeface="华文细黑" pitchFamily="2" charset="-122"/>
              </a:rPr>
              <a:t>39</a:t>
            </a:r>
            <a:r>
              <a:rPr kumimoji="0" lang="zh-CN" altLang="en-US" sz="1800" b="1" dirty="0">
                <a:latin typeface="Arial" pitchFamily="34" charset="0"/>
                <a:ea typeface="华文细黑" pitchFamily="2" charset="-122"/>
              </a:rPr>
              <a:t>、</a:t>
            </a:r>
            <a:r>
              <a:rPr kumimoji="0" lang="en-US" altLang="zh-CN" sz="1800" b="1" dirty="0">
                <a:latin typeface="Arial" pitchFamily="34" charset="0"/>
                <a:ea typeface="华文细黑" pitchFamily="2" charset="-122"/>
              </a:rPr>
              <a:t>18</a:t>
            </a:r>
            <a:r>
              <a:rPr kumimoji="0" lang="zh-CN" altLang="en-US" sz="1800" b="1" dirty="0">
                <a:latin typeface="Arial" pitchFamily="34" charset="0"/>
                <a:ea typeface="华文细黑" pitchFamily="2" charset="-122"/>
              </a:rPr>
              <a:t>、</a:t>
            </a:r>
            <a:r>
              <a:rPr kumimoji="0" lang="en-US" altLang="zh-CN" sz="1800" b="1" dirty="0">
                <a:latin typeface="Arial" pitchFamily="34" charset="0"/>
                <a:ea typeface="华文细黑" pitchFamily="2" charset="-122"/>
              </a:rPr>
              <a:t>90</a:t>
            </a:r>
            <a:r>
              <a:rPr kumimoji="0" lang="zh-CN" altLang="en-US" sz="1800" b="1" dirty="0">
                <a:latin typeface="Arial" pitchFamily="34" charset="0"/>
                <a:ea typeface="华文细黑" pitchFamily="2" charset="-122"/>
              </a:rPr>
              <a:t>、</a:t>
            </a:r>
            <a:r>
              <a:rPr kumimoji="0" lang="en-US" altLang="zh-CN" sz="1800" b="1" dirty="0">
                <a:latin typeface="Arial" pitchFamily="34" charset="0"/>
                <a:ea typeface="华文细黑" pitchFamily="2" charset="-122"/>
              </a:rPr>
              <a:t>160</a:t>
            </a:r>
            <a:r>
              <a:rPr kumimoji="0" lang="zh-CN" altLang="en-US" sz="1800" b="1" dirty="0">
                <a:latin typeface="Arial" pitchFamily="34" charset="0"/>
                <a:ea typeface="华文细黑" pitchFamily="2" charset="-122"/>
              </a:rPr>
              <a:t>、</a:t>
            </a:r>
            <a:r>
              <a:rPr kumimoji="0" lang="en-US" altLang="zh-CN" sz="1800" b="1" dirty="0">
                <a:latin typeface="Arial" pitchFamily="34" charset="0"/>
                <a:ea typeface="华文细黑" pitchFamily="2" charset="-122"/>
              </a:rPr>
              <a:t>150</a:t>
            </a:r>
            <a:r>
              <a:rPr kumimoji="0" lang="zh-CN" altLang="en-US" sz="1800" b="1" dirty="0">
                <a:latin typeface="Arial" pitchFamily="34" charset="0"/>
                <a:ea typeface="华文细黑" pitchFamily="2" charset="-122"/>
              </a:rPr>
              <a:t>、</a:t>
            </a:r>
            <a:r>
              <a:rPr kumimoji="0" lang="en-US" altLang="zh-CN" sz="1800" b="1" dirty="0">
                <a:latin typeface="Arial" pitchFamily="34" charset="0"/>
                <a:ea typeface="华文细黑" pitchFamily="2" charset="-122"/>
              </a:rPr>
              <a:t>38</a:t>
            </a:r>
            <a:r>
              <a:rPr kumimoji="0" lang="zh-CN" altLang="en-US" sz="1800" b="1" dirty="0">
                <a:latin typeface="Arial" pitchFamily="34" charset="0"/>
                <a:ea typeface="华文细黑" pitchFamily="2" charset="-122"/>
              </a:rPr>
              <a:t>、</a:t>
            </a:r>
            <a:r>
              <a:rPr kumimoji="0" lang="en-US" altLang="zh-CN" sz="1800" b="1" dirty="0">
                <a:latin typeface="Arial" pitchFamily="34" charset="0"/>
                <a:ea typeface="华文细黑" pitchFamily="2" charset="-122"/>
              </a:rPr>
              <a:t>184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3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3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36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36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3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3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36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36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36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36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扫描算法（</a:t>
            </a:r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Look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1038339" name="Rectangle 3"/>
          <p:cNvSpPr>
            <a:spLocks/>
          </p:cNvSpPr>
          <p:nvPr/>
        </p:nvSpPr>
        <p:spPr bwMode="auto">
          <a:xfrm>
            <a:off x="0" y="1052513"/>
            <a:ext cx="91440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算法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总是从磁头当前位置开始，沿磁头的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移动方向</a:t>
            </a:r>
            <a:r>
              <a:rPr kumimoji="0" lang="zh-CN" altLang="en-US" dirty="0">
                <a:ea typeface="楷体_GB2312" pitchFamily="49" charset="-122"/>
              </a:rPr>
              <a:t>去选择离当前磁头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最近</a:t>
            </a:r>
            <a:r>
              <a:rPr kumimoji="0" lang="zh-CN" altLang="en-US" dirty="0">
                <a:ea typeface="楷体_GB2312" pitchFamily="49" charset="-122"/>
              </a:rPr>
              <a:t>的那个柱面的请求；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若沿磁头的方向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无请求</a:t>
            </a:r>
            <a:r>
              <a:rPr kumimoji="0" lang="zh-CN" altLang="en-US" dirty="0">
                <a:ea typeface="楷体_GB2312" pitchFamily="49" charset="-122"/>
              </a:rPr>
              <a:t>访问时，就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改变</a:t>
            </a:r>
            <a:r>
              <a:rPr kumimoji="0" lang="zh-CN" altLang="en-US" dirty="0">
                <a:ea typeface="楷体_GB2312" pitchFamily="49" charset="-122"/>
              </a:rPr>
              <a:t>磁头的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移动方向</a:t>
            </a:r>
            <a:r>
              <a:rPr kumimoji="0" lang="zh-CN" altLang="en-US" dirty="0">
                <a:ea typeface="楷体_GB2312" pitchFamily="49" charset="-122"/>
              </a:rPr>
              <a:t>。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优点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sz="2800" dirty="0">
                <a:ea typeface="黑体" pitchFamily="49" charset="-122"/>
              </a:rPr>
              <a:t>        </a:t>
            </a:r>
            <a:r>
              <a:rPr kumimoji="0" lang="en-US" altLang="zh-CN" dirty="0">
                <a:ea typeface="楷体_GB2312" pitchFamily="49" charset="-122"/>
              </a:rPr>
              <a:t>Scan</a:t>
            </a:r>
            <a:r>
              <a:rPr kumimoji="0" lang="zh-CN" altLang="en-US" dirty="0">
                <a:ea typeface="楷体_GB2312" pitchFamily="49" charset="-122"/>
              </a:rPr>
              <a:t>的改进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缺点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sz="2800" dirty="0">
                <a:ea typeface="黑体" pitchFamily="49" charset="-122"/>
              </a:rPr>
              <a:t>          </a:t>
            </a:r>
            <a:r>
              <a:rPr kumimoji="0" lang="zh-CN" altLang="en-US" dirty="0">
                <a:ea typeface="楷体_GB2312" pitchFamily="49" charset="-122"/>
              </a:rPr>
              <a:t>存在一个请求刚好错过而需要等待很长时间的问题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3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3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3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3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3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3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3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3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3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038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2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扫描算法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（</a:t>
            </a:r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Look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1039363" name="Rectangle 3"/>
          <p:cNvSpPr>
            <a:spLocks/>
          </p:cNvSpPr>
          <p:nvPr/>
        </p:nvSpPr>
        <p:spPr bwMode="auto">
          <a:xfrm>
            <a:off x="0" y="1052513"/>
            <a:ext cx="91440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示例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sz="2800" dirty="0">
                <a:ea typeface="黑体" pitchFamily="49" charset="-122"/>
              </a:rPr>
              <a:t>        </a:t>
            </a:r>
            <a:endParaRPr kumimoji="0" lang="zh-CN" altLang="en-US" dirty="0">
              <a:ea typeface="楷体_GB2312" pitchFamily="49" charset="-122"/>
            </a:endParaRPr>
          </a:p>
        </p:txBody>
      </p:sp>
      <p:sp>
        <p:nvSpPr>
          <p:cNvPr id="1039364" name="矩形 7"/>
          <p:cNvSpPr>
            <a:spLocks noChangeArrowheads="1"/>
          </p:cNvSpPr>
          <p:nvPr/>
        </p:nvSpPr>
        <p:spPr bwMode="auto">
          <a:xfrm>
            <a:off x="468313" y="1989138"/>
            <a:ext cx="1633537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dirty="0">
                <a:latin typeface="Arial" pitchFamily="34" charset="0"/>
                <a:ea typeface="华文细黑" pitchFamily="2" charset="-122"/>
              </a:rPr>
              <a:t>当前：</a:t>
            </a:r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100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55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58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39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18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90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160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150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38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184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2309772645"/>
              </p:ext>
            </p:extLst>
          </p:nvPr>
        </p:nvGraphicFramePr>
        <p:xfrm>
          <a:off x="2356172" y="1268413"/>
          <a:ext cx="6464300" cy="4752977"/>
        </p:xfrm>
        <a:graphic>
          <a:graphicData uri="http://schemas.openxmlformats.org/drawingml/2006/table">
            <a:tbl>
              <a:tblPr/>
              <a:tblGrid>
                <a:gridCol w="3360738"/>
                <a:gridCol w="3103562"/>
              </a:tblGrid>
              <a:tr h="365125">
                <a:tc gridSpan="2"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从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100#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磁道开始，向磁道号增加方向访问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被访问的下</a:t>
                      </a:r>
                      <a:endParaRPr kumimoji="0" 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一个磁道号</a:t>
                      </a:r>
                      <a:endParaRPr kumimoji="0" 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移动距离</a:t>
                      </a:r>
                      <a:endParaRPr kumimoji="0" 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磁道数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150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50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160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184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24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90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94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58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32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55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39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16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38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18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dbl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dbl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 gridSpan="2"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平均寻道长度：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27.8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dbl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3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9364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386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循环</a:t>
            </a:r>
            <a:r>
              <a:rPr kumimoji="0" lang="en-US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扫描算法（</a:t>
            </a:r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C-Look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1040387" name="Rectangle 3"/>
          <p:cNvSpPr>
            <a:spLocks/>
          </p:cNvSpPr>
          <p:nvPr/>
        </p:nvSpPr>
        <p:spPr bwMode="auto">
          <a:xfrm>
            <a:off x="0" y="1052513"/>
            <a:ext cx="91440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算法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磁头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单向移动</a:t>
            </a:r>
            <a:r>
              <a:rPr kumimoji="0" lang="zh-CN" altLang="en-US" dirty="0">
                <a:ea typeface="楷体_GB2312" pitchFamily="49" charset="-122"/>
              </a:rPr>
              <a:t>，如自里向外移动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从磁头当前位置开始，沿磁头的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移动方向</a:t>
            </a:r>
            <a:r>
              <a:rPr kumimoji="0" lang="zh-CN" altLang="en-US" dirty="0">
                <a:ea typeface="楷体_GB2312" pitchFamily="49" charset="-122"/>
              </a:rPr>
              <a:t>去选择离当前磁头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最近</a:t>
            </a:r>
            <a:r>
              <a:rPr kumimoji="0" lang="zh-CN" altLang="en-US" dirty="0">
                <a:ea typeface="楷体_GB2312" pitchFamily="49" charset="-122"/>
              </a:rPr>
              <a:t>的那个柱面的请求；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若沿磁头的方向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无请求</a:t>
            </a:r>
            <a:r>
              <a:rPr kumimoji="0" lang="zh-CN" altLang="en-US" dirty="0">
                <a:ea typeface="楷体_GB2312" pitchFamily="49" charset="-122"/>
              </a:rPr>
              <a:t>访问时，磁头立即返回到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最里面的欲访问</a:t>
            </a:r>
            <a:r>
              <a:rPr kumimoji="0" lang="zh-CN" altLang="en-US" dirty="0">
                <a:ea typeface="楷体_GB2312" pitchFamily="49" charset="-122"/>
              </a:rPr>
              <a:t>的</a:t>
            </a:r>
            <a:r>
              <a:rPr kumimoji="0" lang="zh-CN" altLang="en-US" dirty="0" smtClean="0">
                <a:ea typeface="楷体_GB2312" pitchFamily="49" charset="-122"/>
              </a:rPr>
              <a:t>柱面。</a:t>
            </a:r>
            <a:endParaRPr kumimoji="0" lang="zh-CN" altLang="en-US" dirty="0">
              <a:ea typeface="楷体_GB2312" pitchFamily="49" charset="-122"/>
            </a:endParaRP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优点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sz="2800" dirty="0">
                <a:ea typeface="黑体" pitchFamily="49" charset="-122"/>
              </a:rPr>
              <a:t>           </a:t>
            </a:r>
            <a:r>
              <a:rPr kumimoji="0" lang="en-US" altLang="zh-CN" dirty="0" err="1">
                <a:ea typeface="楷体_GB2312" pitchFamily="49" charset="-122"/>
              </a:rPr>
              <a:t>CScan</a:t>
            </a:r>
            <a:r>
              <a:rPr kumimoji="0" lang="zh-CN" altLang="en-US" dirty="0">
                <a:ea typeface="楷体_GB2312" pitchFamily="49" charset="-122"/>
              </a:rPr>
              <a:t>的改进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缺点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sz="2800" dirty="0">
                <a:ea typeface="黑体" pitchFamily="49" charset="-122"/>
              </a:rPr>
              <a:t>          </a:t>
            </a:r>
            <a:r>
              <a:rPr kumimoji="0" lang="zh-CN" altLang="en-US" dirty="0">
                <a:ea typeface="楷体_GB2312" pitchFamily="49" charset="-122"/>
              </a:rPr>
              <a:t>可能出现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磁臂黏着</a:t>
            </a:r>
            <a:r>
              <a:rPr kumimoji="0" lang="zh-CN" altLang="en-US" dirty="0">
                <a:ea typeface="楷体_GB2312" pitchFamily="49" charset="-122"/>
              </a:rPr>
              <a:t>现象</a:t>
            </a:r>
            <a:r>
              <a:rPr kumimoji="0" lang="en-US" altLang="zh-CN" dirty="0">
                <a:ea typeface="楷体_GB2312" pitchFamily="49" charset="-122"/>
              </a:rPr>
              <a:t>——</a:t>
            </a:r>
            <a:r>
              <a:rPr kumimoji="0" lang="zh-CN" altLang="en-US" dirty="0">
                <a:ea typeface="楷体_GB2312" pitchFamily="49" charset="-122"/>
              </a:rPr>
              <a:t>磁头停留在某处不动的情况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4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4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4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4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4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4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4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4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04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04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04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04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0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循环</a:t>
            </a:r>
            <a:r>
              <a:rPr kumimoji="0" lang="en-US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扫描算法（</a:t>
            </a:r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C-Look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1041411" name="Rectangle 3"/>
          <p:cNvSpPr>
            <a:spLocks/>
          </p:cNvSpPr>
          <p:nvPr/>
        </p:nvSpPr>
        <p:spPr bwMode="auto">
          <a:xfrm>
            <a:off x="0" y="1052513"/>
            <a:ext cx="91440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示例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sz="2800" dirty="0">
                <a:ea typeface="黑体" pitchFamily="49" charset="-122"/>
              </a:rPr>
              <a:t>        </a:t>
            </a:r>
            <a:endParaRPr kumimoji="0" lang="zh-CN" altLang="en-US" dirty="0">
              <a:ea typeface="楷体_GB2312" pitchFamily="49" charset="-122"/>
            </a:endParaRPr>
          </a:p>
        </p:txBody>
      </p:sp>
      <p:sp>
        <p:nvSpPr>
          <p:cNvPr id="1041412" name="矩形 7"/>
          <p:cNvSpPr>
            <a:spLocks noChangeArrowheads="1"/>
          </p:cNvSpPr>
          <p:nvPr/>
        </p:nvSpPr>
        <p:spPr bwMode="auto">
          <a:xfrm>
            <a:off x="468313" y="1989138"/>
            <a:ext cx="1633537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dirty="0">
                <a:latin typeface="Arial" pitchFamily="34" charset="0"/>
                <a:ea typeface="华文细黑" pitchFamily="2" charset="-122"/>
              </a:rPr>
              <a:t>当前：</a:t>
            </a:r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100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55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58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39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18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90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160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150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38</a:t>
            </a:r>
          </a:p>
          <a:p>
            <a:pPr algn="l"/>
            <a:r>
              <a:rPr kumimoji="0" lang="en-US" altLang="zh-CN" dirty="0">
                <a:latin typeface="Arial" pitchFamily="34" charset="0"/>
                <a:ea typeface="华文细黑" pitchFamily="2" charset="-122"/>
              </a:rPr>
              <a:t>184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663259"/>
              </p:ext>
            </p:extLst>
          </p:nvPr>
        </p:nvGraphicFramePr>
        <p:xfrm>
          <a:off x="3060700" y="1500188"/>
          <a:ext cx="5759450" cy="4592641"/>
        </p:xfrm>
        <a:graphic>
          <a:graphicData uri="http://schemas.openxmlformats.org/drawingml/2006/table">
            <a:tbl>
              <a:tblPr/>
              <a:tblGrid>
                <a:gridCol w="2727325"/>
                <a:gridCol w="3032125"/>
              </a:tblGrid>
              <a:tr h="354013">
                <a:tc gridSpan="2"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从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100#</a:t>
                      </a: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磁道开始，向磁道号增加方向访问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06438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被访问的下</a:t>
                      </a:r>
                      <a:endParaRPr kumimoji="0" 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一个磁道号</a:t>
                      </a:r>
                      <a:endParaRPr kumimoji="0" 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移动距离</a:t>
                      </a:r>
                      <a:endParaRPr kumimoji="0" 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磁道数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150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50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160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184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24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18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166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38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39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55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16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58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90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dbl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32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dbl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 gridSpan="2">
                  <a:txBody>
                    <a:bodyPr/>
                    <a:lstStyle/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平均寻道长度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: 35.8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dbl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4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412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NStep</a:t>
            </a:r>
            <a:r>
              <a:rPr kumimoji="0" lang="en-US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SCAN</a:t>
            </a:r>
            <a:endParaRPr kumimoji="0" lang="en-US" altLang="zh-CN" sz="4000" b="1">
              <a:solidFill>
                <a:srgbClr val="FE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43459" name="Rectangle 3"/>
          <p:cNvSpPr>
            <a:spLocks/>
          </p:cNvSpPr>
          <p:nvPr/>
        </p:nvSpPr>
        <p:spPr bwMode="auto">
          <a:xfrm>
            <a:off x="0" y="1052513"/>
            <a:ext cx="91440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算法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将磁盘请求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队列分成</a:t>
            </a:r>
            <a:r>
              <a:rPr kumimoji="0" lang="zh-CN" altLang="en-US" dirty="0">
                <a:ea typeface="楷体_GB2312" pitchFamily="49" charset="-122"/>
              </a:rPr>
              <a:t>若干个长度为</a:t>
            </a:r>
            <a:r>
              <a:rPr kumimoji="0" lang="en-US" altLang="zh-CN" dirty="0">
                <a:ea typeface="楷体_GB2312" pitchFamily="49" charset="-122"/>
              </a:rPr>
              <a:t>N</a:t>
            </a:r>
            <a:r>
              <a:rPr kumimoji="0" lang="zh-CN" altLang="en-US" dirty="0">
                <a:ea typeface="楷体_GB2312" pitchFamily="49" charset="-122"/>
              </a:rPr>
              <a:t>的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子队列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磁盘调度将按</a:t>
            </a:r>
            <a:r>
              <a:rPr kumimoji="0" lang="en-US" altLang="zh-CN" b="1" dirty="0">
                <a:solidFill>
                  <a:srgbClr val="FF0000"/>
                </a:solidFill>
                <a:ea typeface="楷体_GB2312" pitchFamily="49" charset="-122"/>
              </a:rPr>
              <a:t>FCFS</a:t>
            </a:r>
            <a:r>
              <a:rPr kumimoji="0" lang="zh-CN" altLang="en-US" dirty="0">
                <a:ea typeface="楷体_GB2312" pitchFamily="49" charset="-122"/>
              </a:rPr>
              <a:t>算法依次处理这些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子队列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每处理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一个队列</a:t>
            </a:r>
            <a:r>
              <a:rPr kumimoji="0" lang="zh-CN" altLang="en-US" dirty="0">
                <a:ea typeface="楷体_GB2312" pitchFamily="49" charset="-122"/>
              </a:rPr>
              <a:t>时，采用</a:t>
            </a:r>
            <a:r>
              <a:rPr kumimoji="0" lang="en-US" altLang="zh-CN" b="1" dirty="0">
                <a:solidFill>
                  <a:srgbClr val="FF0000"/>
                </a:solidFill>
                <a:ea typeface="楷体_GB2312" pitchFamily="49" charset="-122"/>
              </a:rPr>
              <a:t>SCAN</a:t>
            </a:r>
            <a:r>
              <a:rPr kumimoji="0" lang="zh-CN" altLang="en-US" dirty="0">
                <a:ea typeface="楷体_GB2312" pitchFamily="49" charset="-122"/>
              </a:rPr>
              <a:t>算法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算法讨论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en-US" altLang="zh-CN" dirty="0">
                <a:ea typeface="楷体_GB2312" pitchFamily="49" charset="-122"/>
              </a:rPr>
              <a:t>N</a:t>
            </a:r>
            <a:r>
              <a:rPr kumimoji="0" lang="zh-CN" altLang="en-US" dirty="0">
                <a:ea typeface="楷体_GB2312" pitchFamily="49" charset="-122"/>
              </a:rPr>
              <a:t>很大</a:t>
            </a:r>
            <a:r>
              <a:rPr kumimoji="0" lang="en-US" altLang="zh-CN" dirty="0">
                <a:ea typeface="楷体_GB2312" pitchFamily="49" charset="-122"/>
              </a:rPr>
              <a:t>——SCAN</a:t>
            </a:r>
            <a:r>
              <a:rPr kumimoji="0" lang="zh-CN" altLang="en-US" dirty="0">
                <a:ea typeface="楷体_GB2312" pitchFamily="49" charset="-122"/>
              </a:rPr>
              <a:t>算法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en-US" altLang="zh-CN" dirty="0">
                <a:ea typeface="楷体_GB2312" pitchFamily="49" charset="-122"/>
              </a:rPr>
              <a:t>N=1</a:t>
            </a:r>
            <a:r>
              <a:rPr kumimoji="0" lang="zh-CN" altLang="en-US" dirty="0">
                <a:ea typeface="楷体_GB2312" pitchFamily="49" charset="-122"/>
              </a:rPr>
              <a:t>，每个队列仅一个请求</a:t>
            </a:r>
            <a:r>
              <a:rPr kumimoji="0" lang="en-US" altLang="zh-CN" dirty="0">
                <a:ea typeface="楷体_GB2312" pitchFamily="49" charset="-122"/>
              </a:rPr>
              <a:t>——FCFS</a:t>
            </a:r>
            <a:r>
              <a:rPr kumimoji="0" lang="zh-CN" altLang="en-US" dirty="0">
                <a:ea typeface="楷体_GB2312" pitchFamily="49" charset="-122"/>
              </a:rPr>
              <a:t>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F</a:t>
            </a:r>
            <a:r>
              <a:rPr kumimoji="0" lang="en-US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SCAN</a:t>
            </a:r>
            <a:endParaRPr kumimoji="0" lang="en-US" altLang="zh-CN" sz="4000" b="1">
              <a:solidFill>
                <a:srgbClr val="FE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044483" name="Rectangle 3"/>
          <p:cNvSpPr>
            <a:spLocks/>
          </p:cNvSpPr>
          <p:nvPr/>
        </p:nvSpPr>
        <p:spPr bwMode="auto">
          <a:xfrm>
            <a:off x="0" y="1052513"/>
            <a:ext cx="91440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算法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en-US" altLang="zh-CN" dirty="0" err="1">
                <a:ea typeface="楷体_GB2312" pitchFamily="49" charset="-122"/>
              </a:rPr>
              <a:t>NStepSCAN</a:t>
            </a:r>
            <a:r>
              <a:rPr kumimoji="0" lang="zh-CN" altLang="en-US" dirty="0">
                <a:ea typeface="楷体_GB2312" pitchFamily="49" charset="-122"/>
              </a:rPr>
              <a:t>算法的简化，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两个</a:t>
            </a:r>
            <a:r>
              <a:rPr kumimoji="0" lang="zh-CN" altLang="en-US" dirty="0">
                <a:ea typeface="楷体_GB2312" pitchFamily="49" charset="-122"/>
              </a:rPr>
              <a:t>队列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一个队列为当前所有请求磁盘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的进程组成</a:t>
            </a:r>
            <a:r>
              <a:rPr kumimoji="0" lang="en-US" altLang="zh-CN" dirty="0">
                <a:ea typeface="楷体_GB2312" pitchFamily="49" charset="-122"/>
              </a:rPr>
              <a:t>——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处理队列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在扫描期间，将新出现的所有请求磁盘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的进程，放入另一个等待处理的请求队列</a:t>
            </a:r>
            <a:r>
              <a:rPr kumimoji="0" lang="en-US" altLang="zh-CN" dirty="0">
                <a:ea typeface="楷体_GB2312" pitchFamily="49" charset="-122"/>
              </a:rPr>
              <a:t>——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等待队列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处理队列</a:t>
            </a:r>
            <a:r>
              <a:rPr kumimoji="0" lang="en-US" altLang="zh-CN" dirty="0">
                <a:ea typeface="楷体_GB2312" pitchFamily="49" charset="-122"/>
              </a:rPr>
              <a:t>——</a:t>
            </a:r>
            <a:r>
              <a:rPr kumimoji="0" lang="zh-CN" altLang="en-US" dirty="0">
                <a:ea typeface="楷体_GB2312" pitchFamily="49" charset="-122"/>
              </a:rPr>
              <a:t>采用</a:t>
            </a:r>
            <a:r>
              <a:rPr kumimoji="0" lang="en-US" altLang="zh-CN" dirty="0">
                <a:ea typeface="楷体_GB2312" pitchFamily="49" charset="-122"/>
              </a:rPr>
              <a:t>SCAN</a:t>
            </a:r>
            <a:r>
              <a:rPr kumimoji="0" lang="zh-CN" altLang="en-US" dirty="0">
                <a:ea typeface="楷体_GB2312" pitchFamily="49" charset="-122"/>
              </a:rPr>
              <a:t>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4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4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4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4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4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4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4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4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标题 1"/>
          <p:cNvSpPr>
            <a:spLocks/>
          </p:cNvSpPr>
          <p:nvPr/>
        </p:nvSpPr>
        <p:spPr bwMode="auto">
          <a:xfrm>
            <a:off x="0" y="44450"/>
            <a:ext cx="9144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磁盘调度练习</a:t>
            </a:r>
          </a:p>
        </p:txBody>
      </p:sp>
      <p:sp>
        <p:nvSpPr>
          <p:cNvPr id="1011715" name="Rectangle 3"/>
          <p:cNvSpPr>
            <a:spLocks/>
          </p:cNvSpPr>
          <p:nvPr/>
        </p:nvSpPr>
        <p:spPr bwMode="auto">
          <a:xfrm>
            <a:off x="73025" y="1123950"/>
            <a:ext cx="882015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楷体_GB2312" pitchFamily="49" charset="-122"/>
              </a:rPr>
              <a:t>请求顺序：</a:t>
            </a:r>
            <a:r>
              <a:rPr kumimoji="0" lang="en-US" altLang="zh-CN" sz="2800" dirty="0">
                <a:ea typeface="楷体_GB2312" pitchFamily="49" charset="-122"/>
              </a:rPr>
              <a:t>98</a:t>
            </a:r>
            <a:r>
              <a:rPr kumimoji="0" lang="zh-CN" altLang="en-US" sz="2800" dirty="0">
                <a:ea typeface="楷体_GB2312" pitchFamily="49" charset="-122"/>
              </a:rPr>
              <a:t>、</a:t>
            </a:r>
            <a:r>
              <a:rPr kumimoji="0" lang="en-US" altLang="zh-CN" sz="2800" dirty="0">
                <a:ea typeface="楷体_GB2312" pitchFamily="49" charset="-122"/>
              </a:rPr>
              <a:t>183</a:t>
            </a:r>
            <a:r>
              <a:rPr kumimoji="0" lang="zh-CN" altLang="en-US" sz="2800" dirty="0">
                <a:ea typeface="楷体_GB2312" pitchFamily="49" charset="-122"/>
              </a:rPr>
              <a:t>、</a:t>
            </a:r>
            <a:r>
              <a:rPr kumimoji="0" lang="en-US" altLang="zh-CN" sz="2800" dirty="0">
                <a:ea typeface="楷体_GB2312" pitchFamily="49" charset="-122"/>
              </a:rPr>
              <a:t>37</a:t>
            </a:r>
            <a:r>
              <a:rPr kumimoji="0" lang="zh-CN" altLang="en-US" sz="2800" dirty="0">
                <a:ea typeface="楷体_GB2312" pitchFamily="49" charset="-122"/>
              </a:rPr>
              <a:t>、</a:t>
            </a:r>
            <a:r>
              <a:rPr kumimoji="0" lang="en-US" altLang="zh-CN" sz="2800" dirty="0">
                <a:ea typeface="楷体_GB2312" pitchFamily="49" charset="-122"/>
              </a:rPr>
              <a:t>122</a:t>
            </a:r>
            <a:r>
              <a:rPr kumimoji="0" lang="zh-CN" altLang="en-US" sz="2800" dirty="0">
                <a:ea typeface="楷体_GB2312" pitchFamily="49" charset="-122"/>
              </a:rPr>
              <a:t>、</a:t>
            </a:r>
            <a:r>
              <a:rPr kumimoji="0" lang="en-US" altLang="zh-CN" sz="2800" dirty="0">
                <a:ea typeface="楷体_GB2312" pitchFamily="49" charset="-122"/>
              </a:rPr>
              <a:t>14</a:t>
            </a:r>
            <a:r>
              <a:rPr kumimoji="0" lang="zh-CN" altLang="en-US" sz="2800" dirty="0">
                <a:ea typeface="楷体_GB2312" pitchFamily="49" charset="-122"/>
              </a:rPr>
              <a:t>、</a:t>
            </a:r>
            <a:r>
              <a:rPr kumimoji="0" lang="en-US" altLang="zh-CN" sz="2800" dirty="0">
                <a:ea typeface="楷体_GB2312" pitchFamily="49" charset="-122"/>
              </a:rPr>
              <a:t>124</a:t>
            </a:r>
            <a:r>
              <a:rPr kumimoji="0" lang="zh-CN" altLang="en-US" sz="2800" dirty="0">
                <a:ea typeface="楷体_GB2312" pitchFamily="49" charset="-122"/>
              </a:rPr>
              <a:t>、</a:t>
            </a:r>
            <a:r>
              <a:rPr kumimoji="0" lang="en-US" altLang="zh-CN" sz="2800" dirty="0">
                <a:ea typeface="楷体_GB2312" pitchFamily="49" charset="-122"/>
              </a:rPr>
              <a:t>65</a:t>
            </a:r>
            <a:r>
              <a:rPr kumimoji="0" lang="zh-CN" altLang="en-US" sz="2800" dirty="0">
                <a:ea typeface="楷体_GB2312" pitchFamily="49" charset="-122"/>
              </a:rPr>
              <a:t>、</a:t>
            </a:r>
            <a:r>
              <a:rPr kumimoji="0" lang="en-US" altLang="zh-CN" sz="2800" dirty="0">
                <a:ea typeface="楷体_GB2312" pitchFamily="49" charset="-122"/>
              </a:rPr>
              <a:t>67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楷体_GB2312" pitchFamily="49" charset="-122"/>
              </a:rPr>
              <a:t>读写头起始位置：</a:t>
            </a:r>
            <a:r>
              <a:rPr kumimoji="0" lang="en-US" altLang="zh-CN" sz="2800" dirty="0">
                <a:ea typeface="楷体_GB2312" pitchFamily="49" charset="-122"/>
              </a:rPr>
              <a:t>53</a:t>
            </a:r>
            <a:r>
              <a:rPr kumimoji="0" lang="zh-CN" altLang="en-US" sz="2800" dirty="0">
                <a:ea typeface="楷体_GB2312" pitchFamily="49" charset="-122"/>
              </a:rPr>
              <a:t>，向磁道增大的方向移动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楷体_GB2312" pitchFamily="49" charset="-122"/>
              </a:rPr>
              <a:t>给出</a:t>
            </a:r>
            <a:r>
              <a:rPr kumimoji="0" lang="en-US" altLang="zh-CN" sz="2800" dirty="0">
                <a:ea typeface="楷体_GB2312" pitchFamily="49" charset="-122"/>
              </a:rPr>
              <a:t>FCFS</a:t>
            </a:r>
            <a:r>
              <a:rPr kumimoji="0" lang="zh-CN" altLang="en-US" sz="2800" dirty="0">
                <a:ea typeface="楷体_GB2312" pitchFamily="49" charset="-122"/>
              </a:rPr>
              <a:t>，</a:t>
            </a:r>
            <a:r>
              <a:rPr kumimoji="0" lang="en-US" altLang="zh-CN" sz="2800" dirty="0">
                <a:ea typeface="楷体_GB2312" pitchFamily="49" charset="-122"/>
              </a:rPr>
              <a:t>SSTF</a:t>
            </a:r>
            <a:r>
              <a:rPr kumimoji="0" lang="zh-CN" altLang="en-US" sz="2800" dirty="0">
                <a:ea typeface="楷体_GB2312" pitchFamily="49" charset="-122"/>
              </a:rPr>
              <a:t>，</a:t>
            </a:r>
            <a:r>
              <a:rPr kumimoji="0" lang="en-US" altLang="zh-CN" sz="2800" dirty="0">
                <a:ea typeface="楷体_GB2312" pitchFamily="49" charset="-122"/>
              </a:rPr>
              <a:t>SCAN</a:t>
            </a:r>
            <a:r>
              <a:rPr kumimoji="0" lang="zh-CN" altLang="en-US" sz="2800" dirty="0">
                <a:ea typeface="楷体_GB2312" pitchFamily="49" charset="-122"/>
              </a:rPr>
              <a:t>，</a:t>
            </a:r>
            <a:r>
              <a:rPr kumimoji="0" lang="en-US" altLang="zh-CN" sz="2800" dirty="0">
                <a:ea typeface="楷体_GB2312" pitchFamily="49" charset="-122"/>
              </a:rPr>
              <a:t>CSCAN, Look, </a:t>
            </a:r>
            <a:r>
              <a:rPr kumimoji="0" lang="en-US" altLang="zh-CN" sz="2800" dirty="0" err="1">
                <a:ea typeface="楷体_GB2312" pitchFamily="49" charset="-122"/>
              </a:rPr>
              <a:t>CLook</a:t>
            </a:r>
            <a:r>
              <a:rPr kumimoji="0" lang="zh-CN" altLang="en-US" sz="2800" dirty="0">
                <a:ea typeface="楷体_GB2312" pitchFamily="49" charset="-122"/>
              </a:rPr>
              <a:t>的</a:t>
            </a:r>
            <a:r>
              <a:rPr kumimoji="0" lang="zh-CN" altLang="en-US" sz="2800">
                <a:ea typeface="楷体_GB2312" pitchFamily="49" charset="-122"/>
              </a:rPr>
              <a:t>寻道</a:t>
            </a:r>
            <a:r>
              <a:rPr kumimoji="0" lang="zh-CN" altLang="en-US" sz="2800" smtClean="0">
                <a:ea typeface="楷体_GB2312" pitchFamily="49" charset="-122"/>
              </a:rPr>
              <a:t>序列</a:t>
            </a:r>
            <a:endParaRPr kumimoji="0" lang="zh-CN" altLang="en-US" sz="2800" dirty="0">
              <a:ea typeface="楷体_GB2312" pitchFamily="49" charset="-122"/>
            </a:endParaRPr>
          </a:p>
          <a:p>
            <a:pPr lvl="1" algn="l">
              <a:spcBef>
                <a:spcPct val="20000"/>
              </a:spcBef>
              <a:spcAft>
                <a:spcPct val="10000"/>
              </a:spcAft>
            </a:pPr>
            <a:r>
              <a:rPr kumimoji="0" lang="en-US" altLang="zh-CN" dirty="0" smtClean="0">
                <a:ea typeface="楷体_GB2312" pitchFamily="49" charset="-122"/>
              </a:rPr>
              <a:t>FCFS</a:t>
            </a:r>
            <a:r>
              <a:rPr kumimoji="0" lang="en-US" altLang="zh-CN" dirty="0">
                <a:ea typeface="楷体_GB2312" pitchFamily="49" charset="-122"/>
              </a:rPr>
              <a:t>: 98</a:t>
            </a:r>
            <a:r>
              <a:rPr kumimoji="0" lang="zh-CN" altLang="en-US" dirty="0">
                <a:ea typeface="楷体_GB2312" pitchFamily="49" charset="-122"/>
              </a:rPr>
              <a:t>、</a:t>
            </a:r>
            <a:r>
              <a:rPr kumimoji="0" lang="en-US" altLang="zh-CN" dirty="0">
                <a:ea typeface="楷体_GB2312" pitchFamily="49" charset="-122"/>
              </a:rPr>
              <a:t>183</a:t>
            </a:r>
            <a:r>
              <a:rPr kumimoji="0" lang="zh-CN" altLang="en-US" dirty="0">
                <a:ea typeface="楷体_GB2312" pitchFamily="49" charset="-122"/>
              </a:rPr>
              <a:t>、</a:t>
            </a:r>
            <a:r>
              <a:rPr kumimoji="0" lang="en-US" altLang="zh-CN" dirty="0">
                <a:ea typeface="楷体_GB2312" pitchFamily="49" charset="-122"/>
              </a:rPr>
              <a:t>37</a:t>
            </a:r>
            <a:r>
              <a:rPr kumimoji="0" lang="zh-CN" altLang="en-US" dirty="0">
                <a:ea typeface="楷体_GB2312" pitchFamily="49" charset="-122"/>
              </a:rPr>
              <a:t>、</a:t>
            </a:r>
            <a:r>
              <a:rPr kumimoji="0" lang="en-US" altLang="zh-CN" dirty="0">
                <a:ea typeface="楷体_GB2312" pitchFamily="49" charset="-122"/>
              </a:rPr>
              <a:t>122</a:t>
            </a:r>
            <a:r>
              <a:rPr kumimoji="0" lang="zh-CN" altLang="en-US" dirty="0">
                <a:ea typeface="楷体_GB2312" pitchFamily="49" charset="-122"/>
              </a:rPr>
              <a:t>、</a:t>
            </a:r>
            <a:r>
              <a:rPr kumimoji="0" lang="en-US" altLang="zh-CN" dirty="0">
                <a:ea typeface="楷体_GB2312" pitchFamily="49" charset="-122"/>
              </a:rPr>
              <a:t>14</a:t>
            </a:r>
            <a:r>
              <a:rPr kumimoji="0" lang="zh-CN" altLang="en-US" dirty="0">
                <a:ea typeface="楷体_GB2312" pitchFamily="49" charset="-122"/>
              </a:rPr>
              <a:t>、</a:t>
            </a:r>
            <a:r>
              <a:rPr kumimoji="0" lang="en-US" altLang="zh-CN" dirty="0">
                <a:ea typeface="楷体_GB2312" pitchFamily="49" charset="-122"/>
              </a:rPr>
              <a:t>124</a:t>
            </a:r>
            <a:r>
              <a:rPr kumimoji="0" lang="zh-CN" altLang="en-US" dirty="0">
                <a:ea typeface="楷体_GB2312" pitchFamily="49" charset="-122"/>
              </a:rPr>
              <a:t>、</a:t>
            </a:r>
            <a:r>
              <a:rPr kumimoji="0" lang="en-US" altLang="zh-CN" dirty="0">
                <a:ea typeface="楷体_GB2312" pitchFamily="49" charset="-122"/>
              </a:rPr>
              <a:t>65</a:t>
            </a:r>
            <a:r>
              <a:rPr kumimoji="0" lang="zh-CN" altLang="en-US" dirty="0">
                <a:ea typeface="楷体_GB2312" pitchFamily="49" charset="-122"/>
              </a:rPr>
              <a:t>、</a:t>
            </a:r>
            <a:r>
              <a:rPr kumimoji="0" lang="en-US" altLang="zh-CN" dirty="0" smtClean="0">
                <a:ea typeface="楷体_GB2312" pitchFamily="49" charset="-122"/>
              </a:rPr>
              <a:t>67</a:t>
            </a:r>
          </a:p>
          <a:p>
            <a:pPr lvl="1" algn="l">
              <a:spcBef>
                <a:spcPct val="20000"/>
              </a:spcBef>
              <a:spcAft>
                <a:spcPct val="10000"/>
              </a:spcAft>
            </a:pPr>
            <a:r>
              <a:rPr kumimoji="0" lang="en-US" altLang="zh-CN" dirty="0" smtClean="0">
                <a:ea typeface="楷体_GB2312" pitchFamily="49" charset="-122"/>
              </a:rPr>
              <a:t>SSTF: 65</a:t>
            </a:r>
            <a:r>
              <a:rPr kumimoji="0" lang="zh-CN" altLang="en-US" dirty="0" smtClean="0">
                <a:ea typeface="楷体_GB2312" pitchFamily="49" charset="-122"/>
              </a:rPr>
              <a:t>、</a:t>
            </a:r>
            <a:r>
              <a:rPr kumimoji="0" lang="en-US" altLang="zh-CN" dirty="0" smtClean="0">
                <a:ea typeface="楷体_GB2312" pitchFamily="49" charset="-122"/>
              </a:rPr>
              <a:t>67</a:t>
            </a:r>
            <a:r>
              <a:rPr kumimoji="0" lang="zh-CN" altLang="en-US" dirty="0" smtClean="0">
                <a:ea typeface="楷体_GB2312" pitchFamily="49" charset="-122"/>
              </a:rPr>
              <a:t>、</a:t>
            </a:r>
            <a:r>
              <a:rPr kumimoji="0" lang="en-US" altLang="zh-CN" dirty="0">
                <a:ea typeface="楷体_GB2312" pitchFamily="49" charset="-122"/>
              </a:rPr>
              <a:t> </a:t>
            </a:r>
            <a:r>
              <a:rPr kumimoji="0" lang="en-US" altLang="zh-CN" dirty="0" smtClean="0">
                <a:ea typeface="楷体_GB2312" pitchFamily="49" charset="-122"/>
              </a:rPr>
              <a:t>37</a:t>
            </a:r>
            <a:r>
              <a:rPr kumimoji="0" lang="zh-CN" altLang="en-US" dirty="0">
                <a:ea typeface="楷体_GB2312" pitchFamily="49" charset="-122"/>
              </a:rPr>
              <a:t> 、</a:t>
            </a:r>
            <a:r>
              <a:rPr kumimoji="0" lang="en-US" altLang="zh-CN" dirty="0">
                <a:ea typeface="楷体_GB2312" pitchFamily="49" charset="-122"/>
              </a:rPr>
              <a:t>14 </a:t>
            </a:r>
            <a:r>
              <a:rPr kumimoji="0" lang="zh-CN" altLang="en-US" dirty="0" smtClean="0">
                <a:ea typeface="楷体_GB2312" pitchFamily="49" charset="-122"/>
              </a:rPr>
              <a:t>、 </a:t>
            </a:r>
            <a:r>
              <a:rPr kumimoji="0" lang="en-US" altLang="zh-CN" dirty="0" smtClean="0">
                <a:ea typeface="楷体_GB2312" pitchFamily="49" charset="-122"/>
              </a:rPr>
              <a:t>98</a:t>
            </a:r>
            <a:r>
              <a:rPr kumimoji="0" lang="zh-CN" altLang="en-US" dirty="0" smtClean="0">
                <a:ea typeface="楷体_GB2312" pitchFamily="49" charset="-122"/>
              </a:rPr>
              <a:t>、</a:t>
            </a:r>
            <a:r>
              <a:rPr kumimoji="0" lang="en-US" altLang="zh-CN" dirty="0" smtClean="0">
                <a:ea typeface="楷体_GB2312" pitchFamily="49" charset="-122"/>
              </a:rPr>
              <a:t>122</a:t>
            </a:r>
            <a:r>
              <a:rPr kumimoji="0" lang="zh-CN" altLang="en-US" dirty="0" smtClean="0">
                <a:ea typeface="楷体_GB2312" pitchFamily="49" charset="-122"/>
              </a:rPr>
              <a:t>、</a:t>
            </a:r>
            <a:r>
              <a:rPr kumimoji="0" lang="en-US" altLang="zh-CN" dirty="0" smtClean="0">
                <a:ea typeface="楷体_GB2312" pitchFamily="49" charset="-122"/>
              </a:rPr>
              <a:t>124</a:t>
            </a:r>
            <a:r>
              <a:rPr kumimoji="0" lang="zh-CN" altLang="en-US" dirty="0" smtClean="0">
                <a:ea typeface="楷体_GB2312" pitchFamily="49" charset="-122"/>
              </a:rPr>
              <a:t>、</a:t>
            </a:r>
            <a:r>
              <a:rPr kumimoji="0" lang="en-US" altLang="zh-CN" dirty="0" smtClean="0">
                <a:ea typeface="楷体_GB2312" pitchFamily="49" charset="-122"/>
              </a:rPr>
              <a:t>183</a:t>
            </a:r>
          </a:p>
          <a:p>
            <a:pPr lvl="1" algn="l">
              <a:spcBef>
                <a:spcPct val="20000"/>
              </a:spcBef>
              <a:spcAft>
                <a:spcPct val="10000"/>
              </a:spcAft>
            </a:pPr>
            <a:r>
              <a:rPr kumimoji="0" lang="en-US" altLang="zh-CN" dirty="0" smtClean="0">
                <a:ea typeface="楷体_GB2312" pitchFamily="49" charset="-122"/>
              </a:rPr>
              <a:t>SCAN: 65</a:t>
            </a:r>
            <a:r>
              <a:rPr kumimoji="0" lang="zh-CN" altLang="en-US" dirty="0" smtClean="0">
                <a:ea typeface="楷体_GB2312" pitchFamily="49" charset="-122"/>
              </a:rPr>
              <a:t>、</a:t>
            </a:r>
            <a:r>
              <a:rPr kumimoji="0" lang="en-US" altLang="zh-CN" dirty="0" smtClean="0">
                <a:ea typeface="楷体_GB2312" pitchFamily="49" charset="-122"/>
              </a:rPr>
              <a:t>67</a:t>
            </a:r>
            <a:r>
              <a:rPr kumimoji="0" lang="zh-CN" altLang="en-US" dirty="0" smtClean="0">
                <a:ea typeface="楷体_GB2312" pitchFamily="49" charset="-122"/>
              </a:rPr>
              <a:t>、</a:t>
            </a:r>
            <a:r>
              <a:rPr kumimoji="0" lang="en-US" altLang="zh-CN" dirty="0" smtClean="0">
                <a:ea typeface="楷体_GB2312" pitchFamily="49" charset="-122"/>
              </a:rPr>
              <a:t>98</a:t>
            </a:r>
            <a:r>
              <a:rPr kumimoji="0" lang="zh-CN" altLang="en-US" dirty="0">
                <a:ea typeface="楷体_GB2312" pitchFamily="49" charset="-122"/>
              </a:rPr>
              <a:t>、</a:t>
            </a:r>
            <a:r>
              <a:rPr kumimoji="0" lang="en-US" altLang="zh-CN" dirty="0">
                <a:ea typeface="楷体_GB2312" pitchFamily="49" charset="-122"/>
              </a:rPr>
              <a:t> </a:t>
            </a:r>
            <a:r>
              <a:rPr kumimoji="0" lang="en-US" altLang="zh-CN" dirty="0" smtClean="0">
                <a:ea typeface="楷体_GB2312" pitchFamily="49" charset="-122"/>
              </a:rPr>
              <a:t>122</a:t>
            </a:r>
            <a:r>
              <a:rPr kumimoji="0" lang="zh-CN" altLang="en-US" dirty="0" smtClean="0">
                <a:ea typeface="楷体_GB2312" pitchFamily="49" charset="-122"/>
              </a:rPr>
              <a:t>、</a:t>
            </a:r>
            <a:r>
              <a:rPr kumimoji="0" lang="en-US" altLang="zh-CN" dirty="0" smtClean="0">
                <a:ea typeface="楷体_GB2312" pitchFamily="49" charset="-122"/>
              </a:rPr>
              <a:t>124</a:t>
            </a:r>
            <a:r>
              <a:rPr kumimoji="0" lang="zh-CN" altLang="en-US" dirty="0" smtClean="0">
                <a:ea typeface="楷体_GB2312" pitchFamily="49" charset="-122"/>
              </a:rPr>
              <a:t>、</a:t>
            </a:r>
            <a:r>
              <a:rPr kumimoji="0" lang="en-US" altLang="zh-CN" dirty="0" smtClean="0">
                <a:ea typeface="楷体_GB2312" pitchFamily="49" charset="-122"/>
              </a:rPr>
              <a:t>183</a:t>
            </a:r>
            <a:r>
              <a:rPr kumimoji="0" lang="zh-CN" altLang="en-US" dirty="0">
                <a:ea typeface="楷体_GB2312" pitchFamily="49" charset="-122"/>
              </a:rPr>
              <a:t>、</a:t>
            </a:r>
            <a:r>
              <a:rPr kumimoji="0" lang="en-US" altLang="zh-CN" dirty="0">
                <a:ea typeface="楷体_GB2312" pitchFamily="49" charset="-122"/>
              </a:rPr>
              <a:t>37</a:t>
            </a:r>
            <a:r>
              <a:rPr kumimoji="0" lang="zh-CN" altLang="en-US" dirty="0">
                <a:ea typeface="楷体_GB2312" pitchFamily="49" charset="-122"/>
              </a:rPr>
              <a:t>、</a:t>
            </a:r>
            <a:r>
              <a:rPr kumimoji="0" lang="en-US" altLang="zh-CN" dirty="0" smtClean="0">
                <a:ea typeface="楷体_GB2312" pitchFamily="49" charset="-122"/>
              </a:rPr>
              <a:t>14</a:t>
            </a:r>
          </a:p>
          <a:p>
            <a:pPr lvl="1" algn="l">
              <a:spcBef>
                <a:spcPct val="20000"/>
              </a:spcBef>
              <a:spcAft>
                <a:spcPct val="10000"/>
              </a:spcAft>
            </a:pPr>
            <a:r>
              <a:rPr kumimoji="0" lang="en-US" altLang="zh-CN" dirty="0" smtClean="0">
                <a:ea typeface="楷体_GB2312" pitchFamily="49" charset="-122"/>
              </a:rPr>
              <a:t>CSCAN</a:t>
            </a:r>
            <a:r>
              <a:rPr kumimoji="0" lang="en-US" altLang="zh-CN" dirty="0">
                <a:ea typeface="楷体_GB2312" pitchFamily="49" charset="-122"/>
              </a:rPr>
              <a:t>: </a:t>
            </a:r>
            <a:r>
              <a:rPr kumimoji="0" lang="en-US" altLang="zh-CN" dirty="0" smtClean="0">
                <a:ea typeface="楷体_GB2312" pitchFamily="49" charset="-122"/>
              </a:rPr>
              <a:t>65</a:t>
            </a:r>
            <a:r>
              <a:rPr kumimoji="0" lang="zh-CN" altLang="en-US" dirty="0" smtClean="0">
                <a:ea typeface="楷体_GB2312" pitchFamily="49" charset="-122"/>
              </a:rPr>
              <a:t>、</a:t>
            </a:r>
            <a:r>
              <a:rPr kumimoji="0" lang="en-US" altLang="zh-CN" dirty="0" smtClean="0">
                <a:ea typeface="楷体_GB2312" pitchFamily="49" charset="-122"/>
              </a:rPr>
              <a:t>67</a:t>
            </a:r>
            <a:r>
              <a:rPr kumimoji="0" lang="zh-CN" altLang="en-US" dirty="0" smtClean="0">
                <a:ea typeface="楷体_GB2312" pitchFamily="49" charset="-122"/>
              </a:rPr>
              <a:t>、</a:t>
            </a:r>
            <a:r>
              <a:rPr kumimoji="0" lang="en-US" altLang="zh-CN" dirty="0" smtClean="0">
                <a:ea typeface="楷体_GB2312" pitchFamily="49" charset="-122"/>
              </a:rPr>
              <a:t>98</a:t>
            </a:r>
            <a:r>
              <a:rPr kumimoji="0" lang="zh-CN" altLang="en-US" dirty="0" smtClean="0">
                <a:ea typeface="楷体_GB2312" pitchFamily="49" charset="-122"/>
              </a:rPr>
              <a:t>、</a:t>
            </a:r>
            <a:r>
              <a:rPr kumimoji="0" lang="en-US" altLang="zh-CN" dirty="0" smtClean="0">
                <a:ea typeface="楷体_GB2312" pitchFamily="49" charset="-122"/>
              </a:rPr>
              <a:t>122</a:t>
            </a:r>
            <a:r>
              <a:rPr kumimoji="0" lang="zh-CN" altLang="en-US" dirty="0" smtClean="0">
                <a:ea typeface="楷体_GB2312" pitchFamily="49" charset="-122"/>
              </a:rPr>
              <a:t>、</a:t>
            </a:r>
            <a:r>
              <a:rPr kumimoji="0" lang="en-US" altLang="zh-CN" dirty="0" smtClean="0">
                <a:ea typeface="楷体_GB2312" pitchFamily="49" charset="-122"/>
              </a:rPr>
              <a:t>124</a:t>
            </a:r>
            <a:r>
              <a:rPr kumimoji="0" lang="zh-CN" altLang="en-US" dirty="0" smtClean="0">
                <a:ea typeface="楷体_GB2312" pitchFamily="49" charset="-122"/>
              </a:rPr>
              <a:t>、</a:t>
            </a:r>
            <a:r>
              <a:rPr kumimoji="0" lang="en-US" altLang="zh-CN" dirty="0" smtClean="0">
                <a:ea typeface="楷体_GB2312" pitchFamily="49" charset="-122"/>
              </a:rPr>
              <a:t>183</a:t>
            </a:r>
            <a:r>
              <a:rPr kumimoji="0" lang="zh-CN" altLang="en-US" dirty="0" smtClean="0">
                <a:ea typeface="楷体_GB2312" pitchFamily="49" charset="-122"/>
              </a:rPr>
              <a:t>、</a:t>
            </a:r>
            <a:r>
              <a:rPr kumimoji="0" lang="en-US" altLang="zh-CN" dirty="0" smtClean="0">
                <a:ea typeface="楷体_GB2312" pitchFamily="49" charset="-122"/>
              </a:rPr>
              <a:t>14</a:t>
            </a:r>
            <a:r>
              <a:rPr kumimoji="0" lang="zh-CN" altLang="en-US" dirty="0" smtClean="0">
                <a:ea typeface="楷体_GB2312" pitchFamily="49" charset="-122"/>
              </a:rPr>
              <a:t>、</a:t>
            </a:r>
            <a:r>
              <a:rPr kumimoji="0" lang="en-US" altLang="zh-CN" dirty="0" smtClean="0">
                <a:ea typeface="楷体_GB2312" pitchFamily="49" charset="-122"/>
              </a:rPr>
              <a:t>37</a:t>
            </a:r>
          </a:p>
          <a:p>
            <a:pPr lvl="1" algn="l">
              <a:spcBef>
                <a:spcPct val="20000"/>
              </a:spcBef>
              <a:spcAft>
                <a:spcPct val="10000"/>
              </a:spcAft>
            </a:pPr>
            <a:r>
              <a:rPr kumimoji="0" lang="en-US" altLang="zh-CN" dirty="0" smtClean="0">
                <a:ea typeface="楷体_GB2312" pitchFamily="49" charset="-122"/>
              </a:rPr>
              <a:t>Look: 65</a:t>
            </a:r>
            <a:r>
              <a:rPr kumimoji="0" lang="zh-CN" altLang="en-US" dirty="0" smtClean="0">
                <a:ea typeface="楷体_GB2312" pitchFamily="49" charset="-122"/>
              </a:rPr>
              <a:t>、</a:t>
            </a:r>
            <a:r>
              <a:rPr kumimoji="0" lang="en-US" altLang="zh-CN" dirty="0" smtClean="0">
                <a:ea typeface="楷体_GB2312" pitchFamily="49" charset="-122"/>
              </a:rPr>
              <a:t>67</a:t>
            </a:r>
            <a:r>
              <a:rPr kumimoji="0" lang="zh-CN" altLang="en-US" dirty="0" smtClean="0">
                <a:ea typeface="楷体_GB2312" pitchFamily="49" charset="-122"/>
              </a:rPr>
              <a:t>、</a:t>
            </a:r>
            <a:r>
              <a:rPr kumimoji="0" lang="en-US" altLang="zh-CN" dirty="0" smtClean="0">
                <a:ea typeface="楷体_GB2312" pitchFamily="49" charset="-122"/>
              </a:rPr>
              <a:t>98</a:t>
            </a:r>
            <a:r>
              <a:rPr kumimoji="0" lang="zh-CN" altLang="en-US" dirty="0" smtClean="0">
                <a:ea typeface="楷体_GB2312" pitchFamily="49" charset="-122"/>
              </a:rPr>
              <a:t>、</a:t>
            </a:r>
            <a:r>
              <a:rPr kumimoji="0" lang="en-US" altLang="zh-CN" dirty="0" smtClean="0">
                <a:ea typeface="楷体_GB2312" pitchFamily="49" charset="-122"/>
              </a:rPr>
              <a:t>122</a:t>
            </a:r>
            <a:r>
              <a:rPr kumimoji="0" lang="zh-CN" altLang="en-US" dirty="0" smtClean="0">
                <a:ea typeface="楷体_GB2312" pitchFamily="49" charset="-122"/>
              </a:rPr>
              <a:t>、</a:t>
            </a:r>
            <a:r>
              <a:rPr kumimoji="0" lang="en-US" altLang="zh-CN" dirty="0" smtClean="0">
                <a:ea typeface="楷体_GB2312" pitchFamily="49" charset="-122"/>
              </a:rPr>
              <a:t>124</a:t>
            </a:r>
            <a:r>
              <a:rPr kumimoji="0" lang="zh-CN" altLang="en-US" dirty="0" smtClean="0">
                <a:ea typeface="楷体_GB2312" pitchFamily="49" charset="-122"/>
              </a:rPr>
              <a:t>、</a:t>
            </a:r>
            <a:r>
              <a:rPr kumimoji="0" lang="en-US" altLang="zh-CN" dirty="0" smtClean="0">
                <a:ea typeface="楷体_GB2312" pitchFamily="49" charset="-122"/>
              </a:rPr>
              <a:t>183</a:t>
            </a:r>
            <a:r>
              <a:rPr kumimoji="0" lang="zh-CN" altLang="en-US" dirty="0">
                <a:ea typeface="楷体_GB2312" pitchFamily="49" charset="-122"/>
              </a:rPr>
              <a:t>、</a:t>
            </a:r>
            <a:r>
              <a:rPr kumimoji="0" lang="en-US" altLang="zh-CN" dirty="0">
                <a:ea typeface="楷体_GB2312" pitchFamily="49" charset="-122"/>
              </a:rPr>
              <a:t>37</a:t>
            </a:r>
            <a:r>
              <a:rPr kumimoji="0" lang="zh-CN" altLang="en-US" dirty="0">
                <a:ea typeface="楷体_GB2312" pitchFamily="49" charset="-122"/>
              </a:rPr>
              <a:t>、</a:t>
            </a:r>
            <a:r>
              <a:rPr kumimoji="0" lang="en-US" altLang="zh-CN" dirty="0">
                <a:ea typeface="楷体_GB2312" pitchFamily="49" charset="-122"/>
              </a:rPr>
              <a:t>14</a:t>
            </a:r>
          </a:p>
          <a:p>
            <a:pPr lvl="1" algn="l">
              <a:spcBef>
                <a:spcPct val="20000"/>
              </a:spcBef>
              <a:spcAft>
                <a:spcPct val="10000"/>
              </a:spcAft>
            </a:pPr>
            <a:r>
              <a:rPr kumimoji="0" lang="en-US" altLang="zh-CN" dirty="0" err="1" smtClean="0">
                <a:ea typeface="楷体_GB2312" pitchFamily="49" charset="-122"/>
              </a:rPr>
              <a:t>CLook</a:t>
            </a:r>
            <a:r>
              <a:rPr kumimoji="0" lang="en-US" altLang="zh-CN" dirty="0" smtClean="0">
                <a:ea typeface="楷体_GB2312" pitchFamily="49" charset="-122"/>
              </a:rPr>
              <a:t>: 65</a:t>
            </a:r>
            <a:r>
              <a:rPr kumimoji="0" lang="zh-CN" altLang="en-US" dirty="0" smtClean="0">
                <a:ea typeface="楷体_GB2312" pitchFamily="49" charset="-122"/>
              </a:rPr>
              <a:t>、</a:t>
            </a:r>
            <a:r>
              <a:rPr kumimoji="0" lang="en-US" altLang="zh-CN" dirty="0" smtClean="0">
                <a:ea typeface="楷体_GB2312" pitchFamily="49" charset="-122"/>
              </a:rPr>
              <a:t>67</a:t>
            </a:r>
            <a:r>
              <a:rPr kumimoji="0" lang="zh-CN" altLang="en-US" dirty="0" smtClean="0">
                <a:ea typeface="楷体_GB2312" pitchFamily="49" charset="-122"/>
              </a:rPr>
              <a:t>、</a:t>
            </a:r>
            <a:r>
              <a:rPr kumimoji="0" lang="en-US" altLang="zh-CN" dirty="0" smtClean="0">
                <a:ea typeface="楷体_GB2312" pitchFamily="49" charset="-122"/>
              </a:rPr>
              <a:t>98</a:t>
            </a:r>
            <a:r>
              <a:rPr kumimoji="0" lang="zh-CN" altLang="en-US" dirty="0" smtClean="0">
                <a:ea typeface="楷体_GB2312" pitchFamily="49" charset="-122"/>
              </a:rPr>
              <a:t>、</a:t>
            </a:r>
            <a:r>
              <a:rPr kumimoji="0" lang="en-US" altLang="zh-CN" dirty="0" smtClean="0">
                <a:ea typeface="楷体_GB2312" pitchFamily="49" charset="-122"/>
              </a:rPr>
              <a:t>122</a:t>
            </a:r>
            <a:r>
              <a:rPr kumimoji="0" lang="zh-CN" altLang="en-US" dirty="0" smtClean="0">
                <a:ea typeface="楷体_GB2312" pitchFamily="49" charset="-122"/>
              </a:rPr>
              <a:t>、</a:t>
            </a:r>
            <a:r>
              <a:rPr kumimoji="0" lang="en-US" altLang="zh-CN" dirty="0" smtClean="0">
                <a:ea typeface="楷体_GB2312" pitchFamily="49" charset="-122"/>
              </a:rPr>
              <a:t>124</a:t>
            </a:r>
            <a:r>
              <a:rPr kumimoji="0" lang="zh-CN" altLang="en-US" dirty="0" smtClean="0">
                <a:ea typeface="楷体_GB2312" pitchFamily="49" charset="-122"/>
              </a:rPr>
              <a:t>、</a:t>
            </a:r>
            <a:r>
              <a:rPr kumimoji="0" lang="en-US" altLang="zh-CN" dirty="0" smtClean="0">
                <a:ea typeface="楷体_GB2312" pitchFamily="49" charset="-122"/>
              </a:rPr>
              <a:t>183</a:t>
            </a:r>
            <a:r>
              <a:rPr kumimoji="0" lang="zh-CN" altLang="en-US" dirty="0" smtClean="0">
                <a:ea typeface="楷体_GB2312" pitchFamily="49" charset="-122"/>
              </a:rPr>
              <a:t>、</a:t>
            </a:r>
            <a:r>
              <a:rPr kumimoji="0" lang="en-US" altLang="zh-CN" dirty="0" smtClean="0">
                <a:ea typeface="楷体_GB2312" pitchFamily="49" charset="-122"/>
              </a:rPr>
              <a:t>14</a:t>
            </a:r>
            <a:r>
              <a:rPr kumimoji="0" lang="zh-CN" altLang="en-US" dirty="0" smtClean="0">
                <a:ea typeface="楷体_GB2312" pitchFamily="49" charset="-122"/>
              </a:rPr>
              <a:t>、</a:t>
            </a:r>
            <a:r>
              <a:rPr kumimoji="0" lang="en-US" altLang="zh-CN" dirty="0">
                <a:ea typeface="楷体_GB2312" pitchFamily="49" charset="-122"/>
              </a:rPr>
              <a:t>37</a:t>
            </a:r>
          </a:p>
          <a:p>
            <a:pPr lvl="1" algn="l">
              <a:spcBef>
                <a:spcPct val="20000"/>
              </a:spcBef>
              <a:spcAft>
                <a:spcPct val="10000"/>
              </a:spcAft>
            </a:pPr>
            <a:endParaRPr kumimoji="0" lang="en-US" altLang="zh-CN" dirty="0" smtClean="0">
              <a:ea typeface="楷体_GB2312" pitchFamily="49" charset="-122"/>
            </a:endParaRPr>
          </a:p>
          <a:p>
            <a:pPr lvl="1" algn="l">
              <a:spcBef>
                <a:spcPct val="20000"/>
              </a:spcBef>
              <a:spcAft>
                <a:spcPct val="10000"/>
              </a:spcAft>
            </a:pPr>
            <a:endParaRPr kumimoji="0" lang="en-US" altLang="zh-CN" dirty="0" smtClean="0">
              <a:ea typeface="楷体_GB2312" pitchFamily="49" charset="-122"/>
            </a:endParaRPr>
          </a:p>
          <a:p>
            <a:pPr lvl="1" algn="l">
              <a:spcBef>
                <a:spcPct val="20000"/>
              </a:spcBef>
              <a:spcAft>
                <a:spcPct val="10000"/>
              </a:spcAft>
            </a:pPr>
            <a:endParaRPr kumimoji="0" lang="en-US" altLang="zh-CN" dirty="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1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1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1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1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1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1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1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1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1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1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1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1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01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01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01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01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011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011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4.1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系统</a:t>
            </a:r>
          </a:p>
        </p:txBody>
      </p:sp>
      <p:sp>
        <p:nvSpPr>
          <p:cNvPr id="775171" name="Rectangle 3"/>
          <p:cNvSpPr>
            <a:spLocks/>
          </p:cNvSpPr>
          <p:nvPr/>
        </p:nvSpPr>
        <p:spPr bwMode="auto">
          <a:xfrm>
            <a:off x="106363" y="1092200"/>
            <a:ext cx="864235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设备控制器的基本功能</a:t>
            </a:r>
            <a:r>
              <a:rPr kumimoji="0" lang="en-US" altLang="zh-CN" sz="2800" dirty="0">
                <a:latin typeface="黑体"/>
                <a:ea typeface="黑体" pitchFamily="49" charset="-122"/>
              </a:rPr>
              <a:t>——</a:t>
            </a:r>
            <a:r>
              <a:rPr kumimoji="0" lang="zh-CN" altLang="en-US" sz="2800" dirty="0">
                <a:ea typeface="楷体_GB2312" pitchFamily="49" charset="-122"/>
              </a:rPr>
              <a:t>标识和报告设备的状态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记录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设备的状态</a:t>
            </a:r>
            <a:r>
              <a:rPr kumimoji="0" lang="zh-CN" altLang="en-US" dirty="0">
                <a:ea typeface="楷体_GB2312" pitchFamily="49" charset="-122"/>
              </a:rPr>
              <a:t>供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查询，即仅当该设备处于发送就绪状态时，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才能启动控制器从设备中读出数据。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设置</a:t>
            </a:r>
            <a:r>
              <a:rPr kumimoji="0" lang="zh-CN" altLang="en-US" b="1" dirty="0">
                <a:solidFill>
                  <a:schemeClr val="hlink"/>
                </a:solidFill>
                <a:ea typeface="楷体_GB2312" pitchFamily="49" charset="-122"/>
              </a:rPr>
              <a:t>状态寄存器</a:t>
            </a:r>
            <a:r>
              <a:rPr kumimoji="0" lang="zh-CN" altLang="en-US" dirty="0">
                <a:ea typeface="楷体_GB2312" pitchFamily="49" charset="-122"/>
              </a:rPr>
              <a:t>，用其中的每一位来反映设备的某一种状态。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设备控制器的基本功能</a:t>
            </a:r>
            <a:r>
              <a:rPr kumimoji="0" lang="en-US" altLang="zh-CN" sz="2800" dirty="0">
                <a:latin typeface="黑体"/>
                <a:ea typeface="黑体" pitchFamily="49" charset="-122"/>
              </a:rPr>
              <a:t>——</a:t>
            </a:r>
            <a:r>
              <a:rPr kumimoji="0" lang="zh-CN" altLang="en-US" sz="2800" dirty="0">
                <a:ea typeface="楷体_GB2312" pitchFamily="49" charset="-122"/>
              </a:rPr>
              <a:t>地址标识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识别它所控制的每个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设备的地址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为使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能向</a:t>
            </a:r>
            <a:r>
              <a:rPr kumimoji="0" lang="en-US" altLang="zh-CN" dirty="0">
                <a:ea typeface="楷体_GB2312" pitchFamily="49" charset="-122"/>
              </a:rPr>
              <a:t>(</a:t>
            </a:r>
            <a:r>
              <a:rPr kumimoji="0" lang="zh-CN" altLang="en-US" dirty="0">
                <a:ea typeface="楷体_GB2312" pitchFamily="49" charset="-122"/>
              </a:rPr>
              <a:t>或从</a:t>
            </a:r>
            <a:r>
              <a:rPr kumimoji="0" lang="en-US" altLang="zh-CN" dirty="0">
                <a:ea typeface="楷体_GB2312" pitchFamily="49" charset="-122"/>
              </a:rPr>
              <a:t>)</a:t>
            </a:r>
            <a:r>
              <a:rPr kumimoji="0" lang="zh-CN" altLang="en-US" dirty="0">
                <a:ea typeface="楷体_GB2312" pitchFamily="49" charset="-122"/>
              </a:rPr>
              <a:t>寄存器中写入</a:t>
            </a:r>
            <a:r>
              <a:rPr kumimoji="0" lang="en-US" altLang="zh-CN" dirty="0">
                <a:ea typeface="楷体_GB2312" pitchFamily="49" charset="-122"/>
              </a:rPr>
              <a:t>(</a:t>
            </a:r>
            <a:r>
              <a:rPr kumimoji="0" lang="zh-CN" altLang="en-US" dirty="0">
                <a:ea typeface="楷体_GB2312" pitchFamily="49" charset="-122"/>
              </a:rPr>
              <a:t>或读出</a:t>
            </a:r>
            <a:r>
              <a:rPr kumimoji="0" lang="en-US" altLang="zh-CN" dirty="0">
                <a:ea typeface="楷体_GB2312" pitchFamily="49" charset="-122"/>
              </a:rPr>
              <a:t>)</a:t>
            </a:r>
            <a:r>
              <a:rPr kumimoji="0" lang="zh-CN" altLang="en-US" dirty="0">
                <a:ea typeface="楷体_GB2312" pitchFamily="49" charset="-122"/>
              </a:rPr>
              <a:t>数据，这些</a:t>
            </a:r>
            <a:r>
              <a:rPr kumimoji="0" lang="zh-CN" altLang="en-US" b="1" dirty="0">
                <a:solidFill>
                  <a:schemeClr val="hlink"/>
                </a:solidFill>
                <a:ea typeface="楷体_GB2312" pitchFamily="49" charset="-122"/>
              </a:rPr>
              <a:t>寄存器</a:t>
            </a:r>
            <a:r>
              <a:rPr kumimoji="0" lang="zh-CN" altLang="en-US" dirty="0">
                <a:ea typeface="楷体_GB2312" pitchFamily="49" charset="-122"/>
              </a:rPr>
              <a:t>都应具有唯一的地址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设置</a:t>
            </a:r>
            <a:r>
              <a:rPr kumimoji="0" lang="zh-CN" altLang="en-US" b="1" dirty="0">
                <a:solidFill>
                  <a:schemeClr val="folHlink"/>
                </a:solidFill>
                <a:ea typeface="楷体_GB2312" pitchFamily="49" charset="-122"/>
              </a:rPr>
              <a:t>地址译码器用</a:t>
            </a:r>
            <a:r>
              <a:rPr kumimoji="0" lang="zh-CN" altLang="en-US" dirty="0">
                <a:ea typeface="楷体_GB2312" pitchFamily="49" charset="-122"/>
              </a:rPr>
              <a:t>以识别地址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7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7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7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7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7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7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7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7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7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7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77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7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4.6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磁盘存储器的管理</a:t>
            </a:r>
          </a:p>
        </p:txBody>
      </p:sp>
      <p:sp>
        <p:nvSpPr>
          <p:cNvPr id="1019907" name="Rectangle 3"/>
          <p:cNvSpPr>
            <a:spLocks/>
          </p:cNvSpPr>
          <p:nvPr/>
        </p:nvSpPr>
        <p:spPr bwMode="auto">
          <a:xfrm>
            <a:off x="0" y="1052513"/>
            <a:ext cx="91440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提高磁盘</a:t>
            </a:r>
            <a:r>
              <a:rPr kumimoji="0" lang="en-US" altLang="zh-CN" sz="2800" dirty="0">
                <a:ea typeface="黑体" pitchFamily="49" charset="-122"/>
              </a:rPr>
              <a:t>I/O</a:t>
            </a:r>
            <a:r>
              <a:rPr kumimoji="0" lang="zh-CN" altLang="en-US" sz="2800" dirty="0">
                <a:ea typeface="黑体" pitchFamily="49" charset="-122"/>
              </a:rPr>
              <a:t>速度的方法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采用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磁盘高速缓存</a:t>
            </a:r>
            <a:r>
              <a:rPr kumimoji="0" lang="zh-CN" altLang="en-US" dirty="0">
                <a:ea typeface="楷体_GB2312" pitchFamily="49" charset="-122"/>
              </a:rPr>
              <a:t>（</a:t>
            </a:r>
            <a:r>
              <a:rPr kumimoji="0" lang="en-US" altLang="zh-CN" dirty="0">
                <a:ea typeface="楷体_GB2312" pitchFamily="49" charset="-122"/>
              </a:rPr>
              <a:t>disk cache</a:t>
            </a:r>
            <a:r>
              <a:rPr kumimoji="0" lang="zh-CN" altLang="en-US" dirty="0">
                <a:ea typeface="楷体_GB2312" pitchFamily="49" charset="-122"/>
              </a:rPr>
              <a:t>）</a:t>
            </a:r>
            <a:r>
              <a:rPr kumimoji="0" lang="en-US" altLang="zh-CN" dirty="0">
                <a:ea typeface="楷体_GB2312" pitchFamily="49" charset="-122"/>
              </a:rPr>
              <a:t>——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最主要</a:t>
            </a:r>
            <a:r>
              <a:rPr kumimoji="0" lang="zh-CN" altLang="en-US" dirty="0">
                <a:ea typeface="楷体_GB2312" pitchFamily="49" charset="-122"/>
              </a:rPr>
              <a:t>的技术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 利用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内存</a:t>
            </a:r>
            <a:r>
              <a:rPr kumimoji="0" lang="zh-CN" altLang="en-US" dirty="0">
                <a:ea typeface="楷体_GB2312" pitchFamily="49" charset="-122"/>
              </a:rPr>
              <a:t>中的存储空间来暂存从磁盘读出的一系列盘块中的信息。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提前读（</a:t>
            </a:r>
            <a:r>
              <a:rPr kumimoji="0" lang="en-US" altLang="zh-CN" dirty="0">
                <a:ea typeface="楷体_GB2312" pitchFamily="49" charset="-122"/>
              </a:rPr>
              <a:t>Read-ahead</a:t>
            </a:r>
            <a:r>
              <a:rPr kumimoji="0" lang="zh-CN" altLang="en-US" dirty="0">
                <a:ea typeface="楷体_GB2312" pitchFamily="49" charset="-122"/>
              </a:rPr>
              <a:t>）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延迟写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优化物理块的分布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虚拟盘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4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4.6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磁盘存储器的管理</a:t>
            </a:r>
          </a:p>
        </p:txBody>
      </p:sp>
      <p:sp>
        <p:nvSpPr>
          <p:cNvPr id="1037315" name="Rectangle 3"/>
          <p:cNvSpPr>
            <a:spLocks/>
          </p:cNvSpPr>
          <p:nvPr/>
        </p:nvSpPr>
        <p:spPr bwMode="auto">
          <a:xfrm>
            <a:off x="107950" y="1052513"/>
            <a:ext cx="903605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廉价磁盘冗余阵列（</a:t>
            </a:r>
            <a:r>
              <a:rPr kumimoji="0" lang="en-US" altLang="zh-CN" sz="2800" dirty="0">
                <a:ea typeface="黑体" pitchFamily="49" charset="-122"/>
              </a:rPr>
              <a:t>RAID</a:t>
            </a:r>
            <a:r>
              <a:rPr kumimoji="0" lang="zh-CN" altLang="en-US" sz="2800" dirty="0">
                <a:ea typeface="黑体" pitchFamily="49" charset="-122"/>
              </a:rPr>
              <a:t>）的由来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en-US" altLang="zh-CN" dirty="0">
                <a:ea typeface="楷体_GB2312" pitchFamily="49" charset="-122"/>
              </a:rPr>
              <a:t>University of California-Berkeley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en-US" altLang="zh-CN" dirty="0">
                <a:ea typeface="楷体_GB2312" pitchFamily="49" charset="-122"/>
              </a:rPr>
              <a:t>      </a:t>
            </a:r>
            <a:r>
              <a:rPr kumimoji="0" lang="en-US" altLang="zh-CN" dirty="0"/>
              <a:t>A Case for </a:t>
            </a:r>
            <a:r>
              <a:rPr kumimoji="0" lang="en-US" altLang="zh-CN" b="1" dirty="0">
                <a:solidFill>
                  <a:srgbClr val="FF0000"/>
                </a:solidFill>
              </a:rPr>
              <a:t>R</a:t>
            </a:r>
            <a:r>
              <a:rPr kumimoji="0" lang="en-US" altLang="zh-CN" dirty="0"/>
              <a:t>edundant </a:t>
            </a:r>
            <a:r>
              <a:rPr kumimoji="0" lang="en-US" altLang="zh-CN" b="1" dirty="0">
                <a:solidFill>
                  <a:srgbClr val="FF0000"/>
                </a:solidFill>
              </a:rPr>
              <a:t>A</a:t>
            </a:r>
            <a:r>
              <a:rPr kumimoji="0" lang="en-US" altLang="zh-CN" dirty="0"/>
              <a:t>rrays of </a:t>
            </a:r>
            <a:r>
              <a:rPr kumimoji="0" lang="en-US" altLang="zh-CN" b="1" dirty="0">
                <a:solidFill>
                  <a:srgbClr val="FF0000"/>
                </a:solidFill>
              </a:rPr>
              <a:t>I</a:t>
            </a:r>
            <a:r>
              <a:rPr kumimoji="0" lang="en-US" altLang="zh-CN" dirty="0"/>
              <a:t>nexpensive </a:t>
            </a:r>
            <a:r>
              <a:rPr kumimoji="0" lang="en-US" altLang="zh-CN" b="1" dirty="0">
                <a:solidFill>
                  <a:srgbClr val="FF0000"/>
                </a:solidFill>
              </a:rPr>
              <a:t>D</a:t>
            </a:r>
            <a:r>
              <a:rPr kumimoji="0" lang="en-US" altLang="zh-CN" dirty="0"/>
              <a:t>isks</a:t>
            </a:r>
            <a:r>
              <a:rPr kumimoji="0" lang="zh-CN" altLang="en-US" dirty="0"/>
              <a:t>，</a:t>
            </a:r>
            <a:r>
              <a:rPr kumimoji="0" lang="en-US" altLang="zh-CN" dirty="0"/>
              <a:t>1987</a:t>
            </a:r>
            <a:r>
              <a:rPr kumimoji="0" lang="en-US" altLang="zh-CN" b="1" dirty="0"/>
              <a:t> </a:t>
            </a:r>
            <a:endParaRPr kumimoji="0" lang="en-US" altLang="zh-CN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目的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当时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效能每年大约成长</a:t>
            </a:r>
            <a:r>
              <a:rPr kumimoji="0" lang="en-US" altLang="zh-CN" dirty="0">
                <a:ea typeface="楷体_GB2312" pitchFamily="49" charset="-122"/>
              </a:rPr>
              <a:t>30</a:t>
            </a:r>
            <a:r>
              <a:rPr kumimoji="0" lang="zh-CN" altLang="en-US" dirty="0">
                <a:ea typeface="楷体_GB2312" pitchFamily="49" charset="-122"/>
              </a:rPr>
              <a:t>～</a:t>
            </a:r>
            <a:r>
              <a:rPr kumimoji="0" lang="en-US" altLang="zh-CN" dirty="0">
                <a:ea typeface="楷体_GB2312" pitchFamily="49" charset="-122"/>
              </a:rPr>
              <a:t>50%</a:t>
            </a:r>
            <a:r>
              <a:rPr kumimoji="0" lang="zh-CN" altLang="en-US" dirty="0">
                <a:ea typeface="楷体_GB2312" pitchFamily="49" charset="-122"/>
              </a:rPr>
              <a:t>，而磁盘只能成长约</a:t>
            </a:r>
            <a:r>
              <a:rPr kumimoji="0" lang="en-US" altLang="zh-CN" dirty="0">
                <a:ea typeface="楷体_GB2312" pitchFamily="49" charset="-122"/>
              </a:rPr>
              <a:t>7%——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平衡</a:t>
            </a:r>
            <a:r>
              <a:rPr kumimoji="0" lang="zh-CN" altLang="en-US" dirty="0">
                <a:ea typeface="楷体_GB2312" pitchFamily="49" charset="-122"/>
              </a:rPr>
              <a:t>计算机的运算能力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便宜</a:t>
            </a:r>
            <a:r>
              <a:rPr kumimoji="0" lang="zh-CN" altLang="en-US" dirty="0"/>
              <a:t>（</a:t>
            </a:r>
            <a:r>
              <a:rPr kumimoji="0" lang="en-US" altLang="zh-CN" b="1" dirty="0">
                <a:solidFill>
                  <a:srgbClr val="FF0000"/>
                </a:solidFill>
              </a:rPr>
              <a:t>Inexpensive</a:t>
            </a:r>
            <a:r>
              <a:rPr kumimoji="0" lang="zh-CN" altLang="en-US" dirty="0"/>
              <a:t>）</a:t>
            </a:r>
            <a:r>
              <a:rPr kumimoji="0" lang="zh-CN" altLang="en-US" dirty="0">
                <a:ea typeface="楷体_GB2312" pitchFamily="49" charset="-122"/>
              </a:rPr>
              <a:t>的磁盘 </a:t>
            </a:r>
            <a:r>
              <a:rPr kumimoji="0" lang="en-US" altLang="zh-CN" dirty="0">
                <a:ea typeface="楷体_GB2312" pitchFamily="49" charset="-122"/>
              </a:rPr>
              <a:t>-〉</a:t>
            </a:r>
            <a:r>
              <a:rPr kumimoji="0" lang="zh-CN" altLang="en-US" dirty="0">
                <a:ea typeface="楷体_GB2312" pitchFamily="49" charset="-122"/>
              </a:rPr>
              <a:t>独立（</a:t>
            </a:r>
            <a:r>
              <a:rPr kumimoji="0" lang="en-US" altLang="zh-CN" b="1" dirty="0">
                <a:solidFill>
                  <a:srgbClr val="FF0000"/>
                </a:solidFill>
                <a:ea typeface="楷体_GB2312" pitchFamily="49" charset="-122"/>
              </a:rPr>
              <a:t>Independence</a:t>
            </a:r>
            <a:r>
              <a:rPr kumimoji="0" lang="zh-CN" altLang="en-US" dirty="0">
                <a:ea typeface="楷体_GB2312" pitchFamily="49" charset="-122"/>
              </a:rPr>
              <a:t>）的磁盘组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同时，提出了容错（</a:t>
            </a:r>
            <a:r>
              <a:rPr kumimoji="0" lang="en-US" altLang="zh-CN" b="1" dirty="0">
                <a:solidFill>
                  <a:srgbClr val="FF0000"/>
                </a:solidFill>
                <a:ea typeface="楷体_GB2312" pitchFamily="49" charset="-122"/>
              </a:rPr>
              <a:t>fault-tolerance</a:t>
            </a:r>
            <a:r>
              <a:rPr kumimoji="0" lang="zh-CN" altLang="en-US" dirty="0">
                <a:ea typeface="楷体_GB2312" pitchFamily="49" charset="-122"/>
              </a:rPr>
              <a:t>）和逻辑数据备份（</a:t>
            </a:r>
            <a:r>
              <a:rPr kumimoji="0" lang="en-US" altLang="zh-CN" b="1" dirty="0">
                <a:solidFill>
                  <a:srgbClr val="FF0000"/>
                </a:solidFill>
                <a:ea typeface="楷体_GB2312" pitchFamily="49" charset="-122"/>
              </a:rPr>
              <a:t>logical data redundancy</a:t>
            </a:r>
            <a:r>
              <a:rPr kumimoji="0" lang="zh-CN" altLang="en-US" dirty="0">
                <a:ea typeface="楷体_GB2312" pitchFamily="49" charset="-122"/>
              </a:rPr>
              <a:t>）技术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3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3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3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3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3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3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3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3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3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3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03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03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4.6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磁盘存储器的管理</a:t>
            </a:r>
          </a:p>
        </p:txBody>
      </p:sp>
      <p:sp>
        <p:nvSpPr>
          <p:cNvPr id="861187" name="Rectangle 3"/>
          <p:cNvSpPr>
            <a:spLocks/>
          </p:cNvSpPr>
          <p:nvPr/>
        </p:nvSpPr>
        <p:spPr bwMode="auto">
          <a:xfrm>
            <a:off x="107950" y="1052513"/>
            <a:ext cx="878522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廉价磁盘冗余阵列</a:t>
            </a:r>
            <a:endParaRPr kumimoji="0" lang="zh-CN" altLang="en-US" sz="2800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一组</a:t>
            </a:r>
            <a:r>
              <a:rPr kumimoji="0" lang="zh-CN" altLang="en-US" dirty="0">
                <a:ea typeface="楷体_GB2312" pitchFamily="49" charset="-122"/>
              </a:rPr>
              <a:t>物理磁盘驱动器，操作系统把它看作是一个</a:t>
            </a:r>
            <a:r>
              <a:rPr kumimoji="0" lang="zh-CN" altLang="en-US" b="1" dirty="0">
                <a:solidFill>
                  <a:schemeClr val="hlink"/>
                </a:solidFill>
                <a:ea typeface="楷体_GB2312" pitchFamily="49" charset="-122"/>
              </a:rPr>
              <a:t>单个</a:t>
            </a:r>
            <a:r>
              <a:rPr kumimoji="0" lang="zh-CN" altLang="en-US" dirty="0">
                <a:ea typeface="楷体_GB2312" pitchFamily="49" charset="-122"/>
              </a:rPr>
              <a:t>的逻辑驱动器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数据分布在物理驱动器阵列中</a:t>
            </a:r>
            <a:r>
              <a:rPr kumimoji="0" lang="en-US" altLang="zh-CN" dirty="0">
                <a:ea typeface="楷体_GB2312" pitchFamily="49" charset="-122"/>
              </a:rPr>
              <a:t>——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条带化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使用冗余的磁盘容量保存奇偶检验信息，从而保证一个磁盘失效时，数据具有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可恢复性</a:t>
            </a:r>
            <a:r>
              <a:rPr kumimoji="0" lang="zh-CN" altLang="en-US" dirty="0">
                <a:ea typeface="楷体_GB2312" pitchFamily="49" charset="-122"/>
              </a:rPr>
              <a:t>。</a:t>
            </a:r>
          </a:p>
        </p:txBody>
      </p:sp>
      <p:grpSp>
        <p:nvGrpSpPr>
          <p:cNvPr id="861220" name="Group 36"/>
          <p:cNvGrpSpPr>
            <a:grpSpLocks/>
          </p:cNvGrpSpPr>
          <p:nvPr/>
        </p:nvGrpSpPr>
        <p:grpSpPr bwMode="auto">
          <a:xfrm>
            <a:off x="177800" y="2636838"/>
            <a:ext cx="4752975" cy="2376487"/>
            <a:chOff x="112" y="1661"/>
            <a:chExt cx="2994" cy="1497"/>
          </a:xfrm>
        </p:grpSpPr>
        <p:sp>
          <p:nvSpPr>
            <p:cNvPr id="861214" name="Line 30"/>
            <p:cNvSpPr>
              <a:spLocks noChangeShapeType="1"/>
            </p:cNvSpPr>
            <p:nvPr/>
          </p:nvSpPr>
          <p:spPr bwMode="auto">
            <a:xfrm flipH="1">
              <a:off x="112" y="1661"/>
              <a:ext cx="318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1215" name="Line 31"/>
            <p:cNvSpPr>
              <a:spLocks noChangeShapeType="1"/>
            </p:cNvSpPr>
            <p:nvPr/>
          </p:nvSpPr>
          <p:spPr bwMode="auto">
            <a:xfrm flipH="1">
              <a:off x="112" y="1979"/>
              <a:ext cx="318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1216" name="Line 32"/>
            <p:cNvSpPr>
              <a:spLocks noChangeShapeType="1"/>
            </p:cNvSpPr>
            <p:nvPr/>
          </p:nvSpPr>
          <p:spPr bwMode="auto">
            <a:xfrm>
              <a:off x="112" y="1661"/>
              <a:ext cx="0" cy="136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1217" name="Text Box 33"/>
            <p:cNvSpPr txBox="1">
              <a:spLocks noChangeArrowheads="1"/>
            </p:cNvSpPr>
            <p:nvPr/>
          </p:nvSpPr>
          <p:spPr bwMode="auto">
            <a:xfrm>
              <a:off x="2063" y="2793"/>
              <a:ext cx="104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folHlink"/>
                  </a:solidFill>
                </a:rPr>
                <a:t>7</a:t>
              </a:r>
              <a:r>
                <a:rPr lang="zh-CN" altLang="en-US" sz="3200" b="1" dirty="0">
                  <a:solidFill>
                    <a:schemeClr val="folHlink"/>
                  </a:solidFill>
                </a:rPr>
                <a:t>个级别</a:t>
              </a:r>
            </a:p>
          </p:txBody>
        </p:sp>
        <p:sp>
          <p:nvSpPr>
            <p:cNvPr id="861218" name="Line 34"/>
            <p:cNvSpPr>
              <a:spLocks noChangeShapeType="1"/>
            </p:cNvSpPr>
            <p:nvPr/>
          </p:nvSpPr>
          <p:spPr bwMode="auto">
            <a:xfrm flipV="1">
              <a:off x="112" y="3022"/>
              <a:ext cx="1882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6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6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6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6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6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6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61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61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 dirty="0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4.6 </a:t>
            </a:r>
            <a:r>
              <a:rPr kumimoji="0" lang="zh-CN" altLang="en-US" sz="4000" b="1" dirty="0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磁盘存储器的管理</a:t>
            </a:r>
          </a:p>
        </p:txBody>
      </p:sp>
      <p:sp>
        <p:nvSpPr>
          <p:cNvPr id="862211" name="Rectangle 3"/>
          <p:cNvSpPr>
            <a:spLocks/>
          </p:cNvSpPr>
          <p:nvPr/>
        </p:nvSpPr>
        <p:spPr bwMode="auto">
          <a:xfrm>
            <a:off x="96838" y="1092200"/>
            <a:ext cx="84359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en-US" altLang="zh-CN" sz="2800" dirty="0" smtClean="0">
                <a:ea typeface="黑体" pitchFamily="49" charset="-122"/>
              </a:rPr>
              <a:t>RAID 0</a:t>
            </a:r>
            <a:endParaRPr kumimoji="0" lang="en-US" altLang="zh-CN" sz="2800" dirty="0">
              <a:ea typeface="黑体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磁盘被划分成多个条带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条带化：并行交叉存取，提高磁盘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速度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无冗余、校验功能，可靠性一般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en-US" altLang="zh-CN" dirty="0">
              <a:ea typeface="楷体_GB2312" pitchFamily="49" charset="-122"/>
            </a:endParaRPr>
          </a:p>
        </p:txBody>
      </p:sp>
      <p:pic>
        <p:nvPicPr>
          <p:cNvPr id="862213" name="Picture 2" descr="File:RAID 0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213100"/>
            <a:ext cx="2062162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6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6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6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6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6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6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86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8884" name="Picture 3" descr="11_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55"/>
          <a:stretch>
            <a:fillRect/>
          </a:stretch>
        </p:blipFill>
        <p:spPr bwMode="auto">
          <a:xfrm>
            <a:off x="1371600" y="1350963"/>
            <a:ext cx="6400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 dirty="0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4.6 </a:t>
            </a:r>
            <a:r>
              <a:rPr kumimoji="0" lang="zh-CN" altLang="en-US" sz="4000" b="1" dirty="0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磁盘存储器的管理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1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4.6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磁盘存储器的管理</a:t>
            </a:r>
          </a:p>
        </p:txBody>
      </p:sp>
      <p:sp>
        <p:nvSpPr>
          <p:cNvPr id="866307" name="Rectangle 3"/>
          <p:cNvSpPr>
            <a:spLocks/>
          </p:cNvSpPr>
          <p:nvPr/>
        </p:nvSpPr>
        <p:spPr bwMode="auto">
          <a:xfrm>
            <a:off x="250825" y="1125538"/>
            <a:ext cx="84359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en-US" altLang="zh-CN" sz="2800" dirty="0" smtClean="0">
                <a:ea typeface="黑体" pitchFamily="49" charset="-122"/>
              </a:rPr>
              <a:t>RAID 1</a:t>
            </a:r>
            <a:endParaRPr kumimoji="0" lang="en-US" altLang="zh-CN" sz="2800" dirty="0">
              <a:ea typeface="黑体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zh-CN" dirty="0">
                <a:ea typeface="楷体_GB2312" pitchFamily="49" charset="-122"/>
              </a:rPr>
              <a:t>条带化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zh-CN" dirty="0">
                <a:ea typeface="楷体_GB2312" pitchFamily="49" charset="-122"/>
              </a:rPr>
              <a:t>镜像冗余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zh-CN" dirty="0">
                <a:ea typeface="楷体_GB2312" pitchFamily="49" charset="-122"/>
              </a:rPr>
              <a:t>无校验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写性能比 </a:t>
            </a:r>
            <a:r>
              <a:rPr kumimoji="0" lang="en-US" altLang="zh-CN" dirty="0">
                <a:ea typeface="楷体_GB2312" pitchFamily="49" charset="-122"/>
              </a:rPr>
              <a:t>RAID 0</a:t>
            </a:r>
            <a:r>
              <a:rPr kumimoji="0" lang="zh-CN" altLang="en-US" dirty="0">
                <a:ea typeface="楷体_GB2312" pitchFamily="49" charset="-122"/>
              </a:rPr>
              <a:t>差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存储开销大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可靠性高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en-US" altLang="zh-CN" dirty="0">
              <a:ea typeface="楷体_GB2312" pitchFamily="49" charset="-122"/>
            </a:endParaRPr>
          </a:p>
        </p:txBody>
      </p:sp>
      <p:pic>
        <p:nvPicPr>
          <p:cNvPr id="866309" name="Picture 2" descr="File:RAID 1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844675"/>
            <a:ext cx="2271713" cy="349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6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6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6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6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6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6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6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6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86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86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866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866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86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4.6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磁盘存储器的管理</a:t>
            </a:r>
          </a:p>
        </p:txBody>
      </p:sp>
      <p:sp>
        <p:nvSpPr>
          <p:cNvPr id="867331" name="Rectangle 3"/>
          <p:cNvSpPr>
            <a:spLocks/>
          </p:cNvSpPr>
          <p:nvPr/>
        </p:nvSpPr>
        <p:spPr bwMode="auto">
          <a:xfrm>
            <a:off x="107950" y="1052513"/>
            <a:ext cx="84359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en-US" altLang="zh-CN" sz="2800" dirty="0" smtClean="0">
                <a:ea typeface="黑体" pitchFamily="49" charset="-122"/>
              </a:rPr>
              <a:t>RAID 2</a:t>
            </a:r>
            <a:endParaRPr kumimoji="0" lang="en-US" altLang="zh-CN" sz="2800" dirty="0">
              <a:ea typeface="黑体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条带非常小（通常为一个字节或一个字）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对每个数据磁盘中的相应位都计算一个错误校正码，并保存在多个奇偶检验磁盘中相应的位中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en-US" altLang="zh-CN" dirty="0">
              <a:ea typeface="楷体_GB2312" pitchFamily="49" charset="-122"/>
            </a:endParaRPr>
          </a:p>
        </p:txBody>
      </p:sp>
      <p:pic>
        <p:nvPicPr>
          <p:cNvPr id="867333" name="Picture 2" descr="http://upload.wikimedia.org/wikipedia/commons/thumb/b/b5/RAID2_arch.svg/1000px-RAID2_arch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070225"/>
            <a:ext cx="6192837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6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4.6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磁盘存储器的管理</a:t>
            </a:r>
          </a:p>
        </p:txBody>
      </p:sp>
      <p:sp>
        <p:nvSpPr>
          <p:cNvPr id="868355" name="Rectangle 3"/>
          <p:cNvSpPr>
            <a:spLocks/>
          </p:cNvSpPr>
          <p:nvPr/>
        </p:nvSpPr>
        <p:spPr bwMode="auto">
          <a:xfrm>
            <a:off x="96838" y="1052513"/>
            <a:ext cx="84359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en-US" altLang="zh-CN" sz="2800" dirty="0" smtClean="0">
                <a:ea typeface="黑体" pitchFamily="49" charset="-122"/>
              </a:rPr>
              <a:t>RAID 3</a:t>
            </a:r>
            <a:endParaRPr kumimoji="0" lang="en-US" altLang="zh-CN" sz="2800" dirty="0">
              <a:ea typeface="黑体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用一个校验盘（奇偶校验）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en-US" altLang="zh-CN" dirty="0">
              <a:ea typeface="楷体_GB2312" pitchFamily="49" charset="-122"/>
            </a:endParaRPr>
          </a:p>
        </p:txBody>
      </p:sp>
      <p:pic>
        <p:nvPicPr>
          <p:cNvPr id="868358" name="Picture 2" descr="File:RAID 3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492375"/>
            <a:ext cx="4562475" cy="337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6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6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6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4.6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磁盘存储器的管理</a:t>
            </a:r>
          </a:p>
        </p:txBody>
      </p:sp>
      <p:sp>
        <p:nvSpPr>
          <p:cNvPr id="870403" name="Rectangle 3"/>
          <p:cNvSpPr>
            <a:spLocks/>
          </p:cNvSpPr>
          <p:nvPr/>
        </p:nvSpPr>
        <p:spPr bwMode="auto">
          <a:xfrm>
            <a:off x="107950" y="1052513"/>
            <a:ext cx="90360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en-US" altLang="zh-CN" sz="2800" dirty="0" smtClean="0">
                <a:ea typeface="黑体" pitchFamily="49" charset="-122"/>
              </a:rPr>
              <a:t>RAID 4</a:t>
            </a:r>
            <a:endParaRPr kumimoji="0" lang="en-US" altLang="zh-CN" sz="2800" dirty="0">
              <a:ea typeface="黑体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和</a:t>
            </a:r>
            <a:r>
              <a:rPr kumimoji="0" lang="en-US" altLang="zh-CN" dirty="0">
                <a:ea typeface="楷体_GB2312" pitchFamily="49" charset="-122"/>
              </a:rPr>
              <a:t>RADI3</a:t>
            </a:r>
            <a:r>
              <a:rPr kumimoji="0" lang="zh-CN" altLang="en-US" dirty="0">
                <a:ea typeface="楷体_GB2312" pitchFamily="49" charset="-122"/>
              </a:rPr>
              <a:t>相比较，</a:t>
            </a:r>
            <a:r>
              <a:rPr kumimoji="0" lang="en-US" altLang="zh-CN" dirty="0">
                <a:ea typeface="楷体_GB2312" pitchFamily="49" charset="-122"/>
              </a:rPr>
              <a:t>RAID4</a:t>
            </a:r>
            <a:r>
              <a:rPr kumimoji="0" lang="zh-CN" altLang="en-US" dirty="0">
                <a:ea typeface="楷体_GB2312" pitchFamily="49" charset="-122"/>
              </a:rPr>
              <a:t>基于大的块校验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校验位于同一盘</a:t>
            </a:r>
            <a:r>
              <a:rPr kumimoji="0" lang="en-US" altLang="zh-CN" dirty="0">
                <a:ea typeface="楷体_GB2312" pitchFamily="49" charset="-122"/>
              </a:rPr>
              <a:t>——</a:t>
            </a:r>
            <a:r>
              <a:rPr kumimoji="0" lang="zh-CN" altLang="en-US" dirty="0">
                <a:ea typeface="楷体_GB2312" pitchFamily="49" charset="-122"/>
              </a:rPr>
              <a:t>瓶颈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en-US" altLang="zh-CN" dirty="0">
              <a:ea typeface="楷体_GB2312" pitchFamily="49" charset="-122"/>
            </a:endParaRPr>
          </a:p>
        </p:txBody>
      </p:sp>
      <p:pic>
        <p:nvPicPr>
          <p:cNvPr id="870405" name="Picture 4" descr="File:RAID 4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565400"/>
            <a:ext cx="4524375" cy="335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7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7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7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7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7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4.6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磁盘存储器的管理</a:t>
            </a:r>
          </a:p>
        </p:txBody>
      </p:sp>
      <p:sp>
        <p:nvSpPr>
          <p:cNvPr id="871427" name="Rectangle 3"/>
          <p:cNvSpPr>
            <a:spLocks/>
          </p:cNvSpPr>
          <p:nvPr/>
        </p:nvSpPr>
        <p:spPr bwMode="auto">
          <a:xfrm>
            <a:off x="107950" y="1052513"/>
            <a:ext cx="90360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en-US" altLang="zh-CN" sz="2800" dirty="0" smtClean="0">
                <a:ea typeface="黑体" pitchFamily="49" charset="-122"/>
              </a:rPr>
              <a:t>RAID 5</a:t>
            </a:r>
            <a:endParaRPr kumimoji="0" lang="en-US" altLang="zh-CN" sz="2800" dirty="0">
              <a:ea typeface="黑体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校验结果螺旋分布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en-US" altLang="zh-CN" dirty="0">
              <a:ea typeface="楷体_GB2312" pitchFamily="49" charset="-122"/>
            </a:endParaRPr>
          </a:p>
        </p:txBody>
      </p:sp>
      <p:pic>
        <p:nvPicPr>
          <p:cNvPr id="871430" name="Picture 2" descr="File:RAID 5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516188"/>
            <a:ext cx="4537075" cy="336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7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7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7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4.1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系统</a:t>
            </a:r>
          </a:p>
        </p:txBody>
      </p:sp>
      <p:sp>
        <p:nvSpPr>
          <p:cNvPr id="777219" name="Rectangle 3"/>
          <p:cNvSpPr>
            <a:spLocks/>
          </p:cNvSpPr>
          <p:nvPr/>
        </p:nvSpPr>
        <p:spPr bwMode="auto">
          <a:xfrm>
            <a:off x="250825" y="1125538"/>
            <a:ext cx="84359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设备控制器的基本功能</a:t>
            </a:r>
            <a:r>
              <a:rPr kumimoji="0" lang="en-US" altLang="zh-CN" sz="2800" dirty="0">
                <a:latin typeface="黑体"/>
                <a:ea typeface="黑体" pitchFamily="49" charset="-122"/>
              </a:rPr>
              <a:t>——</a:t>
            </a:r>
            <a:r>
              <a:rPr kumimoji="0" lang="zh-CN" altLang="en-US" sz="2800" dirty="0">
                <a:ea typeface="楷体_GB2312" pitchFamily="49" charset="-122"/>
              </a:rPr>
              <a:t>数据缓冲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设备的速率较低</a:t>
            </a: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速率很高</a:t>
            </a: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设置缓冲器实现</a:t>
            </a:r>
            <a:r>
              <a:rPr kumimoji="0" lang="en-US" altLang="zh-CN" b="1" dirty="0">
                <a:solidFill>
                  <a:srgbClr val="FF0000"/>
                </a:solidFill>
                <a:ea typeface="楷体_GB2312" pitchFamily="49" charset="-122"/>
              </a:rPr>
              <a:t>CPU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和</a:t>
            </a:r>
            <a:r>
              <a:rPr kumimoji="0" lang="en-US" altLang="zh-CN" b="1" dirty="0">
                <a:solidFill>
                  <a:srgbClr val="FF0000"/>
                </a:solidFill>
                <a:ea typeface="楷体_GB2312" pitchFamily="49" charset="-122"/>
              </a:rPr>
              <a:t>I/O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设备</a:t>
            </a:r>
            <a:r>
              <a:rPr kumimoji="0" lang="zh-CN" altLang="en-US" dirty="0">
                <a:ea typeface="楷体_GB2312" pitchFamily="49" charset="-122"/>
              </a:rPr>
              <a:t>之间的数据缓冲</a:t>
            </a:r>
          </a:p>
          <a:p>
            <a:pPr marL="342900" indent="-34290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设备控制器的基本功能</a:t>
            </a:r>
            <a:r>
              <a:rPr kumimoji="0" lang="en-US" altLang="zh-CN" sz="2800" dirty="0">
                <a:latin typeface="黑体"/>
                <a:ea typeface="黑体" pitchFamily="49" charset="-122"/>
              </a:rPr>
              <a:t>——</a:t>
            </a:r>
            <a:r>
              <a:rPr kumimoji="0" lang="zh-CN" altLang="en-US" sz="2800" dirty="0">
                <a:ea typeface="楷体_GB2312" pitchFamily="49" charset="-122"/>
              </a:rPr>
              <a:t>差错控制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对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设备传送来的数据进行差错检测</a:t>
            </a: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若发现错误，则将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差错检测码</a:t>
            </a:r>
            <a:r>
              <a:rPr kumimoji="0" lang="zh-CN" altLang="en-US" dirty="0">
                <a:ea typeface="楷体_GB2312" pitchFamily="49" charset="-122"/>
              </a:rPr>
              <a:t>置位，并向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报告。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7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7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7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7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7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7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7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7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7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7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7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7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77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7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9144000" cy="936625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作业与</a:t>
            </a: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Project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2339" name="内容占位符 2"/>
          <p:cNvSpPr>
            <a:spLocks noGrp="1"/>
          </p:cNvSpPr>
          <p:nvPr>
            <p:ph idx="4294967295"/>
          </p:nvPr>
        </p:nvSpPr>
        <p:spPr>
          <a:xfrm>
            <a:off x="179512" y="1052513"/>
            <a:ext cx="8785225" cy="5184775"/>
          </a:xfrm>
        </p:spPr>
        <p:txBody>
          <a:bodyPr/>
          <a:lstStyle/>
          <a:p>
            <a:r>
              <a:rPr lang="zh-CN" altLang="zh-CN" b="0" dirty="0" smtClean="0"/>
              <a:t>作业</a:t>
            </a:r>
            <a:r>
              <a:rPr lang="en-US" altLang="zh-CN" dirty="0" smtClean="0"/>
              <a:t>8</a:t>
            </a:r>
            <a:r>
              <a:rPr lang="zh-CN" altLang="en-US" dirty="0" smtClean="0"/>
              <a:t>（选做）</a:t>
            </a:r>
            <a:endParaRPr lang="zh-CN" altLang="en-US" b="0" dirty="0" smtClean="0"/>
          </a:p>
          <a:p>
            <a:pPr>
              <a:buFont typeface="Arial" charset="0"/>
              <a:buNone/>
            </a:pPr>
            <a:r>
              <a:rPr lang="zh-CN" altLang="en-US" sz="2400" b="0" dirty="0" smtClean="0">
                <a:latin typeface="+mn-ea"/>
                <a:ea typeface="+mn-ea"/>
              </a:rPr>
              <a:t>  </a:t>
            </a:r>
            <a:r>
              <a:rPr lang="en-US" altLang="zh-CN" sz="2400" b="0" dirty="0" smtClean="0">
                <a:latin typeface="+mn-ea"/>
                <a:ea typeface="+mn-ea"/>
              </a:rPr>
              <a:t>1. </a:t>
            </a:r>
            <a:r>
              <a:rPr lang="zh-CN" altLang="en-US" sz="2400" b="0" dirty="0" smtClean="0">
                <a:latin typeface="+mn-ea"/>
                <a:ea typeface="+mn-ea"/>
              </a:rPr>
              <a:t>有哪几种</a:t>
            </a:r>
            <a:r>
              <a:rPr lang="en-US" altLang="zh-CN" sz="2400" b="0" dirty="0" smtClean="0">
                <a:latin typeface="+mn-ea"/>
                <a:ea typeface="+mn-ea"/>
              </a:rPr>
              <a:t>I/O</a:t>
            </a:r>
            <a:r>
              <a:rPr lang="zh-CN" altLang="en-US" sz="2400" b="0" dirty="0" smtClean="0">
                <a:latin typeface="+mn-ea"/>
                <a:ea typeface="+mn-ea"/>
              </a:rPr>
              <a:t>控制方式，分别适用于哪些场合？</a:t>
            </a:r>
            <a:endParaRPr lang="en-US" altLang="zh-CN" sz="2400" b="0" dirty="0">
              <a:latin typeface="+mn-ea"/>
              <a:ea typeface="+mn-ea"/>
            </a:endParaRPr>
          </a:p>
          <a:p>
            <a:pPr>
              <a:buFont typeface="Arial" charset="0"/>
              <a:buNone/>
            </a:pPr>
            <a:r>
              <a:rPr lang="en-US" altLang="zh-CN" sz="2400" b="0" dirty="0" smtClean="0">
                <a:latin typeface="+mn-ea"/>
                <a:ea typeface="+mn-ea"/>
              </a:rPr>
              <a:t>  2. </a:t>
            </a:r>
            <a:r>
              <a:rPr lang="zh-CN" altLang="en-US" sz="2400" b="0" dirty="0" smtClean="0">
                <a:latin typeface="+mn-ea"/>
                <a:ea typeface="+mn-ea"/>
              </a:rPr>
              <a:t>试说明</a:t>
            </a:r>
            <a:r>
              <a:rPr lang="en-US" altLang="zh-CN" sz="2400" b="0" dirty="0" smtClean="0">
                <a:latin typeface="+mn-ea"/>
                <a:ea typeface="+mn-ea"/>
              </a:rPr>
              <a:t>DMA</a:t>
            </a:r>
            <a:r>
              <a:rPr lang="zh-CN" altLang="en-US" sz="2400" b="0" dirty="0" smtClean="0">
                <a:latin typeface="+mn-ea"/>
                <a:ea typeface="+mn-ea"/>
              </a:rPr>
              <a:t>的工作流程。</a:t>
            </a:r>
            <a:endParaRPr lang="en-US" altLang="zh-CN" sz="2400" b="0" dirty="0" smtClean="0">
              <a:latin typeface="+mn-ea"/>
              <a:ea typeface="+mn-ea"/>
            </a:endParaRPr>
          </a:p>
          <a:p>
            <a:pPr>
              <a:buFont typeface="Arial" charset="0"/>
              <a:buNone/>
            </a:pPr>
            <a:r>
              <a:rPr lang="en-US" altLang="zh-CN" sz="2400" b="0" dirty="0" smtClean="0">
                <a:latin typeface="+mn-ea"/>
                <a:ea typeface="+mn-ea"/>
              </a:rPr>
              <a:t>  3. </a:t>
            </a:r>
            <a:r>
              <a:rPr lang="zh-CN" altLang="en-US" sz="2400" b="0" dirty="0" smtClean="0">
                <a:latin typeface="+mn-ea"/>
                <a:ea typeface="+mn-ea"/>
              </a:rPr>
              <a:t>引入缓冲的主要原因是什么？</a:t>
            </a:r>
            <a:endParaRPr lang="en-US" altLang="zh-CN" sz="2400" b="0" dirty="0" smtClean="0">
              <a:latin typeface="+mn-ea"/>
              <a:ea typeface="+mn-ea"/>
            </a:endParaRPr>
          </a:p>
          <a:p>
            <a:pPr>
              <a:buFont typeface="Arial" charset="0"/>
              <a:buNone/>
            </a:pPr>
            <a:r>
              <a:rPr lang="en-US" altLang="zh-CN" sz="2400" b="0" dirty="0" smtClean="0">
                <a:latin typeface="+mn-ea"/>
                <a:ea typeface="+mn-ea"/>
              </a:rPr>
              <a:t>  4. </a:t>
            </a:r>
            <a:r>
              <a:rPr lang="zh-CN" altLang="en-US" sz="2400" b="0" dirty="0" smtClean="0">
                <a:latin typeface="+mn-ea"/>
                <a:ea typeface="+mn-ea"/>
              </a:rPr>
              <a:t>为什么引入</a:t>
            </a:r>
            <a:r>
              <a:rPr lang="zh-CN" altLang="en-US" sz="2400" b="0" dirty="0" smtClean="0">
                <a:latin typeface="+mn-ea"/>
                <a:ea typeface="+mn-ea"/>
              </a:rPr>
              <a:t>设备独立性，如何实现设备的独立性？</a:t>
            </a:r>
            <a:endParaRPr lang="en-US" altLang="zh-CN" sz="2400" b="0" dirty="0" smtClean="0">
              <a:latin typeface="+mn-ea"/>
              <a:ea typeface="+mn-ea"/>
            </a:endParaRPr>
          </a:p>
          <a:p>
            <a:pPr>
              <a:buFont typeface="Arial" charset="0"/>
              <a:buNone/>
            </a:pPr>
            <a:r>
              <a:rPr lang="en-US" altLang="zh-CN" sz="2400" b="0" dirty="0" smtClean="0">
                <a:latin typeface="+mn-ea"/>
                <a:ea typeface="+mn-ea"/>
              </a:rPr>
              <a:t>  5. </a:t>
            </a:r>
            <a:r>
              <a:rPr lang="zh-CN" altLang="en-US" sz="2400" b="0" dirty="0" smtClean="0">
                <a:latin typeface="+mn-ea"/>
                <a:ea typeface="+mn-ea"/>
              </a:rPr>
              <a:t>何谓虚设备，实现虚拟设备时所依赖的关键技术是什么？</a:t>
            </a:r>
            <a:r>
              <a:rPr lang="en-US" altLang="zh-CN" sz="2400" b="0" dirty="0" smtClean="0">
                <a:latin typeface="+mn-ea"/>
                <a:ea typeface="+mn-ea"/>
              </a:rPr>
              <a:t> </a:t>
            </a:r>
          </a:p>
          <a:p>
            <a:pPr>
              <a:buFont typeface="Arial" charset="0"/>
              <a:buNone/>
            </a:pPr>
            <a:r>
              <a:rPr lang="en-US" altLang="zh-CN" sz="2400" b="0" dirty="0" smtClean="0">
                <a:latin typeface="+mn-ea"/>
                <a:ea typeface="+mn-ea"/>
              </a:rPr>
              <a:t>  6. </a:t>
            </a:r>
            <a:r>
              <a:rPr lang="zh-CN" altLang="en-US" sz="2400" b="0" dirty="0" smtClean="0">
                <a:latin typeface="+mn-ea"/>
                <a:ea typeface="+mn-ea"/>
              </a:rPr>
              <a:t>试说明</a:t>
            </a:r>
            <a:r>
              <a:rPr lang="en-US" altLang="zh-CN" sz="2400" b="0" dirty="0" err="1" smtClean="0">
                <a:latin typeface="+mn-ea"/>
                <a:ea typeface="+mn-ea"/>
              </a:rPr>
              <a:t>SPOOLing</a:t>
            </a:r>
            <a:r>
              <a:rPr lang="zh-CN" altLang="en-US" sz="2400" b="0" dirty="0" smtClean="0">
                <a:latin typeface="+mn-ea"/>
                <a:ea typeface="+mn-ea"/>
              </a:rPr>
              <a:t>系统的组成。</a:t>
            </a:r>
            <a:endParaRPr lang="en-US" altLang="zh-CN" sz="2400" b="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675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9144000" cy="936625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作业与</a:t>
            </a: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Project</a:t>
            </a:r>
            <a:endParaRPr lang="zh-CN" alt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2339" name="内容占位符 2"/>
          <p:cNvSpPr>
            <a:spLocks noGrp="1"/>
          </p:cNvSpPr>
          <p:nvPr>
            <p:ph idx="4294967295"/>
          </p:nvPr>
        </p:nvSpPr>
        <p:spPr>
          <a:xfrm>
            <a:off x="179263" y="1700808"/>
            <a:ext cx="8785225" cy="4392464"/>
          </a:xfrm>
        </p:spPr>
        <p:txBody>
          <a:bodyPr/>
          <a:lstStyle/>
          <a:p>
            <a:r>
              <a:rPr lang="en-US" altLang="zh-CN" b="0" dirty="0" err="1" smtClean="0"/>
              <a:t>Projecct</a:t>
            </a:r>
            <a:r>
              <a:rPr lang="en-US" altLang="zh-CN" b="0" dirty="0" smtClean="0"/>
              <a:t> 8 </a:t>
            </a:r>
            <a:r>
              <a:rPr lang="zh-CN" altLang="en-US" b="0" dirty="0" smtClean="0"/>
              <a:t>（选做</a:t>
            </a:r>
            <a:r>
              <a:rPr lang="zh-CN" altLang="en-US" b="0" dirty="0" smtClean="0"/>
              <a:t>）</a:t>
            </a:r>
            <a:endParaRPr lang="en-US" altLang="zh-CN" b="0" dirty="0"/>
          </a:p>
          <a:p>
            <a:pPr>
              <a:buNone/>
            </a:pPr>
            <a:endParaRPr lang="en-US" altLang="zh-CN" sz="2400" b="0" dirty="0" smtClean="0">
              <a:latin typeface="+mn-ea"/>
              <a:ea typeface="+mn-ea"/>
            </a:endParaRPr>
          </a:p>
          <a:p>
            <a:pPr>
              <a:buNone/>
            </a:pPr>
            <a:r>
              <a:rPr lang="en-US" altLang="zh-CN" sz="2400" b="0" dirty="0">
                <a:latin typeface="+mn-ea"/>
                <a:ea typeface="+mn-ea"/>
              </a:rPr>
              <a:t> </a:t>
            </a:r>
            <a:r>
              <a:rPr lang="en-US" altLang="zh-CN" sz="2400" b="0" dirty="0" smtClean="0">
                <a:latin typeface="+mn-ea"/>
                <a:ea typeface="+mn-ea"/>
              </a:rPr>
              <a:t>     </a:t>
            </a:r>
            <a:r>
              <a:rPr lang="zh-CN" altLang="en-US" sz="2400" b="0" dirty="0" smtClean="0">
                <a:latin typeface="+mn-ea"/>
                <a:ea typeface="+mn-ea"/>
              </a:rPr>
              <a:t>在</a:t>
            </a:r>
            <a:r>
              <a:rPr lang="en-US" altLang="zh-CN" sz="2400" b="0" dirty="0" err="1" smtClean="0">
                <a:latin typeface="+mn-ea"/>
                <a:ea typeface="+mn-ea"/>
              </a:rPr>
              <a:t>WinXP</a:t>
            </a:r>
            <a:r>
              <a:rPr lang="en-US" altLang="zh-CN" sz="2400" b="0" dirty="0" smtClean="0">
                <a:latin typeface="+mn-ea"/>
                <a:ea typeface="+mn-ea"/>
              </a:rPr>
              <a:t> SP3</a:t>
            </a:r>
            <a:r>
              <a:rPr lang="zh-CN" altLang="en-US" sz="2400" b="0" dirty="0" smtClean="0">
                <a:latin typeface="+mn-ea"/>
                <a:ea typeface="+mn-ea"/>
              </a:rPr>
              <a:t>下实现一个简单的串口</a:t>
            </a:r>
            <a:r>
              <a:rPr lang="zh-CN" altLang="en-US" sz="2400" b="0" dirty="0">
                <a:latin typeface="+mn-ea"/>
                <a:ea typeface="+mn-ea"/>
              </a:rPr>
              <a:t>过滤</a:t>
            </a:r>
            <a:r>
              <a:rPr lang="zh-CN" altLang="en-US" sz="2400" b="0" dirty="0" smtClean="0">
                <a:latin typeface="+mn-ea"/>
                <a:ea typeface="+mn-ea"/>
              </a:rPr>
              <a:t>驱动，并将拦截到的数据传输至应用程序。</a:t>
            </a:r>
            <a:endParaRPr lang="en-US" altLang="zh-CN" sz="2400" b="0" dirty="0" smtClean="0">
              <a:latin typeface="+mn-ea"/>
              <a:ea typeface="+mn-ea"/>
            </a:endParaRPr>
          </a:p>
          <a:p>
            <a:pPr>
              <a:buFont typeface="Arial" charset="0"/>
              <a:buNone/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785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4.1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系统</a:t>
            </a:r>
          </a:p>
        </p:txBody>
      </p:sp>
      <p:sp>
        <p:nvSpPr>
          <p:cNvPr id="802819" name="Rectangle 3"/>
          <p:cNvSpPr>
            <a:spLocks/>
          </p:cNvSpPr>
          <p:nvPr/>
        </p:nvSpPr>
        <p:spPr bwMode="auto">
          <a:xfrm>
            <a:off x="61913" y="1092200"/>
            <a:ext cx="9082087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设备控制器的组成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设备控制器与</a:t>
            </a:r>
            <a:r>
              <a:rPr kumimoji="0" lang="en-US" altLang="zh-CN" b="1" dirty="0">
                <a:solidFill>
                  <a:srgbClr val="FF0000"/>
                </a:solidFill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的接口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设备控制器与</a:t>
            </a:r>
            <a:r>
              <a:rPr kumimoji="0" lang="zh-CN" altLang="en-US" b="1" dirty="0">
                <a:solidFill>
                  <a:schemeClr val="hlink"/>
                </a:solidFill>
                <a:ea typeface="楷体_GB2312" pitchFamily="49" charset="-122"/>
              </a:rPr>
              <a:t>设备</a:t>
            </a:r>
            <a:r>
              <a:rPr kumimoji="0" lang="zh-CN" altLang="en-US" dirty="0">
                <a:ea typeface="楷体_GB2312" pitchFamily="49" charset="-122"/>
              </a:rPr>
              <a:t>的接口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en-US" altLang="zh-CN" b="1" dirty="0">
                <a:solidFill>
                  <a:schemeClr val="folHlink"/>
                </a:solidFill>
                <a:ea typeface="楷体_GB2312" pitchFamily="49" charset="-122"/>
              </a:rPr>
              <a:t>I/O</a:t>
            </a:r>
            <a:r>
              <a:rPr kumimoji="0" lang="zh-CN" altLang="en-US" b="1" dirty="0">
                <a:solidFill>
                  <a:schemeClr val="folHlink"/>
                </a:solidFill>
                <a:ea typeface="楷体_GB2312" pitchFamily="49" charset="-122"/>
              </a:rPr>
              <a:t>逻辑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en-US" altLang="zh-CN" dirty="0">
              <a:ea typeface="楷体_GB2312" pitchFamily="49" charset="-122"/>
            </a:endParaRPr>
          </a:p>
        </p:txBody>
      </p:sp>
      <p:graphicFrame>
        <p:nvGraphicFramePr>
          <p:cNvPr id="802820" name="Object 4"/>
          <p:cNvGraphicFramePr>
            <a:graphicFrameLocks noChangeAspect="1"/>
          </p:cNvGraphicFramePr>
          <p:nvPr/>
        </p:nvGraphicFramePr>
        <p:xfrm>
          <a:off x="1331913" y="3141663"/>
          <a:ext cx="6481762" cy="284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918" name="Visio" r:id="rId3" imgW="3919860" imgH="1793216" progId="Visio.Drawing.11">
                  <p:embed/>
                </p:oleObj>
              </mc:Choice>
              <mc:Fallback>
                <p:oleObj name="Visio" r:id="rId3" imgW="3919860" imgH="1793216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511"/>
                      <a:stretch>
                        <a:fillRect/>
                      </a:stretch>
                    </p:blipFill>
                    <p:spPr bwMode="auto">
                      <a:xfrm>
                        <a:off x="1331913" y="3141663"/>
                        <a:ext cx="6481762" cy="284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0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0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0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0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0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0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0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0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80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4.1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系统</a:t>
            </a:r>
          </a:p>
        </p:txBody>
      </p:sp>
      <p:sp>
        <p:nvSpPr>
          <p:cNvPr id="803843" name="Rectangle 3"/>
          <p:cNvSpPr>
            <a:spLocks/>
          </p:cNvSpPr>
          <p:nvPr/>
        </p:nvSpPr>
        <p:spPr bwMode="auto">
          <a:xfrm>
            <a:off x="107950" y="1052513"/>
            <a:ext cx="8856663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设备控制器与</a:t>
            </a:r>
            <a:r>
              <a:rPr kumimoji="0" lang="en-US" altLang="zh-CN" sz="2800" dirty="0">
                <a:ea typeface="黑体" pitchFamily="49" charset="-122"/>
              </a:rPr>
              <a:t>CPU</a:t>
            </a:r>
            <a:r>
              <a:rPr kumimoji="0" lang="zh-CN" altLang="en-US" sz="2800" dirty="0">
                <a:ea typeface="黑体" pitchFamily="49" charset="-122"/>
              </a:rPr>
              <a:t>的接口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实现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与设备控制器之间的通信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三类信号线</a:t>
            </a:r>
            <a:r>
              <a:rPr kumimoji="0" lang="en-US" altLang="zh-CN" dirty="0">
                <a:ea typeface="楷体_GB2312" pitchFamily="49" charset="-122"/>
              </a:rPr>
              <a:t>: </a:t>
            </a:r>
            <a:r>
              <a:rPr kumimoji="0" lang="zh-CN" altLang="en-US" dirty="0">
                <a:ea typeface="楷体_GB2312" pitchFamily="49" charset="-122"/>
              </a:rPr>
              <a:t>数据线、地址线和控制线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一个或多个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数据寄存器</a:t>
            </a:r>
            <a:r>
              <a:rPr kumimoji="0" lang="zh-CN" altLang="en-US" dirty="0">
                <a:ea typeface="楷体_GB2312" pitchFamily="49" charset="-122"/>
              </a:rPr>
              <a:t>，用于存放从设备送来的数据</a:t>
            </a:r>
            <a:r>
              <a:rPr kumimoji="0" lang="en-US" altLang="zh-CN" dirty="0">
                <a:ea typeface="楷体_GB2312" pitchFamily="49" charset="-122"/>
              </a:rPr>
              <a:t>(</a:t>
            </a:r>
            <a:r>
              <a:rPr kumimoji="0" lang="zh-CN" altLang="en-US" dirty="0">
                <a:ea typeface="楷体_GB2312" pitchFamily="49" charset="-122"/>
              </a:rPr>
              <a:t>输入</a:t>
            </a:r>
            <a:r>
              <a:rPr kumimoji="0" lang="en-US" altLang="zh-CN" dirty="0">
                <a:ea typeface="楷体_GB2312" pitchFamily="49" charset="-122"/>
              </a:rPr>
              <a:t>)</a:t>
            </a:r>
            <a:r>
              <a:rPr kumimoji="0" lang="zh-CN" altLang="en-US" dirty="0">
                <a:ea typeface="楷体_GB2312" pitchFamily="49" charset="-122"/>
              </a:rPr>
              <a:t>或从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送来的数据</a:t>
            </a:r>
            <a:r>
              <a:rPr kumimoji="0" lang="en-US" altLang="zh-CN" dirty="0">
                <a:ea typeface="楷体_GB2312" pitchFamily="49" charset="-122"/>
              </a:rPr>
              <a:t>(</a:t>
            </a:r>
            <a:r>
              <a:rPr kumimoji="0" lang="zh-CN" altLang="en-US" dirty="0">
                <a:ea typeface="楷体_GB2312" pitchFamily="49" charset="-122"/>
              </a:rPr>
              <a:t>输出</a:t>
            </a:r>
            <a:r>
              <a:rPr kumimoji="0" lang="en-US" altLang="zh-CN" dirty="0">
                <a:ea typeface="楷体_GB2312" pitchFamily="49" charset="-122"/>
              </a:rPr>
              <a:t>)</a:t>
            </a:r>
            <a:r>
              <a:rPr kumimoji="0" lang="zh-CN" altLang="en-US" dirty="0">
                <a:ea typeface="楷体_GB2312" pitchFamily="49" charset="-122"/>
              </a:rPr>
              <a:t>。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一个或多个</a:t>
            </a:r>
            <a:r>
              <a:rPr kumimoji="0" lang="zh-CN" altLang="en-US" b="1" dirty="0">
                <a:solidFill>
                  <a:schemeClr val="hlink"/>
                </a:solidFill>
                <a:ea typeface="楷体_GB2312" pitchFamily="49" charset="-122"/>
              </a:rPr>
              <a:t>控制</a:t>
            </a:r>
            <a:r>
              <a:rPr kumimoji="0" lang="en-US" altLang="zh-CN" b="1" dirty="0">
                <a:solidFill>
                  <a:schemeClr val="hlink"/>
                </a:solidFill>
                <a:ea typeface="楷体_GB2312" pitchFamily="49" charset="-122"/>
              </a:rPr>
              <a:t>/</a:t>
            </a:r>
            <a:r>
              <a:rPr kumimoji="0" lang="zh-CN" altLang="en-US" b="1" dirty="0">
                <a:solidFill>
                  <a:schemeClr val="hlink"/>
                </a:solidFill>
                <a:ea typeface="楷体_GB2312" pitchFamily="49" charset="-122"/>
              </a:rPr>
              <a:t>状态寄存器</a:t>
            </a:r>
            <a:r>
              <a:rPr kumimoji="0" lang="zh-CN" altLang="en-US" dirty="0">
                <a:ea typeface="楷体_GB2312" pitchFamily="49" charset="-122"/>
              </a:rPr>
              <a:t>，用于存放从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送来的控制信息或设备的状态信息。 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设备控制器与设备的接口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可以连接一个或多个设备，一个设备接口连接一台设备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每个接口</a:t>
            </a:r>
            <a:r>
              <a:rPr kumimoji="0" lang="zh-CN" altLang="en-US" dirty="0">
                <a:ea typeface="楷体_GB2312" pitchFamily="49" charset="-122"/>
              </a:rPr>
              <a:t>中都存在数据、控制和状态三种类型的信号线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逻辑根据处理机发来的</a:t>
            </a:r>
            <a:r>
              <a:rPr kumimoji="0" lang="zh-CN" altLang="en-US" b="1" dirty="0">
                <a:solidFill>
                  <a:schemeClr val="hlink"/>
                </a:solidFill>
                <a:ea typeface="楷体_GB2312" pitchFamily="49" charset="-122"/>
              </a:rPr>
              <a:t>地址信号</a:t>
            </a:r>
            <a:r>
              <a:rPr kumimoji="0" lang="zh-CN" altLang="en-US" dirty="0">
                <a:ea typeface="楷体_GB2312" pitchFamily="49" charset="-122"/>
              </a:rPr>
              <a:t>去选择一个设备接口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0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0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0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0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0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0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80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80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80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80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80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80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80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80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4.1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系统</a:t>
            </a:r>
          </a:p>
        </p:txBody>
      </p:sp>
      <p:sp>
        <p:nvSpPr>
          <p:cNvPr id="805891" name="Rectangle 3"/>
          <p:cNvSpPr>
            <a:spLocks/>
          </p:cNvSpPr>
          <p:nvPr/>
        </p:nvSpPr>
        <p:spPr bwMode="auto">
          <a:xfrm>
            <a:off x="107950" y="1092200"/>
            <a:ext cx="903605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en-US" altLang="zh-CN" sz="2800" dirty="0">
                <a:ea typeface="黑体" pitchFamily="49" charset="-122"/>
              </a:rPr>
              <a:t>I/O</a:t>
            </a:r>
            <a:r>
              <a:rPr kumimoji="0" lang="zh-CN" altLang="en-US" sz="2800" dirty="0">
                <a:ea typeface="黑体" pitchFamily="49" charset="-122"/>
              </a:rPr>
              <a:t>逻辑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实现对设备的控制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通过控制线、地址线向控制器发送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命令、地址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逻辑对收到的命令和地址进行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译码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逻辑根据所译出的命令对所选设备进行</a:t>
            </a:r>
            <a:r>
              <a:rPr kumimoji="0" lang="zh-CN" altLang="en-US" b="1" dirty="0">
                <a:solidFill>
                  <a:schemeClr val="hlink"/>
                </a:solidFill>
                <a:ea typeface="楷体_GB2312" pitchFamily="49" charset="-122"/>
              </a:rPr>
              <a:t>控制</a:t>
            </a:r>
            <a:r>
              <a:rPr kumimoji="0" lang="zh-CN" altLang="en-US" dirty="0">
                <a:ea typeface="楷体_GB2312" pitchFamily="49" charset="-122"/>
              </a:rPr>
              <a:t> 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en-US" altLang="zh-CN" dirty="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0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0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0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0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0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0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0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0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0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0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4.1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系统</a:t>
            </a:r>
          </a:p>
        </p:txBody>
      </p:sp>
      <p:sp>
        <p:nvSpPr>
          <p:cNvPr id="786435" name="Rectangle 3"/>
          <p:cNvSpPr>
            <a:spLocks/>
          </p:cNvSpPr>
          <p:nvPr/>
        </p:nvSpPr>
        <p:spPr bwMode="auto">
          <a:xfrm>
            <a:off x="73025" y="1092200"/>
            <a:ext cx="903605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kumimoji="0" lang="en-US" altLang="zh-CN" sz="2800" dirty="0">
                <a:ea typeface="黑体" pitchFamily="49" charset="-122"/>
              </a:rPr>
              <a:t>I/O</a:t>
            </a:r>
            <a:r>
              <a:rPr kumimoji="0" lang="zh-CN" altLang="en-US" sz="2800" dirty="0">
                <a:ea typeface="黑体" pitchFamily="49" charset="-122"/>
              </a:rPr>
              <a:t>通道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一种特殊的处理机，它具有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执行</a:t>
            </a:r>
            <a:r>
              <a:rPr kumimoji="0" lang="en-US" altLang="zh-CN" b="1" dirty="0">
                <a:solidFill>
                  <a:srgbClr val="FF0000"/>
                </a:solidFill>
                <a:ea typeface="楷体_GB2312" pitchFamily="49" charset="-122"/>
              </a:rPr>
              <a:t>I/O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指令</a:t>
            </a:r>
            <a:r>
              <a:rPr kumimoji="0" lang="zh-CN" altLang="en-US" dirty="0">
                <a:ea typeface="楷体_GB2312" pitchFamily="49" charset="-122"/>
              </a:rPr>
              <a:t>的能力，并通过执行通道</a:t>
            </a:r>
            <a:r>
              <a:rPr kumimoji="0" lang="en-US" altLang="zh-CN" dirty="0">
                <a:ea typeface="楷体_GB2312" pitchFamily="49" charset="-122"/>
              </a:rPr>
              <a:t>(I/O)</a:t>
            </a:r>
            <a:r>
              <a:rPr kumimoji="0" lang="zh-CN" altLang="en-US" dirty="0">
                <a:ea typeface="楷体_GB2312" pitchFamily="49" charset="-122"/>
              </a:rPr>
              <a:t>程序来控制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操作。</a:t>
            </a: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目的是使一些原来由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处理的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任务转由通道来承担，从而把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从繁杂的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任务中解脱出来。</a:t>
            </a:r>
          </a:p>
          <a:p>
            <a:pPr marL="342900" indent="-34290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kumimoji="0" lang="en-US" altLang="zh-CN" sz="2800" dirty="0">
                <a:ea typeface="黑体" pitchFamily="49" charset="-122"/>
              </a:rPr>
              <a:t>I/O</a:t>
            </a:r>
            <a:r>
              <a:rPr kumimoji="0" lang="zh-CN" altLang="en-US" sz="2800" dirty="0">
                <a:ea typeface="黑体" pitchFamily="49" charset="-122"/>
              </a:rPr>
              <a:t>通道的特点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指令类型单一</a:t>
            </a:r>
            <a:r>
              <a:rPr kumimoji="0" lang="zh-CN" altLang="en-US" dirty="0">
                <a:ea typeface="楷体_GB2312" pitchFamily="49" charset="-122"/>
              </a:rPr>
              <a:t>，这是由于通道硬件比较简单，其所能执行的命令主要局限于与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操作有关的指令；</a:t>
            </a: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没有自己的内存</a:t>
            </a:r>
            <a:r>
              <a:rPr kumimoji="0" lang="zh-CN" altLang="en-US" dirty="0">
                <a:ea typeface="楷体_GB2312" pitchFamily="49" charset="-122"/>
              </a:rPr>
              <a:t>，通道所执行的通道程序是放在主机的内存中的，换言之，是通道与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共享内存。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8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8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8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8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8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8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8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8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8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8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8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8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4.1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系统</a:t>
            </a:r>
          </a:p>
        </p:txBody>
      </p:sp>
      <p:sp>
        <p:nvSpPr>
          <p:cNvPr id="787459" name="Rectangle 3"/>
          <p:cNvSpPr>
            <a:spLocks/>
          </p:cNvSpPr>
          <p:nvPr/>
        </p:nvSpPr>
        <p:spPr bwMode="auto">
          <a:xfrm>
            <a:off x="96838" y="1125538"/>
            <a:ext cx="84359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通道的类型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endParaRPr kumimoji="0" lang="en-US" altLang="zh-CN" dirty="0">
              <a:ea typeface="楷体_GB2312" pitchFamily="49" charset="-122"/>
            </a:endParaRPr>
          </a:p>
        </p:txBody>
      </p:sp>
      <p:graphicFrame>
        <p:nvGraphicFramePr>
          <p:cNvPr id="9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0506596"/>
              </p:ext>
            </p:extLst>
          </p:nvPr>
        </p:nvGraphicFramePr>
        <p:xfrm>
          <a:off x="457200" y="1350963"/>
          <a:ext cx="8229600" cy="4872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标题 1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9144000" cy="936625"/>
          </a:xfrm>
        </p:spPr>
        <p:txBody>
          <a:bodyPr/>
          <a:lstStyle/>
          <a:p>
            <a:r>
              <a:rPr lang="zh-CN" altLang="en-US" sz="4000" b="1" dirty="0">
                <a:solidFill>
                  <a:srgbClr val="FE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主要内容</a:t>
            </a:r>
          </a:p>
        </p:txBody>
      </p:sp>
      <p:sp>
        <p:nvSpPr>
          <p:cNvPr id="612355" name="内容占位符 2"/>
          <p:cNvSpPr>
            <a:spLocks noGrp="1"/>
          </p:cNvSpPr>
          <p:nvPr>
            <p:ph idx="4294967295"/>
          </p:nvPr>
        </p:nvSpPr>
        <p:spPr>
          <a:xfrm>
            <a:off x="323528" y="1484313"/>
            <a:ext cx="5689600" cy="4176712"/>
          </a:xfrm>
        </p:spPr>
        <p:txBody>
          <a:bodyPr/>
          <a:lstStyle/>
          <a:p>
            <a:pPr>
              <a:spcBef>
                <a:spcPct val="4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系统</a:t>
            </a:r>
          </a:p>
          <a:p>
            <a:pPr>
              <a:spcBef>
                <a:spcPct val="4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控制方式</a:t>
            </a:r>
          </a:p>
          <a:p>
            <a:pPr>
              <a:spcBef>
                <a:spcPct val="4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缓冲管理</a:t>
            </a:r>
          </a:p>
          <a:p>
            <a:pPr>
              <a:spcBef>
                <a:spcPct val="4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软件</a:t>
            </a:r>
          </a:p>
          <a:p>
            <a:pPr>
              <a:spcBef>
                <a:spcPct val="4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设备分配</a:t>
            </a:r>
          </a:p>
          <a:p>
            <a:pPr>
              <a:spcBef>
                <a:spcPct val="4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磁盘存储器的管理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4.1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系统</a:t>
            </a:r>
          </a:p>
        </p:txBody>
      </p:sp>
      <p:sp>
        <p:nvSpPr>
          <p:cNvPr id="788483" name="Rectangle 3"/>
          <p:cNvSpPr>
            <a:spLocks/>
          </p:cNvSpPr>
          <p:nvPr/>
        </p:nvSpPr>
        <p:spPr bwMode="auto">
          <a:xfrm>
            <a:off x="0" y="1052513"/>
            <a:ext cx="91440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字节多路通道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按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字节交换</a:t>
            </a:r>
            <a:r>
              <a:rPr kumimoji="0" lang="zh-CN" altLang="en-US" dirty="0">
                <a:ea typeface="楷体_GB2312" pitchFamily="49" charset="-122"/>
              </a:rPr>
              <a:t>方式</a:t>
            </a:r>
            <a:r>
              <a:rPr kumimoji="0" lang="zh-CN" altLang="en-US" dirty="0" smtClean="0">
                <a:ea typeface="楷体_GB2312" pitchFamily="49" charset="-122"/>
              </a:rPr>
              <a:t>工作</a:t>
            </a:r>
            <a:endParaRPr kumimoji="0" lang="en-US" altLang="zh-CN" dirty="0" smtClean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 smtClean="0">
                <a:ea typeface="楷体_GB2312" pitchFamily="49" charset="-122"/>
              </a:rPr>
              <a:t>含有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若干非分配型子通道</a:t>
            </a:r>
            <a:r>
              <a:rPr kumimoji="0" lang="zh-CN" altLang="en-US" dirty="0">
                <a:ea typeface="楷体_GB2312" pitchFamily="49" charset="-122"/>
              </a:rPr>
              <a:t>，其数量可从几十到数百</a:t>
            </a:r>
            <a:r>
              <a:rPr kumimoji="0" lang="zh-CN" altLang="en-US" dirty="0" smtClean="0">
                <a:ea typeface="楷体_GB2312" pitchFamily="49" charset="-122"/>
              </a:rPr>
              <a:t>个</a:t>
            </a:r>
            <a:endParaRPr kumimoji="0" lang="en-US" altLang="zh-CN" dirty="0" smtClean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 smtClean="0">
                <a:ea typeface="楷体_GB2312" pitchFamily="49" charset="-122"/>
              </a:rPr>
              <a:t>每</a:t>
            </a:r>
            <a:r>
              <a:rPr kumimoji="0" lang="zh-CN" altLang="en-US" dirty="0">
                <a:ea typeface="楷体_GB2312" pitchFamily="49" charset="-122"/>
              </a:rPr>
              <a:t>一个子通道连接一台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设备，并控制该设备的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 smtClean="0">
                <a:ea typeface="楷体_GB2312" pitchFamily="49" charset="-122"/>
              </a:rPr>
              <a:t>操作</a:t>
            </a:r>
            <a:endParaRPr kumimoji="0" lang="en-US" altLang="zh-CN" dirty="0" smtClean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 smtClean="0">
                <a:ea typeface="楷体_GB2312" pitchFamily="49" charset="-122"/>
              </a:rPr>
              <a:t>子</a:t>
            </a:r>
            <a:r>
              <a:rPr kumimoji="0" lang="zh-CN" altLang="en-US" dirty="0">
                <a:ea typeface="楷体_GB2312" pitchFamily="49" charset="-122"/>
              </a:rPr>
              <a:t>通道按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时间片轮转</a:t>
            </a:r>
            <a:r>
              <a:rPr kumimoji="0" lang="zh-CN" altLang="en-US" dirty="0">
                <a:ea typeface="楷体_GB2312" pitchFamily="49" charset="-122"/>
              </a:rPr>
              <a:t>方式共享主</a:t>
            </a:r>
            <a:r>
              <a:rPr kumimoji="0" lang="zh-CN" altLang="en-US" dirty="0" smtClean="0">
                <a:ea typeface="楷体_GB2312" pitchFamily="49" charset="-122"/>
              </a:rPr>
              <a:t>通道</a:t>
            </a:r>
            <a:endParaRPr kumimoji="0" lang="en-US" altLang="zh-CN" dirty="0" smtClean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 smtClean="0">
                <a:ea typeface="楷体_GB2312" pitchFamily="49" charset="-122"/>
              </a:rPr>
              <a:t>一般</a:t>
            </a:r>
            <a:r>
              <a:rPr kumimoji="0" lang="zh-CN" altLang="en-US" dirty="0">
                <a:ea typeface="楷体_GB2312" pitchFamily="49" charset="-122"/>
              </a:rPr>
              <a:t>用于连接中、低速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设备，不适合连接高速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设备 </a:t>
            </a:r>
          </a:p>
        </p:txBody>
      </p:sp>
      <p:graphicFrame>
        <p:nvGraphicFramePr>
          <p:cNvPr id="788484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33826484"/>
              </p:ext>
            </p:extLst>
          </p:nvPr>
        </p:nvGraphicFramePr>
        <p:xfrm>
          <a:off x="1188045" y="4005263"/>
          <a:ext cx="6264275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83" name="Visio" r:id="rId3" imgW="4133160" imgH="1433063" progId="Visio.Drawing.11">
                  <p:embed/>
                </p:oleObj>
              </mc:Choice>
              <mc:Fallback>
                <p:oleObj name="Visio" r:id="rId3" imgW="4133160" imgH="143306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045" y="4005263"/>
                        <a:ext cx="6264275" cy="217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78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4.1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系统</a:t>
            </a:r>
          </a:p>
        </p:txBody>
      </p:sp>
      <p:sp>
        <p:nvSpPr>
          <p:cNvPr id="792579" name="Rectangle 3"/>
          <p:cNvSpPr>
            <a:spLocks/>
          </p:cNvSpPr>
          <p:nvPr/>
        </p:nvSpPr>
        <p:spPr bwMode="auto">
          <a:xfrm>
            <a:off x="107950" y="1092200"/>
            <a:ext cx="903605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数组选择通道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以成组方式进行数据传输，即每次传输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一批数据</a:t>
            </a:r>
            <a:r>
              <a:rPr kumimoji="0" lang="zh-CN" altLang="en-US" dirty="0">
                <a:ea typeface="楷体_GB2312" pitchFamily="49" charset="-122"/>
              </a:rPr>
              <a:t>，传输速率很高。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只含有一个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分配型子通道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在一段时间内只能执行一道通道程序，控制一台设备进行数据传送，当一个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操作请求完成后，再选择与通道相连的另一台设备</a:t>
            </a:r>
            <a:r>
              <a:rPr kumimoji="0" lang="en-US" altLang="zh-CN" dirty="0">
                <a:latin typeface="Arial"/>
                <a:ea typeface="楷体_GB2312" pitchFamily="49" charset="-122"/>
              </a:rPr>
              <a:t>——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独占使用</a:t>
            </a:r>
            <a:r>
              <a:rPr kumimoji="0" lang="zh-CN" altLang="en-US" dirty="0">
                <a:ea typeface="楷体_GB2312" pitchFamily="49" charset="-122"/>
              </a:rPr>
              <a:t>方式。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通道的利用率很低，一般用于连接高速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设备。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9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9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9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9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9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9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9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9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9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9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4.1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系统</a:t>
            </a:r>
          </a:p>
        </p:txBody>
      </p:sp>
      <p:sp>
        <p:nvSpPr>
          <p:cNvPr id="793603" name="Rectangle 3"/>
          <p:cNvSpPr>
            <a:spLocks/>
          </p:cNvSpPr>
          <p:nvPr/>
        </p:nvSpPr>
        <p:spPr bwMode="auto">
          <a:xfrm>
            <a:off x="107950" y="1052513"/>
            <a:ext cx="90360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数组多路通道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结合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数组选择通道传输速率高</a:t>
            </a:r>
            <a:r>
              <a:rPr kumimoji="0" lang="zh-CN" altLang="en-US" dirty="0">
                <a:ea typeface="楷体_GB2312" pitchFamily="49" charset="-122"/>
              </a:rPr>
              <a:t>和</a:t>
            </a:r>
            <a:r>
              <a:rPr kumimoji="0" lang="zh-CN" altLang="en-US" b="1" dirty="0">
                <a:solidFill>
                  <a:schemeClr val="hlink"/>
                </a:solidFill>
                <a:ea typeface="楷体_GB2312" pitchFamily="49" charset="-122"/>
              </a:rPr>
              <a:t>字节多路通道能分时并发操作</a:t>
            </a:r>
            <a:r>
              <a:rPr kumimoji="0" lang="zh-CN" altLang="en-US" dirty="0">
                <a:ea typeface="楷体_GB2312" pitchFamily="49" charset="-122"/>
              </a:rPr>
              <a:t>的优点。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含有多个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非分配型</a:t>
            </a:r>
            <a:r>
              <a:rPr kumimoji="0" lang="zh-CN" altLang="en-US" dirty="0">
                <a:ea typeface="楷体_GB2312" pitchFamily="49" charset="-122"/>
              </a:rPr>
              <a:t>子通道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以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分时</a:t>
            </a:r>
            <a:r>
              <a:rPr kumimoji="0" lang="zh-CN" altLang="en-US" dirty="0">
                <a:ea typeface="楷体_GB2312" pitchFamily="49" charset="-122"/>
              </a:rPr>
              <a:t>的方式执行几个通道程序，每执行一个通道程序的一条通道指令控制传送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一组数据</a:t>
            </a:r>
            <a:r>
              <a:rPr kumimoji="0" lang="zh-CN" altLang="en-US" dirty="0">
                <a:ea typeface="楷体_GB2312" pitchFamily="49" charset="-122"/>
              </a:rPr>
              <a:t>后，就转向另一个通道程序。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数据传输速率和通道利用率均很高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广泛用于连接多台高、中速的外围设备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9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9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9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9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9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9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9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9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9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9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9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9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4.1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系统</a:t>
            </a:r>
          </a:p>
        </p:txBody>
      </p:sp>
      <p:sp>
        <p:nvSpPr>
          <p:cNvPr id="794627" name="Rectangle 3"/>
          <p:cNvSpPr>
            <a:spLocks/>
          </p:cNvSpPr>
          <p:nvPr/>
        </p:nvSpPr>
        <p:spPr bwMode="auto">
          <a:xfrm>
            <a:off x="0" y="1052513"/>
            <a:ext cx="91440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通道中的瓶颈</a:t>
            </a:r>
            <a:endParaRPr kumimoji="0" lang="zh-CN" altLang="en-US" dirty="0">
              <a:ea typeface="楷体_GB2312" pitchFamily="49" charset="-122"/>
            </a:endParaRP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   通道价格昂贵，数量较少，易成为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的瓶颈</a:t>
            </a:r>
          </a:p>
        </p:txBody>
      </p:sp>
      <p:graphicFrame>
        <p:nvGraphicFramePr>
          <p:cNvPr id="794630" name="Object 6"/>
          <p:cNvGraphicFramePr>
            <a:graphicFrameLocks noChangeAspect="1"/>
          </p:cNvGraphicFramePr>
          <p:nvPr/>
        </p:nvGraphicFramePr>
        <p:xfrm>
          <a:off x="971550" y="2420938"/>
          <a:ext cx="6678613" cy="321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728" name="Visio" r:id="rId3" imgW="3089070" imgH="1506388" progId="Visio.Drawing.11">
                  <p:embed/>
                </p:oleObj>
              </mc:Choice>
              <mc:Fallback>
                <p:oleObj name="Visio" r:id="rId3" imgW="3089070" imgH="1506388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420938"/>
                        <a:ext cx="6678613" cy="321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9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9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4.1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系统</a:t>
            </a:r>
          </a:p>
        </p:txBody>
      </p:sp>
      <p:sp>
        <p:nvSpPr>
          <p:cNvPr id="796675" name="Rectangle 3"/>
          <p:cNvSpPr>
            <a:spLocks/>
          </p:cNvSpPr>
          <p:nvPr/>
        </p:nvSpPr>
        <p:spPr bwMode="auto">
          <a:xfrm>
            <a:off x="34925" y="1052513"/>
            <a:ext cx="90360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通道中的瓶颈</a:t>
            </a:r>
            <a:r>
              <a:rPr kumimoji="0" lang="en-US" altLang="zh-CN" sz="2800" dirty="0">
                <a:latin typeface="黑体"/>
                <a:ea typeface="黑体" pitchFamily="49" charset="-122"/>
              </a:rPr>
              <a:t>——</a:t>
            </a:r>
            <a:r>
              <a:rPr kumimoji="0" lang="zh-CN" altLang="en-US" sz="2800" dirty="0">
                <a:ea typeface="黑体" pitchFamily="49" charset="-122"/>
              </a:rPr>
              <a:t>解决方法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增加通道</a:t>
            </a:r>
            <a:r>
              <a:rPr kumimoji="0" lang="en-US" altLang="zh-CN" dirty="0">
                <a:latin typeface="Arial"/>
                <a:ea typeface="楷体_GB2312" pitchFamily="49" charset="-122"/>
              </a:rPr>
              <a:t>——</a:t>
            </a:r>
            <a:r>
              <a:rPr kumimoji="0" lang="zh-CN" altLang="en-US" dirty="0">
                <a:ea typeface="楷体_GB2312" pitchFamily="49" charset="-122"/>
              </a:rPr>
              <a:t>费用高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增加设备到主机间的通路而不增加通道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  把一个设备连接到多个控制器上，而一个控制器又连接到多个通道上。 </a:t>
            </a:r>
          </a:p>
        </p:txBody>
      </p:sp>
      <p:graphicFrame>
        <p:nvGraphicFramePr>
          <p:cNvPr id="796679" name="Object 7"/>
          <p:cNvGraphicFramePr>
            <a:graphicFrameLocks noChangeAspect="1"/>
          </p:cNvGraphicFramePr>
          <p:nvPr/>
        </p:nvGraphicFramePr>
        <p:xfrm>
          <a:off x="755650" y="3500438"/>
          <a:ext cx="7510463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777" name="Visio" r:id="rId3" imgW="3125250" imgH="1111729" progId="Visio.Drawing.11">
                  <p:embed/>
                </p:oleObj>
              </mc:Choice>
              <mc:Fallback>
                <p:oleObj name="Visio" r:id="rId3" imgW="3125250" imgH="1111729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500438"/>
                        <a:ext cx="7510463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79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4.2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控制方式</a:t>
            </a:r>
          </a:p>
        </p:txBody>
      </p:sp>
      <p:graphicFrame>
        <p:nvGraphicFramePr>
          <p:cNvPr id="4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6633439"/>
              </p:ext>
            </p:extLst>
          </p:nvPr>
        </p:nvGraphicFramePr>
        <p:xfrm>
          <a:off x="457200" y="1124744"/>
          <a:ext cx="8229600" cy="4872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5ACA47-2F15-41F4-87E0-462A7381E3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6A5ACA47-2F15-41F4-87E0-462A7381E3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B6BE6F-A8FA-49C8-A509-291D9024A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3B6BE6F-A8FA-49C8-A509-291D9024A7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494EE6-9DF4-419E-917C-864E10ABED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F6494EE6-9DF4-419E-917C-864E10ABED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7777E4-076A-4F4F-AFC1-CEF6C98673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197777E4-076A-4F4F-AFC1-CEF6C98673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B9A025-B0AA-4137-8DF3-BA887306D9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D4B9A025-B0AA-4137-8DF3-BA887306D9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822B86-3528-4D1A-9252-9280B8CECA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BB822B86-3528-4D1A-9252-9280B8CECA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14C851-A519-4A94-BEA4-517FD12DBC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A814C851-A519-4A94-BEA4-517FD12DBC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4.2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控制方式</a:t>
            </a:r>
          </a:p>
        </p:txBody>
      </p:sp>
      <p:sp>
        <p:nvSpPr>
          <p:cNvPr id="809987" name="Rectangle 3"/>
          <p:cNvSpPr>
            <a:spLocks/>
          </p:cNvSpPr>
          <p:nvPr/>
        </p:nvSpPr>
        <p:spPr bwMode="auto">
          <a:xfrm>
            <a:off x="107950" y="1092200"/>
            <a:ext cx="88931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程序 </a:t>
            </a:r>
            <a:r>
              <a:rPr kumimoji="0" lang="en-US" altLang="zh-CN" sz="2800" dirty="0">
                <a:ea typeface="黑体" pitchFamily="49" charset="-122"/>
              </a:rPr>
              <a:t>I/O</a:t>
            </a:r>
            <a:r>
              <a:rPr kumimoji="0" lang="zh-CN" altLang="en-US" sz="2800" dirty="0">
                <a:ea typeface="黑体" pitchFamily="49" charset="-122"/>
              </a:rPr>
              <a:t>方式（忙</a:t>
            </a:r>
            <a:r>
              <a:rPr kumimoji="0" lang="en-US" altLang="zh-CN" sz="2800" dirty="0">
                <a:latin typeface="黑体"/>
                <a:ea typeface="黑体" pitchFamily="49" charset="-122"/>
              </a:rPr>
              <a:t>—</a:t>
            </a:r>
            <a:r>
              <a:rPr kumimoji="0" lang="zh-CN" altLang="en-US" sz="2800" dirty="0">
                <a:ea typeface="黑体" pitchFamily="49" charset="-122"/>
              </a:rPr>
              <a:t>等待方式）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处理机向控制器发出一条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指令启动输入设备输入数据时，要同时把状态寄存器中的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忙</a:t>
            </a:r>
            <a:r>
              <a:rPr kumimoji="0" lang="en-US" altLang="zh-CN" b="1" dirty="0">
                <a:solidFill>
                  <a:srgbClr val="FF0000"/>
                </a:solidFill>
                <a:ea typeface="楷体_GB2312" pitchFamily="49" charset="-122"/>
              </a:rPr>
              <a:t>/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闲标志</a:t>
            </a:r>
            <a:r>
              <a:rPr kumimoji="0" lang="en-US" altLang="zh-CN" dirty="0">
                <a:ea typeface="楷体_GB2312" pitchFamily="49" charset="-122"/>
              </a:rPr>
              <a:t>busy</a:t>
            </a:r>
            <a:r>
              <a:rPr kumimoji="0" lang="zh-CN" altLang="en-US" dirty="0">
                <a:ea typeface="楷体_GB2312" pitchFamily="49" charset="-122"/>
              </a:rPr>
              <a:t>置为</a:t>
            </a:r>
            <a:r>
              <a:rPr kumimoji="0" lang="en-US" altLang="zh-CN" dirty="0">
                <a:ea typeface="楷体_GB2312" pitchFamily="49" charset="-122"/>
              </a:rPr>
              <a:t>1</a:t>
            </a:r>
            <a:r>
              <a:rPr kumimoji="0" lang="zh-CN" altLang="en-US" dirty="0">
                <a:ea typeface="楷体_GB2312" pitchFamily="49" charset="-122"/>
              </a:rPr>
              <a:t>，然后便不断地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循环测试</a:t>
            </a:r>
            <a:r>
              <a:rPr kumimoji="0" lang="en-US" altLang="zh-CN" dirty="0">
                <a:ea typeface="楷体_GB2312" pitchFamily="49" charset="-122"/>
              </a:rPr>
              <a:t>busy</a:t>
            </a:r>
            <a:r>
              <a:rPr kumimoji="0" lang="zh-CN" altLang="en-US" dirty="0">
                <a:ea typeface="楷体_GB2312" pitchFamily="49" charset="-122"/>
              </a:rPr>
              <a:t>。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当</a:t>
            </a:r>
            <a:r>
              <a:rPr kumimoji="0" lang="en-US" altLang="zh-CN" dirty="0">
                <a:ea typeface="楷体_GB2312" pitchFamily="49" charset="-122"/>
              </a:rPr>
              <a:t>busy=1</a:t>
            </a:r>
            <a:r>
              <a:rPr kumimoji="0" lang="zh-CN" altLang="en-US" dirty="0">
                <a:ea typeface="楷体_GB2312" pitchFamily="49" charset="-122"/>
              </a:rPr>
              <a:t>时，表示输入尚未完成，继续测试，直至</a:t>
            </a:r>
            <a:r>
              <a:rPr kumimoji="0" lang="en-US" altLang="zh-CN" dirty="0">
                <a:ea typeface="楷体_GB2312" pitchFamily="49" charset="-122"/>
              </a:rPr>
              <a:t>busy=0</a:t>
            </a:r>
            <a:r>
              <a:rPr kumimoji="0" lang="zh-CN" altLang="en-US" dirty="0">
                <a:ea typeface="楷体_GB2312" pitchFamily="49" charset="-122"/>
              </a:rPr>
              <a:t>，表明已将输入数据送入设备控制器的数据寄存器中。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处理机将数据寄存器中的数据取出，送入内存指定单元中，这样便完成了一个字</a:t>
            </a:r>
            <a:r>
              <a:rPr kumimoji="0" lang="en-US" altLang="zh-CN" dirty="0">
                <a:ea typeface="楷体_GB2312" pitchFamily="49" charset="-122"/>
              </a:rPr>
              <a:t>(</a:t>
            </a:r>
            <a:r>
              <a:rPr kumimoji="0" lang="zh-CN" altLang="en-US" dirty="0">
                <a:ea typeface="楷体_GB2312" pitchFamily="49" charset="-122"/>
              </a:rPr>
              <a:t>符</a:t>
            </a:r>
            <a:r>
              <a:rPr kumimoji="0" lang="en-US" altLang="zh-CN" dirty="0">
                <a:ea typeface="楷体_GB2312" pitchFamily="49" charset="-122"/>
              </a:rPr>
              <a:t>)</a:t>
            </a:r>
            <a:r>
              <a:rPr kumimoji="0" lang="zh-CN" altLang="en-US" dirty="0">
                <a:ea typeface="楷体_GB2312" pitchFamily="49" charset="-122"/>
              </a:rPr>
              <a:t>的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。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接着再去启动读下一个数据，并置</a:t>
            </a:r>
            <a:r>
              <a:rPr kumimoji="0" lang="en-US" altLang="zh-CN" dirty="0">
                <a:ea typeface="楷体_GB2312" pitchFamily="49" charset="-122"/>
              </a:rPr>
              <a:t>busy=1</a:t>
            </a:r>
            <a:r>
              <a:rPr kumimoji="0" lang="zh-CN" altLang="en-US" dirty="0"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0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0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0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0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0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0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0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0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0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0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Text Box 2"/>
          <p:cNvSpPr txBox="1">
            <a:spLocks noChangeArrowheads="1"/>
          </p:cNvSpPr>
          <p:nvPr/>
        </p:nvSpPr>
        <p:spPr bwMode="auto">
          <a:xfrm>
            <a:off x="1371208" y="1412776"/>
            <a:ext cx="49692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dirty="0"/>
              <a:t>程序 </a:t>
            </a:r>
            <a:r>
              <a:rPr lang="en-US" altLang="zh-CN" dirty="0" smtClean="0"/>
              <a:t>I</a:t>
            </a:r>
          </a:p>
          <a:p>
            <a:pPr algn="l"/>
            <a:r>
              <a:rPr lang="en-US" altLang="zh-CN" dirty="0" smtClean="0"/>
              <a:t>/</a:t>
            </a:r>
          </a:p>
          <a:p>
            <a:pPr algn="l"/>
            <a:r>
              <a:rPr lang="en-US" altLang="zh-CN" dirty="0" smtClean="0"/>
              <a:t>O</a:t>
            </a:r>
            <a:r>
              <a:rPr lang="zh-CN" altLang="en-US" dirty="0"/>
              <a:t>方式示意图</a:t>
            </a:r>
          </a:p>
        </p:txBody>
      </p:sp>
      <p:graphicFrame>
        <p:nvGraphicFramePr>
          <p:cNvPr id="8888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859300"/>
              </p:ext>
            </p:extLst>
          </p:nvPr>
        </p:nvGraphicFramePr>
        <p:xfrm>
          <a:off x="4499992" y="-27286"/>
          <a:ext cx="2832100" cy="662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935" name="Visio" r:id="rId3" imgW="1691719" imgH="3337999" progId="Visio.Drawing.11">
                  <p:embed/>
                </p:oleObj>
              </mc:Choice>
              <mc:Fallback>
                <p:oleObj name="Visio" r:id="rId3" imgW="1691719" imgH="3337999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-27286"/>
                        <a:ext cx="2832100" cy="662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8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8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8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4.2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控制方式</a:t>
            </a:r>
          </a:p>
        </p:txBody>
      </p:sp>
      <p:sp>
        <p:nvSpPr>
          <p:cNvPr id="903171" name="Rectangle 3"/>
          <p:cNvSpPr>
            <a:spLocks/>
          </p:cNvSpPr>
          <p:nvPr/>
        </p:nvSpPr>
        <p:spPr bwMode="auto">
          <a:xfrm>
            <a:off x="107950" y="1092200"/>
            <a:ext cx="88931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程序 </a:t>
            </a:r>
            <a:r>
              <a:rPr kumimoji="0" lang="en-US" altLang="zh-CN" sz="2800" dirty="0">
                <a:ea typeface="黑体" pitchFamily="49" charset="-122"/>
              </a:rPr>
              <a:t>I/O</a:t>
            </a:r>
            <a:r>
              <a:rPr kumimoji="0" lang="zh-CN" altLang="en-US" sz="2800" dirty="0">
                <a:ea typeface="黑体" pitchFamily="49" charset="-122"/>
              </a:rPr>
              <a:t>方式讨论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b="1" dirty="0">
                <a:ea typeface="楷体_GB2312" pitchFamily="49" charset="-122"/>
              </a:rPr>
              <a:t>优点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 实现非常简单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b="1" dirty="0">
                <a:ea typeface="楷体_GB2312" pitchFamily="49" charset="-122"/>
              </a:rPr>
              <a:t>缺点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 执行指令的速度高出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设备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几个数量级</a:t>
            </a:r>
            <a:r>
              <a:rPr kumimoji="0" lang="zh-CN" altLang="en-US" dirty="0">
                <a:ea typeface="楷体_GB2312" pitchFamily="49" charset="-122"/>
              </a:rPr>
              <a:t>，在循环测试中浪费了大量的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处理时间</a:t>
            </a:r>
            <a:r>
              <a:rPr kumimoji="0" lang="en-US" altLang="zh-CN" dirty="0">
                <a:latin typeface="Arial"/>
                <a:ea typeface="楷体_GB2312" pitchFamily="49" charset="-122"/>
              </a:rPr>
              <a:t>——</a:t>
            </a:r>
            <a:r>
              <a:rPr kumimoji="0" lang="en-US" altLang="zh-CN" dirty="0">
                <a:ea typeface="楷体_GB2312" pitchFamily="49" charset="-122"/>
              </a:rPr>
              <a:t> CPU</a:t>
            </a:r>
            <a:r>
              <a:rPr kumimoji="0" lang="zh-CN" altLang="en-US" dirty="0">
                <a:ea typeface="楷体_GB2312" pitchFamily="49" charset="-122"/>
              </a:rPr>
              <a:t>的利用率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相当低</a:t>
            </a:r>
            <a:r>
              <a:rPr kumimoji="0" lang="zh-CN" altLang="en-US" dirty="0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0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0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0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0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0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0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0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0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0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0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4.2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控制方式</a:t>
            </a:r>
          </a:p>
        </p:txBody>
      </p:sp>
      <p:sp>
        <p:nvSpPr>
          <p:cNvPr id="811011" name="Rectangle 3"/>
          <p:cNvSpPr>
            <a:spLocks/>
          </p:cNvSpPr>
          <p:nvPr/>
        </p:nvSpPr>
        <p:spPr bwMode="auto">
          <a:xfrm>
            <a:off x="61913" y="1052513"/>
            <a:ext cx="9082087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中断驱动</a:t>
            </a:r>
            <a:r>
              <a:rPr kumimoji="0" lang="en-US" altLang="zh-CN" sz="2800" dirty="0">
                <a:ea typeface="黑体" pitchFamily="49" charset="-122"/>
              </a:rPr>
              <a:t>I/O</a:t>
            </a:r>
            <a:r>
              <a:rPr kumimoji="0" lang="zh-CN" altLang="en-US" sz="2800" dirty="0">
                <a:ea typeface="黑体" pitchFamily="49" charset="-122"/>
              </a:rPr>
              <a:t>控制方式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需要数据的进程通过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向相应的设备控制器发出一条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命令，然后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立即返回继续执行原来的任务。该进程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放弃</a:t>
            </a:r>
            <a:r>
              <a:rPr kumimoji="0" lang="en-US" altLang="zh-CN" b="1" dirty="0">
                <a:solidFill>
                  <a:srgbClr val="FF0000"/>
                </a:solidFill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，等待输入完成。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设备控制器按照该命令的要求去控制指定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设备。此时，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与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设备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并行</a:t>
            </a:r>
            <a:r>
              <a:rPr kumimoji="0" lang="zh-CN" altLang="en-US" dirty="0">
                <a:ea typeface="楷体_GB2312" pitchFamily="49" charset="-122"/>
              </a:rPr>
              <a:t>操作。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当数据进入数据寄存器（即输入完成），设备控制器通过中断请求线向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发出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中断信号</a:t>
            </a:r>
            <a:r>
              <a:rPr kumimoji="0" lang="zh-CN" altLang="en-US" dirty="0">
                <a:ea typeface="楷体_GB2312" pitchFamily="49" charset="-122"/>
              </a:rPr>
              <a:t>。 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en-US" altLang="zh-CN" b="1" dirty="0">
                <a:solidFill>
                  <a:srgbClr val="FF0000"/>
                </a:solidFill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在接收到中断信号后，检查输入过程中是否出错，若无错，便向控制器发送取走数据的信号，然后再通过控制器及数据线将数据写入内存指定单元中。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1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1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1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1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1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1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1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1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1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1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 dirty="0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4.1 I/O</a:t>
            </a:r>
            <a:r>
              <a:rPr kumimoji="0" lang="zh-CN" altLang="en-US" sz="4000" b="1" dirty="0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系统</a:t>
            </a:r>
          </a:p>
        </p:txBody>
      </p:sp>
      <p:sp>
        <p:nvSpPr>
          <p:cNvPr id="873475" name="Rectangle 3"/>
          <p:cNvSpPr>
            <a:spLocks/>
          </p:cNvSpPr>
          <p:nvPr/>
        </p:nvSpPr>
        <p:spPr bwMode="auto">
          <a:xfrm>
            <a:off x="34925" y="1052513"/>
            <a:ext cx="91090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kumimoji="0" lang="zh-CN" altLang="en-US" sz="2800" dirty="0" smtClean="0">
                <a:ea typeface="黑体" pitchFamily="49" charset="-122"/>
              </a:rPr>
              <a:t>设备管理的主要目的</a:t>
            </a:r>
            <a:endParaRPr kumimoji="0" lang="zh-CN" altLang="en-US" sz="2800" dirty="0">
              <a:ea typeface="黑体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方便用户使用</a:t>
            </a:r>
            <a:endParaRPr kumimoji="0" lang="en-US" altLang="zh-CN" dirty="0" smtClean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kumimoji="0" lang="zh-CN" altLang="en-US" dirty="0" smtClean="0">
                <a:ea typeface="楷体_GB2312" pitchFamily="49" charset="-122"/>
              </a:rPr>
              <a:t>提高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速率</a:t>
            </a: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提高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设备的</a:t>
            </a:r>
            <a:r>
              <a:rPr kumimoji="0"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利用率</a:t>
            </a:r>
            <a:endParaRPr kumimoji="0" lang="en-US" altLang="zh-CN" b="1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 marL="342900" indent="-34290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kumimoji="0" lang="zh-CN" altLang="en-US" sz="2800" dirty="0" smtClean="0">
                <a:ea typeface="黑体" pitchFamily="49" charset="-122"/>
              </a:rPr>
              <a:t>设备管理的基本功</a:t>
            </a:r>
            <a:r>
              <a:rPr kumimoji="0" lang="zh-CN" altLang="en-US" sz="2800" dirty="0">
                <a:ea typeface="黑体" pitchFamily="49" charset="-122"/>
              </a:rPr>
              <a:t>能</a:t>
            </a: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为进程管理计算机系统提供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接口</a:t>
            </a: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按照相关算法分配和释放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设备</a:t>
            </a: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实现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和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设备之间、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设备和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设备之间的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并行</a:t>
            </a:r>
            <a:r>
              <a:rPr kumimoji="0" lang="zh-CN" altLang="en-US" dirty="0">
                <a:ea typeface="楷体_GB2312" pitchFamily="49" charset="-122"/>
              </a:rPr>
              <a:t>操作</a:t>
            </a: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实现其它功能，如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缓冲区</a:t>
            </a:r>
            <a:r>
              <a:rPr kumimoji="0" lang="zh-CN" altLang="en-US" dirty="0">
                <a:ea typeface="楷体_GB2312" pitchFamily="49" charset="-122"/>
              </a:rPr>
              <a:t>的管理、实现设备的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独立性</a:t>
            </a:r>
            <a:r>
              <a:rPr kumimoji="0" lang="zh-CN" altLang="en-US" dirty="0">
                <a:ea typeface="楷体_GB2312" pitchFamily="49" charset="-122"/>
              </a:rPr>
              <a:t>、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虚拟性</a:t>
            </a:r>
            <a:r>
              <a:rPr kumimoji="0" lang="zh-CN" altLang="en-US" dirty="0">
                <a:ea typeface="楷体_GB2312" pitchFamily="49" charset="-122"/>
              </a:rPr>
              <a:t>等。</a:t>
            </a: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endParaRPr kumimoji="0" lang="zh-CN" altLang="en-US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7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7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7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7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7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7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7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7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7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7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87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87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87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87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87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87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87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87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Text Box 2"/>
          <p:cNvSpPr txBox="1">
            <a:spLocks noChangeArrowheads="1"/>
          </p:cNvSpPr>
          <p:nvPr/>
        </p:nvSpPr>
        <p:spPr bwMode="auto">
          <a:xfrm>
            <a:off x="5092700" y="163513"/>
            <a:ext cx="394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/>
              <a:t>中断驱动</a:t>
            </a:r>
            <a:r>
              <a:rPr lang="en-US" altLang="zh-CN"/>
              <a:t>I/O</a:t>
            </a:r>
            <a:r>
              <a:rPr lang="zh-CN" altLang="en-US"/>
              <a:t>控制方式示意图</a:t>
            </a:r>
          </a:p>
        </p:txBody>
      </p:sp>
      <p:graphicFrame>
        <p:nvGraphicFramePr>
          <p:cNvPr id="891908" name="Object 4"/>
          <p:cNvGraphicFramePr>
            <a:graphicFrameLocks noChangeAspect="1"/>
          </p:cNvGraphicFramePr>
          <p:nvPr/>
        </p:nvGraphicFramePr>
        <p:xfrm>
          <a:off x="2414588" y="115888"/>
          <a:ext cx="3021012" cy="665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006" name="Visio" r:id="rId3" imgW="1464969" imgH="3227866" progId="Visio.Drawing.11">
                  <p:embed/>
                </p:oleObj>
              </mc:Choice>
              <mc:Fallback>
                <p:oleObj name="Visio" r:id="rId3" imgW="1464969" imgH="3227866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115888"/>
                        <a:ext cx="3021012" cy="665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4.2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控制方式</a:t>
            </a:r>
          </a:p>
        </p:txBody>
      </p:sp>
      <p:sp>
        <p:nvSpPr>
          <p:cNvPr id="906243" name="Rectangle 3"/>
          <p:cNvSpPr>
            <a:spLocks/>
          </p:cNvSpPr>
          <p:nvPr/>
        </p:nvSpPr>
        <p:spPr bwMode="auto">
          <a:xfrm>
            <a:off x="107950" y="1092200"/>
            <a:ext cx="88931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中断驱动</a:t>
            </a:r>
            <a:r>
              <a:rPr kumimoji="0" lang="en-US" altLang="zh-CN" sz="2800" dirty="0">
                <a:ea typeface="黑体" pitchFamily="49" charset="-122"/>
              </a:rPr>
              <a:t>I/O</a:t>
            </a:r>
            <a:r>
              <a:rPr kumimoji="0" lang="zh-CN" altLang="en-US" sz="2800" dirty="0">
                <a:ea typeface="黑体" pitchFamily="49" charset="-122"/>
              </a:rPr>
              <a:t>控制方式讨论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b="1" dirty="0">
                <a:ea typeface="楷体_GB2312" pitchFamily="49" charset="-122"/>
              </a:rPr>
              <a:t>优点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 与程序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方式相比，中断控制方式大大提高了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的利用率。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b="1" dirty="0">
                <a:ea typeface="楷体_GB2312" pitchFamily="49" charset="-122"/>
              </a:rPr>
              <a:t>缺点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 每台设备每输入</a:t>
            </a:r>
            <a:r>
              <a:rPr kumimoji="0" lang="en-US" altLang="zh-CN" dirty="0">
                <a:ea typeface="楷体_GB2312" pitchFamily="49" charset="-122"/>
              </a:rPr>
              <a:t>/</a:t>
            </a:r>
            <a:r>
              <a:rPr kumimoji="0" lang="zh-CN" altLang="en-US" dirty="0">
                <a:ea typeface="楷体_GB2312" pitchFamily="49" charset="-122"/>
              </a:rPr>
              <a:t>输出一个数据时都要求中断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，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中断次数较多</a:t>
            </a:r>
            <a:r>
              <a:rPr kumimoji="0" lang="zh-CN" altLang="en-US" dirty="0">
                <a:ea typeface="楷体_GB2312" pitchFamily="49" charset="-122"/>
              </a:rPr>
              <a:t>，耗去了大量的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处理时间。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0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0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0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0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0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0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0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0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0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0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4195" name="Object 3"/>
          <p:cNvGraphicFramePr>
            <a:graphicFrameLocks noChangeAspect="1"/>
          </p:cNvGraphicFramePr>
          <p:nvPr/>
        </p:nvGraphicFramePr>
        <p:xfrm>
          <a:off x="1706563" y="115888"/>
          <a:ext cx="5818187" cy="648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293" name="Visio" r:id="rId3" imgW="3091633" imgH="3443003" progId="Visio.Drawing.11">
                  <p:embed/>
                </p:oleObj>
              </mc:Choice>
              <mc:Fallback>
                <p:oleObj name="Visio" r:id="rId3" imgW="3091633" imgH="344300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115888"/>
                        <a:ext cx="5818187" cy="6481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4.2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控制方式</a:t>
            </a:r>
          </a:p>
        </p:txBody>
      </p:sp>
      <p:sp>
        <p:nvSpPr>
          <p:cNvPr id="909315" name="Rectangle 3"/>
          <p:cNvSpPr>
            <a:spLocks/>
          </p:cNvSpPr>
          <p:nvPr/>
        </p:nvSpPr>
        <p:spPr bwMode="auto">
          <a:xfrm>
            <a:off x="71438" y="1092200"/>
            <a:ext cx="88931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kumimoji="0" lang="en-US" altLang="zh-CN" sz="2800" dirty="0">
                <a:ea typeface="黑体" pitchFamily="49" charset="-122"/>
              </a:rPr>
              <a:t>DMA</a:t>
            </a:r>
            <a:r>
              <a:rPr kumimoji="0" lang="zh-CN" altLang="en-US" sz="2800" dirty="0">
                <a:ea typeface="黑体" pitchFamily="49" charset="-122"/>
              </a:rPr>
              <a:t>控制方式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kumimoji="0" lang="zh-CN" altLang="en-US" b="1" dirty="0">
                <a:ea typeface="楷体_GB2312" pitchFamily="49" charset="-122"/>
              </a:rPr>
              <a:t>设计思想</a:t>
            </a: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在外围设备和内存之间开辟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直接</a:t>
            </a:r>
            <a:r>
              <a:rPr kumimoji="0" lang="zh-CN" altLang="en-US" dirty="0">
                <a:ea typeface="楷体_GB2312" pitchFamily="49" charset="-122"/>
              </a:rPr>
              <a:t>的数据交换通路，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成批</a:t>
            </a:r>
            <a:r>
              <a:rPr kumimoji="0" lang="zh-CN" altLang="en-US" dirty="0">
                <a:ea typeface="楷体_GB2312" pitchFamily="49" charset="-122"/>
              </a:rPr>
              <a:t>地进行数据交换，减轻 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处理负担。</a:t>
            </a: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kumimoji="0" lang="zh-CN" altLang="en-US" b="1" dirty="0">
                <a:ea typeface="楷体_GB2312" pitchFamily="49" charset="-122"/>
              </a:rPr>
              <a:t>特点</a:t>
            </a: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数据传输的基本单位是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数据块</a:t>
            </a: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所传送的数据是从设备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直接</a:t>
            </a:r>
            <a:r>
              <a:rPr kumimoji="0" lang="zh-CN" altLang="en-US" dirty="0">
                <a:ea typeface="楷体_GB2312" pitchFamily="49" charset="-122"/>
              </a:rPr>
              <a:t>送入内存，或者相反</a:t>
            </a:r>
          </a:p>
          <a:p>
            <a:pPr marL="1143000" lvl="2" indent="-22860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仅在传送一个或多个数据块的开始和结束时，才需要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干预，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整块数据的</a:t>
            </a:r>
            <a:r>
              <a:rPr kumimoji="0"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传送是在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控制器的控制下完成的</a:t>
            </a:r>
            <a:r>
              <a:rPr kumimoji="0" lang="zh-CN" altLang="en-US" dirty="0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0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0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0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0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0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0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0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0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0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0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0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0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90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4.2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控制方式</a:t>
            </a:r>
          </a:p>
        </p:txBody>
      </p:sp>
      <p:sp>
        <p:nvSpPr>
          <p:cNvPr id="907267" name="Rectangle 3"/>
          <p:cNvSpPr>
            <a:spLocks/>
          </p:cNvSpPr>
          <p:nvPr/>
        </p:nvSpPr>
        <p:spPr bwMode="auto">
          <a:xfrm>
            <a:off x="34925" y="1052513"/>
            <a:ext cx="88931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Font typeface="Wingdings" pitchFamily="2" charset="2"/>
              <a:buChar char="l"/>
            </a:pPr>
            <a:r>
              <a:rPr kumimoji="0" lang="en-US" altLang="zh-CN" sz="2800" b="1" dirty="0">
                <a:ea typeface="楷体_GB2312" pitchFamily="49" charset="-122"/>
              </a:rPr>
              <a:t>DMA</a:t>
            </a:r>
            <a:r>
              <a:rPr kumimoji="0" lang="zh-CN" altLang="en-US" sz="2800" b="1" dirty="0">
                <a:ea typeface="楷体_GB2312" pitchFamily="49" charset="-122"/>
              </a:rPr>
              <a:t>控制器的组成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buFont typeface="Wingdings" pitchFamily="2" charset="2"/>
              <a:buNone/>
            </a:pPr>
            <a:r>
              <a:rPr kumimoji="0" lang="zh-CN" altLang="en-US" sz="1400" dirty="0">
                <a:ea typeface="楷体_GB2312" pitchFamily="49" charset="-122"/>
              </a:rPr>
              <a:t>      </a:t>
            </a:r>
          </a:p>
          <a:p>
            <a:pPr marL="742950" lvl="1" indent="-285750" algn="l">
              <a:spcBef>
                <a:spcPct val="20000"/>
              </a:spcBef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 与主机的接口</a:t>
            </a:r>
            <a:r>
              <a:rPr kumimoji="0" lang="en-US" altLang="zh-CN" dirty="0">
                <a:ea typeface="楷体_GB2312" pitchFamily="49" charset="-122"/>
              </a:rPr>
              <a:t>+</a:t>
            </a:r>
            <a:r>
              <a:rPr kumimoji="0" lang="zh-CN" altLang="en-US" dirty="0">
                <a:ea typeface="楷体_GB2312" pitchFamily="49" charset="-122"/>
              </a:rPr>
              <a:t>与块设备的接口</a:t>
            </a:r>
            <a:r>
              <a:rPr kumimoji="0" lang="en-US" altLang="zh-CN" dirty="0">
                <a:ea typeface="楷体_GB2312" pitchFamily="49" charset="-122"/>
              </a:rPr>
              <a:t>+I/O</a:t>
            </a:r>
            <a:r>
              <a:rPr kumimoji="0" lang="zh-CN" altLang="en-US" dirty="0">
                <a:ea typeface="楷体_GB2312" pitchFamily="49" charset="-122"/>
              </a:rPr>
              <a:t>控制逻辑</a:t>
            </a:r>
          </a:p>
        </p:txBody>
      </p:sp>
      <p:graphicFrame>
        <p:nvGraphicFramePr>
          <p:cNvPr id="907268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06227144"/>
              </p:ext>
            </p:extLst>
          </p:nvPr>
        </p:nvGraphicFramePr>
        <p:xfrm>
          <a:off x="827584" y="2565400"/>
          <a:ext cx="7416800" cy="319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367" name="Visio" r:id="rId3" imgW="3703860" imgH="1596156" progId="Visio.Drawing.11">
                  <p:embed/>
                </p:oleObj>
              </mc:Choice>
              <mc:Fallback>
                <p:oleObj name="Visio" r:id="rId3" imgW="3703860" imgH="1596156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975"/>
                      <a:stretch>
                        <a:fillRect/>
                      </a:stretch>
                    </p:blipFill>
                    <p:spPr bwMode="auto">
                      <a:xfrm>
                        <a:off x="827584" y="2565400"/>
                        <a:ext cx="7416800" cy="319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0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0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0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0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4.2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控制方式</a:t>
            </a:r>
          </a:p>
        </p:txBody>
      </p:sp>
      <p:sp>
        <p:nvSpPr>
          <p:cNvPr id="815107" name="Rectangle 3"/>
          <p:cNvSpPr>
            <a:spLocks/>
          </p:cNvSpPr>
          <p:nvPr/>
        </p:nvSpPr>
        <p:spPr bwMode="auto">
          <a:xfrm>
            <a:off x="107950" y="1092200"/>
            <a:ext cx="8856663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en-US" altLang="zh-CN" sz="2800" b="1" dirty="0">
                <a:latin typeface="黑体" pitchFamily="49" charset="-122"/>
                <a:ea typeface="黑体" pitchFamily="49" charset="-122"/>
              </a:rPr>
              <a:t>DMA</a:t>
            </a:r>
            <a:r>
              <a:rPr kumimoji="0" lang="zh-CN" altLang="en-US" sz="2800" b="1" dirty="0">
                <a:latin typeface="黑体" pitchFamily="49" charset="-122"/>
                <a:ea typeface="黑体" pitchFamily="49" charset="-122"/>
              </a:rPr>
              <a:t>控制器中的寄存器</a:t>
            </a:r>
            <a:endParaRPr kumimoji="0" lang="zh-CN" altLang="en-US" sz="28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b="1" dirty="0">
                <a:ea typeface="楷体_GB2312" pitchFamily="49" charset="-122"/>
              </a:rPr>
              <a:t>命令</a:t>
            </a:r>
            <a:r>
              <a:rPr kumimoji="0" lang="en-US" altLang="zh-CN" b="1" dirty="0">
                <a:ea typeface="楷体_GB2312" pitchFamily="49" charset="-122"/>
              </a:rPr>
              <a:t>/</a:t>
            </a:r>
            <a:r>
              <a:rPr kumimoji="0" lang="zh-CN" altLang="en-US" b="1" dirty="0">
                <a:ea typeface="楷体_GB2312" pitchFamily="49" charset="-122"/>
              </a:rPr>
              <a:t>状态寄存器</a:t>
            </a:r>
            <a:r>
              <a:rPr kumimoji="0" lang="en-US" altLang="zh-CN" b="1" dirty="0">
                <a:ea typeface="楷体_GB2312" pitchFamily="49" charset="-122"/>
              </a:rPr>
              <a:t>(CR)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en-US" altLang="zh-CN" dirty="0">
                <a:ea typeface="楷体_GB2312" pitchFamily="49" charset="-122"/>
              </a:rPr>
              <a:t>            </a:t>
            </a:r>
            <a:r>
              <a:rPr kumimoji="0" lang="zh-CN" altLang="en-US" dirty="0">
                <a:ea typeface="楷体_GB2312" pitchFamily="49" charset="-122"/>
              </a:rPr>
              <a:t>用于接收从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发来的</a:t>
            </a:r>
            <a:r>
              <a:rPr kumimoji="0" lang="en-US" altLang="zh-CN" b="1" dirty="0">
                <a:solidFill>
                  <a:srgbClr val="FF0000"/>
                </a:solidFill>
                <a:ea typeface="楷体_GB2312" pitchFamily="49" charset="-122"/>
              </a:rPr>
              <a:t>I/O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命令</a:t>
            </a:r>
            <a:r>
              <a:rPr kumimoji="0" lang="zh-CN" altLang="en-US" dirty="0">
                <a:ea typeface="楷体_GB2312" pitchFamily="49" charset="-122"/>
              </a:rPr>
              <a:t>，或有关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控制信息</a:t>
            </a:r>
            <a:r>
              <a:rPr kumimoji="0" lang="zh-CN" altLang="en-US" dirty="0">
                <a:ea typeface="楷体_GB2312" pitchFamily="49" charset="-122"/>
              </a:rPr>
              <a:t>，或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设备的状态</a:t>
            </a:r>
            <a:r>
              <a:rPr kumimoji="0" lang="zh-CN" altLang="en-US" dirty="0">
                <a:ea typeface="楷体_GB2312" pitchFamily="49" charset="-122"/>
              </a:rPr>
              <a:t>。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内存</a:t>
            </a:r>
            <a:r>
              <a:rPr kumimoji="0" lang="zh-CN" altLang="en-US" b="1" dirty="0">
                <a:ea typeface="楷体_GB2312" pitchFamily="49" charset="-122"/>
              </a:rPr>
              <a:t>地址寄存器</a:t>
            </a:r>
            <a:r>
              <a:rPr kumimoji="0" lang="en-US" altLang="zh-CN" b="1" dirty="0">
                <a:ea typeface="楷体_GB2312" pitchFamily="49" charset="-122"/>
              </a:rPr>
              <a:t>(MAR)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en-US" altLang="zh-CN" dirty="0">
                <a:ea typeface="楷体_GB2312" pitchFamily="49" charset="-122"/>
              </a:rPr>
              <a:t>           </a:t>
            </a:r>
            <a:r>
              <a:rPr kumimoji="0" lang="zh-CN" altLang="en-US" dirty="0">
                <a:ea typeface="楷体_GB2312" pitchFamily="49" charset="-122"/>
              </a:rPr>
              <a:t>在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输入</a:t>
            </a:r>
            <a:r>
              <a:rPr kumimoji="0" lang="zh-CN" altLang="en-US" dirty="0">
                <a:ea typeface="楷体_GB2312" pitchFamily="49" charset="-122"/>
              </a:rPr>
              <a:t>时，它存放把数据从设备传送到内存的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起始目标地址</a:t>
            </a:r>
            <a:r>
              <a:rPr kumimoji="0" lang="zh-CN" altLang="en-US" dirty="0">
                <a:ea typeface="楷体_GB2312" pitchFamily="49" charset="-122"/>
              </a:rPr>
              <a:t>；在</a:t>
            </a:r>
            <a:r>
              <a:rPr kumimoji="0" lang="zh-CN" altLang="en-US" b="1" dirty="0">
                <a:solidFill>
                  <a:schemeClr val="hlink"/>
                </a:solidFill>
                <a:ea typeface="楷体_GB2312" pitchFamily="49" charset="-122"/>
              </a:rPr>
              <a:t>输出</a:t>
            </a:r>
            <a:r>
              <a:rPr kumimoji="0" lang="zh-CN" altLang="en-US" dirty="0">
                <a:ea typeface="楷体_GB2312" pitchFamily="49" charset="-122"/>
              </a:rPr>
              <a:t>时，它存放由内存到设备的内存</a:t>
            </a:r>
            <a:r>
              <a:rPr kumimoji="0" lang="zh-CN" altLang="en-US" b="1" dirty="0">
                <a:solidFill>
                  <a:schemeClr val="hlink"/>
                </a:solidFill>
                <a:ea typeface="楷体_GB2312" pitchFamily="49" charset="-122"/>
              </a:rPr>
              <a:t>源地址</a:t>
            </a:r>
            <a:r>
              <a:rPr kumimoji="0" lang="zh-CN" altLang="en-US" dirty="0">
                <a:ea typeface="楷体_GB2312" pitchFamily="49" charset="-122"/>
              </a:rPr>
              <a:t>。</a:t>
            </a:r>
            <a:r>
              <a:rPr kumimoji="0" lang="zh-CN" altLang="en-US" dirty="0">
                <a:latin typeface="Arial"/>
                <a:ea typeface="楷体_GB2312" pitchFamily="49" charset="-122"/>
              </a:rPr>
              <a:t> 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b="1" dirty="0">
                <a:ea typeface="楷体_GB2312" pitchFamily="49" charset="-122"/>
              </a:rPr>
              <a:t>数据寄存器</a:t>
            </a:r>
            <a:r>
              <a:rPr kumimoji="0" lang="en-US" altLang="zh-CN" b="1" dirty="0">
                <a:ea typeface="楷体_GB2312" pitchFamily="49" charset="-122"/>
              </a:rPr>
              <a:t>(DR)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en-US" altLang="zh-CN" dirty="0">
                <a:ea typeface="楷体_GB2312" pitchFamily="49" charset="-122"/>
              </a:rPr>
              <a:t>           </a:t>
            </a:r>
            <a:r>
              <a:rPr kumimoji="0" lang="zh-CN" altLang="en-US" dirty="0">
                <a:ea typeface="楷体_GB2312" pitchFamily="49" charset="-122"/>
              </a:rPr>
              <a:t>用于暂存从设备到内存，或从内存到设备的数据。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b="1" dirty="0">
                <a:ea typeface="楷体_GB2312" pitchFamily="49" charset="-122"/>
              </a:rPr>
              <a:t>数据计数器</a:t>
            </a:r>
            <a:r>
              <a:rPr kumimoji="0" lang="en-US" altLang="zh-CN" b="1" dirty="0">
                <a:ea typeface="楷体_GB2312" pitchFamily="49" charset="-122"/>
              </a:rPr>
              <a:t>(DC)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en-US" altLang="zh-CN" dirty="0">
                <a:ea typeface="楷体_GB2312" pitchFamily="49" charset="-122"/>
              </a:rPr>
              <a:t>           </a:t>
            </a:r>
            <a:r>
              <a:rPr kumimoji="0" lang="zh-CN" altLang="en-US" dirty="0">
                <a:ea typeface="楷体_GB2312" pitchFamily="49" charset="-122"/>
              </a:rPr>
              <a:t>存放本次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要读或写的字</a:t>
            </a:r>
            <a:r>
              <a:rPr kumimoji="0" lang="en-US" altLang="zh-CN" dirty="0">
                <a:ea typeface="楷体_GB2312" pitchFamily="49" charset="-122"/>
              </a:rPr>
              <a:t>(</a:t>
            </a:r>
            <a:r>
              <a:rPr kumimoji="0" lang="zh-CN" altLang="en-US" dirty="0">
                <a:ea typeface="楷体_GB2312" pitchFamily="49" charset="-122"/>
              </a:rPr>
              <a:t>节</a:t>
            </a:r>
            <a:r>
              <a:rPr kumimoji="0" lang="en-US" altLang="zh-CN" dirty="0">
                <a:ea typeface="楷体_GB2312" pitchFamily="49" charset="-122"/>
              </a:rPr>
              <a:t>)</a:t>
            </a:r>
            <a:r>
              <a:rPr kumimoji="0" lang="zh-CN" altLang="en-US" dirty="0">
                <a:ea typeface="楷体_GB2312" pitchFamily="49" charset="-122"/>
              </a:rPr>
              <a:t>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1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1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1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1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1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1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81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1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1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81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4.2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控制方式</a:t>
            </a:r>
          </a:p>
        </p:txBody>
      </p:sp>
      <p:sp>
        <p:nvSpPr>
          <p:cNvPr id="910339" name="Rectangle 3"/>
          <p:cNvSpPr>
            <a:spLocks/>
          </p:cNvSpPr>
          <p:nvPr/>
        </p:nvSpPr>
        <p:spPr bwMode="auto">
          <a:xfrm>
            <a:off x="107950" y="981075"/>
            <a:ext cx="8856663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5000"/>
              </a:spcBef>
              <a:buFont typeface="Wingdings" pitchFamily="2" charset="2"/>
              <a:buChar char="l"/>
            </a:pPr>
            <a:r>
              <a:rPr kumimoji="0" lang="en-US" altLang="zh-CN" sz="2800" b="1" dirty="0">
                <a:latin typeface="黑体" pitchFamily="49" charset="-122"/>
                <a:ea typeface="黑体" pitchFamily="49" charset="-122"/>
              </a:rPr>
              <a:t>DMA</a:t>
            </a:r>
            <a:r>
              <a:rPr kumimoji="0" lang="zh-CN" altLang="en-US" sz="2800" b="1" dirty="0">
                <a:latin typeface="黑体" pitchFamily="49" charset="-122"/>
                <a:ea typeface="黑体" pitchFamily="49" charset="-122"/>
              </a:rPr>
              <a:t>工作过程</a:t>
            </a:r>
            <a:endParaRPr kumimoji="0" lang="zh-CN" altLang="en-US" sz="28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>
              <a:spcBef>
                <a:spcPct val="5000"/>
              </a:spcBef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当进程要求设备输入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一批</a:t>
            </a:r>
            <a:r>
              <a:rPr kumimoji="0" lang="zh-CN" altLang="en-US" dirty="0">
                <a:ea typeface="楷体_GB2312" pitchFamily="49" charset="-122"/>
              </a:rPr>
              <a:t>数据时，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将准备存放输入数据的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内存始址</a:t>
            </a:r>
            <a:r>
              <a:rPr kumimoji="0" lang="zh-CN" altLang="en-US" dirty="0">
                <a:ea typeface="楷体_GB2312" pitchFamily="49" charset="-122"/>
              </a:rPr>
              <a:t>以及要传送的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字节数</a:t>
            </a:r>
            <a:r>
              <a:rPr kumimoji="0" lang="zh-CN" altLang="en-US" dirty="0">
                <a:ea typeface="楷体_GB2312" pitchFamily="49" charset="-122"/>
              </a:rPr>
              <a:t>分别送入</a:t>
            </a:r>
            <a:r>
              <a:rPr kumimoji="0" lang="en-US" altLang="zh-CN" dirty="0">
                <a:ea typeface="楷体_GB2312" pitchFamily="49" charset="-122"/>
              </a:rPr>
              <a:t>DMA</a:t>
            </a:r>
            <a:r>
              <a:rPr kumimoji="0" lang="zh-CN" altLang="en-US" dirty="0">
                <a:ea typeface="楷体_GB2312" pitchFamily="49" charset="-122"/>
              </a:rPr>
              <a:t>控制器中的内存地址寄存器和数据计数器。另外还要将</a:t>
            </a:r>
            <a:r>
              <a:rPr kumimoji="0" lang="zh-CN" altLang="en-US" dirty="0" smtClean="0">
                <a:ea typeface="楷体_GB2312" pitchFamily="49" charset="-122"/>
              </a:rPr>
              <a:t>中断</a:t>
            </a:r>
            <a:r>
              <a:rPr kumimoji="0" lang="zh-CN" altLang="en-US" dirty="0">
                <a:ea typeface="楷体_GB2312" pitchFamily="49" charset="-122"/>
              </a:rPr>
              <a:t>位</a:t>
            </a:r>
            <a:r>
              <a:rPr kumimoji="0" lang="zh-CN" altLang="en-US" dirty="0" smtClean="0">
                <a:ea typeface="楷体_GB2312" pitchFamily="49" charset="-122"/>
              </a:rPr>
              <a:t>和</a:t>
            </a:r>
            <a:r>
              <a:rPr kumimoji="0" lang="zh-CN" altLang="en-US" dirty="0">
                <a:ea typeface="楷体_GB2312" pitchFamily="49" charset="-122"/>
              </a:rPr>
              <a:t>启动位置</a:t>
            </a:r>
            <a:r>
              <a:rPr kumimoji="0" lang="en-US" altLang="zh-CN" dirty="0">
                <a:ea typeface="楷体_GB2312" pitchFamily="49" charset="-122"/>
              </a:rPr>
              <a:t>1</a:t>
            </a:r>
            <a:r>
              <a:rPr kumimoji="0" lang="zh-CN" altLang="en-US" dirty="0">
                <a:ea typeface="楷体_GB2312" pitchFamily="49" charset="-122"/>
              </a:rPr>
              <a:t>，以启动设备开始进行数据输入并允许中断。</a:t>
            </a:r>
          </a:p>
          <a:p>
            <a:pPr marL="742950" lvl="1" indent="-285750" algn="l">
              <a:spcBef>
                <a:spcPct val="5000"/>
              </a:spcBef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发出数据请求的进程进入等待状态，进程调度程序调度其它进程占据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。</a:t>
            </a:r>
          </a:p>
          <a:p>
            <a:pPr marL="742950" lvl="1" indent="-285750" algn="l">
              <a:spcBef>
                <a:spcPct val="5000"/>
              </a:spcBef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输入设备不断的挪用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工作周期，将数据寄存器中的数据源源不断地写入内存，直到所要求的字节全部传送完毕。</a:t>
            </a:r>
          </a:p>
          <a:p>
            <a:pPr marL="742950" lvl="1" indent="-285750" algn="l">
              <a:spcBef>
                <a:spcPct val="5000"/>
              </a:spcBef>
              <a:buFont typeface="Wingdings" pitchFamily="2" charset="2"/>
              <a:buChar char="Ø"/>
            </a:pPr>
            <a:r>
              <a:rPr kumimoji="0" lang="en-US" altLang="zh-CN" dirty="0">
                <a:ea typeface="楷体_GB2312" pitchFamily="49" charset="-122"/>
              </a:rPr>
              <a:t>DMA</a:t>
            </a:r>
            <a:r>
              <a:rPr kumimoji="0" lang="zh-CN" altLang="en-US" dirty="0">
                <a:ea typeface="楷体_GB2312" pitchFamily="49" charset="-122"/>
              </a:rPr>
              <a:t>控制器在传送字节数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完成</a:t>
            </a:r>
            <a:r>
              <a:rPr kumimoji="0" lang="zh-CN" altLang="en-US" dirty="0">
                <a:ea typeface="楷体_GB2312" pitchFamily="49" charset="-122"/>
              </a:rPr>
              <a:t>时通过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中断</a:t>
            </a:r>
            <a:r>
              <a:rPr kumimoji="0" lang="zh-CN" altLang="en-US" dirty="0">
                <a:ea typeface="楷体_GB2312" pitchFamily="49" charset="-122"/>
              </a:rPr>
              <a:t>请求线发出中断信号，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收到中断信号后转入中断处理程序，唤醒等待输入完成的进程，并返回到被中断的程序。</a:t>
            </a:r>
          </a:p>
          <a:p>
            <a:pPr marL="742950" lvl="1" indent="-285750" algn="l">
              <a:spcBef>
                <a:spcPct val="5000"/>
              </a:spcBef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某时刻，进程调度程度选中提出请求输入的进程，该进程从指定的内存单元中取出数据。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1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1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1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1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1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1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1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1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1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1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1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1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Text Box 2"/>
          <p:cNvSpPr txBox="1">
            <a:spLocks noChangeArrowheads="1"/>
          </p:cNvSpPr>
          <p:nvPr/>
        </p:nvSpPr>
        <p:spPr bwMode="auto">
          <a:xfrm>
            <a:off x="5940425" y="115888"/>
            <a:ext cx="303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/>
              <a:t>DMA</a:t>
            </a:r>
            <a:r>
              <a:rPr lang="zh-CN" altLang="en-US"/>
              <a:t>控制方式示意图</a:t>
            </a:r>
          </a:p>
        </p:txBody>
      </p:sp>
      <p:graphicFrame>
        <p:nvGraphicFramePr>
          <p:cNvPr id="915461" name="Object 5"/>
          <p:cNvGraphicFramePr>
            <a:graphicFrameLocks noChangeAspect="1"/>
          </p:cNvGraphicFramePr>
          <p:nvPr/>
        </p:nvGraphicFramePr>
        <p:xfrm>
          <a:off x="2627313" y="115888"/>
          <a:ext cx="4503737" cy="626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559" name="Visio" r:id="rId3" imgW="1718714" imgH="2389992" progId="Visio.Drawing.11">
                  <p:embed/>
                </p:oleObj>
              </mc:Choice>
              <mc:Fallback>
                <p:oleObj name="Visio" r:id="rId3" imgW="1718714" imgH="2389992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15888"/>
                        <a:ext cx="4503737" cy="626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0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4.2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控制方式</a:t>
            </a:r>
          </a:p>
        </p:txBody>
      </p:sp>
      <p:sp>
        <p:nvSpPr>
          <p:cNvPr id="918531" name="Rectangle 3"/>
          <p:cNvSpPr>
            <a:spLocks/>
          </p:cNvSpPr>
          <p:nvPr/>
        </p:nvSpPr>
        <p:spPr bwMode="auto">
          <a:xfrm>
            <a:off x="107950" y="1092200"/>
            <a:ext cx="88931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en-US" altLang="zh-CN" sz="2800" dirty="0">
                <a:ea typeface="黑体" pitchFamily="49" charset="-122"/>
              </a:rPr>
              <a:t>DMA</a:t>
            </a:r>
            <a:r>
              <a:rPr kumimoji="0" lang="zh-CN" altLang="en-US" sz="2800" dirty="0">
                <a:ea typeface="黑体" pitchFamily="49" charset="-122"/>
              </a:rPr>
              <a:t>控制方式讨论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b="1" dirty="0">
                <a:ea typeface="楷体_GB2312" pitchFamily="49" charset="-122"/>
              </a:rPr>
              <a:t>优点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数据传送的基本单位是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数据块</a:t>
            </a:r>
            <a:r>
              <a:rPr kumimoji="0" lang="zh-CN" altLang="en-US" dirty="0">
                <a:ea typeface="楷体_GB2312" pitchFamily="49" charset="-122"/>
              </a:rPr>
              <a:t>，且所传送的数据是直接从设备直接送入内存的，或者相反。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仅在传送一个或多个数据块的开始和结束时，才需要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干预，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整块数据的传送是在控制器的控制下完成的</a:t>
            </a:r>
            <a:r>
              <a:rPr kumimoji="0" lang="zh-CN" altLang="en-US" dirty="0">
                <a:ea typeface="楷体_GB2312" pitchFamily="49" charset="-122"/>
              </a:rPr>
              <a:t>。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数据传输速率较高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与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设备之间的并行操作程度较高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b="1" dirty="0">
                <a:ea typeface="楷体_GB2312" pitchFamily="49" charset="-122"/>
              </a:rPr>
              <a:t>缺点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 数据传送的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方向</a:t>
            </a:r>
            <a:r>
              <a:rPr kumimoji="0" lang="zh-CN" altLang="en-US" dirty="0">
                <a:ea typeface="楷体_GB2312" pitchFamily="49" charset="-122"/>
              </a:rPr>
              <a:t>、存放数据的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内存始址</a:t>
            </a:r>
            <a:r>
              <a:rPr kumimoji="0" lang="zh-CN" altLang="en-US" dirty="0">
                <a:ea typeface="楷体_GB2312" pitchFamily="49" charset="-122"/>
              </a:rPr>
              <a:t>及传送的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数据长度</a:t>
            </a:r>
            <a:r>
              <a:rPr kumimoji="0" lang="zh-CN" altLang="en-US" dirty="0">
                <a:ea typeface="楷体_GB2312" pitchFamily="49" charset="-122"/>
              </a:rPr>
              <a:t>均由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控制，占用一定的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时间。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1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1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1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1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1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1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1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1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1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1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1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1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91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91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91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4.2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控制方式</a:t>
            </a:r>
          </a:p>
        </p:txBody>
      </p:sp>
      <p:sp>
        <p:nvSpPr>
          <p:cNvPr id="919555" name="Rectangle 3"/>
          <p:cNvSpPr>
            <a:spLocks/>
          </p:cNvSpPr>
          <p:nvPr/>
        </p:nvSpPr>
        <p:spPr bwMode="auto">
          <a:xfrm>
            <a:off x="107950" y="1092200"/>
            <a:ext cx="88931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en-US" altLang="zh-CN" sz="2800" dirty="0">
                <a:ea typeface="黑体" pitchFamily="49" charset="-122"/>
              </a:rPr>
              <a:t>DMA</a:t>
            </a:r>
            <a:r>
              <a:rPr kumimoji="0" lang="zh-CN" altLang="en-US" sz="2800" dirty="0">
                <a:ea typeface="黑体" pitchFamily="49" charset="-122"/>
              </a:rPr>
              <a:t>控制方式的思考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b="1" dirty="0">
                <a:ea typeface="楷体_GB2312" pitchFamily="49" charset="-122"/>
              </a:rPr>
              <a:t>          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b="1" dirty="0">
                <a:ea typeface="楷体_GB2312" pitchFamily="49" charset="-122"/>
              </a:rPr>
              <a:t>             </a:t>
            </a:r>
            <a:r>
              <a:rPr kumimoji="0" lang="zh-CN" altLang="en-US" dirty="0">
                <a:ea typeface="楷体_GB2312" pitchFamily="49" charset="-122"/>
              </a:rPr>
              <a:t>与中断控制方式的主要区别是什么？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endParaRPr kumimoji="0" lang="en-US" altLang="zh-CN" sz="2000" dirty="0">
              <a:ea typeface="楷体_GB2312" pitchFamily="49" charset="-122"/>
            </a:endParaRPr>
          </a:p>
        </p:txBody>
      </p:sp>
      <p:sp>
        <p:nvSpPr>
          <p:cNvPr id="919556" name="Text Box 4"/>
          <p:cNvSpPr txBox="1">
            <a:spLocks noChangeArrowheads="1"/>
          </p:cNvSpPr>
          <p:nvPr/>
        </p:nvSpPr>
        <p:spPr bwMode="auto">
          <a:xfrm>
            <a:off x="1042988" y="3124200"/>
            <a:ext cx="7345362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zh-CN" altLang="en-US" dirty="0"/>
              <a:t>中断控制方式在</a:t>
            </a:r>
            <a:r>
              <a:rPr lang="zh-CN" altLang="en-US" b="1" dirty="0">
                <a:solidFill>
                  <a:srgbClr val="FF0000"/>
                </a:solidFill>
              </a:rPr>
              <a:t>每个数据</a:t>
            </a:r>
            <a:r>
              <a:rPr lang="zh-CN" altLang="en-US" dirty="0"/>
              <a:t>传送完成后</a:t>
            </a:r>
            <a:r>
              <a:rPr lang="zh-CN" altLang="en-US" b="1" dirty="0">
                <a:solidFill>
                  <a:srgbClr val="FF0000"/>
                </a:solidFill>
              </a:rPr>
              <a:t>中断</a:t>
            </a:r>
            <a:r>
              <a:rPr lang="en-US" altLang="zh-CN" b="1" dirty="0">
                <a:solidFill>
                  <a:srgbClr val="FF0000"/>
                </a:solidFill>
              </a:rPr>
              <a:t>CPU</a:t>
            </a:r>
            <a:r>
              <a:rPr lang="zh-CN" altLang="en-US" dirty="0"/>
              <a:t>，而</a:t>
            </a:r>
            <a:r>
              <a:rPr lang="en-US" altLang="zh-CN" dirty="0"/>
              <a:t>DMA</a:t>
            </a:r>
            <a:r>
              <a:rPr lang="zh-CN" altLang="en-US" dirty="0"/>
              <a:t>控制方式则是则所要求传送的</a:t>
            </a:r>
            <a:r>
              <a:rPr lang="zh-CN" altLang="en-US" b="1" dirty="0">
                <a:solidFill>
                  <a:schemeClr val="hlink"/>
                </a:solidFill>
              </a:rPr>
              <a:t>一批数据</a:t>
            </a:r>
            <a:r>
              <a:rPr lang="zh-CN" altLang="en-US" dirty="0"/>
              <a:t>全部传送结束时</a:t>
            </a:r>
            <a:r>
              <a:rPr lang="zh-CN" altLang="en-US" b="1" dirty="0">
                <a:solidFill>
                  <a:schemeClr val="hlink"/>
                </a:solidFill>
              </a:rPr>
              <a:t>中断</a:t>
            </a:r>
            <a:r>
              <a:rPr lang="en-US" altLang="zh-CN" b="1" dirty="0">
                <a:solidFill>
                  <a:schemeClr val="hlink"/>
                </a:solidFill>
              </a:rPr>
              <a:t>CPU</a:t>
            </a:r>
            <a:r>
              <a:rPr lang="zh-CN" altLang="en-US" dirty="0"/>
              <a:t>。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zh-CN" altLang="en-US" dirty="0"/>
              <a:t>中断控制方式的数据传送是在中断处理时由</a:t>
            </a:r>
            <a:r>
              <a:rPr lang="en-US" altLang="zh-CN" b="1" dirty="0">
                <a:solidFill>
                  <a:srgbClr val="FF0000"/>
                </a:solidFill>
              </a:rPr>
              <a:t>CPU</a:t>
            </a:r>
            <a:r>
              <a:rPr lang="zh-CN" altLang="en-US" dirty="0"/>
              <a:t>控制完成的，而</a:t>
            </a:r>
            <a:r>
              <a:rPr lang="en-US" altLang="zh-CN" dirty="0"/>
              <a:t>DMA</a:t>
            </a:r>
            <a:r>
              <a:rPr lang="zh-CN" altLang="en-US" dirty="0"/>
              <a:t>控制方式则是在</a:t>
            </a:r>
            <a:r>
              <a:rPr lang="en-US" altLang="zh-CN" b="1" dirty="0">
                <a:solidFill>
                  <a:schemeClr val="hlink"/>
                </a:solidFill>
              </a:rPr>
              <a:t>DMA</a:t>
            </a:r>
            <a:r>
              <a:rPr lang="zh-CN" altLang="en-US" b="1" dirty="0">
                <a:solidFill>
                  <a:schemeClr val="hlink"/>
                </a:solidFill>
              </a:rPr>
              <a:t>控制器</a:t>
            </a:r>
            <a:r>
              <a:rPr lang="zh-CN" altLang="en-US" dirty="0"/>
              <a:t>的控制下完成的。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1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1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1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19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919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4.1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系统</a:t>
            </a:r>
          </a:p>
        </p:txBody>
      </p:sp>
      <p:sp>
        <p:nvSpPr>
          <p:cNvPr id="5126" name="Rectangle 6"/>
          <p:cNvSpPr>
            <a:spLocks/>
          </p:cNvSpPr>
          <p:nvPr/>
        </p:nvSpPr>
        <p:spPr bwMode="auto">
          <a:xfrm>
            <a:off x="107950" y="1052513"/>
            <a:ext cx="8713788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kumimoji="0" lang="en-US" altLang="zh-CN" sz="2800" dirty="0">
                <a:latin typeface="黑体" pitchFamily="49" charset="-122"/>
                <a:ea typeface="黑体" pitchFamily="49" charset="-122"/>
              </a:rPr>
              <a:t>I/O</a:t>
            </a:r>
            <a:r>
              <a:rPr kumimoji="0" lang="zh-CN" altLang="en-US" sz="2800" dirty="0">
                <a:latin typeface="黑体" pitchFamily="49" charset="-122"/>
                <a:ea typeface="黑体" pitchFamily="49" charset="-122"/>
              </a:rPr>
              <a:t>设备的性能指标</a:t>
            </a:r>
            <a:r>
              <a:rPr kumimoji="0" lang="en-US" altLang="zh-CN" sz="2800" dirty="0">
                <a:latin typeface="黑体" pitchFamily="49" charset="-122"/>
                <a:ea typeface="黑体" pitchFamily="49" charset="-122"/>
              </a:rPr>
              <a:t>——OS</a:t>
            </a:r>
            <a:r>
              <a:rPr kumimoji="0" lang="zh-CN" altLang="en-US" sz="2800" dirty="0">
                <a:latin typeface="黑体" pitchFamily="49" charset="-122"/>
                <a:ea typeface="黑体" pitchFamily="49" charset="-122"/>
              </a:rPr>
              <a:t>观点</a:t>
            </a: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设备使用特性</a:t>
            </a: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数据传输速率</a:t>
            </a: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数据的传输单位</a:t>
            </a: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设备共享属性</a:t>
            </a: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kumimoji="0" lang="en-US" altLang="zh-CN" dirty="0">
                <a:latin typeface="黑体"/>
                <a:ea typeface="楷体_GB2312" pitchFamily="49" charset="-122"/>
              </a:rPr>
              <a:t>…</a:t>
            </a:r>
            <a:endParaRPr kumimoji="0" lang="en-US" altLang="zh-CN" dirty="0">
              <a:ea typeface="楷体_GB2312" pitchFamily="49" charset="-122"/>
            </a:endParaRPr>
          </a:p>
          <a:p>
            <a:pPr marL="342900" indent="-34290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可基于性能指标对设备进行分类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3956" name="Object 4"/>
          <p:cNvGraphicFramePr>
            <a:graphicFrameLocks noChangeAspect="1"/>
          </p:cNvGraphicFramePr>
          <p:nvPr/>
        </p:nvGraphicFramePr>
        <p:xfrm>
          <a:off x="468313" y="188913"/>
          <a:ext cx="8208962" cy="636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054" name="Visio" r:id="rId3" imgW="4441877" imgH="3443003" progId="Visio.Drawing.11">
                  <p:embed/>
                </p:oleObj>
              </mc:Choice>
              <mc:Fallback>
                <p:oleObj name="Visio" r:id="rId3" imgW="4441877" imgH="344300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88913"/>
                        <a:ext cx="8208962" cy="636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4.2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控制方式</a:t>
            </a:r>
          </a:p>
        </p:txBody>
      </p:sp>
      <p:sp>
        <p:nvSpPr>
          <p:cNvPr id="921603" name="Rectangle 3"/>
          <p:cNvSpPr>
            <a:spLocks/>
          </p:cNvSpPr>
          <p:nvPr/>
        </p:nvSpPr>
        <p:spPr bwMode="auto">
          <a:xfrm>
            <a:off x="107950" y="1052513"/>
            <a:ext cx="88931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kumimoji="0" lang="en-US" altLang="en-US" sz="2800" dirty="0" err="1">
                <a:ea typeface="黑体" pitchFamily="49" charset="-122"/>
              </a:rPr>
              <a:t>通道控制方式</a:t>
            </a:r>
            <a:r>
              <a:rPr kumimoji="0" lang="zh-CN" altLang="en-US" sz="2800" dirty="0">
                <a:ea typeface="黑体" pitchFamily="49" charset="-122"/>
              </a:rPr>
              <a:t>的引入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在</a:t>
            </a:r>
            <a:r>
              <a:rPr kumimoji="0" lang="en-US" altLang="zh-CN" dirty="0">
                <a:ea typeface="楷体_GB2312" pitchFamily="49" charset="-122"/>
              </a:rPr>
              <a:t>DMA</a:t>
            </a:r>
            <a:r>
              <a:rPr kumimoji="0" lang="zh-CN" altLang="en-US" dirty="0">
                <a:ea typeface="楷体_GB2312" pitchFamily="49" charset="-122"/>
              </a:rPr>
              <a:t>控制方式中，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每发出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一条</a:t>
            </a:r>
            <a:r>
              <a:rPr kumimoji="0" lang="en-US" altLang="zh-CN" b="1" dirty="0">
                <a:solidFill>
                  <a:srgbClr val="FF0000"/>
                </a:solidFill>
                <a:ea typeface="楷体_GB2312" pitchFamily="49" charset="-122"/>
              </a:rPr>
              <a:t>I/O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指令</a:t>
            </a:r>
            <a:r>
              <a:rPr kumimoji="0" lang="zh-CN" altLang="en-US" dirty="0">
                <a:ea typeface="楷体_GB2312" pitchFamily="49" charset="-122"/>
              </a:rPr>
              <a:t>，也只能去读</a:t>
            </a:r>
            <a:r>
              <a:rPr kumimoji="0" lang="en-US" altLang="zh-CN" dirty="0">
                <a:ea typeface="楷体_GB2312" pitchFamily="49" charset="-122"/>
              </a:rPr>
              <a:t>(</a:t>
            </a:r>
            <a:r>
              <a:rPr kumimoji="0" lang="zh-CN" altLang="en-US" dirty="0">
                <a:ea typeface="楷体_GB2312" pitchFamily="49" charset="-122"/>
              </a:rPr>
              <a:t>或写</a:t>
            </a:r>
            <a:r>
              <a:rPr kumimoji="0" lang="en-US" altLang="zh-CN" dirty="0">
                <a:ea typeface="楷体_GB2312" pitchFamily="49" charset="-122"/>
              </a:rPr>
              <a:t>)</a:t>
            </a:r>
            <a:r>
              <a:rPr kumimoji="0" lang="zh-CN" altLang="en-US" dirty="0">
                <a:ea typeface="楷体_GB2312" pitchFamily="49" charset="-122"/>
              </a:rPr>
              <a:t>一个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连续</a:t>
            </a:r>
            <a:r>
              <a:rPr kumimoji="0" lang="zh-CN" altLang="en-US" dirty="0">
                <a:ea typeface="楷体_GB2312" pitchFamily="49" charset="-122"/>
              </a:rPr>
              <a:t>的数据块。若需要一次去读多个数据块且将它们分别传送到不同的内存区域，或者相反时，则须由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分别发出多条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指令及进行多次中断处理才能完成。 </a:t>
            </a: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通道方式可进一步减少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的干预，即把对一个数据块的读</a:t>
            </a:r>
            <a:r>
              <a:rPr kumimoji="0" lang="en-US" altLang="zh-CN" dirty="0">
                <a:ea typeface="楷体_GB2312" pitchFamily="49" charset="-122"/>
              </a:rPr>
              <a:t>(</a:t>
            </a:r>
            <a:r>
              <a:rPr kumimoji="0" lang="zh-CN" altLang="en-US" dirty="0">
                <a:ea typeface="楷体_GB2312" pitchFamily="49" charset="-122"/>
              </a:rPr>
              <a:t>或写</a:t>
            </a:r>
            <a:r>
              <a:rPr kumimoji="0" lang="en-US" altLang="zh-CN" dirty="0">
                <a:ea typeface="楷体_GB2312" pitchFamily="49" charset="-122"/>
              </a:rPr>
              <a:t>)</a:t>
            </a:r>
            <a:r>
              <a:rPr kumimoji="0" lang="zh-CN" altLang="en-US" dirty="0">
                <a:ea typeface="楷体_GB2312" pitchFamily="49" charset="-122"/>
              </a:rPr>
              <a:t>为单位的干预减少为对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一组</a:t>
            </a:r>
            <a:r>
              <a:rPr kumimoji="0" lang="zh-CN" altLang="en-US" dirty="0">
                <a:ea typeface="楷体_GB2312" pitchFamily="49" charset="-122"/>
              </a:rPr>
              <a:t>数据块的读</a:t>
            </a:r>
            <a:r>
              <a:rPr kumimoji="0" lang="en-US" altLang="zh-CN" dirty="0">
                <a:ea typeface="楷体_GB2312" pitchFamily="49" charset="-122"/>
              </a:rPr>
              <a:t>(</a:t>
            </a:r>
            <a:r>
              <a:rPr kumimoji="0" lang="zh-CN" altLang="en-US" dirty="0">
                <a:ea typeface="楷体_GB2312" pitchFamily="49" charset="-122"/>
              </a:rPr>
              <a:t>或写</a:t>
            </a:r>
            <a:r>
              <a:rPr kumimoji="0" lang="en-US" altLang="zh-CN" dirty="0">
                <a:ea typeface="楷体_GB2312" pitchFamily="49" charset="-122"/>
              </a:rPr>
              <a:t>)</a:t>
            </a:r>
            <a:r>
              <a:rPr kumimoji="0" lang="zh-CN" altLang="en-US" dirty="0">
                <a:ea typeface="楷体_GB2312" pitchFamily="49" charset="-122"/>
              </a:rPr>
              <a:t>及有关的控制和管理为单位的干预。</a:t>
            </a: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可实现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、通道和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设备三者的并行操作，从而更有效地提高整个系统的资源利用率。</a:t>
            </a: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endParaRPr kumimoji="0" lang="en-US" altLang="zh-CN" dirty="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2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2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2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2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2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2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4.2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控制方式</a:t>
            </a:r>
          </a:p>
        </p:txBody>
      </p:sp>
      <p:sp>
        <p:nvSpPr>
          <p:cNvPr id="896003" name="Rectangle 3"/>
          <p:cNvSpPr>
            <a:spLocks/>
          </p:cNvSpPr>
          <p:nvPr/>
        </p:nvSpPr>
        <p:spPr bwMode="auto">
          <a:xfrm>
            <a:off x="34925" y="981075"/>
            <a:ext cx="8893175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Font typeface="Wingdings" pitchFamily="2" charset="2"/>
              <a:buChar char="l"/>
            </a:pPr>
            <a:r>
              <a:rPr kumimoji="0" lang="en-US" altLang="en-US" sz="2800" dirty="0">
                <a:ea typeface="黑体" pitchFamily="49" charset="-122"/>
              </a:rPr>
              <a:t>I/</a:t>
            </a:r>
            <a:r>
              <a:rPr kumimoji="0" lang="en-US" altLang="en-US" sz="2800" dirty="0" err="1">
                <a:ea typeface="黑体" pitchFamily="49" charset="-122"/>
              </a:rPr>
              <a:t>O通道控制方式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通道通过执行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通道程序</a:t>
            </a:r>
            <a:r>
              <a:rPr kumimoji="0" lang="zh-CN" altLang="en-US" dirty="0">
                <a:ea typeface="楷体_GB2312" pitchFamily="49" charset="-122"/>
              </a:rPr>
              <a:t>，并与设备控制器共同实现对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设备的控制的。</a:t>
            </a:r>
          </a:p>
          <a:p>
            <a:pPr marL="742950" lvl="1" indent="-285750" algn="l">
              <a:spcBef>
                <a:spcPct val="20000"/>
              </a:spcBef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通道程序由一系列通道指令</a:t>
            </a:r>
            <a:r>
              <a:rPr kumimoji="0" lang="en-US" altLang="zh-CN" dirty="0">
                <a:ea typeface="楷体_GB2312" pitchFamily="49" charset="-122"/>
              </a:rPr>
              <a:t>(</a:t>
            </a:r>
            <a:r>
              <a:rPr kumimoji="0" lang="zh-CN" altLang="en-US" dirty="0">
                <a:ea typeface="楷体_GB2312" pitchFamily="49" charset="-122"/>
              </a:rPr>
              <a:t>或称为通道命令</a:t>
            </a:r>
            <a:r>
              <a:rPr kumimoji="0" lang="en-US" altLang="zh-CN" dirty="0">
                <a:ea typeface="楷体_GB2312" pitchFamily="49" charset="-122"/>
              </a:rPr>
              <a:t>)</a:t>
            </a:r>
            <a:r>
              <a:rPr kumimoji="0" lang="zh-CN" altLang="en-US" dirty="0">
                <a:ea typeface="楷体_GB2312" pitchFamily="49" charset="-122"/>
              </a:rPr>
              <a:t>所构成的。</a:t>
            </a:r>
          </a:p>
          <a:p>
            <a:pPr marL="1143000" lvl="2" indent="-228600" algn="l"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操作码</a:t>
            </a:r>
            <a:r>
              <a:rPr kumimoji="0" lang="zh-CN" altLang="en-US" dirty="0">
                <a:ea typeface="楷体_GB2312" pitchFamily="49" charset="-122"/>
              </a:rPr>
              <a:t>：规定了指令所执行的操作，如读、写、控制等操作。</a:t>
            </a:r>
          </a:p>
          <a:p>
            <a:pPr marL="1143000" lvl="2" indent="-228600" algn="l"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内存地址</a:t>
            </a:r>
            <a:r>
              <a:rPr kumimoji="0" lang="zh-CN" altLang="en-US" dirty="0">
                <a:ea typeface="楷体_GB2312" pitchFamily="49" charset="-122"/>
              </a:rPr>
              <a:t>：标明字符送入内存</a:t>
            </a:r>
            <a:r>
              <a:rPr kumimoji="0" lang="en-US" altLang="zh-CN" dirty="0">
                <a:ea typeface="楷体_GB2312" pitchFamily="49" charset="-122"/>
              </a:rPr>
              <a:t>(</a:t>
            </a:r>
            <a:r>
              <a:rPr kumimoji="0" lang="zh-CN" altLang="en-US" dirty="0">
                <a:ea typeface="楷体_GB2312" pitchFamily="49" charset="-122"/>
              </a:rPr>
              <a:t>读操作</a:t>
            </a:r>
            <a:r>
              <a:rPr kumimoji="0" lang="en-US" altLang="zh-CN" dirty="0">
                <a:ea typeface="楷体_GB2312" pitchFamily="49" charset="-122"/>
              </a:rPr>
              <a:t>)</a:t>
            </a:r>
            <a:r>
              <a:rPr kumimoji="0" lang="zh-CN" altLang="en-US" dirty="0">
                <a:ea typeface="楷体_GB2312" pitchFamily="49" charset="-122"/>
              </a:rPr>
              <a:t>和从内存取出</a:t>
            </a:r>
            <a:r>
              <a:rPr kumimoji="0" lang="en-US" altLang="zh-CN" dirty="0">
                <a:ea typeface="楷体_GB2312" pitchFamily="49" charset="-122"/>
              </a:rPr>
              <a:t>(</a:t>
            </a:r>
            <a:r>
              <a:rPr kumimoji="0" lang="zh-CN" altLang="en-US" dirty="0">
                <a:ea typeface="楷体_GB2312" pitchFamily="49" charset="-122"/>
              </a:rPr>
              <a:t>写操作</a:t>
            </a:r>
            <a:r>
              <a:rPr kumimoji="0" lang="en-US" altLang="zh-CN" dirty="0">
                <a:ea typeface="楷体_GB2312" pitchFamily="49" charset="-122"/>
              </a:rPr>
              <a:t>)</a:t>
            </a:r>
            <a:r>
              <a:rPr kumimoji="0" lang="zh-CN" altLang="en-US" dirty="0">
                <a:ea typeface="楷体_GB2312" pitchFamily="49" charset="-122"/>
              </a:rPr>
              <a:t>时的内存首址</a:t>
            </a:r>
          </a:p>
          <a:p>
            <a:pPr marL="1143000" lvl="2" indent="-228600" algn="l"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计数</a:t>
            </a:r>
            <a:r>
              <a:rPr kumimoji="0" lang="zh-CN" altLang="en-US" dirty="0">
                <a:ea typeface="楷体_GB2312" pitchFamily="49" charset="-122"/>
              </a:rPr>
              <a:t>：表示本条指令所要读</a:t>
            </a:r>
            <a:r>
              <a:rPr kumimoji="0" lang="en-US" altLang="zh-CN" dirty="0">
                <a:ea typeface="楷体_GB2312" pitchFamily="49" charset="-122"/>
              </a:rPr>
              <a:t>(</a:t>
            </a:r>
            <a:r>
              <a:rPr kumimoji="0" lang="zh-CN" altLang="en-US" dirty="0">
                <a:ea typeface="楷体_GB2312" pitchFamily="49" charset="-122"/>
              </a:rPr>
              <a:t>或写</a:t>
            </a:r>
            <a:r>
              <a:rPr kumimoji="0" lang="en-US" altLang="zh-CN" dirty="0">
                <a:ea typeface="楷体_GB2312" pitchFamily="49" charset="-122"/>
              </a:rPr>
              <a:t>)</a:t>
            </a:r>
            <a:r>
              <a:rPr kumimoji="0" lang="zh-CN" altLang="en-US" dirty="0">
                <a:ea typeface="楷体_GB2312" pitchFamily="49" charset="-122"/>
              </a:rPr>
              <a:t>数据的字节数 </a:t>
            </a:r>
          </a:p>
          <a:p>
            <a:pPr marL="1143000" lvl="2" indent="-228600" algn="l"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通道程序结束位</a:t>
            </a:r>
            <a:r>
              <a:rPr kumimoji="0" lang="en-US" altLang="zh-CN" b="1" dirty="0">
                <a:solidFill>
                  <a:srgbClr val="FF0000"/>
                </a:solidFill>
                <a:ea typeface="楷体_GB2312" pitchFamily="49" charset="-122"/>
              </a:rPr>
              <a:t>P</a:t>
            </a:r>
            <a:r>
              <a:rPr kumimoji="0" lang="zh-CN" altLang="en-US" dirty="0">
                <a:ea typeface="楷体_GB2312" pitchFamily="49" charset="-122"/>
              </a:rPr>
              <a:t>：表示通道程序是否结束</a:t>
            </a:r>
          </a:p>
          <a:p>
            <a:pPr marL="1143000" lvl="2" indent="-228600" algn="l"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记录结束标志</a:t>
            </a:r>
            <a:r>
              <a:rPr kumimoji="0" lang="zh-CN" altLang="en-US" dirty="0">
                <a:ea typeface="楷体_GB2312" pitchFamily="49" charset="-122"/>
              </a:rPr>
              <a:t>：</a:t>
            </a:r>
            <a:r>
              <a:rPr kumimoji="0" lang="en-US" altLang="zh-CN" dirty="0">
                <a:ea typeface="楷体_GB2312" pitchFamily="49" charset="-122"/>
              </a:rPr>
              <a:t>R=0</a:t>
            </a:r>
            <a:r>
              <a:rPr kumimoji="0" lang="zh-CN" altLang="en-US" dirty="0">
                <a:ea typeface="楷体_GB2312" pitchFamily="49" charset="-122"/>
              </a:rPr>
              <a:t>表示本通道指令与下一条指令所处理的数据是同属于一个记录；</a:t>
            </a:r>
            <a:r>
              <a:rPr kumimoji="0" lang="en-US" altLang="zh-CN" dirty="0">
                <a:ea typeface="楷体_GB2312" pitchFamily="49" charset="-122"/>
              </a:rPr>
              <a:t>R=1</a:t>
            </a:r>
            <a:r>
              <a:rPr kumimoji="0" lang="zh-CN" altLang="en-US" dirty="0">
                <a:ea typeface="楷体_GB2312" pitchFamily="49" charset="-122"/>
              </a:rPr>
              <a:t>表示这是处理某记录的最后一条指令。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9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9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9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9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9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9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9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9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89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89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89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89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896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896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4.2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控制方式</a:t>
            </a:r>
          </a:p>
        </p:txBody>
      </p:sp>
      <p:sp>
        <p:nvSpPr>
          <p:cNvPr id="898051" name="Rectangle 3"/>
          <p:cNvSpPr>
            <a:spLocks/>
          </p:cNvSpPr>
          <p:nvPr/>
        </p:nvSpPr>
        <p:spPr bwMode="auto">
          <a:xfrm>
            <a:off x="71438" y="1092200"/>
            <a:ext cx="88931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通道程序示例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en-US" altLang="zh-CN" dirty="0">
              <a:ea typeface="楷体_GB2312" pitchFamily="49" charset="-122"/>
            </a:endParaRPr>
          </a:p>
        </p:txBody>
      </p:sp>
      <p:graphicFrame>
        <p:nvGraphicFramePr>
          <p:cNvPr id="898510" name="Group 462"/>
          <p:cNvGraphicFramePr>
            <a:graphicFrameLocks noGrp="1"/>
          </p:cNvGraphicFramePr>
          <p:nvPr/>
        </p:nvGraphicFramePr>
        <p:xfrm>
          <a:off x="827088" y="2205038"/>
          <a:ext cx="7561262" cy="3200400"/>
        </p:xfrm>
        <a:graphic>
          <a:graphicData uri="http://schemas.openxmlformats.org/drawingml/2006/table">
            <a:tbl>
              <a:tblPr/>
              <a:tblGrid>
                <a:gridCol w="1744662"/>
                <a:gridCol w="1163638"/>
                <a:gridCol w="1163637"/>
                <a:gridCol w="1452563"/>
                <a:gridCol w="2036762"/>
              </a:tblGrid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操    作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计    数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内 存 地 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WRITE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813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WRITE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1034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WRITE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5830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WRITE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2000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WRITE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1650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WRITE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2720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98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4.2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控制方式</a:t>
            </a:r>
          </a:p>
        </p:txBody>
      </p:sp>
      <p:sp>
        <p:nvSpPr>
          <p:cNvPr id="922627" name="Rectangle 3"/>
          <p:cNvSpPr>
            <a:spLocks/>
          </p:cNvSpPr>
          <p:nvPr/>
        </p:nvSpPr>
        <p:spPr bwMode="auto">
          <a:xfrm>
            <a:off x="107950" y="981075"/>
            <a:ext cx="8856663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kumimoji="0" lang="zh-CN" altLang="en-US" sz="2800" b="1" dirty="0">
                <a:latin typeface="黑体" pitchFamily="49" charset="-122"/>
                <a:ea typeface="黑体" pitchFamily="49" charset="-122"/>
              </a:rPr>
              <a:t>通道工作过程</a:t>
            </a:r>
            <a:endParaRPr kumimoji="0" lang="zh-CN" altLang="en-US" sz="28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当进程要求输入数据时，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发出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启动指令</a:t>
            </a:r>
            <a:r>
              <a:rPr kumimoji="0" lang="zh-CN" altLang="en-US" dirty="0">
                <a:ea typeface="楷体_GB2312" pitchFamily="49" charset="-122"/>
              </a:rPr>
              <a:t>指明要进程的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操作、所使用的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设备号</a:t>
            </a:r>
            <a:r>
              <a:rPr kumimoji="0" lang="zh-CN" altLang="en-US" dirty="0">
                <a:ea typeface="楷体_GB2312" pitchFamily="49" charset="-122"/>
              </a:rPr>
              <a:t>和对应的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通道</a:t>
            </a:r>
            <a:r>
              <a:rPr kumimoji="0" lang="zh-CN" altLang="en-US" dirty="0">
                <a:ea typeface="楷体_GB2312" pitchFamily="49" charset="-122"/>
              </a:rPr>
              <a:t>。</a:t>
            </a: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对应通道接收到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发来的启动指令之后，把存放在内存中的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通道程序</a:t>
            </a:r>
            <a:r>
              <a:rPr kumimoji="0" lang="zh-CN" altLang="en-US" dirty="0">
                <a:ea typeface="楷体_GB2312" pitchFamily="49" charset="-122"/>
              </a:rPr>
              <a:t>读出，并执行通道程序，控制设备将数据传送到内存中指定的区域。</a:t>
            </a: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若数据传输结束，则向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发出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中断</a:t>
            </a:r>
            <a:r>
              <a:rPr kumimoji="0" lang="zh-CN" altLang="en-US" dirty="0">
                <a:ea typeface="楷体_GB2312" pitchFamily="49" charset="-122"/>
              </a:rPr>
              <a:t>请求信号。 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收到中断信号后转至中断处理程序，唤醒等待输入 完成的进程，并返回到中断程序。</a:t>
            </a: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某时刻，进程调度程度选中提出请求输入的进程，该进程从指定的内存单元中取出数据。</a:t>
            </a:r>
          </a:p>
          <a:p>
            <a:pPr marL="742950" lvl="1" indent="-285750" algn="l">
              <a:spcBef>
                <a:spcPct val="5000"/>
              </a:spcBef>
              <a:buFont typeface="Wingdings" pitchFamily="2" charset="2"/>
              <a:buChar char="Ø"/>
            </a:pPr>
            <a:endParaRPr kumimoji="0" lang="en-US" altLang="zh-CN" dirty="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2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2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2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2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2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2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2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2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4.2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控制方式</a:t>
            </a:r>
          </a:p>
        </p:txBody>
      </p:sp>
      <p:sp>
        <p:nvSpPr>
          <p:cNvPr id="923651" name="Rectangle 3"/>
          <p:cNvSpPr>
            <a:spLocks/>
          </p:cNvSpPr>
          <p:nvPr/>
        </p:nvSpPr>
        <p:spPr bwMode="auto">
          <a:xfrm>
            <a:off x="107950" y="1092200"/>
            <a:ext cx="88931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通道控制方式讨论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b="1" dirty="0">
                <a:ea typeface="楷体_GB2312" pitchFamily="49" charset="-122"/>
              </a:rPr>
              <a:t>优点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传输速率较高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可实现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、通道和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设备三者的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并行</a:t>
            </a:r>
            <a:r>
              <a:rPr kumimoji="0" lang="zh-CN" altLang="en-US" dirty="0">
                <a:ea typeface="楷体_GB2312" pitchFamily="49" charset="-122"/>
              </a:rPr>
              <a:t>操作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设备利用率较高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b="1" dirty="0">
                <a:ea typeface="楷体_GB2312" pitchFamily="49" charset="-122"/>
              </a:rPr>
              <a:t>缺点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 费用较高。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2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2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2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2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2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2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2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2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2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2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92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4.2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控制方式</a:t>
            </a:r>
          </a:p>
        </p:txBody>
      </p:sp>
      <p:sp>
        <p:nvSpPr>
          <p:cNvPr id="924675" name="Rectangle 3"/>
          <p:cNvSpPr>
            <a:spLocks/>
          </p:cNvSpPr>
          <p:nvPr/>
        </p:nvSpPr>
        <p:spPr bwMode="auto">
          <a:xfrm>
            <a:off x="107950" y="1092200"/>
            <a:ext cx="88931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通道控制方式的思考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b="1" dirty="0">
                <a:ea typeface="楷体_GB2312" pitchFamily="49" charset="-122"/>
              </a:rPr>
              <a:t>          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b="1" dirty="0">
                <a:ea typeface="楷体_GB2312" pitchFamily="49" charset="-122"/>
              </a:rPr>
              <a:t>             </a:t>
            </a:r>
            <a:r>
              <a:rPr kumimoji="0" lang="zh-CN" altLang="en-US" dirty="0">
                <a:ea typeface="楷体_GB2312" pitchFamily="49" charset="-122"/>
              </a:rPr>
              <a:t>与</a:t>
            </a:r>
            <a:r>
              <a:rPr kumimoji="0" lang="en-US" altLang="zh-CN" dirty="0">
                <a:ea typeface="楷体_GB2312" pitchFamily="49" charset="-122"/>
              </a:rPr>
              <a:t>DMA</a:t>
            </a:r>
            <a:r>
              <a:rPr kumimoji="0" lang="zh-CN" altLang="en-US" dirty="0">
                <a:ea typeface="楷体_GB2312" pitchFamily="49" charset="-122"/>
              </a:rPr>
              <a:t>控制方式的主要区别是什么？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endParaRPr kumimoji="0" lang="en-US" altLang="zh-CN" sz="2000" dirty="0">
              <a:ea typeface="楷体_GB2312" pitchFamily="49" charset="-122"/>
            </a:endParaRPr>
          </a:p>
        </p:txBody>
      </p:sp>
      <p:sp>
        <p:nvSpPr>
          <p:cNvPr id="924676" name="Text Box 4"/>
          <p:cNvSpPr txBox="1">
            <a:spLocks noChangeArrowheads="1"/>
          </p:cNvSpPr>
          <p:nvPr/>
        </p:nvSpPr>
        <p:spPr bwMode="auto">
          <a:xfrm>
            <a:off x="1042988" y="2924175"/>
            <a:ext cx="73453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/>
              <a:t>               DMA</a:t>
            </a:r>
            <a:r>
              <a:rPr lang="zh-CN" altLang="en-US" dirty="0"/>
              <a:t>控制方式需要</a:t>
            </a:r>
            <a:r>
              <a:rPr lang="en-US" altLang="zh-CN" dirty="0"/>
              <a:t>CPU</a:t>
            </a:r>
            <a:r>
              <a:rPr lang="zh-CN" altLang="en-US" dirty="0"/>
              <a:t>来控制传输的</a:t>
            </a:r>
            <a:r>
              <a:rPr lang="zh-CN" altLang="en-US" b="1" dirty="0">
                <a:solidFill>
                  <a:srgbClr val="FF0000"/>
                </a:solidFill>
              </a:rPr>
              <a:t>方向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数据块大小</a:t>
            </a:r>
            <a:r>
              <a:rPr lang="zh-CN" altLang="en-US" dirty="0"/>
              <a:t>和传输的</a:t>
            </a:r>
            <a:r>
              <a:rPr lang="zh-CN" altLang="en-US" b="1" dirty="0">
                <a:solidFill>
                  <a:srgbClr val="FF0000"/>
                </a:solidFill>
              </a:rPr>
              <a:t>内存位置</a:t>
            </a:r>
            <a:r>
              <a:rPr lang="zh-CN" altLang="en-US" dirty="0"/>
              <a:t>，而通道控制程序中这些信息是由通道控制的。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24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4.3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缓冲管理</a:t>
            </a:r>
          </a:p>
        </p:txBody>
      </p:sp>
      <p:sp>
        <p:nvSpPr>
          <p:cNvPr id="818179" name="Rectangle 3"/>
          <p:cNvSpPr>
            <a:spLocks/>
          </p:cNvSpPr>
          <p:nvPr/>
        </p:nvSpPr>
        <p:spPr bwMode="auto">
          <a:xfrm>
            <a:off x="34925" y="1052513"/>
            <a:ext cx="9109075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缓冲的引入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缓和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与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设备之间速度不匹配的矛盾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凡在数据到达速率与其离去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速率不同</a:t>
            </a:r>
            <a:r>
              <a:rPr kumimoji="0" lang="zh-CN" altLang="en-US" dirty="0">
                <a:ea typeface="楷体_GB2312" pitchFamily="49" charset="-122"/>
              </a:rPr>
              <a:t>的地方，都可设置缓冲区，以缓和它们之间速率不匹配的矛盾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的运算速率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远远高于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设备的速率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如读</a:t>
            </a:r>
            <a:r>
              <a:rPr kumimoji="0" lang="en-US" altLang="zh-CN" dirty="0">
                <a:ea typeface="楷体_GB2312" pitchFamily="49" charset="-122"/>
              </a:rPr>
              <a:t>/</a:t>
            </a:r>
            <a:r>
              <a:rPr kumimoji="0" lang="zh-CN" altLang="en-US" dirty="0">
                <a:ea typeface="楷体_GB2312" pitchFamily="49" charset="-122"/>
              </a:rPr>
              <a:t>写磁盘文件，可在内存设置一缓冲区，实现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与磁盘并行工作，提高系统运行性能。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1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1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1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1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4.3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缓冲管理</a:t>
            </a:r>
          </a:p>
        </p:txBody>
      </p:sp>
      <p:sp>
        <p:nvSpPr>
          <p:cNvPr id="1026051" name="Rectangle 3"/>
          <p:cNvSpPr>
            <a:spLocks/>
          </p:cNvSpPr>
          <p:nvPr/>
        </p:nvSpPr>
        <p:spPr bwMode="auto">
          <a:xfrm>
            <a:off x="34925" y="1052513"/>
            <a:ext cx="9109075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缓冲的引入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减少</a:t>
            </a:r>
            <a:r>
              <a:rPr kumimoji="0" lang="zh-CN" altLang="en-US" dirty="0">
                <a:ea typeface="楷体_GB2312" pitchFamily="49" charset="-122"/>
              </a:rPr>
              <a:t>对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的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中断频率</a:t>
            </a:r>
          </a:p>
        </p:txBody>
      </p:sp>
      <p:graphicFrame>
        <p:nvGraphicFramePr>
          <p:cNvPr id="1026055" name="Object 7"/>
          <p:cNvGraphicFramePr>
            <a:graphicFrameLocks noChangeAspect="1"/>
          </p:cNvGraphicFramePr>
          <p:nvPr/>
        </p:nvGraphicFramePr>
        <p:xfrm>
          <a:off x="1390650" y="2924175"/>
          <a:ext cx="692626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53" name="Visio" r:id="rId3" imgW="2618696" imgH="740968" progId="Visio.Drawing.11">
                  <p:embed/>
                </p:oleObj>
              </mc:Choice>
              <mc:Fallback>
                <p:oleObj name="Visio" r:id="rId3" imgW="2618696" imgH="740968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2924175"/>
                        <a:ext cx="6926263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2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4.3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缓冲管理</a:t>
            </a:r>
          </a:p>
        </p:txBody>
      </p:sp>
      <p:sp>
        <p:nvSpPr>
          <p:cNvPr id="926723" name="Rectangle 3"/>
          <p:cNvSpPr>
            <a:spLocks/>
          </p:cNvSpPr>
          <p:nvPr/>
        </p:nvSpPr>
        <p:spPr bwMode="auto">
          <a:xfrm>
            <a:off x="34925" y="1052513"/>
            <a:ext cx="9109075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缓冲的引入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提高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和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设备之间的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并行</a:t>
            </a:r>
            <a:r>
              <a:rPr kumimoji="0" lang="zh-CN" altLang="en-US" dirty="0">
                <a:ea typeface="楷体_GB2312" pitchFamily="49" charset="-122"/>
              </a:rPr>
              <a:t>性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让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和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设备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同时</a:t>
            </a:r>
            <a:r>
              <a:rPr kumimoji="0" lang="zh-CN" altLang="en-US" dirty="0">
                <a:ea typeface="楷体_GB2312" pitchFamily="49" charset="-122"/>
              </a:rPr>
              <a:t>保持忙碌状态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提高系统的吞吐量和设备的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利用率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例如，在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和打印机之间设置了缓冲区后，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将计算的输出结果可以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快速</a:t>
            </a:r>
            <a:r>
              <a:rPr kumimoji="0" lang="zh-CN" altLang="en-US" dirty="0">
                <a:ea typeface="楷体_GB2312" pitchFamily="49" charset="-122"/>
              </a:rPr>
              <a:t>地放在缓冲区，以后打印机</a:t>
            </a:r>
            <a:r>
              <a:rPr kumimoji="0" lang="zh-CN" altLang="en-US" dirty="0">
                <a:latin typeface="Arial"/>
                <a:ea typeface="楷体_GB2312" pitchFamily="49" charset="-122"/>
              </a:rPr>
              <a:t>“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慢慢地</a:t>
            </a:r>
            <a:r>
              <a:rPr kumimoji="0" lang="zh-CN" altLang="en-US" dirty="0">
                <a:latin typeface="Arial"/>
                <a:ea typeface="楷体_GB2312" pitchFamily="49" charset="-122"/>
              </a:rPr>
              <a:t>”</a:t>
            </a:r>
            <a:r>
              <a:rPr kumimoji="0" lang="zh-CN" altLang="en-US" dirty="0">
                <a:ea typeface="楷体_GB2312" pitchFamily="49" charset="-122"/>
              </a:rPr>
              <a:t>从中取出数据打印，同时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和其它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设备同时工作，提高打印机和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设备的利用率。 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en-US" altLang="zh-CN" dirty="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4.1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系统</a:t>
            </a:r>
          </a:p>
        </p:txBody>
      </p:sp>
      <p:sp>
        <p:nvSpPr>
          <p:cNvPr id="875523" name="Rectangle 3"/>
          <p:cNvSpPr>
            <a:spLocks/>
          </p:cNvSpPr>
          <p:nvPr/>
        </p:nvSpPr>
        <p:spPr bwMode="auto">
          <a:xfrm>
            <a:off x="34925" y="1052513"/>
            <a:ext cx="91090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按使用特性分类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b="1" dirty="0">
                <a:ea typeface="楷体_GB2312" pitchFamily="49" charset="-122"/>
              </a:rPr>
              <a:t>存储设备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用来存放各种信息的设备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磁盘、磁带等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b="1" dirty="0">
                <a:ea typeface="楷体_GB2312" pitchFamily="49" charset="-122"/>
              </a:rPr>
              <a:t>输入</a:t>
            </a:r>
            <a:r>
              <a:rPr kumimoji="0" lang="en-US" altLang="zh-CN" b="1" dirty="0">
                <a:ea typeface="楷体_GB2312" pitchFamily="49" charset="-122"/>
              </a:rPr>
              <a:t>/</a:t>
            </a:r>
            <a:r>
              <a:rPr kumimoji="0" lang="zh-CN" altLang="en-US" b="1" dirty="0">
                <a:ea typeface="楷体_GB2312" pitchFamily="49" charset="-122"/>
              </a:rPr>
              <a:t>输出设备</a:t>
            </a:r>
            <a:r>
              <a:rPr kumimoji="0" lang="en-US" altLang="zh-CN" b="1" dirty="0">
                <a:ea typeface="楷体_GB2312" pitchFamily="49" charset="-122"/>
              </a:rPr>
              <a:t>:</a:t>
            </a:r>
            <a:r>
              <a:rPr kumimoji="0" lang="zh-CN" altLang="en-US" dirty="0">
                <a:ea typeface="楷体_GB2312" pitchFamily="49" charset="-122"/>
              </a:rPr>
              <a:t>向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传输</a:t>
            </a:r>
            <a:r>
              <a:rPr kumimoji="0" lang="zh-CN" altLang="en-US" dirty="0">
                <a:ea typeface="楷体_GB2312" pitchFamily="49" charset="-122"/>
              </a:rPr>
              <a:t>信息或</a:t>
            </a:r>
            <a:r>
              <a:rPr kumimoji="0" lang="zh-CN" altLang="en-US" b="1" dirty="0">
                <a:solidFill>
                  <a:schemeClr val="hlink"/>
                </a:solidFill>
                <a:ea typeface="楷体_GB2312" pitchFamily="49" charset="-122"/>
              </a:rPr>
              <a:t>输出</a:t>
            </a:r>
            <a:r>
              <a:rPr kumimoji="0" lang="zh-CN" altLang="en-US" dirty="0">
                <a:ea typeface="楷体_GB2312" pitchFamily="49" charset="-122"/>
              </a:rPr>
              <a:t>经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加工处理的信息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输入设备：键盘、鼠标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输出设备：显示器、打印机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交互式设备：触摸屏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7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7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7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7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7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7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7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7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87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87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87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87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875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875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6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4.3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缓冲管理</a:t>
            </a:r>
          </a:p>
        </p:txBody>
      </p:sp>
      <p:sp>
        <p:nvSpPr>
          <p:cNvPr id="927747" name="Rectangle 3"/>
          <p:cNvSpPr>
            <a:spLocks/>
          </p:cNvSpPr>
          <p:nvPr/>
        </p:nvSpPr>
        <p:spPr bwMode="auto">
          <a:xfrm>
            <a:off x="34925" y="1052513"/>
            <a:ext cx="9109075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缓冲的思考</a:t>
            </a:r>
            <a:endParaRPr kumimoji="0" lang="zh-CN" altLang="en-US" dirty="0">
              <a:ea typeface="楷体_GB2312" pitchFamily="49" charset="-122"/>
            </a:endParaRP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  若无缓冲设置，某个用户进程从磁盘读入多个数据块，这些数据需要放入页面 </a:t>
            </a:r>
            <a:r>
              <a:rPr kumimoji="0" lang="en-US" altLang="zh-CN" dirty="0">
                <a:ea typeface="楷体_GB2312" pitchFamily="49" charset="-122"/>
              </a:rPr>
              <a:t>x</a:t>
            </a:r>
            <a:r>
              <a:rPr kumimoji="0" lang="zh-CN" altLang="en-US" dirty="0">
                <a:ea typeface="楷体_GB2312" pitchFamily="49" charset="-122"/>
              </a:rPr>
              <a:t>。假设发出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指令后进程阻塞，且在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操作前页面</a:t>
            </a:r>
            <a:r>
              <a:rPr kumimoji="0" lang="en-US" altLang="zh-CN" dirty="0">
                <a:ea typeface="楷体_GB2312" pitchFamily="49" charset="-122"/>
              </a:rPr>
              <a:t>x</a:t>
            </a:r>
            <a:r>
              <a:rPr kumimoji="0" lang="zh-CN" altLang="en-US" dirty="0">
                <a:ea typeface="楷体_GB2312" pitchFamily="49" charset="-122"/>
              </a:rPr>
              <a:t>被换出，则会发生什么现象？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en-US" altLang="zh-CN" dirty="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2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4.3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缓冲管理</a:t>
            </a:r>
          </a:p>
        </p:txBody>
      </p:sp>
      <p:sp>
        <p:nvSpPr>
          <p:cNvPr id="820227" name="Rectangle 3"/>
          <p:cNvSpPr>
            <a:spLocks/>
          </p:cNvSpPr>
          <p:nvPr/>
        </p:nvSpPr>
        <p:spPr bwMode="auto">
          <a:xfrm>
            <a:off x="250825" y="1125538"/>
            <a:ext cx="84359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缓冲</a:t>
            </a:r>
            <a:r>
              <a:rPr kumimoji="0" lang="zh-CN" altLang="en-US" sz="2800" dirty="0" smtClean="0">
                <a:ea typeface="黑体" pitchFamily="49" charset="-122"/>
              </a:rPr>
              <a:t>类型</a:t>
            </a:r>
            <a:endParaRPr kumimoji="0" lang="zh-CN" altLang="en-US" dirty="0">
              <a:ea typeface="楷体_GB2312" pitchFamily="49" charset="-122"/>
            </a:endParaRPr>
          </a:p>
        </p:txBody>
      </p:sp>
      <p:graphicFrame>
        <p:nvGraphicFramePr>
          <p:cNvPr id="4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0017045"/>
              </p:ext>
            </p:extLst>
          </p:nvPr>
        </p:nvGraphicFramePr>
        <p:xfrm>
          <a:off x="374848" y="2185690"/>
          <a:ext cx="822960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5ACA47-2F15-41F4-87E0-462A7381E3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6A5ACA47-2F15-41F4-87E0-462A7381E3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B6BE6F-A8FA-49C8-A509-291D9024A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A3B6BE6F-A8FA-49C8-A509-291D9024A7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494EE6-9DF4-419E-917C-864E10ABED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F6494EE6-9DF4-419E-917C-864E10ABED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7777E4-076A-4F4F-AFC1-CEF6C98673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197777E4-076A-4F4F-AFC1-CEF6C98673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B9A025-B0AA-4137-8DF3-BA887306D9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dgm id="{D4B9A025-B0AA-4137-8DF3-BA887306D9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822B86-3528-4D1A-9252-9280B8CECA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BB822B86-3528-4D1A-9252-9280B8CECA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14C851-A519-4A94-BEA4-517FD12DBC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A814C851-A519-4A94-BEA4-517FD12DBC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4.3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缓冲管理</a:t>
            </a:r>
          </a:p>
        </p:txBody>
      </p:sp>
      <p:sp>
        <p:nvSpPr>
          <p:cNvPr id="928771" name="Rectangle 3"/>
          <p:cNvSpPr>
            <a:spLocks/>
          </p:cNvSpPr>
          <p:nvPr/>
        </p:nvSpPr>
        <p:spPr bwMode="auto">
          <a:xfrm>
            <a:off x="34925" y="1052513"/>
            <a:ext cx="91090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无缓冲</a:t>
            </a:r>
            <a:endParaRPr kumimoji="0" lang="zh-CN" altLang="en-US" dirty="0">
              <a:ea typeface="楷体_GB2312" pitchFamily="49" charset="-122"/>
            </a:endParaRPr>
          </a:p>
        </p:txBody>
      </p:sp>
      <p:graphicFrame>
        <p:nvGraphicFramePr>
          <p:cNvPr id="928775" name="Object 7"/>
          <p:cNvGraphicFramePr>
            <a:graphicFrameLocks noChangeAspect="1"/>
          </p:cNvGraphicFramePr>
          <p:nvPr/>
        </p:nvGraphicFramePr>
        <p:xfrm>
          <a:off x="971550" y="1700213"/>
          <a:ext cx="6985000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74" name="Visio" r:id="rId3" imgW="2312853" imgH="1245743" progId="Visio.Drawing.11">
                  <p:embed/>
                </p:oleObj>
              </mc:Choice>
              <mc:Fallback>
                <p:oleObj name="Visio" r:id="rId3" imgW="2312853" imgH="1245743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700213"/>
                        <a:ext cx="6985000" cy="376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8776" name="Text Box 8"/>
          <p:cNvSpPr txBox="1">
            <a:spLocks noChangeArrowheads="1"/>
          </p:cNvSpPr>
          <p:nvPr/>
        </p:nvSpPr>
        <p:spPr bwMode="auto">
          <a:xfrm>
            <a:off x="2051050" y="5733256"/>
            <a:ext cx="439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/>
              <a:t>每块数据的处理时间为：</a:t>
            </a:r>
            <a:r>
              <a:rPr lang="en-US" altLang="zh-CN" dirty="0"/>
              <a:t>T+C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2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28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28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4.3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缓冲管理</a:t>
            </a:r>
          </a:p>
        </p:txBody>
      </p:sp>
      <p:sp>
        <p:nvSpPr>
          <p:cNvPr id="821251" name="Rectangle 3"/>
          <p:cNvSpPr>
            <a:spLocks/>
          </p:cNvSpPr>
          <p:nvPr/>
        </p:nvSpPr>
        <p:spPr bwMode="auto">
          <a:xfrm>
            <a:off x="34925" y="1052513"/>
            <a:ext cx="91090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单缓冲</a:t>
            </a:r>
            <a:r>
              <a:rPr kumimoji="0" lang="zh-CN" altLang="en-US" sz="2800" dirty="0">
                <a:ea typeface="楷体_GB2312" pitchFamily="49" charset="-122"/>
              </a:rPr>
              <a:t>（</a:t>
            </a:r>
            <a:r>
              <a:rPr kumimoji="0" lang="en-US" altLang="zh-CN" sz="2800" dirty="0">
                <a:ea typeface="楷体_GB2312" pitchFamily="49" charset="-122"/>
              </a:rPr>
              <a:t>Single Buffer</a:t>
            </a:r>
            <a:r>
              <a:rPr kumimoji="0" lang="zh-CN" altLang="en-US" sz="2800" dirty="0">
                <a:ea typeface="楷体_GB2312" pitchFamily="49" charset="-122"/>
              </a:rPr>
              <a:t>）</a:t>
            </a:r>
          </a:p>
        </p:txBody>
      </p:sp>
      <p:graphicFrame>
        <p:nvGraphicFramePr>
          <p:cNvPr id="821257" name="Object 9"/>
          <p:cNvGraphicFramePr>
            <a:graphicFrameLocks noChangeAspect="1"/>
          </p:cNvGraphicFramePr>
          <p:nvPr/>
        </p:nvGraphicFramePr>
        <p:xfrm>
          <a:off x="1042988" y="1700213"/>
          <a:ext cx="6842125" cy="371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56" name="Visio" r:id="rId3" imgW="2468339" imgH="1340220" progId="Visio.Drawing.11">
                  <p:embed/>
                </p:oleObj>
              </mc:Choice>
              <mc:Fallback>
                <p:oleObj name="Visio" r:id="rId3" imgW="2468339" imgH="1340220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700213"/>
                        <a:ext cx="6842125" cy="371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58" name="Text Box 10"/>
          <p:cNvSpPr txBox="1">
            <a:spLocks noChangeArrowheads="1"/>
          </p:cNvSpPr>
          <p:nvPr/>
        </p:nvSpPr>
        <p:spPr bwMode="auto">
          <a:xfrm>
            <a:off x="1908175" y="5661025"/>
            <a:ext cx="540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/>
              <a:t>每块数据的处理时间为：</a:t>
            </a:r>
            <a:r>
              <a:rPr lang="en-US" altLang="zh-CN" dirty="0"/>
              <a:t>Max(T, C)+M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2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2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4.3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缓冲管理</a:t>
            </a:r>
          </a:p>
        </p:txBody>
      </p:sp>
      <p:sp>
        <p:nvSpPr>
          <p:cNvPr id="823299" name="Rectangle 3"/>
          <p:cNvSpPr>
            <a:spLocks/>
          </p:cNvSpPr>
          <p:nvPr/>
        </p:nvSpPr>
        <p:spPr bwMode="auto">
          <a:xfrm>
            <a:off x="0" y="1052513"/>
            <a:ext cx="91440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双缓冲</a:t>
            </a:r>
            <a:r>
              <a:rPr kumimoji="0" lang="en-US" altLang="zh-CN" sz="2800" dirty="0">
                <a:ea typeface="黑体" pitchFamily="49" charset="-122"/>
              </a:rPr>
              <a:t>(Double Buffer)/</a:t>
            </a:r>
            <a:r>
              <a:rPr kumimoji="0" lang="zh-CN" altLang="zh-CN" sz="2800" dirty="0">
                <a:ea typeface="黑体" pitchFamily="49" charset="-122"/>
              </a:rPr>
              <a:t>缓冲对换</a:t>
            </a:r>
            <a:r>
              <a:rPr kumimoji="0" lang="zh-CN" altLang="zh-CN" sz="2800" dirty="0">
                <a:ea typeface="楷体_GB2312" pitchFamily="49" charset="-122"/>
              </a:rPr>
              <a:t>(Buffer Swapping)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en-US" altLang="zh-CN" dirty="0">
              <a:ea typeface="楷体_GB2312" pitchFamily="49" charset="-122"/>
            </a:endParaRPr>
          </a:p>
        </p:txBody>
      </p:sp>
      <p:graphicFrame>
        <p:nvGraphicFramePr>
          <p:cNvPr id="823309" name="Object 13"/>
          <p:cNvGraphicFramePr>
            <a:graphicFrameLocks noChangeAspect="1"/>
          </p:cNvGraphicFramePr>
          <p:nvPr/>
        </p:nvGraphicFramePr>
        <p:xfrm>
          <a:off x="900113" y="1773238"/>
          <a:ext cx="7343775" cy="354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08" name="Visio" r:id="rId3" imgW="3214456" imgH="1550498" progId="Visio.Drawing.11">
                  <p:embed/>
                </p:oleObj>
              </mc:Choice>
              <mc:Fallback>
                <p:oleObj name="Visio" r:id="rId3" imgW="3214456" imgH="1550498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73238"/>
                        <a:ext cx="7343775" cy="354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310" name="Text Box 14"/>
          <p:cNvSpPr txBox="1">
            <a:spLocks noChangeArrowheads="1"/>
          </p:cNvSpPr>
          <p:nvPr/>
        </p:nvSpPr>
        <p:spPr bwMode="auto">
          <a:xfrm>
            <a:off x="827088" y="5589588"/>
            <a:ext cx="741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/>
              <a:t>每块数据的处理时间为：</a:t>
            </a:r>
            <a:r>
              <a:rPr lang="en-US" altLang="zh-CN" dirty="0"/>
              <a:t>Max(T, M+C) ≈Max(T, C)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2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2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3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4.3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缓冲管理</a:t>
            </a:r>
          </a:p>
        </p:txBody>
      </p:sp>
      <p:sp>
        <p:nvSpPr>
          <p:cNvPr id="933891" name="Rectangle 3"/>
          <p:cNvSpPr>
            <a:spLocks/>
          </p:cNvSpPr>
          <p:nvPr/>
        </p:nvSpPr>
        <p:spPr bwMode="auto">
          <a:xfrm>
            <a:off x="0" y="1052513"/>
            <a:ext cx="91440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双缓冲讨论</a:t>
            </a:r>
            <a:endParaRPr kumimoji="0" lang="zh-CN" altLang="zh-CN" sz="2800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块设备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en-US" altLang="zh-CN" dirty="0">
                <a:ea typeface="楷体_GB2312" pitchFamily="49" charset="-122"/>
              </a:rPr>
              <a:t>C≤T</a:t>
            </a:r>
            <a:r>
              <a:rPr kumimoji="0" lang="zh-CN" altLang="en-US" dirty="0">
                <a:ea typeface="楷体_GB2312" pitchFamily="49" charset="-122"/>
              </a:rPr>
              <a:t>，块设备连续输入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en-US" altLang="zh-CN" dirty="0">
                <a:ea typeface="楷体_GB2312" pitchFamily="49" charset="-122"/>
              </a:rPr>
              <a:t>C</a:t>
            </a:r>
            <a:r>
              <a:rPr kumimoji="0" lang="zh-CN" altLang="en-US" dirty="0">
                <a:ea typeface="楷体_GB2312" pitchFamily="49" charset="-122"/>
              </a:rPr>
              <a:t>＞</a:t>
            </a:r>
            <a:r>
              <a:rPr kumimoji="0" lang="en-US" altLang="zh-CN" dirty="0">
                <a:ea typeface="楷体_GB2312" pitchFamily="49" charset="-122"/>
              </a:rPr>
              <a:t>T</a:t>
            </a:r>
            <a:r>
              <a:rPr kumimoji="0" lang="zh-CN" altLang="en-US" dirty="0">
                <a:ea typeface="楷体_GB2312" pitchFamily="49" charset="-122"/>
              </a:rPr>
              <a:t>，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不必等待设备输入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字符设备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行输入方式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 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可以消除用户的等待时间</a:t>
            </a:r>
            <a:r>
              <a:rPr kumimoji="0" lang="zh-CN" altLang="en-US" dirty="0">
                <a:ea typeface="楷体_GB2312" pitchFamily="49" charset="-122"/>
              </a:rPr>
              <a:t>，即用户在输入第一行之后，在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执行第一行中的命令时，用户可以继续向第二缓冲区输入下一行数据。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字符输入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sz="2000" dirty="0">
                <a:ea typeface="楷体_GB2312" pitchFamily="49" charset="-122"/>
              </a:rPr>
              <a:t>            </a:t>
            </a:r>
            <a:r>
              <a:rPr kumimoji="0" lang="zh-CN" altLang="en-US" dirty="0">
                <a:ea typeface="楷体_GB2312" pitchFamily="49" charset="-122"/>
              </a:rPr>
              <a:t>与具有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两倍</a:t>
            </a:r>
            <a:r>
              <a:rPr kumimoji="0" lang="zh-CN" altLang="en-US" dirty="0">
                <a:ea typeface="楷体_GB2312" pitchFamily="49" charset="-122"/>
              </a:rPr>
              <a:t>长度的单缓冲相比，无特别优势。</a:t>
            </a:r>
          </a:p>
        </p:txBody>
      </p:sp>
      <p:sp>
        <p:nvSpPr>
          <p:cNvPr id="933894" name="AutoShape 6"/>
          <p:cNvSpPr>
            <a:spLocks/>
          </p:cNvSpPr>
          <p:nvPr/>
        </p:nvSpPr>
        <p:spPr bwMode="auto">
          <a:xfrm>
            <a:off x="5364163" y="2205038"/>
            <a:ext cx="215900" cy="6477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3895" name="Text Box 7"/>
          <p:cNvSpPr txBox="1">
            <a:spLocks noChangeArrowheads="1"/>
          </p:cNvSpPr>
          <p:nvPr/>
        </p:nvSpPr>
        <p:spPr bwMode="auto">
          <a:xfrm>
            <a:off x="5651500" y="2276475"/>
            <a:ext cx="244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_GB2312" pitchFamily="49" charset="-122"/>
              </a:rPr>
              <a:t>比单缓冲效率高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3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3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3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3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3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3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33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33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33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33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3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3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93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3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93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93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93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93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4" grpId="0" animBg="1"/>
      <p:bldP spid="93389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4.3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缓冲管理</a:t>
            </a:r>
          </a:p>
        </p:txBody>
      </p:sp>
      <p:sp>
        <p:nvSpPr>
          <p:cNvPr id="934915" name="Rectangle 3"/>
          <p:cNvSpPr>
            <a:spLocks/>
          </p:cNvSpPr>
          <p:nvPr/>
        </p:nvSpPr>
        <p:spPr bwMode="auto">
          <a:xfrm>
            <a:off x="0" y="1052513"/>
            <a:ext cx="91440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双缓冲讨论（续）</a:t>
            </a:r>
            <a:endParaRPr kumimoji="0" lang="zh-CN" altLang="zh-CN" sz="2800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双机通信时缓冲区的设置 </a:t>
            </a:r>
          </a:p>
        </p:txBody>
      </p:sp>
      <p:graphicFrame>
        <p:nvGraphicFramePr>
          <p:cNvPr id="934920" name="Object 8"/>
          <p:cNvGraphicFramePr>
            <a:graphicFrameLocks noChangeAspect="1"/>
          </p:cNvGraphicFramePr>
          <p:nvPr/>
        </p:nvGraphicFramePr>
        <p:xfrm>
          <a:off x="1042988" y="2408238"/>
          <a:ext cx="7416800" cy="303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18" name="Visio" r:id="rId3" imgW="2562279" imgH="1049502" progId="Visio.Drawing.11">
                  <p:embed/>
                </p:oleObj>
              </mc:Choice>
              <mc:Fallback>
                <p:oleObj name="Visio" r:id="rId3" imgW="2562279" imgH="1049502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408238"/>
                        <a:ext cx="7416800" cy="303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3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4.3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缓冲管理</a:t>
            </a:r>
          </a:p>
        </p:txBody>
      </p:sp>
      <p:sp>
        <p:nvSpPr>
          <p:cNvPr id="936963" name="Rectangle 3"/>
          <p:cNvSpPr>
            <a:spLocks/>
          </p:cNvSpPr>
          <p:nvPr/>
        </p:nvSpPr>
        <p:spPr bwMode="auto">
          <a:xfrm>
            <a:off x="107950" y="1052513"/>
            <a:ext cx="903605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循环缓冲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kumimoji="0" lang="zh-CN" altLang="zh-CN" dirty="0">
                <a:ea typeface="楷体_GB2312" pitchFamily="49" charset="-122"/>
              </a:rPr>
              <a:t>循环缓冲的引入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 进程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爆炸式</a:t>
            </a:r>
            <a:r>
              <a:rPr kumimoji="0" lang="zh-CN" altLang="en-US" dirty="0">
                <a:ea typeface="楷体_GB2312" pitchFamily="49" charset="-122"/>
              </a:rPr>
              <a:t>地执行大量的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操作，双缓冲的两个缓冲区在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需求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峰值</a:t>
            </a:r>
            <a:r>
              <a:rPr kumimoji="0" lang="zh-CN" altLang="en-US" dirty="0">
                <a:ea typeface="楷体_GB2312" pitchFamily="49" charset="-122"/>
              </a:rPr>
              <a:t>时很容易被填满。</a:t>
            </a: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kumimoji="0" lang="zh-CN" altLang="zh-CN" dirty="0">
                <a:latin typeface="楷体_GB2312" pitchFamily="49" charset="-122"/>
                <a:ea typeface="楷体_GB2312" pitchFamily="49" charset="-122"/>
              </a:rPr>
              <a:t>循环缓冲的组成</a:t>
            </a:r>
          </a:p>
          <a:p>
            <a:pPr marL="1143000" lvl="2" indent="-22860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u"/>
            </a:pPr>
            <a:r>
              <a:rPr kumimoji="0" lang="zh-CN" altLang="en-US" dirty="0">
                <a:latin typeface="楷体_GB2312" pitchFamily="49" charset="-122"/>
                <a:ea typeface="楷体_GB2312" pitchFamily="49" charset="-122"/>
              </a:rPr>
              <a:t>多个大小相同的缓冲区</a:t>
            </a:r>
          </a:p>
          <a:p>
            <a:pPr marL="1143000" lvl="2" indent="-22860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   如输入缓冲区的组成：空缓冲区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已装满数据的缓冲区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计算进程正在使用的现行工作缓冲区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endParaRPr kumimoji="0"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u"/>
            </a:pPr>
            <a:r>
              <a:rPr kumimoji="0" lang="zh-CN" altLang="en-US" dirty="0">
                <a:latin typeface="楷体_GB2312" pitchFamily="49" charset="-122"/>
                <a:ea typeface="楷体_GB2312" pitchFamily="49" charset="-122"/>
              </a:rPr>
              <a:t>多个指针</a:t>
            </a:r>
          </a:p>
          <a:p>
            <a:pPr marL="1143000" lvl="2" indent="-22860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   用于指示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计算进程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下一个可用缓冲区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的指针</a:t>
            </a:r>
            <a:r>
              <a:rPr lang="en-US" altLang="zh-CN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Nextg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、指示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输入进程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下次可用的空缓冲区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的指针</a:t>
            </a:r>
            <a:r>
              <a:rPr lang="en-US" altLang="zh-CN" b="1" dirty="0" err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Nexti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，以及用于指示</a:t>
            </a:r>
            <a:r>
              <a:rPr lang="zh-CN" altLang="en-US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计算进程正在使用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的缓冲区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的指针</a:t>
            </a:r>
            <a:r>
              <a:rPr lang="en-US" altLang="zh-CN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Current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kumimoji="0" lang="zh-CN" altLang="en-US" dirty="0"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3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3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3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3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3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3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3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93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93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3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93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4.3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缓冲管理</a:t>
            </a:r>
          </a:p>
        </p:txBody>
      </p:sp>
      <p:sp>
        <p:nvSpPr>
          <p:cNvPr id="825347" name="Rectangle 3"/>
          <p:cNvSpPr>
            <a:spLocks/>
          </p:cNvSpPr>
          <p:nvPr/>
        </p:nvSpPr>
        <p:spPr bwMode="auto">
          <a:xfrm>
            <a:off x="107950" y="1052513"/>
            <a:ext cx="903605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循环缓冲的组成示意图</a:t>
            </a:r>
            <a:endParaRPr kumimoji="0" lang="zh-CN" altLang="zh-CN" sz="2800" dirty="0">
              <a:ea typeface="黑体" pitchFamily="49" charset="-122"/>
            </a:endParaRP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en-US" altLang="zh-CN" sz="3200" dirty="0">
              <a:ea typeface="楷体_GB2312" pitchFamily="49" charset="-122"/>
            </a:endParaRPr>
          </a:p>
        </p:txBody>
      </p:sp>
      <p:graphicFrame>
        <p:nvGraphicFramePr>
          <p:cNvPr id="825351" name="Object 7"/>
          <p:cNvGraphicFramePr>
            <a:graphicFrameLocks noChangeAspect="1"/>
          </p:cNvGraphicFramePr>
          <p:nvPr/>
        </p:nvGraphicFramePr>
        <p:xfrm>
          <a:off x="823913" y="2052638"/>
          <a:ext cx="7924800" cy="360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49" name="Visio" r:id="rId3" imgW="3305070" imgH="1505040" progId="Visio.Drawing.11">
                  <p:embed/>
                </p:oleObj>
              </mc:Choice>
              <mc:Fallback>
                <p:oleObj name="Visio" r:id="rId3" imgW="3305070" imgH="150504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2052638"/>
                        <a:ext cx="7924800" cy="360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2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4.3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缓冲管理</a:t>
            </a:r>
          </a:p>
        </p:txBody>
      </p:sp>
      <p:sp>
        <p:nvSpPr>
          <p:cNvPr id="937987" name="Rectangle 3"/>
          <p:cNvSpPr>
            <a:spLocks/>
          </p:cNvSpPr>
          <p:nvPr/>
        </p:nvSpPr>
        <p:spPr bwMode="auto">
          <a:xfrm>
            <a:off x="107950" y="1052513"/>
            <a:ext cx="903605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循环缓冲中的进程同步问题</a:t>
            </a:r>
            <a:endParaRPr kumimoji="0" lang="zh-CN" altLang="zh-CN" sz="2800" dirty="0">
              <a:ea typeface="黑体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en-US" altLang="zh-CN" dirty="0" err="1">
                <a:ea typeface="楷体_GB2312" pitchFamily="49" charset="-122"/>
              </a:rPr>
              <a:t>Nexti</a:t>
            </a:r>
            <a:r>
              <a:rPr kumimoji="0" lang="zh-CN" altLang="en-US" dirty="0">
                <a:ea typeface="楷体_GB2312" pitchFamily="49" charset="-122"/>
              </a:rPr>
              <a:t>指针追赶上</a:t>
            </a:r>
            <a:r>
              <a:rPr kumimoji="0" lang="en-US" altLang="zh-CN" dirty="0" err="1">
                <a:ea typeface="楷体_GB2312" pitchFamily="49" charset="-122"/>
              </a:rPr>
              <a:t>Nextg</a:t>
            </a:r>
            <a:r>
              <a:rPr kumimoji="0" lang="zh-CN" altLang="en-US" dirty="0">
                <a:ea typeface="楷体_GB2312" pitchFamily="49" charset="-122"/>
              </a:rPr>
              <a:t>指针</a:t>
            </a:r>
            <a:r>
              <a:rPr kumimoji="0" lang="en-US" altLang="zh-CN" dirty="0">
                <a:latin typeface="Arial"/>
                <a:ea typeface="楷体_GB2312" pitchFamily="49" charset="-122"/>
              </a:rPr>
              <a:t>——</a:t>
            </a:r>
            <a:r>
              <a:rPr kumimoji="0" lang="zh-CN" altLang="en-US" dirty="0">
                <a:ea typeface="楷体_GB2312" pitchFamily="49" charset="-122"/>
              </a:rPr>
              <a:t>系统受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计算限制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  输入进程输入数据的速度大于计算进程处理数据的速度，所有空缓冲区将装满，输入进程应阻塞。</a:t>
            </a:r>
            <a:endParaRPr kumimoji="0" lang="zh-CN" altLang="zh-CN" dirty="0">
              <a:ea typeface="黑体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en-US" altLang="en-US" dirty="0" err="1">
                <a:ea typeface="楷体_GB2312" pitchFamily="49" charset="-122"/>
              </a:rPr>
              <a:t>Nextg指针追赶上Nexti指针</a:t>
            </a:r>
            <a:r>
              <a:rPr kumimoji="0" lang="en-US" altLang="zh-CN" dirty="0">
                <a:latin typeface="Arial"/>
                <a:ea typeface="楷体_GB2312" pitchFamily="49" charset="-122"/>
              </a:rPr>
              <a:t>——</a:t>
            </a:r>
            <a:r>
              <a:rPr kumimoji="0" lang="zh-CN" altLang="en-US" dirty="0">
                <a:ea typeface="楷体_GB2312" pitchFamily="49" charset="-122"/>
              </a:rPr>
              <a:t>系统受</a:t>
            </a:r>
            <a:r>
              <a:rPr kumimoji="0" lang="en-US" altLang="zh-CN" b="1" dirty="0">
                <a:solidFill>
                  <a:schemeClr val="hlink"/>
                </a:solidFill>
                <a:ea typeface="楷体_GB2312" pitchFamily="49" charset="-122"/>
              </a:rPr>
              <a:t>I/O</a:t>
            </a:r>
            <a:r>
              <a:rPr kumimoji="0" lang="zh-CN" altLang="en-US" b="1" dirty="0">
                <a:solidFill>
                  <a:schemeClr val="hlink"/>
                </a:solidFill>
                <a:ea typeface="楷体_GB2312" pitchFamily="49" charset="-122"/>
              </a:rPr>
              <a:t>限制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 输入数据的速度低于计算进程处理数据的速度，所有装入数据得缓冲区将用完，计算进程应阻塞。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en-US" altLang="zh-CN" dirty="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3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3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3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3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3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93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4.1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系统</a:t>
            </a:r>
          </a:p>
        </p:txBody>
      </p:sp>
      <p:sp>
        <p:nvSpPr>
          <p:cNvPr id="561156" name="Rectangle 4"/>
          <p:cNvSpPr>
            <a:spLocks/>
          </p:cNvSpPr>
          <p:nvPr/>
        </p:nvSpPr>
        <p:spPr bwMode="auto">
          <a:xfrm>
            <a:off x="71438" y="1052513"/>
            <a:ext cx="88931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按传输速率分类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b="1" dirty="0">
                <a:ea typeface="楷体_GB2312" pitchFamily="49" charset="-122"/>
              </a:rPr>
              <a:t>低速设备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传输速率仅为每秒钟几个字节至数百个字节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键盘、鼠标等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b="1" dirty="0">
                <a:ea typeface="楷体_GB2312" pitchFamily="49" charset="-122"/>
              </a:rPr>
              <a:t>中速设备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传输速率在每秒钟数千个字节至数十万个字节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行式打印机、 激光打印机等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b="1" dirty="0">
                <a:ea typeface="楷体_GB2312" pitchFamily="49" charset="-122"/>
              </a:rPr>
              <a:t>高速设备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传输速率在数十万个字节以上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磁带机、磁盘机、光盘机等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1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1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61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61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61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61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61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61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61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61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61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61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61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61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561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61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61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561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561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561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4.3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缓冲管理</a:t>
            </a:r>
          </a:p>
        </p:txBody>
      </p:sp>
      <p:sp>
        <p:nvSpPr>
          <p:cNvPr id="939011" name="Rectangle 3"/>
          <p:cNvSpPr>
            <a:spLocks/>
          </p:cNvSpPr>
          <p:nvPr/>
        </p:nvSpPr>
        <p:spPr bwMode="auto">
          <a:xfrm>
            <a:off x="34925" y="1052513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缓冲池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zh-CN" dirty="0">
                <a:ea typeface="楷体_GB2312" pitchFamily="49" charset="-122"/>
              </a:rPr>
              <a:t>缓冲池的引入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zh-CN" dirty="0">
                <a:ea typeface="楷体_GB2312" pitchFamily="49" charset="-122"/>
              </a:rPr>
              <a:t>            既可用于输入又可用于输出的</a:t>
            </a:r>
            <a:r>
              <a:rPr kumimoji="0" lang="zh-CN" altLang="zh-CN" b="1" dirty="0">
                <a:solidFill>
                  <a:srgbClr val="FF0000"/>
                </a:solidFill>
                <a:ea typeface="楷体_GB2312" pitchFamily="49" charset="-122"/>
              </a:rPr>
              <a:t>公用</a:t>
            </a:r>
            <a:r>
              <a:rPr kumimoji="0" lang="zh-CN" altLang="zh-CN" dirty="0">
                <a:ea typeface="楷体_GB2312" pitchFamily="49" charset="-122"/>
              </a:rPr>
              <a:t>缓冲池，供若干个进程共享使用。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缓冲区的类型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zh-CN" dirty="0">
                <a:ea typeface="楷体_GB2312" pitchFamily="49" charset="-122"/>
              </a:rPr>
              <a:t>空缓冲区</a:t>
            </a:r>
            <a:endParaRPr kumimoji="0" lang="zh-CN" altLang="en-US" dirty="0">
              <a:ea typeface="楷体_GB2312" pitchFamily="49" charset="-122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zh-CN" dirty="0">
                <a:ea typeface="楷体_GB2312" pitchFamily="49" charset="-122"/>
              </a:rPr>
              <a:t>装满输入数据的缓冲区</a:t>
            </a:r>
            <a:endParaRPr kumimoji="0" lang="zh-CN" altLang="en-US" dirty="0">
              <a:ea typeface="楷体_GB2312" pitchFamily="49" charset="-122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zh-CN" dirty="0">
                <a:ea typeface="楷体_GB2312" pitchFamily="49" charset="-122"/>
              </a:rPr>
              <a:t>装满输出数据的缓冲区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en-US" altLang="zh-CN" dirty="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4.3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缓冲管理</a:t>
            </a:r>
          </a:p>
        </p:txBody>
      </p:sp>
      <p:sp>
        <p:nvSpPr>
          <p:cNvPr id="940035" name="Rectangle 3"/>
          <p:cNvSpPr>
            <a:spLocks/>
          </p:cNvSpPr>
          <p:nvPr/>
        </p:nvSpPr>
        <p:spPr bwMode="auto">
          <a:xfrm>
            <a:off x="34925" y="1052513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缓冲池（续）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缓冲区队列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zh-CN" dirty="0">
                <a:ea typeface="楷体_GB2312" pitchFamily="49" charset="-122"/>
              </a:rPr>
              <a:t>空缓冲队列</a:t>
            </a:r>
            <a:r>
              <a:rPr kumimoji="0" lang="en-US" altLang="zh-CN" dirty="0" err="1">
                <a:ea typeface="楷体_GB2312" pitchFamily="49" charset="-122"/>
              </a:rPr>
              <a:t>emq</a:t>
            </a:r>
            <a:r>
              <a:rPr kumimoji="0" lang="zh-CN" altLang="en-US" dirty="0">
                <a:ea typeface="楷体_GB2312" pitchFamily="49" charset="-122"/>
              </a:rPr>
              <a:t>：由空缓冲区组成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输入队列</a:t>
            </a:r>
            <a:r>
              <a:rPr kumimoji="0" lang="en-US" altLang="zh-CN" dirty="0" err="1">
                <a:ea typeface="楷体_GB2312" pitchFamily="49" charset="-122"/>
              </a:rPr>
              <a:t>inq</a:t>
            </a:r>
            <a:r>
              <a:rPr kumimoji="0" lang="zh-CN" altLang="en-US" dirty="0">
                <a:ea typeface="楷体_GB2312" pitchFamily="49" charset="-122"/>
              </a:rPr>
              <a:t>：</a:t>
            </a:r>
            <a:r>
              <a:rPr kumimoji="0" lang="zh-CN" altLang="zh-CN" dirty="0">
                <a:ea typeface="楷体_GB2312" pitchFamily="49" charset="-122"/>
              </a:rPr>
              <a:t>装满输入数据的缓冲区组成</a:t>
            </a:r>
            <a:endParaRPr kumimoji="0" lang="zh-CN" altLang="en-US" dirty="0">
              <a:ea typeface="楷体_GB2312" pitchFamily="49" charset="-122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zh-CN" dirty="0">
                <a:ea typeface="楷体_GB2312" pitchFamily="49" charset="-122"/>
              </a:rPr>
              <a:t>输出队列</a:t>
            </a:r>
            <a:r>
              <a:rPr kumimoji="0" lang="en-US" altLang="zh-CN" dirty="0" err="1">
                <a:ea typeface="楷体_GB2312" pitchFamily="49" charset="-122"/>
              </a:rPr>
              <a:t>outq</a:t>
            </a:r>
            <a:r>
              <a:rPr kumimoji="0" lang="zh-CN" altLang="zh-CN" dirty="0">
                <a:ea typeface="楷体_GB2312" pitchFamily="49" charset="-122"/>
              </a:rPr>
              <a:t>：装满输出数据的缓冲区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四种工作缓冲区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zh-CN" dirty="0">
                <a:ea typeface="楷体_GB2312" pitchFamily="49" charset="-122"/>
              </a:rPr>
              <a:t>用于收容输入数据的工作缓冲区</a:t>
            </a:r>
            <a:endParaRPr kumimoji="0" lang="zh-CN" altLang="en-US" dirty="0">
              <a:ea typeface="楷体_GB2312" pitchFamily="49" charset="-122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用于提取输入数据的工作缓冲区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用于收容输出数据的工作缓冲区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zh-CN" dirty="0">
                <a:ea typeface="楷体_GB2312" pitchFamily="49" charset="-122"/>
              </a:rPr>
              <a:t>用于提取输出数据的工作缓冲区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en-US" altLang="zh-CN" dirty="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4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4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4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4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4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4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94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94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94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94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94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4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94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94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4.3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缓冲管理</a:t>
            </a:r>
          </a:p>
        </p:txBody>
      </p:sp>
      <p:sp>
        <p:nvSpPr>
          <p:cNvPr id="941059" name="Rectangle 3"/>
          <p:cNvSpPr>
            <a:spLocks/>
          </p:cNvSpPr>
          <p:nvPr/>
        </p:nvSpPr>
        <p:spPr bwMode="auto">
          <a:xfrm>
            <a:off x="34925" y="1052513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en-US" altLang="zh-CN" sz="2800" dirty="0" err="1">
                <a:ea typeface="黑体" pitchFamily="49" charset="-122"/>
              </a:rPr>
              <a:t>Getbuf</a:t>
            </a:r>
            <a:r>
              <a:rPr kumimoji="0" lang="zh-CN" altLang="en-US" sz="2800" dirty="0">
                <a:ea typeface="黑体" pitchFamily="49" charset="-122"/>
              </a:rPr>
              <a:t>过程和</a:t>
            </a:r>
            <a:r>
              <a:rPr kumimoji="0" lang="en-US" altLang="zh-CN" sz="2800" dirty="0" err="1">
                <a:ea typeface="黑体" pitchFamily="49" charset="-122"/>
              </a:rPr>
              <a:t>Putbuf</a:t>
            </a:r>
            <a:r>
              <a:rPr kumimoji="0" lang="zh-CN" altLang="en-US" sz="2800" dirty="0">
                <a:ea typeface="黑体" pitchFamily="49" charset="-122"/>
              </a:rPr>
              <a:t>过程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en-US" altLang="zh-CN" dirty="0" err="1">
                <a:ea typeface="楷体_GB2312" pitchFamily="49" charset="-122"/>
              </a:rPr>
              <a:t>Getbuf</a:t>
            </a:r>
            <a:r>
              <a:rPr kumimoji="0" lang="en-US" altLang="zh-CN" dirty="0">
                <a:ea typeface="楷体_GB2312" pitchFamily="49" charset="-122"/>
              </a:rPr>
              <a:t>(type)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从</a:t>
            </a:r>
            <a:r>
              <a:rPr kumimoji="0" lang="en-US" altLang="zh-CN" dirty="0">
                <a:ea typeface="楷体_GB2312" pitchFamily="49" charset="-122"/>
              </a:rPr>
              <a:t>type</a:t>
            </a:r>
            <a:r>
              <a:rPr kumimoji="0" lang="zh-CN" altLang="en-US" dirty="0">
                <a:ea typeface="楷体_GB2312" pitchFamily="49" charset="-122"/>
              </a:rPr>
              <a:t>所指示的队列的队首摘下一个缓冲区</a:t>
            </a:r>
            <a:endParaRPr kumimoji="0" lang="zh-CN" altLang="zh-CN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en-US" altLang="zh-CN" dirty="0" err="1">
                <a:ea typeface="楷体_GB2312" pitchFamily="49" charset="-122"/>
              </a:rPr>
              <a:t>Putbuf</a:t>
            </a:r>
            <a:r>
              <a:rPr kumimoji="0" lang="en-US" altLang="zh-CN" dirty="0">
                <a:ea typeface="楷体_GB2312" pitchFamily="49" charset="-122"/>
              </a:rPr>
              <a:t>(type, number)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将由参数</a:t>
            </a:r>
            <a:r>
              <a:rPr kumimoji="0" lang="en-US" altLang="zh-CN" dirty="0">
                <a:ea typeface="楷体_GB2312" pitchFamily="49" charset="-122"/>
              </a:rPr>
              <a:t>number</a:t>
            </a:r>
            <a:r>
              <a:rPr kumimoji="0" lang="zh-CN" altLang="en-US" dirty="0">
                <a:ea typeface="楷体_GB2312" pitchFamily="49" charset="-122"/>
              </a:rPr>
              <a:t>所指示的缓冲区</a:t>
            </a:r>
            <a:r>
              <a:rPr kumimoji="0" lang="en-US" altLang="zh-CN" dirty="0">
                <a:ea typeface="楷体_GB2312" pitchFamily="49" charset="-122"/>
              </a:rPr>
              <a:t>B</a:t>
            </a:r>
            <a:r>
              <a:rPr kumimoji="0" lang="zh-CN" altLang="en-US" dirty="0">
                <a:ea typeface="楷体_GB2312" pitchFamily="49" charset="-122"/>
              </a:rPr>
              <a:t>挂在</a:t>
            </a:r>
            <a:r>
              <a:rPr kumimoji="0" lang="en-US" altLang="zh-CN" dirty="0">
                <a:ea typeface="楷体_GB2312" pitchFamily="49" charset="-122"/>
              </a:rPr>
              <a:t>type</a:t>
            </a:r>
            <a:r>
              <a:rPr kumimoji="0" lang="zh-CN" altLang="en-US" dirty="0">
                <a:ea typeface="楷体_GB2312" pitchFamily="49" charset="-122"/>
              </a:rPr>
              <a:t>队列上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思考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可否直接采用数据结构课程中的队列操作，为什么？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endParaRPr kumimoji="0" lang="en-US" altLang="zh-CN" dirty="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94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4.3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缓冲管理</a:t>
            </a:r>
          </a:p>
        </p:txBody>
      </p:sp>
      <p:sp>
        <p:nvSpPr>
          <p:cNvPr id="942083" name="Rectangle 3"/>
          <p:cNvSpPr>
            <a:spLocks/>
          </p:cNvSpPr>
          <p:nvPr/>
        </p:nvSpPr>
        <p:spPr bwMode="auto">
          <a:xfrm>
            <a:off x="34925" y="1052513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en-US" altLang="zh-CN" sz="2800" dirty="0" err="1">
                <a:ea typeface="黑体" pitchFamily="49" charset="-122"/>
              </a:rPr>
              <a:t>Getbuf</a:t>
            </a:r>
            <a:r>
              <a:rPr kumimoji="0" lang="zh-CN" altLang="en-US" sz="2800" dirty="0">
                <a:ea typeface="黑体" pitchFamily="49" charset="-122"/>
              </a:rPr>
              <a:t>过程和</a:t>
            </a:r>
            <a:r>
              <a:rPr kumimoji="0" lang="en-US" altLang="zh-CN" sz="2800" dirty="0" err="1">
                <a:ea typeface="黑体" pitchFamily="49" charset="-122"/>
              </a:rPr>
              <a:t>Putbuf</a:t>
            </a:r>
            <a:r>
              <a:rPr kumimoji="0" lang="zh-CN" altLang="en-US" sz="2800" dirty="0">
                <a:ea typeface="黑体" pitchFamily="49" charset="-122"/>
              </a:rPr>
              <a:t>过程（续）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缓冲池中的队列为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临界资源</a:t>
            </a:r>
            <a:r>
              <a:rPr kumimoji="0" lang="zh-CN" altLang="en-US" dirty="0">
                <a:ea typeface="楷体_GB2312" pitchFamily="49" charset="-122"/>
              </a:rPr>
              <a:t>，多个进程在访问一个队列时，既应互斥，又须同步。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为每一队列设置一个互斥信号量</a:t>
            </a:r>
            <a:r>
              <a:rPr kumimoji="0" lang="en-US" altLang="zh-CN" b="1" dirty="0">
                <a:solidFill>
                  <a:srgbClr val="FF0000"/>
                </a:solidFill>
                <a:ea typeface="楷体_GB2312" pitchFamily="49" charset="-122"/>
              </a:rPr>
              <a:t>MS(type)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为每个缓冲队列设置了一个资源信号量</a:t>
            </a:r>
            <a:r>
              <a:rPr kumimoji="0" lang="en-US" altLang="zh-CN" b="1" dirty="0">
                <a:solidFill>
                  <a:srgbClr val="FF0000"/>
                </a:solidFill>
                <a:ea typeface="楷体_GB2312" pitchFamily="49" charset="-122"/>
              </a:rPr>
              <a:t>RS(type)</a:t>
            </a:r>
            <a:r>
              <a:rPr kumimoji="0" lang="zh-CN" altLang="en-US" dirty="0">
                <a:ea typeface="楷体_GB2312" pitchFamily="49" charset="-122"/>
              </a:rPr>
              <a:t>，用于同步。</a:t>
            </a:r>
            <a:endParaRPr kumimoji="0" lang="zh-CN" altLang="en-US" sz="2800" dirty="0">
              <a:ea typeface="楷体_GB2312" pitchFamily="49" charset="-122"/>
            </a:endParaRPr>
          </a:p>
        </p:txBody>
      </p:sp>
      <p:sp>
        <p:nvSpPr>
          <p:cNvPr id="942086" name="Text Box 6"/>
          <p:cNvSpPr txBox="1">
            <a:spLocks noChangeArrowheads="1"/>
          </p:cNvSpPr>
          <p:nvPr/>
        </p:nvSpPr>
        <p:spPr bwMode="auto">
          <a:xfrm>
            <a:off x="468313" y="3573463"/>
            <a:ext cx="4003675" cy="2446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0" lang="en-US" altLang="zh-CN" sz="2000" dirty="0">
                <a:latin typeface="宋体" pitchFamily="2" charset="-122"/>
              </a:rPr>
              <a:t>Pr</a:t>
            </a:r>
            <a:r>
              <a:rPr lang="en-US" altLang="zh-CN" sz="2000" dirty="0">
                <a:latin typeface="宋体" pitchFamily="2" charset="-122"/>
              </a:rPr>
              <a:t>ocedure </a:t>
            </a:r>
            <a:r>
              <a:rPr lang="en-US" altLang="zh-CN" sz="2000" dirty="0" err="1">
                <a:latin typeface="宋体" pitchFamily="2" charset="-122"/>
              </a:rPr>
              <a:t>Getbuf</a:t>
            </a:r>
            <a:r>
              <a:rPr lang="en-US" altLang="zh-CN" sz="2000" dirty="0">
                <a:latin typeface="宋体" pitchFamily="2" charset="-122"/>
              </a:rPr>
              <a:t>(type)</a:t>
            </a:r>
          </a:p>
          <a:p>
            <a:pPr algn="l">
              <a:lnSpc>
                <a:spcPct val="110000"/>
              </a:lnSpc>
            </a:pPr>
            <a:r>
              <a:rPr lang="en-US" altLang="zh-CN" sz="2000" dirty="0">
                <a:latin typeface="宋体" pitchFamily="2" charset="-122"/>
              </a:rPr>
              <a:t>  begin</a:t>
            </a:r>
          </a:p>
          <a:p>
            <a:pPr algn="l">
              <a:lnSpc>
                <a:spcPct val="110000"/>
              </a:lnSpc>
            </a:pPr>
            <a:r>
              <a:rPr lang="zh-CN" altLang="en-US" sz="2000" dirty="0">
                <a:latin typeface="宋体" pitchFamily="2" charset="-122"/>
              </a:rPr>
              <a:t>　  </a:t>
            </a:r>
            <a:r>
              <a:rPr lang="en-US" altLang="zh-CN" sz="2000" dirty="0">
                <a:latin typeface="宋体" pitchFamily="2" charset="-122"/>
              </a:rPr>
              <a:t>Wait(RS(type))</a:t>
            </a:r>
            <a:r>
              <a:rPr lang="zh-CN" altLang="en-US" sz="2000" dirty="0">
                <a:latin typeface="宋体" pitchFamily="2" charset="-122"/>
              </a:rPr>
              <a:t>；</a:t>
            </a:r>
          </a:p>
          <a:p>
            <a:pPr algn="l">
              <a:lnSpc>
                <a:spcPct val="110000"/>
              </a:lnSpc>
            </a:pPr>
            <a:r>
              <a:rPr lang="zh-CN" altLang="en-US" sz="2000" dirty="0">
                <a:latin typeface="宋体" pitchFamily="2" charset="-122"/>
              </a:rPr>
              <a:t>　　</a:t>
            </a:r>
            <a:r>
              <a:rPr lang="en-US" altLang="zh-CN" sz="2000" dirty="0">
                <a:latin typeface="宋体" pitchFamily="2" charset="-122"/>
              </a:rPr>
              <a:t>Wait(MS(type))</a:t>
            </a:r>
            <a:r>
              <a:rPr lang="zh-CN" altLang="en-US" sz="2000" dirty="0">
                <a:latin typeface="宋体" pitchFamily="2" charset="-122"/>
              </a:rPr>
              <a:t>；</a:t>
            </a:r>
          </a:p>
          <a:p>
            <a:pPr algn="l">
              <a:lnSpc>
                <a:spcPct val="110000"/>
              </a:lnSpc>
            </a:pPr>
            <a:r>
              <a:rPr lang="zh-CN" altLang="en-US" sz="2000" dirty="0">
                <a:latin typeface="宋体" pitchFamily="2" charset="-122"/>
              </a:rPr>
              <a:t>　　</a:t>
            </a:r>
            <a:r>
              <a:rPr lang="en-US" altLang="zh-CN" sz="2000" dirty="0">
                <a:latin typeface="宋体" pitchFamily="2" charset="-122"/>
              </a:rPr>
              <a:t>B(number):=</a:t>
            </a:r>
            <a:r>
              <a:rPr lang="en-US" altLang="zh-CN" sz="2000" dirty="0" err="1">
                <a:latin typeface="宋体" pitchFamily="2" charset="-122"/>
              </a:rPr>
              <a:t>Takebuf</a:t>
            </a:r>
            <a:r>
              <a:rPr lang="en-US" altLang="zh-CN" sz="2000" dirty="0">
                <a:latin typeface="宋体" pitchFamily="2" charset="-122"/>
              </a:rPr>
              <a:t>(type)</a:t>
            </a:r>
            <a:r>
              <a:rPr lang="zh-CN" altLang="en-US" sz="2000" dirty="0">
                <a:latin typeface="宋体" pitchFamily="2" charset="-122"/>
              </a:rPr>
              <a:t>；</a:t>
            </a:r>
          </a:p>
          <a:p>
            <a:pPr algn="l">
              <a:lnSpc>
                <a:spcPct val="110000"/>
              </a:lnSpc>
            </a:pPr>
            <a:r>
              <a:rPr lang="zh-CN" altLang="en-US" sz="2000" dirty="0">
                <a:latin typeface="宋体" pitchFamily="2" charset="-122"/>
              </a:rPr>
              <a:t>　　</a:t>
            </a:r>
            <a:r>
              <a:rPr lang="en-US" altLang="zh-CN" sz="2000" dirty="0">
                <a:latin typeface="宋体" pitchFamily="2" charset="-122"/>
              </a:rPr>
              <a:t>Signal(MS(type))</a:t>
            </a:r>
            <a:r>
              <a:rPr lang="zh-CN" altLang="en-US" sz="2000" dirty="0">
                <a:latin typeface="宋体" pitchFamily="2" charset="-122"/>
              </a:rPr>
              <a:t>；</a:t>
            </a:r>
          </a:p>
          <a:p>
            <a:pPr algn="l">
              <a:lnSpc>
                <a:spcPct val="110000"/>
              </a:lnSpc>
            </a:pPr>
            <a:r>
              <a:rPr lang="zh-CN" altLang="en-US" sz="2000" dirty="0">
                <a:latin typeface="宋体" pitchFamily="2" charset="-122"/>
              </a:rPr>
              <a:t>　</a:t>
            </a:r>
            <a:r>
              <a:rPr lang="en-US" altLang="zh-CN" sz="2000" dirty="0">
                <a:latin typeface="宋体" pitchFamily="2" charset="-122"/>
              </a:rPr>
              <a:t>end</a:t>
            </a:r>
          </a:p>
        </p:txBody>
      </p:sp>
      <p:sp>
        <p:nvSpPr>
          <p:cNvPr id="942087" name="Text Box 7"/>
          <p:cNvSpPr txBox="1">
            <a:spLocks noChangeArrowheads="1"/>
          </p:cNvSpPr>
          <p:nvPr/>
        </p:nvSpPr>
        <p:spPr bwMode="auto">
          <a:xfrm>
            <a:off x="4787900" y="3573463"/>
            <a:ext cx="4003675" cy="2446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>
                <a:latin typeface="宋体" pitchFamily="2" charset="-122"/>
              </a:rPr>
              <a:t>Procedure Putbuf(type</a:t>
            </a:r>
            <a:r>
              <a:rPr lang="zh-CN" altLang="en-US" sz="2000">
                <a:latin typeface="宋体" pitchFamily="2" charset="-122"/>
              </a:rPr>
              <a:t>，</a:t>
            </a:r>
            <a:r>
              <a:rPr lang="en-US" altLang="zh-CN" sz="2000">
                <a:latin typeface="宋体" pitchFamily="2" charset="-122"/>
              </a:rPr>
              <a:t>number)</a:t>
            </a:r>
          </a:p>
          <a:p>
            <a:pPr algn="l">
              <a:lnSpc>
                <a:spcPct val="110000"/>
              </a:lnSpc>
            </a:pPr>
            <a:r>
              <a:rPr lang="zh-CN" altLang="en-US" sz="2000">
                <a:latin typeface="宋体" pitchFamily="2" charset="-122"/>
              </a:rPr>
              <a:t>　</a:t>
            </a:r>
            <a:r>
              <a:rPr lang="en-US" altLang="zh-CN" sz="2000">
                <a:latin typeface="宋体" pitchFamily="2" charset="-122"/>
              </a:rPr>
              <a:t>begin</a:t>
            </a:r>
          </a:p>
          <a:p>
            <a:pPr algn="l">
              <a:lnSpc>
                <a:spcPct val="110000"/>
              </a:lnSpc>
            </a:pPr>
            <a:r>
              <a:rPr lang="zh-CN" altLang="en-US" sz="2000">
                <a:latin typeface="宋体" pitchFamily="2" charset="-122"/>
              </a:rPr>
              <a:t>　　</a:t>
            </a:r>
            <a:r>
              <a:rPr lang="en-US" altLang="zh-CN" sz="2000">
                <a:latin typeface="宋体" pitchFamily="2" charset="-122"/>
              </a:rPr>
              <a:t>Wait(MS(type))</a:t>
            </a:r>
            <a:r>
              <a:rPr lang="zh-CN" altLang="en-US" sz="2000">
                <a:latin typeface="宋体" pitchFamily="2" charset="-122"/>
              </a:rPr>
              <a:t>；</a:t>
            </a:r>
          </a:p>
          <a:p>
            <a:pPr algn="l">
              <a:lnSpc>
                <a:spcPct val="110000"/>
              </a:lnSpc>
            </a:pPr>
            <a:r>
              <a:rPr lang="zh-CN" altLang="en-US" sz="2000">
                <a:latin typeface="宋体" pitchFamily="2" charset="-122"/>
              </a:rPr>
              <a:t>　　</a:t>
            </a:r>
            <a:r>
              <a:rPr lang="en-US" altLang="zh-CN" sz="2000">
                <a:latin typeface="宋体" pitchFamily="2" charset="-122"/>
              </a:rPr>
              <a:t>Addbuf(type</a:t>
            </a:r>
            <a:r>
              <a:rPr lang="zh-CN" altLang="en-US" sz="2000">
                <a:latin typeface="宋体" pitchFamily="2" charset="-122"/>
              </a:rPr>
              <a:t>，</a:t>
            </a:r>
            <a:r>
              <a:rPr lang="en-US" altLang="zh-CN" sz="2000">
                <a:latin typeface="宋体" pitchFamily="2" charset="-122"/>
              </a:rPr>
              <a:t>number)</a:t>
            </a:r>
            <a:r>
              <a:rPr lang="zh-CN" altLang="en-US" sz="2000">
                <a:latin typeface="宋体" pitchFamily="2" charset="-122"/>
              </a:rPr>
              <a:t>；</a:t>
            </a:r>
          </a:p>
          <a:p>
            <a:pPr algn="l">
              <a:lnSpc>
                <a:spcPct val="110000"/>
              </a:lnSpc>
            </a:pPr>
            <a:r>
              <a:rPr lang="zh-CN" altLang="en-US" sz="2000">
                <a:latin typeface="宋体" pitchFamily="2" charset="-122"/>
              </a:rPr>
              <a:t>　　</a:t>
            </a:r>
            <a:r>
              <a:rPr lang="en-US" altLang="zh-CN" sz="2000">
                <a:latin typeface="宋体" pitchFamily="2" charset="-122"/>
              </a:rPr>
              <a:t>Signal(MS(type))</a:t>
            </a:r>
            <a:r>
              <a:rPr lang="zh-CN" altLang="en-US" sz="2000">
                <a:latin typeface="宋体" pitchFamily="2" charset="-122"/>
              </a:rPr>
              <a:t>；</a:t>
            </a:r>
          </a:p>
          <a:p>
            <a:pPr algn="l">
              <a:lnSpc>
                <a:spcPct val="110000"/>
              </a:lnSpc>
            </a:pPr>
            <a:r>
              <a:rPr lang="zh-CN" altLang="en-US" sz="2000">
                <a:latin typeface="宋体" pitchFamily="2" charset="-122"/>
              </a:rPr>
              <a:t>　　</a:t>
            </a:r>
            <a:r>
              <a:rPr lang="en-US" altLang="zh-CN" sz="2000">
                <a:latin typeface="宋体" pitchFamily="2" charset="-122"/>
              </a:rPr>
              <a:t>Signal(RS(type))</a:t>
            </a:r>
            <a:r>
              <a:rPr lang="zh-CN" altLang="en-US" sz="2000">
                <a:latin typeface="宋体" pitchFamily="2" charset="-122"/>
              </a:rPr>
              <a:t>；</a:t>
            </a:r>
          </a:p>
          <a:p>
            <a:pPr algn="l">
              <a:lnSpc>
                <a:spcPct val="110000"/>
              </a:lnSpc>
            </a:pPr>
            <a:r>
              <a:rPr lang="zh-CN" altLang="en-US" sz="2000">
                <a:latin typeface="宋体" pitchFamily="2" charset="-122"/>
              </a:rPr>
              <a:t>　</a:t>
            </a:r>
            <a:r>
              <a:rPr lang="en-US" altLang="zh-CN" sz="2000">
                <a:latin typeface="宋体" pitchFamily="2" charset="-122"/>
              </a:rPr>
              <a:t>end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94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94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6" grpId="0" animBg="1"/>
      <p:bldP spid="94208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4.3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缓冲管理</a:t>
            </a:r>
          </a:p>
        </p:txBody>
      </p:sp>
      <p:sp>
        <p:nvSpPr>
          <p:cNvPr id="944131" name="Rectangle 3"/>
          <p:cNvSpPr>
            <a:spLocks/>
          </p:cNvSpPr>
          <p:nvPr/>
        </p:nvSpPr>
        <p:spPr bwMode="auto">
          <a:xfrm>
            <a:off x="34925" y="1052513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缓冲池的使用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四种工作方式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收容输入、提取输入、收容输出和提取输出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使用示例</a:t>
            </a:r>
            <a:r>
              <a:rPr kumimoji="0" lang="en-US" altLang="zh-CN" dirty="0">
                <a:latin typeface="Arial"/>
                <a:ea typeface="楷体_GB2312" pitchFamily="49" charset="-122"/>
              </a:rPr>
              <a:t>——</a:t>
            </a:r>
            <a:r>
              <a:rPr kumimoji="0" lang="zh-CN" altLang="en-US" dirty="0">
                <a:ea typeface="楷体_GB2312" pitchFamily="49" charset="-122"/>
              </a:rPr>
              <a:t>收容输入</a:t>
            </a:r>
            <a:endParaRPr kumimoji="0"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zh-CN" dirty="0">
                <a:ea typeface="楷体_GB2312" pitchFamily="49" charset="-122"/>
              </a:rPr>
              <a:t>输入进程调用Getbuf(emq)</a:t>
            </a:r>
            <a:r>
              <a:rPr kumimoji="0" lang="en-US" altLang="zh-CN" dirty="0">
                <a:ea typeface="楷体_GB2312" pitchFamily="49" charset="-122"/>
              </a:rPr>
              <a:t> </a:t>
            </a:r>
            <a:r>
              <a:rPr kumimoji="0" lang="zh-CN" altLang="en-US" dirty="0">
                <a:ea typeface="楷体_GB2312" pitchFamily="49" charset="-122"/>
              </a:rPr>
              <a:t>过程，从空缓冲队列</a:t>
            </a:r>
            <a:r>
              <a:rPr kumimoji="0" lang="en-US" altLang="zh-CN" dirty="0" err="1">
                <a:ea typeface="楷体_GB2312" pitchFamily="49" charset="-122"/>
              </a:rPr>
              <a:t>emq</a:t>
            </a:r>
            <a:r>
              <a:rPr kumimoji="0" lang="zh-CN" altLang="en-US" dirty="0">
                <a:ea typeface="楷体_GB2312" pitchFamily="49" charset="-122"/>
              </a:rPr>
              <a:t>的队首摘下一空缓冲区，并把它作为收容输入数据的工作缓冲区</a:t>
            </a:r>
            <a:r>
              <a:rPr kumimoji="0" lang="en-US" altLang="zh-CN" dirty="0" err="1">
                <a:ea typeface="楷体_GB2312" pitchFamily="49" charset="-122"/>
              </a:rPr>
              <a:t>hin</a:t>
            </a:r>
            <a:r>
              <a:rPr kumimoji="0" lang="zh-CN" altLang="en-US" dirty="0">
                <a:ea typeface="楷体_GB2312" pitchFamily="49" charset="-122"/>
              </a:rPr>
              <a:t>；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zh-CN" dirty="0">
                <a:ea typeface="楷体_GB2312" pitchFamily="49" charset="-122"/>
              </a:rPr>
              <a:t>将数据输入缓冲区hin；</a:t>
            </a:r>
            <a:endParaRPr kumimoji="0" lang="zh-CN" altLang="en-US" dirty="0">
              <a:ea typeface="楷体_GB2312" pitchFamily="49" charset="-122"/>
            </a:endParaRP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zh-CN" dirty="0">
                <a:ea typeface="楷体_GB2312" pitchFamily="49" charset="-122"/>
              </a:rPr>
              <a:t>调用Putbuf(inq，hin)过程，将</a:t>
            </a:r>
            <a:r>
              <a:rPr kumimoji="0" lang="zh-CN" altLang="en-US" dirty="0">
                <a:ea typeface="楷体_GB2312" pitchFamily="49" charset="-122"/>
              </a:rPr>
              <a:t>缓冲区</a:t>
            </a:r>
            <a:r>
              <a:rPr kumimoji="0" lang="en-US" altLang="zh-CN" dirty="0" err="1">
                <a:ea typeface="楷体_GB2312" pitchFamily="49" charset="-122"/>
              </a:rPr>
              <a:t>hin</a:t>
            </a:r>
            <a:r>
              <a:rPr kumimoji="0" lang="zh-CN" altLang="zh-CN" dirty="0">
                <a:ea typeface="楷体_GB2312" pitchFamily="49" charset="-122"/>
              </a:rPr>
              <a:t>挂在输入队列inq上。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endParaRPr kumimoji="0" lang="en-US" altLang="zh-CN" dirty="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4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4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4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4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4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4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4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4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4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94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4.3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缓冲管理</a:t>
            </a:r>
          </a:p>
        </p:txBody>
      </p:sp>
      <p:sp>
        <p:nvSpPr>
          <p:cNvPr id="1020931" name="Rectangle 3"/>
          <p:cNvSpPr>
            <a:spLocks/>
          </p:cNvSpPr>
          <p:nvPr/>
        </p:nvSpPr>
        <p:spPr bwMode="auto">
          <a:xfrm>
            <a:off x="34925" y="1052513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缓冲练习</a:t>
            </a:r>
            <a:endParaRPr kumimoji="0" lang="zh-CN" altLang="en-US" dirty="0">
              <a:ea typeface="楷体_GB2312" pitchFamily="49" charset="-122"/>
            </a:endParaRP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  某文件占</a:t>
            </a:r>
            <a:r>
              <a:rPr kumimoji="0" lang="en-US" altLang="zh-CN" dirty="0">
                <a:ea typeface="楷体_GB2312" pitchFamily="49" charset="-122"/>
              </a:rPr>
              <a:t>10</a:t>
            </a:r>
            <a:r>
              <a:rPr kumimoji="0" lang="zh-CN" altLang="en-US" dirty="0">
                <a:ea typeface="楷体_GB2312" pitchFamily="49" charset="-122"/>
              </a:rPr>
              <a:t>个磁盘块，现要把该文件磁盘块逐个读入主存缓冲区，并送用户区进行分析。假设一个缓冲区与一个磁盘块大小相同，把一个磁盘块读入缓冲区的时间为</a:t>
            </a:r>
            <a:r>
              <a:rPr kumimoji="0" lang="en-US" altLang="zh-CN" dirty="0">
                <a:ea typeface="楷体_GB2312" pitchFamily="49" charset="-122"/>
              </a:rPr>
              <a:t>100</a:t>
            </a:r>
            <a:r>
              <a:rPr kumimoji="0" lang="zh-CN" altLang="en-US" dirty="0">
                <a:ea typeface="楷体_GB2312" pitchFamily="49" charset="-122"/>
              </a:rPr>
              <a:t>微秒，将缓冲区的数据传送到用户区的时间是</a:t>
            </a:r>
            <a:r>
              <a:rPr kumimoji="0" lang="en-US" altLang="zh-CN" dirty="0">
                <a:ea typeface="楷体_GB2312" pitchFamily="49" charset="-122"/>
              </a:rPr>
              <a:t>50</a:t>
            </a:r>
            <a:r>
              <a:rPr kumimoji="0" lang="zh-CN" altLang="en-US" dirty="0">
                <a:ea typeface="楷体_GB2312" pitchFamily="49" charset="-122"/>
              </a:rPr>
              <a:t>微秒， 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对一块数据进行分析的时间为</a:t>
            </a:r>
            <a:r>
              <a:rPr kumimoji="0" lang="en-US" altLang="zh-CN" dirty="0">
                <a:ea typeface="楷体_GB2312" pitchFamily="49" charset="-122"/>
              </a:rPr>
              <a:t>50</a:t>
            </a:r>
            <a:r>
              <a:rPr kumimoji="0" lang="zh-CN" altLang="en-US" dirty="0">
                <a:ea typeface="楷体_GB2312" pitchFamily="49" charset="-122"/>
              </a:rPr>
              <a:t>微秒，若在单缓冲区和双缓冲区结构下，读入并分析完该文件的时间分别是多少？</a:t>
            </a:r>
          </a:p>
        </p:txBody>
      </p:sp>
      <p:sp>
        <p:nvSpPr>
          <p:cNvPr id="1020932" name="Text Box 4"/>
          <p:cNvSpPr txBox="1">
            <a:spLocks noChangeArrowheads="1"/>
          </p:cNvSpPr>
          <p:nvPr/>
        </p:nvSpPr>
        <p:spPr bwMode="auto">
          <a:xfrm>
            <a:off x="2916238" y="4581525"/>
            <a:ext cx="316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1550</a:t>
            </a:r>
            <a:r>
              <a:rPr lang="zh-CN" altLang="en-US" b="1" dirty="0">
                <a:solidFill>
                  <a:srgbClr val="FF0000"/>
                </a:solidFill>
              </a:rPr>
              <a:t>微秒，</a:t>
            </a:r>
            <a:r>
              <a:rPr lang="en-US" altLang="zh-CN" b="1" dirty="0">
                <a:solidFill>
                  <a:srgbClr val="FF0000"/>
                </a:solidFill>
              </a:rPr>
              <a:t>1100</a:t>
            </a:r>
            <a:r>
              <a:rPr lang="zh-CN" altLang="en-US" b="1" dirty="0">
                <a:solidFill>
                  <a:srgbClr val="FF0000"/>
                </a:solidFill>
              </a:rPr>
              <a:t>微秒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2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093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4.4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软件</a:t>
            </a:r>
          </a:p>
        </p:txBody>
      </p:sp>
      <p:sp>
        <p:nvSpPr>
          <p:cNvPr id="945155" name="Rectangle 3"/>
          <p:cNvSpPr>
            <a:spLocks/>
          </p:cNvSpPr>
          <p:nvPr/>
        </p:nvSpPr>
        <p:spPr bwMode="auto">
          <a:xfrm>
            <a:off x="34925" y="1052513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l"/>
            </a:pPr>
            <a:r>
              <a:rPr kumimoji="0" lang="en-US" altLang="zh-CN" sz="2800" dirty="0">
                <a:ea typeface="黑体" pitchFamily="49" charset="-122"/>
              </a:rPr>
              <a:t>I/O</a:t>
            </a:r>
            <a:r>
              <a:rPr kumimoji="0" lang="zh-CN" altLang="en-US" sz="2800" dirty="0">
                <a:ea typeface="黑体" pitchFamily="49" charset="-122"/>
              </a:rPr>
              <a:t>软件的总体设计目标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高效性</a:t>
            </a: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  确保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设备与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的并发性，以提高资源利用率。</a:t>
            </a: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通用型</a:t>
            </a:r>
            <a:endParaRPr kumimoji="0"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kumimoji="0" lang="zh-CN" altLang="zh-CN" dirty="0">
                <a:ea typeface="楷体_GB2312" pitchFamily="49" charset="-122"/>
              </a:rPr>
              <a:t>            尽可能提供简单、清晰且统一的接口，采用统一标准的方法来管理所有的设备以及所需要的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操作。</a:t>
            </a:r>
          </a:p>
          <a:p>
            <a:pPr marL="342900" indent="-34290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l"/>
            </a:pPr>
            <a:r>
              <a:rPr kumimoji="0" lang="en-US" altLang="zh-CN" sz="2800" dirty="0">
                <a:ea typeface="黑体" pitchFamily="49" charset="-122"/>
              </a:rPr>
              <a:t>I/O</a:t>
            </a:r>
            <a:r>
              <a:rPr kumimoji="0" lang="zh-CN" altLang="en-US" sz="2800" dirty="0">
                <a:ea typeface="黑体" pitchFamily="49" charset="-122"/>
              </a:rPr>
              <a:t>软件通常采用层次结构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 </a:t>
            </a:r>
            <a:r>
              <a:rPr kumimoji="0" lang="zh-CN" altLang="en-US" dirty="0">
                <a:latin typeface="Arial"/>
                <a:ea typeface="楷体_GB2312" pitchFamily="49" charset="-122"/>
              </a:rPr>
              <a:t>“</a:t>
            </a:r>
            <a:r>
              <a:rPr kumimoji="0" lang="zh-CN" altLang="en-US" dirty="0">
                <a:ea typeface="楷体_GB2312" pitchFamily="49" charset="-122"/>
              </a:rPr>
              <a:t>计算科学领域的任何一个问题都可以通过增加一个间接的中间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层</a:t>
            </a:r>
            <a:r>
              <a:rPr kumimoji="0" lang="zh-CN" altLang="en-US" dirty="0">
                <a:ea typeface="楷体_GB2312" pitchFamily="49" charset="-122"/>
              </a:rPr>
              <a:t>来解决</a:t>
            </a:r>
            <a:r>
              <a:rPr kumimoji="0" lang="zh-CN" altLang="en-US" dirty="0">
                <a:latin typeface="Arial"/>
                <a:ea typeface="楷体_GB2312" pitchFamily="49" charset="-122"/>
              </a:rPr>
              <a:t>”</a:t>
            </a:r>
            <a:r>
              <a:rPr kumimoji="0" lang="zh-CN" altLang="en-US" dirty="0">
                <a:ea typeface="楷体_GB2312" pitchFamily="49" charset="-122"/>
              </a:rPr>
              <a:t>（</a:t>
            </a:r>
            <a:r>
              <a:rPr kumimoji="0" lang="en-US" altLang="zh-CN" dirty="0">
                <a:ea typeface="楷体_GB2312" pitchFamily="49" charset="-122"/>
              </a:rPr>
              <a:t>Any Problem in  computer science can be solved by another</a:t>
            </a: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  <a:r>
              <a:rPr kumimoji="0" lang="en-US" altLang="zh-CN" b="1" dirty="0">
                <a:solidFill>
                  <a:srgbClr val="FF0000"/>
                </a:solidFill>
                <a:ea typeface="楷体_GB2312" pitchFamily="49" charset="-122"/>
              </a:rPr>
              <a:t>layer</a:t>
            </a:r>
            <a:r>
              <a:rPr kumimoji="0" lang="en-US" altLang="zh-CN" dirty="0">
                <a:ea typeface="楷体_GB2312" pitchFamily="49" charset="-122"/>
              </a:rPr>
              <a:t> of indirection</a:t>
            </a:r>
            <a:r>
              <a:rPr kumimoji="0" lang="zh-CN" altLang="en-US" dirty="0">
                <a:ea typeface="楷体_GB2312" pitchFamily="49" charset="-122"/>
              </a:rPr>
              <a:t>）</a:t>
            </a: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 </a:t>
            </a:r>
            <a:r>
              <a:rPr kumimoji="0" lang="en-US" altLang="zh-CN" dirty="0">
                <a:ea typeface="楷体_GB2312" pitchFamily="49" charset="-122"/>
              </a:rPr>
              <a:t>Butler Lampson</a:t>
            </a:r>
            <a:r>
              <a:rPr kumimoji="0" lang="zh-CN" altLang="en-US" dirty="0">
                <a:ea typeface="楷体_GB2312" pitchFamily="49" charset="-122"/>
              </a:rPr>
              <a:t>（图灵奖获得者）、</a:t>
            </a:r>
            <a:r>
              <a:rPr kumimoji="0" lang="en-US" altLang="zh-CN" dirty="0">
                <a:ea typeface="楷体_GB2312" pitchFamily="49" charset="-122"/>
              </a:rPr>
              <a:t>Alan Perlis</a:t>
            </a:r>
            <a:r>
              <a:rPr kumimoji="0" lang="zh-CN" altLang="en-US" dirty="0">
                <a:ea typeface="楷体_GB2312" pitchFamily="49" charset="-122"/>
              </a:rPr>
              <a:t>（</a:t>
            </a:r>
            <a:r>
              <a:rPr kumimoji="0" lang="en-US" altLang="zh-CN" dirty="0">
                <a:ea typeface="楷体_GB2312" pitchFamily="49" charset="-122"/>
              </a:rPr>
              <a:t>CMU</a:t>
            </a:r>
            <a:r>
              <a:rPr kumimoji="0" lang="zh-CN" altLang="en-US" dirty="0">
                <a:ea typeface="楷体_GB2312" pitchFamily="49" charset="-122"/>
              </a:rPr>
              <a:t>计算机系创始人）、</a:t>
            </a:r>
            <a:r>
              <a:rPr kumimoji="0" lang="en-US" altLang="zh-CN" dirty="0">
                <a:ea typeface="楷体_GB2312" pitchFamily="49" charset="-122"/>
              </a:rPr>
              <a:t>other </a:t>
            </a:r>
            <a:r>
              <a:rPr kumimoji="0" lang="zh-CN" altLang="en-US" dirty="0">
                <a:ea typeface="楷体_GB2312" pitchFamily="49" charset="-122"/>
              </a:rPr>
              <a:t>？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94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94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4.4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软件</a:t>
            </a:r>
          </a:p>
        </p:txBody>
      </p:sp>
      <p:sp>
        <p:nvSpPr>
          <p:cNvPr id="946179" name="Rectangle 3"/>
          <p:cNvSpPr>
            <a:spLocks/>
          </p:cNvSpPr>
          <p:nvPr/>
        </p:nvSpPr>
        <p:spPr bwMode="auto">
          <a:xfrm>
            <a:off x="34925" y="1052513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l"/>
            </a:pPr>
            <a:r>
              <a:rPr kumimoji="0" lang="en-US" altLang="zh-CN" sz="2800" dirty="0">
                <a:ea typeface="黑体" pitchFamily="49" charset="-122"/>
              </a:rPr>
              <a:t>I/O</a:t>
            </a:r>
            <a:r>
              <a:rPr kumimoji="0" lang="zh-CN" altLang="en-US" sz="2800" dirty="0">
                <a:ea typeface="黑体" pitchFamily="49" charset="-122"/>
              </a:rPr>
              <a:t>软件的具体目标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与具体设备无关</a:t>
            </a: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  程序员无需了解设备的具体实现细节，如访问文件时不必考虑被访问的是硬盘 </a:t>
            </a:r>
            <a:r>
              <a:rPr kumimoji="0" lang="en-US" altLang="zh-CN" dirty="0">
                <a:ea typeface="楷体_GB2312" pitchFamily="49" charset="-122"/>
              </a:rPr>
              <a:t>(IDE</a:t>
            </a:r>
            <a:r>
              <a:rPr kumimoji="0" lang="zh-CN" altLang="en-US" dirty="0">
                <a:ea typeface="楷体_GB2312" pitchFamily="49" charset="-122"/>
              </a:rPr>
              <a:t>、</a:t>
            </a:r>
            <a:r>
              <a:rPr kumimoji="0" lang="en-US" altLang="zh-CN" dirty="0">
                <a:ea typeface="楷体_GB2312" pitchFamily="49" charset="-122"/>
              </a:rPr>
              <a:t>SATA</a:t>
            </a:r>
            <a:r>
              <a:rPr kumimoji="0" lang="zh-CN" altLang="en-US" dirty="0">
                <a:ea typeface="楷体_GB2312" pitchFamily="49" charset="-122"/>
              </a:rPr>
              <a:t>、</a:t>
            </a:r>
            <a:r>
              <a:rPr kumimoji="0" lang="en-US" altLang="zh-CN" dirty="0">
                <a:ea typeface="楷体_GB2312" pitchFamily="49" charset="-122"/>
              </a:rPr>
              <a:t>SCSI</a:t>
            </a:r>
            <a:r>
              <a:rPr kumimoji="0" lang="zh-CN" altLang="en-US" dirty="0">
                <a:ea typeface="楷体_GB2312" pitchFamily="49" charset="-122"/>
              </a:rPr>
              <a:t>、</a:t>
            </a:r>
            <a:r>
              <a:rPr kumimoji="0" lang="en-US" altLang="zh-CN" dirty="0">
                <a:latin typeface="Arial"/>
                <a:ea typeface="楷体_GB2312" pitchFamily="49" charset="-122"/>
              </a:rPr>
              <a:t>…</a:t>
            </a:r>
            <a:r>
              <a:rPr kumimoji="0" lang="zh-CN" altLang="en-US" dirty="0">
                <a:ea typeface="楷体_GB2312" pitchFamily="49" charset="-122"/>
              </a:rPr>
              <a:t>）、</a:t>
            </a:r>
            <a:r>
              <a:rPr kumimoji="0" lang="en-US" altLang="zh-CN" dirty="0">
                <a:ea typeface="楷体_GB2312" pitchFamily="49" charset="-122"/>
              </a:rPr>
              <a:t>U</a:t>
            </a:r>
            <a:r>
              <a:rPr kumimoji="0" lang="zh-CN" altLang="en-US" dirty="0">
                <a:ea typeface="楷体_GB2312" pitchFamily="49" charset="-122"/>
              </a:rPr>
              <a:t>盘或</a:t>
            </a:r>
            <a:r>
              <a:rPr kumimoji="0" lang="en-US" altLang="zh-CN" dirty="0">
                <a:ea typeface="楷体_GB2312" pitchFamily="49" charset="-122"/>
              </a:rPr>
              <a:t>CD_ROM</a:t>
            </a:r>
            <a:r>
              <a:rPr kumimoji="0" lang="zh-CN" altLang="en-US" dirty="0">
                <a:ea typeface="楷体_GB2312" pitchFamily="49" charset="-122"/>
              </a:rPr>
              <a:t>。</a:t>
            </a: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统一命名</a:t>
            </a:r>
            <a:endParaRPr kumimoji="0"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kumimoji="0" lang="zh-CN" altLang="zh-CN" dirty="0">
                <a:ea typeface="楷体_GB2312" pitchFamily="49" charset="-122"/>
              </a:rPr>
              <a:t>            采用</a:t>
            </a:r>
            <a:r>
              <a:rPr kumimoji="0" lang="zh-CN" altLang="zh-CN" b="1" dirty="0">
                <a:solidFill>
                  <a:srgbClr val="FF0000"/>
                </a:solidFill>
                <a:ea typeface="楷体_GB2312" pitchFamily="49" charset="-122"/>
              </a:rPr>
              <a:t>逻辑设备名</a:t>
            </a:r>
            <a:r>
              <a:rPr kumimoji="0" lang="zh-CN" altLang="zh-CN" dirty="0">
                <a:ea typeface="楷体_GB2312" pitchFamily="49" charset="-122"/>
              </a:rPr>
              <a:t>访问物理设备（同一逻辑设备名在不同情况下可能对应于不同的物理设备）。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错误处理</a:t>
            </a:r>
            <a:endParaRPr kumimoji="0"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kumimoji="0" lang="zh-CN" altLang="zh-CN" dirty="0">
                <a:ea typeface="楷体_GB2312" pitchFamily="49" charset="-122"/>
              </a:rPr>
              <a:t>            尽可能在接近硬件的层面处理，只有底层软件无法解决的错误才通知高层软件处理。</a:t>
            </a:r>
            <a:endParaRPr kumimoji="0" lang="zh-CN" altLang="en-US" dirty="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4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4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4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4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4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94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4.4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软件</a:t>
            </a:r>
          </a:p>
        </p:txBody>
      </p:sp>
      <p:sp>
        <p:nvSpPr>
          <p:cNvPr id="947203" name="Rectangle 3"/>
          <p:cNvSpPr>
            <a:spLocks/>
          </p:cNvSpPr>
          <p:nvPr/>
        </p:nvSpPr>
        <p:spPr bwMode="auto">
          <a:xfrm>
            <a:off x="34925" y="1052513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l"/>
            </a:pPr>
            <a:r>
              <a:rPr kumimoji="0" lang="en-US" altLang="zh-CN" sz="2800" dirty="0">
                <a:ea typeface="黑体" pitchFamily="49" charset="-122"/>
              </a:rPr>
              <a:t>I/O</a:t>
            </a:r>
            <a:r>
              <a:rPr kumimoji="0" lang="zh-CN" altLang="en-US" sz="2800" dirty="0">
                <a:ea typeface="黑体" pitchFamily="49" charset="-122"/>
              </a:rPr>
              <a:t>软件的具体目标（续）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缓冲技术</a:t>
            </a: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  缓和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与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设备之间速度不匹配的矛盾。</a:t>
            </a: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设备的分配和释放</a:t>
            </a:r>
            <a:endParaRPr kumimoji="0"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kumimoji="0" lang="zh-CN" altLang="zh-CN" dirty="0">
                <a:ea typeface="楷体_GB2312" pitchFamily="49" charset="-122"/>
              </a:rPr>
              <a:t>            对独占设备、共享设备采用相应的分配与释放方法。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控制方式</a:t>
            </a: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kumimoji="0" lang="zh-CN" altLang="zh-CN" dirty="0">
                <a:ea typeface="楷体_GB2312" pitchFamily="49" charset="-122"/>
              </a:rPr>
              <a:t>            针对具有不同传输速率的设备，综合系统效率和系统代价等因素，合理选择I/O控制方式。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   键盘</a:t>
            </a:r>
            <a:r>
              <a:rPr kumimoji="0" lang="en-US" altLang="zh-CN" dirty="0">
                <a:latin typeface="Arial"/>
                <a:ea typeface="楷体_GB2312" pitchFamily="49" charset="-122"/>
              </a:rPr>
              <a:t>——</a:t>
            </a:r>
            <a:r>
              <a:rPr kumimoji="0" lang="zh-CN" altLang="en-US" dirty="0">
                <a:ea typeface="楷体_GB2312" pitchFamily="49" charset="-122"/>
              </a:rPr>
              <a:t>中断驱动方式</a:t>
            </a: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   磁盘</a:t>
            </a:r>
            <a:r>
              <a:rPr kumimoji="0" lang="en-US" altLang="zh-CN" dirty="0">
                <a:latin typeface="Arial"/>
                <a:ea typeface="楷体_GB2312" pitchFamily="49" charset="-122"/>
              </a:rPr>
              <a:t>——</a:t>
            </a:r>
            <a:r>
              <a:rPr kumimoji="0" lang="en-US" altLang="zh-CN" dirty="0">
                <a:ea typeface="楷体_GB2312" pitchFamily="49" charset="-122"/>
              </a:rPr>
              <a:t>DMA</a:t>
            </a:r>
            <a:r>
              <a:rPr kumimoji="0" lang="zh-CN" altLang="en-US" dirty="0">
                <a:ea typeface="楷体_GB2312" pitchFamily="49" charset="-122"/>
              </a:rPr>
              <a:t>控制方式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4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4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94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94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94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4.4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软件</a:t>
            </a:r>
          </a:p>
        </p:txBody>
      </p:sp>
      <p:sp>
        <p:nvSpPr>
          <p:cNvPr id="953347" name="Rectangle 3"/>
          <p:cNvSpPr>
            <a:spLocks/>
          </p:cNvSpPr>
          <p:nvPr/>
        </p:nvSpPr>
        <p:spPr bwMode="auto">
          <a:xfrm>
            <a:off x="34925" y="1052513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l"/>
            </a:pPr>
            <a:r>
              <a:rPr kumimoji="0" lang="en-US" altLang="zh-CN" sz="2800" dirty="0">
                <a:ea typeface="黑体" pitchFamily="49" charset="-122"/>
              </a:rPr>
              <a:t>I/O</a:t>
            </a:r>
            <a:r>
              <a:rPr kumimoji="0" lang="zh-CN" altLang="en-US" sz="2800" dirty="0">
                <a:ea typeface="黑体" pitchFamily="49" charset="-122"/>
              </a:rPr>
              <a:t>软件的层次结构示意图</a:t>
            </a:r>
            <a:endParaRPr kumimoji="0" lang="zh-CN" altLang="en-US" dirty="0">
              <a:ea typeface="楷体_GB2312" pitchFamily="49" charset="-122"/>
            </a:endParaRPr>
          </a:p>
        </p:txBody>
      </p:sp>
      <p:graphicFrame>
        <p:nvGraphicFramePr>
          <p:cNvPr id="953350" name="Object 6"/>
          <p:cNvGraphicFramePr>
            <a:graphicFrameLocks noChangeAspect="1"/>
          </p:cNvGraphicFramePr>
          <p:nvPr/>
        </p:nvGraphicFramePr>
        <p:xfrm>
          <a:off x="2717800" y="1773238"/>
          <a:ext cx="3438525" cy="415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47" name="Visio" r:id="rId3" imgW="1203666" imgH="1454132" progId="Visio.Drawing.11">
                  <p:embed/>
                </p:oleObj>
              </mc:Choice>
              <mc:Fallback>
                <p:oleObj name="Visio" r:id="rId3" imgW="1203666" imgH="1454132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1773238"/>
                        <a:ext cx="3438525" cy="415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5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4.1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系统</a:t>
            </a:r>
          </a:p>
        </p:txBody>
      </p:sp>
      <p:sp>
        <p:nvSpPr>
          <p:cNvPr id="764931" name="Rectangle 3"/>
          <p:cNvSpPr>
            <a:spLocks/>
          </p:cNvSpPr>
          <p:nvPr/>
        </p:nvSpPr>
        <p:spPr bwMode="auto">
          <a:xfrm>
            <a:off x="34925" y="1052513"/>
            <a:ext cx="9082088" cy="514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按信息交换单位分类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kumimoji="0" lang="zh-CN" altLang="en-US" b="1" dirty="0">
                <a:ea typeface="楷体_GB2312" pitchFamily="49" charset="-122"/>
              </a:rPr>
              <a:t>块设备</a:t>
            </a:r>
            <a:r>
              <a:rPr kumimoji="0" lang="en-US" altLang="zh-CN" b="1" dirty="0">
                <a:ea typeface="楷体_GB2312" pitchFamily="49" charset="-122"/>
              </a:rPr>
              <a:t>(Block Device)</a:t>
            </a:r>
          </a:p>
          <a:p>
            <a:pPr marL="1143000" lvl="2" indent="-22860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用于存储信息</a:t>
            </a:r>
          </a:p>
          <a:p>
            <a:pPr marL="1143000" lvl="2" indent="-22860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信息存取的基本单位是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数据块</a:t>
            </a:r>
          </a:p>
          <a:p>
            <a:pPr marL="1143000" lvl="2" indent="-22860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u"/>
            </a:pPr>
            <a:r>
              <a:rPr kumimoji="0"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传输速率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较</a:t>
            </a:r>
            <a:r>
              <a:rPr kumimoji="0"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高</a:t>
            </a:r>
            <a:r>
              <a:rPr kumimoji="0" lang="zh-CN" altLang="en-US" dirty="0">
                <a:ea typeface="楷体_GB2312" pitchFamily="49" charset="-122"/>
              </a:rPr>
              <a:t>且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可寻址</a:t>
            </a:r>
            <a:r>
              <a:rPr kumimoji="0" lang="zh-CN" altLang="en-US" dirty="0">
                <a:ea typeface="楷体_GB2312" pitchFamily="49" charset="-122"/>
              </a:rPr>
              <a:t>（即对它可随机地读</a:t>
            </a:r>
            <a:r>
              <a:rPr kumimoji="0" lang="en-US" altLang="zh-CN" dirty="0">
                <a:ea typeface="楷体_GB2312" pitchFamily="49" charset="-122"/>
              </a:rPr>
              <a:t>/</a:t>
            </a:r>
            <a:r>
              <a:rPr kumimoji="0" lang="zh-CN" altLang="en-US" dirty="0">
                <a:ea typeface="楷体_GB2312" pitchFamily="49" charset="-122"/>
              </a:rPr>
              <a:t>写任一块）</a:t>
            </a:r>
          </a:p>
          <a:p>
            <a:pPr marL="1143000" lvl="2" indent="-22860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典型设备为磁盘</a:t>
            </a: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kumimoji="0" lang="zh-CN" altLang="en-US" b="1" dirty="0">
                <a:ea typeface="楷体_GB2312" pitchFamily="49" charset="-122"/>
              </a:rPr>
              <a:t>字符设备</a:t>
            </a:r>
            <a:r>
              <a:rPr kumimoji="0" lang="en-US" altLang="zh-CN" b="1" dirty="0">
                <a:ea typeface="楷体_GB2312" pitchFamily="49" charset="-122"/>
              </a:rPr>
              <a:t>(Character Device)</a:t>
            </a:r>
          </a:p>
          <a:p>
            <a:pPr marL="1143000" lvl="2" indent="-22860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用于数据的输入和输出</a:t>
            </a:r>
          </a:p>
          <a:p>
            <a:pPr marL="1143000" lvl="2" indent="-22860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数据访问基本单位是</a:t>
            </a:r>
            <a:r>
              <a:rPr kumimoji="0" lang="zh-CN" altLang="en-US" b="1" dirty="0">
                <a:solidFill>
                  <a:schemeClr val="hlink"/>
                </a:solidFill>
                <a:ea typeface="楷体_GB2312" pitchFamily="49" charset="-122"/>
              </a:rPr>
              <a:t>字符</a:t>
            </a:r>
          </a:p>
          <a:p>
            <a:pPr marL="1143000" lvl="2" indent="-22860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u"/>
            </a:pPr>
            <a:r>
              <a:rPr kumimoji="0" lang="zh-CN" altLang="en-US" b="1" dirty="0">
                <a:solidFill>
                  <a:schemeClr val="hlink"/>
                </a:solidFill>
                <a:ea typeface="楷体_GB2312" pitchFamily="49" charset="-122"/>
              </a:rPr>
              <a:t>传输速率较低</a:t>
            </a:r>
            <a:r>
              <a:rPr kumimoji="0" lang="zh-CN" altLang="en-US" dirty="0">
                <a:ea typeface="楷体_GB2312" pitchFamily="49" charset="-122"/>
              </a:rPr>
              <a:t>且</a:t>
            </a:r>
            <a:r>
              <a:rPr kumimoji="0" lang="zh-CN" altLang="en-US" b="1" dirty="0">
                <a:solidFill>
                  <a:schemeClr val="hlink"/>
                </a:solidFill>
                <a:ea typeface="楷体_GB2312" pitchFamily="49" charset="-122"/>
              </a:rPr>
              <a:t>不可寻址</a:t>
            </a:r>
            <a:r>
              <a:rPr kumimoji="0" lang="zh-CN" altLang="en-US" dirty="0">
                <a:ea typeface="楷体_GB2312" pitchFamily="49" charset="-122"/>
              </a:rPr>
              <a:t>（即不能指定源地址及目标地址）</a:t>
            </a:r>
          </a:p>
          <a:p>
            <a:pPr marL="1143000" lvl="2" indent="-22860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典型设备为交互性终端、打印机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6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6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6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6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6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6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6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6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6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6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6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6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76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6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76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76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6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6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764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764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764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764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4.4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软件</a:t>
            </a:r>
          </a:p>
        </p:txBody>
      </p:sp>
      <p:sp>
        <p:nvSpPr>
          <p:cNvPr id="948227" name="Rectangle 3"/>
          <p:cNvSpPr>
            <a:spLocks/>
          </p:cNvSpPr>
          <p:nvPr/>
        </p:nvSpPr>
        <p:spPr bwMode="auto">
          <a:xfrm>
            <a:off x="34925" y="1052513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l"/>
            </a:pPr>
            <a:r>
              <a:rPr kumimoji="0" lang="en-US" altLang="zh-CN" sz="2800" dirty="0">
                <a:ea typeface="黑体" pitchFamily="49" charset="-122"/>
              </a:rPr>
              <a:t>I/O</a:t>
            </a:r>
            <a:r>
              <a:rPr kumimoji="0" lang="zh-CN" altLang="en-US" sz="2800" dirty="0">
                <a:ea typeface="黑体" pitchFamily="49" charset="-122"/>
              </a:rPr>
              <a:t>软件的层次结构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用户层软件</a:t>
            </a: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  实现与用户交互的接口，用户可直接调用在用户层提供的、与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操作有关的库函数，对设备进行操作 。</a:t>
            </a: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设备独立性软件</a:t>
            </a:r>
            <a:endParaRPr kumimoji="0"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kumimoji="0" lang="zh-CN" altLang="zh-CN" dirty="0">
                <a:ea typeface="楷体_GB2312" pitchFamily="49" charset="-122"/>
              </a:rPr>
              <a:t>            </a:t>
            </a:r>
            <a:r>
              <a:rPr kumimoji="0" lang="zh-CN" altLang="en-US" dirty="0">
                <a:ea typeface="楷体_GB2312" pitchFamily="49" charset="-122"/>
              </a:rPr>
              <a:t>负责实现与设备驱动器的统一接口、设备命名、设备的保护以及设备的分配与释放等，同时为设备管理和数据传送提供必要的存储空间。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4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4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4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4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4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94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4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4.4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软件</a:t>
            </a:r>
          </a:p>
        </p:txBody>
      </p:sp>
      <p:sp>
        <p:nvSpPr>
          <p:cNvPr id="950275" name="Rectangle 3"/>
          <p:cNvSpPr>
            <a:spLocks/>
          </p:cNvSpPr>
          <p:nvPr/>
        </p:nvSpPr>
        <p:spPr bwMode="auto">
          <a:xfrm>
            <a:off x="34925" y="1052513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l"/>
            </a:pPr>
            <a:r>
              <a:rPr kumimoji="0" lang="en-US" altLang="zh-CN" sz="2800" dirty="0">
                <a:ea typeface="黑体" pitchFamily="49" charset="-122"/>
              </a:rPr>
              <a:t>I/O</a:t>
            </a:r>
            <a:r>
              <a:rPr kumimoji="0" lang="zh-CN" altLang="en-US" sz="2800" dirty="0">
                <a:ea typeface="黑体" pitchFamily="49" charset="-122"/>
              </a:rPr>
              <a:t>软件的层次结构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设备驱动程序</a:t>
            </a: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kumimoji="0" lang="zh-CN" altLang="zh-CN" dirty="0">
                <a:ea typeface="楷体_GB2312" pitchFamily="49" charset="-122"/>
              </a:rPr>
              <a:t>           </a:t>
            </a:r>
            <a:r>
              <a:rPr kumimoji="0" lang="zh-CN" altLang="en-US" dirty="0">
                <a:ea typeface="楷体_GB2312" pitchFamily="49" charset="-122"/>
              </a:rPr>
              <a:t>与硬件直接相关，负责具体实现系统对设备发出的操作指令，驱动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设备工作的驱动程序</a:t>
            </a:r>
            <a:r>
              <a:rPr kumimoji="0" lang="zh-CN" altLang="zh-CN" dirty="0">
                <a:ea typeface="楷体_GB2312" pitchFamily="49" charset="-122"/>
              </a:rPr>
              <a:t>。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中断处理程序</a:t>
            </a: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kumimoji="0" lang="zh-CN" altLang="zh-CN" dirty="0">
                <a:ea typeface="楷体_GB2312" pitchFamily="49" charset="-122"/>
              </a:rPr>
              <a:t>            </a:t>
            </a:r>
            <a:r>
              <a:rPr kumimoji="0" lang="zh-CN" altLang="en-US" dirty="0">
                <a:ea typeface="楷体_GB2312" pitchFamily="49" charset="-122"/>
              </a:rPr>
              <a:t>用于保存被中断进程的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环境，转入相应的中断处理程序进行处理，处理完后再恢复被中断进程的现场后返回到被中断进程</a:t>
            </a:r>
            <a:r>
              <a:rPr kumimoji="0" lang="zh-CN" altLang="zh-CN" dirty="0">
                <a:ea typeface="楷体_GB2312" pitchFamily="49" charset="-122"/>
              </a:rPr>
              <a:t>。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endParaRPr kumimoji="0" lang="en-US" altLang="zh-CN" dirty="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5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5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5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5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5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95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4.4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软件</a:t>
            </a:r>
          </a:p>
        </p:txBody>
      </p:sp>
      <p:sp>
        <p:nvSpPr>
          <p:cNvPr id="955395" name="Rectangle 3"/>
          <p:cNvSpPr>
            <a:spLocks/>
          </p:cNvSpPr>
          <p:nvPr/>
        </p:nvSpPr>
        <p:spPr bwMode="auto">
          <a:xfrm>
            <a:off x="34925" y="1052513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中断处理过程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唤醒被</a:t>
            </a:r>
            <a:r>
              <a:rPr kumimoji="0" lang="zh-CN" altLang="en-US" dirty="0" smtClean="0">
                <a:ea typeface="楷体_GB2312" pitchFamily="49" charset="-122"/>
              </a:rPr>
              <a:t>阻塞的驱动程序</a:t>
            </a:r>
            <a:r>
              <a:rPr kumimoji="0" lang="zh-CN" altLang="en-US" dirty="0">
                <a:ea typeface="楷体_GB2312" pitchFamily="49" charset="-122"/>
              </a:rPr>
              <a:t>进程</a:t>
            </a: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kumimoji="0" lang="zh-CN" altLang="zh-CN" dirty="0">
                <a:ea typeface="楷体_GB2312" pitchFamily="49" charset="-122"/>
              </a:rPr>
              <a:t>           </a:t>
            </a:r>
            <a:r>
              <a:rPr kumimoji="0" lang="zh-CN" altLang="en-US" dirty="0">
                <a:ea typeface="楷体_GB2312" pitchFamily="49" charset="-122"/>
              </a:rPr>
              <a:t>一般情况下，设备驱动程序进程处于阻塞状态，当中断处理程序开始执行时，首先要唤醒处于阻塞状态的驱动程序进程。</a:t>
            </a: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保护被中断进程的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环境</a:t>
            </a: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kumimoji="0" lang="zh-CN" altLang="zh-CN" dirty="0">
                <a:ea typeface="楷体_GB2312" pitchFamily="49" charset="-122"/>
              </a:rPr>
              <a:t>            将被中断进程的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环境（包括所有的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寄存器）处理机状态字 </a:t>
            </a:r>
            <a:r>
              <a:rPr kumimoji="0" lang="en-US" altLang="zh-CN" dirty="0">
                <a:ea typeface="楷体_GB2312" pitchFamily="49" charset="-122"/>
              </a:rPr>
              <a:t>PSW</a:t>
            </a:r>
            <a:r>
              <a:rPr kumimoji="0" lang="zh-CN" altLang="en-US" dirty="0">
                <a:ea typeface="楷体_GB2312" pitchFamily="49" charset="-122"/>
              </a:rPr>
              <a:t>和程序计数器</a:t>
            </a:r>
            <a:r>
              <a:rPr kumimoji="0" lang="en-US" altLang="zh-CN" dirty="0">
                <a:ea typeface="楷体_GB2312" pitchFamily="49" charset="-122"/>
              </a:rPr>
              <a:t>PC</a:t>
            </a:r>
            <a:r>
              <a:rPr kumimoji="0" lang="zh-CN" altLang="en-US" dirty="0">
                <a:ea typeface="楷体_GB2312" pitchFamily="49" charset="-122"/>
              </a:rPr>
              <a:t>等压入中断栈。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5" name="Rectangle 1031"/>
          <p:cNvSpPr>
            <a:spLocks noChangeArrowheads="1"/>
          </p:cNvSpPr>
          <p:nvPr/>
        </p:nvSpPr>
        <p:spPr bwMode="auto">
          <a:xfrm>
            <a:off x="3033241" y="173583"/>
            <a:ext cx="3482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中断现场保护示意图 </a:t>
            </a:r>
          </a:p>
        </p:txBody>
      </p:sp>
      <p:graphicFrame>
        <p:nvGraphicFramePr>
          <p:cNvPr id="9605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868535"/>
              </p:ext>
            </p:extLst>
          </p:nvPr>
        </p:nvGraphicFramePr>
        <p:xfrm>
          <a:off x="900113" y="1348134"/>
          <a:ext cx="7488237" cy="452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614" name="Visio" r:id="rId3" imgW="2587923" imgH="1564805" progId="Visio.Drawing.11">
                  <p:embed/>
                </p:oleObj>
              </mc:Choice>
              <mc:Fallback>
                <p:oleObj name="Visio" r:id="rId3" imgW="2587923" imgH="1564805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348134"/>
                        <a:ext cx="7488237" cy="452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6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6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1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4.4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软件</a:t>
            </a:r>
          </a:p>
        </p:txBody>
      </p:sp>
      <p:sp>
        <p:nvSpPr>
          <p:cNvPr id="963587" name="Rectangle 3"/>
          <p:cNvSpPr>
            <a:spLocks/>
          </p:cNvSpPr>
          <p:nvPr/>
        </p:nvSpPr>
        <p:spPr bwMode="auto">
          <a:xfrm>
            <a:off x="34925" y="1052513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中断处理过程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转入相应的中断处理程序</a:t>
            </a: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kumimoji="0" lang="zh-CN" altLang="zh-CN" dirty="0">
                <a:ea typeface="楷体_GB2312" pitchFamily="49" charset="-122"/>
              </a:rPr>
              <a:t>           </a:t>
            </a:r>
            <a:r>
              <a:rPr kumimoji="0" lang="zh-CN" altLang="en-US" dirty="0">
                <a:ea typeface="楷体_GB2312" pitchFamily="49" charset="-122"/>
              </a:rPr>
              <a:t>由处理机对各个中断源进行测试，确定引起本次中断的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设备，并发送一个应答信号给发出中断请求的进程，使之消除该中断请求信号，然后将相应的设备中断处理程序的入口地址装入程序计数器中，使处理机转向中断处理程序。</a:t>
            </a: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中断处理</a:t>
            </a: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  对于不同的设备，有不同的中断处理程序。</a:t>
            </a: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恢复被中断进程的现场</a:t>
            </a: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 当中断处理完成以后，便可将保存在中断栈中的被中断进程的现场信息取出，并装入到相应的寄存器中。</a:t>
            </a: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endParaRPr kumimoji="0" lang="en-US" altLang="zh-CN" dirty="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6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6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6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6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6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96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6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6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96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1031"/>
          <p:cNvSpPr>
            <a:spLocks noChangeArrowheads="1"/>
          </p:cNvSpPr>
          <p:nvPr/>
        </p:nvSpPr>
        <p:spPr bwMode="auto">
          <a:xfrm>
            <a:off x="5651500" y="101600"/>
            <a:ext cx="3482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中断处理流程示意图 </a:t>
            </a:r>
          </a:p>
        </p:txBody>
      </p:sp>
      <p:graphicFrame>
        <p:nvGraphicFramePr>
          <p:cNvPr id="965636" name="Object 4"/>
          <p:cNvGraphicFramePr>
            <a:graphicFrameLocks noChangeAspect="1"/>
          </p:cNvGraphicFramePr>
          <p:nvPr/>
        </p:nvGraphicFramePr>
        <p:xfrm>
          <a:off x="1187450" y="692150"/>
          <a:ext cx="4568825" cy="576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733" name="Visio" r:id="rId3" imgW="1798076" imgH="2269062" progId="Visio.Drawing.11">
                  <p:embed/>
                </p:oleObj>
              </mc:Choice>
              <mc:Fallback>
                <p:oleObj name="Visio" r:id="rId3" imgW="1798076" imgH="226906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692150"/>
                        <a:ext cx="4568825" cy="576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6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6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4.4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软件</a:t>
            </a:r>
          </a:p>
        </p:txBody>
      </p:sp>
      <p:sp>
        <p:nvSpPr>
          <p:cNvPr id="833539" name="Rectangle 3"/>
          <p:cNvSpPr>
            <a:spLocks/>
          </p:cNvSpPr>
          <p:nvPr/>
        </p:nvSpPr>
        <p:spPr bwMode="auto">
          <a:xfrm>
            <a:off x="107950" y="1052513"/>
            <a:ext cx="90360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驱动程序（</a:t>
            </a:r>
            <a:r>
              <a:rPr kumimoji="0" lang="en-US" altLang="zh-CN" sz="2800" dirty="0">
                <a:ea typeface="黑体" pitchFamily="49" charset="-122"/>
              </a:rPr>
              <a:t>Device Driver</a:t>
            </a:r>
            <a:r>
              <a:rPr kumimoji="0" lang="zh-CN" altLang="en-US" sz="2800" dirty="0">
                <a:ea typeface="黑体" pitchFamily="49" charset="-122"/>
              </a:rPr>
              <a:t>）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进程与设备控制器之间的通信程序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常以进程的形式存在。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其主要任务是接收上层软件发来的抽象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要求，如</a:t>
            </a:r>
            <a:r>
              <a:rPr kumimoji="0" lang="en-US" altLang="zh-CN" dirty="0">
                <a:ea typeface="楷体_GB2312" pitchFamily="49" charset="-122"/>
              </a:rPr>
              <a:t>read</a:t>
            </a:r>
            <a:r>
              <a:rPr kumimoji="0" lang="zh-CN" altLang="en-US" dirty="0">
                <a:ea typeface="楷体_GB2312" pitchFamily="49" charset="-122"/>
              </a:rPr>
              <a:t>、</a:t>
            </a:r>
            <a:r>
              <a:rPr kumimoji="0" lang="en-US" altLang="zh-CN" dirty="0">
                <a:ea typeface="楷体_GB2312" pitchFamily="49" charset="-122"/>
              </a:rPr>
              <a:t>write</a:t>
            </a:r>
            <a:r>
              <a:rPr kumimoji="0" lang="zh-CN" altLang="en-US" dirty="0">
                <a:ea typeface="楷体_GB2312" pitchFamily="49" charset="-122"/>
              </a:rPr>
              <a:t>命令等，在把它转换为具体要求后，发送给设备控制器，启动设备去执行；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将由设备控制器发来的信号传送给上层软件。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en-US" altLang="zh-CN" dirty="0"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3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3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3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3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3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3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3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3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4.4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软件</a:t>
            </a:r>
          </a:p>
        </p:txBody>
      </p:sp>
      <p:sp>
        <p:nvSpPr>
          <p:cNvPr id="834563" name="Rectangle 3"/>
          <p:cNvSpPr>
            <a:spLocks/>
          </p:cNvSpPr>
          <p:nvPr/>
        </p:nvSpPr>
        <p:spPr bwMode="auto">
          <a:xfrm>
            <a:off x="61913" y="1052513"/>
            <a:ext cx="9082087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设备驱动程序的处理流程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将抽象要求转换为具体要求</a:t>
            </a:r>
          </a:p>
          <a:p>
            <a:pPr lvl="2" algn="l">
              <a:spcBef>
                <a:spcPct val="20000"/>
              </a:spcBef>
              <a:spcAft>
                <a:spcPct val="10000"/>
              </a:spcAft>
            </a:pPr>
            <a:r>
              <a:rPr kumimoji="0" lang="zh-CN" altLang="en-US" dirty="0" smtClean="0">
                <a:ea typeface="楷体_GB2312" pitchFamily="49" charset="-122"/>
              </a:rPr>
              <a:t>如</a:t>
            </a:r>
            <a:r>
              <a:rPr kumimoji="0" lang="zh-CN" altLang="en-US" dirty="0">
                <a:ea typeface="楷体_GB2312" pitchFamily="49" charset="-122"/>
              </a:rPr>
              <a:t>磁盘的盘块</a:t>
            </a:r>
            <a:r>
              <a:rPr kumimoji="0" lang="zh-CN" altLang="en-US" dirty="0" smtClean="0">
                <a:ea typeface="楷体_GB2312" pitchFamily="49" charset="-122"/>
              </a:rPr>
              <a:t>号</a:t>
            </a:r>
            <a:r>
              <a:rPr kumimoji="0" lang="en-US" altLang="zh-CN" dirty="0" smtClean="0">
                <a:ea typeface="楷体_GB2312" pitchFamily="49" charset="-122"/>
              </a:rPr>
              <a:t>-&gt;</a:t>
            </a:r>
            <a:r>
              <a:rPr kumimoji="0" lang="zh-CN" altLang="en-US" dirty="0" smtClean="0">
                <a:ea typeface="楷体_GB2312" pitchFamily="49" charset="-122"/>
              </a:rPr>
              <a:t>盘面、磁道、扇区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 smtClean="0">
                <a:ea typeface="楷体_GB2312" pitchFamily="49" charset="-122"/>
              </a:rPr>
              <a:t>检查</a:t>
            </a:r>
            <a:r>
              <a:rPr kumimoji="0" lang="zh-CN" altLang="en-US" dirty="0">
                <a:ea typeface="楷体_GB2312" pitchFamily="49" charset="-122"/>
              </a:rPr>
              <a:t>用户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请求的合法性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拒绝非法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请求，如试图从打印机输入数据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读出和检查设备的状态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只有处于接收就绪时，才能启动设备控制器，否则只能等待。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3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3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3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3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3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3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83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83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83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658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4.4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软件</a:t>
            </a:r>
          </a:p>
        </p:txBody>
      </p:sp>
      <p:sp>
        <p:nvSpPr>
          <p:cNvPr id="966659" name="Rectangle 3"/>
          <p:cNvSpPr>
            <a:spLocks/>
          </p:cNvSpPr>
          <p:nvPr/>
        </p:nvSpPr>
        <p:spPr bwMode="auto">
          <a:xfrm>
            <a:off x="61913" y="1052513"/>
            <a:ext cx="9082087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设备驱动程序的处理流程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传递必要的参数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  对于许多设备，特别是块设备，除必须向其控制器发出启动命令外，还需传送必要的参数。例如在启动磁盘进行读</a:t>
            </a:r>
            <a:r>
              <a:rPr kumimoji="0" lang="en-US" altLang="zh-CN" dirty="0">
                <a:ea typeface="楷体_GB2312" pitchFamily="49" charset="-122"/>
              </a:rPr>
              <a:t>/</a:t>
            </a:r>
            <a:r>
              <a:rPr kumimoji="0" lang="zh-CN" altLang="en-US" dirty="0">
                <a:ea typeface="楷体_GB2312" pitchFamily="49" charset="-122"/>
              </a:rPr>
              <a:t>写之前，应先将本次要传送的字节数和数据应到达的主存始址，送入控制器的相应寄存器中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工作方式的设置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  如利用</a:t>
            </a:r>
            <a:r>
              <a:rPr kumimoji="0" lang="en-US" altLang="zh-CN" dirty="0">
                <a:ea typeface="楷体_GB2312" pitchFamily="49" charset="-122"/>
              </a:rPr>
              <a:t>RS-232</a:t>
            </a:r>
            <a:r>
              <a:rPr kumimoji="0" lang="zh-CN" altLang="en-US" dirty="0">
                <a:ea typeface="楷体_GB2312" pitchFamily="49" charset="-122"/>
              </a:rPr>
              <a:t>接口进行异步通信时，需要设置波特率、奇偶校验方式、停止位数目及数据字节长度等。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启动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设备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  向控制器中的命令寄存器传送相应的控制命令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6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6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6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6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6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96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6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6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96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4.4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软件</a:t>
            </a:r>
          </a:p>
        </p:txBody>
      </p:sp>
      <p:sp>
        <p:nvSpPr>
          <p:cNvPr id="835587" name="Rectangle 3"/>
          <p:cNvSpPr>
            <a:spLocks/>
          </p:cNvSpPr>
          <p:nvPr/>
        </p:nvSpPr>
        <p:spPr bwMode="auto">
          <a:xfrm>
            <a:off x="61913" y="1052513"/>
            <a:ext cx="908208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设备独立性</a:t>
            </a:r>
            <a:r>
              <a:rPr kumimoji="0" lang="en-US" altLang="zh-CN" sz="2800" dirty="0">
                <a:ea typeface="黑体" pitchFamily="49" charset="-122"/>
              </a:rPr>
              <a:t>/</a:t>
            </a:r>
            <a:r>
              <a:rPr kumimoji="0" lang="zh-CN" altLang="en-US" sz="2800" dirty="0">
                <a:ea typeface="黑体" pitchFamily="49" charset="-122"/>
              </a:rPr>
              <a:t>设备无关性（</a:t>
            </a:r>
            <a:r>
              <a:rPr kumimoji="0" lang="en-US" altLang="zh-CN" sz="2800" dirty="0">
                <a:ea typeface="黑体" pitchFamily="49" charset="-122"/>
              </a:rPr>
              <a:t>device independence</a:t>
            </a:r>
            <a:r>
              <a:rPr kumimoji="0" lang="zh-CN" altLang="en-US" sz="2800" dirty="0">
                <a:ea typeface="黑体" pitchFamily="49" charset="-122"/>
              </a:rPr>
              <a:t>）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应用程序独立于具体使用的物理设备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应用程序</a:t>
            </a:r>
            <a:r>
              <a:rPr kumimoji="0" lang="zh-CN" altLang="en-US" dirty="0">
                <a:ea typeface="楷体_GB2312" pitchFamily="49" charset="-122"/>
              </a:rPr>
              <a:t>使用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逻辑设备名</a:t>
            </a:r>
            <a:r>
              <a:rPr kumimoji="0" lang="zh-CN" altLang="en-US" dirty="0">
                <a:ea typeface="楷体_GB2312" pitchFamily="49" charset="-122"/>
              </a:rPr>
              <a:t>来请求使用某类设备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b="1" dirty="0">
                <a:solidFill>
                  <a:schemeClr val="hlink"/>
                </a:solidFill>
                <a:ea typeface="楷体_GB2312" pitchFamily="49" charset="-122"/>
              </a:rPr>
              <a:t>系统执行</a:t>
            </a:r>
            <a:r>
              <a:rPr kumimoji="0" lang="zh-CN" altLang="en-US" dirty="0">
                <a:ea typeface="楷体_GB2312" pitchFamily="49" charset="-122"/>
              </a:rPr>
              <a:t>时使用</a:t>
            </a:r>
            <a:r>
              <a:rPr kumimoji="0" lang="zh-CN" altLang="en-US" b="1" dirty="0">
                <a:solidFill>
                  <a:schemeClr val="hlink"/>
                </a:solidFill>
                <a:ea typeface="楷体_GB2312" pitchFamily="49" charset="-122"/>
              </a:rPr>
              <a:t>物理设备名称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系统具有将逻辑设备名称转换为物理设备名称的功能</a:t>
            </a:r>
            <a:r>
              <a:rPr kumimoji="0" lang="en-US" altLang="zh-CN" dirty="0">
                <a:ea typeface="楷体_GB2312" pitchFamily="49" charset="-122"/>
              </a:rPr>
              <a:t>——</a:t>
            </a:r>
            <a:r>
              <a:rPr kumimoji="0" lang="zh-CN" altLang="en-US" b="1" dirty="0">
                <a:solidFill>
                  <a:schemeClr val="accent2"/>
                </a:solidFill>
                <a:ea typeface="楷体_GB2312" pitchFamily="49" charset="-122"/>
              </a:rPr>
              <a:t>逻辑设备表</a:t>
            </a:r>
            <a:r>
              <a:rPr kumimoji="0" lang="zh-CN" altLang="en-US" dirty="0">
                <a:ea typeface="楷体_GB2312" pitchFamily="49" charset="-122"/>
              </a:rPr>
              <a:t>（</a:t>
            </a:r>
            <a:r>
              <a:rPr kumimoji="0" lang="en-US" altLang="zh-CN" dirty="0">
                <a:ea typeface="楷体_GB2312" pitchFamily="49" charset="-122"/>
              </a:rPr>
              <a:t>LUT, Logical Unit Table</a:t>
            </a:r>
            <a:r>
              <a:rPr kumimoji="0" lang="zh-CN" altLang="en-US" dirty="0">
                <a:ea typeface="楷体_GB2312" pitchFamily="49" charset="-122"/>
              </a:rPr>
              <a:t>）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设备独立性的好处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设备分配时的灵活性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易于实现 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重定向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黑体" pitchFamily="49" charset="-122"/>
              </a:rPr>
              <a:t>            </a:t>
            </a:r>
            <a:r>
              <a:rPr kumimoji="0" lang="zh-CN" altLang="en-US" dirty="0">
                <a:latin typeface="楷体_GB2312" pitchFamily="49" charset="-122"/>
                <a:ea typeface="楷体_GB2312" pitchFamily="49" charset="-122"/>
              </a:rPr>
              <a:t>用于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latin typeface="楷体_GB2312" pitchFamily="49" charset="-122"/>
                <a:ea typeface="楷体_GB2312" pitchFamily="49" charset="-122"/>
              </a:rPr>
              <a:t>操作的设备可以更换（即重定向），而不必改变应用程序。</a:t>
            </a:r>
            <a:endParaRPr kumimoji="0" lang="zh-CN" altLang="en-US" dirty="0"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3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3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3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3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3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3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3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3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83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83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83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83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83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83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83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4.1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系统</a:t>
            </a:r>
          </a:p>
        </p:txBody>
      </p:sp>
      <p:sp>
        <p:nvSpPr>
          <p:cNvPr id="770051" name="Rectangle 3"/>
          <p:cNvSpPr>
            <a:spLocks/>
          </p:cNvSpPr>
          <p:nvPr/>
        </p:nvSpPr>
        <p:spPr bwMode="auto">
          <a:xfrm>
            <a:off x="0" y="1052513"/>
            <a:ext cx="91440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按设备的共享属性分类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buFont typeface="Wingdings" pitchFamily="2" charset="2"/>
              <a:buChar char="Ø"/>
            </a:pPr>
            <a:r>
              <a:rPr kumimoji="0" lang="zh-CN" altLang="en-US" b="1" dirty="0">
                <a:ea typeface="楷体_GB2312" pitchFamily="49" charset="-122"/>
              </a:rPr>
              <a:t>独占设备</a:t>
            </a:r>
          </a:p>
          <a:p>
            <a:pPr marL="1143000" lvl="2" indent="-228600" algn="l"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一段时间内只允许一个用户</a:t>
            </a:r>
            <a:r>
              <a:rPr kumimoji="0" lang="en-US" altLang="zh-CN" dirty="0">
                <a:ea typeface="楷体_GB2312" pitchFamily="49" charset="-122"/>
              </a:rPr>
              <a:t>(</a:t>
            </a:r>
            <a:r>
              <a:rPr kumimoji="0" lang="zh-CN" altLang="en-US" dirty="0">
                <a:ea typeface="楷体_GB2312" pitchFamily="49" charset="-122"/>
              </a:rPr>
              <a:t>进程</a:t>
            </a:r>
            <a:r>
              <a:rPr kumimoji="0" lang="en-US" altLang="zh-CN" dirty="0">
                <a:ea typeface="楷体_GB2312" pitchFamily="49" charset="-122"/>
              </a:rPr>
              <a:t>)</a:t>
            </a:r>
            <a:r>
              <a:rPr kumimoji="0" lang="zh-CN" altLang="en-US" dirty="0">
                <a:ea typeface="楷体_GB2312" pitchFamily="49" charset="-122"/>
              </a:rPr>
              <a:t>访问的设备</a:t>
            </a:r>
            <a:r>
              <a:rPr kumimoji="0" lang="en-US" altLang="zh-CN" dirty="0">
                <a:latin typeface="Arial"/>
                <a:ea typeface="楷体_GB2312" pitchFamily="49" charset="-122"/>
              </a:rPr>
              <a:t>—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临界资源</a:t>
            </a:r>
          </a:p>
          <a:p>
            <a:pPr marL="1143000" lvl="2" indent="-228600" algn="l"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独占设备的分配可能引起进程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死锁</a:t>
            </a:r>
            <a:r>
              <a:rPr kumimoji="0" lang="zh-CN" altLang="en-US" dirty="0">
                <a:ea typeface="楷体_GB2312" pitchFamily="49" charset="-122"/>
              </a:rPr>
              <a:t> </a:t>
            </a:r>
          </a:p>
          <a:p>
            <a:pPr marL="742950" lvl="1" indent="-285750" algn="l">
              <a:spcBef>
                <a:spcPct val="20000"/>
              </a:spcBef>
              <a:buFont typeface="Wingdings" pitchFamily="2" charset="2"/>
              <a:buChar char="Ø"/>
            </a:pPr>
            <a:r>
              <a:rPr kumimoji="0" lang="zh-CN" altLang="en-US" b="1" dirty="0">
                <a:ea typeface="楷体_GB2312" pitchFamily="49" charset="-122"/>
              </a:rPr>
              <a:t>共享设备</a:t>
            </a:r>
          </a:p>
          <a:p>
            <a:pPr marL="1143000" lvl="2" indent="-228600" algn="l"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在一段时间内允许多个进程同时访问的设备</a:t>
            </a:r>
          </a:p>
          <a:p>
            <a:pPr marL="1143000" lvl="2" indent="-228600" algn="l"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对于每一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时刻</a:t>
            </a:r>
            <a:r>
              <a:rPr kumimoji="0" lang="zh-CN" altLang="en-US" dirty="0">
                <a:ea typeface="楷体_GB2312" pitchFamily="49" charset="-122"/>
              </a:rPr>
              <a:t>而言，该类设备仍然只允许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一个</a:t>
            </a:r>
            <a:r>
              <a:rPr kumimoji="0" lang="zh-CN" altLang="en-US" dirty="0">
                <a:ea typeface="楷体_GB2312" pitchFamily="49" charset="-122"/>
              </a:rPr>
              <a:t>进程</a:t>
            </a:r>
            <a:r>
              <a:rPr kumimoji="0" lang="zh-CN" altLang="en-US" dirty="0" smtClean="0">
                <a:ea typeface="楷体_GB2312" pitchFamily="49" charset="-122"/>
              </a:rPr>
              <a:t>访问</a:t>
            </a:r>
            <a:endParaRPr kumimoji="0" lang="en-US" altLang="zh-CN" dirty="0" smtClean="0">
              <a:ea typeface="楷体_GB2312" pitchFamily="49" charset="-122"/>
            </a:endParaRPr>
          </a:p>
          <a:p>
            <a:pPr marL="1143000" lvl="2" indent="-228600" algn="l">
              <a:spcBef>
                <a:spcPct val="20000"/>
              </a:spcBef>
              <a:buFont typeface="Wingdings" pitchFamily="2" charset="2"/>
              <a:buChar char="u"/>
            </a:pPr>
            <a:r>
              <a:rPr kumimoji="0" lang="zh-CN" altLang="en-US" dirty="0" smtClean="0">
                <a:ea typeface="楷体_GB2312" pitchFamily="49" charset="-122"/>
              </a:rPr>
              <a:t>共享设备必须可寻址、可随机访问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buFont typeface="Wingdings" pitchFamily="2" charset="2"/>
              <a:buChar char="Ø"/>
            </a:pPr>
            <a:r>
              <a:rPr kumimoji="0" lang="zh-CN" altLang="en-US" b="1" dirty="0">
                <a:ea typeface="楷体_GB2312" pitchFamily="49" charset="-122"/>
              </a:rPr>
              <a:t>虚拟设备</a:t>
            </a:r>
          </a:p>
          <a:p>
            <a:pPr marL="742950" lvl="1" indent="-285750" algn="l">
              <a:spcBef>
                <a:spcPct val="20000"/>
              </a:spcBef>
              <a:buFont typeface="Wingdings" pitchFamily="2" charset="2"/>
              <a:buNone/>
            </a:pPr>
            <a:r>
              <a:rPr kumimoji="0" lang="zh-CN" altLang="en-US" sz="2800" dirty="0">
                <a:ea typeface="楷体_GB2312" pitchFamily="49" charset="-122"/>
              </a:rPr>
              <a:t>          </a:t>
            </a:r>
            <a:r>
              <a:rPr kumimoji="0" lang="zh-CN" altLang="en-US" dirty="0">
                <a:ea typeface="楷体_GB2312" pitchFamily="49" charset="-122"/>
              </a:rPr>
              <a:t>通过虚拟技术将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一台</a:t>
            </a:r>
            <a:r>
              <a:rPr kumimoji="0" lang="zh-CN" altLang="en-US" dirty="0">
                <a:ea typeface="楷体_GB2312" pitchFamily="49" charset="-122"/>
              </a:rPr>
              <a:t>独占</a:t>
            </a:r>
            <a:r>
              <a:rPr kumimoji="0" lang="zh-CN" altLang="en-US" b="1" dirty="0">
                <a:solidFill>
                  <a:schemeClr val="hlink"/>
                </a:solidFill>
                <a:ea typeface="楷体_GB2312" pitchFamily="49" charset="-122"/>
              </a:rPr>
              <a:t>物理设备</a:t>
            </a:r>
            <a:r>
              <a:rPr kumimoji="0" lang="zh-CN" altLang="en-US" dirty="0">
                <a:ea typeface="楷体_GB2312" pitchFamily="49" charset="-122"/>
              </a:rPr>
              <a:t>变换为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若干</a:t>
            </a:r>
            <a:r>
              <a:rPr kumimoji="0" lang="zh-CN" altLang="en-US" dirty="0">
                <a:ea typeface="楷体_GB2312" pitchFamily="49" charset="-122"/>
              </a:rPr>
              <a:t>台</a:t>
            </a:r>
            <a:r>
              <a:rPr kumimoji="0" lang="zh-CN" altLang="en-US" b="1" dirty="0">
                <a:solidFill>
                  <a:schemeClr val="hlink"/>
                </a:solidFill>
                <a:ea typeface="楷体_GB2312" pitchFamily="49" charset="-122"/>
              </a:rPr>
              <a:t>逻辑设备</a:t>
            </a:r>
            <a:r>
              <a:rPr kumimoji="0" lang="zh-CN" altLang="en-US" dirty="0">
                <a:ea typeface="楷体_GB2312" pitchFamily="49" charset="-122"/>
              </a:rPr>
              <a:t>，供若干个用户</a:t>
            </a:r>
            <a:r>
              <a:rPr kumimoji="0" lang="en-US" altLang="zh-CN" dirty="0">
                <a:ea typeface="楷体_GB2312" pitchFamily="49" charset="-122"/>
              </a:rPr>
              <a:t>(</a:t>
            </a:r>
            <a:r>
              <a:rPr kumimoji="0" lang="zh-CN" altLang="en-US" dirty="0">
                <a:ea typeface="楷体_GB2312" pitchFamily="49" charset="-122"/>
              </a:rPr>
              <a:t>进程</a:t>
            </a:r>
            <a:r>
              <a:rPr kumimoji="0" lang="en-US" altLang="zh-CN" dirty="0">
                <a:ea typeface="楷体_GB2312" pitchFamily="49" charset="-122"/>
              </a:rPr>
              <a:t>)</a:t>
            </a:r>
            <a:r>
              <a:rPr kumimoji="0" lang="zh-CN" altLang="en-US" dirty="0">
                <a:ea typeface="楷体_GB2312" pitchFamily="49" charset="-122"/>
              </a:rPr>
              <a:t>同时使用。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7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7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7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7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7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7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7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7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7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7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77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7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77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77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77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4.4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软件</a:t>
            </a:r>
          </a:p>
        </p:txBody>
      </p:sp>
      <p:sp>
        <p:nvSpPr>
          <p:cNvPr id="836611" name="Rectangle 3"/>
          <p:cNvSpPr>
            <a:spLocks/>
          </p:cNvSpPr>
          <p:nvPr/>
        </p:nvSpPr>
        <p:spPr bwMode="auto">
          <a:xfrm>
            <a:off x="61913" y="1052513"/>
            <a:ext cx="9082087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5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设备独立性软件的主要功能</a:t>
            </a:r>
          </a:p>
          <a:p>
            <a:pPr marL="742950" lvl="1" indent="-285750" algn="l">
              <a:spcBef>
                <a:spcPct val="20000"/>
              </a:spcBef>
              <a:spcAft>
                <a:spcPct val="15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执行所有设备的公有操作</a:t>
            </a:r>
          </a:p>
          <a:p>
            <a:pPr marL="1143000" lvl="2" indent="-228600" algn="l">
              <a:spcBef>
                <a:spcPct val="20000"/>
              </a:spcBef>
              <a:spcAft>
                <a:spcPct val="15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设备的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分配</a:t>
            </a:r>
            <a:r>
              <a:rPr kumimoji="0" lang="zh-CN" altLang="en-US" dirty="0">
                <a:ea typeface="楷体_GB2312" pitchFamily="49" charset="-122"/>
              </a:rPr>
              <a:t>与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回收</a:t>
            </a:r>
            <a:r>
              <a:rPr kumimoji="0" lang="zh-CN" altLang="en-US" dirty="0">
                <a:ea typeface="楷体_GB2312" pitchFamily="49" charset="-122"/>
              </a:rPr>
              <a:t>；</a:t>
            </a:r>
          </a:p>
          <a:p>
            <a:pPr marL="1143000" lvl="2" indent="-228600" algn="l">
              <a:spcBef>
                <a:spcPct val="20000"/>
              </a:spcBef>
              <a:spcAft>
                <a:spcPct val="15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将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逻辑设备名</a:t>
            </a:r>
            <a:r>
              <a:rPr kumimoji="0" lang="zh-CN" altLang="en-US" dirty="0">
                <a:ea typeface="楷体_GB2312" pitchFamily="49" charset="-122"/>
              </a:rPr>
              <a:t>映射为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物理设备名</a:t>
            </a:r>
            <a:r>
              <a:rPr kumimoji="0" lang="zh-CN" altLang="en-US" dirty="0">
                <a:ea typeface="楷体_GB2312" pitchFamily="49" charset="-122"/>
              </a:rPr>
              <a:t>，进一步可以找到相应物理设备的驱动程序；</a:t>
            </a:r>
          </a:p>
          <a:p>
            <a:pPr marL="1143000" lvl="2" indent="-228600" algn="l">
              <a:spcBef>
                <a:spcPct val="20000"/>
              </a:spcBef>
              <a:spcAft>
                <a:spcPct val="15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对设备进行保护，禁止用户直接访问设备；</a:t>
            </a:r>
          </a:p>
          <a:p>
            <a:pPr marL="1143000" lvl="2" indent="-228600" algn="l">
              <a:spcBef>
                <a:spcPct val="20000"/>
              </a:spcBef>
              <a:spcAft>
                <a:spcPct val="15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缓冲管理，提高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效率；</a:t>
            </a:r>
          </a:p>
          <a:p>
            <a:pPr marL="1143000" lvl="2" indent="-228600" algn="l">
              <a:spcBef>
                <a:spcPct val="20000"/>
              </a:spcBef>
              <a:spcAft>
                <a:spcPct val="15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差错控制，只处理那些设备驱动程序无法处理的错误；</a:t>
            </a:r>
          </a:p>
          <a:p>
            <a:pPr marL="1143000" lvl="2" indent="-228600" algn="l">
              <a:spcBef>
                <a:spcPct val="20000"/>
              </a:spcBef>
              <a:spcAft>
                <a:spcPct val="15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提供独立于设备的逻辑块。</a:t>
            </a:r>
          </a:p>
          <a:p>
            <a:pPr marL="742950" lvl="1" indent="-285750" algn="l">
              <a:spcBef>
                <a:spcPct val="20000"/>
              </a:spcBef>
              <a:spcAft>
                <a:spcPct val="15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向用户层</a:t>
            </a:r>
            <a:r>
              <a:rPr kumimoji="0" lang="en-US" altLang="zh-CN" dirty="0">
                <a:ea typeface="楷体_GB2312" pitchFamily="49" charset="-122"/>
              </a:rPr>
              <a:t>(</a:t>
            </a:r>
            <a:r>
              <a:rPr kumimoji="0" lang="zh-CN" altLang="en-US" dirty="0">
                <a:ea typeface="楷体_GB2312" pitchFamily="49" charset="-122"/>
              </a:rPr>
              <a:t>或文件层</a:t>
            </a:r>
            <a:r>
              <a:rPr kumimoji="0" lang="en-US" altLang="zh-CN" dirty="0">
                <a:ea typeface="楷体_GB2312" pitchFamily="49" charset="-122"/>
              </a:rPr>
              <a:t>)</a:t>
            </a:r>
            <a:r>
              <a:rPr kumimoji="0" lang="zh-CN" altLang="en-US" dirty="0">
                <a:ea typeface="楷体_GB2312" pitchFamily="49" charset="-122"/>
              </a:rPr>
              <a:t>软件提供统一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接口</a:t>
            </a:r>
            <a:endParaRPr kumimoji="0" lang="zh-CN" altLang="en-US" sz="2000" b="1" dirty="0">
              <a:solidFill>
                <a:srgbClr val="FF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3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3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3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3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3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3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3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3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83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83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83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83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83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83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83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83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4.4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软件</a:t>
            </a:r>
          </a:p>
        </p:txBody>
      </p:sp>
      <p:sp>
        <p:nvSpPr>
          <p:cNvPr id="837635" name="Rectangle 3"/>
          <p:cNvSpPr>
            <a:spLocks/>
          </p:cNvSpPr>
          <p:nvPr/>
        </p:nvSpPr>
        <p:spPr bwMode="auto">
          <a:xfrm>
            <a:off x="61913" y="1052513"/>
            <a:ext cx="86868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逻辑设备名到物理设备名影射的实现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逻辑设备表</a:t>
            </a:r>
            <a:r>
              <a:rPr kumimoji="0" lang="zh-CN" altLang="en-US" dirty="0">
                <a:ea typeface="楷体_GB2312" pitchFamily="49" charset="-122"/>
              </a:rPr>
              <a:t>，用于将应用程序中所使用的逻辑设备名影射为物理设备名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当进程用逻辑设备名来请求分配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设备时，首先查逻辑设备表，若找到，则由系统启动设备驱动程序完成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请求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若未找到，则为之分配物理设备，并填写一个新条目</a:t>
            </a:r>
          </a:p>
        </p:txBody>
      </p:sp>
      <p:graphicFrame>
        <p:nvGraphicFramePr>
          <p:cNvPr id="837641" name="Object 9"/>
          <p:cNvGraphicFramePr>
            <a:graphicFrameLocks noChangeAspect="1"/>
          </p:cNvGraphicFramePr>
          <p:nvPr/>
        </p:nvGraphicFramePr>
        <p:xfrm>
          <a:off x="611188" y="2565400"/>
          <a:ext cx="7812087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738" name="Visio" r:id="rId3" imgW="3905505" imgH="1037895" progId="Visio.Drawing.11">
                  <p:embed/>
                </p:oleObj>
              </mc:Choice>
              <mc:Fallback>
                <p:oleObj name="Visio" r:id="rId3" imgW="3905505" imgH="1037895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565400"/>
                        <a:ext cx="7812087" cy="207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3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3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3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3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3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83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3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2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4.4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软件</a:t>
            </a:r>
          </a:p>
        </p:txBody>
      </p:sp>
      <p:sp>
        <p:nvSpPr>
          <p:cNvPr id="1024003" name="Rectangle 3"/>
          <p:cNvSpPr>
            <a:spLocks/>
          </p:cNvSpPr>
          <p:nvPr/>
        </p:nvSpPr>
        <p:spPr bwMode="auto">
          <a:xfrm>
            <a:off x="61913" y="1052513"/>
            <a:ext cx="9082087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练习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   本地用户通过键盘登录系统时，首先获得键盘输入信息的程序是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</a:t>
            </a:r>
            <a:r>
              <a:rPr kumimoji="0" lang="en-US" altLang="zh-CN" dirty="0">
                <a:ea typeface="楷体_GB2312" pitchFamily="49" charset="-122"/>
              </a:rPr>
              <a:t>A </a:t>
            </a:r>
            <a:r>
              <a:rPr kumimoji="0" lang="zh-CN" altLang="en-US" dirty="0">
                <a:ea typeface="楷体_GB2312" pitchFamily="49" charset="-122"/>
              </a:rPr>
              <a:t>命令解释程序                     </a:t>
            </a:r>
            <a:r>
              <a:rPr kumimoji="0" lang="en-US" altLang="zh-CN" dirty="0">
                <a:ea typeface="楷体_GB2312" pitchFamily="49" charset="-122"/>
              </a:rPr>
              <a:t>B </a:t>
            </a:r>
            <a:r>
              <a:rPr kumimoji="0" lang="zh-CN" altLang="en-US" dirty="0">
                <a:ea typeface="楷体_GB2312" pitchFamily="49" charset="-122"/>
              </a:rPr>
              <a:t>中断处理程序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</a:t>
            </a:r>
            <a:r>
              <a:rPr kumimoji="0" lang="en-US" altLang="zh-CN" dirty="0">
                <a:ea typeface="楷体_GB2312" pitchFamily="49" charset="-122"/>
              </a:rPr>
              <a:t>C </a:t>
            </a:r>
            <a:r>
              <a:rPr kumimoji="0" lang="zh-CN" altLang="en-US" dirty="0">
                <a:ea typeface="楷体_GB2312" pitchFamily="49" charset="-122"/>
              </a:rPr>
              <a:t>系统调用程序                     </a:t>
            </a:r>
            <a:r>
              <a:rPr kumimoji="0" lang="en-US" altLang="zh-CN" dirty="0">
                <a:ea typeface="楷体_GB2312" pitchFamily="49" charset="-122"/>
              </a:rPr>
              <a:t>D </a:t>
            </a:r>
            <a:r>
              <a:rPr kumimoji="0" lang="zh-CN" altLang="en-US" dirty="0">
                <a:ea typeface="楷体_GB2312" pitchFamily="49" charset="-122"/>
              </a:rPr>
              <a:t>用户登录程序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用户程序发出磁盘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请求后，系统的正确处理流程是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</a:t>
            </a:r>
            <a:r>
              <a:rPr kumimoji="0" lang="en-US" altLang="zh-CN" dirty="0">
                <a:ea typeface="楷体_GB2312" pitchFamily="49" charset="-122"/>
              </a:rPr>
              <a:t>A </a:t>
            </a:r>
            <a:r>
              <a:rPr kumimoji="0" lang="zh-CN" altLang="en-US" dirty="0">
                <a:ea typeface="楷体_GB2312" pitchFamily="49" charset="-122"/>
              </a:rPr>
              <a:t>用户程序</a:t>
            </a:r>
            <a:r>
              <a:rPr kumimoji="0" lang="en-US" altLang="zh-CN" dirty="0">
                <a:ea typeface="楷体_GB2312" pitchFamily="49" charset="-122"/>
              </a:rPr>
              <a:t>-&gt;</a:t>
            </a:r>
            <a:r>
              <a:rPr kumimoji="0" lang="zh-CN" altLang="en-US" dirty="0">
                <a:ea typeface="楷体_GB2312" pitchFamily="49" charset="-122"/>
              </a:rPr>
              <a:t>系统调用程序</a:t>
            </a:r>
            <a:r>
              <a:rPr kumimoji="0" lang="en-US" altLang="zh-CN" dirty="0">
                <a:ea typeface="楷体_GB2312" pitchFamily="49" charset="-122"/>
              </a:rPr>
              <a:t>-&gt;</a:t>
            </a:r>
            <a:r>
              <a:rPr kumimoji="0" lang="zh-CN" altLang="en-US" dirty="0">
                <a:ea typeface="楷体_GB2312" pitchFamily="49" charset="-122"/>
              </a:rPr>
              <a:t>中断处理程序</a:t>
            </a:r>
            <a:r>
              <a:rPr kumimoji="0" lang="en-US" altLang="zh-CN" dirty="0">
                <a:ea typeface="楷体_GB2312" pitchFamily="49" charset="-122"/>
              </a:rPr>
              <a:t>-&gt;</a:t>
            </a:r>
            <a:r>
              <a:rPr kumimoji="0" lang="zh-CN" altLang="en-US" dirty="0">
                <a:ea typeface="楷体_GB2312" pitchFamily="49" charset="-122"/>
              </a:rPr>
              <a:t>设备驱动程序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</a:t>
            </a:r>
            <a:r>
              <a:rPr kumimoji="0" lang="en-US" altLang="zh-CN" dirty="0">
                <a:ea typeface="楷体_GB2312" pitchFamily="49" charset="-122"/>
              </a:rPr>
              <a:t>B </a:t>
            </a:r>
            <a:r>
              <a:rPr kumimoji="0" lang="zh-CN" altLang="en-US" dirty="0">
                <a:ea typeface="楷体_GB2312" pitchFamily="49" charset="-122"/>
              </a:rPr>
              <a:t>用户程序</a:t>
            </a:r>
            <a:r>
              <a:rPr kumimoji="0" lang="en-US" altLang="zh-CN" dirty="0">
                <a:ea typeface="楷体_GB2312" pitchFamily="49" charset="-122"/>
              </a:rPr>
              <a:t>-&gt;</a:t>
            </a:r>
            <a:r>
              <a:rPr kumimoji="0" lang="zh-CN" altLang="en-US" dirty="0">
                <a:ea typeface="楷体_GB2312" pitchFamily="49" charset="-122"/>
              </a:rPr>
              <a:t>系统调用程序</a:t>
            </a:r>
            <a:r>
              <a:rPr kumimoji="0" lang="en-US" altLang="zh-CN" dirty="0">
                <a:ea typeface="楷体_GB2312" pitchFamily="49" charset="-122"/>
              </a:rPr>
              <a:t>-&gt;</a:t>
            </a:r>
            <a:r>
              <a:rPr kumimoji="0" lang="zh-CN" altLang="en-US" dirty="0">
                <a:ea typeface="楷体_GB2312" pitchFamily="49" charset="-122"/>
              </a:rPr>
              <a:t>设备驱动程序</a:t>
            </a:r>
            <a:r>
              <a:rPr kumimoji="0" lang="en-US" altLang="zh-CN" dirty="0">
                <a:ea typeface="楷体_GB2312" pitchFamily="49" charset="-122"/>
              </a:rPr>
              <a:t>-&gt;</a:t>
            </a:r>
            <a:r>
              <a:rPr kumimoji="0" lang="zh-CN" altLang="en-US" dirty="0">
                <a:ea typeface="楷体_GB2312" pitchFamily="49" charset="-122"/>
              </a:rPr>
              <a:t>中断处理程序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</a:t>
            </a:r>
            <a:r>
              <a:rPr kumimoji="0" lang="en-US" altLang="zh-CN" dirty="0">
                <a:ea typeface="楷体_GB2312" pitchFamily="49" charset="-122"/>
              </a:rPr>
              <a:t>C </a:t>
            </a:r>
            <a:r>
              <a:rPr kumimoji="0" lang="zh-CN" altLang="en-US" dirty="0">
                <a:ea typeface="楷体_GB2312" pitchFamily="49" charset="-122"/>
              </a:rPr>
              <a:t>用户程序</a:t>
            </a:r>
            <a:r>
              <a:rPr kumimoji="0" lang="en-US" altLang="zh-CN" dirty="0">
                <a:ea typeface="楷体_GB2312" pitchFamily="49" charset="-122"/>
              </a:rPr>
              <a:t>-&gt;</a:t>
            </a:r>
            <a:r>
              <a:rPr kumimoji="0" lang="zh-CN" altLang="en-US" dirty="0">
                <a:ea typeface="楷体_GB2312" pitchFamily="49" charset="-122"/>
              </a:rPr>
              <a:t>设备驱动程序</a:t>
            </a:r>
            <a:r>
              <a:rPr kumimoji="0" lang="en-US" altLang="zh-CN" dirty="0">
                <a:ea typeface="楷体_GB2312" pitchFamily="49" charset="-122"/>
              </a:rPr>
              <a:t>-&gt;</a:t>
            </a:r>
            <a:r>
              <a:rPr kumimoji="0" lang="zh-CN" altLang="en-US" dirty="0">
                <a:ea typeface="楷体_GB2312" pitchFamily="49" charset="-122"/>
              </a:rPr>
              <a:t>系统调用程序</a:t>
            </a:r>
            <a:r>
              <a:rPr kumimoji="0" lang="en-US" altLang="zh-CN" dirty="0">
                <a:ea typeface="楷体_GB2312" pitchFamily="49" charset="-122"/>
              </a:rPr>
              <a:t>-&gt;</a:t>
            </a:r>
            <a:r>
              <a:rPr kumimoji="0" lang="zh-CN" altLang="en-US" dirty="0">
                <a:ea typeface="楷体_GB2312" pitchFamily="49" charset="-122"/>
              </a:rPr>
              <a:t>中断处理程序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</a:t>
            </a:r>
            <a:r>
              <a:rPr kumimoji="0" lang="en-US" altLang="zh-CN" dirty="0">
                <a:ea typeface="楷体_GB2312" pitchFamily="49" charset="-122"/>
              </a:rPr>
              <a:t>D </a:t>
            </a:r>
            <a:r>
              <a:rPr kumimoji="0" lang="zh-CN" altLang="en-US" dirty="0">
                <a:ea typeface="楷体_GB2312" pitchFamily="49" charset="-122"/>
              </a:rPr>
              <a:t>用户程序</a:t>
            </a:r>
            <a:r>
              <a:rPr kumimoji="0" lang="en-US" altLang="zh-CN" dirty="0">
                <a:ea typeface="楷体_GB2312" pitchFamily="49" charset="-122"/>
              </a:rPr>
              <a:t>-&gt;</a:t>
            </a:r>
            <a:r>
              <a:rPr kumimoji="0" lang="zh-CN" altLang="en-US" dirty="0">
                <a:ea typeface="楷体_GB2312" pitchFamily="49" charset="-122"/>
              </a:rPr>
              <a:t>设备驱动程序</a:t>
            </a:r>
            <a:r>
              <a:rPr kumimoji="0" lang="en-US" altLang="zh-CN" dirty="0">
                <a:ea typeface="楷体_GB2312" pitchFamily="49" charset="-122"/>
              </a:rPr>
              <a:t>-&gt;</a:t>
            </a:r>
            <a:r>
              <a:rPr kumimoji="0" lang="zh-CN" altLang="en-US" dirty="0">
                <a:ea typeface="楷体_GB2312" pitchFamily="49" charset="-122"/>
              </a:rPr>
              <a:t>中断处理程序</a:t>
            </a:r>
            <a:r>
              <a:rPr kumimoji="0" lang="en-US" altLang="zh-CN" dirty="0">
                <a:ea typeface="楷体_GB2312" pitchFamily="49" charset="-122"/>
              </a:rPr>
              <a:t>-&gt;</a:t>
            </a:r>
            <a:r>
              <a:rPr kumimoji="0" lang="zh-CN" altLang="en-US" dirty="0">
                <a:ea typeface="楷体_GB2312" pitchFamily="49" charset="-122"/>
              </a:rPr>
              <a:t>系统调用程序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02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2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024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024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024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024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024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6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4.4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软件</a:t>
            </a:r>
          </a:p>
        </p:txBody>
      </p:sp>
      <p:sp>
        <p:nvSpPr>
          <p:cNvPr id="1025027" name="Rectangle 3"/>
          <p:cNvSpPr>
            <a:spLocks/>
          </p:cNvSpPr>
          <p:nvPr/>
        </p:nvSpPr>
        <p:spPr bwMode="auto">
          <a:xfrm>
            <a:off x="61913" y="1052513"/>
            <a:ext cx="9082087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练习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   本地用户通过键盘登录系统时，首先获得键盘输入信息的程序是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</a:t>
            </a:r>
            <a:r>
              <a:rPr kumimoji="0" lang="en-US" altLang="zh-CN" dirty="0">
                <a:ea typeface="楷体_GB2312" pitchFamily="49" charset="-122"/>
              </a:rPr>
              <a:t>A </a:t>
            </a:r>
            <a:r>
              <a:rPr kumimoji="0" lang="zh-CN" altLang="en-US" dirty="0">
                <a:ea typeface="楷体_GB2312" pitchFamily="49" charset="-122"/>
              </a:rPr>
              <a:t>命令解释程序                     </a:t>
            </a:r>
            <a:r>
              <a:rPr kumimoji="0" lang="en-US" altLang="zh-CN" b="1" dirty="0">
                <a:solidFill>
                  <a:srgbClr val="FF0000"/>
                </a:solidFill>
                <a:ea typeface="楷体_GB2312" pitchFamily="49" charset="-122"/>
              </a:rPr>
              <a:t>B</a:t>
            </a:r>
            <a:r>
              <a:rPr kumimoji="0" lang="en-US" altLang="zh-CN" dirty="0">
                <a:ea typeface="楷体_GB2312" pitchFamily="49" charset="-122"/>
              </a:rPr>
              <a:t> </a:t>
            </a:r>
            <a:r>
              <a:rPr kumimoji="0" lang="zh-CN" altLang="en-US" dirty="0">
                <a:ea typeface="楷体_GB2312" pitchFamily="49" charset="-122"/>
              </a:rPr>
              <a:t>中断处理程序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</a:t>
            </a:r>
            <a:r>
              <a:rPr kumimoji="0" lang="en-US" altLang="zh-CN" dirty="0">
                <a:ea typeface="楷体_GB2312" pitchFamily="49" charset="-122"/>
              </a:rPr>
              <a:t>C </a:t>
            </a:r>
            <a:r>
              <a:rPr kumimoji="0" lang="zh-CN" altLang="en-US" dirty="0">
                <a:ea typeface="楷体_GB2312" pitchFamily="49" charset="-122"/>
              </a:rPr>
              <a:t>系统调用程序                     </a:t>
            </a:r>
            <a:r>
              <a:rPr kumimoji="0" lang="en-US" altLang="zh-CN" dirty="0">
                <a:ea typeface="楷体_GB2312" pitchFamily="49" charset="-122"/>
              </a:rPr>
              <a:t>D </a:t>
            </a:r>
            <a:r>
              <a:rPr kumimoji="0" lang="zh-CN" altLang="en-US" dirty="0">
                <a:ea typeface="楷体_GB2312" pitchFamily="49" charset="-122"/>
              </a:rPr>
              <a:t>用户登录程序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用户程序发出磁盘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请求后，系统的正确处理流程是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</a:t>
            </a:r>
            <a:r>
              <a:rPr kumimoji="0" lang="en-US" altLang="zh-CN" dirty="0">
                <a:ea typeface="楷体_GB2312" pitchFamily="49" charset="-122"/>
              </a:rPr>
              <a:t>A </a:t>
            </a:r>
            <a:r>
              <a:rPr kumimoji="0" lang="zh-CN" altLang="en-US" dirty="0">
                <a:ea typeface="楷体_GB2312" pitchFamily="49" charset="-122"/>
              </a:rPr>
              <a:t>用户程序</a:t>
            </a:r>
            <a:r>
              <a:rPr kumimoji="0" lang="en-US" altLang="zh-CN" dirty="0">
                <a:ea typeface="楷体_GB2312" pitchFamily="49" charset="-122"/>
              </a:rPr>
              <a:t>-&gt;</a:t>
            </a:r>
            <a:r>
              <a:rPr kumimoji="0" lang="zh-CN" altLang="en-US" dirty="0">
                <a:ea typeface="楷体_GB2312" pitchFamily="49" charset="-122"/>
              </a:rPr>
              <a:t>系统调用程序</a:t>
            </a:r>
            <a:r>
              <a:rPr kumimoji="0" lang="en-US" altLang="zh-CN" dirty="0">
                <a:ea typeface="楷体_GB2312" pitchFamily="49" charset="-122"/>
              </a:rPr>
              <a:t>-&gt;</a:t>
            </a:r>
            <a:r>
              <a:rPr kumimoji="0" lang="zh-CN" altLang="en-US" dirty="0">
                <a:ea typeface="楷体_GB2312" pitchFamily="49" charset="-122"/>
              </a:rPr>
              <a:t>中断处理程序</a:t>
            </a:r>
            <a:r>
              <a:rPr kumimoji="0" lang="en-US" altLang="zh-CN" dirty="0">
                <a:ea typeface="楷体_GB2312" pitchFamily="49" charset="-122"/>
              </a:rPr>
              <a:t>-&gt;</a:t>
            </a:r>
            <a:r>
              <a:rPr kumimoji="0" lang="zh-CN" altLang="en-US" dirty="0">
                <a:ea typeface="楷体_GB2312" pitchFamily="49" charset="-122"/>
              </a:rPr>
              <a:t>设备驱动程序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</a:t>
            </a:r>
            <a:r>
              <a:rPr kumimoji="0" lang="en-US" altLang="zh-CN" b="1" dirty="0">
                <a:solidFill>
                  <a:srgbClr val="FF0000"/>
                </a:solidFill>
                <a:ea typeface="楷体_GB2312" pitchFamily="49" charset="-122"/>
              </a:rPr>
              <a:t>B</a:t>
            </a:r>
            <a:r>
              <a:rPr kumimoji="0" lang="en-US" altLang="zh-CN" dirty="0">
                <a:ea typeface="楷体_GB2312" pitchFamily="49" charset="-122"/>
              </a:rPr>
              <a:t> </a:t>
            </a:r>
            <a:r>
              <a:rPr kumimoji="0" lang="zh-CN" altLang="en-US" dirty="0">
                <a:ea typeface="楷体_GB2312" pitchFamily="49" charset="-122"/>
              </a:rPr>
              <a:t>用户程序</a:t>
            </a:r>
            <a:r>
              <a:rPr kumimoji="0" lang="en-US" altLang="zh-CN" dirty="0">
                <a:ea typeface="楷体_GB2312" pitchFamily="49" charset="-122"/>
              </a:rPr>
              <a:t>-&gt;</a:t>
            </a:r>
            <a:r>
              <a:rPr kumimoji="0" lang="zh-CN" altLang="en-US" dirty="0">
                <a:ea typeface="楷体_GB2312" pitchFamily="49" charset="-122"/>
              </a:rPr>
              <a:t>系统调用程序</a:t>
            </a:r>
            <a:r>
              <a:rPr kumimoji="0" lang="en-US" altLang="zh-CN" dirty="0">
                <a:ea typeface="楷体_GB2312" pitchFamily="49" charset="-122"/>
              </a:rPr>
              <a:t>-&gt;</a:t>
            </a:r>
            <a:r>
              <a:rPr kumimoji="0" lang="zh-CN" altLang="en-US" dirty="0">
                <a:ea typeface="楷体_GB2312" pitchFamily="49" charset="-122"/>
              </a:rPr>
              <a:t>设备驱动程序</a:t>
            </a:r>
            <a:r>
              <a:rPr kumimoji="0" lang="en-US" altLang="zh-CN" dirty="0">
                <a:ea typeface="楷体_GB2312" pitchFamily="49" charset="-122"/>
              </a:rPr>
              <a:t>-&gt;</a:t>
            </a:r>
            <a:r>
              <a:rPr kumimoji="0" lang="zh-CN" altLang="en-US" dirty="0">
                <a:ea typeface="楷体_GB2312" pitchFamily="49" charset="-122"/>
              </a:rPr>
              <a:t>中断处理程序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</a:t>
            </a:r>
            <a:r>
              <a:rPr kumimoji="0" lang="en-US" altLang="zh-CN" dirty="0">
                <a:ea typeface="楷体_GB2312" pitchFamily="49" charset="-122"/>
              </a:rPr>
              <a:t>C </a:t>
            </a:r>
            <a:r>
              <a:rPr kumimoji="0" lang="zh-CN" altLang="en-US" dirty="0">
                <a:ea typeface="楷体_GB2312" pitchFamily="49" charset="-122"/>
              </a:rPr>
              <a:t>用户程序</a:t>
            </a:r>
            <a:r>
              <a:rPr kumimoji="0" lang="en-US" altLang="zh-CN" dirty="0">
                <a:ea typeface="楷体_GB2312" pitchFamily="49" charset="-122"/>
              </a:rPr>
              <a:t>-&gt;</a:t>
            </a:r>
            <a:r>
              <a:rPr kumimoji="0" lang="zh-CN" altLang="en-US" dirty="0">
                <a:ea typeface="楷体_GB2312" pitchFamily="49" charset="-122"/>
              </a:rPr>
              <a:t>设备驱动程序</a:t>
            </a:r>
            <a:r>
              <a:rPr kumimoji="0" lang="en-US" altLang="zh-CN" dirty="0">
                <a:ea typeface="楷体_GB2312" pitchFamily="49" charset="-122"/>
              </a:rPr>
              <a:t>-&gt;</a:t>
            </a:r>
            <a:r>
              <a:rPr kumimoji="0" lang="zh-CN" altLang="en-US" dirty="0">
                <a:ea typeface="楷体_GB2312" pitchFamily="49" charset="-122"/>
              </a:rPr>
              <a:t>系统调用程序</a:t>
            </a:r>
            <a:r>
              <a:rPr kumimoji="0" lang="en-US" altLang="zh-CN" dirty="0">
                <a:ea typeface="楷体_GB2312" pitchFamily="49" charset="-122"/>
              </a:rPr>
              <a:t>-&gt;</a:t>
            </a:r>
            <a:r>
              <a:rPr kumimoji="0" lang="zh-CN" altLang="en-US" dirty="0">
                <a:ea typeface="楷体_GB2312" pitchFamily="49" charset="-122"/>
              </a:rPr>
              <a:t>中断处理程序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</a:t>
            </a:r>
            <a:r>
              <a:rPr kumimoji="0" lang="en-US" altLang="zh-CN" dirty="0">
                <a:ea typeface="楷体_GB2312" pitchFamily="49" charset="-122"/>
              </a:rPr>
              <a:t>D </a:t>
            </a:r>
            <a:r>
              <a:rPr kumimoji="0" lang="zh-CN" altLang="en-US" dirty="0">
                <a:ea typeface="楷体_GB2312" pitchFamily="49" charset="-122"/>
              </a:rPr>
              <a:t>用户程序</a:t>
            </a:r>
            <a:r>
              <a:rPr kumimoji="0" lang="en-US" altLang="zh-CN" dirty="0">
                <a:ea typeface="楷体_GB2312" pitchFamily="49" charset="-122"/>
              </a:rPr>
              <a:t>-&gt;</a:t>
            </a:r>
            <a:r>
              <a:rPr kumimoji="0" lang="zh-CN" altLang="en-US" dirty="0">
                <a:ea typeface="楷体_GB2312" pitchFamily="49" charset="-122"/>
              </a:rPr>
              <a:t>设备驱动程序</a:t>
            </a:r>
            <a:r>
              <a:rPr kumimoji="0" lang="en-US" altLang="zh-CN" dirty="0">
                <a:ea typeface="楷体_GB2312" pitchFamily="49" charset="-122"/>
              </a:rPr>
              <a:t>-&gt;</a:t>
            </a:r>
            <a:r>
              <a:rPr kumimoji="0" lang="zh-CN" altLang="en-US" dirty="0">
                <a:ea typeface="楷体_GB2312" pitchFamily="49" charset="-122"/>
              </a:rPr>
              <a:t>中断处理程序</a:t>
            </a:r>
            <a:r>
              <a:rPr kumimoji="0" lang="en-US" altLang="zh-CN" dirty="0">
                <a:ea typeface="楷体_GB2312" pitchFamily="49" charset="-122"/>
              </a:rPr>
              <a:t>-&gt;</a:t>
            </a:r>
            <a:r>
              <a:rPr kumimoji="0" lang="zh-CN" altLang="en-US" dirty="0">
                <a:ea typeface="楷体_GB2312" pitchFamily="49" charset="-122"/>
              </a:rPr>
              <a:t>系统调用程序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4.5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设备分配</a:t>
            </a:r>
          </a:p>
        </p:txBody>
      </p:sp>
      <p:sp>
        <p:nvSpPr>
          <p:cNvPr id="839683" name="Rectangle 3"/>
          <p:cNvSpPr>
            <a:spLocks/>
          </p:cNvSpPr>
          <p:nvPr/>
        </p:nvSpPr>
        <p:spPr bwMode="auto">
          <a:xfrm>
            <a:off x="34925" y="1052513"/>
            <a:ext cx="9036050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设备分配中的数据结构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设备控制表（</a:t>
            </a:r>
            <a:r>
              <a:rPr kumimoji="0" lang="en-US" altLang="zh-CN" dirty="0">
                <a:ea typeface="楷体_GB2312" pitchFamily="49" charset="-122"/>
              </a:rPr>
              <a:t>DCT</a:t>
            </a:r>
            <a:r>
              <a:rPr kumimoji="0" lang="zh-CN" altLang="en-US" dirty="0">
                <a:ea typeface="楷体_GB2312" pitchFamily="49" charset="-122"/>
              </a:rPr>
              <a:t>，</a:t>
            </a:r>
            <a:r>
              <a:rPr kumimoji="0" lang="en-US" altLang="zh-CN" dirty="0">
                <a:ea typeface="楷体_GB2312" pitchFamily="49" charset="-122"/>
              </a:rPr>
              <a:t>Device Control Table</a:t>
            </a:r>
            <a:r>
              <a:rPr kumimoji="0" lang="zh-CN" altLang="en-US" dirty="0">
                <a:ea typeface="楷体_GB2312" pitchFamily="49" charset="-122"/>
              </a:rPr>
              <a:t>）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与设备一一对应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记录设备的特性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与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控制器</a:t>
            </a:r>
            <a:r>
              <a:rPr kumimoji="0" lang="zh-CN" altLang="en-US" dirty="0">
                <a:ea typeface="楷体_GB2312" pitchFamily="49" charset="-122"/>
              </a:rPr>
              <a:t>的连接情况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en-US" altLang="zh-CN" dirty="0">
              <a:ea typeface="黑体" pitchFamily="49" charset="-122"/>
            </a:endParaRPr>
          </a:p>
        </p:txBody>
      </p:sp>
      <p:graphicFrame>
        <p:nvGraphicFramePr>
          <p:cNvPr id="839686" name="Object 6"/>
          <p:cNvGraphicFramePr>
            <a:graphicFrameLocks noChangeAspect="1"/>
          </p:cNvGraphicFramePr>
          <p:nvPr/>
        </p:nvGraphicFramePr>
        <p:xfrm>
          <a:off x="755650" y="3573463"/>
          <a:ext cx="6851650" cy="258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84" name="Visio" r:id="rId3" imgW="3233250" imgH="1218751" progId="Visio.Drawing.11">
                  <p:embed/>
                </p:oleObj>
              </mc:Choice>
              <mc:Fallback>
                <p:oleObj name="Visio" r:id="rId3" imgW="3233250" imgH="1218751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573463"/>
                        <a:ext cx="6851650" cy="258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83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4.5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设备分配</a:t>
            </a:r>
          </a:p>
        </p:txBody>
      </p:sp>
      <p:sp>
        <p:nvSpPr>
          <p:cNvPr id="969731" name="Rectangle 3"/>
          <p:cNvSpPr>
            <a:spLocks/>
          </p:cNvSpPr>
          <p:nvPr/>
        </p:nvSpPr>
        <p:spPr bwMode="auto">
          <a:xfrm>
            <a:off x="34925" y="1052513"/>
            <a:ext cx="9036050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设备分配中的数据结构（续）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控制器控制表（</a:t>
            </a:r>
            <a:r>
              <a:rPr kumimoji="0" lang="en-US" altLang="zh-CN" dirty="0">
                <a:ea typeface="楷体_GB2312" pitchFamily="49" charset="-122"/>
              </a:rPr>
              <a:t>COCT</a:t>
            </a:r>
            <a:r>
              <a:rPr kumimoji="0" lang="zh-CN" altLang="en-US" dirty="0">
                <a:ea typeface="楷体_GB2312" pitchFamily="49" charset="-122"/>
              </a:rPr>
              <a:t>，</a:t>
            </a:r>
            <a:r>
              <a:rPr kumimoji="0" lang="en-US" altLang="zh-CN" dirty="0">
                <a:ea typeface="楷体_GB2312" pitchFamily="49" charset="-122"/>
              </a:rPr>
              <a:t>Controller Control Table</a:t>
            </a:r>
            <a:r>
              <a:rPr kumimoji="0" lang="zh-CN" altLang="en-US" dirty="0">
                <a:ea typeface="楷体_GB2312" pitchFamily="49" charset="-122"/>
              </a:rPr>
              <a:t>）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与控制器一一对应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记录控制器的特性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与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通道</a:t>
            </a:r>
            <a:r>
              <a:rPr kumimoji="0" lang="zh-CN" altLang="en-US" dirty="0">
                <a:ea typeface="楷体_GB2312" pitchFamily="49" charset="-122"/>
              </a:rPr>
              <a:t>的连接情况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en-US" altLang="zh-CN" dirty="0">
              <a:ea typeface="黑体" pitchFamily="49" charset="-122"/>
            </a:endParaRPr>
          </a:p>
        </p:txBody>
      </p:sp>
      <p:graphicFrame>
        <p:nvGraphicFramePr>
          <p:cNvPr id="969735" name="Object 7"/>
          <p:cNvGraphicFramePr>
            <a:graphicFrameLocks noChangeAspect="1"/>
          </p:cNvGraphicFramePr>
          <p:nvPr/>
        </p:nvGraphicFramePr>
        <p:xfrm>
          <a:off x="2627313" y="3860800"/>
          <a:ext cx="3529012" cy="190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833" name="Visio" r:id="rId3" imgW="1405852" imgH="757704" progId="Visio.Drawing.11">
                  <p:embed/>
                </p:oleObj>
              </mc:Choice>
              <mc:Fallback>
                <p:oleObj name="Visio" r:id="rId3" imgW="1405852" imgH="757704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860800"/>
                        <a:ext cx="3529012" cy="190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96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4.5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设备分配</a:t>
            </a:r>
          </a:p>
        </p:txBody>
      </p:sp>
      <p:sp>
        <p:nvSpPr>
          <p:cNvPr id="972803" name="Rectangle 3"/>
          <p:cNvSpPr>
            <a:spLocks/>
          </p:cNvSpPr>
          <p:nvPr/>
        </p:nvSpPr>
        <p:spPr bwMode="auto">
          <a:xfrm>
            <a:off x="34925" y="1052513"/>
            <a:ext cx="9036050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设备分配中的数据结构（续）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通道控制表（</a:t>
            </a:r>
            <a:r>
              <a:rPr kumimoji="0" lang="en-US" altLang="zh-CN" dirty="0">
                <a:ea typeface="楷体_GB2312" pitchFamily="49" charset="-122"/>
              </a:rPr>
              <a:t>CHCT</a:t>
            </a:r>
            <a:r>
              <a:rPr kumimoji="0" lang="zh-CN" altLang="en-US" dirty="0">
                <a:ea typeface="楷体_GB2312" pitchFamily="49" charset="-122"/>
              </a:rPr>
              <a:t>，</a:t>
            </a:r>
            <a:r>
              <a:rPr kumimoji="0" lang="en-US" altLang="zh-CN" dirty="0">
                <a:ea typeface="楷体_GB2312" pitchFamily="49" charset="-122"/>
              </a:rPr>
              <a:t>Channel Control Table</a:t>
            </a:r>
            <a:r>
              <a:rPr kumimoji="0" lang="zh-CN" altLang="en-US" dirty="0">
                <a:ea typeface="楷体_GB2312" pitchFamily="49" charset="-122"/>
              </a:rPr>
              <a:t>）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与通道一一对应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记录通道的特性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en-US" altLang="zh-CN" dirty="0">
              <a:ea typeface="黑体" pitchFamily="49" charset="-122"/>
            </a:endParaRPr>
          </a:p>
        </p:txBody>
      </p:sp>
      <p:graphicFrame>
        <p:nvGraphicFramePr>
          <p:cNvPr id="972807" name="Object 7"/>
          <p:cNvGraphicFramePr>
            <a:graphicFrameLocks noChangeAspect="1"/>
          </p:cNvGraphicFramePr>
          <p:nvPr/>
        </p:nvGraphicFramePr>
        <p:xfrm>
          <a:off x="2124075" y="3429000"/>
          <a:ext cx="4375150" cy="235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05" name="Visio" r:id="rId3" imgW="1405852" imgH="757704" progId="Visio.Drawing.11">
                  <p:embed/>
                </p:oleObj>
              </mc:Choice>
              <mc:Fallback>
                <p:oleObj name="Visio" r:id="rId3" imgW="1405852" imgH="757704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429000"/>
                        <a:ext cx="4375150" cy="235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7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7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7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7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7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7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97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4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4.5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设备分配</a:t>
            </a:r>
          </a:p>
        </p:txBody>
      </p:sp>
      <p:sp>
        <p:nvSpPr>
          <p:cNvPr id="970755" name="Rectangle 3"/>
          <p:cNvSpPr>
            <a:spLocks/>
          </p:cNvSpPr>
          <p:nvPr/>
        </p:nvSpPr>
        <p:spPr bwMode="auto">
          <a:xfrm>
            <a:off x="34925" y="1052513"/>
            <a:ext cx="9036050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设备分配中的数据结构（续）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系统设备表（</a:t>
            </a:r>
            <a:r>
              <a:rPr kumimoji="0" lang="en-US" altLang="zh-CN" dirty="0">
                <a:ea typeface="楷体_GB2312" pitchFamily="49" charset="-122"/>
              </a:rPr>
              <a:t>SDT</a:t>
            </a:r>
            <a:r>
              <a:rPr kumimoji="0" lang="zh-CN" altLang="en-US" dirty="0">
                <a:ea typeface="楷体_GB2312" pitchFamily="49" charset="-122"/>
              </a:rPr>
              <a:t>，</a:t>
            </a:r>
            <a:r>
              <a:rPr kumimoji="0" lang="en-US" altLang="zh-CN" dirty="0">
                <a:ea typeface="楷体_GB2312" pitchFamily="49" charset="-122"/>
              </a:rPr>
              <a:t>System Device Table</a:t>
            </a:r>
            <a:r>
              <a:rPr kumimoji="0" lang="zh-CN" altLang="en-US" dirty="0">
                <a:ea typeface="楷体_GB2312" pitchFamily="49" charset="-122"/>
              </a:rPr>
              <a:t>）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整个系统一张</a:t>
            </a:r>
            <a:r>
              <a:rPr kumimoji="0" lang="zh-CN" altLang="en-US" dirty="0">
                <a:ea typeface="楷体_GB2312" pitchFamily="49" charset="-122"/>
              </a:rPr>
              <a:t>系统设备表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每个物理设备占一个表目</a:t>
            </a:r>
          </a:p>
          <a:p>
            <a:pPr marL="1143000" lvl="2" indent="-2286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记录设备属性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en-US" altLang="zh-CN" dirty="0">
              <a:ea typeface="黑体" pitchFamily="49" charset="-122"/>
            </a:endParaRPr>
          </a:p>
        </p:txBody>
      </p:sp>
      <p:graphicFrame>
        <p:nvGraphicFramePr>
          <p:cNvPr id="970759" name="Object 7"/>
          <p:cNvGraphicFramePr>
            <a:graphicFrameLocks noChangeAspect="1"/>
          </p:cNvGraphicFramePr>
          <p:nvPr/>
        </p:nvGraphicFramePr>
        <p:xfrm>
          <a:off x="2339975" y="3860800"/>
          <a:ext cx="4321175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857" name="Visio" r:id="rId3" imgW="2053710" imgH="916964" progId="Visio.Drawing.11">
                  <p:embed/>
                </p:oleObj>
              </mc:Choice>
              <mc:Fallback>
                <p:oleObj name="Visio" r:id="rId3" imgW="2053710" imgH="916964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860800"/>
                        <a:ext cx="4321175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7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7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7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7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7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7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7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7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97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979" name="Text Box 3"/>
          <p:cNvSpPr txBox="1">
            <a:spLocks noChangeArrowheads="1"/>
          </p:cNvSpPr>
          <p:nvPr/>
        </p:nvSpPr>
        <p:spPr bwMode="auto">
          <a:xfrm>
            <a:off x="825500" y="333375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latin typeface="Arial" pitchFamily="34" charset="0"/>
                <a:ea typeface="黑体" pitchFamily="49" charset="-122"/>
              </a:rPr>
              <a:t>系统设备表</a:t>
            </a:r>
          </a:p>
        </p:txBody>
      </p:sp>
      <p:graphicFrame>
        <p:nvGraphicFramePr>
          <p:cNvPr id="476164" name="Group 4"/>
          <p:cNvGraphicFramePr>
            <a:graphicFrameLocks noGrp="1"/>
          </p:cNvGraphicFramePr>
          <p:nvPr/>
        </p:nvGraphicFramePr>
        <p:xfrm>
          <a:off x="1054100" y="866775"/>
          <a:ext cx="1143000" cy="1752600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表项1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表项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7062" name="Group 166"/>
          <p:cNvGraphicFramePr>
            <a:graphicFrameLocks noGrp="1"/>
          </p:cNvGraphicFramePr>
          <p:nvPr/>
        </p:nvGraphicFramePr>
        <p:xfrm>
          <a:off x="4025900" y="561975"/>
          <a:ext cx="2667000" cy="1988820"/>
        </p:xfrm>
        <a:graphic>
          <a:graphicData uri="http://schemas.openxmlformats.org/drawingml/2006/table">
            <a:tbl>
              <a:tblPr/>
              <a:tblGrid>
                <a:gridCol w="2667000"/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设备类型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设备标识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驱动程序入口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DCT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指针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…….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77004" name="Line 28"/>
          <p:cNvSpPr>
            <a:spLocks noChangeShapeType="1"/>
          </p:cNvSpPr>
          <p:nvPr/>
        </p:nvSpPr>
        <p:spPr bwMode="auto">
          <a:xfrm flipV="1">
            <a:off x="2197100" y="561975"/>
            <a:ext cx="1828800" cy="1262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7005" name="Text Box 30"/>
          <p:cNvSpPr txBox="1">
            <a:spLocks noChangeArrowheads="1"/>
          </p:cNvSpPr>
          <p:nvPr/>
        </p:nvSpPr>
        <p:spPr bwMode="auto">
          <a:xfrm>
            <a:off x="292100" y="320675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latin typeface="Arial" pitchFamily="34" charset="0"/>
                <a:ea typeface="黑体" pitchFamily="49" charset="-122"/>
              </a:rPr>
              <a:t>设备控制表（</a:t>
            </a:r>
            <a:r>
              <a:rPr lang="en-US" altLang="zh-CN">
                <a:latin typeface="Arial" pitchFamily="34" charset="0"/>
                <a:ea typeface="黑体" pitchFamily="49" charset="-122"/>
              </a:rPr>
              <a:t>DCT</a:t>
            </a:r>
            <a:r>
              <a:rPr lang="zh-CN" altLang="en-US">
                <a:latin typeface="Arial" pitchFamily="34" charset="0"/>
                <a:ea typeface="黑体" pitchFamily="49" charset="-122"/>
              </a:rPr>
              <a:t>）</a:t>
            </a:r>
          </a:p>
        </p:txBody>
      </p:sp>
      <p:graphicFrame>
        <p:nvGraphicFramePr>
          <p:cNvPr id="977065" name="Group 169"/>
          <p:cNvGraphicFramePr>
            <a:graphicFrameLocks noGrp="1"/>
          </p:cNvGraphicFramePr>
          <p:nvPr/>
        </p:nvGraphicFramePr>
        <p:xfrm>
          <a:off x="444500" y="3740150"/>
          <a:ext cx="2362200" cy="2413318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设备类型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设备标识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设备忙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闲标记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COCT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指针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设备等待队列首指针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77022" name="Text Box 47"/>
          <p:cNvSpPr txBox="1">
            <a:spLocks noChangeArrowheads="1"/>
          </p:cNvSpPr>
          <p:nvPr/>
        </p:nvSpPr>
        <p:spPr bwMode="auto">
          <a:xfrm>
            <a:off x="3216275" y="320675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latin typeface="Arial" pitchFamily="34" charset="0"/>
                <a:ea typeface="黑体" pitchFamily="49" charset="-122"/>
              </a:rPr>
              <a:t>控制器控制表</a:t>
            </a:r>
            <a:r>
              <a:rPr lang="en-US" altLang="zh-CN">
                <a:latin typeface="Arial" pitchFamily="34" charset="0"/>
                <a:ea typeface="黑体" pitchFamily="49" charset="-122"/>
              </a:rPr>
              <a:t>COCT</a:t>
            </a:r>
          </a:p>
        </p:txBody>
      </p:sp>
      <p:graphicFrame>
        <p:nvGraphicFramePr>
          <p:cNvPr id="977069" name="Group 173"/>
          <p:cNvGraphicFramePr>
            <a:graphicFrameLocks noGrp="1"/>
          </p:cNvGraphicFramePr>
          <p:nvPr/>
        </p:nvGraphicFramePr>
        <p:xfrm>
          <a:off x="3340100" y="3740150"/>
          <a:ext cx="2779713" cy="2089787"/>
        </p:xfrm>
        <a:graphic>
          <a:graphicData uri="http://schemas.openxmlformats.org/drawingml/2006/table">
            <a:tbl>
              <a:tblPr/>
              <a:tblGrid>
                <a:gridCol w="2779713"/>
              </a:tblGrid>
              <a:tr h="477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控制器标识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控制器忙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闲标记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CHCT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指针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控制器等待队列首指针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77037" name="Text Box 62"/>
          <p:cNvSpPr txBox="1">
            <a:spLocks noChangeArrowheads="1"/>
          </p:cNvSpPr>
          <p:nvPr/>
        </p:nvSpPr>
        <p:spPr bwMode="auto">
          <a:xfrm>
            <a:off x="6480175" y="3228975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latin typeface="Arial" pitchFamily="34" charset="0"/>
                <a:ea typeface="黑体" pitchFamily="49" charset="-122"/>
              </a:rPr>
              <a:t>通道控制表</a:t>
            </a:r>
            <a:r>
              <a:rPr lang="en-US" altLang="zh-CN">
                <a:latin typeface="Arial" pitchFamily="34" charset="0"/>
                <a:ea typeface="黑体" pitchFamily="49" charset="-122"/>
              </a:rPr>
              <a:t>CHCT</a:t>
            </a:r>
          </a:p>
        </p:txBody>
      </p:sp>
      <p:graphicFrame>
        <p:nvGraphicFramePr>
          <p:cNvPr id="977076" name="Group 180"/>
          <p:cNvGraphicFramePr>
            <a:graphicFrameLocks noGrp="1"/>
          </p:cNvGraphicFramePr>
          <p:nvPr/>
        </p:nvGraphicFramePr>
        <p:xfrm>
          <a:off x="6616700" y="3740150"/>
          <a:ext cx="2311400" cy="1714502"/>
        </p:xfrm>
        <a:graphic>
          <a:graphicData uri="http://schemas.openxmlformats.org/drawingml/2006/table">
            <a:tbl>
              <a:tblPr/>
              <a:tblGrid>
                <a:gridCol w="2311400"/>
              </a:tblGrid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通道标识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通道忙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闲标记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通道等待队列首指针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77052" name="Freeform 77"/>
          <p:cNvSpPr>
            <a:spLocks/>
          </p:cNvSpPr>
          <p:nvPr/>
        </p:nvSpPr>
        <p:spPr bwMode="auto">
          <a:xfrm>
            <a:off x="179388" y="1989138"/>
            <a:ext cx="6840537" cy="2374900"/>
          </a:xfrm>
          <a:custGeom>
            <a:avLst/>
            <a:gdLst>
              <a:gd name="T0" fmla="*/ 6202361 w 4272"/>
              <a:gd name="T1" fmla="*/ 0 h 883"/>
              <a:gd name="T2" fmla="*/ 6384924 w 4272"/>
              <a:gd name="T3" fmla="*/ 39498 h 883"/>
              <a:gd name="T4" fmla="*/ 6476999 w 4272"/>
              <a:gd name="T5" fmla="*/ 78996 h 883"/>
              <a:gd name="T6" fmla="*/ 6781800 w 4272"/>
              <a:gd name="T7" fmla="*/ 139283 h 883"/>
              <a:gd name="T8" fmla="*/ 6781800 w 4272"/>
              <a:gd name="T9" fmla="*/ 737992 h 883"/>
              <a:gd name="T10" fmla="*/ 0 w 4272"/>
              <a:gd name="T11" fmla="*/ 937561 h 883"/>
              <a:gd name="T12" fmla="*/ 0 w 4272"/>
              <a:gd name="T13" fmla="*/ 1835624 h 883"/>
              <a:gd name="T14" fmla="*/ 304800 w 4272"/>
              <a:gd name="T15" fmla="*/ 1835624 h 88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272"/>
              <a:gd name="T25" fmla="*/ 0 h 883"/>
              <a:gd name="T26" fmla="*/ 4272 w 4272"/>
              <a:gd name="T27" fmla="*/ 883 h 88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272" h="883">
                <a:moveTo>
                  <a:pt x="3907" y="0"/>
                </a:moveTo>
                <a:cubicBezTo>
                  <a:pt x="3945" y="7"/>
                  <a:pt x="3984" y="10"/>
                  <a:pt x="4022" y="19"/>
                </a:cubicBezTo>
                <a:cubicBezTo>
                  <a:pt x="4042" y="24"/>
                  <a:pt x="4066" y="30"/>
                  <a:pt x="4080" y="38"/>
                </a:cubicBezTo>
                <a:lnTo>
                  <a:pt x="4272" y="67"/>
                </a:lnTo>
                <a:lnTo>
                  <a:pt x="4272" y="355"/>
                </a:lnTo>
                <a:lnTo>
                  <a:pt x="0" y="451"/>
                </a:lnTo>
                <a:lnTo>
                  <a:pt x="0" y="883"/>
                </a:lnTo>
                <a:lnTo>
                  <a:pt x="192" y="883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7053" name="Line 78"/>
          <p:cNvSpPr>
            <a:spLocks noChangeShapeType="1"/>
          </p:cNvSpPr>
          <p:nvPr/>
        </p:nvSpPr>
        <p:spPr bwMode="auto">
          <a:xfrm flipV="1">
            <a:off x="2735263" y="4030663"/>
            <a:ext cx="720725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7054" name="Line 79"/>
          <p:cNvSpPr>
            <a:spLocks noChangeShapeType="1"/>
          </p:cNvSpPr>
          <p:nvPr/>
        </p:nvSpPr>
        <p:spPr bwMode="auto">
          <a:xfrm flipV="1">
            <a:off x="6264275" y="4030663"/>
            <a:ext cx="431800" cy="930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7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7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7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97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7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7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97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97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97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97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97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97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97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79" grpId="0"/>
      <p:bldP spid="977004" grpId="0" animBg="1"/>
      <p:bldP spid="977005" grpId="0"/>
      <p:bldP spid="977022" grpId="0"/>
      <p:bldP spid="977037" grpId="0"/>
      <p:bldP spid="977052" grpId="0" animBg="1"/>
      <p:bldP spid="977053" grpId="0" animBg="1"/>
      <p:bldP spid="97705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6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4.5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设备分配</a:t>
            </a:r>
          </a:p>
        </p:txBody>
      </p:sp>
      <p:sp>
        <p:nvSpPr>
          <p:cNvPr id="978947" name="Rectangle 3"/>
          <p:cNvSpPr>
            <a:spLocks/>
          </p:cNvSpPr>
          <p:nvPr/>
        </p:nvSpPr>
        <p:spPr bwMode="auto">
          <a:xfrm>
            <a:off x="34925" y="1052513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设备分配时的考虑因素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设备的固有属性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设备分配算法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设备分配时的安全性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设备独立性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en-US" altLang="zh-CN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7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7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7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7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7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7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7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7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4.1 I/O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系统</a:t>
            </a:r>
          </a:p>
        </p:txBody>
      </p:sp>
      <p:sp>
        <p:nvSpPr>
          <p:cNvPr id="765955" name="Rectangle 3"/>
          <p:cNvSpPr>
            <a:spLocks/>
          </p:cNvSpPr>
          <p:nvPr/>
        </p:nvSpPr>
        <p:spPr bwMode="auto">
          <a:xfrm>
            <a:off x="36513" y="1092200"/>
            <a:ext cx="89281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设备与控制器之间的接口</a:t>
            </a:r>
            <a:endParaRPr kumimoji="0" lang="zh-CN" altLang="en-US" dirty="0">
              <a:ea typeface="楷体_GB2312" pitchFamily="49" charset="-122"/>
            </a:endParaRP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   设备并不是直接与</a:t>
            </a:r>
            <a:r>
              <a:rPr kumimoji="0" lang="en-US" altLang="zh-CN" b="1" dirty="0">
                <a:solidFill>
                  <a:srgbClr val="FF0000"/>
                </a:solidFill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进行通信，而是与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设备控制器</a:t>
            </a:r>
            <a:r>
              <a:rPr kumimoji="0" lang="zh-CN" altLang="en-US" dirty="0">
                <a:ea typeface="楷体_GB2312" pitchFamily="49" charset="-122"/>
              </a:rPr>
              <a:t>通信。在设备与设备控制器的接口中有三种类型的信号，各对应一条信号线。 </a:t>
            </a:r>
          </a:p>
        </p:txBody>
      </p:sp>
      <p:graphicFrame>
        <p:nvGraphicFramePr>
          <p:cNvPr id="765958" name="Object 6"/>
          <p:cNvGraphicFramePr>
            <a:graphicFrameLocks noChangeAspect="1"/>
          </p:cNvGraphicFramePr>
          <p:nvPr/>
        </p:nvGraphicFramePr>
        <p:xfrm>
          <a:off x="468313" y="2922588"/>
          <a:ext cx="792480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056" name="Visio" r:id="rId3" imgW="2873070" imgH="893104" progId="Visio.Drawing.11">
                  <p:embed/>
                </p:oleObj>
              </mc:Choice>
              <mc:Fallback>
                <p:oleObj name="Visio" r:id="rId3" imgW="2873070" imgH="893104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922588"/>
                        <a:ext cx="7924800" cy="245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6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6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4.5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设备分配</a:t>
            </a:r>
          </a:p>
        </p:txBody>
      </p:sp>
      <p:sp>
        <p:nvSpPr>
          <p:cNvPr id="979971" name="Rectangle 3"/>
          <p:cNvSpPr>
            <a:spLocks/>
          </p:cNvSpPr>
          <p:nvPr/>
        </p:nvSpPr>
        <p:spPr bwMode="auto">
          <a:xfrm>
            <a:off x="34925" y="1052513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设备的固有属性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独占设备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临界资源，需采用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独享</a:t>
            </a:r>
            <a:r>
              <a:rPr kumimoji="0" lang="zh-CN" altLang="en-US" dirty="0">
                <a:ea typeface="楷体_GB2312" pitchFamily="49" charset="-122"/>
              </a:rPr>
              <a:t>分配策略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共享设备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可同时分配给多个进程，但需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合理调度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虚拟设备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sz="2000" dirty="0">
                <a:ea typeface="楷体_GB2312" pitchFamily="49" charset="-122"/>
              </a:rPr>
              <a:t>              </a:t>
            </a:r>
            <a:r>
              <a:rPr kumimoji="0" lang="zh-CN" altLang="en-US" dirty="0">
                <a:ea typeface="楷体_GB2312" pitchFamily="49" charset="-122"/>
              </a:rPr>
              <a:t>由于可虚拟设备是指</a:t>
            </a:r>
            <a:r>
              <a:rPr kumimoji="0" lang="zh-CN" altLang="en-US" b="1" dirty="0">
                <a:solidFill>
                  <a:schemeClr val="hlink"/>
                </a:solidFill>
                <a:ea typeface="楷体_GB2312" pitchFamily="49" charset="-122"/>
              </a:rPr>
              <a:t>一台物理设备</a:t>
            </a:r>
            <a:r>
              <a:rPr kumimoji="0" lang="zh-CN" altLang="en-US" dirty="0">
                <a:ea typeface="楷体_GB2312" pitchFamily="49" charset="-122"/>
              </a:rPr>
              <a:t>在采用虚拟技术后，可变成</a:t>
            </a:r>
            <a:r>
              <a:rPr kumimoji="0" lang="zh-CN" altLang="en-US" b="1" dirty="0">
                <a:solidFill>
                  <a:schemeClr val="hlink"/>
                </a:solidFill>
                <a:ea typeface="楷体_GB2312" pitchFamily="49" charset="-122"/>
              </a:rPr>
              <a:t>多台逻辑上的所谓虚拟设备</a:t>
            </a:r>
            <a:r>
              <a:rPr kumimoji="0" lang="zh-CN" altLang="en-US" dirty="0">
                <a:ea typeface="楷体_GB2312" pitchFamily="49" charset="-122"/>
              </a:rPr>
              <a:t>，因而说，一台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可虚拟设备是可共享的设备</a:t>
            </a:r>
            <a:r>
              <a:rPr kumimoji="0" lang="zh-CN" altLang="en-US" dirty="0">
                <a:ea typeface="楷体_GB2312" pitchFamily="49" charset="-122"/>
              </a:rPr>
              <a:t>，可以将它同时分配给多个进程使用，并对这些访问该</a:t>
            </a:r>
            <a:r>
              <a:rPr kumimoji="0" lang="en-US" altLang="zh-CN" dirty="0">
                <a:ea typeface="楷体_GB2312" pitchFamily="49" charset="-122"/>
              </a:rPr>
              <a:t>(</a:t>
            </a:r>
            <a:r>
              <a:rPr kumimoji="0" lang="zh-CN" altLang="en-US" dirty="0">
                <a:ea typeface="楷体_GB2312" pitchFamily="49" charset="-122"/>
              </a:rPr>
              <a:t>物理</a:t>
            </a:r>
            <a:r>
              <a:rPr kumimoji="0" lang="en-US" altLang="zh-CN" dirty="0">
                <a:ea typeface="楷体_GB2312" pitchFamily="49" charset="-122"/>
              </a:rPr>
              <a:t>)</a:t>
            </a:r>
            <a:r>
              <a:rPr kumimoji="0" lang="zh-CN" altLang="en-US" dirty="0">
                <a:ea typeface="楷体_GB2312" pitchFamily="49" charset="-122"/>
              </a:rPr>
              <a:t>设备的先后次序进行控制。</a:t>
            </a:r>
            <a:endParaRPr kumimoji="0" lang="zh-CN" altLang="en-US" sz="2000" dirty="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7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7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97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7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7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97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4.5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设备分配</a:t>
            </a:r>
          </a:p>
        </p:txBody>
      </p:sp>
      <p:sp>
        <p:nvSpPr>
          <p:cNvPr id="840707" name="Rectangle 3"/>
          <p:cNvSpPr>
            <a:spLocks/>
          </p:cNvSpPr>
          <p:nvPr/>
        </p:nvSpPr>
        <p:spPr bwMode="auto">
          <a:xfrm>
            <a:off x="107950" y="1052513"/>
            <a:ext cx="903605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设备分配算法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先来先服务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 当有多个进程对同一设备提出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请求时，根据诸进程对某设备提出请求的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先后次序</a:t>
            </a:r>
            <a:r>
              <a:rPr kumimoji="0" lang="zh-CN" altLang="en-US" dirty="0">
                <a:ea typeface="楷体_GB2312" pitchFamily="49" charset="-122"/>
              </a:rPr>
              <a:t>，将这些进程排成一个设备请求队列，设备分配程序总是把设备首先分配给队首进程。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优先级高者优先</a:t>
            </a:r>
          </a:p>
          <a:p>
            <a:pPr marL="742950" lvl="1" indent="-28575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 在进程调度中的这种策略，是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优先权高</a:t>
            </a:r>
            <a:r>
              <a:rPr kumimoji="0" lang="zh-CN" altLang="en-US" dirty="0">
                <a:ea typeface="楷体_GB2312" pitchFamily="49" charset="-122"/>
              </a:rPr>
              <a:t>的进程优先获得处理机。如果对这种高优先权进程所提出的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请求也赋予高优先权，显然有助于这种进程尽快完成。</a:t>
            </a:r>
          </a:p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Ø"/>
            </a:pPr>
            <a:endParaRPr kumimoji="0" lang="en-US" altLang="zh-CN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4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4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4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4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4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4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4.5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设备分配</a:t>
            </a:r>
          </a:p>
        </p:txBody>
      </p:sp>
      <p:sp>
        <p:nvSpPr>
          <p:cNvPr id="841731" name="Rectangle 3"/>
          <p:cNvSpPr>
            <a:spLocks/>
          </p:cNvSpPr>
          <p:nvPr/>
        </p:nvSpPr>
        <p:spPr bwMode="auto">
          <a:xfrm>
            <a:off x="34925" y="1052513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设备分配中的安全性</a:t>
            </a: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安全分配方式</a:t>
            </a:r>
          </a:p>
          <a:p>
            <a:pPr marL="1143000" lvl="2" indent="-22860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当进程发出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请求后，便进入阻塞状态，直到其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操作完成时才被唤醒。</a:t>
            </a:r>
          </a:p>
          <a:p>
            <a:pPr marL="1143000" lvl="2" indent="-22860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摒弃了造成死锁的四个必要条件之一的“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请求和保持</a:t>
            </a:r>
            <a:r>
              <a:rPr kumimoji="0" lang="zh-CN" altLang="en-US" dirty="0">
                <a:ea typeface="楷体_GB2312" pitchFamily="49" charset="-122"/>
              </a:rPr>
              <a:t>”条件，从而使设备分配是安全的。</a:t>
            </a:r>
          </a:p>
          <a:p>
            <a:pPr marL="1143000" lvl="2" indent="-22860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缺点是进程进展缓慢，即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与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设备是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串行</a:t>
            </a:r>
            <a:r>
              <a:rPr kumimoji="0" lang="zh-CN" altLang="en-US" dirty="0">
                <a:ea typeface="楷体_GB2312" pitchFamily="49" charset="-122"/>
              </a:rPr>
              <a:t>工作的。</a:t>
            </a: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不安全分配方式</a:t>
            </a:r>
          </a:p>
          <a:p>
            <a:pPr marL="1143000" lvl="2" indent="-22860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进程在发出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请求后仍继续运行，需要时又发出第二个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请求、 第三个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请求等。仅当进程所请求的设备已被另一进程占用时，请求进程才进入阻塞状态。</a:t>
            </a:r>
          </a:p>
          <a:p>
            <a:pPr marL="1143000" lvl="2" indent="-22860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u"/>
            </a:pPr>
            <a:r>
              <a:rPr kumimoji="0" lang="zh-CN" altLang="en-US" dirty="0">
                <a:ea typeface="楷体_GB2312" pitchFamily="49" charset="-122"/>
              </a:rPr>
              <a:t>可能造成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死锁</a:t>
            </a:r>
            <a:r>
              <a:rPr kumimoji="0" lang="zh-CN" altLang="en-US" dirty="0">
                <a:ea typeface="楷体_GB2312" pitchFamily="49" charset="-122"/>
              </a:rPr>
              <a:t>，需增加分配安全性检查功能。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4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4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4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4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4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4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4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4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84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84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84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84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84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84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4.5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设备分配</a:t>
            </a:r>
          </a:p>
        </p:txBody>
      </p:sp>
      <p:sp>
        <p:nvSpPr>
          <p:cNvPr id="980995" name="Rectangle 3"/>
          <p:cNvSpPr>
            <a:spLocks/>
          </p:cNvSpPr>
          <p:nvPr/>
        </p:nvSpPr>
        <p:spPr bwMode="auto">
          <a:xfrm>
            <a:off x="34925" y="1052513"/>
            <a:ext cx="91090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设备分配步骤</a:t>
            </a: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kumimoji="0" lang="zh-CN" altLang="en-US" dirty="0" smtClean="0">
                <a:ea typeface="楷体_GB2312" pitchFamily="49" charset="-122"/>
              </a:rPr>
              <a:t>根据</a:t>
            </a:r>
            <a:r>
              <a:rPr kumimoji="0" lang="en-US" altLang="zh-CN" dirty="0" smtClean="0">
                <a:ea typeface="楷体_GB2312" pitchFamily="49" charset="-122"/>
              </a:rPr>
              <a:t>I/O</a:t>
            </a:r>
            <a:r>
              <a:rPr kumimoji="0" lang="zh-CN" altLang="en-US" dirty="0" smtClean="0">
                <a:ea typeface="楷体_GB2312" pitchFamily="49" charset="-122"/>
              </a:rPr>
              <a:t>请求中的</a:t>
            </a:r>
            <a:r>
              <a:rPr kumimoji="0"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物理设备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名</a:t>
            </a:r>
            <a:r>
              <a:rPr kumimoji="0" lang="zh-CN" altLang="en-US" dirty="0">
                <a:ea typeface="楷体_GB2312" pitchFamily="49" charset="-122"/>
              </a:rPr>
              <a:t>查找</a:t>
            </a:r>
            <a:r>
              <a:rPr kumimoji="0" lang="en-US" altLang="zh-CN" dirty="0">
                <a:ea typeface="楷体_GB2312" pitchFamily="49" charset="-122"/>
              </a:rPr>
              <a:t>SDT</a:t>
            </a:r>
            <a:r>
              <a:rPr kumimoji="0" lang="zh-CN" altLang="en-US" dirty="0">
                <a:ea typeface="楷体_GB2312" pitchFamily="49" charset="-122"/>
              </a:rPr>
              <a:t>，分配</a:t>
            </a:r>
            <a:r>
              <a:rPr kumimoji="0" lang="zh-CN" altLang="en-US" b="1" dirty="0">
                <a:solidFill>
                  <a:schemeClr val="hlink"/>
                </a:solidFill>
                <a:ea typeface="楷体_GB2312" pitchFamily="49" charset="-122"/>
              </a:rPr>
              <a:t>物理</a:t>
            </a:r>
            <a:r>
              <a:rPr kumimoji="0" lang="zh-CN" altLang="en-US" b="1" dirty="0" smtClean="0">
                <a:solidFill>
                  <a:schemeClr val="hlink"/>
                </a:solidFill>
                <a:ea typeface="楷体_GB2312" pitchFamily="49" charset="-122"/>
              </a:rPr>
              <a:t>设备</a:t>
            </a:r>
            <a:endParaRPr kumimoji="0" lang="zh-CN" altLang="en-US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kumimoji="0" lang="zh-CN" altLang="en-US" dirty="0">
                <a:ea typeface="楷体_GB2312" pitchFamily="49" charset="-122"/>
              </a:rPr>
              <a:t>           查找第一个该类设备的</a:t>
            </a:r>
            <a:r>
              <a:rPr kumimoji="0" lang="en-US" altLang="zh-CN" dirty="0">
                <a:ea typeface="楷体_GB2312" pitchFamily="49" charset="-122"/>
              </a:rPr>
              <a:t>DCT</a:t>
            </a:r>
            <a:r>
              <a:rPr kumimoji="0" lang="zh-CN" altLang="en-US" dirty="0">
                <a:ea typeface="楷体_GB2312" pitchFamily="49" charset="-122"/>
              </a:rPr>
              <a:t>。若该设备忙，又查找第二个该类设备的</a:t>
            </a:r>
            <a:r>
              <a:rPr kumimoji="0" lang="en-US" altLang="zh-CN" dirty="0">
                <a:ea typeface="楷体_GB2312" pitchFamily="49" charset="-122"/>
              </a:rPr>
              <a:t>DCT</a:t>
            </a:r>
            <a:r>
              <a:rPr kumimoji="0" lang="zh-CN" altLang="en-US" dirty="0">
                <a:ea typeface="楷体_GB2312" pitchFamily="49" charset="-122"/>
              </a:rPr>
              <a:t>，仅当所有该类设备都忙时，才把进程挂在该类设备的等待队列上；而只要有一个该类设备可用，系统便进一步计算分配该设备的安全性。若安全，则分配；否则，则放入该类设备的等待队列上</a:t>
            </a: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根据分配设备的</a:t>
            </a:r>
            <a:r>
              <a:rPr kumimoji="0" lang="en-US" altLang="zh-CN" dirty="0">
                <a:ea typeface="楷体_GB2312" pitchFamily="49" charset="-122"/>
              </a:rPr>
              <a:t>DCT</a:t>
            </a:r>
            <a:r>
              <a:rPr kumimoji="0" lang="zh-CN" altLang="en-US" dirty="0">
                <a:ea typeface="楷体_GB2312" pitchFamily="49" charset="-122"/>
              </a:rPr>
              <a:t>表，查找该设备的</a:t>
            </a:r>
            <a:r>
              <a:rPr kumimoji="0" lang="en-US" altLang="zh-CN" dirty="0">
                <a:ea typeface="楷体_GB2312" pitchFamily="49" charset="-122"/>
              </a:rPr>
              <a:t>COCT</a:t>
            </a:r>
            <a:r>
              <a:rPr kumimoji="0" lang="zh-CN" altLang="en-US" dirty="0">
                <a:ea typeface="楷体_GB2312" pitchFamily="49" charset="-122"/>
              </a:rPr>
              <a:t>，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分配控制器</a:t>
            </a:r>
          </a:p>
          <a:p>
            <a:pPr marL="742950" lvl="1" indent="-285750" algn="l">
              <a:spcBef>
                <a:spcPct val="20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根据分配控制器的 </a:t>
            </a:r>
            <a:r>
              <a:rPr kumimoji="0" lang="en-US" altLang="zh-CN" dirty="0">
                <a:ea typeface="楷体_GB2312" pitchFamily="49" charset="-122"/>
              </a:rPr>
              <a:t>COCT</a:t>
            </a:r>
            <a:r>
              <a:rPr kumimoji="0" lang="zh-CN" altLang="en-US" dirty="0">
                <a:ea typeface="楷体_GB2312" pitchFamily="49" charset="-122"/>
              </a:rPr>
              <a:t>，查找该设备的</a:t>
            </a:r>
            <a:r>
              <a:rPr kumimoji="0" lang="en-US" altLang="zh-CN" dirty="0">
                <a:ea typeface="楷体_GB2312" pitchFamily="49" charset="-122"/>
              </a:rPr>
              <a:t>CHCT</a:t>
            </a:r>
            <a:r>
              <a:rPr kumimoji="0" lang="zh-CN" altLang="en-US" dirty="0">
                <a:ea typeface="楷体_GB2312" pitchFamily="49" charset="-122"/>
              </a:rPr>
              <a:t>，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分配</a:t>
            </a:r>
            <a:r>
              <a:rPr kumimoji="0"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通道</a:t>
            </a:r>
            <a:endParaRPr kumimoji="0" lang="en-US" altLang="zh-CN" b="1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 lvl="1">
              <a:spcBef>
                <a:spcPct val="20000"/>
              </a:spcBef>
              <a:spcAft>
                <a:spcPct val="5000"/>
              </a:spcAft>
            </a:pPr>
            <a:r>
              <a:rPr kumimoji="0" lang="zh-CN" altLang="en-US" b="1" dirty="0">
                <a:ea typeface="楷体_GB2312" pitchFamily="49" charset="-122"/>
              </a:rPr>
              <a:t>如何实现设备的独立性？</a:t>
            </a:r>
            <a:endParaRPr kumimoji="0" lang="en-US" altLang="zh-CN" b="1" dirty="0">
              <a:ea typeface="楷体_GB2312" pitchFamily="49" charset="-122"/>
            </a:endParaRPr>
          </a:p>
          <a:p>
            <a:pPr lvl="1">
              <a:spcBef>
                <a:spcPct val="20000"/>
              </a:spcBef>
              <a:spcAft>
                <a:spcPct val="5000"/>
              </a:spcAft>
            </a:pPr>
            <a:r>
              <a:rPr kumimoji="0"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使用逻辑设备名请求</a:t>
            </a:r>
            <a:r>
              <a:rPr kumimoji="0" lang="en-US" altLang="zh-CN" b="1" dirty="0" smtClean="0">
                <a:solidFill>
                  <a:srgbClr val="FF0000"/>
                </a:solidFill>
                <a:ea typeface="楷体_GB2312" pitchFamily="49" charset="-122"/>
              </a:rPr>
              <a:t>I/O</a:t>
            </a:r>
            <a:r>
              <a:rPr kumimoji="0"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，</a:t>
            </a:r>
            <a:r>
              <a:rPr kumimoji="0" lang="en-US" altLang="zh-CN" b="1" dirty="0" smtClean="0">
                <a:solidFill>
                  <a:srgbClr val="FF0000"/>
                </a:solidFill>
                <a:ea typeface="楷体_GB2312" pitchFamily="49" charset="-122"/>
              </a:rPr>
              <a:t>LUT</a:t>
            </a:r>
          </a:p>
          <a:p>
            <a:pPr lvl="1">
              <a:spcBef>
                <a:spcPct val="20000"/>
              </a:spcBef>
              <a:spcAft>
                <a:spcPct val="5000"/>
              </a:spcAft>
            </a:pPr>
            <a:endParaRPr kumimoji="0" lang="en-US" altLang="zh-CN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8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8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8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8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8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8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8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8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8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8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98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4.5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设备分配</a:t>
            </a:r>
          </a:p>
        </p:txBody>
      </p:sp>
      <p:sp>
        <p:nvSpPr>
          <p:cNvPr id="1028099" name="Rectangle 3"/>
          <p:cNvSpPr>
            <a:spLocks/>
          </p:cNvSpPr>
          <p:nvPr/>
        </p:nvSpPr>
        <p:spPr bwMode="auto">
          <a:xfrm>
            <a:off x="96838" y="1092200"/>
            <a:ext cx="9047162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kumimoji="0" lang="en-US" altLang="zh-CN" sz="2800" dirty="0" err="1">
                <a:ea typeface="黑体" pitchFamily="49" charset="-122"/>
              </a:rPr>
              <a:t>SPOOLing</a:t>
            </a:r>
            <a:r>
              <a:rPr kumimoji="0" lang="zh-CN" altLang="en-US" sz="2800" dirty="0">
                <a:ea typeface="黑体" pitchFamily="49" charset="-122"/>
              </a:rPr>
              <a:t>的引入</a:t>
            </a: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endParaRPr kumimoji="0" lang="en-US" altLang="zh-CN" dirty="0">
              <a:ea typeface="楷体_GB2312" pitchFamily="49" charset="-122"/>
            </a:endParaRPr>
          </a:p>
        </p:txBody>
      </p:sp>
      <p:pic>
        <p:nvPicPr>
          <p:cNvPr id="102810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27288"/>
            <a:ext cx="7837487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4.5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设备分配</a:t>
            </a:r>
          </a:p>
        </p:txBody>
      </p:sp>
      <p:sp>
        <p:nvSpPr>
          <p:cNvPr id="842755" name="Rectangle 3"/>
          <p:cNvSpPr>
            <a:spLocks/>
          </p:cNvSpPr>
          <p:nvPr/>
        </p:nvSpPr>
        <p:spPr bwMode="auto">
          <a:xfrm>
            <a:off x="61913" y="1052513"/>
            <a:ext cx="9047162" cy="514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5000"/>
              </a:spcAft>
              <a:buFont typeface="Wingdings" pitchFamily="2" charset="2"/>
              <a:buChar char="l"/>
            </a:pPr>
            <a:r>
              <a:rPr kumimoji="0" lang="en-US" altLang="zh-CN" sz="2800" dirty="0" err="1">
                <a:ea typeface="黑体" pitchFamily="49" charset="-122"/>
              </a:rPr>
              <a:t>SPOOLing</a:t>
            </a:r>
            <a:endParaRPr kumimoji="0" lang="en-US" altLang="zh-CN" sz="2800" dirty="0">
              <a:ea typeface="黑体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15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为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缓和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的高速性与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设备低速性间的矛盾而引入了脱机输入、脱机输出技术。</a:t>
            </a:r>
          </a:p>
          <a:p>
            <a:pPr marL="742950" lvl="1" indent="-285750" algn="l">
              <a:spcBef>
                <a:spcPct val="20000"/>
              </a:spcBef>
              <a:spcAft>
                <a:spcPct val="15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利用其中的一道程序，来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模拟脱机输入</a:t>
            </a:r>
            <a:r>
              <a:rPr kumimoji="0" lang="zh-CN" altLang="en-US" dirty="0">
                <a:ea typeface="楷体_GB2312" pitchFamily="49" charset="-122"/>
              </a:rPr>
              <a:t>时的外围控制机功能，把低速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设备上的数据传送到高速磁盘上；</a:t>
            </a:r>
          </a:p>
          <a:p>
            <a:pPr marL="742950" lvl="1" indent="-285750" algn="l">
              <a:spcBef>
                <a:spcPct val="20000"/>
              </a:spcBef>
              <a:spcAft>
                <a:spcPct val="15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用另一道程序来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模拟脱机输出</a:t>
            </a:r>
            <a:r>
              <a:rPr kumimoji="0" lang="zh-CN" altLang="en-US" dirty="0">
                <a:ea typeface="楷体_GB2312" pitchFamily="49" charset="-122"/>
              </a:rPr>
              <a:t>时外围控制机的功能，把数据从磁盘传送到低速输出设备上；</a:t>
            </a:r>
          </a:p>
          <a:p>
            <a:pPr marL="742950" lvl="1" indent="-285750" algn="l">
              <a:spcBef>
                <a:spcPct val="20000"/>
              </a:spcBef>
              <a:spcAft>
                <a:spcPct val="15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在联机情况下实现的同时外围操作称为</a:t>
            </a:r>
            <a:r>
              <a:rPr kumimoji="0" lang="en-US" altLang="zh-CN" dirty="0" err="1">
                <a:ea typeface="楷体_GB2312" pitchFamily="49" charset="-122"/>
              </a:rPr>
              <a:t>SPOOLing</a:t>
            </a:r>
            <a:r>
              <a:rPr kumimoji="0" lang="en-US" altLang="zh-CN" dirty="0">
                <a:ea typeface="楷体_GB2312" pitchFamily="49" charset="-122"/>
              </a:rPr>
              <a:t> (</a:t>
            </a:r>
            <a:r>
              <a:rPr kumimoji="0" lang="en-US" altLang="zh-CN" dirty="0" err="1">
                <a:ea typeface="楷体_GB2312" pitchFamily="49" charset="-122"/>
              </a:rPr>
              <a:t>Simultaneaus</a:t>
            </a:r>
            <a:r>
              <a:rPr kumimoji="0" lang="en-US" altLang="zh-CN" dirty="0">
                <a:ea typeface="楷体_GB2312" pitchFamily="49" charset="-122"/>
              </a:rPr>
              <a:t> </a:t>
            </a:r>
            <a:r>
              <a:rPr kumimoji="0" lang="en-US" altLang="zh-CN" dirty="0" err="1">
                <a:ea typeface="楷体_GB2312" pitchFamily="49" charset="-122"/>
              </a:rPr>
              <a:t>Periphernal</a:t>
            </a:r>
            <a:r>
              <a:rPr kumimoji="0" lang="en-US" altLang="zh-CN" dirty="0">
                <a:ea typeface="楷体_GB2312" pitchFamily="49" charset="-122"/>
              </a:rPr>
              <a:t> Operating On Line)</a:t>
            </a:r>
            <a:r>
              <a:rPr kumimoji="0" lang="zh-CN" altLang="en-US" dirty="0">
                <a:ea typeface="楷体_GB2312" pitchFamily="49" charset="-122"/>
              </a:rPr>
              <a:t>，或称为假脱机操作；</a:t>
            </a:r>
          </a:p>
          <a:p>
            <a:pPr marL="742950" lvl="1" indent="-285750" algn="l">
              <a:spcBef>
                <a:spcPct val="20000"/>
              </a:spcBef>
              <a:spcAft>
                <a:spcPct val="15000"/>
              </a:spcAft>
              <a:buFont typeface="Wingdings" pitchFamily="2" charset="2"/>
              <a:buChar char="Ø"/>
            </a:pPr>
            <a:r>
              <a:rPr kumimoji="0" lang="zh-CN" altLang="en-US" dirty="0">
                <a:ea typeface="楷体_GB2312" pitchFamily="49" charset="-122"/>
              </a:rPr>
              <a:t>通过</a:t>
            </a:r>
            <a:r>
              <a:rPr kumimoji="0" lang="en-US" altLang="zh-CN" dirty="0" err="1">
                <a:ea typeface="楷体_GB2312" pitchFamily="49" charset="-122"/>
              </a:rPr>
              <a:t>SPOOLing</a:t>
            </a:r>
            <a:r>
              <a:rPr kumimoji="0" lang="zh-CN" altLang="en-US" dirty="0">
                <a:ea typeface="楷体_GB2312" pitchFamily="49" charset="-122"/>
              </a:rPr>
              <a:t>技术便可将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一台独占物理</a:t>
            </a:r>
            <a:r>
              <a:rPr kumimoji="0" lang="en-US" altLang="zh-CN" b="1" dirty="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／</a:t>
            </a:r>
            <a:r>
              <a:rPr kumimoji="0" lang="en-US" altLang="zh-CN" b="1" dirty="0">
                <a:solidFill>
                  <a:srgbClr val="FF0000"/>
                </a:solidFill>
                <a:ea typeface="楷体_GB2312" pitchFamily="49" charset="-122"/>
              </a:rPr>
              <a:t>O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设备</a:t>
            </a:r>
            <a:r>
              <a:rPr kumimoji="0" lang="zh-CN" altLang="en-US" dirty="0">
                <a:ea typeface="楷体_GB2312" pitchFamily="49" charset="-122"/>
              </a:rPr>
              <a:t>虚拟为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多台逻辑</a:t>
            </a:r>
            <a:r>
              <a:rPr kumimoji="0" lang="en-US" altLang="zh-CN" b="1" dirty="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／</a:t>
            </a:r>
            <a:r>
              <a:rPr kumimoji="0" lang="en-US" altLang="zh-CN" b="1" dirty="0">
                <a:solidFill>
                  <a:srgbClr val="FF0000"/>
                </a:solidFill>
                <a:ea typeface="楷体_GB2312" pitchFamily="49" charset="-122"/>
              </a:rPr>
              <a:t>O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设备</a:t>
            </a:r>
            <a:r>
              <a:rPr kumimoji="0" lang="zh-CN" altLang="en-US" dirty="0">
                <a:ea typeface="楷体_GB2312" pitchFamily="49" charset="-122"/>
              </a:rPr>
              <a:t>，从而允许多个用户共享一台物理</a:t>
            </a:r>
            <a:r>
              <a:rPr kumimoji="0" lang="en-US" altLang="zh-CN" dirty="0">
                <a:ea typeface="楷体_GB2312" pitchFamily="49" charset="-122"/>
              </a:rPr>
              <a:t>I</a:t>
            </a:r>
            <a:r>
              <a:rPr kumimoji="0" lang="zh-CN" altLang="en-US" dirty="0">
                <a:ea typeface="楷体_GB2312" pitchFamily="49" charset="-122"/>
              </a:rPr>
              <a:t>／</a:t>
            </a:r>
            <a:r>
              <a:rPr kumimoji="0" lang="en-US" altLang="zh-CN" dirty="0">
                <a:ea typeface="楷体_GB2312" pitchFamily="49" charset="-122"/>
              </a:rPr>
              <a:t>O</a:t>
            </a:r>
            <a:r>
              <a:rPr kumimoji="0" lang="zh-CN" altLang="en-US" dirty="0">
                <a:ea typeface="楷体_GB2312" pitchFamily="49" charset="-122"/>
              </a:rPr>
              <a:t>设备。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4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4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4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4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4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4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84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84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4.5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设备分配</a:t>
            </a:r>
          </a:p>
        </p:txBody>
      </p:sp>
      <p:sp>
        <p:nvSpPr>
          <p:cNvPr id="982019" name="Rectangle 3"/>
          <p:cNvSpPr>
            <a:spLocks/>
          </p:cNvSpPr>
          <p:nvPr/>
        </p:nvSpPr>
        <p:spPr bwMode="auto">
          <a:xfrm>
            <a:off x="107950" y="1052513"/>
            <a:ext cx="90360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en-US" altLang="zh-CN" sz="2800" dirty="0" err="1">
                <a:ea typeface="黑体" pitchFamily="49" charset="-122"/>
              </a:rPr>
              <a:t>SPOOLing</a:t>
            </a:r>
            <a:r>
              <a:rPr kumimoji="0" lang="zh-CN" altLang="en-US" sz="2800" dirty="0">
                <a:ea typeface="黑体" pitchFamily="49" charset="-122"/>
              </a:rPr>
              <a:t>的组成</a:t>
            </a:r>
          </a:p>
        </p:txBody>
      </p:sp>
      <p:pic>
        <p:nvPicPr>
          <p:cNvPr id="7" name="内容占位符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3" y="1900238"/>
            <a:ext cx="659447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4.5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设备分配</a:t>
            </a:r>
          </a:p>
        </p:txBody>
      </p:sp>
      <p:sp>
        <p:nvSpPr>
          <p:cNvPr id="843779" name="Rectangle 3"/>
          <p:cNvSpPr>
            <a:spLocks/>
          </p:cNvSpPr>
          <p:nvPr/>
        </p:nvSpPr>
        <p:spPr bwMode="auto">
          <a:xfrm>
            <a:off x="73025" y="1052513"/>
            <a:ext cx="90360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15000"/>
              </a:spcBef>
              <a:spcAft>
                <a:spcPct val="5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输入井和输出井</a:t>
            </a:r>
          </a:p>
          <a:p>
            <a:pPr marL="742950" lvl="1" indent="-285750" algn="l">
              <a:spcBef>
                <a:spcPct val="15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磁盘</a:t>
            </a:r>
            <a:r>
              <a:rPr kumimoji="0" lang="zh-CN" altLang="en-US" dirty="0">
                <a:ea typeface="楷体_GB2312" pitchFamily="49" charset="-122"/>
              </a:rPr>
              <a:t>上的两个存储空间；</a:t>
            </a:r>
          </a:p>
          <a:p>
            <a:pPr marL="742950" lvl="1" indent="-285750" algn="l">
              <a:spcBef>
                <a:spcPct val="15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kumimoji="0" lang="zh-CN" altLang="en-US" b="1" dirty="0">
                <a:solidFill>
                  <a:schemeClr val="hlink"/>
                </a:solidFill>
                <a:ea typeface="楷体_GB2312" pitchFamily="49" charset="-122"/>
              </a:rPr>
              <a:t>输入井</a:t>
            </a:r>
            <a:r>
              <a:rPr kumimoji="0" lang="zh-CN" altLang="en-US" dirty="0">
                <a:ea typeface="楷体_GB2312" pitchFamily="49" charset="-122"/>
              </a:rPr>
              <a:t>是模拟</a:t>
            </a:r>
            <a:r>
              <a:rPr kumimoji="0" lang="zh-CN" altLang="en-US" b="1" dirty="0">
                <a:solidFill>
                  <a:schemeClr val="hlink"/>
                </a:solidFill>
                <a:ea typeface="楷体_GB2312" pitchFamily="49" charset="-122"/>
              </a:rPr>
              <a:t>脱机输入</a:t>
            </a:r>
            <a:r>
              <a:rPr kumimoji="0" lang="zh-CN" altLang="en-US" dirty="0">
                <a:ea typeface="楷体_GB2312" pitchFamily="49" charset="-122"/>
              </a:rPr>
              <a:t>时的磁盘设备，用于暂存</a:t>
            </a:r>
            <a:r>
              <a:rPr kumimoji="0" lang="en-US" altLang="zh-CN" dirty="0">
                <a:ea typeface="楷体_GB2312" pitchFamily="49" charset="-122"/>
              </a:rPr>
              <a:t>I/O</a:t>
            </a:r>
            <a:r>
              <a:rPr kumimoji="0" lang="zh-CN" altLang="en-US" dirty="0">
                <a:ea typeface="楷体_GB2312" pitchFamily="49" charset="-122"/>
              </a:rPr>
              <a:t>设备输入的数据；</a:t>
            </a:r>
          </a:p>
          <a:p>
            <a:pPr marL="742950" lvl="1" indent="-285750" algn="l">
              <a:spcBef>
                <a:spcPct val="15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kumimoji="0" lang="zh-CN" altLang="en-US" b="1" dirty="0">
                <a:solidFill>
                  <a:schemeClr val="accent2"/>
                </a:solidFill>
                <a:ea typeface="楷体_GB2312" pitchFamily="49" charset="-122"/>
              </a:rPr>
              <a:t>输出井</a:t>
            </a:r>
            <a:r>
              <a:rPr kumimoji="0" lang="zh-CN" altLang="en-US" dirty="0">
                <a:ea typeface="楷体_GB2312" pitchFamily="49" charset="-122"/>
              </a:rPr>
              <a:t>是模拟</a:t>
            </a:r>
            <a:r>
              <a:rPr kumimoji="0" lang="zh-CN" altLang="en-US" b="1" dirty="0">
                <a:solidFill>
                  <a:schemeClr val="accent2"/>
                </a:solidFill>
                <a:ea typeface="楷体_GB2312" pitchFamily="49" charset="-122"/>
              </a:rPr>
              <a:t>脱机输出</a:t>
            </a:r>
            <a:r>
              <a:rPr kumimoji="0" lang="zh-CN" altLang="en-US" dirty="0">
                <a:ea typeface="楷体_GB2312" pitchFamily="49" charset="-122"/>
              </a:rPr>
              <a:t>时的磁盘，用于暂存用户程序的输出数据。 </a:t>
            </a:r>
          </a:p>
          <a:p>
            <a:pPr marL="342900" indent="-342900" algn="l">
              <a:spcBef>
                <a:spcPct val="15000"/>
              </a:spcBef>
              <a:spcAft>
                <a:spcPct val="5000"/>
              </a:spcAft>
              <a:buFont typeface="Wingdings" pitchFamily="2" charset="2"/>
              <a:buChar char="l"/>
            </a:pPr>
            <a:r>
              <a:rPr kumimoji="0" lang="zh-CN" altLang="en-US" sz="2800" dirty="0">
                <a:ea typeface="黑体" pitchFamily="49" charset="-122"/>
              </a:rPr>
              <a:t>输入缓冲区和输出缓冲区</a:t>
            </a:r>
          </a:p>
          <a:p>
            <a:pPr marL="742950" lvl="1" indent="-285750" algn="l">
              <a:spcBef>
                <a:spcPct val="15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内存</a:t>
            </a:r>
            <a:r>
              <a:rPr kumimoji="0" lang="zh-CN" altLang="en-US" dirty="0">
                <a:ea typeface="楷体_GB2312" pitchFamily="49" charset="-122"/>
              </a:rPr>
              <a:t>上的两个存储空间；</a:t>
            </a:r>
          </a:p>
          <a:p>
            <a:pPr marL="742950" lvl="1" indent="-285750" algn="l">
              <a:spcBef>
                <a:spcPct val="15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kumimoji="0" lang="zh-CN" altLang="en-US" b="1" dirty="0">
                <a:solidFill>
                  <a:schemeClr val="hlink"/>
                </a:solidFill>
                <a:ea typeface="楷体_GB2312" pitchFamily="49" charset="-122"/>
              </a:rPr>
              <a:t>输入缓冲区</a:t>
            </a:r>
            <a:r>
              <a:rPr kumimoji="0" lang="zh-CN" altLang="en-US" dirty="0">
                <a:ea typeface="楷体_GB2312" pitchFamily="49" charset="-122"/>
              </a:rPr>
              <a:t>用于暂存由输入设备送来的数据，以后再传送到</a:t>
            </a:r>
            <a:r>
              <a:rPr kumimoji="0" lang="zh-CN" altLang="en-US" b="1" dirty="0">
                <a:solidFill>
                  <a:schemeClr val="hlink"/>
                </a:solidFill>
                <a:ea typeface="楷体_GB2312" pitchFamily="49" charset="-122"/>
              </a:rPr>
              <a:t>输入井</a:t>
            </a:r>
            <a:r>
              <a:rPr kumimoji="0" lang="zh-CN" altLang="en-US" dirty="0">
                <a:ea typeface="楷体_GB2312" pitchFamily="49" charset="-122"/>
              </a:rPr>
              <a:t>；</a:t>
            </a:r>
          </a:p>
          <a:p>
            <a:pPr marL="742950" lvl="1" indent="-285750" algn="l">
              <a:spcBef>
                <a:spcPct val="15000"/>
              </a:spcBef>
              <a:spcAft>
                <a:spcPct val="5000"/>
              </a:spcAft>
              <a:buFont typeface="Wingdings" pitchFamily="2" charset="2"/>
              <a:buChar char="Ø"/>
            </a:pPr>
            <a:r>
              <a:rPr kumimoji="0" lang="zh-CN" altLang="en-US" b="1" dirty="0">
                <a:solidFill>
                  <a:schemeClr val="folHlink"/>
                </a:solidFill>
                <a:ea typeface="楷体_GB2312" pitchFamily="49" charset="-122"/>
              </a:rPr>
              <a:t>输出缓冲区</a:t>
            </a:r>
            <a:r>
              <a:rPr kumimoji="0" lang="zh-CN" altLang="en-US" dirty="0">
                <a:ea typeface="楷体_GB2312" pitchFamily="49" charset="-122"/>
              </a:rPr>
              <a:t>用于暂存从</a:t>
            </a:r>
            <a:r>
              <a:rPr kumimoji="0" lang="zh-CN" altLang="en-US" b="1" dirty="0">
                <a:solidFill>
                  <a:schemeClr val="folHlink"/>
                </a:solidFill>
                <a:ea typeface="楷体_GB2312" pitchFamily="49" charset="-122"/>
              </a:rPr>
              <a:t>输出井</a:t>
            </a:r>
            <a:r>
              <a:rPr kumimoji="0" lang="zh-CN" altLang="en-US" dirty="0">
                <a:ea typeface="楷体_GB2312" pitchFamily="49" charset="-122"/>
              </a:rPr>
              <a:t>送来的数据，以后再传送给输出设备。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4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4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4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4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4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4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4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4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84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84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84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84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84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84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4.5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设备分配</a:t>
            </a:r>
          </a:p>
        </p:txBody>
      </p:sp>
      <p:sp>
        <p:nvSpPr>
          <p:cNvPr id="983043" name="Rectangle 3"/>
          <p:cNvSpPr>
            <a:spLocks/>
          </p:cNvSpPr>
          <p:nvPr/>
        </p:nvSpPr>
        <p:spPr bwMode="auto">
          <a:xfrm>
            <a:off x="73025" y="1052513"/>
            <a:ext cx="90360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l"/>
            </a:pPr>
            <a:r>
              <a:rPr kumimoji="0" lang="en-US" altLang="en-US" sz="2800" dirty="0" err="1">
                <a:ea typeface="黑体" pitchFamily="49" charset="-122"/>
              </a:rPr>
              <a:t>输入进程SPi和输出进程SPo</a:t>
            </a:r>
            <a:endParaRPr kumimoji="0" lang="en-US" altLang="zh-CN" sz="2800" dirty="0">
              <a:ea typeface="黑体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kumimoji="0" lang="en-US" altLang="zh-CN" b="1" dirty="0" err="1">
                <a:solidFill>
                  <a:srgbClr val="FF0000"/>
                </a:solidFill>
                <a:ea typeface="楷体_GB2312" pitchFamily="49" charset="-122"/>
              </a:rPr>
              <a:t>SPi</a:t>
            </a:r>
            <a:r>
              <a:rPr kumimoji="0" lang="zh-CN" altLang="en-US" dirty="0">
                <a:ea typeface="楷体_GB2312" pitchFamily="49" charset="-122"/>
              </a:rPr>
              <a:t>模拟脱机</a:t>
            </a: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输入时的外围控制机</a:t>
            </a:r>
            <a:r>
              <a:rPr kumimoji="0" lang="zh-CN" altLang="en-US" dirty="0">
                <a:ea typeface="楷体_GB2312" pitchFamily="49" charset="-122"/>
              </a:rPr>
              <a:t>，将用户要求的数据从输入设备通过输入缓冲区再送到输入井，当</a:t>
            </a:r>
            <a:r>
              <a:rPr kumimoji="0" lang="en-US" altLang="zh-CN" dirty="0">
                <a:ea typeface="楷体_GB2312" pitchFamily="49" charset="-122"/>
              </a:rPr>
              <a:t>CPU</a:t>
            </a:r>
            <a:r>
              <a:rPr kumimoji="0" lang="zh-CN" altLang="en-US" dirty="0">
                <a:ea typeface="楷体_GB2312" pitchFamily="49" charset="-122"/>
              </a:rPr>
              <a:t>需要输入数据时，直接从输入井读入内存；</a:t>
            </a: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kumimoji="0" lang="en-US" altLang="zh-CN" b="1" dirty="0" err="1">
                <a:solidFill>
                  <a:schemeClr val="hlink"/>
                </a:solidFill>
                <a:ea typeface="楷体_GB2312" pitchFamily="49" charset="-122"/>
              </a:rPr>
              <a:t>SPo</a:t>
            </a:r>
            <a:r>
              <a:rPr kumimoji="0" lang="zh-CN" altLang="en-US" dirty="0">
                <a:ea typeface="楷体_GB2312" pitchFamily="49" charset="-122"/>
              </a:rPr>
              <a:t>模拟脱机</a:t>
            </a:r>
            <a:r>
              <a:rPr kumimoji="0" lang="zh-CN" altLang="en-US" b="1" dirty="0">
                <a:solidFill>
                  <a:schemeClr val="hlink"/>
                </a:solidFill>
                <a:ea typeface="楷体_GB2312" pitchFamily="49" charset="-122"/>
              </a:rPr>
              <a:t>输出时的外围控制机</a:t>
            </a:r>
            <a:r>
              <a:rPr kumimoji="0" lang="zh-CN" altLang="en-US" dirty="0">
                <a:ea typeface="楷体_GB2312" pitchFamily="49" charset="-122"/>
              </a:rPr>
              <a:t>，把用户要求输出的数据先从内存送到输出井，待输出设备空闲时，再将输出井中的数据经过输出缓冲区送到输出设备上。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8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8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8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8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标题 1"/>
          <p:cNvSpPr>
            <a:spLocks/>
          </p:cNvSpPr>
          <p:nvPr/>
        </p:nvSpPr>
        <p:spPr bwMode="auto">
          <a:xfrm>
            <a:off x="457200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en-US" altLang="zh-CN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4.5 </a:t>
            </a:r>
            <a:r>
              <a:rPr kumimoji="0" lang="zh-CN" altLang="en-US" sz="4000" b="1">
                <a:solidFill>
                  <a:srgbClr val="FE0000"/>
                </a:solidFill>
                <a:ea typeface="黑体" pitchFamily="49" charset="-122"/>
                <a:cs typeface="Times New Roman" pitchFamily="18" charset="0"/>
              </a:rPr>
              <a:t>设备分配</a:t>
            </a:r>
          </a:p>
        </p:txBody>
      </p:sp>
      <p:sp>
        <p:nvSpPr>
          <p:cNvPr id="844803" name="Rectangle 3"/>
          <p:cNvSpPr>
            <a:spLocks/>
          </p:cNvSpPr>
          <p:nvPr/>
        </p:nvSpPr>
        <p:spPr bwMode="auto">
          <a:xfrm>
            <a:off x="34925" y="1052513"/>
            <a:ext cx="91090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spcAft>
                <a:spcPct val="10000"/>
              </a:spcAft>
              <a:buFont typeface="Wingdings" pitchFamily="2" charset="2"/>
              <a:buChar char="l"/>
            </a:pPr>
            <a:r>
              <a:rPr kumimoji="0" lang="en-US" altLang="zh-CN" sz="2800" dirty="0" err="1">
                <a:ea typeface="黑体" pitchFamily="49" charset="-122"/>
              </a:rPr>
              <a:t>SPOOLing</a:t>
            </a:r>
            <a:r>
              <a:rPr kumimoji="0" lang="zh-CN" altLang="en-US" sz="2800" dirty="0">
                <a:ea typeface="黑体" pitchFamily="49" charset="-122"/>
              </a:rPr>
              <a:t>的组成示意图</a:t>
            </a:r>
          </a:p>
        </p:txBody>
      </p:sp>
      <p:graphicFrame>
        <p:nvGraphicFramePr>
          <p:cNvPr id="844806" name="Object 6"/>
          <p:cNvGraphicFramePr>
            <a:graphicFrameLocks noChangeAspect="1"/>
          </p:cNvGraphicFramePr>
          <p:nvPr/>
        </p:nvGraphicFramePr>
        <p:xfrm>
          <a:off x="936625" y="2420938"/>
          <a:ext cx="6804025" cy="251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903" name="Visio" r:id="rId3" imgW="3107160" imgH="1145157" progId="Visio.Drawing.11">
                  <p:embed/>
                </p:oleObj>
              </mc:Choice>
              <mc:Fallback>
                <p:oleObj name="Visio" r:id="rId3" imgW="3107160" imgH="1145157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2420938"/>
                        <a:ext cx="6804025" cy="251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4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4章 设备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27165</TotalTime>
  <Words>9436</Words>
  <Application>Microsoft Office PowerPoint</Application>
  <PresentationFormat>全屏显示(4:3)</PresentationFormat>
  <Paragraphs>1245</Paragraphs>
  <Slides>141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141</vt:i4>
      </vt:variant>
    </vt:vector>
  </HeadingPairs>
  <TitlesOfParts>
    <vt:vector size="144" baseType="lpstr">
      <vt:lpstr>第4章 设备管理</vt:lpstr>
      <vt:lpstr>Visio</vt:lpstr>
      <vt:lpstr>Microsoft 公式 3.0</vt:lpstr>
      <vt:lpstr>PowerPoint 演示文稿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作业与Project</vt:lpstr>
      <vt:lpstr>作业与Project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Lee</dc:creator>
  <cp:lastModifiedBy>lee</cp:lastModifiedBy>
  <cp:revision>788</cp:revision>
  <dcterms:created xsi:type="dcterms:W3CDTF">2003-08-22T01:32:17Z</dcterms:created>
  <dcterms:modified xsi:type="dcterms:W3CDTF">2015-06-08T12:19:17Z</dcterms:modified>
</cp:coreProperties>
</file>