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46" r:id="rId2"/>
    <p:sldMasterId id="2147483917" r:id="rId3"/>
  </p:sldMasterIdLst>
  <p:notesMasterIdLst>
    <p:notesMasterId r:id="rId110"/>
  </p:notesMasterIdLst>
  <p:handoutMasterIdLst>
    <p:handoutMasterId r:id="rId111"/>
  </p:handoutMasterIdLst>
  <p:sldIdLst>
    <p:sldId id="452" r:id="rId4"/>
    <p:sldId id="306" r:id="rId5"/>
    <p:sldId id="307" r:id="rId6"/>
    <p:sldId id="333" r:id="rId7"/>
    <p:sldId id="334" r:id="rId8"/>
    <p:sldId id="335" r:id="rId9"/>
    <p:sldId id="336" r:id="rId10"/>
    <p:sldId id="339" r:id="rId11"/>
    <p:sldId id="340" r:id="rId12"/>
    <p:sldId id="341" r:id="rId13"/>
    <p:sldId id="308" r:id="rId14"/>
    <p:sldId id="309" r:id="rId15"/>
    <p:sldId id="342" r:id="rId16"/>
    <p:sldId id="345" r:id="rId17"/>
    <p:sldId id="346" r:id="rId18"/>
    <p:sldId id="347" r:id="rId19"/>
    <p:sldId id="343" r:id="rId20"/>
    <p:sldId id="344" r:id="rId21"/>
    <p:sldId id="348" r:id="rId22"/>
    <p:sldId id="349" r:id="rId23"/>
    <p:sldId id="350" r:id="rId24"/>
    <p:sldId id="351" r:id="rId25"/>
    <p:sldId id="352" r:id="rId26"/>
    <p:sldId id="354" r:id="rId27"/>
    <p:sldId id="355" r:id="rId28"/>
    <p:sldId id="356" r:id="rId29"/>
    <p:sldId id="357" r:id="rId30"/>
    <p:sldId id="358" r:id="rId31"/>
    <p:sldId id="436" r:id="rId32"/>
    <p:sldId id="360" r:id="rId33"/>
    <p:sldId id="361" r:id="rId34"/>
    <p:sldId id="362" r:id="rId35"/>
    <p:sldId id="364" r:id="rId36"/>
    <p:sldId id="363" r:id="rId37"/>
    <p:sldId id="438" r:id="rId38"/>
    <p:sldId id="453" r:id="rId39"/>
    <p:sldId id="454" r:id="rId40"/>
    <p:sldId id="456" r:id="rId41"/>
    <p:sldId id="365" r:id="rId42"/>
    <p:sldId id="369" r:id="rId43"/>
    <p:sldId id="370" r:id="rId44"/>
    <p:sldId id="371" r:id="rId45"/>
    <p:sldId id="378" r:id="rId46"/>
    <p:sldId id="457" r:id="rId47"/>
    <p:sldId id="372" r:id="rId48"/>
    <p:sldId id="375" r:id="rId49"/>
    <p:sldId id="376" r:id="rId50"/>
    <p:sldId id="377" r:id="rId51"/>
    <p:sldId id="439" r:id="rId52"/>
    <p:sldId id="380" r:id="rId53"/>
    <p:sldId id="382" r:id="rId54"/>
    <p:sldId id="383" r:id="rId55"/>
    <p:sldId id="384" r:id="rId56"/>
    <p:sldId id="443" r:id="rId57"/>
    <p:sldId id="386" r:id="rId58"/>
    <p:sldId id="440" r:id="rId59"/>
    <p:sldId id="387" r:id="rId60"/>
    <p:sldId id="441" r:id="rId61"/>
    <p:sldId id="444" r:id="rId62"/>
    <p:sldId id="389" r:id="rId63"/>
    <p:sldId id="445" r:id="rId64"/>
    <p:sldId id="442" r:id="rId65"/>
    <p:sldId id="390" r:id="rId66"/>
    <p:sldId id="458" r:id="rId67"/>
    <p:sldId id="391" r:id="rId68"/>
    <p:sldId id="392" r:id="rId69"/>
    <p:sldId id="459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60" r:id="rId78"/>
    <p:sldId id="464" r:id="rId79"/>
    <p:sldId id="437" r:id="rId80"/>
    <p:sldId id="404" r:id="rId81"/>
    <p:sldId id="405" r:id="rId82"/>
    <p:sldId id="406" r:id="rId83"/>
    <p:sldId id="408" r:id="rId84"/>
    <p:sldId id="407" r:id="rId85"/>
    <p:sldId id="409" r:id="rId86"/>
    <p:sldId id="411" r:id="rId87"/>
    <p:sldId id="412" r:id="rId88"/>
    <p:sldId id="446" r:id="rId89"/>
    <p:sldId id="415" r:id="rId90"/>
    <p:sldId id="416" r:id="rId91"/>
    <p:sldId id="419" r:id="rId92"/>
    <p:sldId id="448" r:id="rId93"/>
    <p:sldId id="449" r:id="rId94"/>
    <p:sldId id="426" r:id="rId95"/>
    <p:sldId id="427" r:id="rId96"/>
    <p:sldId id="428" r:id="rId97"/>
    <p:sldId id="429" r:id="rId98"/>
    <p:sldId id="430" r:id="rId99"/>
    <p:sldId id="431" r:id="rId100"/>
    <p:sldId id="432" r:id="rId101"/>
    <p:sldId id="450" r:id="rId102"/>
    <p:sldId id="451" r:id="rId103"/>
    <p:sldId id="433" r:id="rId104"/>
    <p:sldId id="435" r:id="rId105"/>
    <p:sldId id="447" r:id="rId106"/>
    <p:sldId id="465" r:id="rId107"/>
    <p:sldId id="466" r:id="rId108"/>
    <p:sldId id="467" r:id="rId10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6B0A"/>
    <a:srgbClr val="FE0000"/>
    <a:srgbClr val="F57B17"/>
    <a:srgbClr val="F4740A"/>
    <a:srgbClr val="4F81BD"/>
    <a:srgbClr val="7030A0"/>
    <a:srgbClr val="000000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3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16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FB210-B336-4121-810A-6B5F0BDC502F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</dgm:pt>
    <dgm:pt modelId="{F6D42A99-FDB8-48DD-99E5-C71DE45BE0DB}">
      <dgm:prSet phldrT="[文本]"/>
      <dgm:spPr/>
      <dgm:t>
        <a:bodyPr/>
        <a:lstStyle/>
        <a:p>
          <a:r>
            <a:rPr lang="zh-CN" altLang="en-US" dirty="0" smtClean="0"/>
            <a:t>随机访问效率低</a:t>
          </a:r>
          <a:endParaRPr lang="zh-CN" altLang="en-US" dirty="0"/>
        </a:p>
      </dgm:t>
    </dgm:pt>
    <dgm:pt modelId="{6EE515C6-A246-4841-B724-8F21628FF15C}" type="parTrans" cxnId="{8D7E4F27-241D-4531-85F7-993493EA2276}">
      <dgm:prSet/>
      <dgm:spPr/>
      <dgm:t>
        <a:bodyPr/>
        <a:lstStyle/>
        <a:p>
          <a:endParaRPr lang="zh-CN" altLang="en-US"/>
        </a:p>
      </dgm:t>
    </dgm:pt>
    <dgm:pt modelId="{64BEE70E-4547-4628-8E8F-6CCB62C39554}" type="sibTrans" cxnId="{8D7E4F27-241D-4531-85F7-993493EA2276}">
      <dgm:prSet/>
      <dgm:spPr/>
      <dgm:t>
        <a:bodyPr/>
        <a:lstStyle/>
        <a:p>
          <a:endParaRPr lang="zh-CN" altLang="en-US"/>
        </a:p>
      </dgm:t>
    </dgm:pt>
    <dgm:pt modelId="{F70DACD8-34FA-457C-A76A-E22AB8F42A6C}">
      <dgm:prSet phldrT="[文本]"/>
      <dgm:spPr/>
      <dgm:t>
        <a:bodyPr/>
        <a:lstStyle/>
        <a:p>
          <a:r>
            <a:rPr lang="zh-CN" altLang="en-US" dirty="0" smtClean="0"/>
            <a:t>内存开销大</a:t>
          </a:r>
          <a:endParaRPr lang="zh-CN" altLang="en-US" dirty="0"/>
        </a:p>
      </dgm:t>
    </dgm:pt>
    <dgm:pt modelId="{B5634E76-60F2-4BB8-B933-84F5F19BC5DD}" type="parTrans" cxnId="{A96FE998-DADE-4551-AA56-27F11FECFC37}">
      <dgm:prSet/>
      <dgm:spPr/>
      <dgm:t>
        <a:bodyPr/>
        <a:lstStyle/>
        <a:p>
          <a:endParaRPr lang="zh-CN" altLang="en-US"/>
        </a:p>
      </dgm:t>
    </dgm:pt>
    <dgm:pt modelId="{22C43294-A271-42BE-9FF1-B21BDBD6B10B}" type="sibTrans" cxnId="{A96FE998-DADE-4551-AA56-27F11FECFC37}">
      <dgm:prSet/>
      <dgm:spPr/>
      <dgm:t>
        <a:bodyPr/>
        <a:lstStyle/>
        <a:p>
          <a:endParaRPr lang="zh-CN" altLang="en-US"/>
        </a:p>
      </dgm:t>
    </dgm:pt>
    <dgm:pt modelId="{4EA98B98-A91B-4BD4-B6C0-75CFA6D067A7}" type="pres">
      <dgm:prSet presAssocID="{E4AFB210-B336-4121-810A-6B5F0BDC502F}" presName="Name0" presStyleCnt="0">
        <dgm:presLayoutVars>
          <dgm:dir/>
          <dgm:resizeHandles val="exact"/>
        </dgm:presLayoutVars>
      </dgm:prSet>
      <dgm:spPr/>
    </dgm:pt>
    <dgm:pt modelId="{D52133D3-7988-46C6-9DA9-18FBBF15DDA8}" type="pres">
      <dgm:prSet presAssocID="{F6D42A99-FDB8-48DD-99E5-C71DE45BE0DB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588F1-C86D-4664-9428-EBDFCEE72EBD}" type="pres">
      <dgm:prSet presAssocID="{64BEE70E-4547-4628-8E8F-6CCB62C39554}" presName="space" presStyleCnt="0"/>
      <dgm:spPr/>
    </dgm:pt>
    <dgm:pt modelId="{C3F8C075-8857-4E0D-8F48-C22DE1574CE7}" type="pres">
      <dgm:prSet presAssocID="{F70DACD8-34FA-457C-A76A-E22AB8F42A6C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F69F50-1D90-41BF-A1F2-06C07727223C}" type="presOf" srcId="{F70DACD8-34FA-457C-A76A-E22AB8F42A6C}" destId="{C3F8C075-8857-4E0D-8F48-C22DE1574CE7}" srcOrd="0" destOrd="0" presId="urn:microsoft.com/office/officeart/2005/8/layout/venn3"/>
    <dgm:cxn modelId="{CE49013D-9F70-44EA-BDF8-7DCADE6D72B6}" type="presOf" srcId="{E4AFB210-B336-4121-810A-6B5F0BDC502F}" destId="{4EA98B98-A91B-4BD4-B6C0-75CFA6D067A7}" srcOrd="0" destOrd="0" presId="urn:microsoft.com/office/officeart/2005/8/layout/venn3"/>
    <dgm:cxn modelId="{A96FE998-DADE-4551-AA56-27F11FECFC37}" srcId="{E4AFB210-B336-4121-810A-6B5F0BDC502F}" destId="{F70DACD8-34FA-457C-A76A-E22AB8F42A6C}" srcOrd="1" destOrd="0" parTransId="{B5634E76-60F2-4BB8-B933-84F5F19BC5DD}" sibTransId="{22C43294-A271-42BE-9FF1-B21BDBD6B10B}"/>
    <dgm:cxn modelId="{02D3E8CF-F8A1-42BB-968C-1A34E2090E64}" type="presOf" srcId="{F6D42A99-FDB8-48DD-99E5-C71DE45BE0DB}" destId="{D52133D3-7988-46C6-9DA9-18FBBF15DDA8}" srcOrd="0" destOrd="0" presId="urn:microsoft.com/office/officeart/2005/8/layout/venn3"/>
    <dgm:cxn modelId="{8D7E4F27-241D-4531-85F7-993493EA2276}" srcId="{E4AFB210-B336-4121-810A-6B5F0BDC502F}" destId="{F6D42A99-FDB8-48DD-99E5-C71DE45BE0DB}" srcOrd="0" destOrd="0" parTransId="{6EE515C6-A246-4841-B724-8F21628FF15C}" sibTransId="{64BEE70E-4547-4628-8E8F-6CCB62C39554}"/>
    <dgm:cxn modelId="{08547BCE-DE10-463F-947D-8CA307890F31}" type="presParOf" srcId="{4EA98B98-A91B-4BD4-B6C0-75CFA6D067A7}" destId="{D52133D3-7988-46C6-9DA9-18FBBF15DDA8}" srcOrd="0" destOrd="0" presId="urn:microsoft.com/office/officeart/2005/8/layout/venn3"/>
    <dgm:cxn modelId="{5A566E9E-8F21-4467-A4D3-62F361A17E51}" type="presParOf" srcId="{4EA98B98-A91B-4BD4-B6C0-75CFA6D067A7}" destId="{A28588F1-C86D-4664-9428-EBDFCEE72EBD}" srcOrd="1" destOrd="0" presId="urn:microsoft.com/office/officeart/2005/8/layout/venn3"/>
    <dgm:cxn modelId="{BEF54AF9-63C9-4636-9774-2674BA7970A2}" type="presParOf" srcId="{4EA98B98-A91B-4BD4-B6C0-75CFA6D067A7}" destId="{C3F8C075-8857-4E0D-8F48-C22DE1574CE7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2C212-2489-4DCE-8185-9693E8E93FBB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6DA0A49D-BD2D-4610-B362-7202CD6A3A95}">
      <dgm:prSet phldrT="[文本]"/>
      <dgm:spPr/>
      <dgm:t>
        <a:bodyPr/>
        <a:lstStyle/>
        <a:p>
          <a:r>
            <a:rPr lang="zh-CN" altLang="en-US" smtClean="0"/>
            <a:t>基本信息类</a:t>
          </a:r>
          <a:endParaRPr lang="zh-CN" altLang="en-US"/>
        </a:p>
      </dgm:t>
    </dgm:pt>
    <dgm:pt modelId="{21A67A33-55AD-49B4-AF48-66011BA5C04D}" type="parTrans" cxnId="{A1BFC6D3-E22B-4554-8180-3B5C620DAC83}">
      <dgm:prSet/>
      <dgm:spPr/>
      <dgm:t>
        <a:bodyPr/>
        <a:lstStyle/>
        <a:p>
          <a:endParaRPr lang="zh-CN" altLang="en-US"/>
        </a:p>
      </dgm:t>
    </dgm:pt>
    <dgm:pt modelId="{533BD727-C16F-4F56-83B2-EDD376EB1903}" type="sibTrans" cxnId="{A1BFC6D3-E22B-4554-8180-3B5C620DAC83}">
      <dgm:prSet/>
      <dgm:spPr/>
      <dgm:t>
        <a:bodyPr/>
        <a:lstStyle/>
        <a:p>
          <a:endParaRPr lang="zh-CN" altLang="en-US"/>
        </a:p>
      </dgm:t>
    </dgm:pt>
    <dgm:pt modelId="{A93A7322-2BAE-4DB7-9E6A-7DE51D1374B5}">
      <dgm:prSet/>
      <dgm:spPr/>
      <dgm:t>
        <a:bodyPr/>
        <a:lstStyle/>
        <a:p>
          <a:r>
            <a:rPr lang="zh-CN" altLang="en-US" dirty="0" smtClean="0"/>
            <a:t>存取控制信息类</a:t>
          </a:r>
          <a:endParaRPr lang="zh-CN" altLang="en-US" dirty="0"/>
        </a:p>
      </dgm:t>
    </dgm:pt>
    <dgm:pt modelId="{B65680FA-17E8-4C13-95C8-8582EB824190}" type="parTrans" cxnId="{9CDCB168-541D-4C39-A8E2-BFA25E3DE45C}">
      <dgm:prSet/>
      <dgm:spPr/>
      <dgm:t>
        <a:bodyPr/>
        <a:lstStyle/>
        <a:p>
          <a:endParaRPr lang="zh-CN" altLang="en-US"/>
        </a:p>
      </dgm:t>
    </dgm:pt>
    <dgm:pt modelId="{82B5C14F-91B0-47EE-98DE-7E975D2C2970}" type="sibTrans" cxnId="{9CDCB168-541D-4C39-A8E2-BFA25E3DE45C}">
      <dgm:prSet/>
      <dgm:spPr/>
      <dgm:t>
        <a:bodyPr/>
        <a:lstStyle/>
        <a:p>
          <a:endParaRPr lang="zh-CN" altLang="en-US"/>
        </a:p>
      </dgm:t>
    </dgm:pt>
    <dgm:pt modelId="{1A35F578-D730-4A74-95C2-B006045D2576}">
      <dgm:prSet/>
      <dgm:spPr/>
      <dgm:t>
        <a:bodyPr/>
        <a:lstStyle/>
        <a:p>
          <a:r>
            <a:rPr lang="zh-CN" altLang="en-US" dirty="0" smtClean="0"/>
            <a:t>使用信息类</a:t>
          </a:r>
          <a:endParaRPr lang="zh-CN" altLang="en-US" dirty="0"/>
        </a:p>
      </dgm:t>
    </dgm:pt>
    <dgm:pt modelId="{9400DEC2-DE28-4C95-8DA2-961B7ED01D16}" type="parTrans" cxnId="{12EF7B47-2024-4DE5-8D68-AF8060B83C37}">
      <dgm:prSet/>
      <dgm:spPr/>
      <dgm:t>
        <a:bodyPr/>
        <a:lstStyle/>
        <a:p>
          <a:endParaRPr lang="zh-CN" altLang="en-US"/>
        </a:p>
      </dgm:t>
    </dgm:pt>
    <dgm:pt modelId="{035A204D-01C1-43AC-8FD8-199B2B3AE708}" type="sibTrans" cxnId="{12EF7B47-2024-4DE5-8D68-AF8060B83C37}">
      <dgm:prSet/>
      <dgm:spPr/>
      <dgm:t>
        <a:bodyPr/>
        <a:lstStyle/>
        <a:p>
          <a:endParaRPr lang="zh-CN" altLang="en-US"/>
        </a:p>
      </dgm:t>
    </dgm:pt>
    <dgm:pt modelId="{F2624148-C801-4952-A01D-3610953B55CE}" type="pres">
      <dgm:prSet presAssocID="{F9F2C212-2489-4DCE-8185-9693E8E93FBB}" presName="Name0" presStyleCnt="0">
        <dgm:presLayoutVars>
          <dgm:dir/>
          <dgm:animLvl val="lvl"/>
          <dgm:resizeHandles val="exact"/>
        </dgm:presLayoutVars>
      </dgm:prSet>
      <dgm:spPr/>
    </dgm:pt>
    <dgm:pt modelId="{C6412BDA-99E1-439F-B450-4ED33829A215}" type="pres">
      <dgm:prSet presAssocID="{6DA0A49D-BD2D-4610-B362-7202CD6A3A9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58C41-F953-48D4-BF3F-19297F29368F}" type="pres">
      <dgm:prSet presAssocID="{533BD727-C16F-4F56-83B2-EDD376EB1903}" presName="parTxOnlySpace" presStyleCnt="0"/>
      <dgm:spPr/>
    </dgm:pt>
    <dgm:pt modelId="{A0489B46-AA74-4489-B825-C91B28EE80FC}" type="pres">
      <dgm:prSet presAssocID="{A93A7322-2BAE-4DB7-9E6A-7DE51D1374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90590-D917-4485-80F9-9B001A9091A1}" type="pres">
      <dgm:prSet presAssocID="{82B5C14F-91B0-47EE-98DE-7E975D2C2970}" presName="parTxOnlySpace" presStyleCnt="0"/>
      <dgm:spPr/>
    </dgm:pt>
    <dgm:pt modelId="{4213C33B-C009-477E-AC21-17A138C9A178}" type="pres">
      <dgm:prSet presAssocID="{1A35F578-D730-4A74-95C2-B006045D257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8C4B8E-7426-49A7-B72D-4468274211F2}" type="presOf" srcId="{F9F2C212-2489-4DCE-8185-9693E8E93FBB}" destId="{F2624148-C801-4952-A01D-3610953B55CE}" srcOrd="0" destOrd="0" presId="urn:microsoft.com/office/officeart/2005/8/layout/chevron1"/>
    <dgm:cxn modelId="{C7EC6C5B-4AE2-4787-8BD9-354F7B5EE3A8}" type="presOf" srcId="{A93A7322-2BAE-4DB7-9E6A-7DE51D1374B5}" destId="{A0489B46-AA74-4489-B825-C91B28EE80FC}" srcOrd="0" destOrd="0" presId="urn:microsoft.com/office/officeart/2005/8/layout/chevron1"/>
    <dgm:cxn modelId="{9CDCB168-541D-4C39-A8E2-BFA25E3DE45C}" srcId="{F9F2C212-2489-4DCE-8185-9693E8E93FBB}" destId="{A93A7322-2BAE-4DB7-9E6A-7DE51D1374B5}" srcOrd="1" destOrd="0" parTransId="{B65680FA-17E8-4C13-95C8-8582EB824190}" sibTransId="{82B5C14F-91B0-47EE-98DE-7E975D2C2970}"/>
    <dgm:cxn modelId="{EF1F13B2-3DC5-4F64-9E86-B22D1F09A385}" type="presOf" srcId="{1A35F578-D730-4A74-95C2-B006045D2576}" destId="{4213C33B-C009-477E-AC21-17A138C9A178}" srcOrd="0" destOrd="0" presId="urn:microsoft.com/office/officeart/2005/8/layout/chevron1"/>
    <dgm:cxn modelId="{AA5F3F43-6B2A-4F40-AA97-1917F8692426}" type="presOf" srcId="{6DA0A49D-BD2D-4610-B362-7202CD6A3A95}" destId="{C6412BDA-99E1-439F-B450-4ED33829A215}" srcOrd="0" destOrd="0" presId="urn:microsoft.com/office/officeart/2005/8/layout/chevron1"/>
    <dgm:cxn modelId="{12EF7B47-2024-4DE5-8D68-AF8060B83C37}" srcId="{F9F2C212-2489-4DCE-8185-9693E8E93FBB}" destId="{1A35F578-D730-4A74-95C2-B006045D2576}" srcOrd="2" destOrd="0" parTransId="{9400DEC2-DE28-4C95-8DA2-961B7ED01D16}" sibTransId="{035A204D-01C1-43AC-8FD8-199B2B3AE708}"/>
    <dgm:cxn modelId="{A1BFC6D3-E22B-4554-8180-3B5C620DAC83}" srcId="{F9F2C212-2489-4DCE-8185-9693E8E93FBB}" destId="{6DA0A49D-BD2D-4610-B362-7202CD6A3A95}" srcOrd="0" destOrd="0" parTransId="{21A67A33-55AD-49B4-AF48-66011BA5C04D}" sibTransId="{533BD727-C16F-4F56-83B2-EDD376EB1903}"/>
    <dgm:cxn modelId="{AB638B5A-E5A9-4B96-B822-06269D2D8678}" type="presParOf" srcId="{F2624148-C801-4952-A01D-3610953B55CE}" destId="{C6412BDA-99E1-439F-B450-4ED33829A215}" srcOrd="0" destOrd="0" presId="urn:microsoft.com/office/officeart/2005/8/layout/chevron1"/>
    <dgm:cxn modelId="{21CFA978-9623-48ED-B6A6-9D15EB80D094}" type="presParOf" srcId="{F2624148-C801-4952-A01D-3610953B55CE}" destId="{CE458C41-F953-48D4-BF3F-19297F29368F}" srcOrd="1" destOrd="0" presId="urn:microsoft.com/office/officeart/2005/8/layout/chevron1"/>
    <dgm:cxn modelId="{53CFB7AD-E6A8-48B9-ABFA-97599A8957E5}" type="presParOf" srcId="{F2624148-C801-4952-A01D-3610953B55CE}" destId="{A0489B46-AA74-4489-B825-C91B28EE80FC}" srcOrd="2" destOrd="0" presId="urn:microsoft.com/office/officeart/2005/8/layout/chevron1"/>
    <dgm:cxn modelId="{C2FAB3F2-8302-48F4-AD47-741E2A106E97}" type="presParOf" srcId="{F2624148-C801-4952-A01D-3610953B55CE}" destId="{5EB90590-D917-4485-80F9-9B001A9091A1}" srcOrd="3" destOrd="0" presId="urn:microsoft.com/office/officeart/2005/8/layout/chevron1"/>
    <dgm:cxn modelId="{59C0F51D-00FC-436F-B101-25E380DE1D2A}" type="presParOf" srcId="{F2624148-C801-4952-A01D-3610953B55CE}" destId="{4213C33B-C009-477E-AC21-17A138C9A1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3F09F-D0FE-416D-9EC5-8C96B800E34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A271A2C4-A5DB-4866-95B3-7E495B6202B7}">
      <dgm:prSet phldrT="[文本]"/>
      <dgm:spPr/>
      <dgm:t>
        <a:bodyPr/>
        <a:lstStyle/>
        <a:p>
          <a:r>
            <a:rPr lang="zh-CN" altLang="en-US" smtClean="0"/>
            <a:t>空闲分区表</a:t>
          </a:r>
          <a:endParaRPr lang="zh-CN" altLang="en-US"/>
        </a:p>
      </dgm:t>
    </dgm:pt>
    <dgm:pt modelId="{A6CDDA19-683F-4C1F-A5FC-F2ECEA6F648E}" type="parTrans" cxnId="{EE060804-994A-41BD-89BE-B434F9CBBC2B}">
      <dgm:prSet/>
      <dgm:spPr/>
      <dgm:t>
        <a:bodyPr/>
        <a:lstStyle/>
        <a:p>
          <a:endParaRPr lang="zh-CN" altLang="en-US"/>
        </a:p>
      </dgm:t>
    </dgm:pt>
    <dgm:pt modelId="{99801E42-58B9-41FE-8B44-C4BC8C3EC40F}" type="sibTrans" cxnId="{EE060804-994A-41BD-89BE-B434F9CBBC2B}">
      <dgm:prSet/>
      <dgm:spPr/>
      <dgm:t>
        <a:bodyPr/>
        <a:lstStyle/>
        <a:p>
          <a:endParaRPr lang="zh-CN" altLang="en-US"/>
        </a:p>
      </dgm:t>
    </dgm:pt>
    <dgm:pt modelId="{501F8DCC-7542-43F2-8E78-5A2D89C161D0}">
      <dgm:prSet/>
      <dgm:spPr/>
      <dgm:t>
        <a:bodyPr/>
        <a:lstStyle/>
        <a:p>
          <a:r>
            <a:rPr lang="zh-CN" altLang="en-US" dirty="0" smtClean="0"/>
            <a:t>空闲分区链表</a:t>
          </a:r>
          <a:endParaRPr lang="en-US" altLang="zh-CN" dirty="0" smtClean="0"/>
        </a:p>
      </dgm:t>
    </dgm:pt>
    <dgm:pt modelId="{873119F5-365C-4327-8BCF-48F6B714BB9F}" type="parTrans" cxnId="{4108DFAB-9615-4F58-91CD-16AE6F8DE7A4}">
      <dgm:prSet/>
      <dgm:spPr/>
      <dgm:t>
        <a:bodyPr/>
        <a:lstStyle/>
        <a:p>
          <a:endParaRPr lang="zh-CN" altLang="en-US"/>
        </a:p>
      </dgm:t>
    </dgm:pt>
    <dgm:pt modelId="{516B2B25-9A26-4D17-AE59-FECD0D0EBF42}" type="sibTrans" cxnId="{4108DFAB-9615-4F58-91CD-16AE6F8DE7A4}">
      <dgm:prSet/>
      <dgm:spPr/>
      <dgm:t>
        <a:bodyPr/>
        <a:lstStyle/>
        <a:p>
          <a:endParaRPr lang="zh-CN" altLang="en-US"/>
        </a:p>
      </dgm:t>
    </dgm:pt>
    <dgm:pt modelId="{924D95A5-07D8-44E8-A98C-CBD0363AF6F9}" type="pres">
      <dgm:prSet presAssocID="{2B43F09F-D0FE-416D-9EC5-8C96B800E348}" presName="Name0" presStyleCnt="0">
        <dgm:presLayoutVars>
          <dgm:dir/>
          <dgm:resizeHandles val="exact"/>
        </dgm:presLayoutVars>
      </dgm:prSet>
      <dgm:spPr/>
    </dgm:pt>
    <dgm:pt modelId="{60A93164-1890-48BE-B241-C6BB43940AD7}" type="pres">
      <dgm:prSet presAssocID="{A271A2C4-A5DB-4866-95B3-7E495B6202B7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3042A-C959-4565-A698-648AC3E78046}" type="pres">
      <dgm:prSet presAssocID="{99801E42-58B9-41FE-8B44-C4BC8C3EC40F}" presName="parSpace" presStyleCnt="0"/>
      <dgm:spPr/>
    </dgm:pt>
    <dgm:pt modelId="{249230D8-55F8-43C2-B428-D0E068F8F025}" type="pres">
      <dgm:prSet presAssocID="{501F8DCC-7542-43F2-8E78-5A2D89C161D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056E2-033F-4E38-B896-D702E0C7EB0E}" type="presOf" srcId="{501F8DCC-7542-43F2-8E78-5A2D89C161D0}" destId="{249230D8-55F8-43C2-B428-D0E068F8F025}" srcOrd="0" destOrd="0" presId="urn:microsoft.com/office/officeart/2005/8/layout/hChevron3"/>
    <dgm:cxn modelId="{4108DFAB-9615-4F58-91CD-16AE6F8DE7A4}" srcId="{2B43F09F-D0FE-416D-9EC5-8C96B800E348}" destId="{501F8DCC-7542-43F2-8E78-5A2D89C161D0}" srcOrd="1" destOrd="0" parTransId="{873119F5-365C-4327-8BCF-48F6B714BB9F}" sibTransId="{516B2B25-9A26-4D17-AE59-FECD0D0EBF42}"/>
    <dgm:cxn modelId="{363CF98F-C7CC-4BFC-85D1-7680B307DBB4}" type="presOf" srcId="{A271A2C4-A5DB-4866-95B3-7E495B6202B7}" destId="{60A93164-1890-48BE-B241-C6BB43940AD7}" srcOrd="0" destOrd="0" presId="urn:microsoft.com/office/officeart/2005/8/layout/hChevron3"/>
    <dgm:cxn modelId="{5172144E-1B95-4856-AC38-17AD6D899577}" type="presOf" srcId="{2B43F09F-D0FE-416D-9EC5-8C96B800E348}" destId="{924D95A5-07D8-44E8-A98C-CBD0363AF6F9}" srcOrd="0" destOrd="0" presId="urn:microsoft.com/office/officeart/2005/8/layout/hChevron3"/>
    <dgm:cxn modelId="{EE060804-994A-41BD-89BE-B434F9CBBC2B}" srcId="{2B43F09F-D0FE-416D-9EC5-8C96B800E348}" destId="{A271A2C4-A5DB-4866-95B3-7E495B6202B7}" srcOrd="0" destOrd="0" parTransId="{A6CDDA19-683F-4C1F-A5FC-F2ECEA6F648E}" sibTransId="{99801E42-58B9-41FE-8B44-C4BC8C3EC40F}"/>
    <dgm:cxn modelId="{D8F0C112-3AFE-4799-908B-69FA7880DB8E}" type="presParOf" srcId="{924D95A5-07D8-44E8-A98C-CBD0363AF6F9}" destId="{60A93164-1890-48BE-B241-C6BB43940AD7}" srcOrd="0" destOrd="0" presId="urn:microsoft.com/office/officeart/2005/8/layout/hChevron3"/>
    <dgm:cxn modelId="{F24EE04A-952E-416E-87B9-BD2CF8BA2C30}" type="presParOf" srcId="{924D95A5-07D8-44E8-A98C-CBD0363AF6F9}" destId="{A233042A-C959-4565-A698-648AC3E78046}" srcOrd="1" destOrd="0" presId="urn:microsoft.com/office/officeart/2005/8/layout/hChevron3"/>
    <dgm:cxn modelId="{4439C32E-B695-4B0D-B050-2FEC0A2DAFE9}" type="presParOf" srcId="{924D95A5-07D8-44E8-A98C-CBD0363AF6F9}" destId="{249230D8-55F8-43C2-B428-D0E068F8F025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3F09F-D0FE-416D-9EC5-8C96B800E348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8A68401B-A70A-4FB7-8E36-6A601E1E392D}">
      <dgm:prSet/>
      <dgm:spPr/>
      <dgm:t>
        <a:bodyPr/>
        <a:lstStyle/>
        <a:p>
          <a:r>
            <a:rPr lang="zh-CN" altLang="en-US" dirty="0" smtClean="0"/>
            <a:t>索引</a:t>
          </a:r>
          <a:endParaRPr lang="en-US" altLang="zh-CN" dirty="0"/>
        </a:p>
      </dgm:t>
    </dgm:pt>
    <dgm:pt modelId="{505E3D7F-2E73-4990-8276-6C82268AE45D}" type="parTrans" cxnId="{23A9F168-6621-4E98-A863-CB1E4EEC007C}">
      <dgm:prSet/>
      <dgm:spPr/>
      <dgm:t>
        <a:bodyPr/>
        <a:lstStyle/>
        <a:p>
          <a:endParaRPr lang="zh-CN" altLang="en-US"/>
        </a:p>
      </dgm:t>
    </dgm:pt>
    <dgm:pt modelId="{F5A0D2FB-E734-4E71-9DA4-A88A14D7292C}" type="sibTrans" cxnId="{23A9F168-6621-4E98-A863-CB1E4EEC007C}">
      <dgm:prSet/>
      <dgm:spPr/>
      <dgm:t>
        <a:bodyPr/>
        <a:lstStyle/>
        <a:p>
          <a:endParaRPr lang="zh-CN" altLang="en-US"/>
        </a:p>
      </dgm:t>
    </dgm:pt>
    <dgm:pt modelId="{AC9A6738-95D7-42A1-8FD5-7679433300B1}">
      <dgm:prSet/>
      <dgm:spPr/>
      <dgm:t>
        <a:bodyPr/>
        <a:lstStyle/>
        <a:p>
          <a:r>
            <a:rPr lang="zh-CN" altLang="en-US" dirty="0" smtClean="0"/>
            <a:t>位示图</a:t>
          </a:r>
          <a:endParaRPr lang="zh-CN" altLang="en-US" dirty="0"/>
        </a:p>
      </dgm:t>
    </dgm:pt>
    <dgm:pt modelId="{CA184BB9-5062-49EE-95A8-C0BA7286D7DF}" type="parTrans" cxnId="{0A29D898-3D7B-4E8B-9366-2B3E88E1E1C4}">
      <dgm:prSet/>
      <dgm:spPr/>
      <dgm:t>
        <a:bodyPr/>
        <a:lstStyle/>
        <a:p>
          <a:endParaRPr lang="zh-CN" altLang="en-US"/>
        </a:p>
      </dgm:t>
    </dgm:pt>
    <dgm:pt modelId="{99AA1BA0-DAC3-45B6-B8C2-AFFD370585EB}" type="sibTrans" cxnId="{0A29D898-3D7B-4E8B-9366-2B3E88E1E1C4}">
      <dgm:prSet/>
      <dgm:spPr/>
      <dgm:t>
        <a:bodyPr/>
        <a:lstStyle/>
        <a:p>
          <a:endParaRPr lang="zh-CN" altLang="en-US"/>
        </a:p>
      </dgm:t>
    </dgm:pt>
    <dgm:pt modelId="{D1A87910-2B21-4C28-8A68-03893DD1ABF3}">
      <dgm:prSet/>
      <dgm:spPr/>
      <dgm:t>
        <a:bodyPr/>
        <a:lstStyle/>
        <a:p>
          <a:r>
            <a:rPr lang="zh-CN" altLang="en-US" dirty="0" smtClean="0"/>
            <a:t>成组块链接法</a:t>
          </a:r>
          <a:endParaRPr lang="zh-CN" altLang="en-US" dirty="0"/>
        </a:p>
      </dgm:t>
    </dgm:pt>
    <dgm:pt modelId="{9219966E-07F5-4283-88C1-503B9FA2853A}" type="parTrans" cxnId="{583637AC-315E-4DBC-8038-876579218A1B}">
      <dgm:prSet/>
      <dgm:spPr/>
      <dgm:t>
        <a:bodyPr/>
        <a:lstStyle/>
        <a:p>
          <a:endParaRPr lang="zh-CN" altLang="en-US"/>
        </a:p>
      </dgm:t>
    </dgm:pt>
    <dgm:pt modelId="{C21618A3-8BA2-460C-9547-3DD357351CF1}" type="sibTrans" cxnId="{583637AC-315E-4DBC-8038-876579218A1B}">
      <dgm:prSet/>
      <dgm:spPr/>
      <dgm:t>
        <a:bodyPr/>
        <a:lstStyle/>
        <a:p>
          <a:endParaRPr lang="zh-CN" altLang="en-US"/>
        </a:p>
      </dgm:t>
    </dgm:pt>
    <dgm:pt modelId="{924D95A5-07D8-44E8-A98C-CBD0363AF6F9}" type="pres">
      <dgm:prSet presAssocID="{2B43F09F-D0FE-416D-9EC5-8C96B800E348}" presName="Name0" presStyleCnt="0">
        <dgm:presLayoutVars>
          <dgm:dir/>
          <dgm:resizeHandles val="exact"/>
        </dgm:presLayoutVars>
      </dgm:prSet>
      <dgm:spPr/>
    </dgm:pt>
    <dgm:pt modelId="{B825828B-7C8E-46F9-AF77-C6DF9158673A}" type="pres">
      <dgm:prSet presAssocID="{8A68401B-A70A-4FB7-8E36-6A601E1E392D}" presName="parTxOnly" presStyleLbl="node1" presStyleIdx="0" presStyleCnt="3" custScaleX="63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C3A0D-6BC4-4FBE-8333-721007C311CE}" type="pres">
      <dgm:prSet presAssocID="{F5A0D2FB-E734-4E71-9DA4-A88A14D7292C}" presName="parSpace" presStyleCnt="0"/>
      <dgm:spPr/>
    </dgm:pt>
    <dgm:pt modelId="{6FB84CE0-9550-4830-9420-F24C58E14A81}" type="pres">
      <dgm:prSet presAssocID="{AC9A6738-95D7-42A1-8FD5-7679433300B1}" presName="parTxOnly" presStyleLbl="node1" presStyleIdx="1" presStyleCnt="3" custScaleX="79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A06DF-C0FB-492C-B4AF-767E82DF5E59}" type="pres">
      <dgm:prSet presAssocID="{99AA1BA0-DAC3-45B6-B8C2-AFFD370585EB}" presName="parSpace" presStyleCnt="0"/>
      <dgm:spPr/>
    </dgm:pt>
    <dgm:pt modelId="{9489BABB-893D-401B-9F40-149C683EBD38}" type="pres">
      <dgm:prSet presAssocID="{D1A87910-2B21-4C28-8A68-03893DD1ABF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242087-6278-4CD2-8F48-DACAD241C9FA}" type="presOf" srcId="{8A68401B-A70A-4FB7-8E36-6A601E1E392D}" destId="{B825828B-7C8E-46F9-AF77-C6DF9158673A}" srcOrd="0" destOrd="0" presId="urn:microsoft.com/office/officeart/2005/8/layout/hChevron3"/>
    <dgm:cxn modelId="{0A29D898-3D7B-4E8B-9366-2B3E88E1E1C4}" srcId="{2B43F09F-D0FE-416D-9EC5-8C96B800E348}" destId="{AC9A6738-95D7-42A1-8FD5-7679433300B1}" srcOrd="1" destOrd="0" parTransId="{CA184BB9-5062-49EE-95A8-C0BA7286D7DF}" sibTransId="{99AA1BA0-DAC3-45B6-B8C2-AFFD370585EB}"/>
    <dgm:cxn modelId="{AA4BCAEE-16BB-4634-9FDE-575350102FBE}" type="presOf" srcId="{AC9A6738-95D7-42A1-8FD5-7679433300B1}" destId="{6FB84CE0-9550-4830-9420-F24C58E14A81}" srcOrd="0" destOrd="0" presId="urn:microsoft.com/office/officeart/2005/8/layout/hChevron3"/>
    <dgm:cxn modelId="{861F50EC-2F7E-42E2-B318-0BD0CEC62ED8}" type="presOf" srcId="{D1A87910-2B21-4C28-8A68-03893DD1ABF3}" destId="{9489BABB-893D-401B-9F40-149C683EBD38}" srcOrd="0" destOrd="0" presId="urn:microsoft.com/office/officeart/2005/8/layout/hChevron3"/>
    <dgm:cxn modelId="{583637AC-315E-4DBC-8038-876579218A1B}" srcId="{2B43F09F-D0FE-416D-9EC5-8C96B800E348}" destId="{D1A87910-2B21-4C28-8A68-03893DD1ABF3}" srcOrd="2" destOrd="0" parTransId="{9219966E-07F5-4283-88C1-503B9FA2853A}" sibTransId="{C21618A3-8BA2-460C-9547-3DD357351CF1}"/>
    <dgm:cxn modelId="{77FD538F-E3E8-442F-A5C4-C54E90EEEFEC}" type="presOf" srcId="{2B43F09F-D0FE-416D-9EC5-8C96B800E348}" destId="{924D95A5-07D8-44E8-A98C-CBD0363AF6F9}" srcOrd="0" destOrd="0" presId="urn:microsoft.com/office/officeart/2005/8/layout/hChevron3"/>
    <dgm:cxn modelId="{23A9F168-6621-4E98-A863-CB1E4EEC007C}" srcId="{2B43F09F-D0FE-416D-9EC5-8C96B800E348}" destId="{8A68401B-A70A-4FB7-8E36-6A601E1E392D}" srcOrd="0" destOrd="0" parTransId="{505E3D7F-2E73-4990-8276-6C82268AE45D}" sibTransId="{F5A0D2FB-E734-4E71-9DA4-A88A14D7292C}"/>
    <dgm:cxn modelId="{B3029D88-D264-4C2E-A939-B8E16C7608C2}" type="presParOf" srcId="{924D95A5-07D8-44E8-A98C-CBD0363AF6F9}" destId="{B825828B-7C8E-46F9-AF77-C6DF9158673A}" srcOrd="0" destOrd="0" presId="urn:microsoft.com/office/officeart/2005/8/layout/hChevron3"/>
    <dgm:cxn modelId="{8A57C6FD-0015-4432-82B4-AC141DD1F959}" type="presParOf" srcId="{924D95A5-07D8-44E8-A98C-CBD0363AF6F9}" destId="{9ADC3A0D-6BC4-4FBE-8333-721007C311CE}" srcOrd="1" destOrd="0" presId="urn:microsoft.com/office/officeart/2005/8/layout/hChevron3"/>
    <dgm:cxn modelId="{5CD14A75-FCFA-4E4B-BD21-B5C678BABC06}" type="presParOf" srcId="{924D95A5-07D8-44E8-A98C-CBD0363AF6F9}" destId="{6FB84CE0-9550-4830-9420-F24C58E14A81}" srcOrd="2" destOrd="0" presId="urn:microsoft.com/office/officeart/2005/8/layout/hChevron3"/>
    <dgm:cxn modelId="{E4D147AE-D908-488C-A164-01EDCBD8275C}" type="presParOf" srcId="{924D95A5-07D8-44E8-A98C-CBD0363AF6F9}" destId="{614A06DF-C0FB-492C-B4AF-767E82DF5E59}" srcOrd="3" destOrd="0" presId="urn:microsoft.com/office/officeart/2005/8/layout/hChevron3"/>
    <dgm:cxn modelId="{41CDF499-54A0-4D9D-9013-92F18CD80ADF}" type="presParOf" srcId="{924D95A5-07D8-44E8-A98C-CBD0363AF6F9}" destId="{9489BABB-893D-401B-9F40-149C683EBD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EE83F-5C57-4586-932B-E07CE4A28283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7B477F-6A3E-4DC0-92D2-7BC51A18BF55}">
      <dgm:prSet/>
      <dgm:spPr/>
      <dgm:t>
        <a:bodyPr/>
        <a:lstStyle/>
        <a:p>
          <a:pPr rtl="0"/>
          <a:r>
            <a:rPr lang="zh-CN" altLang="en-US" baseline="0" dirty="0" smtClean="0"/>
            <a:t>硬链接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Hard Link</a:t>
          </a:r>
          <a:endParaRPr lang="zh-CN" dirty="0"/>
        </a:p>
      </dgm:t>
    </dgm:pt>
    <dgm:pt modelId="{3BE4F766-3425-42B2-AFA3-6A7BA9996191}" type="parTrans" cxnId="{6AD54031-AAF9-4537-84AE-2C49330E1A19}">
      <dgm:prSet/>
      <dgm:spPr/>
      <dgm:t>
        <a:bodyPr/>
        <a:lstStyle/>
        <a:p>
          <a:endParaRPr lang="zh-CN" altLang="en-US"/>
        </a:p>
      </dgm:t>
    </dgm:pt>
    <dgm:pt modelId="{3990E7BF-1A7D-4C69-B696-7FBEAD7A3666}" type="sibTrans" cxnId="{6AD54031-AAF9-4537-84AE-2C49330E1A19}">
      <dgm:prSet/>
      <dgm:spPr/>
      <dgm:t>
        <a:bodyPr/>
        <a:lstStyle/>
        <a:p>
          <a:endParaRPr lang="zh-CN" altLang="en-US"/>
        </a:p>
      </dgm:t>
    </dgm:pt>
    <dgm:pt modelId="{7BD638A4-67F8-460F-AC85-3A0BF0020337}">
      <dgm:prSet/>
      <dgm:spPr/>
      <dgm:t>
        <a:bodyPr/>
        <a:lstStyle/>
        <a:p>
          <a:pPr rtl="0"/>
          <a:r>
            <a:rPr lang="zh-CN" altLang="en-US" baseline="0" dirty="0" smtClean="0"/>
            <a:t>软连接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Soft Link</a:t>
          </a:r>
          <a:endParaRPr lang="zh-CN" dirty="0"/>
        </a:p>
      </dgm:t>
    </dgm:pt>
    <dgm:pt modelId="{5C62A011-6C02-45AF-ACB0-D4063EC17260}" type="parTrans" cxnId="{20464B6C-859B-40A7-A09C-98F31B4E583F}">
      <dgm:prSet/>
      <dgm:spPr/>
      <dgm:t>
        <a:bodyPr/>
        <a:lstStyle/>
        <a:p>
          <a:endParaRPr lang="zh-CN" altLang="en-US"/>
        </a:p>
      </dgm:t>
    </dgm:pt>
    <dgm:pt modelId="{BCCF872E-7D7C-49F3-8A42-48583EE3B891}" type="sibTrans" cxnId="{20464B6C-859B-40A7-A09C-98F31B4E583F}">
      <dgm:prSet/>
      <dgm:spPr/>
      <dgm:t>
        <a:bodyPr/>
        <a:lstStyle/>
        <a:p>
          <a:endParaRPr lang="zh-CN" altLang="en-US"/>
        </a:p>
      </dgm:t>
    </dgm:pt>
    <dgm:pt modelId="{44E3A8F5-1F8C-439E-8355-8622D24DC286}">
      <dgm:prSet/>
      <dgm:spPr/>
      <dgm:t>
        <a:bodyPr/>
        <a:lstStyle/>
        <a:p>
          <a:pPr rtl="0"/>
          <a:r>
            <a:rPr lang="zh-CN" baseline="0" dirty="0" smtClean="0"/>
            <a:t>基于索引结点</a:t>
          </a:r>
          <a:endParaRPr lang="zh-CN" dirty="0"/>
        </a:p>
      </dgm:t>
    </dgm:pt>
    <dgm:pt modelId="{207167F8-F7AE-4B9B-8188-3E91665CB71C}" type="parTrans" cxnId="{58148DB8-49DA-47B0-B0AB-62D4E4269FAC}">
      <dgm:prSet/>
      <dgm:spPr/>
      <dgm:t>
        <a:bodyPr/>
        <a:lstStyle/>
        <a:p>
          <a:endParaRPr lang="zh-CN" altLang="en-US"/>
        </a:p>
      </dgm:t>
    </dgm:pt>
    <dgm:pt modelId="{1547DE8C-DBDE-471D-AF60-B48886E6C6A1}" type="sibTrans" cxnId="{58148DB8-49DA-47B0-B0AB-62D4E4269FAC}">
      <dgm:prSet/>
      <dgm:spPr/>
      <dgm:t>
        <a:bodyPr/>
        <a:lstStyle/>
        <a:p>
          <a:endParaRPr lang="zh-CN" altLang="en-US"/>
        </a:p>
      </dgm:t>
    </dgm:pt>
    <dgm:pt modelId="{558635F5-33E7-4E6A-A797-006146A0FEE9}">
      <dgm:prSet/>
      <dgm:spPr/>
      <dgm:t>
        <a:bodyPr/>
        <a:lstStyle/>
        <a:p>
          <a:pPr rtl="0"/>
          <a:r>
            <a:rPr lang="zh-CN" baseline="0" smtClean="0"/>
            <a:t>基于</a:t>
          </a:r>
          <a:r>
            <a:rPr lang="zh-CN" baseline="0" dirty="0" smtClean="0"/>
            <a:t>符号</a:t>
          </a:r>
          <a:r>
            <a:rPr lang="zh-CN" altLang="en-US" baseline="0" dirty="0" smtClean="0"/>
            <a:t>链接</a:t>
          </a:r>
          <a:endParaRPr lang="zh-CN" dirty="0"/>
        </a:p>
      </dgm:t>
    </dgm:pt>
    <dgm:pt modelId="{596BEB15-2502-4768-9F11-E31368D0246C}" type="parTrans" cxnId="{33590724-364C-4EC5-9C5D-BEA4C220F9CC}">
      <dgm:prSet/>
      <dgm:spPr/>
      <dgm:t>
        <a:bodyPr/>
        <a:lstStyle/>
        <a:p>
          <a:endParaRPr lang="zh-CN" altLang="en-US"/>
        </a:p>
      </dgm:t>
    </dgm:pt>
    <dgm:pt modelId="{5F658178-7F29-4725-80BB-4BA8C1CD3E5A}" type="sibTrans" cxnId="{33590724-364C-4EC5-9C5D-BEA4C220F9CC}">
      <dgm:prSet/>
      <dgm:spPr/>
      <dgm:t>
        <a:bodyPr/>
        <a:lstStyle/>
        <a:p>
          <a:endParaRPr lang="zh-CN" altLang="en-US"/>
        </a:p>
      </dgm:t>
    </dgm:pt>
    <dgm:pt modelId="{80808B5D-4719-4701-9369-4BA0F793FD76}" type="pres">
      <dgm:prSet presAssocID="{E04EE83F-5C57-4586-932B-E07CE4A28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65C94C-0F41-47AC-8543-D5BE160D32BB}" type="pres">
      <dgm:prSet presAssocID="{D77B477F-6A3E-4DC0-92D2-7BC51A18BF55}" presName="linNode" presStyleCnt="0"/>
      <dgm:spPr/>
    </dgm:pt>
    <dgm:pt modelId="{7CD051A7-B84A-4D57-B2CB-A976FEF4E82B}" type="pres">
      <dgm:prSet presAssocID="{D77B477F-6A3E-4DC0-92D2-7BC51A18BF55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EC7AE-C09D-4ACB-9654-BFE9DF31E7BA}" type="pres">
      <dgm:prSet presAssocID="{D77B477F-6A3E-4DC0-92D2-7BC51A18BF5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9F75-22B1-4E43-B59E-D2E5569909C5}" type="pres">
      <dgm:prSet presAssocID="{3990E7BF-1A7D-4C69-B696-7FBEAD7A3666}" presName="sp" presStyleCnt="0"/>
      <dgm:spPr/>
    </dgm:pt>
    <dgm:pt modelId="{4AEAAE58-4E9C-4284-88AD-22F1FC3C00BA}" type="pres">
      <dgm:prSet presAssocID="{7BD638A4-67F8-460F-AC85-3A0BF0020337}" presName="linNode" presStyleCnt="0"/>
      <dgm:spPr/>
    </dgm:pt>
    <dgm:pt modelId="{3AE1C464-B10B-450C-ABFA-11C82B722611}" type="pres">
      <dgm:prSet presAssocID="{7BD638A4-67F8-460F-AC85-3A0BF002033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C6BA7-A1AE-4F74-88C9-81AF2B431EC5}" type="pres">
      <dgm:prSet presAssocID="{7BD638A4-67F8-460F-AC85-3A0BF0020337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3BA477-987C-49CB-99A2-FAB1C2C7F9F5}" type="presOf" srcId="{7BD638A4-67F8-460F-AC85-3A0BF0020337}" destId="{3AE1C464-B10B-450C-ABFA-11C82B722611}" srcOrd="0" destOrd="0" presId="urn:microsoft.com/office/officeart/2005/8/layout/vList5"/>
    <dgm:cxn modelId="{2C6F69D1-0F5A-44BD-8D80-1735542081E8}" type="presOf" srcId="{558635F5-33E7-4E6A-A797-006146A0FEE9}" destId="{131C6BA7-A1AE-4F74-88C9-81AF2B431EC5}" srcOrd="0" destOrd="0" presId="urn:microsoft.com/office/officeart/2005/8/layout/vList5"/>
    <dgm:cxn modelId="{20464B6C-859B-40A7-A09C-98F31B4E583F}" srcId="{E04EE83F-5C57-4586-932B-E07CE4A28283}" destId="{7BD638A4-67F8-460F-AC85-3A0BF0020337}" srcOrd="1" destOrd="0" parTransId="{5C62A011-6C02-45AF-ACB0-D4063EC17260}" sibTransId="{BCCF872E-7D7C-49F3-8A42-48583EE3B891}"/>
    <dgm:cxn modelId="{6AD54031-AAF9-4537-84AE-2C49330E1A19}" srcId="{E04EE83F-5C57-4586-932B-E07CE4A28283}" destId="{D77B477F-6A3E-4DC0-92D2-7BC51A18BF55}" srcOrd="0" destOrd="0" parTransId="{3BE4F766-3425-42B2-AFA3-6A7BA9996191}" sibTransId="{3990E7BF-1A7D-4C69-B696-7FBEAD7A3666}"/>
    <dgm:cxn modelId="{32CD76E0-2849-4AD7-A62B-E0C6B59A1C56}" type="presOf" srcId="{D77B477F-6A3E-4DC0-92D2-7BC51A18BF55}" destId="{7CD051A7-B84A-4D57-B2CB-A976FEF4E82B}" srcOrd="0" destOrd="0" presId="urn:microsoft.com/office/officeart/2005/8/layout/vList5"/>
    <dgm:cxn modelId="{379CC609-E845-4839-A9EE-715D546D2A75}" type="presOf" srcId="{44E3A8F5-1F8C-439E-8355-8622D24DC286}" destId="{2B2EC7AE-C09D-4ACB-9654-BFE9DF31E7BA}" srcOrd="0" destOrd="0" presId="urn:microsoft.com/office/officeart/2005/8/layout/vList5"/>
    <dgm:cxn modelId="{FD983A5C-6A6F-4ADE-A345-B3CDE53F3E3B}" type="presOf" srcId="{E04EE83F-5C57-4586-932B-E07CE4A28283}" destId="{80808B5D-4719-4701-9369-4BA0F793FD76}" srcOrd="0" destOrd="0" presId="urn:microsoft.com/office/officeart/2005/8/layout/vList5"/>
    <dgm:cxn modelId="{33590724-364C-4EC5-9C5D-BEA4C220F9CC}" srcId="{7BD638A4-67F8-460F-AC85-3A0BF0020337}" destId="{558635F5-33E7-4E6A-A797-006146A0FEE9}" srcOrd="0" destOrd="0" parTransId="{596BEB15-2502-4768-9F11-E31368D0246C}" sibTransId="{5F658178-7F29-4725-80BB-4BA8C1CD3E5A}"/>
    <dgm:cxn modelId="{58148DB8-49DA-47B0-B0AB-62D4E4269FAC}" srcId="{D77B477F-6A3E-4DC0-92D2-7BC51A18BF55}" destId="{44E3A8F5-1F8C-439E-8355-8622D24DC286}" srcOrd="0" destOrd="0" parTransId="{207167F8-F7AE-4B9B-8188-3E91665CB71C}" sibTransId="{1547DE8C-DBDE-471D-AF60-B48886E6C6A1}"/>
    <dgm:cxn modelId="{659543A2-A10D-414A-8D96-CE34E26D294E}" type="presParOf" srcId="{80808B5D-4719-4701-9369-4BA0F793FD76}" destId="{FF65C94C-0F41-47AC-8543-D5BE160D32BB}" srcOrd="0" destOrd="0" presId="urn:microsoft.com/office/officeart/2005/8/layout/vList5"/>
    <dgm:cxn modelId="{5A8D8DD1-3059-4EE6-9544-1692658829F6}" type="presParOf" srcId="{FF65C94C-0F41-47AC-8543-D5BE160D32BB}" destId="{7CD051A7-B84A-4D57-B2CB-A976FEF4E82B}" srcOrd="0" destOrd="0" presId="urn:microsoft.com/office/officeart/2005/8/layout/vList5"/>
    <dgm:cxn modelId="{BE58FF7F-94D0-40DD-A0A1-8AC4945E09F4}" type="presParOf" srcId="{FF65C94C-0F41-47AC-8543-D5BE160D32BB}" destId="{2B2EC7AE-C09D-4ACB-9654-BFE9DF31E7BA}" srcOrd="1" destOrd="0" presId="urn:microsoft.com/office/officeart/2005/8/layout/vList5"/>
    <dgm:cxn modelId="{7F02444E-E939-4EDF-9871-8B60179E1EC5}" type="presParOf" srcId="{80808B5D-4719-4701-9369-4BA0F793FD76}" destId="{1EE19F75-22B1-4E43-B59E-D2E5569909C5}" srcOrd="1" destOrd="0" presId="urn:microsoft.com/office/officeart/2005/8/layout/vList5"/>
    <dgm:cxn modelId="{A3DE088E-77FE-4D28-8A91-CC61A184784D}" type="presParOf" srcId="{80808B5D-4719-4701-9369-4BA0F793FD76}" destId="{4AEAAE58-4E9C-4284-88AD-22F1FC3C00BA}" srcOrd="2" destOrd="0" presId="urn:microsoft.com/office/officeart/2005/8/layout/vList5"/>
    <dgm:cxn modelId="{F190DB2E-A182-4975-9192-C44A5C3EC146}" type="presParOf" srcId="{4AEAAE58-4E9C-4284-88AD-22F1FC3C00BA}" destId="{3AE1C464-B10B-450C-ABFA-11C82B722611}" srcOrd="0" destOrd="0" presId="urn:microsoft.com/office/officeart/2005/8/layout/vList5"/>
    <dgm:cxn modelId="{98A6574A-3580-498B-86CA-6D9794CB2E03}" type="presParOf" srcId="{4AEAAE58-4E9C-4284-88AD-22F1FC3C00BA}" destId="{131C6BA7-A1AE-4F74-88C9-81AF2B431E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133D3-7988-46C6-9DA9-18FBBF15DDA8}">
      <dsp:nvSpPr>
        <dsp:cNvPr id="0" name=""/>
        <dsp:cNvSpPr/>
      </dsp:nvSpPr>
      <dsp:spPr>
        <a:xfrm>
          <a:off x="4762" y="341312"/>
          <a:ext cx="3381374" cy="338137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63500" rIns="186088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随机访问效率低</a:t>
          </a:r>
          <a:endParaRPr lang="zh-CN" altLang="en-US" sz="5000" kern="1200" dirty="0"/>
        </a:p>
      </dsp:txBody>
      <dsp:txXfrm>
        <a:off x="499953" y="836503"/>
        <a:ext cx="2390992" cy="2390992"/>
      </dsp:txXfrm>
    </dsp:sp>
    <dsp:sp modelId="{C3F8C075-8857-4E0D-8F48-C22DE1574CE7}">
      <dsp:nvSpPr>
        <dsp:cNvPr id="0" name=""/>
        <dsp:cNvSpPr/>
      </dsp:nvSpPr>
      <dsp:spPr>
        <a:xfrm>
          <a:off x="2709862" y="341312"/>
          <a:ext cx="3381374" cy="338137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63500" rIns="186088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内存开销大</a:t>
          </a:r>
          <a:endParaRPr lang="zh-CN" altLang="en-US" sz="5000" kern="1200" dirty="0"/>
        </a:p>
      </dsp:txBody>
      <dsp:txXfrm>
        <a:off x="3205053" y="836503"/>
        <a:ext cx="2390992" cy="2390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12BDA-99E1-439F-B450-4ED33829A215}">
      <dsp:nvSpPr>
        <dsp:cNvPr id="0" name=""/>
        <dsp:cNvSpPr/>
      </dsp:nvSpPr>
      <dsp:spPr>
        <a:xfrm>
          <a:off x="2472" y="371476"/>
          <a:ext cx="3012926" cy="120517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基本信息类</a:t>
          </a:r>
          <a:endParaRPr lang="zh-CN" altLang="en-US" sz="3200" kern="1200"/>
        </a:p>
      </dsp:txBody>
      <dsp:txXfrm>
        <a:off x="605057" y="371476"/>
        <a:ext cx="1807756" cy="1205170"/>
      </dsp:txXfrm>
    </dsp:sp>
    <dsp:sp modelId="{A0489B46-AA74-4489-B825-C91B28EE80FC}">
      <dsp:nvSpPr>
        <dsp:cNvPr id="0" name=""/>
        <dsp:cNvSpPr/>
      </dsp:nvSpPr>
      <dsp:spPr>
        <a:xfrm>
          <a:off x="2714106" y="371476"/>
          <a:ext cx="3012926" cy="120517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存取控制信息类</a:t>
          </a:r>
          <a:endParaRPr lang="zh-CN" altLang="en-US" sz="3200" kern="1200" dirty="0"/>
        </a:p>
      </dsp:txBody>
      <dsp:txXfrm>
        <a:off x="3316691" y="371476"/>
        <a:ext cx="1807756" cy="1205170"/>
      </dsp:txXfrm>
    </dsp:sp>
    <dsp:sp modelId="{4213C33B-C009-477E-AC21-17A138C9A178}">
      <dsp:nvSpPr>
        <dsp:cNvPr id="0" name=""/>
        <dsp:cNvSpPr/>
      </dsp:nvSpPr>
      <dsp:spPr>
        <a:xfrm>
          <a:off x="5425739" y="371476"/>
          <a:ext cx="3012926" cy="120517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使用信息类</a:t>
          </a:r>
          <a:endParaRPr lang="zh-CN" altLang="en-US" sz="3200" kern="1200" dirty="0"/>
        </a:p>
      </dsp:txBody>
      <dsp:txXfrm>
        <a:off x="6028324" y="371476"/>
        <a:ext cx="1807756" cy="1205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93164-1890-48BE-B241-C6BB43940AD7}">
      <dsp:nvSpPr>
        <dsp:cNvPr id="0" name=""/>
        <dsp:cNvSpPr/>
      </dsp:nvSpPr>
      <dsp:spPr>
        <a:xfrm>
          <a:off x="5302" y="0"/>
          <a:ext cx="3764934" cy="10372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smtClean="0"/>
            <a:t>空闲分区表</a:t>
          </a:r>
          <a:endParaRPr lang="zh-CN" altLang="en-US" sz="3300" kern="1200"/>
        </a:p>
      </dsp:txBody>
      <dsp:txXfrm>
        <a:off x="5302" y="0"/>
        <a:ext cx="3505627" cy="1037229"/>
      </dsp:txXfrm>
    </dsp:sp>
    <dsp:sp modelId="{249230D8-55F8-43C2-B428-D0E068F8F025}">
      <dsp:nvSpPr>
        <dsp:cNvPr id="0" name=""/>
        <dsp:cNvSpPr/>
      </dsp:nvSpPr>
      <dsp:spPr>
        <a:xfrm>
          <a:off x="3017250" y="0"/>
          <a:ext cx="3764934" cy="103722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空闲分区链表</a:t>
          </a:r>
          <a:endParaRPr lang="en-US" altLang="zh-CN" sz="3300" kern="1200" dirty="0" smtClean="0"/>
        </a:p>
      </dsp:txBody>
      <dsp:txXfrm>
        <a:off x="3535865" y="0"/>
        <a:ext cx="2727705" cy="1037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5828B-7C8E-46F9-AF77-C6DF9158673A}">
      <dsp:nvSpPr>
        <dsp:cNvPr id="0" name=""/>
        <dsp:cNvSpPr/>
      </dsp:nvSpPr>
      <dsp:spPr>
        <a:xfrm>
          <a:off x="1715" y="0"/>
          <a:ext cx="2557298" cy="102689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索引</a:t>
          </a:r>
          <a:endParaRPr lang="en-US" altLang="zh-CN" sz="3600" kern="1200" dirty="0"/>
        </a:p>
      </dsp:txBody>
      <dsp:txXfrm>
        <a:off x="1715" y="0"/>
        <a:ext cx="2300574" cy="1026898"/>
      </dsp:txXfrm>
    </dsp:sp>
    <dsp:sp modelId="{6FB84CE0-9550-4830-9420-F24C58E14A81}">
      <dsp:nvSpPr>
        <dsp:cNvPr id="0" name=""/>
        <dsp:cNvSpPr/>
      </dsp:nvSpPr>
      <dsp:spPr>
        <a:xfrm>
          <a:off x="1755085" y="0"/>
          <a:ext cx="3202491" cy="1026898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位示图</a:t>
          </a:r>
          <a:endParaRPr lang="zh-CN" altLang="en-US" sz="3600" kern="1200" dirty="0"/>
        </a:p>
      </dsp:txBody>
      <dsp:txXfrm>
        <a:off x="2268534" y="0"/>
        <a:ext cx="2175593" cy="1026898"/>
      </dsp:txXfrm>
    </dsp:sp>
    <dsp:sp modelId="{9489BABB-893D-401B-9F40-149C683EBD38}">
      <dsp:nvSpPr>
        <dsp:cNvPr id="0" name=""/>
        <dsp:cNvSpPr/>
      </dsp:nvSpPr>
      <dsp:spPr>
        <a:xfrm>
          <a:off x="4153647" y="0"/>
          <a:ext cx="4019645" cy="1026898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成组块链接法</a:t>
          </a:r>
          <a:endParaRPr lang="zh-CN" altLang="en-US" sz="3600" kern="1200" dirty="0"/>
        </a:p>
      </dsp:txBody>
      <dsp:txXfrm>
        <a:off x="4667096" y="0"/>
        <a:ext cx="2992747" cy="1026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EC7AE-C09D-4ACB-9654-BFE9DF31E7BA}">
      <dsp:nvSpPr>
        <dsp:cNvPr id="0" name=""/>
        <dsp:cNvSpPr/>
      </dsp:nvSpPr>
      <dsp:spPr>
        <a:xfrm rot="5400000">
          <a:off x="2633472" y="-969142"/>
          <a:ext cx="693130" cy="28047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baseline="0" dirty="0" smtClean="0"/>
            <a:t>基于索引结点</a:t>
          </a:r>
          <a:endParaRPr lang="zh-CN" sz="2900" kern="1200" dirty="0"/>
        </a:p>
      </dsp:txBody>
      <dsp:txXfrm rot="-5400000">
        <a:off x="1577667" y="120499"/>
        <a:ext cx="2770905" cy="625458"/>
      </dsp:txXfrm>
    </dsp:sp>
    <dsp:sp modelId="{7CD051A7-B84A-4D57-B2CB-A976FEF4E82B}">
      <dsp:nvSpPr>
        <dsp:cNvPr id="0" name=""/>
        <dsp:cNvSpPr/>
      </dsp:nvSpPr>
      <dsp:spPr>
        <a:xfrm>
          <a:off x="0" y="21"/>
          <a:ext cx="1577667" cy="8664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baseline="0" dirty="0" smtClean="0"/>
            <a:t>硬链接</a:t>
          </a:r>
          <a:r>
            <a:rPr lang="en-US" altLang="zh-CN" sz="2300" kern="1200" baseline="0" dirty="0" smtClean="0"/>
            <a:t/>
          </a:r>
          <a:br>
            <a:rPr lang="en-US" altLang="zh-CN" sz="2300" kern="1200" baseline="0" dirty="0" smtClean="0"/>
          </a:br>
          <a:r>
            <a:rPr lang="en-US" altLang="zh-CN" sz="2300" kern="1200" baseline="0" dirty="0" smtClean="0"/>
            <a:t>Hard Link</a:t>
          </a:r>
          <a:endParaRPr lang="zh-CN" sz="2300" kern="1200" dirty="0"/>
        </a:p>
      </dsp:txBody>
      <dsp:txXfrm>
        <a:off x="42295" y="42316"/>
        <a:ext cx="1493077" cy="781822"/>
      </dsp:txXfrm>
    </dsp:sp>
    <dsp:sp modelId="{131C6BA7-A1AE-4F74-88C9-81AF2B431EC5}">
      <dsp:nvSpPr>
        <dsp:cNvPr id="0" name=""/>
        <dsp:cNvSpPr/>
      </dsp:nvSpPr>
      <dsp:spPr>
        <a:xfrm rot="5400000">
          <a:off x="2633472" y="-59409"/>
          <a:ext cx="693130" cy="280474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900" kern="1200" baseline="0" smtClean="0"/>
            <a:t>基于</a:t>
          </a:r>
          <a:r>
            <a:rPr lang="zh-CN" sz="2900" kern="1200" baseline="0" dirty="0" smtClean="0"/>
            <a:t>符号</a:t>
          </a:r>
          <a:r>
            <a:rPr lang="zh-CN" altLang="en-US" sz="2900" kern="1200" baseline="0" dirty="0" smtClean="0"/>
            <a:t>链接</a:t>
          </a:r>
          <a:endParaRPr lang="zh-CN" sz="2900" kern="1200" dirty="0"/>
        </a:p>
      </dsp:txBody>
      <dsp:txXfrm rot="-5400000">
        <a:off x="1577667" y="1030232"/>
        <a:ext cx="2770905" cy="625458"/>
      </dsp:txXfrm>
    </dsp:sp>
    <dsp:sp modelId="{3AE1C464-B10B-450C-ABFA-11C82B722611}">
      <dsp:nvSpPr>
        <dsp:cNvPr id="0" name=""/>
        <dsp:cNvSpPr/>
      </dsp:nvSpPr>
      <dsp:spPr>
        <a:xfrm>
          <a:off x="0" y="909755"/>
          <a:ext cx="1577667" cy="8664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baseline="0" dirty="0" smtClean="0"/>
            <a:t>软连接</a:t>
          </a:r>
          <a:r>
            <a:rPr lang="en-US" altLang="zh-CN" sz="2300" kern="1200" baseline="0" dirty="0" smtClean="0"/>
            <a:t/>
          </a:r>
          <a:br>
            <a:rPr lang="en-US" altLang="zh-CN" sz="2300" kern="1200" baseline="0" dirty="0" smtClean="0"/>
          </a:br>
          <a:r>
            <a:rPr lang="en-US" altLang="zh-CN" sz="2300" kern="1200" baseline="0" dirty="0" smtClean="0"/>
            <a:t>Soft Link</a:t>
          </a:r>
          <a:endParaRPr lang="zh-CN" sz="2300" kern="1200" dirty="0"/>
        </a:p>
      </dsp:txBody>
      <dsp:txXfrm>
        <a:off x="42295" y="952050"/>
        <a:ext cx="1493077" cy="78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F6999D6-9DC2-4AF2-8369-9CA45564C8ED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53F8576-717F-4149-AB04-13F72E78E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2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B5A14F-9FD5-47E7-91E2-55F86BA8FACF}" type="datetimeFigureOut">
              <a:rPr lang="zh-CN" altLang="en-US"/>
              <a:pPr>
                <a:defRPr/>
              </a:pPr>
              <a:t>2015/6/15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3A3C69-A2C3-4FAF-ADC2-B07384C693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7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69436E-21FE-437C-87E2-B75198E5EF51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C30C82-FE91-4668-8479-EFEB0A8B7E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300FC-1078-429E-8893-108A8141FCB4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435FFC-1950-4458-84ED-A19E6B9C1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88"/>
            <a:ext cx="2057400" cy="6221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8"/>
            <a:ext cx="6019800" cy="6221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C0646-8A85-453B-9915-09298FD5734C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853C36-FCC5-41A2-8268-15B99FA41F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0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8F5879-F1E2-45A6-BCC6-49A0873B8AAE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211CA-0D14-46D2-8115-2C5A36CAB8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9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787C38-BCA1-4886-AEC2-51D5FF9D2A1D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8FD34-25E0-4E2E-80E7-9E1C1C15B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90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2C6F47-3A16-49A7-A529-0B3E0ABEA454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A47572-DF79-4579-919F-0EE51F7E0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0963"/>
            <a:ext cx="4038600" cy="4872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0963"/>
            <a:ext cx="4038600" cy="4872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7DBFD0-21B3-47F3-9798-EC0665DF7523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A468A6-633A-4E29-A353-55478F630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7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B72193-7589-4CAD-B664-83454426BD16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374272-52E7-493B-AAF2-443D9858B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5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173299-0630-4C43-AF77-5C853ED50AA9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709BAA-8462-477A-8AF6-34C4FF2D0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36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AD9DF8-2418-4943-BB9C-B888882E3F13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033101-A6FE-4574-8B53-389B5A2C3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42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C80B6-0CAD-456A-A7FE-2805BF58420F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EF0775-ABC8-4479-8EE1-4BCE026A4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3AD394-ED13-466F-980D-AFAD2F195256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49E1C-84A4-42A9-9CEF-03314867BD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D730EB-76B8-4B9F-89CE-7D30CB823AC3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A13ADE-81DF-431C-958A-F2F0752FA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2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16B92-90D3-45C0-A839-EC6057A1FB73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D68B5-2148-4A17-9FD3-B2BED3DA5C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90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88"/>
            <a:ext cx="2057400" cy="6221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8"/>
            <a:ext cx="6019800" cy="6221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0C3FF-B2B9-435B-A68D-47338A6C2C8E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40F934-4FD8-4C69-9653-93002A3698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9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30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391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9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48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4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9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CCFCE-8F19-4705-8D69-C6EAB010984D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8479C1-FA84-4489-9911-D68324E98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17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27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05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53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609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0854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0963"/>
            <a:ext cx="4038600" cy="4872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0963"/>
            <a:ext cx="4038600" cy="4872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62CBDF-492B-4627-BB6F-B1D91DA91242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906B9-AC55-4391-8F2E-7C40F646D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0B1C29-681C-4DF2-BBAB-B9AD076F27C9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073A98-94BD-4C3A-B9EF-09103A78D2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FEEC4A-FDA2-4B08-AF02-F751546E29C6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52988-5DED-46A4-8AC5-B875FC6E5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8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0E1AE3-0D57-4D5E-9246-E002846E1FDC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B57717-837D-4173-9531-C3B66DE35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642A05-700F-49E8-9F55-569CFFA0DF16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E8F647-D91B-4219-BFB5-7D4DD699E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DB81DA-D174-4025-99E2-DD9802A6BC4F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E62039-2BD2-487E-A7DF-2C5D3A4EF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5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0" y="0"/>
            <a:ext cx="9144000" cy="1801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251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0963"/>
            <a:ext cx="82296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华文细黑" pitchFamily="2" charset="-122"/>
              </a:defRPr>
            </a:lvl1pPr>
          </a:lstStyle>
          <a:p>
            <a:pPr>
              <a:defRPr/>
            </a:pPr>
            <a:fld id="{9D11FEC8-9A4C-4968-A7ED-14EF50E1D49B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华文细黑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华文细黑" pitchFamily="2" charset="-122"/>
              </a:defRPr>
            </a:lvl1pPr>
          </a:lstStyle>
          <a:p>
            <a:pPr>
              <a:defRPr/>
            </a:pPr>
            <a:fld id="{330D4835-F6B4-4A81-B120-BAB89DDAF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456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0963"/>
            <a:ext cx="82296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AB09A-38BD-44DE-8948-A5C659E1C853}" type="datetimeFigureOut">
              <a:rPr lang="en-US" altLang="zh-CN"/>
              <a:pPr>
                <a:defRPr/>
              </a:pPr>
              <a:t>6/15/2015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D0F9D5-E0AC-4065-BDBC-4F2A790EC9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Arial Unicode MS" pitchFamily="34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7584" y="1124744"/>
            <a:ext cx="77048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5</a:t>
            </a: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文件系统</a:t>
            </a:r>
            <a:endParaRPr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电子科技大学</a:t>
            </a:r>
            <a:endParaRPr lang="en-US" altLang="zh-CN" sz="3200" b="1" dirty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李玉军</a:t>
            </a:r>
          </a:p>
        </p:txBody>
      </p:sp>
    </p:spTree>
    <p:extLst>
      <p:ext uri="{BB962C8B-B14F-4D97-AF65-F5344CB8AC3E}">
        <p14:creationId xmlns:p14="http://schemas.microsoft.com/office/powerpoint/2010/main" val="329621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4541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文件系统的概念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操作系统中的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各类文件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管理文件的软件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，以及管理文件所涉及到的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等信息的集合。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文件系统的存在形式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目前，有少数文件系统从操作系统中分离出来，独立于操作系统存在，但绝大多数操作系统都包含文件管理系统部分。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91844" name="Rectangle 4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磁盘块的一致性检查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不正常情况</a:t>
            </a:r>
            <a:r>
              <a:rPr lang="zh-CN" altLang="zh-CN" sz="2800" dirty="0">
                <a:latin typeface="Times New Roman" pitchFamily="18" charset="0"/>
                <a:ea typeface="黑体" pitchFamily="49" charset="-122"/>
              </a:rPr>
              <a:t>3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36580" name="Object 7"/>
          <p:cNvGraphicFramePr>
            <a:graphicFrameLocks noChangeAspect="1"/>
          </p:cNvGraphicFramePr>
          <p:nvPr/>
        </p:nvGraphicFramePr>
        <p:xfrm>
          <a:off x="0" y="2608263"/>
          <a:ext cx="9144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4" name="Document" r:id="rId3" imgW="5279248" imgH="1016996" progId="Word.Document.8">
                  <p:embed/>
                </p:oleObj>
              </mc:Choice>
              <mc:Fallback>
                <p:oleObj name="Document" r:id="rId3" imgW="5279248" imgH="10169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8263"/>
                        <a:ext cx="91440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3076575" y="3933825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数据盘块号重复出现 </a:t>
            </a:r>
          </a:p>
        </p:txBody>
      </p:sp>
      <p:sp>
        <p:nvSpPr>
          <p:cNvPr id="8" name="矩形 7"/>
          <p:cNvSpPr/>
          <p:nvPr/>
        </p:nvSpPr>
        <p:spPr>
          <a:xfrm>
            <a:off x="4625975" y="2565400"/>
            <a:ext cx="504825" cy="12271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6419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链接一致性检查 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操作系统中，每个目录项内都含有一个索引节点号，用于指向该文件的索引节点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共享文件的索引节点号会在目录中出现多次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个用户共享某文件时，其索引节点号会在目录中出现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次；另一方面，该共享文件索引节点中的链接计数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，用来指出共享本文件的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引用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在正常情况下这两个数据应该一致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文件系统的安全性</a:t>
            </a:r>
          </a:p>
        </p:txBody>
      </p:sp>
      <p:sp>
        <p:nvSpPr>
          <p:cNvPr id="26624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影响文件安全性的主要因素是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数据丢失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非法入侵</a:t>
            </a: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数据丢失原因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硬件故障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软件故障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数据丢失解决方案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系统容错技术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系统备份等技术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非法入侵系统解决方案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系统级管理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用户级管理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目录级管理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文件级管理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5.9 Virtual File System</a:t>
            </a:r>
          </a:p>
        </p:txBody>
      </p:sp>
      <p:sp>
        <p:nvSpPr>
          <p:cNvPr id="28569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29558"/>
              </p:ext>
            </p:extLst>
          </p:nvPr>
        </p:nvGraphicFramePr>
        <p:xfrm>
          <a:off x="467544" y="548680"/>
          <a:ext cx="9051892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4" name="Visio" r:id="rId3" imgW="6124418" imgH="4092733" progId="Visio.Drawing.11">
                  <p:embed/>
                </p:oleObj>
              </mc:Choice>
              <mc:Fallback>
                <p:oleObj name="Visio" r:id="rId3" imgW="6124418" imgH="409273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548680"/>
                        <a:ext cx="9051892" cy="604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844824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 </a:t>
            </a:r>
          </a:p>
          <a:p>
            <a:r>
              <a:rPr lang="zh-CN" altLang="en-US" dirty="0" smtClean="0"/>
              <a:t>虚拟文件上下文环境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5.9 Virtual File System</a:t>
            </a:r>
          </a:p>
        </p:txBody>
      </p:sp>
      <p:sp>
        <p:nvSpPr>
          <p:cNvPr id="28569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08890"/>
              </p:ext>
            </p:extLst>
          </p:nvPr>
        </p:nvGraphicFramePr>
        <p:xfrm>
          <a:off x="251520" y="908720"/>
          <a:ext cx="8640960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3" name="Visio" r:id="rId3" imgW="6124418" imgH="4092733" progId="Visio.Drawing.11">
                  <p:embed/>
                </p:oleObj>
              </mc:Choice>
              <mc:Fallback>
                <p:oleObj name="Visio" r:id="rId3" imgW="6124418" imgH="409273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908720"/>
                        <a:ext cx="8640960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5856" y="48486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虚拟文件系统概念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98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4294967295"/>
          </p:nvPr>
        </p:nvSpPr>
        <p:spPr>
          <a:xfrm>
            <a:off x="179512" y="1052513"/>
            <a:ext cx="8964488" cy="5184775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（选做）</a:t>
            </a:r>
            <a:endParaRPr lang="zh-CN" altLang="en-US" b="0" dirty="0" smtClean="0"/>
          </a:p>
          <a:p>
            <a:pPr>
              <a:buFont typeface="Arial" charset="0"/>
              <a:buNone/>
            </a:pPr>
            <a:r>
              <a:rPr lang="zh-CN" altLang="en-US" sz="2400" b="0" dirty="0" smtClean="0">
                <a:latin typeface="+mn-ea"/>
                <a:ea typeface="+mn-ea"/>
              </a:rPr>
              <a:t>  </a:t>
            </a:r>
            <a:r>
              <a:rPr lang="en-US" altLang="zh-CN" sz="2400" b="0" dirty="0" smtClean="0">
                <a:latin typeface="+mn-ea"/>
                <a:ea typeface="+mn-ea"/>
              </a:rPr>
              <a:t>1. </a:t>
            </a:r>
            <a:r>
              <a:rPr lang="zh-CN" altLang="en-US" sz="2400" b="0" dirty="0" smtClean="0">
                <a:latin typeface="+mn-ea"/>
                <a:ea typeface="+mn-ea"/>
              </a:rPr>
              <a:t>就文件的逻辑结构而言，结构</a:t>
            </a:r>
            <a:r>
              <a:rPr lang="zh-CN" altLang="en-US" sz="2400" b="0" dirty="0">
                <a:latin typeface="+mn-ea"/>
                <a:ea typeface="+mn-ea"/>
              </a:rPr>
              <a:t>文件的组织</a:t>
            </a:r>
            <a:r>
              <a:rPr lang="zh-CN" altLang="en-US" sz="2400" b="0" dirty="0" smtClean="0">
                <a:latin typeface="+mn-ea"/>
                <a:ea typeface="+mn-ea"/>
              </a:rPr>
              <a:t>方式主要有几种？各有什么优缺点？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2. </a:t>
            </a:r>
            <a:r>
              <a:rPr lang="zh-CN" altLang="en-US" sz="2400" b="0" dirty="0" smtClean="0">
                <a:latin typeface="+mn-ea"/>
                <a:ea typeface="+mn-ea"/>
              </a:rPr>
              <a:t>文件的物理结构与外存分配方式密切相关，其外存分配方式主要有</a:t>
            </a:r>
            <a:r>
              <a:rPr lang="zh-CN" altLang="en-US" sz="2400" b="0" dirty="0">
                <a:latin typeface="+mn-ea"/>
                <a:ea typeface="+mn-ea"/>
              </a:rPr>
              <a:t>几种？各有什么优缺点</a:t>
            </a:r>
            <a:r>
              <a:rPr lang="zh-CN" altLang="en-US" sz="2400" b="0" dirty="0" smtClean="0">
                <a:latin typeface="+mn-ea"/>
                <a:ea typeface="+mn-ea"/>
              </a:rPr>
              <a:t>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3. </a:t>
            </a:r>
            <a:r>
              <a:rPr lang="zh-CN" altLang="en-US" sz="2400" b="0" dirty="0" smtClean="0">
                <a:latin typeface="+mn-ea"/>
                <a:ea typeface="+mn-ea"/>
              </a:rPr>
              <a:t>什么是目录，操作系统为什么要引入目录？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4. </a:t>
            </a:r>
            <a:r>
              <a:rPr lang="zh-CN" altLang="en-US" sz="2400" b="0" dirty="0" smtClean="0">
                <a:latin typeface="+mn-ea"/>
                <a:ea typeface="+mn-ea"/>
              </a:rPr>
              <a:t>试说明</a:t>
            </a:r>
            <a:r>
              <a:rPr lang="en-US" altLang="zh-CN" sz="2400" b="0" dirty="0" smtClean="0">
                <a:latin typeface="+mn-ea"/>
                <a:ea typeface="+mn-ea"/>
              </a:rPr>
              <a:t>UNIX</a:t>
            </a:r>
            <a:r>
              <a:rPr lang="zh-CN" altLang="en-US" sz="2400" b="0" dirty="0" smtClean="0">
                <a:latin typeface="+mn-ea"/>
                <a:ea typeface="+mn-ea"/>
              </a:rPr>
              <a:t>系统中所采用的混合索引分配方式。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5. </a:t>
            </a:r>
            <a:r>
              <a:rPr lang="zh-CN" altLang="en-US" sz="2400" b="0" dirty="0" smtClean="0">
                <a:latin typeface="+mn-ea"/>
                <a:ea typeface="+mn-ea"/>
              </a:rPr>
              <a:t>文件共享的含义是什么？</a:t>
            </a:r>
            <a:r>
              <a:rPr lang="en-US" altLang="zh-CN" sz="2400" b="0" dirty="0" smtClean="0">
                <a:latin typeface="+mn-ea"/>
                <a:ea typeface="+mn-ea"/>
              </a:rPr>
              <a:t>UNIX</a:t>
            </a:r>
            <a:r>
              <a:rPr lang="zh-CN" altLang="en-US" sz="2400" b="0" dirty="0" smtClean="0">
                <a:latin typeface="+mn-ea"/>
                <a:ea typeface="+mn-ea"/>
              </a:rPr>
              <a:t>系统是如何实现文件共享的？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2400" b="0" dirty="0">
                <a:latin typeface="+mn-ea"/>
                <a:ea typeface="+mn-ea"/>
              </a:rPr>
              <a:t>  6. </a:t>
            </a:r>
            <a:r>
              <a:rPr lang="zh-CN" altLang="en-US" sz="2400" b="0" dirty="0" smtClean="0">
                <a:latin typeface="+mn-ea"/>
                <a:ea typeface="+mn-ea"/>
              </a:rPr>
              <a:t>请叙述课件</a:t>
            </a:r>
            <a:r>
              <a:rPr lang="en-US" altLang="zh-CN" sz="2400" b="0" dirty="0" smtClean="0">
                <a:latin typeface="+mn-ea"/>
                <a:ea typeface="+mn-ea"/>
              </a:rPr>
              <a:t>P77</a:t>
            </a:r>
            <a:r>
              <a:rPr lang="zh-CN" altLang="en-US" sz="2400" b="0" dirty="0" smtClean="0">
                <a:latin typeface="+mn-ea"/>
                <a:ea typeface="+mn-ea"/>
              </a:rPr>
              <a:t>页中的</a:t>
            </a:r>
            <a:r>
              <a:rPr lang="en-US" altLang="zh-CN" sz="2400" b="0" dirty="0" smtClean="0">
                <a:latin typeface="+mn-ea"/>
                <a:ea typeface="+mn-ea"/>
              </a:rPr>
              <a:t>UNIX</a:t>
            </a:r>
            <a:r>
              <a:rPr lang="zh-CN" altLang="en-US" sz="2400" b="0" dirty="0" smtClean="0">
                <a:latin typeface="+mn-ea"/>
                <a:ea typeface="+mn-ea"/>
              </a:rPr>
              <a:t>中路径解析过程。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4294967295"/>
          </p:nvPr>
        </p:nvSpPr>
        <p:spPr>
          <a:xfrm>
            <a:off x="179263" y="1700808"/>
            <a:ext cx="8785225" cy="4392464"/>
          </a:xfrm>
        </p:spPr>
        <p:txBody>
          <a:bodyPr/>
          <a:lstStyle/>
          <a:p>
            <a:r>
              <a:rPr lang="en-US" altLang="zh-CN" b="0" dirty="0" err="1" smtClean="0"/>
              <a:t>Projecct</a:t>
            </a:r>
            <a:r>
              <a:rPr lang="en-US" altLang="zh-CN" b="0" dirty="0" smtClean="0"/>
              <a:t> 9 </a:t>
            </a:r>
            <a:r>
              <a:rPr lang="zh-CN" altLang="en-US" b="0" dirty="0" smtClean="0"/>
              <a:t>（选做）</a:t>
            </a:r>
            <a:endParaRPr lang="en-US" altLang="zh-CN" b="0" dirty="0"/>
          </a:p>
          <a:p>
            <a:pPr>
              <a:buNone/>
            </a:pPr>
            <a:r>
              <a:rPr lang="zh-CN" altLang="en-US" sz="2400" b="0" dirty="0" smtClean="0">
                <a:latin typeface="+mn-ea"/>
                <a:ea typeface="+mn-ea"/>
              </a:rPr>
              <a:t>     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en-US" altLang="zh-CN" sz="2400" b="0" dirty="0" smtClean="0">
                <a:latin typeface="+mn-ea"/>
                <a:ea typeface="+mn-ea"/>
              </a:rPr>
              <a:t>     </a:t>
            </a:r>
            <a:r>
              <a:rPr lang="zh-CN" altLang="en-US" sz="2400" b="0" dirty="0" smtClean="0">
                <a:latin typeface="+mn-ea"/>
                <a:ea typeface="+mn-ea"/>
              </a:rPr>
              <a:t>模拟文件系统实现：在</a:t>
            </a:r>
            <a:r>
              <a:rPr lang="zh-CN" altLang="en-US" sz="2400" b="0" dirty="0">
                <a:latin typeface="+mn-ea"/>
                <a:ea typeface="+mn-ea"/>
              </a:rPr>
              <a:t>一个文件上模拟磁盘文件系统，包括超块、索引节点块、数据块；在设计中选取一个恰当的数据块和索引节点的分配算法。要求该文件系统能够实现文件系统的格式化，文件的创建、打开、写、读、删除、关闭的操作</a:t>
            </a:r>
            <a:r>
              <a:rPr lang="zh-CN" altLang="en-US" sz="2400" b="0" dirty="0" smtClean="0">
                <a:latin typeface="+mn-ea"/>
                <a:ea typeface="+mn-ea"/>
              </a:rPr>
              <a:t>。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073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06499" name="Rectangle 3"/>
          <p:cNvSpPr>
            <a:spLocks/>
          </p:cNvSpPr>
          <p:nvPr/>
        </p:nvSpPr>
        <p:spPr bwMode="auto">
          <a:xfrm>
            <a:off x="34925" y="1052513"/>
            <a:ext cx="5976938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文件系统的实现模型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文件系统接口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：命令、系统调用和图形窗口的文件系统访问功能。 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逻辑功能层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：根据接口层所发下的文件访问需求，通过相关的文件控制块、文件目录、文件分配表等，获取访问存储介质的物理参数，形成相应的驱动命令，启动实施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处理。  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物理驱动层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：将逻辑功能层所发下的命令转化为相应的驱动程序的动作，完成对文件物理存储设备的处理。 </a:t>
            </a:r>
          </a:p>
        </p:txBody>
      </p: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6372225" y="2276475"/>
          <a:ext cx="25146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2" name="Visio" r:id="rId3" imgW="890805" imgH="1148028" progId="Visio.Drawing.11">
                  <p:embed/>
                </p:oleObj>
              </mc:Choice>
              <mc:Fallback>
                <p:oleObj name="Visio" r:id="rId3" imgW="890805" imgH="1148028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76475"/>
                        <a:ext cx="25146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08547" name="Rectangle 3"/>
          <p:cNvSpPr>
            <a:spLocks/>
          </p:cNvSpPr>
          <p:nvPr/>
        </p:nvSpPr>
        <p:spPr bwMode="auto">
          <a:xfrm>
            <a:off x="34925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文件操作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创建文件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删除文件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打开文件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关闭文件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读文件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写文件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截断文件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设置文件的读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写位置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黑体"/>
                <a:ea typeface="楷体_GB2312" pitchFamily="49" charset="-122"/>
              </a:rPr>
              <a:t>…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49507" name="Rectangle 3"/>
          <p:cNvSpPr>
            <a:spLocks/>
          </p:cNvSpPr>
          <p:nvPr/>
        </p:nvSpPr>
        <p:spPr bwMode="auto">
          <a:xfrm>
            <a:off x="34925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创建文件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当用户需要把一批信息作为文件保存时，要通过系统调用命令向系统提出请求。系统首先要为新文件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分配必要的外存空间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，并且在文件系统的相应的目录中，为之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建立一个目录项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，其中记录了该文件的文件名及其在外存中的地址等文件属性信息。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删除文件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当用户提出删除文件的请求后，系统先从目录中找到要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删除文件的目录项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，使之成为空项，然后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回收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该文件占用的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存储空间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52579" name="Rectangle 3"/>
          <p:cNvSpPr>
            <a:spLocks/>
          </p:cNvSpPr>
          <p:nvPr/>
        </p:nvSpPr>
        <p:spPr bwMode="auto">
          <a:xfrm>
            <a:off x="34925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打开文件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当用户要访问外存文件时，应先打开文件，在用户和文件之间建立起联系。将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文件属性信息装入内存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，在内存建立起相应的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文件对象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。一旦文件被打开就可以多次使用，直到文件被关闭为止。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关闭文件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指撤销该文件在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主存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中的目录项（属性）信息，切断用户与该文件的联系；若在文件打开期间，该文件做过某些修改，则应将其写回辅存。 关闭文件不但为了释放内存空间，而且也因为许多系统常常限制可以同时打开的文件数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54627" name="Rectangle 3"/>
          <p:cNvSpPr>
            <a:spLocks/>
          </p:cNvSpPr>
          <p:nvPr/>
        </p:nvSpPr>
        <p:spPr bwMode="auto">
          <a:xfrm>
            <a:off x="34925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读文件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把文件中的数据从外存读入内存的用户区。在读文件的系统调用中要给出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文件路径名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和存放读出内容的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内存地址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。系统首先根据用户提供的文件路径名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查找目录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，找到指定文件的目录项，从中得到该文件在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外存的地址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。在目录项中，还有一个指针用于对文件的读写。通过读指针，将位于外存上的数据读入指定的内存区域。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写文件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当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用户需要在文件中添加信息或修改文件时，可通过写文件系统调用向系统提出请求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55651" name="Rectangle 3"/>
          <p:cNvSpPr>
            <a:spLocks/>
          </p:cNvSpPr>
          <p:nvPr/>
        </p:nvSpPr>
        <p:spPr bwMode="auto">
          <a:xfrm>
            <a:off x="34925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截断文件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将原有文件的长度设置为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，即放弃原有的文件内容，而文件名及其它属性保持不变。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设置文件的读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写位置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用于设置文件读/写指针的位置，以便每次读/写文件时，不是从其始端而是从所设置的位置开始操作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EFA0F4-BA2B-410F-93BE-CE8BC23C00C8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  <a:endParaRPr lang="en-US" altLang="zh-CN" sz="3600" b="1">
              <a:solidFill>
                <a:srgbClr val="FE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50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" t="-253" b="52657"/>
          <a:stretch>
            <a:fillRect/>
          </a:stretch>
        </p:blipFill>
        <p:spPr bwMode="auto">
          <a:xfrm>
            <a:off x="1219200" y="1125538"/>
            <a:ext cx="69342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344392-96F3-4BF0-A41E-6579A04FC96D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839200" cy="1143000"/>
          </a:xfrm>
        </p:spPr>
        <p:txBody>
          <a:bodyPr/>
          <a:lstStyle/>
          <a:p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  <a:endParaRPr lang="en-US" altLang="zh-CN" sz="3600" b="1">
              <a:solidFill>
                <a:srgbClr val="FE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6019800"/>
            <a:ext cx="7772400" cy="45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endParaRPr lang="en-US" altLang="zh-CN" b="0"/>
          </a:p>
          <a:p>
            <a:pPr>
              <a:lnSpc>
                <a:spcPct val="90000"/>
              </a:lnSpc>
            </a:pPr>
            <a:endParaRPr lang="en-US" altLang="zh-CN" b="0"/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" t="46909" b="-1028"/>
          <a:stretch>
            <a:fillRect/>
          </a:stretch>
        </p:blipFill>
        <p:spPr bwMode="auto">
          <a:xfrm>
            <a:off x="990600" y="1047750"/>
            <a:ext cx="6934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</a:p>
        </p:txBody>
      </p:sp>
      <p:sp>
        <p:nvSpPr>
          <p:cNvPr id="157699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文件结构（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File Structure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pic>
        <p:nvPicPr>
          <p:cNvPr id="7" name="内容占位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51117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508625" y="2636838"/>
            <a:ext cx="34559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从</a:t>
            </a:r>
            <a:r>
              <a:rPr lang="zh-CN" altLang="en-US" sz="200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用户观点</a:t>
            </a:r>
            <a:r>
              <a:rPr lang="zh-CN" altLang="en-US" sz="2000">
                <a:ea typeface="楷体_GB2312" pitchFamily="49" charset="-122"/>
              </a:rPr>
              <a:t>出发所观察到的文件组织形式，独立于文件的物理特性。</a:t>
            </a: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4687888" y="2925763"/>
            <a:ext cx="792162" cy="503237"/>
          </a:xfrm>
          <a:prstGeom prst="rightArrow">
            <a:avLst>
              <a:gd name="adj1" fmla="val 50000"/>
              <a:gd name="adj2" fmla="val 39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508625" y="4052888"/>
            <a:ext cx="34575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文件在外存上的存储组织形式，不仅与存储介质的</a:t>
            </a:r>
            <a:r>
              <a:rPr lang="zh-CN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存储特性</a:t>
            </a:r>
            <a:r>
              <a:rPr lang="zh-CN" altLang="en-US" sz="2000">
                <a:ea typeface="楷体_GB2312" pitchFamily="49" charset="-122"/>
              </a:rPr>
              <a:t>相关，而且与所采用的外存</a:t>
            </a:r>
            <a:r>
              <a:rPr lang="zh-CN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分配方式</a:t>
            </a:r>
            <a:r>
              <a:rPr lang="zh-CN" altLang="en-US" sz="2000">
                <a:ea typeface="楷体_GB2312" pitchFamily="49" charset="-122"/>
              </a:rPr>
              <a:t>有关。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4643438" y="4438650"/>
            <a:ext cx="790575" cy="503238"/>
          </a:xfrm>
          <a:prstGeom prst="rightArrow">
            <a:avLst>
              <a:gd name="adj1" fmla="val 50000"/>
              <a:gd name="adj2" fmla="val 392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4" grpId="0" animBg="1"/>
      <p:bldP spid="1577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 idx="4294967295"/>
          </p:nvPr>
        </p:nvSpPr>
        <p:spPr>
          <a:xfrm>
            <a:off x="0" y="44103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4294967295"/>
          </p:nvPr>
        </p:nvSpPr>
        <p:spPr>
          <a:xfrm>
            <a:off x="360040" y="1196975"/>
            <a:ext cx="8460432" cy="4895850"/>
          </a:xfrm>
        </p:spPr>
        <p:txBody>
          <a:bodyPr/>
          <a:lstStyle/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文件和文件系统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文件的逻辑结构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文件的物理结构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目录管理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空闲磁盘空间的管理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文件共享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文件系统的可靠性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文件系统安全性</a:t>
            </a:r>
          </a:p>
          <a:p>
            <a:pPr>
              <a:spcAft>
                <a:spcPct val="10000"/>
              </a:spcAft>
              <a:buFont typeface="Wingdings" pitchFamily="2" charset="2"/>
              <a:buChar char="l"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VFS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</a:p>
        </p:txBody>
      </p:sp>
      <p:sp>
        <p:nvSpPr>
          <p:cNvPr id="158723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逻辑结构分类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无结构文件（流式文件）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由字符流构成的文件。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有结构文件（记录式文件）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由若干个相关的记录构成的文件。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</a:p>
        </p:txBody>
      </p:sp>
      <p:sp>
        <p:nvSpPr>
          <p:cNvPr id="15974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无结构文件（流式文件）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构成文件的基本单位是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字符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文件是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有逻辑意义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的、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无结构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的一串字符的集合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自身不提供任何数据结构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提供很大的灵活性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用户自己定义文件内容含义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如大量的源程序，库函数等采用的就是流式结构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</a:p>
        </p:txBody>
      </p:sp>
      <p:sp>
        <p:nvSpPr>
          <p:cNvPr id="16077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有结构文件（记录式文件）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构成文件的基本单位是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记录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记录是一组相关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的集合，用于描述一个对象在某方面的属性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可唯一的标识一个记录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记录可分为定长记录和变长记录两种</a:t>
            </a:r>
          </a:p>
          <a:p>
            <a:pPr marL="342900" indent="-34290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结构文件的组织方式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顺序文件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索引文件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索引顺序文件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哈希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文件（散列文件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直接文件、直接存取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</a:p>
        </p:txBody>
      </p:sp>
      <p:sp>
        <p:nvSpPr>
          <p:cNvPr id="16179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文件组织方式的选择原则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访问快速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易于修改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节约存储空间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维护简单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可靠性</a:t>
            </a:r>
          </a:p>
          <a:p>
            <a:pPr marL="742950" lvl="1" indent="-28575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黑体"/>
                <a:ea typeface="楷体_GB2312" pitchFamily="49" charset="-122"/>
              </a:rPr>
              <a:t>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原则的相对优先级取决于将要使用这些文件的应用程序</a:t>
            </a:r>
          </a:p>
          <a:p>
            <a:pPr marL="342900" indent="-342900"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这些原则可能互相矛盾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如索引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顺序文件</a:t>
            </a:r>
          </a:p>
        </p:txBody>
      </p:sp>
      <p:sp>
        <p:nvSpPr>
          <p:cNvPr id="163843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所有记录依次排列、存储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记录长度是否相同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定长记录顺序文件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变长记录顺序文件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是否按关键字排序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串结构：各记录之间的顺序与关键字无关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顺序结构：所有记录按关键字顺序排序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优缺点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顺序存取时速度较快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增加或删除一个记录比较困难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索引文件</a:t>
            </a:r>
          </a:p>
        </p:txBody>
      </p:sp>
      <p:sp>
        <p:nvSpPr>
          <p:cNvPr id="164867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为记录文件建立一张索引表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每个索引项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逻辑文件中的一个记录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索引表按记录关键字排序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索引文件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逻辑文件（主文件）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优缺点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存取速度较快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除主文件外，还需配置索引表，增加了存储空间</a:t>
            </a:r>
          </a:p>
        </p:txBody>
      </p:sp>
      <p:graphicFrame>
        <p:nvGraphicFramePr>
          <p:cNvPr id="164917" name="Group 53"/>
          <p:cNvGraphicFramePr>
            <a:graphicFrameLocks noGrp="1"/>
          </p:cNvGraphicFramePr>
          <p:nvPr/>
        </p:nvGraphicFramePr>
        <p:xfrm>
          <a:off x="1763713" y="3140075"/>
          <a:ext cx="2303462" cy="1728789"/>
        </p:xfrm>
        <a:graphic>
          <a:graphicData uri="http://schemas.openxmlformats.org/drawingml/2006/table">
            <a:tbl>
              <a:tblPr/>
              <a:tblGrid>
                <a:gridCol w="768350"/>
                <a:gridCol w="766762"/>
                <a:gridCol w="7683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索引号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947" name="Group 83"/>
          <p:cNvGraphicFramePr>
            <a:graphicFrameLocks noGrp="1"/>
          </p:cNvGraphicFramePr>
          <p:nvPr/>
        </p:nvGraphicFramePr>
        <p:xfrm>
          <a:off x="5003800" y="3141663"/>
          <a:ext cx="863600" cy="1728788"/>
        </p:xfrm>
        <a:graphic>
          <a:graphicData uri="http://schemas.openxmlformats.org/drawingml/2006/table">
            <a:tbl>
              <a:tblPr/>
              <a:tblGrid>
                <a:gridCol w="8636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61" name="Line 97"/>
          <p:cNvSpPr>
            <a:spLocks noChangeShapeType="1"/>
          </p:cNvSpPr>
          <p:nvPr/>
        </p:nvSpPr>
        <p:spPr bwMode="auto">
          <a:xfrm flipV="1">
            <a:off x="3995738" y="3284538"/>
            <a:ext cx="10080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62" name="Line 98"/>
          <p:cNvSpPr>
            <a:spLocks noChangeShapeType="1"/>
          </p:cNvSpPr>
          <p:nvPr/>
        </p:nvSpPr>
        <p:spPr bwMode="auto">
          <a:xfrm flipV="1">
            <a:off x="3995738" y="3644900"/>
            <a:ext cx="10080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63" name="Line 99"/>
          <p:cNvSpPr>
            <a:spLocks noChangeShapeType="1"/>
          </p:cNvSpPr>
          <p:nvPr/>
        </p:nvSpPr>
        <p:spPr bwMode="auto">
          <a:xfrm flipV="1">
            <a:off x="3995738" y="4364038"/>
            <a:ext cx="10080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1" grpId="0" animBg="1"/>
      <p:bldP spid="164962" grpId="0" animBg="1"/>
      <p:bldP spid="1649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索引顺序文件</a:t>
            </a:r>
          </a:p>
        </p:txBody>
      </p:sp>
      <p:sp>
        <p:nvSpPr>
          <p:cNvPr id="165891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顺序文件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索引文件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将顺序文件中的记录进行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索引表仅记录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每组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记录的信息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组与组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之间记录的关键字必须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排列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组内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记录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不必按序排列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索引文件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逻辑文件（主文件）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数据结构中的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分块查找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类似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5942" name="Group 54"/>
          <p:cNvGraphicFramePr>
            <a:graphicFrameLocks noGrp="1"/>
          </p:cNvGraphicFramePr>
          <p:nvPr/>
        </p:nvGraphicFramePr>
        <p:xfrm>
          <a:off x="612775" y="4005263"/>
          <a:ext cx="2087563" cy="1728789"/>
        </p:xfrm>
        <a:graphic>
          <a:graphicData uri="http://schemas.openxmlformats.org/drawingml/2006/table">
            <a:tbl>
              <a:tblPr/>
              <a:tblGrid>
                <a:gridCol w="1223963"/>
                <a:gridCol w="8636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关键字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 Qi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Bao Rong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Chen Lin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36" name="Line 48"/>
          <p:cNvSpPr>
            <a:spLocks noChangeShapeType="1"/>
          </p:cNvSpPr>
          <p:nvPr/>
        </p:nvSpPr>
        <p:spPr bwMode="auto">
          <a:xfrm flipV="1">
            <a:off x="2700338" y="4365625"/>
            <a:ext cx="11525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2700338" y="4725988"/>
            <a:ext cx="11525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5992" name="Group 104"/>
          <p:cNvGraphicFramePr>
            <a:graphicFrameLocks noGrp="1"/>
          </p:cNvGraphicFramePr>
          <p:nvPr/>
        </p:nvGraphicFramePr>
        <p:xfrm>
          <a:off x="3852863" y="4005263"/>
          <a:ext cx="2087562" cy="1728789"/>
        </p:xfrm>
        <a:graphic>
          <a:graphicData uri="http://schemas.openxmlformats.org/drawingml/2006/table">
            <a:tbl>
              <a:tblPr/>
              <a:tblGrid>
                <a:gridCol w="1223962"/>
                <a:gridCol w="8636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关键字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其它属性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 Qi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 Kang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Bao Rong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9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文件的逻辑结构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哈希文件</a:t>
            </a:r>
          </a:p>
        </p:txBody>
      </p:sp>
      <p:sp>
        <p:nvSpPr>
          <p:cNvPr id="167939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记录包含关键字字段，但记录的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存储位置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是通过以关键字值为参数的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哈希函数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计算出来的。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记录大小相同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位置由哈希函数确定。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检索时给出记录的关键字值，通过哈希函数计算出该记录在文件中的相对位置。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楷体_GB2312" pitchFamily="49" charset="-122"/>
              </a:rPr>
              <a:t>优缺点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：存取速度快，但可能出现冲突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</a:p>
        </p:txBody>
      </p:sp>
      <p:sp>
        <p:nvSpPr>
          <p:cNvPr id="169987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为了有效地管理文件存储器，</a:t>
            </a:r>
            <a:r>
              <a:rPr kumimoji="1" lang="zh-CN" altLang="en-US" sz="2800" b="1" dirty="0">
                <a:solidFill>
                  <a:srgbClr val="DB0BE5"/>
                </a:solidFill>
                <a:latin typeface="楷体_GB2312" pitchFamily="49" charset="-122"/>
                <a:ea typeface="楷体_GB2312" pitchFamily="49" charset="-122"/>
              </a:rPr>
              <a:t>通常把文件存储空间划分成若干个大小相等的物理块，物理块是分配及传输信息的基本单位。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块的大小通常是扇区的倍数，如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512B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2KB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4KB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文件分配表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描述了一个文件所获得物理块的详细信息，不同的操作系统赋予了该结构不同的名字 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DOS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系统中称为文件分配表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(FAT)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类操作系统中称为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inode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常见的文件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物理结构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有三种：连续结构、链接结构和索引结构。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连续结构</a:t>
            </a:r>
          </a:p>
        </p:txBody>
      </p:sp>
      <p:sp>
        <p:nvSpPr>
          <p:cNvPr id="267267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文件信息存放在若干连续的物理块中</a:t>
            </a:r>
          </a:p>
        </p:txBody>
      </p:sp>
      <p:grpSp>
        <p:nvGrpSpPr>
          <p:cNvPr id="267436" name="Group 172"/>
          <p:cNvGrpSpPr>
            <a:grpSpLocks/>
          </p:cNvGrpSpPr>
          <p:nvPr/>
        </p:nvGrpSpPr>
        <p:grpSpPr bwMode="auto">
          <a:xfrm>
            <a:off x="971550" y="1916113"/>
            <a:ext cx="7432675" cy="3798887"/>
            <a:chOff x="837" y="1407"/>
            <a:chExt cx="4682" cy="2393"/>
          </a:xfrm>
        </p:grpSpPr>
        <p:grpSp>
          <p:nvGrpSpPr>
            <p:cNvPr id="267437" name="Group 5"/>
            <p:cNvGrpSpPr>
              <a:grpSpLocks noChangeAspect="1"/>
            </p:cNvGrpSpPr>
            <p:nvPr/>
          </p:nvGrpSpPr>
          <p:grpSpPr bwMode="auto">
            <a:xfrm>
              <a:off x="837" y="1407"/>
              <a:ext cx="2301" cy="2393"/>
              <a:chOff x="2880" y="6432"/>
              <a:chExt cx="3600" cy="3744"/>
            </a:xfrm>
          </p:grpSpPr>
          <p:sp>
            <p:nvSpPr>
              <p:cNvPr id="267438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360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ea typeface="华文细黑" pitchFamily="2" charset="-122"/>
                  </a:rPr>
                  <a:t>7</a:t>
                </a:r>
              </a:p>
            </p:txBody>
          </p:sp>
          <p:sp>
            <p:nvSpPr>
              <p:cNvPr id="267439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414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ea typeface="华文细黑" pitchFamily="2" charset="-122"/>
                  </a:rPr>
                  <a:t>8</a:t>
                </a:r>
              </a:p>
            </p:txBody>
          </p:sp>
          <p:sp>
            <p:nvSpPr>
              <p:cNvPr id="267440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68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ea typeface="华文细黑" pitchFamily="2" charset="-122"/>
                  </a:rPr>
                  <a:t>9</a:t>
                </a:r>
              </a:p>
            </p:txBody>
          </p:sp>
          <p:sp>
            <p:nvSpPr>
              <p:cNvPr id="267441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5220" y="7680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ea typeface="华文细黑" pitchFamily="2" charset="-122"/>
                  </a:rPr>
                  <a:t>10</a:t>
                </a:r>
              </a:p>
            </p:txBody>
          </p:sp>
          <p:sp>
            <p:nvSpPr>
              <p:cNvPr id="267442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5760" y="7680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ea typeface="华文细黑" pitchFamily="2" charset="-122"/>
                  </a:rPr>
                  <a:t>11</a:t>
                </a:r>
              </a:p>
            </p:txBody>
          </p:sp>
          <p:grpSp>
            <p:nvGrpSpPr>
              <p:cNvPr id="267443" name="Group 11"/>
              <p:cNvGrpSpPr>
                <a:grpSpLocks noChangeAspect="1"/>
              </p:cNvGrpSpPr>
              <p:nvPr/>
            </p:nvGrpSpPr>
            <p:grpSpPr bwMode="auto">
              <a:xfrm>
                <a:off x="2880" y="6432"/>
                <a:ext cx="3600" cy="3744"/>
                <a:chOff x="2880" y="6432"/>
                <a:chExt cx="3600" cy="3744"/>
              </a:xfrm>
            </p:grpSpPr>
            <p:sp>
              <p:nvSpPr>
                <p:cNvPr id="26744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6432"/>
                  <a:ext cx="3600" cy="624"/>
                </a:xfrm>
                <a:prstGeom prst="ellipse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ea typeface="华文细黑" pitchFamily="2" charset="-122"/>
                  </a:endParaRPr>
                </a:p>
              </p:txBody>
            </p:sp>
            <p:sp>
              <p:nvSpPr>
                <p:cNvPr id="267445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2880" y="674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446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6480" y="674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447" name="Freeform 15"/>
                <p:cNvSpPr>
                  <a:spLocks noChangeAspect="1"/>
                </p:cNvSpPr>
                <p:nvPr/>
              </p:nvSpPr>
              <p:spPr bwMode="auto">
                <a:xfrm>
                  <a:off x="2880" y="9864"/>
                  <a:ext cx="3600" cy="312"/>
                </a:xfrm>
                <a:custGeom>
                  <a:avLst/>
                  <a:gdLst>
                    <a:gd name="T0" fmla="*/ 0 w 3420"/>
                    <a:gd name="T1" fmla="*/ 0 h 156"/>
                    <a:gd name="T2" fmla="*/ 1705 w 3420"/>
                    <a:gd name="T3" fmla="*/ 312 h 156"/>
                    <a:gd name="T4" fmla="*/ 3600 w 3420"/>
                    <a:gd name="T5" fmla="*/ 0 h 156"/>
                    <a:gd name="T6" fmla="*/ 0 60000 65536"/>
                    <a:gd name="T7" fmla="*/ 0 60000 65536"/>
                    <a:gd name="T8" fmla="*/ 0 60000 65536"/>
                    <a:gd name="T9" fmla="*/ 0 w 3420"/>
                    <a:gd name="T10" fmla="*/ 0 h 156"/>
                    <a:gd name="T11" fmla="*/ 3420 w 3420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0" h="156">
                      <a:moveTo>
                        <a:pt x="0" y="0"/>
                      </a:moveTo>
                      <a:cubicBezTo>
                        <a:pt x="525" y="78"/>
                        <a:pt x="1050" y="156"/>
                        <a:pt x="1620" y="156"/>
                      </a:cubicBezTo>
                      <a:cubicBezTo>
                        <a:pt x="2190" y="156"/>
                        <a:pt x="2805" y="78"/>
                        <a:pt x="342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7448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3240" y="9240"/>
                  <a:ext cx="3060" cy="156"/>
                  <a:chOff x="3240" y="9240"/>
                  <a:chExt cx="3060" cy="156"/>
                </a:xfrm>
              </p:grpSpPr>
              <p:sp>
                <p:nvSpPr>
                  <p:cNvPr id="267449" name="Text Box 1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450" name="Text Box 1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451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452" name="Text Box 2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453" name="Text Box 2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454" name="Text Box 2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</p:grpSp>
            <p:grpSp>
              <p:nvGrpSpPr>
                <p:cNvPr id="267455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3060" y="9084"/>
                  <a:ext cx="3060" cy="309"/>
                  <a:chOff x="3060" y="8148"/>
                  <a:chExt cx="3060" cy="309"/>
                </a:xfrm>
              </p:grpSpPr>
              <p:sp>
                <p:nvSpPr>
                  <p:cNvPr id="267456" name="Text Box 2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24</a:t>
                    </a:r>
                  </a:p>
                </p:txBody>
              </p:sp>
              <p:sp>
                <p:nvSpPr>
                  <p:cNvPr id="267457" name="Text Box 2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25</a:t>
                    </a:r>
                  </a:p>
                </p:txBody>
              </p:sp>
              <p:sp>
                <p:nvSpPr>
                  <p:cNvPr id="267458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26</a:t>
                    </a:r>
                  </a:p>
                </p:txBody>
              </p:sp>
              <p:sp>
                <p:nvSpPr>
                  <p:cNvPr id="267459" name="Text Box 2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27</a:t>
                    </a:r>
                  </a:p>
                </p:txBody>
              </p:sp>
              <p:sp>
                <p:nvSpPr>
                  <p:cNvPr id="267460" name="Text Box 2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28</a:t>
                    </a:r>
                  </a:p>
                </p:txBody>
              </p:sp>
              <p:sp>
                <p:nvSpPr>
                  <p:cNvPr id="267461" name="Text Box 2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29</a:t>
                    </a:r>
                  </a:p>
                </p:txBody>
              </p:sp>
            </p:grpSp>
            <p:grpSp>
              <p:nvGrpSpPr>
                <p:cNvPr id="267462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3060" y="7059"/>
                  <a:ext cx="3240" cy="465"/>
                  <a:chOff x="3060" y="7059"/>
                  <a:chExt cx="3240" cy="465"/>
                </a:xfrm>
              </p:grpSpPr>
              <p:grpSp>
                <p:nvGrpSpPr>
                  <p:cNvPr id="267463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7212"/>
                    <a:ext cx="2880" cy="309"/>
                    <a:chOff x="2880" y="7212"/>
                    <a:chExt cx="2880" cy="309"/>
                  </a:xfrm>
                </p:grpSpPr>
                <p:sp>
                  <p:nvSpPr>
                    <p:cNvPr id="267464" name="Text Box 3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288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267465" name="Text Box 3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42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267466" name="Text Box 3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96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67467" name="Text Box 3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50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267468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04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67469" name="Text Box 3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58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67470" name="Group 3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7368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67471" name="Text Box 3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72" name="Text Box 4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73" name="Text Box 4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74" name="Text Box 4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75" name="Text Box 4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76" name="Text Box 4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</p:grpSp>
              <p:grpSp>
                <p:nvGrpSpPr>
                  <p:cNvPr id="267477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80" y="7368"/>
                    <a:ext cx="1980" cy="156"/>
                    <a:chOff x="3780" y="7368"/>
                    <a:chExt cx="1980" cy="156"/>
                  </a:xfrm>
                </p:grpSpPr>
                <p:sp>
                  <p:nvSpPr>
                    <p:cNvPr id="267478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79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0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32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1" name="Line 4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50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2" name="Line 5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86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3" name="Line 5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4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4" name="Line 52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40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485" name="Line 5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58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7486" name="Text Box 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7059"/>
                    <a:ext cx="72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FILE1</a:t>
                    </a:r>
                  </a:p>
                </p:txBody>
              </p:sp>
            </p:grpSp>
            <p:grpSp>
              <p:nvGrpSpPr>
                <p:cNvPr id="267487" name="Group 55"/>
                <p:cNvGrpSpPr>
                  <a:grpSpLocks noChangeAspect="1"/>
                </p:cNvGrpSpPr>
                <p:nvPr/>
              </p:nvGrpSpPr>
              <p:grpSpPr bwMode="auto">
                <a:xfrm>
                  <a:off x="3060" y="7527"/>
                  <a:ext cx="3240" cy="933"/>
                  <a:chOff x="3060" y="7527"/>
                  <a:chExt cx="3240" cy="933"/>
                </a:xfrm>
              </p:grpSpPr>
              <p:sp>
                <p:nvSpPr>
                  <p:cNvPr id="267488" name="Text Box 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7683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6</a:t>
                    </a:r>
                  </a:p>
                </p:txBody>
              </p:sp>
              <p:grpSp>
                <p:nvGrpSpPr>
                  <p:cNvPr id="267489" name="Group 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8148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67490" name="Text Box 5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12</a:t>
                      </a:r>
                    </a:p>
                  </p:txBody>
                </p:sp>
                <p:sp>
                  <p:nvSpPr>
                    <p:cNvPr id="267491" name="Text Box 5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13</a:t>
                      </a:r>
                    </a:p>
                  </p:txBody>
                </p:sp>
                <p:sp>
                  <p:nvSpPr>
                    <p:cNvPr id="267492" name="Text Box 6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14</a:t>
                      </a:r>
                    </a:p>
                  </p:txBody>
                </p:sp>
                <p:sp>
                  <p:nvSpPr>
                    <p:cNvPr id="267493" name="Text Box 6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15</a:t>
                      </a:r>
                    </a:p>
                  </p:txBody>
                </p:sp>
                <p:sp>
                  <p:nvSpPr>
                    <p:cNvPr id="267494" name="Text Box 6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16</a:t>
                      </a:r>
                    </a:p>
                  </p:txBody>
                </p:sp>
                <p:sp>
                  <p:nvSpPr>
                    <p:cNvPr id="267495" name="Text Box 6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17</a:t>
                      </a:r>
                    </a:p>
                  </p:txBody>
                </p:sp>
              </p:grpSp>
              <p:grpSp>
                <p:nvGrpSpPr>
                  <p:cNvPr id="267496" name="Group 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8304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67497" name="Text Box 6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98" name="Text Box 6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499" name="Text Box 6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00" name="Text Box 6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01" name="Text Box 6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02" name="Text Box 7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67503" name="Text Box 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4" name="Text Box 7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5" name="Text Box 7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6" name="Text Box 7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7" name="Text Box 7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8" name="Text Box 7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2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67509" name="Text Box 7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7527"/>
                    <a:ext cx="72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FILE2</a:t>
                    </a:r>
                  </a:p>
                </p:txBody>
              </p:sp>
            </p:grpSp>
            <p:grpSp>
              <p:nvGrpSpPr>
                <p:cNvPr id="267510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3060" y="8460"/>
                  <a:ext cx="3240" cy="468"/>
                  <a:chOff x="3060" y="8460"/>
                  <a:chExt cx="3240" cy="468"/>
                </a:xfrm>
              </p:grpSpPr>
              <p:grpSp>
                <p:nvGrpSpPr>
                  <p:cNvPr id="267511" name="Group 7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8616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67512" name="Text Box 8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18</a:t>
                      </a:r>
                    </a:p>
                  </p:txBody>
                </p:sp>
                <p:sp>
                  <p:nvSpPr>
                    <p:cNvPr id="267513" name="Text Box 8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19</a:t>
                      </a:r>
                    </a:p>
                  </p:txBody>
                </p:sp>
                <p:sp>
                  <p:nvSpPr>
                    <p:cNvPr id="267514" name="Text Box 8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20</a:t>
                      </a:r>
                    </a:p>
                  </p:txBody>
                </p:sp>
                <p:sp>
                  <p:nvSpPr>
                    <p:cNvPr id="267515" name="Text Box 8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21</a:t>
                      </a:r>
                    </a:p>
                  </p:txBody>
                </p:sp>
                <p:sp>
                  <p:nvSpPr>
                    <p:cNvPr id="267516" name="Text Box 8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22</a:t>
                      </a:r>
                    </a:p>
                  </p:txBody>
                </p:sp>
                <p:sp>
                  <p:nvSpPr>
                    <p:cNvPr id="267517" name="Text Box 8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23</a:t>
                      </a:r>
                    </a:p>
                  </p:txBody>
                </p:sp>
              </p:grpSp>
              <p:grpSp>
                <p:nvGrpSpPr>
                  <p:cNvPr id="267518" name="Group 8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8772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67519" name="Text Box 8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20" name="Text Box 8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21" name="Text Box 8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22" name="Text Box 9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23" name="Text Box 9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24" name="Text Box 9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67525" name="Text Box 9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00" y="8460"/>
                    <a:ext cx="72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FILE3</a:t>
                    </a:r>
                  </a:p>
                </p:txBody>
              </p:sp>
              <p:grpSp>
                <p:nvGrpSpPr>
                  <p:cNvPr id="267526" name="Group 9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86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67527" name="Line 9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28" name="Line 9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29" name="Group 9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67530" name="Line 9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31" name="Line 9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32" name="Group 10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0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67533" name="Line 10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34" name="Line 10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35" name="Group 10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94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67536" name="Line 10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37" name="Line 10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67538" name="Group 106"/>
                <p:cNvGrpSpPr>
                  <a:grpSpLocks noChangeAspect="1"/>
                </p:cNvGrpSpPr>
                <p:nvPr/>
              </p:nvGrpSpPr>
              <p:grpSpPr bwMode="auto">
                <a:xfrm>
                  <a:off x="3060" y="9396"/>
                  <a:ext cx="3240" cy="624"/>
                  <a:chOff x="3060" y="9396"/>
                  <a:chExt cx="3240" cy="624"/>
                </a:xfrm>
              </p:grpSpPr>
              <p:grpSp>
                <p:nvGrpSpPr>
                  <p:cNvPr id="267539" name="Group 10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9552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67540" name="Text Box 10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30</a:t>
                      </a:r>
                    </a:p>
                  </p:txBody>
                </p:sp>
                <p:sp>
                  <p:nvSpPr>
                    <p:cNvPr id="267541" name="Text Box 10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31</a:t>
                      </a:r>
                    </a:p>
                  </p:txBody>
                </p:sp>
                <p:sp>
                  <p:nvSpPr>
                    <p:cNvPr id="267542" name="Text Box 11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32</a:t>
                      </a:r>
                    </a:p>
                  </p:txBody>
                </p:sp>
                <p:sp>
                  <p:nvSpPr>
                    <p:cNvPr id="267543" name="Text Box 11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33</a:t>
                      </a:r>
                    </a:p>
                  </p:txBody>
                </p:sp>
                <p:sp>
                  <p:nvSpPr>
                    <p:cNvPr id="267544" name="Text Box 11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34</a:t>
                      </a:r>
                    </a:p>
                  </p:txBody>
                </p:sp>
                <p:sp>
                  <p:nvSpPr>
                    <p:cNvPr id="267545" name="Text Box 11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200">
                          <a:ea typeface="华文细黑" pitchFamily="2" charset="-122"/>
                        </a:rPr>
                        <a:t>35</a:t>
                      </a:r>
                    </a:p>
                  </p:txBody>
                </p:sp>
              </p:grpSp>
              <p:grpSp>
                <p:nvGrpSpPr>
                  <p:cNvPr id="267546" name="Group 1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9708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67547" name="Text Box 11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48" name="Text Box 11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49" name="Text Box 11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50" name="Text Box 1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51" name="Text Box 11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67552" name="Text Box 1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2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67553" name="Text Box 12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9396"/>
                    <a:ext cx="72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200">
                        <a:ea typeface="华文细黑" pitchFamily="2" charset="-122"/>
                      </a:rPr>
                      <a:t>FILE4</a:t>
                    </a:r>
                  </a:p>
                </p:txBody>
              </p:sp>
              <p:grpSp>
                <p:nvGrpSpPr>
                  <p:cNvPr id="267554" name="Group 12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8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67555" name="Line 12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56" name="Line 12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57" name="Line 1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58" name="Line 12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59" name="Group 12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67560" name="Line 12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1" name="Line 12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2" name="Line 13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3" name="Line 13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64" name="Group 13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86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67565" name="Line 13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6" name="Line 13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7" name="Line 1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68" name="Line 13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69" name="Group 13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0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67570" name="Line 13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1" name="Line 13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2" name="Line 14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3" name="Line 14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574" name="Group 14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94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67575" name="Line 1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6" name="Line 1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7" name="Line 14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7578" name="Line 14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7579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10020"/>
                    <a:ext cx="360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67580" name="Group 148"/>
            <p:cNvGrpSpPr>
              <a:grpSpLocks noChangeAspect="1"/>
            </p:cNvGrpSpPr>
            <p:nvPr/>
          </p:nvGrpSpPr>
          <p:grpSpPr bwMode="auto">
            <a:xfrm>
              <a:off x="3300" y="1467"/>
              <a:ext cx="2219" cy="2144"/>
              <a:chOff x="7200" y="6588"/>
              <a:chExt cx="2520" cy="2652"/>
            </a:xfrm>
          </p:grpSpPr>
          <p:grpSp>
            <p:nvGrpSpPr>
              <p:cNvPr id="267581" name="Group 149"/>
              <p:cNvGrpSpPr>
                <a:grpSpLocks noChangeAspect="1"/>
              </p:cNvGrpSpPr>
              <p:nvPr/>
            </p:nvGrpSpPr>
            <p:grpSpPr bwMode="auto">
              <a:xfrm>
                <a:off x="7200" y="6900"/>
                <a:ext cx="2520" cy="312"/>
                <a:chOff x="7200" y="6900"/>
                <a:chExt cx="2520" cy="312"/>
              </a:xfrm>
            </p:grpSpPr>
            <p:sp>
              <p:nvSpPr>
                <p:cNvPr id="267582" name="Text Box 1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华文细黑" pitchFamily="2" charset="-122"/>
                    </a:rPr>
                    <a:t>文件名</a:t>
                  </a:r>
                </a:p>
              </p:txBody>
            </p:sp>
            <p:sp>
              <p:nvSpPr>
                <p:cNvPr id="267583" name="Text Box 15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华文细黑" pitchFamily="2" charset="-122"/>
                    </a:rPr>
                    <a:t>起始块号</a:t>
                  </a:r>
                </a:p>
              </p:txBody>
            </p:sp>
            <p:sp>
              <p:nvSpPr>
                <p:cNvPr id="267584" name="Text Box 15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2400">
                      <a:ea typeface="华文细黑" pitchFamily="2" charset="-122"/>
                    </a:rPr>
                    <a:t>文件长度</a:t>
                  </a:r>
                </a:p>
              </p:txBody>
            </p:sp>
          </p:grpSp>
          <p:sp>
            <p:nvSpPr>
              <p:cNvPr id="267585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7200" y="6588"/>
                <a:ext cx="25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400">
                    <a:ea typeface="华文细黑" pitchFamily="2" charset="-122"/>
                  </a:rPr>
                  <a:t>文件分配表</a:t>
                </a:r>
              </a:p>
            </p:txBody>
          </p:sp>
          <p:grpSp>
            <p:nvGrpSpPr>
              <p:cNvPr id="267586" name="Group 154"/>
              <p:cNvGrpSpPr>
                <a:grpSpLocks noChangeAspect="1"/>
              </p:cNvGrpSpPr>
              <p:nvPr/>
            </p:nvGrpSpPr>
            <p:grpSpPr bwMode="auto">
              <a:xfrm>
                <a:off x="7200" y="7212"/>
                <a:ext cx="2520" cy="312"/>
                <a:chOff x="7200" y="6900"/>
                <a:chExt cx="2520" cy="312"/>
              </a:xfrm>
            </p:grpSpPr>
            <p:sp>
              <p:nvSpPr>
                <p:cNvPr id="267587" name="Text Box 15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FILE1</a:t>
                  </a:r>
                </a:p>
              </p:txBody>
            </p:sp>
            <p:sp>
              <p:nvSpPr>
                <p:cNvPr id="267588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1</a:t>
                  </a:r>
                </a:p>
              </p:txBody>
            </p:sp>
            <p:sp>
              <p:nvSpPr>
                <p:cNvPr id="267589" name="Text Box 1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267590" name="Group 158"/>
              <p:cNvGrpSpPr>
                <a:grpSpLocks noChangeAspect="1"/>
              </p:cNvGrpSpPr>
              <p:nvPr/>
            </p:nvGrpSpPr>
            <p:grpSpPr bwMode="auto">
              <a:xfrm>
                <a:off x="7200" y="7524"/>
                <a:ext cx="2520" cy="312"/>
                <a:chOff x="7200" y="6900"/>
                <a:chExt cx="2520" cy="312"/>
              </a:xfrm>
            </p:grpSpPr>
            <p:sp>
              <p:nvSpPr>
                <p:cNvPr id="267591" name="Text Box 1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FILE2</a:t>
                  </a:r>
                </a:p>
              </p:txBody>
            </p:sp>
            <p:sp>
              <p:nvSpPr>
                <p:cNvPr id="267592" name="Text Box 1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9</a:t>
                  </a:r>
                </a:p>
              </p:txBody>
            </p:sp>
            <p:sp>
              <p:nvSpPr>
                <p:cNvPr id="267593" name="Text Box 1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267594" name="Group 162"/>
              <p:cNvGrpSpPr>
                <a:grpSpLocks noChangeAspect="1"/>
              </p:cNvGrpSpPr>
              <p:nvPr/>
            </p:nvGrpSpPr>
            <p:grpSpPr bwMode="auto">
              <a:xfrm>
                <a:off x="7200" y="7836"/>
                <a:ext cx="2520" cy="312"/>
                <a:chOff x="7200" y="6900"/>
                <a:chExt cx="2520" cy="312"/>
              </a:xfrm>
            </p:grpSpPr>
            <p:sp>
              <p:nvSpPr>
                <p:cNvPr id="267595" name="Text Box 16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FILE3</a:t>
                  </a:r>
                </a:p>
              </p:txBody>
            </p:sp>
            <p:sp>
              <p:nvSpPr>
                <p:cNvPr id="267596" name="Text Box 16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20</a:t>
                  </a:r>
                </a:p>
              </p:txBody>
            </p:sp>
            <p:sp>
              <p:nvSpPr>
                <p:cNvPr id="267597" name="Text Box 1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267598" name="Group 166"/>
              <p:cNvGrpSpPr>
                <a:grpSpLocks noChangeAspect="1"/>
              </p:cNvGrpSpPr>
              <p:nvPr/>
            </p:nvGrpSpPr>
            <p:grpSpPr bwMode="auto">
              <a:xfrm>
                <a:off x="7200" y="8148"/>
                <a:ext cx="2520" cy="312"/>
                <a:chOff x="7200" y="6900"/>
                <a:chExt cx="2520" cy="312"/>
              </a:xfrm>
            </p:grpSpPr>
            <p:sp>
              <p:nvSpPr>
                <p:cNvPr id="267599" name="Text Box 1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FILE4</a:t>
                  </a:r>
                </a:p>
              </p:txBody>
            </p:sp>
            <p:sp>
              <p:nvSpPr>
                <p:cNvPr id="267600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31</a:t>
                  </a:r>
                </a:p>
              </p:txBody>
            </p:sp>
            <p:sp>
              <p:nvSpPr>
                <p:cNvPr id="267601" name="Text Box 1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267602" name="Group 170"/>
              <p:cNvGrpSpPr>
                <a:grpSpLocks noChangeAspect="1"/>
              </p:cNvGrpSpPr>
              <p:nvPr/>
            </p:nvGrpSpPr>
            <p:grpSpPr bwMode="auto">
              <a:xfrm>
                <a:off x="7200" y="8460"/>
                <a:ext cx="2520" cy="780"/>
                <a:chOff x="7200" y="6900"/>
                <a:chExt cx="2520" cy="312"/>
              </a:xfrm>
            </p:grpSpPr>
            <p:sp>
              <p:nvSpPr>
                <p:cNvPr id="267603" name="Text Box 1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67604" name="Text Box 1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67605" name="Text Box 17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0547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文件系统的引入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大量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的程序和数据信息需要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长期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存储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用户不需要了解存储设备的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物理特性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必须保证数据的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安全性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一致性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...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文件的概念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文件是一种具有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符号名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的、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相关联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元素的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有序集合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，是用户存储信息于辅存的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基本逻辑单位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连续结构</a:t>
            </a:r>
          </a:p>
        </p:txBody>
      </p:sp>
      <p:sp>
        <p:nvSpPr>
          <p:cNvPr id="172035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优点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简单、容易实现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对于顺序文件，能很快检索文件中的数据块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连续读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写多个数据块内容时，性能较好。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缺点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它不利于文件尺寸的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动态增长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该分配方案可能会导致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磁盘碎片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，严重降低外存空间的利用率。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连续结构</a:t>
            </a: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减少磁盘碎片的方法</a:t>
            </a:r>
          </a:p>
        </p:txBody>
      </p:sp>
      <p:grpSp>
        <p:nvGrpSpPr>
          <p:cNvPr id="173569" name="Group 513"/>
          <p:cNvGrpSpPr>
            <a:grpSpLocks/>
          </p:cNvGrpSpPr>
          <p:nvPr/>
        </p:nvGrpSpPr>
        <p:grpSpPr bwMode="auto">
          <a:xfrm>
            <a:off x="1258888" y="2133600"/>
            <a:ext cx="6316662" cy="3457575"/>
            <a:chOff x="1008" y="1440"/>
            <a:chExt cx="3979" cy="2178"/>
          </a:xfrm>
        </p:grpSpPr>
        <p:grpSp>
          <p:nvGrpSpPr>
            <p:cNvPr id="173401" name="Group 345"/>
            <p:cNvGrpSpPr>
              <a:grpSpLocks noChangeAspect="1"/>
            </p:cNvGrpSpPr>
            <p:nvPr/>
          </p:nvGrpSpPr>
          <p:grpSpPr bwMode="auto">
            <a:xfrm>
              <a:off x="3521" y="1803"/>
              <a:ext cx="1466" cy="1543"/>
              <a:chOff x="7380" y="2376"/>
              <a:chExt cx="2520" cy="2652"/>
            </a:xfrm>
          </p:grpSpPr>
          <p:grpSp>
            <p:nvGrpSpPr>
              <p:cNvPr id="173402" name="Group 346"/>
              <p:cNvGrpSpPr>
                <a:grpSpLocks noChangeAspect="1"/>
              </p:cNvGrpSpPr>
              <p:nvPr/>
            </p:nvGrpSpPr>
            <p:grpSpPr bwMode="auto">
              <a:xfrm>
                <a:off x="7380" y="2688"/>
                <a:ext cx="2520" cy="312"/>
                <a:chOff x="7200" y="6900"/>
                <a:chExt cx="2520" cy="312"/>
              </a:xfrm>
            </p:grpSpPr>
            <p:sp>
              <p:nvSpPr>
                <p:cNvPr id="173403" name="Text Box 3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文件名</a:t>
                  </a:r>
                </a:p>
              </p:txBody>
            </p:sp>
            <p:sp>
              <p:nvSpPr>
                <p:cNvPr id="173404" name="Text Box 3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起始块号</a:t>
                  </a:r>
                </a:p>
              </p:txBody>
            </p:sp>
            <p:sp>
              <p:nvSpPr>
                <p:cNvPr id="173405" name="Text Box 3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文件长度</a:t>
                  </a:r>
                </a:p>
              </p:txBody>
            </p:sp>
          </p:grpSp>
          <p:sp>
            <p:nvSpPr>
              <p:cNvPr id="173406" name="Text Box 350"/>
              <p:cNvSpPr txBox="1">
                <a:spLocks noChangeAspect="1" noChangeArrowheads="1"/>
              </p:cNvSpPr>
              <p:nvPr/>
            </p:nvSpPr>
            <p:spPr bwMode="auto">
              <a:xfrm>
                <a:off x="7380" y="2376"/>
                <a:ext cx="25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000">
                    <a:latin typeface="Times New Roman" pitchFamily="18" charset="0"/>
                  </a:rPr>
                  <a:t>文件分配表</a:t>
                </a:r>
              </a:p>
            </p:txBody>
          </p:sp>
          <p:grpSp>
            <p:nvGrpSpPr>
              <p:cNvPr id="173407" name="Group 351"/>
              <p:cNvGrpSpPr>
                <a:grpSpLocks noChangeAspect="1"/>
              </p:cNvGrpSpPr>
              <p:nvPr/>
            </p:nvGrpSpPr>
            <p:grpSpPr bwMode="auto">
              <a:xfrm>
                <a:off x="7380" y="3000"/>
                <a:ext cx="2520" cy="312"/>
                <a:chOff x="7200" y="6900"/>
                <a:chExt cx="2520" cy="312"/>
              </a:xfrm>
            </p:grpSpPr>
            <p:sp>
              <p:nvSpPr>
                <p:cNvPr id="173408" name="Text Box 35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FILE1</a:t>
                  </a:r>
                </a:p>
              </p:txBody>
            </p:sp>
            <p:sp>
              <p:nvSpPr>
                <p:cNvPr id="173409" name="Text Box 3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3410" name="Text Box 3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73411" name="Group 355"/>
              <p:cNvGrpSpPr>
                <a:grpSpLocks noChangeAspect="1"/>
              </p:cNvGrpSpPr>
              <p:nvPr/>
            </p:nvGrpSpPr>
            <p:grpSpPr bwMode="auto">
              <a:xfrm>
                <a:off x="7380" y="3312"/>
                <a:ext cx="2520" cy="312"/>
                <a:chOff x="7200" y="6900"/>
                <a:chExt cx="2520" cy="312"/>
              </a:xfrm>
            </p:grpSpPr>
            <p:sp>
              <p:nvSpPr>
                <p:cNvPr id="173412" name="Text Box 3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FILE2</a:t>
                  </a:r>
                </a:p>
              </p:txBody>
            </p:sp>
            <p:sp>
              <p:nvSpPr>
                <p:cNvPr id="173413" name="Text Box 3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73414" name="Text Box 3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173415" name="Group 359"/>
              <p:cNvGrpSpPr>
                <a:grpSpLocks noChangeAspect="1"/>
              </p:cNvGrpSpPr>
              <p:nvPr/>
            </p:nvGrpSpPr>
            <p:grpSpPr bwMode="auto">
              <a:xfrm>
                <a:off x="7380" y="3624"/>
                <a:ext cx="2520" cy="312"/>
                <a:chOff x="7200" y="6900"/>
                <a:chExt cx="2520" cy="312"/>
              </a:xfrm>
            </p:grpSpPr>
            <p:sp>
              <p:nvSpPr>
                <p:cNvPr id="173416" name="Text Box 3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FILE3</a:t>
                  </a:r>
                </a:p>
              </p:txBody>
            </p:sp>
            <p:sp>
              <p:nvSpPr>
                <p:cNvPr id="173417" name="Text Box 3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73418" name="Text Box 36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73419" name="Group 363"/>
              <p:cNvGrpSpPr>
                <a:grpSpLocks noChangeAspect="1"/>
              </p:cNvGrpSpPr>
              <p:nvPr/>
            </p:nvGrpSpPr>
            <p:grpSpPr bwMode="auto">
              <a:xfrm>
                <a:off x="7380" y="3936"/>
                <a:ext cx="2520" cy="312"/>
                <a:chOff x="7200" y="6900"/>
                <a:chExt cx="2520" cy="312"/>
              </a:xfrm>
            </p:grpSpPr>
            <p:sp>
              <p:nvSpPr>
                <p:cNvPr id="173420" name="Text Box 36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FILE4</a:t>
                  </a:r>
                </a:p>
              </p:txBody>
            </p:sp>
            <p:sp>
              <p:nvSpPr>
                <p:cNvPr id="173421" name="Text Box 3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173422" name="Text Box 3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173423" name="Group 367"/>
              <p:cNvGrpSpPr>
                <a:grpSpLocks noChangeAspect="1"/>
              </p:cNvGrpSpPr>
              <p:nvPr/>
            </p:nvGrpSpPr>
            <p:grpSpPr bwMode="auto">
              <a:xfrm>
                <a:off x="7380" y="4248"/>
                <a:ext cx="2520" cy="780"/>
                <a:chOff x="7200" y="6900"/>
                <a:chExt cx="2520" cy="312"/>
              </a:xfrm>
            </p:grpSpPr>
            <p:sp>
              <p:nvSpPr>
                <p:cNvPr id="173424" name="Text Box 3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73425" name="Text Box 3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73426" name="Text Box 3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73428" name="Group 372"/>
            <p:cNvGrpSpPr>
              <a:grpSpLocks noChangeAspect="1"/>
            </p:cNvGrpSpPr>
            <p:nvPr/>
          </p:nvGrpSpPr>
          <p:grpSpPr bwMode="auto">
            <a:xfrm>
              <a:off x="1008" y="1440"/>
              <a:ext cx="2094" cy="2178"/>
              <a:chOff x="2880" y="1752"/>
              <a:chExt cx="3600" cy="3744"/>
            </a:xfrm>
          </p:grpSpPr>
          <p:grpSp>
            <p:nvGrpSpPr>
              <p:cNvPr id="173429" name="Group 373"/>
              <p:cNvGrpSpPr>
                <a:grpSpLocks noChangeAspect="1"/>
              </p:cNvGrpSpPr>
              <p:nvPr/>
            </p:nvGrpSpPr>
            <p:grpSpPr bwMode="auto">
              <a:xfrm>
                <a:off x="2880" y="2688"/>
                <a:ext cx="3600" cy="2808"/>
                <a:chOff x="2880" y="2688"/>
                <a:chExt cx="3600" cy="2808"/>
              </a:xfrm>
            </p:grpSpPr>
            <p:sp>
              <p:nvSpPr>
                <p:cNvPr id="173430" name="Text Box 3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80" y="3003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73431" name="Text Box 37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220" y="3000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173432" name="Text Box 37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760" y="3000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173433" name="Freeform 377"/>
                <p:cNvSpPr>
                  <a:spLocks noChangeAspect="1"/>
                </p:cNvSpPr>
                <p:nvPr/>
              </p:nvSpPr>
              <p:spPr bwMode="auto">
                <a:xfrm>
                  <a:off x="2880" y="5184"/>
                  <a:ext cx="3600" cy="312"/>
                </a:xfrm>
                <a:custGeom>
                  <a:avLst/>
                  <a:gdLst>
                    <a:gd name="T0" fmla="*/ 0 w 3420"/>
                    <a:gd name="T1" fmla="*/ 0 h 156"/>
                    <a:gd name="T2" fmla="*/ 1620 w 3420"/>
                    <a:gd name="T3" fmla="*/ 156 h 156"/>
                    <a:gd name="T4" fmla="*/ 3420 w 3420"/>
                    <a:gd name="T5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20" h="156">
                      <a:moveTo>
                        <a:pt x="0" y="0"/>
                      </a:moveTo>
                      <a:cubicBezTo>
                        <a:pt x="525" y="78"/>
                        <a:pt x="1050" y="156"/>
                        <a:pt x="1620" y="156"/>
                      </a:cubicBezTo>
                      <a:cubicBezTo>
                        <a:pt x="2190" y="156"/>
                        <a:pt x="2805" y="78"/>
                        <a:pt x="342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434" name="Text Box 3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40" y="2688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35" name="Text Box 3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80" y="2688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36" name="Text Box 3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20" y="2688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37" name="Text Box 3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77" y="362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38" name="Text Box 3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20" y="362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39" name="Text Box 3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60" y="362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0" name="Text Box 3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400" y="362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1" name="Text Box 3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940" y="362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2" name="Text Box 38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40" y="409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3" name="Text Box 3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80" y="409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4" name="Text Box 3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20" y="409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173445" name="Text Box 38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60" y="409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73446" name="Group 390"/>
              <p:cNvGrpSpPr>
                <a:grpSpLocks noChangeAspect="1"/>
              </p:cNvGrpSpPr>
              <p:nvPr/>
            </p:nvGrpSpPr>
            <p:grpSpPr bwMode="auto">
              <a:xfrm>
                <a:off x="2880" y="1752"/>
                <a:ext cx="3600" cy="3588"/>
                <a:chOff x="2880" y="1752"/>
                <a:chExt cx="3600" cy="3588"/>
              </a:xfrm>
            </p:grpSpPr>
            <p:grpSp>
              <p:nvGrpSpPr>
                <p:cNvPr id="173447" name="Group 391"/>
                <p:cNvGrpSpPr>
                  <a:grpSpLocks noChangeAspect="1"/>
                </p:cNvGrpSpPr>
                <p:nvPr/>
              </p:nvGrpSpPr>
              <p:grpSpPr bwMode="auto">
                <a:xfrm>
                  <a:off x="3780" y="3624"/>
                  <a:ext cx="360" cy="156"/>
                  <a:chOff x="4320" y="4092"/>
                  <a:chExt cx="360" cy="156"/>
                </a:xfrm>
              </p:grpSpPr>
              <p:sp>
                <p:nvSpPr>
                  <p:cNvPr id="173448" name="Line 39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49" name="Line 39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450" name="Group 394"/>
                <p:cNvGrpSpPr>
                  <a:grpSpLocks noChangeAspect="1"/>
                </p:cNvGrpSpPr>
                <p:nvPr/>
              </p:nvGrpSpPr>
              <p:grpSpPr bwMode="auto">
                <a:xfrm>
                  <a:off x="5940" y="3624"/>
                  <a:ext cx="360" cy="156"/>
                  <a:chOff x="3780" y="5028"/>
                  <a:chExt cx="360" cy="156"/>
                </a:xfrm>
              </p:grpSpPr>
              <p:sp>
                <p:nvSpPr>
                  <p:cNvPr id="173451" name="Line 39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780" y="502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52" name="Line 39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960" y="502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53" name="Line 39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80" y="502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54" name="Line 39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60" y="502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455" name="Group 399"/>
                <p:cNvGrpSpPr>
                  <a:grpSpLocks noChangeAspect="1"/>
                </p:cNvGrpSpPr>
                <p:nvPr/>
              </p:nvGrpSpPr>
              <p:grpSpPr bwMode="auto">
                <a:xfrm>
                  <a:off x="4320" y="3624"/>
                  <a:ext cx="360" cy="156"/>
                  <a:chOff x="4320" y="4092"/>
                  <a:chExt cx="360" cy="156"/>
                </a:xfrm>
              </p:grpSpPr>
              <p:sp>
                <p:nvSpPr>
                  <p:cNvPr id="173456" name="Line 4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57" name="Line 4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458" name="Group 402"/>
                <p:cNvGrpSpPr>
                  <a:grpSpLocks noChangeAspect="1"/>
                </p:cNvGrpSpPr>
                <p:nvPr/>
              </p:nvGrpSpPr>
              <p:grpSpPr bwMode="auto">
                <a:xfrm>
                  <a:off x="4860" y="3624"/>
                  <a:ext cx="360" cy="156"/>
                  <a:chOff x="4320" y="4092"/>
                  <a:chExt cx="360" cy="156"/>
                </a:xfrm>
              </p:grpSpPr>
              <p:sp>
                <p:nvSpPr>
                  <p:cNvPr id="173459" name="Line 40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60" name="Line 40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461" name="Group 405"/>
                <p:cNvGrpSpPr>
                  <a:grpSpLocks noChangeAspect="1"/>
                </p:cNvGrpSpPr>
                <p:nvPr/>
              </p:nvGrpSpPr>
              <p:grpSpPr bwMode="auto">
                <a:xfrm>
                  <a:off x="5400" y="3624"/>
                  <a:ext cx="360" cy="156"/>
                  <a:chOff x="4320" y="4092"/>
                  <a:chExt cx="360" cy="156"/>
                </a:xfrm>
              </p:grpSpPr>
              <p:sp>
                <p:nvSpPr>
                  <p:cNvPr id="173462" name="Line 40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63" name="Line 40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409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464" name="Group 408"/>
                <p:cNvGrpSpPr>
                  <a:grpSpLocks noChangeAspect="1"/>
                </p:cNvGrpSpPr>
                <p:nvPr/>
              </p:nvGrpSpPr>
              <p:grpSpPr bwMode="auto">
                <a:xfrm>
                  <a:off x="2880" y="1752"/>
                  <a:ext cx="3600" cy="3588"/>
                  <a:chOff x="2880" y="1752"/>
                  <a:chExt cx="3600" cy="3588"/>
                </a:xfrm>
              </p:grpSpPr>
              <p:sp>
                <p:nvSpPr>
                  <p:cNvPr id="173465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0" y="1752"/>
                    <a:ext cx="3600" cy="624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66" name="Line 41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880" y="2064"/>
                    <a:ext cx="0" cy="3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467" name="Line 4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480" y="2064"/>
                    <a:ext cx="0" cy="3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3468" name="Group 4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4404"/>
                    <a:ext cx="3240" cy="936"/>
                    <a:chOff x="3060" y="4404"/>
                    <a:chExt cx="3240" cy="936"/>
                  </a:xfrm>
                </p:grpSpPr>
                <p:sp>
                  <p:nvSpPr>
                    <p:cNvPr id="173469" name="Text Box 41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0" name="Text Box 41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1" name="Text Box 41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2" name="Text Box 41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3" name="Text Box 41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4" name="Text Box 4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456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5" name="Text Box 41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6" name="Text Box 4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7" name="Text Box 42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8" name="Text Box 42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79" name="Text Box 42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73480" name="Text Box 42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5028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grpSp>
                  <p:nvGrpSpPr>
                    <p:cNvPr id="173481" name="Group 42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060" y="4404"/>
                      <a:ext cx="3060" cy="936"/>
                      <a:chOff x="3060" y="4404"/>
                      <a:chExt cx="3060" cy="936"/>
                    </a:xfrm>
                  </p:grpSpPr>
                  <p:sp>
                    <p:nvSpPr>
                      <p:cNvPr id="173482" name="Text Box 426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06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24</a:t>
                        </a:r>
                      </a:p>
                    </p:txBody>
                  </p:sp>
                  <p:sp>
                    <p:nvSpPr>
                      <p:cNvPr id="173483" name="Text Box 427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60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173484" name="Text Box 428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4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26</a:t>
                        </a:r>
                      </a:p>
                    </p:txBody>
                  </p:sp>
                  <p:sp>
                    <p:nvSpPr>
                      <p:cNvPr id="173485" name="Text Box 429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68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27</a:t>
                        </a:r>
                      </a:p>
                    </p:txBody>
                  </p:sp>
                  <p:sp>
                    <p:nvSpPr>
                      <p:cNvPr id="173486" name="Text Box 430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22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28</a:t>
                        </a:r>
                      </a:p>
                    </p:txBody>
                  </p:sp>
                  <p:sp>
                    <p:nvSpPr>
                      <p:cNvPr id="173487" name="Text Box 431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760" y="4404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29</a:t>
                        </a:r>
                      </a:p>
                    </p:txBody>
                  </p:sp>
                  <p:sp>
                    <p:nvSpPr>
                      <p:cNvPr id="173488" name="Text Box 432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06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30</a:t>
                        </a:r>
                      </a:p>
                    </p:txBody>
                  </p:sp>
                  <p:sp>
                    <p:nvSpPr>
                      <p:cNvPr id="173489" name="Text Box 433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60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31</a:t>
                        </a:r>
                      </a:p>
                    </p:txBody>
                  </p:sp>
                  <p:sp>
                    <p:nvSpPr>
                      <p:cNvPr id="173490" name="Text Box 434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4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32</a:t>
                        </a:r>
                      </a:p>
                    </p:txBody>
                  </p:sp>
                  <p:sp>
                    <p:nvSpPr>
                      <p:cNvPr id="173491" name="Text Box 435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68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33</a:t>
                        </a:r>
                      </a:p>
                    </p:txBody>
                  </p:sp>
                  <p:sp>
                    <p:nvSpPr>
                      <p:cNvPr id="173492" name="Text Box 436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22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34</a:t>
                        </a:r>
                      </a:p>
                    </p:txBody>
                  </p:sp>
                  <p:sp>
                    <p:nvSpPr>
                      <p:cNvPr id="173493" name="Text Box 437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760" y="4872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35</a:t>
                        </a:r>
                      </a:p>
                    </p:txBody>
                  </p:sp>
                  <p:sp>
                    <p:nvSpPr>
                      <p:cNvPr id="173494" name="Line 43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320" y="5340"/>
                        <a:ext cx="360" cy="0"/>
                      </a:xfrm>
                      <a:prstGeom prst="line">
                        <a:avLst/>
                      </a:prstGeom>
                      <a:noFill/>
                      <a:ln w="38100" cap="rnd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73495" name="Group 4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2376"/>
                    <a:ext cx="3240" cy="1404"/>
                    <a:chOff x="3060" y="2376"/>
                    <a:chExt cx="3240" cy="1404"/>
                  </a:xfrm>
                </p:grpSpPr>
                <p:sp>
                  <p:nvSpPr>
                    <p:cNvPr id="173496" name="Text Box 44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253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just" eaLnBrk="0" hangingPunct="0"/>
                      <a:r>
                        <a:rPr lang="en-US" altLang="zh-CN" sz="1000">
                          <a:latin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3497" name="Text Box 44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253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just" eaLnBrk="0" hangingPunct="0"/>
                      <a:r>
                        <a:rPr lang="en-US" altLang="zh-CN" sz="1000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grpSp>
                  <p:nvGrpSpPr>
                    <p:cNvPr id="173498" name="Group 44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060" y="2376"/>
                      <a:ext cx="3240" cy="1404"/>
                      <a:chOff x="3060" y="2376"/>
                      <a:chExt cx="3240" cy="1404"/>
                    </a:xfrm>
                  </p:grpSpPr>
                  <p:sp>
                    <p:nvSpPr>
                      <p:cNvPr id="173499" name="Text Box 443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060" y="2532"/>
                        <a:ext cx="18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73500" name="Text Box 444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680" y="2532"/>
                        <a:ext cx="18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73501" name="Text Box 445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220" y="2532"/>
                        <a:ext cx="18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73502" name="Text Box 446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760" y="2532"/>
                        <a:ext cx="18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73503" name="Text Box 447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600" y="2376"/>
                        <a:ext cx="72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FILE1</a:t>
                        </a:r>
                      </a:p>
                    </p:txBody>
                  </p:sp>
                  <p:grpSp>
                    <p:nvGrpSpPr>
                      <p:cNvPr id="173504" name="Group 448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3240" y="2688"/>
                        <a:ext cx="3060" cy="1092"/>
                        <a:chOff x="3240" y="2688"/>
                        <a:chExt cx="3060" cy="1092"/>
                      </a:xfrm>
                    </p:grpSpPr>
                    <p:sp>
                      <p:nvSpPr>
                        <p:cNvPr id="173505" name="Text Box 449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400" y="2688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06" name="Text Box 450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940" y="2688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07" name="Text Box 451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240" y="3624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08" name="Text Box 452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240" y="3156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09" name="Text Box 453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780" y="3156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10" name="Text Box 454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320" y="3156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11" name="Text Box 455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60" y="3159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12" name="Text Box 456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400" y="3159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73513" name="Text Box 457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940" y="3159"/>
                          <a:ext cx="360" cy="156"/>
                        </a:xfrm>
                        <a:prstGeom prst="rect">
                          <a:avLst/>
                        </a:prstGeom>
                        <a:solidFill>
                          <a:srgbClr val="96969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73514" name="Text Box 458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320" y="2844"/>
                        <a:ext cx="72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FILE2</a:t>
                        </a:r>
                      </a:p>
                    </p:txBody>
                  </p:sp>
                  <p:grpSp>
                    <p:nvGrpSpPr>
                      <p:cNvPr id="173515" name="Group 459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3240" y="2688"/>
                        <a:ext cx="1980" cy="156"/>
                        <a:chOff x="3240" y="2688"/>
                        <a:chExt cx="1980" cy="156"/>
                      </a:xfrm>
                    </p:grpSpPr>
                    <p:sp>
                      <p:nvSpPr>
                        <p:cNvPr id="173516" name="Text Box 460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60" y="2688"/>
                          <a:ext cx="360" cy="15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algn="just" eaLnBrk="0" hangingPunct="0"/>
                          <a:endParaRPr lang="zh-CN" altLang="en-US" sz="1000">
                            <a:latin typeface="Times New Roman" pitchFamily="18" charset="0"/>
                          </a:endParaRPr>
                        </a:p>
                      </p:txBody>
                    </p:sp>
                    <p:grpSp>
                      <p:nvGrpSpPr>
                        <p:cNvPr id="173517" name="Group 461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3780" y="2688"/>
                          <a:ext cx="360" cy="156"/>
                          <a:chOff x="3780" y="2688"/>
                          <a:chExt cx="360" cy="156"/>
                        </a:xfrm>
                      </p:grpSpPr>
                      <p:sp>
                        <p:nvSpPr>
                          <p:cNvPr id="173518" name="Line 462"/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3780" y="2688"/>
                            <a:ext cx="180" cy="15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3519" name="Line 463"/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3960" y="2688"/>
                            <a:ext cx="180" cy="15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73520" name="Line 464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4320" y="2688"/>
                          <a:ext cx="180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73521" name="Line 465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4500" y="2688"/>
                          <a:ext cx="180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73522" name="Line 466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4860" y="2688"/>
                          <a:ext cx="180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73523" name="Line 467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flipH="1">
                          <a:off x="5040" y="2688"/>
                          <a:ext cx="180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73524" name="Group 468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3240" y="2688"/>
                          <a:ext cx="360" cy="156"/>
                          <a:chOff x="3780" y="2688"/>
                          <a:chExt cx="360" cy="156"/>
                        </a:xfrm>
                      </p:grpSpPr>
                      <p:sp>
                        <p:nvSpPr>
                          <p:cNvPr id="173525" name="Line 469"/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3780" y="2688"/>
                            <a:ext cx="180" cy="15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3526" name="Line 470"/>
                          <p:cNvSpPr>
                            <a:spLocks noChangeAspect="1" noChangeShapeType="1"/>
                          </p:cNvSpPr>
                          <p:nvPr/>
                        </p:nvSpPr>
                        <p:spPr bwMode="auto">
                          <a:xfrm flipH="1">
                            <a:off x="3960" y="2688"/>
                            <a:ext cx="180" cy="15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3527" name="Group 4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3003"/>
                    <a:ext cx="3240" cy="1245"/>
                    <a:chOff x="3060" y="3003"/>
                    <a:chExt cx="3240" cy="1245"/>
                  </a:xfrm>
                </p:grpSpPr>
                <p:sp>
                  <p:nvSpPr>
                    <p:cNvPr id="173528" name="Text Box 47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3936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just" eaLnBrk="0" hangingPunct="0"/>
                      <a:r>
                        <a:rPr lang="en-US" altLang="zh-CN" sz="1000">
                          <a:latin typeface="Times New Roman" pitchFamily="18" charset="0"/>
                        </a:rPr>
                        <a:t>20</a:t>
                      </a:r>
                    </a:p>
                  </p:txBody>
                </p:sp>
                <p:sp>
                  <p:nvSpPr>
                    <p:cNvPr id="173529" name="Text Box 47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4092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endParaRPr lang="zh-CN" altLang="en-US" sz="1000">
                        <a:latin typeface="Times New Roman" pitchFamily="18" charset="0"/>
                      </a:endParaRPr>
                    </a:p>
                  </p:txBody>
                </p:sp>
                <p:grpSp>
                  <p:nvGrpSpPr>
                    <p:cNvPr id="173530" name="Group 47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060" y="3003"/>
                      <a:ext cx="3240" cy="1245"/>
                      <a:chOff x="3060" y="3003"/>
                      <a:chExt cx="3240" cy="1245"/>
                    </a:xfrm>
                  </p:grpSpPr>
                  <p:sp>
                    <p:nvSpPr>
                      <p:cNvPr id="173531" name="Text Box 475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680" y="3468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173532" name="Text Box 476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060" y="3936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18</a:t>
                        </a:r>
                      </a:p>
                    </p:txBody>
                  </p:sp>
                  <p:sp>
                    <p:nvSpPr>
                      <p:cNvPr id="173533" name="Text Box 477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600" y="3936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19</a:t>
                        </a:r>
                      </a:p>
                    </p:txBody>
                  </p:sp>
                  <p:sp>
                    <p:nvSpPr>
                      <p:cNvPr id="173534" name="Text Box 478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680" y="3936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21</a:t>
                        </a:r>
                      </a:p>
                    </p:txBody>
                  </p:sp>
                  <p:sp>
                    <p:nvSpPr>
                      <p:cNvPr id="173535" name="Text Box 479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220" y="3936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22</a:t>
                        </a:r>
                      </a:p>
                    </p:txBody>
                  </p:sp>
                  <p:sp>
                    <p:nvSpPr>
                      <p:cNvPr id="173536" name="Text Box 480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760" y="3936"/>
                        <a:ext cx="360" cy="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23</a:t>
                        </a:r>
                      </a:p>
                    </p:txBody>
                  </p:sp>
                  <p:sp>
                    <p:nvSpPr>
                      <p:cNvPr id="173537" name="Text Box 481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940" y="4092"/>
                        <a:ext cx="360" cy="1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endParaRPr lang="zh-CN" altLang="en-US" sz="1000">
                          <a:latin typeface="Times New Roman" pitchFamily="18" charset="0"/>
                        </a:endParaRPr>
                      </a:p>
                    </p:txBody>
                  </p:sp>
                  <p:grpSp>
                    <p:nvGrpSpPr>
                      <p:cNvPr id="173538" name="Group 48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3060" y="3003"/>
                        <a:ext cx="3060" cy="774"/>
                        <a:chOff x="3060" y="3003"/>
                        <a:chExt cx="3060" cy="774"/>
                      </a:xfrm>
                    </p:grpSpPr>
                    <p:sp>
                      <p:nvSpPr>
                        <p:cNvPr id="173539" name="Text Box 483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600" y="3003"/>
                          <a:ext cx="18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7</a:t>
                          </a:r>
                        </a:p>
                      </p:txBody>
                    </p:sp>
                    <p:sp>
                      <p:nvSpPr>
                        <p:cNvPr id="173540" name="Text Box 484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140" y="3003"/>
                          <a:ext cx="18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8</a:t>
                          </a:r>
                        </a:p>
                      </p:txBody>
                    </p:sp>
                    <p:sp>
                      <p:nvSpPr>
                        <p:cNvPr id="173541" name="Text Box 485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060" y="3003"/>
                          <a:ext cx="18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173542" name="Text Box 486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060" y="3468"/>
                          <a:ext cx="36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12</a:t>
                          </a:r>
                        </a:p>
                      </p:txBody>
                    </p:sp>
                    <p:sp>
                      <p:nvSpPr>
                        <p:cNvPr id="173543" name="Text Box 487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3600" y="3468"/>
                          <a:ext cx="36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13</a:t>
                          </a:r>
                        </a:p>
                      </p:txBody>
                    </p:sp>
                    <p:sp>
                      <p:nvSpPr>
                        <p:cNvPr id="173544" name="Text Box 488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140" y="3468"/>
                          <a:ext cx="36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14</a:t>
                          </a:r>
                        </a:p>
                      </p:txBody>
                    </p:sp>
                    <p:sp>
                      <p:nvSpPr>
                        <p:cNvPr id="173545" name="Text Box 489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220" y="3468"/>
                          <a:ext cx="36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16</a:t>
                          </a:r>
                        </a:p>
                      </p:txBody>
                    </p:sp>
                    <p:sp>
                      <p:nvSpPr>
                        <p:cNvPr id="173546" name="Text Box 490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5760" y="3468"/>
                          <a:ext cx="36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17</a:t>
                          </a:r>
                        </a:p>
                      </p:txBody>
                    </p:sp>
                    <p:sp>
                      <p:nvSpPr>
                        <p:cNvPr id="173547" name="Text Box 491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140" y="3312"/>
                          <a:ext cx="7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 eaLnBrk="0" hangingPunct="0"/>
                          <a:r>
                            <a:rPr lang="en-US" altLang="zh-CN" sz="1000">
                              <a:latin typeface="Times New Roman" pitchFamily="18" charset="0"/>
                            </a:rPr>
                            <a:t>FILE3</a:t>
                          </a:r>
                        </a:p>
                      </p:txBody>
                    </p:sp>
                  </p:grpSp>
                  <p:sp>
                    <p:nvSpPr>
                      <p:cNvPr id="173548" name="Text Box 492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3780" y="3780"/>
                        <a:ext cx="720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pPr algn="just" eaLnBrk="0" hangingPunct="0"/>
                        <a:r>
                          <a:rPr lang="en-US" altLang="zh-CN" sz="1000">
                            <a:latin typeface="Times New Roman" pitchFamily="18" charset="0"/>
                          </a:rPr>
                          <a:t>FILE4</a:t>
                        </a:r>
                      </a:p>
                    </p:txBody>
                  </p:sp>
                </p:grpSp>
                <p:grpSp>
                  <p:nvGrpSpPr>
                    <p:cNvPr id="173549" name="Group 49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240" y="4092"/>
                      <a:ext cx="360" cy="156"/>
                      <a:chOff x="3780" y="5028"/>
                      <a:chExt cx="360" cy="156"/>
                    </a:xfrm>
                  </p:grpSpPr>
                  <p:sp>
                    <p:nvSpPr>
                      <p:cNvPr id="173550" name="Line 49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1" name="Line 49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2" name="Line 49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3" name="Line 49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3554" name="Group 49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780" y="4092"/>
                      <a:ext cx="360" cy="156"/>
                      <a:chOff x="3780" y="5028"/>
                      <a:chExt cx="360" cy="156"/>
                    </a:xfrm>
                  </p:grpSpPr>
                  <p:sp>
                    <p:nvSpPr>
                      <p:cNvPr id="173555" name="Line 49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6" name="Line 50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7" name="Line 50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58" name="Line 50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3559" name="Group 50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320" y="4092"/>
                      <a:ext cx="360" cy="156"/>
                      <a:chOff x="3780" y="5028"/>
                      <a:chExt cx="360" cy="156"/>
                    </a:xfrm>
                  </p:grpSpPr>
                  <p:sp>
                    <p:nvSpPr>
                      <p:cNvPr id="173560" name="Line 50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1" name="Line 50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2" name="Line 50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3" name="Line 50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3564" name="Group 50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860" y="4092"/>
                      <a:ext cx="360" cy="156"/>
                      <a:chOff x="3780" y="5028"/>
                      <a:chExt cx="360" cy="156"/>
                    </a:xfrm>
                  </p:grpSpPr>
                  <p:sp>
                    <p:nvSpPr>
                      <p:cNvPr id="173565" name="Line 50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6" name="Line 51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7" name="Line 51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78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3568" name="Line 51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960" y="5028"/>
                        <a:ext cx="180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73740" name="Text Box 684"/>
          <p:cNvSpPr txBox="1">
            <a:spLocks noChangeArrowheads="1"/>
          </p:cNvSpPr>
          <p:nvPr/>
        </p:nvSpPr>
        <p:spPr bwMode="auto">
          <a:xfrm>
            <a:off x="3635375" y="11255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1" lang="zh-CN" altLang="en-US" sz="2800" dirty="0">
                <a:ea typeface="黑体" pitchFamily="49" charset="-122"/>
              </a:rPr>
              <a:t>紧凑技术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</a:t>
            </a:r>
          </a:p>
        </p:txBody>
      </p:sp>
      <p:sp>
        <p:nvSpPr>
          <p:cNvPr id="174083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b="1" dirty="0">
                <a:latin typeface="Times New Roman" pitchFamily="18" charset="0"/>
              </a:rPr>
              <a:t>每个文件对应一个盘块链表，盘块不必相邻。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隐式链接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           每个物理块都设有一个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指针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字段，指向下一个物理块的位置，从而使得存放同一个文件的物理块链接起来。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4392" name="Group 312"/>
          <p:cNvGrpSpPr>
            <a:grpSpLocks/>
          </p:cNvGrpSpPr>
          <p:nvPr/>
        </p:nvGrpSpPr>
        <p:grpSpPr bwMode="auto">
          <a:xfrm>
            <a:off x="1979613" y="3068638"/>
            <a:ext cx="5400675" cy="3024187"/>
            <a:chOff x="1292" y="1979"/>
            <a:chExt cx="3334" cy="1779"/>
          </a:xfrm>
        </p:grpSpPr>
        <p:grpSp>
          <p:nvGrpSpPr>
            <p:cNvPr id="174256" name="Group 176"/>
            <p:cNvGrpSpPr>
              <a:grpSpLocks noChangeAspect="1"/>
            </p:cNvGrpSpPr>
            <p:nvPr/>
          </p:nvGrpSpPr>
          <p:grpSpPr bwMode="auto">
            <a:xfrm>
              <a:off x="3429" y="2275"/>
              <a:ext cx="1197" cy="833"/>
              <a:chOff x="6660" y="8268"/>
              <a:chExt cx="2520" cy="1752"/>
            </a:xfrm>
          </p:grpSpPr>
          <p:grpSp>
            <p:nvGrpSpPr>
              <p:cNvPr id="174257" name="Group 177"/>
              <p:cNvGrpSpPr>
                <a:grpSpLocks noChangeAspect="1"/>
              </p:cNvGrpSpPr>
              <p:nvPr/>
            </p:nvGrpSpPr>
            <p:grpSpPr bwMode="auto">
              <a:xfrm>
                <a:off x="6660" y="8580"/>
                <a:ext cx="2520" cy="312"/>
                <a:chOff x="7200" y="6900"/>
                <a:chExt cx="2520" cy="312"/>
              </a:xfrm>
            </p:grpSpPr>
            <p:sp>
              <p:nvSpPr>
                <p:cNvPr id="174258" name="Text Box 1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文件名</a:t>
                  </a:r>
                </a:p>
              </p:txBody>
            </p:sp>
            <p:sp>
              <p:nvSpPr>
                <p:cNvPr id="174259" name="Text Box 1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起始块号</a:t>
                  </a:r>
                </a:p>
              </p:txBody>
            </p:sp>
            <p:sp>
              <p:nvSpPr>
                <p:cNvPr id="174260" name="Text Box 1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000">
                      <a:latin typeface="Times New Roman" pitchFamily="18" charset="0"/>
                    </a:rPr>
                    <a:t>文件长度</a:t>
                  </a:r>
                </a:p>
              </p:txBody>
            </p:sp>
          </p:grpSp>
          <p:sp>
            <p:nvSpPr>
              <p:cNvPr id="174261" name="Text Box 181"/>
              <p:cNvSpPr txBox="1">
                <a:spLocks noChangeAspect="1" noChangeArrowheads="1"/>
              </p:cNvSpPr>
              <p:nvPr/>
            </p:nvSpPr>
            <p:spPr bwMode="auto">
              <a:xfrm>
                <a:off x="6660" y="8268"/>
                <a:ext cx="25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000">
                    <a:latin typeface="Times New Roman" pitchFamily="18" charset="0"/>
                  </a:rPr>
                  <a:t>文件分配表</a:t>
                </a:r>
              </a:p>
            </p:txBody>
          </p:sp>
          <p:grpSp>
            <p:nvGrpSpPr>
              <p:cNvPr id="174262" name="Group 182"/>
              <p:cNvGrpSpPr>
                <a:grpSpLocks noChangeAspect="1"/>
              </p:cNvGrpSpPr>
              <p:nvPr/>
            </p:nvGrpSpPr>
            <p:grpSpPr bwMode="auto">
              <a:xfrm>
                <a:off x="6660" y="8892"/>
                <a:ext cx="2520" cy="312"/>
                <a:chOff x="7200" y="6900"/>
                <a:chExt cx="2520" cy="312"/>
              </a:xfrm>
            </p:grpSpPr>
            <p:sp>
              <p:nvSpPr>
                <p:cNvPr id="174263" name="Text Box 1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FILE1</a:t>
                  </a:r>
                </a:p>
              </p:txBody>
            </p:sp>
            <p:sp>
              <p:nvSpPr>
                <p:cNvPr id="174264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74265" name="Text Box 1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74266" name="Group 186"/>
              <p:cNvGrpSpPr>
                <a:grpSpLocks noChangeAspect="1"/>
              </p:cNvGrpSpPr>
              <p:nvPr/>
            </p:nvGrpSpPr>
            <p:grpSpPr bwMode="auto">
              <a:xfrm>
                <a:off x="6660" y="9204"/>
                <a:ext cx="2520" cy="816"/>
                <a:chOff x="7200" y="6900"/>
                <a:chExt cx="2520" cy="312"/>
              </a:xfrm>
            </p:grpSpPr>
            <p:sp>
              <p:nvSpPr>
                <p:cNvPr id="174267" name="Text Box 1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FILE2</a:t>
                  </a:r>
                </a:p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74268" name="Text Box 1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20</a:t>
                  </a:r>
                </a:p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174269" name="Text Box 18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6</a:t>
                  </a:r>
                </a:p>
                <a:p>
                  <a:pPr algn="ctr" eaLnBrk="0" hangingPunct="0"/>
                  <a:r>
                    <a:rPr lang="en-US" altLang="zh-CN" sz="1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74271" name="Group 191"/>
            <p:cNvGrpSpPr>
              <a:grpSpLocks noChangeAspect="1"/>
            </p:cNvGrpSpPr>
            <p:nvPr/>
          </p:nvGrpSpPr>
          <p:grpSpPr bwMode="auto">
            <a:xfrm>
              <a:off x="1292" y="1979"/>
              <a:ext cx="1710" cy="1779"/>
              <a:chOff x="2160" y="7644"/>
              <a:chExt cx="3600" cy="3744"/>
            </a:xfrm>
          </p:grpSpPr>
          <p:sp>
            <p:nvSpPr>
              <p:cNvPr id="174272" name="Oval 192"/>
              <p:cNvSpPr>
                <a:spLocks noChangeAspect="1" noChangeArrowheads="1"/>
              </p:cNvSpPr>
              <p:nvPr/>
            </p:nvSpPr>
            <p:spPr bwMode="auto">
              <a:xfrm>
                <a:off x="2160" y="7644"/>
                <a:ext cx="3600" cy="624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3" name="Line 193"/>
              <p:cNvSpPr>
                <a:spLocks noChangeAspect="1" noChangeShapeType="1"/>
              </p:cNvSpPr>
              <p:nvPr/>
            </p:nvSpPr>
            <p:spPr bwMode="auto">
              <a:xfrm>
                <a:off x="2160" y="7956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4" name="Line 194"/>
              <p:cNvSpPr>
                <a:spLocks noChangeAspect="1" noChangeShapeType="1"/>
              </p:cNvSpPr>
              <p:nvPr/>
            </p:nvSpPr>
            <p:spPr bwMode="auto">
              <a:xfrm>
                <a:off x="5760" y="7956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5" name="Freeform 195"/>
              <p:cNvSpPr>
                <a:spLocks noChangeAspect="1"/>
              </p:cNvSpPr>
              <p:nvPr/>
            </p:nvSpPr>
            <p:spPr bwMode="auto">
              <a:xfrm>
                <a:off x="2160" y="11076"/>
                <a:ext cx="3600" cy="312"/>
              </a:xfrm>
              <a:custGeom>
                <a:avLst/>
                <a:gdLst>
                  <a:gd name="T0" fmla="*/ 0 w 3420"/>
                  <a:gd name="T1" fmla="*/ 0 h 156"/>
                  <a:gd name="T2" fmla="*/ 1620 w 3420"/>
                  <a:gd name="T3" fmla="*/ 156 h 156"/>
                  <a:gd name="T4" fmla="*/ 3420 w 3420"/>
                  <a:gd name="T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20" h="156">
                    <a:moveTo>
                      <a:pt x="0" y="0"/>
                    </a:moveTo>
                    <a:cubicBezTo>
                      <a:pt x="525" y="78"/>
                      <a:pt x="1050" y="156"/>
                      <a:pt x="1620" y="156"/>
                    </a:cubicBezTo>
                    <a:cubicBezTo>
                      <a:pt x="2190" y="156"/>
                      <a:pt x="2805" y="78"/>
                      <a:pt x="3420" y="0"/>
                    </a:cubicBez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76" name="Group 196"/>
              <p:cNvGrpSpPr>
                <a:grpSpLocks noChangeAspect="1"/>
              </p:cNvGrpSpPr>
              <p:nvPr/>
            </p:nvGrpSpPr>
            <p:grpSpPr bwMode="auto">
              <a:xfrm>
                <a:off x="2337" y="9360"/>
                <a:ext cx="3240" cy="312"/>
                <a:chOff x="2337" y="9360"/>
                <a:chExt cx="3240" cy="312"/>
              </a:xfrm>
            </p:grpSpPr>
            <p:grpSp>
              <p:nvGrpSpPr>
                <p:cNvPr id="174277" name="Group 197"/>
                <p:cNvGrpSpPr>
                  <a:grpSpLocks noChangeAspect="1"/>
                </p:cNvGrpSpPr>
                <p:nvPr/>
              </p:nvGrpSpPr>
              <p:grpSpPr bwMode="auto">
                <a:xfrm>
                  <a:off x="2337" y="9360"/>
                  <a:ext cx="3060" cy="309"/>
                  <a:chOff x="3060" y="8148"/>
                  <a:chExt cx="3060" cy="309"/>
                </a:xfrm>
              </p:grpSpPr>
              <p:sp>
                <p:nvSpPr>
                  <p:cNvPr id="174278" name="Text Box 19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174279" name="Text Box 19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13</a:t>
                    </a:r>
                  </a:p>
                </p:txBody>
              </p:sp>
              <p:sp>
                <p:nvSpPr>
                  <p:cNvPr id="174280" name="Text Box 20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74281" name="Text Box 20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74282" name="Text Box 20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74283" name="Text Box 20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17</a:t>
                    </a:r>
                  </a:p>
                </p:txBody>
              </p:sp>
            </p:grpSp>
            <p:grpSp>
              <p:nvGrpSpPr>
                <p:cNvPr id="174284" name="Group 204"/>
                <p:cNvGrpSpPr>
                  <a:grpSpLocks noChangeAspect="1"/>
                </p:cNvGrpSpPr>
                <p:nvPr/>
              </p:nvGrpSpPr>
              <p:grpSpPr bwMode="auto">
                <a:xfrm>
                  <a:off x="2517" y="9516"/>
                  <a:ext cx="3060" cy="156"/>
                  <a:chOff x="3240" y="9240"/>
                  <a:chExt cx="3060" cy="156"/>
                </a:xfrm>
              </p:grpSpPr>
              <p:sp>
                <p:nvSpPr>
                  <p:cNvPr id="174285" name="Text Box 20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286" name="Text Box 20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287" name="Text Box 20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288" name="Text Box 20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289" name="Text Box 20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290" name="Text Box 21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74291" name="Group 211"/>
              <p:cNvGrpSpPr>
                <a:grpSpLocks noChangeAspect="1"/>
              </p:cNvGrpSpPr>
              <p:nvPr/>
            </p:nvGrpSpPr>
            <p:grpSpPr bwMode="auto">
              <a:xfrm>
                <a:off x="2337" y="8892"/>
                <a:ext cx="3240" cy="315"/>
                <a:chOff x="2337" y="8892"/>
                <a:chExt cx="3240" cy="315"/>
              </a:xfrm>
            </p:grpSpPr>
            <p:sp>
              <p:nvSpPr>
                <p:cNvPr id="174292" name="Text Box 2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880" y="8895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74293" name="Text Box 2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20" y="8895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74294" name="Text Box 2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60" y="8895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9</a:t>
                  </a:r>
                </a:p>
              </p:txBody>
            </p:sp>
            <p:grpSp>
              <p:nvGrpSpPr>
                <p:cNvPr id="174295" name="Group 215"/>
                <p:cNvGrpSpPr>
                  <a:grpSpLocks noChangeAspect="1"/>
                </p:cNvGrpSpPr>
                <p:nvPr/>
              </p:nvGrpSpPr>
              <p:grpSpPr bwMode="auto">
                <a:xfrm>
                  <a:off x="2337" y="8892"/>
                  <a:ext cx="3240" cy="315"/>
                  <a:chOff x="2337" y="8892"/>
                  <a:chExt cx="3240" cy="315"/>
                </a:xfrm>
              </p:grpSpPr>
              <p:sp>
                <p:nvSpPr>
                  <p:cNvPr id="174296" name="Text Box 2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00" y="8892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174297" name="Text Box 21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040" y="8892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174298" name="Text Box 21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37" y="8895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74299" name="Text Box 2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17" y="904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00" name="Text Box 22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57" y="904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01" name="Text Box 22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597" y="904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02" name="Text Box 22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37" y="9051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03" name="Text Box 22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77" y="9051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69696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04" name="Text Box 22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17" y="9051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74305" name="Group 225"/>
              <p:cNvGrpSpPr>
                <a:grpSpLocks noChangeAspect="1"/>
              </p:cNvGrpSpPr>
              <p:nvPr/>
            </p:nvGrpSpPr>
            <p:grpSpPr bwMode="auto">
              <a:xfrm>
                <a:off x="2340" y="8271"/>
                <a:ext cx="3240" cy="813"/>
                <a:chOff x="2340" y="8271"/>
                <a:chExt cx="3240" cy="813"/>
              </a:xfrm>
            </p:grpSpPr>
            <p:grpSp>
              <p:nvGrpSpPr>
                <p:cNvPr id="174306" name="Group 226"/>
                <p:cNvGrpSpPr>
                  <a:grpSpLocks noChangeAspect="1"/>
                </p:cNvGrpSpPr>
                <p:nvPr/>
              </p:nvGrpSpPr>
              <p:grpSpPr bwMode="auto">
                <a:xfrm>
                  <a:off x="2340" y="8424"/>
                  <a:ext cx="2880" cy="309"/>
                  <a:chOff x="2880" y="7212"/>
                  <a:chExt cx="2880" cy="309"/>
                </a:xfrm>
              </p:grpSpPr>
              <p:sp>
                <p:nvSpPr>
                  <p:cNvPr id="174307" name="Text Box 22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4308" name="Text Box 22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42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4309" name="Text Box 22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96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74310" name="Text Box 23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0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74311" name="Text Box 2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04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74312" name="Text Box 23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58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74313" name="Group 233"/>
                <p:cNvGrpSpPr>
                  <a:grpSpLocks noChangeAspect="1"/>
                </p:cNvGrpSpPr>
                <p:nvPr/>
              </p:nvGrpSpPr>
              <p:grpSpPr bwMode="auto">
                <a:xfrm>
                  <a:off x="2520" y="8580"/>
                  <a:ext cx="3060" cy="156"/>
                  <a:chOff x="2520" y="8580"/>
                  <a:chExt cx="3060" cy="156"/>
                </a:xfrm>
              </p:grpSpPr>
              <p:sp>
                <p:nvSpPr>
                  <p:cNvPr id="174314" name="Text Box 23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20" y="858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15" name="Text Box 23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57" y="8580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16" name="Text Box 23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58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17" name="Text Box 23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58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18" name="Text Box 23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58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19" name="Text Box 23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580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4320" name="Text Box 2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420" y="8271"/>
                  <a:ext cx="72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FILE1</a:t>
                  </a:r>
                </a:p>
              </p:txBody>
            </p:sp>
            <p:sp>
              <p:nvSpPr>
                <p:cNvPr id="174321" name="Freeform 241"/>
                <p:cNvSpPr>
                  <a:spLocks noChangeAspect="1"/>
                </p:cNvSpPr>
                <p:nvPr/>
              </p:nvSpPr>
              <p:spPr bwMode="auto">
                <a:xfrm>
                  <a:off x="4320" y="8772"/>
                  <a:ext cx="900" cy="312"/>
                </a:xfrm>
                <a:custGeom>
                  <a:avLst/>
                  <a:gdLst>
                    <a:gd name="T0" fmla="*/ 90 w 1710"/>
                    <a:gd name="T1" fmla="*/ 312 h 312"/>
                    <a:gd name="T2" fmla="*/ 270 w 1710"/>
                    <a:gd name="T3" fmla="*/ 156 h 312"/>
                    <a:gd name="T4" fmla="*/ 1710 w 1710"/>
                    <a:gd name="T5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10" h="312">
                      <a:moveTo>
                        <a:pt x="90" y="312"/>
                      </a:moveTo>
                      <a:cubicBezTo>
                        <a:pt x="45" y="260"/>
                        <a:pt x="0" y="208"/>
                        <a:pt x="270" y="156"/>
                      </a:cubicBezTo>
                      <a:cubicBezTo>
                        <a:pt x="540" y="104"/>
                        <a:pt x="1125" y="52"/>
                        <a:pt x="171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2" name="Freeform 242"/>
                <p:cNvSpPr>
                  <a:spLocks noChangeAspect="1"/>
                </p:cNvSpPr>
                <p:nvPr/>
              </p:nvSpPr>
              <p:spPr bwMode="auto">
                <a:xfrm>
                  <a:off x="3420" y="8746"/>
                  <a:ext cx="900" cy="338"/>
                </a:xfrm>
                <a:custGeom>
                  <a:avLst/>
                  <a:gdLst>
                    <a:gd name="T0" fmla="*/ 0 w 900"/>
                    <a:gd name="T1" fmla="*/ 26 h 338"/>
                    <a:gd name="T2" fmla="*/ 360 w 900"/>
                    <a:gd name="T3" fmla="*/ 26 h 338"/>
                    <a:gd name="T4" fmla="*/ 720 w 900"/>
                    <a:gd name="T5" fmla="*/ 182 h 338"/>
                    <a:gd name="T6" fmla="*/ 900 w 900"/>
                    <a:gd name="T7" fmla="*/ 338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338">
                      <a:moveTo>
                        <a:pt x="0" y="26"/>
                      </a:moveTo>
                      <a:cubicBezTo>
                        <a:pt x="120" y="13"/>
                        <a:pt x="240" y="0"/>
                        <a:pt x="360" y="26"/>
                      </a:cubicBezTo>
                      <a:cubicBezTo>
                        <a:pt x="480" y="52"/>
                        <a:pt x="630" y="130"/>
                        <a:pt x="720" y="182"/>
                      </a:cubicBezTo>
                      <a:cubicBezTo>
                        <a:pt x="810" y="234"/>
                        <a:pt x="855" y="286"/>
                        <a:pt x="900" y="33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3" name="Line 2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400" y="87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24" name="Group 244"/>
              <p:cNvGrpSpPr>
                <a:grpSpLocks noChangeAspect="1"/>
              </p:cNvGrpSpPr>
              <p:nvPr/>
            </p:nvGrpSpPr>
            <p:grpSpPr bwMode="auto">
              <a:xfrm>
                <a:off x="2340" y="9672"/>
                <a:ext cx="3240" cy="1560"/>
                <a:chOff x="2340" y="9672"/>
                <a:chExt cx="3240" cy="1560"/>
              </a:xfrm>
            </p:grpSpPr>
            <p:grpSp>
              <p:nvGrpSpPr>
                <p:cNvPr id="174325" name="Group 245"/>
                <p:cNvGrpSpPr>
                  <a:grpSpLocks noChangeAspect="1"/>
                </p:cNvGrpSpPr>
                <p:nvPr/>
              </p:nvGrpSpPr>
              <p:grpSpPr bwMode="auto">
                <a:xfrm>
                  <a:off x="2520" y="10452"/>
                  <a:ext cx="3060" cy="156"/>
                  <a:chOff x="3240" y="9240"/>
                  <a:chExt cx="3060" cy="156"/>
                </a:xfrm>
              </p:grpSpPr>
              <p:sp>
                <p:nvSpPr>
                  <p:cNvPr id="174326" name="Text Box 24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27" name="Text Box 24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28" name="Text Box 24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29" name="Text Box 24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30" name="Text Box 25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31" name="Text Box 25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74332" name="Group 252"/>
                <p:cNvGrpSpPr>
                  <a:grpSpLocks noChangeAspect="1"/>
                </p:cNvGrpSpPr>
                <p:nvPr/>
              </p:nvGrpSpPr>
              <p:grpSpPr bwMode="auto">
                <a:xfrm>
                  <a:off x="2340" y="10296"/>
                  <a:ext cx="3060" cy="309"/>
                  <a:chOff x="3060" y="8148"/>
                  <a:chExt cx="3060" cy="309"/>
                </a:xfrm>
              </p:grpSpPr>
              <p:sp>
                <p:nvSpPr>
                  <p:cNvPr id="174333" name="Text Box 2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174334" name="Text Box 2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25</a:t>
                    </a:r>
                  </a:p>
                </p:txBody>
              </p:sp>
              <p:sp>
                <p:nvSpPr>
                  <p:cNvPr id="174335" name="Text Box 25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26</a:t>
                    </a:r>
                  </a:p>
                </p:txBody>
              </p:sp>
              <p:sp>
                <p:nvSpPr>
                  <p:cNvPr id="174336" name="Text Box 2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27</a:t>
                    </a:r>
                  </a:p>
                </p:txBody>
              </p:sp>
              <p:sp>
                <p:nvSpPr>
                  <p:cNvPr id="174337" name="Text Box 25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28</a:t>
                    </a:r>
                  </a:p>
                </p:txBody>
              </p:sp>
              <p:sp>
                <p:nvSpPr>
                  <p:cNvPr id="174338" name="Text Box 25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29</a:t>
                    </a:r>
                  </a:p>
                </p:txBody>
              </p:sp>
            </p:grpSp>
            <p:grpSp>
              <p:nvGrpSpPr>
                <p:cNvPr id="174339" name="Group 259"/>
                <p:cNvGrpSpPr>
                  <a:grpSpLocks noChangeAspect="1"/>
                </p:cNvGrpSpPr>
                <p:nvPr/>
              </p:nvGrpSpPr>
              <p:grpSpPr bwMode="auto">
                <a:xfrm>
                  <a:off x="2340" y="9828"/>
                  <a:ext cx="3060" cy="309"/>
                  <a:chOff x="3060" y="8148"/>
                  <a:chExt cx="3060" cy="309"/>
                </a:xfrm>
              </p:grpSpPr>
              <p:sp>
                <p:nvSpPr>
                  <p:cNvPr id="174340" name="Text Box 26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174341" name="Text Box 26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19</a:t>
                    </a:r>
                  </a:p>
                </p:txBody>
              </p:sp>
              <p:sp>
                <p:nvSpPr>
                  <p:cNvPr id="174342" name="Text Box 26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174343" name="Text Box 26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21</a:t>
                    </a:r>
                  </a:p>
                </p:txBody>
              </p:sp>
              <p:sp>
                <p:nvSpPr>
                  <p:cNvPr id="174344" name="Text Box 26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22</a:t>
                    </a:r>
                  </a:p>
                </p:txBody>
              </p:sp>
              <p:sp>
                <p:nvSpPr>
                  <p:cNvPr id="174345" name="Text Box 2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23</a:t>
                    </a:r>
                  </a:p>
                </p:txBody>
              </p:sp>
            </p:grpSp>
            <p:grpSp>
              <p:nvGrpSpPr>
                <p:cNvPr id="174346" name="Group 266"/>
                <p:cNvGrpSpPr>
                  <a:grpSpLocks noChangeAspect="1"/>
                </p:cNvGrpSpPr>
                <p:nvPr/>
              </p:nvGrpSpPr>
              <p:grpSpPr bwMode="auto">
                <a:xfrm>
                  <a:off x="2520" y="9984"/>
                  <a:ext cx="3060" cy="156"/>
                  <a:chOff x="3240" y="9240"/>
                  <a:chExt cx="3060" cy="156"/>
                </a:xfrm>
              </p:grpSpPr>
              <p:sp>
                <p:nvSpPr>
                  <p:cNvPr id="174347" name="Text Box 26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48" name="Text Box 26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49" name="Text Box 26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50" name="Text Box 27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51" name="Text Box 2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52" name="Text Box 27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4353" name="Text Box 27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80" y="9672"/>
                  <a:ext cx="72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000">
                      <a:latin typeface="Times New Roman" pitchFamily="18" charset="0"/>
                    </a:rPr>
                    <a:t>FILE2</a:t>
                  </a:r>
                </a:p>
              </p:txBody>
            </p:sp>
            <p:grpSp>
              <p:nvGrpSpPr>
                <p:cNvPr id="174354" name="Group 274"/>
                <p:cNvGrpSpPr>
                  <a:grpSpLocks noChangeAspect="1"/>
                </p:cNvGrpSpPr>
                <p:nvPr/>
              </p:nvGrpSpPr>
              <p:grpSpPr bwMode="auto">
                <a:xfrm>
                  <a:off x="3600" y="9984"/>
                  <a:ext cx="360" cy="156"/>
                  <a:chOff x="4320" y="8772"/>
                  <a:chExt cx="360" cy="156"/>
                </a:xfrm>
              </p:grpSpPr>
              <p:sp>
                <p:nvSpPr>
                  <p:cNvPr id="174355" name="Line 27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56" name="Line 27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57" name="Group 277"/>
                <p:cNvGrpSpPr>
                  <a:grpSpLocks noChangeAspect="1"/>
                </p:cNvGrpSpPr>
                <p:nvPr/>
              </p:nvGrpSpPr>
              <p:grpSpPr bwMode="auto">
                <a:xfrm>
                  <a:off x="2340" y="10764"/>
                  <a:ext cx="3060" cy="309"/>
                  <a:chOff x="3060" y="8148"/>
                  <a:chExt cx="3060" cy="309"/>
                </a:xfrm>
              </p:grpSpPr>
              <p:sp>
                <p:nvSpPr>
                  <p:cNvPr id="174358" name="Text Box 27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174359" name="Text Box 27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31</a:t>
                    </a:r>
                  </a:p>
                </p:txBody>
              </p:sp>
              <p:sp>
                <p:nvSpPr>
                  <p:cNvPr id="174360" name="Text Box 2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32</a:t>
                    </a:r>
                  </a:p>
                </p:txBody>
              </p:sp>
              <p:sp>
                <p:nvSpPr>
                  <p:cNvPr id="174361" name="Text Box 2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33</a:t>
                    </a:r>
                  </a:p>
                </p:txBody>
              </p:sp>
              <p:sp>
                <p:nvSpPr>
                  <p:cNvPr id="174362" name="Text Box 2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34</a:t>
                    </a:r>
                  </a:p>
                </p:txBody>
              </p:sp>
              <p:sp>
                <p:nvSpPr>
                  <p:cNvPr id="174363" name="Text Box 28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000">
                        <a:latin typeface="Times New Roman" pitchFamily="18" charset="0"/>
                      </a:rPr>
                      <a:t>35</a:t>
                    </a:r>
                  </a:p>
                </p:txBody>
              </p:sp>
            </p:grpSp>
            <p:grpSp>
              <p:nvGrpSpPr>
                <p:cNvPr id="174364" name="Group 284"/>
                <p:cNvGrpSpPr>
                  <a:grpSpLocks noChangeAspect="1"/>
                </p:cNvGrpSpPr>
                <p:nvPr/>
              </p:nvGrpSpPr>
              <p:grpSpPr bwMode="auto">
                <a:xfrm>
                  <a:off x="2520" y="10920"/>
                  <a:ext cx="3060" cy="156"/>
                  <a:chOff x="3240" y="9240"/>
                  <a:chExt cx="3060" cy="156"/>
                </a:xfrm>
              </p:grpSpPr>
              <p:sp>
                <p:nvSpPr>
                  <p:cNvPr id="174365" name="Text Box 28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66" name="Text Box 28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67" name="Text Box 2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68" name="Text Box 28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69" name="Text Box 28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370" name="Text Box 29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endParaRPr lang="zh-CN" altLang="en-US" sz="10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4371" name="Line 291"/>
                <p:cNvSpPr>
                  <a:spLocks noChangeAspect="1" noChangeShapeType="1"/>
                </p:cNvSpPr>
                <p:nvPr/>
              </p:nvSpPr>
              <p:spPr bwMode="auto">
                <a:xfrm>
                  <a:off x="3600" y="11232"/>
                  <a:ext cx="360" cy="0"/>
                </a:xfrm>
                <a:prstGeom prst="line">
                  <a:avLst/>
                </a:prstGeom>
                <a:noFill/>
                <a:ln w="3810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4372" name="Group 292"/>
                <p:cNvGrpSpPr>
                  <a:grpSpLocks noChangeAspect="1"/>
                </p:cNvGrpSpPr>
                <p:nvPr/>
              </p:nvGrpSpPr>
              <p:grpSpPr bwMode="auto">
                <a:xfrm>
                  <a:off x="5220" y="10020"/>
                  <a:ext cx="360" cy="156"/>
                  <a:chOff x="4320" y="8772"/>
                  <a:chExt cx="360" cy="156"/>
                </a:xfrm>
              </p:grpSpPr>
              <p:sp>
                <p:nvSpPr>
                  <p:cNvPr id="174373" name="Line 29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4" name="Line 2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75" name="Group 295"/>
                <p:cNvGrpSpPr>
                  <a:grpSpLocks noChangeAspect="1"/>
                </p:cNvGrpSpPr>
                <p:nvPr/>
              </p:nvGrpSpPr>
              <p:grpSpPr bwMode="auto">
                <a:xfrm>
                  <a:off x="5220" y="10488"/>
                  <a:ext cx="360" cy="156"/>
                  <a:chOff x="4320" y="8772"/>
                  <a:chExt cx="360" cy="156"/>
                </a:xfrm>
              </p:grpSpPr>
              <p:sp>
                <p:nvSpPr>
                  <p:cNvPr id="174376" name="Line 29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7" name="Line 29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78" name="Group 298"/>
                <p:cNvGrpSpPr>
                  <a:grpSpLocks noChangeAspect="1"/>
                </p:cNvGrpSpPr>
                <p:nvPr/>
              </p:nvGrpSpPr>
              <p:grpSpPr bwMode="auto">
                <a:xfrm>
                  <a:off x="4680" y="10956"/>
                  <a:ext cx="360" cy="156"/>
                  <a:chOff x="4320" y="8772"/>
                  <a:chExt cx="360" cy="156"/>
                </a:xfrm>
              </p:grpSpPr>
              <p:sp>
                <p:nvSpPr>
                  <p:cNvPr id="174379" name="Line 29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0" name="Line 3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81" name="Group 301"/>
                <p:cNvGrpSpPr>
                  <a:grpSpLocks noChangeAspect="1"/>
                </p:cNvGrpSpPr>
                <p:nvPr/>
              </p:nvGrpSpPr>
              <p:grpSpPr bwMode="auto">
                <a:xfrm>
                  <a:off x="3600" y="10488"/>
                  <a:ext cx="360" cy="156"/>
                  <a:chOff x="4320" y="8772"/>
                  <a:chExt cx="360" cy="156"/>
                </a:xfrm>
              </p:grpSpPr>
              <p:sp>
                <p:nvSpPr>
                  <p:cNvPr id="174382" name="Line 30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3" name="Line 30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8772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384" name="Line 304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1017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5" name="Freeform 305"/>
                <p:cNvSpPr>
                  <a:spLocks noChangeAspect="1"/>
                </p:cNvSpPr>
                <p:nvPr/>
              </p:nvSpPr>
              <p:spPr bwMode="auto">
                <a:xfrm>
                  <a:off x="4320" y="10176"/>
                  <a:ext cx="900" cy="312"/>
                </a:xfrm>
                <a:custGeom>
                  <a:avLst/>
                  <a:gdLst>
                    <a:gd name="T0" fmla="*/ 0 w 900"/>
                    <a:gd name="T1" fmla="*/ 312 h 312"/>
                    <a:gd name="T2" fmla="*/ 180 w 900"/>
                    <a:gd name="T3" fmla="*/ 156 h 312"/>
                    <a:gd name="T4" fmla="*/ 900 w 900"/>
                    <a:gd name="T5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0" h="312">
                      <a:moveTo>
                        <a:pt x="0" y="312"/>
                      </a:moveTo>
                      <a:cubicBezTo>
                        <a:pt x="15" y="260"/>
                        <a:pt x="30" y="208"/>
                        <a:pt x="180" y="156"/>
                      </a:cubicBezTo>
                      <a:cubicBezTo>
                        <a:pt x="330" y="104"/>
                        <a:pt x="615" y="52"/>
                        <a:pt x="90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6" name="Line 30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400" y="1017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7" name="Line 30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60" y="10644"/>
                  <a:ext cx="3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8" name="Freeform 308"/>
                <p:cNvSpPr>
                  <a:spLocks noChangeAspect="1"/>
                </p:cNvSpPr>
                <p:nvPr/>
              </p:nvSpPr>
              <p:spPr bwMode="auto">
                <a:xfrm>
                  <a:off x="3780" y="10644"/>
                  <a:ext cx="540" cy="156"/>
                </a:xfrm>
                <a:custGeom>
                  <a:avLst/>
                  <a:gdLst>
                    <a:gd name="T0" fmla="*/ 0 w 540"/>
                    <a:gd name="T1" fmla="*/ 0 h 156"/>
                    <a:gd name="T2" fmla="*/ 180 w 540"/>
                    <a:gd name="T3" fmla="*/ 156 h 156"/>
                    <a:gd name="T4" fmla="*/ 540 w 540"/>
                    <a:gd name="T5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40" h="156">
                      <a:moveTo>
                        <a:pt x="0" y="0"/>
                      </a:moveTo>
                      <a:cubicBezTo>
                        <a:pt x="45" y="78"/>
                        <a:pt x="90" y="156"/>
                        <a:pt x="180" y="156"/>
                      </a:cubicBezTo>
                      <a:cubicBezTo>
                        <a:pt x="270" y="156"/>
                        <a:pt x="405" y="78"/>
                        <a:pt x="54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89" name="Group 309"/>
            <p:cNvGrpSpPr>
              <a:grpSpLocks noChangeAspect="1"/>
            </p:cNvGrpSpPr>
            <p:nvPr/>
          </p:nvGrpSpPr>
          <p:grpSpPr bwMode="auto">
            <a:xfrm>
              <a:off x="2232" y="3330"/>
              <a:ext cx="171" cy="74"/>
              <a:chOff x="4320" y="8772"/>
              <a:chExt cx="360" cy="156"/>
            </a:xfrm>
          </p:grpSpPr>
          <p:sp>
            <p:nvSpPr>
              <p:cNvPr id="174390" name="Line 310"/>
              <p:cNvSpPr>
                <a:spLocks noChangeAspect="1" noChangeShapeType="1"/>
              </p:cNvSpPr>
              <p:nvPr/>
            </p:nvSpPr>
            <p:spPr bwMode="auto">
              <a:xfrm>
                <a:off x="4500" y="8772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1" name="Line 311"/>
              <p:cNvSpPr>
                <a:spLocks noChangeAspect="1" noChangeShapeType="1"/>
              </p:cNvSpPr>
              <p:nvPr/>
            </p:nvSpPr>
            <p:spPr bwMode="auto">
              <a:xfrm>
                <a:off x="4320" y="8772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</a:t>
            </a:r>
          </a:p>
        </p:txBody>
      </p:sp>
      <p:sp>
        <p:nvSpPr>
          <p:cNvPr id="176131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zh-CN" altLang="en-US" sz="2800" b="1" dirty="0">
                <a:latin typeface="Times New Roman" pitchFamily="18" charset="0"/>
              </a:rPr>
              <a:t>每个文件对应一个</a:t>
            </a:r>
            <a:r>
              <a:rPr kumimoji="1"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盘块链表</a:t>
            </a:r>
            <a:r>
              <a:rPr kumimoji="1" lang="zh-CN" altLang="en-US" sz="2800" b="1" dirty="0">
                <a:latin typeface="Times New Roman" pitchFamily="18" charset="0"/>
              </a:rPr>
              <a:t>，盘块</a:t>
            </a:r>
            <a:r>
              <a:rPr kumimoji="1"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不必相邻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显式链接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           用于链接文件各物理块的指针，显示地存放在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一张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链表中，该表在整个磁盘中仅一张。</a:t>
            </a:r>
          </a:p>
        </p:txBody>
      </p:sp>
      <p:graphicFrame>
        <p:nvGraphicFramePr>
          <p:cNvPr id="176270" name="Object 142"/>
          <p:cNvGraphicFramePr>
            <a:graphicFrameLocks noChangeAspect="1"/>
          </p:cNvGraphicFramePr>
          <p:nvPr/>
        </p:nvGraphicFramePr>
        <p:xfrm>
          <a:off x="2195513" y="3141663"/>
          <a:ext cx="47434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4" name="Visio" r:id="rId3" imgW="1855574" imgH="1015760" progId="Visio.Drawing.11">
                  <p:embed/>
                </p:oleObj>
              </mc:Choice>
              <mc:Fallback>
                <p:oleObj name="Visio" r:id="rId3" imgW="1855574" imgH="1015760" progId="Visio.Drawing.11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474345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</a:t>
            </a:r>
          </a:p>
        </p:txBody>
      </p:sp>
      <p:sp>
        <p:nvSpPr>
          <p:cNvPr id="175107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5000"/>
              </a:spcBef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优点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提高了磁盘空间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利用率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，不存在外部碎片问题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有利于文件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动态增长</a:t>
            </a:r>
          </a:p>
          <a:p>
            <a:pPr marL="342900" indent="-342900">
              <a:spcBef>
                <a:spcPct val="15000"/>
              </a:spcBef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缺点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更多的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寻道次数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和寻道时间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随机访问性能差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指针占用空间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可靠性问题，如指针出错</a:t>
            </a:r>
          </a:p>
          <a:p>
            <a:pPr marL="342900" indent="-342900">
              <a:spcBef>
                <a:spcPct val="15000"/>
              </a:spcBef>
              <a:buFont typeface="Wingdings" pitchFamily="2" charset="2"/>
              <a:buChar char="l"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针对前三个缺点的改进方法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将若个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的数据块（数目相同）组成</a:t>
            </a:r>
            <a:r>
              <a:rPr kumimoji="1"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簇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(Cluster)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链接结构实例</a:t>
            </a:r>
          </a:p>
        </p:txBody>
      </p:sp>
      <p:sp>
        <p:nvSpPr>
          <p:cNvPr id="271363" name="Rectangle 3"/>
          <p:cNvSpPr>
            <a:spLocks/>
          </p:cNvSpPr>
          <p:nvPr/>
        </p:nvSpPr>
        <p:spPr bwMode="auto">
          <a:xfrm>
            <a:off x="0" y="1052736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en-US" altLang="zh-CN" sz="2800" dirty="0">
                <a:latin typeface="Arial Unicode MS" pitchFamily="34" charset="-122"/>
                <a:ea typeface="华文细黑" pitchFamily="2" charset="-122"/>
              </a:rPr>
              <a:t>FAT12</a:t>
            </a:r>
            <a:r>
              <a:rPr kumimoji="1"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早期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MS-DOS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 smtClean="0"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盘块（扇区）为基本分配</a:t>
            </a:r>
            <a:r>
              <a:rPr kumimoji="1" lang="zh-CN" altLang="en-US" sz="2400" dirty="0" smtClean="0">
                <a:latin typeface="Times New Roman" pitchFamily="18" charset="0"/>
                <a:ea typeface="楷体_GB2312" pitchFamily="49" charset="-122"/>
              </a:rPr>
              <a:t>单位</a:t>
            </a:r>
            <a:endParaRPr kumimoji="1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链式结构</a:t>
            </a:r>
            <a:endParaRPr kumimoji="1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FAT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表项宽度：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12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Bit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Arial Unicode MS" pitchFamily="34" charset="-122"/>
                <a:ea typeface="黑体" pitchFamily="49" charset="-122"/>
              </a:rPr>
              <a:t>计算</a:t>
            </a:r>
            <a:r>
              <a:rPr kumimoji="1"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          若每个盘块大小为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512B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，每个物理磁盘支持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个逻辑磁盘分区，则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FAT12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所能支持的最大磁盘容量为多少</a:t>
            </a:r>
            <a:r>
              <a:rPr kumimoji="1" lang="zh-CN" altLang="en-US" sz="2400" dirty="0" smtClean="0">
                <a:latin typeface="Times New Roman" pitchFamily="18" charset="0"/>
                <a:ea typeface="楷体_GB2312" pitchFamily="49" charset="-122"/>
              </a:rPr>
              <a:t>？</a:t>
            </a:r>
            <a:endParaRPr kumimoji="1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                            2</a:t>
            </a:r>
            <a:r>
              <a:rPr kumimoji="1" lang="en-US" altLang="zh-CN" sz="2400" baseline="30000" dirty="0" smtClean="0">
                <a:latin typeface="Times New Roman" pitchFamily="18" charset="0"/>
                <a:ea typeface="楷体_GB2312" pitchFamily="49" charset="-122"/>
              </a:rPr>
              <a:t>12 </a:t>
            </a:r>
            <a:r>
              <a:rPr kumimoji="1" lang="en-US" altLang="zh-CN" sz="2400" smtClean="0">
                <a:latin typeface="Times New Roman" pitchFamily="18" charset="0"/>
                <a:ea typeface="楷体_GB2312" pitchFamily="49" charset="-122"/>
              </a:rPr>
              <a:t>* 512B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* 4 = 8M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                             </a:t>
            </a:r>
            <a:r>
              <a:rPr kumimoji="1" lang="zh-CN" altLang="en-US" sz="2400" dirty="0" smtClean="0">
                <a:latin typeface="Times New Roman" pitchFamily="18" charset="0"/>
                <a:ea typeface="楷体_GB2312" pitchFamily="49" charset="-122"/>
              </a:rPr>
              <a:t>超过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8M</a:t>
            </a:r>
            <a:r>
              <a:rPr kumimoji="1" lang="zh-CN" altLang="en-US" sz="2400" dirty="0" smtClean="0">
                <a:latin typeface="Times New Roman" pitchFamily="18" charset="0"/>
                <a:ea typeface="楷体_GB2312" pitchFamily="49" charset="-122"/>
              </a:rPr>
              <a:t>如何处理？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0226"/>
              </p:ext>
            </p:extLst>
          </p:nvPr>
        </p:nvGraphicFramePr>
        <p:xfrm>
          <a:off x="5800923" y="1268760"/>
          <a:ext cx="2803525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51" name="Visio" r:id="rId3" imgW="2299860" imgH="2190301" progId="Visio.Drawing.11">
                  <p:embed/>
                </p:oleObj>
              </mc:Choice>
              <mc:Fallback>
                <p:oleObj name="Visio" r:id="rId3" imgW="2299860" imgH="219030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9682" b="2696"/>
                      <a:stretch>
                        <a:fillRect/>
                      </a:stretch>
                    </p:blipFill>
                    <p:spPr bwMode="auto">
                      <a:xfrm>
                        <a:off x="5800923" y="1268760"/>
                        <a:ext cx="2803525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链接结构实例</a:t>
            </a:r>
          </a:p>
        </p:txBody>
      </p:sp>
      <p:sp>
        <p:nvSpPr>
          <p:cNvPr id="271363" name="Rectangle 3"/>
          <p:cNvSpPr>
            <a:spLocks/>
          </p:cNvSpPr>
          <p:nvPr/>
        </p:nvSpPr>
        <p:spPr bwMode="auto">
          <a:xfrm>
            <a:off x="0" y="1052736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en-US" altLang="zh-CN" sz="2800" dirty="0">
                <a:latin typeface="Arial Unicode MS" pitchFamily="34" charset="-122"/>
                <a:ea typeface="华文细黑" pitchFamily="2" charset="-122"/>
              </a:rPr>
              <a:t>FAT12</a:t>
            </a:r>
            <a:r>
              <a:rPr kumimoji="1" lang="zh-CN" altLang="en-US" sz="28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簇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，一组连续的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扇区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簇作为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基本分配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单位，用以应对大容量磁盘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Cluster=2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Sectors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Arial Unicode MS" pitchFamily="34" charset="-122"/>
                <a:ea typeface="黑体" pitchFamily="49" charset="-122"/>
              </a:rPr>
              <a:t>思考</a:t>
            </a:r>
            <a:r>
              <a:rPr kumimoji="1" lang="zh-CN" altLang="en-US" sz="2800" b="1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最大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磁盘容量如何变化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？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簇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越大越好么？有什么缺点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？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42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链接结构实例</a:t>
            </a:r>
          </a:p>
        </p:txBody>
      </p:sp>
      <p:sp>
        <p:nvSpPr>
          <p:cNvPr id="271363" name="Rectangle 3"/>
          <p:cNvSpPr>
            <a:spLocks/>
          </p:cNvSpPr>
          <p:nvPr/>
        </p:nvSpPr>
        <p:spPr bwMode="auto">
          <a:xfrm>
            <a:off x="0" y="1052736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如何支持更</a:t>
            </a:r>
            <a:r>
              <a:rPr lang="zh-CN" altLang="en-US" sz="2800" dirty="0">
                <a:latin typeface="Arial Unicode MS" pitchFamily="34" charset="-122"/>
                <a:ea typeface="黑体" pitchFamily="49" charset="-122"/>
              </a:rPr>
              <a:t>大的文件，更大的</a:t>
            </a: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磁盘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FAT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表项宽度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增加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FAT16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FAT32</a:t>
            </a:r>
            <a:endParaRPr lang="zh-CN" altLang="en-US" sz="2400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思考</a:t>
            </a:r>
            <a:r>
              <a:rPr kumimoji="1" lang="zh-CN" altLang="en-US" sz="2800" b="1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spcAft>
                <a:spcPct val="10000"/>
              </a:spcAft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FAT16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如果要支持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8GB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的分区，每个簇包含几个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扇区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每个扇区为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512B)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？</a:t>
            </a:r>
          </a:p>
          <a:p>
            <a:pPr lvl="1">
              <a:spcBef>
                <a:spcPct val="20000"/>
              </a:spcBef>
              <a:spcAft>
                <a:spcPct val="10000"/>
              </a:spcAft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spcBef>
                <a:spcPct val="20000"/>
              </a:spcBef>
              <a:spcAft>
                <a:spcPct val="10000"/>
              </a:spcAft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             8GB/2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/512B=256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en-US" altLang="zh-CN" sz="2400" dirty="0">
                <a:sym typeface="Wingdings" pitchFamily="2" charset="2"/>
              </a:rPr>
              <a:t>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128KB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spcBef>
                <a:spcPct val="20000"/>
              </a:spcBef>
              <a:spcAft>
                <a:spcPct val="10000"/>
              </a:spcAft>
            </a:pP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95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链接结构实例</a:t>
            </a:r>
          </a:p>
        </p:txBody>
      </p:sp>
      <p:sp>
        <p:nvSpPr>
          <p:cNvPr id="271363" name="Rectangle 3"/>
          <p:cNvSpPr>
            <a:spLocks/>
          </p:cNvSpPr>
          <p:nvPr/>
        </p:nvSpPr>
        <p:spPr bwMode="auto">
          <a:xfrm>
            <a:off x="0" y="1052736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1" lang="en-US" altLang="zh-CN" sz="2800" b="1" dirty="0" smtClean="0">
                <a:latin typeface="Times New Roman" pitchFamily="18" charset="0"/>
              </a:rPr>
              <a:t>FAT</a:t>
            </a:r>
            <a:r>
              <a:rPr kumimoji="1" lang="zh-CN" altLang="en-US" sz="2800" b="1" dirty="0" smtClean="0">
                <a:latin typeface="Times New Roman" pitchFamily="18" charset="0"/>
              </a:rPr>
              <a:t>格式问题</a:t>
            </a:r>
            <a:endParaRPr kumimoji="1" lang="en-US" altLang="zh-CN" sz="2800" b="1" dirty="0" smtClean="0">
              <a:latin typeface="Times New Roman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93085893"/>
              </p:ext>
            </p:extLst>
          </p:nvPr>
        </p:nvGraphicFramePr>
        <p:xfrm>
          <a:off x="152400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532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79203" name="Rectangle 3"/>
          <p:cNvSpPr>
            <a:spLocks/>
          </p:cNvSpPr>
          <p:nvPr/>
        </p:nvSpPr>
        <p:spPr bwMode="auto">
          <a:xfrm>
            <a:off x="0" y="1123950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文件信息存放在若干不连续物理块中，系统为每个文件建立一个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索引表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，并将这些块的块号存放在一个索引表中；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索引表就是磁盘块地址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个条目指向文件的第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块；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一个数据块容纳不了一个文件的所有盘块时，需要若干个索引结点进行存储，建立二级索引或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多级索引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34147" name="Rectangle 3"/>
          <p:cNvSpPr>
            <a:spLocks/>
          </p:cNvSpPr>
          <p:nvPr/>
        </p:nvSpPr>
        <p:spPr bwMode="auto">
          <a:xfrm>
            <a:off x="34925" y="103844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文件的属性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文件类型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            可以从不同的角度来规定文件的类型，如源文件、目标文件及可执行文件等。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文件长度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            文件长度指文件的当前长度。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文件的物理位置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             该项属性通常是用于指示文件在哪一个设备上及在该设备的哪个</a:t>
            </a:r>
            <a:r>
              <a:rPr lang="zh-CN" altLang="zh-CN" sz="2400" dirty="0" smtClean="0">
                <a:latin typeface="Times New Roman" pitchFamily="18" charset="0"/>
                <a:ea typeface="楷体_GB2312" pitchFamily="49" charset="-122"/>
              </a:rPr>
              <a:t>位置。</a:t>
            </a:r>
            <a:endParaRPr lang="zh-CN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文件</a:t>
            </a:r>
            <a:r>
              <a:rPr lang="zh-CN" altLang="zh-CN" sz="24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创建</a:t>
            </a:r>
            <a:r>
              <a:rPr lang="zh-CN" altLang="zh-CN" sz="2400" b="1" dirty="0" smtClean="0">
                <a:latin typeface="Times New Roman" pitchFamily="18" charset="0"/>
                <a:ea typeface="楷体_GB2312" pitchFamily="49" charset="-122"/>
              </a:rPr>
              <a:t>时间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           这是</a:t>
            </a:r>
            <a:r>
              <a:rPr lang="zh-CN" altLang="zh-CN" sz="2400" dirty="0" smtClean="0">
                <a:latin typeface="Times New Roman" pitchFamily="18" charset="0"/>
                <a:ea typeface="楷体_GB2312" pitchFamily="49" charset="-122"/>
              </a:rPr>
              <a:t>指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创建</a:t>
            </a:r>
            <a:r>
              <a:rPr lang="zh-CN" altLang="zh-CN" sz="2400" dirty="0" smtClean="0">
                <a:latin typeface="Times New Roman" pitchFamily="18" charset="0"/>
                <a:ea typeface="楷体_GB2312" pitchFamily="49" charset="-122"/>
              </a:rPr>
              <a:t>文件时间</a:t>
            </a:r>
            <a:r>
              <a:rPr lang="zh-CN" altLang="zh-CN" sz="2400" dirty="0">
                <a:latin typeface="Times New Roman" pitchFamily="18" charset="0"/>
                <a:ea typeface="楷体_GB2312" pitchFamily="49" charset="-122"/>
              </a:rPr>
              <a:t>等。 </a:t>
            </a:r>
            <a:endParaRPr lang="zh-CN" altLang="en-US" sz="2400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文件</a:t>
            </a:r>
            <a:r>
              <a:rPr lang="zh-CN" altLang="zh-CN" sz="24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修改</a:t>
            </a:r>
            <a:r>
              <a:rPr lang="zh-CN" altLang="zh-CN" sz="2400" b="1" dirty="0" smtClean="0">
                <a:latin typeface="Times New Roman" pitchFamily="18" charset="0"/>
                <a:ea typeface="楷体_GB2312" pitchFamily="49" charset="-122"/>
              </a:rPr>
              <a:t>时间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83299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单级索引结构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为每个文件分配一个索引块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分配给该文件的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所有盘块号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都记录在该索引块中</a:t>
            </a:r>
          </a:p>
        </p:txBody>
      </p:sp>
      <p:grpSp>
        <p:nvGrpSpPr>
          <p:cNvPr id="183348" name="Group 52"/>
          <p:cNvGrpSpPr>
            <a:grpSpLocks/>
          </p:cNvGrpSpPr>
          <p:nvPr/>
        </p:nvGrpSpPr>
        <p:grpSpPr bwMode="auto">
          <a:xfrm>
            <a:off x="1042988" y="2708275"/>
            <a:ext cx="5905500" cy="3025775"/>
            <a:chOff x="388" y="972"/>
            <a:chExt cx="4873" cy="2566"/>
          </a:xfrm>
        </p:grpSpPr>
        <p:grpSp>
          <p:nvGrpSpPr>
            <p:cNvPr id="183349" name="Group 5"/>
            <p:cNvGrpSpPr>
              <a:grpSpLocks noChangeAspect="1"/>
            </p:cNvGrpSpPr>
            <p:nvPr/>
          </p:nvGrpSpPr>
          <p:grpSpPr bwMode="auto">
            <a:xfrm>
              <a:off x="2114" y="1935"/>
              <a:ext cx="617" cy="108"/>
              <a:chOff x="4860" y="6468"/>
              <a:chExt cx="900" cy="159"/>
            </a:xfrm>
          </p:grpSpPr>
          <p:sp>
            <p:nvSpPr>
              <p:cNvPr id="183350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4860" y="6471"/>
                <a:ext cx="360" cy="156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51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5400" y="6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grpSp>
          <p:nvGrpSpPr>
            <p:cNvPr id="183352" name="Group 9"/>
            <p:cNvGrpSpPr>
              <a:grpSpLocks noChangeAspect="1"/>
            </p:cNvGrpSpPr>
            <p:nvPr/>
          </p:nvGrpSpPr>
          <p:grpSpPr bwMode="auto">
            <a:xfrm>
              <a:off x="3142" y="972"/>
              <a:ext cx="2119" cy="1201"/>
              <a:chOff x="7080" y="1596"/>
              <a:chExt cx="1740" cy="1752"/>
            </a:xfrm>
          </p:grpSpPr>
          <p:sp>
            <p:nvSpPr>
              <p:cNvPr id="183353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7080" y="1911"/>
                <a:ext cx="720" cy="30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ea typeface="华文细黑" pitchFamily="2" charset="-122"/>
                  </a:rPr>
                  <a:t>文件名</a:t>
                </a:r>
              </a:p>
            </p:txBody>
          </p:sp>
          <p:sp>
            <p:nvSpPr>
              <p:cNvPr id="183354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7800" y="1908"/>
                <a:ext cx="9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ea typeface="华文细黑" pitchFamily="2" charset="-122"/>
                  </a:rPr>
                  <a:t>索引块号</a:t>
                </a:r>
              </a:p>
            </p:txBody>
          </p:sp>
          <p:sp>
            <p:nvSpPr>
              <p:cNvPr id="183355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7080" y="1596"/>
                <a:ext cx="17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ea typeface="华文细黑" pitchFamily="2" charset="-122"/>
                  </a:rPr>
                  <a:t>文件分配表</a:t>
                </a:r>
              </a:p>
            </p:txBody>
          </p:sp>
          <p:sp>
            <p:nvSpPr>
              <p:cNvPr id="183356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7080" y="2223"/>
                <a:ext cx="720" cy="30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ea typeface="华文细黑" pitchFamily="2" charset="-122"/>
                  </a:rPr>
                  <a:t>FILE1</a:t>
                </a:r>
              </a:p>
            </p:txBody>
          </p:sp>
          <p:sp>
            <p:nvSpPr>
              <p:cNvPr id="183357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7800" y="2220"/>
                <a:ext cx="90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ea typeface="华文细黑" pitchFamily="2" charset="-122"/>
                  </a:rPr>
                  <a:t>23</a:t>
                </a:r>
              </a:p>
            </p:txBody>
          </p:sp>
          <p:sp>
            <p:nvSpPr>
              <p:cNvPr id="183358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7080" y="2540"/>
                <a:ext cx="720" cy="8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华文细黑" pitchFamily="2" charset="-122"/>
                  </a:rPr>
                  <a:t>…</a:t>
                </a:r>
              </a:p>
            </p:txBody>
          </p:sp>
          <p:sp>
            <p:nvSpPr>
              <p:cNvPr id="183359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7800" y="2532"/>
                <a:ext cx="900" cy="81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华文细黑" pitchFamily="2" charset="-122"/>
                  </a:rPr>
                  <a:t>…</a:t>
                </a:r>
              </a:p>
            </p:txBody>
          </p:sp>
        </p:grpSp>
        <p:grpSp>
          <p:nvGrpSpPr>
            <p:cNvPr id="183360" name="Group 19"/>
            <p:cNvGrpSpPr>
              <a:grpSpLocks noChangeAspect="1"/>
            </p:cNvGrpSpPr>
            <p:nvPr/>
          </p:nvGrpSpPr>
          <p:grpSpPr bwMode="auto">
            <a:xfrm>
              <a:off x="1004" y="1935"/>
              <a:ext cx="617" cy="106"/>
              <a:chOff x="3240" y="7212"/>
              <a:chExt cx="900" cy="156"/>
            </a:xfrm>
          </p:grpSpPr>
          <p:sp>
            <p:nvSpPr>
              <p:cNvPr id="183361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3240" y="7212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62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780" y="7212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sp>
          <p:nvSpPr>
            <p:cNvPr id="183363" name="Freeform 23"/>
            <p:cNvSpPr>
              <a:spLocks noChangeAspect="1"/>
            </p:cNvSpPr>
            <p:nvPr/>
          </p:nvSpPr>
          <p:spPr bwMode="auto">
            <a:xfrm>
              <a:off x="388" y="3324"/>
              <a:ext cx="2467" cy="214"/>
            </a:xfrm>
            <a:custGeom>
              <a:avLst/>
              <a:gdLst>
                <a:gd name="T0" fmla="*/ 0 w 3420"/>
                <a:gd name="T1" fmla="*/ 0 h 156"/>
                <a:gd name="T2" fmla="*/ 2124255870 w 3420"/>
                <a:gd name="T3" fmla="*/ 739086965 h 156"/>
                <a:gd name="T4" fmla="*/ 2147483647 w 3420"/>
                <a:gd name="T5" fmla="*/ 0 h 156"/>
                <a:gd name="T6" fmla="*/ 0 60000 65536"/>
                <a:gd name="T7" fmla="*/ 0 60000 65536"/>
                <a:gd name="T8" fmla="*/ 0 60000 65536"/>
                <a:gd name="T9" fmla="*/ 0 w 3420"/>
                <a:gd name="T10" fmla="*/ 0 h 156"/>
                <a:gd name="T11" fmla="*/ 3420 w 342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0" h="156">
                  <a:moveTo>
                    <a:pt x="0" y="0"/>
                  </a:moveTo>
                  <a:cubicBezTo>
                    <a:pt x="525" y="78"/>
                    <a:pt x="1050" y="156"/>
                    <a:pt x="1620" y="156"/>
                  </a:cubicBezTo>
                  <a:cubicBezTo>
                    <a:pt x="2190" y="156"/>
                    <a:pt x="2805" y="78"/>
                    <a:pt x="3420" y="0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3364" name="Group 25"/>
            <p:cNvGrpSpPr>
              <a:grpSpLocks noChangeAspect="1"/>
            </p:cNvGrpSpPr>
            <p:nvPr/>
          </p:nvGrpSpPr>
          <p:grpSpPr bwMode="auto">
            <a:xfrm>
              <a:off x="634" y="3193"/>
              <a:ext cx="2097" cy="106"/>
              <a:chOff x="3240" y="9240"/>
              <a:chExt cx="3060" cy="156"/>
            </a:xfrm>
          </p:grpSpPr>
          <p:sp>
            <p:nvSpPr>
              <p:cNvPr id="183365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24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66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78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67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432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68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486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69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540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70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5940" y="9240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sp>
          <p:nvSpPr>
            <p:cNvPr id="183371" name="Oval 32"/>
            <p:cNvSpPr>
              <a:spLocks noChangeAspect="1" noChangeArrowheads="1"/>
            </p:cNvSpPr>
            <p:nvPr/>
          </p:nvSpPr>
          <p:spPr bwMode="auto">
            <a:xfrm>
              <a:off x="388" y="972"/>
              <a:ext cx="2467" cy="42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83372" name="Line 33"/>
            <p:cNvSpPr>
              <a:spLocks noChangeAspect="1" noChangeShapeType="1"/>
            </p:cNvSpPr>
            <p:nvPr/>
          </p:nvSpPr>
          <p:spPr bwMode="auto">
            <a:xfrm>
              <a:off x="388" y="1186"/>
              <a:ext cx="0" cy="2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73" name="Line 34"/>
            <p:cNvSpPr>
              <a:spLocks noChangeAspect="1" noChangeShapeType="1"/>
            </p:cNvSpPr>
            <p:nvPr/>
          </p:nvSpPr>
          <p:spPr bwMode="auto">
            <a:xfrm>
              <a:off x="2855" y="1186"/>
              <a:ext cx="0" cy="2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3374" name="Group 35"/>
            <p:cNvGrpSpPr>
              <a:grpSpLocks noChangeAspect="1"/>
            </p:cNvGrpSpPr>
            <p:nvPr/>
          </p:nvGrpSpPr>
          <p:grpSpPr bwMode="auto">
            <a:xfrm>
              <a:off x="509" y="2148"/>
              <a:ext cx="2220" cy="216"/>
              <a:chOff x="2937" y="3312"/>
              <a:chExt cx="3240" cy="315"/>
            </a:xfrm>
          </p:grpSpPr>
          <p:sp>
            <p:nvSpPr>
              <p:cNvPr id="183375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93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12</a:t>
                </a:r>
              </a:p>
            </p:txBody>
          </p:sp>
          <p:sp>
            <p:nvSpPr>
              <p:cNvPr id="183376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347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13</a:t>
                </a:r>
              </a:p>
            </p:txBody>
          </p:sp>
          <p:sp>
            <p:nvSpPr>
              <p:cNvPr id="183377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01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14</a:t>
                </a:r>
              </a:p>
            </p:txBody>
          </p:sp>
          <p:sp>
            <p:nvSpPr>
              <p:cNvPr id="183378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455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15</a:t>
                </a:r>
              </a:p>
            </p:txBody>
          </p:sp>
          <p:sp>
            <p:nvSpPr>
              <p:cNvPr id="183379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509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16</a:t>
                </a:r>
              </a:p>
            </p:txBody>
          </p:sp>
          <p:sp>
            <p:nvSpPr>
              <p:cNvPr id="183380" name="Text Box 41"/>
              <p:cNvSpPr txBox="1">
                <a:spLocks noChangeAspect="1" noChangeArrowheads="1"/>
              </p:cNvSpPr>
              <p:nvPr/>
            </p:nvSpPr>
            <p:spPr bwMode="auto">
              <a:xfrm>
                <a:off x="5637" y="3312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17</a:t>
                </a:r>
              </a:p>
            </p:txBody>
          </p:sp>
          <p:sp>
            <p:nvSpPr>
              <p:cNvPr id="183381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3117" y="3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2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3657" y="3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3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4197" y="3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4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4737" y="3471"/>
                <a:ext cx="360" cy="156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5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5277" y="3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6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5817" y="3468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</p:grpSp>
        <p:grpSp>
          <p:nvGrpSpPr>
            <p:cNvPr id="183387" name="Group 48"/>
            <p:cNvGrpSpPr>
              <a:grpSpLocks noChangeAspect="1"/>
            </p:cNvGrpSpPr>
            <p:nvPr/>
          </p:nvGrpSpPr>
          <p:grpSpPr bwMode="auto">
            <a:xfrm>
              <a:off x="511" y="2790"/>
              <a:ext cx="2179" cy="215"/>
              <a:chOff x="2940" y="4248"/>
              <a:chExt cx="3180" cy="315"/>
            </a:xfrm>
          </p:grpSpPr>
          <p:sp>
            <p:nvSpPr>
              <p:cNvPr id="183388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060" y="4404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89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600" y="4404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90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4140" y="4404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91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4680" y="4407"/>
                <a:ext cx="360" cy="156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92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5220" y="4404"/>
                <a:ext cx="360" cy="1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sp>
            <p:nvSpPr>
              <p:cNvPr id="183393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5760" y="4407"/>
                <a:ext cx="360" cy="156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endParaRPr lang="zh-CN" altLang="zh-CN" sz="1000">
                  <a:ea typeface="华文细黑" pitchFamily="2" charset="-122"/>
                </a:endParaRPr>
              </a:p>
            </p:txBody>
          </p:sp>
          <p:grpSp>
            <p:nvGrpSpPr>
              <p:cNvPr id="183394" name="Group 55"/>
              <p:cNvGrpSpPr>
                <a:grpSpLocks noChangeAspect="1"/>
              </p:cNvGrpSpPr>
              <p:nvPr/>
            </p:nvGrpSpPr>
            <p:grpSpPr bwMode="auto">
              <a:xfrm>
                <a:off x="2940" y="4248"/>
                <a:ext cx="3060" cy="309"/>
                <a:chOff x="3060" y="8148"/>
                <a:chExt cx="3060" cy="309"/>
              </a:xfrm>
            </p:grpSpPr>
            <p:sp>
              <p:nvSpPr>
                <p:cNvPr id="183395" name="Text Box 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06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24</a:t>
                  </a:r>
                </a:p>
              </p:txBody>
            </p:sp>
            <p:sp>
              <p:nvSpPr>
                <p:cNvPr id="183396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0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25</a:t>
                  </a:r>
                </a:p>
              </p:txBody>
            </p:sp>
            <p:sp>
              <p:nvSpPr>
                <p:cNvPr id="183397" name="Text Box 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4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26</a:t>
                  </a:r>
                </a:p>
              </p:txBody>
            </p:sp>
            <p:sp>
              <p:nvSpPr>
                <p:cNvPr id="183398" name="Text Box 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8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27</a:t>
                  </a:r>
                </a:p>
              </p:txBody>
            </p:sp>
            <p:sp>
              <p:nvSpPr>
                <p:cNvPr id="183399" name="Text Box 6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22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28</a:t>
                  </a:r>
                </a:p>
              </p:txBody>
            </p:sp>
            <p:sp>
              <p:nvSpPr>
                <p:cNvPr id="183400" name="Text Box 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760" y="8148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29</a:t>
                  </a:r>
                </a:p>
              </p:txBody>
            </p:sp>
          </p:grpSp>
        </p:grpSp>
        <p:grpSp>
          <p:nvGrpSpPr>
            <p:cNvPr id="183401" name="Group 62"/>
            <p:cNvGrpSpPr>
              <a:grpSpLocks noChangeAspect="1"/>
            </p:cNvGrpSpPr>
            <p:nvPr/>
          </p:nvGrpSpPr>
          <p:grpSpPr bwMode="auto">
            <a:xfrm>
              <a:off x="511" y="3110"/>
              <a:ext cx="2097" cy="212"/>
              <a:chOff x="3060" y="8148"/>
              <a:chExt cx="3060" cy="309"/>
            </a:xfrm>
          </p:grpSpPr>
          <p:sp>
            <p:nvSpPr>
              <p:cNvPr id="183402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30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30</a:t>
                </a:r>
              </a:p>
            </p:txBody>
          </p:sp>
          <p:sp>
            <p:nvSpPr>
              <p:cNvPr id="183403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360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31</a:t>
                </a:r>
              </a:p>
            </p:txBody>
          </p:sp>
          <p:sp>
            <p:nvSpPr>
              <p:cNvPr id="183404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414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32</a:t>
                </a:r>
              </a:p>
            </p:txBody>
          </p:sp>
          <p:sp>
            <p:nvSpPr>
              <p:cNvPr id="183405" name="Text Box 66"/>
              <p:cNvSpPr txBox="1">
                <a:spLocks noChangeAspect="1" noChangeArrowheads="1"/>
              </p:cNvSpPr>
              <p:nvPr/>
            </p:nvSpPr>
            <p:spPr bwMode="auto">
              <a:xfrm>
                <a:off x="468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33</a:t>
                </a:r>
              </a:p>
            </p:txBody>
          </p:sp>
          <p:sp>
            <p:nvSpPr>
              <p:cNvPr id="183406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522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34</a:t>
                </a:r>
              </a:p>
            </p:txBody>
          </p:sp>
          <p:sp>
            <p:nvSpPr>
              <p:cNvPr id="183407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57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35</a:t>
                </a:r>
              </a:p>
            </p:txBody>
          </p:sp>
        </p:grpSp>
        <p:sp>
          <p:nvSpPr>
            <p:cNvPr id="183408" name="Line 69"/>
            <p:cNvSpPr>
              <a:spLocks noChangeAspect="1" noChangeShapeType="1"/>
            </p:cNvSpPr>
            <p:nvPr/>
          </p:nvSpPr>
          <p:spPr bwMode="auto">
            <a:xfrm>
              <a:off x="1374" y="3431"/>
              <a:ext cx="247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3409" name="Group 70"/>
            <p:cNvGrpSpPr>
              <a:grpSpLocks noChangeAspect="1"/>
            </p:cNvGrpSpPr>
            <p:nvPr/>
          </p:nvGrpSpPr>
          <p:grpSpPr bwMode="auto">
            <a:xfrm>
              <a:off x="511" y="1400"/>
              <a:ext cx="2220" cy="666"/>
              <a:chOff x="2940" y="2220"/>
              <a:chExt cx="3240" cy="972"/>
            </a:xfrm>
          </p:grpSpPr>
          <p:grpSp>
            <p:nvGrpSpPr>
              <p:cNvPr id="183410" name="Group 71"/>
              <p:cNvGrpSpPr>
                <a:grpSpLocks noChangeAspect="1"/>
              </p:cNvGrpSpPr>
              <p:nvPr/>
            </p:nvGrpSpPr>
            <p:grpSpPr bwMode="auto">
              <a:xfrm>
                <a:off x="3120" y="3000"/>
                <a:ext cx="1980" cy="156"/>
                <a:chOff x="2700" y="7212"/>
                <a:chExt cx="1980" cy="156"/>
              </a:xfrm>
            </p:grpSpPr>
            <p:sp>
              <p:nvSpPr>
                <p:cNvPr id="183411" name="Text Box 7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700" y="721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  <p:sp>
              <p:nvSpPr>
                <p:cNvPr id="183412" name="Text Box 7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20" y="7212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83413" name="Group 74"/>
              <p:cNvGrpSpPr>
                <a:grpSpLocks noChangeAspect="1"/>
              </p:cNvGrpSpPr>
              <p:nvPr/>
            </p:nvGrpSpPr>
            <p:grpSpPr bwMode="auto">
              <a:xfrm>
                <a:off x="2940" y="2568"/>
                <a:ext cx="3240" cy="624"/>
                <a:chOff x="2520" y="6744"/>
                <a:chExt cx="3240" cy="624"/>
              </a:xfrm>
            </p:grpSpPr>
            <p:sp>
              <p:nvSpPr>
                <p:cNvPr id="183414" name="Text Box 7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063" y="7059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7</a:t>
                  </a:r>
                </a:p>
              </p:txBody>
            </p:sp>
            <p:sp>
              <p:nvSpPr>
                <p:cNvPr id="183415" name="Text Box 7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03" y="7059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8</a:t>
                  </a:r>
                </a:p>
              </p:txBody>
            </p:sp>
            <p:sp>
              <p:nvSpPr>
                <p:cNvPr id="183416" name="Text Box 7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43" y="7059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9</a:t>
                  </a:r>
                </a:p>
              </p:txBody>
            </p:sp>
            <p:sp>
              <p:nvSpPr>
                <p:cNvPr id="183417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83" y="7056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10</a:t>
                  </a:r>
                </a:p>
              </p:txBody>
            </p:sp>
            <p:sp>
              <p:nvSpPr>
                <p:cNvPr id="183418" name="Text Box 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223" y="7056"/>
                  <a:ext cx="36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11</a:t>
                  </a:r>
                </a:p>
              </p:txBody>
            </p:sp>
            <p:sp>
              <p:nvSpPr>
                <p:cNvPr id="183419" name="Text Box 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20" y="7059"/>
                  <a:ext cx="18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1000">
                      <a:ea typeface="华文细黑" pitchFamily="2" charset="-122"/>
                    </a:rPr>
                    <a:t>6</a:t>
                  </a:r>
                </a:p>
              </p:txBody>
            </p:sp>
            <p:sp>
              <p:nvSpPr>
                <p:cNvPr id="183420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400" y="6744"/>
                  <a:ext cx="360" cy="1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183421" name="Group 82"/>
              <p:cNvGrpSpPr>
                <a:grpSpLocks noChangeAspect="1"/>
              </p:cNvGrpSpPr>
              <p:nvPr/>
            </p:nvGrpSpPr>
            <p:grpSpPr bwMode="auto">
              <a:xfrm>
                <a:off x="2940" y="2220"/>
                <a:ext cx="2880" cy="504"/>
                <a:chOff x="2940" y="2220"/>
                <a:chExt cx="2880" cy="504"/>
              </a:xfrm>
            </p:grpSpPr>
            <p:grpSp>
              <p:nvGrpSpPr>
                <p:cNvPr id="18342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940" y="2376"/>
                  <a:ext cx="2880" cy="309"/>
                  <a:chOff x="2880" y="7212"/>
                  <a:chExt cx="2880" cy="309"/>
                </a:xfrm>
              </p:grpSpPr>
              <p:sp>
                <p:nvSpPr>
                  <p:cNvPr id="183423" name="Text Box 8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183424" name="Text Box 8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42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183425" name="Text Box 8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96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183426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0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183427" name="Text Box 8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04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183428" name="Text Box 8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580" y="7212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5</a:t>
                    </a:r>
                  </a:p>
                </p:txBody>
              </p:sp>
            </p:grpSp>
            <p:grpSp>
              <p:nvGrpSpPr>
                <p:cNvPr id="183429" name="Group 90"/>
                <p:cNvGrpSpPr>
                  <a:grpSpLocks noChangeAspect="1"/>
                </p:cNvGrpSpPr>
                <p:nvPr/>
              </p:nvGrpSpPr>
              <p:grpSpPr bwMode="auto">
                <a:xfrm>
                  <a:off x="3120" y="2532"/>
                  <a:ext cx="2460" cy="192"/>
                  <a:chOff x="3120" y="2532"/>
                  <a:chExt cx="2460" cy="192"/>
                </a:xfrm>
              </p:grpSpPr>
              <p:sp>
                <p:nvSpPr>
                  <p:cNvPr id="183430" name="Text Box 9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203" y="256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183431" name="Text Box 9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40" y="2568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183432" name="Text Box 9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57" y="256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183433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2532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183434" name="Text Box 9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120" y="2568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</p:grpSp>
            <p:sp>
              <p:nvSpPr>
                <p:cNvPr id="183435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00" y="2220"/>
                  <a:ext cx="720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en-US" altLang="zh-CN" sz="900">
                      <a:ea typeface="华文细黑" pitchFamily="2" charset="-122"/>
                    </a:rPr>
                    <a:t>FILE1</a:t>
                  </a:r>
                </a:p>
              </p:txBody>
            </p:sp>
          </p:grpSp>
        </p:grpSp>
        <p:sp>
          <p:nvSpPr>
            <p:cNvPr id="183436" name="Text Box 98"/>
            <p:cNvSpPr txBox="1">
              <a:spLocks noChangeAspect="1" noChangeArrowheads="1"/>
            </p:cNvSpPr>
            <p:nvPr/>
          </p:nvSpPr>
          <p:spPr bwMode="auto">
            <a:xfrm>
              <a:off x="634" y="2551"/>
              <a:ext cx="247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83437" name="Text Box 99"/>
            <p:cNvSpPr txBox="1">
              <a:spLocks noChangeAspect="1" noChangeArrowheads="1"/>
            </p:cNvSpPr>
            <p:nvPr/>
          </p:nvSpPr>
          <p:spPr bwMode="auto">
            <a:xfrm>
              <a:off x="1004" y="2551"/>
              <a:ext cx="247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83438" name="Text Box 100"/>
            <p:cNvSpPr txBox="1">
              <a:spLocks noChangeAspect="1" noChangeArrowheads="1"/>
            </p:cNvSpPr>
            <p:nvPr/>
          </p:nvSpPr>
          <p:spPr bwMode="auto">
            <a:xfrm>
              <a:off x="1374" y="2551"/>
              <a:ext cx="247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83439" name="Text Box 101"/>
            <p:cNvSpPr txBox="1">
              <a:spLocks noChangeAspect="1" noChangeArrowheads="1"/>
            </p:cNvSpPr>
            <p:nvPr/>
          </p:nvSpPr>
          <p:spPr bwMode="auto">
            <a:xfrm>
              <a:off x="1744" y="2551"/>
              <a:ext cx="247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83440" name="Text Box 102"/>
            <p:cNvSpPr txBox="1">
              <a:spLocks noChangeAspect="1" noChangeArrowheads="1"/>
            </p:cNvSpPr>
            <p:nvPr/>
          </p:nvSpPr>
          <p:spPr bwMode="auto">
            <a:xfrm>
              <a:off x="2114" y="2551"/>
              <a:ext cx="247" cy="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grpSp>
          <p:nvGrpSpPr>
            <p:cNvPr id="183441" name="Group 103"/>
            <p:cNvGrpSpPr>
              <a:grpSpLocks noChangeAspect="1"/>
            </p:cNvGrpSpPr>
            <p:nvPr/>
          </p:nvGrpSpPr>
          <p:grpSpPr bwMode="auto">
            <a:xfrm>
              <a:off x="511" y="2469"/>
              <a:ext cx="2097" cy="212"/>
              <a:chOff x="3060" y="8148"/>
              <a:chExt cx="3060" cy="309"/>
            </a:xfrm>
          </p:grpSpPr>
          <p:sp>
            <p:nvSpPr>
              <p:cNvPr id="183442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30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18</a:t>
                </a:r>
              </a:p>
            </p:txBody>
          </p:sp>
          <p:sp>
            <p:nvSpPr>
              <p:cNvPr id="183443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360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19</a:t>
                </a:r>
              </a:p>
            </p:txBody>
          </p:sp>
          <p:sp>
            <p:nvSpPr>
              <p:cNvPr id="183444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414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20</a:t>
                </a:r>
              </a:p>
            </p:txBody>
          </p:sp>
          <p:sp>
            <p:nvSpPr>
              <p:cNvPr id="183445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468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21</a:t>
                </a:r>
              </a:p>
            </p:txBody>
          </p:sp>
          <p:sp>
            <p:nvSpPr>
              <p:cNvPr id="183446" name="Text Box 108"/>
              <p:cNvSpPr txBox="1">
                <a:spLocks noChangeAspect="1" noChangeArrowheads="1"/>
              </p:cNvSpPr>
              <p:nvPr/>
            </p:nvSpPr>
            <p:spPr bwMode="auto">
              <a:xfrm>
                <a:off x="522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22</a:t>
                </a:r>
              </a:p>
            </p:txBody>
          </p:sp>
          <p:sp>
            <p:nvSpPr>
              <p:cNvPr id="183447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5760" y="8148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23</a:t>
                </a:r>
              </a:p>
            </p:txBody>
          </p:sp>
        </p:grpSp>
        <p:sp>
          <p:nvSpPr>
            <p:cNvPr id="183448" name="Text Box 111"/>
            <p:cNvSpPr txBox="1">
              <a:spLocks noChangeAspect="1" noChangeArrowheads="1"/>
            </p:cNvSpPr>
            <p:nvPr/>
          </p:nvSpPr>
          <p:spPr bwMode="auto">
            <a:xfrm>
              <a:off x="2485" y="2551"/>
              <a:ext cx="246" cy="10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sz="1000">
                <a:ea typeface="华文细黑" pitchFamily="2" charset="-122"/>
              </a:endParaRPr>
            </a:p>
          </p:txBody>
        </p:sp>
        <p:sp>
          <p:nvSpPr>
            <p:cNvPr id="183449" name="Line 112"/>
            <p:cNvSpPr>
              <a:spLocks noChangeAspect="1" noChangeShapeType="1"/>
            </p:cNvSpPr>
            <p:nvPr/>
          </p:nvSpPr>
          <p:spPr bwMode="auto">
            <a:xfrm flipH="1">
              <a:off x="1827" y="2683"/>
              <a:ext cx="616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0" name="Line 113"/>
            <p:cNvSpPr>
              <a:spLocks noChangeAspect="1" noChangeShapeType="1"/>
            </p:cNvSpPr>
            <p:nvPr/>
          </p:nvSpPr>
          <p:spPr bwMode="auto">
            <a:xfrm flipH="1" flipV="1">
              <a:off x="1950" y="2362"/>
              <a:ext cx="617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1" name="Line 114"/>
            <p:cNvSpPr>
              <a:spLocks noChangeAspect="1" noChangeShapeType="1"/>
            </p:cNvSpPr>
            <p:nvPr/>
          </p:nvSpPr>
          <p:spPr bwMode="auto">
            <a:xfrm flipH="1" flipV="1">
              <a:off x="2320" y="2041"/>
              <a:ext cx="247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2" name="Freeform 115"/>
            <p:cNvSpPr>
              <a:spLocks noChangeAspect="1"/>
            </p:cNvSpPr>
            <p:nvPr/>
          </p:nvSpPr>
          <p:spPr bwMode="auto">
            <a:xfrm>
              <a:off x="1950" y="1721"/>
              <a:ext cx="884" cy="855"/>
            </a:xfrm>
            <a:custGeom>
              <a:avLst/>
              <a:gdLst>
                <a:gd name="T0" fmla="*/ 1278080947 w 1290"/>
                <a:gd name="T1" fmla="*/ 1476446547 h 1248"/>
                <a:gd name="T2" fmla="*/ 1491094166 w 1290"/>
                <a:gd name="T3" fmla="*/ 1107334774 h 1248"/>
                <a:gd name="T4" fmla="*/ 1278080947 w 1290"/>
                <a:gd name="T5" fmla="*/ 369111637 h 1248"/>
                <a:gd name="T6" fmla="*/ 0 w 1290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0"/>
                <a:gd name="T13" fmla="*/ 0 h 1248"/>
                <a:gd name="T14" fmla="*/ 1290 w 1290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0" h="1248">
                  <a:moveTo>
                    <a:pt x="1080" y="1248"/>
                  </a:moveTo>
                  <a:cubicBezTo>
                    <a:pt x="1170" y="1170"/>
                    <a:pt x="1260" y="1092"/>
                    <a:pt x="1260" y="936"/>
                  </a:cubicBezTo>
                  <a:cubicBezTo>
                    <a:pt x="1260" y="780"/>
                    <a:pt x="1290" y="468"/>
                    <a:pt x="1080" y="312"/>
                  </a:cubicBezTo>
                  <a:cubicBezTo>
                    <a:pt x="870" y="156"/>
                    <a:pt x="435" y="7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3" name="Line 116"/>
            <p:cNvSpPr>
              <a:spLocks noChangeAspect="1" noChangeShapeType="1"/>
            </p:cNvSpPr>
            <p:nvPr/>
          </p:nvSpPr>
          <p:spPr bwMode="auto">
            <a:xfrm>
              <a:off x="2567" y="2683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4" name="Text Box 117"/>
            <p:cNvSpPr txBox="1">
              <a:spLocks noChangeAspect="1" noChangeArrowheads="1"/>
            </p:cNvSpPr>
            <p:nvPr/>
          </p:nvSpPr>
          <p:spPr bwMode="auto">
            <a:xfrm>
              <a:off x="3430" y="2362"/>
              <a:ext cx="370" cy="10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>
                  <a:ea typeface="华文细黑" pitchFamily="2" charset="-122"/>
                </a:rPr>
                <a:t>3</a:t>
              </a:r>
            </a:p>
            <a:p>
              <a:pPr algn="ctr"/>
              <a:r>
                <a:rPr lang="en-US" altLang="zh-CN" sz="1600">
                  <a:ea typeface="华文细黑" pitchFamily="2" charset="-122"/>
                </a:rPr>
                <a:t>10</a:t>
              </a:r>
            </a:p>
            <a:p>
              <a:pPr algn="ctr"/>
              <a:r>
                <a:rPr lang="en-US" altLang="zh-CN" sz="1600">
                  <a:ea typeface="华文细黑" pitchFamily="2" charset="-122"/>
                </a:rPr>
                <a:t>27</a:t>
              </a:r>
            </a:p>
            <a:p>
              <a:pPr algn="ctr"/>
              <a:r>
                <a:rPr lang="en-US" altLang="zh-CN" sz="1600">
                  <a:ea typeface="华文细黑" pitchFamily="2" charset="-122"/>
                </a:rPr>
                <a:t>29</a:t>
              </a:r>
            </a:p>
            <a:p>
              <a:pPr algn="ctr"/>
              <a:r>
                <a:rPr lang="en-US" altLang="zh-CN" sz="1600">
                  <a:ea typeface="华文细黑" pitchFamily="2" charset="-122"/>
                </a:rPr>
                <a:t>15</a:t>
              </a:r>
            </a:p>
          </p:txBody>
        </p:sp>
        <p:sp>
          <p:nvSpPr>
            <p:cNvPr id="183455" name="Line 118"/>
            <p:cNvSpPr>
              <a:spLocks noChangeAspect="1" noChangeShapeType="1"/>
            </p:cNvSpPr>
            <p:nvPr/>
          </p:nvSpPr>
          <p:spPr bwMode="auto">
            <a:xfrm flipV="1">
              <a:off x="2690" y="2362"/>
              <a:ext cx="74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456" name="Line 119"/>
            <p:cNvSpPr>
              <a:spLocks noChangeAspect="1" noChangeShapeType="1"/>
            </p:cNvSpPr>
            <p:nvPr/>
          </p:nvSpPr>
          <p:spPr bwMode="auto">
            <a:xfrm>
              <a:off x="2690" y="2683"/>
              <a:ext cx="74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84323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多级索引结构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对索引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块再建立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</a:t>
            </a:r>
          </a:p>
        </p:txBody>
      </p:sp>
      <p:graphicFrame>
        <p:nvGraphicFramePr>
          <p:cNvPr id="184440" name="Object 120"/>
          <p:cNvGraphicFramePr>
            <a:graphicFrameLocks noChangeAspect="1"/>
          </p:cNvGraphicFramePr>
          <p:nvPr/>
        </p:nvGraphicFramePr>
        <p:xfrm>
          <a:off x="2051050" y="1557338"/>
          <a:ext cx="45354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4" name="Visio" r:id="rId3" imgW="2752317" imgH="2750083" progId="Visio.Drawing.11">
                  <p:embed/>
                </p:oleObj>
              </mc:Choice>
              <mc:Fallback>
                <p:oleObj name="Visio" r:id="rId3" imgW="2752317" imgH="2750083" progId="Visio.Drawing.11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7338"/>
                        <a:ext cx="453548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8534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混合索引结构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直接地址索引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多级索引，如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UNIX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5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2174875" y="2187381"/>
            <a:ext cx="4794250" cy="388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20173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混合索引结构练习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设文件索引节点中有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个地址项，其中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个地址项为直接地址索引，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个地址项是一级间接地址索引，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个地址项是二级间接地址索引，每个地址项大小为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字节，若磁盘索引块和磁盘数据块大小均为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256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字节，则可表示的单个文件的最大长度是？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900113" y="3429000"/>
            <a:ext cx="7488237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每个索引块中的项目数为：</a:t>
            </a:r>
            <a:r>
              <a:rPr lang="en-US" altLang="zh-CN" dirty="0"/>
              <a:t>256/4=64</a:t>
            </a:r>
            <a:r>
              <a:rPr lang="zh-CN" altLang="en-US" dirty="0"/>
              <a:t>个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个地址项为直接地址索引，对应的文件大小为：</a:t>
            </a:r>
            <a:r>
              <a:rPr lang="en-US" altLang="zh-CN" dirty="0"/>
              <a:t>4×256/1024=1KB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dirty="0"/>
              <a:t>2</a:t>
            </a:r>
            <a:r>
              <a:rPr lang="zh-CN" altLang="en-US" dirty="0"/>
              <a:t>个地址项是一级间接地址索引，对应的文件大小为：</a:t>
            </a:r>
            <a:r>
              <a:rPr lang="en-US" altLang="zh-CN" dirty="0"/>
              <a:t>2×64×256/1024=32KB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个地址项是二级间接地址索引，对应的文件大小为：</a:t>
            </a:r>
            <a:r>
              <a:rPr lang="en-US" altLang="zh-CN" dirty="0"/>
              <a:t>1×64×64×256/1024=1024KB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单个文件的最大长度为：</a:t>
            </a:r>
            <a:r>
              <a:rPr lang="en-US" altLang="zh-CN" dirty="0"/>
              <a:t>1+32+1024=1057KB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8534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索引结构的优点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支持随机存取（优于链接结构）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满足了文件动态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增长需求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利用多级索引，可以支持大型文件的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存取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索引结构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缺点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较多的寻道次数和寻道时间（对比页表）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索引表本身带来了系统开销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938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76200" y="141288"/>
            <a:ext cx="8888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kumimoji="1" lang="zh-CN" altLang="en-US" sz="2400" dirty="0">
                <a:ea typeface="华文细黑" pitchFamily="2" charset="-122"/>
              </a:rPr>
              <a:t>           假定磁盘块的大小为1</a:t>
            </a:r>
            <a:r>
              <a:rPr kumimoji="1" lang="en-US" altLang="zh-CN" sz="2400" dirty="0">
                <a:ea typeface="华文细黑" pitchFamily="2" charset="-122"/>
              </a:rPr>
              <a:t>KB，</a:t>
            </a:r>
            <a:r>
              <a:rPr kumimoji="1" lang="zh-CN" altLang="en-US" sz="2400" dirty="0">
                <a:ea typeface="华文细黑" pitchFamily="2" charset="-122"/>
              </a:rPr>
              <a:t>每个盘块号占4个字节，文件索引节点中的磁盘地址明细表如图所示，如何将下列文件的字节偏移量转换为物理地址？</a:t>
            </a:r>
          </a:p>
          <a:p>
            <a:pPr marL="342900" indent="-342900" algn="just">
              <a:spcBef>
                <a:spcPct val="20000"/>
              </a:spcBef>
            </a:pPr>
            <a:r>
              <a:rPr kumimoji="1" lang="zh-CN" altLang="en-US" sz="2400" dirty="0">
                <a:ea typeface="华文细黑" pitchFamily="2" charset="-122"/>
              </a:rPr>
              <a:t>    1． 9000          2． 14000             3． 350000</a:t>
            </a:r>
          </a:p>
        </p:txBody>
      </p:sp>
      <p:graphicFrame>
        <p:nvGraphicFramePr>
          <p:cNvPr id="28" name="Group 3"/>
          <p:cNvGraphicFramePr>
            <a:graphicFrameLocks noGrp="1"/>
          </p:cNvGraphicFramePr>
          <p:nvPr/>
        </p:nvGraphicFramePr>
        <p:xfrm>
          <a:off x="1295400" y="2090738"/>
          <a:ext cx="1295400" cy="47244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9156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38"/>
          <p:cNvGraphicFramePr>
            <a:graphicFrameLocks noGrp="1"/>
          </p:cNvGraphicFramePr>
          <p:nvPr/>
        </p:nvGraphicFramePr>
        <p:xfrm>
          <a:off x="3886200" y="1916113"/>
          <a:ext cx="762000" cy="2540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52"/>
          <p:cNvGraphicFramePr>
            <a:graphicFrameLocks noGrp="1"/>
          </p:cNvGraphicFramePr>
          <p:nvPr/>
        </p:nvGraphicFramePr>
        <p:xfrm>
          <a:off x="3878263" y="5053013"/>
          <a:ext cx="762000" cy="1524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2"/>
          <p:cNvGraphicFramePr>
            <a:graphicFrameLocks noGrp="1"/>
          </p:cNvGraphicFramePr>
          <p:nvPr/>
        </p:nvGraphicFramePr>
        <p:xfrm>
          <a:off x="7086600" y="3516313"/>
          <a:ext cx="762000" cy="2540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612" name="Text Box 76"/>
          <p:cNvSpPr txBox="1">
            <a:spLocks noChangeArrowheads="1"/>
          </p:cNvSpPr>
          <p:nvPr/>
        </p:nvSpPr>
        <p:spPr bwMode="auto">
          <a:xfrm>
            <a:off x="3533775" y="34766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93613" name="Text Box 77"/>
          <p:cNvSpPr txBox="1">
            <a:spLocks noChangeArrowheads="1"/>
          </p:cNvSpPr>
          <p:nvPr/>
        </p:nvSpPr>
        <p:spPr bwMode="auto">
          <a:xfrm>
            <a:off x="3533775" y="29289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93614" name="Text Box 78"/>
          <p:cNvSpPr txBox="1">
            <a:spLocks noChangeArrowheads="1"/>
          </p:cNvSpPr>
          <p:nvPr/>
        </p:nvSpPr>
        <p:spPr bwMode="auto">
          <a:xfrm>
            <a:off x="6553200" y="4125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74</a:t>
            </a:r>
          </a:p>
        </p:txBody>
      </p:sp>
      <p:sp>
        <p:nvSpPr>
          <p:cNvPr id="193615" name="Text Box 79"/>
          <p:cNvSpPr txBox="1">
            <a:spLocks noChangeArrowheads="1"/>
          </p:cNvSpPr>
          <p:nvPr/>
        </p:nvSpPr>
        <p:spPr bwMode="auto">
          <a:xfrm>
            <a:off x="3533775" y="24717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93616" name="Text Box 80"/>
          <p:cNvSpPr txBox="1">
            <a:spLocks noChangeArrowheads="1"/>
          </p:cNvSpPr>
          <p:nvPr/>
        </p:nvSpPr>
        <p:spPr bwMode="auto">
          <a:xfrm>
            <a:off x="3533775" y="1938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93617" name="Text Box 81"/>
          <p:cNvSpPr txBox="1">
            <a:spLocks noChangeArrowheads="1"/>
          </p:cNvSpPr>
          <p:nvPr/>
        </p:nvSpPr>
        <p:spPr bwMode="auto">
          <a:xfrm>
            <a:off x="3962400" y="4430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428</a:t>
            </a:r>
          </a:p>
        </p:txBody>
      </p:sp>
      <p:sp>
        <p:nvSpPr>
          <p:cNvPr id="193618" name="Text Box 82"/>
          <p:cNvSpPr txBox="1">
            <a:spLocks noChangeArrowheads="1"/>
          </p:cNvSpPr>
          <p:nvPr/>
        </p:nvSpPr>
        <p:spPr bwMode="auto">
          <a:xfrm>
            <a:off x="3878263" y="65008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9156</a:t>
            </a:r>
          </a:p>
        </p:txBody>
      </p:sp>
      <p:sp>
        <p:nvSpPr>
          <p:cNvPr id="193619" name="Text Box 83"/>
          <p:cNvSpPr txBox="1">
            <a:spLocks noChangeArrowheads="1"/>
          </p:cNvSpPr>
          <p:nvPr/>
        </p:nvSpPr>
        <p:spPr bwMode="auto">
          <a:xfrm>
            <a:off x="6553200" y="4506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75</a:t>
            </a:r>
          </a:p>
        </p:txBody>
      </p:sp>
      <p:sp>
        <p:nvSpPr>
          <p:cNvPr id="193620" name="Text Box 84"/>
          <p:cNvSpPr txBox="1">
            <a:spLocks noChangeArrowheads="1"/>
          </p:cNvSpPr>
          <p:nvPr/>
        </p:nvSpPr>
        <p:spPr bwMode="auto">
          <a:xfrm>
            <a:off x="6553200" y="49641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76</a:t>
            </a:r>
          </a:p>
        </p:txBody>
      </p:sp>
      <p:sp>
        <p:nvSpPr>
          <p:cNvPr id="193621" name="Text Box 85"/>
          <p:cNvSpPr txBox="1">
            <a:spLocks noChangeArrowheads="1"/>
          </p:cNvSpPr>
          <p:nvPr/>
        </p:nvSpPr>
        <p:spPr bwMode="auto">
          <a:xfrm>
            <a:off x="3462338" y="50593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93622" name="Text Box 86"/>
          <p:cNvSpPr txBox="1">
            <a:spLocks noChangeArrowheads="1"/>
          </p:cNvSpPr>
          <p:nvPr/>
        </p:nvSpPr>
        <p:spPr bwMode="auto">
          <a:xfrm>
            <a:off x="3462338" y="55641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93623" name="Text Box 87"/>
          <p:cNvSpPr txBox="1">
            <a:spLocks noChangeArrowheads="1"/>
          </p:cNvSpPr>
          <p:nvPr/>
        </p:nvSpPr>
        <p:spPr bwMode="auto">
          <a:xfrm>
            <a:off x="7162800" y="61071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331</a:t>
            </a:r>
          </a:p>
        </p:txBody>
      </p:sp>
      <p:sp>
        <p:nvSpPr>
          <p:cNvPr id="193624" name="Line 88"/>
          <p:cNvSpPr>
            <a:spLocks noChangeShapeType="1"/>
          </p:cNvSpPr>
          <p:nvPr/>
        </p:nvSpPr>
        <p:spPr bwMode="auto">
          <a:xfrm flipV="1">
            <a:off x="2514600" y="2144713"/>
            <a:ext cx="137160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625" name="Line 89"/>
          <p:cNvSpPr>
            <a:spLocks noChangeShapeType="1"/>
          </p:cNvSpPr>
          <p:nvPr/>
        </p:nvSpPr>
        <p:spPr bwMode="auto">
          <a:xfrm flipV="1">
            <a:off x="2484438" y="5300663"/>
            <a:ext cx="1439862" cy="855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626" name="Line 90"/>
          <p:cNvSpPr>
            <a:spLocks noChangeShapeType="1"/>
          </p:cNvSpPr>
          <p:nvPr/>
        </p:nvSpPr>
        <p:spPr bwMode="auto">
          <a:xfrm flipV="1">
            <a:off x="4643438" y="3789363"/>
            <a:ext cx="2376487" cy="158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627" name="Text Box 91"/>
          <p:cNvSpPr txBox="1">
            <a:spLocks noChangeArrowheads="1"/>
          </p:cNvSpPr>
          <p:nvPr/>
        </p:nvSpPr>
        <p:spPr bwMode="auto">
          <a:xfrm>
            <a:off x="-36512" y="2420888"/>
            <a:ext cx="76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索引节点练习题</a:t>
            </a:r>
          </a:p>
        </p:txBody>
      </p:sp>
      <p:sp>
        <p:nvSpPr>
          <p:cNvPr id="193628" name="Text Box 92"/>
          <p:cNvSpPr txBox="1">
            <a:spLocks noChangeArrowheads="1"/>
          </p:cNvSpPr>
          <p:nvPr/>
        </p:nvSpPr>
        <p:spPr bwMode="auto">
          <a:xfrm>
            <a:off x="762000" y="2014538"/>
            <a:ext cx="4572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5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7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8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9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11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9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9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612" grpId="0"/>
      <p:bldP spid="193613" grpId="0"/>
      <p:bldP spid="193614" grpId="0"/>
      <p:bldP spid="193615" grpId="0"/>
      <p:bldP spid="193616" grpId="0"/>
      <p:bldP spid="193617" grpId="0"/>
      <p:bldP spid="193618" grpId="0"/>
      <p:bldP spid="193619" grpId="0"/>
      <p:bldP spid="193620" grpId="0"/>
      <p:bldP spid="193621" grpId="0"/>
      <p:bldP spid="193622" grpId="0"/>
      <p:bldP spid="193623" grpId="0"/>
      <p:bldP spid="193624" grpId="0" animBg="1"/>
      <p:bldP spid="193625" grpId="0" animBg="1"/>
      <p:bldP spid="193626" grpId="0" animBg="1"/>
      <p:bldP spid="193627" grpId="0"/>
      <p:bldP spid="1936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98659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索引节点练习题解答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字节偏移量为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9000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逻辑块号为：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9000/1024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块内偏移量为：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9000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8×1024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808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因逻辑块号小于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，因此该块为直接块。其物理盘块号为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367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，该块中的第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808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字节即为文件的第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9000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199683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索引节点练习题解答（续）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2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字节偏移量为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14000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逻辑块号为：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14000/1024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13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块内偏移量为：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14000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13×1024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688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因逻辑块号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10&lt;13&lt;266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，因此该块为一次间接块。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    由图可知，一次间接的盘块号为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428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，从一次间接块中读出盘块号表，查得其物理块号为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952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，该块中的第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688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字节即为文件的第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14000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文件的物理结构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</a:p>
        </p:txBody>
      </p:sp>
      <p:sp>
        <p:nvSpPr>
          <p:cNvPr id="200707" name="Rectangle 3"/>
          <p:cNvSpPr>
            <a:spLocks/>
          </p:cNvSpPr>
          <p:nvPr/>
        </p:nvSpPr>
        <p:spPr bwMode="auto">
          <a:xfrm>
            <a:off x="34925" y="981075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索引节点练习题解答（续）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3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字节偏移量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350000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逻辑块号为：350000/1024＝341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块内偏移量为：350000－341×1024＝816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因逻辑块号266&lt;341&lt;65802，因此该块为二次间接块。</a:t>
            </a: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由图可知，二次间接块的盘块号为9156。由于一个一次间接块中可容纳256个块号，341-10-256＝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</a:t>
            </a: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因此，字节偏移量350000在二次间接块的第0个一次间接块的第75个表项中，其盘块号为333，该块中的第816字节即为文件的第350000字节。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75459" name="Rectangle 3"/>
          <p:cNvSpPr>
            <a:spLocks/>
          </p:cNvSpPr>
          <p:nvPr/>
        </p:nvSpPr>
        <p:spPr bwMode="auto">
          <a:xfrm>
            <a:off x="1979613" y="2349500"/>
            <a:ext cx="54022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目录是什么？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为什么需要目录？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目录与普通文件有什么区别？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3517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文件的分类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按文件的用途</a:t>
            </a: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按文件中的数据形式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按文件的访问控制属性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按文件的组织形式和处理方式 </a:t>
            </a:r>
            <a:endParaRPr lang="zh-CN" altLang="en-US" sz="2400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...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0377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文件控制块（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FCB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File Control Block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描述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控制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文件的数据结构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与文件一一对应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</a:rPr>
              <a:t>文件存在的标志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文件控制块的组成</a:t>
            </a:r>
            <a:r>
              <a:rPr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与操作系统相关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97408" y="3778583"/>
          <a:ext cx="8441139" cy="194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0787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文件控制块（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FCB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基本信息类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文件名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用于标识一个文件的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符号名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利用该名字进行存取。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文件物理位置</a:t>
            </a:r>
            <a:endParaRPr lang="zh-CN" altLang="en-US" sz="2400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指文件在外存上的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存储位置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，它包括文件在外存上的起始盘块号、指示文件所占用的盘块数或字节数的文件长度。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文件逻辑结构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指示文件是流式文件还是记录式文件等。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文件的物理结构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指示文件是顺序文件，还是链接式文件或索引文件。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0889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文件控制块（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FCB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存取控制信息类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文件主的存取权限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核准用户的存取权限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一般用户的存取权限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Unix: </a:t>
            </a:r>
            <a:r>
              <a:rPr lang="en-US" altLang="zh-CN" sz="2400" dirty="0" err="1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rwx</a:t>
            </a:r>
            <a:r>
              <a:rPr lang="en-US" altLang="zh-CN" sz="2400" dirty="0" err="1">
                <a:solidFill>
                  <a:srgbClr val="F474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rwx</a:t>
            </a:r>
            <a:r>
              <a:rPr lang="en-US" altLang="zh-CN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rwx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文件控制块（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FCB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使用信息类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创建时间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最后一次读访问的时间和用户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最后一次写访问的时间和用户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最后一次备份的日期</a:t>
            </a:r>
          </a:p>
          <a:p>
            <a:pPr marL="742950" lvl="1" indent="-285750"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当前使用情况：打开文件的进程、是否被一个进程锁住、文件是否在主存中被修改但没有在磁盘中被修改等。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0992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MS-DOS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系统中的文件控制块示例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395288" y="2276475"/>
          <a:ext cx="80010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0" r:id="rId3" imgW="3089007" imgH="640980" progId="Visio.Drawing.4">
                  <p:embed/>
                </p:oleObj>
              </mc:Choice>
              <mc:Fallback>
                <p:oleObj r:id="rId3" imgW="3089007" imgH="64098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8001000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7955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UNIX系统中的文件控制块示例（inode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9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2124075" y="2060575"/>
            <a:ext cx="4794250" cy="388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299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目录的概念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为了加快对文件的检索，一般将文件控制块集中在一起进行管理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文件控制块的有序集合称为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文件目录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文件控制块就是其中的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由目录项构成的文件成为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目录文件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目录文件具有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固定格式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，由系统进行管理，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用户不能直接访问目录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7648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目录内容示例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0636" name="Group 76"/>
          <p:cNvGraphicFramePr>
            <a:graphicFrameLocks noGrp="1"/>
          </p:cNvGraphicFramePr>
          <p:nvPr/>
        </p:nvGraphicFramePr>
        <p:xfrm>
          <a:off x="395288" y="2546350"/>
          <a:ext cx="3962400" cy="2517775"/>
        </p:xfrm>
        <a:graphic>
          <a:graphicData uri="http://schemas.openxmlformats.org/drawingml/2006/table">
            <a:tbl>
              <a:tblPr/>
              <a:tblGrid>
                <a:gridCol w="990600"/>
                <a:gridCol w="1219200"/>
                <a:gridCol w="1219200"/>
                <a:gridCol w="53340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文件名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文件类型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外存地址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目录文件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软件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目录文件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娱乐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目录文件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50596" name="Text Box 36"/>
          <p:cNvSpPr txBox="1">
            <a:spLocks noChangeArrowheads="1"/>
          </p:cNvSpPr>
          <p:nvPr/>
        </p:nvSpPr>
        <p:spPr bwMode="auto">
          <a:xfrm>
            <a:off x="547688" y="2012950"/>
            <a:ext cx="381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根目录文件的内容：</a:t>
            </a:r>
          </a:p>
        </p:txBody>
      </p:sp>
      <p:graphicFrame>
        <p:nvGraphicFramePr>
          <p:cNvPr id="450597" name="Group 37"/>
          <p:cNvGraphicFramePr>
            <a:graphicFrameLocks noGrp="1"/>
          </p:cNvGraphicFramePr>
          <p:nvPr/>
        </p:nvGraphicFramePr>
        <p:xfrm>
          <a:off x="5043488" y="2774950"/>
          <a:ext cx="3733800" cy="2741613"/>
        </p:xfrm>
        <a:graphic>
          <a:graphicData uri="http://schemas.openxmlformats.org/drawingml/2006/table">
            <a:tbl>
              <a:tblPr/>
              <a:tblGrid>
                <a:gridCol w="914400"/>
                <a:gridCol w="1143000"/>
                <a:gridCol w="11430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文件名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文件类型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外存地址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OS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F1.C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F2.C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OS1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数据文件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5043488" y="2241550"/>
            <a:ext cx="2895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作业</a:t>
            </a:r>
            <a:r>
              <a:rPr kumimoji="1" lang="zh-CN" altLang="en-US" sz="2000" dirty="0">
                <a:latin typeface="+mn-ea"/>
                <a:ea typeface="+mn-ea"/>
              </a:rPr>
              <a:t>目录文件的内容：</a:t>
            </a:r>
          </a:p>
        </p:txBody>
      </p:sp>
      <p:sp>
        <p:nvSpPr>
          <p:cNvPr id="450635" name="Line 75"/>
          <p:cNvSpPr>
            <a:spLocks noChangeShapeType="1"/>
          </p:cNvSpPr>
          <p:nvPr/>
        </p:nvSpPr>
        <p:spPr bwMode="auto">
          <a:xfrm flipV="1">
            <a:off x="2986088" y="2924944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5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6" grpId="0"/>
      <p:bldP spid="450634" grpId="0"/>
      <p:bldP spid="4506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401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目录管理的功能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按名存取</a:t>
            </a:r>
            <a:r>
              <a:rPr lang="en-US" altLang="zh-CN" sz="2400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文件系统向用户提供的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最基本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功能。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提高检索</a:t>
            </a:r>
            <a:r>
              <a:rPr lang="zh-CN" altLang="en-US" sz="24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合理地组织目录结构，可以加快对目录的检索速度，从而提高对文件的存取速度。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文件共享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允许多个用户共享同一文件，以节省存储空间，同时也方便用户。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允许文件重名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以方便用户按照自己的习惯来命名和使用文件。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7750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目录基本操作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en-US" sz="2400" b="1" dirty="0" err="1">
                <a:latin typeface="楷体_GB2312" pitchFamily="49" charset="-122"/>
                <a:ea typeface="楷体_GB2312" pitchFamily="49" charset="-122"/>
              </a:rPr>
              <a:t>搜索文件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通过查找目录结构，实现特定文件的按名查找。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创建文件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建立新文件，将相应控制块加到目录中去。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删除文件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当一个文件不再需要时，从目录中删除。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列出目录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重命名文件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8057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索引节点的引入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文件目录存放在磁盘上，当文件很多时，文件目录要占用大量的磁盘块。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设盘块大小为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512Bytes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，一个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，其中文件名为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，若一个目录中有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个文件，计算顺序查找一个文件平均访盘次数。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一个盘块中可存放的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项数为：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512/64=8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需要存放在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640/8=80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个盘块中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故平均访盘次数为：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80/2=40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在查找过程中，仅用到了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按文件的用途分类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用户文件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由用户建立，并由文件拥有者进行读/写和执行。这类文件只能由文件所有者或所有者授权用户使用。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库文件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由系统为用户提供的实用程序、标准子程序、动态链接库等。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系统文件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 由系统建立的文件，如操作系统、编辑系统、编译系统等。这类文件只允许通过系统调用来执行，不允许读/写与修改。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709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把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文件属性信息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用一个称为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索引节点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的数据结构来描述，而在文件目录的每个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中，仅存有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和该文件的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索引节点编号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217152" name="Group 64"/>
          <p:cNvGrpSpPr>
            <a:grpSpLocks/>
          </p:cNvGrpSpPr>
          <p:nvPr/>
        </p:nvGrpSpPr>
        <p:grpSpPr bwMode="auto">
          <a:xfrm>
            <a:off x="179388" y="2997200"/>
            <a:ext cx="2736850" cy="2447925"/>
            <a:chOff x="884" y="2614"/>
            <a:chExt cx="1724" cy="1542"/>
          </a:xfrm>
        </p:grpSpPr>
        <p:sp>
          <p:nvSpPr>
            <p:cNvPr id="217153" name="Rectangle 65"/>
            <p:cNvSpPr>
              <a:spLocks noChangeArrowheads="1"/>
            </p:cNvSpPr>
            <p:nvPr/>
          </p:nvSpPr>
          <p:spPr bwMode="auto">
            <a:xfrm>
              <a:off x="884" y="2931"/>
              <a:ext cx="1724" cy="1225"/>
            </a:xfrm>
            <a:prstGeom prst="rect">
              <a:avLst/>
            </a:prstGeom>
            <a:solidFill>
              <a:srgbClr val="00E4A8"/>
            </a:solidFill>
            <a:ln w="38100">
              <a:solidFill>
                <a:srgbClr val="333399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ahoma" pitchFamily="34" charset="0"/>
                </a:rPr>
                <a:t>文件名  索引节点号</a:t>
              </a: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b="1">
                  <a:solidFill>
                    <a:srgbClr val="DB0BE5"/>
                  </a:solidFill>
                  <a:latin typeface="Tahoma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b="1">
                  <a:solidFill>
                    <a:srgbClr val="FF0000"/>
                  </a:solidFill>
                  <a:latin typeface="Tahoma" pitchFamily="34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154" name="Text Box 66"/>
            <p:cNvSpPr txBox="1">
              <a:spLocks noChangeArrowheads="1"/>
            </p:cNvSpPr>
            <p:nvPr/>
          </p:nvSpPr>
          <p:spPr bwMode="auto">
            <a:xfrm>
              <a:off x="1111" y="2614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3399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ahoma" pitchFamily="34" charset="0"/>
                </a:rPr>
                <a:t>目录文件</a:t>
              </a:r>
            </a:p>
          </p:txBody>
        </p:sp>
        <p:sp>
          <p:nvSpPr>
            <p:cNvPr id="217155" name="Line 67"/>
            <p:cNvSpPr>
              <a:spLocks noChangeShapeType="1"/>
            </p:cNvSpPr>
            <p:nvPr/>
          </p:nvSpPr>
          <p:spPr bwMode="auto">
            <a:xfrm>
              <a:off x="1565" y="2931"/>
              <a:ext cx="0" cy="122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6" name="Line 68"/>
            <p:cNvSpPr>
              <a:spLocks noChangeShapeType="1"/>
            </p:cNvSpPr>
            <p:nvPr/>
          </p:nvSpPr>
          <p:spPr bwMode="auto">
            <a:xfrm>
              <a:off x="884" y="3158"/>
              <a:ext cx="172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7" name="Line 69"/>
            <p:cNvSpPr>
              <a:spLocks noChangeShapeType="1"/>
            </p:cNvSpPr>
            <p:nvPr/>
          </p:nvSpPr>
          <p:spPr bwMode="auto">
            <a:xfrm>
              <a:off x="884" y="3401"/>
              <a:ext cx="172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8" name="Line 70"/>
            <p:cNvSpPr>
              <a:spLocks noChangeShapeType="1"/>
            </p:cNvSpPr>
            <p:nvPr/>
          </p:nvSpPr>
          <p:spPr bwMode="auto">
            <a:xfrm>
              <a:off x="884" y="3657"/>
              <a:ext cx="172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59" name="Line 71"/>
            <p:cNvSpPr>
              <a:spLocks noChangeShapeType="1"/>
            </p:cNvSpPr>
            <p:nvPr/>
          </p:nvSpPr>
          <p:spPr bwMode="auto">
            <a:xfrm>
              <a:off x="884" y="3929"/>
              <a:ext cx="172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7160" name="Text Box 72"/>
          <p:cNvSpPr txBox="1">
            <a:spLocks noChangeArrowheads="1"/>
          </p:cNvSpPr>
          <p:nvPr/>
        </p:nvSpPr>
        <p:spPr bwMode="auto">
          <a:xfrm>
            <a:off x="5292725" y="28543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99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ahoma" pitchFamily="34" charset="0"/>
              </a:rPr>
              <a:t>索引节点表</a:t>
            </a:r>
          </a:p>
        </p:txBody>
      </p:sp>
      <p:sp>
        <p:nvSpPr>
          <p:cNvPr id="217161" name="Rectangle 73"/>
          <p:cNvSpPr>
            <a:spLocks noChangeArrowheads="1"/>
          </p:cNvSpPr>
          <p:nvPr/>
        </p:nvSpPr>
        <p:spPr bwMode="auto">
          <a:xfrm>
            <a:off x="2916238" y="3378200"/>
            <a:ext cx="11033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99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00"/>
                </a:solidFill>
                <a:latin typeface="Tahoma" pitchFamily="34" charset="0"/>
                <a:ea typeface="仿宋_GB2312" pitchFamily="49" charset="-122"/>
              </a:rPr>
              <a:t>索引</a:t>
            </a:r>
          </a:p>
          <a:p>
            <a:pPr algn="ctr"/>
            <a:r>
              <a:rPr kumimoji="1" lang="zh-CN" altLang="en-US" sz="2400" b="1" dirty="0">
                <a:solidFill>
                  <a:srgbClr val="000000"/>
                </a:solidFill>
                <a:latin typeface="Tahoma" pitchFamily="34" charset="0"/>
                <a:ea typeface="仿宋_GB2312" pitchFamily="49" charset="-122"/>
              </a:rPr>
              <a:t>节点号</a:t>
            </a:r>
          </a:p>
          <a:p>
            <a:pPr algn="ctr"/>
            <a:r>
              <a:rPr kumimoji="1" lang="en-US" altLang="zh-CN" sz="2400" b="1" dirty="0">
                <a:solidFill>
                  <a:srgbClr val="DB0BE5"/>
                </a:solidFill>
                <a:latin typeface="Tahoma" pitchFamily="34" charset="0"/>
                <a:ea typeface="仿宋_GB2312" pitchFamily="49" charset="-122"/>
              </a:rPr>
              <a:t>0</a:t>
            </a:r>
          </a:p>
          <a:p>
            <a:pPr algn="ctr"/>
            <a:r>
              <a:rPr kumimoji="1" lang="en-US" altLang="zh-CN" sz="2400" b="1" dirty="0">
                <a:solidFill>
                  <a:srgbClr val="000000"/>
                </a:solidFill>
                <a:latin typeface="Tahoma" pitchFamily="34" charset="0"/>
                <a:ea typeface="仿宋_GB2312" pitchFamily="49" charset="-122"/>
              </a:rPr>
              <a:t>1</a:t>
            </a:r>
          </a:p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Tahoma" pitchFamily="34" charset="0"/>
                <a:ea typeface="仿宋_GB2312" pitchFamily="49" charset="-122"/>
              </a:rPr>
              <a:t>2</a:t>
            </a:r>
          </a:p>
          <a:p>
            <a:pPr algn="ctr"/>
            <a:r>
              <a:rPr kumimoji="1" lang="en-US" altLang="zh-CN" sz="2400" b="1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…</a:t>
            </a:r>
            <a:endParaRPr kumimoji="1" lang="en-US" altLang="zh-CN" sz="2400" b="1" dirty="0">
              <a:solidFill>
                <a:srgbClr val="000000"/>
              </a:solidFill>
              <a:latin typeface="Tahoma" pitchFamily="34" charset="0"/>
              <a:ea typeface="仿宋_GB2312" pitchFamily="49" charset="-122"/>
            </a:endParaRPr>
          </a:p>
        </p:txBody>
      </p:sp>
      <p:graphicFrame>
        <p:nvGraphicFramePr>
          <p:cNvPr id="217162" name="Group 74"/>
          <p:cNvGraphicFramePr>
            <a:graphicFrameLocks noGrp="1"/>
          </p:cNvGraphicFramePr>
          <p:nvPr/>
        </p:nvGraphicFramePr>
        <p:xfrm>
          <a:off x="3924300" y="3286125"/>
          <a:ext cx="5041900" cy="2447927"/>
        </p:xfrm>
        <a:graphic>
          <a:graphicData uri="http://schemas.openxmlformats.org/drawingml/2006/table">
            <a:tbl>
              <a:tblPr/>
              <a:tblGrid>
                <a:gridCol w="717550"/>
                <a:gridCol w="715963"/>
                <a:gridCol w="727075"/>
                <a:gridCol w="701675"/>
                <a:gridCol w="712787"/>
                <a:gridCol w="715963"/>
                <a:gridCol w="75088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建立日期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建立时间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修改日期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仿宋_GB2312" pitchFamily="49" charset="-122"/>
                        </a:rPr>
                        <a:t>……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磁盘块号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60" grpId="0"/>
      <p:bldP spid="2171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8160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索引节点（续）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设盘块大小为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512Bytes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，文件名为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14Bytes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，索引节点为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2Bytes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，若一个目录中有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个文件，计算顺序查找一个文件平均访盘次数。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一个盘块中可存放的目录项的项数为：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512/(14+2)=32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个文件的目录需要存放在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640/32=20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个盘块中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故平均访盘次数为：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20/2+</a:t>
            </a:r>
            <a:r>
              <a:rPr lang="en-US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7853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Unix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inode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  <p:pic>
        <p:nvPicPr>
          <p:cNvPr id="2785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649413" y="1739900"/>
            <a:ext cx="5370512" cy="4352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7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811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如何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组织文件目录是文件系统的主要内容之一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有效性：快速定位一个文件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命名：用户使用方便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层次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目录结构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两个用户对不同的文件可以使用同一个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文件名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一个文件可能由不同的文件名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811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目录的组织方式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单级目录结构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两级目录结构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层次目录结构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树形目录结构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无循环图结构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448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1913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单级目录结构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在整个文件系统中只建立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一张目录表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，其中每个目录项对应一个文件。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主要优点是实现简单。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缺点：不允许文件重名；文件查找速度慢。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553219" y="4005064"/>
            <a:ext cx="8123237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016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两级目录结构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为每个用户创建单独的目录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用户文件目录</a:t>
            </a:r>
            <a:r>
              <a:rPr lang="en-US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UFD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主文件目录</a:t>
            </a:r>
            <a:r>
              <a:rPr lang="en-US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MFD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1234901" y="3541935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016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两级目录结构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优点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不同用户可以有相同的文件名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提高了检索速度</a:t>
            </a:r>
          </a:p>
          <a:p>
            <a:pPr marL="1143000" lvl="2" indent="-22860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将一个用户与另一个用户有效隔开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缺点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层次不够丰富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11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323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树形目录结构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每一级目录可以包含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，也可以包含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下一级目录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只有一个根目录，而且除根目录外，其余每个目录或者文件都有唯一的一个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上级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目录。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单个父目录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多个子目录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425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树形目录结构示例</a:t>
            </a:r>
          </a:p>
          <a:p>
            <a:pPr marL="742950" lvl="1" indent="-285750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10" y="1610766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37219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按文件中的数据形式分类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源文件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由源代码和数据构成的文件。通常是由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码或汉字所组成。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目标文件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指源程序经过编译程序编译后，但尚未链接成可执行文件的目标代码文件。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可执行文件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指目标代码经过链接程序链接后所形成的可以执行的文件。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528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树形目录结构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路径名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任何文件可以按照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根目录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向下到各个分支最后达到该文件的路径来定位。这一系列目录名和最后达到的文件名自身组成了该文件的路径名。多个文件可以同名，只要保证它们的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路径名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的即可。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工作目录（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working directory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对交互用户或进程而言，总有一个当前路径与之相关联，称作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工作目录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，文件通常按照相对于工作目录的方式被访问。当交互式用户登录时，或者当创建一个进程时，默认的工作目录是用户目录。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绝对路径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：从根目录开始指定的目录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相对路径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：从当前工作目录开始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630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树形目录结构（续）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系统将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当前工作目录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中的内容复制到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缓冲区中，在访问文件时先访问内存中的工作目录。当要访问的文件不在当前目录中时，再访问外存中的目录，提高了查找速度。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优点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文件的层次和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隶属关系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清晰</a:t>
            </a:r>
          </a:p>
          <a:p>
            <a:pPr marL="1143000" lvl="2" indent="-2286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便于实现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不同级别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的存取保护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如何处理删除目录</a:t>
            </a:r>
          </a:p>
          <a:p>
            <a:pPr marL="1143000" lvl="2" indent="-2286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等到该目录为空时再删除</a:t>
            </a:r>
          </a:p>
          <a:p>
            <a:pPr marL="1143000" lvl="2" indent="-2286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当出现删除一个目录的请求时，就删除它的所有文件和子目录，如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rm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835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无环图目录结构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在树型目录的基础上，允许多个目录项指向同一个数据文件或者目录文件，实现了目录或者数据文件的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同一个文件或子目录可能出现在两个不同目录中，即允许一个文件或者目录在多个父目录中占有项目。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这样的目录结构不再是一颗树，而构成了一个无循环图。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在无环结构目录结构中，不同的主目录可以共享一个文件和分目录，而不是各自拥有文件或分目录的拷贝。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的目录结构即属于无循环图结构。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2937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Unix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的无循环图目录结构示例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591" r="4474" b="900"/>
          <a:stretch>
            <a:fillRect/>
          </a:stretch>
        </p:blipFill>
        <p:spPr bwMode="auto">
          <a:xfrm>
            <a:off x="1799230" y="1700808"/>
            <a:ext cx="5293050" cy="428540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3040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在无环图目录结构中，如何删除一个目录项？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当删除一个引用时，同时删除该文件。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只删除引用，而不删除文件。只有在所有文件引用都被删除后才删除文件。这时需要在文件中新增一个引用表或者增加一个引用计数。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3142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文件系统布局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679817" y="1686613"/>
            <a:ext cx="7708424" cy="4160486"/>
            <a:chOff x="971550" y="2349500"/>
            <a:chExt cx="6480770" cy="2735684"/>
          </a:xfrm>
        </p:grpSpPr>
        <p:sp>
          <p:nvSpPr>
            <p:cNvPr id="6" name="矩形 5"/>
            <p:cNvSpPr/>
            <p:nvPr/>
          </p:nvSpPr>
          <p:spPr>
            <a:xfrm>
              <a:off x="1043608" y="3356992"/>
              <a:ext cx="864096" cy="360040"/>
            </a:xfrm>
            <a:prstGeom prst="rect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MBR</a:t>
              </a:r>
              <a:endParaRPr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356992"/>
              <a:ext cx="288032" cy="36004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95736" y="3356992"/>
              <a:ext cx="1728192" cy="36004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23928" y="3356992"/>
              <a:ext cx="1728192" cy="36004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52120" y="3356992"/>
              <a:ext cx="1728192" cy="360040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71600" y="4725144"/>
              <a:ext cx="792088" cy="36004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引导块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4725144"/>
              <a:ext cx="792088" cy="360040"/>
            </a:xfrm>
            <a:prstGeom prst="rect">
              <a:avLst/>
            </a:prstGeom>
            <a:solidFill>
              <a:srgbClr val="FE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超级块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555776" y="4725144"/>
              <a:ext cx="1296144" cy="360040"/>
            </a:xfrm>
            <a:prstGeom prst="rect">
              <a:avLst/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空闲空间管理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851920" y="4725144"/>
              <a:ext cx="864096" cy="360040"/>
            </a:xfrm>
            <a:prstGeom prst="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节点表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16016" y="4725144"/>
              <a:ext cx="288032" cy="360040"/>
            </a:xfrm>
            <a:prstGeom prst="rect">
              <a:avLst/>
            </a:prstGeom>
            <a:solidFill>
              <a:srgbClr val="F4740A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4048" y="4725144"/>
              <a:ext cx="2448272" cy="360040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文件和目录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rot="10800000" flipV="1">
              <a:off x="971550" y="3716548"/>
              <a:ext cx="2953021" cy="936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51930" y="3716548"/>
              <a:ext cx="1800390" cy="936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>
              <a:off x="1042995" y="2636882"/>
              <a:ext cx="23052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859695" y="2636882"/>
              <a:ext cx="244973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1871739" y="3178307"/>
              <a:ext cx="215933" cy="142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10800000" flipV="1">
              <a:off x="3059305" y="2997300"/>
              <a:ext cx="1008155" cy="360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428640" y="3212439"/>
              <a:ext cx="287382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004170" y="2997300"/>
              <a:ext cx="1513027" cy="360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563938" y="2349500"/>
              <a:ext cx="1190294" cy="30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ea typeface="黑体" pitchFamily="49" charset="-122"/>
                </a:rPr>
                <a:t>整个磁盘</a:t>
              </a:r>
            </a:p>
          </p:txBody>
        </p:sp>
        <p:sp>
          <p:nvSpPr>
            <p:cNvPr id="26" name="TextBox 34"/>
            <p:cNvSpPr txBox="1">
              <a:spLocks noChangeArrowheads="1"/>
            </p:cNvSpPr>
            <p:nvPr/>
          </p:nvSpPr>
          <p:spPr bwMode="auto">
            <a:xfrm>
              <a:off x="3995738" y="2708275"/>
              <a:ext cx="1190294" cy="30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ea typeface="黑体" pitchFamily="49" charset="-122"/>
                </a:rPr>
                <a:t>磁盘分区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1462088" y="2781300"/>
              <a:ext cx="931535" cy="30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ea typeface="黑体" pitchFamily="49" charset="-122"/>
                </a:rPr>
                <a:t>分区表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4716798" y="4580281"/>
              <a:ext cx="28738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37"/>
            <p:cNvSpPr txBox="1">
              <a:spLocks noChangeArrowheads="1"/>
            </p:cNvSpPr>
            <p:nvPr/>
          </p:nvSpPr>
          <p:spPr bwMode="auto">
            <a:xfrm>
              <a:off x="4414838" y="4076700"/>
              <a:ext cx="931535" cy="30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ea typeface="黑体" pitchFamily="49" charset="-122"/>
                </a:rPr>
                <a:t>根目录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4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3142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UNIX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中的路径解析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/programs/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pong.c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31516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2238"/>
            <a:ext cx="9144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996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目录管理</a:t>
            </a:r>
          </a:p>
        </p:txBody>
      </p:sp>
      <p:sp>
        <p:nvSpPr>
          <p:cNvPr id="26829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 typeface="Wingdings" pitchFamily="2" charset="2"/>
              <a:buChar char="l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UNIX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中的路径解析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/programs/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pong.c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68293" name="内容占位符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788"/>
            <a:ext cx="822960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</a:p>
        </p:txBody>
      </p:sp>
      <p:sp>
        <p:nvSpPr>
          <p:cNvPr id="23449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文件存储空间的分配单位是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磁盘块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而非字节。 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为了实现存储空间的分配，文件系统必须能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记住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存储空间的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使用情况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文件系统提供对存储空间进行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分配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回收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的手段。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常用的磁盘空间的管理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方式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35634146"/>
              </p:ext>
            </p:extLst>
          </p:nvPr>
        </p:nvGraphicFramePr>
        <p:xfrm>
          <a:off x="241109" y="3933056"/>
          <a:ext cx="6787488" cy="103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98041558"/>
              </p:ext>
            </p:extLst>
          </p:nvPr>
        </p:nvGraphicFramePr>
        <p:xfrm>
          <a:off x="818865" y="5093116"/>
          <a:ext cx="8175009" cy="102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93164-1890-48BE-B241-C6BB43940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0A93164-1890-48BE-B241-C6BB43940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9230D8-55F8-43C2-B428-D0E068F8F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49230D8-55F8-43C2-B428-D0E068F8F0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25828B-7C8E-46F9-AF77-C6DF91586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B825828B-7C8E-46F9-AF77-C6DF915867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84CE0-9550-4830-9420-F24C58E1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6FB84CE0-9550-4830-9420-F24C58E14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89BABB-893D-401B-9F40-149C683E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9489BABB-893D-401B-9F40-149C683E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空闲分区表</a:t>
            </a:r>
          </a:p>
        </p:txBody>
      </p:sp>
      <p:sp>
        <p:nvSpPr>
          <p:cNvPr id="23552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将空闲分区登记在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一张表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中，一个分区对应一个表项，每个表项包含有空闲分区号、分区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起始块号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、分区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长度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等主要信息。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5580" name="Group 60"/>
          <p:cNvGrpSpPr>
            <a:grpSpLocks/>
          </p:cNvGrpSpPr>
          <p:nvPr/>
        </p:nvGrpSpPr>
        <p:grpSpPr bwMode="auto">
          <a:xfrm>
            <a:off x="1763713" y="2992438"/>
            <a:ext cx="5180012" cy="2741612"/>
            <a:chOff x="1094" y="2281"/>
            <a:chExt cx="3263" cy="1727"/>
          </a:xfrm>
        </p:grpSpPr>
        <p:grpSp>
          <p:nvGrpSpPr>
            <p:cNvPr id="235525" name="Group 24"/>
            <p:cNvGrpSpPr>
              <a:grpSpLocks noChangeAspect="1"/>
            </p:cNvGrpSpPr>
            <p:nvPr/>
          </p:nvGrpSpPr>
          <p:grpSpPr bwMode="auto">
            <a:xfrm>
              <a:off x="1099" y="2283"/>
              <a:ext cx="1072" cy="345"/>
              <a:chOff x="0" y="0"/>
              <a:chExt cx="590" cy="480"/>
            </a:xfrm>
          </p:grpSpPr>
          <p:sp>
            <p:nvSpPr>
              <p:cNvPr id="235526" name="Rectangle 5"/>
              <p:cNvSpPr>
                <a:spLocks noChangeAspect="1" noChangeArrowheads="1"/>
              </p:cNvSpPr>
              <p:nvPr/>
            </p:nvSpPr>
            <p:spPr bwMode="auto">
              <a:xfrm>
                <a:off x="43" y="0"/>
                <a:ext cx="50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ea typeface="华文细黑" pitchFamily="2" charset="-122"/>
                  </a:rPr>
                  <a:t>空闲分区号</a:t>
                </a:r>
                <a:endParaRPr lang="zh-CN" altLang="en-US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27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59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28" name="Group 26"/>
            <p:cNvGrpSpPr>
              <a:grpSpLocks noChangeAspect="1"/>
            </p:cNvGrpSpPr>
            <p:nvPr/>
          </p:nvGrpSpPr>
          <p:grpSpPr bwMode="auto">
            <a:xfrm>
              <a:off x="2171" y="2283"/>
              <a:ext cx="1203" cy="345"/>
              <a:chOff x="590" y="0"/>
              <a:chExt cx="662" cy="480"/>
            </a:xfrm>
          </p:grpSpPr>
          <p:sp>
            <p:nvSpPr>
              <p:cNvPr id="235529" name="Rectangle 6"/>
              <p:cNvSpPr>
                <a:spLocks noChangeAspect="1" noChangeArrowheads="1"/>
              </p:cNvSpPr>
              <p:nvPr/>
            </p:nvSpPr>
            <p:spPr bwMode="auto">
              <a:xfrm>
                <a:off x="633" y="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dirty="0">
                    <a:ea typeface="华文细黑" pitchFamily="2" charset="-122"/>
                  </a:rPr>
                  <a:t>分区起始块号</a:t>
                </a:r>
                <a:endParaRPr lang="zh-CN" altLang="en-US" dirty="0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 dirty="0">
                  <a:ea typeface="华文细黑" pitchFamily="2" charset="-122"/>
                </a:endParaRPr>
              </a:p>
            </p:txBody>
          </p:sp>
          <p:sp>
            <p:nvSpPr>
              <p:cNvPr id="235530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590" y="0"/>
                <a:ext cx="66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31" name="Group 28"/>
            <p:cNvGrpSpPr>
              <a:grpSpLocks noChangeAspect="1"/>
            </p:cNvGrpSpPr>
            <p:nvPr/>
          </p:nvGrpSpPr>
          <p:grpSpPr bwMode="auto">
            <a:xfrm>
              <a:off x="3374" y="2283"/>
              <a:ext cx="978" cy="345"/>
              <a:chOff x="1252" y="0"/>
              <a:chExt cx="538" cy="480"/>
            </a:xfrm>
          </p:grpSpPr>
          <p:sp>
            <p:nvSpPr>
              <p:cNvPr id="235532" name="Rectangle 7"/>
              <p:cNvSpPr>
                <a:spLocks noChangeAspect="1" noChangeArrowheads="1"/>
              </p:cNvSpPr>
              <p:nvPr/>
            </p:nvSpPr>
            <p:spPr bwMode="auto">
              <a:xfrm>
                <a:off x="1295" y="0"/>
                <a:ext cx="45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ea typeface="华文细黑" pitchFamily="2" charset="-122"/>
                  </a:rPr>
                  <a:t>分区长度</a:t>
                </a:r>
                <a:endParaRPr lang="zh-CN" altLang="en-US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3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252" y="0"/>
                <a:ext cx="53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34" name="Group 30"/>
            <p:cNvGrpSpPr>
              <a:grpSpLocks noChangeAspect="1"/>
            </p:cNvGrpSpPr>
            <p:nvPr/>
          </p:nvGrpSpPr>
          <p:grpSpPr bwMode="auto">
            <a:xfrm>
              <a:off x="1099" y="2628"/>
              <a:ext cx="1072" cy="275"/>
              <a:chOff x="0" y="480"/>
              <a:chExt cx="590" cy="384"/>
            </a:xfrm>
          </p:grpSpPr>
          <p:sp>
            <p:nvSpPr>
              <p:cNvPr id="235535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3" y="480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1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36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0" y="480"/>
                <a:ext cx="5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37" name="Group 32"/>
            <p:cNvGrpSpPr>
              <a:grpSpLocks noChangeAspect="1"/>
            </p:cNvGrpSpPr>
            <p:nvPr/>
          </p:nvGrpSpPr>
          <p:grpSpPr bwMode="auto">
            <a:xfrm>
              <a:off x="2171" y="2628"/>
              <a:ext cx="1203" cy="275"/>
              <a:chOff x="590" y="480"/>
              <a:chExt cx="662" cy="384"/>
            </a:xfrm>
          </p:grpSpPr>
          <p:sp>
            <p:nvSpPr>
              <p:cNvPr id="235538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33" y="48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0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39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590" y="480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40" name="Group 34"/>
            <p:cNvGrpSpPr>
              <a:grpSpLocks noChangeAspect="1"/>
            </p:cNvGrpSpPr>
            <p:nvPr/>
          </p:nvGrpSpPr>
          <p:grpSpPr bwMode="auto">
            <a:xfrm>
              <a:off x="3374" y="2628"/>
              <a:ext cx="978" cy="275"/>
              <a:chOff x="1252" y="480"/>
              <a:chExt cx="538" cy="384"/>
            </a:xfrm>
          </p:grpSpPr>
          <p:sp>
            <p:nvSpPr>
              <p:cNvPr id="235541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1295" y="480"/>
                <a:ext cx="4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1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42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252" y="480"/>
                <a:ext cx="53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43" name="Group 36"/>
            <p:cNvGrpSpPr>
              <a:grpSpLocks noChangeAspect="1"/>
            </p:cNvGrpSpPr>
            <p:nvPr/>
          </p:nvGrpSpPr>
          <p:grpSpPr bwMode="auto">
            <a:xfrm>
              <a:off x="1099" y="2903"/>
              <a:ext cx="1072" cy="276"/>
              <a:chOff x="0" y="864"/>
              <a:chExt cx="590" cy="384"/>
            </a:xfrm>
          </p:grpSpPr>
          <p:sp>
            <p:nvSpPr>
              <p:cNvPr id="235544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3" y="864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2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4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0" y="864"/>
                <a:ext cx="5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46" name="Group 38"/>
            <p:cNvGrpSpPr>
              <a:grpSpLocks noChangeAspect="1"/>
            </p:cNvGrpSpPr>
            <p:nvPr/>
          </p:nvGrpSpPr>
          <p:grpSpPr bwMode="auto">
            <a:xfrm>
              <a:off x="2171" y="2903"/>
              <a:ext cx="1203" cy="276"/>
              <a:chOff x="590" y="864"/>
              <a:chExt cx="662" cy="384"/>
            </a:xfrm>
          </p:grpSpPr>
          <p:sp>
            <p:nvSpPr>
              <p:cNvPr id="235547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633" y="86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5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48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590" y="864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49" name="Group 40"/>
            <p:cNvGrpSpPr>
              <a:grpSpLocks noChangeAspect="1"/>
            </p:cNvGrpSpPr>
            <p:nvPr/>
          </p:nvGrpSpPr>
          <p:grpSpPr bwMode="auto">
            <a:xfrm>
              <a:off x="3374" y="2903"/>
              <a:ext cx="978" cy="276"/>
              <a:chOff x="1252" y="864"/>
              <a:chExt cx="538" cy="384"/>
            </a:xfrm>
          </p:grpSpPr>
          <p:sp>
            <p:nvSpPr>
              <p:cNvPr id="23555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295" y="864"/>
                <a:ext cx="4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4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51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252" y="864"/>
                <a:ext cx="53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52" name="Group 42"/>
            <p:cNvGrpSpPr>
              <a:grpSpLocks noChangeAspect="1"/>
            </p:cNvGrpSpPr>
            <p:nvPr/>
          </p:nvGrpSpPr>
          <p:grpSpPr bwMode="auto">
            <a:xfrm>
              <a:off x="1099" y="3179"/>
              <a:ext cx="1072" cy="275"/>
              <a:chOff x="0" y="1248"/>
              <a:chExt cx="590" cy="384"/>
            </a:xfrm>
          </p:grpSpPr>
          <p:sp>
            <p:nvSpPr>
              <p:cNvPr id="235553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43" y="1248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3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54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0" y="1248"/>
                <a:ext cx="5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55" name="Group 44"/>
            <p:cNvGrpSpPr>
              <a:grpSpLocks noChangeAspect="1"/>
            </p:cNvGrpSpPr>
            <p:nvPr/>
          </p:nvGrpSpPr>
          <p:grpSpPr bwMode="auto">
            <a:xfrm>
              <a:off x="2171" y="3179"/>
              <a:ext cx="1203" cy="275"/>
              <a:chOff x="590" y="1248"/>
              <a:chExt cx="662" cy="384"/>
            </a:xfrm>
          </p:grpSpPr>
          <p:sp>
            <p:nvSpPr>
              <p:cNvPr id="235556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633" y="124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18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57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590" y="1248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58" name="Group 46"/>
            <p:cNvGrpSpPr>
              <a:grpSpLocks noChangeAspect="1"/>
            </p:cNvGrpSpPr>
            <p:nvPr/>
          </p:nvGrpSpPr>
          <p:grpSpPr bwMode="auto">
            <a:xfrm>
              <a:off x="3374" y="3179"/>
              <a:ext cx="978" cy="275"/>
              <a:chOff x="1252" y="1248"/>
              <a:chExt cx="538" cy="384"/>
            </a:xfrm>
          </p:grpSpPr>
          <p:sp>
            <p:nvSpPr>
              <p:cNvPr id="23555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295" y="1248"/>
                <a:ext cx="4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2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60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252" y="1248"/>
                <a:ext cx="53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61" name="Group 48"/>
            <p:cNvGrpSpPr>
              <a:grpSpLocks noChangeAspect="1"/>
            </p:cNvGrpSpPr>
            <p:nvPr/>
          </p:nvGrpSpPr>
          <p:grpSpPr bwMode="auto">
            <a:xfrm>
              <a:off x="1099" y="3454"/>
              <a:ext cx="1072" cy="276"/>
              <a:chOff x="0" y="1632"/>
              <a:chExt cx="590" cy="384"/>
            </a:xfrm>
          </p:grpSpPr>
          <p:sp>
            <p:nvSpPr>
              <p:cNvPr id="235562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43" y="1632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4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63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0" y="1632"/>
                <a:ext cx="5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64" name="Group 50"/>
            <p:cNvGrpSpPr>
              <a:grpSpLocks noChangeAspect="1"/>
            </p:cNvGrpSpPr>
            <p:nvPr/>
          </p:nvGrpSpPr>
          <p:grpSpPr bwMode="auto">
            <a:xfrm>
              <a:off x="2171" y="3454"/>
              <a:ext cx="1203" cy="276"/>
              <a:chOff x="590" y="1632"/>
              <a:chExt cx="662" cy="384"/>
            </a:xfrm>
          </p:grpSpPr>
          <p:sp>
            <p:nvSpPr>
              <p:cNvPr id="235565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633" y="163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24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66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590" y="1632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67" name="Group 52"/>
            <p:cNvGrpSpPr>
              <a:grpSpLocks noChangeAspect="1"/>
            </p:cNvGrpSpPr>
            <p:nvPr/>
          </p:nvGrpSpPr>
          <p:grpSpPr bwMode="auto">
            <a:xfrm>
              <a:off x="3374" y="3454"/>
              <a:ext cx="978" cy="276"/>
              <a:chOff x="1252" y="1632"/>
              <a:chExt cx="538" cy="384"/>
            </a:xfrm>
          </p:grpSpPr>
          <p:sp>
            <p:nvSpPr>
              <p:cNvPr id="235568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295" y="1632"/>
                <a:ext cx="4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7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69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252" y="1632"/>
                <a:ext cx="53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70" name="Group 54"/>
            <p:cNvGrpSpPr>
              <a:grpSpLocks noChangeAspect="1"/>
            </p:cNvGrpSpPr>
            <p:nvPr/>
          </p:nvGrpSpPr>
          <p:grpSpPr bwMode="auto">
            <a:xfrm>
              <a:off x="1099" y="3730"/>
              <a:ext cx="1072" cy="276"/>
              <a:chOff x="0" y="2016"/>
              <a:chExt cx="590" cy="384"/>
            </a:xfrm>
          </p:grpSpPr>
          <p:sp>
            <p:nvSpPr>
              <p:cNvPr id="23557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3" y="2016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…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7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0" y="2016"/>
                <a:ext cx="5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73" name="Group 56"/>
            <p:cNvGrpSpPr>
              <a:grpSpLocks noChangeAspect="1"/>
            </p:cNvGrpSpPr>
            <p:nvPr/>
          </p:nvGrpSpPr>
          <p:grpSpPr bwMode="auto">
            <a:xfrm>
              <a:off x="2171" y="3730"/>
              <a:ext cx="1203" cy="276"/>
              <a:chOff x="590" y="2016"/>
              <a:chExt cx="662" cy="384"/>
            </a:xfrm>
          </p:grpSpPr>
          <p:sp>
            <p:nvSpPr>
              <p:cNvPr id="235574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633" y="201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…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7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590" y="2016"/>
                <a:ext cx="66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grpSp>
          <p:nvGrpSpPr>
            <p:cNvPr id="235576" name="Group 58"/>
            <p:cNvGrpSpPr>
              <a:grpSpLocks noChangeAspect="1"/>
            </p:cNvGrpSpPr>
            <p:nvPr/>
          </p:nvGrpSpPr>
          <p:grpSpPr bwMode="auto">
            <a:xfrm>
              <a:off x="3374" y="3730"/>
              <a:ext cx="978" cy="276"/>
              <a:chOff x="1252" y="2016"/>
              <a:chExt cx="538" cy="384"/>
            </a:xfrm>
          </p:grpSpPr>
          <p:sp>
            <p:nvSpPr>
              <p:cNvPr id="235577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295" y="2016"/>
                <a:ext cx="4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ea typeface="华文细黑" pitchFamily="2" charset="-122"/>
                  </a:rPr>
                  <a:t>…</a:t>
                </a:r>
                <a:endParaRPr lang="en-US" altLang="zh-CN">
                  <a:ea typeface="华文细黑" pitchFamily="2" charset="-122"/>
                  <a:cs typeface="Times New Roman" pitchFamily="18" charset="0"/>
                </a:endParaRPr>
              </a:p>
              <a:p>
                <a:pPr algn="ctr" eaLnBrk="0" hangingPunct="0"/>
                <a:endParaRPr lang="en-US" altLang="zh-CN">
                  <a:ea typeface="华文细黑" pitchFamily="2" charset="-122"/>
                </a:endParaRPr>
              </a:p>
            </p:txBody>
          </p:sp>
          <p:sp>
            <p:nvSpPr>
              <p:cNvPr id="23557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1252" y="2016"/>
                <a:ext cx="53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>
                  <a:ea typeface="华文细黑" pitchFamily="2" charset="-122"/>
                </a:endParaRPr>
              </a:p>
            </p:txBody>
          </p:sp>
        </p:grpSp>
        <p:sp>
          <p:nvSpPr>
            <p:cNvPr id="235579" name="Rectangle 60"/>
            <p:cNvSpPr>
              <a:spLocks noChangeAspect="1" noChangeArrowheads="1"/>
            </p:cNvSpPr>
            <p:nvPr/>
          </p:nvSpPr>
          <p:spPr bwMode="auto">
            <a:xfrm>
              <a:off x="1094" y="2281"/>
              <a:ext cx="3263" cy="172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43363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按文件的访问控制属性分类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只读文件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允许所有者或授权用户对文件进行读，但不允许写。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读写文件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允许所有者或授权用户对文件进行读写。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执行文件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允许授权用户调用执行，但不允许对它进行读写。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不保护文件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不加任何访问限制的文件。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空闲分区表</a:t>
            </a:r>
          </a:p>
        </p:txBody>
      </p:sp>
      <p:sp>
        <p:nvSpPr>
          <p:cNvPr id="23654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特点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实现简单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主要适用于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连续分配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en-US" altLang="zh-CN" sz="2400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为文件分配连续的存储空间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将各空闲分区按照长度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进行排列，能很快找到需要大小的空闲分区。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当存储空间中的空闲分区分布较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分散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数量较多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时，空闲分区表将会很大。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一个很大的空闲分区表一次性全部装入内存，则需要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很大的内存空间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，而且会降低空闲分区表的检索速度。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空闲分区链表</a:t>
            </a:r>
          </a:p>
        </p:txBody>
      </p:sp>
      <p:sp>
        <p:nvSpPr>
          <p:cNvPr id="23859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通过指针将各个空闲分区连接起来，并记载各空闲分区大小。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8630" name="Group 5"/>
          <p:cNvGrpSpPr>
            <a:grpSpLocks noChangeAspect="1"/>
          </p:cNvGrpSpPr>
          <p:nvPr/>
        </p:nvGrpSpPr>
        <p:grpSpPr bwMode="auto">
          <a:xfrm>
            <a:off x="503238" y="3068638"/>
            <a:ext cx="7956550" cy="1543050"/>
            <a:chOff x="1980" y="6432"/>
            <a:chExt cx="7920" cy="1092"/>
          </a:xfrm>
        </p:grpSpPr>
        <p:grpSp>
          <p:nvGrpSpPr>
            <p:cNvPr id="238631" name="Group 7"/>
            <p:cNvGrpSpPr>
              <a:grpSpLocks noChangeAspect="1"/>
            </p:cNvGrpSpPr>
            <p:nvPr/>
          </p:nvGrpSpPr>
          <p:grpSpPr bwMode="auto">
            <a:xfrm>
              <a:off x="2160" y="7209"/>
              <a:ext cx="7740" cy="315"/>
              <a:chOff x="1800" y="7053"/>
              <a:chExt cx="7740" cy="315"/>
            </a:xfrm>
          </p:grpSpPr>
          <p:grpSp>
            <p:nvGrpSpPr>
              <p:cNvPr id="238632" name="Group 8"/>
              <p:cNvGrpSpPr>
                <a:grpSpLocks noChangeAspect="1"/>
              </p:cNvGrpSpPr>
              <p:nvPr/>
            </p:nvGrpSpPr>
            <p:grpSpPr bwMode="auto">
              <a:xfrm>
                <a:off x="8460" y="7056"/>
                <a:ext cx="1080" cy="312"/>
                <a:chOff x="2880" y="6588"/>
                <a:chExt cx="1080" cy="312"/>
              </a:xfrm>
            </p:grpSpPr>
            <p:sp>
              <p:nvSpPr>
                <p:cNvPr id="238633" name="Text Box 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880" y="6588"/>
                  <a:ext cx="36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38634" name="Text Box 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40" y="6588"/>
                  <a:ext cx="36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38635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00" y="6588"/>
                  <a:ext cx="36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∧</a:t>
                  </a:r>
                </a:p>
              </p:txBody>
            </p:sp>
          </p:grpSp>
          <p:grpSp>
            <p:nvGrpSpPr>
              <p:cNvPr id="238636" name="Group 12"/>
              <p:cNvGrpSpPr>
                <a:grpSpLocks noChangeAspect="1"/>
              </p:cNvGrpSpPr>
              <p:nvPr/>
            </p:nvGrpSpPr>
            <p:grpSpPr bwMode="auto">
              <a:xfrm>
                <a:off x="1800" y="7053"/>
                <a:ext cx="6120" cy="315"/>
                <a:chOff x="2880" y="6588"/>
                <a:chExt cx="6120" cy="315"/>
              </a:xfrm>
            </p:grpSpPr>
            <p:grpSp>
              <p:nvGrpSpPr>
                <p:cNvPr id="238637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2880" y="6588"/>
                  <a:ext cx="1080" cy="312"/>
                  <a:chOff x="2880" y="6588"/>
                  <a:chExt cx="1080" cy="312"/>
                </a:xfrm>
              </p:grpSpPr>
              <p:sp>
                <p:nvSpPr>
                  <p:cNvPr id="238638" name="Text Box 1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238639" name="Text Box 1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38640" name="Text Box 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endParaRPr lang="zh-CN" altLang="zh-CN" sz="2400">
                      <a:ea typeface="华文细黑" pitchFamily="2" charset="-122"/>
                    </a:endParaRPr>
                  </a:p>
                </p:txBody>
              </p:sp>
            </p:grpSp>
            <p:grpSp>
              <p:nvGrpSpPr>
                <p:cNvPr id="238641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4320" y="6588"/>
                  <a:ext cx="1080" cy="312"/>
                  <a:chOff x="2880" y="6588"/>
                  <a:chExt cx="1080" cy="312"/>
                </a:xfrm>
              </p:grpSpPr>
              <p:sp>
                <p:nvSpPr>
                  <p:cNvPr id="238642" name="Text Box 1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5</a:t>
                    </a:r>
                  </a:p>
                </p:txBody>
              </p:sp>
              <p:sp>
                <p:nvSpPr>
                  <p:cNvPr id="238643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238644" name="Text Box 2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endParaRPr lang="zh-CN" altLang="zh-CN" sz="2400">
                      <a:ea typeface="华文细黑" pitchFamily="2" charset="-122"/>
                    </a:endParaRPr>
                  </a:p>
                </p:txBody>
              </p:sp>
            </p:grpSp>
            <p:grpSp>
              <p:nvGrpSpPr>
                <p:cNvPr id="238645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5760" y="6588"/>
                  <a:ext cx="1080" cy="312"/>
                  <a:chOff x="2880" y="6588"/>
                  <a:chExt cx="1080" cy="312"/>
                </a:xfrm>
              </p:grpSpPr>
              <p:sp>
                <p:nvSpPr>
                  <p:cNvPr id="238646" name="Text Box 2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18</a:t>
                    </a:r>
                  </a:p>
                </p:txBody>
              </p:sp>
              <p:sp>
                <p:nvSpPr>
                  <p:cNvPr id="238647" name="Text Box 2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38648" name="Text Box 2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endParaRPr lang="zh-CN" altLang="zh-CN" sz="2400">
                      <a:ea typeface="华文细黑" pitchFamily="2" charset="-122"/>
                    </a:endParaRPr>
                  </a:p>
                </p:txBody>
              </p:sp>
            </p:grpSp>
            <p:grpSp>
              <p:nvGrpSpPr>
                <p:cNvPr id="238649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7200" y="6588"/>
                  <a:ext cx="1080" cy="312"/>
                  <a:chOff x="2880" y="6588"/>
                  <a:chExt cx="1080" cy="312"/>
                </a:xfrm>
              </p:grpSpPr>
              <p:sp>
                <p:nvSpPr>
                  <p:cNvPr id="238650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88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24</a:t>
                    </a:r>
                  </a:p>
                </p:txBody>
              </p:sp>
              <p:sp>
                <p:nvSpPr>
                  <p:cNvPr id="238651" name="Text Box 2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400">
                        <a:ea typeface="华文细黑" pitchFamily="2" charset="-122"/>
                      </a:rPr>
                      <a:t>7</a:t>
                    </a:r>
                  </a:p>
                </p:txBody>
              </p:sp>
              <p:sp>
                <p:nvSpPr>
                  <p:cNvPr id="238652" name="Text Box 2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6588"/>
                    <a:ext cx="360" cy="31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/>
                    <a:endParaRPr lang="zh-CN" altLang="zh-CN" sz="2400">
                      <a:ea typeface="华文细黑" pitchFamily="2" charset="-122"/>
                    </a:endParaRPr>
                  </a:p>
                </p:txBody>
              </p:sp>
            </p:grpSp>
            <p:sp>
              <p:nvSpPr>
                <p:cNvPr id="238653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674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54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5220" y="674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5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6660" y="674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56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8100" y="674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57" name="Text Box 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640" y="6591"/>
                  <a:ext cx="36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ea typeface="华文细黑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238658" name="Line 34"/>
              <p:cNvSpPr>
                <a:spLocks noChangeAspect="1" noChangeShapeType="1"/>
              </p:cNvSpPr>
              <p:nvPr/>
            </p:nvSpPr>
            <p:spPr bwMode="auto">
              <a:xfrm>
                <a:off x="8100" y="721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8659" name="Text Box 35"/>
            <p:cNvSpPr txBox="1">
              <a:spLocks noChangeAspect="1" noChangeArrowheads="1"/>
            </p:cNvSpPr>
            <p:nvPr/>
          </p:nvSpPr>
          <p:spPr bwMode="auto">
            <a:xfrm>
              <a:off x="1980" y="6432"/>
              <a:ext cx="90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ea typeface="华文细黑" pitchFamily="2" charset="-122"/>
                </a:rPr>
                <a:t>head</a:t>
              </a:r>
            </a:p>
          </p:txBody>
        </p:sp>
        <p:sp>
          <p:nvSpPr>
            <p:cNvPr id="238660" name="Line 36"/>
            <p:cNvSpPr>
              <a:spLocks noChangeAspect="1" noChangeShapeType="1"/>
            </p:cNvSpPr>
            <p:nvPr/>
          </p:nvSpPr>
          <p:spPr bwMode="auto">
            <a:xfrm>
              <a:off x="2340" y="690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36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空闲分区链表</a:t>
            </a:r>
          </a:p>
        </p:txBody>
      </p:sp>
      <p:sp>
        <p:nvSpPr>
          <p:cNvPr id="23757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特点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当使用一段时间以后，可能会使空闲分区链表中包含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太多小分区</a:t>
            </a:r>
            <a:r>
              <a:rPr lang="en-US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使文件分配到的存储空间过分分散。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许多离散小分区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组成的文件时，将回收的小分区链接到空闲分区链表中需要很长时间。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若一个文件申请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存储空间，则需要花费较长的时间查找相邻的空闲分区。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</a:t>
            </a:r>
          </a:p>
        </p:txBody>
      </p:sp>
      <p:sp>
        <p:nvSpPr>
          <p:cNvPr id="23961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为空闲分区建立索引表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可以基于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空闲存储块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建立索引，也可以基于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可变分区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建立索引。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9676" name="Group 60"/>
          <p:cNvGrpSpPr>
            <a:grpSpLocks/>
          </p:cNvGrpSpPr>
          <p:nvPr/>
        </p:nvGrpSpPr>
        <p:grpSpPr bwMode="auto">
          <a:xfrm>
            <a:off x="1979613" y="2779713"/>
            <a:ext cx="5184775" cy="3097212"/>
            <a:chOff x="864" y="1632"/>
            <a:chExt cx="4291" cy="2350"/>
          </a:xfrm>
        </p:grpSpPr>
        <p:grpSp>
          <p:nvGrpSpPr>
            <p:cNvPr id="239677" name="Group 7"/>
            <p:cNvGrpSpPr>
              <a:grpSpLocks noChangeAspect="1"/>
            </p:cNvGrpSpPr>
            <p:nvPr/>
          </p:nvGrpSpPr>
          <p:grpSpPr bwMode="auto">
            <a:xfrm>
              <a:off x="2897" y="1632"/>
              <a:ext cx="2258" cy="2350"/>
              <a:chOff x="2880" y="6432"/>
              <a:chExt cx="3600" cy="3744"/>
            </a:xfrm>
          </p:grpSpPr>
          <p:sp>
            <p:nvSpPr>
              <p:cNvPr id="23967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360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7</a:t>
                </a:r>
              </a:p>
            </p:txBody>
          </p:sp>
          <p:sp>
            <p:nvSpPr>
              <p:cNvPr id="239679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414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8</a:t>
                </a:r>
              </a:p>
            </p:txBody>
          </p:sp>
          <p:sp>
            <p:nvSpPr>
              <p:cNvPr id="239680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4680" y="7683"/>
                <a:ext cx="18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9</a:t>
                </a:r>
              </a:p>
            </p:txBody>
          </p:sp>
          <p:sp>
            <p:nvSpPr>
              <p:cNvPr id="239681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5220" y="7680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10</a:t>
                </a:r>
              </a:p>
            </p:txBody>
          </p:sp>
          <p:sp>
            <p:nvSpPr>
              <p:cNvPr id="239682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5760" y="7680"/>
                <a:ext cx="36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ea typeface="华文细黑" pitchFamily="2" charset="-122"/>
                  </a:rPr>
                  <a:t>11</a:t>
                </a:r>
              </a:p>
            </p:txBody>
          </p:sp>
          <p:grpSp>
            <p:nvGrpSpPr>
              <p:cNvPr id="239683" name="Group 13"/>
              <p:cNvGrpSpPr>
                <a:grpSpLocks noChangeAspect="1"/>
              </p:cNvGrpSpPr>
              <p:nvPr/>
            </p:nvGrpSpPr>
            <p:grpSpPr bwMode="auto">
              <a:xfrm>
                <a:off x="2880" y="6432"/>
                <a:ext cx="3600" cy="3744"/>
                <a:chOff x="2880" y="6432"/>
                <a:chExt cx="3600" cy="3744"/>
              </a:xfrm>
            </p:grpSpPr>
            <p:sp>
              <p:nvSpPr>
                <p:cNvPr id="23968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6432"/>
                  <a:ext cx="3600" cy="624"/>
                </a:xfrm>
                <a:prstGeom prst="ellipse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00">
                    <a:ea typeface="华文细黑" pitchFamily="2" charset="-122"/>
                  </a:endParaRPr>
                </a:p>
              </p:txBody>
            </p:sp>
            <p:sp>
              <p:nvSpPr>
                <p:cNvPr id="239685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880" y="674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686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6480" y="674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687" name="Freeform 17"/>
                <p:cNvSpPr>
                  <a:spLocks noChangeAspect="1"/>
                </p:cNvSpPr>
                <p:nvPr/>
              </p:nvSpPr>
              <p:spPr bwMode="auto">
                <a:xfrm>
                  <a:off x="2880" y="9864"/>
                  <a:ext cx="3600" cy="312"/>
                </a:xfrm>
                <a:custGeom>
                  <a:avLst/>
                  <a:gdLst>
                    <a:gd name="T0" fmla="*/ 0 w 3420"/>
                    <a:gd name="T1" fmla="*/ 0 h 156"/>
                    <a:gd name="T2" fmla="*/ 1795 w 3420"/>
                    <a:gd name="T3" fmla="*/ 624 h 156"/>
                    <a:gd name="T4" fmla="*/ 3789 w 3420"/>
                    <a:gd name="T5" fmla="*/ 0 h 156"/>
                    <a:gd name="T6" fmla="*/ 0 60000 65536"/>
                    <a:gd name="T7" fmla="*/ 0 60000 65536"/>
                    <a:gd name="T8" fmla="*/ 0 60000 65536"/>
                    <a:gd name="T9" fmla="*/ 0 w 3420"/>
                    <a:gd name="T10" fmla="*/ 0 h 156"/>
                    <a:gd name="T11" fmla="*/ 3420 w 3420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0" h="156">
                      <a:moveTo>
                        <a:pt x="0" y="0"/>
                      </a:moveTo>
                      <a:cubicBezTo>
                        <a:pt x="525" y="78"/>
                        <a:pt x="1050" y="156"/>
                        <a:pt x="1620" y="156"/>
                      </a:cubicBezTo>
                      <a:cubicBezTo>
                        <a:pt x="2190" y="156"/>
                        <a:pt x="2805" y="78"/>
                        <a:pt x="342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9688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3240" y="9240"/>
                  <a:ext cx="3060" cy="156"/>
                  <a:chOff x="3240" y="9240"/>
                  <a:chExt cx="3060" cy="156"/>
                </a:xfrm>
              </p:grpSpPr>
              <p:sp>
                <p:nvSpPr>
                  <p:cNvPr id="239689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690" name="Text Box 2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691" name="Text Box 2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692" name="Text Box 2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693" name="Text Box 2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694" name="Text Box 2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9240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</p:grpSp>
            <p:grpSp>
              <p:nvGrpSpPr>
                <p:cNvPr id="239695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3060" y="9084"/>
                  <a:ext cx="3060" cy="309"/>
                  <a:chOff x="3060" y="8148"/>
                  <a:chExt cx="3060" cy="309"/>
                </a:xfrm>
              </p:grpSpPr>
              <p:sp>
                <p:nvSpPr>
                  <p:cNvPr id="239696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24</a:t>
                    </a:r>
                  </a:p>
                </p:txBody>
              </p:sp>
              <p:sp>
                <p:nvSpPr>
                  <p:cNvPr id="239697" name="Text Box 2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0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25</a:t>
                    </a:r>
                  </a:p>
                </p:txBody>
              </p:sp>
              <p:sp>
                <p:nvSpPr>
                  <p:cNvPr id="239698" name="Text Box 2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26</a:t>
                    </a:r>
                  </a:p>
                </p:txBody>
              </p:sp>
              <p:sp>
                <p:nvSpPr>
                  <p:cNvPr id="239699" name="Text Box 2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27</a:t>
                    </a:r>
                  </a:p>
                </p:txBody>
              </p:sp>
              <p:sp>
                <p:nvSpPr>
                  <p:cNvPr id="239700" name="Text Box 3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22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28</a:t>
                    </a:r>
                  </a:p>
                </p:txBody>
              </p:sp>
              <p:sp>
                <p:nvSpPr>
                  <p:cNvPr id="239701" name="Text Box 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760" y="8148"/>
                    <a:ext cx="36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29</a:t>
                    </a:r>
                  </a:p>
                </p:txBody>
              </p:sp>
            </p:grpSp>
            <p:grpSp>
              <p:nvGrpSpPr>
                <p:cNvPr id="239702" name="Group 32"/>
                <p:cNvGrpSpPr>
                  <a:grpSpLocks noChangeAspect="1"/>
                </p:cNvGrpSpPr>
                <p:nvPr/>
              </p:nvGrpSpPr>
              <p:grpSpPr bwMode="auto">
                <a:xfrm>
                  <a:off x="3060" y="7059"/>
                  <a:ext cx="3240" cy="465"/>
                  <a:chOff x="3060" y="7059"/>
                  <a:chExt cx="3240" cy="465"/>
                </a:xfrm>
              </p:grpSpPr>
              <p:grpSp>
                <p:nvGrpSpPr>
                  <p:cNvPr id="239703" name="Group 3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7212"/>
                    <a:ext cx="2880" cy="309"/>
                    <a:chOff x="2880" y="7212"/>
                    <a:chExt cx="2880" cy="309"/>
                  </a:xfrm>
                </p:grpSpPr>
                <p:sp>
                  <p:nvSpPr>
                    <p:cNvPr id="239704" name="Text Box 3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288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239705" name="Text Box 3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42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239706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96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39707" name="Text Box 3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50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239708" name="Text Box 3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04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39709" name="Text Box 3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580" y="7212"/>
                      <a:ext cx="18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39710" name="Group 4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7368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39711" name="Text Box 4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12" name="Text Box 4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13" name="Text Box 4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14" name="Text Box 4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15" name="Text Box 4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16" name="Text Box 4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</p:grpSp>
              <p:grpSp>
                <p:nvGrpSpPr>
                  <p:cNvPr id="239717" name="Group 4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80" y="7368"/>
                    <a:ext cx="1980" cy="156"/>
                    <a:chOff x="3780" y="7368"/>
                    <a:chExt cx="1980" cy="156"/>
                  </a:xfrm>
                </p:grpSpPr>
                <p:sp>
                  <p:nvSpPr>
                    <p:cNvPr id="239718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19" name="Line 4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0" name="Line 5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32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1" name="Line 5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50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2" name="Line 52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86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3" name="Line 5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4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4" name="Line 5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40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25" name="Line 5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580" y="736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9726" name="Text Box 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7059"/>
                    <a:ext cx="72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FILE1</a:t>
                    </a:r>
                  </a:p>
                </p:txBody>
              </p:sp>
            </p:grpSp>
            <p:grpSp>
              <p:nvGrpSpPr>
                <p:cNvPr id="239727" name="Group 57"/>
                <p:cNvGrpSpPr>
                  <a:grpSpLocks noChangeAspect="1"/>
                </p:cNvGrpSpPr>
                <p:nvPr/>
              </p:nvGrpSpPr>
              <p:grpSpPr bwMode="auto">
                <a:xfrm>
                  <a:off x="3060" y="7527"/>
                  <a:ext cx="3240" cy="933"/>
                  <a:chOff x="3060" y="7527"/>
                  <a:chExt cx="3240" cy="933"/>
                </a:xfrm>
              </p:grpSpPr>
              <p:sp>
                <p:nvSpPr>
                  <p:cNvPr id="239728" name="Text Box 5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060" y="7683"/>
                    <a:ext cx="18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6</a:t>
                    </a:r>
                  </a:p>
                </p:txBody>
              </p:sp>
              <p:grpSp>
                <p:nvGrpSpPr>
                  <p:cNvPr id="239729" name="Group 5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8148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39730" name="Text Box 6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12</a:t>
                      </a:r>
                    </a:p>
                  </p:txBody>
                </p:sp>
                <p:sp>
                  <p:nvSpPr>
                    <p:cNvPr id="239731" name="Text Box 6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13</a:t>
                      </a:r>
                    </a:p>
                  </p:txBody>
                </p:sp>
                <p:sp>
                  <p:nvSpPr>
                    <p:cNvPr id="239732" name="Text Box 6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14</a:t>
                      </a:r>
                    </a:p>
                  </p:txBody>
                </p:sp>
                <p:sp>
                  <p:nvSpPr>
                    <p:cNvPr id="239733" name="Text Box 6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15</a:t>
                      </a:r>
                    </a:p>
                  </p:txBody>
                </p:sp>
                <p:sp>
                  <p:nvSpPr>
                    <p:cNvPr id="239734" name="Text Box 6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16</a:t>
                      </a:r>
                    </a:p>
                  </p:txBody>
                </p:sp>
                <p:sp>
                  <p:nvSpPr>
                    <p:cNvPr id="239735" name="Text Box 6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17</a:t>
                      </a:r>
                    </a:p>
                  </p:txBody>
                </p:sp>
              </p:grpSp>
              <p:grpSp>
                <p:nvGrpSpPr>
                  <p:cNvPr id="239736" name="Group 6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8304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39737" name="Text Box 6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38" name="Text Box 6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39" name="Text Box 6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40" name="Text Box 7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41" name="Text Box 7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42" name="Text Box 7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39743" name="Text Box 7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4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4" name="Text Box 7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5" name="Text Box 7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0" y="7836"/>
                    <a:ext cx="360" cy="15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6" name="Text Box 7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6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7" name="Text Box 7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8" name="Text Box 7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940" y="7839"/>
                    <a:ext cx="360" cy="156"/>
                  </a:xfrm>
                  <a:prstGeom prst="rect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endParaRPr lang="zh-CN" altLang="zh-CN" sz="1000">
                      <a:ea typeface="华文细黑" pitchFamily="2" charset="-122"/>
                    </a:endParaRPr>
                  </a:p>
                </p:txBody>
              </p:sp>
              <p:sp>
                <p:nvSpPr>
                  <p:cNvPr id="239749" name="Text Box 7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5400" y="7527"/>
                    <a:ext cx="72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FILE2</a:t>
                    </a:r>
                  </a:p>
                </p:txBody>
              </p:sp>
            </p:grpSp>
            <p:grpSp>
              <p:nvGrpSpPr>
                <p:cNvPr id="239750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3060" y="8460"/>
                  <a:ext cx="3240" cy="468"/>
                  <a:chOff x="3060" y="8460"/>
                  <a:chExt cx="3240" cy="468"/>
                </a:xfrm>
              </p:grpSpPr>
              <p:grpSp>
                <p:nvGrpSpPr>
                  <p:cNvPr id="239751" name="Group 8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8616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39752" name="Text Box 8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18</a:t>
                      </a:r>
                    </a:p>
                  </p:txBody>
                </p:sp>
                <p:sp>
                  <p:nvSpPr>
                    <p:cNvPr id="239753" name="Text Box 8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19</a:t>
                      </a:r>
                    </a:p>
                  </p:txBody>
                </p:sp>
                <p:sp>
                  <p:nvSpPr>
                    <p:cNvPr id="239754" name="Text Box 8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20</a:t>
                      </a:r>
                    </a:p>
                  </p:txBody>
                </p:sp>
                <p:sp>
                  <p:nvSpPr>
                    <p:cNvPr id="239755" name="Text Box 8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21</a:t>
                      </a:r>
                    </a:p>
                  </p:txBody>
                </p:sp>
                <p:sp>
                  <p:nvSpPr>
                    <p:cNvPr id="239756" name="Text Box 8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22</a:t>
                      </a:r>
                    </a:p>
                  </p:txBody>
                </p:sp>
                <p:sp>
                  <p:nvSpPr>
                    <p:cNvPr id="239757" name="Text Box 8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23</a:t>
                      </a:r>
                    </a:p>
                  </p:txBody>
                </p:sp>
              </p:grpSp>
              <p:grpSp>
                <p:nvGrpSpPr>
                  <p:cNvPr id="239758" name="Group 8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8772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39759" name="Text Box 8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60" name="Text Box 9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61" name="Text Box 9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62" name="Text Box 9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63" name="Text Box 9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64" name="Text Box 9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39765" name="Text Box 9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00" y="8460"/>
                    <a:ext cx="72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FILE3</a:t>
                    </a:r>
                  </a:p>
                </p:txBody>
              </p:sp>
              <p:grpSp>
                <p:nvGrpSpPr>
                  <p:cNvPr id="239766" name="Group 9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86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39767" name="Line 9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68" name="Line 9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769" name="Group 9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39770" name="Line 10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71" name="Line 10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772" name="Group 10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0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39773" name="Line 10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74" name="Line 10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775" name="Group 10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940" y="8772"/>
                    <a:ext cx="360" cy="156"/>
                    <a:chOff x="4320" y="8772"/>
                    <a:chExt cx="360" cy="156"/>
                  </a:xfrm>
                </p:grpSpPr>
                <p:sp>
                  <p:nvSpPr>
                    <p:cNvPr id="239776" name="Line 10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77" name="Line 10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8772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39778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3060" y="9396"/>
                  <a:ext cx="3240" cy="624"/>
                  <a:chOff x="3060" y="9396"/>
                  <a:chExt cx="3240" cy="624"/>
                </a:xfrm>
              </p:grpSpPr>
              <p:grpSp>
                <p:nvGrpSpPr>
                  <p:cNvPr id="239779" name="Group 10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60" y="9552"/>
                    <a:ext cx="3060" cy="309"/>
                    <a:chOff x="3060" y="8148"/>
                    <a:chExt cx="3060" cy="309"/>
                  </a:xfrm>
                </p:grpSpPr>
                <p:sp>
                  <p:nvSpPr>
                    <p:cNvPr id="239780" name="Text Box 11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0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30</a:t>
                      </a:r>
                    </a:p>
                  </p:txBody>
                </p:sp>
                <p:sp>
                  <p:nvSpPr>
                    <p:cNvPr id="239781" name="Text Box 11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60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31</a:t>
                      </a:r>
                    </a:p>
                  </p:txBody>
                </p:sp>
                <p:sp>
                  <p:nvSpPr>
                    <p:cNvPr id="239782" name="Text Box 11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14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32</a:t>
                      </a:r>
                    </a:p>
                  </p:txBody>
                </p:sp>
                <p:sp>
                  <p:nvSpPr>
                    <p:cNvPr id="239783" name="Text Box 11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68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33</a:t>
                      </a:r>
                    </a:p>
                  </p:txBody>
                </p:sp>
                <p:sp>
                  <p:nvSpPr>
                    <p:cNvPr id="239784" name="Text Box 11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22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34</a:t>
                      </a:r>
                    </a:p>
                  </p:txBody>
                </p:sp>
                <p:sp>
                  <p:nvSpPr>
                    <p:cNvPr id="239785" name="Text Box 11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760" y="8148"/>
                      <a:ext cx="360" cy="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>
                          <a:ea typeface="华文细黑" pitchFamily="2" charset="-122"/>
                        </a:rPr>
                        <a:t>35</a:t>
                      </a:r>
                    </a:p>
                  </p:txBody>
                </p:sp>
              </p:grpSp>
              <p:grpSp>
                <p:nvGrpSpPr>
                  <p:cNvPr id="239786" name="Group 1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40" y="9708"/>
                    <a:ext cx="3060" cy="156"/>
                    <a:chOff x="3240" y="9240"/>
                    <a:chExt cx="3060" cy="156"/>
                  </a:xfrm>
                </p:grpSpPr>
                <p:sp>
                  <p:nvSpPr>
                    <p:cNvPr id="239787" name="Text Box 11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2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88" name="Text Box 1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8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89" name="Text Box 11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90" name="Text Box 1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6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91" name="Text Box 12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40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239792" name="Text Box 12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5940" y="9240"/>
                      <a:ext cx="360" cy="1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just"/>
                      <a:endParaRPr lang="zh-CN" altLang="zh-CN" sz="1000">
                        <a:ea typeface="华文细黑" pitchFamily="2" charset="-122"/>
                      </a:endParaRPr>
                    </a:p>
                  </p:txBody>
                </p:sp>
              </p:grpSp>
              <p:sp>
                <p:nvSpPr>
                  <p:cNvPr id="239793" name="Text Box 12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0" y="9396"/>
                    <a:ext cx="72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>
                        <a:ea typeface="华文细黑" pitchFamily="2" charset="-122"/>
                      </a:rPr>
                      <a:t>FILE4</a:t>
                    </a:r>
                  </a:p>
                </p:txBody>
              </p:sp>
              <p:grpSp>
                <p:nvGrpSpPr>
                  <p:cNvPr id="239794" name="Group 1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8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39795" name="Line 12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96" name="Line 1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97" name="Line 1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798" name="Line 12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799" name="Group 1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39800" name="Line 13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1" name="Line 13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2" name="Line 13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3" name="Line 13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804" name="Group 1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86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39805" name="Line 13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6" name="Line 13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7" name="Line 13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08" name="Line 13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809" name="Group 1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0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39810" name="Line 14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1" name="Line 14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2" name="Line 1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3" name="Line 14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9814" name="Group 1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940" y="9708"/>
                    <a:ext cx="360" cy="156"/>
                    <a:chOff x="3780" y="9708"/>
                    <a:chExt cx="360" cy="156"/>
                  </a:xfrm>
                </p:grpSpPr>
                <p:sp>
                  <p:nvSpPr>
                    <p:cNvPr id="239815" name="Line 14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6" name="Line 1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7" name="Line 14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78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818" name="Line 14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960" y="9708"/>
                      <a:ext cx="180" cy="1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9819" name="Line 1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0" y="10020"/>
                    <a:ext cx="360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39820" name="Group 150"/>
            <p:cNvGrpSpPr>
              <a:grpSpLocks noChangeAspect="1"/>
            </p:cNvGrpSpPr>
            <p:nvPr/>
          </p:nvGrpSpPr>
          <p:grpSpPr bwMode="auto">
            <a:xfrm>
              <a:off x="864" y="2049"/>
              <a:ext cx="1581" cy="1665"/>
              <a:chOff x="7200" y="6588"/>
              <a:chExt cx="2520" cy="2652"/>
            </a:xfrm>
          </p:grpSpPr>
          <p:grpSp>
            <p:nvGrpSpPr>
              <p:cNvPr id="239821" name="Group 151"/>
              <p:cNvGrpSpPr>
                <a:grpSpLocks noChangeAspect="1"/>
              </p:cNvGrpSpPr>
              <p:nvPr/>
            </p:nvGrpSpPr>
            <p:grpSpPr bwMode="auto">
              <a:xfrm>
                <a:off x="7200" y="6900"/>
                <a:ext cx="2520" cy="312"/>
                <a:chOff x="7200" y="6900"/>
                <a:chExt cx="2520" cy="312"/>
              </a:xfrm>
            </p:grpSpPr>
            <p:sp>
              <p:nvSpPr>
                <p:cNvPr id="239822" name="Text Box 15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1000">
                      <a:ea typeface="华文细黑" pitchFamily="2" charset="-122"/>
                    </a:rPr>
                    <a:t>分区号</a:t>
                  </a:r>
                </a:p>
              </p:txBody>
            </p:sp>
            <p:sp>
              <p:nvSpPr>
                <p:cNvPr id="239823" name="Text Box 1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1000">
                      <a:ea typeface="华文细黑" pitchFamily="2" charset="-122"/>
                    </a:rPr>
                    <a:t>分区长度</a:t>
                  </a:r>
                </a:p>
              </p:txBody>
            </p:sp>
            <p:sp>
              <p:nvSpPr>
                <p:cNvPr id="239824" name="Text Box 1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zh-CN" altLang="en-US" sz="1000" dirty="0">
                      <a:ea typeface="华文细黑" pitchFamily="2" charset="-122"/>
                    </a:rPr>
                    <a:t>索引指针</a:t>
                  </a:r>
                </a:p>
              </p:txBody>
            </p:sp>
          </p:grpSp>
          <p:sp>
            <p:nvSpPr>
              <p:cNvPr id="239825" name="Text Box 155"/>
              <p:cNvSpPr txBox="1">
                <a:spLocks noChangeAspect="1" noChangeArrowheads="1"/>
              </p:cNvSpPr>
              <p:nvPr/>
            </p:nvSpPr>
            <p:spPr bwMode="auto">
              <a:xfrm>
                <a:off x="7200" y="6588"/>
                <a:ext cx="25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1000">
                    <a:ea typeface="华文细黑" pitchFamily="2" charset="-122"/>
                  </a:rPr>
                  <a:t>空闲分区索引表</a:t>
                </a:r>
              </a:p>
            </p:txBody>
          </p:sp>
          <p:grpSp>
            <p:nvGrpSpPr>
              <p:cNvPr id="239826" name="Group 156"/>
              <p:cNvGrpSpPr>
                <a:grpSpLocks noChangeAspect="1"/>
              </p:cNvGrpSpPr>
              <p:nvPr/>
            </p:nvGrpSpPr>
            <p:grpSpPr bwMode="auto">
              <a:xfrm>
                <a:off x="7200" y="7212"/>
                <a:ext cx="2520" cy="312"/>
                <a:chOff x="7200" y="6900"/>
                <a:chExt cx="2520" cy="312"/>
              </a:xfrm>
            </p:grpSpPr>
            <p:sp>
              <p:nvSpPr>
                <p:cNvPr id="239827" name="Text Box 1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1</a:t>
                  </a:r>
                </a:p>
              </p:txBody>
            </p:sp>
            <p:sp>
              <p:nvSpPr>
                <p:cNvPr id="239828" name="Text Box 1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1</a:t>
                  </a:r>
                </a:p>
              </p:txBody>
            </p:sp>
            <p:sp>
              <p:nvSpPr>
                <p:cNvPr id="239829" name="Text Box 1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39830" name="Group 160"/>
              <p:cNvGrpSpPr>
                <a:grpSpLocks noChangeAspect="1"/>
              </p:cNvGrpSpPr>
              <p:nvPr/>
            </p:nvGrpSpPr>
            <p:grpSpPr bwMode="auto">
              <a:xfrm>
                <a:off x="7200" y="7524"/>
                <a:ext cx="2520" cy="312"/>
                <a:chOff x="7200" y="6900"/>
                <a:chExt cx="2520" cy="312"/>
              </a:xfrm>
            </p:grpSpPr>
            <p:sp>
              <p:nvSpPr>
                <p:cNvPr id="239831" name="Text Box 1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2</a:t>
                  </a:r>
                </a:p>
              </p:txBody>
            </p:sp>
            <p:sp>
              <p:nvSpPr>
                <p:cNvPr id="239832" name="Text Box 16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4</a:t>
                  </a:r>
                </a:p>
              </p:txBody>
            </p:sp>
            <p:sp>
              <p:nvSpPr>
                <p:cNvPr id="239833" name="Text Box 16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39834" name="Group 164"/>
              <p:cNvGrpSpPr>
                <a:grpSpLocks noChangeAspect="1"/>
              </p:cNvGrpSpPr>
              <p:nvPr/>
            </p:nvGrpSpPr>
            <p:grpSpPr bwMode="auto">
              <a:xfrm>
                <a:off x="7200" y="7836"/>
                <a:ext cx="2520" cy="312"/>
                <a:chOff x="7200" y="6900"/>
                <a:chExt cx="2520" cy="312"/>
              </a:xfrm>
            </p:grpSpPr>
            <p:sp>
              <p:nvSpPr>
                <p:cNvPr id="239835" name="Text Box 1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3</a:t>
                  </a:r>
                </a:p>
              </p:txBody>
            </p:sp>
            <p:sp>
              <p:nvSpPr>
                <p:cNvPr id="239836" name="Text Box 1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2</a:t>
                  </a:r>
                </a:p>
              </p:txBody>
            </p:sp>
            <p:sp>
              <p:nvSpPr>
                <p:cNvPr id="239837" name="Text Box 1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39838" name="Group 168"/>
              <p:cNvGrpSpPr>
                <a:grpSpLocks noChangeAspect="1"/>
              </p:cNvGrpSpPr>
              <p:nvPr/>
            </p:nvGrpSpPr>
            <p:grpSpPr bwMode="auto">
              <a:xfrm>
                <a:off x="7200" y="8148"/>
                <a:ext cx="2520" cy="312"/>
                <a:chOff x="7200" y="6900"/>
                <a:chExt cx="2520" cy="312"/>
              </a:xfrm>
            </p:grpSpPr>
            <p:sp>
              <p:nvSpPr>
                <p:cNvPr id="239839" name="Text Box 1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4</a:t>
                  </a:r>
                </a:p>
              </p:txBody>
            </p:sp>
            <p:sp>
              <p:nvSpPr>
                <p:cNvPr id="239840" name="Text Box 1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7</a:t>
                  </a:r>
                </a:p>
              </p:txBody>
            </p:sp>
            <p:sp>
              <p:nvSpPr>
                <p:cNvPr id="239841" name="Text Box 17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1000"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39842" name="Group 172"/>
              <p:cNvGrpSpPr>
                <a:grpSpLocks noChangeAspect="1"/>
              </p:cNvGrpSpPr>
              <p:nvPr/>
            </p:nvGrpSpPr>
            <p:grpSpPr bwMode="auto">
              <a:xfrm>
                <a:off x="7200" y="8460"/>
                <a:ext cx="2520" cy="780"/>
                <a:chOff x="7200" y="6900"/>
                <a:chExt cx="2520" cy="312"/>
              </a:xfrm>
            </p:grpSpPr>
            <p:sp>
              <p:nvSpPr>
                <p:cNvPr id="239843" name="Text Box 17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6903"/>
                  <a:ext cx="720" cy="30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39844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…</a:t>
                  </a:r>
                </a:p>
              </p:txBody>
            </p:sp>
            <p:sp>
              <p:nvSpPr>
                <p:cNvPr id="239845" name="Text Box 17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820" y="6900"/>
                  <a:ext cx="90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华文细黑" pitchFamily="2" charset="-122"/>
                    </a:rPr>
                    <a:t>…</a:t>
                  </a:r>
                </a:p>
              </p:txBody>
            </p:sp>
          </p:grpSp>
        </p:grpSp>
        <p:sp>
          <p:nvSpPr>
            <p:cNvPr id="239846" name="Line 177"/>
            <p:cNvSpPr>
              <a:spLocks noChangeAspect="1" noChangeShapeType="1"/>
            </p:cNvSpPr>
            <p:nvPr/>
          </p:nvSpPr>
          <p:spPr bwMode="auto">
            <a:xfrm flipV="1">
              <a:off x="2219" y="2340"/>
              <a:ext cx="2597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47" name="Line 178"/>
            <p:cNvSpPr>
              <a:spLocks noChangeAspect="1" noChangeShapeType="1"/>
            </p:cNvSpPr>
            <p:nvPr/>
          </p:nvSpPr>
          <p:spPr bwMode="auto">
            <a:xfrm flipV="1">
              <a:off x="2219" y="2340"/>
              <a:ext cx="903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48" name="Line 179"/>
            <p:cNvSpPr>
              <a:spLocks noChangeAspect="1" noChangeShapeType="1"/>
            </p:cNvSpPr>
            <p:nvPr/>
          </p:nvSpPr>
          <p:spPr bwMode="auto">
            <a:xfrm>
              <a:off x="2219" y="2927"/>
              <a:ext cx="903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49" name="Line 180"/>
            <p:cNvSpPr>
              <a:spLocks noChangeAspect="1" noChangeShapeType="1"/>
            </p:cNvSpPr>
            <p:nvPr/>
          </p:nvSpPr>
          <p:spPr bwMode="auto">
            <a:xfrm>
              <a:off x="2219" y="3123"/>
              <a:ext cx="903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位示图</a:t>
            </a:r>
          </a:p>
        </p:txBody>
      </p:sp>
      <p:sp>
        <p:nvSpPr>
          <p:cNvPr id="24166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使用一个向量，向量中的每位（</a:t>
            </a:r>
            <a:r>
              <a:rPr lang="en-US" altLang="zh-CN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bit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）对应于磁盘中的每一个块（</a:t>
            </a:r>
            <a:r>
              <a:rPr lang="en-US" altLang="zh-CN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block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空闲块：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0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已使用块：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位示图需要占用的存储空间大小为：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磁盘容量（字节数）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/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8×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数据块大小）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很容易找到一个或一组连续的空闲分区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大位示图搜索将会降低文件系统的性能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成组链接法</a:t>
            </a:r>
          </a:p>
        </p:txBody>
      </p:sp>
      <p:sp>
        <p:nvSpPr>
          <p:cNvPr id="24269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将空闲块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分组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，每组数目固定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每组的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第一块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用来存放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后一组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中各块的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块号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总块数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各组的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第一个块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可链成一条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链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第一组的块号与总块数放在一个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专用栈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空闲盘块号栈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栈中空闲块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数目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空闲块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块号</a:t>
            </a:r>
          </a:p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对块的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分配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释放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中进行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成组链接法</a:t>
            </a:r>
          </a:p>
        </p:txBody>
      </p:sp>
      <p:sp>
        <p:nvSpPr>
          <p:cNvPr id="28365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endParaRPr lang="zh-CN" altLang="en-US" sz="280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323850" y="1095375"/>
          <a:ext cx="845820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40" name="Visio" r:id="rId3" imgW="4750689" imgH="2766279" progId="Visio.Drawing.11">
                  <p:embed/>
                </p:oleObj>
              </mc:Choice>
              <mc:Fallback>
                <p:oleObj name="Visio" r:id="rId3" imgW="4750689" imgH="276627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95375"/>
                        <a:ext cx="8458200" cy="492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成组链接法</a:t>
            </a:r>
          </a:p>
        </p:txBody>
      </p:sp>
      <p:sp>
        <p:nvSpPr>
          <p:cNvPr id="24576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空闲块的分配过程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当需要一块空闲块时，首先查看栈中是否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count == 1;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count != 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，则弹出栈顶元素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（表示可用磁盘块号）分配出去，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--count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count == 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，弹出栈顶元素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，首先把空闲块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读入到栈中，然后再分配出去。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因为所分配的磁盘块号是栈中最后一个可用盘块号，由于在该盘块中存放了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下一组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的所有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盘块号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，于是要先将该块的内容读入栈中，然后才能将该块分配出去。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空闲磁盘空间的管理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成组链接法</a:t>
            </a:r>
          </a:p>
        </p:txBody>
      </p:sp>
      <p:sp>
        <p:nvSpPr>
          <p:cNvPr id="24678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空闲块的回收过程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查看是否栈已满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若栈未满，则入栈，++count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若栈已满，则将栈的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（包括栈中空闲块的计数、空闲块编号）写入到空闲块，然后放入将该空闲块的编号放入栈底，并置count为1（即栈中只有一个空闲块）。  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文件共享</a:t>
            </a:r>
          </a:p>
        </p:txBody>
      </p:sp>
      <p:sp>
        <p:nvSpPr>
          <p:cNvPr id="24985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文件共享的概念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一份物理存储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多个别名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Unix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操作系统上，可通过链接实现文件共享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链接分类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18709" y="3910761"/>
          <a:ext cx="4382409" cy="177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文件和文件系统</a:t>
            </a:r>
          </a:p>
        </p:txBody>
      </p:sp>
      <p:sp>
        <p:nvSpPr>
          <p:cNvPr id="14438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按文件的组织形式和处理方式分类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普通文件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按一般的文件格式进行组织，如字符流文件。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目录文件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由文件目录组成的，用来管理和实现文件系统功能的系统文件，通过目录文件可以对其它文件的信息进行检索。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特殊文件</a:t>
            </a:r>
          </a:p>
          <a:p>
            <a:pPr marL="742950" lvl="1" indent="-285750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在某些操作系统中，把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设备也定义为特殊文件。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文件共享</a:t>
            </a:r>
          </a:p>
        </p:txBody>
      </p:sp>
      <p:sp>
        <p:nvSpPr>
          <p:cNvPr id="28672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硬链接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多个文件名链接到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同一个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索引结点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索引节点的引用计数记录在索引节点的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链接计数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中，若其减至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，则文件被删除。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链接文件和被链接文件必须位于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同一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个文件系统中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不能建立指向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的硬链接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内容占位符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80" y="3645024"/>
            <a:ext cx="6203032" cy="2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文件共享</a:t>
            </a:r>
          </a:p>
        </p:txBody>
      </p:sp>
      <p:sp>
        <p:nvSpPr>
          <p:cNvPr id="28774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软链接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符号链接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symbolic link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特殊类型的文件，其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是另一个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路径的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链接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比对硬链接的限制？（跨盘，目录）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建立符号链接文件，并不影响原文件</a:t>
            </a:r>
            <a:r>
              <a:rPr lang="en-US" altLang="zh-CN" sz="2400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它们是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的文件。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$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ln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黑体"/>
                <a:ea typeface="楷体_GB2312" pitchFamily="49" charset="-122"/>
              </a:rPr>
              <a:t>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 a b 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创建一个符号链接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rm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不受影响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rm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不存在，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能被控制但无法访问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缺点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开销更大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如果设置不当，上下级目录关系可能会形成环状。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文件共享</a:t>
            </a:r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链接方式对比</a:t>
            </a:r>
          </a:p>
        </p:txBody>
      </p:sp>
      <p:sp>
        <p:nvSpPr>
          <p:cNvPr id="25702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硬链接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只允许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文件链接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，不允许目录链接；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只允许在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同一个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文件系统范围内进行，不允许跨文件系统。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删除文件时，如果还有其它链接链至该文件，则该文件不能被删除。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符号链接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访问速度相对慢一些，但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适用范围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灵活性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要大一些。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允许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目录链接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，允许运行在不同的文件系统间进行链接，这两个文件系统可以在同一个计算机上，也可以在不同的计算机上。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被链接文件的删除和符号链接的删除是完全相互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5805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文件系统是计算机资源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最重要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的部分，如果文件系统遭受破坏，恢复所有信息是非常困难的工作，有时甚至根本无法恢复。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常用的保护方法有定期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备份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文件、保护文件系统数据的</a:t>
            </a:r>
            <a:r>
              <a:rPr lang="zh-CN" altLang="en-US" sz="28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一致性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5907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系统备份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完整备份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zh-CN" altLang="zh-CN" sz="2400" dirty="0">
                <a:latin typeface="黑体"/>
                <a:ea typeface="楷体_GB2312" pitchFamily="49" charset="-122"/>
              </a:rPr>
              <a:t>——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即每次备份时，都拷贝数据区的全部内容，不论其中某些数据是否在备份区已经存在。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增量转储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zh-CN" altLang="zh-CN" sz="2400" dirty="0">
                <a:latin typeface="黑体"/>
                <a:ea typeface="楷体_GB2312" pitchFamily="49" charset="-122"/>
              </a:rPr>
              <a:t>——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转储程序在进行转储时，首先检查每个文件在最后一次转储以后是否发生了变化。如果这期间文件未被更改过，则此次不必转储该文件；否则，需要转储该文件，并修改该文件的最新转储时间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6009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数据的一致性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影响文件系统可靠性的另一个问题是文件系统数据的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一致性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许多计算机系统都安装并运行一个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检验程序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，随时检查文件系统的一致性，以确保文件系统数据的一致可靠。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文件系统的一致性检查分为两种：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磁盘块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的一致性检查和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链接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一致性检查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61123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磁盘块的一致性检查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为了检查磁盘块的一致性，可以建立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两张表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一张表统计磁盘上每个盘块在文件中出现的次数，称为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数据块计数表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另一张表统计每个盘块在磁盘空闲空间信息表中的出现次数，称为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空闲块计数表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每一个磁盘块在两张表中分别设置一个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计数器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，其初始值为0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62147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磁盘块的一致性检查</a:t>
            </a:r>
          </a:p>
          <a:p>
            <a:pPr marL="742950" lvl="1" indent="-285750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正常情况下，两张表中对应磁盘块计数器值应为</a:t>
            </a:r>
            <a:r>
              <a:rPr lang="zh-CN" altLang="zh-CN" sz="240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互补</a:t>
            </a:r>
            <a:endParaRPr lang="zh-CN" altLang="en-US" sz="2400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2157" name="Object 13"/>
          <p:cNvGraphicFramePr>
            <a:graphicFrameLocks noChangeAspect="1"/>
          </p:cNvGraphicFramePr>
          <p:nvPr/>
        </p:nvGraphicFramePr>
        <p:xfrm>
          <a:off x="-34925" y="3141663"/>
          <a:ext cx="9144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2" name="文档" r:id="rId3" imgW="5344282" imgH="1010509" progId="Word.Document.8">
                  <p:embed/>
                </p:oleObj>
              </mc:Choice>
              <mc:Fallback>
                <p:oleObj name="文档" r:id="rId3" imgW="5344282" imgH="1010509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3141663"/>
                        <a:ext cx="9144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63171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磁盘块的一致性检查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不正常情况</a:t>
            </a:r>
            <a:r>
              <a:rPr lang="zh-CN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4679" name="Object 35"/>
          <p:cNvGraphicFramePr>
            <a:graphicFrameLocks noChangeAspect="1"/>
          </p:cNvGraphicFramePr>
          <p:nvPr/>
        </p:nvGraphicFramePr>
        <p:xfrm>
          <a:off x="0" y="2700338"/>
          <a:ext cx="909002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0" name="Document" r:id="rId3" imgW="5279248" imgH="819146" progId="Word.Document.8">
                  <p:embed/>
                </p:oleObj>
              </mc:Choice>
              <mc:Fallback>
                <p:oleObj name="Document" r:id="rId3" imgW="5279248" imgH="819146" progId="Word.Documen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0338"/>
                        <a:ext cx="9090025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3200400" y="4070350"/>
            <a:ext cx="268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宋体" pitchFamily="2" charset="-122"/>
                <a:ea typeface="楷体_GB2312" pitchFamily="49" charset="-122"/>
              </a:rPr>
              <a:t>丢失了盘块盘块号</a:t>
            </a:r>
            <a:r>
              <a:rPr lang="zh-CN" altLang="en-US">
                <a:ea typeface="华文细黑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411538" y="2700338"/>
            <a:ext cx="504825" cy="12271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0" y="2636838"/>
          <a:ext cx="91440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93" name="文档" r:id="rId3" imgW="5287889" imgH="1018437" progId="Word.Document.8">
                  <p:embed/>
                </p:oleObj>
              </mc:Choice>
              <mc:Fallback>
                <p:oleObj name="文档" r:id="rId3" imgW="5287889" imgH="101843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6838"/>
                        <a:ext cx="914400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1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5.7 </a:t>
            </a:r>
            <a:r>
              <a:rPr lang="zh-CN" altLang="en-US" sz="4000" b="1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文件系统的可靠性</a:t>
            </a:r>
          </a:p>
        </p:txBody>
      </p:sp>
      <p:sp>
        <p:nvSpPr>
          <p:cNvPr id="290819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磁盘块的一致性检查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不正常情况</a:t>
            </a:r>
            <a:r>
              <a:rPr lang="zh-CN" altLang="zh-CN" sz="2800" dirty="0">
                <a:latin typeface="Times New Roman" pitchFamily="18" charset="0"/>
                <a:ea typeface="黑体" pitchFamily="49" charset="-122"/>
              </a:rPr>
              <a:t>2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0823" name="Text Box 2"/>
          <p:cNvSpPr txBox="1">
            <a:spLocks noChangeArrowheads="1"/>
          </p:cNvSpPr>
          <p:nvPr/>
        </p:nvSpPr>
        <p:spPr bwMode="auto">
          <a:xfrm>
            <a:off x="2514600" y="3905250"/>
            <a:ext cx="390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itchFamily="18" charset="0"/>
                <a:ea typeface="华文细黑" pitchFamily="2" charset="-122"/>
              </a:rPr>
              <a:t>空闲盘块号重复出现盘块号</a:t>
            </a:r>
            <a:r>
              <a:rPr lang="zh-CN" altLang="en-US" dirty="0">
                <a:ea typeface="华文细黑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4216400" y="2582863"/>
            <a:ext cx="504825" cy="12287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 Unicode MS"/>
        <a:ea typeface="华文细黑"/>
        <a:cs typeface=""/>
      </a:majorFont>
      <a:minorFont>
        <a:latin typeface="Arial Unicode M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5章 文件系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33785</TotalTime>
  <Words>6779</Words>
  <Application>Microsoft Office PowerPoint</Application>
  <PresentationFormat>全屏显示(4:3)</PresentationFormat>
  <Paragraphs>1092</Paragraphs>
  <Slides>106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106</vt:i4>
      </vt:variant>
    </vt:vector>
  </HeadingPairs>
  <TitlesOfParts>
    <vt:vector size="113" baseType="lpstr">
      <vt:lpstr>自定义设计方案</vt:lpstr>
      <vt:lpstr>1_自定义设计方案</vt:lpstr>
      <vt:lpstr>第5章 文件系统</vt:lpstr>
      <vt:lpstr>Visio</vt:lpstr>
      <vt:lpstr>VISIO 4 Drawing</vt:lpstr>
      <vt:lpstr>文档</vt:lpstr>
      <vt:lpstr>Document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 文件和文件系统</vt:lpstr>
      <vt:lpstr>5.1 文件和文件系统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作业与Project</vt:lpstr>
      <vt:lpstr>作业与Project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lee</cp:lastModifiedBy>
  <cp:revision>2388</cp:revision>
  <dcterms:created xsi:type="dcterms:W3CDTF">2010-11-16T06:47:06Z</dcterms:created>
  <dcterms:modified xsi:type="dcterms:W3CDTF">2015-06-16T00:00:27Z</dcterms:modified>
</cp:coreProperties>
</file>