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22"/>
  </p:notesMasterIdLst>
  <p:handoutMasterIdLst>
    <p:handoutMasterId r:id="rId23"/>
  </p:handoutMasterIdLst>
  <p:sldIdLst>
    <p:sldId id="437" r:id="rId4"/>
    <p:sldId id="438" r:id="rId5"/>
    <p:sldId id="441" r:id="rId6"/>
    <p:sldId id="444" r:id="rId7"/>
    <p:sldId id="445" r:id="rId8"/>
    <p:sldId id="446" r:id="rId9"/>
    <p:sldId id="448" r:id="rId10"/>
    <p:sldId id="447" r:id="rId11"/>
    <p:sldId id="442" r:id="rId12"/>
    <p:sldId id="449" r:id="rId13"/>
    <p:sldId id="450" r:id="rId14"/>
    <p:sldId id="451" r:id="rId15"/>
    <p:sldId id="452" r:id="rId16"/>
    <p:sldId id="453" r:id="rId17"/>
    <p:sldId id="454" r:id="rId18"/>
    <p:sldId id="443" r:id="rId19"/>
    <p:sldId id="455" r:id="rId20"/>
    <p:sldId id="45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760"/>
    <a:srgbClr val="7CA75F"/>
    <a:srgbClr val="FEFFFE"/>
    <a:srgbClr val="89898A"/>
    <a:srgbClr val="AEB3B9"/>
    <a:srgbClr val="7BA660"/>
    <a:srgbClr val="D9D9D9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8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80" y="3560445"/>
            <a:ext cx="9799320" cy="9613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主讲人：林䭽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1094105" y="2370455"/>
            <a:ext cx="9799320" cy="96139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z="4800" dirty="0">
                <a:solidFill>
                  <a:srgbClr val="7CA75F"/>
                </a:solidFill>
              </a:rPr>
              <a:t>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</a:rPr>
              <a:t>计算机网络简史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80" y="3560445"/>
            <a:ext cx="9799320" cy="9613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主讲人：林䭽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1094105" y="2370455"/>
            <a:ext cx="9799320" cy="96139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z="4800" dirty="0">
                <a:solidFill>
                  <a:srgbClr val="7CA75F"/>
                </a:solidFill>
              </a:rPr>
              <a:t>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</a:rPr>
              <a:t>计算机网络简史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684531" y="10629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684530" y="18313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694940" y="11849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/>
            <p:custDataLst>
              <p:tags r:id="rId5"/>
            </p:custDataLst>
          </p:nvPr>
        </p:nvSpPr>
        <p:spPr>
          <a:xfrm>
            <a:off x="5259070" y="1266825"/>
            <a:ext cx="6599555" cy="478980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64515" lvl="0" indent="-56451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5400000">
            <a:off x="1813521" y="2341994"/>
            <a:ext cx="145143" cy="2066864"/>
            <a:chOff x="1393371" y="1507279"/>
            <a:chExt cx="145143" cy="2066864"/>
          </a:xfrm>
        </p:grpSpPr>
        <p:cxnSp>
          <p:nvCxnSpPr>
            <p:cNvPr id="7" name="直接连接符 6"/>
            <p:cNvCxnSpPr/>
            <p:nvPr/>
          </p:nvCxnSpPr>
          <p:spPr>
            <a:xfrm rot="10800000" flipV="1">
              <a:off x="1465943" y="1507279"/>
              <a:ext cx="0" cy="192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 rot="16200000">
            <a:off x="10233335" y="2341994"/>
            <a:ext cx="145143" cy="2066864"/>
            <a:chOff x="1393371" y="1507279"/>
            <a:chExt cx="145143" cy="2066864"/>
          </a:xfrm>
        </p:grpSpPr>
        <p:cxnSp>
          <p:nvCxnSpPr>
            <p:cNvPr id="10" name="直接连接符 9"/>
            <p:cNvCxnSpPr/>
            <p:nvPr/>
          </p:nvCxnSpPr>
          <p:spPr>
            <a:xfrm rot="10800000" flipV="1">
              <a:off x="1465943" y="1507279"/>
              <a:ext cx="0" cy="192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占位符 16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239770" y="2988945"/>
            <a:ext cx="5709285" cy="71183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  单击此处编辑母版文本样式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738505" y="3430905"/>
            <a:ext cx="2485390" cy="2235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4"/>
            </p:custDataLst>
          </p:nvPr>
        </p:nvSpPr>
        <p:spPr>
          <a:xfrm>
            <a:off x="4883785" y="3432810"/>
            <a:ext cx="2485390" cy="2235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5"/>
            </p:custDataLst>
          </p:nvPr>
        </p:nvSpPr>
        <p:spPr>
          <a:xfrm>
            <a:off x="9053830" y="3424555"/>
            <a:ext cx="2485390" cy="2235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grpSp>
        <p:nvGrpSpPr>
          <p:cNvPr id="38" name="组合 37"/>
          <p:cNvGrpSpPr/>
          <p:nvPr userDrawn="1"/>
        </p:nvGrpSpPr>
        <p:grpSpPr>
          <a:xfrm rot="16200000">
            <a:off x="2157730" y="-1266825"/>
            <a:ext cx="145415" cy="4416425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43" name="直接连接符 42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6"/>
            </p:custDataLst>
          </p:nvPr>
        </p:nvSpPr>
        <p:spPr>
          <a:xfrm>
            <a:off x="528955" y="5774055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7"/>
            </p:custDataLst>
          </p:nvPr>
        </p:nvSpPr>
        <p:spPr>
          <a:xfrm>
            <a:off x="4686935" y="577215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8"/>
            </p:custDataLst>
          </p:nvPr>
        </p:nvSpPr>
        <p:spPr>
          <a:xfrm>
            <a:off x="886269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/>
            <p:custDataLst>
              <p:tags r:id="rId9"/>
            </p:custDataLst>
          </p:nvPr>
        </p:nvSpPr>
        <p:spPr>
          <a:xfrm>
            <a:off x="512445" y="1138555"/>
            <a:ext cx="10801350" cy="193929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21190" y="106371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/>
            <p:custDataLst>
              <p:tags r:id="rId3"/>
            </p:custDataLst>
          </p:nvPr>
        </p:nvSpPr>
        <p:spPr>
          <a:xfrm>
            <a:off x="504590" y="109165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48640" y="1165225"/>
            <a:ext cx="5233035" cy="380682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9275" y="104593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628015" y="5531485"/>
            <a:ext cx="5227320" cy="6915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23965" y="1127760"/>
            <a:ext cx="5233035" cy="366141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38880" y="105228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6583680" y="5455920"/>
            <a:ext cx="5227320" cy="6915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62610" y="1035685"/>
            <a:ext cx="10920730" cy="9118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57530" y="2337435"/>
            <a:ext cx="10918190" cy="37928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5455" y="1059180"/>
            <a:ext cx="1120330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56225" y="719455"/>
            <a:ext cx="6599555" cy="478980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 rot="5400000">
            <a:off x="1813521" y="2341994"/>
            <a:ext cx="145143" cy="2066864"/>
            <a:chOff x="1393371" y="1507279"/>
            <a:chExt cx="145143" cy="2066864"/>
          </a:xfrm>
        </p:grpSpPr>
        <p:cxnSp>
          <p:nvCxnSpPr>
            <p:cNvPr id="7" name="直接连接符 6"/>
            <p:cNvCxnSpPr/>
            <p:nvPr/>
          </p:nvCxnSpPr>
          <p:spPr>
            <a:xfrm rot="10800000" flipV="1">
              <a:off x="1465943" y="1507279"/>
              <a:ext cx="0" cy="192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 rot="16200000">
            <a:off x="10233335" y="2341994"/>
            <a:ext cx="145143" cy="2066864"/>
            <a:chOff x="1393371" y="1507279"/>
            <a:chExt cx="145143" cy="2066864"/>
          </a:xfrm>
        </p:grpSpPr>
        <p:cxnSp>
          <p:nvCxnSpPr>
            <p:cNvPr id="10" name="直接连接符 9"/>
            <p:cNvCxnSpPr/>
            <p:nvPr/>
          </p:nvCxnSpPr>
          <p:spPr>
            <a:xfrm rot="10800000" flipV="1">
              <a:off x="1465943" y="1507279"/>
              <a:ext cx="0" cy="1921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占位符 16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239770" y="2988945"/>
            <a:ext cx="5709285" cy="71183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  单击此处编辑母版文本样式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738505" y="3430905"/>
            <a:ext cx="2485390" cy="2235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6" name="内容占位符 25"/>
          <p:cNvSpPr>
            <a:spLocks noGrp="1"/>
          </p:cNvSpPr>
          <p:nvPr>
            <p:ph idx="13"/>
            <p:custDataLst>
              <p:tags r:id="rId3"/>
            </p:custDataLst>
          </p:nvPr>
        </p:nvSpPr>
        <p:spPr>
          <a:xfrm>
            <a:off x="520700" y="1084580"/>
            <a:ext cx="10793095" cy="196913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2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5"/>
            </p:custDataLst>
          </p:nvPr>
        </p:nvSpPr>
        <p:spPr>
          <a:xfrm>
            <a:off x="4883785" y="3432810"/>
            <a:ext cx="2485390" cy="2235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6"/>
            </p:custDataLst>
          </p:nvPr>
        </p:nvSpPr>
        <p:spPr>
          <a:xfrm>
            <a:off x="9053830" y="3424555"/>
            <a:ext cx="2485390" cy="2235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grpSp>
        <p:nvGrpSpPr>
          <p:cNvPr id="38" name="组合 37"/>
          <p:cNvGrpSpPr/>
          <p:nvPr userDrawn="1"/>
        </p:nvGrpSpPr>
        <p:grpSpPr>
          <a:xfrm rot="16200000">
            <a:off x="2157730" y="-1266825"/>
            <a:ext cx="145415" cy="4416425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43" name="直接连接符 42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7"/>
            </p:custDataLst>
          </p:nvPr>
        </p:nvSpPr>
        <p:spPr>
          <a:xfrm>
            <a:off x="528955" y="5774055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8"/>
            </p:custDataLst>
          </p:nvPr>
        </p:nvSpPr>
        <p:spPr>
          <a:xfrm>
            <a:off x="4686935" y="577215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9"/>
            </p:custDataLst>
          </p:nvPr>
        </p:nvSpPr>
        <p:spPr>
          <a:xfrm>
            <a:off x="886269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80880" y="1047835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/>
            <p:custDataLst>
              <p:tags r:id="rId3"/>
            </p:custDataLst>
          </p:nvPr>
        </p:nvSpPr>
        <p:spPr>
          <a:xfrm>
            <a:off x="587140" y="1106255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48005" y="1127125"/>
            <a:ext cx="5233035" cy="380682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42780" y="1104985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628015" y="5531485"/>
            <a:ext cx="5227320" cy="6915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316345" y="1119505"/>
            <a:ext cx="5233035" cy="366141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94430" y="1127845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6583680" y="5455920"/>
            <a:ext cx="5227320" cy="6915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25145" y="1140460"/>
            <a:ext cx="11017250" cy="9118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6095" y="2276475"/>
            <a:ext cx="11316335" cy="37928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 rot="16200000">
            <a:off x="1918154" y="-1039684"/>
            <a:ext cx="145143" cy="3937001"/>
            <a:chOff x="1393371" y="-362858"/>
            <a:chExt cx="145143" cy="3937001"/>
          </a:xfrm>
          <a:solidFill>
            <a:schemeClr val="bg1">
              <a:lumMod val="65000"/>
            </a:schemeClr>
          </a:solidFill>
        </p:grpSpPr>
        <p:cxnSp>
          <p:nvCxnSpPr>
            <p:cNvPr id="15" name="直接连接符 14"/>
            <p:cNvCxnSpPr/>
            <p:nvPr/>
          </p:nvCxnSpPr>
          <p:spPr>
            <a:xfrm>
              <a:off x="1465943" y="-362858"/>
              <a:ext cx="0" cy="3791858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1393371" y="3429000"/>
              <a:ext cx="145143" cy="145143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2245" y="150495"/>
            <a:ext cx="4363720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10540" y="1119505"/>
            <a:ext cx="1120330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4.xml"/><Relationship Id="rId12" Type="http://schemas.openxmlformats.org/officeDocument/2006/relationships/image" Target="../media/image1.png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4" Type="http://schemas.openxmlformats.org/officeDocument/2006/relationships/theme" Target="../theme/theme2.xml"/><Relationship Id="rId13" Type="http://schemas.openxmlformats.org/officeDocument/2006/relationships/tags" Target="../tags/tag68.xml"/><Relationship Id="rId12" Type="http://schemas.openxmlformats.org/officeDocument/2006/relationships/image" Target="../media/image1.png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4672965" y="6333490"/>
            <a:ext cx="290957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4672965" y="6333490"/>
            <a:ext cx="290957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349885" y="1028065"/>
            <a:ext cx="10920730" cy="911860"/>
          </a:xfrm>
        </p:spPr>
        <p:txBody>
          <a:bodyPr>
            <a:noAutofit/>
          </a:bodyPr>
          <a:p>
            <a:r>
              <a:rPr lang="en-US" altLang="zh-CN" sz="2300">
                <a:latin typeface="微软雅黑" panose="020B0503020204020204" pitchFamily="34" charset="-122"/>
                <a:sym typeface="+mn-ea"/>
              </a:rPr>
              <a:t> </a:t>
            </a:r>
            <a:r>
              <a:rPr sz="2300">
                <a:latin typeface="微软雅黑" panose="020B0503020204020204" pitchFamily="34" charset="-122"/>
                <a:sym typeface="+mn-ea"/>
              </a:rPr>
              <a:t>1969年出现了ARPANET</a:t>
            </a:r>
            <a:r>
              <a:rPr lang="en-US" altLang="zh-CN" sz="2300">
                <a:latin typeface="微软雅黑" panose="020B0503020204020204" pitchFamily="34" charset="-122"/>
                <a:sym typeface="+mn-ea"/>
              </a:rPr>
              <a:t>(“阿帕</a:t>
            </a:r>
            <a:r>
              <a:rPr sz="2300">
                <a:latin typeface="微软雅黑" panose="020B0503020204020204" pitchFamily="34" charset="-122"/>
                <a:sym typeface="+mn-ea"/>
              </a:rPr>
              <a:t>网</a:t>
            </a:r>
            <a:r>
              <a:rPr lang="en-US" altLang="zh-CN" sz="2300">
                <a:latin typeface="微软雅黑" panose="020B0503020204020204" pitchFamily="34" charset="-122"/>
                <a:sym typeface="+mn-ea"/>
              </a:rPr>
              <a:t>”)</a:t>
            </a:r>
            <a:r>
              <a:rPr sz="2300">
                <a:latin typeface="微软雅黑" panose="020B0503020204020204" pitchFamily="34" charset="-122"/>
                <a:sym typeface="+mn-ea"/>
              </a:rPr>
              <a:t>，也就是今天互联网的雏形。仅连接四个节点，</a:t>
            </a:r>
            <a:r>
              <a:rPr sz="2300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传输速率低</a:t>
            </a:r>
            <a:r>
              <a:rPr sz="2300">
                <a:latin typeface="微软雅黑" panose="020B0503020204020204" pitchFamily="34" charset="-122"/>
                <a:sym typeface="+mn-ea"/>
              </a:rPr>
              <a:t>，</a:t>
            </a:r>
            <a:r>
              <a:rPr sz="2300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没应用场景</a:t>
            </a:r>
            <a:r>
              <a:rPr sz="2300"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微软雅黑" panose="020B0503020204020204" pitchFamily="34" charset="-122"/>
                <a:sym typeface="+mn-ea"/>
              </a:rPr>
              <a:t>ARPANET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5620" y="2359660"/>
            <a:ext cx="9352915" cy="3733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40290" y="2527935"/>
            <a:ext cx="2052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1969</a:t>
            </a:r>
            <a:r>
              <a:rPr lang="zh-CN" altLang="en-US" sz="1200" b="1"/>
              <a:t>年四个节点的分布位置。分别是：</a:t>
            </a:r>
            <a:endParaRPr lang="zh-CN" altLang="en-US" sz="1200" b="1"/>
          </a:p>
          <a:p>
            <a:r>
              <a:rPr lang="en-US" altLang="zh-CN" sz="1200" b="1"/>
              <a:t>1. 加州大学洛杉矶分校 --- UCLA</a:t>
            </a:r>
            <a:endParaRPr lang="en-US" altLang="zh-CN" sz="1200" b="1"/>
          </a:p>
          <a:p>
            <a:r>
              <a:rPr lang="en-US" altLang="zh-CN" sz="1200" b="1">
                <a:sym typeface="+mn-ea"/>
              </a:rPr>
              <a:t>2. 加州大学圣巴巴拉分校 --- UCSB</a:t>
            </a:r>
            <a:endParaRPr lang="en-US" altLang="zh-CN" sz="1200" b="1">
              <a:sym typeface="+mn-ea"/>
            </a:endParaRPr>
          </a:p>
          <a:p>
            <a:r>
              <a:rPr lang="en-US" altLang="zh-CN" sz="1200" b="1">
                <a:sym typeface="+mn-ea"/>
              </a:rPr>
              <a:t>3. 斯坦福研究所 ---SRI</a:t>
            </a:r>
            <a:endParaRPr lang="en-US" altLang="zh-CN" sz="1200" b="1">
              <a:sym typeface="+mn-ea"/>
            </a:endParaRPr>
          </a:p>
          <a:p>
            <a:r>
              <a:rPr lang="en-US" altLang="zh-CN" sz="1200" b="1">
                <a:sym typeface="+mn-ea"/>
              </a:rPr>
              <a:t>4. 犹他大学 --- Utah</a:t>
            </a:r>
            <a:endParaRPr lang="en-US" altLang="zh-CN" sz="1200" b="1">
              <a:sym typeface="+mn-ea"/>
            </a:endParaRP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8096250" y="2856230"/>
            <a:ext cx="1819910" cy="268605"/>
          </a:xfrm>
          <a:prstGeom prst="line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0220" y="814070"/>
            <a:ext cx="5227320" cy="3947160"/>
          </a:xfrm>
        </p:spPr>
        <p:txBody>
          <a:bodyPr/>
          <a:p>
            <a:pPr marL="553085" indent="-553085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>
                <a:latin typeface="+mj-ea"/>
                <a:ea typeface="+mj-ea"/>
              </a:rPr>
              <a:t>应用程序：</a:t>
            </a:r>
            <a:r>
              <a:rPr sz="2800" b="1">
                <a:solidFill>
                  <a:srgbClr val="FF0000"/>
                </a:solidFill>
                <a:latin typeface="+mj-ea"/>
                <a:ea typeface="+mj-ea"/>
              </a:rPr>
              <a:t>依赖性</a:t>
            </a:r>
            <a:endParaRPr sz="2800" b="1">
              <a:solidFill>
                <a:srgbClr val="FF0000"/>
              </a:solidFill>
              <a:latin typeface="+mj-ea"/>
              <a:ea typeface="+mj-ea"/>
            </a:endParaRPr>
          </a:p>
          <a:p>
            <a:pPr marL="553085" indent="-553085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>
                <a:latin typeface="+mj-ea"/>
                <a:ea typeface="+mj-ea"/>
              </a:rPr>
              <a:t>互联网地址：</a:t>
            </a:r>
            <a:r>
              <a:rPr lang="en-US" altLang="zh-CN" sz="2800" b="1">
                <a:solidFill>
                  <a:srgbClr val="FF0000"/>
                </a:solidFill>
                <a:latin typeface="+mj-ea"/>
                <a:ea typeface="+mj-ea"/>
              </a:rPr>
              <a:t>IP</a:t>
            </a:r>
            <a:r>
              <a:rPr sz="2800" b="1">
                <a:latin typeface="+mj-ea"/>
                <a:ea typeface="+mj-ea"/>
              </a:rPr>
              <a:t>协议</a:t>
            </a:r>
            <a:endParaRPr sz="2800" b="1">
              <a:latin typeface="+mj-ea"/>
              <a:ea typeface="+mj-ea"/>
            </a:endParaRPr>
          </a:p>
          <a:p>
            <a:pPr marL="553085" indent="-553085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>
                <a:latin typeface="+mj-ea"/>
                <a:ea typeface="+mj-ea"/>
              </a:rPr>
              <a:t>传输和研发成本：传输的正确性（</a:t>
            </a:r>
            <a:r>
              <a:rPr lang="en-US" altLang="zh-CN" sz="2800" b="1">
                <a:solidFill>
                  <a:srgbClr val="FF0000"/>
                </a:solidFill>
                <a:latin typeface="+mj-ea"/>
                <a:ea typeface="+mj-ea"/>
              </a:rPr>
              <a:t>TCP</a:t>
            </a:r>
            <a:r>
              <a:rPr sz="2800" b="1">
                <a:latin typeface="+mj-ea"/>
                <a:ea typeface="+mj-ea"/>
              </a:rPr>
              <a:t>）</a:t>
            </a:r>
            <a:endParaRPr sz="2800" b="1">
              <a:latin typeface="+mj-ea"/>
              <a:ea typeface="+mj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互联网发展要解决的问题</a:t>
            </a:r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6238875" y="807720"/>
            <a:ext cx="5227320" cy="394716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115" indent="-539115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>
                <a:latin typeface="+mj-ea"/>
                <a:ea typeface="+mj-ea"/>
              </a:rPr>
              <a:t>带宽：</a:t>
            </a:r>
            <a:r>
              <a:rPr sz="2800" b="1">
                <a:solidFill>
                  <a:srgbClr val="FF0000"/>
                </a:solidFill>
                <a:latin typeface="+mj-ea"/>
                <a:ea typeface="+mj-ea"/>
              </a:rPr>
              <a:t>网速慢</a:t>
            </a:r>
            <a:endParaRPr sz="2800" b="1">
              <a:solidFill>
                <a:srgbClr val="FF0000"/>
              </a:solidFill>
              <a:latin typeface="+mj-ea"/>
              <a:ea typeface="+mj-ea"/>
            </a:endParaRPr>
          </a:p>
          <a:p>
            <a:pPr marL="539115" indent="-539115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>
                <a:latin typeface="+mj-ea"/>
                <a:ea typeface="+mj-ea"/>
              </a:rPr>
              <a:t>网络安全：</a:t>
            </a:r>
            <a:r>
              <a:rPr sz="2800" b="1">
                <a:solidFill>
                  <a:srgbClr val="FF0000"/>
                </a:solidFill>
                <a:latin typeface="+mj-ea"/>
                <a:ea typeface="+mj-ea"/>
              </a:rPr>
              <a:t>明文传输数据</a:t>
            </a:r>
            <a:endParaRPr sz="2800" b="1">
              <a:latin typeface="+mj-ea"/>
              <a:ea typeface="+mj-ea"/>
            </a:endParaRPr>
          </a:p>
          <a:p>
            <a:pPr marL="539115" indent="-539115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>
                <a:latin typeface="+mj-ea"/>
                <a:ea typeface="+mj-ea"/>
              </a:rPr>
              <a:t>标准进化：互联网</a:t>
            </a:r>
            <a:r>
              <a:rPr sz="2800" b="1">
                <a:solidFill>
                  <a:srgbClr val="FF0000"/>
                </a:solidFill>
                <a:latin typeface="+mj-ea"/>
                <a:ea typeface="+mj-ea"/>
              </a:rPr>
              <a:t>兼容性差</a:t>
            </a:r>
            <a:r>
              <a:rPr sz="2800" b="1">
                <a:latin typeface="+mj-ea"/>
                <a:ea typeface="+mj-ea"/>
              </a:rPr>
              <a:t>，出现</a:t>
            </a:r>
            <a:r>
              <a:rPr lang="en-US" altLang="zh-CN" sz="2800" b="1">
                <a:solidFill>
                  <a:srgbClr val="FF0000"/>
                </a:solidFill>
                <a:latin typeface="+mj-ea"/>
                <a:ea typeface="+mj-ea"/>
              </a:rPr>
              <a:t>OSI7</a:t>
            </a:r>
            <a:r>
              <a:rPr sz="2800" b="1">
                <a:solidFill>
                  <a:srgbClr val="FF0000"/>
                </a:solidFill>
                <a:latin typeface="+mj-ea"/>
                <a:ea typeface="+mj-ea"/>
              </a:rPr>
              <a:t>层模型</a:t>
            </a:r>
            <a:r>
              <a:rPr sz="2800" b="1">
                <a:latin typeface="+mj-ea"/>
                <a:ea typeface="+mj-ea"/>
              </a:rPr>
              <a:t>解决问题</a:t>
            </a:r>
            <a:endParaRPr sz="2800" b="1">
              <a:latin typeface="+mj-ea"/>
              <a:ea typeface="+mj-ea"/>
            </a:endParaRPr>
          </a:p>
          <a:p>
            <a:pPr marL="539115" indent="-539115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 b="1">
                <a:latin typeface="+mj-ea"/>
                <a:ea typeface="+mj-ea"/>
              </a:rPr>
              <a:t>商业力量：</a:t>
            </a:r>
            <a:r>
              <a:rPr sz="2800" b="1">
                <a:solidFill>
                  <a:srgbClr val="FF0000"/>
                </a:solidFill>
                <a:latin typeface="+mj-ea"/>
                <a:ea typeface="+mj-ea"/>
              </a:rPr>
              <a:t>商业力量介入</a:t>
            </a:r>
            <a:endParaRPr sz="2800" b="1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5775" y="876935"/>
            <a:ext cx="6261735" cy="4608195"/>
          </a:xfrm>
        </p:spPr>
        <p:txBody>
          <a:bodyPr>
            <a:normAutofit/>
          </a:bodyPr>
          <a:p>
            <a:pPr marL="534670" indent="-534670" algn="l" defTabSz="914400">
              <a:lnSpc>
                <a:spcPct val="20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>
                <a:sym typeface="+mn-ea"/>
              </a:rPr>
              <a:t>第1个浏览器万维网</a:t>
            </a:r>
            <a:r>
              <a:rPr>
                <a:sym typeface="+mn-ea"/>
              </a:rPr>
              <a:t>（World wide web）</a:t>
            </a:r>
            <a:endParaRPr lang="zh-CN" altLang="en-US"/>
          </a:p>
          <a:p>
            <a:pPr marL="534670" indent="-534670" algn="l" defTabSz="914400">
              <a:lnSpc>
                <a:spcPct val="20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>
                <a:latin typeface="微软雅黑" panose="020B0503020204020204" pitchFamily="34" charset="-122"/>
                <a:sym typeface="+mn-ea"/>
              </a:rPr>
              <a:t>应用层协议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HTTP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协议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)</a:t>
            </a:r>
            <a:r>
              <a:rPr>
                <a:latin typeface="微软雅黑" panose="020B0503020204020204" pitchFamily="34" charset="-122"/>
                <a:sym typeface="+mn-ea"/>
              </a:rPr>
              <a:t>的构建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34670" indent="-534670" algn="l" defTabSz="914400">
              <a:lnSpc>
                <a:spcPct val="20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en-US" altLang="zh-CN">
                <a:latin typeface="微软雅黑" panose="020B0503020204020204" pitchFamily="34" charset="-122"/>
                <a:sym typeface="+mn-ea"/>
              </a:rPr>
              <a:t>HTTP</a:t>
            </a:r>
            <a:r>
              <a:rPr>
                <a:latin typeface="微软雅黑" panose="020B0503020204020204" pitchFamily="34" charset="-122"/>
                <a:sym typeface="+mn-ea"/>
              </a:rPr>
              <a:t>协议成功的原理：接入互联网的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应用增多</a:t>
            </a:r>
            <a:r>
              <a:rPr>
                <a:latin typeface="微软雅黑" panose="020B0503020204020204" pitchFamily="34" charset="-122"/>
                <a:sym typeface="+mn-ea"/>
              </a:rPr>
              <a:t>，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成本大</a:t>
            </a:r>
            <a:r>
              <a:rPr>
                <a:latin typeface="微软雅黑" panose="020B0503020204020204" pitchFamily="34" charset="-122"/>
                <a:sym typeface="+mn-ea"/>
              </a:rPr>
              <a:t>，对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界面的描述困难</a:t>
            </a:r>
            <a:r>
              <a:rPr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34670" indent="-534670" defTabSz="914400">
              <a:lnSpc>
                <a:spcPct val="200000"/>
              </a:lnSpc>
              <a:tabLst>
                <a:tab pos="537210" algn="l"/>
              </a:tabLst>
            </a:pP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万维网发展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3"/>
          </p:nvPr>
        </p:nvSpPr>
        <p:spPr>
          <a:xfrm>
            <a:off x="6793865" y="4521200"/>
            <a:ext cx="5227320" cy="691515"/>
          </a:xfrm>
        </p:spPr>
        <p:txBody>
          <a:bodyPr/>
          <a:p>
            <a:r>
              <a:rPr b="1">
                <a:sym typeface="+mn-ea"/>
              </a:rPr>
              <a:t>蒂姆·伯纳斯-李</a:t>
            </a:r>
            <a:endParaRPr lang="zh-CN" altLang="en-US" b="1"/>
          </a:p>
          <a:p>
            <a:endParaRPr lang="en-US" altLang="zh-CN"/>
          </a:p>
        </p:txBody>
      </p:sp>
      <p:pic>
        <p:nvPicPr>
          <p:cNvPr id="12" name="图片占位符 1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259955" y="882015"/>
            <a:ext cx="4516755" cy="32658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无线技术发展</a:t>
            </a:r>
            <a:endParaRPr lang="zh-CN" altLang="en-US"/>
          </a:p>
        </p:txBody>
      </p:sp>
      <p:sp>
        <p:nvSpPr>
          <p:cNvPr id="55" name="Line 2"/>
          <p:cNvSpPr>
            <a:spLocks noChangeShapeType="1"/>
          </p:cNvSpPr>
          <p:nvPr/>
        </p:nvSpPr>
        <p:spPr bwMode="auto">
          <a:xfrm>
            <a:off x="1958189" y="3277598"/>
            <a:ext cx="8274388" cy="1"/>
          </a:xfrm>
          <a:prstGeom prst="line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2" name="Line 5"/>
          <p:cNvSpPr>
            <a:spLocks noChangeShapeType="1"/>
          </p:cNvSpPr>
          <p:nvPr/>
        </p:nvSpPr>
        <p:spPr bwMode="auto">
          <a:xfrm flipH="1">
            <a:off x="2006822" y="2710213"/>
            <a:ext cx="0" cy="571114"/>
          </a:xfrm>
          <a:prstGeom prst="line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03" name="AutoShape 6"/>
          <p:cNvSpPr/>
          <p:nvPr/>
        </p:nvSpPr>
        <p:spPr bwMode="auto">
          <a:xfrm rot="5400000">
            <a:off x="1613844" y="1969637"/>
            <a:ext cx="787053" cy="788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104" name="Oval 7"/>
          <p:cNvSpPr/>
          <p:nvPr/>
        </p:nvSpPr>
        <p:spPr bwMode="auto">
          <a:xfrm>
            <a:off x="1949101" y="3209524"/>
            <a:ext cx="115443" cy="1154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 flipH="1">
            <a:off x="6119494" y="2710213"/>
            <a:ext cx="0" cy="571114"/>
          </a:xfrm>
          <a:prstGeom prst="line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4" name="AutoShape 16"/>
          <p:cNvSpPr/>
          <p:nvPr/>
        </p:nvSpPr>
        <p:spPr bwMode="auto">
          <a:xfrm rot="5400000">
            <a:off x="5725881" y="1969637"/>
            <a:ext cx="787053" cy="788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95" name="Oval 17"/>
          <p:cNvSpPr/>
          <p:nvPr/>
        </p:nvSpPr>
        <p:spPr bwMode="auto">
          <a:xfrm>
            <a:off x="6061773" y="3209524"/>
            <a:ext cx="115443" cy="11546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 flipH="1">
            <a:off x="10232167" y="2710213"/>
            <a:ext cx="0" cy="571114"/>
          </a:xfrm>
          <a:prstGeom prst="line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85" name="AutoShape 26"/>
          <p:cNvSpPr/>
          <p:nvPr/>
        </p:nvSpPr>
        <p:spPr bwMode="auto">
          <a:xfrm rot="5400000">
            <a:off x="9837919" y="1969637"/>
            <a:ext cx="787053" cy="788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86" name="Oval 27"/>
          <p:cNvSpPr/>
          <p:nvPr/>
        </p:nvSpPr>
        <p:spPr bwMode="auto">
          <a:xfrm>
            <a:off x="10174447" y="3209524"/>
            <a:ext cx="115443" cy="11546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 flipH="1">
            <a:off x="4063159" y="2710213"/>
            <a:ext cx="0" cy="2011849"/>
          </a:xfrm>
          <a:prstGeom prst="line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76" name="AutoShape 36"/>
          <p:cNvSpPr/>
          <p:nvPr/>
        </p:nvSpPr>
        <p:spPr bwMode="auto">
          <a:xfrm rot="5400000">
            <a:off x="3680977" y="1969637"/>
            <a:ext cx="787053" cy="788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77" name="Oval 37"/>
          <p:cNvSpPr/>
          <p:nvPr/>
        </p:nvSpPr>
        <p:spPr bwMode="auto">
          <a:xfrm>
            <a:off x="4005437" y="3209524"/>
            <a:ext cx="115443" cy="1154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 flipH="1">
            <a:off x="8175830" y="2710213"/>
            <a:ext cx="0" cy="2011888"/>
          </a:xfrm>
          <a:prstGeom prst="line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67" name="AutoShape 46"/>
          <p:cNvSpPr/>
          <p:nvPr/>
        </p:nvSpPr>
        <p:spPr bwMode="auto">
          <a:xfrm rot="5400000">
            <a:off x="7781582" y="1969637"/>
            <a:ext cx="787054" cy="788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68" name="Oval 47"/>
          <p:cNvSpPr/>
          <p:nvPr/>
        </p:nvSpPr>
        <p:spPr bwMode="auto">
          <a:xfrm>
            <a:off x="8118109" y="3209524"/>
            <a:ext cx="115443" cy="1154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5400" tIns="25400" rIns="25400" bIns="25400" anchor="ctr"/>
          <a:p>
            <a:endParaRPr 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 charset="0"/>
              <a:sym typeface="Helvetica Light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55325" y="3508057"/>
            <a:ext cx="11029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WaveLan</a:t>
            </a:r>
            <a:endParaRPr 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77608" y="3508057"/>
            <a:ext cx="1678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802.11协议出世</a:t>
            </a:r>
            <a:endParaRPr 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06726" y="3508057"/>
            <a:ext cx="6508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WIFI</a:t>
            </a:r>
            <a:endParaRPr 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6204" y="4837769"/>
            <a:ext cx="15373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Wi-Fi开始普及</a:t>
            </a:r>
            <a:endParaRPr 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6559" y="4830149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热点接入</a:t>
            </a:r>
            <a:endParaRPr lang="zh-CN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3860" y="216789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1990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0785" y="217297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1993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9135" y="218059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1997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23200" y="218567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2003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83775" y="2178050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2013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0780" y="1014180"/>
            <a:ext cx="5227200" cy="4608000"/>
          </a:xfrm>
        </p:spPr>
        <p:txBody>
          <a:bodyPr/>
          <a:p>
            <a:pPr marL="342900" indent="-342900">
              <a:buFont typeface="Wingdings" panose="05000000000000000000" charset="0"/>
              <a:buChar char="l"/>
            </a:pPr>
            <a:r>
              <a:rPr>
                <a:latin typeface="微软雅黑" panose="020B0503020204020204" pitchFamily="34" charset="-122"/>
                <a:sym typeface="+mn-ea"/>
              </a:rPr>
              <a:t>乔布斯发明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智能手机</a:t>
            </a:r>
            <a:r>
              <a:rPr>
                <a:latin typeface="微软雅黑" panose="020B0503020204020204" pitchFamily="34" charset="-122"/>
                <a:sym typeface="+mn-ea"/>
              </a:rPr>
              <a:t>，拓展手机边界能力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智能手机&amp;移动互联网 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3"/>
          </p:nvPr>
        </p:nvSpPr>
        <p:spPr>
          <a:xfrm>
            <a:off x="6583680" y="5464175"/>
            <a:ext cx="5227320" cy="691515"/>
          </a:xfrm>
        </p:spPr>
        <p:txBody>
          <a:bodyPr/>
          <a:p>
            <a:r>
              <a:rPr lang="zh-CN" altLang="en-US"/>
              <a:t>乔布斯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812280" y="1275715"/>
            <a:ext cx="4326255" cy="39255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流量价格</a:t>
            </a:r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/>
        </p:nvSpPr>
        <p:spPr>
          <a:xfrm>
            <a:off x="2009140" y="2566670"/>
            <a:ext cx="8293735" cy="28822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solidFill>
                  <a:schemeClr val="tx1"/>
                </a:solidFill>
              </a:rPr>
              <a:t>流量</a:t>
            </a:r>
            <a:r>
              <a:rPr lang="zh-CN" altLang="en-US" sz="3200" b="1">
                <a:solidFill>
                  <a:srgbClr val="FF0000"/>
                </a:solidFill>
              </a:rPr>
              <a:t>价格降低</a:t>
            </a:r>
            <a:r>
              <a:rPr lang="zh-CN" altLang="en-US" sz="3200">
                <a:solidFill>
                  <a:schemeClr val="tx1"/>
                </a:solidFill>
              </a:rPr>
              <a:t>，</a:t>
            </a:r>
            <a:r>
              <a:rPr lang="zh-CN" altLang="en-US" sz="3200" b="1">
                <a:solidFill>
                  <a:srgbClr val="FF0000"/>
                </a:solidFill>
              </a:rPr>
              <a:t>降低</a:t>
            </a:r>
            <a:r>
              <a:rPr lang="zh-CN" altLang="en-US" sz="3200">
                <a:solidFill>
                  <a:schemeClr val="tx1"/>
                </a:solidFill>
              </a:rPr>
              <a:t>了手机联网</a:t>
            </a:r>
            <a:r>
              <a:rPr lang="zh-CN" altLang="en-US" sz="3200" b="1">
                <a:solidFill>
                  <a:srgbClr val="FF0000"/>
                </a:solidFill>
              </a:rPr>
              <a:t>延迟</a:t>
            </a:r>
            <a:r>
              <a:rPr lang="zh-CN" altLang="en-US" sz="3200">
                <a:solidFill>
                  <a:schemeClr val="tx1"/>
                </a:solidFill>
              </a:rPr>
              <a:t>问题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93135" y="2996565"/>
            <a:ext cx="5227320" cy="711835"/>
          </a:xfrm>
        </p:spPr>
        <p:txBody>
          <a:bodyPr>
            <a:noAutofit/>
          </a:bodyPr>
          <a:p>
            <a:r>
              <a:rPr lang="zh-CN" altLang="en-US" sz="3600"/>
              <a:t>展望未来</a:t>
            </a:r>
            <a:endParaRPr lang="zh-CN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展望未来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315" y="967740"/>
            <a:ext cx="11203305" cy="4608195"/>
          </a:xfrm>
        </p:spPr>
        <p:txBody>
          <a:bodyPr/>
          <a:p>
            <a:pPr marL="457200" indent="-457200" algn="l">
              <a:buFont typeface="Wingdings" panose="05000000000000000000" charset="0"/>
              <a:buChar char="l"/>
            </a:pPr>
            <a:r>
              <a:rPr sz="3200" b="1">
                <a:latin typeface="+mn-ea"/>
                <a:ea typeface="+mn-ea"/>
                <a:cs typeface="+mn-ea"/>
                <a:sym typeface="+mn-ea"/>
              </a:rPr>
              <a:t>万物互联：任何设备都有芯片，芯片</a:t>
            </a:r>
            <a:r>
              <a:rPr sz="3200" b="1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体积小</a:t>
            </a:r>
            <a:r>
              <a:rPr sz="3200" b="1">
                <a:latin typeface="+mn-ea"/>
                <a:ea typeface="+mn-ea"/>
                <a:cs typeface="+mn-ea"/>
                <a:sym typeface="+mn-ea"/>
              </a:rPr>
              <a:t>，</a:t>
            </a:r>
            <a:r>
              <a:rPr sz="3200" b="1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成本低</a:t>
            </a:r>
            <a:r>
              <a:rPr sz="3200" b="1">
                <a:latin typeface="+mn-ea"/>
                <a:ea typeface="+mn-ea"/>
                <a:cs typeface="+mn-ea"/>
                <a:sym typeface="+mn-ea"/>
              </a:rPr>
              <a:t>，网络</a:t>
            </a:r>
            <a:r>
              <a:rPr sz="3200" b="1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技术成熟</a:t>
            </a:r>
            <a:r>
              <a:rPr sz="3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sz="3200" b="1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sz="3200" b="1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+mn-ea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3200" b="1">
                <a:latin typeface="+mn-ea"/>
                <a:ea typeface="+mn-ea"/>
                <a:cs typeface="+mn-ea"/>
                <a:sym typeface="+mn-ea"/>
              </a:rPr>
              <a:t>5G</a:t>
            </a:r>
            <a:r>
              <a:rPr sz="3200" b="1">
                <a:latin typeface="+mn-ea"/>
                <a:ea typeface="+mn-ea"/>
                <a:cs typeface="+mn-ea"/>
                <a:sym typeface="+mn-ea"/>
              </a:rPr>
              <a:t>：</a:t>
            </a:r>
            <a:r>
              <a:rPr sz="3200" b="1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速度快</a:t>
            </a:r>
            <a:r>
              <a:rPr sz="3200" b="1">
                <a:latin typeface="+mn-ea"/>
                <a:ea typeface="+mn-ea"/>
                <a:cs typeface="+mn-ea"/>
                <a:sym typeface="+mn-ea"/>
              </a:rPr>
              <a:t>，</a:t>
            </a:r>
            <a:r>
              <a:rPr sz="3200" b="1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延迟低</a:t>
            </a:r>
            <a:r>
              <a:rPr sz="3200" b="1">
                <a:latin typeface="+mn-ea"/>
                <a:ea typeface="+mn-ea"/>
                <a:cs typeface="+mn-ea"/>
                <a:sym typeface="+mn-ea"/>
              </a:rPr>
              <a:t>。</a:t>
            </a:r>
            <a:endParaRPr lang="zh-CN" altLang="en-US" sz="3200" b="1">
              <a:latin typeface="+mn-ea"/>
              <a:ea typeface="+mn-ea"/>
              <a:cs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 sz="3200" b="1">
              <a:latin typeface="+mn-ea"/>
              <a:ea typeface="+mn-ea"/>
              <a:cs typeface="+mn-ea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sz="3200" b="1">
                <a:latin typeface="+mn-ea"/>
                <a:ea typeface="+mn-ea"/>
                <a:cs typeface="+mn-ea"/>
                <a:sym typeface="+mn-ea"/>
              </a:rPr>
              <a:t>卫星上网：网络</a:t>
            </a:r>
            <a:r>
              <a:rPr sz="3200" b="1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覆盖远</a:t>
            </a:r>
            <a:r>
              <a:rPr sz="3200" b="1">
                <a:latin typeface="+mn-ea"/>
                <a:ea typeface="+mn-ea"/>
                <a:cs typeface="+mn-ea"/>
                <a:sym typeface="+mn-ea"/>
              </a:rPr>
              <a:t>，包括偏远地区。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+mn-ea"/>
              <a:sym typeface="+mn-ea"/>
            </a:endParaRPr>
          </a:p>
          <a:p>
            <a:endParaRPr lang="zh-CN" altLang="en-US" sz="3200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5046345" y="773430"/>
            <a:ext cx="6964680" cy="5027930"/>
          </a:xfrm>
        </p:spPr>
        <p:txBody>
          <a:bodyPr>
            <a:normAutofit fontScale="90000" lnSpcReduction="10000"/>
          </a:bodyPr>
          <a:p>
            <a:pPr marL="798195" indent="-798195">
              <a:lnSpc>
                <a:spcPct val="200000"/>
              </a:lnSpc>
            </a:pPr>
            <a:r>
              <a:rPr lang="zh-CN" altLang="en-US" sz="4400"/>
              <a:t>计算机网络产生的条件</a:t>
            </a:r>
            <a:endParaRPr lang="zh-CN" altLang="en-US" sz="4400"/>
          </a:p>
          <a:p>
            <a:pPr marL="798195" indent="-798195">
              <a:lnSpc>
                <a:spcPct val="200000"/>
              </a:lnSpc>
            </a:pPr>
            <a:r>
              <a:rPr lang="zh-CN" altLang="en-US" sz="4400"/>
              <a:t>互联网的产生</a:t>
            </a:r>
            <a:endParaRPr lang="zh-CN" altLang="en-US" sz="4400"/>
          </a:p>
          <a:p>
            <a:pPr marL="798195" indent="-798195">
              <a:lnSpc>
                <a:spcPct val="200000"/>
              </a:lnSpc>
            </a:pPr>
            <a:r>
              <a:rPr lang="zh-CN" altLang="en-US" sz="4400"/>
              <a:t>互联网发展</a:t>
            </a:r>
            <a:endParaRPr lang="zh-CN" altLang="en-US" sz="4400"/>
          </a:p>
          <a:p>
            <a:pPr marL="798195" indent="-798195">
              <a:lnSpc>
                <a:spcPct val="200000"/>
              </a:lnSpc>
            </a:pPr>
            <a:r>
              <a:rPr lang="zh-CN" altLang="en-US" sz="4400"/>
              <a:t>展望未来</a:t>
            </a:r>
            <a:endParaRPr lang="zh-CN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93135" y="2996565"/>
            <a:ext cx="5227320" cy="711835"/>
          </a:xfrm>
        </p:spPr>
        <p:txBody>
          <a:bodyPr>
            <a:noAutofit/>
          </a:bodyPr>
          <a:p>
            <a:r>
              <a:rPr lang="zh-CN" altLang="en-US" sz="3600"/>
              <a:t>计算机网络产生的条件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1260" y="998940"/>
            <a:ext cx="5227200" cy="4608000"/>
          </a:xfrm>
        </p:spPr>
        <p:txBody>
          <a:bodyPr>
            <a:normAutofit fontScale="90000"/>
          </a:bodyPr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800"/>
              <a:t>早期计算机</a:t>
            </a:r>
            <a:r>
              <a:rPr lang="zh-CN" altLang="en-US" sz="2800" b="1">
                <a:solidFill>
                  <a:srgbClr val="FF0000"/>
                </a:solidFill>
              </a:rPr>
              <a:t>体积大</a:t>
            </a:r>
            <a:r>
              <a:rPr lang="en-US" altLang="zh-CN" sz="2800"/>
              <a:t>(</a:t>
            </a:r>
            <a:r>
              <a:rPr sz="2800"/>
              <a:t>一个教室</a:t>
            </a:r>
            <a:r>
              <a:rPr lang="en-US" altLang="zh-CN" sz="2800"/>
              <a:t>)</a:t>
            </a:r>
            <a:endParaRPr lang="en-US" altLang="zh-CN" sz="2800"/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/>
              <a:t>集成电路产生，计算机</a:t>
            </a:r>
            <a:r>
              <a:rPr sz="2800" b="1">
                <a:solidFill>
                  <a:srgbClr val="FF0000"/>
                </a:solidFill>
              </a:rPr>
              <a:t>体积下降</a:t>
            </a:r>
            <a:endParaRPr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/>
              <a:t>杰克基尔.比发明世界上</a:t>
            </a:r>
            <a:r>
              <a:rPr sz="2800">
                <a:solidFill>
                  <a:schemeClr val="tx1"/>
                </a:solidFill>
              </a:rPr>
              <a:t>第一个芯片，</a:t>
            </a:r>
            <a:r>
              <a:rPr sz="2800" b="1">
                <a:solidFill>
                  <a:srgbClr val="FF0000"/>
                </a:solidFill>
              </a:rPr>
              <a:t>体积非常小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芯片技术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spc="0" noProof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latin typeface="Century Gothic" panose="020B0502020202020204" pitchFamily="34" charset="0"/>
                <a:ea typeface="宋体" panose="02010600030101010101" pitchFamily="2" charset="-122"/>
                <a:cs typeface="Titillium" charset="0"/>
                <a:sym typeface="+mn-ea"/>
              </a:rPr>
              <a:t>第一台电子计算机</a:t>
            </a:r>
            <a:r>
              <a:rPr lang="en-US" altLang="zh-CN" spc="0" noProof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latin typeface="Century Gothic" panose="020B0502020202020204" pitchFamily="34" charset="0"/>
                <a:ea typeface="宋体" panose="02010600030101010101" pitchFamily="2" charset="-122"/>
                <a:cs typeface="Titillium" charset="0"/>
                <a:sym typeface="+mn-ea"/>
              </a:rPr>
              <a:t>ENIAC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宋体" panose="02010600030101010101" pitchFamily="2" charset="-122"/>
              <a:cs typeface="Titillium" charset="0"/>
            </a:endParaRPr>
          </a:p>
          <a:p>
            <a:endParaRPr lang="zh-CN" altLang="en-US"/>
          </a:p>
        </p:txBody>
      </p:sp>
      <p:pic>
        <p:nvPicPr>
          <p:cNvPr id="31" name="图片占位符 30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741795" y="1724025"/>
            <a:ext cx="4876800" cy="33223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理论发展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5455" y="815340"/>
            <a:ext cx="11203305" cy="4608195"/>
          </a:xfrm>
        </p:spPr>
        <p:txBody>
          <a:bodyPr>
            <a:normAutofit lnSpcReduction="10000"/>
          </a:bodyPr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>
                <a:sym typeface="+mn-ea"/>
              </a:rPr>
              <a:t>Paul Baran提出</a:t>
            </a:r>
            <a:r>
              <a:rPr sz="28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分布式可适应信息块交换</a:t>
            </a:r>
            <a:r>
              <a:rPr sz="2800">
                <a:sym typeface="+mn-ea"/>
              </a:rPr>
              <a:t>集成电路</a:t>
            </a:r>
            <a:endParaRPr lang="zh-CN" altLang="en-US" sz="2800"/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sz="2800">
                <a:latin typeface="微软雅黑" panose="020B0503020204020204" pitchFamily="34" charset="-122"/>
                <a:sym typeface="+mn-ea"/>
              </a:rPr>
              <a:t>Donald Davies提出</a:t>
            </a:r>
            <a:r>
              <a:rPr sz="28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sym typeface="+mn-ea"/>
              </a:rPr>
              <a:t>封包交换</a:t>
            </a:r>
            <a:endParaRPr sz="2800" b="1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endParaRPr lang="zh-CN" altLang="en-US" sz="2800" b="1"/>
          </a:p>
          <a:p>
            <a:pPr algn="l">
              <a:buFont typeface="Wingdings" panose="05000000000000000000" charset="0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封包交换算法: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解决数据如何从一个点通过一个复杂网络到达另一个点的问题。</a:t>
            </a:r>
            <a:endParaRPr lang="en-US" altLang="zh-CN" sz="28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</a:pP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>
                <a:latin typeface="微软雅黑" panose="020B0503020204020204" pitchFamily="34" charset="-122"/>
                <a:sym typeface="+mn-ea"/>
              </a:rPr>
              <a:t>跨大西洋同轴电缆：材料是同轴电缆，每分钟传输120个字。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材料发展</a:t>
            </a:r>
            <a:endParaRPr lang="zh-CN" altLang="en-US"/>
          </a:p>
        </p:txBody>
      </p:sp>
      <p:pic>
        <p:nvPicPr>
          <p:cNvPr id="7" name="图片占位符 6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2400" y="2096770"/>
            <a:ext cx="9437370" cy="37928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材料发展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8"/>
          </p:nvPr>
        </p:nvSpPr>
        <p:spPr/>
        <p:txBody>
          <a:bodyPr/>
          <a:p>
            <a:r>
              <a:rPr lang="zh-CN" altLang="en-US"/>
              <a:t>同轴电缆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9"/>
          </p:nvPr>
        </p:nvSpPr>
        <p:spPr/>
        <p:txBody>
          <a:bodyPr/>
          <a:p>
            <a:r>
              <a:rPr lang="zh-CN" altLang="en-US"/>
              <a:t>双绞线电缆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0"/>
          </p:nvPr>
        </p:nvSpPr>
        <p:spPr/>
        <p:txBody>
          <a:bodyPr/>
          <a:p>
            <a:r>
              <a:t>光纤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>
          <a:xfrm>
            <a:off x="628650" y="930910"/>
            <a:ext cx="10801350" cy="2413635"/>
          </a:xfrm>
        </p:spPr>
        <p:txBody>
          <a:bodyPr>
            <a:no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>
                <a:latin typeface="微软雅黑" panose="020B0503020204020204" pitchFamily="34" charset="-122"/>
                <a:sym typeface="+mn-ea"/>
              </a:rPr>
              <a:t> </a:t>
            </a:r>
            <a:r>
              <a:rPr b="1">
                <a:latin typeface="微软雅黑" panose="020B0503020204020204" pitchFamily="34" charset="-122"/>
                <a:sym typeface="+mn-ea"/>
              </a:rPr>
              <a:t>同轴电缆</a:t>
            </a:r>
            <a:r>
              <a:rPr>
                <a:latin typeface="微软雅黑" panose="020B0503020204020204" pitchFamily="34" charset="-122"/>
                <a:sym typeface="+mn-ea"/>
              </a:rPr>
              <a:t>：一根导体，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速度慢</a:t>
            </a:r>
            <a:r>
              <a:rPr>
                <a:latin typeface="微软雅黑" panose="020B0503020204020204" pitchFamily="34" charset="-122"/>
                <a:sym typeface="+mn-ea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>
                <a:latin typeface="微软雅黑" panose="020B0503020204020204" pitchFamily="34" charset="-122"/>
                <a:sym typeface="+mn-ea"/>
              </a:rPr>
              <a:t> </a:t>
            </a:r>
            <a:r>
              <a:rPr b="1">
                <a:latin typeface="微软雅黑" panose="020B0503020204020204" pitchFamily="34" charset="-122"/>
                <a:sym typeface="+mn-ea"/>
              </a:rPr>
              <a:t>双绞线电缆</a:t>
            </a:r>
            <a:r>
              <a:rPr>
                <a:latin typeface="微软雅黑" panose="020B0503020204020204" pitchFamily="34" charset="-122"/>
                <a:sym typeface="+mn-ea"/>
              </a:rPr>
              <a:t>：导线两两缠绕，传输速度由导体材料决定，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速度较快</a:t>
            </a:r>
            <a:r>
              <a:rPr>
                <a:latin typeface="微软雅黑" panose="020B0503020204020204" pitchFamily="34" charset="-122"/>
                <a:sym typeface="+mn-ea"/>
              </a:rPr>
              <a:t>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l"/>
            </a:pPr>
            <a:r>
              <a:rPr b="1">
                <a:latin typeface="微软雅黑" panose="020B0503020204020204" pitchFamily="34" charset="-122"/>
                <a:sym typeface="+mn-ea"/>
              </a:rPr>
              <a:t> 光纤</a:t>
            </a:r>
            <a:r>
              <a:rPr>
                <a:latin typeface="微软雅黑" panose="020B0503020204020204" pitchFamily="34" charset="-122"/>
                <a:sym typeface="+mn-ea"/>
              </a:rPr>
              <a:t>：光传输，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速度最快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(</a:t>
            </a:r>
            <a:r>
              <a:rPr>
                <a:latin typeface="微软雅黑" panose="020B0503020204020204" pitchFamily="34" charset="-122"/>
                <a:sym typeface="+mn-ea"/>
              </a:rPr>
              <a:t>10Gbps</a:t>
            </a:r>
            <a:r>
              <a:rPr lang="en-US">
                <a:latin typeface="微软雅黑" panose="020B0503020204020204" pitchFamily="34" charset="-122"/>
                <a:sym typeface="+mn-ea"/>
              </a:rPr>
              <a:t>)</a:t>
            </a:r>
            <a:r>
              <a:rPr>
                <a:latin typeface="微软雅黑" panose="020B0503020204020204" pitchFamily="34" charset="-122"/>
                <a:sym typeface="+mn-ea"/>
              </a:rPr>
              <a:t>，</a:t>
            </a:r>
            <a:r>
              <a:rPr b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能量耗损低</a:t>
            </a:r>
            <a:r>
              <a:rPr>
                <a:latin typeface="微软雅黑" panose="020B0503020204020204" pitchFamily="34" charset="-122"/>
                <a:sym typeface="+mn-ea"/>
              </a:rPr>
              <a:t>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0" y="3430905"/>
            <a:ext cx="2235200" cy="2235200"/>
          </a:xfrm>
          <a:prstGeom prst="rect">
            <a:avLst/>
          </a:prstGeom>
        </p:spPr>
      </p:pic>
      <p:pic>
        <p:nvPicPr>
          <p:cNvPr id="11" name="内容占位符 10"/>
          <p:cNvPicPr>
            <a:picLocks noChangeAspect="1"/>
          </p:cNvPicPr>
          <p:nvPr>
            <p:ph idx="14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83785" y="3533775"/>
            <a:ext cx="2485390" cy="2032000"/>
          </a:xfrm>
          <a:prstGeom prst="rect">
            <a:avLst/>
          </a:prstGeom>
        </p:spPr>
      </p:pic>
      <p:pic>
        <p:nvPicPr>
          <p:cNvPr id="17" name="内容占位符 16"/>
          <p:cNvPicPr>
            <a:picLocks noChangeAspect="1"/>
          </p:cNvPicPr>
          <p:nvPr>
            <p:ph idx="16"/>
          </p:nvPr>
        </p:nvPicPr>
        <p:blipFill>
          <a:blip r:embed="rId4"/>
          <a:stretch>
            <a:fillRect/>
          </a:stretch>
        </p:blipFill>
        <p:spPr>
          <a:xfrm>
            <a:off x="9053830" y="3830955"/>
            <a:ext cx="2485390" cy="1421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69035" y="2503805"/>
            <a:ext cx="10572750" cy="2882265"/>
          </a:xfrm>
        </p:spPr>
        <p:txBody>
          <a:bodyPr/>
          <a:p>
            <a:r>
              <a:rPr sz="3200" b="1">
                <a:solidFill>
                  <a:srgbClr val="FF0000"/>
                </a:solidFill>
                <a:sym typeface="+mn-ea"/>
              </a:rPr>
              <a:t>分时系统</a:t>
            </a:r>
            <a:r>
              <a:rPr lang="en-US" altLang="zh-CN" sz="3200" b="1">
                <a:sym typeface="+mn-ea"/>
              </a:rPr>
              <a:t>: </a:t>
            </a:r>
            <a:r>
              <a:rPr lang="en-US" altLang="zh-CN" sz="3200">
                <a:sym typeface="+mn-ea"/>
              </a:rPr>
              <a:t>操作系统里能跑多个应用</a:t>
            </a:r>
            <a:r>
              <a:rPr sz="3200">
                <a:sym typeface="+mn-ea"/>
              </a:rPr>
              <a:t>且单个应用也需要使用分时。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zh-CN" altLang="en-US" sz="32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操作系统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493135" y="2996565"/>
            <a:ext cx="5227320" cy="711835"/>
          </a:xfrm>
        </p:spPr>
        <p:txBody>
          <a:bodyPr>
            <a:noAutofit/>
          </a:bodyPr>
          <a:p>
            <a:r>
              <a:rPr lang="zh-CN" altLang="en-US" sz="3600"/>
              <a:t>互联网发展</a:t>
            </a:r>
            <a:endParaRPr lang="zh-CN" altLang="en-US" sz="360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9.xml><?xml version="1.0" encoding="utf-8"?>
<p:tagLst xmlns:p="http://schemas.openxmlformats.org/presentationml/2006/main">
  <p:tag name="KSO_WM_UNIT_PLACING_PICTURE_USER_VIEWPORT" val="{&quot;height&quot;:7200,&quot;width&quot;:1791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3228,&quot;width&quot;:3948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演示</Application>
  <PresentationFormat>宽屏</PresentationFormat>
  <Paragraphs>128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Century Gothic</vt:lpstr>
      <vt:lpstr>Titillium</vt:lpstr>
      <vt:lpstr>HelveticaNeue LT 43 LightEx</vt:lpstr>
      <vt:lpstr>Helvetica Light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芯片技术</vt:lpstr>
      <vt:lpstr>理论发展</vt:lpstr>
      <vt:lpstr>材料发展</vt:lpstr>
      <vt:lpstr>材料发展</vt:lpstr>
      <vt:lpstr>操作系统</vt:lpstr>
      <vt:lpstr>PowerPoint 演示文稿</vt:lpstr>
      <vt:lpstr>ARPANET</vt:lpstr>
      <vt:lpstr>互联网发展要解决的问题</vt:lpstr>
      <vt:lpstr>万维网发展</vt:lpstr>
      <vt:lpstr>无线技术发展</vt:lpstr>
      <vt:lpstr>智能手机&amp;移动互联网 </vt:lpstr>
      <vt:lpstr>流量价格</vt:lpstr>
      <vt:lpstr>PowerPoint 演示文稿</vt:lpstr>
      <vt:lpstr>展望未来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180</cp:revision>
  <dcterms:created xsi:type="dcterms:W3CDTF">2019-06-19T02:08:00Z</dcterms:created>
  <dcterms:modified xsi:type="dcterms:W3CDTF">2020-09-09T09:44:59Z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