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notesMasterIdLst>
    <p:notesMasterId r:id="rId25"/>
  </p:notesMasterIdLst>
  <p:handoutMasterIdLst>
    <p:handoutMasterId r:id="rId26"/>
  </p:handoutMasterIdLst>
  <p:sldIdLst>
    <p:sldId id="497" r:id="rId4"/>
    <p:sldId id="498" r:id="rId5"/>
    <p:sldId id="572" r:id="rId6"/>
    <p:sldId id="574" r:id="rId7"/>
    <p:sldId id="575" r:id="rId8"/>
    <p:sldId id="576" r:id="rId9"/>
    <p:sldId id="564" r:id="rId10"/>
    <p:sldId id="568" r:id="rId11"/>
    <p:sldId id="570" r:id="rId12"/>
    <p:sldId id="591" r:id="rId13"/>
    <p:sldId id="578" r:id="rId14"/>
    <p:sldId id="581" r:id="rId15"/>
    <p:sldId id="582" r:id="rId16"/>
    <p:sldId id="583" r:id="rId17"/>
    <p:sldId id="584" r:id="rId18"/>
    <p:sldId id="585" r:id="rId19"/>
    <p:sldId id="586" r:id="rId20"/>
    <p:sldId id="588" r:id="rId21"/>
    <p:sldId id="587" r:id="rId22"/>
    <p:sldId id="589" r:id="rId23"/>
    <p:sldId id="56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26E4B"/>
    <a:srgbClr val="FFFFFF"/>
    <a:srgbClr val="AA6500"/>
    <a:srgbClr val="307756"/>
    <a:srgbClr val="FFFECB"/>
    <a:srgbClr val="99CDFF"/>
    <a:srgbClr val="A12B10"/>
    <a:srgbClr val="6096E6"/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howGuides="1">
      <p:cViewPr varScale="1">
        <p:scale>
          <a:sx n="99" d="100"/>
          <a:sy n="99" d="100"/>
        </p:scale>
        <p:origin x="84" y="582"/>
      </p:cViewPr>
      <p:guideLst>
        <p:guide orient="horz" pos="1650"/>
        <p:guide pos="456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054735" y="2345055"/>
            <a:ext cx="10065385" cy="12687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3" hasCustomPrompt="1"/>
            <p:custDataLst>
              <p:tags r:id="rId3"/>
            </p:custDataLst>
          </p:nvPr>
        </p:nvSpPr>
        <p:spPr>
          <a:xfrm>
            <a:off x="3204845" y="3892550"/>
            <a:ext cx="5765165" cy="70104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4800" b="1" baseline="300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798945" y="1258570"/>
            <a:ext cx="50577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0385" lvl="0" indent="-54038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48615" y="1259205"/>
            <a:ext cx="50196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6575" lvl="0" indent="-53657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18770" y="1266190"/>
            <a:ext cx="5053965" cy="431355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800215" y="1266190"/>
            <a:ext cx="5039360" cy="431292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8005" lvl="0" indent="-548005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80021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25120" y="1264285"/>
            <a:ext cx="5047615" cy="432943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2765" lvl="0" indent="-532765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56552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565525" y="567690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云形 1"/>
          <p:cNvSpPr/>
          <p:nvPr userDrawn="1"/>
        </p:nvSpPr>
        <p:spPr>
          <a:xfrm>
            <a:off x="457200" y="1264285"/>
            <a:ext cx="2196465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云形 3"/>
          <p:cNvSpPr/>
          <p:nvPr userDrawn="1"/>
        </p:nvSpPr>
        <p:spPr>
          <a:xfrm rot="1020000">
            <a:off x="9492615" y="2066290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云形 4"/>
          <p:cNvSpPr/>
          <p:nvPr userDrawn="1"/>
        </p:nvSpPr>
        <p:spPr>
          <a:xfrm rot="21060000">
            <a:off x="654685" y="4119245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2" idx="0"/>
          </p:cNvCxnSpPr>
          <p:nvPr userDrawn="1"/>
        </p:nvCxnSpPr>
        <p:spPr>
          <a:xfrm flipH="1" flipV="1">
            <a:off x="2651760" y="1939290"/>
            <a:ext cx="939165" cy="33210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" idx="0"/>
          </p:cNvCxnSpPr>
          <p:nvPr userDrawn="1"/>
        </p:nvCxnSpPr>
        <p:spPr>
          <a:xfrm flipH="1">
            <a:off x="2836545" y="4356100"/>
            <a:ext cx="739775" cy="26606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6" idx="3"/>
          </p:cNvCxnSpPr>
          <p:nvPr userDrawn="1"/>
        </p:nvCxnSpPr>
        <p:spPr>
          <a:xfrm flipH="1">
            <a:off x="8625840" y="2421890"/>
            <a:ext cx="921385" cy="1007110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1033145" y="1264285"/>
            <a:ext cx="10088880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51815" lvl="0" indent="-55181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3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 userDrawn="1">
            <p:custDataLst>
              <p:tags r:id="rId2"/>
            </p:custDataLst>
          </p:nvPr>
        </p:nvSpPr>
        <p:spPr>
          <a:xfrm>
            <a:off x="392431" y="111506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87500"/>
          </a:bodyPr>
          <a:p>
            <a:pPr algn="r"/>
            <a:r>
              <a:rPr lang="zh-CN" altLang="en-US" sz="4400" b="1" spc="300" dirty="0">
                <a:solidFill>
                  <a:srgbClr val="7DA7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rgbClr val="7DA7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 userDrawn="1">
            <p:custDataLst>
              <p:tags r:id="rId3"/>
            </p:custDataLst>
          </p:nvPr>
        </p:nvSpPr>
        <p:spPr>
          <a:xfrm>
            <a:off x="392430" y="188341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 userDrawn="1">
            <p:custDataLst>
              <p:tags r:id="rId4"/>
            </p:custDataLst>
          </p:nvPr>
        </p:nvSpPr>
        <p:spPr>
          <a:xfrm>
            <a:off x="2402840" y="123698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5"/>
            </p:custDataLst>
          </p:nvPr>
        </p:nvSpPr>
        <p:spPr>
          <a:xfrm>
            <a:off x="5389245" y="777240"/>
            <a:ext cx="6461760" cy="5079365"/>
          </a:xfrm>
        </p:spPr>
        <p:txBody>
          <a:bodyPr vert="horz" lIns="90000" tIns="46800" rIns="90000" bIns="46800" rtlCol="0">
            <a:normAutofit/>
          </a:bodyPr>
          <a:lstStyle>
            <a:lvl1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4608195" y="869950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5105400" y="617855"/>
            <a:ext cx="6813550" cy="575373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367030" y="15544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7614285" y="869315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637540" y="869315"/>
            <a:ext cx="6559550" cy="544639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7787005" y="14655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sz="half" idx="13"/>
            <p:custDataLst>
              <p:tags r:id="rId2"/>
            </p:custDataLst>
          </p:nvPr>
        </p:nvSpPr>
        <p:spPr>
          <a:xfrm>
            <a:off x="2947035" y="3020060"/>
            <a:ext cx="6297295" cy="78676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36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菱形 1"/>
          <p:cNvSpPr/>
          <p:nvPr userDrawn="1"/>
        </p:nvSpPr>
        <p:spPr>
          <a:xfrm>
            <a:off x="2327910" y="3267075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12000" y="3420000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>
            <a:off x="9684955" y="3406665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菱形 3"/>
          <p:cNvSpPr/>
          <p:nvPr userDrawn="1"/>
        </p:nvSpPr>
        <p:spPr>
          <a:xfrm>
            <a:off x="9521825" y="325120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309880" y="1267460"/>
            <a:ext cx="5554980" cy="503936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None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</a:t>
            </a:r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3" hasCustomPrompt="1"/>
            <p:custDataLst>
              <p:tags r:id="rId3"/>
            </p:custDataLst>
          </p:nvPr>
        </p:nvSpPr>
        <p:spPr>
          <a:xfrm>
            <a:off x="6409055" y="1267460"/>
            <a:ext cx="5445125" cy="503936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None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4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321310" y="3432810"/>
            <a:ext cx="2894965" cy="216535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29" name="内容占位符 28"/>
          <p:cNvSpPr>
            <a:spLocks noGrp="1"/>
          </p:cNvSpPr>
          <p:nvPr>
            <p:ph idx="14" hasCustomPrompt="1"/>
            <p:custDataLst>
              <p:tags r:id="rId3"/>
            </p:custDataLst>
          </p:nvPr>
        </p:nvSpPr>
        <p:spPr>
          <a:xfrm>
            <a:off x="4647565" y="3432810"/>
            <a:ext cx="287718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31" name="内容占位符 30"/>
          <p:cNvSpPr>
            <a:spLocks noGrp="1"/>
          </p:cNvSpPr>
          <p:nvPr>
            <p:ph idx="16" hasCustomPrompt="1"/>
            <p:custDataLst>
              <p:tags r:id="rId4"/>
            </p:custDataLst>
          </p:nvPr>
        </p:nvSpPr>
        <p:spPr>
          <a:xfrm>
            <a:off x="8956040" y="3432810"/>
            <a:ext cx="289369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5" name="文本占位符 44"/>
          <p:cNvSpPr>
            <a:spLocks noGrp="1"/>
          </p:cNvSpPr>
          <p:nvPr>
            <p:ph type="body" sz="half" idx="18" hasCustomPrompt="1"/>
            <p:custDataLst>
              <p:tags r:id="rId5"/>
            </p:custDataLst>
          </p:nvPr>
        </p:nvSpPr>
        <p:spPr>
          <a:xfrm>
            <a:off x="321310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6" name="文本占位符 45"/>
          <p:cNvSpPr>
            <a:spLocks noGrp="1"/>
          </p:cNvSpPr>
          <p:nvPr>
            <p:ph type="body" sz="half" idx="19" hasCustomPrompt="1"/>
            <p:custDataLst>
              <p:tags r:id="rId6"/>
            </p:custDataLst>
          </p:nvPr>
        </p:nvSpPr>
        <p:spPr>
          <a:xfrm>
            <a:off x="4648835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7" name="文本占位符 46"/>
          <p:cNvSpPr>
            <a:spLocks noGrp="1"/>
          </p:cNvSpPr>
          <p:nvPr>
            <p:ph type="body" sz="half" idx="20" hasCustomPrompt="1"/>
            <p:custDataLst>
              <p:tags r:id="rId7"/>
            </p:custDataLst>
          </p:nvPr>
        </p:nvSpPr>
        <p:spPr>
          <a:xfrm>
            <a:off x="8956675" y="5779770"/>
            <a:ext cx="2893060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1" hasCustomPrompt="1"/>
            <p:custDataLst>
              <p:tags r:id="rId8"/>
            </p:custDataLst>
          </p:nvPr>
        </p:nvSpPr>
        <p:spPr>
          <a:xfrm>
            <a:off x="321310" y="1271905"/>
            <a:ext cx="11529060" cy="2160905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tabLst>
                <a:tab pos="537210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2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5465" lvl="0" indent="-545465"/>
            <a:r>
              <a:rPr dirty="0">
                <a:sym typeface="+mn-ea"/>
              </a:rPr>
              <a:t>单击添加文本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9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320040" y="1259205"/>
            <a:ext cx="5037455" cy="43414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799580" y="1259840"/>
            <a:ext cx="5057140" cy="434086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3" hasCustomPrompt="1"/>
            <p:custDataLst>
              <p:tags r:id="rId5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half" idx="22" hasCustomPrompt="1"/>
            <p:custDataLst>
              <p:tags r:id="rId6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tags" Target="../tags/tag17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47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1" descr="360截图17140304771059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占位符 6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  <p:bldLst>
      <p:bldP spid="7" grpId="0" build="p">
        <p:tmplLst>
          <p:tmpl lvl="1">
            <p:tnLst>
              <p:par>
                <p:cTn presetID="2" presetClass="entr" presetSubtype="4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2" presetClass="entr" presetSubtype="4" fill="hold" grpId="1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29920" indent="-62992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892810" indent="-4349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67460" indent="-35242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27505" indent="-29273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 userDrawn="1"/>
        </p:nvSpPr>
        <p:spPr>
          <a:xfrm>
            <a:off x="4418330" y="61341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pic>
        <p:nvPicPr>
          <p:cNvPr id="6146" name="图片 1" descr="360截图17140304771059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0" y="769620"/>
            <a:ext cx="4637405" cy="12700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占位符 3"/>
          <p:cNvSpPr>
            <a:spLocks noGrp="1"/>
          </p:cNvSpPr>
          <p:nvPr userDrawn="1">
            <p:custDataLst>
              <p:tags r:id="rId10"/>
            </p:custDataLst>
          </p:nvPr>
        </p:nvSpPr>
        <p:spPr>
          <a:xfrm>
            <a:off x="122555" y="132715"/>
            <a:ext cx="5973445" cy="63627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/>
          <a:p>
            <a:pPr lvl="0" algn="l"/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15315" indent="-615315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tabLst>
          <a:tab pos="626745" algn="l"/>
        </a:tabLst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900430" indent="-44069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59840" indent="-3587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8288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.sv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2" Type="http://schemas.openxmlformats.org/officeDocument/2006/relationships/slideLayout" Target="../slideLayouts/slideLayout14.xml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tags" Target="../tags/tag50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9.png"/><Relationship Id="rId1" Type="http://schemas.openxmlformats.org/officeDocument/2006/relationships/tags" Target="../tags/tag6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.sv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IP</a:t>
            </a:r>
            <a:r>
              <a:rPr lang="zh-CN" altLang="en-US"/>
              <a:t>协议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idx="13"/>
          </p:nvPr>
        </p:nvSpPr>
        <p:spPr/>
        <p:txBody>
          <a:bodyPr/>
          <a:p>
            <a:r>
              <a:rPr lang="zh-CN" altLang="en-US"/>
              <a:t>主讲人：林䭽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占位符 12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>
                <a:sym typeface="+mn-ea"/>
              </a:rPr>
              <a:t>增加协议头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" y="1130935"/>
            <a:ext cx="11332845" cy="51123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占位符 9"/>
          <p:cNvSpPr>
            <a:spLocks noGrp="1"/>
          </p:cNvSpPr>
          <p:nvPr>
            <p:ph type="body" sz="half" idx="13"/>
          </p:nvPr>
        </p:nvSpPr>
        <p:spPr>
          <a:xfrm>
            <a:off x="321310" y="1010920"/>
            <a:ext cx="10900410" cy="5424170"/>
          </a:xfrm>
        </p:spPr>
        <p:txBody>
          <a:bodyPr>
            <a:noAutofit/>
          </a:bodyPr>
          <a:p>
            <a:pPr marL="531495" indent="-531495">
              <a:buFont typeface="Wingdings" panose="05000000000000000000" charset="0"/>
              <a:buChar char="l"/>
            </a:pPr>
            <a:r>
              <a:rPr b="1">
                <a:solidFill>
                  <a:schemeClr val="accent5">
                    <a:lumMod val="75000"/>
                  </a:schemeClr>
                </a:solidFill>
              </a:rPr>
              <a:t>Type Of Service</a:t>
            </a:r>
            <a:r>
              <a:t>：服务的类型，是为了响应不同的用户诉求，用来选择延迟、吞吐量和丢包率之间的关系。</a:t>
            </a:r>
          </a:p>
          <a:p>
            <a:pPr marL="531495" indent="-531495">
              <a:buFont typeface="Wingdings" panose="05000000000000000000" charset="0"/>
              <a:buChar char="l"/>
            </a:pPr>
            <a:r>
              <a:rPr b="1">
                <a:solidFill>
                  <a:schemeClr val="accent5">
                    <a:lumMod val="75000"/>
                  </a:schemeClr>
                </a:solidFill>
              </a:rPr>
              <a:t>IHL（Internet Header Length)</a:t>
            </a:r>
            <a:r>
              <a:t>：IP协议头的大小。</a:t>
            </a:r>
          </a:p>
          <a:p>
            <a:pPr marL="531495" indent="-531495">
              <a:buFont typeface="Wingdings" panose="05000000000000000000" charset="0"/>
              <a:buChar char="l"/>
            </a:pPr>
            <a:r>
              <a:rPr b="1">
                <a:solidFill>
                  <a:schemeClr val="accent5">
                    <a:lumMod val="75000"/>
                  </a:schemeClr>
                </a:solidFill>
              </a:rPr>
              <a:t>Total Length</a:t>
            </a:r>
            <a:r>
              <a:t>：报文(封包datagram)的长度</a:t>
            </a:r>
          </a:p>
          <a:p>
            <a:pPr marL="531495" indent="-531495">
              <a:buFont typeface="Wingdings" panose="05000000000000000000" charset="0"/>
              <a:buChar char="l"/>
            </a:pPr>
            <a:r>
              <a:rPr b="1">
                <a:solidFill>
                  <a:schemeClr val="accent5">
                    <a:lumMod val="75000"/>
                  </a:schemeClr>
                </a:solidFill>
              </a:rPr>
              <a:t>Identification</a:t>
            </a:r>
            <a:r>
              <a:t>：报文的ID，发送方分配，代表顺序</a:t>
            </a:r>
          </a:p>
          <a:p>
            <a:pPr marL="531495" indent="-531495">
              <a:buFont typeface="Wingdings" panose="05000000000000000000" charset="0"/>
              <a:buChar char="l"/>
            </a:pPr>
            <a:r>
              <a:rPr b="1">
                <a:solidFill>
                  <a:schemeClr val="accent5">
                    <a:lumMod val="75000"/>
                  </a:schemeClr>
                </a:solidFill>
              </a:rPr>
              <a:t>Fragment offset</a:t>
            </a:r>
            <a:r>
              <a:t>：描述是否要分包（拆分），和如何拆分。</a:t>
            </a:r>
          </a:p>
          <a:p>
            <a:pPr marL="531495" indent="-531495">
              <a:buFont typeface="Wingdings" panose="05000000000000000000" charset="0"/>
              <a:buChar char="l"/>
            </a:pPr>
            <a:r>
              <a:rPr b="1">
                <a:solidFill>
                  <a:schemeClr val="accent5">
                    <a:lumMod val="75000"/>
                  </a:schemeClr>
                </a:solidFill>
              </a:rPr>
              <a:t>Time To Live</a:t>
            </a:r>
            <a:r>
              <a:t>：封包存活的时间。</a:t>
            </a:r>
          </a:p>
          <a:p>
            <a:pPr marL="531495" indent="-531495">
              <a:buFont typeface="Wingdings" panose="05000000000000000000" charset="0"/>
              <a:buChar char="l"/>
            </a:pPr>
            <a:r>
              <a:rPr b="1">
                <a:solidFill>
                  <a:schemeClr val="accent5">
                    <a:lumMod val="75000"/>
                  </a:schemeClr>
                </a:solidFill>
              </a:rPr>
              <a:t>Protocol</a:t>
            </a:r>
            <a:r>
              <a:t>：描述上层的协议，比如TCP=6,UDP=17</a:t>
            </a:r>
          </a:p>
          <a:p>
            <a:pPr marL="531495" indent="-531495">
              <a:buFont typeface="Wingdings" panose="05000000000000000000" charset="0"/>
              <a:buChar char="l"/>
            </a:pPr>
            <a:r>
              <a:rPr b="1">
                <a:solidFill>
                  <a:schemeClr val="accent5">
                    <a:lumMod val="75000"/>
                  </a:schemeClr>
                </a:solidFill>
              </a:rPr>
              <a:t>Options</a:t>
            </a:r>
            <a:r>
              <a:t>：可选项</a:t>
            </a:r>
          </a:p>
          <a:p>
            <a:pPr marL="531495" indent="-531495">
              <a:buFont typeface="Wingdings" panose="05000000000000000000" charset="0"/>
              <a:buChar char="l"/>
            </a:pPr>
            <a:r>
              <a:rPr b="1">
                <a:solidFill>
                  <a:schemeClr val="accent5">
                    <a:lumMod val="75000"/>
                  </a:schemeClr>
                </a:solidFill>
              </a:rPr>
              <a:t>Checksum</a:t>
            </a:r>
            <a:r>
              <a:t>：检验封包的正确性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增加协议头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占位符 10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延迟、吞吐量、丢包率</a:t>
            </a: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261110" y="1201420"/>
            <a:ext cx="10060305" cy="952500"/>
            <a:chOff x="1060704" y="1536192"/>
            <a:chExt cx="10121365" cy="952274"/>
          </a:xfrm>
        </p:grpSpPr>
        <p:sp>
          <p:nvSpPr>
            <p:cNvPr id="3" name="矩形: 圆角 2"/>
            <p:cNvSpPr/>
            <p:nvPr/>
          </p:nvSpPr>
          <p:spPr>
            <a:xfrm rot="415140">
              <a:off x="1261765" y="1714363"/>
              <a:ext cx="2514600" cy="774103"/>
            </a:xfrm>
            <a:prstGeom prst="roundRect">
              <a:avLst>
                <a:gd name="adj" fmla="val 946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: 圆角 3"/>
            <p:cNvSpPr/>
            <p:nvPr/>
          </p:nvSpPr>
          <p:spPr>
            <a:xfrm>
              <a:off x="1060704" y="1536192"/>
              <a:ext cx="2514600" cy="822960"/>
            </a:xfrm>
            <a:prstGeom prst="roundRect">
              <a:avLst>
                <a:gd name="adj" fmla="val 946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 rot="0">
              <a:off x="6959029" y="1717438"/>
              <a:ext cx="4223040" cy="738330"/>
              <a:chOff x="1275231" y="1553245"/>
              <a:chExt cx="4223040" cy="738330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1275231" y="1630898"/>
                <a:ext cx="462561" cy="460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01</a:t>
                </a:r>
                <a:endParaRPr lang="zh-CN" altLang="en-US" sz="2400" dirty="0">
                  <a:solidFill>
                    <a:schemeClr val="bg1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  <p:sp>
            <p:nvSpPr>
              <p:cNvPr id="13" name="文本框3"/>
              <p:cNvSpPr txBox="1"/>
              <p:nvPr/>
            </p:nvSpPr>
            <p:spPr>
              <a:xfrm>
                <a:off x="1275521" y="1553245"/>
                <a:ext cx="4222750" cy="738330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lvl="0" algn="l">
                  <a:lnSpc>
                    <a:spcPct val="100000"/>
                  </a:lnSpc>
                  <a:buClrTx/>
                  <a:buSzTx/>
                  <a:buFontTx/>
                </a:pPr>
                <a:r>
                  <a:rPr lang="zh-CN" altLang="en-US" sz="2400">
                    <a:solidFill>
                      <a:schemeClr val="tx1"/>
                    </a:solidFill>
                    <a:cs typeface="+mn-lt"/>
                  </a:rPr>
                  <a:t>1bit的数据从网络的1个终端传送到另一个终端需要的时间</a:t>
                </a:r>
                <a:endParaRPr lang="zh-CN" altLang="en-US" sz="2400">
                  <a:solidFill>
                    <a:schemeClr val="tx1"/>
                  </a:solidFill>
                  <a:cs typeface="+mn-lt"/>
                </a:endParaRPr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4133088" y="2067791"/>
              <a:ext cx="2555869" cy="0"/>
            </a:xfrm>
            <a:prstGeom prst="line">
              <a:avLst/>
            </a:prstGeom>
            <a:ln>
              <a:solidFill>
                <a:schemeClr val="accent1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1261237" y="2781713"/>
            <a:ext cx="10027730" cy="952274"/>
            <a:chOff x="1060704" y="1536192"/>
            <a:chExt cx="10027730" cy="952274"/>
          </a:xfrm>
        </p:grpSpPr>
        <p:sp>
          <p:nvSpPr>
            <p:cNvPr id="17" name="矩形: 圆角 14"/>
            <p:cNvSpPr/>
            <p:nvPr/>
          </p:nvSpPr>
          <p:spPr>
            <a:xfrm rot="415140">
              <a:off x="1261765" y="1714363"/>
              <a:ext cx="2514600" cy="774103"/>
            </a:xfrm>
            <a:prstGeom prst="roundRect">
              <a:avLst>
                <a:gd name="adj" fmla="val 946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: 圆角 15"/>
            <p:cNvSpPr/>
            <p:nvPr/>
          </p:nvSpPr>
          <p:spPr>
            <a:xfrm>
              <a:off x="1060704" y="1536192"/>
              <a:ext cx="2514600" cy="822960"/>
            </a:xfrm>
            <a:prstGeom prst="roundRect">
              <a:avLst>
                <a:gd name="adj" fmla="val 946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 rot="0">
              <a:off x="6923469" y="1717474"/>
              <a:ext cx="4164965" cy="539282"/>
              <a:chOff x="1239671" y="1553281"/>
              <a:chExt cx="4164965" cy="539282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1275231" y="1630898"/>
                <a:ext cx="4625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01</a:t>
                </a:r>
                <a:endParaRPr lang="zh-CN" altLang="en-US" sz="2400" dirty="0">
                  <a:solidFill>
                    <a:schemeClr val="bg1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  <p:sp>
            <p:nvSpPr>
              <p:cNvPr id="25" name="文本框3"/>
              <p:cNvSpPr txBox="1"/>
              <p:nvPr/>
            </p:nvSpPr>
            <p:spPr>
              <a:xfrm>
                <a:off x="1239671" y="1553281"/>
                <a:ext cx="4164965" cy="400050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lvl="0" algn="l">
                  <a:lnSpc>
                    <a:spcPct val="100000"/>
                  </a:lnSpc>
                  <a:buClrTx/>
                  <a:buSzTx/>
                  <a:buFontTx/>
                </a:pPr>
                <a:r>
                  <a:rPr lang="zh-CN" altLang="en-US" sz="2400">
                    <a:solidFill>
                      <a:schemeClr val="tx1"/>
                    </a:solidFill>
                    <a:cs typeface="+mn-lt"/>
                  </a:rPr>
                  <a:t>单位时间内可以传输的平均数据量。</a:t>
                </a:r>
                <a:endParaRPr lang="zh-CN" altLang="en-US" sz="2400">
                  <a:solidFill>
                    <a:schemeClr val="tx1"/>
                  </a:solidFill>
                  <a:cs typeface="+mn-lt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4133088" y="2067791"/>
              <a:ext cx="2555869" cy="0"/>
            </a:xfrm>
            <a:prstGeom prst="line">
              <a:avLst/>
            </a:prstGeom>
            <a:ln>
              <a:solidFill>
                <a:schemeClr val="accent1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1261237" y="4361688"/>
            <a:ext cx="10027730" cy="982017"/>
            <a:chOff x="1060704" y="1536192"/>
            <a:chExt cx="10027730" cy="982017"/>
          </a:xfrm>
        </p:grpSpPr>
        <p:sp>
          <p:nvSpPr>
            <p:cNvPr id="29" name="矩形: 圆角 26"/>
            <p:cNvSpPr/>
            <p:nvPr/>
          </p:nvSpPr>
          <p:spPr>
            <a:xfrm rot="415140">
              <a:off x="1261765" y="1714363"/>
              <a:ext cx="2514600" cy="774103"/>
            </a:xfrm>
            <a:prstGeom prst="roundRect">
              <a:avLst>
                <a:gd name="adj" fmla="val 946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7"/>
            <p:cNvSpPr/>
            <p:nvPr/>
          </p:nvSpPr>
          <p:spPr>
            <a:xfrm>
              <a:off x="1060704" y="1536192"/>
              <a:ext cx="2514600" cy="822960"/>
            </a:xfrm>
            <a:prstGeom prst="roundRect">
              <a:avLst>
                <a:gd name="adj" fmla="val 946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/>
            <p:cNvGrpSpPr/>
            <p:nvPr/>
          </p:nvGrpSpPr>
          <p:grpSpPr>
            <a:xfrm rot="0">
              <a:off x="6923469" y="1718109"/>
              <a:ext cx="4164965" cy="800100"/>
              <a:chOff x="1239671" y="1553916"/>
              <a:chExt cx="4164965" cy="800100"/>
            </a:xfrm>
          </p:grpSpPr>
          <p:sp>
            <p:nvSpPr>
              <p:cNvPr id="36" name="文本框 35"/>
              <p:cNvSpPr txBox="1"/>
              <p:nvPr/>
            </p:nvSpPr>
            <p:spPr>
              <a:xfrm>
                <a:off x="1275231" y="1630898"/>
                <a:ext cx="4625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01</a:t>
                </a:r>
                <a:endParaRPr lang="zh-CN" altLang="en-US" sz="2400" dirty="0">
                  <a:solidFill>
                    <a:schemeClr val="bg1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  <p:sp>
            <p:nvSpPr>
              <p:cNvPr id="37" name="文本框3"/>
              <p:cNvSpPr txBox="1"/>
              <p:nvPr/>
            </p:nvSpPr>
            <p:spPr>
              <a:xfrm>
                <a:off x="1239671" y="1553916"/>
                <a:ext cx="4164965" cy="800100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lvl="0" algn="l">
                  <a:lnSpc>
                    <a:spcPct val="100000"/>
                  </a:lnSpc>
                  <a:buClrTx/>
                  <a:buSzTx/>
                  <a:buFontTx/>
                </a:pPr>
                <a:r>
                  <a:rPr lang="zh-CN" altLang="en-US" sz="2400">
                    <a:solidFill>
                      <a:schemeClr val="tx1"/>
                    </a:solidFill>
                    <a:cs typeface="+mn-lt"/>
                  </a:rPr>
                  <a:t>发送出去的封包没有到达目的地的比例。</a:t>
                </a:r>
                <a:endParaRPr lang="zh-CN" altLang="en-US" sz="2400">
                  <a:solidFill>
                    <a:schemeClr val="tx1"/>
                  </a:solidFill>
                  <a:cs typeface="+mn-lt"/>
                </a:endParaRPr>
              </a:p>
            </p:txBody>
          </p:sp>
        </p:grpSp>
        <p:cxnSp>
          <p:nvCxnSpPr>
            <p:cNvPr id="39" name="直接连接符 38"/>
            <p:cNvCxnSpPr/>
            <p:nvPr/>
          </p:nvCxnSpPr>
          <p:spPr>
            <a:xfrm>
              <a:off x="4133088" y="2067791"/>
              <a:ext cx="2555869" cy="0"/>
            </a:xfrm>
            <a:prstGeom prst="line">
              <a:avLst/>
            </a:prstGeom>
            <a:ln>
              <a:solidFill>
                <a:schemeClr val="accent1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39"/>
          <p:cNvSpPr txBox="1"/>
          <p:nvPr/>
        </p:nvSpPr>
        <p:spPr>
          <a:xfrm>
            <a:off x="1863725" y="1382395"/>
            <a:ext cx="1309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/>
              <a:t>延迟</a:t>
            </a:r>
            <a:endParaRPr lang="zh-CN" altLang="en-US" sz="2400"/>
          </a:p>
        </p:txBody>
      </p:sp>
      <p:sp>
        <p:nvSpPr>
          <p:cNvPr id="41" name="文本框 40"/>
          <p:cNvSpPr txBox="1"/>
          <p:nvPr/>
        </p:nvSpPr>
        <p:spPr>
          <a:xfrm>
            <a:off x="1863725" y="2932430"/>
            <a:ext cx="1309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/>
              <a:t>吞吐量</a:t>
            </a:r>
            <a:endParaRPr lang="zh-CN" altLang="en-US" sz="2400"/>
          </a:p>
        </p:txBody>
      </p:sp>
      <p:sp>
        <p:nvSpPr>
          <p:cNvPr id="42" name="文本框 41"/>
          <p:cNvSpPr txBox="1"/>
          <p:nvPr/>
        </p:nvSpPr>
        <p:spPr>
          <a:xfrm>
            <a:off x="1863725" y="4543425"/>
            <a:ext cx="1309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/>
              <a:t>丢包率</a:t>
            </a:r>
            <a:endParaRPr lang="zh-CN" altLang="en-US" sz="2400"/>
          </a:p>
        </p:txBody>
      </p:sp>
      <p:pic>
        <p:nvPicPr>
          <p:cNvPr id="44" name="图片 43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423670" y="5816600"/>
            <a:ext cx="550545" cy="550545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2085975" y="5906770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>
                    <a:lumMod val="50000"/>
                  </a:schemeClr>
                </a:solidFill>
              </a:rPr>
              <a:t>三个条件无法同时满足</a:t>
            </a: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1" grpId="0"/>
      <p:bldP spid="41" grpId="1"/>
      <p:bldP spid="42" grpId="0"/>
      <p:bldP spid="42" grpId="1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占位符 10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Type of Service字段</a:t>
            </a:r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1938626" y="2199005"/>
            <a:ext cx="8106483" cy="2297235"/>
            <a:chOff x="3053" y="3463"/>
            <a:chExt cx="12766" cy="3618"/>
          </a:xfrm>
        </p:grpSpPr>
        <p:sp>
          <p:nvSpPr>
            <p:cNvPr id="43" name="Freeform 4"/>
            <p:cNvSpPr/>
            <p:nvPr>
              <p:custDataLst>
                <p:tags r:id="rId1"/>
              </p:custDataLst>
            </p:nvPr>
          </p:nvSpPr>
          <p:spPr bwMode="auto">
            <a:xfrm>
              <a:off x="3053" y="5290"/>
              <a:ext cx="3569" cy="1791"/>
            </a:xfrm>
            <a:custGeom>
              <a:avLst/>
              <a:gdLst>
                <a:gd name="T0" fmla="*/ 336 w 673"/>
                <a:gd name="T1" fmla="*/ 241 h 336"/>
                <a:gd name="T2" fmla="*/ 95 w 673"/>
                <a:gd name="T3" fmla="*/ 0 h 336"/>
                <a:gd name="T4" fmla="*/ 0 w 673"/>
                <a:gd name="T5" fmla="*/ 0 h 336"/>
                <a:gd name="T6" fmla="*/ 336 w 673"/>
                <a:gd name="T7" fmla="*/ 336 h 336"/>
                <a:gd name="T8" fmla="*/ 673 w 673"/>
                <a:gd name="T9" fmla="*/ 0 h 336"/>
                <a:gd name="T10" fmla="*/ 578 w 673"/>
                <a:gd name="T11" fmla="*/ 0 h 336"/>
                <a:gd name="T12" fmla="*/ 336 w 673"/>
                <a:gd name="T13" fmla="*/ 241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336">
                  <a:moveTo>
                    <a:pt x="336" y="241"/>
                  </a:moveTo>
                  <a:cubicBezTo>
                    <a:pt x="203" y="241"/>
                    <a:pt x="95" y="133"/>
                    <a:pt x="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6"/>
                    <a:pt x="150" y="336"/>
                    <a:pt x="336" y="336"/>
                  </a:cubicBezTo>
                  <a:cubicBezTo>
                    <a:pt x="522" y="336"/>
                    <a:pt x="673" y="186"/>
                    <a:pt x="673" y="0"/>
                  </a:cubicBezTo>
                  <a:cubicBezTo>
                    <a:pt x="578" y="0"/>
                    <a:pt x="578" y="0"/>
                    <a:pt x="578" y="0"/>
                  </a:cubicBezTo>
                  <a:cubicBezTo>
                    <a:pt x="578" y="133"/>
                    <a:pt x="470" y="241"/>
                    <a:pt x="336" y="241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wrap="square">
              <a:normAutofit/>
            </a:bodyPr>
            <a:p>
              <a:endParaRPr lang="zh-CN" altLang="en-US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44" name="Freeform 5"/>
            <p:cNvSpPr/>
            <p:nvPr>
              <p:custDataLst>
                <p:tags r:id="rId2"/>
              </p:custDataLst>
            </p:nvPr>
          </p:nvSpPr>
          <p:spPr bwMode="auto">
            <a:xfrm>
              <a:off x="6118" y="3496"/>
              <a:ext cx="3569" cy="1794"/>
            </a:xfrm>
            <a:custGeom>
              <a:avLst/>
              <a:gdLst>
                <a:gd name="T0" fmla="*/ 337 w 673"/>
                <a:gd name="T1" fmla="*/ 0 h 337"/>
                <a:gd name="T2" fmla="*/ 0 w 673"/>
                <a:gd name="T3" fmla="*/ 337 h 337"/>
                <a:gd name="T4" fmla="*/ 95 w 673"/>
                <a:gd name="T5" fmla="*/ 337 h 337"/>
                <a:gd name="T6" fmla="*/ 337 w 673"/>
                <a:gd name="T7" fmla="*/ 95 h 337"/>
                <a:gd name="T8" fmla="*/ 578 w 673"/>
                <a:gd name="T9" fmla="*/ 337 h 337"/>
                <a:gd name="T10" fmla="*/ 673 w 673"/>
                <a:gd name="T11" fmla="*/ 337 h 337"/>
                <a:gd name="T12" fmla="*/ 337 w 673"/>
                <a:gd name="T1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337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cubicBezTo>
                    <a:pt x="95" y="337"/>
                    <a:pt x="95" y="337"/>
                    <a:pt x="95" y="337"/>
                  </a:cubicBezTo>
                  <a:cubicBezTo>
                    <a:pt x="95" y="203"/>
                    <a:pt x="203" y="95"/>
                    <a:pt x="337" y="95"/>
                  </a:cubicBezTo>
                  <a:cubicBezTo>
                    <a:pt x="470" y="95"/>
                    <a:pt x="578" y="203"/>
                    <a:pt x="578" y="337"/>
                  </a:cubicBezTo>
                  <a:cubicBezTo>
                    <a:pt x="673" y="337"/>
                    <a:pt x="673" y="337"/>
                    <a:pt x="673" y="337"/>
                  </a:cubicBez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wrap="square">
              <a:normAutofit/>
            </a:bodyPr>
            <a:p>
              <a:endParaRPr lang="zh-CN" altLang="en-US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6"/>
            <p:cNvSpPr/>
            <p:nvPr>
              <p:custDataLst>
                <p:tags r:id="rId3"/>
              </p:custDataLst>
            </p:nvPr>
          </p:nvSpPr>
          <p:spPr bwMode="auto">
            <a:xfrm>
              <a:off x="9182" y="5290"/>
              <a:ext cx="3572" cy="1791"/>
            </a:xfrm>
            <a:custGeom>
              <a:avLst/>
              <a:gdLst>
                <a:gd name="T0" fmla="*/ 337 w 674"/>
                <a:gd name="T1" fmla="*/ 241 h 336"/>
                <a:gd name="T2" fmla="*/ 95 w 674"/>
                <a:gd name="T3" fmla="*/ 0 h 336"/>
                <a:gd name="T4" fmla="*/ 0 w 674"/>
                <a:gd name="T5" fmla="*/ 0 h 336"/>
                <a:gd name="T6" fmla="*/ 337 w 674"/>
                <a:gd name="T7" fmla="*/ 336 h 336"/>
                <a:gd name="T8" fmla="*/ 674 w 674"/>
                <a:gd name="T9" fmla="*/ 0 h 336"/>
                <a:gd name="T10" fmla="*/ 579 w 674"/>
                <a:gd name="T11" fmla="*/ 0 h 336"/>
                <a:gd name="T12" fmla="*/ 337 w 674"/>
                <a:gd name="T13" fmla="*/ 241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4" h="336">
                  <a:moveTo>
                    <a:pt x="337" y="241"/>
                  </a:moveTo>
                  <a:cubicBezTo>
                    <a:pt x="204" y="241"/>
                    <a:pt x="95" y="133"/>
                    <a:pt x="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6"/>
                    <a:pt x="151" y="336"/>
                    <a:pt x="337" y="336"/>
                  </a:cubicBezTo>
                  <a:cubicBezTo>
                    <a:pt x="523" y="336"/>
                    <a:pt x="674" y="186"/>
                    <a:pt x="674" y="0"/>
                  </a:cubicBezTo>
                  <a:cubicBezTo>
                    <a:pt x="579" y="0"/>
                    <a:pt x="579" y="0"/>
                    <a:pt x="579" y="0"/>
                  </a:cubicBezTo>
                  <a:cubicBezTo>
                    <a:pt x="579" y="133"/>
                    <a:pt x="471" y="241"/>
                    <a:pt x="337" y="241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wrap="square">
              <a:normAutofit/>
            </a:bodyPr>
            <a:p>
              <a:endParaRPr lang="zh-CN" altLang="en-US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7"/>
            <p:cNvSpPr/>
            <p:nvPr>
              <p:custDataLst>
                <p:tags r:id="rId4"/>
              </p:custDataLst>
            </p:nvPr>
          </p:nvSpPr>
          <p:spPr bwMode="auto">
            <a:xfrm>
              <a:off x="12250" y="3496"/>
              <a:ext cx="3569" cy="1794"/>
            </a:xfrm>
            <a:custGeom>
              <a:avLst/>
              <a:gdLst>
                <a:gd name="T0" fmla="*/ 336 w 673"/>
                <a:gd name="T1" fmla="*/ 0 h 337"/>
                <a:gd name="T2" fmla="*/ 0 w 673"/>
                <a:gd name="T3" fmla="*/ 337 h 337"/>
                <a:gd name="T4" fmla="*/ 95 w 673"/>
                <a:gd name="T5" fmla="*/ 337 h 337"/>
                <a:gd name="T6" fmla="*/ 336 w 673"/>
                <a:gd name="T7" fmla="*/ 95 h 337"/>
                <a:gd name="T8" fmla="*/ 578 w 673"/>
                <a:gd name="T9" fmla="*/ 337 h 337"/>
                <a:gd name="T10" fmla="*/ 673 w 673"/>
                <a:gd name="T11" fmla="*/ 337 h 337"/>
                <a:gd name="T12" fmla="*/ 336 w 673"/>
                <a:gd name="T1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337">
                  <a:moveTo>
                    <a:pt x="336" y="0"/>
                  </a:moveTo>
                  <a:cubicBezTo>
                    <a:pt x="150" y="0"/>
                    <a:pt x="0" y="151"/>
                    <a:pt x="0" y="337"/>
                  </a:cubicBezTo>
                  <a:cubicBezTo>
                    <a:pt x="95" y="337"/>
                    <a:pt x="95" y="337"/>
                    <a:pt x="95" y="337"/>
                  </a:cubicBezTo>
                  <a:cubicBezTo>
                    <a:pt x="95" y="203"/>
                    <a:pt x="203" y="95"/>
                    <a:pt x="336" y="95"/>
                  </a:cubicBezTo>
                  <a:cubicBezTo>
                    <a:pt x="470" y="95"/>
                    <a:pt x="578" y="203"/>
                    <a:pt x="578" y="337"/>
                  </a:cubicBezTo>
                  <a:cubicBezTo>
                    <a:pt x="673" y="337"/>
                    <a:pt x="673" y="337"/>
                    <a:pt x="673" y="337"/>
                  </a:cubicBezTo>
                  <a:cubicBezTo>
                    <a:pt x="673" y="151"/>
                    <a:pt x="522" y="0"/>
                    <a:pt x="336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wrap="square">
              <a:normAutofit/>
            </a:bodyPr>
            <a:p>
              <a:endParaRPr lang="zh-CN" altLang="en-US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9"/>
            <p:cNvSpPr/>
            <p:nvPr>
              <p:custDataLst>
                <p:tags r:id="rId5"/>
              </p:custDataLst>
            </p:nvPr>
          </p:nvSpPr>
          <p:spPr bwMode="auto">
            <a:xfrm>
              <a:off x="3053" y="3496"/>
              <a:ext cx="3569" cy="1794"/>
            </a:xfrm>
            <a:custGeom>
              <a:avLst/>
              <a:gdLst>
                <a:gd name="T0" fmla="*/ 336 w 673"/>
                <a:gd name="T1" fmla="*/ 0 h 337"/>
                <a:gd name="T2" fmla="*/ 0 w 673"/>
                <a:gd name="T3" fmla="*/ 337 h 337"/>
                <a:gd name="T4" fmla="*/ 95 w 673"/>
                <a:gd name="T5" fmla="*/ 337 h 337"/>
                <a:gd name="T6" fmla="*/ 336 w 673"/>
                <a:gd name="T7" fmla="*/ 95 h 337"/>
                <a:gd name="T8" fmla="*/ 578 w 673"/>
                <a:gd name="T9" fmla="*/ 337 h 337"/>
                <a:gd name="T10" fmla="*/ 673 w 673"/>
                <a:gd name="T11" fmla="*/ 337 h 337"/>
                <a:gd name="T12" fmla="*/ 336 w 673"/>
                <a:gd name="T1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337">
                  <a:moveTo>
                    <a:pt x="336" y="0"/>
                  </a:moveTo>
                  <a:cubicBezTo>
                    <a:pt x="150" y="0"/>
                    <a:pt x="0" y="151"/>
                    <a:pt x="0" y="337"/>
                  </a:cubicBezTo>
                  <a:cubicBezTo>
                    <a:pt x="95" y="337"/>
                    <a:pt x="95" y="337"/>
                    <a:pt x="95" y="337"/>
                  </a:cubicBezTo>
                  <a:cubicBezTo>
                    <a:pt x="95" y="203"/>
                    <a:pt x="203" y="95"/>
                    <a:pt x="336" y="95"/>
                  </a:cubicBezTo>
                  <a:cubicBezTo>
                    <a:pt x="470" y="95"/>
                    <a:pt x="578" y="203"/>
                    <a:pt x="578" y="337"/>
                  </a:cubicBezTo>
                  <a:cubicBezTo>
                    <a:pt x="673" y="337"/>
                    <a:pt x="673" y="337"/>
                    <a:pt x="673" y="337"/>
                  </a:cubicBezTo>
                  <a:cubicBezTo>
                    <a:pt x="673" y="151"/>
                    <a:pt x="522" y="0"/>
                    <a:pt x="336" y="0"/>
                  </a:cubicBezTo>
                  <a:close/>
                </a:path>
              </a:pathLst>
            </a:custGeom>
            <a:solidFill>
              <a:srgbClr val="C9B9B9"/>
            </a:solidFill>
            <a:ln>
              <a:noFill/>
            </a:ln>
          </p:spPr>
          <p:txBody>
            <a:bodyPr wrap="square">
              <a:normAutofit/>
            </a:bodyPr>
            <a:p>
              <a:endParaRPr lang="zh-CN" altLang="en-US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10"/>
            <p:cNvSpPr/>
            <p:nvPr>
              <p:custDataLst>
                <p:tags r:id="rId6"/>
              </p:custDataLst>
            </p:nvPr>
          </p:nvSpPr>
          <p:spPr bwMode="auto">
            <a:xfrm>
              <a:off x="6118" y="5290"/>
              <a:ext cx="3569" cy="1791"/>
            </a:xfrm>
            <a:custGeom>
              <a:avLst/>
              <a:gdLst>
                <a:gd name="T0" fmla="*/ 337 w 673"/>
                <a:gd name="T1" fmla="*/ 241 h 336"/>
                <a:gd name="T2" fmla="*/ 95 w 673"/>
                <a:gd name="T3" fmla="*/ 0 h 336"/>
                <a:gd name="T4" fmla="*/ 0 w 673"/>
                <a:gd name="T5" fmla="*/ 0 h 336"/>
                <a:gd name="T6" fmla="*/ 337 w 673"/>
                <a:gd name="T7" fmla="*/ 336 h 336"/>
                <a:gd name="T8" fmla="*/ 673 w 673"/>
                <a:gd name="T9" fmla="*/ 0 h 336"/>
                <a:gd name="T10" fmla="*/ 578 w 673"/>
                <a:gd name="T11" fmla="*/ 0 h 336"/>
                <a:gd name="T12" fmla="*/ 337 w 673"/>
                <a:gd name="T13" fmla="*/ 241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336">
                  <a:moveTo>
                    <a:pt x="337" y="241"/>
                  </a:moveTo>
                  <a:cubicBezTo>
                    <a:pt x="203" y="241"/>
                    <a:pt x="95" y="133"/>
                    <a:pt x="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6"/>
                    <a:pt x="151" y="336"/>
                    <a:pt x="337" y="336"/>
                  </a:cubicBezTo>
                  <a:cubicBezTo>
                    <a:pt x="523" y="336"/>
                    <a:pt x="673" y="186"/>
                    <a:pt x="673" y="0"/>
                  </a:cubicBezTo>
                  <a:cubicBezTo>
                    <a:pt x="578" y="0"/>
                    <a:pt x="578" y="0"/>
                    <a:pt x="578" y="0"/>
                  </a:cubicBezTo>
                  <a:cubicBezTo>
                    <a:pt x="578" y="133"/>
                    <a:pt x="470" y="241"/>
                    <a:pt x="337" y="241"/>
                  </a:cubicBezTo>
                  <a:close/>
                </a:path>
              </a:pathLst>
            </a:custGeom>
            <a:solidFill>
              <a:srgbClr val="C9B9B9"/>
            </a:solidFill>
            <a:ln>
              <a:noFill/>
            </a:ln>
          </p:spPr>
          <p:txBody>
            <a:bodyPr wrap="square">
              <a:normAutofit/>
            </a:bodyPr>
            <a:p>
              <a:endParaRPr lang="zh-CN" altLang="en-US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49" name="Freeform 11"/>
            <p:cNvSpPr/>
            <p:nvPr>
              <p:custDataLst>
                <p:tags r:id="rId7"/>
              </p:custDataLst>
            </p:nvPr>
          </p:nvSpPr>
          <p:spPr bwMode="auto">
            <a:xfrm>
              <a:off x="9182" y="3463"/>
              <a:ext cx="3573" cy="1917"/>
            </a:xfrm>
            <a:custGeom>
              <a:avLst/>
              <a:gdLst>
                <a:gd name="T0" fmla="*/ 337 w 674"/>
                <a:gd name="T1" fmla="*/ 0 h 337"/>
                <a:gd name="T2" fmla="*/ 0 w 674"/>
                <a:gd name="T3" fmla="*/ 337 h 337"/>
                <a:gd name="T4" fmla="*/ 95 w 674"/>
                <a:gd name="T5" fmla="*/ 337 h 337"/>
                <a:gd name="T6" fmla="*/ 337 w 674"/>
                <a:gd name="T7" fmla="*/ 95 h 337"/>
                <a:gd name="T8" fmla="*/ 579 w 674"/>
                <a:gd name="T9" fmla="*/ 337 h 337"/>
                <a:gd name="T10" fmla="*/ 674 w 674"/>
                <a:gd name="T11" fmla="*/ 337 h 337"/>
                <a:gd name="T12" fmla="*/ 337 w 674"/>
                <a:gd name="T1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4" h="337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cubicBezTo>
                    <a:pt x="95" y="337"/>
                    <a:pt x="95" y="337"/>
                    <a:pt x="95" y="337"/>
                  </a:cubicBezTo>
                  <a:cubicBezTo>
                    <a:pt x="95" y="203"/>
                    <a:pt x="204" y="95"/>
                    <a:pt x="337" y="95"/>
                  </a:cubicBezTo>
                  <a:cubicBezTo>
                    <a:pt x="471" y="95"/>
                    <a:pt x="579" y="203"/>
                    <a:pt x="579" y="337"/>
                  </a:cubicBezTo>
                  <a:cubicBezTo>
                    <a:pt x="674" y="337"/>
                    <a:pt x="674" y="337"/>
                    <a:pt x="674" y="337"/>
                  </a:cubicBez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C9B9B9"/>
            </a:solidFill>
            <a:ln>
              <a:noFill/>
            </a:ln>
          </p:spPr>
          <p:txBody>
            <a:bodyPr wrap="square">
              <a:normAutofit/>
            </a:bodyPr>
            <a:p>
              <a:endParaRPr lang="zh-CN" altLang="en-US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50" name="Freeform 12"/>
            <p:cNvSpPr/>
            <p:nvPr>
              <p:custDataLst>
                <p:tags r:id="rId8"/>
              </p:custDataLst>
            </p:nvPr>
          </p:nvSpPr>
          <p:spPr bwMode="auto">
            <a:xfrm>
              <a:off x="12250" y="5290"/>
              <a:ext cx="3569" cy="1791"/>
            </a:xfrm>
            <a:custGeom>
              <a:avLst/>
              <a:gdLst>
                <a:gd name="T0" fmla="*/ 336 w 673"/>
                <a:gd name="T1" fmla="*/ 241 h 336"/>
                <a:gd name="T2" fmla="*/ 95 w 673"/>
                <a:gd name="T3" fmla="*/ 0 h 336"/>
                <a:gd name="T4" fmla="*/ 0 w 673"/>
                <a:gd name="T5" fmla="*/ 0 h 336"/>
                <a:gd name="T6" fmla="*/ 336 w 673"/>
                <a:gd name="T7" fmla="*/ 336 h 336"/>
                <a:gd name="T8" fmla="*/ 673 w 673"/>
                <a:gd name="T9" fmla="*/ 0 h 336"/>
                <a:gd name="T10" fmla="*/ 578 w 673"/>
                <a:gd name="T11" fmla="*/ 0 h 336"/>
                <a:gd name="T12" fmla="*/ 336 w 673"/>
                <a:gd name="T13" fmla="*/ 241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336">
                  <a:moveTo>
                    <a:pt x="336" y="241"/>
                  </a:moveTo>
                  <a:cubicBezTo>
                    <a:pt x="203" y="241"/>
                    <a:pt x="95" y="133"/>
                    <a:pt x="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6"/>
                    <a:pt x="150" y="336"/>
                    <a:pt x="336" y="336"/>
                  </a:cubicBezTo>
                  <a:cubicBezTo>
                    <a:pt x="522" y="336"/>
                    <a:pt x="673" y="186"/>
                    <a:pt x="673" y="0"/>
                  </a:cubicBezTo>
                  <a:cubicBezTo>
                    <a:pt x="578" y="0"/>
                    <a:pt x="578" y="0"/>
                    <a:pt x="578" y="0"/>
                  </a:cubicBezTo>
                  <a:cubicBezTo>
                    <a:pt x="578" y="133"/>
                    <a:pt x="470" y="241"/>
                    <a:pt x="336" y="241"/>
                  </a:cubicBezTo>
                  <a:close/>
                </a:path>
              </a:pathLst>
            </a:custGeom>
            <a:solidFill>
              <a:srgbClr val="C9B9B9"/>
            </a:solidFill>
            <a:ln>
              <a:noFill/>
            </a:ln>
          </p:spPr>
          <p:txBody>
            <a:bodyPr wrap="square">
              <a:normAutofit/>
            </a:bodyPr>
            <a:p>
              <a:endParaRPr lang="zh-CN" altLang="en-US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55" name="Freeform 21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13884" y="5142"/>
              <a:ext cx="298" cy="292"/>
            </a:xfrm>
            <a:custGeom>
              <a:avLst/>
              <a:gdLst>
                <a:gd name="T0" fmla="*/ 53 w 56"/>
                <a:gd name="T1" fmla="*/ 0 h 55"/>
                <a:gd name="T2" fmla="*/ 4 w 56"/>
                <a:gd name="T3" fmla="*/ 0 h 55"/>
                <a:gd name="T4" fmla="*/ 0 w 56"/>
                <a:gd name="T5" fmla="*/ 3 h 55"/>
                <a:gd name="T6" fmla="*/ 0 w 56"/>
                <a:gd name="T7" fmla="*/ 40 h 55"/>
                <a:gd name="T8" fmla="*/ 4 w 56"/>
                <a:gd name="T9" fmla="*/ 43 h 55"/>
                <a:gd name="T10" fmla="*/ 53 w 56"/>
                <a:gd name="T11" fmla="*/ 43 h 55"/>
                <a:gd name="T12" fmla="*/ 56 w 56"/>
                <a:gd name="T13" fmla="*/ 40 h 55"/>
                <a:gd name="T14" fmla="*/ 56 w 56"/>
                <a:gd name="T15" fmla="*/ 3 h 55"/>
                <a:gd name="T16" fmla="*/ 53 w 56"/>
                <a:gd name="T17" fmla="*/ 0 h 55"/>
                <a:gd name="T18" fmla="*/ 53 w 56"/>
                <a:gd name="T19" fmla="*/ 31 h 55"/>
                <a:gd name="T20" fmla="*/ 49 w 56"/>
                <a:gd name="T21" fmla="*/ 35 h 55"/>
                <a:gd name="T22" fmla="*/ 7 w 56"/>
                <a:gd name="T23" fmla="*/ 35 h 55"/>
                <a:gd name="T24" fmla="*/ 4 w 56"/>
                <a:gd name="T25" fmla="*/ 31 h 55"/>
                <a:gd name="T26" fmla="*/ 4 w 56"/>
                <a:gd name="T27" fmla="*/ 7 h 55"/>
                <a:gd name="T28" fmla="*/ 7 w 56"/>
                <a:gd name="T29" fmla="*/ 3 h 55"/>
                <a:gd name="T30" fmla="*/ 49 w 56"/>
                <a:gd name="T31" fmla="*/ 3 h 55"/>
                <a:gd name="T32" fmla="*/ 53 w 56"/>
                <a:gd name="T33" fmla="*/ 7 h 55"/>
                <a:gd name="T34" fmla="*/ 53 w 56"/>
                <a:gd name="T35" fmla="*/ 31 h 55"/>
                <a:gd name="T36" fmla="*/ 32 w 56"/>
                <a:gd name="T37" fmla="*/ 45 h 55"/>
                <a:gd name="T38" fmla="*/ 34 w 56"/>
                <a:gd name="T39" fmla="*/ 47 h 55"/>
                <a:gd name="T40" fmla="*/ 34 w 56"/>
                <a:gd name="T41" fmla="*/ 48 h 55"/>
                <a:gd name="T42" fmla="*/ 35 w 56"/>
                <a:gd name="T43" fmla="*/ 51 h 55"/>
                <a:gd name="T44" fmla="*/ 39 w 56"/>
                <a:gd name="T45" fmla="*/ 54 h 55"/>
                <a:gd name="T46" fmla="*/ 39 w 56"/>
                <a:gd name="T47" fmla="*/ 55 h 55"/>
                <a:gd name="T48" fmla="*/ 18 w 56"/>
                <a:gd name="T49" fmla="*/ 55 h 55"/>
                <a:gd name="T50" fmla="*/ 18 w 56"/>
                <a:gd name="T51" fmla="*/ 54 h 55"/>
                <a:gd name="T52" fmla="*/ 22 w 56"/>
                <a:gd name="T53" fmla="*/ 51 h 55"/>
                <a:gd name="T54" fmla="*/ 23 w 56"/>
                <a:gd name="T55" fmla="*/ 48 h 55"/>
                <a:gd name="T56" fmla="*/ 23 w 56"/>
                <a:gd name="T57" fmla="*/ 47 h 55"/>
                <a:gd name="T58" fmla="*/ 25 w 56"/>
                <a:gd name="T59" fmla="*/ 45 h 55"/>
                <a:gd name="T60" fmla="*/ 32 w 56"/>
                <a:gd name="T61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55">
                  <a:moveTo>
                    <a:pt x="53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3"/>
                    <a:pt x="4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5" y="43"/>
                    <a:pt x="56" y="42"/>
                    <a:pt x="56" y="40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1"/>
                    <a:pt x="55" y="0"/>
                    <a:pt x="53" y="0"/>
                  </a:cubicBezTo>
                  <a:close/>
                  <a:moveTo>
                    <a:pt x="53" y="31"/>
                  </a:moveTo>
                  <a:cubicBezTo>
                    <a:pt x="53" y="33"/>
                    <a:pt x="51" y="35"/>
                    <a:pt x="49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5" y="35"/>
                    <a:pt x="4" y="33"/>
                    <a:pt x="4" y="31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5"/>
                    <a:pt x="53" y="7"/>
                  </a:cubicBezTo>
                  <a:lnTo>
                    <a:pt x="53" y="31"/>
                  </a:lnTo>
                  <a:close/>
                  <a:moveTo>
                    <a:pt x="32" y="45"/>
                  </a:moveTo>
                  <a:cubicBezTo>
                    <a:pt x="33" y="45"/>
                    <a:pt x="34" y="46"/>
                    <a:pt x="34" y="47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9"/>
                    <a:pt x="34" y="51"/>
                    <a:pt x="35" y="51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40" y="55"/>
                    <a:pt x="40" y="55"/>
                    <a:pt x="39" y="55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7" y="55"/>
                    <a:pt x="17" y="55"/>
                    <a:pt x="18" y="54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2" y="51"/>
                    <a:pt x="23" y="49"/>
                    <a:pt x="23" y="48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6"/>
                    <a:pt x="24" y="45"/>
                    <a:pt x="25" y="45"/>
                  </a:cubicBezTo>
                  <a:lnTo>
                    <a:pt x="32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>
              <a:normAutofit fontScale="35000" lnSpcReduction="20000"/>
            </a:bodyPr>
            <a:p>
              <a:endParaRPr lang="zh-CN" altLang="en-US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56" name="Freeform 22"/>
            <p:cNvSpPr/>
            <p:nvPr>
              <p:custDataLst>
                <p:tags r:id="rId10"/>
              </p:custDataLst>
            </p:nvPr>
          </p:nvSpPr>
          <p:spPr bwMode="auto">
            <a:xfrm>
              <a:off x="10909" y="5194"/>
              <a:ext cx="234" cy="186"/>
            </a:xfrm>
            <a:custGeom>
              <a:avLst/>
              <a:gdLst>
                <a:gd name="T0" fmla="*/ 0 w 44"/>
                <a:gd name="T1" fmla="*/ 0 h 35"/>
                <a:gd name="T2" fmla="*/ 32 w 44"/>
                <a:gd name="T3" fmla="*/ 0 h 35"/>
                <a:gd name="T4" fmla="*/ 34 w 44"/>
                <a:gd name="T5" fmla="*/ 2 h 35"/>
                <a:gd name="T6" fmla="*/ 34 w 44"/>
                <a:gd name="T7" fmla="*/ 21 h 35"/>
                <a:gd name="T8" fmla="*/ 44 w 44"/>
                <a:gd name="T9" fmla="*/ 21 h 35"/>
                <a:gd name="T10" fmla="*/ 31 w 44"/>
                <a:gd name="T11" fmla="*/ 35 h 35"/>
                <a:gd name="T12" fmla="*/ 30 w 44"/>
                <a:gd name="T13" fmla="*/ 35 h 35"/>
                <a:gd name="T14" fmla="*/ 17 w 44"/>
                <a:gd name="T15" fmla="*/ 21 h 35"/>
                <a:gd name="T16" fmla="*/ 27 w 44"/>
                <a:gd name="T17" fmla="*/ 21 h 35"/>
                <a:gd name="T18" fmla="*/ 27 w 44"/>
                <a:gd name="T19" fmla="*/ 7 h 35"/>
                <a:gd name="T20" fmla="*/ 7 w 44"/>
                <a:gd name="T21" fmla="*/ 7 h 35"/>
                <a:gd name="T22" fmla="*/ 0 w 44"/>
                <a:gd name="T2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35">
                  <a:moveTo>
                    <a:pt x="0" y="0"/>
                  </a:moveTo>
                  <a:cubicBezTo>
                    <a:pt x="8" y="0"/>
                    <a:pt x="25" y="0"/>
                    <a:pt x="32" y="0"/>
                  </a:cubicBezTo>
                  <a:cubicBezTo>
                    <a:pt x="33" y="0"/>
                    <a:pt x="34" y="1"/>
                    <a:pt x="34" y="2"/>
                  </a:cubicBezTo>
                  <a:cubicBezTo>
                    <a:pt x="34" y="8"/>
                    <a:pt x="34" y="14"/>
                    <a:pt x="34" y="21"/>
                  </a:cubicBezTo>
                  <a:cubicBezTo>
                    <a:pt x="38" y="21"/>
                    <a:pt x="41" y="21"/>
                    <a:pt x="44" y="21"/>
                  </a:cubicBezTo>
                  <a:cubicBezTo>
                    <a:pt x="40" y="25"/>
                    <a:pt x="35" y="30"/>
                    <a:pt x="31" y="35"/>
                  </a:cubicBezTo>
                  <a:cubicBezTo>
                    <a:pt x="31" y="35"/>
                    <a:pt x="31" y="35"/>
                    <a:pt x="30" y="35"/>
                  </a:cubicBezTo>
                  <a:cubicBezTo>
                    <a:pt x="26" y="30"/>
                    <a:pt x="22" y="25"/>
                    <a:pt x="17" y="21"/>
                  </a:cubicBezTo>
                  <a:cubicBezTo>
                    <a:pt x="21" y="21"/>
                    <a:pt x="24" y="21"/>
                    <a:pt x="27" y="21"/>
                  </a:cubicBezTo>
                  <a:cubicBezTo>
                    <a:pt x="27" y="16"/>
                    <a:pt x="27" y="12"/>
                    <a:pt x="27" y="7"/>
                  </a:cubicBezTo>
                  <a:cubicBezTo>
                    <a:pt x="24" y="7"/>
                    <a:pt x="11" y="7"/>
                    <a:pt x="7" y="7"/>
                  </a:cubicBezTo>
                  <a:cubicBezTo>
                    <a:pt x="5" y="5"/>
                    <a:pt x="3" y="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>
              <a:normAutofit fontScale="25000" lnSpcReduction="20000"/>
            </a:bodyPr>
            <a:p>
              <a:endParaRPr lang="zh-CN" altLang="en-US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58" name="Freeform 24"/>
            <p:cNvSpPr/>
            <p:nvPr>
              <p:custDataLst>
                <p:tags r:id="rId11"/>
              </p:custDataLst>
            </p:nvPr>
          </p:nvSpPr>
          <p:spPr bwMode="auto">
            <a:xfrm>
              <a:off x="7937" y="5322"/>
              <a:ext cx="125" cy="128"/>
            </a:xfrm>
            <a:custGeom>
              <a:avLst/>
              <a:gdLst>
                <a:gd name="T0" fmla="*/ 22 w 24"/>
                <a:gd name="T1" fmla="*/ 14 h 24"/>
                <a:gd name="T2" fmla="*/ 8 w 24"/>
                <a:gd name="T3" fmla="*/ 0 h 24"/>
                <a:gd name="T4" fmla="*/ 0 w 24"/>
                <a:gd name="T5" fmla="*/ 8 h 24"/>
                <a:gd name="T6" fmla="*/ 14 w 24"/>
                <a:gd name="T7" fmla="*/ 22 h 24"/>
                <a:gd name="T8" fmla="*/ 22 w 24"/>
                <a:gd name="T9" fmla="*/ 22 h 24"/>
                <a:gd name="T10" fmla="*/ 2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2" y="14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3"/>
                    <a:pt x="3" y="6"/>
                    <a:pt x="0" y="8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6" y="24"/>
                    <a:pt x="20" y="24"/>
                    <a:pt x="22" y="22"/>
                  </a:cubicBezTo>
                  <a:cubicBezTo>
                    <a:pt x="24" y="19"/>
                    <a:pt x="24" y="16"/>
                    <a:pt x="2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>
              <a:normAutofit fontScale="25000" lnSpcReduction="20000"/>
            </a:bodyPr>
            <a:p>
              <a:endParaRPr lang="zh-CN" altLang="en-US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973" y="4937"/>
              <a:ext cx="172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 b="1">
                  <a:solidFill>
                    <a:schemeClr val="accent3">
                      <a:lumMod val="50000"/>
                    </a:schemeClr>
                  </a:solidFill>
                </a:rPr>
                <a:t>低延迟</a:t>
              </a:r>
              <a:endParaRPr lang="zh-CN" altLang="en-US" sz="24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6895" y="4924"/>
              <a:ext cx="220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solidFill>
                    <a:schemeClr val="accent3">
                      <a:lumMod val="50000"/>
                    </a:schemeClr>
                  </a:solidFill>
                </a:rPr>
                <a:t>高吞吐量</a:t>
              </a:r>
              <a:endParaRPr lang="zh-CN" altLang="en-US" sz="24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9992" y="4937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zh-CN" altLang="en-US" sz="2400" b="1">
                  <a:solidFill>
                    <a:schemeClr val="accent3">
                      <a:lumMod val="50000"/>
                    </a:schemeClr>
                  </a:solidFill>
                  <a:sym typeface="+mn-ea"/>
                </a:rPr>
                <a:t>低丢</a:t>
              </a:r>
              <a:r>
                <a:rPr lang="zh-CN" altLang="en-US" sz="2400" b="1">
                  <a:solidFill>
                    <a:schemeClr val="accent3">
                      <a:lumMod val="50000"/>
                    </a:schemeClr>
                  </a:solidFill>
                  <a:sym typeface="+mn-ea"/>
                </a:rPr>
                <a:t>包</a:t>
              </a:r>
              <a:r>
                <a:rPr lang="zh-CN" altLang="en-US" sz="2400" b="1">
                  <a:solidFill>
                    <a:schemeClr val="accent3">
                      <a:lumMod val="50000"/>
                    </a:schemeClr>
                  </a:solidFill>
                  <a:sym typeface="+mn-ea"/>
                </a:rPr>
                <a:t>率</a:t>
              </a:r>
              <a:endParaRPr lang="zh-CN" altLang="en-US" sz="2400" b="1">
                <a:solidFill>
                  <a:schemeClr val="accent3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3312" y="4937"/>
              <a:ext cx="172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 b="1">
                  <a:solidFill>
                    <a:schemeClr val="accent3">
                      <a:lumMod val="50000"/>
                    </a:schemeClr>
                  </a:solidFill>
                </a:rPr>
                <a:t>低成本</a:t>
              </a:r>
              <a:endParaRPr lang="zh-CN" altLang="en-US" sz="24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占位符 10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寻址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21310" y="1263650"/>
            <a:ext cx="58737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509270" indent="-509270" algn="l" defTabSz="914400">
              <a:buFont typeface="Wingdings" panose="05000000000000000000" charset="0"/>
              <a:buChar char="l"/>
              <a:tabLst>
                <a:tab pos="537210" algn="l"/>
              </a:tabLst>
            </a:pPr>
            <a:r>
              <a:rPr lang="zh-CN" altLang="en-US" sz="2400">
                <a:latin typeface="+mn-ea"/>
                <a:cs typeface="+mn-ea"/>
              </a:rPr>
              <a:t>寻址：给一个地址，然后找到这个东西</a:t>
            </a:r>
            <a:endParaRPr lang="zh-CN" altLang="en-US" sz="2400">
              <a:latin typeface="+mn-ea"/>
              <a:cs typeface="+mn-ea"/>
            </a:endParaRPr>
          </a:p>
          <a:p>
            <a:pPr marL="509270" indent="-509270" algn="l" defTabSz="914400">
              <a:buFont typeface="Wingdings" panose="05000000000000000000" charset="0"/>
              <a:buChar char="l"/>
              <a:tabLst>
                <a:tab pos="537210" algn="l"/>
              </a:tabLst>
            </a:pPr>
            <a:r>
              <a:rPr lang="en-US" altLang="zh-CN" sz="2400">
                <a:latin typeface="+mn-ea"/>
                <a:cs typeface="+mn-ea"/>
              </a:rPr>
              <a:t>IPv4</a:t>
            </a:r>
            <a:r>
              <a:rPr lang="zh-CN" altLang="en-US" sz="2400">
                <a:latin typeface="+mn-ea"/>
                <a:cs typeface="+mn-ea"/>
              </a:rPr>
              <a:t>地址</a:t>
            </a:r>
            <a:r>
              <a:rPr lang="en-US" altLang="zh-CN" sz="2400">
                <a:latin typeface="+mn-ea"/>
                <a:cs typeface="+mn-ea"/>
              </a:rPr>
              <a:t>(32</a:t>
            </a:r>
            <a:r>
              <a:rPr lang="zh-CN" altLang="en-US" sz="2400">
                <a:latin typeface="+mn-ea"/>
                <a:cs typeface="+mn-ea"/>
              </a:rPr>
              <a:t>位</a:t>
            </a:r>
            <a:r>
              <a:rPr lang="en-US" altLang="zh-CN" sz="2400">
                <a:latin typeface="+mn-ea"/>
                <a:cs typeface="+mn-ea"/>
              </a:rPr>
              <a:t>)</a:t>
            </a:r>
            <a:r>
              <a:rPr lang="zh-CN" altLang="en-US" sz="2400">
                <a:latin typeface="+mn-ea"/>
                <a:cs typeface="+mn-ea"/>
              </a:rPr>
              <a:t>：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</a:rPr>
              <a:t>逐级寻址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1310" y="2722245"/>
            <a:ext cx="27070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tx1"/>
                </a:solidFill>
              </a:rPr>
              <a:t>例如：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</a:rPr>
              <a:t>103.16.3.17</a:t>
            </a: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925" y="3444240"/>
            <a:ext cx="5517515" cy="7702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185" y="3444240"/>
            <a:ext cx="5253990" cy="733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5" y="4857115"/>
            <a:ext cx="5517515" cy="7848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185" y="4857115"/>
            <a:ext cx="5253990" cy="784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占位符 10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寻址过程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1310" y="1207770"/>
            <a:ext cx="6783705" cy="50774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218680" y="1324610"/>
            <a:ext cx="39935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defTabSz="914400">
              <a:buFont typeface="Wingdings" panose="05000000000000000000" charset="0"/>
              <a:buNone/>
              <a:tabLst>
                <a:tab pos="537210" algn="l"/>
              </a:tabLst>
            </a:pPr>
            <a:r>
              <a:rPr lang="zh-CN" altLang="en-US" sz="2400">
                <a:solidFill>
                  <a:schemeClr val="tx1"/>
                </a:solidFill>
                <a:latin typeface="+mn-ea"/>
                <a:cs typeface="+mn-ea"/>
              </a:rPr>
              <a:t>逐级找到网络，最后定义设备</a:t>
            </a:r>
            <a:endParaRPr lang="zh-CN" altLang="en-US" sz="2400">
              <a:solidFill>
                <a:schemeClr val="tx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占位符 10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寻址步骤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21386" y="1263407"/>
            <a:ext cx="2416810" cy="1751965"/>
            <a:chOff x="1681667" y="2095296"/>
            <a:chExt cx="2416810" cy="1751965"/>
          </a:xfrm>
        </p:grpSpPr>
        <p:sp>
          <p:nvSpPr>
            <p:cNvPr id="3" name="形状3"/>
            <p:cNvSpPr/>
            <p:nvPr/>
          </p:nvSpPr>
          <p:spPr>
            <a:xfrm rot="16200000">
              <a:off x="2014089" y="1762873"/>
              <a:ext cx="1751965" cy="2416810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  <a:sym typeface="Arial" panose="020B0604020202020204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884181" y="2759040"/>
              <a:ext cx="2011680" cy="460375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rPr>
                <a:t>找到顶层网络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610455" y="2298487"/>
              <a:ext cx="55880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Arial" panose="020B0604020202020204" pitchFamily="34" charset="0"/>
                </a:rPr>
                <a:t>01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218180" y="1282065"/>
            <a:ext cx="81324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 103.16.3.1 最顶层的网络号和 255.0.0.0 （子网掩码）做位与运算得到：</a:t>
            </a:r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3218180" y="2517140"/>
            <a:ext cx="69310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/>
                </a:solidFill>
                <a:effectLst/>
              </a:rPr>
              <a:t>103.16.3.1 &amp; 255.0.0.0 = </a:t>
            </a:r>
            <a:r>
              <a:rPr lang="zh-CN" altLang="en-US" sz="3200" b="1">
                <a:solidFill>
                  <a:schemeClr val="accent5">
                    <a:lumMod val="75000"/>
                  </a:schemeClr>
                </a:solidFill>
                <a:effectLst/>
              </a:rPr>
              <a:t>103.0.0.0</a:t>
            </a:r>
            <a:endParaRPr lang="zh-CN" altLang="en-US" sz="3200" b="1"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" y="3868420"/>
            <a:ext cx="11097895" cy="105346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7997825" y="310070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顶层网络</a:t>
            </a:r>
            <a:endParaRPr lang="zh-CN" altLang="en-US" sz="2400"/>
          </a:p>
        </p:txBody>
      </p:sp>
      <p:pic>
        <p:nvPicPr>
          <p:cNvPr id="44" name="图片 43" descr="resour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165" y="5755640"/>
            <a:ext cx="550545" cy="55054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981710" y="5845810"/>
            <a:ext cx="39947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>
                    <a:lumMod val="50000"/>
                  </a:schemeClr>
                </a:solidFill>
              </a:rPr>
              <a:t>1&amp;1=1,1&amp;0=0,0&amp;1=0,0&amp;0=0</a:t>
            </a:r>
            <a:endParaRPr lang="en-US" altLang="zh-CN" sz="24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占位符 10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寻址步骤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21386" y="1263407"/>
            <a:ext cx="2428189" cy="1751965"/>
            <a:chOff x="1681667" y="2095296"/>
            <a:chExt cx="2428189" cy="1751965"/>
          </a:xfrm>
        </p:grpSpPr>
        <p:sp>
          <p:nvSpPr>
            <p:cNvPr id="3" name="形状3"/>
            <p:cNvSpPr/>
            <p:nvPr/>
          </p:nvSpPr>
          <p:spPr>
            <a:xfrm rot="16200000">
              <a:off x="2014089" y="1762873"/>
              <a:ext cx="1751965" cy="2416810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  <a:sym typeface="Arial" panose="020B0604020202020204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793376" y="2770470"/>
              <a:ext cx="2316480" cy="4603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rPr>
                <a:t>找到下一层网络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610455" y="2298487"/>
              <a:ext cx="558800" cy="4603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Arial" panose="020B0604020202020204" pitchFamily="34" charset="0"/>
                </a:rPr>
                <a:t>02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197860" y="1263650"/>
            <a:ext cx="8132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 用IP地址和下一级的子网掩码做位与：</a:t>
            </a:r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3197860" y="1938655"/>
            <a:ext cx="7213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/>
                </a:solidFill>
                <a:effectLst/>
              </a:rPr>
              <a:t>103.16.3.1 &amp; 255.255.0.0 = </a:t>
            </a:r>
            <a:r>
              <a:rPr lang="en-US" altLang="zh-CN" sz="3200" b="1">
                <a:solidFill>
                  <a:schemeClr val="accent5">
                    <a:lumMod val="75000"/>
                  </a:schemeClr>
                </a:solidFill>
                <a:effectLst/>
              </a:rPr>
              <a:t>1</a:t>
            </a:r>
            <a:r>
              <a:rPr lang="zh-CN" altLang="en-US" sz="3200" b="1">
                <a:solidFill>
                  <a:schemeClr val="accent5">
                    <a:lumMod val="75000"/>
                  </a:schemeClr>
                </a:solidFill>
                <a:effectLst/>
              </a:rPr>
              <a:t>03.16.0.0</a:t>
            </a:r>
            <a:endParaRPr lang="zh-CN" altLang="en-US" sz="3200" b="1"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" y="3420745"/>
            <a:ext cx="11221720" cy="101028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8413750" y="251714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下一级网络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占位符 10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寻址步骤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21386" y="1263407"/>
            <a:ext cx="2802255" cy="1751965"/>
            <a:chOff x="1681667" y="2095296"/>
            <a:chExt cx="2802255" cy="1751965"/>
          </a:xfrm>
        </p:grpSpPr>
        <p:sp>
          <p:nvSpPr>
            <p:cNvPr id="3" name="形状3"/>
            <p:cNvSpPr/>
            <p:nvPr/>
          </p:nvSpPr>
          <p:spPr>
            <a:xfrm rot="16200000">
              <a:off x="2206812" y="1570151"/>
              <a:ext cx="1751965" cy="2802255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  <a:sym typeface="Arial" panose="020B0604020202020204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793376" y="2770470"/>
              <a:ext cx="2621280" cy="4603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rPr>
                <a:t>找到再下一级网络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824450" y="2309917"/>
              <a:ext cx="558800" cy="4603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Arial" panose="020B0604020202020204" pitchFamily="34" charset="0"/>
                </a:rPr>
                <a:t>03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197860" y="1263650"/>
            <a:ext cx="8132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 使用 255.255.255.0 子网掩码找到下一级网络：</a:t>
            </a:r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3197860" y="1938655"/>
            <a:ext cx="7902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/>
                </a:solidFill>
                <a:effectLst/>
              </a:rPr>
              <a:t>103.16.3.1 &amp; 255.255.</a:t>
            </a:r>
            <a:r>
              <a:rPr lang="en-US" altLang="zh-CN" sz="3200">
                <a:solidFill>
                  <a:schemeClr val="tx1"/>
                </a:solidFill>
                <a:effectLst/>
              </a:rPr>
              <a:t>255</a:t>
            </a:r>
            <a:r>
              <a:rPr lang="zh-CN" altLang="en-US" sz="3200">
                <a:solidFill>
                  <a:schemeClr val="tx1"/>
                </a:solidFill>
                <a:effectLst/>
              </a:rPr>
              <a:t>.0 = </a:t>
            </a:r>
            <a:r>
              <a:rPr lang="en-US" altLang="zh-CN" sz="3200" b="1">
                <a:solidFill>
                  <a:schemeClr val="accent5">
                    <a:lumMod val="75000"/>
                  </a:schemeClr>
                </a:solidFill>
                <a:effectLst/>
              </a:rPr>
              <a:t>1</a:t>
            </a:r>
            <a:r>
              <a:rPr lang="zh-CN" altLang="en-US" sz="3200" b="1">
                <a:solidFill>
                  <a:schemeClr val="accent5">
                    <a:lumMod val="75000"/>
                  </a:schemeClr>
                </a:solidFill>
                <a:effectLst/>
              </a:rPr>
              <a:t>03.16.</a:t>
            </a:r>
            <a:r>
              <a:rPr lang="en-US" altLang="zh-CN" sz="3200" b="1">
                <a:solidFill>
                  <a:schemeClr val="accent5">
                    <a:lumMod val="75000"/>
                  </a:schemeClr>
                </a:solidFill>
                <a:effectLst/>
              </a:rPr>
              <a:t>3</a:t>
            </a:r>
            <a:r>
              <a:rPr lang="zh-CN" altLang="en-US" sz="3200" b="1">
                <a:solidFill>
                  <a:schemeClr val="accent5">
                    <a:lumMod val="75000"/>
                  </a:schemeClr>
                </a:solidFill>
                <a:effectLst/>
              </a:rPr>
              <a:t>.0</a:t>
            </a:r>
            <a:endParaRPr lang="zh-CN" altLang="en-US" sz="3200" b="1"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849995" y="2517140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再下一级网络</a:t>
            </a:r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" y="3447415"/>
            <a:ext cx="11238230" cy="998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占位符 10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寻址步骤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21386" y="1263407"/>
            <a:ext cx="2416810" cy="1751965"/>
            <a:chOff x="1681667" y="2095296"/>
            <a:chExt cx="2416810" cy="1751965"/>
          </a:xfrm>
        </p:grpSpPr>
        <p:sp>
          <p:nvSpPr>
            <p:cNvPr id="3" name="形状3"/>
            <p:cNvSpPr/>
            <p:nvPr/>
          </p:nvSpPr>
          <p:spPr>
            <a:xfrm rot="16200000">
              <a:off x="2014089" y="1762873"/>
              <a:ext cx="1751965" cy="2416810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  <a:sym typeface="Arial" panose="020B0604020202020204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188981" y="2759040"/>
              <a:ext cx="1402080" cy="4603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rPr>
                <a:t>定位设备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610455" y="2298487"/>
              <a:ext cx="558800" cy="4603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Arial" panose="020B0604020202020204" pitchFamily="34" charset="0"/>
                </a:rPr>
                <a:t>04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248660" y="1993900"/>
            <a:ext cx="8132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设备就在子网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 103.16.3.0</a:t>
            </a:r>
            <a:r>
              <a:rPr lang="zh-CN" altLang="en-US" sz="2400"/>
              <a:t> 中；最终找到的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设备号是 1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4" name="图片 43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22275" y="5765800"/>
            <a:ext cx="550545" cy="5505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60" y="5855970"/>
            <a:ext cx="35191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chemeClr val="bg1">
                    <a:lumMod val="50000"/>
                  </a:schemeClr>
                </a:solidFill>
              </a:rPr>
              <a:t>子网掩码不一定都是 255</a:t>
            </a: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rPr lang="en-US" altLang="zh-CN"/>
              <a:t>IP</a:t>
            </a:r>
            <a:r>
              <a:t>协议</a:t>
            </a:r>
            <a:r>
              <a:t>的</a:t>
            </a:r>
            <a:r>
              <a:t>基本概念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占位符 10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路由</a:t>
            </a:r>
          </a:p>
        </p:txBody>
      </p:sp>
      <p:sp>
        <p:nvSpPr>
          <p:cNvPr id="7" name="文本占位符 3"/>
          <p:cNvSpPr>
            <a:spLocks noGrp="1"/>
          </p:cNvSpPr>
          <p:nvPr/>
        </p:nvSpPr>
        <p:spPr>
          <a:xfrm>
            <a:off x="208915" y="1191895"/>
            <a:ext cx="11287760" cy="131508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020" indent="-541020">
              <a:buFont typeface="Wingdings" panose="05000000000000000000" charset="0"/>
              <a:buChar char="l"/>
            </a:pPr>
            <a:r>
              <a:t>若寻找的IP地址不在局域网中，需要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路由</a:t>
            </a:r>
            <a:r>
              <a:t>找到去往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对应网络的路径</a:t>
            </a:r>
            <a:r>
              <a:t>。</a:t>
            </a:r>
          </a:p>
          <a:p>
            <a:pPr marL="541020" indent="-541020">
              <a:buFont typeface="Wingdings" panose="05000000000000000000" charset="0"/>
              <a:buChar char="l"/>
            </a:pPr>
            <a:r>
              <a:rPr lang="en-US" altLang="zh-CN"/>
              <a:t>IP</a:t>
            </a:r>
            <a:r>
              <a:t>地址和子网掩码位与的过程是由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路由算法</a:t>
            </a:r>
            <a:r>
              <a:t>实现的。</a:t>
            </a:r>
          </a:p>
          <a:p>
            <a:pPr>
              <a:buNone/>
            </a:pPr>
          </a:p>
        </p:txBody>
      </p:sp>
      <p:sp>
        <p:nvSpPr>
          <p:cNvPr id="8" name="矩形 7"/>
          <p:cNvSpPr/>
          <p:nvPr/>
        </p:nvSpPr>
        <p:spPr>
          <a:xfrm>
            <a:off x="321310" y="2781300"/>
            <a:ext cx="3383280" cy="80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寻找网络编号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0675" y="3801110"/>
            <a:ext cx="3383915" cy="80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查询路由记录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1310" y="4820285"/>
            <a:ext cx="3383915" cy="80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数据转发</a:t>
            </a:r>
            <a:endParaRPr lang="zh-CN" altLang="en-US"/>
          </a:p>
        </p:txBody>
      </p:sp>
      <p:sp>
        <p:nvSpPr>
          <p:cNvPr id="13" name="右弧形箭头 12"/>
          <p:cNvSpPr/>
          <p:nvPr/>
        </p:nvSpPr>
        <p:spPr>
          <a:xfrm>
            <a:off x="3705225" y="3954145"/>
            <a:ext cx="1640205" cy="5035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91660" y="3432810"/>
            <a:ext cx="284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获取下一站路由地址</a:t>
            </a:r>
            <a:r>
              <a:rPr lang="en-US" altLang="zh-CN"/>
              <a:t>(</a:t>
            </a:r>
            <a:r>
              <a:rPr lang="zh-CN" altLang="en-US"/>
              <a:t>网关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1540" y="2619375"/>
            <a:ext cx="4349115" cy="3368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/>
      <p:bldP spid="8" grpId="1" animBg="1"/>
      <p:bldP spid="10" grpId="1" animBg="1"/>
      <p:bldP spid="12" grpId="1" animBg="1"/>
      <p:bldP spid="13" grpId="1" animBg="1"/>
      <p:bldP spid="1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t>总结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13"/>
          </p:nvPr>
        </p:nvSpPr>
        <p:spPr>
          <a:xfrm>
            <a:off x="321310" y="1283335"/>
            <a:ext cx="10091420" cy="745490"/>
          </a:xfrm>
        </p:spPr>
        <p:txBody>
          <a:bodyPr/>
          <a:p>
            <a:pPr marL="0" indent="0">
              <a:buNone/>
            </a:pPr>
            <a:r>
              <a:rPr lang="en-US" altLang="zh-CN" b="1">
                <a:solidFill>
                  <a:schemeClr val="accent5">
                    <a:lumMod val="75000"/>
                  </a:schemeClr>
                </a:solidFill>
              </a:rPr>
              <a:t>IP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协议</a:t>
            </a:r>
            <a:r>
              <a:rPr lang="en-US" altLang="zh-CN" b="1">
                <a:solidFill>
                  <a:schemeClr val="accent5">
                    <a:lumMod val="75000"/>
                  </a:schemeClr>
                </a:solidFill>
              </a:rPr>
              <a:t>(Internet Protocol)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：</a:t>
            </a:r>
            <a:r>
              <a:t>网络层协议。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基本概念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47565" y="2495550"/>
            <a:ext cx="3664585" cy="65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/>
              <a:t>传输层协议</a:t>
            </a:r>
            <a:endParaRPr lang="zh-CN" altLang="en-US" sz="2400" b="1"/>
          </a:p>
        </p:txBody>
      </p:sp>
      <p:cxnSp>
        <p:nvCxnSpPr>
          <p:cNvPr id="9" name="直接连接符 8"/>
          <p:cNvCxnSpPr>
            <a:stCxn id="6" idx="2"/>
            <a:endCxn id="12" idx="0"/>
          </p:cNvCxnSpPr>
          <p:nvPr/>
        </p:nvCxnSpPr>
        <p:spPr>
          <a:xfrm>
            <a:off x="6480175" y="3148330"/>
            <a:ext cx="0" cy="42100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480175" y="4059555"/>
            <a:ext cx="0" cy="51562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647565" y="4565650"/>
            <a:ext cx="3664585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/>
              <a:t>链路层协议</a:t>
            </a:r>
            <a:endParaRPr lang="zh-CN" altLang="en-US" sz="2400" b="1"/>
          </a:p>
        </p:txBody>
      </p:sp>
      <p:sp>
        <p:nvSpPr>
          <p:cNvPr id="12" name="矩形 11"/>
          <p:cNvSpPr/>
          <p:nvPr/>
        </p:nvSpPr>
        <p:spPr>
          <a:xfrm>
            <a:off x="4647565" y="3569335"/>
            <a:ext cx="3664585" cy="5848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/>
              <a:t>网络层协议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形状 1"/>
          <p:cNvSpPr>
            <a:spLocks noChangeAspect="1"/>
          </p:cNvSpPr>
          <p:nvPr/>
        </p:nvSpPr>
        <p:spPr>
          <a:xfrm>
            <a:off x="7440930" y="1257300"/>
            <a:ext cx="2233930" cy="2233930"/>
          </a:xfrm>
          <a:prstGeom prst="diamond">
            <a:avLst/>
          </a:prstGeom>
          <a:solidFill>
            <a:schemeClr val="accent4">
              <a:lumMod val="50000"/>
            </a:schemeClr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5086350" cy="688975"/>
          </a:xfrm>
        </p:spPr>
        <p:txBody>
          <a:bodyPr/>
          <a:p>
            <a:r>
              <a:rPr lang="en-US" altLang="zh-CN">
                <a:sym typeface="+mn-ea"/>
              </a:rPr>
              <a:t>IP</a:t>
            </a:r>
            <a:r>
              <a:rPr>
                <a:sym typeface="+mn-ea"/>
              </a:rPr>
              <a:t>协议可能遇到的问题</a:t>
            </a:r>
            <a:endParaRPr>
              <a:sym typeface="+mn-ea"/>
            </a:endParaRPr>
          </a:p>
        </p:txBody>
      </p:sp>
      <p:sp>
        <p:nvSpPr>
          <p:cNvPr id="13" name="形状 1"/>
          <p:cNvSpPr>
            <a:spLocks noChangeAspect="1"/>
          </p:cNvSpPr>
          <p:nvPr/>
        </p:nvSpPr>
        <p:spPr>
          <a:xfrm>
            <a:off x="2494915" y="1257300"/>
            <a:ext cx="2233930" cy="223393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158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/>
              </a:solidFill>
            </a:endParaRPr>
          </a:p>
        </p:txBody>
      </p:sp>
      <p:sp>
        <p:nvSpPr>
          <p:cNvPr id="36" name="文本"/>
          <p:cNvSpPr/>
          <p:nvPr/>
        </p:nvSpPr>
        <p:spPr>
          <a:xfrm>
            <a:off x="8130125" y="2144223"/>
            <a:ext cx="8559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pc="250" dirty="0">
                <a:solidFill>
                  <a:schemeClr val="bg1"/>
                </a:solidFill>
                <a:latin typeface="+mj-ea"/>
                <a:ea typeface="+mj-ea"/>
              </a:rPr>
              <a:t>丢包</a:t>
            </a:r>
            <a:endParaRPr lang="zh-CN" altLang="en-US" sz="2400" b="1" spc="2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0" name="文本"/>
          <p:cNvSpPr/>
          <p:nvPr/>
        </p:nvSpPr>
        <p:spPr>
          <a:xfrm>
            <a:off x="2847120" y="2143588"/>
            <a:ext cx="1529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400" b="1" spc="250" dirty="0">
                <a:solidFill>
                  <a:schemeClr val="bg1"/>
                </a:solidFill>
                <a:latin typeface="+mj-ea"/>
                <a:ea typeface="+mj-ea"/>
              </a:rPr>
              <a:t>封</a:t>
            </a:r>
            <a:r>
              <a:rPr lang="zh-CN" altLang="en-US" sz="2400" b="1" spc="250" dirty="0">
                <a:solidFill>
                  <a:schemeClr val="bg1"/>
                </a:solidFill>
                <a:latin typeface="+mj-ea"/>
                <a:ea typeface="+mj-ea"/>
              </a:rPr>
              <a:t>包损坏</a:t>
            </a:r>
            <a:endParaRPr lang="zh-CN" altLang="en-US" sz="2400" b="1" spc="2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形状 1"/>
          <p:cNvSpPr>
            <a:spLocks noChangeAspect="1"/>
          </p:cNvSpPr>
          <p:nvPr/>
        </p:nvSpPr>
        <p:spPr>
          <a:xfrm>
            <a:off x="2494915" y="4050665"/>
            <a:ext cx="2233930" cy="2233930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" name="形状 1"/>
          <p:cNvSpPr>
            <a:spLocks noChangeAspect="1"/>
          </p:cNvSpPr>
          <p:nvPr/>
        </p:nvSpPr>
        <p:spPr>
          <a:xfrm>
            <a:off x="7440930" y="4050030"/>
            <a:ext cx="2233930" cy="2233930"/>
          </a:xfrm>
          <a:prstGeom prst="diamond">
            <a:avLst/>
          </a:prstGeom>
          <a:solidFill>
            <a:schemeClr val="tx2">
              <a:lumMod val="50000"/>
              <a:lumOff val="50000"/>
            </a:schemeClr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" name="文本"/>
          <p:cNvSpPr/>
          <p:nvPr/>
        </p:nvSpPr>
        <p:spPr>
          <a:xfrm>
            <a:off x="3183670" y="4936953"/>
            <a:ext cx="855980" cy="460375"/>
          </a:xfrm>
          <a:prstGeom prst="rect">
            <a:avLst/>
          </a:prstGeom>
        </p:spPr>
        <p:txBody>
          <a:bodyPr wrap="none">
            <a:spAutoFit/>
          </a:bodyPr>
          <a:p>
            <a:pPr algn="r"/>
            <a:r>
              <a:rPr lang="zh-CN" altLang="en-US" sz="2400" b="1" spc="250" dirty="0">
                <a:solidFill>
                  <a:schemeClr val="bg1"/>
                </a:solidFill>
                <a:latin typeface="+mj-ea"/>
                <a:ea typeface="+mj-ea"/>
              </a:rPr>
              <a:t>重发</a:t>
            </a:r>
            <a:endParaRPr lang="zh-CN" altLang="en-US" sz="2400" b="1" spc="2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"/>
          <p:cNvSpPr/>
          <p:nvPr/>
        </p:nvSpPr>
        <p:spPr>
          <a:xfrm>
            <a:off x="8129685" y="4936318"/>
            <a:ext cx="8559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400" b="1" spc="250" dirty="0">
                <a:solidFill>
                  <a:schemeClr val="bg1"/>
                </a:solidFill>
                <a:effectLst/>
                <a:latin typeface="+mj-ea"/>
                <a:ea typeface="+mj-ea"/>
              </a:rPr>
              <a:t>乱序</a:t>
            </a:r>
            <a:endParaRPr lang="zh-CN" altLang="en-US" sz="2400" b="1" spc="250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8" name="图片 7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223510" y="2739390"/>
            <a:ext cx="1745615" cy="1745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0" grpId="0"/>
      <p:bldP spid="6" grpId="0"/>
      <p:bldP spid="7" grpId="0"/>
      <p:bldP spid="13" grpId="0" animBg="1"/>
      <p:bldP spid="13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5086350" cy="688975"/>
          </a:xfrm>
        </p:spPr>
        <p:txBody>
          <a:bodyPr/>
          <a:p>
            <a:r>
              <a:rPr>
                <a:sym typeface="+mn-ea"/>
              </a:rPr>
              <a:t>网络层需要解决的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个问题</a:t>
            </a:r>
            <a:endParaRPr>
              <a:sym typeface="+mn-ea"/>
            </a:endParaRPr>
          </a:p>
        </p:txBody>
      </p:sp>
      <p:sp>
        <p:nvSpPr>
          <p:cNvPr id="29" name="形状"/>
          <p:cNvSpPr>
            <a:spLocks noEditPoints="1"/>
          </p:cNvSpPr>
          <p:nvPr/>
        </p:nvSpPr>
        <p:spPr bwMode="auto">
          <a:xfrm>
            <a:off x="8594163" y="2032171"/>
            <a:ext cx="1852777" cy="1850282"/>
          </a:xfrm>
          <a:custGeom>
            <a:avLst/>
            <a:gdLst>
              <a:gd name="T0" fmla="*/ 715 w 715"/>
              <a:gd name="T1" fmla="*/ 658 h 715"/>
              <a:gd name="T2" fmla="*/ 504 w 715"/>
              <a:gd name="T3" fmla="*/ 447 h 715"/>
              <a:gd name="T4" fmla="*/ 560 w 715"/>
              <a:gd name="T5" fmla="*/ 280 h 715"/>
              <a:gd name="T6" fmla="*/ 280 w 715"/>
              <a:gd name="T7" fmla="*/ 0 h 715"/>
              <a:gd name="T8" fmla="*/ 0 w 715"/>
              <a:gd name="T9" fmla="*/ 280 h 715"/>
              <a:gd name="T10" fmla="*/ 280 w 715"/>
              <a:gd name="T11" fmla="*/ 560 h 715"/>
              <a:gd name="T12" fmla="*/ 447 w 715"/>
              <a:gd name="T13" fmla="*/ 504 h 715"/>
              <a:gd name="T14" fmla="*/ 658 w 715"/>
              <a:gd name="T15" fmla="*/ 715 h 715"/>
              <a:gd name="T16" fmla="*/ 715 w 715"/>
              <a:gd name="T17" fmla="*/ 658 h 715"/>
              <a:gd name="T18" fmla="*/ 27 w 715"/>
              <a:gd name="T19" fmla="*/ 280 h 715"/>
              <a:gd name="T20" fmla="*/ 280 w 715"/>
              <a:gd name="T21" fmla="*/ 27 h 715"/>
              <a:gd name="T22" fmla="*/ 533 w 715"/>
              <a:gd name="T23" fmla="*/ 280 h 715"/>
              <a:gd name="T24" fmla="*/ 280 w 715"/>
              <a:gd name="T25" fmla="*/ 533 h 715"/>
              <a:gd name="T26" fmla="*/ 27 w 715"/>
              <a:gd name="T27" fmla="*/ 280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15" h="715">
                <a:moveTo>
                  <a:pt x="715" y="658"/>
                </a:moveTo>
                <a:lnTo>
                  <a:pt x="504" y="447"/>
                </a:lnTo>
                <a:cubicBezTo>
                  <a:pt x="539" y="401"/>
                  <a:pt x="560" y="343"/>
                  <a:pt x="560" y="280"/>
                </a:cubicBezTo>
                <a:cubicBezTo>
                  <a:pt x="560" y="126"/>
                  <a:pt x="434" y="0"/>
                  <a:pt x="280" y="0"/>
                </a:cubicBezTo>
                <a:cubicBezTo>
                  <a:pt x="126" y="0"/>
                  <a:pt x="0" y="126"/>
                  <a:pt x="0" y="280"/>
                </a:cubicBezTo>
                <a:cubicBezTo>
                  <a:pt x="0" y="434"/>
                  <a:pt x="126" y="560"/>
                  <a:pt x="280" y="560"/>
                </a:cubicBezTo>
                <a:cubicBezTo>
                  <a:pt x="343" y="560"/>
                  <a:pt x="401" y="539"/>
                  <a:pt x="447" y="504"/>
                </a:cubicBezTo>
                <a:lnTo>
                  <a:pt x="658" y="715"/>
                </a:lnTo>
                <a:lnTo>
                  <a:pt x="715" y="658"/>
                </a:lnTo>
                <a:close/>
                <a:moveTo>
                  <a:pt x="27" y="280"/>
                </a:moveTo>
                <a:cubicBezTo>
                  <a:pt x="27" y="140"/>
                  <a:pt x="140" y="27"/>
                  <a:pt x="280" y="27"/>
                </a:cubicBezTo>
                <a:cubicBezTo>
                  <a:pt x="420" y="27"/>
                  <a:pt x="533" y="140"/>
                  <a:pt x="533" y="280"/>
                </a:cubicBezTo>
                <a:cubicBezTo>
                  <a:pt x="533" y="420"/>
                  <a:pt x="420" y="533"/>
                  <a:pt x="280" y="533"/>
                </a:cubicBezTo>
                <a:cubicBezTo>
                  <a:pt x="140" y="533"/>
                  <a:pt x="27" y="420"/>
                  <a:pt x="27" y="2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12000" tIns="396000" rIns="0" bIns="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3</a:t>
            </a:r>
            <a:endParaRPr kumimoji="0" lang="en-US" sz="400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sp>
        <p:nvSpPr>
          <p:cNvPr id="9" name="文本"/>
          <p:cNvSpPr/>
          <p:nvPr/>
        </p:nvSpPr>
        <p:spPr>
          <a:xfrm>
            <a:off x="5407965" y="4996626"/>
            <a:ext cx="2340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spc="150" dirty="0">
                <a:solidFill>
                  <a:schemeClr val="accent3"/>
                </a:solidFill>
              </a:rPr>
              <a:t>吞吐量</a:t>
            </a:r>
            <a:endParaRPr lang="zh-CN" altLang="en-US" sz="3600" b="1" spc="150" dirty="0">
              <a:solidFill>
                <a:schemeClr val="accent3"/>
              </a:solidFill>
            </a:endParaRPr>
          </a:p>
        </p:txBody>
      </p:sp>
      <p:sp>
        <p:nvSpPr>
          <p:cNvPr id="30" name="形状"/>
          <p:cNvSpPr>
            <a:spLocks noEditPoints="1"/>
          </p:cNvSpPr>
          <p:nvPr/>
        </p:nvSpPr>
        <p:spPr bwMode="auto">
          <a:xfrm>
            <a:off x="1742793" y="2032171"/>
            <a:ext cx="1852777" cy="1850282"/>
          </a:xfrm>
          <a:custGeom>
            <a:avLst/>
            <a:gdLst>
              <a:gd name="T0" fmla="*/ 715 w 715"/>
              <a:gd name="T1" fmla="*/ 658 h 715"/>
              <a:gd name="T2" fmla="*/ 504 w 715"/>
              <a:gd name="T3" fmla="*/ 447 h 715"/>
              <a:gd name="T4" fmla="*/ 560 w 715"/>
              <a:gd name="T5" fmla="*/ 280 h 715"/>
              <a:gd name="T6" fmla="*/ 280 w 715"/>
              <a:gd name="T7" fmla="*/ 0 h 715"/>
              <a:gd name="T8" fmla="*/ 0 w 715"/>
              <a:gd name="T9" fmla="*/ 280 h 715"/>
              <a:gd name="T10" fmla="*/ 280 w 715"/>
              <a:gd name="T11" fmla="*/ 560 h 715"/>
              <a:gd name="T12" fmla="*/ 447 w 715"/>
              <a:gd name="T13" fmla="*/ 504 h 715"/>
              <a:gd name="T14" fmla="*/ 658 w 715"/>
              <a:gd name="T15" fmla="*/ 715 h 715"/>
              <a:gd name="T16" fmla="*/ 715 w 715"/>
              <a:gd name="T17" fmla="*/ 658 h 715"/>
              <a:gd name="T18" fmla="*/ 27 w 715"/>
              <a:gd name="T19" fmla="*/ 280 h 715"/>
              <a:gd name="T20" fmla="*/ 280 w 715"/>
              <a:gd name="T21" fmla="*/ 27 h 715"/>
              <a:gd name="T22" fmla="*/ 533 w 715"/>
              <a:gd name="T23" fmla="*/ 280 h 715"/>
              <a:gd name="T24" fmla="*/ 280 w 715"/>
              <a:gd name="T25" fmla="*/ 533 h 715"/>
              <a:gd name="T26" fmla="*/ 27 w 715"/>
              <a:gd name="T27" fmla="*/ 280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15" h="715">
                <a:moveTo>
                  <a:pt x="715" y="658"/>
                </a:moveTo>
                <a:lnTo>
                  <a:pt x="504" y="447"/>
                </a:lnTo>
                <a:cubicBezTo>
                  <a:pt x="539" y="401"/>
                  <a:pt x="560" y="343"/>
                  <a:pt x="560" y="280"/>
                </a:cubicBezTo>
                <a:cubicBezTo>
                  <a:pt x="560" y="126"/>
                  <a:pt x="434" y="0"/>
                  <a:pt x="280" y="0"/>
                </a:cubicBezTo>
                <a:cubicBezTo>
                  <a:pt x="126" y="0"/>
                  <a:pt x="0" y="126"/>
                  <a:pt x="0" y="280"/>
                </a:cubicBezTo>
                <a:cubicBezTo>
                  <a:pt x="0" y="434"/>
                  <a:pt x="126" y="560"/>
                  <a:pt x="280" y="560"/>
                </a:cubicBezTo>
                <a:cubicBezTo>
                  <a:pt x="343" y="560"/>
                  <a:pt x="401" y="539"/>
                  <a:pt x="447" y="504"/>
                </a:cubicBezTo>
                <a:lnTo>
                  <a:pt x="658" y="715"/>
                </a:lnTo>
                <a:lnTo>
                  <a:pt x="715" y="658"/>
                </a:lnTo>
                <a:close/>
                <a:moveTo>
                  <a:pt x="27" y="280"/>
                </a:moveTo>
                <a:cubicBezTo>
                  <a:pt x="27" y="140"/>
                  <a:pt x="140" y="27"/>
                  <a:pt x="280" y="27"/>
                </a:cubicBezTo>
                <a:cubicBezTo>
                  <a:pt x="420" y="27"/>
                  <a:pt x="533" y="140"/>
                  <a:pt x="533" y="280"/>
                </a:cubicBezTo>
                <a:cubicBezTo>
                  <a:pt x="533" y="420"/>
                  <a:pt x="420" y="533"/>
                  <a:pt x="280" y="533"/>
                </a:cubicBezTo>
                <a:cubicBezTo>
                  <a:pt x="140" y="533"/>
                  <a:pt x="27" y="420"/>
                  <a:pt x="27" y="2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12000" tIns="396000" rIns="0" bIns="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1</a:t>
            </a:r>
            <a:endParaRPr kumimoji="0" lang="en-US" sz="400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sp>
        <p:nvSpPr>
          <p:cNvPr id="31" name="形状"/>
          <p:cNvSpPr>
            <a:spLocks noEditPoints="1"/>
          </p:cNvSpPr>
          <p:nvPr/>
        </p:nvSpPr>
        <p:spPr bwMode="auto">
          <a:xfrm>
            <a:off x="5169612" y="2957312"/>
            <a:ext cx="1852777" cy="1850282"/>
          </a:xfrm>
          <a:custGeom>
            <a:avLst/>
            <a:gdLst>
              <a:gd name="T0" fmla="*/ 715 w 715"/>
              <a:gd name="T1" fmla="*/ 658 h 715"/>
              <a:gd name="T2" fmla="*/ 504 w 715"/>
              <a:gd name="T3" fmla="*/ 447 h 715"/>
              <a:gd name="T4" fmla="*/ 560 w 715"/>
              <a:gd name="T5" fmla="*/ 280 h 715"/>
              <a:gd name="T6" fmla="*/ 280 w 715"/>
              <a:gd name="T7" fmla="*/ 0 h 715"/>
              <a:gd name="T8" fmla="*/ 0 w 715"/>
              <a:gd name="T9" fmla="*/ 280 h 715"/>
              <a:gd name="T10" fmla="*/ 280 w 715"/>
              <a:gd name="T11" fmla="*/ 560 h 715"/>
              <a:gd name="T12" fmla="*/ 447 w 715"/>
              <a:gd name="T13" fmla="*/ 504 h 715"/>
              <a:gd name="T14" fmla="*/ 658 w 715"/>
              <a:gd name="T15" fmla="*/ 715 h 715"/>
              <a:gd name="T16" fmla="*/ 715 w 715"/>
              <a:gd name="T17" fmla="*/ 658 h 715"/>
              <a:gd name="T18" fmla="*/ 27 w 715"/>
              <a:gd name="T19" fmla="*/ 280 h 715"/>
              <a:gd name="T20" fmla="*/ 280 w 715"/>
              <a:gd name="T21" fmla="*/ 27 h 715"/>
              <a:gd name="T22" fmla="*/ 533 w 715"/>
              <a:gd name="T23" fmla="*/ 280 h 715"/>
              <a:gd name="T24" fmla="*/ 280 w 715"/>
              <a:gd name="T25" fmla="*/ 533 h 715"/>
              <a:gd name="T26" fmla="*/ 27 w 715"/>
              <a:gd name="T27" fmla="*/ 280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15" h="715">
                <a:moveTo>
                  <a:pt x="715" y="658"/>
                </a:moveTo>
                <a:lnTo>
                  <a:pt x="504" y="447"/>
                </a:lnTo>
                <a:cubicBezTo>
                  <a:pt x="539" y="401"/>
                  <a:pt x="560" y="343"/>
                  <a:pt x="560" y="280"/>
                </a:cubicBezTo>
                <a:cubicBezTo>
                  <a:pt x="560" y="126"/>
                  <a:pt x="434" y="0"/>
                  <a:pt x="280" y="0"/>
                </a:cubicBezTo>
                <a:cubicBezTo>
                  <a:pt x="126" y="0"/>
                  <a:pt x="0" y="126"/>
                  <a:pt x="0" y="280"/>
                </a:cubicBezTo>
                <a:cubicBezTo>
                  <a:pt x="0" y="434"/>
                  <a:pt x="126" y="560"/>
                  <a:pt x="280" y="560"/>
                </a:cubicBezTo>
                <a:cubicBezTo>
                  <a:pt x="343" y="560"/>
                  <a:pt x="401" y="539"/>
                  <a:pt x="447" y="504"/>
                </a:cubicBezTo>
                <a:lnTo>
                  <a:pt x="658" y="715"/>
                </a:lnTo>
                <a:lnTo>
                  <a:pt x="715" y="658"/>
                </a:lnTo>
                <a:close/>
                <a:moveTo>
                  <a:pt x="27" y="280"/>
                </a:moveTo>
                <a:cubicBezTo>
                  <a:pt x="27" y="140"/>
                  <a:pt x="140" y="27"/>
                  <a:pt x="280" y="27"/>
                </a:cubicBezTo>
                <a:cubicBezTo>
                  <a:pt x="420" y="27"/>
                  <a:pt x="533" y="140"/>
                  <a:pt x="533" y="280"/>
                </a:cubicBezTo>
                <a:cubicBezTo>
                  <a:pt x="533" y="420"/>
                  <a:pt x="420" y="533"/>
                  <a:pt x="280" y="533"/>
                </a:cubicBezTo>
                <a:cubicBezTo>
                  <a:pt x="140" y="533"/>
                  <a:pt x="27" y="420"/>
                  <a:pt x="27" y="2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12000" tIns="396000" rIns="0" bIns="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2</a:t>
            </a:r>
            <a:endParaRPr kumimoji="0" lang="en-US" sz="400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sp>
        <p:nvSpPr>
          <p:cNvPr id="34" name="弧形"/>
          <p:cNvSpPr/>
          <p:nvPr/>
        </p:nvSpPr>
        <p:spPr>
          <a:xfrm rot="19051047">
            <a:off x="3290571" y="2175452"/>
            <a:ext cx="2181771" cy="2181771"/>
          </a:xfrm>
          <a:prstGeom prst="arc">
            <a:avLst>
              <a:gd name="adj1" fmla="val 15777080"/>
              <a:gd name="adj2" fmla="val 0"/>
            </a:avLst>
          </a:prstGeom>
          <a:noFill/>
          <a:ln w="9525" cap="flat" cmpd="sng" algn="ctr">
            <a:solidFill>
              <a:schemeClr val="accent2"/>
            </a:solidFill>
            <a:prstDash val="dash"/>
            <a:tailEnd type="stealth"/>
          </a:ln>
          <a:effectLst/>
        </p:spPr>
        <p:txBody>
          <a:bodyPr rtlCol="0" anchor="ctr"/>
          <a:lstStyle/>
          <a:p>
            <a:pPr marL="0" marR="0" lvl="0" indent="0" algn="ctr" defTabSz="13754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5" name="弧形"/>
          <p:cNvSpPr/>
          <p:nvPr/>
        </p:nvSpPr>
        <p:spPr>
          <a:xfrm rot="2548953" flipV="1">
            <a:off x="6807985" y="2010047"/>
            <a:ext cx="2181771" cy="2181771"/>
          </a:xfrm>
          <a:prstGeom prst="arc">
            <a:avLst>
              <a:gd name="adj1" fmla="val 15777080"/>
              <a:gd name="adj2" fmla="val 0"/>
            </a:avLst>
          </a:prstGeom>
          <a:noFill/>
          <a:ln w="9525" cap="flat" cmpd="sng" algn="ctr">
            <a:solidFill>
              <a:schemeClr val="accent2"/>
            </a:solidFill>
            <a:prstDash val="dash"/>
            <a:tailEnd type="stealth"/>
          </a:ln>
          <a:effectLst/>
        </p:spPr>
        <p:txBody>
          <a:bodyPr rtlCol="0" anchor="ctr"/>
          <a:lstStyle/>
          <a:p>
            <a:pPr marL="0" marR="0" lvl="0" indent="0" algn="ctr" defTabSz="13754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6" name="文本"/>
          <p:cNvSpPr/>
          <p:nvPr/>
        </p:nvSpPr>
        <p:spPr>
          <a:xfrm>
            <a:off x="1499543" y="3882090"/>
            <a:ext cx="2340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spc="150" dirty="0">
                <a:solidFill>
                  <a:schemeClr val="accent3"/>
                </a:solidFill>
              </a:rPr>
              <a:t>延迟</a:t>
            </a:r>
            <a:endParaRPr lang="zh-CN" altLang="en-US" sz="3600" b="1" spc="150" dirty="0">
              <a:solidFill>
                <a:schemeClr val="accent3"/>
              </a:solidFill>
            </a:endParaRPr>
          </a:p>
        </p:txBody>
      </p:sp>
      <p:sp>
        <p:nvSpPr>
          <p:cNvPr id="23" name="文本"/>
          <p:cNvSpPr/>
          <p:nvPr/>
        </p:nvSpPr>
        <p:spPr>
          <a:xfrm>
            <a:off x="9101122" y="4074495"/>
            <a:ext cx="2340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spc="150" dirty="0">
                <a:solidFill>
                  <a:schemeClr val="accent3"/>
                </a:solidFill>
              </a:rPr>
              <a:t>丢包率</a:t>
            </a:r>
            <a:endParaRPr lang="zh-CN" altLang="en-US" sz="3600" b="1" spc="15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6" grpId="0"/>
      <p:bldP spid="30" grpId="1" animBg="1"/>
      <p:bldP spid="16" grpId="1"/>
      <p:bldP spid="31" grpId="0" animBg="1"/>
      <p:bldP spid="34" grpId="0" animBg="1"/>
      <p:bldP spid="9" grpId="0"/>
      <p:bldP spid="31" grpId="1" animBg="1"/>
      <p:bldP spid="34" grpId="1" animBg="1"/>
      <p:bldP spid="9" grpId="1"/>
      <p:bldP spid="23" grpId="0"/>
      <p:bldP spid="29" grpId="0" animBg="1"/>
      <p:bldP spid="35" grpId="0" animBg="1"/>
      <p:bldP spid="23" grpId="1"/>
      <p:bldP spid="29" grpId="1" animBg="1"/>
      <p:bldP spid="3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5086350" cy="688975"/>
          </a:xfrm>
        </p:spPr>
        <p:txBody>
          <a:bodyPr/>
          <a:p>
            <a:r>
              <a:rPr lang="en-US" altLang="zh-CN">
                <a:sym typeface="+mn-ea"/>
              </a:rPr>
              <a:t>IP</a:t>
            </a:r>
            <a:r>
              <a:rPr>
                <a:sym typeface="+mn-ea"/>
              </a:rPr>
              <a:t>协议的架构</a:t>
            </a:r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/>
        </p:nvSpPr>
        <p:spPr>
          <a:xfrm>
            <a:off x="619125" y="2439670"/>
            <a:ext cx="10953115" cy="126428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t>IP协议目前主要有两种架构，IPv4和</a:t>
            </a:r>
            <a:r>
              <a:rPr lang="en-US" altLang="zh-CN"/>
              <a:t>IPv6</a:t>
            </a:r>
            <a:r>
              <a:t>，</a:t>
            </a:r>
            <a:r>
              <a:rPr lang="en-US" altLang="zh-CN"/>
              <a:t>IPv4</a:t>
            </a:r>
            <a:r>
              <a:t>是目前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应用最广泛</a:t>
            </a:r>
            <a:r>
              <a:t>的互联网协议。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rPr lang="en-US" altLang="zh-CN"/>
              <a:t>IP</a:t>
            </a:r>
            <a:r>
              <a:t>协议</a:t>
            </a:r>
            <a:r>
              <a:t>的工作原理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en-US" altLang="zh-CN"/>
              <a:t>IP</a:t>
            </a:r>
            <a:r>
              <a:t>协议的工作原理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039745" y="1267460"/>
            <a:ext cx="5852160" cy="760730"/>
            <a:chOff x="2501153" y="1888761"/>
            <a:chExt cx="5923319" cy="764498"/>
          </a:xfrm>
        </p:grpSpPr>
        <p:sp>
          <p:nvSpPr>
            <p:cNvPr id="22" name="矩形 21"/>
            <p:cNvSpPr/>
            <p:nvPr/>
          </p:nvSpPr>
          <p:spPr>
            <a:xfrm>
              <a:off x="2501153" y="1888761"/>
              <a:ext cx="944380" cy="764498"/>
            </a:xfrm>
            <a:prstGeom prst="rect">
              <a:avLst/>
            </a:prstGeom>
            <a:solidFill>
              <a:srgbClr val="00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01</a:t>
              </a:r>
              <a:endParaRPr lang="zh-CN" altLang="en-US" sz="2800" b="1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3445533" y="1888761"/>
              <a:ext cx="4978939" cy="764498"/>
            </a:xfrm>
            <a:prstGeom prst="rect">
              <a:avLst/>
            </a:prstGeom>
            <a:solidFill>
              <a:srgbClr val="0098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分片</a:t>
              </a:r>
              <a:r>
                <a:rPr lang="en-US" altLang="zh-CN" sz="2400" b="1" dirty="0"/>
                <a:t>(Fragmentation)</a:t>
              </a:r>
              <a:endParaRPr lang="en-US" altLang="zh-CN" sz="2400" b="1" dirty="0"/>
            </a:p>
          </p:txBody>
        </p:sp>
        <p:sp>
          <p:nvSpPr>
            <p:cNvPr id="24" name="等腰三角形 23"/>
            <p:cNvSpPr/>
            <p:nvPr/>
          </p:nvSpPr>
          <p:spPr>
            <a:xfrm rot="5400000">
              <a:off x="3413390" y="2070119"/>
              <a:ext cx="466067" cy="401782"/>
            </a:xfrm>
            <a:prstGeom prst="triangle">
              <a:avLst/>
            </a:prstGeom>
            <a:solidFill>
              <a:srgbClr val="00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028613" y="2216397"/>
            <a:ext cx="5923319" cy="764498"/>
            <a:chOff x="2501153" y="1888761"/>
            <a:chExt cx="5923319" cy="764498"/>
          </a:xfrm>
        </p:grpSpPr>
        <p:sp>
          <p:nvSpPr>
            <p:cNvPr id="26" name="矩形 25"/>
            <p:cNvSpPr/>
            <p:nvPr/>
          </p:nvSpPr>
          <p:spPr>
            <a:xfrm>
              <a:off x="2501153" y="1888761"/>
              <a:ext cx="944380" cy="764498"/>
            </a:xfrm>
            <a:prstGeom prst="rect">
              <a:avLst/>
            </a:prstGeom>
            <a:solidFill>
              <a:srgbClr val="9E26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02</a:t>
              </a:r>
              <a:endParaRPr lang="zh-CN" altLang="en-US" sz="2800" b="1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3445533" y="1888761"/>
              <a:ext cx="4978939" cy="764498"/>
            </a:xfrm>
            <a:prstGeom prst="rect">
              <a:avLst/>
            </a:prstGeom>
            <a:solidFill>
              <a:srgbClr val="CC3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增加协议头</a:t>
              </a:r>
              <a:r>
                <a:rPr lang="en-US" altLang="zh-CN" sz="2400" b="1" dirty="0"/>
                <a:t>(IP Header)</a:t>
              </a:r>
              <a:endParaRPr lang="en-US" altLang="zh-CN" sz="2400" b="1" dirty="0"/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3413390" y="2070119"/>
              <a:ext cx="466067" cy="401782"/>
            </a:xfrm>
            <a:prstGeom prst="triangle">
              <a:avLst/>
            </a:prstGeom>
            <a:solidFill>
              <a:srgbClr val="9E26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028613" y="3147068"/>
            <a:ext cx="5923319" cy="764498"/>
            <a:chOff x="2501153" y="1888761"/>
            <a:chExt cx="5923319" cy="764498"/>
          </a:xfrm>
        </p:grpSpPr>
        <p:sp>
          <p:nvSpPr>
            <p:cNvPr id="30" name="矩形 29"/>
            <p:cNvSpPr/>
            <p:nvPr/>
          </p:nvSpPr>
          <p:spPr>
            <a:xfrm>
              <a:off x="2501153" y="1888761"/>
              <a:ext cx="944380" cy="764498"/>
            </a:xfrm>
            <a:prstGeom prst="rect">
              <a:avLst/>
            </a:prstGeom>
            <a:solidFill>
              <a:srgbClr val="FA9D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03</a:t>
              </a:r>
              <a:endParaRPr lang="zh-CN" altLang="en-US" sz="2800" b="1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3445533" y="1888761"/>
              <a:ext cx="4978939" cy="764498"/>
            </a:xfrm>
            <a:prstGeom prst="rect">
              <a:avLst/>
            </a:prstGeom>
            <a:solidFill>
              <a:srgbClr val="FBB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延迟、吞吐量、丢包率</a:t>
              </a:r>
              <a:endParaRPr lang="zh-CN" altLang="en-US" sz="2400" b="1" dirty="0"/>
            </a:p>
          </p:txBody>
        </p:sp>
        <p:sp>
          <p:nvSpPr>
            <p:cNvPr id="32" name="等腰三角形 31"/>
            <p:cNvSpPr/>
            <p:nvPr/>
          </p:nvSpPr>
          <p:spPr>
            <a:xfrm rot="5400000">
              <a:off x="3413390" y="2070119"/>
              <a:ext cx="466067" cy="401782"/>
            </a:xfrm>
            <a:prstGeom prst="triangle">
              <a:avLst/>
            </a:prstGeom>
            <a:solidFill>
              <a:srgbClr val="FA9D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028613" y="4077738"/>
            <a:ext cx="5923319" cy="764498"/>
            <a:chOff x="2501153" y="1888761"/>
            <a:chExt cx="5923319" cy="764498"/>
          </a:xfrm>
        </p:grpSpPr>
        <p:sp>
          <p:nvSpPr>
            <p:cNvPr id="34" name="矩形 33"/>
            <p:cNvSpPr/>
            <p:nvPr/>
          </p:nvSpPr>
          <p:spPr>
            <a:xfrm>
              <a:off x="2501153" y="1888761"/>
              <a:ext cx="944380" cy="764498"/>
            </a:xfrm>
            <a:prstGeom prst="rect">
              <a:avLst/>
            </a:prstGeom>
            <a:solidFill>
              <a:srgbClr val="0098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04</a:t>
              </a:r>
              <a:endParaRPr lang="zh-CN" altLang="en-US" sz="2800" b="1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3445533" y="1888761"/>
              <a:ext cx="4978939" cy="764498"/>
            </a:xfrm>
            <a:prstGeom prst="rect">
              <a:avLst/>
            </a:prstGeom>
            <a:solidFill>
              <a:srgbClr val="50C4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寻址(Addressing)</a:t>
              </a:r>
              <a:endParaRPr lang="zh-CN" altLang="en-US" sz="2400" b="1" dirty="0"/>
            </a:p>
          </p:txBody>
        </p:sp>
        <p:sp>
          <p:nvSpPr>
            <p:cNvPr id="36" name="等腰三角形 35"/>
            <p:cNvSpPr/>
            <p:nvPr/>
          </p:nvSpPr>
          <p:spPr>
            <a:xfrm rot="5400000">
              <a:off x="3413390" y="2070119"/>
              <a:ext cx="466067" cy="401782"/>
            </a:xfrm>
            <a:prstGeom prst="triangle">
              <a:avLst/>
            </a:prstGeom>
            <a:solidFill>
              <a:srgbClr val="0098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028613" y="4985153"/>
            <a:ext cx="5923319" cy="764498"/>
            <a:chOff x="2501153" y="1888761"/>
            <a:chExt cx="5923319" cy="764498"/>
          </a:xfrm>
        </p:grpSpPr>
        <p:sp>
          <p:nvSpPr>
            <p:cNvPr id="38" name="矩形 37"/>
            <p:cNvSpPr/>
            <p:nvPr/>
          </p:nvSpPr>
          <p:spPr>
            <a:xfrm>
              <a:off x="2501153" y="1888761"/>
              <a:ext cx="944380" cy="76449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 dirty="0" smtClean="0"/>
                <a:t>05</a:t>
              </a:r>
              <a:endParaRPr lang="zh-CN" altLang="en-US" sz="2800" b="1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3445533" y="1888761"/>
              <a:ext cx="4978939" cy="76449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400" b="1" dirty="0"/>
                <a:t>路由(Routing)</a:t>
              </a:r>
              <a:endParaRPr lang="zh-CN" altLang="en-US" sz="2400" b="1" dirty="0"/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3413390" y="2070119"/>
              <a:ext cx="466067" cy="401782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占位符 10"/>
          <p:cNvSpPr>
            <a:spLocks noGrp="1"/>
          </p:cNvSpPr>
          <p:nvPr>
            <p:ph type="body" sz="half" idx="2"/>
          </p:nvPr>
        </p:nvSpPr>
        <p:spPr>
          <a:xfrm>
            <a:off x="575310" y="1264285"/>
            <a:ext cx="10556240" cy="1013460"/>
          </a:xfrm>
        </p:spPr>
        <p:txBody>
          <a:bodyPr>
            <a:noAutofit/>
          </a:bodyPr>
          <a:p>
            <a:pPr marL="527685" indent="-527685"/>
            <a:r>
              <a:rPr lang="zh-CN" altLang="en-US"/>
              <a:t>把数据切分成片</a:t>
            </a:r>
            <a:endParaRPr lang="zh-CN" altLang="en-US"/>
          </a:p>
          <a:p>
            <a:pPr marL="527685" indent="-527685"/>
            <a:r>
              <a:rPr lang="zh-CN" altLang="en-US"/>
              <a:t>适配底层传输网络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分片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15740" y="2734945"/>
            <a:ext cx="3674745" cy="81153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bg1"/>
                </a:solidFill>
              </a:rPr>
              <a:t>IP</a:t>
            </a:r>
            <a:r>
              <a:rPr lang="zh-CN" altLang="en-US" sz="2400" b="1">
                <a:solidFill>
                  <a:schemeClr val="bg1"/>
                </a:solidFill>
              </a:rPr>
              <a:t>数据段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13100" y="4864100"/>
            <a:ext cx="1434465" cy="801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数据段</a:t>
            </a:r>
            <a:r>
              <a:rPr lang="en-US" altLang="zh-CN" sz="2400" b="1">
                <a:solidFill>
                  <a:schemeClr val="bg1"/>
                </a:solidFill>
              </a:rPr>
              <a:t>1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10095" y="4864100"/>
            <a:ext cx="2152015" cy="801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数据段</a:t>
            </a:r>
            <a:r>
              <a:rPr lang="en-US" altLang="zh-CN" sz="2400" b="1">
                <a:solidFill>
                  <a:schemeClr val="bg1"/>
                </a:solidFill>
              </a:rPr>
              <a:t>2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>
            <a:stCxn id="14" idx="2"/>
            <a:endCxn id="15" idx="0"/>
          </p:cNvCxnSpPr>
          <p:nvPr/>
        </p:nvCxnSpPr>
        <p:spPr>
          <a:xfrm flipH="1">
            <a:off x="3930650" y="3546475"/>
            <a:ext cx="1922780" cy="1317625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2"/>
            <a:endCxn id="16" idx="0"/>
          </p:cNvCxnSpPr>
          <p:nvPr/>
        </p:nvCxnSpPr>
        <p:spPr>
          <a:xfrm>
            <a:off x="5853430" y="3546475"/>
            <a:ext cx="2332990" cy="1317625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4" grpId="1" animBg="1"/>
      <p:bldP spid="15" grpId="1" animBg="1"/>
      <p:bldP spid="16" grpId="1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68541_5*l_h_i*1_1_1"/>
  <p:tag name="KSO_WM_TEMPLATE_CATEGORY" val="diagram"/>
  <p:tag name="KSO_WM_TEMPLATE_INDEX" val="2016854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68541_5*l_h_i*1_2_1"/>
  <p:tag name="KSO_WM_TEMPLATE_CATEGORY" val="diagram"/>
  <p:tag name="KSO_WM_TEMPLATE_INDEX" val="2016854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6"/>
  <p:tag name="KSO_WM_UNIT_ID" val="diagram20168541_5*l_h_i*1_3_6"/>
  <p:tag name="KSO_WM_TEMPLATE_CATEGORY" val="diagram"/>
  <p:tag name="KSO_WM_TEMPLATE_INDEX" val="2016854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5"/>
  <p:tag name="KSO_WM_UNIT_ID" val="diagram20168541_5*l_h_i*1_4_5"/>
  <p:tag name="KSO_WM_TEMPLATE_CATEGORY" val="diagram"/>
  <p:tag name="KSO_WM_TEMPLATE_INDEX" val="2016854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68541_5*l_h_i*1_1_2"/>
  <p:tag name="KSO_WM_TEMPLATE_CATEGORY" val="diagram"/>
  <p:tag name="KSO_WM_TEMPLATE_INDEX" val="20168541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68541_5*l_h_i*1_2_2"/>
  <p:tag name="KSO_WM_TEMPLATE_CATEGORY" val="diagram"/>
  <p:tag name="KSO_WM_TEMPLATE_INDEX" val="20168541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5"/>
  <p:tag name="KSO_WM_UNIT_ID" val="diagram20168541_5*l_h_i*1_3_5"/>
  <p:tag name="KSO_WM_TEMPLATE_CATEGORY" val="diagram"/>
  <p:tag name="KSO_WM_TEMPLATE_INDEX" val="20168541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20168541_5*l_h_i*1_4_4"/>
  <p:tag name="KSO_WM_TEMPLATE_CATEGORY" val="diagram"/>
  <p:tag name="KSO_WM_TEMPLATE_INDEX" val="20168541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68541_5*l_h_i*1_4_2"/>
  <p:tag name="KSO_WM_TEMPLATE_CATEGORY" val="diagram"/>
  <p:tag name="KSO_WM_TEMPLATE_INDEX" val="2016854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68541_5*l_h_i*1_3_2"/>
  <p:tag name="KSO_WM_TEMPLATE_CATEGORY" val="diagram"/>
  <p:tag name="KSO_WM_TEMPLATE_INDEX" val="2016854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168541_5*l_h_i*1_2_4"/>
  <p:tag name="KSO_WM_TEMPLATE_CATEGORY" val="diagram"/>
  <p:tag name="KSO_WM_TEMPLATE_INDEX" val="2016854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PLACING_PICTURE_USER_VIEWPORT" val="{&quot;height&quot;:6648,&quot;width&quot;:8304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目录子项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1181</Words>
  <Application>WPS 演示</Application>
  <PresentationFormat>宽屏</PresentationFormat>
  <Paragraphs>201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站酷小薇LOGO体</vt:lpstr>
      <vt:lpstr>楷体</vt:lpstr>
      <vt:lpstr>Arial</vt:lpstr>
      <vt:lpstr>Office 主题​​</vt:lpstr>
      <vt:lpstr>1_目录子项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小智.</cp:lastModifiedBy>
  <cp:revision>197</cp:revision>
  <dcterms:created xsi:type="dcterms:W3CDTF">2019-06-19T02:08:00Z</dcterms:created>
  <dcterms:modified xsi:type="dcterms:W3CDTF">2020-09-28T11:52:24Z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