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24"/>
  </p:notesMasterIdLst>
  <p:handoutMasterIdLst>
    <p:handoutMasterId r:id="rId25"/>
  </p:handoutMasterIdLst>
  <p:sldIdLst>
    <p:sldId id="497" r:id="rId4"/>
    <p:sldId id="498" r:id="rId5"/>
    <p:sldId id="605" r:id="rId6"/>
    <p:sldId id="56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6" r:id="rId15"/>
    <p:sldId id="617" r:id="rId16"/>
    <p:sldId id="618" r:id="rId17"/>
    <p:sldId id="619" r:id="rId18"/>
    <p:sldId id="603" r:id="rId19"/>
    <p:sldId id="620" r:id="rId20"/>
    <p:sldId id="624" r:id="rId21"/>
    <p:sldId id="604" r:id="rId22"/>
    <p:sldId id="62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226E4B"/>
    <a:srgbClr val="AA6500"/>
    <a:srgbClr val="307756"/>
    <a:srgbClr val="FFFECB"/>
    <a:srgbClr val="99CDFF"/>
    <a:srgbClr val="A12B10"/>
    <a:srgbClr val="6096E6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1541"/>
        <p:guide pos="459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7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7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.sv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sv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tags" Target="../tags/tag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IPv6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36185" cy="688975"/>
          </a:xfrm>
        </p:spPr>
        <p:txBody>
          <a:bodyPr/>
          <a:p>
            <a:r>
              <a:rPr>
                <a:sym typeface="+mn-ea"/>
              </a:rPr>
              <a:t>区别一：地址</a:t>
            </a:r>
            <a:endParaRPr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4915" y="1647190"/>
            <a:ext cx="4295140" cy="57594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24915" y="1704975"/>
            <a:ext cx="429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3c4d::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/16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6247130" y="1755140"/>
            <a:ext cx="791845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18375" y="1755140"/>
            <a:ext cx="326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只有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前 16 位</a:t>
            </a:r>
            <a:r>
              <a:rPr lang="zh-CN" altLang="en-US"/>
              <a:t>有数据，后面是 0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24915" y="3051810"/>
            <a:ext cx="4295140" cy="57594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24915" y="3109595"/>
            <a:ext cx="429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1234:5878:abcd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/64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6247130" y="3159760"/>
            <a:ext cx="791845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318375" y="3159760"/>
            <a:ext cx="343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只有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左边 64 位</a:t>
            </a:r>
            <a:r>
              <a:rPr lang="zh-CN" altLang="en-US"/>
              <a:t>有数据，后面是0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24915" y="4507230"/>
            <a:ext cx="4295140" cy="57594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224915" y="4565015"/>
            <a:ext cx="429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ff00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/8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6247130" y="4615180"/>
            <a:ext cx="791845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318375" y="4615180"/>
            <a:ext cx="340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只有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左边8位</a:t>
            </a:r>
            <a:r>
              <a:rPr lang="zh-CN" altLang="en-US"/>
              <a:t>是有数据，后面是</a:t>
            </a:r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4" grpId="1" animBg="1"/>
      <p:bldP spid="15" grpId="1"/>
      <p:bldP spid="16" grpId="1" animBg="1"/>
      <p:bldP spid="17" grpId="1"/>
      <p:bldP spid="18" grpId="0" animBg="1"/>
      <p:bldP spid="19" grpId="0"/>
      <p:bldP spid="20" grpId="0" animBg="1"/>
      <p:bldP spid="21" grpId="0"/>
      <p:bldP spid="18" grpId="1" animBg="1"/>
      <p:bldP spid="19" grpId="1"/>
      <p:bldP spid="20" grpId="1" animBg="1"/>
      <p:bldP spid="21" grpId="1"/>
      <p:bldP spid="22" grpId="0" animBg="1"/>
      <p:bldP spid="23" grpId="0"/>
      <p:bldP spid="24" grpId="0" animBg="1"/>
      <p:bldP spid="25" grpId="0"/>
      <p:bldP spid="22" grpId="1" animBg="1"/>
      <p:bldP spid="23" grpId="1"/>
      <p:bldP spid="24" grpId="1" animBg="1"/>
      <p:bldP spid="2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36185" cy="688975"/>
          </a:xfrm>
        </p:spPr>
        <p:txBody>
          <a:bodyPr/>
          <a:p>
            <a:r>
              <a:rPr>
                <a:sym typeface="+mn-ea"/>
              </a:rPr>
              <a:t>区别二：寻址</a:t>
            </a:r>
            <a:endParaRPr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63980" y="1957705"/>
            <a:ext cx="2631440" cy="2588895"/>
          </a:xfrm>
          <a:prstGeom prst="ellipse">
            <a:avLst/>
          </a:prstGeom>
          <a:solidFill>
            <a:srgbClr val="019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978660" y="30219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全局单播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834890" y="1957705"/>
            <a:ext cx="2631440" cy="258889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449570" y="30219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本地单播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425815" y="1957705"/>
            <a:ext cx="2631440" cy="25888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040495" y="30219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分组多播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36185" cy="688975"/>
          </a:xfrm>
        </p:spPr>
        <p:txBody>
          <a:bodyPr/>
          <a:p>
            <a:r>
              <a:rPr>
                <a:sym typeface="+mn-ea"/>
              </a:rPr>
              <a:t>区别二：寻址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全局单播</a:t>
            </a:r>
            <a:endParaRPr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40495" y="30219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分组多播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665" y="4864735"/>
            <a:ext cx="10844530" cy="7747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21310" y="1241425"/>
            <a:ext cx="108096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29590" indent="-5295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站点前缀（Site Prefix)</a:t>
            </a:r>
            <a:r>
              <a:rPr lang="zh-CN" altLang="en-US" sz="2400">
                <a:solidFill>
                  <a:schemeClr val="tx1"/>
                </a:solidFill>
              </a:rPr>
              <a:t>：48bit，一般是由ISP（Internet Service Providor，运营商）或者RIR(Regional Internet Registry， 地区性互联网注册机构)。RIR将IP地址分配给运营商。</a:t>
            </a:r>
            <a:endParaRPr lang="zh-CN" altLang="en-US" sz="2400">
              <a:solidFill>
                <a:schemeClr val="tx1"/>
              </a:solidFill>
            </a:endParaRPr>
          </a:p>
          <a:p>
            <a:pPr marL="529590" indent="-5295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子网号（Subnet ID)</a:t>
            </a:r>
            <a:r>
              <a:rPr lang="zh-CN" altLang="en-US" sz="2400">
                <a:solidFill>
                  <a:schemeClr val="tx1"/>
                </a:solidFill>
              </a:rPr>
              <a:t>：16bit，用于站点内部区分子网。</a:t>
            </a:r>
            <a:endParaRPr lang="zh-CN" altLang="en-US" sz="2400">
              <a:solidFill>
                <a:schemeClr val="tx1"/>
              </a:solidFill>
            </a:endParaRPr>
          </a:p>
          <a:p>
            <a:pPr marL="529590" indent="-5295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接口号（Interface ID)</a:t>
            </a:r>
            <a:r>
              <a:rPr lang="zh-CN" altLang="en-US" sz="2400">
                <a:solidFill>
                  <a:schemeClr val="tx1"/>
                </a:solidFill>
              </a:rPr>
              <a:t>：64bit，用于站点内部区分设备。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36185" cy="688975"/>
          </a:xfrm>
        </p:spPr>
        <p:txBody>
          <a:bodyPr/>
          <a:p>
            <a:r>
              <a:rPr>
                <a:sym typeface="+mn-ea"/>
              </a:rPr>
              <a:t>区别二：寻址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全局单播</a:t>
            </a:r>
            <a:endParaRPr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40495" y="30219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分组多播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3555" y="2376805"/>
            <a:ext cx="3263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全局单播地址例子：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" y="3315970"/>
            <a:ext cx="11184890" cy="1032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36185" cy="688975"/>
          </a:xfrm>
        </p:spPr>
        <p:txBody>
          <a:bodyPr/>
          <a:p>
            <a:r>
              <a:rPr>
                <a:sym typeface="+mn-ea"/>
              </a:rPr>
              <a:t>区别二：寻址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本地单播</a:t>
            </a:r>
            <a:endParaRPr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40495" y="30219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分组多播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1310" y="1241425"/>
            <a:ext cx="5802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/>
              <a:t>定义：给定地址</a:t>
            </a:r>
            <a:r>
              <a:rPr lang="zh-CN" altLang="en-US" sz="2400">
                <a:solidFill>
                  <a:schemeClr val="tx1"/>
                </a:solidFill>
              </a:rPr>
              <a:t>，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本地网</a:t>
            </a:r>
            <a:r>
              <a:rPr lang="zh-CN" altLang="en-US" sz="2400"/>
              <a:t>定位设备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21310" y="2895600"/>
            <a:ext cx="901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格式：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21310" y="4921250"/>
            <a:ext cx="3409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例子：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fe80</a:t>
            </a:r>
            <a:r>
              <a:rPr lang="en-US" altLang="zh-CN" sz="2400"/>
              <a:t>::123e:456d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3505" y="2677795"/>
            <a:ext cx="10116185" cy="1167765"/>
          </a:xfrm>
          <a:prstGeom prst="rect">
            <a:avLst/>
          </a:prstGeom>
        </p:spPr>
      </p:pic>
      <p:pic>
        <p:nvPicPr>
          <p:cNvPr id="2" name="图片 1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050" y="5670550"/>
            <a:ext cx="629920" cy="629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2375" y="5755640"/>
            <a:ext cx="4362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Link-local</a:t>
            </a:r>
            <a:r>
              <a:rPr lang="zh-CN" altLang="en-US" sz="2400"/>
              <a:t>必须以</a:t>
            </a:r>
            <a:r>
              <a:rPr lang="en-US" altLang="zh-CN" sz="2400"/>
              <a:t>fe80</a:t>
            </a:r>
            <a:r>
              <a:rPr lang="zh-CN" altLang="en-US" sz="2400"/>
              <a:t>开头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36185" cy="688975"/>
          </a:xfrm>
        </p:spPr>
        <p:txBody>
          <a:bodyPr/>
          <a:p>
            <a:r>
              <a:rPr>
                <a:sym typeface="+mn-ea"/>
              </a:rPr>
              <a:t>区别二：寻址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分组多播</a:t>
            </a:r>
            <a:endParaRPr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40495" y="30219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分组多播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1310" y="1252220"/>
            <a:ext cx="110928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34035" indent="-53403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需要以8个1，也就是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 ff00 开头</a:t>
            </a:r>
            <a:r>
              <a:rPr lang="zh-CN" altLang="en-US" sz="2400"/>
              <a:t>，后面跟上一个分组的编号。 </a:t>
            </a:r>
            <a:endParaRPr lang="zh-CN" altLang="en-US" sz="2400"/>
          </a:p>
          <a:p>
            <a:pPr marL="534035" indent="-53403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所在的网络中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已经定义了该分组编号</a:t>
            </a:r>
            <a:r>
              <a:rPr lang="zh-CN" altLang="en-US" sz="2400"/>
              <a:t>，而且有设备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可以识别</a:t>
            </a:r>
            <a:r>
              <a:rPr lang="zh-CN" altLang="en-US" sz="2400"/>
              <a:t>这个编号。</a:t>
            </a:r>
            <a:endParaRPr lang="zh-CN" altLang="en-US" sz="2400"/>
          </a:p>
          <a:p>
            <a:pPr marL="534035" indent="-53403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拥有分组下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设备的完整清单</a:t>
            </a:r>
            <a:r>
              <a:rPr lang="zh-CN" altLang="en-US" sz="2400"/>
              <a:t>，并把数据发送给对应的设备们。</a:t>
            </a:r>
            <a:endParaRPr lang="zh-CN" altLang="en-US" sz="2400"/>
          </a:p>
          <a:p>
            <a:pPr marL="534035" indent="-53403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IPv4也支持分组多播，但需要网络配置整体配合。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新设备接入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36185" cy="688975"/>
          </a:xfrm>
        </p:spPr>
        <p:txBody>
          <a:bodyPr/>
          <a:p>
            <a:r>
              <a:rPr>
                <a:sym typeface="+mn-ea"/>
              </a:rPr>
              <a:t>新设备接入</a:t>
            </a:r>
            <a:endParaRPr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40495" y="30219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分组多播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1310" y="1294130"/>
            <a:ext cx="110928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/>
              <a:t>新设备接入IPv6后，会使用IPv6的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邻居发现协议</a:t>
            </a:r>
            <a:r>
              <a:rPr lang="zh-CN" altLang="en-US" sz="2400"/>
              <a:t>(Neighbour Discover Protocol)为自己申请一个IP地址。当新设备需要发送信息到目的地时，还可以通过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ND协议</a:t>
            </a:r>
            <a:r>
              <a:rPr lang="zh-CN" altLang="en-US" sz="2400"/>
              <a:t>广播查询目标设备。然后如果需要路由，还可以通过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ND</a:t>
            </a:r>
            <a:r>
              <a:rPr lang="zh-CN" altLang="en-US" sz="2400"/>
              <a:t>查找路由器。</a:t>
            </a:r>
            <a:endParaRPr lang="zh-CN" altLang="en-US" sz="2400"/>
          </a:p>
          <a:p>
            <a:pPr marL="534035" indent="-534035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400"/>
          </a:p>
        </p:txBody>
      </p:sp>
      <p:sp>
        <p:nvSpPr>
          <p:cNvPr id="5" name="云形 4"/>
          <p:cNvSpPr/>
          <p:nvPr/>
        </p:nvSpPr>
        <p:spPr>
          <a:xfrm>
            <a:off x="3341370" y="4155440"/>
            <a:ext cx="2879725" cy="165544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68070" y="4526280"/>
            <a:ext cx="914400" cy="914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38980" y="47986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IPv6</a:t>
            </a:r>
            <a:endParaRPr lang="en-US" altLang="zh-CN"/>
          </a:p>
        </p:txBody>
      </p:sp>
      <p:sp>
        <p:nvSpPr>
          <p:cNvPr id="8" name="右箭头 7"/>
          <p:cNvSpPr/>
          <p:nvPr/>
        </p:nvSpPr>
        <p:spPr>
          <a:xfrm>
            <a:off x="2135505" y="4796790"/>
            <a:ext cx="108013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55850" y="44303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接入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523355" y="5012690"/>
            <a:ext cx="2520315" cy="648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129395" y="4062095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申请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98055" y="4799330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ND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116695" y="507238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查找目标设备、路由器</a:t>
            </a:r>
            <a:endParaRPr lang="zh-CN"/>
          </a:p>
        </p:txBody>
      </p:sp>
      <p:sp>
        <p:nvSpPr>
          <p:cNvPr id="14" name="右箭头 13"/>
          <p:cNvSpPr/>
          <p:nvPr/>
        </p:nvSpPr>
        <p:spPr>
          <a:xfrm>
            <a:off x="6523355" y="3877945"/>
            <a:ext cx="2520315" cy="648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005955" y="36080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邻居发现协议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36185" cy="688975"/>
          </a:xfrm>
        </p:spPr>
        <p:txBody>
          <a:bodyPr/>
          <a:p>
            <a:r>
              <a:rPr>
                <a:sym typeface="+mn-ea"/>
              </a:rPr>
              <a:t>新设备接入</a:t>
            </a:r>
            <a:endParaRPr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40495" y="30219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分组多播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2" name="图片 1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62405" y="1744345"/>
            <a:ext cx="914400" cy="914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84120" y="1744345"/>
            <a:ext cx="8765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ARP</a:t>
            </a:r>
            <a:r>
              <a:rPr lang="zh-CN" altLang="en-US" sz="2400"/>
              <a:t>协议（</a:t>
            </a:r>
            <a:r>
              <a:rPr lang="en-US" altLang="zh-CN" sz="2400"/>
              <a:t>Address Resolution Protocol</a:t>
            </a:r>
            <a:r>
              <a:rPr lang="zh-CN" altLang="en-US" sz="2400"/>
              <a:t>，</a:t>
            </a:r>
            <a:r>
              <a:rPr lang="en-US" altLang="zh-CN" sz="2400"/>
              <a:t>地址解析协议</a:t>
            </a:r>
            <a:r>
              <a:rPr lang="zh-CN" altLang="en-US" sz="2400"/>
              <a:t>）。每个节点存储许多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额外信息。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5930" y="1971040"/>
            <a:ext cx="852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传统：</a:t>
            </a:r>
            <a:endParaRPr lang="zh-CN" altLang="en-US" sz="2400" b="1"/>
          </a:p>
        </p:txBody>
      </p:sp>
      <p:sp>
        <p:nvSpPr>
          <p:cNvPr id="18" name="文本框 17"/>
          <p:cNvSpPr txBox="1"/>
          <p:nvPr/>
        </p:nvSpPr>
        <p:spPr>
          <a:xfrm>
            <a:off x="609600" y="3609340"/>
            <a:ext cx="8693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IPv6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：更加无状态化，减少数据冗余带来的风险和负担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背景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36185" cy="688975"/>
          </a:xfrm>
        </p:spPr>
        <p:txBody>
          <a:bodyPr/>
          <a:p>
            <a:r>
              <a:rPr>
                <a:sym typeface="+mn-ea"/>
              </a:rPr>
              <a:t>Ipv6的主要优势：</a:t>
            </a:r>
            <a:endParaRPr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40495" y="30219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分组多播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1310" y="1317625"/>
            <a:ext cx="110928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34035" indent="-53403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解决了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IP地址耗尽的问题</a:t>
            </a:r>
            <a:endParaRPr lang="zh-CN" altLang="en-US" sz="2400"/>
          </a:p>
          <a:p>
            <a:pPr marL="534035" indent="-53403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解决了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网络区域、站点划分的问题</a:t>
            </a:r>
            <a:r>
              <a:rPr lang="zh-CN" altLang="en-US" sz="2400"/>
              <a:t>。</a:t>
            </a:r>
            <a:endParaRPr lang="zh-CN" altLang="en-US" sz="2400"/>
          </a:p>
          <a:p>
            <a:pPr marL="534035" indent="-53403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协议层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支持多播</a:t>
            </a:r>
            <a:r>
              <a:rPr lang="zh-CN" altLang="en-US" sz="2400"/>
              <a:t>。Ipv6可以有专门的地址用作多播。</a:t>
            </a:r>
            <a:endParaRPr lang="zh-CN" altLang="en-US" sz="2400"/>
          </a:p>
          <a:p>
            <a:pPr marL="534035" indent="-53403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支持邻居发现协议，自动分配地址，做到了无状态接入设备。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4660" y="2748915"/>
            <a:ext cx="3651885" cy="365188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64285"/>
            <a:ext cx="10088880" cy="739140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t>IPv4只能支持43亿设备，不够用。</a:t>
            </a:r>
          </a:p>
          <a:p>
            <a:pPr marL="0" indent="0">
              <a:buFont typeface="Wingdings" panose="05000000000000000000" charset="0"/>
              <a:buNone/>
            </a:p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背景</a:t>
            </a:r>
          </a:p>
        </p:txBody>
      </p:sp>
      <p:sp>
        <p:nvSpPr>
          <p:cNvPr id="2" name="文本占位符 2"/>
          <p:cNvSpPr>
            <a:spLocks noGrp="1"/>
          </p:cNvSpPr>
          <p:nvPr/>
        </p:nvSpPr>
        <p:spPr>
          <a:xfrm>
            <a:off x="321310" y="2101215"/>
            <a:ext cx="10088880" cy="7391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拆分子网：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云形 4"/>
          <p:cNvSpPr/>
          <p:nvPr/>
        </p:nvSpPr>
        <p:spPr>
          <a:xfrm>
            <a:off x="1074420" y="4450715"/>
            <a:ext cx="2233930" cy="132334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内网：</a:t>
            </a:r>
            <a:r>
              <a:rPr lang="en-US" altLang="zh-CN"/>
              <a:t>192.168.0.1:8080</a:t>
            </a:r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6029960" y="4432935"/>
            <a:ext cx="2233930" cy="132334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出口</a:t>
            </a:r>
            <a:r>
              <a:rPr lang="en-US" altLang="zh-CN"/>
              <a:t>IP</a:t>
            </a:r>
            <a:r>
              <a:rPr lang="zh-CN"/>
              <a:t>：</a:t>
            </a:r>
            <a:r>
              <a:rPr lang="en-US" altLang="zh-CN"/>
              <a:t>89.64.33.77</a:t>
            </a:r>
            <a:endParaRPr lang="en-US" altLang="zh-CN"/>
          </a:p>
        </p:txBody>
      </p:sp>
      <p:sp>
        <p:nvSpPr>
          <p:cNvPr id="8" name="右箭头 7"/>
          <p:cNvSpPr/>
          <p:nvPr/>
        </p:nvSpPr>
        <p:spPr>
          <a:xfrm>
            <a:off x="4187190" y="4542155"/>
            <a:ext cx="1440815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>
            <a:off x="4106545" y="5323840"/>
            <a:ext cx="1512570" cy="4324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06545" y="4902200"/>
            <a:ext cx="1550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NAT</a:t>
            </a:r>
            <a:r>
              <a:rPr lang="zh-CN" altLang="en-US" b="1">
                <a:solidFill>
                  <a:srgbClr val="FF0000"/>
                </a:solidFill>
              </a:rPr>
              <a:t>协议转换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云形 10"/>
          <p:cNvSpPr/>
          <p:nvPr/>
        </p:nvSpPr>
        <p:spPr>
          <a:xfrm>
            <a:off x="9356090" y="4387850"/>
            <a:ext cx="2233930" cy="132334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网站：</a:t>
            </a:r>
            <a:r>
              <a:rPr lang="en-US" altLang="zh-CN"/>
              <a:t>103.18.3.4:8000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413750" y="4869180"/>
            <a:ext cx="822960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05190" y="45421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>
                <a:solidFill>
                  <a:schemeClr val="tx1"/>
                </a:solidFill>
              </a:rPr>
              <a:t>访问</a:t>
            </a:r>
            <a:endParaRPr 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IPv6</a:t>
            </a:r>
            <a:r>
              <a:t>的工作原理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1033145" y="1092835"/>
            <a:ext cx="10088880" cy="1325880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</a:p>
          <a:p>
            <a:pPr marL="0" indent="0">
              <a:buFont typeface="Wingdings" panose="05000000000000000000" charset="0"/>
              <a:buNone/>
            </a:p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IPv6</a:t>
            </a:r>
            <a:r>
              <a:t>的工作原理</a:t>
            </a:r>
          </a:p>
        </p:txBody>
      </p:sp>
      <p:sp>
        <p:nvSpPr>
          <p:cNvPr id="2" name="文本占位符 2"/>
          <p:cNvSpPr>
            <a:spLocks noGrp="1"/>
          </p:cNvSpPr>
          <p:nvPr/>
        </p:nvSpPr>
        <p:spPr>
          <a:xfrm>
            <a:off x="1033145" y="1264285"/>
            <a:ext cx="10088880" cy="43294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IPv6</a:t>
            </a:r>
            <a:r>
              <a:t>和</a:t>
            </a:r>
            <a:r>
              <a:rPr lang="en-US" altLang="zh-CN"/>
              <a:t>IPv4</a:t>
            </a:r>
            <a:r>
              <a:t>两者工作原理相似，为</a:t>
            </a:r>
            <a:r>
              <a:rPr b="1">
                <a:solidFill>
                  <a:srgbClr val="FF0000"/>
                </a:solidFill>
              </a:rPr>
              <a:t>切片、增加封包头、路由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b="1">
                <a:solidFill>
                  <a:srgbClr val="FF0000"/>
                </a:solidFill>
              </a:rPr>
              <a:t>寻址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>
                <a:solidFill>
                  <a:schemeClr val="tx1"/>
                </a:solidFill>
              </a:rPr>
              <a:t>几个阶段。</a:t>
            </a:r>
            <a:endParaRPr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875" y="2619375"/>
            <a:ext cx="4175760" cy="44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host-to-host 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38700" y="3750310"/>
            <a:ext cx="2402205" cy="4495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IPv6</a:t>
            </a:r>
            <a:r>
              <a:rPr lang="zh-CN" altLang="en-US"/>
              <a:t>协议</a:t>
            </a:r>
            <a:endParaRPr lang="en-US" altLang="zh-CN"/>
          </a:p>
        </p:txBody>
      </p:sp>
      <p:sp>
        <p:nvSpPr>
          <p:cNvPr id="9" name="下箭头 8"/>
          <p:cNvSpPr/>
          <p:nvPr/>
        </p:nvSpPr>
        <p:spPr>
          <a:xfrm>
            <a:off x="5879465" y="3213100"/>
            <a:ext cx="36004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08755" y="4805680"/>
            <a:ext cx="4175760" cy="44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数据链路层</a:t>
            </a:r>
            <a:endParaRPr lang="zh-CN"/>
          </a:p>
        </p:txBody>
      </p:sp>
      <p:sp>
        <p:nvSpPr>
          <p:cNvPr id="12" name="右弧形箭头 11"/>
          <p:cNvSpPr/>
          <p:nvPr/>
        </p:nvSpPr>
        <p:spPr>
          <a:xfrm>
            <a:off x="7240905" y="3717290"/>
            <a:ext cx="1230630" cy="503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46795" y="371729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切片（</a:t>
            </a:r>
            <a:r>
              <a:rPr lang="en-US" altLang="zh-CN"/>
              <a:t>IPv6</a:t>
            </a:r>
            <a:r>
              <a:rPr lang="zh-CN" altLang="en-US"/>
              <a:t>封包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4" name="下箭头 13"/>
          <p:cNvSpPr/>
          <p:nvPr/>
        </p:nvSpPr>
        <p:spPr>
          <a:xfrm>
            <a:off x="5879465" y="4286885"/>
            <a:ext cx="36004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36185" cy="688975"/>
          </a:xfrm>
        </p:spPr>
        <p:txBody>
          <a:bodyPr/>
          <a:p>
            <a:r>
              <a:rPr lang="en-US" altLang="zh-CN">
                <a:sym typeface="+mn-ea"/>
              </a:rPr>
              <a:t>IPv6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IPv4</a:t>
            </a:r>
            <a:r>
              <a:rPr>
                <a:sym typeface="+mn-ea"/>
              </a:rPr>
              <a:t>的主要区别</a:t>
            </a:r>
            <a:endParaRPr lang="zh-CN" altLang="en-US"/>
          </a:p>
          <a:p/>
        </p:txBody>
      </p:sp>
      <p:sp>
        <p:nvSpPr>
          <p:cNvPr id="18453" name="Oval 5"/>
          <p:cNvSpPr/>
          <p:nvPr/>
        </p:nvSpPr>
        <p:spPr>
          <a:xfrm>
            <a:off x="1149742" y="1264016"/>
            <a:ext cx="3378692" cy="3377838"/>
          </a:xfrm>
          <a:prstGeom prst="ellipse">
            <a:avLst/>
          </a:prstGeom>
          <a:solidFill>
            <a:srgbClr val="F5F8FB"/>
          </a:solidFill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Calibri" panose="020F0502020204030204" charset="0"/>
            </a:endParaRPr>
          </a:p>
        </p:txBody>
      </p:sp>
      <p:pic>
        <p:nvPicPr>
          <p:cNvPr id="18452" name="图片 2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1510" y="878840"/>
            <a:ext cx="5231130" cy="5459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菱形 14"/>
          <p:cNvSpPr/>
          <p:nvPr/>
        </p:nvSpPr>
        <p:spPr>
          <a:xfrm>
            <a:off x="7399020" y="1773555"/>
            <a:ext cx="958215" cy="85598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31885" y="187896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地址</a:t>
            </a:r>
            <a:endParaRPr lang="zh-CN" altLang="en-US" sz="3600" b="1"/>
          </a:p>
        </p:txBody>
      </p:sp>
      <p:sp>
        <p:nvSpPr>
          <p:cNvPr id="17" name="菱形 16"/>
          <p:cNvSpPr/>
          <p:nvPr/>
        </p:nvSpPr>
        <p:spPr>
          <a:xfrm>
            <a:off x="7399020" y="3514725"/>
            <a:ext cx="958215" cy="85598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31885" y="362013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寻址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5" grpId="1" animBg="1"/>
      <p:bldP spid="16" grpId="1"/>
      <p:bldP spid="17" grpId="0" animBg="1"/>
      <p:bldP spid="18" grpId="0"/>
      <p:bldP spid="17" grpId="1" animBg="1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36185" cy="688975"/>
          </a:xfrm>
        </p:spPr>
        <p:txBody>
          <a:bodyPr/>
          <a:p>
            <a:r>
              <a:rPr>
                <a:sym typeface="+mn-ea"/>
              </a:rPr>
              <a:t>区别一：地址</a:t>
            </a:r>
            <a:endParaRPr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1310" y="1263650"/>
            <a:ext cx="108096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29590" indent="-5295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地址数量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/>
              <a:t>IPv4</a:t>
            </a:r>
            <a:r>
              <a:rPr lang="zh-CN" altLang="en-US" sz="2400"/>
              <a:t>有</a:t>
            </a:r>
            <a:r>
              <a:rPr lang="en-US" altLang="zh-CN" sz="2400"/>
              <a:t>4</a:t>
            </a:r>
            <a:r>
              <a:rPr lang="zh-CN" altLang="en-US" sz="2400"/>
              <a:t>个</a:t>
            </a:r>
            <a:r>
              <a:rPr lang="en-US" altLang="zh-CN" sz="2400"/>
              <a:t>8</a:t>
            </a:r>
            <a:r>
              <a:rPr lang="zh-CN" altLang="en-US" sz="2400"/>
              <a:t>位，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共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16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位</a:t>
            </a:r>
            <a:r>
              <a:rPr lang="zh-CN" altLang="en-US" sz="2400"/>
              <a:t>，</a:t>
            </a:r>
            <a:r>
              <a:rPr lang="en-US" altLang="zh-CN" sz="2400"/>
              <a:t>IPv6</a:t>
            </a:r>
            <a:r>
              <a:rPr lang="zh-CN" altLang="en-US" sz="2400"/>
              <a:t>有</a:t>
            </a:r>
            <a:r>
              <a:rPr lang="en-US" altLang="zh-CN" sz="2400"/>
              <a:t>8</a:t>
            </a:r>
            <a:r>
              <a:rPr lang="zh-CN" altLang="en-US" sz="2400"/>
              <a:t>个</a:t>
            </a:r>
            <a:r>
              <a:rPr lang="en-US" altLang="zh-CN" sz="2400"/>
              <a:t>16</a:t>
            </a:r>
            <a:r>
              <a:rPr lang="zh-CN" altLang="en-US" sz="2400"/>
              <a:t>位，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共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128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位</a:t>
            </a:r>
            <a:endParaRPr lang="zh-CN" altLang="en-US" sz="2400"/>
          </a:p>
          <a:p>
            <a:pPr marL="529590" indent="-5295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分割符号</a:t>
            </a:r>
            <a:r>
              <a:rPr lang="zh-CN" altLang="en-US" sz="2400"/>
              <a:t>：</a:t>
            </a:r>
            <a:endParaRPr lang="zh-CN" altLang="en-US" sz="2400"/>
          </a:p>
          <a:p>
            <a:pPr marL="986790" lvl="1" indent="-5295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IPv4的地址用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 . </a:t>
            </a:r>
            <a:r>
              <a:rPr lang="zh-CN" altLang="en-US" sz="2400"/>
              <a:t>分割，如 103.28.7.35 。每一个是8位，用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0-255的数字</a:t>
            </a:r>
            <a:r>
              <a:rPr lang="zh-CN" altLang="en-US" sz="2400"/>
              <a:t>表示。</a:t>
            </a:r>
            <a:endParaRPr lang="zh-CN" altLang="en-US" sz="2400"/>
          </a:p>
          <a:p>
            <a:pPr marL="986790" lvl="1" indent="-5295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IPv6的地址用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 :</a:t>
            </a:r>
            <a:r>
              <a:rPr lang="zh-CN" altLang="en-US" sz="2400">
                <a:solidFill>
                  <a:schemeClr val="tx1"/>
                </a:solidFill>
              </a:rPr>
              <a:t> 分割，如 0123:4567:89ab:cdef:0123:4567:89ab:cdef 。每个是一个16位的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16进制数字</a:t>
            </a:r>
            <a:r>
              <a:rPr lang="zh-CN" altLang="en-US" sz="2400">
                <a:solidFill>
                  <a:schemeClr val="tx1"/>
                </a:solidFill>
              </a:rPr>
              <a:t>，就是4个符。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36185" cy="688975"/>
          </a:xfrm>
        </p:spPr>
        <p:txBody>
          <a:bodyPr/>
          <a:p>
            <a:r>
              <a:rPr>
                <a:sym typeface="+mn-ea"/>
              </a:rPr>
              <a:t>区别一：地址</a:t>
            </a:r>
            <a:endParaRPr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0" y="1062355"/>
            <a:ext cx="8712835" cy="49968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36185" cy="688975"/>
          </a:xfrm>
        </p:spPr>
        <p:txBody>
          <a:bodyPr/>
          <a:p>
            <a:r>
              <a:rPr>
                <a:sym typeface="+mn-ea"/>
              </a:rPr>
              <a:t>区别一：地址</a:t>
            </a:r>
            <a:endParaRPr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1310" y="1263650"/>
            <a:ext cx="10809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29590" indent="-5295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书写方式：</a:t>
            </a:r>
            <a:r>
              <a:rPr lang="en-US" altLang="zh-CN" sz="2400">
                <a:solidFill>
                  <a:schemeClr val="tx1"/>
                </a:solidFill>
              </a:rPr>
              <a:t>IPv6</a:t>
            </a:r>
            <a:r>
              <a:rPr lang="zh-CN" altLang="en-US" sz="2400">
                <a:solidFill>
                  <a:schemeClr val="tx1"/>
                </a:solidFill>
              </a:rPr>
              <a:t>地址可简写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67660" y="2219960"/>
            <a:ext cx="6850380" cy="57594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67660" y="2277745"/>
            <a:ext cx="6851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0123:4567: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0000:0000</a:t>
            </a:r>
            <a:r>
              <a:rPr lang="zh-CN" altLang="en-US" sz="2400"/>
              <a:t>:0123:4567:0000:cdef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867660" y="3503295"/>
            <a:ext cx="6850380" cy="57594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67660" y="3561080"/>
            <a:ext cx="6851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zh-CN" altLang="en-US" sz="2400"/>
              <a:t>123:4567</a:t>
            </a:r>
            <a:r>
              <a:rPr lang="zh-CN" altLang="en-US" sz="2400">
                <a:solidFill>
                  <a:schemeClr val="tx1"/>
                </a:solidFill>
              </a:rPr>
              <a:t>::</a:t>
            </a:r>
            <a:r>
              <a:rPr lang="zh-CN" altLang="en-US" sz="2400"/>
              <a:t>0123:4567: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000</a:t>
            </a:r>
            <a:r>
              <a:rPr lang="zh-CN" altLang="en-US" sz="2400"/>
              <a:t>:cdef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2868295" y="4872990"/>
            <a:ext cx="6850380" cy="57594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68295" y="4930775"/>
            <a:ext cx="6851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123:4567::123:4567:0:cdef</a:t>
            </a:r>
            <a:endParaRPr lang="zh-CN" altLang="en-US" sz="2400"/>
          </a:p>
        </p:txBody>
      </p:sp>
      <p:sp>
        <p:nvSpPr>
          <p:cNvPr id="10" name="下箭头 9"/>
          <p:cNvSpPr/>
          <p:nvPr/>
        </p:nvSpPr>
        <p:spPr>
          <a:xfrm>
            <a:off x="6084570" y="2998470"/>
            <a:ext cx="575945" cy="36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6084570" y="4357370"/>
            <a:ext cx="575945" cy="36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60515" y="2990215"/>
            <a:ext cx="381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省略若干组 0000，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sym typeface="+mn-ea"/>
              </a:rPr>
              <a:t>:: 只能出现一次</a:t>
            </a:r>
            <a:endParaRPr lang="zh-CN" altLang="en-US" b="1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61150" y="4349115"/>
            <a:ext cx="381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开头的0可以简写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" grpId="1" animBg="1"/>
      <p:bldP spid="3" grpId="1"/>
      <p:bldP spid="10" grpId="0" animBg="1"/>
      <p:bldP spid="10" grpId="1" animBg="1"/>
      <p:bldP spid="12" grpId="0"/>
      <p:bldP spid="12" grpId="1"/>
      <p:bldP spid="6" grpId="0" animBg="1"/>
      <p:bldP spid="7" grpId="0"/>
      <p:bldP spid="6" grpId="1" animBg="1"/>
      <p:bldP spid="7" grpId="1"/>
      <p:bldP spid="11" grpId="0" animBg="1"/>
      <p:bldP spid="11" grpId="1" animBg="1"/>
      <p:bldP spid="13" grpId="0"/>
      <p:bldP spid="13" grpId="1"/>
      <p:bldP spid="8" grpId="0" animBg="1"/>
      <p:bldP spid="9" grpId="0"/>
      <p:bldP spid="8" grpId="1" animBg="1"/>
      <p:bldP spid="9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KSO_WM_UNIT_PLACING_PICTURE_USER_VIEWPORT" val="{&quot;height&quot;:9580.3606299212588,&quot;width&quot;:9179.968503937007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1427</Words>
  <Application>WPS 演示</Application>
  <PresentationFormat>宽屏</PresentationFormat>
  <Paragraphs>174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小智.</cp:lastModifiedBy>
  <cp:revision>199</cp:revision>
  <dcterms:created xsi:type="dcterms:W3CDTF">2019-06-19T02:08:00Z</dcterms:created>
  <dcterms:modified xsi:type="dcterms:W3CDTF">2020-10-05T12:45:37Z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