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69" r:id="rId2"/>
    <p:sldId id="641" r:id="rId3"/>
    <p:sldId id="640" r:id="rId4"/>
    <p:sldId id="622" r:id="rId5"/>
    <p:sldId id="664" r:id="rId6"/>
    <p:sldId id="644" r:id="rId7"/>
    <p:sldId id="645" r:id="rId8"/>
    <p:sldId id="646" r:id="rId9"/>
    <p:sldId id="647" r:id="rId10"/>
    <p:sldId id="652" r:id="rId11"/>
    <p:sldId id="648" r:id="rId12"/>
    <p:sldId id="649" r:id="rId13"/>
    <p:sldId id="651" r:id="rId14"/>
    <p:sldId id="653" r:id="rId15"/>
    <p:sldId id="654" r:id="rId16"/>
    <p:sldId id="655" r:id="rId17"/>
    <p:sldId id="650" r:id="rId18"/>
    <p:sldId id="657" r:id="rId19"/>
    <p:sldId id="658" r:id="rId20"/>
    <p:sldId id="620" r:id="rId21"/>
    <p:sldId id="659" r:id="rId22"/>
    <p:sldId id="660" r:id="rId23"/>
    <p:sldId id="661" r:id="rId24"/>
    <p:sldId id="662" r:id="rId25"/>
    <p:sldId id="663" r:id="rId26"/>
    <p:sldId id="312" r:id="rId27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569"/>
            <p14:sldId id="641"/>
            <p14:sldId id="640"/>
            <p14:sldId id="622"/>
            <p14:sldId id="664"/>
            <p14:sldId id="644"/>
            <p14:sldId id="645"/>
            <p14:sldId id="646"/>
            <p14:sldId id="647"/>
            <p14:sldId id="652"/>
            <p14:sldId id="648"/>
            <p14:sldId id="649"/>
            <p14:sldId id="651"/>
            <p14:sldId id="653"/>
            <p14:sldId id="654"/>
            <p14:sldId id="655"/>
            <p14:sldId id="650"/>
            <p14:sldId id="657"/>
            <p14:sldId id="658"/>
            <p14:sldId id="620"/>
            <p14:sldId id="659"/>
            <p14:sldId id="660"/>
            <p14:sldId id="661"/>
            <p14:sldId id="662"/>
            <p14:sldId id="66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AC5454"/>
    <a:srgbClr val="1577BA"/>
    <a:srgbClr val="113A78"/>
    <a:srgbClr val="6F7378"/>
    <a:srgbClr val="C9C9C9"/>
    <a:srgbClr val="1475B2"/>
    <a:srgbClr val="002368"/>
    <a:srgbClr val="F2F2F2"/>
    <a:srgbClr val="0C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064" autoAdjust="0"/>
  </p:normalViewPr>
  <p:slideViewPr>
    <p:cSldViewPr>
      <p:cViewPr varScale="1">
        <p:scale>
          <a:sx n="43" d="100"/>
          <a:sy n="43" d="100"/>
        </p:scale>
        <p:origin x="1301" y="77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432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67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325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05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建议增加说明：为什么要学习这个课程，课程的重要性和价值怎么样，我们学完后希望可以达到什么样的目标，比如掌握什么技能，能处理什么问题，或者能理解什么原理，了解什么知识等等</a:t>
            </a:r>
            <a:r>
              <a:rPr lang="en-US" altLang="zh-CN"/>
              <a:t>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8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3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63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63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30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6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6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67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:a16="http://schemas.microsoft.com/office/drawing/2014/main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:a16="http://schemas.microsoft.com/office/drawing/2014/main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:a16="http://schemas.microsoft.com/office/drawing/2014/main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4800" b="0" kern="1200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前端重点</a:t>
            </a:r>
            <a:r>
              <a:rPr lang="en-US" altLang="zh-CN"/>
              <a:t>——DNS</a:t>
            </a:r>
            <a:r>
              <a:rPr lang="zh-CN" altLang="en-US" dirty="0"/>
              <a:t>与</a:t>
            </a:r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zh-CN" altLang="en-US" dirty="0"/>
              <a:t>网络协议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9983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3BBF-EF8A-415C-A84A-C5A7F1D2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AAAA</a:t>
            </a:r>
            <a:r>
              <a:rPr lang="zh-CN" altLang="en-US" dirty="0"/>
              <a:t>记录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594C85-F24F-419D-9F58-46B4545ABE12}"/>
              </a:ext>
            </a:extLst>
          </p:cNvPr>
          <p:cNvSpPr txBox="1"/>
          <p:nvPr/>
        </p:nvSpPr>
        <p:spPr>
          <a:xfrm>
            <a:off x="3982194" y="5580175"/>
            <a:ext cx="150750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; </a:t>
            </a:r>
            <a:r>
              <a:rPr lang="zh-CN" altLang="en-US" sz="4000" dirty="0"/>
              <a:t>定义</a:t>
            </a:r>
            <a:r>
              <a:rPr lang="en-US" altLang="zh-CN" sz="4000" dirty="0"/>
              <a:t>www.zhihu.com</a:t>
            </a:r>
            <a:r>
              <a:rPr lang="zh-CN" altLang="en-US" sz="4000" dirty="0"/>
              <a:t>的</a:t>
            </a:r>
            <a:r>
              <a:rPr lang="en-US" altLang="zh-CN" sz="4000" dirty="0"/>
              <a:t>ipv6</a:t>
            </a:r>
            <a:r>
              <a:rPr lang="zh-CN" altLang="en-US" sz="4000" dirty="0"/>
              <a:t>地址</a:t>
            </a:r>
            <a:endParaRPr lang="en-US" altLang="zh-CN" sz="4000" dirty="0"/>
          </a:p>
          <a:p>
            <a:r>
              <a:rPr lang="pt-BR" altLang="zh-CN" sz="4000" dirty="0"/>
              <a:t>1251625956.s2txipv6.cdntip.com. 103 IN  AAAA    240e:940:401:1:1a::</a:t>
            </a:r>
            <a:endParaRPr lang="zh-CN" altLang="en-US" sz="4000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36112F1-C2CF-4678-AE72-96EA414BC047}"/>
              </a:ext>
            </a:extLst>
          </p:cNvPr>
          <p:cNvSpPr txBox="1">
            <a:spLocks/>
          </p:cNvSpPr>
          <p:nvPr/>
        </p:nvSpPr>
        <p:spPr>
          <a:xfrm>
            <a:off x="2474694" y="3465175"/>
            <a:ext cx="14414031" cy="1225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4400" dirty="0"/>
              <a:t>定义主机的</a:t>
            </a:r>
            <a:r>
              <a:rPr lang="en-US" altLang="zh-CN" sz="4400" dirty="0"/>
              <a:t>IPv6</a:t>
            </a:r>
            <a:r>
              <a:rPr lang="zh-CN" altLang="en-US" sz="4400" dirty="0"/>
              <a:t>地址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9580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63939-7316-4EAB-B642-FA1EB1EF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CNAME</a:t>
            </a:r>
            <a:r>
              <a:rPr lang="zh-CN" altLang="en-US" dirty="0"/>
              <a:t>记录</a:t>
            </a:r>
            <a:r>
              <a:rPr lang="en-US" altLang="zh-CN" dirty="0"/>
              <a:t>(Canonical Name Record)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D5EDC2-B02F-4B56-9710-FD9FB7F26C07}"/>
              </a:ext>
            </a:extLst>
          </p:cNvPr>
          <p:cNvSpPr txBox="1"/>
          <p:nvPr/>
        </p:nvSpPr>
        <p:spPr>
          <a:xfrm>
            <a:off x="3689694" y="5580175"/>
            <a:ext cx="13829031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; </a:t>
            </a:r>
            <a:r>
              <a:rPr lang="zh-CN" altLang="en-US" sz="4000" dirty="0"/>
              <a:t>定义</a:t>
            </a:r>
            <a:r>
              <a:rPr lang="en-US" altLang="zh-CN" sz="4000" dirty="0"/>
              <a:t>www.example.com</a:t>
            </a:r>
            <a:r>
              <a:rPr lang="zh-CN" altLang="en-US" sz="4000" dirty="0"/>
              <a:t>的别名</a:t>
            </a:r>
            <a:endParaRPr lang="en-US" altLang="zh-CN" sz="4000" dirty="0"/>
          </a:p>
          <a:p>
            <a:r>
              <a:rPr lang="en-US" altLang="zh-CN" sz="4000" dirty="0"/>
              <a:t>www.example.com.    IN     CNAME   example.com.</a:t>
            </a:r>
          </a:p>
          <a:p>
            <a:r>
              <a:rPr lang="en-US" altLang="zh-CN" sz="4000" dirty="0"/>
              <a:t>a.example.com.          IN     CNAME   b.example.com.</a:t>
            </a:r>
          </a:p>
          <a:p>
            <a:r>
              <a:rPr lang="en-US" altLang="zh-CN" sz="4000" dirty="0"/>
              <a:t>www.foo.com.            IN     CNAME   example.com.</a:t>
            </a:r>
          </a:p>
          <a:p>
            <a:endParaRPr lang="en-US" altLang="zh-CN" sz="4000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599B134-13F7-46FC-A1EA-BD13A20598A9}"/>
              </a:ext>
            </a:extLst>
          </p:cNvPr>
          <p:cNvSpPr txBox="1">
            <a:spLocks/>
          </p:cNvSpPr>
          <p:nvPr/>
        </p:nvSpPr>
        <p:spPr>
          <a:xfrm>
            <a:off x="2474694" y="3465175"/>
            <a:ext cx="14414031" cy="1225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4400" dirty="0"/>
              <a:t>定义域名的别名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7203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216B-5F9F-40D8-8131-454264E2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MX</a:t>
            </a:r>
            <a:r>
              <a:rPr lang="zh-CN" altLang="en-US" dirty="0"/>
              <a:t>记录</a:t>
            </a:r>
            <a:r>
              <a:rPr lang="en-US" altLang="zh-CN" dirty="0"/>
              <a:t>(Mail exchanger record)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664BBA-4B4F-40C9-8A8B-269D0A981DE4}"/>
              </a:ext>
            </a:extLst>
          </p:cNvPr>
          <p:cNvSpPr txBox="1"/>
          <p:nvPr/>
        </p:nvSpPr>
        <p:spPr>
          <a:xfrm>
            <a:off x="3599694" y="5220175"/>
            <a:ext cx="13829031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; happy.example.com </a:t>
            </a:r>
            <a:r>
              <a:rPr lang="zh-CN" altLang="en-US" sz="4000" dirty="0"/>
              <a:t>作为邮件服务域名</a:t>
            </a:r>
            <a:endParaRPr lang="en-US" altLang="zh-CN" sz="4000" dirty="0"/>
          </a:p>
          <a:p>
            <a:r>
              <a:rPr lang="en-US" altLang="zh-CN" sz="4000" dirty="0"/>
              <a:t>IN MX  happy.example.com.</a:t>
            </a:r>
          </a:p>
          <a:p>
            <a:endParaRPr lang="en-US" altLang="zh-CN" sz="4000" dirty="0"/>
          </a:p>
          <a:p>
            <a:r>
              <a:rPr lang="en-US" altLang="zh-CN" sz="4000" dirty="0"/>
              <a:t>; A</a:t>
            </a:r>
            <a:r>
              <a:rPr lang="zh-CN" altLang="en-US" sz="4000" dirty="0"/>
              <a:t>记录描述邮件服务器</a:t>
            </a:r>
            <a:r>
              <a:rPr lang="en-US" altLang="zh-CN" sz="4000" dirty="0"/>
              <a:t>IP</a:t>
            </a:r>
          </a:p>
          <a:p>
            <a:r>
              <a:rPr lang="en-US" altLang="zh-CN" sz="4000" dirty="0"/>
              <a:t>happy.example.com.  IN A  123.123.123.123; </a:t>
            </a:r>
          </a:p>
          <a:p>
            <a:endParaRPr lang="en-US" altLang="zh-CN" sz="4000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A49BF4C-4255-4B8C-A1EB-0BDB1377A783}"/>
              </a:ext>
            </a:extLst>
          </p:cNvPr>
          <p:cNvSpPr txBox="1">
            <a:spLocks/>
          </p:cNvSpPr>
          <p:nvPr/>
        </p:nvSpPr>
        <p:spPr>
          <a:xfrm>
            <a:off x="2474694" y="3465175"/>
            <a:ext cx="14414031" cy="1225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4400" dirty="0"/>
              <a:t>定为邮件服务器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5545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216B-5F9F-40D8-8131-454264E2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</a:t>
            </a:r>
            <a:r>
              <a:rPr lang="zh-CN" altLang="en-US" dirty="0"/>
              <a:t>记录</a:t>
            </a:r>
            <a:r>
              <a:rPr lang="en-US" altLang="zh-CN" dirty="0"/>
              <a:t>(Name Server Record)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664BBA-4B4F-40C9-8A8B-269D0A981DE4}"/>
              </a:ext>
            </a:extLst>
          </p:cNvPr>
          <p:cNvSpPr txBox="1"/>
          <p:nvPr/>
        </p:nvSpPr>
        <p:spPr>
          <a:xfrm>
            <a:off x="3599694" y="5220175"/>
            <a:ext cx="1382903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; </a:t>
            </a:r>
            <a:r>
              <a:rPr lang="zh-CN" altLang="en-US" sz="4000" dirty="0"/>
              <a:t>定义为</a:t>
            </a:r>
            <a:r>
              <a:rPr lang="en-US" altLang="zh-CN" sz="4000" dirty="0"/>
              <a:t>zhihu.com</a:t>
            </a:r>
            <a:r>
              <a:rPr lang="zh-CN" altLang="en-US" sz="4000" dirty="0"/>
              <a:t>提供</a:t>
            </a:r>
            <a:r>
              <a:rPr lang="en-US" altLang="zh-CN" sz="4000" dirty="0" err="1"/>
              <a:t>dns</a:t>
            </a:r>
            <a:r>
              <a:rPr lang="zh-CN" altLang="en-US" sz="4000" dirty="0"/>
              <a:t>信息的服务器</a:t>
            </a:r>
            <a:endParaRPr lang="en-US" altLang="zh-CN" sz="4000" dirty="0"/>
          </a:p>
          <a:p>
            <a:r>
              <a:rPr lang="en-US" altLang="zh-CN" sz="4000" dirty="0"/>
              <a:t>zhihu.com.              52908   IN      NS      ns4.dnsv5.com.</a:t>
            </a:r>
          </a:p>
          <a:p>
            <a:r>
              <a:rPr lang="en-US" altLang="zh-CN" sz="4000" dirty="0"/>
              <a:t>zhihu.com.              52908   IN      NS      ns3.dnsv5.com. </a:t>
            </a:r>
          </a:p>
          <a:p>
            <a:endParaRPr lang="en-US" altLang="zh-CN" sz="4000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A49BF4C-4255-4B8C-A1EB-0BDB1377A783}"/>
              </a:ext>
            </a:extLst>
          </p:cNvPr>
          <p:cNvSpPr txBox="1">
            <a:spLocks/>
          </p:cNvSpPr>
          <p:nvPr/>
        </p:nvSpPr>
        <p:spPr>
          <a:xfrm>
            <a:off x="2474694" y="3465175"/>
            <a:ext cx="14414031" cy="1225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4400" dirty="0"/>
              <a:t>定义提供</a:t>
            </a:r>
            <a:r>
              <a:rPr lang="en-US" altLang="zh-CN" sz="4400" dirty="0" err="1"/>
              <a:t>dns</a:t>
            </a:r>
            <a:r>
              <a:rPr lang="zh-CN" altLang="en-US" sz="4400" dirty="0"/>
              <a:t>信息的服务器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825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FD777-C178-48DB-AE62-D47591D0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</a:t>
            </a:r>
            <a:r>
              <a:rPr lang="zh-CN" altLang="en-US" dirty="0"/>
              <a:t>记录（</a:t>
            </a:r>
            <a:r>
              <a:rPr lang="en-US" altLang="zh-CN" dirty="0"/>
              <a:t>Start of Authority Record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F9C441-68BE-4202-BD6A-0C1B1B9C7127}"/>
              </a:ext>
            </a:extLst>
          </p:cNvPr>
          <p:cNvSpPr txBox="1"/>
          <p:nvPr/>
        </p:nvSpPr>
        <p:spPr>
          <a:xfrm>
            <a:off x="2834694" y="5220175"/>
            <a:ext cx="191250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; ns3.dnsv5.com. </a:t>
            </a:r>
            <a:r>
              <a:rPr lang="zh-CN" altLang="en-US" sz="4000" dirty="0"/>
              <a:t>是主服务器</a:t>
            </a:r>
            <a:endParaRPr lang="en-US" altLang="zh-CN" sz="4000" dirty="0"/>
          </a:p>
          <a:p>
            <a:r>
              <a:rPr lang="en-US" altLang="zh-CN" sz="4000" dirty="0"/>
              <a:t>IN      SOA     ns3.dnsv5.com. enterprise3dnsadmin.dnspod.com. 1594718785 3600 180 1209600 180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9EB147F-B9E0-4405-B41D-A0217EE6B79D}"/>
              </a:ext>
            </a:extLst>
          </p:cNvPr>
          <p:cNvSpPr txBox="1">
            <a:spLocks/>
          </p:cNvSpPr>
          <p:nvPr/>
        </p:nvSpPr>
        <p:spPr>
          <a:xfrm>
            <a:off x="2474694" y="3465175"/>
            <a:ext cx="14414031" cy="1225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4400" dirty="0"/>
              <a:t>定义在多个</a:t>
            </a:r>
            <a:r>
              <a:rPr lang="en-US" altLang="zh-CN" sz="4400" dirty="0"/>
              <a:t>ns</a:t>
            </a:r>
            <a:r>
              <a:rPr lang="zh-CN" altLang="en-US" sz="4400" dirty="0"/>
              <a:t>服务器中哪个是主服务器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038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890C8-2C3D-4F29-95CD-E979B6FA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TXT</a:t>
            </a:r>
            <a:r>
              <a:rPr lang="zh-CN" altLang="en-US" dirty="0"/>
              <a:t>记录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62948F-CA69-4FB6-B79F-00774014DC07}"/>
              </a:ext>
            </a:extLst>
          </p:cNvPr>
          <p:cNvSpPr txBox="1"/>
          <p:nvPr/>
        </p:nvSpPr>
        <p:spPr>
          <a:xfrm>
            <a:off x="2834694" y="5220175"/>
            <a:ext cx="191250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; zhihu.com</a:t>
            </a:r>
            <a:r>
              <a:rPr lang="zh-CN" altLang="en-US" sz="4000" dirty="0"/>
              <a:t>提供的文本信息</a:t>
            </a:r>
            <a:endParaRPr lang="en-US" altLang="zh-CN" sz="4000" dirty="0"/>
          </a:p>
          <a:p>
            <a:r>
              <a:rPr lang="en-US" altLang="zh-CN" sz="4000" dirty="0"/>
              <a:t>zhihu.com.              600     IN      TXT     "google-site-verification=q42VyLbU7bjRv5xb2279AX9jJ3Vuxp-e4XG_f1EQRGk"</a:t>
            </a:r>
          </a:p>
          <a:p>
            <a:r>
              <a:rPr lang="en-US" altLang="zh-CN" sz="4000" dirty="0"/>
              <a:t>zhihu.com.              600     IN      TXT     "m5g7qjk31l5d1hkq6m3zvcf6lg2f0h16"</a:t>
            </a:r>
          </a:p>
          <a:p>
            <a:r>
              <a:rPr lang="en-US" altLang="zh-CN" sz="4000" dirty="0"/>
              <a:t>zhihu.com.              600     IN      TXT     "v=spf1 </a:t>
            </a:r>
            <a:r>
              <a:rPr lang="en-US" altLang="zh-CN" sz="4000" dirty="0" err="1"/>
              <a:t>include:_spf.google.com</a:t>
            </a:r>
            <a:r>
              <a:rPr lang="en-US" altLang="zh-CN" sz="4000" dirty="0"/>
              <a:t> </a:t>
            </a:r>
            <a:r>
              <a:rPr lang="en-US" altLang="zh-CN" sz="4000" dirty="0" err="1"/>
              <a:t>include:cust-spf.edmsphere.com</a:t>
            </a:r>
            <a:r>
              <a:rPr lang="en-US" altLang="zh-CN" sz="4000" dirty="0"/>
              <a:t> -all"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AB206769-B581-4A91-80BB-22E034099243}"/>
              </a:ext>
            </a:extLst>
          </p:cNvPr>
          <p:cNvSpPr txBox="1">
            <a:spLocks/>
          </p:cNvSpPr>
          <p:nvPr/>
        </p:nvSpPr>
        <p:spPr>
          <a:xfrm>
            <a:off x="2474694" y="3465175"/>
            <a:ext cx="14414031" cy="1225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4400" dirty="0"/>
              <a:t>提供文本信息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3711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1323" y="7757575"/>
            <a:ext cx="11156742" cy="1314206"/>
          </a:xfrm>
        </p:spPr>
        <p:txBody>
          <a:bodyPr/>
          <a:lstStyle/>
          <a:p>
            <a:r>
              <a:rPr lang="zh-CN" altLang="en-US" dirty="0"/>
              <a:t>实战</a:t>
            </a:r>
            <a:r>
              <a:rPr lang="en-US" altLang="zh-CN" dirty="0"/>
              <a:t>DNS</a:t>
            </a:r>
            <a:r>
              <a:rPr lang="zh-CN" altLang="en-US" dirty="0"/>
              <a:t>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45" y="2179687"/>
            <a:ext cx="3028394" cy="3941144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015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4B18D-BCFF-47BE-A50D-CB79821C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查询工具</a:t>
            </a:r>
            <a:r>
              <a:rPr lang="en-US" altLang="zh-CN" dirty="0"/>
              <a:t>(</a:t>
            </a:r>
            <a:r>
              <a:rPr lang="zh-CN" altLang="en-US" dirty="0"/>
              <a:t>实操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BF7B05E-09B9-4811-901D-29315D4B9F10}"/>
              </a:ext>
            </a:extLst>
          </p:cNvPr>
          <p:cNvSpPr txBox="1">
            <a:spLocks/>
          </p:cNvSpPr>
          <p:nvPr/>
        </p:nvSpPr>
        <p:spPr>
          <a:xfrm>
            <a:off x="4859694" y="3195175"/>
            <a:ext cx="14414031" cy="756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dig(DNS lookup utility)</a:t>
            </a:r>
          </a:p>
          <a:p>
            <a:pPr lvl="1"/>
            <a:r>
              <a:rPr lang="zh-CN" altLang="en-US" sz="4400" dirty="0"/>
              <a:t>用来查询</a:t>
            </a:r>
            <a:r>
              <a:rPr lang="en-US" altLang="zh-CN" sz="4400" dirty="0" err="1"/>
              <a:t>dns</a:t>
            </a:r>
            <a:r>
              <a:rPr lang="zh-CN" altLang="en-US" sz="4400" dirty="0"/>
              <a:t>的小工具</a:t>
            </a:r>
            <a:endParaRPr lang="en-US" altLang="zh-CN" sz="4400" dirty="0"/>
          </a:p>
          <a:p>
            <a:r>
              <a:rPr lang="en-US" altLang="zh-CN" sz="4400" dirty="0" err="1"/>
              <a:t>nslookup</a:t>
            </a:r>
            <a:endParaRPr lang="en-US" altLang="zh-CN" sz="4400" dirty="0"/>
          </a:p>
          <a:p>
            <a:pPr lvl="1"/>
            <a:r>
              <a:rPr lang="zh-CN" altLang="en-US" sz="4400" dirty="0"/>
              <a:t>交互式查询域名服务工具</a:t>
            </a:r>
            <a:endParaRPr lang="en-US" altLang="zh-CN" sz="4400" dirty="0"/>
          </a:p>
          <a:p>
            <a:r>
              <a:rPr lang="en-US" altLang="zh-CN" sz="4400" dirty="0"/>
              <a:t>host(DNS lookup utility)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31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4B18D-BCFF-47BE-A50D-CB79821C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host</a:t>
            </a:r>
            <a:r>
              <a:rPr lang="zh-CN" altLang="en-US" dirty="0"/>
              <a:t>修改</a:t>
            </a:r>
            <a:r>
              <a:rPr lang="en-US" altLang="zh-CN" dirty="0"/>
              <a:t>(</a:t>
            </a:r>
            <a:r>
              <a:rPr lang="zh-CN" altLang="en-US" dirty="0"/>
              <a:t>实操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BF7B05E-09B9-4811-901D-29315D4B9F10}"/>
              </a:ext>
            </a:extLst>
          </p:cNvPr>
          <p:cNvSpPr txBox="1">
            <a:spLocks/>
          </p:cNvSpPr>
          <p:nvPr/>
        </p:nvSpPr>
        <p:spPr>
          <a:xfrm>
            <a:off x="4859694" y="3195175"/>
            <a:ext cx="14414031" cy="756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Window/</a:t>
            </a:r>
            <a:r>
              <a:rPr lang="en-US" altLang="zh-CN" sz="4400" dirty="0" err="1"/>
              <a:t>linux</a:t>
            </a:r>
            <a:r>
              <a:rPr lang="en-US" altLang="zh-CN" sz="4400" dirty="0"/>
              <a:t>/mac</a:t>
            </a:r>
            <a:r>
              <a:rPr lang="zh-CN" altLang="en-US" sz="4400" dirty="0"/>
              <a:t>等下</a:t>
            </a:r>
            <a:r>
              <a:rPr lang="en-US" altLang="zh-CN" sz="4400" dirty="0"/>
              <a:t>host</a:t>
            </a:r>
            <a:r>
              <a:rPr lang="zh-CN" altLang="en-US" sz="4400" dirty="0"/>
              <a:t>文件修改</a:t>
            </a:r>
            <a:endParaRPr lang="en-US" altLang="zh-CN" sz="4400" dirty="0"/>
          </a:p>
          <a:p>
            <a:r>
              <a:rPr lang="en-US" altLang="zh-CN" sz="4400" dirty="0" err="1"/>
              <a:t>Switchhost</a:t>
            </a:r>
            <a:r>
              <a:rPr lang="zh-CN" altLang="en-US" sz="4400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4949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1323" y="7757575"/>
            <a:ext cx="11156742" cy="1314206"/>
          </a:xfrm>
        </p:spPr>
        <p:txBody>
          <a:bodyPr/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45" y="2179687"/>
            <a:ext cx="3028394" cy="3941144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3235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7D595-0AFD-4AAA-AC88-9D2DBBC5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</a:p>
        </p:txBody>
      </p:sp>
      <p:sp>
        <p:nvSpPr>
          <p:cNvPr id="6" name="产品概述">
            <a:extLst>
              <a:ext uri="{FF2B5EF4-FFF2-40B4-BE49-F238E27FC236}">
                <a16:creationId xmlns:a16="http://schemas.microsoft.com/office/drawing/2014/main" id="{682F6A94-33DA-478E-B3EA-89453E805BA8}"/>
              </a:ext>
            </a:extLst>
          </p:cNvPr>
          <p:cNvSpPr txBox="1"/>
          <p:nvPr/>
        </p:nvSpPr>
        <p:spPr>
          <a:xfrm>
            <a:off x="5517790" y="7283991"/>
            <a:ext cx="2315955" cy="70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前端重点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产品概述">
            <a:extLst>
              <a:ext uri="{FF2B5EF4-FFF2-40B4-BE49-F238E27FC236}">
                <a16:creationId xmlns:a16="http://schemas.microsoft.com/office/drawing/2014/main" id="{5C74026A-BB84-4826-8F47-19883DBA45DD}"/>
              </a:ext>
            </a:extLst>
          </p:cNvPr>
          <p:cNvSpPr txBox="1"/>
          <p:nvPr/>
        </p:nvSpPr>
        <p:spPr>
          <a:xfrm>
            <a:off x="10467747" y="7342429"/>
            <a:ext cx="2439630" cy="70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面试重点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产品概述">
            <a:extLst>
              <a:ext uri="{FF2B5EF4-FFF2-40B4-BE49-F238E27FC236}">
                <a16:creationId xmlns:a16="http://schemas.microsoft.com/office/drawing/2014/main" id="{85C581FF-3AA6-45ED-A243-C282031C7B68}"/>
              </a:ext>
            </a:extLst>
          </p:cNvPr>
          <p:cNvSpPr txBox="1"/>
          <p:nvPr/>
        </p:nvSpPr>
        <p:spPr>
          <a:xfrm>
            <a:off x="15541379" y="7342386"/>
            <a:ext cx="2439630" cy="7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计网基础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39F749-683F-421C-9D84-7A2E29A3CEF0}"/>
              </a:ext>
            </a:extLst>
          </p:cNvPr>
          <p:cNvGrpSpPr/>
          <p:nvPr/>
        </p:nvGrpSpPr>
        <p:grpSpPr>
          <a:xfrm>
            <a:off x="5660952" y="4673992"/>
            <a:ext cx="1800000" cy="1800000"/>
            <a:chOff x="5660952" y="4673992"/>
            <a:chExt cx="1800000" cy="1800000"/>
          </a:xfrm>
        </p:grpSpPr>
        <p:sp>
          <p:nvSpPr>
            <p:cNvPr id="10" name="01">
              <a:extLst>
                <a:ext uri="{FF2B5EF4-FFF2-40B4-BE49-F238E27FC236}">
                  <a16:creationId xmlns:a16="http://schemas.microsoft.com/office/drawing/2014/main" id="{E66FA11F-5B2B-4794-9FEC-3F9677EC1A30}"/>
                </a:ext>
              </a:extLst>
            </p:cNvPr>
            <p:cNvSpPr txBox="1"/>
            <p:nvPr/>
          </p:nvSpPr>
          <p:spPr>
            <a:xfrm>
              <a:off x="5880475" y="4888888"/>
              <a:ext cx="1360954" cy="13674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b="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534F8B-C5C9-4252-A4E0-24C405A742DC}"/>
                </a:ext>
              </a:extLst>
            </p:cNvPr>
            <p:cNvSpPr/>
            <p:nvPr/>
          </p:nvSpPr>
          <p:spPr>
            <a:xfrm rot="18900000">
              <a:off x="5660952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425E27-FB28-4585-B572-8FB1AF52DB8F}"/>
              </a:ext>
            </a:extLst>
          </p:cNvPr>
          <p:cNvGrpSpPr/>
          <p:nvPr/>
        </p:nvGrpSpPr>
        <p:grpSpPr>
          <a:xfrm>
            <a:off x="15655175" y="4673992"/>
            <a:ext cx="1800000" cy="1800000"/>
            <a:chOff x="15655175" y="4673992"/>
            <a:chExt cx="1800000" cy="1800000"/>
          </a:xfrm>
        </p:grpSpPr>
        <p:sp>
          <p:nvSpPr>
            <p:cNvPr id="13" name="03">
              <a:extLst>
                <a:ext uri="{FF2B5EF4-FFF2-40B4-BE49-F238E27FC236}">
                  <a16:creationId xmlns:a16="http://schemas.microsoft.com/office/drawing/2014/main" id="{0D779811-6126-4931-9A26-CA7FE78808CF}"/>
                </a:ext>
              </a:extLst>
            </p:cNvPr>
            <p:cNvSpPr txBox="1"/>
            <p:nvPr/>
          </p:nvSpPr>
          <p:spPr>
            <a:xfrm>
              <a:off x="15882671" y="4888804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885BC98-183A-4EFE-A975-3510AEB61D93}"/>
                </a:ext>
              </a:extLst>
            </p:cNvPr>
            <p:cNvSpPr/>
            <p:nvPr/>
          </p:nvSpPr>
          <p:spPr>
            <a:xfrm rot="18900000">
              <a:off x="15655175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E18360-90DD-4CE6-B745-5C89579BA64A}"/>
              </a:ext>
            </a:extLst>
          </p:cNvPr>
          <p:cNvGrpSpPr/>
          <p:nvPr/>
        </p:nvGrpSpPr>
        <p:grpSpPr>
          <a:xfrm>
            <a:off x="10658063" y="4673992"/>
            <a:ext cx="1800000" cy="1800000"/>
            <a:chOff x="10658063" y="4673992"/>
            <a:chExt cx="1800000" cy="1800000"/>
          </a:xfrm>
        </p:grpSpPr>
        <p:sp>
          <p:nvSpPr>
            <p:cNvPr id="16" name="02">
              <a:extLst>
                <a:ext uri="{FF2B5EF4-FFF2-40B4-BE49-F238E27FC236}">
                  <a16:creationId xmlns:a16="http://schemas.microsoft.com/office/drawing/2014/main" id="{00607034-1F4B-484B-BEB4-2F6D27632272}"/>
                </a:ext>
              </a:extLst>
            </p:cNvPr>
            <p:cNvSpPr txBox="1"/>
            <p:nvPr/>
          </p:nvSpPr>
          <p:spPr>
            <a:xfrm>
              <a:off x="10885559" y="4888888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8001" dirty="0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7BBD4C-6BD5-4E4F-A096-EC7E902AC545}"/>
                </a:ext>
              </a:extLst>
            </p:cNvPr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068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3F43E-F77F-4544-BB2B-3C5952D1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内容分发网络</a:t>
            </a:r>
            <a:r>
              <a:rPr lang="en-US" altLang="zh-CN" dirty="0"/>
              <a:t>(Content Delivery Network)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27EB4-F1F5-462E-81C7-B97053263004}"/>
              </a:ext>
            </a:extLst>
          </p:cNvPr>
          <p:cNvSpPr txBox="1">
            <a:spLocks/>
          </p:cNvSpPr>
          <p:nvPr/>
        </p:nvSpPr>
        <p:spPr>
          <a:xfrm>
            <a:off x="2699694" y="2700175"/>
            <a:ext cx="14414031" cy="756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基于地理位置的分布式代理服务器</a:t>
            </a:r>
            <a:r>
              <a:rPr lang="en-US" altLang="zh-CN" sz="4400" dirty="0"/>
              <a:t>/</a:t>
            </a:r>
            <a:r>
              <a:rPr lang="zh-CN" altLang="en-US" sz="4400" dirty="0"/>
              <a:t>数据中心。</a:t>
            </a:r>
            <a:endParaRPr lang="en-US" altLang="zh-CN" sz="4400" dirty="0"/>
          </a:p>
          <a:p>
            <a:pPr lvl="1"/>
            <a:r>
              <a:rPr lang="zh-CN" altLang="en-US" sz="4400" dirty="0"/>
              <a:t>提供高可用</a:t>
            </a:r>
            <a:endParaRPr lang="en-US" altLang="zh-CN" sz="4400" dirty="0"/>
          </a:p>
          <a:p>
            <a:pPr lvl="1"/>
            <a:r>
              <a:rPr lang="zh-CN" altLang="en-US" sz="4400" dirty="0"/>
              <a:t>提升性能</a:t>
            </a:r>
            <a:endParaRPr lang="en-US" altLang="zh-CN" sz="4400" dirty="0"/>
          </a:p>
          <a:p>
            <a:pPr lvl="1"/>
            <a:r>
              <a:rPr lang="zh-CN" altLang="en-US" sz="4400" dirty="0"/>
              <a:t>提升体验</a:t>
            </a:r>
            <a:endParaRPr lang="en-US" altLang="zh-CN" sz="4400" dirty="0"/>
          </a:p>
          <a:p>
            <a:pPr lvl="1"/>
            <a:endParaRPr lang="zh-CN" altLang="en-US" sz="4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DFA1FE-6815-4029-A0AF-D1F3984B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94" y="5535175"/>
            <a:ext cx="126111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0E2B-106C-49B5-B99B-951A255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世界互联网</a:t>
            </a:r>
          </a:p>
        </p:txBody>
      </p:sp>
      <p:pic>
        <p:nvPicPr>
          <p:cNvPr id="1026" name="Picture 2" descr="Undersea Internet cables">
            <a:extLst>
              <a:ext uri="{FF2B5EF4-FFF2-40B4-BE49-F238E27FC236}">
                <a16:creationId xmlns:a16="http://schemas.microsoft.com/office/drawing/2014/main" id="{BFE42D03-44C8-4F79-A094-EB32C606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94" y="1890175"/>
            <a:ext cx="19399579" cy="100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0D31A-11D6-41DF-93B9-403F1A8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中国的主干网络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4518C157-0681-440C-AAAF-D3100D9903F3}"/>
              </a:ext>
            </a:extLst>
          </p:cNvPr>
          <p:cNvSpPr txBox="1">
            <a:spLocks/>
          </p:cNvSpPr>
          <p:nvPr/>
        </p:nvSpPr>
        <p:spPr>
          <a:xfrm>
            <a:off x="2699694" y="2700175"/>
            <a:ext cx="14414031" cy="756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中国联通</a:t>
            </a:r>
            <a:endParaRPr lang="en-US" altLang="zh-CN" sz="4400" dirty="0"/>
          </a:p>
          <a:p>
            <a:r>
              <a:rPr lang="zh-CN" altLang="en-US" sz="4400" dirty="0"/>
              <a:t>中国电信</a:t>
            </a:r>
            <a:endParaRPr lang="en-US" altLang="zh-CN" sz="4400" dirty="0"/>
          </a:p>
          <a:p>
            <a:r>
              <a:rPr lang="zh-CN" altLang="en-US" sz="4400" dirty="0"/>
              <a:t>中国移动</a:t>
            </a:r>
            <a:endParaRPr lang="en-US" altLang="zh-CN" sz="4400" dirty="0"/>
          </a:p>
          <a:p>
            <a:r>
              <a:rPr lang="zh-CN" altLang="en-US" sz="4400" dirty="0"/>
              <a:t>中国教育和科研计算机网</a:t>
            </a:r>
            <a:endParaRPr lang="en-US" altLang="zh-CN" sz="4400" dirty="0"/>
          </a:p>
          <a:p>
            <a:r>
              <a:rPr lang="zh-CN" altLang="en-US" sz="4400" dirty="0"/>
              <a:t>中国科技网</a:t>
            </a:r>
            <a:endParaRPr lang="en-US" altLang="zh-CN" sz="4400" dirty="0"/>
          </a:p>
          <a:p>
            <a:r>
              <a:rPr lang="zh-CN" altLang="en-US" sz="4400" dirty="0"/>
              <a:t>广电带宽</a:t>
            </a:r>
            <a:r>
              <a:rPr lang="en-US" altLang="zh-CN" sz="4400" dirty="0"/>
              <a:t>(2018)</a:t>
            </a:r>
          </a:p>
          <a:p>
            <a:r>
              <a:rPr lang="en-US" altLang="zh-CN" sz="4400" dirty="0"/>
              <a:t>……</a:t>
            </a:r>
          </a:p>
          <a:p>
            <a:pPr lvl="1"/>
            <a:endParaRPr lang="zh-CN" altLang="en-US" sz="4400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E92BD8A5-E17F-4583-8375-D1B167FE1AFF}"/>
              </a:ext>
            </a:extLst>
          </p:cNvPr>
          <p:cNvSpPr/>
          <p:nvPr/>
        </p:nvSpPr>
        <p:spPr>
          <a:xfrm>
            <a:off x="9449694" y="2790175"/>
            <a:ext cx="450000" cy="279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D47B5-3085-4E26-A2E5-EFCD06CF1986}"/>
              </a:ext>
            </a:extLst>
          </p:cNvPr>
          <p:cNvSpPr txBox="1"/>
          <p:nvPr/>
        </p:nvSpPr>
        <p:spPr>
          <a:xfrm>
            <a:off x="10664694" y="378017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三大运营商</a:t>
            </a:r>
          </a:p>
        </p:txBody>
      </p:sp>
    </p:spTree>
    <p:extLst>
      <p:ext uri="{BB962C8B-B14F-4D97-AF65-F5344CB8AC3E}">
        <p14:creationId xmlns:p14="http://schemas.microsoft.com/office/powerpoint/2010/main" val="3353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223A7-9D05-46D9-8A48-F9C161C7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实现原理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69B340-142C-4C2B-BF51-04827D9A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94" y="1980175"/>
            <a:ext cx="11070000" cy="95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2A350-0A23-4AB0-B00B-2813EAE4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云测工具（实操）不需要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44717-3620-4BDC-A31E-7AB0276532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D9EE3F-FEC3-4D8C-B888-BD6CD3673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368E1-CBDF-4235-9E71-85AA3D650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E1E2-3DFB-46F6-BA35-6ECB759E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课程小结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0E6F147-5943-4EEE-9486-7606BB05323B}"/>
              </a:ext>
            </a:extLst>
          </p:cNvPr>
          <p:cNvSpPr txBox="1">
            <a:spLocks/>
          </p:cNvSpPr>
          <p:nvPr/>
        </p:nvSpPr>
        <p:spPr>
          <a:xfrm>
            <a:off x="4859694" y="3195175"/>
            <a:ext cx="14414031" cy="756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/>
              <a:t>DNS</a:t>
            </a:r>
            <a:r>
              <a:rPr lang="zh-CN" altLang="en-US" sz="4400" dirty="0"/>
              <a:t>是个需要前端工程师理解的分布式系统（前后不分家</a:t>
            </a:r>
            <a:r>
              <a:rPr lang="en-US" altLang="zh-CN" sz="4400" dirty="0"/>
              <a:t>/</a:t>
            </a:r>
            <a:r>
              <a:rPr lang="zh-CN" altLang="en-US" sz="4400" dirty="0"/>
              <a:t>技多不压身）</a:t>
            </a:r>
            <a:endParaRPr lang="en-US" altLang="zh-CN" sz="4400" dirty="0"/>
          </a:p>
          <a:p>
            <a:r>
              <a:rPr lang="en-US" altLang="zh-CN" sz="4400" dirty="0"/>
              <a:t>DNS</a:t>
            </a:r>
            <a:r>
              <a:rPr lang="zh-CN" altLang="en-US" sz="4400" dirty="0"/>
              <a:t>和</a:t>
            </a:r>
            <a:r>
              <a:rPr lang="en-US" altLang="zh-CN" sz="4400" dirty="0"/>
              <a:t>CDN</a:t>
            </a:r>
            <a:r>
              <a:rPr lang="zh-CN" altLang="en-US" sz="4400" dirty="0"/>
              <a:t>的缓存设计</a:t>
            </a:r>
            <a:endParaRPr lang="en-US" altLang="zh-CN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24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9694" y="6001375"/>
            <a:ext cx="7994857" cy="1027974"/>
          </a:xfrm>
        </p:spPr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工具实战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39694" y="7678975"/>
            <a:ext cx="7994857" cy="1027974"/>
          </a:xfrm>
        </p:spPr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和</a:t>
            </a:r>
            <a:r>
              <a:rPr lang="en-US" altLang="zh-CN" dirty="0"/>
              <a:t>CDN</a:t>
            </a:r>
            <a:r>
              <a:rPr lang="zh-CN" altLang="en-US" dirty="0"/>
              <a:t>测试工具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9694" y="4320175"/>
            <a:ext cx="7994857" cy="1027974"/>
          </a:xfrm>
        </p:spPr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的基础知识</a:t>
            </a:r>
          </a:p>
        </p:txBody>
      </p:sp>
    </p:spTree>
    <p:extLst>
      <p:ext uri="{BB962C8B-B14F-4D97-AF65-F5344CB8AC3E}">
        <p14:creationId xmlns:p14="http://schemas.microsoft.com/office/powerpoint/2010/main" val="1106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1323" y="7757575"/>
            <a:ext cx="11156742" cy="1314206"/>
          </a:xfrm>
        </p:spPr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的基本知识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08545" y="2179687"/>
            <a:ext cx="3028394" cy="3941144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8524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2EB9-543B-4940-8812-96A3A388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统一资源定为符</a:t>
            </a:r>
            <a:r>
              <a:rPr lang="en-US" altLang="zh-CN" dirty="0"/>
              <a:t>(URL)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6724A-73C6-4A18-A1EA-F5C1FE4E9C3C}"/>
              </a:ext>
            </a:extLst>
          </p:cNvPr>
          <p:cNvSpPr txBox="1">
            <a:spLocks/>
          </p:cNvSpPr>
          <p:nvPr/>
        </p:nvSpPr>
        <p:spPr>
          <a:xfrm>
            <a:off x="4859694" y="3195175"/>
            <a:ext cx="14414031" cy="1305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也被称作「网址」，用于定为互联网上的资源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18D033-B0C3-453D-BA3F-1D2613EEA9E2}"/>
              </a:ext>
            </a:extLst>
          </p:cNvPr>
          <p:cNvSpPr txBox="1"/>
          <p:nvPr/>
        </p:nvSpPr>
        <p:spPr>
          <a:xfrm>
            <a:off x="3374694" y="6750175"/>
            <a:ext cx="16391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https</a:t>
            </a:r>
            <a:r>
              <a:rPr lang="en-US" altLang="zh-CN" sz="4800" dirty="0"/>
              <a:t>://</a:t>
            </a:r>
            <a:r>
              <a:rPr lang="en-US" altLang="zh-CN" sz="4800" dirty="0">
                <a:solidFill>
                  <a:srgbClr val="00B0F0"/>
                </a:solidFill>
              </a:rPr>
              <a:t>www.example.com</a:t>
            </a:r>
            <a:r>
              <a:rPr lang="en-US" altLang="zh-CN" sz="4800" dirty="0"/>
              <a:t>:</a:t>
            </a:r>
            <a:r>
              <a:rPr lang="en-US" altLang="zh-CN" sz="4800" dirty="0">
                <a:solidFill>
                  <a:srgbClr val="00B050"/>
                </a:solidFill>
              </a:rPr>
              <a:t>8080</a:t>
            </a:r>
            <a:r>
              <a:rPr lang="en-US" altLang="zh-CN" sz="4800" dirty="0">
                <a:solidFill>
                  <a:srgbClr val="C09200"/>
                </a:solidFill>
              </a:rPr>
              <a:t>/books</a:t>
            </a:r>
            <a:r>
              <a:rPr lang="en-US" altLang="zh-CN" sz="4800" dirty="0"/>
              <a:t>?</a:t>
            </a:r>
            <a:r>
              <a:rPr lang="en-US" altLang="zh-CN" sz="4800" dirty="0">
                <a:solidFill>
                  <a:srgbClr val="0070C0"/>
                </a:solidFill>
              </a:rPr>
              <a:t>id=1000</a:t>
            </a:r>
            <a:r>
              <a:rPr lang="en-US" altLang="zh-CN" sz="4800" dirty="0"/>
              <a:t>#Good</a:t>
            </a:r>
            <a:endParaRPr lang="zh-CN" altLang="en-US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36AE47-AC1E-46EF-B6AF-02866011C8C8}"/>
              </a:ext>
            </a:extLst>
          </p:cNvPr>
          <p:cNvSpPr txBox="1"/>
          <p:nvPr/>
        </p:nvSpPr>
        <p:spPr>
          <a:xfrm>
            <a:off x="3374694" y="8380643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scheme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097B44D6-9D3F-4EBC-B9ED-C49FABAF960D}"/>
              </a:ext>
            </a:extLst>
          </p:cNvPr>
          <p:cNvSpPr/>
          <p:nvPr/>
        </p:nvSpPr>
        <p:spPr>
          <a:xfrm rot="16200000">
            <a:off x="4028481" y="7333026"/>
            <a:ext cx="331554" cy="1295763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16803326-B592-4438-AE3C-57CEEED235A7}"/>
              </a:ext>
            </a:extLst>
          </p:cNvPr>
          <p:cNvSpPr/>
          <p:nvPr/>
        </p:nvSpPr>
        <p:spPr>
          <a:xfrm rot="5400000">
            <a:off x="8196804" y="3877287"/>
            <a:ext cx="435779" cy="5309999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1A192E-8C71-48C9-B356-61550AEDCBF7}"/>
              </a:ext>
            </a:extLst>
          </p:cNvPr>
          <p:cNvSpPr txBox="1"/>
          <p:nvPr/>
        </p:nvSpPr>
        <p:spPr>
          <a:xfrm>
            <a:off x="7893556" y="5398789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host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8F622FD-84C4-4F1B-A9AE-A772FE78E345}"/>
              </a:ext>
            </a:extLst>
          </p:cNvPr>
          <p:cNvSpPr/>
          <p:nvPr/>
        </p:nvSpPr>
        <p:spPr>
          <a:xfrm rot="16200000">
            <a:off x="11900932" y="7498803"/>
            <a:ext cx="331554" cy="1295763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21B686-59A9-4844-8F1D-BC68D7BCE296}"/>
              </a:ext>
            </a:extLst>
          </p:cNvPr>
          <p:cNvSpPr txBox="1"/>
          <p:nvPr/>
        </p:nvSpPr>
        <p:spPr>
          <a:xfrm>
            <a:off x="11570495" y="8419809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port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DD0A374-3442-46FC-83A1-AC9CBE10B0B0}"/>
              </a:ext>
            </a:extLst>
          </p:cNvPr>
          <p:cNvSpPr/>
          <p:nvPr/>
        </p:nvSpPr>
        <p:spPr>
          <a:xfrm rot="5400000">
            <a:off x="13600632" y="5726115"/>
            <a:ext cx="428121" cy="162000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A504D4-0B47-4B4F-BD18-841DA04CC63E}"/>
              </a:ext>
            </a:extLst>
          </p:cNvPr>
          <p:cNvSpPr txBox="1"/>
          <p:nvPr/>
        </p:nvSpPr>
        <p:spPr>
          <a:xfrm>
            <a:off x="13277237" y="5530135"/>
            <a:ext cx="1074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path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03132E04-1459-4204-B344-DDC7B8D7F304}"/>
              </a:ext>
            </a:extLst>
          </p:cNvPr>
          <p:cNvSpPr/>
          <p:nvPr/>
        </p:nvSpPr>
        <p:spPr>
          <a:xfrm rot="16200000">
            <a:off x="16063530" y="6916295"/>
            <a:ext cx="497332" cy="2295001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4D5FFCC-E8ED-4A3A-A0AA-93152EEDAD46}"/>
              </a:ext>
            </a:extLst>
          </p:cNvPr>
          <p:cNvSpPr txBox="1"/>
          <p:nvPr/>
        </p:nvSpPr>
        <p:spPr>
          <a:xfrm>
            <a:off x="15796670" y="8419809"/>
            <a:ext cx="1326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query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AD837793-CB21-45BC-AD9A-2F83C450057F}"/>
              </a:ext>
            </a:extLst>
          </p:cNvPr>
          <p:cNvSpPr/>
          <p:nvPr/>
        </p:nvSpPr>
        <p:spPr>
          <a:xfrm rot="5400000">
            <a:off x="18623081" y="5775297"/>
            <a:ext cx="329759" cy="162000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B80774-1516-45F8-BA4F-A49E6E2B0EF5}"/>
              </a:ext>
            </a:extLst>
          </p:cNvPr>
          <p:cNvSpPr txBox="1"/>
          <p:nvPr/>
        </p:nvSpPr>
        <p:spPr>
          <a:xfrm>
            <a:off x="17789128" y="5646428"/>
            <a:ext cx="199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fragment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4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2EB9-543B-4940-8812-96A3A388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DNS(Domain Name System)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254C2A-947A-460D-BA0A-63D1E2CB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94" y="1601683"/>
            <a:ext cx="12351641" cy="97320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C8F8FC-3BEF-438C-BF5E-41B03BB0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335" y="8460175"/>
            <a:ext cx="5143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7B12AE-AC96-4F44-9DC0-3B79E2914816}"/>
              </a:ext>
            </a:extLst>
          </p:cNvPr>
          <p:cNvCxnSpPr/>
          <p:nvPr/>
        </p:nvCxnSpPr>
        <p:spPr>
          <a:xfrm>
            <a:off x="8819694" y="8775175"/>
            <a:ext cx="4995000" cy="1395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3CA99F-F96E-4DC2-BC3F-3E5F08DC52E8}"/>
              </a:ext>
            </a:extLst>
          </p:cNvPr>
          <p:cNvCxnSpPr>
            <a:cxnSpLocks/>
          </p:cNvCxnSpPr>
          <p:nvPr/>
        </p:nvCxnSpPr>
        <p:spPr>
          <a:xfrm flipH="1" flipV="1">
            <a:off x="8819694" y="9315175"/>
            <a:ext cx="4860000" cy="144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301B8F4-A259-4FB9-8AE6-89CABE62258F}"/>
              </a:ext>
            </a:extLst>
          </p:cNvPr>
          <p:cNvSpPr txBox="1"/>
          <p:nvPr/>
        </p:nvSpPr>
        <p:spPr>
          <a:xfrm>
            <a:off x="11519694" y="88432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http</a:t>
            </a:r>
            <a:r>
              <a:rPr lang="zh-CN" altLang="en-US" sz="3200" dirty="0"/>
              <a:t>请求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A56770-9BFC-4B19-B04F-D77B33575CCC}"/>
              </a:ext>
            </a:extLst>
          </p:cNvPr>
          <p:cNvSpPr txBox="1"/>
          <p:nvPr/>
        </p:nvSpPr>
        <p:spPr>
          <a:xfrm>
            <a:off x="10102318" y="10349689"/>
            <a:ext cx="141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15922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74431-96FA-40C5-883A-A67414BE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205ABC-667E-4A85-AF74-D902ACE0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94" y="2250175"/>
            <a:ext cx="13034687" cy="90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F8B9-D296-45BB-8336-319D7F8B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记录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13D4A481-F6A6-48E6-8C9F-952821D46D4A}"/>
              </a:ext>
            </a:extLst>
          </p:cNvPr>
          <p:cNvSpPr txBox="1">
            <a:spLocks/>
          </p:cNvSpPr>
          <p:nvPr/>
        </p:nvSpPr>
        <p:spPr>
          <a:xfrm>
            <a:off x="4859694" y="3195175"/>
            <a:ext cx="14414031" cy="756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资源记录</a:t>
            </a:r>
            <a:r>
              <a:rPr lang="en-US" altLang="zh-CN" sz="4400" dirty="0"/>
              <a:t>(Resource Record)</a:t>
            </a:r>
          </a:p>
          <a:p>
            <a:pPr lvl="1"/>
            <a:r>
              <a:rPr lang="en-US" altLang="zh-CN" sz="4400" dirty="0"/>
              <a:t>DNS</a:t>
            </a:r>
            <a:r>
              <a:rPr lang="zh-CN" altLang="en-US" sz="4400" dirty="0"/>
              <a:t>的数据库条目</a:t>
            </a:r>
            <a:endParaRPr lang="en-US" altLang="zh-CN" sz="4400" dirty="0"/>
          </a:p>
          <a:p>
            <a:r>
              <a:rPr lang="zh-CN" altLang="en-US" sz="4400" dirty="0"/>
              <a:t>超过</a:t>
            </a:r>
            <a:r>
              <a:rPr lang="en-US" altLang="zh-CN" sz="4400" dirty="0"/>
              <a:t>30</a:t>
            </a:r>
            <a:r>
              <a:rPr lang="zh-CN" altLang="en-US" sz="4400" dirty="0"/>
              <a:t>种类型</a:t>
            </a:r>
            <a:endParaRPr lang="en-US" altLang="zh-CN" sz="4400" dirty="0"/>
          </a:p>
          <a:p>
            <a:pPr lvl="1"/>
            <a:r>
              <a:rPr lang="zh-CN" altLang="en-US" sz="4400" dirty="0"/>
              <a:t>描述</a:t>
            </a:r>
            <a:r>
              <a:rPr lang="en-US" altLang="zh-CN" sz="4400" dirty="0"/>
              <a:t>IP</a:t>
            </a:r>
            <a:r>
              <a:rPr lang="zh-CN" altLang="en-US" sz="4400" dirty="0"/>
              <a:t>地址、别名等等</a:t>
            </a:r>
          </a:p>
        </p:txBody>
      </p:sp>
    </p:spTree>
    <p:extLst>
      <p:ext uri="{BB962C8B-B14F-4D97-AF65-F5344CB8AC3E}">
        <p14:creationId xmlns:p14="http://schemas.microsoft.com/office/powerpoint/2010/main" val="35211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63939-7316-4EAB-B642-FA1EB1EF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记录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D5EDC2-B02F-4B56-9710-FD9FB7F26C07}"/>
              </a:ext>
            </a:extLst>
          </p:cNvPr>
          <p:cNvSpPr txBox="1"/>
          <p:nvPr/>
        </p:nvSpPr>
        <p:spPr>
          <a:xfrm>
            <a:off x="4364694" y="5772289"/>
            <a:ext cx="118800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; </a:t>
            </a:r>
            <a:r>
              <a:rPr lang="zh-CN" altLang="en-US" sz="4000" dirty="0"/>
              <a:t>定义</a:t>
            </a:r>
            <a:r>
              <a:rPr lang="en-US" altLang="zh-CN" sz="4000" dirty="0"/>
              <a:t>www.example.com</a:t>
            </a:r>
            <a:r>
              <a:rPr lang="zh-CN" altLang="en-US" sz="4000" dirty="0"/>
              <a:t>的</a:t>
            </a:r>
            <a:r>
              <a:rPr lang="en-US" altLang="zh-CN" sz="4000" dirty="0" err="1"/>
              <a:t>ip</a:t>
            </a:r>
            <a:r>
              <a:rPr lang="zh-CN" altLang="en-US" sz="4000" dirty="0"/>
              <a:t>地址</a:t>
            </a:r>
            <a:endParaRPr lang="en-US" altLang="zh-CN" sz="4000" dirty="0"/>
          </a:p>
          <a:p>
            <a:r>
              <a:rPr lang="en-US" altLang="zh-CN" sz="4000" dirty="0"/>
              <a:t>www.example.com.     IN     A     139.18.28.5;  </a:t>
            </a:r>
            <a:endParaRPr lang="zh-CN" altLang="en-US" sz="4000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599B134-13F7-46FC-A1EA-BD13A20598A9}"/>
              </a:ext>
            </a:extLst>
          </p:cNvPr>
          <p:cNvSpPr txBox="1">
            <a:spLocks/>
          </p:cNvSpPr>
          <p:nvPr/>
        </p:nvSpPr>
        <p:spPr>
          <a:xfrm>
            <a:off x="2474694" y="3465175"/>
            <a:ext cx="14414031" cy="12255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609585" indent="-609585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4400" dirty="0"/>
              <a:t>定义主机的</a:t>
            </a:r>
            <a:r>
              <a:rPr lang="en-US" altLang="zh-CN" sz="4400" dirty="0"/>
              <a:t>IP</a:t>
            </a:r>
            <a:r>
              <a:rPr lang="zh-CN" altLang="en-US" sz="4400" dirty="0"/>
              <a:t>地址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0665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0070C0"/>
      </a:hlink>
      <a:folHlink>
        <a:srgbClr val="4D4D4D"/>
      </a:folHlink>
    </a:clrScheme>
    <a:fontScheme name="自定义 1">
      <a:majorFont>
        <a:latin typeface="思源黑体 CN Normal"/>
        <a:ea typeface="思源黑体 CN Normal"/>
        <a:cs typeface="Calibri"/>
      </a:majorFont>
      <a:minorFont>
        <a:latin typeface="思源黑体 CN Normal"/>
        <a:ea typeface="思源黑体 CN Normal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7844</TotalTime>
  <Words>602</Words>
  <Application>Microsoft Office PowerPoint</Application>
  <PresentationFormat>自定义</PresentationFormat>
  <Paragraphs>104</Paragraphs>
  <Slides>26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Calibri</vt:lpstr>
      <vt:lpstr>Wingdings</vt:lpstr>
      <vt:lpstr>《成为前端开发工程师》走进高校</vt:lpstr>
      <vt:lpstr>PowerPoint 演示文稿</vt:lpstr>
      <vt:lpstr>课程目标</vt:lpstr>
      <vt:lpstr>课程内容</vt:lpstr>
      <vt:lpstr>PowerPoint 演示文稿</vt:lpstr>
      <vt:lpstr>统一资源定为符(URL)</vt:lpstr>
      <vt:lpstr>DNS(Domain Name System)</vt:lpstr>
      <vt:lpstr>DNS Query过程</vt:lpstr>
      <vt:lpstr>DNS记录</vt:lpstr>
      <vt:lpstr>A记录</vt:lpstr>
      <vt:lpstr>AAAA记录</vt:lpstr>
      <vt:lpstr>CNAME记录(Canonical Name Record)</vt:lpstr>
      <vt:lpstr>MX记录(Mail exchanger record)</vt:lpstr>
      <vt:lpstr>NS记录(Name Server Record)</vt:lpstr>
      <vt:lpstr>SOA记录（Start of Authority Record）</vt:lpstr>
      <vt:lpstr>TXT记录</vt:lpstr>
      <vt:lpstr>PowerPoint 演示文稿</vt:lpstr>
      <vt:lpstr>DNS查询工具(实操)</vt:lpstr>
      <vt:lpstr>本地host修改(实操)</vt:lpstr>
      <vt:lpstr>PowerPoint 演示文稿</vt:lpstr>
      <vt:lpstr>内容分发网络(Content Delivery Network)</vt:lpstr>
      <vt:lpstr>世界互联网</vt:lpstr>
      <vt:lpstr>中国的主干网络</vt:lpstr>
      <vt:lpstr>CDN实现原理</vt:lpstr>
      <vt:lpstr>CDN云测工具（实操）不需要ppt</vt:lpstr>
      <vt:lpstr>课程小结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starcraft</cp:lastModifiedBy>
  <cp:revision>1159</cp:revision>
  <dcterms:created xsi:type="dcterms:W3CDTF">2014-06-24T08:28:00Z</dcterms:created>
  <dcterms:modified xsi:type="dcterms:W3CDTF">2020-07-19T10:30:56Z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