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34"/>
  </p:notesMasterIdLst>
  <p:handoutMasterIdLst>
    <p:handoutMasterId r:id="rId35"/>
  </p:handoutMasterIdLst>
  <p:sldIdLst>
    <p:sldId id="497" r:id="rId4"/>
    <p:sldId id="498" r:id="rId5"/>
    <p:sldId id="610" r:id="rId6"/>
    <p:sldId id="603" r:id="rId7"/>
    <p:sldId id="611" r:id="rId8"/>
    <p:sldId id="612" r:id="rId9"/>
    <p:sldId id="604" r:id="rId10"/>
    <p:sldId id="630" r:id="rId11"/>
    <p:sldId id="631" r:id="rId12"/>
    <p:sldId id="605" r:id="rId13"/>
    <p:sldId id="627" r:id="rId14"/>
    <p:sldId id="628" r:id="rId15"/>
    <p:sldId id="606" r:id="rId16"/>
    <p:sldId id="613" r:id="rId17"/>
    <p:sldId id="614" r:id="rId18"/>
    <p:sldId id="615" r:id="rId19"/>
    <p:sldId id="616" r:id="rId20"/>
    <p:sldId id="607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08" r:id="rId30"/>
    <p:sldId id="625" r:id="rId31"/>
    <p:sldId id="626" r:id="rId32"/>
    <p:sldId id="60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E4B"/>
    <a:srgbClr val="6096E6"/>
    <a:srgbClr val="000000"/>
    <a:srgbClr val="696B73"/>
    <a:srgbClr val="7E7E7E"/>
    <a:srgbClr val="637693"/>
    <a:srgbClr val="92D050"/>
    <a:srgbClr val="595959"/>
    <a:srgbClr val="0198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howGuides="1">
      <p:cViewPr varScale="1">
        <p:scale>
          <a:sx n="99" d="100"/>
          <a:sy n="99" d="100"/>
        </p:scale>
        <p:origin x="84" y="582"/>
      </p:cViewPr>
      <p:guideLst>
        <p:guide orient="horz" pos="1617"/>
        <p:guide pos="468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54735" y="2345055"/>
            <a:ext cx="10065385" cy="12687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  <p:custDataLst>
              <p:tags r:id="rId3"/>
            </p:custDataLst>
          </p:nvPr>
        </p:nvSpPr>
        <p:spPr>
          <a:xfrm>
            <a:off x="3204845" y="3892550"/>
            <a:ext cx="5765165" cy="7010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4800" b="1" baseline="30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0385" lvl="0" indent="-54038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6575" lvl="0" indent="-53657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8005" lvl="0" indent="-54800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2765" lvl="0" indent="-53276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2"/>
            </p:custDataLst>
          </p:nvPr>
        </p:nvSpPr>
        <p:spPr>
          <a:xfrm>
            <a:off x="392431" y="111506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rgbClr val="7DA7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3"/>
            </p:custDataLst>
          </p:nvPr>
        </p:nvSpPr>
        <p:spPr>
          <a:xfrm>
            <a:off x="392430" y="188341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 userDrawn="1">
            <p:custDataLst>
              <p:tags r:id="rId4"/>
            </p:custDataLst>
          </p:nvPr>
        </p:nvSpPr>
        <p:spPr>
          <a:xfrm>
            <a:off x="2402840" y="123698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5389245" y="777240"/>
            <a:ext cx="6461760" cy="507936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4608195" y="869950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5105400" y="617855"/>
            <a:ext cx="6813550" cy="575373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67030" y="15544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7614285" y="869315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637540" y="869315"/>
            <a:ext cx="6559550" cy="544639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7787005" y="14655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half" idx="13"/>
            <p:custDataLst>
              <p:tags r:id="rId2"/>
            </p:custDataLst>
          </p:nvPr>
        </p:nvSpPr>
        <p:spPr>
          <a:xfrm>
            <a:off x="2947035" y="3020060"/>
            <a:ext cx="6297295" cy="78676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菱形 1"/>
          <p:cNvSpPr/>
          <p:nvPr userDrawn="1"/>
        </p:nvSpPr>
        <p:spPr>
          <a:xfrm>
            <a:off x="2327910" y="3267075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12000" y="3420000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9684955" y="3406665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 userDrawn="1"/>
        </p:nvSpPr>
        <p:spPr>
          <a:xfrm>
            <a:off x="9521825" y="325120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09880" y="1267460"/>
            <a:ext cx="5554980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</a:t>
            </a:r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3" hasCustomPrompt="1"/>
            <p:custDataLst>
              <p:tags r:id="rId3"/>
            </p:custDataLst>
          </p:nvPr>
        </p:nvSpPr>
        <p:spPr>
          <a:xfrm>
            <a:off x="6409055" y="1267460"/>
            <a:ext cx="5445125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3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4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5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6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7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8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tabLst>
                <a:tab pos="537210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5465" lvl="0" indent="-545465"/>
            <a:r>
              <a:rPr dirty="0">
                <a:sym typeface="+mn-ea"/>
              </a:rPr>
              <a:t>单击添加文本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9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5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6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tags" Target="../tags/tag17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47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1" descr="360截图17140304771059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  <p:bldLst>
      <p:bldP spid="7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29920" indent="-62992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92810" indent="-4349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67460" indent="-35242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27505" indent="-29273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0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5" Type="http://schemas.openxmlformats.org/officeDocument/2006/relationships/slideLayout" Target="../slideLayouts/slideLayout14.xml"/><Relationship Id="rId24" Type="http://schemas.openxmlformats.org/officeDocument/2006/relationships/image" Target="../media/image10.svg"/><Relationship Id="rId23" Type="http://schemas.openxmlformats.org/officeDocument/2006/relationships/image" Target="../media/image16.png"/><Relationship Id="rId22" Type="http://schemas.openxmlformats.org/officeDocument/2006/relationships/image" Target="../media/image9.svg"/><Relationship Id="rId21" Type="http://schemas.openxmlformats.org/officeDocument/2006/relationships/image" Target="../media/image15.png"/><Relationship Id="rId20" Type="http://schemas.openxmlformats.org/officeDocument/2006/relationships/image" Target="../media/image8.svg"/><Relationship Id="rId2" Type="http://schemas.openxmlformats.org/officeDocument/2006/relationships/tags" Target="../tags/tag51.xml"/><Relationship Id="rId19" Type="http://schemas.openxmlformats.org/officeDocument/2006/relationships/image" Target="../media/image14.png"/><Relationship Id="rId18" Type="http://schemas.openxmlformats.org/officeDocument/2006/relationships/image" Target="../media/image7.svg"/><Relationship Id="rId17" Type="http://schemas.openxmlformats.org/officeDocument/2006/relationships/image" Target="../media/image13.png"/><Relationship Id="rId16" Type="http://schemas.openxmlformats.org/officeDocument/2006/relationships/image" Target="../media/image6.svg"/><Relationship Id="rId15" Type="http://schemas.openxmlformats.org/officeDocument/2006/relationships/image" Target="../media/image12.png"/><Relationship Id="rId14" Type="http://schemas.openxmlformats.org/officeDocument/2006/relationships/tags" Target="../tags/tag63.xml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tags" Target="../tags/tag5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21.png"/><Relationship Id="rId6" Type="http://schemas.openxmlformats.org/officeDocument/2006/relationships/image" Target="../media/image13.svg"/><Relationship Id="rId5" Type="http://schemas.openxmlformats.org/officeDocument/2006/relationships/image" Target="../media/image20.png"/><Relationship Id="rId4" Type="http://schemas.openxmlformats.org/officeDocument/2006/relationships/image" Target="../media/image12.svg"/><Relationship Id="rId3" Type="http://schemas.openxmlformats.org/officeDocument/2006/relationships/image" Target="../media/image19.png"/><Relationship Id="rId2" Type="http://schemas.openxmlformats.org/officeDocument/2006/relationships/image" Target="../media/image11.sv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svg"/><Relationship Id="rId8" Type="http://schemas.openxmlformats.org/officeDocument/2006/relationships/image" Target="../media/image26.png"/><Relationship Id="rId7" Type="http://schemas.openxmlformats.org/officeDocument/2006/relationships/image" Target="../media/image16.svg"/><Relationship Id="rId6" Type="http://schemas.openxmlformats.org/officeDocument/2006/relationships/image" Target="../media/image25.png"/><Relationship Id="rId5" Type="http://schemas.openxmlformats.org/officeDocument/2006/relationships/image" Target="../media/image15.svg"/><Relationship Id="rId4" Type="http://schemas.openxmlformats.org/officeDocument/2006/relationships/image" Target="../media/image24.png"/><Relationship Id="rId3" Type="http://schemas.openxmlformats.org/officeDocument/2006/relationships/image" Target="../media/image14.svg"/><Relationship Id="rId2" Type="http://schemas.openxmlformats.org/officeDocument/2006/relationships/image" Target="../media/image23.png"/><Relationship Id="rId16" Type="http://schemas.openxmlformats.org/officeDocument/2006/relationships/slideLayout" Target="../slideLayouts/slideLayout14.xml"/><Relationship Id="rId15" Type="http://schemas.openxmlformats.org/officeDocument/2006/relationships/image" Target="../media/image18.svg"/><Relationship Id="rId14" Type="http://schemas.openxmlformats.org/officeDocument/2006/relationships/image" Target="../media/image3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1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9.svg"/><Relationship Id="rId3" Type="http://schemas.openxmlformats.org/officeDocument/2006/relationships/image" Target="../media/image31.png"/><Relationship Id="rId2" Type="http://schemas.openxmlformats.org/officeDocument/2006/relationships/image" Target="../media/image12.sv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1.xml"/><Relationship Id="rId6" Type="http://schemas.openxmlformats.org/officeDocument/2006/relationships/image" Target="../media/image3.svg"/><Relationship Id="rId5" Type="http://schemas.openxmlformats.org/officeDocument/2006/relationships/image" Target="../media/image5.png"/><Relationship Id="rId4" Type="http://schemas.openxmlformats.org/officeDocument/2006/relationships/image" Target="../media/image2.svg"/><Relationship Id="rId3" Type="http://schemas.openxmlformats.org/officeDocument/2006/relationships/image" Target="../media/image4.png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协议入门</a:t>
            </a:r>
            <a:r>
              <a:rPr lang="en-US" altLang="zh-CN"/>
              <a:t>(</a:t>
            </a:r>
            <a:r>
              <a:rPr lang="zh-CN" altLang="en-US"/>
              <a:t>上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文本占位符 10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zh-CN" altLang="en-US"/>
              <a:t>主讲人：林䭽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网址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35280" y="1233805"/>
            <a:ext cx="10088880" cy="90741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300" b="1">
                <a:solidFill>
                  <a:schemeClr val="accent5">
                    <a:lumMod val="75000"/>
                  </a:schemeClr>
                </a:solidFill>
              </a:rPr>
              <a:t>URL</a:t>
            </a:r>
            <a:r>
              <a:rPr lang="en-US" altLang="zh-CN" sz="2300"/>
              <a:t>(</a:t>
            </a:r>
            <a:r>
              <a:rPr lang="zh-CN" altLang="en-US" sz="2300"/>
              <a:t>Uniform Resource Locator</a:t>
            </a:r>
            <a:r>
              <a:rPr lang="en-US" altLang="zh-CN" sz="2300"/>
              <a:t>)</a:t>
            </a:r>
            <a:r>
              <a:rPr sz="2300"/>
              <a:t>：</a:t>
            </a:r>
            <a:r>
              <a:rPr lang="zh-CN" altLang="en-US" sz="2300"/>
              <a:t>用于在互联网上定为一个资源。</a:t>
            </a:r>
            <a:endParaRPr lang="zh-CN" altLang="en-US" sz="230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URL</a:t>
            </a:r>
            <a:endParaRPr lang="en-US" altLang="zh-CN"/>
          </a:p>
        </p:txBody>
      </p:sp>
      <p:grpSp>
        <p:nvGrpSpPr>
          <p:cNvPr id="31" name="组合 30"/>
          <p:cNvGrpSpPr/>
          <p:nvPr/>
        </p:nvGrpSpPr>
        <p:grpSpPr>
          <a:xfrm>
            <a:off x="682625" y="4186555"/>
            <a:ext cx="10577830" cy="2143125"/>
            <a:chOff x="1156" y="3412"/>
            <a:chExt cx="16658" cy="3375"/>
          </a:xfrm>
        </p:grpSpPr>
        <p:grpSp>
          <p:nvGrpSpPr>
            <p:cNvPr id="14" name="组合 13"/>
            <p:cNvGrpSpPr/>
            <p:nvPr/>
          </p:nvGrpSpPr>
          <p:grpSpPr>
            <a:xfrm>
              <a:off x="1156" y="3412"/>
              <a:ext cx="16658" cy="3375"/>
              <a:chOff x="1551" y="3644"/>
              <a:chExt cx="16949" cy="3434"/>
            </a:xfrm>
          </p:grpSpPr>
          <p:sp>
            <p:nvSpPr>
              <p:cNvPr id="17" name="PA-椭圆 5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1678" y="4440"/>
                <a:ext cx="1849" cy="1842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8" name="PA-任意多边形 6"/>
              <p:cNvSpPr>
                <a:spLocks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1551" y="3644"/>
                <a:ext cx="2102" cy="3435"/>
              </a:xfrm>
              <a:custGeom>
                <a:avLst/>
                <a:gdLst>
                  <a:gd name="T0" fmla="*/ 161 w 313"/>
                  <a:gd name="T1" fmla="*/ 429 h 513"/>
                  <a:gd name="T2" fmla="*/ 161 w 313"/>
                  <a:gd name="T3" fmla="*/ 513 h 513"/>
                  <a:gd name="T4" fmla="*/ 152 w 313"/>
                  <a:gd name="T5" fmla="*/ 513 h 513"/>
                  <a:gd name="T6" fmla="*/ 152 w 313"/>
                  <a:gd name="T7" fmla="*/ 429 h 513"/>
                  <a:gd name="T8" fmla="*/ 0 w 313"/>
                  <a:gd name="T9" fmla="*/ 331 h 513"/>
                  <a:gd name="T10" fmla="*/ 9 w 313"/>
                  <a:gd name="T11" fmla="*/ 331 h 513"/>
                  <a:gd name="T12" fmla="*/ 157 w 313"/>
                  <a:gd name="T13" fmla="*/ 421 h 513"/>
                  <a:gd name="T14" fmla="*/ 304 w 313"/>
                  <a:gd name="T15" fmla="*/ 331 h 513"/>
                  <a:gd name="T16" fmla="*/ 313 w 313"/>
                  <a:gd name="T17" fmla="*/ 331 h 513"/>
                  <a:gd name="T18" fmla="*/ 161 w 313"/>
                  <a:gd name="T19" fmla="*/ 429 h 513"/>
                  <a:gd name="T20" fmla="*/ 0 w 313"/>
                  <a:gd name="T21" fmla="*/ 182 h 513"/>
                  <a:gd name="T22" fmla="*/ 152 w 313"/>
                  <a:gd name="T23" fmla="*/ 83 h 513"/>
                  <a:gd name="T24" fmla="*/ 152 w 313"/>
                  <a:gd name="T25" fmla="*/ 0 h 513"/>
                  <a:gd name="T26" fmla="*/ 161 w 313"/>
                  <a:gd name="T27" fmla="*/ 0 h 513"/>
                  <a:gd name="T28" fmla="*/ 161 w 313"/>
                  <a:gd name="T29" fmla="*/ 83 h 513"/>
                  <a:gd name="T30" fmla="*/ 313 w 313"/>
                  <a:gd name="T31" fmla="*/ 182 h 513"/>
                  <a:gd name="T32" fmla="*/ 304 w 313"/>
                  <a:gd name="T33" fmla="*/ 182 h 513"/>
                  <a:gd name="T34" fmla="*/ 157 w 313"/>
                  <a:gd name="T35" fmla="*/ 91 h 513"/>
                  <a:gd name="T36" fmla="*/ 9 w 313"/>
                  <a:gd name="T37" fmla="*/ 182 h 513"/>
                  <a:gd name="T38" fmla="*/ 0 w 313"/>
                  <a:gd name="T39" fmla="*/ 182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3" h="513">
                    <a:moveTo>
                      <a:pt x="161" y="429"/>
                    </a:moveTo>
                    <a:cubicBezTo>
                      <a:pt x="161" y="513"/>
                      <a:pt x="161" y="513"/>
                      <a:pt x="161" y="513"/>
                    </a:cubicBezTo>
                    <a:cubicBezTo>
                      <a:pt x="152" y="513"/>
                      <a:pt x="152" y="513"/>
                      <a:pt x="152" y="513"/>
                    </a:cubicBezTo>
                    <a:cubicBezTo>
                      <a:pt x="152" y="429"/>
                      <a:pt x="152" y="429"/>
                      <a:pt x="152" y="429"/>
                    </a:cubicBezTo>
                    <a:cubicBezTo>
                      <a:pt x="85" y="427"/>
                      <a:pt x="28" y="388"/>
                      <a:pt x="0" y="331"/>
                    </a:cubicBezTo>
                    <a:cubicBezTo>
                      <a:pt x="9" y="331"/>
                      <a:pt x="9" y="331"/>
                      <a:pt x="9" y="331"/>
                    </a:cubicBezTo>
                    <a:cubicBezTo>
                      <a:pt x="37" y="384"/>
                      <a:pt x="92" y="421"/>
                      <a:pt x="157" y="421"/>
                    </a:cubicBezTo>
                    <a:cubicBezTo>
                      <a:pt x="221" y="421"/>
                      <a:pt x="277" y="384"/>
                      <a:pt x="304" y="331"/>
                    </a:cubicBezTo>
                    <a:cubicBezTo>
                      <a:pt x="313" y="331"/>
                      <a:pt x="313" y="331"/>
                      <a:pt x="313" y="331"/>
                    </a:cubicBezTo>
                    <a:cubicBezTo>
                      <a:pt x="286" y="388"/>
                      <a:pt x="228" y="427"/>
                      <a:pt x="161" y="429"/>
                    </a:cubicBezTo>
                    <a:close/>
                    <a:moveTo>
                      <a:pt x="0" y="182"/>
                    </a:moveTo>
                    <a:cubicBezTo>
                      <a:pt x="28" y="125"/>
                      <a:pt x="85" y="85"/>
                      <a:pt x="152" y="83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161" y="83"/>
                      <a:pt x="161" y="83"/>
                      <a:pt x="161" y="83"/>
                    </a:cubicBezTo>
                    <a:cubicBezTo>
                      <a:pt x="228" y="85"/>
                      <a:pt x="286" y="125"/>
                      <a:pt x="313" y="182"/>
                    </a:cubicBezTo>
                    <a:cubicBezTo>
                      <a:pt x="304" y="182"/>
                      <a:pt x="304" y="182"/>
                      <a:pt x="304" y="182"/>
                    </a:cubicBezTo>
                    <a:cubicBezTo>
                      <a:pt x="277" y="128"/>
                      <a:pt x="221" y="91"/>
                      <a:pt x="157" y="91"/>
                    </a:cubicBezTo>
                    <a:cubicBezTo>
                      <a:pt x="92" y="91"/>
                      <a:pt x="37" y="128"/>
                      <a:pt x="9" y="182"/>
                    </a:cubicBezTo>
                    <a:lnTo>
                      <a:pt x="0" y="18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9" name="PA-五边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3873" y="5193"/>
                <a:ext cx="1163" cy="395"/>
              </a:xfrm>
              <a:prstGeom prst="homePlat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0" name="PA-椭圆 5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5528" y="4440"/>
                <a:ext cx="1849" cy="1842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21" name="PA-任意多边形 6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5401" y="3644"/>
                <a:ext cx="2102" cy="3435"/>
              </a:xfrm>
              <a:custGeom>
                <a:avLst/>
                <a:gdLst>
                  <a:gd name="T0" fmla="*/ 161 w 313"/>
                  <a:gd name="T1" fmla="*/ 429 h 513"/>
                  <a:gd name="T2" fmla="*/ 161 w 313"/>
                  <a:gd name="T3" fmla="*/ 513 h 513"/>
                  <a:gd name="T4" fmla="*/ 152 w 313"/>
                  <a:gd name="T5" fmla="*/ 513 h 513"/>
                  <a:gd name="T6" fmla="*/ 152 w 313"/>
                  <a:gd name="T7" fmla="*/ 429 h 513"/>
                  <a:gd name="T8" fmla="*/ 0 w 313"/>
                  <a:gd name="T9" fmla="*/ 331 h 513"/>
                  <a:gd name="T10" fmla="*/ 9 w 313"/>
                  <a:gd name="T11" fmla="*/ 331 h 513"/>
                  <a:gd name="T12" fmla="*/ 157 w 313"/>
                  <a:gd name="T13" fmla="*/ 421 h 513"/>
                  <a:gd name="T14" fmla="*/ 304 w 313"/>
                  <a:gd name="T15" fmla="*/ 331 h 513"/>
                  <a:gd name="T16" fmla="*/ 313 w 313"/>
                  <a:gd name="T17" fmla="*/ 331 h 513"/>
                  <a:gd name="T18" fmla="*/ 161 w 313"/>
                  <a:gd name="T19" fmla="*/ 429 h 513"/>
                  <a:gd name="T20" fmla="*/ 0 w 313"/>
                  <a:gd name="T21" fmla="*/ 182 h 513"/>
                  <a:gd name="T22" fmla="*/ 152 w 313"/>
                  <a:gd name="T23" fmla="*/ 83 h 513"/>
                  <a:gd name="T24" fmla="*/ 152 w 313"/>
                  <a:gd name="T25" fmla="*/ 0 h 513"/>
                  <a:gd name="T26" fmla="*/ 161 w 313"/>
                  <a:gd name="T27" fmla="*/ 0 h 513"/>
                  <a:gd name="T28" fmla="*/ 161 w 313"/>
                  <a:gd name="T29" fmla="*/ 83 h 513"/>
                  <a:gd name="T30" fmla="*/ 313 w 313"/>
                  <a:gd name="T31" fmla="*/ 182 h 513"/>
                  <a:gd name="T32" fmla="*/ 304 w 313"/>
                  <a:gd name="T33" fmla="*/ 182 h 513"/>
                  <a:gd name="T34" fmla="*/ 157 w 313"/>
                  <a:gd name="T35" fmla="*/ 91 h 513"/>
                  <a:gd name="T36" fmla="*/ 9 w 313"/>
                  <a:gd name="T37" fmla="*/ 182 h 513"/>
                  <a:gd name="T38" fmla="*/ 0 w 313"/>
                  <a:gd name="T39" fmla="*/ 182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3" h="513">
                    <a:moveTo>
                      <a:pt x="161" y="429"/>
                    </a:moveTo>
                    <a:cubicBezTo>
                      <a:pt x="161" y="513"/>
                      <a:pt x="161" y="513"/>
                      <a:pt x="161" y="513"/>
                    </a:cubicBezTo>
                    <a:cubicBezTo>
                      <a:pt x="152" y="513"/>
                      <a:pt x="152" y="513"/>
                      <a:pt x="152" y="513"/>
                    </a:cubicBezTo>
                    <a:cubicBezTo>
                      <a:pt x="152" y="429"/>
                      <a:pt x="152" y="429"/>
                      <a:pt x="152" y="429"/>
                    </a:cubicBezTo>
                    <a:cubicBezTo>
                      <a:pt x="85" y="427"/>
                      <a:pt x="28" y="388"/>
                      <a:pt x="0" y="331"/>
                    </a:cubicBezTo>
                    <a:cubicBezTo>
                      <a:pt x="9" y="331"/>
                      <a:pt x="9" y="331"/>
                      <a:pt x="9" y="331"/>
                    </a:cubicBezTo>
                    <a:cubicBezTo>
                      <a:pt x="37" y="384"/>
                      <a:pt x="92" y="421"/>
                      <a:pt x="157" y="421"/>
                    </a:cubicBezTo>
                    <a:cubicBezTo>
                      <a:pt x="221" y="421"/>
                      <a:pt x="277" y="384"/>
                      <a:pt x="304" y="331"/>
                    </a:cubicBezTo>
                    <a:cubicBezTo>
                      <a:pt x="313" y="331"/>
                      <a:pt x="313" y="331"/>
                      <a:pt x="313" y="331"/>
                    </a:cubicBezTo>
                    <a:cubicBezTo>
                      <a:pt x="286" y="388"/>
                      <a:pt x="228" y="427"/>
                      <a:pt x="161" y="429"/>
                    </a:cubicBezTo>
                    <a:close/>
                    <a:moveTo>
                      <a:pt x="0" y="182"/>
                    </a:moveTo>
                    <a:cubicBezTo>
                      <a:pt x="28" y="125"/>
                      <a:pt x="85" y="85"/>
                      <a:pt x="152" y="83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161" y="83"/>
                      <a:pt x="161" y="83"/>
                      <a:pt x="161" y="83"/>
                    </a:cubicBezTo>
                    <a:cubicBezTo>
                      <a:pt x="228" y="85"/>
                      <a:pt x="286" y="125"/>
                      <a:pt x="313" y="182"/>
                    </a:cubicBezTo>
                    <a:cubicBezTo>
                      <a:pt x="304" y="182"/>
                      <a:pt x="304" y="182"/>
                      <a:pt x="304" y="182"/>
                    </a:cubicBezTo>
                    <a:cubicBezTo>
                      <a:pt x="277" y="128"/>
                      <a:pt x="221" y="91"/>
                      <a:pt x="157" y="91"/>
                    </a:cubicBezTo>
                    <a:cubicBezTo>
                      <a:pt x="92" y="91"/>
                      <a:pt x="37" y="128"/>
                      <a:pt x="9" y="182"/>
                    </a:cubicBezTo>
                    <a:lnTo>
                      <a:pt x="0" y="18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p>
                <a:pPr lvl="0" algn="l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endParaRPr lang="en-US" kern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sym typeface="+mn-ea"/>
                </a:endParaRPr>
              </a:p>
            </p:txBody>
          </p:sp>
          <p:sp>
            <p:nvSpPr>
              <p:cNvPr id="23" name="PA-椭圆 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9260" y="4440"/>
                <a:ext cx="1849" cy="1842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24" name="PA-任意多边形 6"/>
              <p:cNvSpPr>
                <a:spLocks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9133" y="3644"/>
                <a:ext cx="2102" cy="3435"/>
              </a:xfrm>
              <a:custGeom>
                <a:avLst/>
                <a:gdLst>
                  <a:gd name="T0" fmla="*/ 161 w 313"/>
                  <a:gd name="T1" fmla="*/ 429 h 513"/>
                  <a:gd name="T2" fmla="*/ 161 w 313"/>
                  <a:gd name="T3" fmla="*/ 513 h 513"/>
                  <a:gd name="T4" fmla="*/ 152 w 313"/>
                  <a:gd name="T5" fmla="*/ 513 h 513"/>
                  <a:gd name="T6" fmla="*/ 152 w 313"/>
                  <a:gd name="T7" fmla="*/ 429 h 513"/>
                  <a:gd name="T8" fmla="*/ 0 w 313"/>
                  <a:gd name="T9" fmla="*/ 331 h 513"/>
                  <a:gd name="T10" fmla="*/ 9 w 313"/>
                  <a:gd name="T11" fmla="*/ 331 h 513"/>
                  <a:gd name="T12" fmla="*/ 157 w 313"/>
                  <a:gd name="T13" fmla="*/ 421 h 513"/>
                  <a:gd name="T14" fmla="*/ 304 w 313"/>
                  <a:gd name="T15" fmla="*/ 331 h 513"/>
                  <a:gd name="T16" fmla="*/ 313 w 313"/>
                  <a:gd name="T17" fmla="*/ 331 h 513"/>
                  <a:gd name="T18" fmla="*/ 161 w 313"/>
                  <a:gd name="T19" fmla="*/ 429 h 513"/>
                  <a:gd name="T20" fmla="*/ 0 w 313"/>
                  <a:gd name="T21" fmla="*/ 182 h 513"/>
                  <a:gd name="T22" fmla="*/ 152 w 313"/>
                  <a:gd name="T23" fmla="*/ 83 h 513"/>
                  <a:gd name="T24" fmla="*/ 152 w 313"/>
                  <a:gd name="T25" fmla="*/ 0 h 513"/>
                  <a:gd name="T26" fmla="*/ 161 w 313"/>
                  <a:gd name="T27" fmla="*/ 0 h 513"/>
                  <a:gd name="T28" fmla="*/ 161 w 313"/>
                  <a:gd name="T29" fmla="*/ 83 h 513"/>
                  <a:gd name="T30" fmla="*/ 313 w 313"/>
                  <a:gd name="T31" fmla="*/ 182 h 513"/>
                  <a:gd name="T32" fmla="*/ 304 w 313"/>
                  <a:gd name="T33" fmla="*/ 182 h 513"/>
                  <a:gd name="T34" fmla="*/ 157 w 313"/>
                  <a:gd name="T35" fmla="*/ 91 h 513"/>
                  <a:gd name="T36" fmla="*/ 9 w 313"/>
                  <a:gd name="T37" fmla="*/ 182 h 513"/>
                  <a:gd name="T38" fmla="*/ 0 w 313"/>
                  <a:gd name="T39" fmla="*/ 182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3" h="513">
                    <a:moveTo>
                      <a:pt x="161" y="429"/>
                    </a:moveTo>
                    <a:cubicBezTo>
                      <a:pt x="161" y="513"/>
                      <a:pt x="161" y="513"/>
                      <a:pt x="161" y="513"/>
                    </a:cubicBezTo>
                    <a:cubicBezTo>
                      <a:pt x="152" y="513"/>
                      <a:pt x="152" y="513"/>
                      <a:pt x="152" y="513"/>
                    </a:cubicBezTo>
                    <a:cubicBezTo>
                      <a:pt x="152" y="429"/>
                      <a:pt x="152" y="429"/>
                      <a:pt x="152" y="429"/>
                    </a:cubicBezTo>
                    <a:cubicBezTo>
                      <a:pt x="85" y="427"/>
                      <a:pt x="28" y="388"/>
                      <a:pt x="0" y="331"/>
                    </a:cubicBezTo>
                    <a:cubicBezTo>
                      <a:pt x="9" y="331"/>
                      <a:pt x="9" y="331"/>
                      <a:pt x="9" y="331"/>
                    </a:cubicBezTo>
                    <a:cubicBezTo>
                      <a:pt x="37" y="384"/>
                      <a:pt x="92" y="421"/>
                      <a:pt x="157" y="421"/>
                    </a:cubicBezTo>
                    <a:cubicBezTo>
                      <a:pt x="221" y="421"/>
                      <a:pt x="277" y="384"/>
                      <a:pt x="304" y="331"/>
                    </a:cubicBezTo>
                    <a:cubicBezTo>
                      <a:pt x="313" y="331"/>
                      <a:pt x="313" y="331"/>
                      <a:pt x="313" y="331"/>
                    </a:cubicBezTo>
                    <a:cubicBezTo>
                      <a:pt x="286" y="388"/>
                      <a:pt x="228" y="427"/>
                      <a:pt x="161" y="429"/>
                    </a:cubicBezTo>
                    <a:close/>
                    <a:moveTo>
                      <a:pt x="0" y="182"/>
                    </a:moveTo>
                    <a:cubicBezTo>
                      <a:pt x="28" y="125"/>
                      <a:pt x="85" y="85"/>
                      <a:pt x="152" y="83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161" y="83"/>
                      <a:pt x="161" y="83"/>
                      <a:pt x="161" y="83"/>
                    </a:cubicBezTo>
                    <a:cubicBezTo>
                      <a:pt x="228" y="85"/>
                      <a:pt x="286" y="125"/>
                      <a:pt x="313" y="182"/>
                    </a:cubicBezTo>
                    <a:cubicBezTo>
                      <a:pt x="304" y="182"/>
                      <a:pt x="304" y="182"/>
                      <a:pt x="304" y="182"/>
                    </a:cubicBezTo>
                    <a:cubicBezTo>
                      <a:pt x="277" y="128"/>
                      <a:pt x="221" y="91"/>
                      <a:pt x="157" y="91"/>
                    </a:cubicBezTo>
                    <a:cubicBezTo>
                      <a:pt x="92" y="91"/>
                      <a:pt x="37" y="128"/>
                      <a:pt x="9" y="182"/>
                    </a:cubicBezTo>
                    <a:lnTo>
                      <a:pt x="0" y="18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p>
                <a:pPr lvl="0" algn="l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endParaRPr lang="en-US" kern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sym typeface="+mn-ea"/>
                </a:endParaRPr>
              </a:p>
            </p:txBody>
          </p:sp>
          <p:sp>
            <p:nvSpPr>
              <p:cNvPr id="26" name="PA-椭圆 5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2966" y="4440"/>
                <a:ext cx="1849" cy="1842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27" name="PA-任意多边形 6"/>
              <p:cNvSpPr>
                <a:spLocks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2839" y="3644"/>
                <a:ext cx="2102" cy="3435"/>
              </a:xfrm>
              <a:custGeom>
                <a:avLst/>
                <a:gdLst>
                  <a:gd name="T0" fmla="*/ 161 w 313"/>
                  <a:gd name="T1" fmla="*/ 429 h 513"/>
                  <a:gd name="T2" fmla="*/ 161 w 313"/>
                  <a:gd name="T3" fmla="*/ 513 h 513"/>
                  <a:gd name="T4" fmla="*/ 152 w 313"/>
                  <a:gd name="T5" fmla="*/ 513 h 513"/>
                  <a:gd name="T6" fmla="*/ 152 w 313"/>
                  <a:gd name="T7" fmla="*/ 429 h 513"/>
                  <a:gd name="T8" fmla="*/ 0 w 313"/>
                  <a:gd name="T9" fmla="*/ 331 h 513"/>
                  <a:gd name="T10" fmla="*/ 9 w 313"/>
                  <a:gd name="T11" fmla="*/ 331 h 513"/>
                  <a:gd name="T12" fmla="*/ 157 w 313"/>
                  <a:gd name="T13" fmla="*/ 421 h 513"/>
                  <a:gd name="T14" fmla="*/ 304 w 313"/>
                  <a:gd name="T15" fmla="*/ 331 h 513"/>
                  <a:gd name="T16" fmla="*/ 313 w 313"/>
                  <a:gd name="T17" fmla="*/ 331 h 513"/>
                  <a:gd name="T18" fmla="*/ 161 w 313"/>
                  <a:gd name="T19" fmla="*/ 429 h 513"/>
                  <a:gd name="T20" fmla="*/ 0 w 313"/>
                  <a:gd name="T21" fmla="*/ 182 h 513"/>
                  <a:gd name="T22" fmla="*/ 152 w 313"/>
                  <a:gd name="T23" fmla="*/ 83 h 513"/>
                  <a:gd name="T24" fmla="*/ 152 w 313"/>
                  <a:gd name="T25" fmla="*/ 0 h 513"/>
                  <a:gd name="T26" fmla="*/ 161 w 313"/>
                  <a:gd name="T27" fmla="*/ 0 h 513"/>
                  <a:gd name="T28" fmla="*/ 161 w 313"/>
                  <a:gd name="T29" fmla="*/ 83 h 513"/>
                  <a:gd name="T30" fmla="*/ 313 w 313"/>
                  <a:gd name="T31" fmla="*/ 182 h 513"/>
                  <a:gd name="T32" fmla="*/ 304 w 313"/>
                  <a:gd name="T33" fmla="*/ 182 h 513"/>
                  <a:gd name="T34" fmla="*/ 157 w 313"/>
                  <a:gd name="T35" fmla="*/ 91 h 513"/>
                  <a:gd name="T36" fmla="*/ 9 w 313"/>
                  <a:gd name="T37" fmla="*/ 182 h 513"/>
                  <a:gd name="T38" fmla="*/ 0 w 313"/>
                  <a:gd name="T39" fmla="*/ 182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3" h="513">
                    <a:moveTo>
                      <a:pt x="161" y="429"/>
                    </a:moveTo>
                    <a:cubicBezTo>
                      <a:pt x="161" y="513"/>
                      <a:pt x="161" y="513"/>
                      <a:pt x="161" y="513"/>
                    </a:cubicBezTo>
                    <a:cubicBezTo>
                      <a:pt x="152" y="513"/>
                      <a:pt x="152" y="513"/>
                      <a:pt x="152" y="513"/>
                    </a:cubicBezTo>
                    <a:cubicBezTo>
                      <a:pt x="152" y="429"/>
                      <a:pt x="152" y="429"/>
                      <a:pt x="152" y="429"/>
                    </a:cubicBezTo>
                    <a:cubicBezTo>
                      <a:pt x="85" y="427"/>
                      <a:pt x="28" y="388"/>
                      <a:pt x="0" y="331"/>
                    </a:cubicBezTo>
                    <a:cubicBezTo>
                      <a:pt x="9" y="331"/>
                      <a:pt x="9" y="331"/>
                      <a:pt x="9" y="331"/>
                    </a:cubicBezTo>
                    <a:cubicBezTo>
                      <a:pt x="37" y="384"/>
                      <a:pt x="92" y="421"/>
                      <a:pt x="157" y="421"/>
                    </a:cubicBezTo>
                    <a:cubicBezTo>
                      <a:pt x="221" y="421"/>
                      <a:pt x="277" y="384"/>
                      <a:pt x="304" y="331"/>
                    </a:cubicBezTo>
                    <a:cubicBezTo>
                      <a:pt x="313" y="331"/>
                      <a:pt x="313" y="331"/>
                      <a:pt x="313" y="331"/>
                    </a:cubicBezTo>
                    <a:cubicBezTo>
                      <a:pt x="286" y="388"/>
                      <a:pt x="228" y="427"/>
                      <a:pt x="161" y="429"/>
                    </a:cubicBezTo>
                    <a:close/>
                    <a:moveTo>
                      <a:pt x="0" y="182"/>
                    </a:moveTo>
                    <a:cubicBezTo>
                      <a:pt x="28" y="125"/>
                      <a:pt x="85" y="85"/>
                      <a:pt x="152" y="83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161" y="83"/>
                      <a:pt x="161" y="83"/>
                      <a:pt x="161" y="83"/>
                    </a:cubicBezTo>
                    <a:cubicBezTo>
                      <a:pt x="228" y="85"/>
                      <a:pt x="286" y="125"/>
                      <a:pt x="313" y="182"/>
                    </a:cubicBezTo>
                    <a:cubicBezTo>
                      <a:pt x="304" y="182"/>
                      <a:pt x="304" y="182"/>
                      <a:pt x="304" y="182"/>
                    </a:cubicBezTo>
                    <a:cubicBezTo>
                      <a:pt x="277" y="128"/>
                      <a:pt x="221" y="91"/>
                      <a:pt x="157" y="91"/>
                    </a:cubicBezTo>
                    <a:cubicBezTo>
                      <a:pt x="92" y="91"/>
                      <a:pt x="37" y="128"/>
                      <a:pt x="9" y="182"/>
                    </a:cubicBezTo>
                    <a:lnTo>
                      <a:pt x="0" y="18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p>
                <a:pPr lvl="0" algn="l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endParaRPr lang="en-US" kern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sym typeface="+mn-ea"/>
                </a:endParaRPr>
              </a:p>
            </p:txBody>
          </p:sp>
          <p:sp>
            <p:nvSpPr>
              <p:cNvPr id="5" name="PA-五边形 6"/>
              <p:cNvSpPr/>
              <p:nvPr>
                <p:custDataLst>
                  <p:tags r:id="rId10"/>
                </p:custDataLst>
              </p:nvPr>
            </p:nvSpPr>
            <p:spPr>
              <a:xfrm>
                <a:off x="7729" y="5193"/>
                <a:ext cx="1163" cy="395"/>
              </a:xfrm>
              <a:prstGeom prst="homePlat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6" name="PA-五边形 6"/>
              <p:cNvSpPr/>
              <p:nvPr>
                <p:custDataLst>
                  <p:tags r:id="rId11"/>
                </p:custDataLst>
              </p:nvPr>
            </p:nvSpPr>
            <p:spPr>
              <a:xfrm>
                <a:off x="11425" y="5193"/>
                <a:ext cx="1163" cy="395"/>
              </a:xfrm>
              <a:prstGeom prst="homePlat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1" name="PA-五边形 6"/>
              <p:cNvSpPr/>
              <p:nvPr>
                <p:custDataLst>
                  <p:tags r:id="rId12"/>
                </p:custDataLst>
              </p:nvPr>
            </p:nvSpPr>
            <p:spPr>
              <a:xfrm>
                <a:off x="15113" y="5193"/>
                <a:ext cx="1163" cy="395"/>
              </a:xfrm>
              <a:prstGeom prst="homePlat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2" name="PA-椭圆 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525" y="4440"/>
                <a:ext cx="1849" cy="1842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3" name="PA-任意多边形 6"/>
              <p:cNvSpPr>
                <a:spLocks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398" y="3644"/>
                <a:ext cx="2102" cy="3435"/>
              </a:xfrm>
              <a:custGeom>
                <a:avLst/>
                <a:gdLst>
                  <a:gd name="T0" fmla="*/ 161 w 313"/>
                  <a:gd name="T1" fmla="*/ 429 h 513"/>
                  <a:gd name="T2" fmla="*/ 161 w 313"/>
                  <a:gd name="T3" fmla="*/ 513 h 513"/>
                  <a:gd name="T4" fmla="*/ 152 w 313"/>
                  <a:gd name="T5" fmla="*/ 513 h 513"/>
                  <a:gd name="T6" fmla="*/ 152 w 313"/>
                  <a:gd name="T7" fmla="*/ 429 h 513"/>
                  <a:gd name="T8" fmla="*/ 0 w 313"/>
                  <a:gd name="T9" fmla="*/ 331 h 513"/>
                  <a:gd name="T10" fmla="*/ 9 w 313"/>
                  <a:gd name="T11" fmla="*/ 331 h 513"/>
                  <a:gd name="T12" fmla="*/ 157 w 313"/>
                  <a:gd name="T13" fmla="*/ 421 h 513"/>
                  <a:gd name="T14" fmla="*/ 304 w 313"/>
                  <a:gd name="T15" fmla="*/ 331 h 513"/>
                  <a:gd name="T16" fmla="*/ 313 w 313"/>
                  <a:gd name="T17" fmla="*/ 331 h 513"/>
                  <a:gd name="T18" fmla="*/ 161 w 313"/>
                  <a:gd name="T19" fmla="*/ 429 h 513"/>
                  <a:gd name="T20" fmla="*/ 0 w 313"/>
                  <a:gd name="T21" fmla="*/ 182 h 513"/>
                  <a:gd name="T22" fmla="*/ 152 w 313"/>
                  <a:gd name="T23" fmla="*/ 83 h 513"/>
                  <a:gd name="T24" fmla="*/ 152 w 313"/>
                  <a:gd name="T25" fmla="*/ 0 h 513"/>
                  <a:gd name="T26" fmla="*/ 161 w 313"/>
                  <a:gd name="T27" fmla="*/ 0 h 513"/>
                  <a:gd name="T28" fmla="*/ 161 w 313"/>
                  <a:gd name="T29" fmla="*/ 83 h 513"/>
                  <a:gd name="T30" fmla="*/ 313 w 313"/>
                  <a:gd name="T31" fmla="*/ 182 h 513"/>
                  <a:gd name="T32" fmla="*/ 304 w 313"/>
                  <a:gd name="T33" fmla="*/ 182 h 513"/>
                  <a:gd name="T34" fmla="*/ 157 w 313"/>
                  <a:gd name="T35" fmla="*/ 91 h 513"/>
                  <a:gd name="T36" fmla="*/ 9 w 313"/>
                  <a:gd name="T37" fmla="*/ 182 h 513"/>
                  <a:gd name="T38" fmla="*/ 0 w 313"/>
                  <a:gd name="T39" fmla="*/ 182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3" h="513">
                    <a:moveTo>
                      <a:pt x="161" y="429"/>
                    </a:moveTo>
                    <a:cubicBezTo>
                      <a:pt x="161" y="513"/>
                      <a:pt x="161" y="513"/>
                      <a:pt x="161" y="513"/>
                    </a:cubicBezTo>
                    <a:cubicBezTo>
                      <a:pt x="152" y="513"/>
                      <a:pt x="152" y="513"/>
                      <a:pt x="152" y="513"/>
                    </a:cubicBezTo>
                    <a:cubicBezTo>
                      <a:pt x="152" y="429"/>
                      <a:pt x="152" y="429"/>
                      <a:pt x="152" y="429"/>
                    </a:cubicBezTo>
                    <a:cubicBezTo>
                      <a:pt x="85" y="427"/>
                      <a:pt x="28" y="388"/>
                      <a:pt x="0" y="331"/>
                    </a:cubicBezTo>
                    <a:cubicBezTo>
                      <a:pt x="9" y="331"/>
                      <a:pt x="9" y="331"/>
                      <a:pt x="9" y="331"/>
                    </a:cubicBezTo>
                    <a:cubicBezTo>
                      <a:pt x="37" y="384"/>
                      <a:pt x="92" y="421"/>
                      <a:pt x="157" y="421"/>
                    </a:cubicBezTo>
                    <a:cubicBezTo>
                      <a:pt x="221" y="421"/>
                      <a:pt x="277" y="384"/>
                      <a:pt x="304" y="331"/>
                    </a:cubicBezTo>
                    <a:cubicBezTo>
                      <a:pt x="313" y="331"/>
                      <a:pt x="313" y="331"/>
                      <a:pt x="313" y="331"/>
                    </a:cubicBezTo>
                    <a:cubicBezTo>
                      <a:pt x="286" y="388"/>
                      <a:pt x="228" y="427"/>
                      <a:pt x="161" y="429"/>
                    </a:cubicBezTo>
                    <a:close/>
                    <a:moveTo>
                      <a:pt x="0" y="182"/>
                    </a:moveTo>
                    <a:cubicBezTo>
                      <a:pt x="28" y="125"/>
                      <a:pt x="85" y="85"/>
                      <a:pt x="152" y="83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161" y="83"/>
                      <a:pt x="161" y="83"/>
                      <a:pt x="161" y="83"/>
                    </a:cubicBezTo>
                    <a:cubicBezTo>
                      <a:pt x="228" y="85"/>
                      <a:pt x="286" y="125"/>
                      <a:pt x="313" y="182"/>
                    </a:cubicBezTo>
                    <a:cubicBezTo>
                      <a:pt x="304" y="182"/>
                      <a:pt x="304" y="182"/>
                      <a:pt x="304" y="182"/>
                    </a:cubicBezTo>
                    <a:cubicBezTo>
                      <a:pt x="277" y="128"/>
                      <a:pt x="221" y="91"/>
                      <a:pt x="157" y="91"/>
                    </a:cubicBezTo>
                    <a:cubicBezTo>
                      <a:pt x="92" y="91"/>
                      <a:pt x="37" y="128"/>
                      <a:pt x="9" y="182"/>
                    </a:cubicBezTo>
                    <a:lnTo>
                      <a:pt x="0" y="18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p>
                <a:pPr lvl="0" algn="l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endParaRPr lang="en-US" kern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sym typeface="+mn-ea"/>
                </a:endParaRPr>
              </a:p>
            </p:txBody>
          </p:sp>
        </p:grpSp>
        <p:sp>
          <p:nvSpPr>
            <p:cNvPr id="85" name="Rectangle 113"/>
            <p:cNvSpPr/>
            <p:nvPr/>
          </p:nvSpPr>
          <p:spPr>
            <a:xfrm>
              <a:off x="1353" y="4754"/>
              <a:ext cx="164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 eaLnBrk="1" hangingPunct="1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文件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13"/>
            <p:cNvSpPr/>
            <p:nvPr/>
          </p:nvSpPr>
          <p:spPr>
            <a:xfrm>
              <a:off x="5145" y="4754"/>
              <a:ext cx="164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 eaLnBrk="1" hangingPunct="1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脚本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13"/>
            <p:cNvSpPr/>
            <p:nvPr/>
          </p:nvSpPr>
          <p:spPr>
            <a:xfrm>
              <a:off x="8829" y="4754"/>
              <a:ext cx="164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 eaLnBrk="1" hangingPunct="1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接口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113"/>
            <p:cNvSpPr/>
            <p:nvPr/>
          </p:nvSpPr>
          <p:spPr>
            <a:xfrm>
              <a:off x="12477" y="4754"/>
              <a:ext cx="164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 eaLnBrk="1" hangingPunct="1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音乐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113"/>
            <p:cNvSpPr/>
            <p:nvPr/>
          </p:nvSpPr>
          <p:spPr>
            <a:xfrm>
              <a:off x="15965" y="4754"/>
              <a:ext cx="164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 eaLnBrk="1" hangingPunct="1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图片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图片 6" descr="resource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5355" y="3071495"/>
            <a:ext cx="914400" cy="914400"/>
          </a:xfrm>
          <a:prstGeom prst="rect">
            <a:avLst/>
          </a:prstGeom>
        </p:spPr>
      </p:pic>
      <p:pic>
        <p:nvPicPr>
          <p:cNvPr id="8" name="图片 7" descr="resource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35595" y="3071495"/>
            <a:ext cx="914400" cy="914400"/>
          </a:xfrm>
          <a:prstGeom prst="rect">
            <a:avLst/>
          </a:prstGeom>
        </p:spPr>
      </p:pic>
      <p:pic>
        <p:nvPicPr>
          <p:cNvPr id="9" name="图片 8" descr="resource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50475" y="3071495"/>
            <a:ext cx="914400" cy="914400"/>
          </a:xfrm>
          <a:prstGeom prst="rect">
            <a:avLst/>
          </a:prstGeom>
        </p:spPr>
      </p:pic>
      <p:pic>
        <p:nvPicPr>
          <p:cNvPr id="10" name="图片 9" descr="resource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84855" y="3071495"/>
            <a:ext cx="914400" cy="914400"/>
          </a:xfrm>
          <a:prstGeom prst="rect">
            <a:avLst/>
          </a:prstGeom>
        </p:spPr>
      </p:pic>
      <p:pic>
        <p:nvPicPr>
          <p:cNvPr id="22" name="图片 21" descr="resource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619115" y="3071495"/>
            <a:ext cx="914400" cy="9144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27025" y="2376170"/>
            <a:ext cx="1522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资源列举：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35280" y="1233805"/>
            <a:ext cx="10088880" cy="90741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300"/>
              <a:t>URL</a:t>
            </a:r>
            <a:r>
              <a:rPr sz="2300"/>
              <a:t>也称为网址，比如我们输入的网址：</a:t>
            </a:r>
            <a:endParaRPr sz="230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URL</a:t>
            </a:r>
            <a:endParaRPr lang="en-US" altLang="zh-CN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" y="2025650"/>
            <a:ext cx="10496550" cy="1447165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1563370" y="3982085"/>
            <a:ext cx="9065895" cy="564515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sz="2400" b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www.example.com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b="1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8080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books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en-US" altLang="zh-CN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id=1000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</a:t>
            </a:r>
            <a:endParaRPr lang="en-US" altLang="zh-CN" sz="24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2142490" y="4788535"/>
            <a:ext cx="288290" cy="791845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rgbClr val="609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1795" y="5822315"/>
            <a:ext cx="1250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tx1"/>
                </a:solidFill>
              </a:rPr>
              <a:t>scheme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4359275" y="4788535"/>
            <a:ext cx="288290" cy="791845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solidFill>
              <a:srgbClr val="609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24325" y="5822315"/>
            <a:ext cx="758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</a:rPr>
              <a:t>host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38" name="下箭头 37"/>
          <p:cNvSpPr/>
          <p:nvPr/>
        </p:nvSpPr>
        <p:spPr>
          <a:xfrm>
            <a:off x="6200140" y="4788535"/>
            <a:ext cx="288290" cy="791845"/>
          </a:xfrm>
          <a:prstGeom prst="downArrow">
            <a:avLst/>
          </a:prstGeom>
          <a:solidFill>
            <a:schemeClr val="accent4">
              <a:lumMod val="50000"/>
            </a:schemeClr>
          </a:solidFill>
          <a:ln>
            <a:solidFill>
              <a:srgbClr val="609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989955" y="5822315"/>
            <a:ext cx="708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</a:rPr>
              <a:t>port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40" name="下箭头 39"/>
          <p:cNvSpPr/>
          <p:nvPr/>
        </p:nvSpPr>
        <p:spPr>
          <a:xfrm>
            <a:off x="7229475" y="4788535"/>
            <a:ext cx="288290" cy="791845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rgbClr val="609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985635" y="5822315"/>
            <a:ext cx="775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</a:rPr>
              <a:t>path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42" name="下箭头 41"/>
          <p:cNvSpPr/>
          <p:nvPr/>
        </p:nvSpPr>
        <p:spPr>
          <a:xfrm>
            <a:off x="8462010" y="4788535"/>
            <a:ext cx="288290" cy="791845"/>
          </a:xfrm>
          <a:prstGeom prst="downArrow">
            <a:avLst/>
          </a:prstGeom>
          <a:solidFill>
            <a:srgbClr val="7030A0"/>
          </a:solidFill>
          <a:ln>
            <a:solidFill>
              <a:srgbClr val="609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133715" y="5822315"/>
            <a:ext cx="945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</a:rPr>
              <a:t>query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44" name="下箭头 43"/>
          <p:cNvSpPr/>
          <p:nvPr/>
        </p:nvSpPr>
        <p:spPr>
          <a:xfrm>
            <a:off x="9755505" y="4788535"/>
            <a:ext cx="288290" cy="791845"/>
          </a:xfrm>
          <a:prstGeom prst="downArrow">
            <a:avLst/>
          </a:prstGeom>
          <a:solidFill>
            <a:srgbClr val="0198FF"/>
          </a:solidFill>
          <a:ln>
            <a:solidFill>
              <a:srgbClr val="609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9206865" y="5822315"/>
            <a:ext cx="1385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</a:rPr>
              <a:t>fragment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4" grpId="0"/>
      <p:bldP spid="33" grpId="1" animBg="1"/>
      <p:bldP spid="34" grpId="1"/>
      <p:bldP spid="36" grpId="0" animBg="1"/>
      <p:bldP spid="37" grpId="0"/>
      <p:bldP spid="36" grpId="1" animBg="1"/>
      <p:bldP spid="37" grpId="1"/>
      <p:bldP spid="38" grpId="0" animBg="1"/>
      <p:bldP spid="39" grpId="0"/>
      <p:bldP spid="38" grpId="1" animBg="1"/>
      <p:bldP spid="39" grpId="1"/>
      <p:bldP spid="40" grpId="0" animBg="1"/>
      <p:bldP spid="41" grpId="0"/>
      <p:bldP spid="40" grpId="1" animBg="1"/>
      <p:bldP spid="41" grpId="1"/>
      <p:bldP spid="43" grpId="0"/>
      <p:bldP spid="42" grpId="0" animBg="1"/>
      <p:bldP spid="43" grpId="1"/>
      <p:bldP spid="42" grpId="1" animBg="1"/>
      <p:bldP spid="44" grpId="0" animBg="1"/>
      <p:bldP spid="45" grpId="0"/>
      <p:bldP spid="44" grpId="1" animBg="1"/>
      <p:bldP spid="4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DNS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90295" y="3053080"/>
            <a:ext cx="1421765" cy="1421765"/>
          </a:xfrm>
          <a:prstGeom prst="rect">
            <a:avLst/>
          </a:prstGeom>
        </p:spPr>
      </p:pic>
      <p:pic>
        <p:nvPicPr>
          <p:cNvPr id="9" name="图片 8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2795" y="3196590"/>
            <a:ext cx="1278255" cy="127825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21310" y="1284605"/>
            <a:ext cx="10088880" cy="829945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DNS(Domain Name System)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域名解析系统</a:t>
            </a:r>
            <a:r>
              <a:rPr lang="en-US" altLang="zh-CN"/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DNS - </a:t>
            </a:r>
            <a:r>
              <a:t>工作原理</a:t>
            </a:r>
          </a:p>
        </p:txBody>
      </p:sp>
      <p:pic>
        <p:nvPicPr>
          <p:cNvPr id="8" name="图片 7" descr="resource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0025" y="4318635"/>
            <a:ext cx="1747520" cy="17475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03300" y="4474845"/>
            <a:ext cx="23177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>
                <a:solidFill>
                  <a:schemeClr val="tx1"/>
                </a:solidFill>
              </a:rPr>
              <a:t>用户访问网址</a:t>
            </a:r>
            <a:endParaRPr lang="zh-CN" altLang="en-US" sz="2400">
              <a:solidFill>
                <a:schemeClr val="tx1"/>
              </a:solidFill>
            </a:endParaRPr>
          </a:p>
          <a:p>
            <a:pPr algn="ctr"/>
            <a:r>
              <a:rPr lang="en-US" altLang="zh-CN" sz="2400">
                <a:solidFill>
                  <a:schemeClr val="tx1"/>
                </a:solidFill>
              </a:rPr>
              <a:t>www.baidu.com</a:t>
            </a:r>
            <a:endParaRPr lang="en-US" altLang="zh-CN" sz="2400">
              <a:solidFill>
                <a:schemeClr val="tx1"/>
              </a:solidFill>
            </a:endParaRPr>
          </a:p>
        </p:txBody>
      </p:sp>
      <p:pic>
        <p:nvPicPr>
          <p:cNvPr id="14" name="图片 13" descr="DNS服务器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8265" y="1971675"/>
            <a:ext cx="2618740" cy="2099945"/>
          </a:xfrm>
          <a:prstGeom prst="rect">
            <a:avLst/>
          </a:prstGeom>
          <a:noFill/>
        </p:spPr>
      </p:pic>
      <p:cxnSp>
        <p:nvCxnSpPr>
          <p:cNvPr id="15" name="直接箭头连接符 14"/>
          <p:cNvCxnSpPr/>
          <p:nvPr/>
        </p:nvCxnSpPr>
        <p:spPr>
          <a:xfrm flipV="1">
            <a:off x="3589020" y="2771775"/>
            <a:ext cx="5389245" cy="7912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3517265" y="2987040"/>
            <a:ext cx="5400040" cy="7918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589020" y="4708525"/>
            <a:ext cx="5560060" cy="5302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3517265" y="4904740"/>
            <a:ext cx="57600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21060000">
            <a:off x="3804920" y="2642235"/>
            <a:ext cx="46888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400">
                <a:solidFill>
                  <a:schemeClr val="tx1"/>
                </a:solidFill>
              </a:rPr>
              <a:t>www.baidu.com</a:t>
            </a:r>
            <a:r>
              <a:rPr lang="zh-CN" altLang="en-US" sz="2400">
                <a:solidFill>
                  <a:schemeClr val="tx1"/>
                </a:solidFill>
              </a:rPr>
              <a:t>在哪里</a:t>
            </a:r>
            <a:r>
              <a:rPr lang="en-US" altLang="zh-CN" sz="2400">
                <a:solidFill>
                  <a:schemeClr val="tx1"/>
                </a:solidFill>
              </a:rPr>
              <a:t>(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DNS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查询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 rot="21060000">
            <a:off x="4999355" y="3533775"/>
            <a:ext cx="23012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2400">
                <a:solidFill>
                  <a:schemeClr val="tx1"/>
                </a:solidFill>
              </a:rPr>
              <a:t>220.181.38.150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 rot="360000">
            <a:off x="4274185" y="4392295"/>
            <a:ext cx="424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2400">
                <a:solidFill>
                  <a:schemeClr val="tx1"/>
                </a:solidFill>
              </a:rPr>
              <a:t>http</a:t>
            </a:r>
            <a:r>
              <a:rPr lang="zh-CN" altLang="en-US" sz="2400">
                <a:solidFill>
                  <a:schemeClr val="tx1"/>
                </a:solidFill>
              </a:rPr>
              <a:t>请求</a:t>
            </a:r>
            <a:r>
              <a:rPr lang="en-US" altLang="zh-CN" sz="2400">
                <a:solidFill>
                  <a:schemeClr val="tx1"/>
                </a:solidFill>
              </a:rPr>
              <a:t>(</a:t>
            </a:r>
            <a:r>
              <a:rPr lang="zh-CN" altLang="en-US" sz="2400">
                <a:solidFill>
                  <a:schemeClr val="tx1"/>
                </a:solidFill>
              </a:rPr>
              <a:t>建立在</a:t>
            </a:r>
            <a:r>
              <a:rPr lang="en-US" altLang="zh-CN" sz="2400">
                <a:solidFill>
                  <a:schemeClr val="tx1"/>
                </a:solidFill>
              </a:rPr>
              <a:t>TCP</a:t>
            </a:r>
            <a:r>
              <a:rPr lang="zh-CN" altLang="en-US" sz="2400">
                <a:solidFill>
                  <a:schemeClr val="tx1"/>
                </a:solidFill>
              </a:rPr>
              <a:t>协议之上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 rot="420000">
            <a:off x="5396230" y="527431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</a:rPr>
              <a:t>内容</a:t>
            </a:r>
            <a:endParaRPr 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1" name="Rectangle 22"/>
          <p:cNvSpPr/>
          <p:nvPr/>
        </p:nvSpPr>
        <p:spPr>
          <a:xfrm>
            <a:off x="875030" y="5320665"/>
            <a:ext cx="6517005" cy="753745"/>
          </a:xfrm>
          <a:prstGeom prst="rect">
            <a:avLst/>
          </a:prstGeom>
          <a:solidFill>
            <a:srgbClr val="E71F3C">
              <a:alpha val="70195"/>
            </a:srgbClr>
          </a:solidFill>
          <a:ln w="0">
            <a:noFill/>
          </a:ln>
        </p:spPr>
        <p:txBody>
          <a:bodyPr/>
          <a:p>
            <a:pPr eaLnBrk="1" hangingPunct="1"/>
            <a:endParaRPr lang="en-US" altLang="zh-CN" dirty="0">
              <a:solidFill>
                <a:srgbClr val="000000"/>
              </a:solidFill>
              <a:latin typeface="Calibri" panose="020F0502020204030204" charset="0"/>
            </a:endParaRPr>
          </a:p>
        </p:txBody>
      </p:sp>
      <p:cxnSp>
        <p:nvCxnSpPr>
          <p:cNvPr id="118" name="Straight Connector 29"/>
          <p:cNvCxnSpPr>
            <a:endCxn id="119" idx="1"/>
          </p:cNvCxnSpPr>
          <p:nvPr/>
        </p:nvCxnSpPr>
        <p:spPr>
          <a:xfrm>
            <a:off x="5087620" y="2493010"/>
            <a:ext cx="799465" cy="66230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291580" cy="688975"/>
          </a:xfrm>
        </p:spPr>
        <p:txBody>
          <a:bodyPr/>
          <a:p>
            <a:r>
              <a:rPr lang="en-US" altLang="zh-CN"/>
              <a:t>DNS Query的分级缓存策略</a:t>
            </a:r>
            <a:endParaRPr lang="en-US" altLang="zh-CN"/>
          </a:p>
        </p:txBody>
      </p:sp>
      <p:sp>
        <p:nvSpPr>
          <p:cNvPr id="9222" name="矩形 7"/>
          <p:cNvSpPr/>
          <p:nvPr/>
        </p:nvSpPr>
        <p:spPr>
          <a:xfrm>
            <a:off x="1668780" y="5438775"/>
            <a:ext cx="57226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如果所有压力都在一台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服务器上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9532620" y="3103563"/>
            <a:ext cx="639763" cy="6524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9522460" y="1901508"/>
            <a:ext cx="498475" cy="509588"/>
          </a:xfrm>
          <a:prstGeom prst="ellipse">
            <a:avLst/>
          </a:prstGeom>
          <a:solidFill>
            <a:srgbClr val="0198FF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8154035" y="1747520"/>
            <a:ext cx="654050" cy="663575"/>
          </a:xfrm>
          <a:prstGeom prst="ellipse">
            <a:avLst/>
          </a:prstGeom>
          <a:solidFill>
            <a:srgbClr val="E94D4D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7082790" y="1209675"/>
            <a:ext cx="741045" cy="706755"/>
          </a:xfrm>
          <a:prstGeom prst="ellipse">
            <a:avLst/>
          </a:prstGeom>
          <a:solidFill>
            <a:srgbClr val="FCC72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5806123" y="1915795"/>
            <a:ext cx="501650" cy="5111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Oval 13"/>
          <p:cNvSpPr>
            <a:spLocks noChangeArrowheads="1"/>
          </p:cNvSpPr>
          <p:nvPr/>
        </p:nvSpPr>
        <p:spPr bwMode="auto">
          <a:xfrm>
            <a:off x="5861685" y="2815908"/>
            <a:ext cx="728663" cy="735013"/>
          </a:xfrm>
          <a:prstGeom prst="ellipse">
            <a:avLst/>
          </a:prstGeom>
          <a:solidFill>
            <a:srgbClr val="E94D4D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8" name="Oval 14"/>
          <p:cNvSpPr>
            <a:spLocks noChangeArrowheads="1"/>
          </p:cNvSpPr>
          <p:nvPr/>
        </p:nvSpPr>
        <p:spPr bwMode="auto">
          <a:xfrm>
            <a:off x="8281035" y="4465320"/>
            <a:ext cx="817245" cy="720090"/>
          </a:xfrm>
          <a:prstGeom prst="ellipse">
            <a:avLst/>
          </a:prstGeom>
          <a:solidFill>
            <a:srgbClr val="FCC72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9725660" y="4133533"/>
            <a:ext cx="747713" cy="763588"/>
          </a:xfrm>
          <a:prstGeom prst="ellipse">
            <a:avLst/>
          </a:prstGeom>
          <a:solidFill>
            <a:srgbClr val="E94D4D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Oval 16"/>
          <p:cNvSpPr>
            <a:spLocks noChangeArrowheads="1"/>
          </p:cNvSpPr>
          <p:nvPr/>
        </p:nvSpPr>
        <p:spPr bwMode="auto">
          <a:xfrm>
            <a:off x="6510973" y="3870008"/>
            <a:ext cx="503238" cy="509588"/>
          </a:xfrm>
          <a:prstGeom prst="ellipse">
            <a:avLst/>
          </a:prstGeom>
          <a:solidFill>
            <a:srgbClr val="FCC72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35" name="Straight Connector 31"/>
          <p:cNvCxnSpPr/>
          <p:nvPr/>
        </p:nvCxnSpPr>
        <p:spPr>
          <a:xfrm>
            <a:off x="7391400" y="1628775"/>
            <a:ext cx="720090" cy="1511935"/>
          </a:xfrm>
          <a:prstGeom prst="line">
            <a:avLst/>
          </a:prstGeom>
          <a:ln>
            <a:solidFill>
              <a:srgbClr val="ADB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4"/>
          <p:cNvCxnSpPr>
            <a:endCxn id="27" idx="6"/>
          </p:cNvCxnSpPr>
          <p:nvPr/>
        </p:nvCxnSpPr>
        <p:spPr>
          <a:xfrm flipH="1" flipV="1">
            <a:off x="6590665" y="3183890"/>
            <a:ext cx="1233170" cy="389255"/>
          </a:xfrm>
          <a:prstGeom prst="line">
            <a:avLst/>
          </a:prstGeom>
          <a:ln>
            <a:solidFill>
              <a:srgbClr val="ADB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0" idx="6"/>
          </p:cNvCxnSpPr>
          <p:nvPr/>
        </p:nvCxnSpPr>
        <p:spPr>
          <a:xfrm flipH="1">
            <a:off x="7014845" y="3644900"/>
            <a:ext cx="1096645" cy="480060"/>
          </a:xfrm>
          <a:prstGeom prst="line">
            <a:avLst/>
          </a:prstGeom>
          <a:ln>
            <a:solidFill>
              <a:srgbClr val="ADB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42"/>
          <p:cNvCxnSpPr>
            <a:endCxn id="13" idx="4"/>
          </p:cNvCxnSpPr>
          <p:nvPr/>
        </p:nvCxnSpPr>
        <p:spPr>
          <a:xfrm flipV="1">
            <a:off x="8328025" y="2411095"/>
            <a:ext cx="153035" cy="586105"/>
          </a:xfrm>
          <a:prstGeom prst="line">
            <a:avLst/>
          </a:prstGeom>
          <a:ln>
            <a:solidFill>
              <a:srgbClr val="ADB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4"/>
          <p:cNvCxnSpPr>
            <a:endCxn id="28" idx="0"/>
          </p:cNvCxnSpPr>
          <p:nvPr/>
        </p:nvCxnSpPr>
        <p:spPr>
          <a:xfrm>
            <a:off x="8328025" y="3716655"/>
            <a:ext cx="361950" cy="748665"/>
          </a:xfrm>
          <a:prstGeom prst="line">
            <a:avLst/>
          </a:prstGeom>
          <a:ln>
            <a:solidFill>
              <a:srgbClr val="ADB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54"/>
          <p:cNvCxnSpPr>
            <a:stCxn id="7" idx="6"/>
            <a:endCxn id="11" idx="2"/>
          </p:cNvCxnSpPr>
          <p:nvPr/>
        </p:nvCxnSpPr>
        <p:spPr>
          <a:xfrm>
            <a:off x="8693785" y="3357880"/>
            <a:ext cx="930275" cy="70485"/>
          </a:xfrm>
          <a:prstGeom prst="line">
            <a:avLst/>
          </a:prstGeom>
          <a:ln>
            <a:solidFill>
              <a:srgbClr val="ADB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58"/>
          <p:cNvCxnSpPr>
            <a:stCxn id="124" idx="2"/>
          </p:cNvCxnSpPr>
          <p:nvPr/>
        </p:nvCxnSpPr>
        <p:spPr>
          <a:xfrm flipH="1">
            <a:off x="8543925" y="2313940"/>
            <a:ext cx="1228090" cy="899160"/>
          </a:xfrm>
          <a:prstGeom prst="line">
            <a:avLst/>
          </a:prstGeom>
          <a:ln>
            <a:solidFill>
              <a:srgbClr val="ADB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4"/>
          <p:cNvCxnSpPr>
            <a:endCxn id="29" idx="1"/>
          </p:cNvCxnSpPr>
          <p:nvPr/>
        </p:nvCxnSpPr>
        <p:spPr>
          <a:xfrm>
            <a:off x="8533448" y="3718243"/>
            <a:ext cx="1301750" cy="527050"/>
          </a:xfrm>
          <a:prstGeom prst="line">
            <a:avLst/>
          </a:prstGeom>
          <a:ln>
            <a:solidFill>
              <a:srgbClr val="ADB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75"/>
          <p:cNvCxnSpPr/>
          <p:nvPr/>
        </p:nvCxnSpPr>
        <p:spPr>
          <a:xfrm flipH="1" flipV="1">
            <a:off x="6226175" y="2350770"/>
            <a:ext cx="1741805" cy="1005840"/>
          </a:xfrm>
          <a:prstGeom prst="line">
            <a:avLst/>
          </a:prstGeom>
          <a:ln>
            <a:solidFill>
              <a:srgbClr val="ADB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77"/>
          <p:cNvGrpSpPr/>
          <p:nvPr/>
        </p:nvGrpSpPr>
        <p:grpSpPr>
          <a:xfrm>
            <a:off x="9741048" y="3264251"/>
            <a:ext cx="286134" cy="291782"/>
            <a:chOff x="7160655" y="2178006"/>
            <a:chExt cx="379359" cy="386846"/>
          </a:xfrm>
          <a:solidFill>
            <a:schemeClr val="bg1"/>
          </a:solidFill>
        </p:grpSpPr>
        <p:sp>
          <p:nvSpPr>
            <p:cNvPr id="59" name="Freeform 36"/>
            <p:cNvSpPr>
              <a:spLocks noEditPoints="1"/>
            </p:cNvSpPr>
            <p:nvPr/>
          </p:nvSpPr>
          <p:spPr bwMode="auto">
            <a:xfrm>
              <a:off x="7277956" y="2178006"/>
              <a:ext cx="262058" cy="262058"/>
            </a:xfrm>
            <a:custGeom>
              <a:avLst/>
              <a:gdLst>
                <a:gd name="T0" fmla="*/ 65 w 79"/>
                <a:gd name="T1" fmla="*/ 14 h 79"/>
                <a:gd name="T2" fmla="*/ 14 w 79"/>
                <a:gd name="T3" fmla="*/ 14 h 79"/>
                <a:gd name="T4" fmla="*/ 11 w 79"/>
                <a:gd name="T5" fmla="*/ 63 h 79"/>
                <a:gd name="T6" fmla="*/ 11 w 79"/>
                <a:gd name="T7" fmla="*/ 63 h 79"/>
                <a:gd name="T8" fmla="*/ 17 w 79"/>
                <a:gd name="T9" fmla="*/ 68 h 79"/>
                <a:gd name="T10" fmla="*/ 64 w 79"/>
                <a:gd name="T11" fmla="*/ 65 h 79"/>
                <a:gd name="T12" fmla="*/ 65 w 79"/>
                <a:gd name="T13" fmla="*/ 14 h 79"/>
                <a:gd name="T14" fmla="*/ 58 w 79"/>
                <a:gd name="T15" fmla="*/ 59 h 79"/>
                <a:gd name="T16" fmla="*/ 20 w 79"/>
                <a:gd name="T17" fmla="*/ 59 h 79"/>
                <a:gd name="T18" fmla="*/ 20 w 79"/>
                <a:gd name="T19" fmla="*/ 21 h 79"/>
                <a:gd name="T20" fmla="*/ 58 w 79"/>
                <a:gd name="T21" fmla="*/ 21 h 79"/>
                <a:gd name="T22" fmla="*/ 58 w 79"/>
                <a:gd name="T23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79">
                  <a:moveTo>
                    <a:pt x="65" y="14"/>
                  </a:moveTo>
                  <a:cubicBezTo>
                    <a:pt x="51" y="0"/>
                    <a:pt x="28" y="0"/>
                    <a:pt x="14" y="14"/>
                  </a:cubicBezTo>
                  <a:cubicBezTo>
                    <a:pt x="0" y="28"/>
                    <a:pt x="0" y="49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4" y="66"/>
                    <a:pt x="15" y="67"/>
                    <a:pt x="17" y="68"/>
                  </a:cubicBezTo>
                  <a:cubicBezTo>
                    <a:pt x="31" y="79"/>
                    <a:pt x="51" y="78"/>
                    <a:pt x="64" y="65"/>
                  </a:cubicBezTo>
                  <a:cubicBezTo>
                    <a:pt x="78" y="51"/>
                    <a:pt x="79" y="29"/>
                    <a:pt x="65" y="14"/>
                  </a:cubicBezTo>
                  <a:close/>
                  <a:moveTo>
                    <a:pt x="58" y="59"/>
                  </a:moveTo>
                  <a:cubicBezTo>
                    <a:pt x="47" y="69"/>
                    <a:pt x="30" y="69"/>
                    <a:pt x="20" y="59"/>
                  </a:cubicBezTo>
                  <a:cubicBezTo>
                    <a:pt x="9" y="48"/>
                    <a:pt x="9" y="31"/>
                    <a:pt x="20" y="21"/>
                  </a:cubicBezTo>
                  <a:cubicBezTo>
                    <a:pt x="31" y="10"/>
                    <a:pt x="48" y="10"/>
                    <a:pt x="58" y="21"/>
                  </a:cubicBezTo>
                  <a:cubicBezTo>
                    <a:pt x="69" y="31"/>
                    <a:pt x="69" y="48"/>
                    <a:pt x="5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0" name="Freeform 37"/>
            <p:cNvSpPr/>
            <p:nvPr/>
          </p:nvSpPr>
          <p:spPr bwMode="auto">
            <a:xfrm>
              <a:off x="7160655" y="2400130"/>
              <a:ext cx="159730" cy="164722"/>
            </a:xfrm>
            <a:custGeom>
              <a:avLst/>
              <a:gdLst>
                <a:gd name="T0" fmla="*/ 0 w 64"/>
                <a:gd name="T1" fmla="*/ 52 h 66"/>
                <a:gd name="T2" fmla="*/ 12 w 64"/>
                <a:gd name="T3" fmla="*/ 66 h 66"/>
                <a:gd name="T4" fmla="*/ 64 w 64"/>
                <a:gd name="T5" fmla="*/ 8 h 66"/>
                <a:gd name="T6" fmla="*/ 55 w 64"/>
                <a:gd name="T7" fmla="*/ 0 h 66"/>
                <a:gd name="T8" fmla="*/ 0 w 64"/>
                <a:gd name="T9" fmla="*/ 5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6">
                  <a:moveTo>
                    <a:pt x="0" y="52"/>
                  </a:moveTo>
                  <a:lnTo>
                    <a:pt x="12" y="66"/>
                  </a:lnTo>
                  <a:lnTo>
                    <a:pt x="64" y="8"/>
                  </a:lnTo>
                  <a:lnTo>
                    <a:pt x="55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1" name="Freeform 38"/>
            <p:cNvSpPr/>
            <p:nvPr/>
          </p:nvSpPr>
          <p:spPr bwMode="auto">
            <a:xfrm>
              <a:off x="7412728" y="2265358"/>
              <a:ext cx="99831" cy="119797"/>
            </a:xfrm>
            <a:custGeom>
              <a:avLst/>
              <a:gdLst>
                <a:gd name="T0" fmla="*/ 16 w 30"/>
                <a:gd name="T1" fmla="*/ 0 h 36"/>
                <a:gd name="T2" fmla="*/ 0 w 30"/>
                <a:gd name="T3" fmla="*/ 34 h 36"/>
                <a:gd name="T4" fmla="*/ 6 w 30"/>
                <a:gd name="T5" fmla="*/ 36 h 36"/>
                <a:gd name="T6" fmla="*/ 16 w 30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6">
                  <a:moveTo>
                    <a:pt x="16" y="0"/>
                  </a:moveTo>
                  <a:cubicBezTo>
                    <a:pt x="20" y="26"/>
                    <a:pt x="0" y="34"/>
                    <a:pt x="0" y="34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0" y="21"/>
                    <a:pt x="16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82" name="Group 109"/>
          <p:cNvGrpSpPr/>
          <p:nvPr/>
        </p:nvGrpSpPr>
        <p:grpSpPr>
          <a:xfrm>
            <a:off x="6635408" y="4010795"/>
            <a:ext cx="322784" cy="281402"/>
            <a:chOff x="7540014" y="4306907"/>
            <a:chExt cx="389342" cy="339426"/>
          </a:xfrm>
          <a:solidFill>
            <a:schemeClr val="bg1"/>
          </a:solidFill>
        </p:grpSpPr>
        <p:sp>
          <p:nvSpPr>
            <p:cNvPr id="83" name="Freeform 110"/>
            <p:cNvSpPr/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4" name="Freeform 111"/>
            <p:cNvSpPr/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5" name="Freeform 112"/>
            <p:cNvSpPr/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6" name="Freeform 113"/>
            <p:cNvSpPr/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7" name="Freeform 114"/>
            <p:cNvSpPr/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8" name="Freeform 115"/>
            <p:cNvSpPr/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9" name="Freeform 116"/>
            <p:cNvSpPr/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0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1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2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3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98" name="Group 135"/>
          <p:cNvGrpSpPr/>
          <p:nvPr/>
        </p:nvGrpSpPr>
        <p:grpSpPr>
          <a:xfrm>
            <a:off x="5910588" y="2026135"/>
            <a:ext cx="292553" cy="290628"/>
            <a:chOff x="6853673" y="3715407"/>
            <a:chExt cx="379359" cy="376864"/>
          </a:xfrm>
          <a:solidFill>
            <a:schemeClr val="bg1"/>
          </a:solidFill>
        </p:grpSpPr>
        <p:sp>
          <p:nvSpPr>
            <p:cNvPr id="99" name="Freeform 150"/>
            <p:cNvSpPr>
              <a:spLocks noEditPoints="1"/>
            </p:cNvSpPr>
            <p:nvPr/>
          </p:nvSpPr>
          <p:spPr bwMode="auto">
            <a:xfrm>
              <a:off x="6853673" y="3715407"/>
              <a:ext cx="379359" cy="376864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8 h 114"/>
                <a:gd name="T12" fmla="*/ 6 w 114"/>
                <a:gd name="T13" fmla="*/ 57 h 114"/>
                <a:gd name="T14" fmla="*/ 57 w 114"/>
                <a:gd name="T15" fmla="*/ 6 h 114"/>
                <a:gd name="T16" fmla="*/ 108 w 114"/>
                <a:gd name="T17" fmla="*/ 57 h 114"/>
                <a:gd name="T18" fmla="*/ 57 w 114"/>
                <a:gd name="T1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0" name="Rectangle 151"/>
            <p:cNvSpPr>
              <a:spLocks noChangeArrowheads="1"/>
            </p:cNvSpPr>
            <p:nvPr/>
          </p:nvSpPr>
          <p:spPr bwMode="auto">
            <a:xfrm>
              <a:off x="6998429" y="3987447"/>
              <a:ext cx="22463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1" name="Rectangle 152"/>
            <p:cNvSpPr>
              <a:spLocks noChangeArrowheads="1"/>
            </p:cNvSpPr>
            <p:nvPr/>
          </p:nvSpPr>
          <p:spPr bwMode="auto">
            <a:xfrm>
              <a:off x="7033370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2" name="Rectangle 153"/>
            <p:cNvSpPr>
              <a:spLocks noChangeArrowheads="1"/>
            </p:cNvSpPr>
            <p:nvPr/>
          </p:nvSpPr>
          <p:spPr bwMode="auto">
            <a:xfrm>
              <a:off x="7068311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3" name="Freeform 154"/>
            <p:cNvSpPr/>
            <p:nvPr/>
          </p:nvSpPr>
          <p:spPr bwMode="auto">
            <a:xfrm>
              <a:off x="6970976" y="3822725"/>
              <a:ext cx="82362" cy="84857"/>
            </a:xfrm>
            <a:custGeom>
              <a:avLst/>
              <a:gdLst>
                <a:gd name="T0" fmla="*/ 19 w 25"/>
                <a:gd name="T1" fmla="*/ 22 h 25"/>
                <a:gd name="T2" fmla="*/ 22 w 25"/>
                <a:gd name="T3" fmla="*/ 25 h 25"/>
                <a:gd name="T4" fmla="*/ 25 w 25"/>
                <a:gd name="T5" fmla="*/ 22 h 25"/>
                <a:gd name="T6" fmla="*/ 22 w 25"/>
                <a:gd name="T7" fmla="*/ 19 h 25"/>
                <a:gd name="T8" fmla="*/ 21 w 25"/>
                <a:gd name="T9" fmla="*/ 19 h 25"/>
                <a:gd name="T10" fmla="*/ 0 w 25"/>
                <a:gd name="T11" fmla="*/ 0 h 25"/>
                <a:gd name="T12" fmla="*/ 19 w 25"/>
                <a:gd name="T13" fmla="*/ 22 h 25"/>
                <a:gd name="T14" fmla="*/ 19 w 25"/>
                <a:gd name="T1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4" name="Freeform 155"/>
            <p:cNvSpPr/>
            <p:nvPr/>
          </p:nvSpPr>
          <p:spPr bwMode="auto">
            <a:xfrm>
              <a:off x="6921060" y="3987447"/>
              <a:ext cx="22463" cy="19966"/>
            </a:xfrm>
            <a:custGeom>
              <a:avLst/>
              <a:gdLst>
                <a:gd name="T0" fmla="*/ 0 w 9"/>
                <a:gd name="T1" fmla="*/ 6 h 8"/>
                <a:gd name="T2" fmla="*/ 3 w 9"/>
                <a:gd name="T3" fmla="*/ 8 h 8"/>
                <a:gd name="T4" fmla="*/ 9 w 9"/>
                <a:gd name="T5" fmla="*/ 1 h 8"/>
                <a:gd name="T6" fmla="*/ 7 w 9"/>
                <a:gd name="T7" fmla="*/ 0 h 8"/>
                <a:gd name="T8" fmla="*/ 0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5" name="Freeform 156"/>
            <p:cNvSpPr/>
            <p:nvPr/>
          </p:nvSpPr>
          <p:spPr bwMode="auto">
            <a:xfrm>
              <a:off x="6901094" y="3942523"/>
              <a:ext cx="27454" cy="14975"/>
            </a:xfrm>
            <a:custGeom>
              <a:avLst/>
              <a:gdLst>
                <a:gd name="T0" fmla="*/ 9 w 11"/>
                <a:gd name="T1" fmla="*/ 0 h 6"/>
                <a:gd name="T2" fmla="*/ 0 w 11"/>
                <a:gd name="T3" fmla="*/ 3 h 6"/>
                <a:gd name="T4" fmla="*/ 1 w 11"/>
                <a:gd name="T5" fmla="*/ 6 h 6"/>
                <a:gd name="T6" fmla="*/ 11 w 11"/>
                <a:gd name="T7" fmla="*/ 3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6" name="Freeform 157"/>
            <p:cNvSpPr/>
            <p:nvPr/>
          </p:nvSpPr>
          <p:spPr bwMode="auto">
            <a:xfrm>
              <a:off x="6933538" y="3790281"/>
              <a:ext cx="19966" cy="22463"/>
            </a:xfrm>
            <a:custGeom>
              <a:avLst/>
              <a:gdLst>
                <a:gd name="T0" fmla="*/ 0 w 8"/>
                <a:gd name="T1" fmla="*/ 3 h 9"/>
                <a:gd name="T2" fmla="*/ 7 w 8"/>
                <a:gd name="T3" fmla="*/ 9 h 9"/>
                <a:gd name="T4" fmla="*/ 8 w 8"/>
                <a:gd name="T5" fmla="*/ 7 h 9"/>
                <a:gd name="T6" fmla="*/ 2 w 8"/>
                <a:gd name="T7" fmla="*/ 0 h 9"/>
                <a:gd name="T8" fmla="*/ 0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7" name="Freeform 158"/>
            <p:cNvSpPr/>
            <p:nvPr/>
          </p:nvSpPr>
          <p:spPr bwMode="auto">
            <a:xfrm>
              <a:off x="6903589" y="3840196"/>
              <a:ext cx="27454" cy="12480"/>
            </a:xfrm>
            <a:custGeom>
              <a:avLst/>
              <a:gdLst>
                <a:gd name="T0" fmla="*/ 11 w 11"/>
                <a:gd name="T1" fmla="*/ 3 h 5"/>
                <a:gd name="T2" fmla="*/ 2 w 11"/>
                <a:gd name="T3" fmla="*/ 0 h 5"/>
                <a:gd name="T4" fmla="*/ 0 w 11"/>
                <a:gd name="T5" fmla="*/ 3 h 5"/>
                <a:gd name="T6" fmla="*/ 10 w 11"/>
                <a:gd name="T7" fmla="*/ 5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8" name="Rectangle 159"/>
            <p:cNvSpPr>
              <a:spLocks noChangeArrowheads="1"/>
            </p:cNvSpPr>
            <p:nvPr/>
          </p:nvSpPr>
          <p:spPr bwMode="auto">
            <a:xfrm>
              <a:off x="7040858" y="3750348"/>
              <a:ext cx="7488" cy="2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9" name="Freeform 160"/>
            <p:cNvSpPr/>
            <p:nvPr/>
          </p:nvSpPr>
          <p:spPr bwMode="auto">
            <a:xfrm>
              <a:off x="6973471" y="3760331"/>
              <a:ext cx="17471" cy="22463"/>
            </a:xfrm>
            <a:custGeom>
              <a:avLst/>
              <a:gdLst>
                <a:gd name="T0" fmla="*/ 7 w 7"/>
                <a:gd name="T1" fmla="*/ 8 h 9"/>
                <a:gd name="T2" fmla="*/ 3 w 7"/>
                <a:gd name="T3" fmla="*/ 0 h 9"/>
                <a:gd name="T4" fmla="*/ 0 w 7"/>
                <a:gd name="T5" fmla="*/ 2 h 9"/>
                <a:gd name="T6" fmla="*/ 4 w 7"/>
                <a:gd name="T7" fmla="*/ 9 h 9"/>
                <a:gd name="T8" fmla="*/ 7 w 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0" name="Freeform 161"/>
            <p:cNvSpPr/>
            <p:nvPr/>
          </p:nvSpPr>
          <p:spPr bwMode="auto">
            <a:xfrm>
              <a:off x="7088277" y="3760331"/>
              <a:ext cx="12480" cy="27454"/>
            </a:xfrm>
            <a:custGeom>
              <a:avLst/>
              <a:gdLst>
                <a:gd name="T0" fmla="*/ 0 w 5"/>
                <a:gd name="T1" fmla="*/ 9 h 11"/>
                <a:gd name="T2" fmla="*/ 2 w 5"/>
                <a:gd name="T3" fmla="*/ 11 h 11"/>
                <a:gd name="T4" fmla="*/ 5 w 5"/>
                <a:gd name="T5" fmla="*/ 2 h 11"/>
                <a:gd name="T6" fmla="*/ 2 w 5"/>
                <a:gd name="T7" fmla="*/ 0 h 11"/>
                <a:gd name="T8" fmla="*/ 0 w 5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1" name="Freeform 162"/>
            <p:cNvSpPr/>
            <p:nvPr/>
          </p:nvSpPr>
          <p:spPr bwMode="auto">
            <a:xfrm>
              <a:off x="7130706" y="3987447"/>
              <a:ext cx="22463" cy="19966"/>
            </a:xfrm>
            <a:custGeom>
              <a:avLst/>
              <a:gdLst>
                <a:gd name="T0" fmla="*/ 0 w 9"/>
                <a:gd name="T1" fmla="*/ 1 h 8"/>
                <a:gd name="T2" fmla="*/ 8 w 9"/>
                <a:gd name="T3" fmla="*/ 8 h 8"/>
                <a:gd name="T4" fmla="*/ 9 w 9"/>
                <a:gd name="T5" fmla="*/ 6 h 8"/>
                <a:gd name="T6" fmla="*/ 3 w 9"/>
                <a:gd name="T7" fmla="*/ 0 h 8"/>
                <a:gd name="T8" fmla="*/ 0 w 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2" name="Freeform 163"/>
            <p:cNvSpPr/>
            <p:nvPr/>
          </p:nvSpPr>
          <p:spPr bwMode="auto">
            <a:xfrm>
              <a:off x="7158159" y="3942523"/>
              <a:ext cx="24958" cy="14975"/>
            </a:xfrm>
            <a:custGeom>
              <a:avLst/>
              <a:gdLst>
                <a:gd name="T0" fmla="*/ 0 w 10"/>
                <a:gd name="T1" fmla="*/ 3 h 6"/>
                <a:gd name="T2" fmla="*/ 9 w 10"/>
                <a:gd name="T3" fmla="*/ 6 h 6"/>
                <a:gd name="T4" fmla="*/ 10 w 10"/>
                <a:gd name="T5" fmla="*/ 3 h 6"/>
                <a:gd name="T6" fmla="*/ 1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3" name="Freeform 164"/>
            <p:cNvSpPr/>
            <p:nvPr/>
          </p:nvSpPr>
          <p:spPr bwMode="auto">
            <a:xfrm>
              <a:off x="7128209" y="3790281"/>
              <a:ext cx="22463" cy="22463"/>
            </a:xfrm>
            <a:custGeom>
              <a:avLst/>
              <a:gdLst>
                <a:gd name="T0" fmla="*/ 9 w 9"/>
                <a:gd name="T1" fmla="*/ 3 h 9"/>
                <a:gd name="T2" fmla="*/ 8 w 9"/>
                <a:gd name="T3" fmla="*/ 0 h 9"/>
                <a:gd name="T4" fmla="*/ 0 w 9"/>
                <a:gd name="T5" fmla="*/ 7 h 9"/>
                <a:gd name="T6" fmla="*/ 2 w 9"/>
                <a:gd name="T7" fmla="*/ 9 h 9"/>
                <a:gd name="T8" fmla="*/ 9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4" name="Freeform 165"/>
            <p:cNvSpPr/>
            <p:nvPr/>
          </p:nvSpPr>
          <p:spPr bwMode="auto">
            <a:xfrm>
              <a:off x="7153167" y="3840196"/>
              <a:ext cx="27454" cy="12480"/>
            </a:xfrm>
            <a:custGeom>
              <a:avLst/>
              <a:gdLst>
                <a:gd name="T0" fmla="*/ 10 w 11"/>
                <a:gd name="T1" fmla="*/ 0 h 5"/>
                <a:gd name="T2" fmla="*/ 0 w 11"/>
                <a:gd name="T3" fmla="*/ 3 h 5"/>
                <a:gd name="T4" fmla="*/ 2 w 11"/>
                <a:gd name="T5" fmla="*/ 5 h 5"/>
                <a:gd name="T6" fmla="*/ 11 w 11"/>
                <a:gd name="T7" fmla="*/ 3 h 5"/>
                <a:gd name="T8" fmla="*/ 10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5" name="Rectangle 166"/>
            <p:cNvSpPr>
              <a:spLocks noChangeArrowheads="1"/>
            </p:cNvSpPr>
            <p:nvPr/>
          </p:nvSpPr>
          <p:spPr bwMode="auto">
            <a:xfrm>
              <a:off x="6893606" y="3890112"/>
              <a:ext cx="24958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6" name="Rectangle 167"/>
            <p:cNvSpPr>
              <a:spLocks noChangeArrowheads="1"/>
            </p:cNvSpPr>
            <p:nvPr/>
          </p:nvSpPr>
          <p:spPr bwMode="auto">
            <a:xfrm>
              <a:off x="7170638" y="3892607"/>
              <a:ext cx="27454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pic>
        <p:nvPicPr>
          <p:cNvPr id="117" name="图片 116" descr="上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590" y="1106170"/>
            <a:ext cx="3727450" cy="2760980"/>
          </a:xfrm>
          <a:prstGeom prst="rect">
            <a:avLst/>
          </a:prstGeom>
        </p:spPr>
      </p:pic>
      <p:pic>
        <p:nvPicPr>
          <p:cNvPr id="119" name="图片 118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7085" y="2816225"/>
            <a:ext cx="677545" cy="677545"/>
          </a:xfrm>
          <a:prstGeom prst="rect">
            <a:avLst/>
          </a:prstGeom>
        </p:spPr>
      </p:pic>
      <p:pic>
        <p:nvPicPr>
          <p:cNvPr id="120" name="图片 119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9760" y="1837690"/>
            <a:ext cx="483235" cy="483235"/>
          </a:xfrm>
          <a:prstGeom prst="rect">
            <a:avLst/>
          </a:prstGeom>
        </p:spPr>
      </p:pic>
      <p:pic>
        <p:nvPicPr>
          <p:cNvPr id="121" name="图片 120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9800" y="4072890"/>
            <a:ext cx="535305" cy="565150"/>
          </a:xfrm>
          <a:prstGeom prst="rect">
            <a:avLst/>
          </a:prstGeom>
        </p:spPr>
      </p:pic>
      <p:pic>
        <p:nvPicPr>
          <p:cNvPr id="122" name="图片 121" descr="resource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32620" y="3106420"/>
            <a:ext cx="650240" cy="650240"/>
          </a:xfrm>
          <a:prstGeom prst="rect">
            <a:avLst/>
          </a:prstGeom>
        </p:spPr>
      </p:pic>
      <p:pic>
        <p:nvPicPr>
          <p:cNvPr id="123" name="图片 122" descr="DNS服务器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3320" y="2715260"/>
            <a:ext cx="1781810" cy="1430655"/>
          </a:xfrm>
          <a:prstGeom prst="rect">
            <a:avLst/>
          </a:prstGeom>
          <a:noFill/>
        </p:spPr>
      </p:pic>
      <p:pic>
        <p:nvPicPr>
          <p:cNvPr id="124" name="图片 1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5645" y="2019300"/>
            <a:ext cx="332740" cy="294640"/>
          </a:xfrm>
          <a:prstGeom prst="rect">
            <a:avLst/>
          </a:prstGeom>
        </p:spPr>
      </p:pic>
      <p:pic>
        <p:nvPicPr>
          <p:cNvPr id="125" name="图片 1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99780" y="4584065"/>
            <a:ext cx="579120" cy="482600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6620" y="1339850"/>
            <a:ext cx="446405" cy="407670"/>
          </a:xfrm>
          <a:prstGeom prst="rect">
            <a:avLst/>
          </a:prstGeom>
        </p:spPr>
      </p:pic>
      <p:cxnSp>
        <p:nvCxnSpPr>
          <p:cNvPr id="127" name="Straight Connector 29"/>
          <p:cNvCxnSpPr/>
          <p:nvPr/>
        </p:nvCxnSpPr>
        <p:spPr>
          <a:xfrm>
            <a:off x="4079875" y="2493010"/>
            <a:ext cx="100774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图片 128" descr="resour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1310" y="5055870"/>
            <a:ext cx="1188720" cy="1188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接箭头连接符 17"/>
          <p:cNvCxnSpPr/>
          <p:nvPr/>
        </p:nvCxnSpPr>
        <p:spPr>
          <a:xfrm>
            <a:off x="2711450" y="3068955"/>
            <a:ext cx="2448560" cy="0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291580" cy="688975"/>
          </a:xfrm>
        </p:spPr>
        <p:txBody>
          <a:bodyPr/>
          <a:p>
            <a:r>
              <a:rPr lang="en-US" altLang="zh-CN"/>
              <a:t>DNS Query的分级缓存策略</a:t>
            </a:r>
            <a:endParaRPr lang="en-US" altLang="zh-CN"/>
          </a:p>
        </p:txBody>
      </p:sp>
      <p:pic>
        <p:nvPicPr>
          <p:cNvPr id="9" name="图片 8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28700" y="2475865"/>
            <a:ext cx="1887220" cy="18872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88415" y="2765425"/>
            <a:ext cx="1407795" cy="814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5430" y="2715260"/>
            <a:ext cx="914400" cy="9144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13435" y="4292600"/>
            <a:ext cx="2317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400">
                <a:solidFill>
                  <a:schemeClr val="tx1"/>
                </a:solidFill>
              </a:rPr>
              <a:t>www.baidu.com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160010" y="2825750"/>
            <a:ext cx="2447925" cy="86423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60010" y="3027680"/>
            <a:ext cx="2378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本地服务商</a:t>
            </a:r>
            <a:endParaRPr lang="zh-CN" altLang="en-US" sz="2400"/>
          </a:p>
        </p:txBody>
      </p:sp>
      <p:sp>
        <p:nvSpPr>
          <p:cNvPr id="7" name="圆角矩形 6"/>
          <p:cNvSpPr/>
          <p:nvPr/>
        </p:nvSpPr>
        <p:spPr>
          <a:xfrm>
            <a:off x="8390255" y="1318260"/>
            <a:ext cx="2447925" cy="86423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24545" y="1520190"/>
            <a:ext cx="2378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根服务器</a:t>
            </a:r>
            <a:endParaRPr lang="en-US" altLang="zh-CN" sz="2400"/>
          </a:p>
        </p:txBody>
      </p:sp>
      <p:sp>
        <p:nvSpPr>
          <p:cNvPr id="11" name="圆角矩形 10"/>
          <p:cNvSpPr/>
          <p:nvPr/>
        </p:nvSpPr>
        <p:spPr>
          <a:xfrm>
            <a:off x="8424545" y="2715260"/>
            <a:ext cx="2447925" cy="86423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424545" y="2749550"/>
            <a:ext cx="23787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/>
              <a:t>.com</a:t>
            </a:r>
            <a:r>
              <a:rPr lang="zh-CN" altLang="en-US" sz="2400"/>
              <a:t>顶级域名服务器</a:t>
            </a:r>
            <a:endParaRPr lang="zh-CN" altLang="en-US" sz="2400"/>
          </a:p>
        </p:txBody>
      </p:sp>
      <p:sp>
        <p:nvSpPr>
          <p:cNvPr id="15" name="圆角矩形 14"/>
          <p:cNvSpPr/>
          <p:nvPr/>
        </p:nvSpPr>
        <p:spPr>
          <a:xfrm>
            <a:off x="8424545" y="4151630"/>
            <a:ext cx="2447925" cy="86423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528050" y="4353560"/>
            <a:ext cx="2378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/>
              <a:t>权威域名服务器</a:t>
            </a:r>
            <a:endParaRPr lang="zh-CN" sz="24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2783840" y="3356610"/>
            <a:ext cx="2303780" cy="0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83840" y="265874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DNS Query</a:t>
            </a:r>
            <a:endParaRPr lang="en-US" altLang="zh-CN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24568" y="3424555"/>
            <a:ext cx="470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IP</a:t>
            </a:r>
            <a:endParaRPr lang="en-US" altLang="zh-CN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6815455" y="1412875"/>
            <a:ext cx="1512570" cy="1367790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607935" y="3068955"/>
            <a:ext cx="863600" cy="0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5" idx="1"/>
          </p:cNvCxnSpPr>
          <p:nvPr/>
        </p:nvCxnSpPr>
        <p:spPr>
          <a:xfrm>
            <a:off x="6815455" y="3716655"/>
            <a:ext cx="1609090" cy="867410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7607935" y="3429000"/>
            <a:ext cx="791845" cy="0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7103745" y="1628775"/>
            <a:ext cx="1320800" cy="1151890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6511290" y="3716655"/>
            <a:ext cx="1888490" cy="1080135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841491" y="4363085"/>
            <a:ext cx="623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AA</a:t>
            </a:r>
            <a:endParaRPr lang="en-US" altLang="zh-CN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20" grpId="0"/>
      <p:bldP spid="20" grpId="1"/>
      <p:bldP spid="21" grpId="0"/>
      <p:bldP spid="21" grpId="1"/>
      <p:bldP spid="34" grpId="0"/>
      <p:bldP spid="3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291580" cy="688975"/>
          </a:xfrm>
        </p:spPr>
        <p:txBody>
          <a:bodyPr/>
          <a:p>
            <a:r>
              <a:rPr lang="en-US" altLang="zh-CN"/>
              <a:t>DNS Query的分级缓存策略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1310" y="1283970"/>
            <a:ext cx="111880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39750" indent="-53975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先查询浏览器的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本地缓存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通常在内存中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9750" indent="-53975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本地没缓存，查找操作系统的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hosts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文件，该文件在linux 中在 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/etc/hosts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里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9750" indent="-53975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上述步骤没有找到，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会查询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本地服务提供商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(ISP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9750" indent="-53975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ISP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没找到，请求指向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Root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根服务器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，返回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顶级域名服务器地址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9750" indent="-53975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浏览器发送请求给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顶级域名服务器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，返回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权威域名服务器地址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9750" indent="-53975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浏览器发送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Lookup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请求给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权威域名服务器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，找到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，返回给浏览器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DNS</a:t>
            </a:r>
            <a:r>
              <a:t>记录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941705" y="2715260"/>
            <a:ext cx="10088880" cy="1570355"/>
          </a:xfrm>
        </p:spPr>
        <p:txBody>
          <a:bodyPr/>
          <a:p>
            <a:pPr marL="0" indent="0">
              <a:buNone/>
            </a:pPr>
            <a:r>
              <a:rPr lang="zh-CN" altLang="en-US"/>
              <a:t>DNS的数据以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记录形式</a:t>
            </a:r>
            <a:r>
              <a:rPr lang="zh-CN" altLang="en-US"/>
              <a:t>存储，就叫DNS记录。DNS记录的种类非常多， 有30多种。每条DNS记录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描述了网址(URL)的一种关系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DNS</a:t>
            </a:r>
            <a:r>
              <a:t>概述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起</a:t>
            </a:r>
            <a:r>
              <a:t>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576580" y="3639820"/>
            <a:ext cx="11039475" cy="1428115"/>
          </a:xfrm>
          <a:prstGeom prst="roundRect">
            <a:avLst/>
          </a:prstGeom>
          <a:noFill/>
          <a:ln w="38100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19480" y="3075305"/>
            <a:ext cx="4679950" cy="92964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定义www.example.com的ip地址</a:t>
            </a:r>
            <a:endParaRPr lang="zh-CN" altLang="en-US" sz="240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21310" y="1244600"/>
            <a:ext cx="10088880" cy="901700"/>
          </a:xfrm>
        </p:spPr>
        <p:txBody>
          <a:bodyPr/>
          <a:p>
            <a:pPr marL="0" indent="0">
              <a:buNone/>
            </a:pPr>
            <a:r>
              <a:rPr lang="zh-CN" altLang="en-US"/>
              <a:t>功能：定义主机的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IP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地址</a:t>
            </a:r>
            <a:endParaRPr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A</a:t>
            </a:r>
            <a:r>
              <a:t>记录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76580" y="4123690"/>
            <a:ext cx="11040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www.example.com.   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  IN </a:t>
            </a:r>
            <a:r>
              <a:rPr lang="zh-CN" altLang="en-US" sz="2400"/>
              <a:t>    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zh-CN" altLang="en-US" sz="2400"/>
              <a:t>    139.18.28.5</a:t>
            </a:r>
            <a:r>
              <a:rPr lang="zh-CN" altLang="en-US"/>
              <a:t>; 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576580" y="3639820"/>
            <a:ext cx="11039475" cy="1428115"/>
          </a:xfrm>
          <a:prstGeom prst="roundRect">
            <a:avLst/>
          </a:prstGeom>
          <a:noFill/>
          <a:ln w="38100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19480" y="3075305"/>
            <a:ext cx="4679950" cy="92964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定义www.zhihu.com的ipv6地址</a:t>
            </a:r>
            <a:endParaRPr lang="zh-CN" altLang="en-US" sz="240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21310" y="1244600"/>
            <a:ext cx="10088880" cy="901700"/>
          </a:xfrm>
        </p:spPr>
        <p:txBody>
          <a:bodyPr/>
          <a:p>
            <a:pPr marL="0" indent="0">
              <a:buNone/>
            </a:pPr>
            <a:r>
              <a:rPr lang="zh-CN" altLang="en-US"/>
              <a:t>功能：定义主机的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IPv6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地址</a:t>
            </a:r>
            <a:endParaRPr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AAAA</a:t>
            </a:r>
            <a:r>
              <a:t>记录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75945" y="4184650"/>
            <a:ext cx="11040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1251625956.s2txipv6.cdntip.com. 103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 IN</a:t>
            </a:r>
            <a:r>
              <a:rPr lang="zh-CN" altLang="en-US" sz="2400"/>
              <a:t>  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AAAA</a:t>
            </a:r>
            <a:r>
              <a:rPr lang="zh-CN" altLang="en-US" sz="2400"/>
              <a:t>    240e:940:401:1:1a::</a:t>
            </a:r>
            <a:endParaRPr lang="zh-CN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576580" y="3639820"/>
            <a:ext cx="10817860" cy="2066290"/>
          </a:xfrm>
          <a:prstGeom prst="roundRect">
            <a:avLst/>
          </a:prstGeom>
          <a:noFill/>
          <a:ln w="38100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19480" y="3075305"/>
            <a:ext cx="4679950" cy="92964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定义www.example.com的别名</a:t>
            </a:r>
            <a:endParaRPr lang="zh-CN" altLang="en-US" sz="240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21310" y="1244600"/>
            <a:ext cx="10088880" cy="901700"/>
          </a:xfrm>
        </p:spPr>
        <p:txBody>
          <a:bodyPr/>
          <a:p>
            <a:pPr marL="0" indent="0">
              <a:buNone/>
            </a:pPr>
            <a:r>
              <a:rPr lang="zh-CN" altLang="en-US"/>
              <a:t>功能：</a:t>
            </a:r>
            <a:r>
              <a:t>定义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域名的别名</a:t>
            </a:r>
            <a:endParaRPr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9925050" cy="638810"/>
          </a:xfrm>
        </p:spPr>
        <p:txBody>
          <a:bodyPr/>
          <a:p>
            <a:r>
              <a:t>CNAME记录(Canonical Name Record)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75945" y="4174490"/>
            <a:ext cx="10818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www.example.com.    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IN     CNAME</a:t>
            </a:r>
            <a:r>
              <a:rPr lang="zh-CN" altLang="en-US" sz="2400"/>
              <a:t>   example.com.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575945" y="4634865"/>
            <a:ext cx="10817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    </a:t>
            </a:r>
            <a:r>
              <a:rPr lang="zh-CN" altLang="en-US" sz="2400"/>
              <a:t>a.example.com.         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IN     CNAME </a:t>
            </a:r>
            <a:r>
              <a:rPr lang="zh-CN" altLang="en-US" sz="2400"/>
              <a:t>  b.example.com.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05485" y="5095240"/>
            <a:ext cx="10688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400"/>
              <a:t>www.foo.com.           </a:t>
            </a:r>
            <a:r>
              <a:rPr sz="2400" b="1">
                <a:solidFill>
                  <a:schemeClr val="accent5">
                    <a:lumMod val="75000"/>
                  </a:schemeClr>
                </a:solidFill>
              </a:rPr>
              <a:t>IN     CNAME </a:t>
            </a:r>
            <a:r>
              <a:rPr sz="2400"/>
              <a:t>  example.com.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464185" y="2783205"/>
            <a:ext cx="10817860" cy="1072515"/>
          </a:xfrm>
          <a:prstGeom prst="roundRect">
            <a:avLst/>
          </a:prstGeom>
          <a:noFill/>
          <a:ln w="38100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21310" y="1244600"/>
            <a:ext cx="10088880" cy="901700"/>
          </a:xfrm>
        </p:spPr>
        <p:txBody>
          <a:bodyPr/>
          <a:p>
            <a:pPr marL="0" indent="0">
              <a:buNone/>
            </a:pPr>
            <a:r>
              <a:rPr lang="zh-CN" altLang="en-US"/>
              <a:t>功能：</a:t>
            </a:r>
            <a:r>
              <a:t>定义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邮件服务器</a:t>
            </a:r>
            <a:r>
              <a:t>所在的位置。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9925050" cy="638810"/>
          </a:xfrm>
        </p:spPr>
        <p:txBody>
          <a:bodyPr/>
          <a:p>
            <a:r>
              <a:t>MX记录(Mail exchanger record)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64515" y="3089275"/>
            <a:ext cx="10575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happy.example.com 作为邮件服务域名 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  IN MX </a:t>
            </a:r>
            <a:r>
              <a:rPr lang="zh-CN" altLang="en-US" sz="2400"/>
              <a:t> happy.example.com.</a:t>
            </a:r>
            <a:endParaRPr lang="zh-CN" altLang="en-US" sz="2400"/>
          </a:p>
        </p:txBody>
      </p:sp>
      <p:sp>
        <p:nvSpPr>
          <p:cNvPr id="6" name="圆角矩形 5"/>
          <p:cNvSpPr/>
          <p:nvPr/>
        </p:nvSpPr>
        <p:spPr>
          <a:xfrm>
            <a:off x="464185" y="4299585"/>
            <a:ext cx="10817860" cy="1072515"/>
          </a:xfrm>
          <a:prstGeom prst="roundRect">
            <a:avLst/>
          </a:prstGeom>
          <a:noFill/>
          <a:ln w="38100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3880" y="4605655"/>
            <a:ext cx="10575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A记录描述邮件服务器IP  happy.example.com.  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IN A</a:t>
            </a:r>
            <a:r>
              <a:rPr lang="zh-CN" altLang="en-US" sz="2400"/>
              <a:t>  123.123.123.123 </a:t>
            </a:r>
            <a:endParaRPr lang="zh-CN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21310" y="1244600"/>
            <a:ext cx="10088880" cy="901700"/>
          </a:xfrm>
        </p:spPr>
        <p:txBody>
          <a:bodyPr/>
          <a:p>
            <a:pPr marL="0" indent="0">
              <a:buNone/>
            </a:pPr>
            <a:r>
              <a:rPr lang="zh-CN" altLang="en-US"/>
              <a:t>功能：</a:t>
            </a:r>
            <a:r>
              <a:t>定义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DNS信息服务器</a:t>
            </a:r>
            <a:r>
              <a:t>所在的位置。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9925050" cy="638810"/>
          </a:xfrm>
        </p:spPr>
        <p:txBody>
          <a:bodyPr/>
          <a:p>
            <a:r>
              <a:t>NS记录(Name Server Record)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76580" y="3639820"/>
            <a:ext cx="10817860" cy="2066290"/>
          </a:xfrm>
          <a:prstGeom prst="roundRect">
            <a:avLst/>
          </a:prstGeom>
          <a:noFill/>
          <a:ln w="38100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19480" y="3075305"/>
            <a:ext cx="5755005" cy="92964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定义为zhihu.com提供dns信息的服务器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575945" y="4174490"/>
            <a:ext cx="10818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zhihu.com.              52908   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IN      NS </a:t>
            </a:r>
            <a:r>
              <a:rPr lang="zh-CN" altLang="en-US" sz="2400"/>
              <a:t>     ns4.dnsv5.com.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575945" y="4634865"/>
            <a:ext cx="10817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400"/>
              <a:t>zhihu.com.              52908   </a:t>
            </a:r>
            <a:r>
              <a:rPr sz="2400" b="1">
                <a:solidFill>
                  <a:schemeClr val="accent5">
                    <a:lumMod val="75000"/>
                  </a:schemeClr>
                </a:solidFill>
              </a:rPr>
              <a:t>IN      NS </a:t>
            </a:r>
            <a:r>
              <a:rPr sz="2400"/>
              <a:t>     ns3.dnsv5.com. 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21310" y="1244600"/>
            <a:ext cx="10088880" cy="901700"/>
          </a:xfrm>
        </p:spPr>
        <p:txBody>
          <a:bodyPr/>
          <a:p>
            <a:pPr marL="0" indent="0">
              <a:buNone/>
            </a:pPr>
            <a:r>
              <a:rPr lang="zh-CN" altLang="en-US"/>
              <a:t>功能：</a:t>
            </a:r>
            <a:r>
              <a:t>定义在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多个ns服务器</a:t>
            </a:r>
            <a:r>
              <a:t>中哪个是主服务器</a:t>
            </a:r>
            <a:r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9925050" cy="638810"/>
          </a:xfrm>
        </p:spPr>
        <p:txBody>
          <a:bodyPr/>
          <a:p>
            <a:r>
              <a:t>SOA记录（Start of Authority Record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76580" y="3639820"/>
            <a:ext cx="10817860" cy="2066290"/>
          </a:xfrm>
          <a:prstGeom prst="roundRect">
            <a:avLst/>
          </a:prstGeom>
          <a:noFill/>
          <a:ln w="38100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8980" y="4073525"/>
            <a:ext cx="10513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ns3.dnsv5.com. 是主服务器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      SOA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ns3.dnsv5.com. enterprise3dnsadmin.dnspod.com. 1594718785 3600 180 1209600 180 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21310" y="1244600"/>
            <a:ext cx="10088880" cy="901700"/>
          </a:xfrm>
        </p:spPr>
        <p:txBody>
          <a:bodyPr/>
          <a:p>
            <a:pPr marL="0" indent="0">
              <a:buNone/>
            </a:pPr>
            <a:r>
              <a:rPr lang="zh-CN" altLang="en-US"/>
              <a:t>功能：</a:t>
            </a:r>
            <a:r>
              <a:t>提供一个文本信息。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9925050" cy="638810"/>
          </a:xfrm>
        </p:spPr>
        <p:txBody>
          <a:bodyPr/>
          <a:p>
            <a:r>
              <a:t>TXT记录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34340" y="2447925"/>
            <a:ext cx="10817860" cy="1072515"/>
          </a:xfrm>
          <a:prstGeom prst="roundRect">
            <a:avLst/>
          </a:prstGeom>
          <a:noFill/>
          <a:ln w="38100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34035" y="2569210"/>
            <a:ext cx="10575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zhihu.com.              600     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IN      TXT</a:t>
            </a:r>
            <a:r>
              <a:rPr lang="zh-CN" altLang="en-US" sz="2400"/>
              <a:t>     "google-site-verification=q42VyLbU7bjRv5xb2279AX9jJ3Vuxp-e4XG_f1EQRGk"</a:t>
            </a:r>
            <a:endParaRPr lang="zh-CN" altLang="en-US" sz="2400"/>
          </a:p>
        </p:txBody>
      </p:sp>
      <p:sp>
        <p:nvSpPr>
          <p:cNvPr id="8" name="圆角矩形 7"/>
          <p:cNvSpPr/>
          <p:nvPr/>
        </p:nvSpPr>
        <p:spPr>
          <a:xfrm>
            <a:off x="434340" y="3710940"/>
            <a:ext cx="10817860" cy="1072515"/>
          </a:xfrm>
          <a:prstGeom prst="roundRect">
            <a:avLst/>
          </a:prstGeom>
          <a:noFill/>
          <a:ln w="38100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33400" y="3832225"/>
            <a:ext cx="105759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zhihu.com.              </a:t>
            </a:r>
            <a:r>
              <a:rPr lang="zh-CN" altLang="en-US" sz="2400">
                <a:solidFill>
                  <a:schemeClr val="tx1"/>
                </a:solidFill>
              </a:rPr>
              <a:t>600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     IN      TXT     </a:t>
            </a:r>
            <a:r>
              <a:rPr lang="zh-CN" altLang="en-US" sz="2400"/>
              <a:t>"m5g7qjk31l5d1hkq6m3zvcf6lg2f0h16" </a:t>
            </a:r>
            <a:endParaRPr lang="zh-CN" altLang="en-US" sz="2400"/>
          </a:p>
        </p:txBody>
      </p:sp>
      <p:sp>
        <p:nvSpPr>
          <p:cNvPr id="14" name="圆角矩形 13"/>
          <p:cNvSpPr/>
          <p:nvPr/>
        </p:nvSpPr>
        <p:spPr>
          <a:xfrm>
            <a:off x="412115" y="4973955"/>
            <a:ext cx="10817860" cy="1072515"/>
          </a:xfrm>
          <a:prstGeom prst="roundRect">
            <a:avLst/>
          </a:prstGeom>
          <a:noFill/>
          <a:ln w="38100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1175" y="5095240"/>
            <a:ext cx="105759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zhihu.com.              600     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IN      TXT</a:t>
            </a:r>
            <a:r>
              <a:rPr lang="zh-CN" altLang="en-US" sz="2400"/>
              <a:t>     "v=spf1 include:_spf.google.com include:cust-spf.edmsphere.com -all" </a:t>
            </a:r>
            <a:endParaRPr lang="zh-CN" altLang="en-US" sz="2400"/>
          </a:p>
        </p:txBody>
      </p:sp>
      <p:sp>
        <p:nvSpPr>
          <p:cNvPr id="17" name="圆角矩形 16"/>
          <p:cNvSpPr/>
          <p:nvPr/>
        </p:nvSpPr>
        <p:spPr>
          <a:xfrm>
            <a:off x="6867525" y="1685925"/>
            <a:ext cx="4384675" cy="62547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ym typeface="+mn-ea"/>
              </a:rPr>
              <a:t>zhihu.com提供的文本信息</a:t>
            </a:r>
            <a:endParaRPr lang="zh-CN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内容分发网络</a:t>
            </a:r>
            <a:r>
              <a:rPr lang="en-US" altLang="zh-CN"/>
              <a:t>(CDN)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21310" y="1254760"/>
            <a:ext cx="11386820" cy="9017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t>CDN</a:t>
            </a:r>
            <a:r>
              <a:rPr lang="en-US" altLang="zh-CN"/>
              <a:t>(</a:t>
            </a:r>
            <a:r>
              <a:t>Content Delivery Network</a:t>
            </a:r>
            <a:r>
              <a:rPr lang="en-US" altLang="zh-CN"/>
              <a:t>):将请求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分散</a:t>
            </a:r>
            <a:r>
              <a:rPr lang="en-US" altLang="zh-CN"/>
              <a:t>到全世界各地</a:t>
            </a:r>
            <a:r>
              <a:t>，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分发流量，加快访问速度。</a:t>
            </a:r>
            <a:endParaRPr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9925050" cy="638810"/>
          </a:xfrm>
        </p:spPr>
        <p:txBody>
          <a:bodyPr/>
          <a:p>
            <a:r>
              <a:t>内容分发网络(CDN)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1475" y="2535555"/>
            <a:ext cx="8909685" cy="382206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402590" y="1293495"/>
            <a:ext cx="11386820" cy="1115695"/>
          </a:xfrm>
        </p:spPr>
        <p:txBody>
          <a:bodyPr>
            <a:normAutofit/>
          </a:bodyPr>
          <a:p>
            <a:pPr marL="0" indent="0">
              <a:buNone/>
            </a:pPr>
            <a:r>
              <a:t>CDN上无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法部署业务逻辑</a:t>
            </a:r>
            <a:r>
              <a:t>，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更新慢</a:t>
            </a:r>
            <a:r>
              <a:t>，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无法保证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一致性</a:t>
            </a:r>
            <a:r>
              <a:t>，比较适合纯的静态资源，比如图片、视频、脚本文件、样式文件等。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9925050" cy="638810"/>
          </a:xfrm>
        </p:spPr>
        <p:txBody>
          <a:bodyPr/>
          <a:p>
            <a:r>
              <a:t>内容分发网络(CDN)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7090" y="2530475"/>
            <a:ext cx="7480935" cy="38919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占位符 6" descr="1602483521(1)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800215" y="1531620"/>
            <a:ext cx="5060315" cy="379349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548005" indent="-548005"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1990年伯纳斯.李，发明了</a:t>
            </a:r>
            <a:r>
              <a:rPr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万维网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(WWW)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，写了第一个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Web Server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8005" indent="-548005"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：浏览器和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Web Server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之间通信的协议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起源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总结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HTTP</a:t>
            </a:r>
            <a:r>
              <a:t>协议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half" idx="13"/>
          </p:nvPr>
        </p:nvSpPr>
        <p:spPr>
          <a:xfrm>
            <a:off x="321310" y="1308100"/>
            <a:ext cx="11244580" cy="1585595"/>
          </a:xfrm>
        </p:spPr>
        <p:txBody>
          <a:bodyPr>
            <a:noAutofit/>
          </a:bodyPr>
          <a:p>
            <a:pPr marL="551815" indent="-551815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HTTP协议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Hyper Text Transfer Protocol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):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应用层协议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51815" indent="-551815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目标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是处理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客户端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服务端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之间的通信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HTTP</a:t>
            </a:r>
            <a:r>
              <a:t>协议</a:t>
            </a:r>
          </a:p>
        </p:txBody>
      </p:sp>
      <p:pic>
        <p:nvPicPr>
          <p:cNvPr id="14" name="图片 13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5370" y="3418205"/>
            <a:ext cx="2121535" cy="2121535"/>
          </a:xfrm>
          <a:prstGeom prst="rect">
            <a:avLst/>
          </a:prstGeom>
        </p:spPr>
      </p:pic>
      <p:pic>
        <p:nvPicPr>
          <p:cNvPr id="15" name="图片 14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4450" y="3418205"/>
            <a:ext cx="2162810" cy="216281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567815" y="566610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客户端</a:t>
            </a:r>
            <a:endParaRPr lang="zh-CN" altLang="en-US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467215" y="573214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服务端</a:t>
            </a:r>
            <a:endParaRPr lang="zh-CN" altLang="en-US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81320" y="5732145"/>
            <a:ext cx="1588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协议</a:t>
            </a:r>
            <a:endParaRPr lang="zh-CN" altLang="en-US" sz="240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1" name="直接箭头连接符 20"/>
          <p:cNvCxnSpPr>
            <a:stCxn id="14" idx="3"/>
            <a:endCxn id="15" idx="1"/>
          </p:cNvCxnSpPr>
          <p:nvPr/>
        </p:nvCxnSpPr>
        <p:spPr>
          <a:xfrm>
            <a:off x="3176905" y="4479290"/>
            <a:ext cx="5757545" cy="2032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resource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8255" y="3429000"/>
            <a:ext cx="2152015" cy="2152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  <p:bldP spid="16" grpId="1"/>
      <p:bldP spid="17" grpId="1"/>
      <p:bldP spid="2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占位符 5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Web</a:t>
            </a:r>
            <a:r>
              <a:t>应用</a:t>
            </a:r>
          </a:p>
        </p:txBody>
      </p:sp>
      <p:sp>
        <p:nvSpPr>
          <p:cNvPr id="26" name="稻壳儿_刀客儿出品_4"/>
          <p:cNvSpPr/>
          <p:nvPr/>
        </p:nvSpPr>
        <p:spPr>
          <a:xfrm>
            <a:off x="4417895" y="2168158"/>
            <a:ext cx="3641725" cy="769620"/>
          </a:xfrm>
          <a:prstGeom prst="rect">
            <a:avLst/>
          </a:prstGeom>
          <a:noFill/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Web</a:t>
            </a:r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应用载体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8" name="稻壳儿_刀客儿出品_5"/>
          <p:cNvSpPr/>
          <p:nvPr/>
        </p:nvSpPr>
        <p:spPr>
          <a:xfrm>
            <a:off x="4593590" y="3136900"/>
            <a:ext cx="3289935" cy="7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pic>
        <p:nvPicPr>
          <p:cNvPr id="44" name="图片 43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6640" y="4140200"/>
            <a:ext cx="1716405" cy="169100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365885" y="597090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小程序</a:t>
            </a:r>
            <a:endParaRPr lang="zh-CN" altLang="en-US" sz="24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5" y="4140200"/>
            <a:ext cx="1801495" cy="1691005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4053205" y="583120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公众号</a:t>
            </a:r>
            <a:endParaRPr lang="zh-CN" altLang="en-US" sz="24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8" name="图片 47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1490" y="4342765"/>
            <a:ext cx="1339215" cy="128524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6440" y="4209415"/>
            <a:ext cx="1372235" cy="1418590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6962140" y="583120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公众号</a:t>
            </a:r>
            <a:endParaRPr lang="zh-CN" altLang="en-US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586595" y="583120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桌面应用</a:t>
            </a:r>
            <a:endParaRPr lang="zh-CN" altLang="en-US" sz="2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7" grpId="0"/>
      <p:bldP spid="47" grpId="1"/>
      <p:bldP spid="50" grpId="0"/>
      <p:bldP spid="50" grpId="1"/>
      <p:bldP spid="51" grpId="0"/>
      <p:bldP spid="5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请求</a:t>
            </a:r>
            <a:r>
              <a:rPr lang="en-US" altLang="zh-CN"/>
              <a:t>/</a:t>
            </a:r>
            <a:r>
              <a:t>返回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35280" y="1233805"/>
            <a:ext cx="10088880" cy="907415"/>
          </a:xfrm>
        </p:spPr>
        <p:txBody>
          <a:bodyPr>
            <a:noAutofit/>
          </a:bodyPr>
          <a:p>
            <a:pPr marL="0" indent="0">
              <a:buNone/>
            </a:pPr>
            <a:r>
              <a:rPr sz="2300"/>
              <a:t>一次请求，分成头(Header)和体(Body)。 下面是一个请求头+消息体的示例：</a:t>
            </a:r>
            <a:endParaRPr sz="230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请求（Request）</a:t>
            </a:r>
            <a:endParaRPr lang="en-US" altLang="zh-CN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9680" y="2566670"/>
            <a:ext cx="4612005" cy="2756535"/>
          </a:xfrm>
          <a:prstGeom prst="rect">
            <a:avLst/>
          </a:prstGeom>
        </p:spPr>
      </p:pic>
      <p:sp>
        <p:nvSpPr>
          <p:cNvPr id="32" name="右大括号 31"/>
          <p:cNvSpPr/>
          <p:nvPr/>
        </p:nvSpPr>
        <p:spPr>
          <a:xfrm>
            <a:off x="8482965" y="4048125"/>
            <a:ext cx="503555" cy="79184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220200" y="421386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空行</a:t>
            </a:r>
            <a:endParaRPr lang="zh-CN" altLang="en-US" sz="2400"/>
          </a:p>
        </p:txBody>
      </p:sp>
      <p:cxnSp>
        <p:nvCxnSpPr>
          <p:cNvPr id="34" name="直接连接符 33"/>
          <p:cNvCxnSpPr/>
          <p:nvPr/>
        </p:nvCxnSpPr>
        <p:spPr>
          <a:xfrm>
            <a:off x="3935730" y="3933190"/>
            <a:ext cx="93599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017270" y="421386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请求的网站</a:t>
            </a:r>
            <a:endParaRPr lang="zh-CN" altLang="en-US" sz="2400"/>
          </a:p>
        </p:txBody>
      </p:sp>
      <p:cxnSp>
        <p:nvCxnSpPr>
          <p:cNvPr id="36" name="直接连接符 35"/>
          <p:cNvCxnSpPr/>
          <p:nvPr/>
        </p:nvCxnSpPr>
        <p:spPr>
          <a:xfrm>
            <a:off x="5312410" y="3933190"/>
            <a:ext cx="2943225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8255635" y="3068955"/>
            <a:ext cx="1224280" cy="86423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9665970" y="2724150"/>
            <a:ext cx="1802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网址（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2927985" y="3933190"/>
            <a:ext cx="1007745" cy="35941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2" grpId="1" animBg="1"/>
      <p:bldP spid="33" grpId="1"/>
      <p:bldP spid="38" grpId="0"/>
      <p:bldP spid="38" grpId="1"/>
      <p:bldP spid="35" grpId="0"/>
      <p:bldP spid="3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35280" y="1233805"/>
            <a:ext cx="10088880" cy="907415"/>
          </a:xfrm>
        </p:spPr>
        <p:txBody>
          <a:bodyPr>
            <a:noAutofit/>
          </a:bodyPr>
          <a:p>
            <a:pPr marL="0" indent="0">
              <a:buNone/>
            </a:pPr>
            <a:r>
              <a:rPr sz="2300"/>
              <a:t>一次返回，也同样分(Header)和体(Body)。 下面是一个返回头+消息体的示例：</a:t>
            </a:r>
            <a:endParaRPr sz="230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返回(Response）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4185" y="2683510"/>
            <a:ext cx="4532630" cy="262763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5765800" y="3594100"/>
            <a:ext cx="1728470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7494270" y="3130550"/>
            <a:ext cx="921385" cy="46355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555355" y="2588260"/>
            <a:ext cx="2952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：状态码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OK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：状态码的描述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7703185" y="3703320"/>
            <a:ext cx="503555" cy="79184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440420" y="386905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空行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10" grpId="0"/>
      <p:bldP spid="9" grpId="1" animBg="1"/>
      <p:bldP spid="10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0.xml><?xml version="1.0" encoding="utf-8"?>
<p:tagLst xmlns:p="http://schemas.openxmlformats.org/presentationml/2006/main">
  <p:tag name="PA" val="v5.2.2"/>
</p:tagLst>
</file>

<file path=ppt/tags/tag51.xml><?xml version="1.0" encoding="utf-8"?>
<p:tagLst xmlns:p="http://schemas.openxmlformats.org/presentationml/2006/main">
  <p:tag name="PA" val="v5.2.2"/>
</p:tagLst>
</file>

<file path=ppt/tags/tag52.xml><?xml version="1.0" encoding="utf-8"?>
<p:tagLst xmlns:p="http://schemas.openxmlformats.org/presentationml/2006/main">
  <p:tag name="PA" val="v5.2.2"/>
</p:tagLst>
</file>

<file path=ppt/tags/tag53.xml><?xml version="1.0" encoding="utf-8"?>
<p:tagLst xmlns:p="http://schemas.openxmlformats.org/presentationml/2006/main">
  <p:tag name="PA" val="v5.2.2"/>
</p:tagLst>
</file>

<file path=ppt/tags/tag54.xml><?xml version="1.0" encoding="utf-8"?>
<p:tagLst xmlns:p="http://schemas.openxmlformats.org/presentationml/2006/main">
  <p:tag name="PA" val="v5.2.2"/>
</p:tagLst>
</file>

<file path=ppt/tags/tag55.xml><?xml version="1.0" encoding="utf-8"?>
<p:tagLst xmlns:p="http://schemas.openxmlformats.org/presentationml/2006/main">
  <p:tag name="PA" val="v5.2.2"/>
</p:tagLst>
</file>

<file path=ppt/tags/tag56.xml><?xml version="1.0" encoding="utf-8"?>
<p:tagLst xmlns:p="http://schemas.openxmlformats.org/presentationml/2006/main">
  <p:tag name="PA" val="v5.2.2"/>
</p:tagLst>
</file>

<file path=ppt/tags/tag57.xml><?xml version="1.0" encoding="utf-8"?>
<p:tagLst xmlns:p="http://schemas.openxmlformats.org/presentationml/2006/main">
  <p:tag name="PA" val="v5.2.2"/>
</p:tagLst>
</file>

<file path=ppt/tags/tag58.xml><?xml version="1.0" encoding="utf-8"?>
<p:tagLst xmlns:p="http://schemas.openxmlformats.org/presentationml/2006/main">
  <p:tag name="PA" val="v5.2.2"/>
</p:tagLst>
</file>

<file path=ppt/tags/tag59.xml><?xml version="1.0" encoding="utf-8"?>
<p:tagLst xmlns:p="http://schemas.openxmlformats.org/presentationml/2006/main">
  <p:tag name="PA" val="v5.2.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PA" val="v5.2.2"/>
</p:tagLst>
</file>

<file path=ppt/tags/tag61.xml><?xml version="1.0" encoding="utf-8"?>
<p:tagLst xmlns:p="http://schemas.openxmlformats.org/presentationml/2006/main">
  <p:tag name="PA" val="v5.2.2"/>
</p:tagLst>
</file>

<file path=ppt/tags/tag62.xml><?xml version="1.0" encoding="utf-8"?>
<p:tagLst xmlns:p="http://schemas.openxmlformats.org/presentationml/2006/main">
  <p:tag name="PA" val="v5.2.2"/>
</p:tagLst>
</file>

<file path=ppt/tags/tag63.xml><?xml version="1.0" encoding="utf-8"?>
<p:tagLst xmlns:p="http://schemas.openxmlformats.org/presentationml/2006/main">
  <p:tag name="PA" val="v5.2.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2425</Words>
  <Application>WPS 演示</Application>
  <PresentationFormat>宽屏</PresentationFormat>
  <Paragraphs>224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站酷小薇LOGO体</vt:lpstr>
      <vt:lpstr>楷体</vt:lpstr>
      <vt:lpstr>Arial</vt:lpstr>
      <vt:lpstr>Gill Sans</vt:lpstr>
      <vt:lpstr>Gill Sans MT</vt:lpstr>
      <vt:lpstr>Office 主题​​</vt:lpstr>
      <vt:lpstr>1_目录子项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小智.</cp:lastModifiedBy>
  <cp:revision>198</cp:revision>
  <dcterms:created xsi:type="dcterms:W3CDTF">2019-06-19T02:08:00Z</dcterms:created>
  <dcterms:modified xsi:type="dcterms:W3CDTF">2020-10-12T11:55:23Z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