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5"/>
  </p:notesMasterIdLst>
  <p:handoutMasterIdLst>
    <p:handoutMasterId r:id="rId26"/>
  </p:handoutMasterIdLst>
  <p:sldIdLst>
    <p:sldId id="497" r:id="rId4"/>
    <p:sldId id="498" r:id="rId5"/>
    <p:sldId id="617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6096E6"/>
    <a:srgbClr val="696B73"/>
    <a:srgbClr val="7E7E7E"/>
    <a:srgbClr val="637693"/>
    <a:srgbClr val="92D050"/>
    <a:srgbClr val="595959"/>
    <a:srgbClr val="0198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867"/>
        <p:guide pos="47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Referer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2317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655" indent="-541655">
              <a:buFont typeface="Wingdings" panose="05000000000000000000" charset="0"/>
              <a:buChar char="l"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告诉服务端打开当前页面的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上一张页面的URL</a:t>
            </a:r>
            <a:endParaRPr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1655" indent="-54165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非浏览器环境有时候不发送Referer（或者虚拟Referer,通常是爬虫)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1655" indent="-54165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常用于用户行为分析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725" y="3749040"/>
            <a:ext cx="7355840" cy="128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Connection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2317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>
                <a:sym typeface="+mn-ea"/>
              </a:rPr>
              <a:t>Connection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：决定HTTP连接（不是TCP连接）是否在当前事务完成后关闭。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818130"/>
            <a:ext cx="4800600" cy="2255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99300" y="2929890"/>
            <a:ext cx="4425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Http1.0 默认是 close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Http1.1 后默认是 keep-alive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HTTP的方法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HTTP的方法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71939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：从服务器获取资源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：在服务器创建资源(幂等性)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：在服务器修改资源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：在服务器删除资源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OPTION ：跨域部分讲解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TRACE ：用于显示调试信息 多数网站不支持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CONNECT： 代理部分讲解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PATCH ：对资源进行部分更新(极少用)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6261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1xx：提供信息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 continue 101 切换协议(switch protocol)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2xx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3xx：重定向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4xx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客户端错误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5xx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服务端错误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330" y="1256665"/>
            <a:ext cx="5021580" cy="19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2xx状态码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 – OK 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 – Created 已创建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 – Accepted 已接收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203 – Non-Authoritative Information 非权威内容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204 – No Content 没有内容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205 – Reset Content 重置内容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206 – Partial Content 服务器下发了部分内容(range header)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3xx状态码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 – Multiple Choices 用户请求了多个选项的资源（返回选项列表）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301 – Moved Permanently 永久转移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302 – Found 资源被找到（以前是临时转移）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303 – See Other 可以使用GET方法在另一个URL找到资源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304 – Not Modified 没有修改（缓存部分特别说明）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305 – Use Proxy 需要代理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307 – Temporary Redirect 临时重定向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308 – Permanent Redirect 永久重定向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301和308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共同点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资源被永久移动到新的地址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客户端收到308请求后，延用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旧的method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(POST/GET/PUT)到新地址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客户端收到301请求后，通常用户会向新地址发起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302/303/307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共同点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放到新地址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302是http1.0提出的，最早叫做Moved Temporarily； 很多浏览器实现的时候没有遵照标准，把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所有请求都重定向为GET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1999年标准委员会增加了303和307，并将302重新定义为Found。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303告诉客户端使用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GET方法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重定向资源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307告诉客户端使用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原请求的method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重定向资源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4xx状态码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 – Bad Request 请求格式错误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401 – Unauthorized 没有授权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402 – Payment Required 请先付费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403 – Forbidden 禁止访问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404 – Not Found 没有找到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405 – Method Not Allowed 方法不被允许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406 – Not Acceptable 服务端可以提供的内容和客户端期待的不一样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80710"/>
            <a:ext cx="9970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注：多数服务端开发已经不遵循状态码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请求头和返回头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5xx状态码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 – Internal Server Error(内部服务器错误)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501 – Not Implemented（没有实现)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502 – Bad Gateway(网关错误)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503 – Service Unavailable(服务不可用)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504 – Gateway Timeout(网关超时)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505 – HTTP Version Not Supported（版本不支持)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80710"/>
            <a:ext cx="9970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注：多数服务端开发已经不遵循状态码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941705" y="2715260"/>
            <a:ext cx="10088880" cy="1570355"/>
          </a:xfrm>
        </p:spPr>
        <p:txBody>
          <a:bodyPr/>
          <a:p>
            <a:pPr marL="0" indent="0">
              <a:buNone/>
            </a:pPr>
            <a:r>
              <a:rPr lang="zh-CN" altLang="en-US"/>
              <a:t>HTTP协议通过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请求头</a:t>
            </a:r>
            <a:r>
              <a:rPr lang="zh-CN" altLang="en-US"/>
              <a:t>和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返回头</a:t>
            </a:r>
            <a:r>
              <a:rPr lang="zh-CN" altLang="en-US"/>
              <a:t>控制协议工作。无论是请求头还是返回头都是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Key/Value</a:t>
            </a:r>
            <a:r>
              <a:rPr lang="zh-CN" altLang="en-US"/>
              <a:t>的形式。 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DNS</a:t>
            </a:r>
            <a:r>
              <a:t>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常见头部介绍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Content-Length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8885"/>
            <a:ext cx="10088880" cy="7772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Content-Length：发送/接收Body内容的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字节</a:t>
            </a:r>
            <a:r>
              <a:rPr lang="zh-CN" altLang="en-US"/>
              <a:t>数。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162175"/>
            <a:ext cx="5641340" cy="3604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62175"/>
            <a:ext cx="5131435" cy="337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User-Agent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315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User-Agent</a:t>
            </a:r>
            <a:r>
              <a:rPr lang="zh-CN" altLang="en-US"/>
              <a:t>：这个字段可以帮助统计客户端用了什么浏览器、操作系统等 </a:t>
            </a:r>
            <a:endParaRPr lang="zh-CN" altLang="en-US" i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855085"/>
            <a:ext cx="11122660" cy="1224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590" y="2392045"/>
            <a:ext cx="365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例子：使用</a:t>
            </a:r>
            <a:r>
              <a:rPr lang="en-US" altLang="zh-CN" sz="2400"/>
              <a:t>chrome</a:t>
            </a:r>
            <a:r>
              <a:rPr lang="zh-CN" altLang="en-US" sz="2400"/>
              <a:t>浏览器</a:t>
            </a:r>
            <a:endParaRPr lang="zh-CN" altLang="en-US" sz="2400"/>
          </a:p>
        </p:txBody>
      </p:sp>
      <p:cxnSp>
        <p:nvCxnSpPr>
          <p:cNvPr id="13" name="直接连接符 12"/>
          <p:cNvCxnSpPr/>
          <p:nvPr/>
        </p:nvCxnSpPr>
        <p:spPr>
          <a:xfrm>
            <a:off x="2618740" y="4580890"/>
            <a:ext cx="158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91385" y="339471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6096E6"/>
                </a:solidFill>
              </a:rPr>
              <a:t>通用标记符号</a:t>
            </a:r>
            <a:endParaRPr lang="zh-CN" altLang="en-US" sz="2400">
              <a:solidFill>
                <a:srgbClr val="6096E6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61840" y="4580890"/>
            <a:ext cx="3909695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15965" y="33947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3">
                    <a:lumMod val="50000"/>
                  </a:schemeClr>
                </a:solidFill>
              </a:rPr>
              <a:t>操作系统</a:t>
            </a:r>
            <a:endParaRPr lang="zh-CN" altLang="en-US" sz="24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759825" y="4662805"/>
            <a:ext cx="25196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420225" y="34048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7030A0"/>
                </a:solidFill>
              </a:rPr>
              <a:t>引擎版本</a:t>
            </a:r>
            <a:endParaRPr lang="zh-CN" altLang="en-US" sz="2400">
              <a:solidFill>
                <a:srgbClr val="7030A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43280" y="5085080"/>
            <a:ext cx="3143885" cy="57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03065" y="5085080"/>
            <a:ext cx="484441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85180" y="53238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浏览器版本</a:t>
            </a:r>
            <a:endParaRPr lang="zh-CN" altLang="en-US" sz="240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6" grpId="0"/>
      <p:bldP spid="16" grpId="1"/>
      <p:bldP spid="18" grpId="0"/>
      <p:bldP spid="18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Content-Type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823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Content-Type</a:t>
            </a:r>
            <a:r>
              <a:t>：请求的时候，告知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服务端</a:t>
            </a:r>
            <a:r>
              <a:t>数据的媒体类（MediaType/MIME Type)。返回的时候告知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客户端</a:t>
            </a:r>
            <a:r>
              <a:t>，数据的媒体类型。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070225"/>
            <a:ext cx="5730240" cy="2948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37375" y="2755265"/>
            <a:ext cx="4597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text/html：HTML格式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text/css：</a:t>
            </a:r>
            <a:r>
              <a:rPr lang="en-US" altLang="zh-CN" sz="2400"/>
              <a:t>css</a:t>
            </a:r>
            <a:r>
              <a:rPr lang="zh-CN" altLang="en-US" sz="2400"/>
              <a:t>文本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application/json： JSON数据格式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image/jpeg：jpg图片格式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/>
              <a:t>text/plain：纯文本格式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Origin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823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Origin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：描述请求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来源地址</a:t>
            </a:r>
            <a:endParaRPr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3379470"/>
            <a:ext cx="6150610" cy="2279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310" y="2418715"/>
            <a:ext cx="365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例子：登录哔哩哔哩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160260" y="2879090"/>
            <a:ext cx="4283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例如：scheme://host:port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不含路径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可以是null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Accept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823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Accept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：是HTTP协议协商能力的体现，用于建议服务端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返回何种媒体类型(MIME Type)</a:t>
            </a:r>
            <a:endParaRPr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2900045"/>
            <a:ext cx="10886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*/*代表所有类型(默认)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多个类型用逗号隔开例如：text/html, application/json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Accept-Encoding：建议服务端发送哪种编码（压缩算法）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deflate, gzip;q=1.0, *;q=0.5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Accept-Language：建议服务端传递哪种语言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Accept-Language：fr-CH, fr;q=0.9, en;q=0.8, de;q=0.7, *;q=0.5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090" y="1947545"/>
            <a:ext cx="604266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演示</Application>
  <PresentationFormat>宽屏</PresentationFormat>
  <Paragraphs>163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200</cp:revision>
  <dcterms:created xsi:type="dcterms:W3CDTF">2019-06-19T02:08:00Z</dcterms:created>
  <dcterms:modified xsi:type="dcterms:W3CDTF">2020-10-12T13:20:13Z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