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29"/>
  </p:notesMasterIdLst>
  <p:handoutMasterIdLst>
    <p:handoutMasterId r:id="rId30"/>
  </p:handoutMasterIdLst>
  <p:sldIdLst>
    <p:sldId id="497" r:id="rId4"/>
    <p:sldId id="498" r:id="rId5"/>
    <p:sldId id="672" r:id="rId6"/>
    <p:sldId id="673" r:id="rId7"/>
    <p:sldId id="674" r:id="rId8"/>
    <p:sldId id="676" r:id="rId9"/>
    <p:sldId id="678" r:id="rId10"/>
    <p:sldId id="679" r:id="rId11"/>
    <p:sldId id="677" r:id="rId12"/>
    <p:sldId id="692" r:id="rId13"/>
    <p:sldId id="680" r:id="rId14"/>
    <p:sldId id="682" r:id="rId15"/>
    <p:sldId id="683" r:id="rId16"/>
    <p:sldId id="694" r:id="rId17"/>
    <p:sldId id="693" r:id="rId18"/>
    <p:sldId id="684" r:id="rId19"/>
    <p:sldId id="685" r:id="rId20"/>
    <p:sldId id="686" r:id="rId21"/>
    <p:sldId id="687" r:id="rId22"/>
    <p:sldId id="671" r:id="rId23"/>
    <p:sldId id="688" r:id="rId24"/>
    <p:sldId id="689" r:id="rId25"/>
    <p:sldId id="690" r:id="rId26"/>
    <p:sldId id="691" r:id="rId27"/>
    <p:sldId id="67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26E4B"/>
    <a:srgbClr val="34A471"/>
    <a:srgbClr val="F8CECC"/>
    <a:srgbClr val="FFF2CC"/>
    <a:srgbClr val="6096E6"/>
    <a:srgbClr val="696B73"/>
    <a:srgbClr val="7E7E7E"/>
    <a:srgbClr val="637693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howGuides="1">
      <p:cViewPr varScale="1">
        <p:scale>
          <a:sx n="99" d="100"/>
          <a:sy n="99" d="100"/>
        </p:scale>
        <p:origin x="84" y="582"/>
      </p:cViewPr>
      <p:guideLst>
        <p:guide orient="horz" pos="3233"/>
        <p:guide pos="42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9T16:54:58.711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54735" y="2345055"/>
            <a:ext cx="10065385" cy="12687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  <p:custDataLst>
              <p:tags r:id="rId3"/>
            </p:custDataLst>
          </p:nvPr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4800" b="1" baseline="30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0385" lvl="0" indent="-54038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8005" lvl="0" indent="-54800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2765" lvl="0" indent="-53276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2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rgbClr val="7DA7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3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>
            <p:custDataLst>
              <p:tags r:id="rId4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5389245" y="777240"/>
            <a:ext cx="6461760" cy="507936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4608195" y="869950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5105400" y="617855"/>
            <a:ext cx="6813550" cy="575373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67030" y="15544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7614285" y="869315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37540" y="869315"/>
            <a:ext cx="6559550" cy="544639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7787005" y="14655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half" idx="13"/>
            <p:custDataLst>
              <p:tags r:id="rId2"/>
            </p:custDataLst>
          </p:nvPr>
        </p:nvSpPr>
        <p:spPr>
          <a:xfrm>
            <a:off x="2947035" y="3020060"/>
            <a:ext cx="6297295" cy="78676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菱形 1"/>
          <p:cNvSpPr/>
          <p:nvPr userDrawn="1"/>
        </p:nvSpPr>
        <p:spPr>
          <a:xfrm>
            <a:off x="2327910" y="3267075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12000" y="3420000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9684955" y="3406665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 userDrawn="1"/>
        </p:nvSpPr>
        <p:spPr>
          <a:xfrm>
            <a:off x="9521825" y="325120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09880" y="1267460"/>
            <a:ext cx="5554980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</a:t>
            </a:r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3" hasCustomPrompt="1"/>
            <p:custDataLst>
              <p:tags r:id="rId3"/>
            </p:custDataLst>
          </p:nvPr>
        </p:nvSpPr>
        <p:spPr>
          <a:xfrm>
            <a:off x="6409055" y="1267460"/>
            <a:ext cx="5445125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3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4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5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6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7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8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537210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单击添加文本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9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5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6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7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47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1" descr="360截图17140304771059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  <p:bldLst>
      <p:bldP spid="7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29920" indent="-62992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92810" indent="-4349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67460" indent="-35242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27505" indent="-29273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0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8.sv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sv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3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sv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6.svg"/><Relationship Id="rId3" Type="http://schemas.openxmlformats.org/officeDocument/2006/relationships/image" Target="../media/image8.png"/><Relationship Id="rId2" Type="http://schemas.openxmlformats.org/officeDocument/2006/relationships/image" Target="../media/image5.sv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协议入门</a:t>
            </a:r>
            <a:r>
              <a:rPr lang="en-US" altLang="zh-CN"/>
              <a:t>(</a:t>
            </a:r>
            <a:r>
              <a:rPr lang="zh-CN" altLang="en-US"/>
              <a:t>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文本占位符 10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zh-CN" altLang="en-US"/>
              <a:t>主讲人：林䭽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什么是代理服务器？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1428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321310" y="1264285"/>
            <a:ext cx="11174095" cy="156019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代理服务器接收一个请求，然后把请求转发给另一个服务器；从另一个服务器接收结果，然后再返回给请求方。根据工作方式的不同，分成正向代理和反向代理。 </a:t>
            </a:r>
            <a:endParaRPr lang="zh-CN" altLang="en-US"/>
          </a:p>
        </p:txBody>
      </p:sp>
      <p:pic>
        <p:nvPicPr>
          <p:cNvPr id="3" name="图片 2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62225" y="2847975"/>
            <a:ext cx="914400" cy="914400"/>
          </a:xfrm>
          <a:prstGeom prst="rect">
            <a:avLst/>
          </a:prstGeom>
        </p:spPr>
      </p:pic>
      <p:pic>
        <p:nvPicPr>
          <p:cNvPr id="14" name="图片 13" descr="DNS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615" y="2693035"/>
            <a:ext cx="1353185" cy="1085215"/>
          </a:xfrm>
          <a:prstGeom prst="rect">
            <a:avLst/>
          </a:prstGeom>
          <a:noFill/>
        </p:spPr>
      </p:pic>
      <p:cxnSp>
        <p:nvCxnSpPr>
          <p:cNvPr id="6" name="直接箭头连接符 5"/>
          <p:cNvCxnSpPr/>
          <p:nvPr/>
        </p:nvCxnSpPr>
        <p:spPr>
          <a:xfrm flipV="1">
            <a:off x="3593465" y="3112770"/>
            <a:ext cx="4883150" cy="39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131695" y="3763010"/>
            <a:ext cx="1774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你的计算机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90710" y="2968625"/>
            <a:ext cx="1774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代理服务器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56505" y="2693035"/>
            <a:ext cx="169291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b="1">
                <a:solidFill>
                  <a:schemeClr val="bg1"/>
                </a:solidFill>
              </a:rPr>
              <a:t>发送请求</a:t>
            </a:r>
            <a:endParaRPr lang="zh-CN" b="1">
              <a:solidFill>
                <a:schemeClr val="bg1"/>
              </a:solidFill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4736465" y="4909185"/>
            <a:ext cx="2376170" cy="1007745"/>
          </a:xfrm>
          <a:prstGeom prst="cloudCallo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490085" y="6018530"/>
            <a:ext cx="3211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要访问的资源服务器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DNS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05" y="5093970"/>
            <a:ext cx="796290" cy="638810"/>
          </a:xfrm>
          <a:prstGeom prst="rect">
            <a:avLst/>
          </a:prstGeom>
          <a:noFill/>
        </p:spPr>
      </p:pic>
      <p:pic>
        <p:nvPicPr>
          <p:cNvPr id="20" name="图片 19" descr="DNS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415" y="4909185"/>
            <a:ext cx="885825" cy="710565"/>
          </a:xfrm>
          <a:prstGeom prst="rect">
            <a:avLst/>
          </a:prstGeom>
          <a:noFill/>
        </p:spPr>
      </p:pic>
      <p:pic>
        <p:nvPicPr>
          <p:cNvPr id="21" name="图片 20" descr="DNS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950" y="5206365"/>
            <a:ext cx="885825" cy="710565"/>
          </a:xfrm>
          <a:prstGeom prst="rect">
            <a:avLst/>
          </a:prstGeom>
          <a:noFill/>
        </p:spPr>
      </p:pic>
      <p:cxnSp>
        <p:nvCxnSpPr>
          <p:cNvPr id="22" name="直接箭头连接符 21"/>
          <p:cNvCxnSpPr/>
          <p:nvPr/>
        </p:nvCxnSpPr>
        <p:spPr>
          <a:xfrm flipH="1">
            <a:off x="6959600" y="3573145"/>
            <a:ext cx="1656080" cy="13677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710555" y="4072255"/>
            <a:ext cx="169291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2.</a:t>
            </a:r>
            <a:r>
              <a:rPr lang="zh-CN" b="1">
                <a:solidFill>
                  <a:schemeClr val="bg1"/>
                </a:solidFill>
              </a:rPr>
              <a:t>转发请求</a:t>
            </a:r>
            <a:endParaRPr lang="zh-CN" b="1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7031990" y="3676015"/>
            <a:ext cx="1727835" cy="14090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974330" y="4440555"/>
            <a:ext cx="169291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3.</a:t>
            </a:r>
            <a:r>
              <a:rPr lang="zh-CN" altLang="en-US" b="1">
                <a:solidFill>
                  <a:schemeClr val="bg1"/>
                </a:solidFill>
              </a:rPr>
              <a:t>返回结果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575685" y="3357245"/>
            <a:ext cx="489585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056505" y="3420110"/>
            <a:ext cx="169291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4.</a:t>
            </a:r>
            <a:r>
              <a:rPr lang="zh-CN" altLang="en-US" b="1">
                <a:solidFill>
                  <a:schemeClr val="bg1"/>
                </a:solidFill>
              </a:rPr>
              <a:t>返回结果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246755" y="4335780"/>
            <a:ext cx="1120775" cy="1036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680335" y="4808855"/>
            <a:ext cx="1226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访问慢</a:t>
            </a:r>
            <a:endParaRPr lang="zh-CN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1" grpId="0" animBg="1"/>
      <p:bldP spid="18" grpId="0"/>
      <p:bldP spid="9" grpId="1"/>
      <p:bldP spid="8" grpId="1"/>
      <p:bldP spid="11" grpId="1" animBg="1"/>
      <p:bldP spid="18" grpId="1"/>
      <p:bldP spid="10" grpId="0" animBg="1"/>
      <p:bldP spid="10" grpId="1" animBg="1"/>
      <p:bldP spid="23" grpId="0" bldLvl="0" animBg="1"/>
      <p:bldP spid="23" grpId="1" animBg="1"/>
      <p:bldP spid="25" grpId="0" animBg="1"/>
      <p:bldP spid="25" grpId="1" animBg="1"/>
      <p:bldP spid="27" grpId="0" animBg="1"/>
      <p:bldP spid="27" grpId="1" animBg="1"/>
      <p:bldP spid="29" grpId="0"/>
      <p:bldP spid="2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正向代理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1428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4980" y="2541270"/>
            <a:ext cx="8457565" cy="3230880"/>
          </a:xfrm>
          <a:prstGeom prst="rect">
            <a:avLst/>
          </a:prstGeom>
        </p:spPr>
      </p:pic>
      <p:sp>
        <p:nvSpPr>
          <p:cNvPr id="6" name="文本占位符 2"/>
          <p:cNvSpPr>
            <a:spLocks noGrp="1"/>
          </p:cNvSpPr>
          <p:nvPr/>
        </p:nvSpPr>
        <p:spPr>
          <a:xfrm>
            <a:off x="321310" y="1264285"/>
            <a:ext cx="11173460" cy="12769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定义：把要请求的网址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资源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发送给代理服务器，由代理服务器向目标发送请求后获取资源再返回给请求方。</a:t>
            </a:r>
            <a:endParaRPr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反向代理 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1428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321310" y="1264285"/>
            <a:ext cx="11163935" cy="12769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定义：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当请求方向一个网址发送一个请求的时候，请求方意识不到，请求的其实是一个反向代理服务器，这个代理服务器将请求代理给了内部的网络。</a:t>
            </a:r>
            <a:endParaRPr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4035" y="3071495"/>
            <a:ext cx="8788400" cy="229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强制缓存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1428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321310" y="1264285"/>
            <a:ext cx="11144250" cy="114554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强制缓存行为是强制执行的，在</a:t>
            </a:r>
            <a:r>
              <a:rPr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缓存到期前，一定会使用浏览器的缓存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 </a:t>
            </a:r>
            <a:endParaRPr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822065" y="2155825"/>
            <a:ext cx="323151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浏览器请求接口/api/region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822700" y="2983865"/>
            <a:ext cx="32308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存在缓存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23" idx="2"/>
            <a:endCxn id="26" idx="0"/>
          </p:cNvCxnSpPr>
          <p:nvPr/>
        </p:nvCxnSpPr>
        <p:spPr>
          <a:xfrm>
            <a:off x="5438140" y="2644140"/>
            <a:ext cx="0" cy="3397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决策 28"/>
          <p:cNvSpPr/>
          <p:nvPr/>
        </p:nvSpPr>
        <p:spPr>
          <a:xfrm>
            <a:off x="3850005" y="3850005"/>
            <a:ext cx="3176270" cy="508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是否过期</a:t>
            </a:r>
            <a:endParaRPr lang="zh-CN" altLang="en-US"/>
          </a:p>
        </p:txBody>
      </p:sp>
      <p:cxnSp>
        <p:nvCxnSpPr>
          <p:cNvPr id="30" name="直接箭头连接符 29"/>
          <p:cNvCxnSpPr>
            <a:stCxn id="26" idx="2"/>
            <a:endCxn id="29" idx="0"/>
          </p:cNvCxnSpPr>
          <p:nvPr/>
        </p:nvCxnSpPr>
        <p:spPr>
          <a:xfrm>
            <a:off x="5438140" y="3441065"/>
            <a:ext cx="0" cy="4089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54010" y="3875405"/>
            <a:ext cx="33591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向服务器请求数据</a:t>
            </a:r>
            <a:endParaRPr lang="zh-CN" altLang="en-US"/>
          </a:p>
        </p:txBody>
      </p:sp>
      <p:cxnSp>
        <p:nvCxnSpPr>
          <p:cNvPr id="32" name="直接箭头连接符 31"/>
          <p:cNvCxnSpPr>
            <a:stCxn id="29" idx="3"/>
            <a:endCxn id="31" idx="1"/>
          </p:cNvCxnSpPr>
          <p:nvPr/>
        </p:nvCxnSpPr>
        <p:spPr>
          <a:xfrm>
            <a:off x="7026275" y="4104005"/>
            <a:ext cx="92773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244080" y="3735705"/>
            <a:ext cx="49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758565" y="4969510"/>
            <a:ext cx="33591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从缓存读取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38140" y="4500880"/>
            <a:ext cx="737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cxnSp>
        <p:nvCxnSpPr>
          <p:cNvPr id="36" name="直接箭头连接符 35"/>
          <p:cNvCxnSpPr>
            <a:stCxn id="29" idx="2"/>
            <a:endCxn id="34" idx="0"/>
          </p:cNvCxnSpPr>
          <p:nvPr/>
        </p:nvCxnSpPr>
        <p:spPr>
          <a:xfrm>
            <a:off x="5438140" y="4358005"/>
            <a:ext cx="0" cy="6115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3758565" y="5853430"/>
            <a:ext cx="3359785" cy="356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页面呈现</a:t>
            </a:r>
            <a:endParaRPr lang="zh-CN" altLang="en-US"/>
          </a:p>
        </p:txBody>
      </p:sp>
      <p:cxnSp>
        <p:nvCxnSpPr>
          <p:cNvPr id="38" name="直接箭头连接符 37"/>
          <p:cNvCxnSpPr>
            <a:endCxn id="37" idx="0"/>
          </p:cNvCxnSpPr>
          <p:nvPr/>
        </p:nvCxnSpPr>
        <p:spPr>
          <a:xfrm>
            <a:off x="5437505" y="5426710"/>
            <a:ext cx="1270" cy="4267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2"/>
            <a:endCxn id="37" idx="3"/>
          </p:cNvCxnSpPr>
          <p:nvPr/>
        </p:nvCxnSpPr>
        <p:spPr>
          <a:xfrm rot="5400000">
            <a:off x="7526338" y="3924618"/>
            <a:ext cx="1699260" cy="251523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强制缓存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963420" y="2854325"/>
            <a:ext cx="7127875" cy="755015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Cache-Control: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max-age:10000</a:t>
            </a:r>
            <a:endParaRPr lang="zh-CN" altLang="en-US" sz="240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2590" y="2170430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强制缓存使用例子：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056505" y="3756660"/>
            <a:ext cx="791845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050280" y="3756660"/>
            <a:ext cx="2159635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922270" y="397192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accent5">
                    <a:lumMod val="50000"/>
                  </a:schemeClr>
                </a:solidFill>
              </a:rPr>
              <a:t>允许所有中间方缓存</a:t>
            </a:r>
            <a:endParaRPr lang="zh-CN" altLang="en-US" sz="24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50280" y="3971925"/>
            <a:ext cx="54857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accent4">
                    <a:lumMod val="75000"/>
                  </a:schemeClr>
                </a:solidFill>
              </a:rPr>
              <a:t>缓存10000s。超过时间就再次去服务器拿数据</a:t>
            </a:r>
            <a:endParaRPr lang="zh-CN" altLang="en-US" sz="240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bldLvl="0" animBg="1"/>
      <p:bldP spid="8" grpId="1"/>
      <p:bldP spid="2" grpId="1" animBg="1"/>
      <p:bldP spid="15" grpId="0"/>
      <p:bldP spid="15" grpId="1"/>
      <p:bldP spid="16" grpId="0"/>
      <p:bldP spid="1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强制缓存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43735" y="2526665"/>
            <a:ext cx="8304530" cy="977900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Cache-Control:public 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Expires: Fri, 16 Oct 2020 02:31:07 GMT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1310" y="1287780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tx1"/>
                </a:solidFill>
              </a:rPr>
              <a:t>基于确定时间的强制缓存：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8" name="图片 7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43280" y="5416550"/>
            <a:ext cx="802640" cy="8026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31645" y="5587365"/>
            <a:ext cx="7299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 max-age 和 Expires 都有， Expires 会被忽略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43735" y="3773170"/>
            <a:ext cx="7882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超过Expires限定的日期缓存就会失效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14" grpId="0"/>
      <p:bldP spid="14" grpId="1"/>
      <p:bldP spid="13" grpId="0"/>
      <p:bldP spid="1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5" name="直接箭头连接符 54"/>
          <p:cNvCxnSpPr/>
          <p:nvPr/>
        </p:nvCxnSpPr>
        <p:spPr>
          <a:xfrm flipV="1">
            <a:off x="3234055" y="5471795"/>
            <a:ext cx="6477635" cy="146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协商缓存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1428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321310" y="1264285"/>
            <a:ext cx="11144250" cy="114554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协商缓存的行为是基于</a:t>
            </a:r>
            <a:r>
              <a:rPr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变更协商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的。在缓存条目对应的</a:t>
            </a:r>
            <a:r>
              <a:rPr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资源发生生变化前，都使用浏览器缓存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。因此协商缓存必须</a:t>
            </a:r>
            <a:r>
              <a:rPr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每次都请求服务端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en-US" altLang="zh-CN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344420" y="2637155"/>
            <a:ext cx="172783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8823960" y="2637155"/>
            <a:ext cx="172783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服务端</a:t>
            </a:r>
            <a:endParaRPr lang="zh-CN" altLang="en-US"/>
          </a:p>
        </p:txBody>
      </p:sp>
      <p:cxnSp>
        <p:nvCxnSpPr>
          <p:cNvPr id="43" name="直接连接符 42"/>
          <p:cNvCxnSpPr>
            <a:endCxn id="41" idx="2"/>
          </p:cNvCxnSpPr>
          <p:nvPr/>
        </p:nvCxnSpPr>
        <p:spPr>
          <a:xfrm flipH="1" flipV="1">
            <a:off x="3208655" y="2997200"/>
            <a:ext cx="15240" cy="3528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42" idx="2"/>
          </p:cNvCxnSpPr>
          <p:nvPr/>
        </p:nvCxnSpPr>
        <p:spPr>
          <a:xfrm flipH="1" flipV="1">
            <a:off x="9688195" y="2997200"/>
            <a:ext cx="7620" cy="3455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3218180" y="3429000"/>
            <a:ext cx="6477635" cy="146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559935" y="3252470"/>
            <a:ext cx="357759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第一次访问接口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/api/region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3193415" y="3933190"/>
            <a:ext cx="6494780" cy="190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3234055" y="4448810"/>
            <a:ext cx="6461760" cy="152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559935" y="4272280"/>
            <a:ext cx="3577590" cy="3683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>
                <a:solidFill>
                  <a:schemeClr val="bg1"/>
                </a:solidFill>
              </a:rPr>
              <a:t>第二次访问接口</a:t>
            </a:r>
            <a:r>
              <a:rPr lang="en-US" altLang="zh-CN">
                <a:solidFill>
                  <a:schemeClr val="bg1"/>
                </a:solidFill>
              </a:rPr>
              <a:t>/api/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 flipV="1">
            <a:off x="3216910" y="4955540"/>
            <a:ext cx="6478905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559935" y="5294630"/>
            <a:ext cx="3577590" cy="3683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>
                <a:solidFill>
                  <a:schemeClr val="bg1"/>
                </a:solidFill>
              </a:rPr>
              <a:t>第三次访问接口</a:t>
            </a:r>
            <a:r>
              <a:rPr lang="en-US" altLang="zh-CN">
                <a:solidFill>
                  <a:schemeClr val="bg1"/>
                </a:solidFill>
              </a:rPr>
              <a:t>/api/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H="1" flipV="1">
            <a:off x="3232785" y="5991225"/>
            <a:ext cx="6478905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559935" y="5807710"/>
            <a:ext cx="3577590" cy="3683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11K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59935" y="3758565"/>
            <a:ext cx="357759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10K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559935" y="4772025"/>
            <a:ext cx="3577590" cy="3683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>
                <a:solidFill>
                  <a:schemeClr val="bg1"/>
                </a:solidFill>
              </a:rPr>
              <a:t>无变化</a:t>
            </a:r>
            <a:endParaRPr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6" grpId="0" animBg="1"/>
      <p:bldP spid="46" grpId="1" animBg="1"/>
      <p:bldP spid="58" grpId="0" animBg="1"/>
      <p:bldP spid="58" grpId="1" animBg="1"/>
      <p:bldP spid="50" grpId="0" bldLvl="0" animBg="1"/>
      <p:bldP spid="50" grpId="1" animBg="1"/>
      <p:bldP spid="59" grpId="0" bldLvl="0" animBg="1"/>
      <p:bldP spid="59" grpId="1" animBg="1"/>
      <p:bldP spid="54" grpId="0" bldLvl="0" animBg="1"/>
      <p:bldP spid="54" grpId="1" animBg="1"/>
      <p:bldP spid="57" grpId="0" bldLvl="0" animBg="1"/>
      <p:bldP spid="5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Etag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1428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321310" y="1264285"/>
            <a:ext cx="11144250" cy="65849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服务端想实现协商缓存时可返回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ETag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，资源不变，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ETag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的数值也不会改变。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722880" y="3251200"/>
            <a:ext cx="6746240" cy="485775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ETag: 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33a64df551425fcc55e4d42a148795d9f25f89d4</a:t>
            </a:r>
            <a:endParaRPr lang="zh-CN" altLang="en-US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722880" y="5295900"/>
            <a:ext cx="7404100" cy="483235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If-Match: 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33a64df551425fcc55e4d42a148795d9f25f89d4</a:t>
            </a:r>
            <a:endParaRPr lang="zh-CN" altLang="en-US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1310" y="2577465"/>
            <a:ext cx="55575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浏览器保存服务端的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E-Tag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后缓存资源：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310" y="4440555"/>
            <a:ext cx="9572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下次请求时带上该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E-Tag(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服务器匹配成功后返回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304 Not Modified)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3" grpId="1" animBg="1"/>
      <p:bldP spid="7" grpId="1"/>
      <p:bldP spid="2" grpId="0" animBg="1"/>
      <p:bldP spid="8" grpId="0"/>
      <p:bldP spid="2" grpId="1" animBg="1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871335" cy="688975"/>
          </a:xfrm>
        </p:spPr>
        <p:txBody>
          <a:bodyPr/>
          <a:p>
            <a:r>
              <a:rPr lang="zh-CN" altLang="en-US"/>
              <a:t>Last-Modifed(Depreciated)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1428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321310" y="1264285"/>
            <a:ext cx="11144250" cy="65849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ym typeface="+mn-ea"/>
              </a:rPr>
              <a:t>Last-Modifed(Depreciated)：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基于变更时间的协商缓存方案。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1310" y="2232660"/>
            <a:ext cx="6563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服务器返回资源时返回一个 Last-Modifed 头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651760" y="2947035"/>
            <a:ext cx="6746240" cy="485775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ast-Modified：Wed, 21 Oct 2015 07:28:00 GMT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1310" y="3830320"/>
            <a:ext cx="97218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浏览器收到后，进行缓存，保存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时间。 下次发请求时，带上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651760" y="4625340"/>
            <a:ext cx="6746240" cy="485775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If-Modifed-Since: Wed, 21 Oct 2015 07:28:00 GMT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5721985"/>
            <a:ext cx="111436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在实际之后资源后更新，则返回新资源，若无更新，就返回</a:t>
            </a:r>
            <a:r>
              <a:rPr 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304 Not Modifed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7" grpId="1"/>
      <p:bldP spid="3" grpId="1" animBg="1"/>
      <p:bldP spid="2" grpId="0"/>
      <p:bldP spid="8" grpId="0" animBg="1"/>
      <p:bldP spid="2" grpId="1"/>
      <p:bldP spid="8" grpId="1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871335" cy="688975"/>
          </a:xfrm>
        </p:spPr>
        <p:txBody>
          <a:bodyPr/>
          <a:p>
            <a:r>
              <a:rPr lang="zh-CN" altLang="en-US"/>
              <a:t>其他前端缓存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1428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3" name="六边形 2"/>
          <p:cNvSpPr/>
          <p:nvPr/>
        </p:nvSpPr>
        <p:spPr>
          <a:xfrm rot="20939545">
            <a:off x="666608" y="1242272"/>
            <a:ext cx="1587056" cy="1368152"/>
          </a:xfrm>
          <a:prstGeom prst="hexagon">
            <a:avLst/>
          </a:prstGeom>
          <a:noFill/>
          <a:ln w="117475">
            <a:solidFill>
              <a:srgbClr val="FFC000"/>
            </a:solidFill>
            <a:miter lim="800000"/>
          </a:ln>
          <a:effectLst>
            <a:outerShdw blurRad="317500" dist="330200" dir="5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六边形 1"/>
          <p:cNvSpPr/>
          <p:nvPr/>
        </p:nvSpPr>
        <p:spPr>
          <a:xfrm rot="1905807">
            <a:off x="1835150" y="2924312"/>
            <a:ext cx="1170874" cy="1009374"/>
          </a:xfrm>
          <a:prstGeom prst="hexagon">
            <a:avLst/>
          </a:prstGeom>
          <a:noFill/>
          <a:ln w="117475">
            <a:solidFill>
              <a:schemeClr val="accent5">
                <a:lumMod val="75000"/>
              </a:schemeClr>
            </a:solidFill>
            <a:miter lim="800000"/>
          </a:ln>
          <a:effectLst>
            <a:outerShdw blurRad="317500" dist="330200" dir="5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17705090">
            <a:off x="1001142" y="3976811"/>
            <a:ext cx="917989" cy="791370"/>
          </a:xfrm>
          <a:prstGeom prst="hexagon">
            <a:avLst/>
          </a:prstGeom>
          <a:noFill/>
          <a:ln w="117475">
            <a:solidFill>
              <a:srgbClr val="00B0F0"/>
            </a:solidFill>
            <a:miter lim="800000"/>
          </a:ln>
          <a:effectLst>
            <a:outerShdw blurRad="317500" dist="330200" dir="5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6320790" y="1591310"/>
            <a:ext cx="3805555" cy="67119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LocalStorage</a:t>
            </a:r>
            <a:endParaRPr lang="zh-CN" altLang="en-US" sz="2400" b="1"/>
          </a:p>
        </p:txBody>
      </p:sp>
      <p:sp>
        <p:nvSpPr>
          <p:cNvPr id="7" name="圆角矩形 6"/>
          <p:cNvSpPr/>
          <p:nvPr/>
        </p:nvSpPr>
        <p:spPr>
          <a:xfrm>
            <a:off x="6320790" y="2544445"/>
            <a:ext cx="3805555" cy="67119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SessionStorage</a:t>
            </a:r>
            <a:endParaRPr lang="zh-CN" altLang="en-US" sz="2400" b="1"/>
          </a:p>
        </p:txBody>
      </p:sp>
      <p:sp>
        <p:nvSpPr>
          <p:cNvPr id="8" name="圆角矩形 7"/>
          <p:cNvSpPr/>
          <p:nvPr/>
        </p:nvSpPr>
        <p:spPr>
          <a:xfrm>
            <a:off x="6320790" y="3543935"/>
            <a:ext cx="3805555" cy="67119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Android利用端能力</a:t>
            </a:r>
            <a:endParaRPr lang="zh-CN" altLang="en-US" sz="2400" b="1"/>
          </a:p>
        </p:txBody>
      </p:sp>
      <p:sp>
        <p:nvSpPr>
          <p:cNvPr id="9" name="圆角矩形 8"/>
          <p:cNvSpPr/>
          <p:nvPr/>
        </p:nvSpPr>
        <p:spPr>
          <a:xfrm>
            <a:off x="6320790" y="4462145"/>
            <a:ext cx="3805555" cy="67119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...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" grpId="0" animBg="1"/>
      <p:bldP spid="8" grpId="0" animBg="1"/>
      <p:bldP spid="9" grpId="0" animBg="1"/>
      <p:bldP spid="34" grpId="1" animBg="1"/>
      <p:bldP spid="7" grpId="1" animBg="1"/>
      <p:bldP spid="8" grpId="1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HTTP</a:t>
            </a:r>
            <a:r>
              <a:t>缓存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HTTP</a:t>
            </a:r>
            <a:r>
              <a:t>连接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871335" cy="688975"/>
          </a:xfrm>
        </p:spPr>
        <p:txBody>
          <a:bodyPr/>
          <a:p>
            <a:r>
              <a:rPr lang="zh-CN" altLang="en-US"/>
              <a:t>keep-alive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8509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042160" y="3005455"/>
            <a:ext cx="7921625" cy="108013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Keep-Alive: timeout=5, max=1000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310" y="1264285"/>
            <a:ext cx="8774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Keep-Alive：多次请求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复用一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个TCP连接。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871335" cy="688975"/>
          </a:xfrm>
        </p:spPr>
        <p:txBody>
          <a:bodyPr/>
          <a:p>
            <a:r>
              <a:rPr lang="zh-CN" altLang="en-US"/>
              <a:t>为什么要keep-alive?</a:t>
            </a:r>
            <a:endParaRPr lang="zh-CN" altLang="en-US"/>
          </a:p>
        </p:txBody>
      </p:sp>
      <p:sp>
        <p:nvSpPr>
          <p:cNvPr id="57" name="六边形 56"/>
          <p:cNvSpPr/>
          <p:nvPr/>
        </p:nvSpPr>
        <p:spPr>
          <a:xfrm rot="20277243">
            <a:off x="10151025" y="4581356"/>
            <a:ext cx="1037086" cy="894040"/>
          </a:xfrm>
          <a:prstGeom prst="hexagon">
            <a:avLst/>
          </a:prstGeom>
          <a:noFill/>
          <a:ln w="117475">
            <a:solidFill>
              <a:srgbClr val="FFC000">
                <a:alpha val="47843"/>
              </a:srgb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六边形 57"/>
          <p:cNvSpPr/>
          <p:nvPr/>
        </p:nvSpPr>
        <p:spPr>
          <a:xfrm rot="2654676">
            <a:off x="8691657" y="5225273"/>
            <a:ext cx="1391771" cy="1199803"/>
          </a:xfrm>
          <a:prstGeom prst="hexagon">
            <a:avLst/>
          </a:prstGeom>
          <a:noFill/>
          <a:ln w="117475">
            <a:solidFill>
              <a:srgbClr val="93CDDD">
                <a:alpha val="47843"/>
              </a:srgb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Rectangle 47"/>
          <p:cNvSpPr/>
          <p:nvPr/>
        </p:nvSpPr>
        <p:spPr>
          <a:xfrm>
            <a:off x="6586855" y="2265680"/>
            <a:ext cx="1802765" cy="3689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三次握手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47"/>
          <p:cNvSpPr/>
          <p:nvPr/>
        </p:nvSpPr>
        <p:spPr>
          <a:xfrm>
            <a:off x="6586855" y="3373120"/>
            <a:ext cx="3048000" cy="3689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书和协商秘钥的传递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" name="图片 44" descr="88610921&amp;pky8588610921&amp;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85" y="1873250"/>
            <a:ext cx="4213225" cy="2807970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2118995" y="3096895"/>
            <a:ext cx="1167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华文新魏" panose="02010800040101010101" charset="-122"/>
                <a:ea typeface="华文新魏" panose="02010800040101010101" charset="-122"/>
              </a:rPr>
              <a:t>成本</a:t>
            </a:r>
            <a:endParaRPr lang="zh-CN" altLang="en-US" sz="3600" b="1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18185" y="5244465"/>
            <a:ext cx="7498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为了节省网络成本，会考虑多个请求复用一个TCP连接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871335" cy="688975"/>
          </a:xfrm>
        </p:spPr>
        <p:txBody>
          <a:bodyPr/>
          <a:p>
            <a:r>
              <a:rPr lang="zh-CN" altLang="en-US"/>
              <a:t>keep-alive的断开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1428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21310" y="1264285"/>
            <a:ext cx="111296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39750" indent="-539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单个请求：请求完成后，在</a:t>
            </a:r>
            <a:r>
              <a:rPr lang="zh-CN" altLang="en-US" sz="2400">
                <a:sym typeface="+mn-ea"/>
              </a:rPr>
              <a:t>timeout</a:t>
            </a:r>
            <a:r>
              <a:rPr lang="zh-CN" altLang="en-US" sz="2400">
                <a:solidFill>
                  <a:schemeClr val="tx1"/>
                </a:solidFill>
              </a:rPr>
              <a:t>时间内没第二个请求进来则会关闭。 </a:t>
            </a:r>
            <a:endParaRPr lang="zh-CN" altLang="en-US" sz="2400">
              <a:solidFill>
                <a:schemeClr val="tx1"/>
              </a:solidFill>
            </a:endParaRPr>
          </a:p>
          <a:p>
            <a:pPr marL="539750" indent="-539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ym typeface="+mn-ea"/>
              </a:rPr>
              <a:t>多个请求：在一个请求响应之后，在 timeout 时间内有另一个请求进来，就会利用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相同的 TCP 连接</a:t>
            </a:r>
            <a:r>
              <a:rPr lang="zh-CN" altLang="en-US" sz="2400">
                <a:sym typeface="+mn-ea"/>
              </a:rPr>
              <a:t>继续响应这个请求，直到没有更多请求进来，可以通过 max 字段设定最多响应的请求数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。 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  <a:p>
            <a:pPr marL="539750" indent="-539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871335" cy="688975"/>
          </a:xfrm>
        </p:spPr>
        <p:txBody>
          <a:bodyPr/>
          <a:p>
            <a:r>
              <a:rPr lang="zh-CN" altLang="en-US"/>
              <a:t>keep-alive是不是长连接？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1428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pic>
        <p:nvPicPr>
          <p:cNvPr id="2" name="图片 1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0570" y="1952625"/>
            <a:ext cx="3084830" cy="30848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37255" y="2339340"/>
            <a:ext cx="81762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keep-alive并不是长连接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WebSocket：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长连接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，提供在HTTP协议退化成TCP协议的方式。让客户端和服务器之间保持很长时间的连接且不中断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总结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21310" y="1274445"/>
            <a:ext cx="10088880" cy="6324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传统的HTTP协议层网络结构的三种实体：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HTTP缓存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5400000">
            <a:off x="5838825" y="2231390"/>
            <a:ext cx="975995" cy="33585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436110" y="3422650"/>
            <a:ext cx="975995" cy="97599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975695" y="3063332"/>
            <a:ext cx="571327" cy="571327"/>
            <a:chOff x="3760788" y="2187575"/>
            <a:chExt cx="423863" cy="423863"/>
          </a:xfrm>
          <a:solidFill>
            <a:srgbClr val="FFFFFF"/>
          </a:solidFill>
        </p:grpSpPr>
        <p:sp>
          <p:nvSpPr>
            <p:cNvPr id="30" name="Freeform 28"/>
            <p:cNvSpPr/>
            <p:nvPr/>
          </p:nvSpPr>
          <p:spPr bwMode="auto">
            <a:xfrm>
              <a:off x="3867151" y="2293938"/>
              <a:ext cx="161925" cy="160338"/>
            </a:xfrm>
            <a:custGeom>
              <a:avLst/>
              <a:gdLst>
                <a:gd name="T0" fmla="*/ 69 w 102"/>
                <a:gd name="T1" fmla="*/ 0 h 101"/>
                <a:gd name="T2" fmla="*/ 34 w 102"/>
                <a:gd name="T3" fmla="*/ 0 h 101"/>
                <a:gd name="T4" fmla="*/ 34 w 102"/>
                <a:gd name="T5" fmla="*/ 34 h 101"/>
                <a:gd name="T6" fmla="*/ 0 w 102"/>
                <a:gd name="T7" fmla="*/ 34 h 101"/>
                <a:gd name="T8" fmla="*/ 0 w 102"/>
                <a:gd name="T9" fmla="*/ 68 h 101"/>
                <a:gd name="T10" fmla="*/ 34 w 102"/>
                <a:gd name="T11" fmla="*/ 68 h 101"/>
                <a:gd name="T12" fmla="*/ 34 w 102"/>
                <a:gd name="T13" fmla="*/ 101 h 101"/>
                <a:gd name="T14" fmla="*/ 69 w 102"/>
                <a:gd name="T15" fmla="*/ 101 h 101"/>
                <a:gd name="T16" fmla="*/ 69 w 102"/>
                <a:gd name="T17" fmla="*/ 68 h 101"/>
                <a:gd name="T18" fmla="*/ 102 w 102"/>
                <a:gd name="T19" fmla="*/ 68 h 101"/>
                <a:gd name="T20" fmla="*/ 102 w 102"/>
                <a:gd name="T21" fmla="*/ 34 h 101"/>
                <a:gd name="T22" fmla="*/ 69 w 102"/>
                <a:gd name="T23" fmla="*/ 34 h 101"/>
                <a:gd name="T24" fmla="*/ 69 w 102"/>
                <a:gd name="T2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1">
                  <a:moveTo>
                    <a:pt x="69" y="0"/>
                  </a:moveTo>
                  <a:lnTo>
                    <a:pt x="34" y="0"/>
                  </a:lnTo>
                  <a:lnTo>
                    <a:pt x="34" y="34"/>
                  </a:lnTo>
                  <a:lnTo>
                    <a:pt x="0" y="34"/>
                  </a:lnTo>
                  <a:lnTo>
                    <a:pt x="0" y="68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69" y="101"/>
                  </a:lnTo>
                  <a:lnTo>
                    <a:pt x="69" y="68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9" y="34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3760788" y="2187575"/>
              <a:ext cx="423863" cy="423863"/>
            </a:xfrm>
            <a:custGeom>
              <a:avLst/>
              <a:gdLst>
                <a:gd name="T0" fmla="*/ 235 w 238"/>
                <a:gd name="T1" fmla="*/ 203 h 238"/>
                <a:gd name="T2" fmla="*/ 194 w 238"/>
                <a:gd name="T3" fmla="*/ 162 h 238"/>
                <a:gd name="T4" fmla="*/ 211 w 238"/>
                <a:gd name="T5" fmla="*/ 105 h 238"/>
                <a:gd name="T6" fmla="*/ 106 w 238"/>
                <a:gd name="T7" fmla="*/ 0 h 238"/>
                <a:gd name="T8" fmla="*/ 0 w 238"/>
                <a:gd name="T9" fmla="*/ 105 h 238"/>
                <a:gd name="T10" fmla="*/ 106 w 238"/>
                <a:gd name="T11" fmla="*/ 210 h 238"/>
                <a:gd name="T12" fmla="*/ 162 w 238"/>
                <a:gd name="T13" fmla="*/ 193 h 238"/>
                <a:gd name="T14" fmla="*/ 203 w 238"/>
                <a:gd name="T15" fmla="*/ 235 h 238"/>
                <a:gd name="T16" fmla="*/ 214 w 238"/>
                <a:gd name="T17" fmla="*/ 235 h 238"/>
                <a:gd name="T18" fmla="*/ 235 w 238"/>
                <a:gd name="T19" fmla="*/ 214 h 238"/>
                <a:gd name="T20" fmla="*/ 235 w 238"/>
                <a:gd name="T21" fmla="*/ 203 h 238"/>
                <a:gd name="T22" fmla="*/ 106 w 238"/>
                <a:gd name="T23" fmla="*/ 180 h 238"/>
                <a:gd name="T24" fmla="*/ 30 w 238"/>
                <a:gd name="T25" fmla="*/ 105 h 238"/>
                <a:gd name="T26" fmla="*/ 106 w 238"/>
                <a:gd name="T27" fmla="*/ 30 h 238"/>
                <a:gd name="T28" fmla="*/ 181 w 238"/>
                <a:gd name="T29" fmla="*/ 105 h 238"/>
                <a:gd name="T30" fmla="*/ 106 w 238"/>
                <a:gd name="T31" fmla="*/ 18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8" h="238">
                  <a:moveTo>
                    <a:pt x="235" y="203"/>
                  </a:moveTo>
                  <a:cubicBezTo>
                    <a:pt x="194" y="162"/>
                    <a:pt x="194" y="162"/>
                    <a:pt x="194" y="162"/>
                  </a:cubicBezTo>
                  <a:cubicBezTo>
                    <a:pt x="204" y="145"/>
                    <a:pt x="211" y="126"/>
                    <a:pt x="211" y="105"/>
                  </a:cubicBezTo>
                  <a:cubicBezTo>
                    <a:pt x="211" y="47"/>
                    <a:pt x="164" y="0"/>
                    <a:pt x="106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0"/>
                    <a:pt x="106" y="210"/>
                  </a:cubicBezTo>
                  <a:cubicBezTo>
                    <a:pt x="126" y="210"/>
                    <a:pt x="146" y="204"/>
                    <a:pt x="162" y="193"/>
                  </a:cubicBezTo>
                  <a:cubicBezTo>
                    <a:pt x="203" y="235"/>
                    <a:pt x="203" y="235"/>
                    <a:pt x="203" y="235"/>
                  </a:cubicBezTo>
                  <a:cubicBezTo>
                    <a:pt x="206" y="238"/>
                    <a:pt x="211" y="238"/>
                    <a:pt x="214" y="235"/>
                  </a:cubicBezTo>
                  <a:cubicBezTo>
                    <a:pt x="235" y="214"/>
                    <a:pt x="235" y="214"/>
                    <a:pt x="235" y="214"/>
                  </a:cubicBezTo>
                  <a:cubicBezTo>
                    <a:pt x="238" y="211"/>
                    <a:pt x="238" y="206"/>
                    <a:pt x="235" y="203"/>
                  </a:cubicBezTo>
                  <a:close/>
                  <a:moveTo>
                    <a:pt x="106" y="180"/>
                  </a:moveTo>
                  <a:cubicBezTo>
                    <a:pt x="64" y="180"/>
                    <a:pt x="30" y="146"/>
                    <a:pt x="30" y="105"/>
                  </a:cubicBezTo>
                  <a:cubicBezTo>
                    <a:pt x="30" y="64"/>
                    <a:pt x="64" y="30"/>
                    <a:pt x="106" y="30"/>
                  </a:cubicBezTo>
                  <a:cubicBezTo>
                    <a:pt x="147" y="30"/>
                    <a:pt x="181" y="64"/>
                    <a:pt x="181" y="105"/>
                  </a:cubicBezTo>
                  <a:cubicBezTo>
                    <a:pt x="181" y="146"/>
                    <a:pt x="147" y="180"/>
                    <a:pt x="10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Freeform 17"/>
          <p:cNvSpPr>
            <a:spLocks noEditPoints="1"/>
          </p:cNvSpPr>
          <p:nvPr/>
        </p:nvSpPr>
        <p:spPr bwMode="auto">
          <a:xfrm>
            <a:off x="5003755" y="4322157"/>
            <a:ext cx="427588" cy="618443"/>
          </a:xfrm>
          <a:custGeom>
            <a:avLst/>
            <a:gdLst>
              <a:gd name="T0" fmla="*/ 197 w 213"/>
              <a:gd name="T1" fmla="*/ 225 h 308"/>
              <a:gd name="T2" fmla="*/ 179 w 213"/>
              <a:gd name="T3" fmla="*/ 308 h 308"/>
              <a:gd name="T4" fmla="*/ 107 w 213"/>
              <a:gd name="T5" fmla="*/ 285 h 308"/>
              <a:gd name="T6" fmla="*/ 34 w 213"/>
              <a:gd name="T7" fmla="*/ 308 h 308"/>
              <a:gd name="T8" fmla="*/ 16 w 213"/>
              <a:gd name="T9" fmla="*/ 225 h 308"/>
              <a:gd name="T10" fmla="*/ 14 w 213"/>
              <a:gd name="T11" fmla="*/ 177 h 308"/>
              <a:gd name="T12" fmla="*/ 107 w 213"/>
              <a:gd name="T13" fmla="*/ 67 h 308"/>
              <a:gd name="T14" fmla="*/ 199 w 213"/>
              <a:gd name="T15" fmla="*/ 177 h 308"/>
              <a:gd name="T16" fmla="*/ 134 w 213"/>
              <a:gd name="T17" fmla="*/ 38 h 308"/>
              <a:gd name="T18" fmla="*/ 61 w 213"/>
              <a:gd name="T19" fmla="*/ 0 h 308"/>
              <a:gd name="T20" fmla="*/ 134 w 213"/>
              <a:gd name="T21" fmla="*/ 38 h 308"/>
              <a:gd name="T22" fmla="*/ 100 w 213"/>
              <a:gd name="T23" fmla="*/ 112 h 308"/>
              <a:gd name="T24" fmla="*/ 57 w 213"/>
              <a:gd name="T25" fmla="*/ 149 h 308"/>
              <a:gd name="T26" fmla="*/ 100 w 213"/>
              <a:gd name="T27" fmla="*/ 186 h 308"/>
              <a:gd name="T28" fmla="*/ 86 w 213"/>
              <a:gd name="T29" fmla="*/ 195 h 308"/>
              <a:gd name="T30" fmla="*/ 68 w 213"/>
              <a:gd name="T31" fmla="*/ 225 h 308"/>
              <a:gd name="T32" fmla="*/ 100 w 213"/>
              <a:gd name="T33" fmla="*/ 252 h 308"/>
              <a:gd name="T34" fmla="*/ 113 w 213"/>
              <a:gd name="T35" fmla="*/ 235 h 308"/>
              <a:gd name="T36" fmla="*/ 145 w 213"/>
              <a:gd name="T37" fmla="*/ 172 h 308"/>
              <a:gd name="T38" fmla="*/ 113 w 213"/>
              <a:gd name="T39" fmla="*/ 135 h 308"/>
              <a:gd name="T40" fmla="*/ 127 w 213"/>
              <a:gd name="T41" fmla="*/ 148 h 308"/>
              <a:gd name="T42" fmla="*/ 143 w 213"/>
              <a:gd name="T43" fmla="*/ 121 h 308"/>
              <a:gd name="T44" fmla="*/ 113 w 213"/>
              <a:gd name="T45" fmla="*/ 101 h 308"/>
              <a:gd name="T46" fmla="*/ 142 w 213"/>
              <a:gd name="T47" fmla="*/ 50 h 308"/>
              <a:gd name="T48" fmla="*/ 144 w 213"/>
              <a:gd name="T49" fmla="*/ 68 h 308"/>
              <a:gd name="T50" fmla="*/ 70 w 213"/>
              <a:gd name="T51" fmla="*/ 68 h 308"/>
              <a:gd name="T52" fmla="*/ 72 w 213"/>
              <a:gd name="T53" fmla="*/ 50 h 308"/>
              <a:gd name="T54" fmla="*/ 131 w 213"/>
              <a:gd name="T55" fmla="*/ 46 h 308"/>
              <a:gd name="T56" fmla="*/ 100 w 213"/>
              <a:gd name="T57" fmla="*/ 135 h 308"/>
              <a:gd name="T58" fmla="*/ 91 w 213"/>
              <a:gd name="T59" fmla="*/ 152 h 308"/>
              <a:gd name="T60" fmla="*/ 91 w 213"/>
              <a:gd name="T61" fmla="*/ 137 h 308"/>
              <a:gd name="T62" fmla="*/ 128 w 213"/>
              <a:gd name="T63" fmla="*/ 202 h 308"/>
              <a:gd name="T64" fmla="*/ 113 w 213"/>
              <a:gd name="T65" fmla="*/ 213 h 308"/>
              <a:gd name="T66" fmla="*/ 128 w 213"/>
              <a:gd name="T67" fmla="*/ 20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3" h="308">
                <a:moveTo>
                  <a:pt x="198" y="196"/>
                </a:moveTo>
                <a:cubicBezTo>
                  <a:pt x="197" y="225"/>
                  <a:pt x="197" y="225"/>
                  <a:pt x="197" y="225"/>
                </a:cubicBezTo>
                <a:cubicBezTo>
                  <a:pt x="198" y="246"/>
                  <a:pt x="204" y="260"/>
                  <a:pt x="213" y="268"/>
                </a:cubicBezTo>
                <a:cubicBezTo>
                  <a:pt x="179" y="308"/>
                  <a:pt x="179" y="308"/>
                  <a:pt x="179" y="308"/>
                </a:cubicBezTo>
                <a:cubicBezTo>
                  <a:pt x="176" y="304"/>
                  <a:pt x="172" y="300"/>
                  <a:pt x="164" y="297"/>
                </a:cubicBezTo>
                <a:cubicBezTo>
                  <a:pt x="150" y="289"/>
                  <a:pt x="130" y="285"/>
                  <a:pt x="107" y="285"/>
                </a:cubicBezTo>
                <a:cubicBezTo>
                  <a:pt x="83" y="285"/>
                  <a:pt x="64" y="289"/>
                  <a:pt x="49" y="297"/>
                </a:cubicBezTo>
                <a:cubicBezTo>
                  <a:pt x="42" y="300"/>
                  <a:pt x="37" y="304"/>
                  <a:pt x="34" y="308"/>
                </a:cubicBezTo>
                <a:cubicBezTo>
                  <a:pt x="0" y="268"/>
                  <a:pt x="0" y="268"/>
                  <a:pt x="0" y="268"/>
                </a:cubicBezTo>
                <a:cubicBezTo>
                  <a:pt x="10" y="260"/>
                  <a:pt x="15" y="246"/>
                  <a:pt x="16" y="225"/>
                </a:cubicBezTo>
                <a:cubicBezTo>
                  <a:pt x="15" y="196"/>
                  <a:pt x="15" y="196"/>
                  <a:pt x="15" y="196"/>
                </a:cubicBezTo>
                <a:cubicBezTo>
                  <a:pt x="14" y="190"/>
                  <a:pt x="14" y="184"/>
                  <a:pt x="14" y="177"/>
                </a:cubicBezTo>
                <a:cubicBezTo>
                  <a:pt x="14" y="145"/>
                  <a:pt x="23" y="118"/>
                  <a:pt x="41" y="98"/>
                </a:cubicBezTo>
                <a:cubicBezTo>
                  <a:pt x="59" y="77"/>
                  <a:pt x="80" y="67"/>
                  <a:pt x="107" y="67"/>
                </a:cubicBezTo>
                <a:cubicBezTo>
                  <a:pt x="133" y="67"/>
                  <a:pt x="155" y="77"/>
                  <a:pt x="172" y="98"/>
                </a:cubicBezTo>
                <a:cubicBezTo>
                  <a:pt x="190" y="118"/>
                  <a:pt x="199" y="145"/>
                  <a:pt x="199" y="177"/>
                </a:cubicBezTo>
                <a:cubicBezTo>
                  <a:pt x="199" y="184"/>
                  <a:pt x="199" y="190"/>
                  <a:pt x="198" y="196"/>
                </a:cubicBezTo>
                <a:close/>
                <a:moveTo>
                  <a:pt x="134" y="38"/>
                </a:moveTo>
                <a:cubicBezTo>
                  <a:pt x="79" y="38"/>
                  <a:pt x="79" y="38"/>
                  <a:pt x="79" y="38"/>
                </a:cubicBezTo>
                <a:cubicBezTo>
                  <a:pt x="61" y="0"/>
                  <a:pt x="61" y="0"/>
                  <a:pt x="61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34" y="38"/>
                  <a:pt x="134" y="38"/>
                  <a:pt x="134" y="38"/>
                </a:cubicBezTo>
                <a:close/>
                <a:moveTo>
                  <a:pt x="100" y="101"/>
                </a:moveTo>
                <a:cubicBezTo>
                  <a:pt x="100" y="112"/>
                  <a:pt x="100" y="112"/>
                  <a:pt x="100" y="112"/>
                </a:cubicBezTo>
                <a:cubicBezTo>
                  <a:pt x="87" y="114"/>
                  <a:pt x="77" y="117"/>
                  <a:pt x="70" y="122"/>
                </a:cubicBezTo>
                <a:cubicBezTo>
                  <a:pt x="62" y="128"/>
                  <a:pt x="57" y="137"/>
                  <a:pt x="57" y="149"/>
                </a:cubicBezTo>
                <a:cubicBezTo>
                  <a:pt x="57" y="160"/>
                  <a:pt x="61" y="168"/>
                  <a:pt x="70" y="174"/>
                </a:cubicBezTo>
                <a:cubicBezTo>
                  <a:pt x="75" y="178"/>
                  <a:pt x="85" y="182"/>
                  <a:pt x="100" y="186"/>
                </a:cubicBezTo>
                <a:cubicBezTo>
                  <a:pt x="100" y="212"/>
                  <a:pt x="100" y="212"/>
                  <a:pt x="100" y="212"/>
                </a:cubicBezTo>
                <a:cubicBezTo>
                  <a:pt x="90" y="211"/>
                  <a:pt x="86" y="205"/>
                  <a:pt x="86" y="195"/>
                </a:cubicBezTo>
                <a:cubicBezTo>
                  <a:pt x="55" y="195"/>
                  <a:pt x="55" y="195"/>
                  <a:pt x="55" y="195"/>
                </a:cubicBezTo>
                <a:cubicBezTo>
                  <a:pt x="55" y="207"/>
                  <a:pt x="59" y="217"/>
                  <a:pt x="68" y="225"/>
                </a:cubicBezTo>
                <a:cubicBezTo>
                  <a:pt x="76" y="231"/>
                  <a:pt x="87" y="235"/>
                  <a:pt x="100" y="235"/>
                </a:cubicBezTo>
                <a:cubicBezTo>
                  <a:pt x="100" y="252"/>
                  <a:pt x="100" y="252"/>
                  <a:pt x="100" y="252"/>
                </a:cubicBezTo>
                <a:cubicBezTo>
                  <a:pt x="113" y="252"/>
                  <a:pt x="113" y="252"/>
                  <a:pt x="113" y="252"/>
                </a:cubicBezTo>
                <a:cubicBezTo>
                  <a:pt x="113" y="235"/>
                  <a:pt x="113" y="235"/>
                  <a:pt x="113" y="235"/>
                </a:cubicBezTo>
                <a:cubicBezTo>
                  <a:pt x="143" y="234"/>
                  <a:pt x="158" y="221"/>
                  <a:pt x="158" y="197"/>
                </a:cubicBezTo>
                <a:cubicBezTo>
                  <a:pt x="158" y="187"/>
                  <a:pt x="154" y="178"/>
                  <a:pt x="145" y="172"/>
                </a:cubicBezTo>
                <a:cubicBezTo>
                  <a:pt x="139" y="167"/>
                  <a:pt x="128" y="162"/>
                  <a:pt x="113" y="159"/>
                </a:cubicBezTo>
                <a:cubicBezTo>
                  <a:pt x="113" y="135"/>
                  <a:pt x="113" y="135"/>
                  <a:pt x="113" y="135"/>
                </a:cubicBezTo>
                <a:cubicBezTo>
                  <a:pt x="118" y="135"/>
                  <a:pt x="121" y="136"/>
                  <a:pt x="123" y="139"/>
                </a:cubicBezTo>
                <a:cubicBezTo>
                  <a:pt x="126" y="141"/>
                  <a:pt x="127" y="144"/>
                  <a:pt x="127" y="148"/>
                </a:cubicBezTo>
                <a:cubicBezTo>
                  <a:pt x="157" y="148"/>
                  <a:pt x="157" y="148"/>
                  <a:pt x="157" y="148"/>
                </a:cubicBezTo>
                <a:cubicBezTo>
                  <a:pt x="157" y="136"/>
                  <a:pt x="152" y="127"/>
                  <a:pt x="143" y="121"/>
                </a:cubicBezTo>
                <a:cubicBezTo>
                  <a:pt x="136" y="116"/>
                  <a:pt x="126" y="113"/>
                  <a:pt x="113" y="112"/>
                </a:cubicBezTo>
                <a:cubicBezTo>
                  <a:pt x="113" y="101"/>
                  <a:pt x="113" y="101"/>
                  <a:pt x="113" y="101"/>
                </a:cubicBezTo>
                <a:cubicBezTo>
                  <a:pt x="100" y="101"/>
                  <a:pt x="100" y="101"/>
                  <a:pt x="100" y="101"/>
                </a:cubicBezTo>
                <a:close/>
                <a:moveTo>
                  <a:pt x="142" y="50"/>
                </a:moveTo>
                <a:cubicBezTo>
                  <a:pt x="144" y="53"/>
                  <a:pt x="146" y="56"/>
                  <a:pt x="146" y="60"/>
                </a:cubicBezTo>
                <a:cubicBezTo>
                  <a:pt x="146" y="63"/>
                  <a:pt x="145" y="66"/>
                  <a:pt x="144" y="68"/>
                </a:cubicBezTo>
                <a:cubicBezTo>
                  <a:pt x="132" y="61"/>
                  <a:pt x="120" y="58"/>
                  <a:pt x="107" y="58"/>
                </a:cubicBezTo>
                <a:cubicBezTo>
                  <a:pt x="93" y="58"/>
                  <a:pt x="81" y="61"/>
                  <a:pt x="70" y="68"/>
                </a:cubicBezTo>
                <a:cubicBezTo>
                  <a:pt x="68" y="66"/>
                  <a:pt x="67" y="63"/>
                  <a:pt x="67" y="60"/>
                </a:cubicBezTo>
                <a:cubicBezTo>
                  <a:pt x="67" y="56"/>
                  <a:pt x="69" y="53"/>
                  <a:pt x="72" y="50"/>
                </a:cubicBezTo>
                <a:cubicBezTo>
                  <a:pt x="74" y="47"/>
                  <a:pt x="78" y="46"/>
                  <a:pt x="82" y="46"/>
                </a:cubicBezTo>
                <a:cubicBezTo>
                  <a:pt x="131" y="46"/>
                  <a:pt x="131" y="46"/>
                  <a:pt x="131" y="46"/>
                </a:cubicBezTo>
                <a:cubicBezTo>
                  <a:pt x="135" y="46"/>
                  <a:pt x="139" y="47"/>
                  <a:pt x="142" y="50"/>
                </a:cubicBezTo>
                <a:close/>
                <a:moveTo>
                  <a:pt x="100" y="135"/>
                </a:moveTo>
                <a:cubicBezTo>
                  <a:pt x="100" y="156"/>
                  <a:pt x="100" y="156"/>
                  <a:pt x="100" y="156"/>
                </a:cubicBezTo>
                <a:cubicBezTo>
                  <a:pt x="91" y="152"/>
                  <a:pt x="91" y="152"/>
                  <a:pt x="91" y="152"/>
                </a:cubicBezTo>
                <a:cubicBezTo>
                  <a:pt x="88" y="150"/>
                  <a:pt x="87" y="148"/>
                  <a:pt x="87" y="144"/>
                </a:cubicBezTo>
                <a:cubicBezTo>
                  <a:pt x="87" y="141"/>
                  <a:pt x="88" y="139"/>
                  <a:pt x="91" y="137"/>
                </a:cubicBezTo>
                <a:cubicBezTo>
                  <a:pt x="93" y="136"/>
                  <a:pt x="96" y="135"/>
                  <a:pt x="100" y="135"/>
                </a:cubicBezTo>
                <a:close/>
                <a:moveTo>
                  <a:pt x="128" y="202"/>
                </a:moveTo>
                <a:cubicBezTo>
                  <a:pt x="128" y="206"/>
                  <a:pt x="126" y="208"/>
                  <a:pt x="123" y="210"/>
                </a:cubicBezTo>
                <a:cubicBezTo>
                  <a:pt x="121" y="212"/>
                  <a:pt x="117" y="213"/>
                  <a:pt x="113" y="213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23" y="191"/>
                  <a:pt x="128" y="196"/>
                  <a:pt x="128" y="2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gray">
          <a:xfrm>
            <a:off x="5412105" y="3708400"/>
            <a:ext cx="2593975" cy="460375"/>
          </a:xfrm>
          <a:prstGeom prst="rect">
            <a:avLst/>
          </a:prstGeom>
          <a:noFill/>
          <a:ln w="9525" algn="ctr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浏览器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 rot="5400000">
            <a:off x="5838825" y="1039495"/>
            <a:ext cx="975995" cy="335851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55160" y="2230755"/>
            <a:ext cx="975995" cy="97599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5443855" y="2516505"/>
            <a:ext cx="2562225" cy="460375"/>
          </a:xfrm>
          <a:prstGeom prst="rect">
            <a:avLst/>
          </a:prstGeom>
          <a:noFill/>
          <a:ln w="9525" algn="ctr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Web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服务器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5869940" y="3453765"/>
            <a:ext cx="975995" cy="335851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467225" y="4645025"/>
            <a:ext cx="975995" cy="97599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5443855" y="4902835"/>
            <a:ext cx="2562225" cy="460375"/>
          </a:xfrm>
          <a:prstGeom prst="rect">
            <a:avLst/>
          </a:prstGeom>
          <a:noFill/>
          <a:ln w="9525" algn="ctr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代理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pic>
        <p:nvPicPr>
          <p:cNvPr id="15" name="图片 1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16755" y="2261235"/>
            <a:ext cx="914400" cy="914400"/>
          </a:xfrm>
          <a:prstGeom prst="rect">
            <a:avLst/>
          </a:prstGeom>
        </p:spPr>
      </p:pic>
      <p:pic>
        <p:nvPicPr>
          <p:cNvPr id="16" name="图片 15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0415" y="3577590"/>
            <a:ext cx="666750" cy="666750"/>
          </a:xfrm>
          <a:prstGeom prst="rect">
            <a:avLst/>
          </a:prstGeom>
        </p:spPr>
      </p:pic>
      <p:pic>
        <p:nvPicPr>
          <p:cNvPr id="17" name="图片 16" descr="resource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1045" y="4729480"/>
            <a:ext cx="807720" cy="807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/>
      <p:bldP spid="7" grpId="0" animBg="1"/>
      <p:bldP spid="8" grpId="0" animBg="1"/>
      <p:bldP spid="10" grpId="0"/>
      <p:bldP spid="7" grpId="1" animBg="1"/>
      <p:bldP spid="8" grpId="1" animBg="1"/>
      <p:bldP spid="10" grpId="1"/>
      <p:bldP spid="23" grpId="0" animBg="1"/>
      <p:bldP spid="26" grpId="0" animBg="1"/>
      <p:bldP spid="5" grpId="0"/>
      <p:bldP spid="23" grpId="1" animBg="1"/>
      <p:bldP spid="26" grpId="1" animBg="1"/>
      <p:bldP spid="5" grpId="1"/>
      <p:bldP spid="11" grpId="0" animBg="1"/>
      <p:bldP spid="12" grpId="0" animBg="1"/>
      <p:bldP spid="14" grpId="0"/>
      <p:bldP spid="11" grpId="1" animBg="1"/>
      <p:bldP spid="12" grpId="1" animBg="1"/>
      <p:bldP spid="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96" b="12388"/>
          <a:stretch>
            <a:fillRect/>
          </a:stretch>
        </p:blipFill>
        <p:spPr>
          <a:xfrm>
            <a:off x="7574852" y="2277007"/>
            <a:ext cx="3886279" cy="40349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09115" y="2680335"/>
            <a:ext cx="5894070" cy="1496695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存储将被用到的数据，提升访问速度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1004570" y="2049780"/>
            <a:ext cx="4312285" cy="74231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2040255" y="2124075"/>
            <a:ext cx="3110865" cy="66802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 lnSpcReduction="20000"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b="1">
                <a:solidFill>
                  <a:schemeClr val="bg1"/>
                </a:solidFill>
              </a:rPr>
              <a:t>什么是缓存？</a:t>
            </a:r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缓存的工作原理</a:t>
            </a:r>
            <a:endParaRPr lang="zh-CN" altLang="en-US"/>
          </a:p>
        </p:txBody>
      </p:sp>
      <p:pic>
        <p:nvPicPr>
          <p:cNvPr id="3" name="图片 2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78730" y="4525010"/>
            <a:ext cx="1631315" cy="113093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892675" y="909320"/>
            <a:ext cx="20015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使用者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45690" y="2621915"/>
            <a:ext cx="7663180" cy="12388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09940" y="278130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缓存工具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4709795" y="2912745"/>
            <a:ext cx="2369185" cy="65722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</a:rPr>
              <a:t>是否缓存？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879465" y="1572260"/>
            <a:ext cx="14605" cy="13525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27675" y="1973580"/>
            <a:ext cx="73025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请求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13" name="肘形连接符 12"/>
          <p:cNvCxnSpPr>
            <a:stCxn id="10" idx="3"/>
            <a:endCxn id="7" idx="3"/>
          </p:cNvCxnSpPr>
          <p:nvPr/>
        </p:nvCxnSpPr>
        <p:spPr>
          <a:xfrm flipH="1" flipV="1">
            <a:off x="6894195" y="1240790"/>
            <a:ext cx="184785" cy="2000885"/>
          </a:xfrm>
          <a:prstGeom prst="bentConnector3">
            <a:avLst>
              <a:gd name="adj1" fmla="val -12886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494145" y="1983740"/>
            <a:ext cx="169291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是</a:t>
            </a:r>
            <a:r>
              <a:rPr lang="en-US" altLang="zh-CN" b="1">
                <a:solidFill>
                  <a:schemeClr val="bg1"/>
                </a:solidFill>
              </a:rPr>
              <a:t>(</a:t>
            </a:r>
            <a:r>
              <a:rPr lang="zh-CN" altLang="en-US" b="1">
                <a:solidFill>
                  <a:schemeClr val="bg1"/>
                </a:solidFill>
              </a:rPr>
              <a:t>命中</a:t>
            </a:r>
            <a:r>
              <a:rPr lang="en-US" altLang="zh-CN" b="1">
                <a:solidFill>
                  <a:schemeClr val="bg1"/>
                </a:solidFill>
              </a:rPr>
              <a:t>)</a:t>
            </a:r>
            <a:endParaRPr lang="en-US" altLang="zh-CN" b="1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stCxn id="10" idx="2"/>
            <a:endCxn id="3" idx="0"/>
          </p:cNvCxnSpPr>
          <p:nvPr/>
        </p:nvCxnSpPr>
        <p:spPr>
          <a:xfrm>
            <a:off x="5894705" y="3569970"/>
            <a:ext cx="0" cy="955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079365" y="3922395"/>
            <a:ext cx="1631315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否</a:t>
            </a:r>
            <a:r>
              <a:rPr lang="en-US" altLang="zh-CN" b="1">
                <a:solidFill>
                  <a:schemeClr val="bg1"/>
                </a:solidFill>
              </a:rPr>
              <a:t>(</a:t>
            </a:r>
            <a:r>
              <a:rPr lang="zh-CN" altLang="en-US" b="1">
                <a:solidFill>
                  <a:schemeClr val="bg1"/>
                </a:solidFill>
              </a:rPr>
              <a:t>穿透</a:t>
            </a:r>
            <a:r>
              <a:rPr lang="en-US" altLang="zh-CN" b="1">
                <a:solidFill>
                  <a:schemeClr val="bg1"/>
                </a:solidFill>
              </a:rPr>
              <a:t>)</a:t>
            </a:r>
            <a:endParaRPr lang="en-US" altLang="zh-CN" b="1">
              <a:solidFill>
                <a:schemeClr val="bg1"/>
              </a:solidFill>
            </a:endParaRPr>
          </a:p>
        </p:txBody>
      </p:sp>
      <p:cxnSp>
        <p:nvCxnSpPr>
          <p:cNvPr id="18" name="肘形连接符 17"/>
          <p:cNvCxnSpPr>
            <a:stCxn id="3" idx="3"/>
          </p:cNvCxnSpPr>
          <p:nvPr/>
        </p:nvCxnSpPr>
        <p:spPr>
          <a:xfrm flipV="1">
            <a:off x="6710045" y="3122295"/>
            <a:ext cx="167005" cy="19685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673340" y="139382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缓存命中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03135" y="50158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一次穿透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87470" y="5885180"/>
            <a:ext cx="4579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缓存命中率 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命中次数 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 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总次数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8" grpId="0" bldLvl="0" animBg="1"/>
      <p:bldP spid="9" grpId="0"/>
      <p:bldP spid="8" grpId="1" animBg="1"/>
      <p:bldP spid="9" grpId="1"/>
      <p:bldP spid="12" grpId="0" bldLvl="0" animBg="1"/>
      <p:bldP spid="12" grpId="1" animBg="1"/>
      <p:bldP spid="10" grpId="0" bldLvl="0" animBg="1"/>
      <p:bldP spid="10" grpId="1" animBg="1"/>
      <p:bldP spid="14" grpId="0" bldLvl="0" animBg="1"/>
      <p:bldP spid="14" grpId="1" animBg="1"/>
      <p:bldP spid="19" grpId="0"/>
      <p:bldP spid="19" grpId="1"/>
      <p:bldP spid="17" grpId="0" bldLvl="0" animBg="1"/>
      <p:bldP spid="17" grpId="1" animBg="1"/>
      <p:bldP spid="20" grpId="0"/>
      <p:bldP spid="20" grpId="1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为什么用缓存?</a:t>
            </a:r>
            <a:endParaRPr lang="zh-CN" altLang="en-US"/>
          </a:p>
        </p:txBody>
      </p:sp>
      <p:cxnSp>
        <p:nvCxnSpPr>
          <p:cNvPr id="80" name="直接连接符 79"/>
          <p:cNvCxnSpPr/>
          <p:nvPr/>
        </p:nvCxnSpPr>
        <p:spPr>
          <a:xfrm>
            <a:off x="3647826" y="2355468"/>
            <a:ext cx="48965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六边形 80"/>
          <p:cNvSpPr/>
          <p:nvPr/>
        </p:nvSpPr>
        <p:spPr>
          <a:xfrm>
            <a:off x="4644615" y="2139444"/>
            <a:ext cx="2902967" cy="432048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9"/>
          <p:cNvSpPr txBox="1"/>
          <p:nvPr/>
        </p:nvSpPr>
        <p:spPr>
          <a:xfrm>
            <a:off x="5303122" y="2133300"/>
            <a:ext cx="1728192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缓存的优势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55"/>
          <p:cNvSpPr/>
          <p:nvPr/>
        </p:nvSpPr>
        <p:spPr>
          <a:xfrm>
            <a:off x="1885950" y="4917440"/>
            <a:ext cx="3447415" cy="8763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Freeform 20"/>
          <p:cNvSpPr/>
          <p:nvPr/>
        </p:nvSpPr>
        <p:spPr bwMode="auto">
          <a:xfrm>
            <a:off x="1968500" y="3599180"/>
            <a:ext cx="111125" cy="111760"/>
          </a:xfrm>
          <a:custGeom>
            <a:avLst/>
            <a:gdLst>
              <a:gd name="T0" fmla="*/ 146 w 167"/>
              <a:gd name="T1" fmla="*/ 62 h 167"/>
              <a:gd name="T2" fmla="*/ 105 w 167"/>
              <a:gd name="T3" fmla="*/ 62 h 167"/>
              <a:gd name="T4" fmla="*/ 105 w 167"/>
              <a:gd name="T5" fmla="*/ 21 h 167"/>
              <a:gd name="T6" fmla="*/ 84 w 167"/>
              <a:gd name="T7" fmla="*/ 0 h 167"/>
              <a:gd name="T8" fmla="*/ 63 w 167"/>
              <a:gd name="T9" fmla="*/ 21 h 167"/>
              <a:gd name="T10" fmla="*/ 63 w 167"/>
              <a:gd name="T11" fmla="*/ 62 h 167"/>
              <a:gd name="T12" fmla="*/ 21 w 167"/>
              <a:gd name="T13" fmla="*/ 62 h 167"/>
              <a:gd name="T14" fmla="*/ 0 w 167"/>
              <a:gd name="T15" fmla="*/ 83 h 167"/>
              <a:gd name="T16" fmla="*/ 21 w 167"/>
              <a:gd name="T17" fmla="*/ 104 h 167"/>
              <a:gd name="T18" fmla="*/ 63 w 167"/>
              <a:gd name="T19" fmla="*/ 104 h 167"/>
              <a:gd name="T20" fmla="*/ 63 w 167"/>
              <a:gd name="T21" fmla="*/ 146 h 167"/>
              <a:gd name="T22" fmla="*/ 84 w 167"/>
              <a:gd name="T23" fmla="*/ 167 h 167"/>
              <a:gd name="T24" fmla="*/ 105 w 167"/>
              <a:gd name="T25" fmla="*/ 146 h 167"/>
              <a:gd name="T26" fmla="*/ 105 w 167"/>
              <a:gd name="T27" fmla="*/ 104 h 167"/>
              <a:gd name="T28" fmla="*/ 146 w 167"/>
              <a:gd name="T29" fmla="*/ 104 h 167"/>
              <a:gd name="T30" fmla="*/ 167 w 167"/>
              <a:gd name="T31" fmla="*/ 83 h 167"/>
              <a:gd name="T32" fmla="*/ 146 w 167"/>
              <a:gd name="T33" fmla="*/ 62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7" h="167">
                <a:moveTo>
                  <a:pt x="146" y="62"/>
                </a:moveTo>
                <a:cubicBezTo>
                  <a:pt x="105" y="62"/>
                  <a:pt x="105" y="62"/>
                  <a:pt x="105" y="62"/>
                </a:cubicBezTo>
                <a:cubicBezTo>
                  <a:pt x="105" y="21"/>
                  <a:pt x="105" y="21"/>
                  <a:pt x="105" y="21"/>
                </a:cubicBezTo>
                <a:cubicBezTo>
                  <a:pt x="105" y="9"/>
                  <a:pt x="95" y="0"/>
                  <a:pt x="84" y="0"/>
                </a:cubicBezTo>
                <a:cubicBezTo>
                  <a:pt x="72" y="0"/>
                  <a:pt x="63" y="9"/>
                  <a:pt x="63" y="21"/>
                </a:cubicBezTo>
                <a:cubicBezTo>
                  <a:pt x="63" y="62"/>
                  <a:pt x="63" y="62"/>
                  <a:pt x="63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9" y="62"/>
                  <a:pt x="0" y="72"/>
                  <a:pt x="0" y="83"/>
                </a:cubicBezTo>
                <a:cubicBezTo>
                  <a:pt x="0" y="95"/>
                  <a:pt x="9" y="104"/>
                  <a:pt x="21" y="104"/>
                </a:cubicBezTo>
                <a:cubicBezTo>
                  <a:pt x="63" y="104"/>
                  <a:pt x="63" y="104"/>
                  <a:pt x="63" y="104"/>
                </a:cubicBezTo>
                <a:cubicBezTo>
                  <a:pt x="63" y="146"/>
                  <a:pt x="63" y="146"/>
                  <a:pt x="63" y="146"/>
                </a:cubicBezTo>
                <a:cubicBezTo>
                  <a:pt x="63" y="158"/>
                  <a:pt x="72" y="167"/>
                  <a:pt x="84" y="167"/>
                </a:cubicBezTo>
                <a:cubicBezTo>
                  <a:pt x="95" y="167"/>
                  <a:pt x="105" y="158"/>
                  <a:pt x="105" y="146"/>
                </a:cubicBezTo>
                <a:cubicBezTo>
                  <a:pt x="105" y="104"/>
                  <a:pt x="105" y="104"/>
                  <a:pt x="105" y="104"/>
                </a:cubicBezTo>
                <a:cubicBezTo>
                  <a:pt x="146" y="104"/>
                  <a:pt x="146" y="104"/>
                  <a:pt x="146" y="104"/>
                </a:cubicBezTo>
                <a:cubicBezTo>
                  <a:pt x="158" y="104"/>
                  <a:pt x="167" y="95"/>
                  <a:pt x="167" y="83"/>
                </a:cubicBezTo>
                <a:cubicBezTo>
                  <a:pt x="167" y="72"/>
                  <a:pt x="158" y="62"/>
                  <a:pt x="146" y="6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34"/>
          <p:cNvSpPr txBox="1"/>
          <p:nvPr/>
        </p:nvSpPr>
        <p:spPr>
          <a:xfrm>
            <a:off x="1886585" y="4369435"/>
            <a:ext cx="3446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成本低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速度快，时间少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3" name="TextBox 51"/>
          <p:cNvSpPr txBox="1"/>
          <p:nvPr/>
        </p:nvSpPr>
        <p:spPr>
          <a:xfrm>
            <a:off x="6980555" y="4369435"/>
            <a:ext cx="3555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有选择性存储数据</a:t>
            </a:r>
            <a:endParaRPr lang="zh-CN" altLang="en-US" sz="24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Rectangle 65"/>
          <p:cNvSpPr/>
          <p:nvPr/>
        </p:nvSpPr>
        <p:spPr>
          <a:xfrm>
            <a:off x="7031355" y="4917440"/>
            <a:ext cx="3556000" cy="8763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152140" y="3133725"/>
            <a:ext cx="914400" cy="914400"/>
          </a:xfrm>
          <a:prstGeom prst="rect">
            <a:avLst/>
          </a:prstGeom>
        </p:spPr>
      </p:pic>
      <p:pic>
        <p:nvPicPr>
          <p:cNvPr id="5" name="图片 4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0720" y="319786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ldLvl="0" animBg="1"/>
      <p:bldP spid="82" grpId="0"/>
      <p:bldP spid="83" grpId="0" bldLvl="0" animBg="1"/>
      <p:bldP spid="95" grpId="0" bldLvl="0" animBg="1"/>
      <p:bldP spid="96" grpId="0"/>
      <p:bldP spid="83" grpId="1" animBg="1"/>
      <p:bldP spid="95" grpId="1" animBg="1"/>
      <p:bldP spid="96" grpId="1"/>
      <p:bldP spid="103" grpId="0"/>
      <p:bldP spid="105" grpId="0" bldLvl="0" animBg="1"/>
      <p:bldP spid="103" grpId="1"/>
      <p:bldP spid="10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缓存条目</a:t>
            </a:r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321310" y="1294765"/>
            <a:ext cx="11163935" cy="129667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缓存条目：通常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是Key/Value</a:t>
            </a:r>
            <a:r>
              <a:rPr lang="zh-CN" altLang="en-US"/>
              <a:t>结构。如HTTP缓存，通常以Key为URL；Value通常不仅仅只包括数据，还会包括一些描述字段，比如缓存的失效时间等。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6175" y="3594100"/>
            <a:ext cx="7538720" cy="81534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283200" y="4409440"/>
            <a:ext cx="2879725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564505" y="468058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34A471"/>
                </a:solidFill>
              </a:rPr>
              <a:t>缓存的最大时间</a:t>
            </a:r>
            <a:endParaRPr lang="zh-CN" altLang="en-US" sz="2400" b="1">
              <a:solidFill>
                <a:srgbClr val="34A47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缓存置换</a:t>
            </a:r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321310" y="1294765"/>
            <a:ext cx="11092180" cy="84074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缓存置换：缓存满了后，每次创建新的缓存条目，就会删除旧的缓存条目。</a:t>
            </a:r>
            <a:endParaRPr lang="zh-CN" altLang="en-US"/>
          </a:p>
        </p:txBody>
      </p:sp>
      <p:sp>
        <p:nvSpPr>
          <p:cNvPr id="2" name="文本占位符 2"/>
          <p:cNvSpPr>
            <a:spLocks noGrp="1"/>
          </p:cNvSpPr>
          <p:nvPr/>
        </p:nvSpPr>
        <p:spPr>
          <a:xfrm>
            <a:off x="321310" y="2628900"/>
            <a:ext cx="10878185" cy="67881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LRU(LRU-Least recently used)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缓存置换算法</a:t>
            </a:r>
            <a:r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1224915" y="3806190"/>
            <a:ext cx="1440180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今天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5720" y="3806190"/>
            <a:ext cx="1440180" cy="13677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个月前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31300" y="3806190"/>
            <a:ext cx="1440180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天前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89700" y="3806190"/>
            <a:ext cx="1440180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天前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4313555" y="5280660"/>
            <a:ext cx="50355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665095" y="5883275"/>
            <a:ext cx="4043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清理对象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时间上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最早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的条目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5" grpId="0" animBg="1"/>
      <p:bldP spid="6" grpId="0" animBg="1"/>
      <p:bldP spid="8" grpId="0" animBg="1"/>
      <p:bldP spid="3" grpId="1" animBg="1"/>
      <p:bldP spid="5" grpId="1" animBg="1"/>
      <p:bldP spid="6" grpId="1" animBg="1"/>
      <p:bldP spid="8" grpId="1" animBg="1"/>
      <p:bldP spid="9" grpId="0" animBg="1"/>
      <p:bldP spid="10" grpId="0"/>
      <p:bldP spid="9" grpId="1" animBg="1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HTTP缓存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1428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321310" y="1264285"/>
            <a:ext cx="11082020" cy="128651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HTTP缓存最重要的配置项为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Cache-Control HTTP 返回头</a:t>
            </a:r>
            <a:r>
              <a:rPr lang="zh-CN" altLang="en-US"/>
              <a:t>。 不仅浏览器可以缓存，浏览器和服务器之间的HTTP代理服务器也可以缓存。 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7255" y="2824480"/>
            <a:ext cx="5539105" cy="3131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1994</Words>
  <Application>WPS 演示</Application>
  <PresentationFormat>宽屏</PresentationFormat>
  <Paragraphs>232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Gill Sans</vt:lpstr>
      <vt:lpstr>Gill Sans MT</vt:lpstr>
      <vt:lpstr>华文仿宋</vt:lpstr>
      <vt:lpstr>华文新魏</vt:lpstr>
      <vt:lpstr>方正兰亭黑_GBK</vt:lpstr>
      <vt:lpstr>黑体</vt:lpstr>
      <vt:lpstr>Office 主题​​</vt:lpstr>
      <vt:lpstr>1_目录子项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小智.</cp:lastModifiedBy>
  <cp:revision>201</cp:revision>
  <dcterms:created xsi:type="dcterms:W3CDTF">2019-06-19T02:08:00Z</dcterms:created>
  <dcterms:modified xsi:type="dcterms:W3CDTF">2020-10-19T11:40:02Z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