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20"/>
  </p:notesMasterIdLst>
  <p:handoutMasterIdLst>
    <p:handoutMasterId r:id="rId21"/>
  </p:handoutMasterIdLst>
  <p:sldIdLst>
    <p:sldId id="497" r:id="rId3"/>
    <p:sldId id="655" r:id="rId4"/>
    <p:sldId id="656" r:id="rId5"/>
    <p:sldId id="657" r:id="rId6"/>
    <p:sldId id="668" r:id="rId7"/>
    <p:sldId id="669" r:id="rId8"/>
    <p:sldId id="670" r:id="rId9"/>
    <p:sldId id="658" r:id="rId10"/>
    <p:sldId id="660" r:id="rId11"/>
    <p:sldId id="661" r:id="rId12"/>
    <p:sldId id="662" r:id="rId13"/>
    <p:sldId id="663" r:id="rId14"/>
    <p:sldId id="664" r:id="rId15"/>
    <p:sldId id="665" r:id="rId16"/>
    <p:sldId id="666" r:id="rId17"/>
    <p:sldId id="667" r:id="rId18"/>
    <p:sldId id="65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94520"/>
    <a:srgbClr val="FFFFFF"/>
    <a:srgbClr val="5B9BD5"/>
    <a:srgbClr val="226E4B"/>
    <a:srgbClr val="6096E6"/>
    <a:srgbClr val="696B73"/>
    <a:srgbClr val="7E7E7E"/>
    <a:srgbClr val="637693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howGuides="1">
      <p:cViewPr>
        <p:scale>
          <a:sx n="66" d="100"/>
          <a:sy n="66" d="100"/>
        </p:scale>
        <p:origin x="2707" y="1358"/>
      </p:cViewPr>
      <p:guideLst>
        <p:guide orient="horz" pos="2160"/>
        <p:guide pos="371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 hasCustomPrompt="1"/>
            <p:custDataLst>
              <p:tags r:id="rId1"/>
            </p:custDataLst>
          </p:nvPr>
        </p:nvSpPr>
        <p:spPr>
          <a:xfrm>
            <a:off x="1054735" y="2345055"/>
            <a:ext cx="10065385" cy="12687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  <p:custDataLst>
              <p:tags r:id="rId2"/>
            </p:custDataLst>
          </p:nvPr>
        </p:nvSpPr>
        <p:spPr>
          <a:xfrm>
            <a:off x="3204845" y="3892550"/>
            <a:ext cx="5765165" cy="70104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4800" b="1" baseline="300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1"/>
            </p:custDataLst>
          </p:nvPr>
        </p:nvSpPr>
        <p:spPr>
          <a:xfrm>
            <a:off x="320040" y="1259205"/>
            <a:ext cx="5037455" cy="43414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2"/>
            </p:custDataLst>
          </p:nvPr>
        </p:nvSpPr>
        <p:spPr>
          <a:xfrm>
            <a:off x="6799580" y="1259840"/>
            <a:ext cx="5057140" cy="434086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3" hasCustomPrompt="1"/>
            <p:custDataLst>
              <p:tags r:id="rId4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1"/>
            </p:custDataLst>
          </p:nvPr>
        </p:nvSpPr>
        <p:spPr>
          <a:xfrm>
            <a:off x="6798945" y="1258570"/>
            <a:ext cx="50577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0385" lvl="0" indent="-540385"/>
            <a:r>
              <a:rPr dirty="0">
                <a:sym typeface="+mn-ea"/>
              </a:rPr>
              <a:t>添加文本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348615" y="1259205"/>
            <a:ext cx="50196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6575" lvl="0" indent="-536575"/>
            <a:r>
              <a:rPr dirty="0">
                <a:sym typeface="+mn-ea"/>
              </a:rPr>
              <a:t>添加文本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3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318770" y="1266190"/>
            <a:ext cx="5053965" cy="431355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800215" y="1266190"/>
            <a:ext cx="5039360" cy="431292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8005" lvl="0" indent="-548005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80021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325120" y="1264285"/>
            <a:ext cx="5047615" cy="432943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2765" lvl="0" indent="-532765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356552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3565525" y="567690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3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  <p:sp>
        <p:nvSpPr>
          <p:cNvPr id="2" name="云形 1"/>
          <p:cNvSpPr/>
          <p:nvPr userDrawn="1"/>
        </p:nvSpPr>
        <p:spPr>
          <a:xfrm>
            <a:off x="457200" y="1264285"/>
            <a:ext cx="2196465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云形 3"/>
          <p:cNvSpPr/>
          <p:nvPr userDrawn="1"/>
        </p:nvSpPr>
        <p:spPr>
          <a:xfrm rot="1020000">
            <a:off x="9492615" y="2066290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云形 4"/>
          <p:cNvSpPr/>
          <p:nvPr userDrawn="1"/>
        </p:nvSpPr>
        <p:spPr>
          <a:xfrm rot="21060000">
            <a:off x="654685" y="4119245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2" idx="0"/>
          </p:cNvCxnSpPr>
          <p:nvPr userDrawn="1"/>
        </p:nvCxnSpPr>
        <p:spPr>
          <a:xfrm flipH="1" flipV="1">
            <a:off x="2651760" y="1939290"/>
            <a:ext cx="939165" cy="33210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0"/>
          </p:cNvCxnSpPr>
          <p:nvPr userDrawn="1"/>
        </p:nvCxnSpPr>
        <p:spPr>
          <a:xfrm flipH="1">
            <a:off x="2836545" y="4356100"/>
            <a:ext cx="739775" cy="26606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3"/>
          </p:cNvCxnSpPr>
          <p:nvPr userDrawn="1"/>
        </p:nvCxnSpPr>
        <p:spPr>
          <a:xfrm flipH="1">
            <a:off x="8625840" y="2421890"/>
            <a:ext cx="921385" cy="1007110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1"/>
            </p:custDataLst>
          </p:nvPr>
        </p:nvSpPr>
        <p:spPr>
          <a:xfrm>
            <a:off x="1033145" y="1264285"/>
            <a:ext cx="10088880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51815" lvl="0" indent="-551815"/>
            <a:r>
              <a:rPr dirty="0">
                <a:sym typeface="+mn-ea"/>
              </a:rPr>
              <a:t>添加文本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2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 userDrawn="1"/>
        </p:nvSpPr>
        <p:spPr>
          <a:xfrm>
            <a:off x="2699339" y="163603"/>
            <a:ext cx="6793322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3600" spc="600" dirty="0">
                <a:ln w="9525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时间轴流程图</a:t>
            </a:r>
          </a:p>
        </p:txBody>
      </p:sp>
      <p:sp>
        <p:nvSpPr>
          <p:cNvPr id="44" name="TextBox 43"/>
          <p:cNvSpPr txBox="1"/>
          <p:nvPr userDrawn="1"/>
        </p:nvSpPr>
        <p:spPr>
          <a:xfrm>
            <a:off x="4755954" y="1001987"/>
            <a:ext cx="2680091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70" spc="600" dirty="0">
                <a:ln w="9525">
                  <a:solidFill>
                    <a:schemeClr val="tx1">
                      <a:alpha val="65000"/>
                    </a:schemeClr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值得描述的小标题</a:t>
            </a:r>
          </a:p>
        </p:txBody>
      </p:sp>
      <p:grpSp>
        <p:nvGrpSpPr>
          <p:cNvPr id="4" name="Group 6"/>
          <p:cNvGrpSpPr/>
          <p:nvPr/>
        </p:nvGrpSpPr>
        <p:grpSpPr>
          <a:xfrm>
            <a:off x="4107815" y="657543"/>
            <a:ext cx="3900170" cy="88900"/>
            <a:chOff x="4724680" y="666751"/>
            <a:chExt cx="3900177" cy="88900"/>
          </a:xfrm>
        </p:grpSpPr>
        <p:grpSp>
          <p:nvGrpSpPr>
            <p:cNvPr id="5" name="Group 7"/>
            <p:cNvGrpSpPr/>
            <p:nvPr/>
          </p:nvGrpSpPr>
          <p:grpSpPr>
            <a:xfrm>
              <a:off x="4724680" y="666751"/>
              <a:ext cx="370184" cy="88900"/>
              <a:chOff x="4861192" y="4159251"/>
              <a:chExt cx="370184" cy="88900"/>
            </a:xfrm>
          </p:grpSpPr>
          <p:cxnSp>
            <p:nvCxnSpPr>
              <p:cNvPr id="14" name="Straight Connector 11"/>
              <p:cNvCxnSpPr/>
              <p:nvPr/>
            </p:nvCxnSpPr>
            <p:spPr>
              <a:xfrm>
                <a:off x="4861192" y="4203700"/>
                <a:ext cx="246401" cy="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2"/>
              <p:cNvSpPr/>
              <p:nvPr/>
            </p:nvSpPr>
            <p:spPr>
              <a:xfrm>
                <a:off x="5142476" y="4159251"/>
                <a:ext cx="88900" cy="88900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600"/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 flipH="1">
              <a:off x="8254673" y="666751"/>
              <a:ext cx="370184" cy="88900"/>
              <a:chOff x="4678764" y="4159251"/>
              <a:chExt cx="370184" cy="88900"/>
            </a:xfrm>
          </p:grpSpPr>
          <p:cxnSp>
            <p:nvCxnSpPr>
              <p:cNvPr id="18" name="Straight Connector 9"/>
              <p:cNvCxnSpPr/>
              <p:nvPr/>
            </p:nvCxnSpPr>
            <p:spPr>
              <a:xfrm>
                <a:off x="4678764" y="4203700"/>
                <a:ext cx="246401" cy="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0"/>
              <p:cNvSpPr/>
              <p:nvPr/>
            </p:nvSpPr>
            <p:spPr>
              <a:xfrm>
                <a:off x="4960048" y="4159251"/>
                <a:ext cx="88900" cy="88900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600"/>
              </a:p>
            </p:txBody>
          </p:sp>
        </p:grpSp>
      </p:grp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 userDrawn="1">
            <p:custDataLst>
              <p:tags r:id="rId1"/>
            </p:custDataLst>
          </p:nvPr>
        </p:nvSpPr>
        <p:spPr>
          <a:xfrm>
            <a:off x="392431" y="111506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5000"/>
          </a:bodyPr>
          <a:lstStyle/>
          <a:p>
            <a:pPr algn="r"/>
            <a:r>
              <a:rPr lang="zh-CN" altLang="en-US" sz="4400" b="1" spc="300" dirty="0">
                <a:solidFill>
                  <a:srgbClr val="7DA7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5" name="文本框 14"/>
          <p:cNvSpPr txBox="1"/>
          <p:nvPr userDrawn="1">
            <p:custDataLst>
              <p:tags r:id="rId2"/>
            </p:custDataLst>
          </p:nvPr>
        </p:nvSpPr>
        <p:spPr>
          <a:xfrm>
            <a:off x="392430" y="188341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16" name="矩形 15"/>
          <p:cNvSpPr/>
          <p:nvPr userDrawn="1">
            <p:custDataLst>
              <p:tags r:id="rId3"/>
            </p:custDataLst>
          </p:nvPr>
        </p:nvSpPr>
        <p:spPr>
          <a:xfrm>
            <a:off x="2402840" y="123698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5389245" y="777240"/>
            <a:ext cx="6461760" cy="5079365"/>
          </a:xfrm>
        </p:spPr>
        <p:txBody>
          <a:bodyPr vert="horz" lIns="90000" tIns="46800" rIns="90000" bIns="46800" rtlCol="0">
            <a:normAutofit/>
          </a:bodyPr>
          <a:lstStyle>
            <a:lvl1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</a:p>
          <a:p>
            <a:pPr marL="822325" lvl="0" indent="-822325"/>
            <a:r>
              <a:rPr dirty="0">
                <a:sym typeface="+mn-ea"/>
              </a:rPr>
              <a:t>11111</a:t>
            </a: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4608195" y="869950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5105400" y="617855"/>
            <a:ext cx="6813550" cy="575373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</a:p>
          <a:p>
            <a:pPr marL="822325" lvl="0" indent="-822325"/>
            <a:r>
              <a:rPr dirty="0">
                <a:sym typeface="+mn-ea"/>
              </a:rPr>
              <a:t>11111</a:t>
            </a: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67030" y="15544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7614285" y="869315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637540" y="869315"/>
            <a:ext cx="6559550" cy="544639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</a:p>
          <a:p>
            <a:pPr marL="822325" lvl="0" indent="-822325"/>
            <a:r>
              <a:rPr dirty="0">
                <a:sym typeface="+mn-ea"/>
              </a:rPr>
              <a:t>11111</a:t>
            </a: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7787005" y="14655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half" idx="13"/>
            <p:custDataLst>
              <p:tags r:id="rId1"/>
            </p:custDataLst>
          </p:nvPr>
        </p:nvSpPr>
        <p:spPr>
          <a:xfrm>
            <a:off x="2947035" y="3020060"/>
            <a:ext cx="6297295" cy="78676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2" name="菱形 1"/>
          <p:cNvSpPr/>
          <p:nvPr userDrawn="1"/>
        </p:nvSpPr>
        <p:spPr>
          <a:xfrm>
            <a:off x="2327910" y="3267075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12000" y="3420000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9684955" y="3406665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菱形 3"/>
          <p:cNvSpPr/>
          <p:nvPr userDrawn="1"/>
        </p:nvSpPr>
        <p:spPr>
          <a:xfrm>
            <a:off x="9521825" y="325120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3" hasCustomPrompt="1"/>
            <p:custDataLst>
              <p:tags r:id="rId1"/>
            </p:custDataLst>
          </p:nvPr>
        </p:nvSpPr>
        <p:spPr>
          <a:xfrm>
            <a:off x="309880" y="1267460"/>
            <a:ext cx="5554980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3" hasCustomPrompt="1"/>
            <p:custDataLst>
              <p:tags r:id="rId2"/>
            </p:custDataLst>
          </p:nvPr>
        </p:nvSpPr>
        <p:spPr>
          <a:xfrm>
            <a:off x="6409055" y="1267460"/>
            <a:ext cx="5445125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</a:p>
          <a:p>
            <a:pPr marL="822325" lvl="0" indent="-822325"/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1"/>
            </p:custDataLst>
          </p:nvPr>
        </p:nvSpPr>
        <p:spPr>
          <a:xfrm>
            <a:off x="1033145" y="1264285"/>
            <a:ext cx="10088880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51815" lvl="0" indent="-551815"/>
            <a:r>
              <a:rPr dirty="0">
                <a:sym typeface="+mn-ea"/>
              </a:rPr>
              <a:t>添加文本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2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4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21310" y="3432810"/>
            <a:ext cx="2894965" cy="216535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29" name="内容占位符 28"/>
          <p:cNvSpPr>
            <a:spLocks noGrp="1"/>
          </p:cNvSpPr>
          <p:nvPr>
            <p:ph idx="14" hasCustomPrompt="1"/>
            <p:custDataLst>
              <p:tags r:id="rId2"/>
            </p:custDataLst>
          </p:nvPr>
        </p:nvSpPr>
        <p:spPr>
          <a:xfrm>
            <a:off x="4647565" y="3432810"/>
            <a:ext cx="287718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6" hasCustomPrompt="1"/>
            <p:custDataLst>
              <p:tags r:id="rId3"/>
            </p:custDataLst>
          </p:nvPr>
        </p:nvSpPr>
        <p:spPr>
          <a:xfrm>
            <a:off x="8956040" y="3432810"/>
            <a:ext cx="289369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5" name="文本占位符 44"/>
          <p:cNvSpPr>
            <a:spLocks noGrp="1"/>
          </p:cNvSpPr>
          <p:nvPr>
            <p:ph type="body" sz="half" idx="18" hasCustomPrompt="1"/>
            <p:custDataLst>
              <p:tags r:id="rId4"/>
            </p:custDataLst>
          </p:nvPr>
        </p:nvSpPr>
        <p:spPr>
          <a:xfrm>
            <a:off x="321310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  <p:sp>
        <p:nvSpPr>
          <p:cNvPr id="46" name="文本占位符 45"/>
          <p:cNvSpPr>
            <a:spLocks noGrp="1"/>
          </p:cNvSpPr>
          <p:nvPr>
            <p:ph type="body" sz="half" idx="19" hasCustomPrompt="1"/>
            <p:custDataLst>
              <p:tags r:id="rId5"/>
            </p:custDataLst>
          </p:nvPr>
        </p:nvSpPr>
        <p:spPr>
          <a:xfrm>
            <a:off x="4648835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  <p:sp>
        <p:nvSpPr>
          <p:cNvPr id="47" name="文本占位符 46"/>
          <p:cNvSpPr>
            <a:spLocks noGrp="1"/>
          </p:cNvSpPr>
          <p:nvPr>
            <p:ph type="body" sz="half" idx="20" hasCustomPrompt="1"/>
            <p:custDataLst>
              <p:tags r:id="rId6"/>
            </p:custDataLst>
          </p:nvPr>
        </p:nvSpPr>
        <p:spPr>
          <a:xfrm>
            <a:off x="8956675" y="5779770"/>
            <a:ext cx="2893060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1" hasCustomPrompt="1"/>
            <p:custDataLst>
              <p:tags r:id="rId7"/>
            </p:custDataLst>
          </p:nvPr>
        </p:nvSpPr>
        <p:spPr>
          <a:xfrm>
            <a:off x="321310" y="1271905"/>
            <a:ext cx="11529060" cy="2160905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tabLst>
                <a:tab pos="537210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5465" lvl="0" indent="-545465"/>
            <a:r>
              <a:rPr dirty="0">
                <a:sym typeface="+mn-ea"/>
              </a:rPr>
              <a:t>单击添加文本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8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ags" Target="../tags/tag2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ags" Target="../tags/tag21.xml"/><Relationship Id="rId5" Type="http://schemas.openxmlformats.org/officeDocument/2006/relationships/slideLayout" Target="../slideLayouts/slideLayout13.xml"/><Relationship Id="rId10" Type="http://schemas.openxmlformats.org/officeDocument/2006/relationships/tags" Target="../tags/tag20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</a:p>
        </p:txBody>
      </p:sp>
      <p:pic>
        <p:nvPicPr>
          <p:cNvPr id="5" name="图片 1" descr="360截图171403047710593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29920" indent="-62992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892810" indent="-4349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67460" indent="-35242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27505" indent="-29273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4418330" y="61341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6146" name="图片 1" descr="360截图17140304771059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0" y="769620"/>
            <a:ext cx="4637405" cy="12700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占位符 3"/>
          <p:cNvSpPr>
            <a:spLocks noGrp="1"/>
          </p:cNvSpPr>
          <p:nvPr userDrawn="1">
            <p:custDataLst>
              <p:tags r:id="rId12"/>
            </p:custDataLst>
          </p:nvPr>
        </p:nvSpPr>
        <p:spPr>
          <a:xfrm>
            <a:off x="122555" y="132715"/>
            <a:ext cx="5973445" cy="63627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lvl="0" algn="l"/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15315" indent="-615315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tabLst>
          <a:tab pos="626745" algn="l"/>
        </a:tabLst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900430" indent="-44069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59840" indent="-3587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8288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网络面试真题实战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zh-CN" altLang="en-US"/>
              <a:t>主讲人：林䭽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0BFD4B-1B6B-434F-943B-CFF5EB71E34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6062690" cy="688975"/>
          </a:xfrm>
        </p:spPr>
        <p:txBody>
          <a:bodyPr/>
          <a:lstStyle/>
          <a:p>
            <a:r>
              <a:rPr lang="en-US" altLang="zh-CN" sz="2800" dirty="0"/>
              <a:t>LRU</a:t>
            </a:r>
            <a:r>
              <a:rPr lang="zh-CN" altLang="en-US" sz="2800" dirty="0"/>
              <a:t>是什么？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D48746-0AA3-4B93-A3C8-AA85C0CDB3F8}"/>
              </a:ext>
            </a:extLst>
          </p:cNvPr>
          <p:cNvSpPr/>
          <p:nvPr/>
        </p:nvSpPr>
        <p:spPr>
          <a:xfrm>
            <a:off x="1305195" y="3069000"/>
            <a:ext cx="1440180" cy="136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今天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42F179-544C-4098-9ADF-6A2741F26E6F}"/>
              </a:ext>
            </a:extLst>
          </p:cNvPr>
          <p:cNvSpPr/>
          <p:nvPr/>
        </p:nvSpPr>
        <p:spPr>
          <a:xfrm>
            <a:off x="3936000" y="3069000"/>
            <a:ext cx="1440180" cy="136779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19D076-512D-4F4D-9AB1-B47F79959840}"/>
              </a:ext>
            </a:extLst>
          </p:cNvPr>
          <p:cNvSpPr/>
          <p:nvPr/>
        </p:nvSpPr>
        <p:spPr>
          <a:xfrm>
            <a:off x="9211580" y="3069000"/>
            <a:ext cx="1440180" cy="136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天前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4331E3-FF58-47EA-AE63-70CC67EC3917}"/>
              </a:ext>
            </a:extLst>
          </p:cNvPr>
          <p:cNvSpPr/>
          <p:nvPr/>
        </p:nvSpPr>
        <p:spPr>
          <a:xfrm>
            <a:off x="6569980" y="3069000"/>
            <a:ext cx="1440180" cy="136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天前</a:t>
            </a:r>
          </a:p>
        </p:txBody>
      </p:sp>
      <p:sp>
        <p:nvSpPr>
          <p:cNvPr id="8" name="下箭头 8">
            <a:extLst>
              <a:ext uri="{FF2B5EF4-FFF2-40B4-BE49-F238E27FC236}">
                <a16:creationId xmlns:a16="http://schemas.microsoft.com/office/drawing/2014/main" id="{A22F44AE-FE2E-4AF5-B65E-1052759F585A}"/>
              </a:ext>
            </a:extLst>
          </p:cNvPr>
          <p:cNvSpPr/>
          <p:nvPr/>
        </p:nvSpPr>
        <p:spPr>
          <a:xfrm>
            <a:off x="4393835" y="4543470"/>
            <a:ext cx="50355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726545-FA3D-41DD-BBA9-B08F8F78E7F2}"/>
              </a:ext>
            </a:extLst>
          </p:cNvPr>
          <p:cNvSpPr txBox="1"/>
          <p:nvPr/>
        </p:nvSpPr>
        <p:spPr>
          <a:xfrm>
            <a:off x="2745375" y="5146085"/>
            <a:ext cx="4043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清理对象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时间上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最早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的条目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017CB9-B8BA-4DE2-9E41-0D74FF799051}"/>
              </a:ext>
            </a:extLst>
          </p:cNvPr>
          <p:cNvSpPr txBox="1"/>
          <p:nvPr/>
        </p:nvSpPr>
        <p:spPr>
          <a:xfrm>
            <a:off x="1212457" y="1773000"/>
            <a:ext cx="10343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dirty="0"/>
              <a:t>缓存置换：缓存满了后，每次创建新的缓存条目，就会删除旧的缓存条目。</a:t>
            </a:r>
          </a:p>
        </p:txBody>
      </p:sp>
    </p:spTree>
    <p:extLst>
      <p:ext uri="{BB962C8B-B14F-4D97-AF65-F5344CB8AC3E}">
        <p14:creationId xmlns:p14="http://schemas.microsoft.com/office/powerpoint/2010/main" val="207293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0BFD4B-1B6B-434F-943B-CFF5EB71E34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6062690" cy="688975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https</a:t>
            </a:r>
            <a:r>
              <a:rPr lang="zh-CN" altLang="en-US" dirty="0"/>
              <a:t>中间人攻击</a:t>
            </a:r>
            <a:r>
              <a:rPr lang="en-US" altLang="zh-CN" dirty="0"/>
              <a:t>?</a:t>
            </a:r>
            <a:endParaRPr lang="zh-CN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2622472-0812-4C72-80BA-FA67BF2A3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00" y="1534781"/>
            <a:ext cx="8856000" cy="36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468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0BFD4B-1B6B-434F-943B-CFF5EB71E34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6062690" cy="688975"/>
          </a:xfrm>
        </p:spPr>
        <p:txBody>
          <a:bodyPr/>
          <a:lstStyle/>
          <a:p>
            <a:r>
              <a:rPr lang="en-US" altLang="zh-CN" dirty="0"/>
              <a:t>NIO</a:t>
            </a:r>
            <a:r>
              <a:rPr lang="zh-CN" altLang="en-US" dirty="0"/>
              <a:t>有什么优势？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44AD8E-0B6C-4678-B717-A7130BBBCA65}"/>
              </a:ext>
            </a:extLst>
          </p:cNvPr>
          <p:cNvSpPr txBox="1"/>
          <p:nvPr/>
        </p:nvSpPr>
        <p:spPr>
          <a:xfrm>
            <a:off x="1128000" y="1629000"/>
            <a:ext cx="9936000" cy="367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Reactive</a:t>
            </a:r>
            <a:r>
              <a:rPr lang="zh-CN" altLang="en-US" sz="2400" dirty="0"/>
              <a:t>模型</a:t>
            </a:r>
            <a:r>
              <a:rPr lang="en-US" altLang="zh-CN" sz="2400" dirty="0"/>
              <a:t>+</a:t>
            </a:r>
            <a:r>
              <a:rPr lang="zh-CN" altLang="en-US" sz="2400" dirty="0"/>
              <a:t>非阻塞</a:t>
            </a:r>
            <a:r>
              <a:rPr lang="en-US" altLang="zh-CN" sz="2400" dirty="0"/>
              <a:t>(</a:t>
            </a:r>
            <a:r>
              <a:rPr lang="zh-CN" altLang="en-US" sz="2400" dirty="0"/>
              <a:t>减少线程切换）</a:t>
            </a:r>
            <a:endParaRPr lang="en-US" altLang="zh-CN" sz="24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内核级别拷贝内存到</a:t>
            </a:r>
            <a:r>
              <a:rPr lang="en-US" altLang="zh-CN" sz="2400" dirty="0"/>
              <a:t>JVM</a:t>
            </a:r>
            <a:r>
              <a:rPr lang="zh-CN" altLang="en-US" sz="2400" dirty="0"/>
              <a:t>（减少系统调用）</a:t>
            </a:r>
            <a:endParaRPr lang="en-US" altLang="zh-CN" sz="24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缓冲区增加数据处理的灵活性</a:t>
            </a:r>
            <a:r>
              <a:rPr lang="en-US" altLang="zh-CN" sz="2400" dirty="0"/>
              <a:t>(clear/flip</a:t>
            </a:r>
            <a:r>
              <a:rPr lang="zh-CN" altLang="en-US" sz="2400" dirty="0"/>
              <a:t>等操作）</a:t>
            </a:r>
            <a:endParaRPr lang="en-US" altLang="zh-CN" sz="2400" dirty="0"/>
          </a:p>
          <a:p>
            <a:pPr lvl="1">
              <a:lnSpc>
                <a:spcPct val="200000"/>
              </a:lnSpc>
            </a:pPr>
            <a:r>
              <a:rPr lang="zh-CN" altLang="en-US" sz="2400" dirty="0"/>
              <a:t>处理</a:t>
            </a:r>
            <a:r>
              <a:rPr lang="en-US" altLang="zh-CN" sz="2400" dirty="0"/>
              <a:t>I/O</a:t>
            </a:r>
            <a:r>
              <a:rPr lang="zh-CN" altLang="en-US" sz="2400" dirty="0"/>
              <a:t>场景有明显性能优势</a:t>
            </a:r>
            <a:endParaRPr lang="en-US" altLang="zh-CN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333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84D6657-975E-41C9-AED6-541E4B4D7964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zh-CN" altLang="en-US" dirty="0"/>
              <a:t>最快命中本地浏览器缓存</a:t>
            </a:r>
            <a:endParaRPr lang="en-US" altLang="zh-CN" dirty="0"/>
          </a:p>
          <a:p>
            <a:r>
              <a:rPr lang="zh-CN" altLang="en-US" dirty="0"/>
              <a:t>最慢需要到服务商</a:t>
            </a:r>
            <a:r>
              <a:rPr lang="en-US" altLang="zh-CN" dirty="0"/>
              <a:t>(ISP</a:t>
            </a:r>
            <a:r>
              <a:rPr lang="zh-CN" altLang="en-US" dirty="0"/>
              <a:t>）</a:t>
            </a:r>
            <a:r>
              <a:rPr lang="en-US" altLang="zh-CN" dirty="0"/>
              <a:t>-&gt; Root</a:t>
            </a:r>
            <a:r>
              <a:rPr lang="zh-CN" altLang="en-US" dirty="0"/>
              <a:t>服务器</a:t>
            </a:r>
            <a:r>
              <a:rPr lang="en-US" altLang="zh-CN" dirty="0"/>
              <a:t> -&gt; </a:t>
            </a:r>
            <a:r>
              <a:rPr lang="zh-CN" altLang="en-US" dirty="0"/>
              <a:t>顶级域名服务器 </a:t>
            </a:r>
            <a:r>
              <a:rPr lang="en-US" altLang="zh-CN" dirty="0"/>
              <a:t>-&gt; </a:t>
            </a:r>
            <a:r>
              <a:rPr lang="zh-CN" altLang="en-US" dirty="0"/>
              <a:t>权威服务器 链路很长。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DNS</a:t>
            </a:r>
            <a:r>
              <a:rPr lang="zh-CN" altLang="en-US" dirty="0"/>
              <a:t>是分级缓存策略，每级缓存都非常强大。 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FBF7B3-B1D2-4E93-8ABF-60B2CB7DD0D6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7142690" cy="688975"/>
          </a:xfrm>
        </p:spPr>
        <p:txBody>
          <a:bodyPr/>
          <a:lstStyle/>
          <a:p>
            <a:r>
              <a:rPr lang="zh-CN" altLang="en-US" dirty="0"/>
              <a:t>一次</a:t>
            </a:r>
            <a:r>
              <a:rPr lang="en-US" altLang="zh-CN" dirty="0"/>
              <a:t>DNS</a:t>
            </a:r>
            <a:r>
              <a:rPr lang="zh-CN" altLang="en-US" dirty="0"/>
              <a:t>查询最快和最慢差距有多大？</a:t>
            </a:r>
          </a:p>
        </p:txBody>
      </p:sp>
    </p:spTree>
    <p:extLst>
      <p:ext uri="{BB962C8B-B14F-4D97-AF65-F5344CB8AC3E}">
        <p14:creationId xmlns:p14="http://schemas.microsoft.com/office/powerpoint/2010/main" val="2574898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84D6657-975E-41C9-AED6-541E4B4D7964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altLang="zh-CN" dirty="0"/>
              <a:t>keep-alive </a:t>
            </a:r>
            <a:r>
              <a:rPr lang="zh-CN" altLang="en-US" dirty="0"/>
              <a:t>： 复用</a:t>
            </a:r>
            <a:r>
              <a:rPr lang="en-US" altLang="zh-CN" dirty="0"/>
              <a:t>TCP</a:t>
            </a:r>
            <a:r>
              <a:rPr lang="zh-CN" altLang="en-US" dirty="0"/>
              <a:t>连接发送请求，节省了握手时间，本质还是串行。 </a:t>
            </a:r>
            <a:endParaRPr lang="en-US" altLang="zh-CN" dirty="0"/>
          </a:p>
          <a:p>
            <a:r>
              <a:rPr lang="en-US" altLang="zh-CN" dirty="0"/>
              <a:t>http2.0</a:t>
            </a:r>
            <a:r>
              <a:rPr lang="zh-CN" altLang="en-US" dirty="0"/>
              <a:t> 多路复用： 数据被打散成为小块，本质是并行。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FBF7B3-B1D2-4E93-8ABF-60B2CB7DD0D6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9302690" cy="688975"/>
          </a:xfrm>
        </p:spPr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 </a:t>
            </a:r>
            <a:r>
              <a:rPr lang="en-US" altLang="zh-CN" dirty="0"/>
              <a:t>keep-alive</a:t>
            </a:r>
            <a:r>
              <a:rPr lang="zh-CN" altLang="en-US" dirty="0"/>
              <a:t>和</a:t>
            </a:r>
            <a:r>
              <a:rPr lang="en-US" altLang="zh-CN" dirty="0"/>
              <a:t>http2.0</a:t>
            </a:r>
            <a:r>
              <a:rPr lang="zh-CN" altLang="en-US" dirty="0"/>
              <a:t>的多路复用有什么区别？</a:t>
            </a:r>
          </a:p>
        </p:txBody>
      </p:sp>
    </p:spTree>
    <p:extLst>
      <p:ext uri="{BB962C8B-B14F-4D97-AF65-F5344CB8AC3E}">
        <p14:creationId xmlns:p14="http://schemas.microsoft.com/office/powerpoint/2010/main" val="1833844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84D6657-975E-41C9-AED6-541E4B4D7964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zh-CN" altLang="en-US" dirty="0"/>
              <a:t>强制缓存强制执行，强制缓存不需要再发送请求给服务端。</a:t>
            </a:r>
            <a:endParaRPr lang="en-US" altLang="zh-CN" dirty="0"/>
          </a:p>
          <a:p>
            <a:r>
              <a:rPr lang="zh-CN" altLang="en-US" dirty="0"/>
              <a:t>协商缓存需要发送请求给服务端验数据版本，如果有新版本的数据就需要重新下发数据，如果没有就返回</a:t>
            </a:r>
            <a:r>
              <a:rPr lang="en-US" altLang="zh-CN" dirty="0"/>
              <a:t>304</a:t>
            </a:r>
            <a:r>
              <a:rPr lang="zh-CN" altLang="en-US" dirty="0"/>
              <a:t> </a:t>
            </a:r>
            <a:r>
              <a:rPr lang="en-US" altLang="zh-CN" dirty="0"/>
              <a:t>Not Modified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 err="1"/>
              <a:t>Etag</a:t>
            </a:r>
            <a:endParaRPr lang="en-US" altLang="zh-CN" dirty="0"/>
          </a:p>
          <a:p>
            <a:pPr lvl="1"/>
            <a:r>
              <a:rPr lang="en-US" altLang="zh-CN" dirty="0"/>
              <a:t>Last-Modified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FBF7B3-B1D2-4E93-8ABF-60B2CB7DD0D6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9302690" cy="688975"/>
          </a:xfrm>
        </p:spPr>
        <p:txBody>
          <a:bodyPr/>
          <a:lstStyle/>
          <a:p>
            <a:r>
              <a:rPr lang="zh-CN" altLang="en-US" dirty="0"/>
              <a:t>强制缓存和协商缓存的区别</a:t>
            </a:r>
          </a:p>
        </p:txBody>
      </p:sp>
    </p:spTree>
    <p:extLst>
      <p:ext uri="{BB962C8B-B14F-4D97-AF65-F5344CB8AC3E}">
        <p14:creationId xmlns:p14="http://schemas.microsoft.com/office/powerpoint/2010/main" val="3912673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FBF7B3-B1D2-4E93-8ABF-60B2CB7DD0D6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9302690" cy="688975"/>
          </a:xfrm>
        </p:spPr>
        <p:txBody>
          <a:bodyPr/>
          <a:lstStyle/>
          <a:p>
            <a:r>
              <a:rPr lang="zh-CN" altLang="en-US" dirty="0"/>
              <a:t>正向代理和反向代理的区别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5D335A-2FDF-4034-AAFB-AEB5E793E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000" y="1079245"/>
            <a:ext cx="6151020" cy="23497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6B8820-A137-44F0-BB42-23B5C3EBE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083" y="3819270"/>
            <a:ext cx="6941917" cy="181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8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t>总结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E3E1326-F72C-4A44-BBE3-5782537BAFE1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>
                <a:solidFill>
                  <a:srgbClr val="494949"/>
                </a:solidFill>
                <a:effectLst/>
              </a:rPr>
              <a:t>报文拆分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>
                <a:solidFill>
                  <a:srgbClr val="494949"/>
                </a:solidFill>
                <a:effectLst/>
              </a:rPr>
              <a:t>增加协议头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>
                <a:solidFill>
                  <a:srgbClr val="494949"/>
                </a:solidFill>
                <a:effectLst/>
              </a:rPr>
              <a:t>数据传输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>
                <a:solidFill>
                  <a:srgbClr val="494949"/>
                </a:solidFill>
                <a:effectLst/>
              </a:rPr>
              <a:t>路由和寻址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>
                <a:solidFill>
                  <a:srgbClr val="494949"/>
                </a:solidFill>
                <a:effectLst/>
              </a:rPr>
              <a:t>数据重组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96FE74-06ED-4BF1-A7C6-EC13D9205FAA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7502690" cy="688975"/>
          </a:xfrm>
        </p:spPr>
        <p:txBody>
          <a:bodyPr/>
          <a:lstStyle/>
          <a:p>
            <a:r>
              <a:rPr lang="en-US" altLang="zh-CN" dirty="0"/>
              <a:t>TCP/IP</a:t>
            </a:r>
            <a:r>
              <a:rPr lang="zh-CN" altLang="en-US" dirty="0"/>
              <a:t>协议群做了哪些事情？</a:t>
            </a:r>
          </a:p>
        </p:txBody>
      </p:sp>
    </p:spTree>
    <p:extLst>
      <p:ext uri="{BB962C8B-B14F-4D97-AF65-F5344CB8AC3E}">
        <p14:creationId xmlns:p14="http://schemas.microsoft.com/office/powerpoint/2010/main" val="425006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96FE74-06ED-4BF1-A7C6-EC13D9205FAA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7502690" cy="688975"/>
          </a:xfrm>
        </p:spPr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协议为什么是</a:t>
            </a:r>
            <a:r>
              <a:rPr lang="en-US" altLang="zh-CN" dirty="0"/>
              <a:t>3</a:t>
            </a:r>
            <a:r>
              <a:rPr lang="zh-CN" altLang="en-US" dirty="0"/>
              <a:t>次握手</a:t>
            </a:r>
            <a:r>
              <a:rPr lang="en-US" altLang="zh-CN" dirty="0"/>
              <a:t>4</a:t>
            </a:r>
            <a:r>
              <a:rPr lang="zh-CN" altLang="en-US" dirty="0"/>
              <a:t>次挥手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4DB4B4-8E4A-46F8-B7D5-A46589ECE127}"/>
              </a:ext>
            </a:extLst>
          </p:cNvPr>
          <p:cNvSpPr/>
          <p:nvPr/>
        </p:nvSpPr>
        <p:spPr>
          <a:xfrm>
            <a:off x="3000000" y="1341000"/>
            <a:ext cx="1617980" cy="683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/>
              <a:t>客户端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FA9733-F1DE-4D4D-B301-0575EB06453D}"/>
              </a:ext>
            </a:extLst>
          </p:cNvPr>
          <p:cNvSpPr/>
          <p:nvPr/>
        </p:nvSpPr>
        <p:spPr>
          <a:xfrm>
            <a:off x="7314825" y="1363225"/>
            <a:ext cx="1617980" cy="683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服务端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05FA75-22A9-41AB-9BFB-B48CDC4067B0}"/>
              </a:ext>
            </a:extLst>
          </p:cNvPr>
          <p:cNvSpPr txBox="1"/>
          <p:nvPr/>
        </p:nvSpPr>
        <p:spPr>
          <a:xfrm rot="360000">
            <a:off x="5068830" y="2129035"/>
            <a:ext cx="161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</a:rPr>
              <a:t>SYN</a:t>
            </a:r>
            <a:r>
              <a:rPr lang="en-US" altLang="zh-CN" sz="2400">
                <a:solidFill>
                  <a:schemeClr val="tx1"/>
                </a:solidFill>
              </a:rPr>
              <a:t>(</a:t>
            </a:r>
            <a:r>
              <a:rPr lang="zh-CN" altLang="en-US" sz="2400">
                <a:solidFill>
                  <a:schemeClr val="tx1"/>
                </a:solidFill>
              </a:rPr>
              <a:t>同步</a:t>
            </a:r>
            <a:r>
              <a:rPr lang="en-US" altLang="zh-CN" sz="24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4A0DA3-7447-4AAF-8618-4A26AE8399C3}"/>
              </a:ext>
            </a:extLst>
          </p:cNvPr>
          <p:cNvSpPr txBox="1"/>
          <p:nvPr/>
        </p:nvSpPr>
        <p:spPr>
          <a:xfrm rot="21060000">
            <a:off x="4043305" y="2884050"/>
            <a:ext cx="2771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</a:rPr>
              <a:t>ACK(</a:t>
            </a:r>
            <a:r>
              <a:rPr lang="zh-CN" altLang="en-US" sz="2400">
                <a:solidFill>
                  <a:schemeClr val="tx1"/>
                </a:solidFill>
              </a:rPr>
              <a:t>响应</a:t>
            </a:r>
            <a:r>
              <a:rPr lang="en-US" altLang="zh-CN" sz="2400">
                <a:solidFill>
                  <a:schemeClr val="tx1"/>
                </a:solidFill>
              </a:rPr>
              <a:t>)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altLang="zh-CN" sz="2400">
                <a:solidFill>
                  <a:schemeClr val="tx1"/>
                </a:solidFill>
              </a:rPr>
              <a:t>SYN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22C5B2-BCAF-48E1-94B3-39EEB9023FF0}"/>
              </a:ext>
            </a:extLst>
          </p:cNvPr>
          <p:cNvSpPr txBox="1"/>
          <p:nvPr/>
        </p:nvSpPr>
        <p:spPr>
          <a:xfrm rot="420000">
            <a:off x="6404235" y="3529845"/>
            <a:ext cx="1296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</a:rPr>
              <a:t>ACK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28959C3-CBE0-45D2-9782-77BD87C3C1ED}"/>
              </a:ext>
            </a:extLst>
          </p:cNvPr>
          <p:cNvCxnSpPr/>
          <p:nvPr/>
        </p:nvCxnSpPr>
        <p:spPr>
          <a:xfrm>
            <a:off x="3829310" y="2397640"/>
            <a:ext cx="4327525" cy="489585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7378609-BD57-4BA9-BE8E-794898FEC1CF}"/>
              </a:ext>
            </a:extLst>
          </p:cNvPr>
          <p:cNvCxnSpPr/>
          <p:nvPr/>
        </p:nvCxnSpPr>
        <p:spPr>
          <a:xfrm flipH="1">
            <a:off x="3805180" y="2910085"/>
            <a:ext cx="4319905" cy="648335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13AF944-B7BD-418E-A38A-7B82E2854DD1}"/>
              </a:ext>
            </a:extLst>
          </p:cNvPr>
          <p:cNvCxnSpPr/>
          <p:nvPr/>
        </p:nvCxnSpPr>
        <p:spPr>
          <a:xfrm>
            <a:off x="3808990" y="3558420"/>
            <a:ext cx="4320540" cy="575945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C88526D-0011-459D-8F5D-6493BFB74A27}"/>
              </a:ext>
            </a:extLst>
          </p:cNvPr>
          <p:cNvCxnSpPr/>
          <p:nvPr/>
        </p:nvCxnSpPr>
        <p:spPr>
          <a:xfrm>
            <a:off x="8125085" y="2045850"/>
            <a:ext cx="19685" cy="366458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EC16304-84FC-4BAA-B5C6-A188DF43AA88}"/>
              </a:ext>
            </a:extLst>
          </p:cNvPr>
          <p:cNvCxnSpPr/>
          <p:nvPr/>
        </p:nvCxnSpPr>
        <p:spPr>
          <a:xfrm>
            <a:off x="3805180" y="2024895"/>
            <a:ext cx="3810" cy="366395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75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0BFD4B-1B6B-434F-943B-CFF5EB71E34C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F5272E-B56D-47EC-B878-88E34B7754BB}"/>
              </a:ext>
            </a:extLst>
          </p:cNvPr>
          <p:cNvSpPr/>
          <p:nvPr/>
        </p:nvSpPr>
        <p:spPr>
          <a:xfrm>
            <a:off x="2712000" y="1264285"/>
            <a:ext cx="1617980" cy="683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/>
              <a:t>客户端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F93C4C-6CDD-4102-8BA2-A6537F327F70}"/>
              </a:ext>
            </a:extLst>
          </p:cNvPr>
          <p:cNvSpPr/>
          <p:nvPr/>
        </p:nvSpPr>
        <p:spPr>
          <a:xfrm>
            <a:off x="7038255" y="1286510"/>
            <a:ext cx="1617980" cy="683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/>
              <a:t>服务端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F27C30-2230-4DD6-95C6-E278FD687208}"/>
              </a:ext>
            </a:extLst>
          </p:cNvPr>
          <p:cNvSpPr txBox="1"/>
          <p:nvPr/>
        </p:nvSpPr>
        <p:spPr>
          <a:xfrm rot="360000">
            <a:off x="5009430" y="2049780"/>
            <a:ext cx="161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</a:rPr>
              <a:t>FIN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40ABF1-6281-4E1A-A2CC-F490A9524F8F}"/>
              </a:ext>
            </a:extLst>
          </p:cNvPr>
          <p:cNvSpPr txBox="1"/>
          <p:nvPr/>
        </p:nvSpPr>
        <p:spPr>
          <a:xfrm rot="21060000">
            <a:off x="4921800" y="2763520"/>
            <a:ext cx="985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</a:rPr>
              <a:t>ACK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FDD1BE-5254-4CF0-9C39-487142203FE8}"/>
              </a:ext>
            </a:extLst>
          </p:cNvPr>
          <p:cNvSpPr txBox="1"/>
          <p:nvPr/>
        </p:nvSpPr>
        <p:spPr>
          <a:xfrm rot="420000">
            <a:off x="5485045" y="3943350"/>
            <a:ext cx="1296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</a:rPr>
              <a:t>ACK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7DD54BF-0691-4FE6-8B5A-FCFF3FDAC502}"/>
              </a:ext>
            </a:extLst>
          </p:cNvPr>
          <p:cNvCxnSpPr>
            <a:cxnSpLocks/>
          </p:cNvCxnSpPr>
          <p:nvPr/>
        </p:nvCxnSpPr>
        <p:spPr>
          <a:xfrm>
            <a:off x="3541310" y="2320925"/>
            <a:ext cx="4327525" cy="489585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E80CBB5-DBF6-4D27-8C0E-355CED99E6BF}"/>
              </a:ext>
            </a:extLst>
          </p:cNvPr>
          <p:cNvCxnSpPr>
            <a:cxnSpLocks/>
          </p:cNvCxnSpPr>
          <p:nvPr/>
        </p:nvCxnSpPr>
        <p:spPr>
          <a:xfrm flipH="1">
            <a:off x="3522260" y="2834005"/>
            <a:ext cx="4319905" cy="720090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F004310-5655-4A18-87F4-7A1EAFDE13DA}"/>
              </a:ext>
            </a:extLst>
          </p:cNvPr>
          <p:cNvCxnSpPr>
            <a:cxnSpLocks/>
          </p:cNvCxnSpPr>
          <p:nvPr/>
        </p:nvCxnSpPr>
        <p:spPr>
          <a:xfrm>
            <a:off x="3516545" y="4130040"/>
            <a:ext cx="4325620" cy="648335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A8FF58D-1C4A-41A4-8C75-1CA07A56654D}"/>
              </a:ext>
            </a:extLst>
          </p:cNvPr>
          <p:cNvCxnSpPr>
            <a:cxnSpLocks/>
          </p:cNvCxnSpPr>
          <p:nvPr/>
        </p:nvCxnSpPr>
        <p:spPr>
          <a:xfrm>
            <a:off x="7868835" y="1969770"/>
            <a:ext cx="19685" cy="366458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78F120E-472D-4793-BA0B-542968BFC848}"/>
              </a:ext>
            </a:extLst>
          </p:cNvPr>
          <p:cNvCxnSpPr>
            <a:cxnSpLocks/>
          </p:cNvCxnSpPr>
          <p:nvPr/>
        </p:nvCxnSpPr>
        <p:spPr>
          <a:xfrm>
            <a:off x="3517180" y="1948180"/>
            <a:ext cx="3810" cy="366395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BD0BE97-C8BE-49CF-975A-59257B0BCFC6}"/>
              </a:ext>
            </a:extLst>
          </p:cNvPr>
          <p:cNvCxnSpPr>
            <a:cxnSpLocks/>
          </p:cNvCxnSpPr>
          <p:nvPr/>
        </p:nvCxnSpPr>
        <p:spPr>
          <a:xfrm flipH="1">
            <a:off x="3521625" y="3481705"/>
            <a:ext cx="4319905" cy="648335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3CB3E1B-23CF-492E-A0C0-E859258EE3D6}"/>
              </a:ext>
            </a:extLst>
          </p:cNvPr>
          <p:cNvSpPr txBox="1"/>
          <p:nvPr/>
        </p:nvSpPr>
        <p:spPr>
          <a:xfrm rot="21060000">
            <a:off x="4496985" y="3392170"/>
            <a:ext cx="1236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400">
                <a:solidFill>
                  <a:schemeClr val="tx1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06612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/>
      <p:bldP spid="6" grpId="1"/>
      <p:bldP spid="7" grpId="0"/>
      <p:bldP spid="7" grpId="1"/>
      <p:bldP spid="8" grpId="0"/>
      <p:bldP spid="8" grpId="1"/>
      <p:bldP spid="15" grpId="0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8EF3BC-7276-4896-BD3C-58D8AEB30F5C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zh-CN" altLang="en-US" dirty="0"/>
              <a:t>地址不同（</a:t>
            </a:r>
            <a:r>
              <a:rPr lang="en-US" altLang="zh-CN" dirty="0"/>
              <a:t>Ipv4 32</a:t>
            </a:r>
            <a:r>
              <a:rPr lang="zh-CN" altLang="en-US" dirty="0"/>
              <a:t>位、</a:t>
            </a:r>
            <a:r>
              <a:rPr lang="en-US" altLang="zh-CN" dirty="0"/>
              <a:t>Ipv6 128</a:t>
            </a:r>
            <a:r>
              <a:rPr lang="zh-CN" altLang="en-US" dirty="0"/>
              <a:t>位）</a:t>
            </a:r>
            <a:r>
              <a:rPr lang="en-US" altLang="zh-CN" dirty="0"/>
              <a:t>-&gt; </a:t>
            </a:r>
            <a:r>
              <a:rPr lang="zh-CN" altLang="en-US" dirty="0"/>
              <a:t>地址空间、数目不同</a:t>
            </a:r>
            <a:endParaRPr lang="en-US" altLang="zh-CN" dirty="0"/>
          </a:p>
          <a:p>
            <a:r>
              <a:rPr lang="zh-CN" altLang="en-US" dirty="0"/>
              <a:t>地址分配不同（</a:t>
            </a:r>
            <a:r>
              <a:rPr lang="en-US" altLang="zh-CN" dirty="0"/>
              <a:t>IPv4</a:t>
            </a:r>
            <a:r>
              <a:rPr lang="zh-CN" altLang="en-US" dirty="0"/>
              <a:t>资源是稀缺的，分配需要竞争；</a:t>
            </a:r>
            <a:r>
              <a:rPr lang="en-US" altLang="zh-CN" dirty="0"/>
              <a:t>IPv6</a:t>
            </a:r>
            <a:r>
              <a:rPr lang="zh-CN" altLang="en-US" dirty="0"/>
              <a:t>可以给每个人分配很多地址）</a:t>
            </a:r>
            <a:endParaRPr lang="en-US" altLang="zh-CN" dirty="0"/>
          </a:p>
          <a:p>
            <a:r>
              <a:rPr lang="zh-CN" altLang="en-US" dirty="0"/>
              <a:t>寻址方式不同：</a:t>
            </a:r>
            <a:r>
              <a:rPr lang="en-US" altLang="zh-CN" dirty="0"/>
              <a:t>IPv4</a:t>
            </a:r>
            <a:r>
              <a:rPr lang="zh-CN" altLang="en-US" dirty="0"/>
              <a:t>通过子网掩码计算网络地址；</a:t>
            </a:r>
            <a:r>
              <a:rPr lang="en-US" altLang="zh-CN" dirty="0"/>
              <a:t>IPv6</a:t>
            </a:r>
            <a:r>
              <a:rPr lang="zh-CN" altLang="en-US" dirty="0"/>
              <a:t>有固定的计算方式划分网络。</a:t>
            </a:r>
            <a:endParaRPr lang="en-US" altLang="zh-CN" dirty="0"/>
          </a:p>
          <a:p>
            <a:r>
              <a:rPr lang="zh-CN" altLang="en-US" dirty="0"/>
              <a:t>地址解析策略不同（</a:t>
            </a:r>
            <a:r>
              <a:rPr lang="en-US" altLang="zh-CN" dirty="0"/>
              <a:t>IPv4</a:t>
            </a:r>
            <a:r>
              <a:rPr lang="zh-CN" altLang="en-US" dirty="0"/>
              <a:t>需要</a:t>
            </a:r>
            <a:r>
              <a:rPr lang="en-US" altLang="zh-CN" dirty="0"/>
              <a:t>ARP</a:t>
            </a:r>
            <a:r>
              <a:rPr lang="zh-CN" altLang="en-US" dirty="0"/>
              <a:t>，</a:t>
            </a:r>
            <a:r>
              <a:rPr lang="en-US" altLang="zh-CN" dirty="0"/>
              <a:t>IPv6</a:t>
            </a:r>
            <a:r>
              <a:rPr lang="zh-CN" altLang="en-US" dirty="0"/>
              <a:t>通过无状态的邻居发现）</a:t>
            </a:r>
            <a:endParaRPr lang="en-US" altLang="zh-CN" dirty="0"/>
          </a:p>
          <a:p>
            <a:r>
              <a:rPr lang="en-US" altLang="zh-CN" dirty="0"/>
              <a:t>DNS</a:t>
            </a:r>
            <a:r>
              <a:rPr lang="zh-CN" altLang="en-US" dirty="0"/>
              <a:t>不同（</a:t>
            </a:r>
            <a:r>
              <a:rPr lang="en-US" altLang="zh-CN" dirty="0"/>
              <a:t>IPv4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记录，</a:t>
            </a:r>
            <a:r>
              <a:rPr lang="en-US" altLang="zh-CN" dirty="0"/>
              <a:t>IPv6</a:t>
            </a:r>
            <a:r>
              <a:rPr lang="zh-CN" altLang="en-US" dirty="0"/>
              <a:t>是</a:t>
            </a:r>
            <a:r>
              <a:rPr lang="en-US" altLang="zh-CN" dirty="0"/>
              <a:t>AAAA</a:t>
            </a:r>
            <a:r>
              <a:rPr lang="zh-CN" altLang="en-US" dirty="0"/>
              <a:t>记录）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02516D-7FB3-4733-A4CD-7E38BA049930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r>
              <a:rPr lang="en-US" altLang="zh-CN" dirty="0"/>
              <a:t>IPv4</a:t>
            </a:r>
            <a:r>
              <a:rPr lang="zh-CN" altLang="en-US" dirty="0"/>
              <a:t>和</a:t>
            </a:r>
            <a:r>
              <a:rPr lang="en-US" altLang="zh-CN" dirty="0"/>
              <a:t>Ipv6</a:t>
            </a:r>
            <a:r>
              <a:rPr lang="zh-CN" altLang="en-US" dirty="0"/>
              <a:t>的区别</a:t>
            </a:r>
          </a:p>
        </p:txBody>
      </p:sp>
    </p:spTree>
    <p:extLst>
      <p:ext uri="{BB962C8B-B14F-4D97-AF65-F5344CB8AC3E}">
        <p14:creationId xmlns:p14="http://schemas.microsoft.com/office/powerpoint/2010/main" val="134904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8EF3BC-7276-4896-BD3C-58D8AEB30F5C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zh-CN" altLang="en-US" dirty="0"/>
              <a:t>面向流 </a:t>
            </a:r>
            <a:r>
              <a:rPr lang="en-US" altLang="zh-CN" dirty="0"/>
              <a:t>vs </a:t>
            </a:r>
            <a:r>
              <a:rPr lang="zh-CN" altLang="en-US" dirty="0"/>
              <a:t>面向报文</a:t>
            </a:r>
            <a:endParaRPr lang="en-US" altLang="zh-CN" dirty="0"/>
          </a:p>
          <a:p>
            <a:r>
              <a:rPr lang="zh-CN" altLang="en-US" dirty="0"/>
              <a:t>会话 </a:t>
            </a:r>
            <a:r>
              <a:rPr lang="en-US" altLang="zh-CN" dirty="0"/>
              <a:t>vs </a:t>
            </a:r>
            <a:r>
              <a:rPr lang="zh-CN" altLang="en-US" dirty="0"/>
              <a:t>无会话</a:t>
            </a:r>
            <a:endParaRPr lang="en-US" altLang="zh-CN" dirty="0"/>
          </a:p>
          <a:p>
            <a:r>
              <a:rPr lang="zh-CN" altLang="en-US" dirty="0"/>
              <a:t>头（大 </a:t>
            </a:r>
            <a:r>
              <a:rPr lang="en-US" altLang="zh-CN" dirty="0"/>
              <a:t>vs </a:t>
            </a:r>
            <a:r>
              <a:rPr lang="zh-CN" altLang="en-US" dirty="0"/>
              <a:t>小）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保证正确性</a:t>
            </a:r>
            <a:r>
              <a:rPr lang="en-US" altLang="zh-CN" dirty="0"/>
              <a:t>(</a:t>
            </a:r>
            <a:r>
              <a:rPr lang="zh-CN" altLang="en-US" dirty="0"/>
              <a:t>可靠性），</a:t>
            </a:r>
            <a:r>
              <a:rPr lang="en-US" altLang="zh-CN" dirty="0"/>
              <a:t>UDP</a:t>
            </a:r>
            <a:r>
              <a:rPr lang="zh-CN" altLang="en-US" dirty="0"/>
              <a:t>不保证</a:t>
            </a:r>
            <a:endParaRPr lang="en-US" altLang="zh-CN" dirty="0"/>
          </a:p>
          <a:p>
            <a:r>
              <a:rPr lang="en-US" altLang="zh-CN" dirty="0"/>
              <a:t>UDP</a:t>
            </a:r>
            <a:r>
              <a:rPr lang="zh-CN" altLang="en-US" dirty="0"/>
              <a:t>实现广播成本低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02516D-7FB3-4733-A4CD-7E38BA049930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和</a:t>
            </a:r>
            <a:r>
              <a:rPr lang="en-US" altLang="zh-CN" dirty="0"/>
              <a:t>UDP</a:t>
            </a:r>
            <a:r>
              <a:rPr lang="zh-CN" altLang="en-US" dirty="0"/>
              <a:t>的区别</a:t>
            </a:r>
          </a:p>
        </p:txBody>
      </p:sp>
    </p:spTree>
    <p:extLst>
      <p:ext uri="{BB962C8B-B14F-4D97-AF65-F5344CB8AC3E}">
        <p14:creationId xmlns:p14="http://schemas.microsoft.com/office/powerpoint/2010/main" val="83178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17F6571-127D-4A5A-9DCF-68CEB4327CF5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zh-CN" altLang="en-US" dirty="0"/>
              <a:t>为什么需要保证：</a:t>
            </a:r>
            <a:r>
              <a:rPr lang="en-US" altLang="zh-CN" dirty="0"/>
              <a:t>TCP</a:t>
            </a:r>
            <a:r>
              <a:rPr lang="zh-CN" altLang="en-US" dirty="0"/>
              <a:t>拆分封包的时候是顺序拆分的，但是包会无序的到达目的地。</a:t>
            </a:r>
            <a:endParaRPr lang="en-US" altLang="zh-CN" dirty="0"/>
          </a:p>
          <a:p>
            <a:r>
              <a:rPr lang="zh-CN" altLang="en-US" dirty="0"/>
              <a:t>方法：利用</a:t>
            </a:r>
            <a:r>
              <a:rPr lang="en-US" altLang="zh-CN" dirty="0"/>
              <a:t>(SEQ, ACK)</a:t>
            </a:r>
            <a:r>
              <a:rPr lang="zh-CN" altLang="en-US" dirty="0"/>
              <a:t>编号确定封包的唯一性</a:t>
            </a:r>
            <a:endParaRPr lang="en-US" altLang="zh-CN" dirty="0"/>
          </a:p>
          <a:p>
            <a:r>
              <a:rPr lang="zh-CN" altLang="en-US" dirty="0"/>
              <a:t>方法：利用滑动窗口存放没有排好序的封包，直到窗口中完全有序才发送</a:t>
            </a:r>
            <a:r>
              <a:rPr lang="en-US" altLang="zh-CN" dirty="0"/>
              <a:t>ACK</a:t>
            </a:r>
            <a:r>
              <a:rPr lang="zh-CN" altLang="en-US" dirty="0"/>
              <a:t>。如果有包丢失，就会一直不发</a:t>
            </a:r>
            <a:r>
              <a:rPr lang="en-US" altLang="zh-CN" dirty="0"/>
              <a:t>ACK</a:t>
            </a:r>
            <a:r>
              <a:rPr lang="zh-CN" altLang="en-US" dirty="0"/>
              <a:t>。 如果窗口大小是</a:t>
            </a:r>
            <a:r>
              <a:rPr lang="en-US" altLang="zh-CN" dirty="0"/>
              <a:t>4</a:t>
            </a:r>
            <a:r>
              <a:rPr lang="zh-CN" altLang="en-US" dirty="0"/>
              <a:t>，发送</a:t>
            </a:r>
            <a:r>
              <a:rPr lang="en-US" altLang="zh-CN" dirty="0"/>
              <a:t>ABCD</a:t>
            </a:r>
            <a:r>
              <a:rPr lang="zh-CN" altLang="en-US" dirty="0"/>
              <a:t>，如果只有</a:t>
            </a:r>
            <a:r>
              <a:rPr lang="en-US" altLang="zh-CN" dirty="0"/>
              <a:t>BD</a:t>
            </a:r>
            <a:r>
              <a:rPr lang="zh-CN" altLang="en-US" dirty="0"/>
              <a:t>到目的地，那么滑动窗口中是</a:t>
            </a:r>
            <a:r>
              <a:rPr lang="en-US" altLang="zh-CN" dirty="0"/>
              <a:t>_B_D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C3E45B-6030-4CC8-80F3-8E9773E88379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如何确保数据顺序</a:t>
            </a:r>
          </a:p>
        </p:txBody>
      </p:sp>
    </p:spTree>
    <p:extLst>
      <p:ext uri="{BB962C8B-B14F-4D97-AF65-F5344CB8AC3E}">
        <p14:creationId xmlns:p14="http://schemas.microsoft.com/office/powerpoint/2010/main" val="154887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CDC178-5FF2-4EC6-B7B4-821D398AEB22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10088880" cy="688975"/>
          </a:xfrm>
        </p:spPr>
        <p:txBody>
          <a:bodyPr/>
          <a:lstStyle/>
          <a:p>
            <a:r>
              <a:rPr lang="zh-CN" altLang="en-US" sz="2000" dirty="0"/>
              <a:t>如果网络延迟是</a:t>
            </a:r>
            <a:r>
              <a:rPr lang="en-US" altLang="zh-CN" sz="2000" dirty="0"/>
              <a:t>30ms</a:t>
            </a:r>
            <a:r>
              <a:rPr lang="zh-CN" altLang="en-US" sz="2000" dirty="0"/>
              <a:t>，那么</a:t>
            </a:r>
            <a:r>
              <a:rPr lang="en-US" altLang="zh-CN" sz="2000" dirty="0"/>
              <a:t>Ping</a:t>
            </a:r>
            <a:r>
              <a:rPr lang="zh-CN" altLang="en-US" sz="2000" dirty="0"/>
              <a:t>一个网站需要多少</a:t>
            </a:r>
            <a:r>
              <a:rPr lang="en-US" altLang="zh-CN" sz="2000" dirty="0" err="1"/>
              <a:t>ms</a:t>
            </a:r>
            <a:r>
              <a:rPr lang="en-US" altLang="zh-CN" sz="2000" dirty="0"/>
              <a:t>? </a:t>
            </a:r>
            <a:r>
              <a:rPr lang="zh-CN" altLang="en-US" sz="2000" dirty="0"/>
              <a:t>如果请求一个</a:t>
            </a:r>
            <a:r>
              <a:rPr lang="en-US" altLang="zh-CN" sz="2000" dirty="0"/>
              <a:t>HTTPS</a:t>
            </a:r>
            <a:r>
              <a:rPr lang="zh-CN" altLang="en-US" sz="2000" dirty="0"/>
              <a:t>协议的网站，</a:t>
            </a:r>
            <a:r>
              <a:rPr lang="en-US" altLang="zh-CN" sz="2000" dirty="0"/>
              <a:t>TTFB</a:t>
            </a:r>
            <a:r>
              <a:rPr lang="zh-CN" altLang="en-US" sz="2000" dirty="0"/>
              <a:t>至少</a:t>
            </a:r>
            <a:r>
              <a:rPr lang="en-US" altLang="zh-CN" sz="2000" dirty="0" err="1"/>
              <a:t>ms</a:t>
            </a:r>
            <a:r>
              <a:rPr lang="en-US" altLang="zh-CN" sz="2000" dirty="0"/>
              <a:t>?</a:t>
            </a:r>
            <a:endParaRPr lang="zh-CN" altLang="en-US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8B86F93-163B-42AA-B309-475F9F53F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000" y="1341000"/>
            <a:ext cx="5472000" cy="460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06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0BFD4B-1B6B-434F-943B-CFF5EB71E34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6062690" cy="688975"/>
          </a:xfrm>
        </p:spPr>
        <p:txBody>
          <a:bodyPr/>
          <a:lstStyle/>
          <a:p>
            <a:r>
              <a:rPr lang="en-US" altLang="zh-CN" sz="2800" dirty="0"/>
              <a:t>CDN</a:t>
            </a:r>
            <a:r>
              <a:rPr lang="zh-CN" altLang="en-US" sz="2800" dirty="0"/>
              <a:t>更换图片</a:t>
            </a:r>
            <a:r>
              <a:rPr lang="en-US" altLang="zh-CN" sz="2800" dirty="0"/>
              <a:t>?</a:t>
            </a:r>
            <a:r>
              <a:rPr lang="zh-CN" altLang="en-US" dirty="0"/>
              <a:t> 缓存更新？</a:t>
            </a:r>
            <a:endParaRPr lang="zh-CN" altLang="en-US" sz="1050" dirty="0"/>
          </a:p>
          <a:p>
            <a:endParaRPr lang="zh-CN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245BF3D-05AF-4974-B74F-E73BDEB00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481" y="1434342"/>
            <a:ext cx="9299037" cy="398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4632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目录子项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582</Words>
  <Application>Microsoft Office PowerPoint</Application>
  <PresentationFormat>宽屏</PresentationFormat>
  <Paragraphs>65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微软雅黑</vt:lpstr>
      <vt:lpstr>Arial</vt:lpstr>
      <vt:lpstr>Calibri</vt:lpstr>
      <vt:lpstr>Wingdings</vt:lpstr>
      <vt:lpstr>Office 主题​​</vt:lpstr>
      <vt:lpstr>1_目录子项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starcraft</cp:lastModifiedBy>
  <cp:revision>206</cp:revision>
  <dcterms:created xsi:type="dcterms:W3CDTF">2019-06-19T02:08:00Z</dcterms:created>
  <dcterms:modified xsi:type="dcterms:W3CDTF">2020-10-26T05:25:45Z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