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86"/>
  </p:notesMasterIdLst>
  <p:handoutMasterIdLst>
    <p:handoutMasterId r:id="rId8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340"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6699FF"/>
    <a:srgbClr val="FFFF66"/>
    <a:srgbClr val="0000CC"/>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94690" autoAdjust="0"/>
  </p:normalViewPr>
  <p:slideViewPr>
    <p:cSldViewPr>
      <p:cViewPr varScale="1">
        <p:scale>
          <a:sx n="64" d="100"/>
          <a:sy n="64" d="100"/>
        </p:scale>
        <p:origin x="-918" y="-10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D7856E-F085-413D-83C0-7361E18CA41C}" type="slidenum">
              <a:rPr lang="en-US" altLang="zh-CN"/>
              <a:pPr/>
              <a:t>15</a:t>
            </a:fld>
            <a:endParaRPr lang="en-US" altLang="zh-CN"/>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B97500-C06E-430F-86C0-919C906698C0}" type="slidenum">
              <a:rPr lang="en-US" altLang="zh-CN"/>
              <a:pPr/>
              <a:t>16</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C3F2F3-A793-4415-B5FB-9E7E96A95D00}" type="slidenum">
              <a:rPr lang="en-US" altLang="zh-CN"/>
              <a:pPr/>
              <a:t>17</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1B48E5-69EC-4DE3-B72B-B71383ED4DCD}" type="slidenum">
              <a:rPr lang="en-US" altLang="zh-CN"/>
              <a:pPr/>
              <a:t>18</a:t>
            </a:fld>
            <a:endParaRPr lang="en-US" altLang="zh-CN"/>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1F829-EC13-481E-B305-6ECDEBE6D2E4}" type="slidenum">
              <a:rPr lang="en-US" altLang="zh-CN"/>
              <a:pPr/>
              <a:t>20</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1F829-EC13-481E-B305-6ECDEBE6D2E4}" type="slidenum">
              <a:rPr lang="en-US" altLang="zh-CN"/>
              <a:pPr/>
              <a:t>21</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73DE2-5A96-4F7E-96C0-C2FAEF076C80}" type="slidenum">
              <a:rPr lang="en-US" altLang="zh-CN"/>
              <a:pPr/>
              <a:t>22</a:t>
            </a:fld>
            <a:endParaRPr lang="en-US" altLang="zh-CN"/>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73DE2-5A96-4F7E-96C0-C2FAEF076C80}" type="slidenum">
              <a:rPr lang="en-US" altLang="zh-CN"/>
              <a:pPr/>
              <a:t>23</a:t>
            </a:fld>
            <a:endParaRPr lang="en-US" altLang="zh-CN"/>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8C9CD0-8358-42F7-BFD5-08BF4B4E0313}" type="slidenum">
              <a:rPr lang="en-US" altLang="zh-CN"/>
              <a:pPr/>
              <a:t>24</a:t>
            </a:fld>
            <a:endParaRPr lang="en-US" altLang="zh-CN"/>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C274DB-4E11-4AA3-A831-99140BBE3CAC}" type="slidenum">
              <a:rPr lang="en-US" altLang="zh-CN"/>
              <a:pPr/>
              <a:t>25</a:t>
            </a:fld>
            <a:endParaRPr lang="en-US" altLang="zh-CN"/>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3</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26</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27</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C6D085-62D4-4A9B-94C3-7E9C57A460C3}" type="slidenum">
              <a:rPr lang="en-US" altLang="zh-CN"/>
              <a:pPr/>
              <a:t>28</a:t>
            </a:fld>
            <a:endParaRPr lang="en-US" altLang="zh-CN"/>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29</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30</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31</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32</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33</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07C07B-52BD-4CBF-BAF8-2F9DF6A3434E}" type="slidenum">
              <a:rPr lang="en-US" altLang="zh-CN"/>
              <a:pPr/>
              <a:t>35</a:t>
            </a:fld>
            <a:endParaRPr lang="en-US" altLang="zh-CN"/>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593874-9CE7-45C5-AB8C-AD293A9A26C1}" type="slidenum">
              <a:rPr lang="en-US" altLang="zh-CN"/>
              <a:pPr/>
              <a:t>36</a:t>
            </a:fld>
            <a:endParaRPr lang="en-US" altLang="zh-CN"/>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4</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C7413F-4090-472F-9632-22C219BA732A}" type="slidenum">
              <a:rPr lang="en-US" altLang="zh-CN"/>
              <a:pPr/>
              <a:t>38</a:t>
            </a:fld>
            <a:endParaRPr lang="en-US" altLang="zh-CN"/>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5C6154-6CEF-4A0A-9BD2-9B6455D53E4A}" type="slidenum">
              <a:rPr lang="en-US" altLang="zh-CN"/>
              <a:pPr/>
              <a:t>41</a:t>
            </a:fld>
            <a:endParaRPr lang="en-US" altLang="zh-CN"/>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43</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E8A88C-2856-4967-B646-06670A0CEBD2}" type="slidenum">
              <a:rPr lang="en-US" altLang="zh-CN"/>
              <a:pPr/>
              <a:t>44</a:t>
            </a:fld>
            <a:endParaRPr lang="en-US" altLang="zh-CN"/>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70878C-CF76-4284-894D-9B5F5A1A620C}" type="slidenum">
              <a:rPr lang="en-US" altLang="zh-CN"/>
              <a:pPr/>
              <a:t>45</a:t>
            </a:fld>
            <a:endParaRPr lang="en-US" altLang="zh-CN"/>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2B925-1CBA-467C-B13D-B030019F7FA4}" type="slidenum">
              <a:rPr lang="en-US" altLang="zh-CN"/>
              <a:pPr/>
              <a:t>46</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EA40DB-2C16-44B9-A9C4-C769A4919978}" type="slidenum">
              <a:rPr lang="en-US" altLang="zh-CN"/>
              <a:pPr/>
              <a:t>47</a:t>
            </a:fld>
            <a:endParaRPr lang="en-US" altLang="zh-CN"/>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B8FD7B-18DB-470B-8EB0-2FCC79C2EFDE}" type="slidenum">
              <a:rPr lang="en-US" altLang="zh-CN"/>
              <a:pPr/>
              <a:t>48</a:t>
            </a:fld>
            <a:endParaRPr lang="en-US" altLang="zh-CN"/>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B939F3-F212-4398-B6A2-36359102A571}" type="slidenum">
              <a:rPr lang="en-US" altLang="zh-CN"/>
              <a:pPr/>
              <a:t>49</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DBB39F-1F83-4335-86FE-5F8459C2D455}" type="slidenum">
              <a:rPr lang="en-US" altLang="zh-CN"/>
              <a:pPr/>
              <a:t>50</a:t>
            </a:fld>
            <a:endParaRPr lang="en-US" altLang="zh-CN"/>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5</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80744-4BAF-4E76-BD55-43E4623B9335}" type="slidenum">
              <a:rPr lang="en-US" altLang="zh-CN"/>
              <a:pPr/>
              <a:t>51</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6E5C7E-BACC-45E5-9A21-21A703D46E37}" type="slidenum">
              <a:rPr lang="en-US" altLang="zh-CN"/>
              <a:pPr/>
              <a:t>52</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E75E31-1681-48B9-8FD9-BD74F85A384F}" type="slidenum">
              <a:rPr lang="en-US" altLang="zh-CN"/>
              <a:pPr/>
              <a:t>54</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7B6064-8543-4B39-9E49-221AE8644D5A}" type="slidenum">
              <a:rPr lang="en-US" altLang="zh-CN"/>
              <a:pPr/>
              <a:t>55</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4F5616-D0B0-4808-8B1B-DBFF56C98267}" type="slidenum">
              <a:rPr lang="en-US" altLang="zh-CN"/>
              <a:pPr/>
              <a:t>56</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F2EDCD-F4FB-4A0C-8087-7E88E73608AD}" type="slidenum">
              <a:rPr lang="en-US" altLang="zh-CN"/>
              <a:pPr/>
              <a:t>57</a:t>
            </a:fld>
            <a:endParaRPr lang="en-US" altLang="zh-CN"/>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58</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59</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E2FB42-D4B7-4696-8AC7-9B276162C58C}" type="slidenum">
              <a:rPr lang="en-US" altLang="zh-CN"/>
              <a:pPr/>
              <a:t>60</a:t>
            </a:fld>
            <a:endParaRPr lang="en-US" altLang="zh-CN"/>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CA7AC6-D75F-4A0B-9048-E30D79FD5CF8}" type="slidenum">
              <a:rPr lang="en-US" altLang="zh-CN"/>
              <a:pPr/>
              <a:t>61</a:t>
            </a:fld>
            <a:endParaRPr lang="en-US" altLang="zh-CN"/>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6</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0F3553-C0BE-48C4-8DD3-5FC4991349FD}" type="slidenum">
              <a:rPr lang="en-US" altLang="zh-CN"/>
              <a:pPr/>
              <a:t>62</a:t>
            </a:fld>
            <a:endParaRPr lang="en-US" altLang="zh-CN"/>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0578DF-92DC-4964-A3E1-442DB4580AB9}" type="slidenum">
              <a:rPr lang="en-US" altLang="zh-CN"/>
              <a:pPr/>
              <a:t>63</a:t>
            </a:fld>
            <a:endParaRPr lang="en-US" altLang="zh-CN"/>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65</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66</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67</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579CF-0C03-4EA8-8DB5-7CDE822D595A}" type="slidenum">
              <a:rPr lang="en-US" altLang="zh-CN"/>
              <a:pPr/>
              <a:t>68</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4245E8-2E5E-4656-8381-ACB96D67BCA9}" type="slidenum">
              <a:rPr lang="en-US" altLang="zh-CN"/>
              <a:pPr/>
              <a:t>69</a:t>
            </a:fld>
            <a:endParaRPr lang="en-US" altLang="zh-CN"/>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9BE398-1C24-442A-92FC-A6A81052AFBA}" type="slidenum">
              <a:rPr lang="en-US" altLang="zh-CN"/>
              <a:pPr/>
              <a:t>70</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C0C99B-1815-4FE3-9495-DAE1B69CAE1A}" type="slidenum">
              <a:rPr lang="en-US" altLang="zh-CN"/>
              <a:pPr/>
              <a:t>71</a:t>
            </a:fld>
            <a:endParaRPr lang="en-US" altLang="zh-CN"/>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EF08C4-C0DF-42C1-87A5-53C59A9B9A1C}" type="slidenum">
              <a:rPr lang="en-US" altLang="zh-CN"/>
              <a:pPr/>
              <a:t>72</a:t>
            </a:fld>
            <a:endParaRPr lang="en-US" altLang="zh-CN"/>
          </a:p>
        </p:txBody>
      </p:sp>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9359E1-CD3A-4561-AA5E-43EB198A1B85}" type="slidenum">
              <a:rPr lang="en-US" altLang="zh-CN"/>
              <a:pPr/>
              <a:t>7</a:t>
            </a:fld>
            <a:endParaRPr lang="en-US" altLang="zh-CN"/>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92098D-4AC7-4E49-8190-DF432EC31144}" type="slidenum">
              <a:rPr lang="en-US" altLang="zh-CN"/>
              <a:pPr/>
              <a:t>73</a:t>
            </a:fld>
            <a:endParaRPr lang="en-US" altLang="zh-CN"/>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C42E9C-E7C7-4808-803A-3C6E5144D51A}" type="slidenum">
              <a:rPr lang="en-US" altLang="zh-CN"/>
              <a:pPr/>
              <a:t>74</a:t>
            </a:fld>
            <a:endParaRPr lang="en-US" altLang="zh-CN"/>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29E849-7A3B-4EC2-9D2A-2D1FED2CAF17}" type="slidenum">
              <a:rPr lang="en-US" altLang="zh-CN"/>
              <a:pPr/>
              <a:t>75</a:t>
            </a:fld>
            <a:endParaRPr lang="en-US" altLang="zh-CN"/>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8B7711-A663-488E-B52B-86687E6687F9}" type="slidenum">
              <a:rPr lang="en-US" altLang="zh-CN"/>
              <a:pPr/>
              <a:t>76</a:t>
            </a:fld>
            <a:endParaRPr lang="en-US" altLang="zh-CN"/>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1E548D-4882-466F-90D4-B43630CAEC11}" type="slidenum">
              <a:rPr lang="en-US" altLang="zh-CN"/>
              <a:pPr/>
              <a:t>77</a:t>
            </a:fld>
            <a:endParaRPr lang="en-US" altLang="zh-CN"/>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AA4008-4F39-4A34-945B-0E1F74AE3B41}" type="slidenum">
              <a:rPr lang="en-US" altLang="zh-CN"/>
              <a:pPr/>
              <a:t>78</a:t>
            </a:fld>
            <a:endParaRPr lang="en-US" altLang="zh-CN"/>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CFB798-AF5D-47D2-B392-8E63BC9421EA}" type="slidenum">
              <a:rPr lang="en-US" altLang="zh-CN"/>
              <a:pPr/>
              <a:t>79</a:t>
            </a:fld>
            <a:endParaRPr lang="en-US" altLang="zh-CN"/>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8E120D-88C8-42F1-9EE2-65CFD0B70258}" type="slidenum">
              <a:rPr lang="en-US" altLang="zh-CN"/>
              <a:pPr/>
              <a:t>80</a:t>
            </a:fld>
            <a:endParaRPr lang="en-US" altLang="zh-CN"/>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0E8F32-39B9-4FD0-A09F-F9083D50B6EF}" type="slidenum">
              <a:rPr lang="en-US" altLang="zh-CN"/>
              <a:pPr/>
              <a:t>81</a:t>
            </a:fld>
            <a:endParaRPr lang="en-US" altLang="zh-CN"/>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DB322E-BB0E-4506-B909-BC46EC978D1D}" type="slidenum">
              <a:rPr lang="en-US" altLang="zh-CN"/>
              <a:pPr/>
              <a:t>82</a:t>
            </a:fld>
            <a:endParaRPr lang="en-US" altLang="zh-CN"/>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74550-4683-484B-BE4E-306FB7D97BE9}" type="slidenum">
              <a:rPr lang="en-US" altLang="zh-CN"/>
              <a:pPr/>
              <a:t>9</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608687-ADE0-4549-BB42-AF1A68743558}" type="slidenum">
              <a:rPr lang="en-US" altLang="zh-CN"/>
              <a:pPr/>
              <a:t>83</a:t>
            </a:fld>
            <a:endParaRPr lang="en-US" altLang="zh-CN"/>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74550-4683-484B-BE4E-306FB7D97BE9}" type="slidenum">
              <a:rPr lang="en-US" altLang="zh-CN"/>
              <a:pPr/>
              <a:t>10</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57864F-0D7F-43DE-A017-D05AC9AAEC20}" type="slidenum">
              <a:rPr lang="en-US" altLang="zh-CN"/>
              <a:pPr/>
              <a:t>14</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notesSlide" Target="../notesSlides/notesSlide62.xml"/><Relationship Id="rId1" Type="http://schemas.openxmlformats.org/officeDocument/2006/relationships/slideLayout" Target="../slideLayouts/slideLayout6.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a:latin typeface="+mn-lt"/>
              </a:rPr>
              <a:t>2 </a:t>
            </a:r>
            <a:r>
              <a:rPr lang="zh-CN" altLang="en-US" dirty="0">
                <a:latin typeface="+mn-lt"/>
              </a:rPr>
              <a:t>章 </a:t>
            </a:r>
            <a:r>
              <a:rPr lang="zh-CN" altLang="en-US" dirty="0" smtClean="0">
                <a:latin typeface="+mn-lt"/>
              </a:rPr>
              <a:t> </a:t>
            </a:r>
            <a:r>
              <a:rPr lang="zh-CN" altLang="en-US" dirty="0">
                <a:latin typeface="+mn-lt"/>
              </a:rPr>
              <a:t>物理层</a:t>
            </a: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2083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spcAft>
                <a:spcPct val="15000"/>
              </a:spcAft>
              <a:buNone/>
            </a:pPr>
            <a:r>
              <a:rPr lang="zh-CN" altLang="en-US" dirty="0"/>
              <a:t>调制</a:t>
            </a:r>
            <a:r>
              <a:rPr lang="zh-CN" altLang="zh-CN" dirty="0"/>
              <a:t>分为两大类</a:t>
            </a:r>
            <a:r>
              <a:rPr lang="zh-CN" altLang="en-US" dirty="0"/>
              <a:t>：</a:t>
            </a:r>
            <a:endParaRPr lang="en-US" altLang="zh-CN" dirty="0"/>
          </a:p>
          <a:p>
            <a:pPr>
              <a:spcAft>
                <a:spcPct val="15000"/>
              </a:spcAft>
            </a:pPr>
            <a:r>
              <a:rPr lang="zh-CN" altLang="zh-CN" sz="2800" dirty="0">
                <a:solidFill>
                  <a:srgbClr val="FF0000"/>
                </a:solidFill>
              </a:rPr>
              <a:t>基带</a:t>
            </a:r>
            <a:r>
              <a:rPr lang="zh-CN" altLang="zh-CN" sz="2800" dirty="0" smtClean="0">
                <a:solidFill>
                  <a:srgbClr val="FF0000"/>
                </a:solidFill>
              </a:rPr>
              <a:t>调制</a:t>
            </a:r>
            <a:r>
              <a:rPr lang="zh-CN" altLang="en-US" sz="2800" dirty="0" smtClean="0">
                <a:solidFill>
                  <a:srgbClr val="FF0000"/>
                </a:solidFill>
              </a:rPr>
              <a:t>：</a:t>
            </a:r>
            <a:r>
              <a:rPr lang="zh-CN" altLang="zh-CN" sz="2800" dirty="0"/>
              <a:t>仅对基带信号的波形进行变换，使它能够与信道特性相适应。</a:t>
            </a:r>
            <a:r>
              <a:rPr lang="zh-CN" altLang="zh-CN" sz="2800" dirty="0">
                <a:solidFill>
                  <a:srgbClr val="FF0000"/>
                </a:solidFill>
              </a:rPr>
              <a:t>变换后的信号仍然是</a:t>
            </a:r>
            <a:r>
              <a:rPr lang="zh-CN" altLang="zh-CN" sz="2800" dirty="0" smtClean="0">
                <a:solidFill>
                  <a:srgbClr val="FF0000"/>
                </a:solidFill>
              </a:rPr>
              <a:t>基带信号</a:t>
            </a:r>
            <a:r>
              <a:rPr lang="zh-CN" altLang="en-US" sz="2800" dirty="0" smtClean="0">
                <a:solidFill>
                  <a:srgbClr val="FF0000"/>
                </a:solidFill>
              </a:rPr>
              <a:t>。</a:t>
            </a:r>
            <a:r>
              <a:rPr lang="zh-CN" altLang="zh-CN" sz="2800" dirty="0"/>
              <a:t>把这种过程称为</a:t>
            </a:r>
            <a:r>
              <a:rPr lang="zh-CN" altLang="zh-CN" sz="2800" dirty="0" smtClean="0">
                <a:solidFill>
                  <a:srgbClr val="FF0000"/>
                </a:solidFill>
              </a:rPr>
              <a:t>编码</a:t>
            </a:r>
            <a:r>
              <a:rPr lang="en-US" altLang="zh-CN" sz="2800" dirty="0" smtClean="0">
                <a:solidFill>
                  <a:srgbClr val="FF0000"/>
                </a:solidFill>
              </a:rPr>
              <a:t> </a:t>
            </a:r>
            <a:r>
              <a:rPr lang="en-US" altLang="zh-CN" sz="2800" dirty="0" smtClean="0"/>
              <a:t>(</a:t>
            </a:r>
            <a:r>
              <a:rPr lang="en-US" altLang="zh-CN" sz="2800" dirty="0"/>
              <a:t>coding</a:t>
            </a:r>
            <a:r>
              <a:rPr lang="en-US" altLang="zh-CN" sz="2800" dirty="0" smtClean="0"/>
              <a:t>)</a:t>
            </a:r>
            <a:r>
              <a:rPr lang="zh-CN" altLang="en-US" sz="2800" dirty="0" smtClean="0"/>
              <a:t>。</a:t>
            </a:r>
            <a:endParaRPr lang="en-US" altLang="zh-CN" sz="2800" dirty="0" smtClean="0">
              <a:solidFill>
                <a:srgbClr val="0000CC"/>
              </a:solidFill>
            </a:endParaRPr>
          </a:p>
          <a:p>
            <a:pPr>
              <a:spcAft>
                <a:spcPct val="15000"/>
              </a:spcAft>
            </a:pPr>
            <a:r>
              <a:rPr lang="zh-CN" altLang="zh-CN" sz="2800" dirty="0">
                <a:solidFill>
                  <a:srgbClr val="FF0000"/>
                </a:solidFill>
              </a:rPr>
              <a:t>带通</a:t>
            </a:r>
            <a:r>
              <a:rPr lang="zh-CN" altLang="zh-CN" sz="2800" dirty="0" smtClean="0">
                <a:solidFill>
                  <a:srgbClr val="FF0000"/>
                </a:solidFill>
              </a:rPr>
              <a:t>调制</a:t>
            </a:r>
            <a:r>
              <a:rPr lang="zh-CN" altLang="en-US" sz="2800" dirty="0" smtClean="0">
                <a:solidFill>
                  <a:srgbClr val="FF0000"/>
                </a:solidFill>
              </a:rPr>
              <a:t>：</a:t>
            </a:r>
            <a:r>
              <a:rPr lang="zh-CN" altLang="zh-CN" sz="2800" dirty="0"/>
              <a:t>使用</a:t>
            </a:r>
            <a:r>
              <a:rPr lang="zh-CN" altLang="zh-CN" sz="2800" dirty="0" smtClean="0">
                <a:solidFill>
                  <a:srgbClr val="FF0000"/>
                </a:solidFill>
              </a:rPr>
              <a:t>载波</a:t>
            </a:r>
            <a:r>
              <a:rPr lang="en-US" altLang="zh-CN" sz="2800" dirty="0" smtClean="0">
                <a:solidFill>
                  <a:srgbClr val="FF0000"/>
                </a:solidFill>
              </a:rPr>
              <a:t> </a:t>
            </a:r>
            <a:r>
              <a:rPr lang="en-US" altLang="zh-CN" sz="2800" dirty="0" smtClean="0"/>
              <a:t>(</a:t>
            </a:r>
            <a:r>
              <a:rPr lang="en-US" altLang="zh-CN" sz="2800" dirty="0"/>
              <a:t>carrier)</a:t>
            </a:r>
            <a:r>
              <a:rPr lang="zh-CN" altLang="zh-CN" sz="2800" dirty="0"/>
              <a:t>进行调制，把基带信号的频率范围搬移到较高的频段，并</a:t>
            </a:r>
            <a:r>
              <a:rPr lang="zh-CN" altLang="zh-CN" sz="2800" dirty="0">
                <a:solidFill>
                  <a:srgbClr val="FF0000"/>
                </a:solidFill>
              </a:rPr>
              <a:t>转换为模拟信号，</a:t>
            </a:r>
            <a:r>
              <a:rPr lang="zh-CN" altLang="zh-CN" sz="2800" dirty="0"/>
              <a:t>这样就能够更好地在模拟信道中</a:t>
            </a:r>
            <a:r>
              <a:rPr lang="zh-CN" altLang="zh-CN" sz="2800" dirty="0" smtClean="0"/>
              <a:t>传输</a:t>
            </a:r>
            <a:r>
              <a:rPr lang="zh-CN" altLang="en-US" sz="2800" dirty="0"/>
              <a:t>（即仅在一段频率范围内能够通过信道） </a:t>
            </a:r>
            <a:r>
              <a:rPr lang="zh-CN" altLang="en-US" sz="2800" dirty="0" smtClean="0"/>
              <a:t>。</a:t>
            </a:r>
            <a:endParaRPr lang="en-US" altLang="zh-CN" sz="2800" dirty="0" smtClean="0"/>
          </a:p>
          <a:p>
            <a:pPr>
              <a:spcAft>
                <a:spcPct val="15000"/>
              </a:spcAft>
            </a:pPr>
            <a:r>
              <a:rPr lang="zh-CN" altLang="en-US" sz="2800" dirty="0">
                <a:solidFill>
                  <a:srgbClr val="FF0000"/>
                </a:solidFill>
              </a:rPr>
              <a:t>带通信</a:t>
            </a:r>
            <a:r>
              <a:rPr lang="zh-CN" altLang="en-US" sz="2800" dirty="0" smtClean="0">
                <a:solidFill>
                  <a:srgbClr val="FF0000"/>
                </a:solidFill>
              </a:rPr>
              <a:t>号 ：</a:t>
            </a:r>
            <a:r>
              <a:rPr lang="zh-CN" altLang="zh-CN" sz="2800" dirty="0" smtClean="0"/>
              <a:t>经过</a:t>
            </a:r>
            <a:r>
              <a:rPr lang="zh-CN" altLang="zh-CN" sz="2800" dirty="0"/>
              <a:t>载波调制后的</a:t>
            </a:r>
            <a:r>
              <a:rPr lang="zh-CN" altLang="zh-CN" sz="2800" dirty="0" smtClean="0"/>
              <a:t>信号</a:t>
            </a:r>
            <a:r>
              <a:rPr lang="zh-CN" altLang="en-US" sz="2800" dirty="0" smtClean="0"/>
              <a:t>。</a:t>
            </a:r>
            <a:endParaRPr lang="en-US" altLang="zh-CN" dirty="0">
              <a:solidFill>
                <a:srgbClr val="0000CC"/>
              </a:solidFill>
            </a:endParaRPr>
          </a:p>
        </p:txBody>
      </p:sp>
    </p:spTree>
    <p:extLst>
      <p:ext uri="{BB962C8B-B14F-4D97-AF65-F5344CB8AC3E}">
        <p14:creationId xmlns:p14="http://schemas.microsoft.com/office/powerpoint/2010/main" val="678143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(1) </a:t>
            </a:r>
            <a:r>
              <a:rPr lang="zh-CN" altLang="en-US" dirty="0" smtClean="0"/>
              <a:t>常用编码方式</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不归零制：</a:t>
            </a:r>
            <a:r>
              <a:rPr lang="zh-CN" altLang="zh-CN" dirty="0"/>
              <a:t>正电平</a:t>
            </a:r>
            <a:r>
              <a:rPr lang="zh-CN" altLang="zh-CN" dirty="0" smtClean="0"/>
              <a:t>代表</a:t>
            </a:r>
            <a:r>
              <a:rPr lang="en-US" altLang="zh-CN" dirty="0" smtClean="0"/>
              <a:t> 1</a:t>
            </a:r>
            <a:r>
              <a:rPr lang="zh-CN" altLang="zh-CN" dirty="0"/>
              <a:t>，负电</a:t>
            </a:r>
            <a:r>
              <a:rPr lang="zh-CN" altLang="zh-CN" dirty="0" smtClean="0"/>
              <a:t>平代表</a:t>
            </a:r>
            <a:r>
              <a:rPr lang="en-US" altLang="zh-CN" dirty="0" smtClean="0"/>
              <a:t> 0</a:t>
            </a:r>
            <a:r>
              <a:rPr lang="zh-CN" altLang="zh-CN" dirty="0"/>
              <a:t>。</a:t>
            </a:r>
          </a:p>
          <a:p>
            <a:r>
              <a:rPr lang="zh-CN" altLang="zh-CN" dirty="0">
                <a:solidFill>
                  <a:srgbClr val="FF0000"/>
                </a:solidFill>
              </a:rPr>
              <a:t>归零制：</a:t>
            </a:r>
            <a:r>
              <a:rPr lang="zh-CN" altLang="zh-CN" dirty="0"/>
              <a:t>正脉冲</a:t>
            </a:r>
            <a:r>
              <a:rPr lang="zh-CN" altLang="zh-CN" dirty="0" smtClean="0"/>
              <a:t>代表</a:t>
            </a:r>
            <a:r>
              <a:rPr lang="en-US" altLang="zh-CN" dirty="0" smtClean="0"/>
              <a:t> 1</a:t>
            </a:r>
            <a:r>
              <a:rPr lang="zh-CN" altLang="zh-CN" dirty="0"/>
              <a:t>，负脉冲</a:t>
            </a:r>
            <a:r>
              <a:rPr lang="zh-CN" altLang="zh-CN" dirty="0" smtClean="0"/>
              <a:t>代表</a:t>
            </a:r>
            <a:r>
              <a:rPr lang="en-US" altLang="zh-CN" dirty="0" smtClean="0"/>
              <a:t> 0</a:t>
            </a:r>
            <a:r>
              <a:rPr lang="zh-CN" altLang="zh-CN" dirty="0"/>
              <a:t>。</a:t>
            </a:r>
          </a:p>
          <a:p>
            <a:r>
              <a:rPr lang="zh-CN" altLang="zh-CN" dirty="0">
                <a:solidFill>
                  <a:srgbClr val="FF0000"/>
                </a:solidFill>
              </a:rPr>
              <a:t>曼彻斯特编码：</a:t>
            </a:r>
            <a:r>
              <a:rPr lang="zh-CN" altLang="zh-CN" dirty="0"/>
              <a:t>位周期中心的向上跳变</a:t>
            </a:r>
            <a:r>
              <a:rPr lang="zh-CN" altLang="zh-CN" dirty="0" smtClean="0"/>
              <a:t>代表</a:t>
            </a:r>
            <a:r>
              <a:rPr lang="en-US" altLang="zh-CN" dirty="0" smtClean="0"/>
              <a:t> 0</a:t>
            </a:r>
            <a:r>
              <a:rPr lang="zh-CN" altLang="zh-CN" dirty="0"/>
              <a:t>，位周期中心的向下跳变</a:t>
            </a:r>
            <a:r>
              <a:rPr lang="zh-CN" altLang="zh-CN" dirty="0" smtClean="0"/>
              <a:t>代表</a:t>
            </a:r>
            <a:r>
              <a:rPr lang="en-US" altLang="zh-CN" dirty="0" smtClean="0"/>
              <a:t> 1</a:t>
            </a:r>
            <a:r>
              <a:rPr lang="zh-CN" altLang="zh-CN" dirty="0"/>
              <a:t>。但也可反过来定义。</a:t>
            </a:r>
          </a:p>
          <a:p>
            <a:r>
              <a:rPr lang="zh-CN" altLang="zh-CN" dirty="0">
                <a:solidFill>
                  <a:srgbClr val="FF0000"/>
                </a:solidFill>
              </a:rPr>
              <a:t>差分曼彻斯特编码：</a:t>
            </a:r>
            <a:r>
              <a:rPr lang="zh-CN" altLang="zh-CN" dirty="0"/>
              <a:t>在每一位的中心处始终都有跳变。位开始边界有跳变</a:t>
            </a:r>
            <a:r>
              <a:rPr lang="zh-CN" altLang="zh-CN" dirty="0" smtClean="0"/>
              <a:t>代表</a:t>
            </a:r>
            <a:r>
              <a:rPr lang="en-US" altLang="zh-CN" dirty="0" smtClean="0"/>
              <a:t> 0</a:t>
            </a:r>
            <a:r>
              <a:rPr lang="zh-CN" altLang="zh-CN" dirty="0"/>
              <a:t>，而位开始边界没有跳变</a:t>
            </a:r>
            <a:r>
              <a:rPr lang="zh-CN" altLang="zh-CN" dirty="0" smtClean="0"/>
              <a:t>代表</a:t>
            </a:r>
            <a:r>
              <a:rPr lang="en-US" altLang="zh-CN" dirty="0" smtClean="0"/>
              <a:t> 1</a:t>
            </a:r>
            <a:r>
              <a:rPr lang="zh-CN" altLang="zh-CN" dirty="0"/>
              <a:t>。</a:t>
            </a:r>
          </a:p>
          <a:p>
            <a:endParaRPr lang="zh-CN" altLang="en-US" dirty="0"/>
          </a:p>
        </p:txBody>
      </p:sp>
    </p:spTree>
    <p:extLst>
      <p:ext uri="{BB962C8B-B14F-4D97-AF65-F5344CB8AC3E}">
        <p14:creationId xmlns:p14="http://schemas.microsoft.com/office/powerpoint/2010/main" val="976424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(1) </a:t>
            </a:r>
            <a:r>
              <a:rPr lang="zh-CN" altLang="en-US" dirty="0" smtClean="0"/>
              <a:t>常用编码方式</a:t>
            </a:r>
            <a:endParaRPr lang="zh-CN" altLang="en-US" dirty="0"/>
          </a:p>
        </p:txBody>
      </p:sp>
      <p:grpSp>
        <p:nvGrpSpPr>
          <p:cNvPr id="67" name="组合 66"/>
          <p:cNvGrpSpPr/>
          <p:nvPr/>
        </p:nvGrpSpPr>
        <p:grpSpPr>
          <a:xfrm>
            <a:off x="581859" y="1380600"/>
            <a:ext cx="8979653" cy="4208640"/>
            <a:chOff x="581859" y="1380600"/>
            <a:chExt cx="8979653" cy="4208640"/>
          </a:xfrm>
        </p:grpSpPr>
        <p:sp>
          <p:nvSpPr>
            <p:cNvPr id="5" name="Rectangle 6"/>
            <p:cNvSpPr>
              <a:spLocks noChangeArrowheads="1"/>
            </p:cNvSpPr>
            <p:nvPr/>
          </p:nvSpPr>
          <p:spPr bwMode="auto">
            <a:xfrm>
              <a:off x="581859" y="2326798"/>
              <a:ext cx="145071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不归零制</a:t>
              </a:r>
              <a:endParaRPr kumimoji="1" lang="zh-CN" altLang="en-US" sz="2400" b="1" dirty="0">
                <a:solidFill>
                  <a:srgbClr val="000099"/>
                </a:solidFill>
                <a:latin typeface="+mn-lt"/>
                <a:ea typeface="黑体" pitchFamily="2" charset="-122"/>
              </a:endParaRPr>
            </a:p>
          </p:txBody>
        </p:sp>
        <p:sp>
          <p:nvSpPr>
            <p:cNvPr id="6" name="Rectangle 7"/>
            <p:cNvSpPr>
              <a:spLocks noChangeArrowheads="1"/>
            </p:cNvSpPr>
            <p:nvPr/>
          </p:nvSpPr>
          <p:spPr bwMode="auto">
            <a:xfrm>
              <a:off x="612316" y="4122038"/>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曼彻斯特</a:t>
              </a:r>
            </a:p>
          </p:txBody>
        </p:sp>
        <p:sp>
          <p:nvSpPr>
            <p:cNvPr id="7" name="Rectangle 8"/>
            <p:cNvSpPr>
              <a:spLocks noChangeArrowheads="1"/>
            </p:cNvSpPr>
            <p:nvPr/>
          </p:nvSpPr>
          <p:spPr bwMode="auto">
            <a:xfrm>
              <a:off x="8098451" y="1430383"/>
              <a:ext cx="720633"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 name="Rectangle 9"/>
            <p:cNvSpPr>
              <a:spLocks noChangeArrowheads="1"/>
            </p:cNvSpPr>
            <p:nvPr/>
          </p:nvSpPr>
          <p:spPr bwMode="auto">
            <a:xfrm>
              <a:off x="3579275" y="1430383"/>
              <a:ext cx="751616"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 name="Rectangle 10"/>
            <p:cNvSpPr>
              <a:spLocks noChangeArrowheads="1"/>
            </p:cNvSpPr>
            <p:nvPr/>
          </p:nvSpPr>
          <p:spPr bwMode="auto">
            <a:xfrm>
              <a:off x="5090095" y="1425619"/>
              <a:ext cx="731598"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 name="Rectangle 11"/>
            <p:cNvSpPr>
              <a:spLocks noChangeArrowheads="1"/>
            </p:cNvSpPr>
            <p:nvPr/>
          </p:nvSpPr>
          <p:spPr bwMode="auto">
            <a:xfrm>
              <a:off x="6604736" y="1425619"/>
              <a:ext cx="713017"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1" name="Rectangle 12"/>
            <p:cNvSpPr>
              <a:spLocks noChangeArrowheads="1"/>
            </p:cNvSpPr>
            <p:nvPr/>
          </p:nvSpPr>
          <p:spPr bwMode="auto">
            <a:xfrm>
              <a:off x="2094102" y="1418724"/>
              <a:ext cx="720123" cy="408200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2" name="Rectangle 13"/>
            <p:cNvSpPr>
              <a:spLocks noChangeArrowheads="1"/>
            </p:cNvSpPr>
            <p:nvPr/>
          </p:nvSpPr>
          <p:spPr bwMode="auto">
            <a:xfrm>
              <a:off x="2267281"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13" name="Rectangle 14"/>
            <p:cNvSpPr>
              <a:spLocks noChangeArrowheads="1"/>
            </p:cNvSpPr>
            <p:nvPr/>
          </p:nvSpPr>
          <p:spPr bwMode="auto">
            <a:xfrm>
              <a:off x="9004886"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14" name="Rectangle 15"/>
            <p:cNvSpPr>
              <a:spLocks noChangeArrowheads="1"/>
            </p:cNvSpPr>
            <p:nvPr/>
          </p:nvSpPr>
          <p:spPr bwMode="auto">
            <a:xfrm>
              <a:off x="5307467"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15" name="Rectangle 16"/>
            <p:cNvSpPr>
              <a:spLocks noChangeArrowheads="1"/>
            </p:cNvSpPr>
            <p:nvPr/>
          </p:nvSpPr>
          <p:spPr bwMode="auto">
            <a:xfrm>
              <a:off x="8249377" y="1490708"/>
              <a:ext cx="2984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itchFamily="34" charset="0"/>
                </a:rPr>
                <a:t>1</a:t>
              </a:r>
            </a:p>
          </p:txBody>
        </p:sp>
        <p:sp>
          <p:nvSpPr>
            <p:cNvPr id="16" name="Rectangle 17"/>
            <p:cNvSpPr>
              <a:spLocks noChangeArrowheads="1"/>
            </p:cNvSpPr>
            <p:nvPr/>
          </p:nvSpPr>
          <p:spPr bwMode="auto">
            <a:xfrm>
              <a:off x="7539715"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17" name="Rectangle 18"/>
            <p:cNvSpPr>
              <a:spLocks noChangeArrowheads="1"/>
            </p:cNvSpPr>
            <p:nvPr/>
          </p:nvSpPr>
          <p:spPr bwMode="auto">
            <a:xfrm>
              <a:off x="3028222"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18" name="Rectangle 19"/>
            <p:cNvSpPr>
              <a:spLocks noChangeArrowheads="1"/>
            </p:cNvSpPr>
            <p:nvPr/>
          </p:nvSpPr>
          <p:spPr bwMode="auto">
            <a:xfrm>
              <a:off x="3820310"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0</a:t>
              </a:r>
            </a:p>
          </p:txBody>
        </p:sp>
        <p:sp>
          <p:nvSpPr>
            <p:cNvPr id="19" name="Rectangle 20"/>
            <p:cNvSpPr>
              <a:spLocks noChangeArrowheads="1"/>
            </p:cNvSpPr>
            <p:nvPr/>
          </p:nvSpPr>
          <p:spPr bwMode="auto">
            <a:xfrm>
              <a:off x="4540390"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20" name="Rectangle 21"/>
            <p:cNvSpPr>
              <a:spLocks noChangeArrowheads="1"/>
            </p:cNvSpPr>
            <p:nvPr/>
          </p:nvSpPr>
          <p:spPr bwMode="auto">
            <a:xfrm>
              <a:off x="6052558"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21" name="Rectangle 22"/>
            <p:cNvSpPr>
              <a:spLocks noChangeArrowheads="1"/>
            </p:cNvSpPr>
            <p:nvPr/>
          </p:nvSpPr>
          <p:spPr bwMode="auto">
            <a:xfrm>
              <a:off x="6772638"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grpSp>
          <p:nvGrpSpPr>
            <p:cNvPr id="66" name="组合 65"/>
            <p:cNvGrpSpPr/>
            <p:nvPr/>
          </p:nvGrpSpPr>
          <p:grpSpPr>
            <a:xfrm>
              <a:off x="2060906" y="2145700"/>
              <a:ext cx="7475110" cy="704406"/>
              <a:chOff x="2060906" y="2145700"/>
              <a:chExt cx="7475110" cy="704406"/>
            </a:xfrm>
          </p:grpSpPr>
          <p:sp>
            <p:nvSpPr>
              <p:cNvPr id="23" name="Freeform 24"/>
              <p:cNvSpPr>
                <a:spLocks/>
              </p:cNvSpPr>
              <p:nvPr/>
            </p:nvSpPr>
            <p:spPr bwMode="auto">
              <a:xfrm>
                <a:off x="2060906" y="2154468"/>
                <a:ext cx="7475110" cy="695638"/>
              </a:xfrm>
              <a:custGeom>
                <a:avLst/>
                <a:gdLst>
                  <a:gd name="T0" fmla="*/ 0 w 4728"/>
                  <a:gd name="T1" fmla="*/ 0 h 953"/>
                  <a:gd name="T2" fmla="*/ 486 w 4728"/>
                  <a:gd name="T3" fmla="*/ 0 h 953"/>
                  <a:gd name="T4" fmla="*/ 486 w 4728"/>
                  <a:gd name="T5" fmla="*/ 952 h 953"/>
                  <a:gd name="T6" fmla="*/ 1924 w 4728"/>
                  <a:gd name="T7" fmla="*/ 952 h 953"/>
                  <a:gd name="T8" fmla="*/ 1924 w 4728"/>
                  <a:gd name="T9" fmla="*/ 0 h 953"/>
                  <a:gd name="T10" fmla="*/ 2410 w 4728"/>
                  <a:gd name="T11" fmla="*/ 0 h 953"/>
                  <a:gd name="T12" fmla="*/ 2410 w 4728"/>
                  <a:gd name="T13" fmla="*/ 952 h 953"/>
                  <a:gd name="T14" fmla="*/ 3372 w 4728"/>
                  <a:gd name="T15" fmla="*/ 952 h 953"/>
                  <a:gd name="T16" fmla="*/ 3372 w 4728"/>
                  <a:gd name="T17" fmla="*/ 0 h 953"/>
                  <a:gd name="T18" fmla="*/ 4727 w 4728"/>
                  <a:gd name="T19" fmla="*/ 0 h 953"/>
                  <a:gd name="connsiteX0" fmla="*/ 0 w 10079"/>
                  <a:gd name="connsiteY0" fmla="*/ 0 h 9990"/>
                  <a:gd name="connsiteX1" fmla="*/ 1028 w 10079"/>
                  <a:gd name="connsiteY1" fmla="*/ 0 h 9990"/>
                  <a:gd name="connsiteX2" fmla="*/ 1028 w 10079"/>
                  <a:gd name="connsiteY2" fmla="*/ 9990 h 9990"/>
                  <a:gd name="connsiteX3" fmla="*/ 4069 w 10079"/>
                  <a:gd name="connsiteY3" fmla="*/ 9990 h 9990"/>
                  <a:gd name="connsiteX4" fmla="*/ 4069 w 10079"/>
                  <a:gd name="connsiteY4" fmla="*/ 0 h 9990"/>
                  <a:gd name="connsiteX5" fmla="*/ 5097 w 10079"/>
                  <a:gd name="connsiteY5" fmla="*/ 0 h 9990"/>
                  <a:gd name="connsiteX6" fmla="*/ 5097 w 10079"/>
                  <a:gd name="connsiteY6" fmla="*/ 9990 h 9990"/>
                  <a:gd name="connsiteX7" fmla="*/ 7132 w 10079"/>
                  <a:gd name="connsiteY7" fmla="*/ 9990 h 9990"/>
                  <a:gd name="connsiteX8" fmla="*/ 7132 w 10079"/>
                  <a:gd name="connsiteY8" fmla="*/ 0 h 9990"/>
                  <a:gd name="connsiteX9" fmla="*/ 10079 w 10079"/>
                  <a:gd name="connsiteY9" fmla="*/ 0 h 9990"/>
                  <a:gd name="connsiteX0" fmla="*/ 0 w 10020"/>
                  <a:gd name="connsiteY0" fmla="*/ 0 h 10000"/>
                  <a:gd name="connsiteX1" fmla="*/ 1020 w 10020"/>
                  <a:gd name="connsiteY1" fmla="*/ 0 h 10000"/>
                  <a:gd name="connsiteX2" fmla="*/ 1020 w 10020"/>
                  <a:gd name="connsiteY2" fmla="*/ 10000 h 10000"/>
                  <a:gd name="connsiteX3" fmla="*/ 4037 w 10020"/>
                  <a:gd name="connsiteY3" fmla="*/ 10000 h 10000"/>
                  <a:gd name="connsiteX4" fmla="*/ 4037 w 10020"/>
                  <a:gd name="connsiteY4" fmla="*/ 0 h 10000"/>
                  <a:gd name="connsiteX5" fmla="*/ 5057 w 10020"/>
                  <a:gd name="connsiteY5" fmla="*/ 0 h 10000"/>
                  <a:gd name="connsiteX6" fmla="*/ 5057 w 10020"/>
                  <a:gd name="connsiteY6" fmla="*/ 10000 h 10000"/>
                  <a:gd name="connsiteX7" fmla="*/ 7076 w 10020"/>
                  <a:gd name="connsiteY7" fmla="*/ 10000 h 10000"/>
                  <a:gd name="connsiteX8" fmla="*/ 7076 w 10020"/>
                  <a:gd name="connsiteY8" fmla="*/ 0 h 10000"/>
                  <a:gd name="connsiteX9" fmla="*/ 10020 w 10020"/>
                  <a:gd name="connsiteY9"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20" h="10000">
                    <a:moveTo>
                      <a:pt x="0" y="0"/>
                    </a:moveTo>
                    <a:lnTo>
                      <a:pt x="1020" y="0"/>
                    </a:lnTo>
                    <a:lnTo>
                      <a:pt x="1020" y="10000"/>
                    </a:lnTo>
                    <a:lnTo>
                      <a:pt x="4037" y="10000"/>
                    </a:lnTo>
                    <a:lnTo>
                      <a:pt x="4037" y="0"/>
                    </a:lnTo>
                    <a:lnTo>
                      <a:pt x="5057" y="0"/>
                    </a:lnTo>
                    <a:lnTo>
                      <a:pt x="5057" y="10000"/>
                    </a:lnTo>
                    <a:lnTo>
                      <a:pt x="7076" y="10000"/>
                    </a:lnTo>
                    <a:lnTo>
                      <a:pt x="7076" y="0"/>
                    </a:lnTo>
                    <a:lnTo>
                      <a:pt x="10020"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24" name="Line 25"/>
              <p:cNvSpPr>
                <a:spLocks noChangeShapeType="1"/>
              </p:cNvSpPr>
              <p:nvPr/>
            </p:nvSpPr>
            <p:spPr bwMode="auto">
              <a:xfrm flipV="1">
                <a:off x="6583655" y="2778465"/>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5" name="Line 26"/>
              <p:cNvSpPr>
                <a:spLocks noChangeShapeType="1"/>
              </p:cNvSpPr>
              <p:nvPr/>
            </p:nvSpPr>
            <p:spPr bwMode="auto">
              <a:xfrm flipV="1">
                <a:off x="8078714" y="2145700"/>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6" name="Line 27"/>
              <p:cNvSpPr>
                <a:spLocks noChangeShapeType="1"/>
              </p:cNvSpPr>
              <p:nvPr/>
            </p:nvSpPr>
            <p:spPr bwMode="auto">
              <a:xfrm flipV="1">
                <a:off x="8828592" y="2155199"/>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7" name="Line 28"/>
              <p:cNvSpPr>
                <a:spLocks noChangeShapeType="1"/>
              </p:cNvSpPr>
              <p:nvPr/>
            </p:nvSpPr>
            <p:spPr bwMode="auto">
              <a:xfrm flipV="1">
                <a:off x="4330891" y="2777004"/>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8" name="Line 29"/>
              <p:cNvSpPr>
                <a:spLocks noChangeShapeType="1"/>
              </p:cNvSpPr>
              <p:nvPr/>
            </p:nvSpPr>
            <p:spPr bwMode="auto">
              <a:xfrm flipV="1">
                <a:off x="3570055" y="2777734"/>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29" name="Freeform 30"/>
            <p:cNvSpPr>
              <a:spLocks/>
            </p:cNvSpPr>
            <p:nvPr/>
          </p:nvSpPr>
          <p:spPr bwMode="auto">
            <a:xfrm>
              <a:off x="2062492" y="3988564"/>
              <a:ext cx="7473339"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122"/>
                <a:gd name="connsiteY0" fmla="*/ 0 h 10000"/>
                <a:gd name="connsiteX1" fmla="*/ 504 w 10122"/>
                <a:gd name="connsiteY1" fmla="*/ 0 h 10000"/>
                <a:gd name="connsiteX2" fmla="*/ 504 w 10122"/>
                <a:gd name="connsiteY2" fmla="*/ 10000 h 10000"/>
                <a:gd name="connsiteX3" fmla="*/ 1536 w 10122"/>
                <a:gd name="connsiteY3" fmla="*/ 10000 h 10000"/>
                <a:gd name="connsiteX4" fmla="*/ 1536 w 10122"/>
                <a:gd name="connsiteY4" fmla="*/ 0 h 10000"/>
                <a:gd name="connsiteX5" fmla="*/ 2040 w 10122"/>
                <a:gd name="connsiteY5" fmla="*/ 0 h 10000"/>
                <a:gd name="connsiteX6" fmla="*/ 2040 w 10122"/>
                <a:gd name="connsiteY6" fmla="*/ 10000 h 10000"/>
                <a:gd name="connsiteX7" fmla="*/ 2565 w 10122"/>
                <a:gd name="connsiteY7" fmla="*/ 10000 h 10000"/>
                <a:gd name="connsiteX8" fmla="*/ 2565 w 10122"/>
                <a:gd name="connsiteY8" fmla="*/ 0 h 10000"/>
                <a:gd name="connsiteX9" fmla="*/ 3070 w 10122"/>
                <a:gd name="connsiteY9" fmla="*/ 0 h 10000"/>
                <a:gd name="connsiteX10" fmla="*/ 3070 w 10122"/>
                <a:gd name="connsiteY10" fmla="*/ 10000 h 10000"/>
                <a:gd name="connsiteX11" fmla="*/ 3574 w 10122"/>
                <a:gd name="connsiteY11" fmla="*/ 10000 h 10000"/>
                <a:gd name="connsiteX12" fmla="*/ 3574 w 10122"/>
                <a:gd name="connsiteY12" fmla="*/ 0 h 10000"/>
                <a:gd name="connsiteX13" fmla="*/ 4606 w 10122"/>
                <a:gd name="connsiteY13" fmla="*/ 0 h 10000"/>
                <a:gd name="connsiteX14" fmla="*/ 4606 w 10122"/>
                <a:gd name="connsiteY14" fmla="*/ 10000 h 10000"/>
                <a:gd name="connsiteX15" fmla="*/ 5615 w 10122"/>
                <a:gd name="connsiteY15" fmla="*/ 10000 h 10000"/>
                <a:gd name="connsiteX16" fmla="*/ 5615 w 10122"/>
                <a:gd name="connsiteY16" fmla="*/ 122 h 10000"/>
                <a:gd name="connsiteX17" fmla="*/ 6119 w 10122"/>
                <a:gd name="connsiteY17" fmla="*/ 0 h 10000"/>
                <a:gd name="connsiteX18" fmla="*/ 6119 w 10122"/>
                <a:gd name="connsiteY18" fmla="*/ 10000 h 10000"/>
                <a:gd name="connsiteX19" fmla="*/ 6623 w 10122"/>
                <a:gd name="connsiteY19" fmla="*/ 10000 h 10000"/>
                <a:gd name="connsiteX20" fmla="*/ 6623 w 10122"/>
                <a:gd name="connsiteY20" fmla="*/ 0 h 10000"/>
                <a:gd name="connsiteX21" fmla="*/ 7653 w 10122"/>
                <a:gd name="connsiteY21" fmla="*/ 0 h 10000"/>
                <a:gd name="connsiteX22" fmla="*/ 7653 w 10122"/>
                <a:gd name="connsiteY22" fmla="*/ 10000 h 10000"/>
                <a:gd name="connsiteX23" fmla="*/ 8157 w 10122"/>
                <a:gd name="connsiteY23" fmla="*/ 10000 h 10000"/>
                <a:gd name="connsiteX24" fmla="*/ 8157 w 10122"/>
                <a:gd name="connsiteY24" fmla="*/ 0 h 10000"/>
                <a:gd name="connsiteX25" fmla="*/ 8662 w 10122"/>
                <a:gd name="connsiteY25" fmla="*/ 0 h 10000"/>
                <a:gd name="connsiteX26" fmla="*/ 8662 w 10122"/>
                <a:gd name="connsiteY26" fmla="*/ 10000 h 10000"/>
                <a:gd name="connsiteX27" fmla="*/ 9166 w 10122"/>
                <a:gd name="connsiteY27" fmla="*/ 10000 h 10000"/>
                <a:gd name="connsiteX28" fmla="*/ 9166 w 10122"/>
                <a:gd name="connsiteY28" fmla="*/ 0 h 10000"/>
                <a:gd name="connsiteX29" fmla="*/ 9671 w 10122"/>
                <a:gd name="connsiteY29" fmla="*/ 0 h 10000"/>
                <a:gd name="connsiteX30" fmla="*/ 9671 w 10122"/>
                <a:gd name="connsiteY30" fmla="*/ 10000 h 10000"/>
                <a:gd name="connsiteX31" fmla="*/ 10122 w 10122"/>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22"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22"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30" name="Line 32"/>
            <p:cNvSpPr>
              <a:spLocks noChangeShapeType="1"/>
            </p:cNvSpPr>
            <p:nvPr/>
          </p:nvSpPr>
          <p:spPr bwMode="auto">
            <a:xfrm flipH="1" flipV="1">
              <a:off x="2067107" y="1399876"/>
              <a:ext cx="3175"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31" name="Line 33"/>
            <p:cNvSpPr>
              <a:spLocks noChangeShapeType="1"/>
            </p:cNvSpPr>
            <p:nvPr/>
          </p:nvSpPr>
          <p:spPr bwMode="auto">
            <a:xfrm flipV="1">
              <a:off x="2817167" y="1380600"/>
              <a:ext cx="0" cy="412265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2" name="Line 34"/>
            <p:cNvSpPr>
              <a:spLocks noChangeShapeType="1"/>
            </p:cNvSpPr>
            <p:nvPr/>
          </p:nvSpPr>
          <p:spPr bwMode="auto">
            <a:xfrm flipV="1">
              <a:off x="3564285"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3" name="Line 35"/>
            <p:cNvSpPr>
              <a:spLocks noChangeShapeType="1"/>
            </p:cNvSpPr>
            <p:nvPr/>
          </p:nvSpPr>
          <p:spPr bwMode="auto">
            <a:xfrm flipH="1" flipV="1">
              <a:off x="4326393" y="1399876"/>
              <a:ext cx="0" cy="411735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4" name="Line 36"/>
            <p:cNvSpPr>
              <a:spLocks noChangeShapeType="1"/>
            </p:cNvSpPr>
            <p:nvPr/>
          </p:nvSpPr>
          <p:spPr bwMode="auto">
            <a:xfrm flipV="1">
              <a:off x="5075808"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5" name="Line 37"/>
            <p:cNvSpPr>
              <a:spLocks noChangeShapeType="1"/>
            </p:cNvSpPr>
            <p:nvPr/>
          </p:nvSpPr>
          <p:spPr bwMode="auto">
            <a:xfrm flipV="1">
              <a:off x="5838561"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6" name="Line 38"/>
            <p:cNvSpPr>
              <a:spLocks noChangeShapeType="1"/>
            </p:cNvSpPr>
            <p:nvPr/>
          </p:nvSpPr>
          <p:spPr bwMode="auto">
            <a:xfrm flipV="1">
              <a:off x="6591563"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7" name="Line 39"/>
            <p:cNvSpPr>
              <a:spLocks noChangeShapeType="1"/>
            </p:cNvSpPr>
            <p:nvPr/>
          </p:nvSpPr>
          <p:spPr bwMode="auto">
            <a:xfrm flipV="1">
              <a:off x="7332743"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8" name="Line 40"/>
            <p:cNvSpPr>
              <a:spLocks noChangeShapeType="1"/>
            </p:cNvSpPr>
            <p:nvPr/>
          </p:nvSpPr>
          <p:spPr bwMode="auto">
            <a:xfrm flipH="1" flipV="1">
              <a:off x="8084212" y="1399876"/>
              <a:ext cx="1587"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9" name="Line 41"/>
            <p:cNvSpPr>
              <a:spLocks noChangeShapeType="1"/>
            </p:cNvSpPr>
            <p:nvPr/>
          </p:nvSpPr>
          <p:spPr bwMode="auto">
            <a:xfrm flipV="1">
              <a:off x="8811941" y="1402285"/>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40" name="Rectangle 42"/>
            <p:cNvSpPr>
              <a:spLocks noChangeArrowheads="1"/>
            </p:cNvSpPr>
            <p:nvPr/>
          </p:nvSpPr>
          <p:spPr bwMode="auto">
            <a:xfrm>
              <a:off x="697274" y="1498645"/>
              <a:ext cx="13353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比特</a:t>
              </a:r>
              <a:r>
                <a:rPr kumimoji="1" lang="zh-CN" altLang="en-US" sz="2400" b="1" dirty="0">
                  <a:solidFill>
                    <a:srgbClr val="000099"/>
                  </a:solidFill>
                  <a:latin typeface="+mn-lt"/>
                  <a:ea typeface="黑体" pitchFamily="2" charset="-122"/>
                </a:rPr>
                <a:t>流</a:t>
              </a:r>
            </a:p>
          </p:txBody>
        </p:sp>
        <p:grpSp>
          <p:nvGrpSpPr>
            <p:cNvPr id="41" name="Group 66"/>
            <p:cNvGrpSpPr>
              <a:grpSpLocks/>
            </p:cNvGrpSpPr>
            <p:nvPr/>
          </p:nvGrpSpPr>
          <p:grpSpPr bwMode="auto">
            <a:xfrm>
              <a:off x="2062493" y="3067440"/>
              <a:ext cx="7499019" cy="705100"/>
              <a:chOff x="1260" y="3138"/>
              <a:chExt cx="4470" cy="192"/>
            </a:xfrm>
          </p:grpSpPr>
          <p:sp>
            <p:nvSpPr>
              <p:cNvPr id="42" name="Freeform 46"/>
              <p:cNvSpPr>
                <a:spLocks/>
              </p:cNvSpPr>
              <p:nvPr/>
            </p:nvSpPr>
            <p:spPr bwMode="auto">
              <a:xfrm>
                <a:off x="126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3" name="Freeform 47"/>
              <p:cNvSpPr>
                <a:spLocks/>
              </p:cNvSpPr>
              <p:nvPr/>
            </p:nvSpPr>
            <p:spPr bwMode="auto">
              <a:xfrm>
                <a:off x="303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4" name="Freeform 48"/>
              <p:cNvSpPr>
                <a:spLocks/>
              </p:cNvSpPr>
              <p:nvPr/>
            </p:nvSpPr>
            <p:spPr bwMode="auto">
              <a:xfrm>
                <a:off x="438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5" name="Freeform 49"/>
              <p:cNvSpPr>
                <a:spLocks/>
              </p:cNvSpPr>
              <p:nvPr/>
            </p:nvSpPr>
            <p:spPr bwMode="auto">
              <a:xfrm>
                <a:off x="483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6" name="Freeform 50"/>
              <p:cNvSpPr>
                <a:spLocks/>
              </p:cNvSpPr>
              <p:nvPr/>
            </p:nvSpPr>
            <p:spPr bwMode="auto">
              <a:xfrm>
                <a:off x="525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7" name="Freeform 51"/>
              <p:cNvSpPr>
                <a:spLocks/>
              </p:cNvSpPr>
              <p:nvPr/>
            </p:nvSpPr>
            <p:spPr bwMode="auto">
              <a:xfrm flipV="1">
                <a:off x="16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8" name="Freeform 52"/>
              <p:cNvSpPr>
                <a:spLocks/>
              </p:cNvSpPr>
              <p:nvPr/>
            </p:nvSpPr>
            <p:spPr bwMode="auto">
              <a:xfrm flipV="1">
                <a:off x="2130"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9" name="Freeform 53"/>
              <p:cNvSpPr>
                <a:spLocks/>
              </p:cNvSpPr>
              <p:nvPr/>
            </p:nvSpPr>
            <p:spPr bwMode="auto">
              <a:xfrm flipV="1">
                <a:off x="25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0" name="Freeform 54"/>
              <p:cNvSpPr>
                <a:spLocks/>
              </p:cNvSpPr>
              <p:nvPr/>
            </p:nvSpPr>
            <p:spPr bwMode="auto">
              <a:xfrm flipV="1">
                <a:off x="348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1" name="Freeform 55"/>
              <p:cNvSpPr>
                <a:spLocks/>
              </p:cNvSpPr>
              <p:nvPr/>
            </p:nvSpPr>
            <p:spPr bwMode="auto">
              <a:xfrm flipV="1">
                <a:off x="393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grpSp>
          <p:nvGrpSpPr>
            <p:cNvPr id="52" name="Group 65"/>
            <p:cNvGrpSpPr>
              <a:grpSpLocks/>
            </p:cNvGrpSpPr>
            <p:nvPr/>
          </p:nvGrpSpPr>
          <p:grpSpPr bwMode="auto">
            <a:xfrm>
              <a:off x="2072017" y="4810021"/>
              <a:ext cx="7483921" cy="690711"/>
              <a:chOff x="1264" y="2804"/>
              <a:chExt cx="4461" cy="258"/>
            </a:xfrm>
          </p:grpSpPr>
          <p:sp>
            <p:nvSpPr>
              <p:cNvPr id="53" name="Freeform 63"/>
              <p:cNvSpPr>
                <a:spLocks/>
              </p:cNvSpPr>
              <p:nvPr/>
            </p:nvSpPr>
            <p:spPr bwMode="auto">
              <a:xfrm>
                <a:off x="1264"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4" name="Freeform 64"/>
              <p:cNvSpPr>
                <a:spLocks/>
              </p:cNvSpPr>
              <p:nvPr/>
            </p:nvSpPr>
            <p:spPr bwMode="auto">
              <a:xfrm>
                <a:off x="4173"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55" name="Rectangle 68"/>
            <p:cNvSpPr>
              <a:spLocks noChangeArrowheads="1"/>
            </p:cNvSpPr>
            <p:nvPr/>
          </p:nvSpPr>
          <p:spPr bwMode="auto">
            <a:xfrm>
              <a:off x="612316" y="4760808"/>
              <a:ext cx="1420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差分</a:t>
              </a:r>
              <a:endParaRPr kumimoji="1" lang="en-US" altLang="zh-CN" sz="2400" b="1" dirty="0" smtClean="0">
                <a:solidFill>
                  <a:srgbClr val="000099"/>
                </a:solidFill>
                <a:latin typeface="+mn-lt"/>
                <a:ea typeface="黑体" pitchFamily="2" charset="-122"/>
              </a:endParaRPr>
            </a:p>
            <a:p>
              <a:pPr algn="r" defTabSz="762000" eaLnBrk="0" hangingPunct="0"/>
              <a:r>
                <a:rPr kumimoji="1" lang="zh-CN" altLang="en-US" sz="2400" b="1" dirty="0" smtClean="0">
                  <a:solidFill>
                    <a:srgbClr val="000099"/>
                  </a:solidFill>
                  <a:latin typeface="+mn-lt"/>
                  <a:ea typeface="黑体" pitchFamily="2" charset="-122"/>
                </a:rPr>
                <a:t>曼彻斯特</a:t>
              </a:r>
              <a:endParaRPr kumimoji="1" lang="zh-CN" altLang="en-US" sz="2400" b="1" dirty="0">
                <a:solidFill>
                  <a:srgbClr val="000099"/>
                </a:solidFill>
                <a:latin typeface="+mn-lt"/>
                <a:ea typeface="黑体" pitchFamily="2" charset="-122"/>
              </a:endParaRPr>
            </a:p>
          </p:txBody>
        </p:sp>
        <p:sp>
          <p:nvSpPr>
            <p:cNvPr id="56" name="Rectangle 69"/>
            <p:cNvSpPr>
              <a:spLocks noChangeArrowheads="1"/>
            </p:cNvSpPr>
            <p:nvPr/>
          </p:nvSpPr>
          <p:spPr bwMode="auto">
            <a:xfrm>
              <a:off x="666816" y="3208850"/>
              <a:ext cx="13657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归零制</a:t>
              </a:r>
              <a:endParaRPr kumimoji="1" lang="zh-CN" altLang="en-US" sz="2400" b="1" dirty="0">
                <a:solidFill>
                  <a:srgbClr val="000099"/>
                </a:solidFill>
                <a:latin typeface="+mn-lt"/>
                <a:ea typeface="黑体" pitchFamily="2" charset="-122"/>
              </a:endParaRPr>
            </a:p>
          </p:txBody>
        </p:sp>
        <p:cxnSp>
          <p:nvCxnSpPr>
            <p:cNvPr id="60" name="直接连接符 59"/>
            <p:cNvCxnSpPr/>
            <p:nvPr/>
          </p:nvCxnSpPr>
          <p:spPr bwMode="auto">
            <a:xfrm>
              <a:off x="2060839" y="5167044"/>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连接符 60"/>
            <p:cNvCxnSpPr/>
            <p:nvPr/>
          </p:nvCxnSpPr>
          <p:spPr bwMode="auto">
            <a:xfrm>
              <a:off x="2060839" y="4333919"/>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连接符 61"/>
            <p:cNvCxnSpPr/>
            <p:nvPr/>
          </p:nvCxnSpPr>
          <p:spPr bwMode="auto">
            <a:xfrm>
              <a:off x="2060839" y="3422871"/>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接连接符 62"/>
            <p:cNvCxnSpPr/>
            <p:nvPr/>
          </p:nvCxnSpPr>
          <p:spPr bwMode="auto">
            <a:xfrm>
              <a:off x="2060839" y="2505690"/>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Line 41"/>
            <p:cNvSpPr>
              <a:spLocks noChangeShapeType="1"/>
            </p:cNvSpPr>
            <p:nvPr/>
          </p:nvSpPr>
          <p:spPr bwMode="auto">
            <a:xfrm flipV="1">
              <a:off x="9541651" y="1402285"/>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68" name="矩形 67"/>
          <p:cNvSpPr/>
          <p:nvPr/>
        </p:nvSpPr>
        <p:spPr>
          <a:xfrm>
            <a:off x="2997944" y="5775647"/>
            <a:ext cx="4979392" cy="461665"/>
          </a:xfrm>
          <a:prstGeom prst="rect">
            <a:avLst/>
          </a:prstGeom>
        </p:spPr>
        <p:txBody>
          <a:bodyPr wrap="square">
            <a:spAutoFit/>
          </a:bodyPr>
          <a:lstStyle/>
          <a:p>
            <a:pPr algn="ctr"/>
            <a:r>
              <a:rPr lang="zh-CN" altLang="zh-CN" sz="2400" b="1" dirty="0" smtClean="0">
                <a:latin typeface="+mn-lt"/>
                <a:ea typeface="黑体" pitchFamily="2" charset="-122"/>
              </a:rPr>
              <a:t>数字信号</a:t>
            </a:r>
            <a:r>
              <a:rPr lang="zh-CN" altLang="zh-CN" sz="2400" b="1" dirty="0">
                <a:latin typeface="+mn-lt"/>
                <a:ea typeface="黑体" pitchFamily="2" charset="-122"/>
              </a:rPr>
              <a:t>常用的编码方式</a:t>
            </a:r>
            <a:endParaRPr lang="zh-CN" altLang="en-US" sz="2400" b="1" dirty="0">
              <a:latin typeface="+mn-lt"/>
              <a:ea typeface="黑体" pitchFamily="2" charset="-122"/>
            </a:endParaRPr>
          </a:p>
        </p:txBody>
      </p:sp>
    </p:spTree>
    <p:extLst>
      <p:ext uri="{BB962C8B-B14F-4D97-AF65-F5344CB8AC3E}">
        <p14:creationId xmlns:p14="http://schemas.microsoft.com/office/powerpoint/2010/main" val="3205056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en-US" altLang="zh-CN" dirty="0"/>
              <a:t>(1) </a:t>
            </a:r>
            <a:r>
              <a:rPr lang="zh-CN" altLang="en-US" dirty="0"/>
              <a:t>常用编码方式</a:t>
            </a:r>
          </a:p>
        </p:txBody>
      </p:sp>
      <p:sp>
        <p:nvSpPr>
          <p:cNvPr id="4" name="内容占位符 3"/>
          <p:cNvSpPr>
            <a:spLocks noGrp="1"/>
          </p:cNvSpPr>
          <p:nvPr>
            <p:ph idx="1"/>
          </p:nvPr>
        </p:nvSpPr>
        <p:spPr/>
        <p:txBody>
          <a:bodyPr/>
          <a:lstStyle/>
          <a:p>
            <a:r>
              <a:rPr lang="zh-CN" altLang="zh-CN" dirty="0"/>
              <a:t>从信号波形中可以看出，</a:t>
            </a:r>
            <a:r>
              <a:rPr lang="zh-CN" altLang="zh-CN" dirty="0" smtClean="0"/>
              <a:t>曼彻斯特</a:t>
            </a:r>
            <a:r>
              <a:rPr lang="en-US" altLang="zh-CN" dirty="0" smtClean="0"/>
              <a:t> (</a:t>
            </a:r>
            <a:r>
              <a:rPr lang="en-US" altLang="zh-CN" dirty="0"/>
              <a:t>Manchester</a:t>
            </a:r>
            <a:r>
              <a:rPr lang="en-US" altLang="zh-CN" dirty="0" smtClean="0"/>
              <a:t>) </a:t>
            </a:r>
            <a:r>
              <a:rPr lang="zh-CN" altLang="zh-CN" dirty="0" smtClean="0"/>
              <a:t>编码</a:t>
            </a:r>
            <a:r>
              <a:rPr lang="zh-CN" altLang="en-US" dirty="0" smtClean="0"/>
              <a:t>和差分</a:t>
            </a:r>
            <a:r>
              <a:rPr lang="zh-CN" altLang="zh-CN" dirty="0" smtClean="0"/>
              <a:t>曼彻斯特</a:t>
            </a:r>
            <a:r>
              <a:rPr lang="zh-CN" altLang="en-US" dirty="0" smtClean="0"/>
              <a:t>编码</a:t>
            </a:r>
            <a:r>
              <a:rPr lang="zh-CN" altLang="zh-CN" dirty="0" smtClean="0"/>
              <a:t>产生</a:t>
            </a:r>
            <a:r>
              <a:rPr lang="zh-CN" altLang="zh-CN" dirty="0"/>
              <a:t>的信号频率比不归零制高</a:t>
            </a:r>
            <a:r>
              <a:rPr lang="zh-CN" altLang="zh-CN" dirty="0" smtClean="0"/>
              <a:t>。</a:t>
            </a:r>
            <a:endParaRPr lang="en-US" altLang="zh-CN" dirty="0" smtClean="0"/>
          </a:p>
          <a:p>
            <a:r>
              <a:rPr lang="zh-CN" altLang="zh-CN" dirty="0" smtClean="0"/>
              <a:t>从</a:t>
            </a:r>
            <a:r>
              <a:rPr lang="zh-CN" altLang="zh-CN" dirty="0"/>
              <a:t>自同步能力来看，不归零制不能从信号波形本身中提取信号时钟频率（</a:t>
            </a:r>
            <a:r>
              <a:rPr lang="zh-CN" altLang="zh-CN" dirty="0" smtClean="0"/>
              <a:t>这</a:t>
            </a:r>
            <a:r>
              <a:rPr lang="zh-CN" altLang="en-US" dirty="0" smtClean="0"/>
              <a:t>叫做</a:t>
            </a:r>
            <a:r>
              <a:rPr lang="zh-CN" altLang="zh-CN" dirty="0" smtClean="0"/>
              <a:t>没有</a:t>
            </a:r>
            <a:r>
              <a:rPr lang="zh-CN" altLang="zh-CN" dirty="0"/>
              <a:t>自同步能力），</a:t>
            </a:r>
            <a:r>
              <a:rPr lang="zh-CN" altLang="zh-CN" dirty="0">
                <a:solidFill>
                  <a:srgbClr val="0000FF"/>
                </a:solidFill>
              </a:rPr>
              <a:t>而</a:t>
            </a:r>
            <a:r>
              <a:rPr lang="zh-CN" altLang="zh-CN" dirty="0" smtClean="0">
                <a:solidFill>
                  <a:srgbClr val="0000FF"/>
                </a:solidFill>
              </a:rPr>
              <a:t>曼彻斯特编码</a:t>
            </a:r>
            <a:r>
              <a:rPr lang="zh-CN" altLang="en-US" dirty="0">
                <a:solidFill>
                  <a:srgbClr val="0000FF"/>
                </a:solidFill>
              </a:rPr>
              <a:t>和差分</a:t>
            </a:r>
            <a:r>
              <a:rPr lang="zh-CN" altLang="zh-CN" dirty="0">
                <a:solidFill>
                  <a:srgbClr val="0000FF"/>
                </a:solidFill>
              </a:rPr>
              <a:t>曼彻斯特</a:t>
            </a:r>
            <a:r>
              <a:rPr lang="zh-CN" altLang="en-US" dirty="0">
                <a:solidFill>
                  <a:srgbClr val="0000FF"/>
                </a:solidFill>
              </a:rPr>
              <a:t>编码</a:t>
            </a:r>
            <a:r>
              <a:rPr lang="zh-CN" altLang="zh-CN" dirty="0" smtClean="0">
                <a:solidFill>
                  <a:srgbClr val="0000FF"/>
                </a:solidFill>
              </a:rPr>
              <a:t>具有</a:t>
            </a:r>
            <a:r>
              <a:rPr lang="zh-CN" altLang="zh-CN" dirty="0">
                <a:solidFill>
                  <a:srgbClr val="FF0000"/>
                </a:solidFill>
              </a:rPr>
              <a:t>自同步能力。</a:t>
            </a:r>
          </a:p>
          <a:p>
            <a:endParaRPr lang="zh-CN" altLang="en-US" dirty="0"/>
          </a:p>
        </p:txBody>
      </p:sp>
    </p:spTree>
    <p:extLst>
      <p:ext uri="{BB962C8B-B14F-4D97-AF65-F5344CB8AC3E}">
        <p14:creationId xmlns:p14="http://schemas.microsoft.com/office/powerpoint/2010/main" val="12543281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algn="ctr"/>
            <a:r>
              <a:rPr lang="en-US" altLang="zh-CN" dirty="0" smtClean="0"/>
              <a:t>(2) </a:t>
            </a:r>
            <a:r>
              <a:rPr lang="zh-CN" altLang="en-US" dirty="0" smtClean="0"/>
              <a:t>基本的带通调制方法</a:t>
            </a:r>
            <a:endParaRPr lang="zh-CN" altLang="en-US" dirty="0"/>
          </a:p>
        </p:txBody>
      </p:sp>
      <p:sp>
        <p:nvSpPr>
          <p:cNvPr id="246787" name="Rectangle 3"/>
          <p:cNvSpPr>
            <a:spLocks noGrp="1" noChangeArrowheads="1"/>
          </p:cNvSpPr>
          <p:nvPr>
            <p:ph idx="1"/>
          </p:nvPr>
        </p:nvSpPr>
        <p:spPr/>
        <p:txBody>
          <a:bodyPr/>
          <a:lstStyle/>
          <a:p>
            <a:r>
              <a:rPr lang="zh-CN" altLang="en-US" dirty="0"/>
              <a:t>基带信号往往包含有较多的低频成分，甚至有直流成分，而许多信道并不能传输这种低频分量或直流分量。为了解决这一问题，就必须对基带信号进行</a:t>
            </a:r>
            <a:r>
              <a:rPr lang="zh-CN" altLang="en-US" dirty="0" smtClean="0">
                <a:solidFill>
                  <a:srgbClr val="FF0000"/>
                </a:solidFill>
              </a:rPr>
              <a:t>调制 </a:t>
            </a:r>
            <a:r>
              <a:rPr lang="en-US" altLang="zh-CN" dirty="0" smtClean="0"/>
              <a:t>(</a:t>
            </a:r>
            <a:r>
              <a:rPr lang="en-US" altLang="zh-CN" dirty="0"/>
              <a:t>modulation)</a:t>
            </a:r>
            <a:r>
              <a:rPr lang="zh-CN" altLang="en-US" dirty="0"/>
              <a:t>。 </a:t>
            </a:r>
          </a:p>
          <a:p>
            <a:r>
              <a:rPr lang="zh-CN" altLang="en-US" dirty="0"/>
              <a:t>最基本的二元制调制方法有以下几种：</a:t>
            </a:r>
          </a:p>
          <a:p>
            <a:pPr lvl="1"/>
            <a:r>
              <a:rPr lang="zh-CN" altLang="en-US" dirty="0">
                <a:solidFill>
                  <a:srgbClr val="FF0000"/>
                </a:solidFill>
                <a:latin typeface="Arial" charset="0"/>
                <a:ea typeface="黑体" pitchFamily="2" charset="-122"/>
              </a:rPr>
              <a:t>调幅</a:t>
            </a:r>
            <a:r>
              <a:rPr lang="en-US" altLang="zh-CN" dirty="0">
                <a:solidFill>
                  <a:srgbClr val="FF0000"/>
                </a:solidFill>
                <a:latin typeface="Arial" charset="0"/>
                <a:ea typeface="黑体" pitchFamily="2" charset="-122"/>
              </a:rPr>
              <a:t>(AM)</a:t>
            </a:r>
            <a:r>
              <a:rPr lang="zh-CN" altLang="en-US" dirty="0">
                <a:solidFill>
                  <a:srgbClr val="FF0000"/>
                </a:solidFill>
                <a:latin typeface="Arial" charset="0"/>
                <a:ea typeface="黑体" pitchFamily="2" charset="-122"/>
              </a:rPr>
              <a:t>：</a:t>
            </a:r>
            <a:r>
              <a:rPr lang="zh-CN" altLang="en-US" dirty="0">
                <a:latin typeface="Arial" charset="0"/>
                <a:ea typeface="黑体" pitchFamily="2" charset="-122"/>
              </a:rPr>
              <a:t>载波的振幅随基带数字信号而变化。 </a:t>
            </a:r>
          </a:p>
          <a:p>
            <a:pPr lvl="1"/>
            <a:r>
              <a:rPr lang="zh-CN" altLang="en-US" dirty="0">
                <a:solidFill>
                  <a:srgbClr val="FF0000"/>
                </a:solidFill>
                <a:latin typeface="Arial" charset="0"/>
              </a:rPr>
              <a:t>调频</a:t>
            </a:r>
            <a:r>
              <a:rPr lang="en-US" altLang="zh-CN" dirty="0">
                <a:solidFill>
                  <a:srgbClr val="FF0000"/>
                </a:solidFill>
                <a:latin typeface="Arial" charset="0"/>
              </a:rPr>
              <a:t>(FM)</a:t>
            </a:r>
            <a:r>
              <a:rPr lang="zh-CN" altLang="en-US" dirty="0">
                <a:solidFill>
                  <a:srgbClr val="FF0000"/>
                </a:solidFill>
                <a:latin typeface="Arial" charset="0"/>
              </a:rPr>
              <a:t>：</a:t>
            </a:r>
            <a:r>
              <a:rPr lang="zh-CN" altLang="en-US" dirty="0">
                <a:latin typeface="Arial" charset="0"/>
                <a:ea typeface="黑体" pitchFamily="2" charset="-122"/>
              </a:rPr>
              <a:t>载波的频率随基带数字信号而变化。</a:t>
            </a:r>
          </a:p>
          <a:p>
            <a:pPr lvl="1"/>
            <a:r>
              <a:rPr lang="zh-CN" altLang="en-US" dirty="0">
                <a:solidFill>
                  <a:srgbClr val="FF0000"/>
                </a:solidFill>
                <a:latin typeface="Arial" charset="0"/>
              </a:rPr>
              <a:t>调相</a:t>
            </a:r>
            <a:r>
              <a:rPr lang="en-US" altLang="zh-CN" dirty="0">
                <a:solidFill>
                  <a:srgbClr val="FF0000"/>
                </a:solidFill>
                <a:latin typeface="Arial" charset="0"/>
              </a:rPr>
              <a:t>(PM) </a:t>
            </a:r>
            <a:r>
              <a:rPr lang="zh-CN" altLang="en-US" dirty="0">
                <a:solidFill>
                  <a:srgbClr val="FF0000"/>
                </a:solidFill>
                <a:latin typeface="Arial" charset="0"/>
              </a:rPr>
              <a:t>：</a:t>
            </a:r>
            <a:r>
              <a:rPr lang="zh-CN" altLang="en-US" dirty="0">
                <a:latin typeface="Arial" charset="0"/>
                <a:ea typeface="黑体" pitchFamily="2" charset="-122"/>
              </a:rPr>
              <a:t>载波的初始相位随基带数字信号而变化。</a:t>
            </a:r>
            <a:r>
              <a:rPr lang="zh-CN" altLang="en-US" dirty="0"/>
              <a:t>  </a:t>
            </a:r>
          </a:p>
        </p:txBody>
      </p:sp>
    </p:spTree>
    <p:extLst>
      <p:ext uri="{BB962C8B-B14F-4D97-AF65-F5344CB8AC3E}">
        <p14:creationId xmlns:p14="http://schemas.microsoft.com/office/powerpoint/2010/main" val="2943027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678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678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6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algn="ctr"/>
            <a:r>
              <a:rPr lang="en-US" altLang="zh-CN" dirty="0"/>
              <a:t>(2) </a:t>
            </a:r>
            <a:r>
              <a:rPr lang="zh-CN" altLang="en-US" dirty="0"/>
              <a:t>基本的带通调制方法</a:t>
            </a:r>
          </a:p>
        </p:txBody>
      </p:sp>
      <p:grpSp>
        <p:nvGrpSpPr>
          <p:cNvPr id="7" name="组合 6"/>
          <p:cNvGrpSpPr/>
          <p:nvPr/>
        </p:nvGrpSpPr>
        <p:grpSpPr>
          <a:xfrm>
            <a:off x="344488" y="1340768"/>
            <a:ext cx="9217024" cy="4048125"/>
            <a:chOff x="200472" y="1412776"/>
            <a:chExt cx="9217024" cy="4048125"/>
          </a:xfrm>
        </p:grpSpPr>
        <p:sp>
          <p:nvSpPr>
            <p:cNvPr id="248835" name="Rectangle 3"/>
            <p:cNvSpPr>
              <a:spLocks noChangeArrowheads="1"/>
            </p:cNvSpPr>
            <p:nvPr/>
          </p:nvSpPr>
          <p:spPr bwMode="auto">
            <a:xfrm>
              <a:off x="205379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36" name="Rectangle 4"/>
            <p:cNvSpPr>
              <a:spLocks noChangeArrowheads="1"/>
            </p:cNvSpPr>
            <p:nvPr/>
          </p:nvSpPr>
          <p:spPr bwMode="auto">
            <a:xfrm>
              <a:off x="2942551"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37" name="Rectangle 5"/>
            <p:cNvSpPr>
              <a:spLocks noChangeArrowheads="1"/>
            </p:cNvSpPr>
            <p:nvPr/>
          </p:nvSpPr>
          <p:spPr bwMode="auto">
            <a:xfrm>
              <a:off x="373463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38" name="Rectangle 6"/>
            <p:cNvSpPr>
              <a:spLocks noChangeArrowheads="1"/>
            </p:cNvSpPr>
            <p:nvPr/>
          </p:nvSpPr>
          <p:spPr bwMode="auto">
            <a:xfrm>
              <a:off x="453545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0</a:t>
              </a:r>
            </a:p>
          </p:txBody>
        </p:sp>
        <p:sp>
          <p:nvSpPr>
            <p:cNvPr id="248839" name="Rectangle 7"/>
            <p:cNvSpPr>
              <a:spLocks noChangeArrowheads="1"/>
            </p:cNvSpPr>
            <p:nvPr/>
          </p:nvSpPr>
          <p:spPr bwMode="auto">
            <a:xfrm>
              <a:off x="5462831"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40" name="Rectangle 8"/>
            <p:cNvSpPr>
              <a:spLocks noChangeArrowheads="1"/>
            </p:cNvSpPr>
            <p:nvPr/>
          </p:nvSpPr>
          <p:spPr bwMode="auto">
            <a:xfrm>
              <a:off x="625491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41" name="Rectangle 9"/>
            <p:cNvSpPr>
              <a:spLocks noChangeArrowheads="1"/>
            </p:cNvSpPr>
            <p:nvPr/>
          </p:nvSpPr>
          <p:spPr bwMode="auto">
            <a:xfrm>
              <a:off x="696551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1</a:t>
              </a:r>
            </a:p>
          </p:txBody>
        </p:sp>
        <p:sp>
          <p:nvSpPr>
            <p:cNvPr id="248842" name="Rectangle 10"/>
            <p:cNvSpPr>
              <a:spLocks noChangeArrowheads="1"/>
            </p:cNvSpPr>
            <p:nvPr/>
          </p:nvSpPr>
          <p:spPr bwMode="auto">
            <a:xfrm>
              <a:off x="7827136"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43" name="Rectangle 11"/>
            <p:cNvSpPr>
              <a:spLocks noChangeArrowheads="1"/>
            </p:cNvSpPr>
            <p:nvPr/>
          </p:nvSpPr>
          <p:spPr bwMode="auto">
            <a:xfrm>
              <a:off x="866295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0</a:t>
              </a:r>
            </a:p>
          </p:txBody>
        </p:sp>
        <p:sp>
          <p:nvSpPr>
            <p:cNvPr id="248844" name="Freeform 12"/>
            <p:cNvSpPr>
              <a:spLocks/>
            </p:cNvSpPr>
            <p:nvPr/>
          </p:nvSpPr>
          <p:spPr bwMode="auto">
            <a:xfrm>
              <a:off x="1842261" y="1412776"/>
              <a:ext cx="7431219" cy="577850"/>
            </a:xfrm>
            <a:custGeom>
              <a:avLst/>
              <a:gdLst>
                <a:gd name="T0" fmla="*/ 0 w 4321"/>
                <a:gd name="T1" fmla="*/ 486 h 487"/>
                <a:gd name="T2" fmla="*/ 477 w 4321"/>
                <a:gd name="T3" fmla="*/ 486 h 487"/>
                <a:gd name="T4" fmla="*/ 477 w 4321"/>
                <a:gd name="T5" fmla="*/ 0 h 487"/>
                <a:gd name="T6" fmla="*/ 963 w 4321"/>
                <a:gd name="T7" fmla="*/ 0 h 487"/>
                <a:gd name="T8" fmla="*/ 963 w 4321"/>
                <a:gd name="T9" fmla="*/ 486 h 487"/>
                <a:gd name="T10" fmla="*/ 1926 w 4321"/>
                <a:gd name="T11" fmla="*/ 486 h 487"/>
                <a:gd name="T12" fmla="*/ 1926 w 4321"/>
                <a:gd name="T13" fmla="*/ 0 h 487"/>
                <a:gd name="T14" fmla="*/ 3357 w 4321"/>
                <a:gd name="T15" fmla="*/ 0 h 487"/>
                <a:gd name="T16" fmla="*/ 3357 w 4321"/>
                <a:gd name="T17" fmla="*/ 486 h 487"/>
                <a:gd name="T18" fmla="*/ 4320 w 4321"/>
                <a:gd name="T19" fmla="*/ 48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45" name="Freeform 13"/>
            <p:cNvSpPr>
              <a:spLocks/>
            </p:cNvSpPr>
            <p:nvPr/>
          </p:nvSpPr>
          <p:spPr bwMode="auto">
            <a:xfrm>
              <a:off x="9271761" y="1989038"/>
              <a:ext cx="1719"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 name="组合 1"/>
            <p:cNvGrpSpPr/>
            <p:nvPr/>
          </p:nvGrpSpPr>
          <p:grpSpPr>
            <a:xfrm>
              <a:off x="1845699" y="3427314"/>
              <a:ext cx="7407143" cy="865187"/>
              <a:chOff x="1845699" y="3427314"/>
              <a:chExt cx="7407143" cy="865187"/>
            </a:xfrm>
          </p:grpSpPr>
          <p:sp>
            <p:nvSpPr>
              <p:cNvPr id="248878" name="Freeform 46"/>
              <p:cNvSpPr>
                <a:spLocks/>
              </p:cNvSpPr>
              <p:nvPr/>
            </p:nvSpPr>
            <p:spPr bwMode="auto">
              <a:xfrm>
                <a:off x="2662601" y="3433664"/>
                <a:ext cx="65352" cy="460375"/>
              </a:xfrm>
              <a:custGeom>
                <a:avLst/>
                <a:gdLst>
                  <a:gd name="T0" fmla="*/ 0 w 38"/>
                  <a:gd name="T1" fmla="*/ 290 h 290"/>
                  <a:gd name="T2" fmla="*/ 26 w 38"/>
                  <a:gd name="T3" fmla="*/ 40 h 290"/>
                  <a:gd name="T4" fmla="*/ 27 w 38"/>
                  <a:gd name="T5" fmla="*/ 28 h 290"/>
                  <a:gd name="T6" fmla="*/ 28 w 38"/>
                  <a:gd name="T7" fmla="*/ 19 h 290"/>
                  <a:gd name="T8" fmla="*/ 30 w 38"/>
                  <a:gd name="T9" fmla="*/ 11 h 290"/>
                  <a:gd name="T10" fmla="*/ 33 w 38"/>
                  <a:gd name="T11" fmla="*/ 4 h 290"/>
                  <a:gd name="T12" fmla="*/ 38 w 38"/>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38" h="290">
                    <a:moveTo>
                      <a:pt x="0" y="290"/>
                    </a:moveTo>
                    <a:lnTo>
                      <a:pt x="26" y="40"/>
                    </a:lnTo>
                    <a:lnTo>
                      <a:pt x="27" y="28"/>
                    </a:lnTo>
                    <a:lnTo>
                      <a:pt x="28" y="19"/>
                    </a:lnTo>
                    <a:lnTo>
                      <a:pt x="30" y="11"/>
                    </a:lnTo>
                    <a:lnTo>
                      <a:pt x="33" y="4"/>
                    </a:lnTo>
                    <a:lnTo>
                      <a:pt x="3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9" name="Freeform 47"/>
              <p:cNvSpPr>
                <a:spLocks/>
              </p:cNvSpPr>
              <p:nvPr/>
            </p:nvSpPr>
            <p:spPr bwMode="auto">
              <a:xfrm>
                <a:off x="2729673" y="3438426"/>
                <a:ext cx="149621" cy="842962"/>
              </a:xfrm>
              <a:custGeom>
                <a:avLst/>
                <a:gdLst>
                  <a:gd name="T0" fmla="*/ 0 w 87"/>
                  <a:gd name="T1" fmla="*/ 0 h 709"/>
                  <a:gd name="T2" fmla="*/ 7 w 87"/>
                  <a:gd name="T3" fmla="*/ 4 h 709"/>
                  <a:gd name="T4" fmla="*/ 12 w 87"/>
                  <a:gd name="T5" fmla="*/ 16 h 709"/>
                  <a:gd name="T6" fmla="*/ 14 w 87"/>
                  <a:gd name="T7" fmla="*/ 33 h 709"/>
                  <a:gd name="T8" fmla="*/ 16 w 87"/>
                  <a:gd name="T9" fmla="*/ 59 h 709"/>
                  <a:gd name="T10" fmla="*/ 43 w 87"/>
                  <a:gd name="T11" fmla="*/ 651 h 709"/>
                  <a:gd name="T12" fmla="*/ 46 w 87"/>
                  <a:gd name="T13" fmla="*/ 684 h 709"/>
                  <a:gd name="T14" fmla="*/ 48 w 87"/>
                  <a:gd name="T15" fmla="*/ 694 h 709"/>
                  <a:gd name="T16" fmla="*/ 53 w 87"/>
                  <a:gd name="T17" fmla="*/ 704 h 709"/>
                  <a:gd name="T18" fmla="*/ 58 w 87"/>
                  <a:gd name="T19" fmla="*/ 708 h 709"/>
                  <a:gd name="T20" fmla="*/ 64 w 87"/>
                  <a:gd name="T21" fmla="*/ 700 h 709"/>
                  <a:gd name="T22" fmla="*/ 68 w 87"/>
                  <a:gd name="T23" fmla="*/ 684 h 709"/>
                  <a:gd name="T24" fmla="*/ 86 w 87"/>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80" name="Group 48"/>
              <p:cNvGrpSpPr>
                <a:grpSpLocks/>
              </p:cNvGrpSpPr>
              <p:nvPr/>
            </p:nvGrpSpPr>
            <p:grpSpPr bwMode="auto">
              <a:xfrm>
                <a:off x="2879294" y="3433664"/>
                <a:ext cx="204656" cy="847725"/>
                <a:chOff x="1557" y="2272"/>
                <a:chExt cx="119" cy="713"/>
              </a:xfrm>
            </p:grpSpPr>
            <p:sp>
              <p:nvSpPr>
                <p:cNvPr id="248881" name="Freeform 49"/>
                <p:cNvSpPr>
                  <a:spLocks/>
                </p:cNvSpPr>
                <p:nvPr/>
              </p:nvSpPr>
              <p:spPr bwMode="auto">
                <a:xfrm>
                  <a:off x="1557" y="2272"/>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2" name="Freeform 50"/>
                <p:cNvSpPr>
                  <a:spLocks/>
                </p:cNvSpPr>
                <p:nvPr/>
              </p:nvSpPr>
              <p:spPr bwMode="auto">
                <a:xfrm>
                  <a:off x="1590" y="2276"/>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83" name="Freeform 51"/>
              <p:cNvSpPr>
                <a:spLocks/>
              </p:cNvSpPr>
              <p:nvPr/>
            </p:nvSpPr>
            <p:spPr bwMode="auto">
              <a:xfrm>
                <a:off x="3080510" y="3427314"/>
                <a:ext cx="60192" cy="466725"/>
              </a:xfrm>
              <a:custGeom>
                <a:avLst/>
                <a:gdLst>
                  <a:gd name="T0" fmla="*/ 0 w 35"/>
                  <a:gd name="T1" fmla="*/ 294 h 294"/>
                  <a:gd name="T2" fmla="*/ 22 w 35"/>
                  <a:gd name="T3" fmla="*/ 40 h 294"/>
                  <a:gd name="T4" fmla="*/ 24 w 35"/>
                  <a:gd name="T5" fmla="*/ 28 h 294"/>
                  <a:gd name="T6" fmla="*/ 25 w 35"/>
                  <a:gd name="T7" fmla="*/ 19 h 294"/>
                  <a:gd name="T8" fmla="*/ 26 w 35"/>
                  <a:gd name="T9" fmla="*/ 11 h 294"/>
                  <a:gd name="T10" fmla="*/ 30 w 35"/>
                  <a:gd name="T11" fmla="*/ 4 h 294"/>
                  <a:gd name="T12" fmla="*/ 35 w 35"/>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35" h="294">
                    <a:moveTo>
                      <a:pt x="0" y="294"/>
                    </a:moveTo>
                    <a:lnTo>
                      <a:pt x="22" y="40"/>
                    </a:lnTo>
                    <a:lnTo>
                      <a:pt x="24" y="28"/>
                    </a:lnTo>
                    <a:lnTo>
                      <a:pt x="25"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4" name="Freeform 52"/>
              <p:cNvSpPr>
                <a:spLocks/>
              </p:cNvSpPr>
              <p:nvPr/>
            </p:nvSpPr>
            <p:spPr bwMode="auto">
              <a:xfrm>
                <a:off x="3142423" y="3432076"/>
                <a:ext cx="146182" cy="842962"/>
              </a:xfrm>
              <a:custGeom>
                <a:avLst/>
                <a:gdLst>
                  <a:gd name="T0" fmla="*/ 0 w 85"/>
                  <a:gd name="T1" fmla="*/ 0 h 709"/>
                  <a:gd name="T2" fmla="*/ 7 w 85"/>
                  <a:gd name="T3" fmla="*/ 4 h 709"/>
                  <a:gd name="T4" fmla="*/ 12 w 85"/>
                  <a:gd name="T5" fmla="*/ 16 h 709"/>
                  <a:gd name="T6" fmla="*/ 14 w 85"/>
                  <a:gd name="T7" fmla="*/ 33 h 709"/>
                  <a:gd name="T8" fmla="*/ 15 w 85"/>
                  <a:gd name="T9" fmla="*/ 59 h 709"/>
                  <a:gd name="T10" fmla="*/ 42 w 85"/>
                  <a:gd name="T11" fmla="*/ 651 h 709"/>
                  <a:gd name="T12" fmla="*/ 45 w 85"/>
                  <a:gd name="T13" fmla="*/ 684 h 709"/>
                  <a:gd name="T14" fmla="*/ 47 w 85"/>
                  <a:gd name="T15" fmla="*/ 694 h 709"/>
                  <a:gd name="T16" fmla="*/ 52 w 85"/>
                  <a:gd name="T17" fmla="*/ 704 h 709"/>
                  <a:gd name="T18" fmla="*/ 57 w 85"/>
                  <a:gd name="T19" fmla="*/ 708 h 709"/>
                  <a:gd name="T20" fmla="*/ 62 w 85"/>
                  <a:gd name="T21" fmla="*/ 700 h 709"/>
                  <a:gd name="T22" fmla="*/ 66 w 85"/>
                  <a:gd name="T23" fmla="*/ 684 h 709"/>
                  <a:gd name="T24" fmla="*/ 84 w 85"/>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5" name="Freeform 53"/>
              <p:cNvSpPr>
                <a:spLocks/>
              </p:cNvSpPr>
              <p:nvPr/>
            </p:nvSpPr>
            <p:spPr bwMode="auto">
              <a:xfrm>
                <a:off x="3286885" y="3427314"/>
                <a:ext cx="60192" cy="442913"/>
              </a:xfrm>
              <a:custGeom>
                <a:avLst/>
                <a:gdLst>
                  <a:gd name="T0" fmla="*/ 0 w 35"/>
                  <a:gd name="T1" fmla="*/ 279 h 279"/>
                  <a:gd name="T2" fmla="*/ 22 w 35"/>
                  <a:gd name="T3" fmla="*/ 40 h 279"/>
                  <a:gd name="T4" fmla="*/ 23 w 35"/>
                  <a:gd name="T5" fmla="*/ 28 h 279"/>
                  <a:gd name="T6" fmla="*/ 24 w 35"/>
                  <a:gd name="T7" fmla="*/ 19 h 279"/>
                  <a:gd name="T8" fmla="*/ 26 w 35"/>
                  <a:gd name="T9" fmla="*/ 11 h 279"/>
                  <a:gd name="T10" fmla="*/ 30 w 35"/>
                  <a:gd name="T11" fmla="*/ 4 h 279"/>
                  <a:gd name="T12" fmla="*/ 35 w 3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35" h="279">
                    <a:moveTo>
                      <a:pt x="0" y="279"/>
                    </a:moveTo>
                    <a:lnTo>
                      <a:pt x="22" y="40"/>
                    </a:lnTo>
                    <a:lnTo>
                      <a:pt x="23" y="28"/>
                    </a:lnTo>
                    <a:lnTo>
                      <a:pt x="24"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6" name="Freeform 54"/>
              <p:cNvSpPr>
                <a:spLocks/>
              </p:cNvSpPr>
              <p:nvPr/>
            </p:nvSpPr>
            <p:spPr bwMode="auto">
              <a:xfrm>
                <a:off x="3348797" y="3432077"/>
                <a:ext cx="165100" cy="841375"/>
              </a:xfrm>
              <a:custGeom>
                <a:avLst/>
                <a:gdLst>
                  <a:gd name="T0" fmla="*/ 0 w 96"/>
                  <a:gd name="T1" fmla="*/ 0 h 530"/>
                  <a:gd name="T2" fmla="*/ 7 w 96"/>
                  <a:gd name="T3" fmla="*/ 3 h 530"/>
                  <a:gd name="T4" fmla="*/ 12 w 96"/>
                  <a:gd name="T5" fmla="*/ 12 h 530"/>
                  <a:gd name="T6" fmla="*/ 14 w 96"/>
                  <a:gd name="T7" fmla="*/ 25 h 530"/>
                  <a:gd name="T8" fmla="*/ 15 w 96"/>
                  <a:gd name="T9" fmla="*/ 44 h 530"/>
                  <a:gd name="T10" fmla="*/ 42 w 96"/>
                  <a:gd name="T11" fmla="*/ 488 h 530"/>
                  <a:gd name="T12" fmla="*/ 45 w 96"/>
                  <a:gd name="T13" fmla="*/ 512 h 530"/>
                  <a:gd name="T14" fmla="*/ 47 w 96"/>
                  <a:gd name="T15" fmla="*/ 520 h 530"/>
                  <a:gd name="T16" fmla="*/ 52 w 96"/>
                  <a:gd name="T17" fmla="*/ 527 h 530"/>
                  <a:gd name="T18" fmla="*/ 57 w 96"/>
                  <a:gd name="T19" fmla="*/ 530 h 530"/>
                  <a:gd name="T20" fmla="*/ 62 w 96"/>
                  <a:gd name="T21" fmla="*/ 524 h 530"/>
                  <a:gd name="T22" fmla="*/ 66 w 96"/>
                  <a:gd name="T23" fmla="*/ 512 h 530"/>
                  <a:gd name="T24" fmla="*/ 96 w 96"/>
                  <a:gd name="T25" fmla="*/ 28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7" name="Freeform 55"/>
              <p:cNvSpPr>
                <a:spLocks/>
              </p:cNvSpPr>
              <p:nvPr/>
            </p:nvSpPr>
            <p:spPr bwMode="auto">
              <a:xfrm>
                <a:off x="6798700" y="343683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8" name="Freeform 56"/>
              <p:cNvSpPr>
                <a:spLocks/>
              </p:cNvSpPr>
              <p:nvPr/>
            </p:nvSpPr>
            <p:spPr bwMode="auto">
              <a:xfrm>
                <a:off x="6855452" y="3441602"/>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3 w 85"/>
                  <a:gd name="T11" fmla="*/ 488 h 530"/>
                  <a:gd name="T12" fmla="*/ 45 w 85"/>
                  <a:gd name="T13" fmla="*/ 512 h 530"/>
                  <a:gd name="T14" fmla="*/ 47 w 85"/>
                  <a:gd name="T15" fmla="*/ 520 h 530"/>
                  <a:gd name="T16" fmla="*/ 53 w 85"/>
                  <a:gd name="T17" fmla="*/ 527 h 530"/>
                  <a:gd name="T18" fmla="*/ 57 w 85"/>
                  <a:gd name="T19" fmla="*/ 530 h 530"/>
                  <a:gd name="T20" fmla="*/ 63 w 85"/>
                  <a:gd name="T21" fmla="*/ 524 h 530"/>
                  <a:gd name="T22" fmla="*/ 67 w 85"/>
                  <a:gd name="T23" fmla="*/ 512 h 530"/>
                  <a:gd name="T24" fmla="*/ 85 w 85"/>
                  <a:gd name="T25" fmla="*/ 27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9" name="Freeform 57"/>
              <p:cNvSpPr>
                <a:spLocks/>
              </p:cNvSpPr>
              <p:nvPr/>
            </p:nvSpPr>
            <p:spPr bwMode="auto">
              <a:xfrm>
                <a:off x="70033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0" name="Freeform 58"/>
              <p:cNvSpPr>
                <a:spLocks/>
              </p:cNvSpPr>
              <p:nvPr/>
            </p:nvSpPr>
            <p:spPr bwMode="auto">
              <a:xfrm>
                <a:off x="7058388" y="3441602"/>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2 w 87"/>
                  <a:gd name="T11" fmla="*/ 488 h 530"/>
                  <a:gd name="T12" fmla="*/ 45 w 87"/>
                  <a:gd name="T13" fmla="*/ 512 h 530"/>
                  <a:gd name="T14" fmla="*/ 47 w 87"/>
                  <a:gd name="T15" fmla="*/ 520 h 530"/>
                  <a:gd name="T16" fmla="*/ 52 w 87"/>
                  <a:gd name="T17" fmla="*/ 527 h 530"/>
                  <a:gd name="T18" fmla="*/ 57 w 87"/>
                  <a:gd name="T19" fmla="*/ 530 h 530"/>
                  <a:gd name="T20" fmla="*/ 62 w 87"/>
                  <a:gd name="T21" fmla="*/ 524 h 530"/>
                  <a:gd name="T22" fmla="*/ 66 w 87"/>
                  <a:gd name="T23" fmla="*/ 512 h 530"/>
                  <a:gd name="T24" fmla="*/ 87 w 87"/>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1" name="Freeform 59"/>
              <p:cNvSpPr>
                <a:spLocks/>
              </p:cNvSpPr>
              <p:nvPr/>
            </p:nvSpPr>
            <p:spPr bwMode="auto">
              <a:xfrm>
                <a:off x="7204571"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2" name="Freeform 60"/>
              <p:cNvSpPr>
                <a:spLocks/>
              </p:cNvSpPr>
              <p:nvPr/>
            </p:nvSpPr>
            <p:spPr bwMode="auto">
              <a:xfrm>
                <a:off x="7263044" y="3435252"/>
                <a:ext cx="146182" cy="841375"/>
              </a:xfrm>
              <a:custGeom>
                <a:avLst/>
                <a:gdLst>
                  <a:gd name="T0" fmla="*/ 0 w 85"/>
                  <a:gd name="T1" fmla="*/ 0 h 530"/>
                  <a:gd name="T2" fmla="*/ 7 w 85"/>
                  <a:gd name="T3" fmla="*/ 3 h 530"/>
                  <a:gd name="T4" fmla="*/ 12 w 85"/>
                  <a:gd name="T5" fmla="*/ 12 h 530"/>
                  <a:gd name="T6" fmla="*/ 13 w 85"/>
                  <a:gd name="T7" fmla="*/ 25 h 530"/>
                  <a:gd name="T8" fmla="*/ 15 w 85"/>
                  <a:gd name="T9" fmla="*/ 44 h 530"/>
                  <a:gd name="T10" fmla="*/ 42 w 85"/>
                  <a:gd name="T11" fmla="*/ 488 h 530"/>
                  <a:gd name="T12" fmla="*/ 44 w 85"/>
                  <a:gd name="T13" fmla="*/ 512 h 530"/>
                  <a:gd name="T14" fmla="*/ 46 w 85"/>
                  <a:gd name="T15" fmla="*/ 520 h 530"/>
                  <a:gd name="T16" fmla="*/ 52 w 85"/>
                  <a:gd name="T17" fmla="*/ 527 h 530"/>
                  <a:gd name="T18" fmla="*/ 56 w 85"/>
                  <a:gd name="T19" fmla="*/ 530 h 530"/>
                  <a:gd name="T20" fmla="*/ 62 w 85"/>
                  <a:gd name="T21" fmla="*/ 524 h 530"/>
                  <a:gd name="T22" fmla="*/ 65 w 85"/>
                  <a:gd name="T23" fmla="*/ 512 h 530"/>
                  <a:gd name="T24" fmla="*/ 85 w 85"/>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93" name="Group 61"/>
              <p:cNvGrpSpPr>
                <a:grpSpLocks/>
              </p:cNvGrpSpPr>
              <p:nvPr/>
            </p:nvGrpSpPr>
            <p:grpSpPr bwMode="auto">
              <a:xfrm>
                <a:off x="7407506" y="3430489"/>
                <a:ext cx="204655" cy="847725"/>
                <a:chOff x="4190" y="2269"/>
                <a:chExt cx="119" cy="713"/>
              </a:xfrm>
            </p:grpSpPr>
            <p:sp>
              <p:nvSpPr>
                <p:cNvPr id="248894" name="Freeform 62"/>
                <p:cNvSpPr>
                  <a:spLocks/>
                </p:cNvSpPr>
                <p:nvPr/>
              </p:nvSpPr>
              <p:spPr bwMode="auto">
                <a:xfrm>
                  <a:off x="4190"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5" name="Freeform 63"/>
                <p:cNvSpPr>
                  <a:spLocks/>
                </p:cNvSpPr>
                <p:nvPr/>
              </p:nvSpPr>
              <p:spPr bwMode="auto">
                <a:xfrm>
                  <a:off x="4225"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96" name="Freeform 64"/>
              <p:cNvSpPr>
                <a:spLocks/>
              </p:cNvSpPr>
              <p:nvPr/>
            </p:nvSpPr>
            <p:spPr bwMode="auto">
              <a:xfrm>
                <a:off x="5981798"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7" name="Freeform 65"/>
              <p:cNvSpPr>
                <a:spLocks/>
              </p:cNvSpPr>
              <p:nvPr/>
            </p:nvSpPr>
            <p:spPr bwMode="auto">
              <a:xfrm>
                <a:off x="6038552" y="3441602"/>
                <a:ext cx="153061" cy="841375"/>
              </a:xfrm>
              <a:custGeom>
                <a:avLst/>
                <a:gdLst>
                  <a:gd name="T0" fmla="*/ 0 w 89"/>
                  <a:gd name="T1" fmla="*/ 0 h 530"/>
                  <a:gd name="T2" fmla="*/ 7 w 89"/>
                  <a:gd name="T3" fmla="*/ 3 h 530"/>
                  <a:gd name="T4" fmla="*/ 12 w 89"/>
                  <a:gd name="T5" fmla="*/ 12 h 530"/>
                  <a:gd name="T6" fmla="*/ 14 w 89"/>
                  <a:gd name="T7" fmla="*/ 25 h 530"/>
                  <a:gd name="T8" fmla="*/ 15 w 89"/>
                  <a:gd name="T9" fmla="*/ 44 h 530"/>
                  <a:gd name="T10" fmla="*/ 43 w 89"/>
                  <a:gd name="T11" fmla="*/ 488 h 530"/>
                  <a:gd name="T12" fmla="*/ 45 w 89"/>
                  <a:gd name="T13" fmla="*/ 512 h 530"/>
                  <a:gd name="T14" fmla="*/ 47 w 89"/>
                  <a:gd name="T15" fmla="*/ 520 h 530"/>
                  <a:gd name="T16" fmla="*/ 53 w 89"/>
                  <a:gd name="T17" fmla="*/ 527 h 530"/>
                  <a:gd name="T18" fmla="*/ 57 w 89"/>
                  <a:gd name="T19" fmla="*/ 530 h 530"/>
                  <a:gd name="T20" fmla="*/ 63 w 89"/>
                  <a:gd name="T21" fmla="*/ 524 h 530"/>
                  <a:gd name="T22" fmla="*/ 67 w 89"/>
                  <a:gd name="T23" fmla="*/ 512 h 530"/>
                  <a:gd name="T24" fmla="*/ 89 w 89"/>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8" name="Freeform 66"/>
              <p:cNvSpPr>
                <a:spLocks/>
              </p:cNvSpPr>
              <p:nvPr/>
            </p:nvSpPr>
            <p:spPr bwMode="auto">
              <a:xfrm>
                <a:off x="61864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9" name="Freeform 67"/>
              <p:cNvSpPr>
                <a:spLocks/>
              </p:cNvSpPr>
              <p:nvPr/>
            </p:nvSpPr>
            <p:spPr bwMode="auto">
              <a:xfrm>
                <a:off x="6241487" y="3441602"/>
                <a:ext cx="146182"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0" name="Freeform 68"/>
              <p:cNvSpPr>
                <a:spLocks/>
              </p:cNvSpPr>
              <p:nvPr/>
            </p:nvSpPr>
            <p:spPr bwMode="auto">
              <a:xfrm>
                <a:off x="6387669"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1" name="Freeform 69"/>
              <p:cNvSpPr>
                <a:spLocks/>
              </p:cNvSpPr>
              <p:nvPr/>
            </p:nvSpPr>
            <p:spPr bwMode="auto">
              <a:xfrm>
                <a:off x="6446142" y="3435252"/>
                <a:ext cx="147902" cy="841375"/>
              </a:xfrm>
              <a:custGeom>
                <a:avLst/>
                <a:gdLst>
                  <a:gd name="T0" fmla="*/ 0 w 86"/>
                  <a:gd name="T1" fmla="*/ 0 h 530"/>
                  <a:gd name="T2" fmla="*/ 7 w 86"/>
                  <a:gd name="T3" fmla="*/ 3 h 530"/>
                  <a:gd name="T4" fmla="*/ 12 w 86"/>
                  <a:gd name="T5" fmla="*/ 12 h 530"/>
                  <a:gd name="T6" fmla="*/ 13 w 86"/>
                  <a:gd name="T7" fmla="*/ 25 h 530"/>
                  <a:gd name="T8" fmla="*/ 15 w 86"/>
                  <a:gd name="T9" fmla="*/ 44 h 530"/>
                  <a:gd name="T10" fmla="*/ 42 w 86"/>
                  <a:gd name="T11" fmla="*/ 488 h 530"/>
                  <a:gd name="T12" fmla="*/ 44 w 86"/>
                  <a:gd name="T13" fmla="*/ 512 h 530"/>
                  <a:gd name="T14" fmla="*/ 46 w 86"/>
                  <a:gd name="T15" fmla="*/ 520 h 530"/>
                  <a:gd name="T16" fmla="*/ 52 w 86"/>
                  <a:gd name="T17" fmla="*/ 527 h 530"/>
                  <a:gd name="T18" fmla="*/ 56 w 86"/>
                  <a:gd name="T19" fmla="*/ 530 h 530"/>
                  <a:gd name="T20" fmla="*/ 62 w 86"/>
                  <a:gd name="T21" fmla="*/ 524 h 530"/>
                  <a:gd name="T22" fmla="*/ 65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02" name="Group 70"/>
              <p:cNvGrpSpPr>
                <a:grpSpLocks/>
              </p:cNvGrpSpPr>
              <p:nvPr/>
            </p:nvGrpSpPr>
            <p:grpSpPr bwMode="auto">
              <a:xfrm>
                <a:off x="6590605" y="3430489"/>
                <a:ext cx="204656" cy="847725"/>
                <a:chOff x="3715" y="2269"/>
                <a:chExt cx="119" cy="713"/>
              </a:xfrm>
            </p:grpSpPr>
            <p:sp>
              <p:nvSpPr>
                <p:cNvPr id="248903" name="Freeform 71"/>
                <p:cNvSpPr>
                  <a:spLocks/>
                </p:cNvSpPr>
                <p:nvPr/>
              </p:nvSpPr>
              <p:spPr bwMode="auto">
                <a:xfrm>
                  <a:off x="3715"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4" name="Freeform 72"/>
                <p:cNvSpPr>
                  <a:spLocks/>
                </p:cNvSpPr>
                <p:nvPr/>
              </p:nvSpPr>
              <p:spPr bwMode="auto">
                <a:xfrm>
                  <a:off x="3750"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05" name="Freeform 73"/>
              <p:cNvSpPr>
                <a:spLocks/>
              </p:cNvSpPr>
              <p:nvPr/>
            </p:nvSpPr>
            <p:spPr bwMode="auto">
              <a:xfrm>
                <a:off x="5149419"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6" name="Freeform 74"/>
              <p:cNvSpPr>
                <a:spLocks/>
              </p:cNvSpPr>
              <p:nvPr/>
            </p:nvSpPr>
            <p:spPr bwMode="auto">
              <a:xfrm>
                <a:off x="5206173" y="3441602"/>
                <a:ext cx="149621"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7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7" name="Freeform 75"/>
              <p:cNvSpPr>
                <a:spLocks/>
              </p:cNvSpPr>
              <p:nvPr/>
            </p:nvSpPr>
            <p:spPr bwMode="auto">
              <a:xfrm>
                <a:off x="5354075"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8" name="Freeform 76"/>
              <p:cNvSpPr>
                <a:spLocks/>
              </p:cNvSpPr>
              <p:nvPr/>
            </p:nvSpPr>
            <p:spPr bwMode="auto">
              <a:xfrm>
                <a:off x="5409108" y="3441602"/>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9" name="Freeform 77"/>
              <p:cNvSpPr>
                <a:spLocks/>
              </p:cNvSpPr>
              <p:nvPr/>
            </p:nvSpPr>
            <p:spPr bwMode="auto">
              <a:xfrm>
                <a:off x="5557010" y="343048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0" name="Freeform 78"/>
              <p:cNvSpPr>
                <a:spLocks/>
              </p:cNvSpPr>
              <p:nvPr/>
            </p:nvSpPr>
            <p:spPr bwMode="auto">
              <a:xfrm>
                <a:off x="5613763" y="3435252"/>
                <a:ext cx="149622" cy="841375"/>
              </a:xfrm>
              <a:custGeom>
                <a:avLst/>
                <a:gdLst>
                  <a:gd name="T0" fmla="*/ 0 w 87"/>
                  <a:gd name="T1" fmla="*/ 0 h 530"/>
                  <a:gd name="T2" fmla="*/ 7 w 87"/>
                  <a:gd name="T3" fmla="*/ 3 h 530"/>
                  <a:gd name="T4" fmla="*/ 12 w 87"/>
                  <a:gd name="T5" fmla="*/ 12 h 530"/>
                  <a:gd name="T6" fmla="*/ 13 w 87"/>
                  <a:gd name="T7" fmla="*/ 25 h 530"/>
                  <a:gd name="T8" fmla="*/ 15 w 87"/>
                  <a:gd name="T9" fmla="*/ 44 h 530"/>
                  <a:gd name="T10" fmla="*/ 42 w 87"/>
                  <a:gd name="T11" fmla="*/ 488 h 530"/>
                  <a:gd name="T12" fmla="*/ 44 w 87"/>
                  <a:gd name="T13" fmla="*/ 512 h 530"/>
                  <a:gd name="T14" fmla="*/ 46 w 87"/>
                  <a:gd name="T15" fmla="*/ 520 h 530"/>
                  <a:gd name="T16" fmla="*/ 52 w 87"/>
                  <a:gd name="T17" fmla="*/ 527 h 530"/>
                  <a:gd name="T18" fmla="*/ 56 w 87"/>
                  <a:gd name="T19" fmla="*/ 530 h 530"/>
                  <a:gd name="T20" fmla="*/ 62 w 87"/>
                  <a:gd name="T21" fmla="*/ 524 h 530"/>
                  <a:gd name="T22" fmla="*/ 65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1" name="Freeform 79"/>
              <p:cNvSpPr>
                <a:spLocks/>
              </p:cNvSpPr>
              <p:nvPr/>
            </p:nvSpPr>
            <p:spPr bwMode="auto">
              <a:xfrm>
                <a:off x="5758226" y="3430488"/>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2" name="Freeform 80"/>
              <p:cNvSpPr>
                <a:spLocks/>
              </p:cNvSpPr>
              <p:nvPr/>
            </p:nvSpPr>
            <p:spPr bwMode="auto">
              <a:xfrm>
                <a:off x="5818419" y="3435252"/>
                <a:ext cx="161660" cy="841375"/>
              </a:xfrm>
              <a:custGeom>
                <a:avLst/>
                <a:gdLst>
                  <a:gd name="T0" fmla="*/ 0 w 94"/>
                  <a:gd name="T1" fmla="*/ 0 h 530"/>
                  <a:gd name="T2" fmla="*/ 7 w 94"/>
                  <a:gd name="T3" fmla="*/ 3 h 530"/>
                  <a:gd name="T4" fmla="*/ 12 w 94"/>
                  <a:gd name="T5" fmla="*/ 12 h 530"/>
                  <a:gd name="T6" fmla="*/ 13 w 94"/>
                  <a:gd name="T7" fmla="*/ 25 h 530"/>
                  <a:gd name="T8" fmla="*/ 15 w 94"/>
                  <a:gd name="T9" fmla="*/ 44 h 530"/>
                  <a:gd name="T10" fmla="*/ 42 w 94"/>
                  <a:gd name="T11" fmla="*/ 488 h 530"/>
                  <a:gd name="T12" fmla="*/ 44 w 94"/>
                  <a:gd name="T13" fmla="*/ 512 h 530"/>
                  <a:gd name="T14" fmla="*/ 46 w 94"/>
                  <a:gd name="T15" fmla="*/ 520 h 530"/>
                  <a:gd name="T16" fmla="*/ 52 w 94"/>
                  <a:gd name="T17" fmla="*/ 527 h 530"/>
                  <a:gd name="T18" fmla="*/ 56 w 94"/>
                  <a:gd name="T19" fmla="*/ 530 h 530"/>
                  <a:gd name="T20" fmla="*/ 62 w 94"/>
                  <a:gd name="T21" fmla="*/ 524 h 530"/>
                  <a:gd name="T22" fmla="*/ 65 w 94"/>
                  <a:gd name="T23" fmla="*/ 512 h 530"/>
                  <a:gd name="T24" fmla="*/ 94 w 94"/>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13" name="Group 81"/>
              <p:cNvGrpSpPr>
                <a:grpSpLocks/>
              </p:cNvGrpSpPr>
              <p:nvPr/>
            </p:nvGrpSpPr>
            <p:grpSpPr bwMode="auto">
              <a:xfrm>
                <a:off x="1845699" y="3447951"/>
                <a:ext cx="818621" cy="844550"/>
                <a:chOff x="956" y="2283"/>
                <a:chExt cx="476" cy="711"/>
              </a:xfrm>
            </p:grpSpPr>
            <p:sp>
              <p:nvSpPr>
                <p:cNvPr id="248914" name="Freeform 82"/>
                <p:cNvSpPr>
                  <a:spLocks/>
                </p:cNvSpPr>
                <p:nvPr/>
              </p:nvSpPr>
              <p:spPr bwMode="auto">
                <a:xfrm>
                  <a:off x="956" y="2284"/>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5" name="Freeform 83"/>
                <p:cNvSpPr>
                  <a:spLocks/>
                </p:cNvSpPr>
                <p:nvPr/>
              </p:nvSpPr>
              <p:spPr bwMode="auto">
                <a:xfrm>
                  <a:off x="1022" y="2283"/>
                  <a:ext cx="171" cy="711"/>
                </a:xfrm>
                <a:custGeom>
                  <a:avLst/>
                  <a:gdLst>
                    <a:gd name="T0" fmla="*/ 0 w 171"/>
                    <a:gd name="T1" fmla="*/ 0 h 711"/>
                    <a:gd name="T2" fmla="*/ 14 w 171"/>
                    <a:gd name="T3" fmla="*/ 4 h 711"/>
                    <a:gd name="T4" fmla="*/ 24 w 171"/>
                    <a:gd name="T5" fmla="*/ 16 h 711"/>
                    <a:gd name="T6" fmla="*/ 28 w 171"/>
                    <a:gd name="T7" fmla="*/ 33 h 711"/>
                    <a:gd name="T8" fmla="*/ 31 w 171"/>
                    <a:gd name="T9" fmla="*/ 59 h 711"/>
                    <a:gd name="T10" fmla="*/ 85 w 171"/>
                    <a:gd name="T11" fmla="*/ 653 h 711"/>
                    <a:gd name="T12" fmla="*/ 90 w 171"/>
                    <a:gd name="T13" fmla="*/ 686 h 711"/>
                    <a:gd name="T14" fmla="*/ 95 w 171"/>
                    <a:gd name="T15" fmla="*/ 696 h 711"/>
                    <a:gd name="T16" fmla="*/ 106 w 171"/>
                    <a:gd name="T17" fmla="*/ 706 h 711"/>
                    <a:gd name="T18" fmla="*/ 115 w 171"/>
                    <a:gd name="T19" fmla="*/ 710 h 711"/>
                    <a:gd name="T20" fmla="*/ 126 w 171"/>
                    <a:gd name="T21" fmla="*/ 702 h 711"/>
                    <a:gd name="T22" fmla="*/ 134 w 171"/>
                    <a:gd name="T23" fmla="*/ 686 h 711"/>
                    <a:gd name="T24" fmla="*/ 170 w 171"/>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6" name="Freeform 84"/>
                <p:cNvSpPr>
                  <a:spLocks/>
                </p:cNvSpPr>
                <p:nvPr/>
              </p:nvSpPr>
              <p:spPr bwMode="auto">
                <a:xfrm>
                  <a:off x="1194" y="2290"/>
                  <a:ext cx="66" cy="363"/>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7" name="Freeform 85"/>
                <p:cNvSpPr>
                  <a:spLocks/>
                </p:cNvSpPr>
                <p:nvPr/>
              </p:nvSpPr>
              <p:spPr bwMode="auto">
                <a:xfrm>
                  <a:off x="1261" y="2285"/>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18" name="Group 86"/>
              <p:cNvGrpSpPr>
                <a:grpSpLocks/>
              </p:cNvGrpSpPr>
              <p:nvPr/>
            </p:nvGrpSpPr>
            <p:grpSpPr bwMode="auto">
              <a:xfrm>
                <a:off x="3519056" y="3433664"/>
                <a:ext cx="818621" cy="847725"/>
                <a:chOff x="1929" y="2272"/>
                <a:chExt cx="476" cy="713"/>
              </a:xfrm>
            </p:grpSpPr>
            <p:grpSp>
              <p:nvGrpSpPr>
                <p:cNvPr id="248919" name="Group 87"/>
                <p:cNvGrpSpPr>
                  <a:grpSpLocks/>
                </p:cNvGrpSpPr>
                <p:nvPr/>
              </p:nvGrpSpPr>
              <p:grpSpPr bwMode="auto">
                <a:xfrm>
                  <a:off x="1929" y="2272"/>
                  <a:ext cx="238" cy="713"/>
                  <a:chOff x="1929" y="2272"/>
                  <a:chExt cx="238" cy="713"/>
                </a:xfrm>
              </p:grpSpPr>
              <p:sp>
                <p:nvSpPr>
                  <p:cNvPr id="248920" name="Freeform 88"/>
                  <p:cNvSpPr>
                    <a:spLocks/>
                  </p:cNvSpPr>
                  <p:nvPr/>
                </p:nvSpPr>
                <p:spPr bwMode="auto">
                  <a:xfrm>
                    <a:off x="1929" y="2272"/>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1" name="Freeform 89"/>
                  <p:cNvSpPr>
                    <a:spLocks/>
                  </p:cNvSpPr>
                  <p:nvPr/>
                </p:nvSpPr>
                <p:spPr bwMode="auto">
                  <a:xfrm>
                    <a:off x="1995" y="2276"/>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22" name="Group 90"/>
                <p:cNvGrpSpPr>
                  <a:grpSpLocks/>
                </p:cNvGrpSpPr>
                <p:nvPr/>
              </p:nvGrpSpPr>
              <p:grpSpPr bwMode="auto">
                <a:xfrm>
                  <a:off x="2169" y="2272"/>
                  <a:ext cx="236" cy="713"/>
                  <a:chOff x="2169" y="2272"/>
                  <a:chExt cx="236" cy="713"/>
                </a:xfrm>
              </p:grpSpPr>
              <p:sp>
                <p:nvSpPr>
                  <p:cNvPr id="248923" name="Freeform 91"/>
                  <p:cNvSpPr>
                    <a:spLocks/>
                  </p:cNvSpPr>
                  <p:nvPr/>
                </p:nvSpPr>
                <p:spPr bwMode="auto">
                  <a:xfrm>
                    <a:off x="2169" y="2272"/>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4" name="Freeform 92"/>
                  <p:cNvSpPr>
                    <a:spLocks/>
                  </p:cNvSpPr>
                  <p:nvPr/>
                </p:nvSpPr>
                <p:spPr bwMode="auto">
                  <a:xfrm>
                    <a:off x="2234" y="2276"/>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25" name="Freeform 93"/>
              <p:cNvSpPr>
                <a:spLocks/>
              </p:cNvSpPr>
              <p:nvPr/>
            </p:nvSpPr>
            <p:spPr bwMode="auto">
              <a:xfrm>
                <a:off x="4334237" y="3427314"/>
                <a:ext cx="116946" cy="466725"/>
              </a:xfrm>
              <a:custGeom>
                <a:avLst/>
                <a:gdLst>
                  <a:gd name="T0" fmla="*/ 0 w 68"/>
                  <a:gd name="T1" fmla="*/ 294 h 294"/>
                  <a:gd name="T2" fmla="*/ 43 w 68"/>
                  <a:gd name="T3" fmla="*/ 40 h 294"/>
                  <a:gd name="T4" fmla="*/ 45 w 68"/>
                  <a:gd name="T5" fmla="*/ 28 h 294"/>
                  <a:gd name="T6" fmla="*/ 47 w 68"/>
                  <a:gd name="T7" fmla="*/ 19 h 294"/>
                  <a:gd name="T8" fmla="*/ 51 w 68"/>
                  <a:gd name="T9" fmla="*/ 11 h 294"/>
                  <a:gd name="T10" fmla="*/ 58 w 68"/>
                  <a:gd name="T11" fmla="*/ 4 h 294"/>
                  <a:gd name="T12" fmla="*/ 68 w 68"/>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68" h="294">
                    <a:moveTo>
                      <a:pt x="0" y="294"/>
                    </a:moveTo>
                    <a:lnTo>
                      <a:pt x="43" y="40"/>
                    </a:lnTo>
                    <a:lnTo>
                      <a:pt x="45" y="28"/>
                    </a:lnTo>
                    <a:lnTo>
                      <a:pt x="47" y="19"/>
                    </a:lnTo>
                    <a:lnTo>
                      <a:pt x="51" y="11"/>
                    </a:lnTo>
                    <a:lnTo>
                      <a:pt x="58" y="4"/>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6" name="Freeform 94"/>
              <p:cNvSpPr>
                <a:spLocks/>
              </p:cNvSpPr>
              <p:nvPr/>
            </p:nvSpPr>
            <p:spPr bwMode="auto">
              <a:xfrm>
                <a:off x="4454623" y="3432076"/>
                <a:ext cx="288925" cy="842962"/>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7" name="Freeform 95"/>
              <p:cNvSpPr>
                <a:spLocks/>
              </p:cNvSpPr>
              <p:nvPr/>
            </p:nvSpPr>
            <p:spPr bwMode="auto">
              <a:xfrm>
                <a:off x="4741829" y="3427314"/>
                <a:ext cx="122105" cy="461963"/>
              </a:xfrm>
              <a:custGeom>
                <a:avLst/>
                <a:gdLst>
                  <a:gd name="T0" fmla="*/ 0 w 71"/>
                  <a:gd name="T1" fmla="*/ 291 h 291"/>
                  <a:gd name="T2" fmla="*/ 45 w 71"/>
                  <a:gd name="T3" fmla="*/ 40 h 291"/>
                  <a:gd name="T4" fmla="*/ 48 w 71"/>
                  <a:gd name="T5" fmla="*/ 28 h 291"/>
                  <a:gd name="T6" fmla="*/ 50 w 71"/>
                  <a:gd name="T7" fmla="*/ 19 h 291"/>
                  <a:gd name="T8" fmla="*/ 53 w 71"/>
                  <a:gd name="T9" fmla="*/ 11 h 291"/>
                  <a:gd name="T10" fmla="*/ 61 w 71"/>
                  <a:gd name="T11" fmla="*/ 4 h 291"/>
                  <a:gd name="T12" fmla="*/ 71 w 71"/>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71" h="291">
                    <a:moveTo>
                      <a:pt x="0" y="291"/>
                    </a:moveTo>
                    <a:lnTo>
                      <a:pt x="45" y="40"/>
                    </a:lnTo>
                    <a:lnTo>
                      <a:pt x="48" y="28"/>
                    </a:lnTo>
                    <a:lnTo>
                      <a:pt x="50" y="19"/>
                    </a:lnTo>
                    <a:lnTo>
                      <a:pt x="53"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8" name="Freeform 96"/>
              <p:cNvSpPr>
                <a:spLocks/>
              </p:cNvSpPr>
              <p:nvPr/>
            </p:nvSpPr>
            <p:spPr bwMode="auto">
              <a:xfrm>
                <a:off x="4867373" y="3432077"/>
                <a:ext cx="282046" cy="841375"/>
              </a:xfrm>
              <a:custGeom>
                <a:avLst/>
                <a:gdLst>
                  <a:gd name="T0" fmla="*/ 0 w 164"/>
                  <a:gd name="T1" fmla="*/ 0 h 530"/>
                  <a:gd name="T2" fmla="*/ 14 w 164"/>
                  <a:gd name="T3" fmla="*/ 3 h 530"/>
                  <a:gd name="T4" fmla="*/ 24 w 164"/>
                  <a:gd name="T5" fmla="*/ 12 h 530"/>
                  <a:gd name="T6" fmla="*/ 27 w 164"/>
                  <a:gd name="T7" fmla="*/ 25 h 530"/>
                  <a:gd name="T8" fmla="*/ 30 w 164"/>
                  <a:gd name="T9" fmla="*/ 44 h 530"/>
                  <a:gd name="T10" fmla="*/ 84 w 164"/>
                  <a:gd name="T11" fmla="*/ 488 h 530"/>
                  <a:gd name="T12" fmla="*/ 89 w 164"/>
                  <a:gd name="T13" fmla="*/ 512 h 530"/>
                  <a:gd name="T14" fmla="*/ 93 w 164"/>
                  <a:gd name="T15" fmla="*/ 520 h 530"/>
                  <a:gd name="T16" fmla="*/ 104 w 164"/>
                  <a:gd name="T17" fmla="*/ 527 h 530"/>
                  <a:gd name="T18" fmla="*/ 113 w 164"/>
                  <a:gd name="T19" fmla="*/ 530 h 530"/>
                  <a:gd name="T20" fmla="*/ 124 w 164"/>
                  <a:gd name="T21" fmla="*/ 524 h 530"/>
                  <a:gd name="T22" fmla="*/ 132 w 164"/>
                  <a:gd name="T23" fmla="*/ 512 h 530"/>
                  <a:gd name="T24" fmla="*/ 164 w 164"/>
                  <a:gd name="T25" fmla="*/ 282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9" name="Freeform 97"/>
              <p:cNvSpPr>
                <a:spLocks/>
              </p:cNvSpPr>
              <p:nvPr/>
            </p:nvSpPr>
            <p:spPr bwMode="auto">
              <a:xfrm>
                <a:off x="7615600" y="3436838"/>
                <a:ext cx="111787" cy="431800"/>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0" name="Freeform 98"/>
              <p:cNvSpPr>
                <a:spLocks/>
              </p:cNvSpPr>
              <p:nvPr/>
            </p:nvSpPr>
            <p:spPr bwMode="auto">
              <a:xfrm>
                <a:off x="7729107" y="3441602"/>
                <a:ext cx="299244" cy="841375"/>
              </a:xfrm>
              <a:custGeom>
                <a:avLst/>
                <a:gdLst>
                  <a:gd name="T0" fmla="*/ 0 w 174"/>
                  <a:gd name="T1" fmla="*/ 0 h 530"/>
                  <a:gd name="T2" fmla="*/ 14 w 174"/>
                  <a:gd name="T3" fmla="*/ 3 h 530"/>
                  <a:gd name="T4" fmla="*/ 24 w 174"/>
                  <a:gd name="T5" fmla="*/ 12 h 530"/>
                  <a:gd name="T6" fmla="*/ 28 w 174"/>
                  <a:gd name="T7" fmla="*/ 25 h 530"/>
                  <a:gd name="T8" fmla="*/ 31 w 174"/>
                  <a:gd name="T9" fmla="*/ 44 h 530"/>
                  <a:gd name="T10" fmla="*/ 86 w 174"/>
                  <a:gd name="T11" fmla="*/ 488 h 530"/>
                  <a:gd name="T12" fmla="*/ 91 w 174"/>
                  <a:gd name="T13" fmla="*/ 512 h 530"/>
                  <a:gd name="T14" fmla="*/ 95 w 174"/>
                  <a:gd name="T15" fmla="*/ 520 h 530"/>
                  <a:gd name="T16" fmla="*/ 106 w 174"/>
                  <a:gd name="T17" fmla="*/ 527 h 530"/>
                  <a:gd name="T18" fmla="*/ 115 w 174"/>
                  <a:gd name="T19" fmla="*/ 530 h 530"/>
                  <a:gd name="T20" fmla="*/ 127 w 174"/>
                  <a:gd name="T21" fmla="*/ 524 h 530"/>
                  <a:gd name="T22" fmla="*/ 135 w 174"/>
                  <a:gd name="T23" fmla="*/ 512 h 530"/>
                  <a:gd name="T24" fmla="*/ 174 w 174"/>
                  <a:gd name="T25" fmla="*/ 26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1" name="Freeform 99"/>
              <p:cNvSpPr>
                <a:spLocks/>
              </p:cNvSpPr>
              <p:nvPr/>
            </p:nvSpPr>
            <p:spPr bwMode="auto">
              <a:xfrm>
                <a:off x="8028350" y="3436838"/>
                <a:ext cx="110067" cy="431800"/>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2" name="Freeform 100"/>
              <p:cNvSpPr>
                <a:spLocks/>
              </p:cNvSpPr>
              <p:nvPr/>
            </p:nvSpPr>
            <p:spPr bwMode="auto">
              <a:xfrm>
                <a:off x="8140137" y="3441602"/>
                <a:ext cx="300963" cy="841375"/>
              </a:xfrm>
              <a:custGeom>
                <a:avLst/>
                <a:gdLst>
                  <a:gd name="T0" fmla="*/ 0 w 175"/>
                  <a:gd name="T1" fmla="*/ 0 h 530"/>
                  <a:gd name="T2" fmla="*/ 14 w 175"/>
                  <a:gd name="T3" fmla="*/ 3 h 530"/>
                  <a:gd name="T4" fmla="*/ 24 w 175"/>
                  <a:gd name="T5" fmla="*/ 12 h 530"/>
                  <a:gd name="T6" fmla="*/ 28 w 175"/>
                  <a:gd name="T7" fmla="*/ 25 h 530"/>
                  <a:gd name="T8" fmla="*/ 31 w 175"/>
                  <a:gd name="T9" fmla="*/ 44 h 530"/>
                  <a:gd name="T10" fmla="*/ 85 w 175"/>
                  <a:gd name="T11" fmla="*/ 488 h 530"/>
                  <a:gd name="T12" fmla="*/ 90 w 175"/>
                  <a:gd name="T13" fmla="*/ 512 h 530"/>
                  <a:gd name="T14" fmla="*/ 95 w 175"/>
                  <a:gd name="T15" fmla="*/ 520 h 530"/>
                  <a:gd name="T16" fmla="*/ 106 w 175"/>
                  <a:gd name="T17" fmla="*/ 527 h 530"/>
                  <a:gd name="T18" fmla="*/ 115 w 175"/>
                  <a:gd name="T19" fmla="*/ 530 h 530"/>
                  <a:gd name="T20" fmla="*/ 126 w 175"/>
                  <a:gd name="T21" fmla="*/ 524 h 530"/>
                  <a:gd name="T22" fmla="*/ 134 w 175"/>
                  <a:gd name="T23" fmla="*/ 512 h 530"/>
                  <a:gd name="T24" fmla="*/ 175 w 175"/>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3" name="Freeform 101"/>
              <p:cNvSpPr>
                <a:spLocks/>
              </p:cNvSpPr>
              <p:nvPr/>
            </p:nvSpPr>
            <p:spPr bwMode="auto">
              <a:xfrm>
                <a:off x="8434221" y="3430488"/>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4" name="Freeform 102"/>
              <p:cNvSpPr>
                <a:spLocks/>
              </p:cNvSpPr>
              <p:nvPr/>
            </p:nvSpPr>
            <p:spPr bwMode="auto">
              <a:xfrm>
                <a:off x="8551167" y="3435252"/>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35" name="Group 103"/>
              <p:cNvGrpSpPr>
                <a:grpSpLocks/>
              </p:cNvGrpSpPr>
              <p:nvPr/>
            </p:nvGrpSpPr>
            <p:grpSpPr bwMode="auto">
              <a:xfrm>
                <a:off x="8843532" y="3430489"/>
                <a:ext cx="409310" cy="847725"/>
                <a:chOff x="5025" y="2269"/>
                <a:chExt cx="238" cy="713"/>
              </a:xfrm>
            </p:grpSpPr>
            <p:sp>
              <p:nvSpPr>
                <p:cNvPr id="248936" name="Freeform 104"/>
                <p:cNvSpPr>
                  <a:spLocks/>
                </p:cNvSpPr>
                <p:nvPr/>
              </p:nvSpPr>
              <p:spPr bwMode="auto">
                <a:xfrm>
                  <a:off x="5025" y="2269"/>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7" name="Freeform 105"/>
                <p:cNvSpPr>
                  <a:spLocks/>
                </p:cNvSpPr>
                <p:nvPr/>
              </p:nvSpPr>
              <p:spPr bwMode="auto">
                <a:xfrm>
                  <a:off x="5095" y="2273"/>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3" name="组合 2"/>
            <p:cNvGrpSpPr/>
            <p:nvPr/>
          </p:nvGrpSpPr>
          <p:grpSpPr>
            <a:xfrm>
              <a:off x="1825063" y="4589363"/>
              <a:ext cx="7438098" cy="871538"/>
              <a:chOff x="1825063" y="4589363"/>
              <a:chExt cx="7438098" cy="871538"/>
            </a:xfrm>
          </p:grpSpPr>
          <p:grpSp>
            <p:nvGrpSpPr>
              <p:cNvPr id="248938" name="Group 106"/>
              <p:cNvGrpSpPr>
                <a:grpSpLocks/>
              </p:cNvGrpSpPr>
              <p:nvPr/>
            </p:nvGrpSpPr>
            <p:grpSpPr bwMode="auto">
              <a:xfrm>
                <a:off x="1825063" y="4595714"/>
                <a:ext cx="407590" cy="847725"/>
                <a:chOff x="944" y="3250"/>
                <a:chExt cx="237" cy="713"/>
              </a:xfrm>
            </p:grpSpPr>
            <p:sp>
              <p:nvSpPr>
                <p:cNvPr id="248939" name="Freeform 107"/>
                <p:cNvSpPr>
                  <a:spLocks/>
                </p:cNvSpPr>
                <p:nvPr/>
              </p:nvSpPr>
              <p:spPr bwMode="auto">
                <a:xfrm>
                  <a:off x="944"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0" name="Freeform 108"/>
                <p:cNvSpPr>
                  <a:spLocks/>
                </p:cNvSpPr>
                <p:nvPr/>
              </p:nvSpPr>
              <p:spPr bwMode="auto">
                <a:xfrm>
                  <a:off x="1010"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41" name="Freeform 109"/>
              <p:cNvSpPr>
                <a:spLocks/>
              </p:cNvSpPr>
              <p:nvPr/>
            </p:nvSpPr>
            <p:spPr bwMode="auto">
              <a:xfrm>
                <a:off x="2234373" y="4595713"/>
                <a:ext cx="113506" cy="431800"/>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2" name="Freeform 110"/>
              <p:cNvSpPr>
                <a:spLocks/>
              </p:cNvSpPr>
              <p:nvPr/>
            </p:nvSpPr>
            <p:spPr bwMode="auto">
              <a:xfrm>
                <a:off x="2349598" y="4598889"/>
                <a:ext cx="318162" cy="842963"/>
              </a:xfrm>
              <a:custGeom>
                <a:avLst/>
                <a:gdLst>
                  <a:gd name="T0" fmla="*/ 0 w 185"/>
                  <a:gd name="T1" fmla="*/ 1 h 531"/>
                  <a:gd name="T2" fmla="*/ 8 w 185"/>
                  <a:gd name="T3" fmla="*/ 0 h 531"/>
                  <a:gd name="T4" fmla="*/ 24 w 185"/>
                  <a:gd name="T5" fmla="*/ 13 h 531"/>
                  <a:gd name="T6" fmla="*/ 28 w 185"/>
                  <a:gd name="T7" fmla="*/ 26 h 531"/>
                  <a:gd name="T8" fmla="*/ 31 w 185"/>
                  <a:gd name="T9" fmla="*/ 45 h 531"/>
                  <a:gd name="T10" fmla="*/ 85 w 185"/>
                  <a:gd name="T11" fmla="*/ 489 h 531"/>
                  <a:gd name="T12" fmla="*/ 90 w 185"/>
                  <a:gd name="T13" fmla="*/ 513 h 531"/>
                  <a:gd name="T14" fmla="*/ 95 w 185"/>
                  <a:gd name="T15" fmla="*/ 521 h 531"/>
                  <a:gd name="T16" fmla="*/ 106 w 185"/>
                  <a:gd name="T17" fmla="*/ 528 h 531"/>
                  <a:gd name="T18" fmla="*/ 115 w 185"/>
                  <a:gd name="T19" fmla="*/ 531 h 531"/>
                  <a:gd name="T20" fmla="*/ 126 w 185"/>
                  <a:gd name="T21" fmla="*/ 525 h 531"/>
                  <a:gd name="T22" fmla="*/ 134 w 185"/>
                  <a:gd name="T23" fmla="*/ 513 h 531"/>
                  <a:gd name="T24" fmla="*/ 185 w 185"/>
                  <a:gd name="T25" fmla="*/ 25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43" name="Group 111"/>
              <p:cNvGrpSpPr>
                <a:grpSpLocks/>
              </p:cNvGrpSpPr>
              <p:nvPr/>
            </p:nvGrpSpPr>
            <p:grpSpPr bwMode="auto">
              <a:xfrm>
                <a:off x="2671200" y="4595714"/>
                <a:ext cx="407590" cy="847725"/>
                <a:chOff x="1436" y="3250"/>
                <a:chExt cx="237" cy="713"/>
              </a:xfrm>
            </p:grpSpPr>
            <p:sp>
              <p:nvSpPr>
                <p:cNvPr id="248944" name="Freeform 112"/>
                <p:cNvSpPr>
                  <a:spLocks/>
                </p:cNvSpPr>
                <p:nvPr/>
              </p:nvSpPr>
              <p:spPr bwMode="auto">
                <a:xfrm>
                  <a:off x="1436" y="3600"/>
                  <a:ext cx="65" cy="363"/>
                </a:xfrm>
                <a:custGeom>
                  <a:avLst/>
                  <a:gdLst>
                    <a:gd name="T0" fmla="*/ 0 w 65"/>
                    <a:gd name="T1" fmla="*/ 0 h 363"/>
                    <a:gd name="T2" fmla="*/ 40 w 65"/>
                    <a:gd name="T3" fmla="*/ 308 h 363"/>
                    <a:gd name="T4" fmla="*/ 42 w 65"/>
                    <a:gd name="T5" fmla="*/ 324 h 363"/>
                    <a:gd name="T6" fmla="*/ 44 w 65"/>
                    <a:gd name="T7" fmla="*/ 337 h 363"/>
                    <a:gd name="T8" fmla="*/ 47 w 65"/>
                    <a:gd name="T9" fmla="*/ 347 h 363"/>
                    <a:gd name="T10" fmla="*/ 55 w 65"/>
                    <a:gd name="T11" fmla="*/ 356 h 363"/>
                    <a:gd name="T12" fmla="*/ 64 w 65"/>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0"/>
                      </a:moveTo>
                      <a:lnTo>
                        <a:pt x="40" y="308"/>
                      </a:lnTo>
                      <a:lnTo>
                        <a:pt x="42" y="324"/>
                      </a:lnTo>
                      <a:lnTo>
                        <a:pt x="44" y="337"/>
                      </a:lnTo>
                      <a:lnTo>
                        <a:pt x="47" y="347"/>
                      </a:lnTo>
                      <a:lnTo>
                        <a:pt x="55" y="356"/>
                      </a:lnTo>
                      <a:lnTo>
                        <a:pt x="64"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5" name="Freeform 113"/>
                <p:cNvSpPr>
                  <a:spLocks/>
                </p:cNvSpPr>
                <p:nvPr/>
              </p:nvSpPr>
              <p:spPr bwMode="auto">
                <a:xfrm>
                  <a:off x="1502" y="3250"/>
                  <a:ext cx="171" cy="709"/>
                </a:xfrm>
                <a:custGeom>
                  <a:avLst/>
                  <a:gdLst>
                    <a:gd name="T0" fmla="*/ 0 w 171"/>
                    <a:gd name="T1" fmla="*/ 708 h 709"/>
                    <a:gd name="T2" fmla="*/ 14 w 171"/>
                    <a:gd name="T3" fmla="*/ 704 h 709"/>
                    <a:gd name="T4" fmla="*/ 24 w 171"/>
                    <a:gd name="T5" fmla="*/ 692 h 709"/>
                    <a:gd name="T6" fmla="*/ 28 w 171"/>
                    <a:gd name="T7" fmla="*/ 675 h 709"/>
                    <a:gd name="T8" fmla="*/ 31 w 171"/>
                    <a:gd name="T9" fmla="*/ 649 h 709"/>
                    <a:gd name="T10" fmla="*/ 85 w 171"/>
                    <a:gd name="T11" fmla="*/ 57 h 709"/>
                    <a:gd name="T12" fmla="*/ 90 w 171"/>
                    <a:gd name="T13" fmla="*/ 24 h 709"/>
                    <a:gd name="T14" fmla="*/ 95 w 171"/>
                    <a:gd name="T15" fmla="*/ 14 h 709"/>
                    <a:gd name="T16" fmla="*/ 106 w 171"/>
                    <a:gd name="T17" fmla="*/ 4 h 709"/>
                    <a:gd name="T18" fmla="*/ 115 w 171"/>
                    <a:gd name="T19" fmla="*/ 0 h 709"/>
                    <a:gd name="T20" fmla="*/ 126 w 171"/>
                    <a:gd name="T21" fmla="*/ 8 h 709"/>
                    <a:gd name="T22" fmla="*/ 134 w 171"/>
                    <a:gd name="T23" fmla="*/ 24 h 709"/>
                    <a:gd name="T24" fmla="*/ 170 w 171"/>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46" name="Freeform 114"/>
              <p:cNvSpPr>
                <a:spLocks/>
              </p:cNvSpPr>
              <p:nvPr/>
            </p:nvSpPr>
            <p:spPr bwMode="auto">
              <a:xfrm>
                <a:off x="3080511" y="5011638"/>
                <a:ext cx="113506" cy="431800"/>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7" name="Freeform 115"/>
              <p:cNvSpPr>
                <a:spLocks/>
              </p:cNvSpPr>
              <p:nvPr/>
            </p:nvSpPr>
            <p:spPr bwMode="auto">
              <a:xfrm>
                <a:off x="3195736" y="4595714"/>
                <a:ext cx="313002" cy="841375"/>
              </a:xfrm>
              <a:custGeom>
                <a:avLst/>
                <a:gdLst>
                  <a:gd name="T0" fmla="*/ 0 w 182"/>
                  <a:gd name="T1" fmla="*/ 530 h 530"/>
                  <a:gd name="T2" fmla="*/ 14 w 182"/>
                  <a:gd name="T3" fmla="*/ 527 h 530"/>
                  <a:gd name="T4" fmla="*/ 24 w 182"/>
                  <a:gd name="T5" fmla="*/ 518 h 530"/>
                  <a:gd name="T6" fmla="*/ 28 w 182"/>
                  <a:gd name="T7" fmla="*/ 506 h 530"/>
                  <a:gd name="T8" fmla="*/ 31 w 182"/>
                  <a:gd name="T9" fmla="*/ 486 h 530"/>
                  <a:gd name="T10" fmla="*/ 85 w 182"/>
                  <a:gd name="T11" fmla="*/ 43 h 530"/>
                  <a:gd name="T12" fmla="*/ 90 w 182"/>
                  <a:gd name="T13" fmla="*/ 18 h 530"/>
                  <a:gd name="T14" fmla="*/ 95 w 182"/>
                  <a:gd name="T15" fmla="*/ 10 h 530"/>
                  <a:gd name="T16" fmla="*/ 106 w 182"/>
                  <a:gd name="T17" fmla="*/ 3 h 530"/>
                  <a:gd name="T18" fmla="*/ 115 w 182"/>
                  <a:gd name="T19" fmla="*/ 0 h 530"/>
                  <a:gd name="T20" fmla="*/ 126 w 182"/>
                  <a:gd name="T21" fmla="*/ 6 h 530"/>
                  <a:gd name="T22" fmla="*/ 134 w 182"/>
                  <a:gd name="T23" fmla="*/ 18 h 530"/>
                  <a:gd name="T24" fmla="*/ 182 w 182"/>
                  <a:gd name="T25" fmla="*/ 29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8" name="Freeform 116"/>
              <p:cNvSpPr>
                <a:spLocks/>
              </p:cNvSpPr>
              <p:nvPr/>
            </p:nvSpPr>
            <p:spPr bwMode="auto">
              <a:xfrm>
                <a:off x="3519057" y="4598888"/>
                <a:ext cx="120385" cy="457200"/>
              </a:xfrm>
              <a:custGeom>
                <a:avLst/>
                <a:gdLst>
                  <a:gd name="T0" fmla="*/ 0 w 70"/>
                  <a:gd name="T1" fmla="*/ 288 h 288"/>
                  <a:gd name="T2" fmla="*/ 46 w 70"/>
                  <a:gd name="T3" fmla="*/ 40 h 288"/>
                  <a:gd name="T4" fmla="*/ 48 w 70"/>
                  <a:gd name="T5" fmla="*/ 28 h 288"/>
                  <a:gd name="T6" fmla="*/ 50 w 70"/>
                  <a:gd name="T7" fmla="*/ 19 h 288"/>
                  <a:gd name="T8" fmla="*/ 53 w 70"/>
                  <a:gd name="T9" fmla="*/ 11 h 288"/>
                  <a:gd name="T10" fmla="*/ 61 w 70"/>
                  <a:gd name="T11" fmla="*/ 4 h 288"/>
                  <a:gd name="T12" fmla="*/ 70 w 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70" h="288">
                    <a:moveTo>
                      <a:pt x="0" y="288"/>
                    </a:moveTo>
                    <a:lnTo>
                      <a:pt x="46" y="40"/>
                    </a:lnTo>
                    <a:lnTo>
                      <a:pt x="48" y="28"/>
                    </a:lnTo>
                    <a:lnTo>
                      <a:pt x="50" y="19"/>
                    </a:lnTo>
                    <a:lnTo>
                      <a:pt x="53" y="11"/>
                    </a:lnTo>
                    <a:lnTo>
                      <a:pt x="61" y="4"/>
                    </a:lnTo>
                    <a:lnTo>
                      <a:pt x="70"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9" name="Freeform 117"/>
              <p:cNvSpPr>
                <a:spLocks/>
              </p:cNvSpPr>
              <p:nvPr/>
            </p:nvSpPr>
            <p:spPr bwMode="auto">
              <a:xfrm>
                <a:off x="3642881" y="4600476"/>
                <a:ext cx="295804" cy="842962"/>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0" name="Freeform 118"/>
              <p:cNvSpPr>
                <a:spLocks/>
              </p:cNvSpPr>
              <p:nvPr/>
            </p:nvSpPr>
            <p:spPr bwMode="auto">
              <a:xfrm>
                <a:off x="3942125" y="4610001"/>
                <a:ext cx="110067" cy="430212"/>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1" name="Freeform 119"/>
              <p:cNvSpPr>
                <a:spLocks/>
              </p:cNvSpPr>
              <p:nvPr/>
            </p:nvSpPr>
            <p:spPr bwMode="auto">
              <a:xfrm>
                <a:off x="4057352" y="4606827"/>
                <a:ext cx="302683" cy="841375"/>
              </a:xfrm>
              <a:custGeom>
                <a:avLst/>
                <a:gdLst>
                  <a:gd name="T0" fmla="*/ 0 w 176"/>
                  <a:gd name="T1" fmla="*/ 0 h 708"/>
                  <a:gd name="T2" fmla="*/ 15 w 176"/>
                  <a:gd name="T3" fmla="*/ 4 h 708"/>
                  <a:gd name="T4" fmla="*/ 25 w 176"/>
                  <a:gd name="T5" fmla="*/ 16 h 708"/>
                  <a:gd name="T6" fmla="*/ 28 w 176"/>
                  <a:gd name="T7" fmla="*/ 33 h 708"/>
                  <a:gd name="T8" fmla="*/ 32 w 176"/>
                  <a:gd name="T9" fmla="*/ 59 h 708"/>
                  <a:gd name="T10" fmla="*/ 88 w 176"/>
                  <a:gd name="T11" fmla="*/ 650 h 708"/>
                  <a:gd name="T12" fmla="*/ 93 w 176"/>
                  <a:gd name="T13" fmla="*/ 683 h 708"/>
                  <a:gd name="T14" fmla="*/ 97 w 176"/>
                  <a:gd name="T15" fmla="*/ 693 h 708"/>
                  <a:gd name="T16" fmla="*/ 109 w 176"/>
                  <a:gd name="T17" fmla="*/ 703 h 708"/>
                  <a:gd name="T18" fmla="*/ 118 w 176"/>
                  <a:gd name="T19" fmla="*/ 707 h 708"/>
                  <a:gd name="T20" fmla="*/ 130 w 176"/>
                  <a:gd name="T21" fmla="*/ 699 h 708"/>
                  <a:gd name="T22" fmla="*/ 138 w 176"/>
                  <a:gd name="T23" fmla="*/ 683 h 708"/>
                  <a:gd name="T24" fmla="*/ 175 w 176"/>
                  <a:gd name="T25" fmla="*/ 37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2" name="Freeform 120"/>
              <p:cNvSpPr>
                <a:spLocks/>
              </p:cNvSpPr>
              <p:nvPr/>
            </p:nvSpPr>
            <p:spPr bwMode="auto">
              <a:xfrm>
                <a:off x="4361755" y="4616351"/>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3" name="Freeform 121"/>
              <p:cNvSpPr>
                <a:spLocks/>
              </p:cNvSpPr>
              <p:nvPr/>
            </p:nvSpPr>
            <p:spPr bwMode="auto">
              <a:xfrm>
                <a:off x="4483860" y="4614764"/>
                <a:ext cx="288925" cy="841375"/>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4" name="Freeform 122"/>
              <p:cNvSpPr>
                <a:spLocks/>
              </p:cNvSpPr>
              <p:nvPr/>
            </p:nvSpPr>
            <p:spPr bwMode="auto">
              <a:xfrm>
                <a:off x="4774504" y="4616351"/>
                <a:ext cx="118666" cy="431800"/>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5" name="Freeform 123"/>
              <p:cNvSpPr>
                <a:spLocks/>
              </p:cNvSpPr>
              <p:nvPr/>
            </p:nvSpPr>
            <p:spPr bwMode="auto">
              <a:xfrm>
                <a:off x="4898329" y="4611589"/>
                <a:ext cx="288925" cy="842963"/>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56" name="Group 124"/>
              <p:cNvGrpSpPr>
                <a:grpSpLocks/>
              </p:cNvGrpSpPr>
              <p:nvPr/>
            </p:nvGrpSpPr>
            <p:grpSpPr bwMode="auto">
              <a:xfrm>
                <a:off x="5185535" y="4614763"/>
                <a:ext cx="404151" cy="846138"/>
                <a:chOff x="2898" y="3265"/>
                <a:chExt cx="235" cy="713"/>
              </a:xfrm>
            </p:grpSpPr>
            <p:sp>
              <p:nvSpPr>
                <p:cNvPr id="248957" name="Freeform 125"/>
                <p:cNvSpPr>
                  <a:spLocks/>
                </p:cNvSpPr>
                <p:nvPr/>
              </p:nvSpPr>
              <p:spPr bwMode="auto">
                <a:xfrm>
                  <a:off x="2898" y="3615"/>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8" name="Freeform 126"/>
                <p:cNvSpPr>
                  <a:spLocks/>
                </p:cNvSpPr>
                <p:nvPr/>
              </p:nvSpPr>
              <p:spPr bwMode="auto">
                <a:xfrm>
                  <a:off x="2963" y="3265"/>
                  <a:ext cx="170" cy="709"/>
                </a:xfrm>
                <a:custGeom>
                  <a:avLst/>
                  <a:gdLst>
                    <a:gd name="T0" fmla="*/ 0 w 170"/>
                    <a:gd name="T1" fmla="*/ 708 h 709"/>
                    <a:gd name="T2" fmla="*/ 14 w 170"/>
                    <a:gd name="T3" fmla="*/ 704 h 709"/>
                    <a:gd name="T4" fmla="*/ 24 w 170"/>
                    <a:gd name="T5" fmla="*/ 692 h 709"/>
                    <a:gd name="T6" fmla="*/ 27 w 170"/>
                    <a:gd name="T7" fmla="*/ 675 h 709"/>
                    <a:gd name="T8" fmla="*/ 31 w 170"/>
                    <a:gd name="T9" fmla="*/ 649 h 709"/>
                    <a:gd name="T10" fmla="*/ 85 w 170"/>
                    <a:gd name="T11" fmla="*/ 57 h 709"/>
                    <a:gd name="T12" fmla="*/ 90 w 170"/>
                    <a:gd name="T13" fmla="*/ 24 h 709"/>
                    <a:gd name="T14" fmla="*/ 94 w 170"/>
                    <a:gd name="T15" fmla="*/ 14 h 709"/>
                    <a:gd name="T16" fmla="*/ 105 w 170"/>
                    <a:gd name="T17" fmla="*/ 4 h 709"/>
                    <a:gd name="T18" fmla="*/ 114 w 170"/>
                    <a:gd name="T19" fmla="*/ 0 h 709"/>
                    <a:gd name="T20" fmla="*/ 126 w 170"/>
                    <a:gd name="T21" fmla="*/ 8 h 709"/>
                    <a:gd name="T22" fmla="*/ 133 w 170"/>
                    <a:gd name="T23" fmla="*/ 24 h 709"/>
                    <a:gd name="T24" fmla="*/ 169 w 170"/>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59" name="Freeform 127"/>
              <p:cNvSpPr>
                <a:spLocks/>
              </p:cNvSpPr>
              <p:nvPr/>
            </p:nvSpPr>
            <p:spPr bwMode="auto">
              <a:xfrm>
                <a:off x="5587966" y="5014813"/>
                <a:ext cx="108346" cy="431800"/>
              </a:xfrm>
              <a:custGeom>
                <a:avLst/>
                <a:gdLst>
                  <a:gd name="T0" fmla="*/ 0 w 63"/>
                  <a:gd name="T1" fmla="*/ 0 h 363"/>
                  <a:gd name="T2" fmla="*/ 38 w 63"/>
                  <a:gd name="T3" fmla="*/ 308 h 363"/>
                  <a:gd name="T4" fmla="*/ 41 w 63"/>
                  <a:gd name="T5" fmla="*/ 324 h 363"/>
                  <a:gd name="T6" fmla="*/ 42 w 63"/>
                  <a:gd name="T7" fmla="*/ 337 h 363"/>
                  <a:gd name="T8" fmla="*/ 46 w 63"/>
                  <a:gd name="T9" fmla="*/ 347 h 363"/>
                  <a:gd name="T10" fmla="*/ 53 w 63"/>
                  <a:gd name="T11" fmla="*/ 356 h 363"/>
                  <a:gd name="T12" fmla="*/ 62 w 63"/>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3" h="363">
                    <a:moveTo>
                      <a:pt x="0" y="0"/>
                    </a:moveTo>
                    <a:lnTo>
                      <a:pt x="38" y="308"/>
                    </a:lnTo>
                    <a:lnTo>
                      <a:pt x="41" y="324"/>
                    </a:lnTo>
                    <a:lnTo>
                      <a:pt x="42" y="337"/>
                    </a:lnTo>
                    <a:lnTo>
                      <a:pt x="46" y="347"/>
                    </a:lnTo>
                    <a:lnTo>
                      <a:pt x="53" y="356"/>
                    </a:lnTo>
                    <a:lnTo>
                      <a:pt x="62"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0" name="Freeform 128"/>
              <p:cNvSpPr>
                <a:spLocks/>
              </p:cNvSpPr>
              <p:nvPr/>
            </p:nvSpPr>
            <p:spPr bwMode="auto">
              <a:xfrm>
                <a:off x="5698034" y="4614764"/>
                <a:ext cx="290644" cy="841375"/>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61" name="Group 129"/>
              <p:cNvGrpSpPr>
                <a:grpSpLocks/>
              </p:cNvGrpSpPr>
              <p:nvPr/>
            </p:nvGrpSpPr>
            <p:grpSpPr bwMode="auto">
              <a:xfrm>
                <a:off x="5988678" y="4603652"/>
                <a:ext cx="808302" cy="846137"/>
                <a:chOff x="3365" y="3256"/>
                <a:chExt cx="470" cy="713"/>
              </a:xfrm>
            </p:grpSpPr>
            <p:grpSp>
              <p:nvGrpSpPr>
                <p:cNvPr id="248962" name="Group 130"/>
                <p:cNvGrpSpPr>
                  <a:grpSpLocks/>
                </p:cNvGrpSpPr>
                <p:nvPr/>
              </p:nvGrpSpPr>
              <p:grpSpPr bwMode="auto">
                <a:xfrm>
                  <a:off x="3365" y="3256"/>
                  <a:ext cx="233" cy="713"/>
                  <a:chOff x="3365" y="3256"/>
                  <a:chExt cx="233" cy="713"/>
                </a:xfrm>
              </p:grpSpPr>
              <p:sp>
                <p:nvSpPr>
                  <p:cNvPr id="248963" name="Freeform 131"/>
                  <p:cNvSpPr>
                    <a:spLocks/>
                  </p:cNvSpPr>
                  <p:nvPr/>
                </p:nvSpPr>
                <p:spPr bwMode="auto">
                  <a:xfrm>
                    <a:off x="3365" y="3606"/>
                    <a:ext cx="66" cy="363"/>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4" name="Freeform 132"/>
                  <p:cNvSpPr>
                    <a:spLocks/>
                  </p:cNvSpPr>
                  <p:nvPr/>
                </p:nvSpPr>
                <p:spPr bwMode="auto">
                  <a:xfrm>
                    <a:off x="3432"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65" name="Group 133"/>
                <p:cNvGrpSpPr>
                  <a:grpSpLocks/>
                </p:cNvGrpSpPr>
                <p:nvPr/>
              </p:nvGrpSpPr>
              <p:grpSpPr bwMode="auto">
                <a:xfrm>
                  <a:off x="3600" y="3256"/>
                  <a:ext cx="235" cy="713"/>
                  <a:chOff x="3600" y="3256"/>
                  <a:chExt cx="235" cy="713"/>
                </a:xfrm>
              </p:grpSpPr>
              <p:sp>
                <p:nvSpPr>
                  <p:cNvPr id="248966" name="Freeform 134"/>
                  <p:cNvSpPr>
                    <a:spLocks/>
                  </p:cNvSpPr>
                  <p:nvPr/>
                </p:nvSpPr>
                <p:spPr bwMode="auto">
                  <a:xfrm>
                    <a:off x="3600" y="3606"/>
                    <a:ext cx="68" cy="363"/>
                  </a:xfrm>
                  <a:custGeom>
                    <a:avLst/>
                    <a:gdLst>
                      <a:gd name="T0" fmla="*/ 0 w 68"/>
                      <a:gd name="T1" fmla="*/ 0 h 363"/>
                      <a:gd name="T2" fmla="*/ 41 w 68"/>
                      <a:gd name="T3" fmla="*/ 308 h 363"/>
                      <a:gd name="T4" fmla="*/ 44 w 68"/>
                      <a:gd name="T5" fmla="*/ 324 h 363"/>
                      <a:gd name="T6" fmla="*/ 46 w 68"/>
                      <a:gd name="T7" fmla="*/ 337 h 363"/>
                      <a:gd name="T8" fmla="*/ 49 w 68"/>
                      <a:gd name="T9" fmla="*/ 347 h 363"/>
                      <a:gd name="T10" fmla="*/ 57 w 68"/>
                      <a:gd name="T11" fmla="*/ 356 h 363"/>
                      <a:gd name="T12" fmla="*/ 67 w 68"/>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8" h="363">
                        <a:moveTo>
                          <a:pt x="0" y="0"/>
                        </a:moveTo>
                        <a:lnTo>
                          <a:pt x="41" y="308"/>
                        </a:lnTo>
                        <a:lnTo>
                          <a:pt x="44" y="324"/>
                        </a:lnTo>
                        <a:lnTo>
                          <a:pt x="46" y="337"/>
                        </a:lnTo>
                        <a:lnTo>
                          <a:pt x="49" y="347"/>
                        </a:lnTo>
                        <a:lnTo>
                          <a:pt x="57" y="356"/>
                        </a:lnTo>
                        <a:lnTo>
                          <a:pt x="67"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7" name="Freeform 135"/>
                  <p:cNvSpPr>
                    <a:spLocks/>
                  </p:cNvSpPr>
                  <p:nvPr/>
                </p:nvSpPr>
                <p:spPr bwMode="auto">
                  <a:xfrm>
                    <a:off x="3669"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248968" name="Group 136"/>
              <p:cNvGrpSpPr>
                <a:grpSpLocks/>
              </p:cNvGrpSpPr>
              <p:nvPr/>
            </p:nvGrpSpPr>
            <p:grpSpPr bwMode="auto">
              <a:xfrm>
                <a:off x="6793540" y="4592539"/>
                <a:ext cx="402431" cy="847725"/>
                <a:chOff x="3833" y="3247"/>
                <a:chExt cx="234" cy="713"/>
              </a:xfrm>
            </p:grpSpPr>
            <p:sp>
              <p:nvSpPr>
                <p:cNvPr id="248969" name="Freeform 137"/>
                <p:cNvSpPr>
                  <a:spLocks/>
                </p:cNvSpPr>
                <p:nvPr/>
              </p:nvSpPr>
              <p:spPr bwMode="auto">
                <a:xfrm>
                  <a:off x="3833" y="3597"/>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0" name="Freeform 138"/>
                <p:cNvSpPr>
                  <a:spLocks/>
                </p:cNvSpPr>
                <p:nvPr/>
              </p:nvSpPr>
              <p:spPr bwMode="auto">
                <a:xfrm>
                  <a:off x="3898" y="3247"/>
                  <a:ext cx="169" cy="709"/>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71" name="Freeform 139"/>
              <p:cNvSpPr>
                <a:spLocks/>
              </p:cNvSpPr>
              <p:nvPr/>
            </p:nvSpPr>
            <p:spPr bwMode="auto">
              <a:xfrm>
                <a:off x="7197691" y="5008464"/>
                <a:ext cx="110067" cy="430213"/>
              </a:xfrm>
              <a:custGeom>
                <a:avLst/>
                <a:gdLst>
                  <a:gd name="T0" fmla="*/ 0 w 64"/>
                  <a:gd name="T1" fmla="*/ 0 h 271"/>
                  <a:gd name="T2" fmla="*/ 40 w 64"/>
                  <a:gd name="T3" fmla="*/ 231 h 271"/>
                  <a:gd name="T4" fmla="*/ 42 w 64"/>
                  <a:gd name="T5" fmla="*/ 243 h 271"/>
                  <a:gd name="T6" fmla="*/ 44 w 64"/>
                  <a:gd name="T7" fmla="*/ 253 h 271"/>
                  <a:gd name="T8" fmla="*/ 55 w 64"/>
                  <a:gd name="T9" fmla="*/ 267 h 271"/>
                  <a:gd name="T10" fmla="*/ 64 w 64"/>
                  <a:gd name="T11" fmla="*/ 271 h 271"/>
                </a:gdLst>
                <a:ahLst/>
                <a:cxnLst>
                  <a:cxn ang="0">
                    <a:pos x="T0" y="T1"/>
                  </a:cxn>
                  <a:cxn ang="0">
                    <a:pos x="T2" y="T3"/>
                  </a:cxn>
                  <a:cxn ang="0">
                    <a:pos x="T4" y="T5"/>
                  </a:cxn>
                  <a:cxn ang="0">
                    <a:pos x="T6" y="T7"/>
                  </a:cxn>
                  <a:cxn ang="0">
                    <a:pos x="T8" y="T9"/>
                  </a:cxn>
                  <a:cxn ang="0">
                    <a:pos x="T10" y="T11"/>
                  </a:cxn>
                </a:cxnLst>
                <a:rect l="0" t="0" r="r" b="b"/>
                <a:pathLst>
                  <a:path w="64" h="271">
                    <a:moveTo>
                      <a:pt x="0" y="0"/>
                    </a:moveTo>
                    <a:lnTo>
                      <a:pt x="40" y="231"/>
                    </a:lnTo>
                    <a:lnTo>
                      <a:pt x="42" y="243"/>
                    </a:lnTo>
                    <a:lnTo>
                      <a:pt x="44" y="253"/>
                    </a:lnTo>
                    <a:lnTo>
                      <a:pt x="55" y="267"/>
                    </a:lnTo>
                    <a:lnTo>
                      <a:pt x="6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2" name="Freeform 140"/>
              <p:cNvSpPr>
                <a:spLocks/>
              </p:cNvSpPr>
              <p:nvPr/>
            </p:nvSpPr>
            <p:spPr bwMode="auto">
              <a:xfrm>
                <a:off x="7311198" y="4592539"/>
                <a:ext cx="304403" cy="841375"/>
              </a:xfrm>
              <a:custGeom>
                <a:avLst/>
                <a:gdLst>
                  <a:gd name="T0" fmla="*/ 0 w 177"/>
                  <a:gd name="T1" fmla="*/ 530 h 530"/>
                  <a:gd name="T2" fmla="*/ 14 w 177"/>
                  <a:gd name="T3" fmla="*/ 527 h 530"/>
                  <a:gd name="T4" fmla="*/ 24 w 177"/>
                  <a:gd name="T5" fmla="*/ 518 h 530"/>
                  <a:gd name="T6" fmla="*/ 27 w 177"/>
                  <a:gd name="T7" fmla="*/ 506 h 530"/>
                  <a:gd name="T8" fmla="*/ 31 w 177"/>
                  <a:gd name="T9" fmla="*/ 486 h 530"/>
                  <a:gd name="T10" fmla="*/ 84 w 177"/>
                  <a:gd name="T11" fmla="*/ 43 h 530"/>
                  <a:gd name="T12" fmla="*/ 89 w 177"/>
                  <a:gd name="T13" fmla="*/ 18 h 530"/>
                  <a:gd name="T14" fmla="*/ 94 w 177"/>
                  <a:gd name="T15" fmla="*/ 10 h 530"/>
                  <a:gd name="T16" fmla="*/ 104 w 177"/>
                  <a:gd name="T17" fmla="*/ 3 h 530"/>
                  <a:gd name="T18" fmla="*/ 113 w 177"/>
                  <a:gd name="T19" fmla="*/ 0 h 530"/>
                  <a:gd name="T20" fmla="*/ 125 w 177"/>
                  <a:gd name="T21" fmla="*/ 6 h 530"/>
                  <a:gd name="T22" fmla="*/ 132 w 177"/>
                  <a:gd name="T23" fmla="*/ 18 h 530"/>
                  <a:gd name="T24" fmla="*/ 177 w 177"/>
                  <a:gd name="T25" fmla="*/ 28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73" name="Group 141"/>
              <p:cNvGrpSpPr>
                <a:grpSpLocks/>
              </p:cNvGrpSpPr>
              <p:nvPr/>
            </p:nvGrpSpPr>
            <p:grpSpPr bwMode="auto">
              <a:xfrm>
                <a:off x="7625919" y="4595714"/>
                <a:ext cx="818621" cy="847725"/>
                <a:chOff x="4317" y="3250"/>
                <a:chExt cx="476" cy="713"/>
              </a:xfrm>
            </p:grpSpPr>
            <p:grpSp>
              <p:nvGrpSpPr>
                <p:cNvPr id="248974" name="Group 142"/>
                <p:cNvGrpSpPr>
                  <a:grpSpLocks/>
                </p:cNvGrpSpPr>
                <p:nvPr/>
              </p:nvGrpSpPr>
              <p:grpSpPr bwMode="auto">
                <a:xfrm>
                  <a:off x="4317" y="3250"/>
                  <a:ext cx="238" cy="713"/>
                  <a:chOff x="4317" y="3250"/>
                  <a:chExt cx="238" cy="713"/>
                </a:xfrm>
              </p:grpSpPr>
              <p:sp>
                <p:nvSpPr>
                  <p:cNvPr id="248975" name="Freeform 143"/>
                  <p:cNvSpPr>
                    <a:spLocks/>
                  </p:cNvSpPr>
                  <p:nvPr/>
                </p:nvSpPr>
                <p:spPr bwMode="auto">
                  <a:xfrm>
                    <a:off x="4317"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6" name="Freeform 144"/>
                  <p:cNvSpPr>
                    <a:spLocks/>
                  </p:cNvSpPr>
                  <p:nvPr/>
                </p:nvSpPr>
                <p:spPr bwMode="auto">
                  <a:xfrm>
                    <a:off x="4383" y="3254"/>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77" name="Group 145"/>
                <p:cNvGrpSpPr>
                  <a:grpSpLocks/>
                </p:cNvGrpSpPr>
                <p:nvPr/>
              </p:nvGrpSpPr>
              <p:grpSpPr bwMode="auto">
                <a:xfrm>
                  <a:off x="4557" y="3250"/>
                  <a:ext cx="236" cy="713"/>
                  <a:chOff x="4557" y="3250"/>
                  <a:chExt cx="236" cy="713"/>
                </a:xfrm>
              </p:grpSpPr>
              <p:sp>
                <p:nvSpPr>
                  <p:cNvPr id="248978" name="Freeform 146"/>
                  <p:cNvSpPr>
                    <a:spLocks/>
                  </p:cNvSpPr>
                  <p:nvPr/>
                </p:nvSpPr>
                <p:spPr bwMode="auto">
                  <a:xfrm>
                    <a:off x="4557" y="3250"/>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9" name="Freeform 147"/>
                  <p:cNvSpPr>
                    <a:spLocks/>
                  </p:cNvSpPr>
                  <p:nvPr/>
                </p:nvSpPr>
                <p:spPr bwMode="auto">
                  <a:xfrm>
                    <a:off x="4622"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80" name="Freeform 148"/>
              <p:cNvSpPr>
                <a:spLocks/>
              </p:cNvSpPr>
              <p:nvPr/>
            </p:nvSpPr>
            <p:spPr bwMode="auto">
              <a:xfrm>
                <a:off x="8435941" y="4589363"/>
                <a:ext cx="122105" cy="490538"/>
              </a:xfrm>
              <a:custGeom>
                <a:avLst/>
                <a:gdLst>
                  <a:gd name="T0" fmla="*/ 0 w 71"/>
                  <a:gd name="T1" fmla="*/ 309 h 309"/>
                  <a:gd name="T2" fmla="*/ 46 w 71"/>
                  <a:gd name="T3" fmla="*/ 40 h 309"/>
                  <a:gd name="T4" fmla="*/ 48 w 71"/>
                  <a:gd name="T5" fmla="*/ 28 h 309"/>
                  <a:gd name="T6" fmla="*/ 50 w 71"/>
                  <a:gd name="T7" fmla="*/ 19 h 309"/>
                  <a:gd name="T8" fmla="*/ 54 w 71"/>
                  <a:gd name="T9" fmla="*/ 11 h 309"/>
                  <a:gd name="T10" fmla="*/ 61 w 71"/>
                  <a:gd name="T11" fmla="*/ 4 h 309"/>
                  <a:gd name="T12" fmla="*/ 71 w 71"/>
                  <a:gd name="T13" fmla="*/ 0 h 309"/>
                </a:gdLst>
                <a:ahLst/>
                <a:cxnLst>
                  <a:cxn ang="0">
                    <a:pos x="T0" y="T1"/>
                  </a:cxn>
                  <a:cxn ang="0">
                    <a:pos x="T2" y="T3"/>
                  </a:cxn>
                  <a:cxn ang="0">
                    <a:pos x="T4" y="T5"/>
                  </a:cxn>
                  <a:cxn ang="0">
                    <a:pos x="T6" y="T7"/>
                  </a:cxn>
                  <a:cxn ang="0">
                    <a:pos x="T8" y="T9"/>
                  </a:cxn>
                  <a:cxn ang="0">
                    <a:pos x="T10" y="T11"/>
                  </a:cxn>
                  <a:cxn ang="0">
                    <a:pos x="T12" y="T13"/>
                  </a:cxn>
                </a:cxnLst>
                <a:rect l="0" t="0" r="r" b="b"/>
                <a:pathLst>
                  <a:path w="71" h="309">
                    <a:moveTo>
                      <a:pt x="0" y="309"/>
                    </a:moveTo>
                    <a:lnTo>
                      <a:pt x="46" y="40"/>
                    </a:lnTo>
                    <a:lnTo>
                      <a:pt x="48" y="28"/>
                    </a:lnTo>
                    <a:lnTo>
                      <a:pt x="50" y="19"/>
                    </a:lnTo>
                    <a:lnTo>
                      <a:pt x="54"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81" name="Freeform 149"/>
              <p:cNvSpPr>
                <a:spLocks/>
              </p:cNvSpPr>
              <p:nvPr/>
            </p:nvSpPr>
            <p:spPr bwMode="auto">
              <a:xfrm>
                <a:off x="8561486" y="4594127"/>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7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82" name="Group 150"/>
              <p:cNvGrpSpPr>
                <a:grpSpLocks/>
              </p:cNvGrpSpPr>
              <p:nvPr/>
            </p:nvGrpSpPr>
            <p:grpSpPr bwMode="auto">
              <a:xfrm>
                <a:off x="8853851" y="4589364"/>
                <a:ext cx="409310" cy="847725"/>
                <a:chOff x="5031" y="3244"/>
                <a:chExt cx="238" cy="713"/>
              </a:xfrm>
            </p:grpSpPr>
            <p:sp>
              <p:nvSpPr>
                <p:cNvPr id="248983" name="Freeform 151"/>
                <p:cNvSpPr>
                  <a:spLocks/>
                </p:cNvSpPr>
                <p:nvPr/>
              </p:nvSpPr>
              <p:spPr bwMode="auto">
                <a:xfrm>
                  <a:off x="5031" y="3244"/>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84" name="Freeform 152"/>
                <p:cNvSpPr>
                  <a:spLocks/>
                </p:cNvSpPr>
                <p:nvPr/>
              </p:nvSpPr>
              <p:spPr bwMode="auto">
                <a:xfrm>
                  <a:off x="5101" y="3248"/>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85" name="Rectangle 153"/>
            <p:cNvSpPr>
              <a:spLocks noChangeArrowheads="1"/>
            </p:cNvSpPr>
            <p:nvPr/>
          </p:nvSpPr>
          <p:spPr bwMode="auto">
            <a:xfrm>
              <a:off x="200472" y="1557239"/>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基带信号</a:t>
              </a:r>
            </a:p>
          </p:txBody>
        </p:sp>
        <p:sp>
          <p:nvSpPr>
            <p:cNvPr id="248986" name="Rectangle 154"/>
            <p:cNvSpPr>
              <a:spLocks noChangeArrowheads="1"/>
            </p:cNvSpPr>
            <p:nvPr/>
          </p:nvSpPr>
          <p:spPr bwMode="auto">
            <a:xfrm>
              <a:off x="819232" y="257006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itchFamily="2" charset="-122"/>
                </a:rPr>
                <a:t>调幅</a:t>
              </a:r>
            </a:p>
          </p:txBody>
        </p:sp>
        <p:sp>
          <p:nvSpPr>
            <p:cNvPr id="248987" name="Rectangle 155"/>
            <p:cNvSpPr>
              <a:spLocks noChangeArrowheads="1"/>
            </p:cNvSpPr>
            <p:nvPr/>
          </p:nvSpPr>
          <p:spPr bwMode="auto">
            <a:xfrm>
              <a:off x="819232" y="368131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itchFamily="2" charset="-122"/>
                </a:rPr>
                <a:t>调频</a:t>
              </a:r>
            </a:p>
          </p:txBody>
        </p:sp>
        <p:sp>
          <p:nvSpPr>
            <p:cNvPr id="248988" name="Rectangle 156"/>
            <p:cNvSpPr>
              <a:spLocks noChangeArrowheads="1"/>
            </p:cNvSpPr>
            <p:nvPr/>
          </p:nvSpPr>
          <p:spPr bwMode="auto">
            <a:xfrm>
              <a:off x="819232" y="4864002"/>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itchFamily="2" charset="-122"/>
                </a:rPr>
                <a:t>调相</a:t>
              </a:r>
            </a:p>
          </p:txBody>
        </p:sp>
        <p:grpSp>
          <p:nvGrpSpPr>
            <p:cNvPr id="4" name="组合 3"/>
            <p:cNvGrpSpPr/>
            <p:nvPr/>
          </p:nvGrpSpPr>
          <p:grpSpPr>
            <a:xfrm>
              <a:off x="1856018" y="2290663"/>
              <a:ext cx="7401984" cy="852489"/>
              <a:chOff x="1856018" y="2290663"/>
              <a:chExt cx="7401984" cy="852489"/>
            </a:xfrm>
          </p:grpSpPr>
          <p:sp>
            <p:nvSpPr>
              <p:cNvPr id="248846" name="Freeform 14"/>
              <p:cNvSpPr>
                <a:spLocks/>
              </p:cNvSpPr>
              <p:nvPr/>
            </p:nvSpPr>
            <p:spPr bwMode="auto">
              <a:xfrm>
                <a:off x="1856018" y="2735163"/>
                <a:ext cx="816901" cy="1588"/>
              </a:xfrm>
              <a:custGeom>
                <a:avLst/>
                <a:gdLst>
                  <a:gd name="T0" fmla="*/ 0 w 475"/>
                  <a:gd name="T1" fmla="*/ 0 h 1"/>
                  <a:gd name="T2" fmla="*/ 475 w 475"/>
                  <a:gd name="T3" fmla="*/ 1 h 1"/>
                </a:gdLst>
                <a:ahLst/>
                <a:cxnLst>
                  <a:cxn ang="0">
                    <a:pos x="T0" y="T1"/>
                  </a:cxn>
                  <a:cxn ang="0">
                    <a:pos x="T2" y="T3"/>
                  </a:cxn>
                </a:cxnLst>
                <a:rect l="0" t="0" r="r" b="b"/>
                <a:pathLst>
                  <a:path w="475" h="1">
                    <a:moveTo>
                      <a:pt x="0" y="0"/>
                    </a:moveTo>
                    <a:lnTo>
                      <a:pt x="475" y="1"/>
                    </a:lnTo>
                  </a:path>
                </a:pathLst>
              </a:custGeom>
              <a:noFill/>
              <a:ln w="38100"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7" name="Freeform 15"/>
              <p:cNvSpPr>
                <a:spLocks/>
              </p:cNvSpPr>
              <p:nvPr/>
            </p:nvSpPr>
            <p:spPr bwMode="auto">
              <a:xfrm>
                <a:off x="3493260" y="2731989"/>
                <a:ext cx="1666478" cy="4763"/>
              </a:xfrm>
              <a:custGeom>
                <a:avLst/>
                <a:gdLst>
                  <a:gd name="T0" fmla="*/ 0 w 969"/>
                  <a:gd name="T1" fmla="*/ 3 h 3"/>
                  <a:gd name="T2" fmla="*/ 969 w 969"/>
                  <a:gd name="T3" fmla="*/ 0 h 3"/>
                </a:gdLst>
                <a:ahLst/>
                <a:cxnLst>
                  <a:cxn ang="0">
                    <a:pos x="T0" y="T1"/>
                  </a:cxn>
                  <a:cxn ang="0">
                    <a:pos x="T2" y="T3"/>
                  </a:cxn>
                </a:cxnLst>
                <a:rect l="0" t="0" r="r" b="b"/>
                <a:pathLst>
                  <a:path w="969" h="3">
                    <a:moveTo>
                      <a:pt x="0" y="3"/>
                    </a:moveTo>
                    <a:lnTo>
                      <a:pt x="969" y="0"/>
                    </a:lnTo>
                  </a:path>
                </a:pathLst>
              </a:custGeom>
              <a:noFill/>
              <a:ln w="38100"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8" name="Line 16"/>
              <p:cNvSpPr>
                <a:spLocks noChangeShapeType="1"/>
              </p:cNvSpPr>
              <p:nvPr/>
            </p:nvSpPr>
            <p:spPr bwMode="auto">
              <a:xfrm>
                <a:off x="7629359" y="2735163"/>
                <a:ext cx="162864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9" name="Freeform 17"/>
              <p:cNvSpPr>
                <a:spLocks/>
              </p:cNvSpPr>
              <p:nvPr/>
            </p:nvSpPr>
            <p:spPr bwMode="auto">
              <a:xfrm>
                <a:off x="6803858" y="2297013"/>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0" name="Freeform 18"/>
              <p:cNvSpPr>
                <a:spLocks/>
              </p:cNvSpPr>
              <p:nvPr/>
            </p:nvSpPr>
            <p:spPr bwMode="auto">
              <a:xfrm>
                <a:off x="6860612" y="2301777"/>
                <a:ext cx="151342" cy="841375"/>
              </a:xfrm>
              <a:custGeom>
                <a:avLst/>
                <a:gdLst>
                  <a:gd name="T0" fmla="*/ 0 w 88"/>
                  <a:gd name="T1" fmla="*/ 0 h 530"/>
                  <a:gd name="T2" fmla="*/ 7 w 88"/>
                  <a:gd name="T3" fmla="*/ 3 h 530"/>
                  <a:gd name="T4" fmla="*/ 12 w 88"/>
                  <a:gd name="T5" fmla="*/ 12 h 530"/>
                  <a:gd name="T6" fmla="*/ 14 w 88"/>
                  <a:gd name="T7" fmla="*/ 25 h 530"/>
                  <a:gd name="T8" fmla="*/ 15 w 88"/>
                  <a:gd name="T9" fmla="*/ 44 h 530"/>
                  <a:gd name="T10" fmla="*/ 43 w 88"/>
                  <a:gd name="T11" fmla="*/ 488 h 530"/>
                  <a:gd name="T12" fmla="*/ 45 w 88"/>
                  <a:gd name="T13" fmla="*/ 512 h 530"/>
                  <a:gd name="T14" fmla="*/ 47 w 88"/>
                  <a:gd name="T15" fmla="*/ 520 h 530"/>
                  <a:gd name="T16" fmla="*/ 53 w 88"/>
                  <a:gd name="T17" fmla="*/ 527 h 530"/>
                  <a:gd name="T18" fmla="*/ 57 w 88"/>
                  <a:gd name="T19" fmla="*/ 530 h 530"/>
                  <a:gd name="T20" fmla="*/ 63 w 88"/>
                  <a:gd name="T21" fmla="*/ 524 h 530"/>
                  <a:gd name="T22" fmla="*/ 67 w 88"/>
                  <a:gd name="T23" fmla="*/ 512 h 530"/>
                  <a:gd name="T24" fmla="*/ 88 w 88"/>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1" name="Freeform 19"/>
              <p:cNvSpPr>
                <a:spLocks/>
              </p:cNvSpPr>
              <p:nvPr/>
            </p:nvSpPr>
            <p:spPr bwMode="auto">
              <a:xfrm>
                <a:off x="700851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2" name="Freeform 20"/>
              <p:cNvSpPr>
                <a:spLocks/>
              </p:cNvSpPr>
              <p:nvPr/>
            </p:nvSpPr>
            <p:spPr bwMode="auto">
              <a:xfrm>
                <a:off x="7063547" y="2301777"/>
                <a:ext cx="144463" cy="841375"/>
              </a:xfrm>
              <a:custGeom>
                <a:avLst/>
                <a:gdLst>
                  <a:gd name="T0" fmla="*/ 0 w 84"/>
                  <a:gd name="T1" fmla="*/ 0 h 530"/>
                  <a:gd name="T2" fmla="*/ 7 w 84"/>
                  <a:gd name="T3" fmla="*/ 3 h 530"/>
                  <a:gd name="T4" fmla="*/ 12 w 84"/>
                  <a:gd name="T5" fmla="*/ 12 h 530"/>
                  <a:gd name="T6" fmla="*/ 14 w 84"/>
                  <a:gd name="T7" fmla="*/ 25 h 530"/>
                  <a:gd name="T8" fmla="*/ 15 w 84"/>
                  <a:gd name="T9" fmla="*/ 44 h 530"/>
                  <a:gd name="T10" fmla="*/ 42 w 84"/>
                  <a:gd name="T11" fmla="*/ 488 h 530"/>
                  <a:gd name="T12" fmla="*/ 45 w 84"/>
                  <a:gd name="T13" fmla="*/ 512 h 530"/>
                  <a:gd name="T14" fmla="*/ 47 w 84"/>
                  <a:gd name="T15" fmla="*/ 520 h 530"/>
                  <a:gd name="T16" fmla="*/ 52 w 84"/>
                  <a:gd name="T17" fmla="*/ 527 h 530"/>
                  <a:gd name="T18" fmla="*/ 57 w 84"/>
                  <a:gd name="T19" fmla="*/ 530 h 530"/>
                  <a:gd name="T20" fmla="*/ 62 w 84"/>
                  <a:gd name="T21" fmla="*/ 524 h 530"/>
                  <a:gd name="T22" fmla="*/ 66 w 84"/>
                  <a:gd name="T23" fmla="*/ 512 h 530"/>
                  <a:gd name="T24" fmla="*/ 84 w 84"/>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53" name="Group 21"/>
              <p:cNvGrpSpPr>
                <a:grpSpLocks/>
              </p:cNvGrpSpPr>
              <p:nvPr/>
            </p:nvGrpSpPr>
            <p:grpSpPr bwMode="auto">
              <a:xfrm>
                <a:off x="7209730" y="2290663"/>
                <a:ext cx="202935" cy="847725"/>
                <a:chOff x="4075" y="1309"/>
                <a:chExt cx="118" cy="713"/>
              </a:xfrm>
            </p:grpSpPr>
            <p:sp>
              <p:nvSpPr>
                <p:cNvPr id="248854" name="Freeform 22"/>
                <p:cNvSpPr>
                  <a:spLocks/>
                </p:cNvSpPr>
                <p:nvPr/>
              </p:nvSpPr>
              <p:spPr bwMode="auto">
                <a:xfrm>
                  <a:off x="4075"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5" name="Freeform 23"/>
                <p:cNvSpPr>
                  <a:spLocks/>
                </p:cNvSpPr>
                <p:nvPr/>
              </p:nvSpPr>
              <p:spPr bwMode="auto">
                <a:xfrm>
                  <a:off x="4109"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56" name="Freeform 24"/>
              <p:cNvSpPr>
                <a:spLocks/>
              </p:cNvSpPr>
              <p:nvPr/>
            </p:nvSpPr>
            <p:spPr bwMode="auto">
              <a:xfrm>
                <a:off x="7412665" y="2290663"/>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7" name="Freeform 25"/>
              <p:cNvSpPr>
                <a:spLocks/>
              </p:cNvSpPr>
              <p:nvPr/>
            </p:nvSpPr>
            <p:spPr bwMode="auto">
              <a:xfrm>
                <a:off x="7472858" y="2295427"/>
                <a:ext cx="142742" cy="841375"/>
              </a:xfrm>
              <a:custGeom>
                <a:avLst/>
                <a:gdLst>
                  <a:gd name="T0" fmla="*/ 0 w 83"/>
                  <a:gd name="T1" fmla="*/ 0 h 530"/>
                  <a:gd name="T2" fmla="*/ 7 w 83"/>
                  <a:gd name="T3" fmla="*/ 3 h 530"/>
                  <a:gd name="T4" fmla="*/ 12 w 83"/>
                  <a:gd name="T5" fmla="*/ 12 h 530"/>
                  <a:gd name="T6" fmla="*/ 13 w 83"/>
                  <a:gd name="T7" fmla="*/ 25 h 530"/>
                  <a:gd name="T8" fmla="*/ 15 w 83"/>
                  <a:gd name="T9" fmla="*/ 44 h 530"/>
                  <a:gd name="T10" fmla="*/ 42 w 83"/>
                  <a:gd name="T11" fmla="*/ 488 h 530"/>
                  <a:gd name="T12" fmla="*/ 44 w 83"/>
                  <a:gd name="T13" fmla="*/ 512 h 530"/>
                  <a:gd name="T14" fmla="*/ 46 w 83"/>
                  <a:gd name="T15" fmla="*/ 520 h 530"/>
                  <a:gd name="T16" fmla="*/ 52 w 83"/>
                  <a:gd name="T17" fmla="*/ 527 h 530"/>
                  <a:gd name="T18" fmla="*/ 56 w 83"/>
                  <a:gd name="T19" fmla="*/ 530 h 530"/>
                  <a:gd name="T20" fmla="*/ 62 w 83"/>
                  <a:gd name="T21" fmla="*/ 524 h 530"/>
                  <a:gd name="T22" fmla="*/ 65 w 83"/>
                  <a:gd name="T23" fmla="*/ 512 h 530"/>
                  <a:gd name="T24" fmla="*/ 83 w 83"/>
                  <a:gd name="T25" fmla="*/ 27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8" name="Freeform 26"/>
              <p:cNvSpPr>
                <a:spLocks/>
              </p:cNvSpPr>
              <p:nvPr/>
            </p:nvSpPr>
            <p:spPr bwMode="auto">
              <a:xfrm>
                <a:off x="5986958"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9" name="Freeform 27"/>
              <p:cNvSpPr>
                <a:spLocks/>
              </p:cNvSpPr>
              <p:nvPr/>
            </p:nvSpPr>
            <p:spPr bwMode="auto">
              <a:xfrm>
                <a:off x="6043711"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6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0" name="Freeform 28"/>
              <p:cNvSpPr>
                <a:spLocks/>
              </p:cNvSpPr>
              <p:nvPr/>
            </p:nvSpPr>
            <p:spPr bwMode="auto">
              <a:xfrm>
                <a:off x="6191613"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1" name="Freeform 29"/>
              <p:cNvSpPr>
                <a:spLocks/>
              </p:cNvSpPr>
              <p:nvPr/>
            </p:nvSpPr>
            <p:spPr bwMode="auto">
              <a:xfrm>
                <a:off x="6246646" y="2301777"/>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62" name="Group 30"/>
              <p:cNvGrpSpPr>
                <a:grpSpLocks/>
              </p:cNvGrpSpPr>
              <p:nvPr/>
            </p:nvGrpSpPr>
            <p:grpSpPr bwMode="auto">
              <a:xfrm>
                <a:off x="6392829" y="2290663"/>
                <a:ext cx="407590" cy="847725"/>
                <a:chOff x="3600" y="1309"/>
                <a:chExt cx="237" cy="713"/>
              </a:xfrm>
            </p:grpSpPr>
            <p:grpSp>
              <p:nvGrpSpPr>
                <p:cNvPr id="248863" name="Group 31"/>
                <p:cNvGrpSpPr>
                  <a:grpSpLocks/>
                </p:cNvGrpSpPr>
                <p:nvPr/>
              </p:nvGrpSpPr>
              <p:grpSpPr bwMode="auto">
                <a:xfrm>
                  <a:off x="3600" y="1309"/>
                  <a:ext cx="118" cy="713"/>
                  <a:chOff x="3600" y="1309"/>
                  <a:chExt cx="118" cy="713"/>
                </a:xfrm>
              </p:grpSpPr>
              <p:sp>
                <p:nvSpPr>
                  <p:cNvPr id="248864" name="Freeform 32"/>
                  <p:cNvSpPr>
                    <a:spLocks/>
                  </p:cNvSpPr>
                  <p:nvPr/>
                </p:nvSpPr>
                <p:spPr bwMode="auto">
                  <a:xfrm>
                    <a:off x="3600"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5" name="Freeform 33"/>
                  <p:cNvSpPr>
                    <a:spLocks/>
                  </p:cNvSpPr>
                  <p:nvPr/>
                </p:nvSpPr>
                <p:spPr bwMode="auto">
                  <a:xfrm>
                    <a:off x="3634"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866" name="Group 34"/>
                <p:cNvGrpSpPr>
                  <a:grpSpLocks/>
                </p:cNvGrpSpPr>
                <p:nvPr/>
              </p:nvGrpSpPr>
              <p:grpSpPr bwMode="auto">
                <a:xfrm>
                  <a:off x="3718" y="1309"/>
                  <a:ext cx="119" cy="713"/>
                  <a:chOff x="3718" y="1309"/>
                  <a:chExt cx="119" cy="713"/>
                </a:xfrm>
              </p:grpSpPr>
              <p:sp>
                <p:nvSpPr>
                  <p:cNvPr id="248867" name="Freeform 35"/>
                  <p:cNvSpPr>
                    <a:spLocks/>
                  </p:cNvSpPr>
                  <p:nvPr/>
                </p:nvSpPr>
                <p:spPr bwMode="auto">
                  <a:xfrm>
                    <a:off x="3718" y="130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8" name="Freeform 36"/>
                  <p:cNvSpPr>
                    <a:spLocks/>
                  </p:cNvSpPr>
                  <p:nvPr/>
                </p:nvSpPr>
                <p:spPr bwMode="auto">
                  <a:xfrm>
                    <a:off x="3753"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869" name="Freeform 37"/>
              <p:cNvSpPr>
                <a:spLocks/>
              </p:cNvSpPr>
              <p:nvPr/>
            </p:nvSpPr>
            <p:spPr bwMode="auto">
              <a:xfrm>
                <a:off x="5154579"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0" name="Freeform 38"/>
              <p:cNvSpPr>
                <a:spLocks/>
              </p:cNvSpPr>
              <p:nvPr/>
            </p:nvSpPr>
            <p:spPr bwMode="auto">
              <a:xfrm>
                <a:off x="5211332" y="2301777"/>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1" name="Freeform 39"/>
              <p:cNvSpPr>
                <a:spLocks/>
              </p:cNvSpPr>
              <p:nvPr/>
            </p:nvSpPr>
            <p:spPr bwMode="auto">
              <a:xfrm>
                <a:off x="535923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2" name="Freeform 40"/>
              <p:cNvSpPr>
                <a:spLocks/>
              </p:cNvSpPr>
              <p:nvPr/>
            </p:nvSpPr>
            <p:spPr bwMode="auto">
              <a:xfrm>
                <a:off x="5414267"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73" name="Group 41"/>
              <p:cNvGrpSpPr>
                <a:grpSpLocks/>
              </p:cNvGrpSpPr>
              <p:nvPr/>
            </p:nvGrpSpPr>
            <p:grpSpPr bwMode="auto">
              <a:xfrm>
                <a:off x="5562169" y="2290663"/>
                <a:ext cx="201216" cy="847725"/>
                <a:chOff x="3117" y="1309"/>
                <a:chExt cx="117" cy="713"/>
              </a:xfrm>
            </p:grpSpPr>
            <p:sp>
              <p:nvSpPr>
                <p:cNvPr id="248874" name="Freeform 42"/>
                <p:cNvSpPr>
                  <a:spLocks/>
                </p:cNvSpPr>
                <p:nvPr/>
              </p:nvSpPr>
              <p:spPr bwMode="auto">
                <a:xfrm>
                  <a:off x="3117" y="1309"/>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5" name="Freeform 43"/>
                <p:cNvSpPr>
                  <a:spLocks/>
                </p:cNvSpPr>
                <p:nvPr/>
              </p:nvSpPr>
              <p:spPr bwMode="auto">
                <a:xfrm>
                  <a:off x="3150"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76" name="Freeform 44"/>
              <p:cNvSpPr>
                <a:spLocks/>
              </p:cNvSpPr>
              <p:nvPr/>
            </p:nvSpPr>
            <p:spPr bwMode="auto">
              <a:xfrm>
                <a:off x="5763385" y="2290663"/>
                <a:ext cx="60192"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7" name="Freeform 45"/>
              <p:cNvSpPr>
                <a:spLocks/>
              </p:cNvSpPr>
              <p:nvPr/>
            </p:nvSpPr>
            <p:spPr bwMode="auto">
              <a:xfrm>
                <a:off x="5823577" y="2295427"/>
                <a:ext cx="156502" cy="841375"/>
              </a:xfrm>
              <a:custGeom>
                <a:avLst/>
                <a:gdLst>
                  <a:gd name="T0" fmla="*/ 0 w 91"/>
                  <a:gd name="T1" fmla="*/ 0 h 530"/>
                  <a:gd name="T2" fmla="*/ 7 w 91"/>
                  <a:gd name="T3" fmla="*/ 3 h 530"/>
                  <a:gd name="T4" fmla="*/ 12 w 91"/>
                  <a:gd name="T5" fmla="*/ 12 h 530"/>
                  <a:gd name="T6" fmla="*/ 13 w 91"/>
                  <a:gd name="T7" fmla="*/ 25 h 530"/>
                  <a:gd name="T8" fmla="*/ 15 w 91"/>
                  <a:gd name="T9" fmla="*/ 44 h 530"/>
                  <a:gd name="T10" fmla="*/ 42 w 91"/>
                  <a:gd name="T11" fmla="*/ 488 h 530"/>
                  <a:gd name="T12" fmla="*/ 44 w 91"/>
                  <a:gd name="T13" fmla="*/ 512 h 530"/>
                  <a:gd name="T14" fmla="*/ 46 w 91"/>
                  <a:gd name="T15" fmla="*/ 520 h 530"/>
                  <a:gd name="T16" fmla="*/ 52 w 91"/>
                  <a:gd name="T17" fmla="*/ 527 h 530"/>
                  <a:gd name="T18" fmla="*/ 56 w 91"/>
                  <a:gd name="T19" fmla="*/ 530 h 530"/>
                  <a:gd name="T20" fmla="*/ 62 w 91"/>
                  <a:gd name="T21" fmla="*/ 524 h 530"/>
                  <a:gd name="T22" fmla="*/ 65 w 91"/>
                  <a:gd name="T23" fmla="*/ 512 h 530"/>
                  <a:gd name="T24" fmla="*/ 91 w 91"/>
                  <a:gd name="T25" fmla="*/ 28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89" name="Group 157"/>
              <p:cNvGrpSpPr>
                <a:grpSpLocks/>
              </p:cNvGrpSpPr>
              <p:nvPr/>
            </p:nvGrpSpPr>
            <p:grpSpPr bwMode="auto">
              <a:xfrm>
                <a:off x="2676358" y="2298601"/>
                <a:ext cx="818621" cy="844550"/>
                <a:chOff x="1439" y="1316"/>
                <a:chExt cx="476" cy="711"/>
              </a:xfrm>
            </p:grpSpPr>
            <p:grpSp>
              <p:nvGrpSpPr>
                <p:cNvPr id="248990" name="Group 158"/>
                <p:cNvGrpSpPr>
                  <a:grpSpLocks/>
                </p:cNvGrpSpPr>
                <p:nvPr/>
              </p:nvGrpSpPr>
              <p:grpSpPr bwMode="auto">
                <a:xfrm>
                  <a:off x="1439" y="1316"/>
                  <a:ext cx="239" cy="711"/>
                  <a:chOff x="1439" y="1316"/>
                  <a:chExt cx="239" cy="711"/>
                </a:xfrm>
              </p:grpSpPr>
              <p:sp>
                <p:nvSpPr>
                  <p:cNvPr id="248991" name="Freeform 159"/>
                  <p:cNvSpPr>
                    <a:spLocks/>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2" name="Freeform 160"/>
                  <p:cNvSpPr>
                    <a:spLocks/>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3" name="Freeform 161"/>
                  <p:cNvSpPr>
                    <a:spLocks/>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4" name="Freeform 162"/>
                  <p:cNvSpPr>
                    <a:spLocks/>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95" name="Group 163"/>
                <p:cNvGrpSpPr>
                  <a:grpSpLocks/>
                </p:cNvGrpSpPr>
                <p:nvPr/>
              </p:nvGrpSpPr>
              <p:grpSpPr bwMode="auto">
                <a:xfrm>
                  <a:off x="1676" y="1316"/>
                  <a:ext cx="239" cy="711"/>
                  <a:chOff x="1676" y="1316"/>
                  <a:chExt cx="239" cy="711"/>
                </a:xfrm>
              </p:grpSpPr>
              <p:sp>
                <p:nvSpPr>
                  <p:cNvPr id="248996" name="Freeform 164"/>
                  <p:cNvSpPr>
                    <a:spLocks/>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7" name="Freeform 165"/>
                  <p:cNvSpPr>
                    <a:spLocks/>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8" name="Freeform 166"/>
                  <p:cNvSpPr>
                    <a:spLocks/>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9" name="Freeform 167"/>
                  <p:cNvSpPr>
                    <a:spLocks/>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9000" name="Line 168"/>
                <p:cNvSpPr>
                  <a:spLocks noChangeShapeType="1"/>
                </p:cNvSpPr>
                <p:nvPr/>
              </p:nvSpPr>
              <p:spPr bwMode="auto">
                <a:xfrm flipV="1">
                  <a:off x="1674" y="1661"/>
                  <a:ext cx="3" cy="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grpSp>
        </p:grpSp>
        <p:cxnSp>
          <p:nvCxnSpPr>
            <p:cNvPr id="6" name="直接连接符 5"/>
            <p:cNvCxnSpPr/>
            <p:nvPr/>
          </p:nvCxnSpPr>
          <p:spPr bwMode="auto">
            <a:xfrm>
              <a:off x="1644198" y="5043156"/>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直接连接符 174"/>
            <p:cNvCxnSpPr/>
            <p:nvPr/>
          </p:nvCxnSpPr>
          <p:spPr bwMode="auto">
            <a:xfrm>
              <a:off x="1644198" y="3880884"/>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直接连接符 175"/>
            <p:cNvCxnSpPr/>
            <p:nvPr/>
          </p:nvCxnSpPr>
          <p:spPr bwMode="auto">
            <a:xfrm>
              <a:off x="1644198" y="2728813"/>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 name="矩形 7"/>
          <p:cNvSpPr/>
          <p:nvPr/>
        </p:nvSpPr>
        <p:spPr>
          <a:xfrm>
            <a:off x="3025029" y="5661248"/>
            <a:ext cx="4659528" cy="461665"/>
          </a:xfrm>
          <a:prstGeom prst="rect">
            <a:avLst/>
          </a:prstGeom>
        </p:spPr>
        <p:txBody>
          <a:bodyPr wrap="square">
            <a:spAutoFit/>
          </a:bodyPr>
          <a:lstStyle/>
          <a:p>
            <a:pPr algn="ctr"/>
            <a:r>
              <a:rPr lang="zh-CN" altLang="zh-CN" sz="2400" b="1" dirty="0" smtClean="0">
                <a:latin typeface="+mn-lt"/>
                <a:ea typeface="黑体" pitchFamily="2" charset="-122"/>
              </a:rPr>
              <a:t>最</a:t>
            </a:r>
            <a:r>
              <a:rPr lang="zh-CN" altLang="zh-CN" sz="2400" b="1" dirty="0">
                <a:latin typeface="+mn-lt"/>
                <a:ea typeface="黑体" pitchFamily="2" charset="-122"/>
              </a:rPr>
              <a:t>基本的三种调制方式</a:t>
            </a:r>
            <a:endParaRPr lang="zh-CN" altLang="en-US" sz="2400" b="1" dirty="0">
              <a:latin typeface="+mn-lt"/>
              <a:ea typeface="黑体" pitchFamily="2" charset="-122"/>
            </a:endParaRPr>
          </a:p>
        </p:txBody>
      </p:sp>
    </p:spTree>
    <p:extLst>
      <p:ext uri="{BB962C8B-B14F-4D97-AF65-F5344CB8AC3E}">
        <p14:creationId xmlns:p14="http://schemas.microsoft.com/office/powerpoint/2010/main" val="23574036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495300" y="188641"/>
            <a:ext cx="9066212" cy="1475268"/>
          </a:xfrm>
        </p:spPr>
        <p:txBody>
          <a:bodyPr/>
          <a:lstStyle/>
          <a:p>
            <a:pPr algn="ctr"/>
            <a:r>
              <a:rPr lang="zh-CN" altLang="en-US" dirty="0"/>
              <a:t>正交振幅调制 </a:t>
            </a:r>
            <a:r>
              <a:rPr lang="en-US" altLang="zh-CN" dirty="0"/>
              <a:t>QAM</a:t>
            </a:r>
            <a:br>
              <a:rPr lang="en-US" altLang="zh-CN" dirty="0"/>
            </a:br>
            <a:r>
              <a:rPr lang="en-US" altLang="zh-CN" sz="3600" dirty="0"/>
              <a:t>(Quadrature Amplitude Modulation)</a:t>
            </a:r>
            <a:r>
              <a:rPr lang="en-US" altLang="zh-CN" dirty="0"/>
              <a:t> </a:t>
            </a:r>
          </a:p>
        </p:txBody>
      </p:sp>
      <p:grpSp>
        <p:nvGrpSpPr>
          <p:cNvPr id="3" name="组合 2"/>
          <p:cNvGrpSpPr/>
          <p:nvPr/>
        </p:nvGrpSpPr>
        <p:grpSpPr>
          <a:xfrm>
            <a:off x="560512" y="2207617"/>
            <a:ext cx="3221569" cy="2949575"/>
            <a:chOff x="584729" y="2640013"/>
            <a:chExt cx="2971800" cy="2584450"/>
          </a:xfrm>
        </p:grpSpPr>
        <p:sp>
          <p:nvSpPr>
            <p:cNvPr id="250884" name="Line 4"/>
            <p:cNvSpPr>
              <a:spLocks noChangeShapeType="1"/>
            </p:cNvSpPr>
            <p:nvPr/>
          </p:nvSpPr>
          <p:spPr bwMode="auto">
            <a:xfrm>
              <a:off x="2077508" y="2640013"/>
              <a:ext cx="0" cy="2584450"/>
            </a:xfrm>
            <a:prstGeom prst="line">
              <a:avLst/>
            </a:prstGeom>
            <a:noFill/>
            <a:ln w="28575">
              <a:solidFill>
                <a:srgbClr val="333399"/>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5" name="Oval 5"/>
            <p:cNvSpPr>
              <a:spLocks noChangeArrowheads="1"/>
            </p:cNvSpPr>
            <p:nvPr/>
          </p:nvSpPr>
          <p:spPr bwMode="auto">
            <a:xfrm>
              <a:off x="1172898" y="42306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6" name="Oval 6"/>
            <p:cNvSpPr>
              <a:spLocks noChangeArrowheads="1"/>
            </p:cNvSpPr>
            <p:nvPr/>
          </p:nvSpPr>
          <p:spPr bwMode="auto">
            <a:xfrm>
              <a:off x="1172898" y="31511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7" name="Oval 7"/>
            <p:cNvSpPr>
              <a:spLocks noChangeArrowheads="1"/>
            </p:cNvSpPr>
            <p:nvPr/>
          </p:nvSpPr>
          <p:spPr bwMode="auto">
            <a:xfrm>
              <a:off x="2344076"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8" name="Oval 8"/>
            <p:cNvSpPr>
              <a:spLocks noChangeArrowheads="1"/>
            </p:cNvSpPr>
            <p:nvPr/>
          </p:nvSpPr>
          <p:spPr bwMode="auto">
            <a:xfrm>
              <a:off x="1749029"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9" name="Oval 9"/>
            <p:cNvSpPr>
              <a:spLocks noChangeArrowheads="1"/>
            </p:cNvSpPr>
            <p:nvPr/>
          </p:nvSpPr>
          <p:spPr bwMode="auto">
            <a:xfrm>
              <a:off x="1172898" y="36972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0" name="Oval 10"/>
            <p:cNvSpPr>
              <a:spLocks noChangeArrowheads="1"/>
            </p:cNvSpPr>
            <p:nvPr/>
          </p:nvSpPr>
          <p:spPr bwMode="auto">
            <a:xfrm>
              <a:off x="2345796" y="3695701"/>
              <a:ext cx="80831"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1" name="Oval 11"/>
            <p:cNvSpPr>
              <a:spLocks noChangeArrowheads="1"/>
            </p:cNvSpPr>
            <p:nvPr/>
          </p:nvSpPr>
          <p:spPr bwMode="auto">
            <a:xfrm>
              <a:off x="1750748" y="36972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2" name="Oval 12"/>
            <p:cNvSpPr>
              <a:spLocks noChangeArrowheads="1"/>
            </p:cNvSpPr>
            <p:nvPr/>
          </p:nvSpPr>
          <p:spPr bwMode="auto">
            <a:xfrm>
              <a:off x="2918487"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800" b="1">
                <a:solidFill>
                  <a:srgbClr val="C00000"/>
                </a:solidFill>
              </a:endParaRPr>
            </a:p>
          </p:txBody>
        </p:sp>
        <p:sp>
          <p:nvSpPr>
            <p:cNvPr id="250893" name="Oval 13"/>
            <p:cNvSpPr>
              <a:spLocks noChangeArrowheads="1"/>
            </p:cNvSpPr>
            <p:nvPr/>
          </p:nvSpPr>
          <p:spPr bwMode="auto">
            <a:xfrm>
              <a:off x="2345796" y="4229101"/>
              <a:ext cx="80831"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4" name="Oval 14"/>
            <p:cNvSpPr>
              <a:spLocks noChangeArrowheads="1"/>
            </p:cNvSpPr>
            <p:nvPr/>
          </p:nvSpPr>
          <p:spPr bwMode="auto">
            <a:xfrm>
              <a:off x="1750748" y="42306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5" name="Oval 15"/>
            <p:cNvSpPr>
              <a:spLocks noChangeArrowheads="1"/>
            </p:cNvSpPr>
            <p:nvPr/>
          </p:nvSpPr>
          <p:spPr bwMode="auto">
            <a:xfrm>
              <a:off x="2918487" y="3695701"/>
              <a:ext cx="80830"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6" name="Oval 16"/>
            <p:cNvSpPr>
              <a:spLocks noChangeArrowheads="1"/>
            </p:cNvSpPr>
            <p:nvPr/>
          </p:nvSpPr>
          <p:spPr bwMode="auto">
            <a:xfrm>
              <a:off x="2344076"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7" name="Oval 17"/>
            <p:cNvSpPr>
              <a:spLocks noChangeArrowheads="1"/>
            </p:cNvSpPr>
            <p:nvPr/>
          </p:nvSpPr>
          <p:spPr bwMode="auto">
            <a:xfrm>
              <a:off x="1172898" y="4786313"/>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8" name="Oval 18"/>
            <p:cNvSpPr>
              <a:spLocks noChangeArrowheads="1"/>
            </p:cNvSpPr>
            <p:nvPr/>
          </p:nvSpPr>
          <p:spPr bwMode="auto">
            <a:xfrm>
              <a:off x="2918487" y="42306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9" name="Oval 19"/>
            <p:cNvSpPr>
              <a:spLocks noChangeArrowheads="1"/>
            </p:cNvSpPr>
            <p:nvPr/>
          </p:nvSpPr>
          <p:spPr bwMode="auto">
            <a:xfrm>
              <a:off x="1749029"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0" name="Oval 20"/>
            <p:cNvSpPr>
              <a:spLocks noChangeArrowheads="1"/>
            </p:cNvSpPr>
            <p:nvPr/>
          </p:nvSpPr>
          <p:spPr bwMode="auto">
            <a:xfrm>
              <a:off x="2918487"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1" name="Line 21"/>
            <p:cNvSpPr>
              <a:spLocks noChangeShapeType="1"/>
            </p:cNvSpPr>
            <p:nvPr/>
          </p:nvSpPr>
          <p:spPr bwMode="auto">
            <a:xfrm>
              <a:off x="584729" y="4011613"/>
              <a:ext cx="26416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2" name="Line 22"/>
            <p:cNvSpPr>
              <a:spLocks noChangeShapeType="1"/>
            </p:cNvSpPr>
            <p:nvPr/>
          </p:nvSpPr>
          <p:spPr bwMode="auto">
            <a:xfrm>
              <a:off x="584729" y="4011613"/>
              <a:ext cx="297180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3" name="Line 23"/>
            <p:cNvSpPr>
              <a:spLocks noChangeShapeType="1"/>
            </p:cNvSpPr>
            <p:nvPr/>
          </p:nvSpPr>
          <p:spPr bwMode="auto">
            <a:xfrm flipV="1">
              <a:off x="2077508" y="3197225"/>
              <a:ext cx="297525" cy="808038"/>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4" name="Freeform 24"/>
            <p:cNvSpPr>
              <a:spLocks/>
            </p:cNvSpPr>
            <p:nvPr/>
          </p:nvSpPr>
          <p:spPr bwMode="auto">
            <a:xfrm>
              <a:off x="2170378" y="3751263"/>
              <a:ext cx="189177" cy="260350"/>
            </a:xfrm>
            <a:custGeom>
              <a:avLst/>
              <a:gdLst>
                <a:gd name="T0" fmla="*/ 0 w 110"/>
                <a:gd name="T1" fmla="*/ 0 h 164"/>
                <a:gd name="T2" fmla="*/ 44 w 110"/>
                <a:gd name="T3" fmla="*/ 24 h 164"/>
                <a:gd name="T4" fmla="*/ 86 w 110"/>
                <a:gd name="T5" fmla="*/ 66 h 164"/>
                <a:gd name="T6" fmla="*/ 104 w 110"/>
                <a:gd name="T7" fmla="*/ 112 h 164"/>
                <a:gd name="T8" fmla="*/ 110 w 110"/>
                <a:gd name="T9" fmla="*/ 164 h 164"/>
              </a:gdLst>
              <a:ahLst/>
              <a:cxnLst>
                <a:cxn ang="0">
                  <a:pos x="T0" y="T1"/>
                </a:cxn>
                <a:cxn ang="0">
                  <a:pos x="T2" y="T3"/>
                </a:cxn>
                <a:cxn ang="0">
                  <a:pos x="T4" y="T5"/>
                </a:cxn>
                <a:cxn ang="0">
                  <a:pos x="T6" y="T7"/>
                </a:cxn>
                <a:cxn ang="0">
                  <a:pos x="T8" y="T9"/>
                </a:cxn>
              </a:cxnLst>
              <a:rect l="0" t="0" r="r" b="b"/>
              <a:pathLst>
                <a:path w="110" h="164">
                  <a:moveTo>
                    <a:pt x="0" y="0"/>
                  </a:moveTo>
                  <a:cubicBezTo>
                    <a:pt x="7" y="4"/>
                    <a:pt x="30" y="13"/>
                    <a:pt x="44" y="24"/>
                  </a:cubicBezTo>
                  <a:cubicBezTo>
                    <a:pt x="58" y="35"/>
                    <a:pt x="76" y="51"/>
                    <a:pt x="86" y="66"/>
                  </a:cubicBezTo>
                  <a:cubicBezTo>
                    <a:pt x="96" y="81"/>
                    <a:pt x="100" y="96"/>
                    <a:pt x="104" y="112"/>
                  </a:cubicBezTo>
                  <a:cubicBezTo>
                    <a:pt x="108" y="128"/>
                    <a:pt x="109" y="153"/>
                    <a:pt x="110" y="164"/>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5" name="Text Box 25"/>
            <p:cNvSpPr txBox="1">
              <a:spLocks noChangeArrowheads="1"/>
            </p:cNvSpPr>
            <p:nvPr/>
          </p:nvSpPr>
          <p:spPr bwMode="auto">
            <a:xfrm>
              <a:off x="2044833" y="3319463"/>
              <a:ext cx="264987"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rPr>
                <a:t>r</a:t>
              </a:r>
            </a:p>
          </p:txBody>
        </p:sp>
        <p:sp>
          <p:nvSpPr>
            <p:cNvPr id="250906" name="Text Box 26"/>
            <p:cNvSpPr txBox="1">
              <a:spLocks noChangeArrowheads="1"/>
            </p:cNvSpPr>
            <p:nvPr/>
          </p:nvSpPr>
          <p:spPr bwMode="auto">
            <a:xfrm>
              <a:off x="2287323" y="3646804"/>
              <a:ext cx="298998"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sym typeface="Symbol" pitchFamily="18" charset="2"/>
                </a:rPr>
                <a:t></a:t>
              </a:r>
              <a:endParaRPr kumimoji="1" lang="en-US" altLang="zh-CN" b="1" dirty="0">
                <a:solidFill>
                  <a:srgbClr val="C00000"/>
                </a:solidFill>
                <a:latin typeface="Times New Roman" pitchFamily="18" charset="0"/>
              </a:endParaRPr>
            </a:p>
          </p:txBody>
        </p:sp>
        <p:sp>
          <p:nvSpPr>
            <p:cNvPr id="250907" name="Text Box 27"/>
            <p:cNvSpPr txBox="1">
              <a:spLocks noChangeArrowheads="1"/>
            </p:cNvSpPr>
            <p:nvPr/>
          </p:nvSpPr>
          <p:spPr bwMode="auto">
            <a:xfrm>
              <a:off x="2131880" y="2826579"/>
              <a:ext cx="622543"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sym typeface="Symbol" pitchFamily="18" charset="2"/>
                </a:rPr>
                <a:t>(r, )</a:t>
              </a:r>
              <a:endParaRPr kumimoji="1" lang="en-US" altLang="zh-CN" b="1" dirty="0">
                <a:solidFill>
                  <a:srgbClr val="C00000"/>
                </a:solidFill>
                <a:latin typeface="Times New Roman" pitchFamily="18" charset="0"/>
              </a:endParaRPr>
            </a:p>
          </p:txBody>
        </p:sp>
      </p:grpSp>
      <p:sp>
        <p:nvSpPr>
          <p:cNvPr id="250910" name="Text Box 30"/>
          <p:cNvSpPr txBox="1">
            <a:spLocks noChangeArrowheads="1"/>
          </p:cNvSpPr>
          <p:nvPr/>
        </p:nvSpPr>
        <p:spPr bwMode="auto">
          <a:xfrm>
            <a:off x="488505" y="5445224"/>
            <a:ext cx="9145016" cy="830997"/>
          </a:xfrm>
          <a:prstGeom prst="rect">
            <a:avLst/>
          </a:prstGeom>
          <a:solidFill>
            <a:srgbClr val="66FFFF"/>
          </a:solidFill>
          <a:ln>
            <a:solidFill>
              <a:srgbClr val="000066"/>
            </a:solidFill>
          </a:ln>
          <a:effectLst/>
        </p:spPr>
        <p:txBody>
          <a:bodyPr wrap="square">
            <a:spAutoFit/>
          </a:bodyPr>
          <a:lstStyle/>
          <a:p>
            <a:pPr algn="l"/>
            <a:r>
              <a:rPr lang="zh-CN" altLang="en-US" sz="2400" b="1" dirty="0" smtClean="0">
                <a:solidFill>
                  <a:srgbClr val="000066"/>
                </a:solidFill>
                <a:latin typeface="+mn-lt"/>
                <a:ea typeface="黑体" pitchFamily="2" charset="-122"/>
              </a:rPr>
              <a:t>不是码元越多越好。若</a:t>
            </a:r>
            <a:r>
              <a:rPr lang="zh-CN" altLang="en-US" sz="2400" b="1" dirty="0">
                <a:solidFill>
                  <a:srgbClr val="000066"/>
                </a:solidFill>
                <a:latin typeface="+mn-lt"/>
                <a:ea typeface="黑体" pitchFamily="2" charset="-122"/>
              </a:rPr>
              <a:t>每一个码元可表示的比特数越多，则在接收端</a:t>
            </a:r>
            <a:r>
              <a:rPr lang="zh-CN" altLang="en-US" sz="2400" b="1" dirty="0" smtClean="0">
                <a:solidFill>
                  <a:srgbClr val="000066"/>
                </a:solidFill>
                <a:latin typeface="+mn-lt"/>
                <a:ea typeface="黑体" pitchFamily="2" charset="-122"/>
              </a:rPr>
              <a:t>进行解调</a:t>
            </a:r>
            <a:r>
              <a:rPr lang="zh-CN" altLang="en-US" sz="2400" b="1" dirty="0">
                <a:solidFill>
                  <a:srgbClr val="000066"/>
                </a:solidFill>
                <a:latin typeface="+mn-lt"/>
                <a:ea typeface="黑体" pitchFamily="2" charset="-122"/>
              </a:rPr>
              <a:t>时要正确识别每一种状态就越</a:t>
            </a:r>
            <a:r>
              <a:rPr lang="zh-CN" altLang="en-US" sz="2400" b="1" dirty="0" smtClean="0">
                <a:solidFill>
                  <a:srgbClr val="000066"/>
                </a:solidFill>
                <a:latin typeface="+mn-lt"/>
                <a:ea typeface="黑体" pitchFamily="2" charset="-122"/>
              </a:rPr>
              <a:t>困难，出错率增加。 </a:t>
            </a:r>
            <a:endParaRPr lang="zh-CN" altLang="en-US" sz="2400" b="1" dirty="0">
              <a:solidFill>
                <a:srgbClr val="000066"/>
              </a:solidFill>
              <a:latin typeface="+mn-lt"/>
              <a:ea typeface="黑体" pitchFamily="2" charset="-122"/>
            </a:endParaRPr>
          </a:p>
        </p:txBody>
      </p:sp>
      <p:sp>
        <p:nvSpPr>
          <p:cNvPr id="250914" name="Text Box 34"/>
          <p:cNvSpPr txBox="1">
            <a:spLocks noChangeArrowheads="1"/>
          </p:cNvSpPr>
          <p:nvPr/>
        </p:nvSpPr>
        <p:spPr bwMode="auto">
          <a:xfrm>
            <a:off x="560512" y="1692097"/>
            <a:ext cx="1005403" cy="584775"/>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200" b="1" dirty="0">
                <a:solidFill>
                  <a:srgbClr val="C00000"/>
                </a:solidFill>
                <a:latin typeface="+mn-lt"/>
                <a:ea typeface="黑体" pitchFamily="2" charset="-122"/>
              </a:rPr>
              <a:t>举例</a:t>
            </a:r>
          </a:p>
        </p:txBody>
      </p:sp>
      <p:sp>
        <p:nvSpPr>
          <p:cNvPr id="2" name="矩形 1"/>
          <p:cNvSpPr/>
          <p:nvPr/>
        </p:nvSpPr>
        <p:spPr>
          <a:xfrm>
            <a:off x="4088904" y="1702549"/>
            <a:ext cx="5472608" cy="1200329"/>
          </a:xfrm>
          <a:prstGeom prst="rect">
            <a:avLst/>
          </a:prstGeom>
          <a:solidFill>
            <a:srgbClr val="FFFF66"/>
          </a:solidFill>
          <a:ln>
            <a:solidFill>
              <a:srgbClr val="333399"/>
            </a:solidFill>
          </a:ln>
        </p:spPr>
        <p:txBody>
          <a:bodyPr wrap="square">
            <a:spAutoFit/>
          </a:bodyPr>
          <a:lstStyle/>
          <a:p>
            <a:r>
              <a:rPr lang="zh-CN" altLang="zh-CN" sz="2400" b="1" dirty="0">
                <a:latin typeface="+mn-lt"/>
                <a:ea typeface="黑体" pitchFamily="2" charset="-122"/>
              </a:rPr>
              <a:t>为了达到更高的信息传输速率，必须采用技术上更为复杂的多元制的振幅相位混合调制</a:t>
            </a:r>
            <a:r>
              <a:rPr lang="zh-CN" altLang="zh-CN" sz="2400" b="1" dirty="0" smtClean="0">
                <a:latin typeface="+mn-lt"/>
                <a:ea typeface="黑体" pitchFamily="2" charset="-122"/>
              </a:rPr>
              <a:t>方法</a:t>
            </a:r>
            <a:r>
              <a:rPr lang="zh-CN" altLang="en-US" sz="2400" b="1" dirty="0" smtClean="0">
                <a:latin typeface="+mn-lt"/>
                <a:ea typeface="黑体" pitchFamily="2" charset="-122"/>
              </a:rPr>
              <a:t>。</a:t>
            </a:r>
            <a:endParaRPr lang="zh-CN" altLang="en-US" sz="2400" b="1" dirty="0">
              <a:latin typeface="+mn-lt"/>
              <a:ea typeface="黑体" pitchFamily="2" charset="-122"/>
            </a:endParaRPr>
          </a:p>
        </p:txBody>
      </p:sp>
      <p:sp>
        <p:nvSpPr>
          <p:cNvPr id="4" name="TextBox 3"/>
          <p:cNvSpPr txBox="1"/>
          <p:nvPr/>
        </p:nvSpPr>
        <p:spPr>
          <a:xfrm>
            <a:off x="4088904" y="2982431"/>
            <a:ext cx="5472608" cy="2246769"/>
          </a:xfrm>
          <a:prstGeom prst="rect">
            <a:avLst/>
          </a:prstGeom>
          <a:noFill/>
        </p:spPr>
        <p:txBody>
          <a:bodyPr wrap="square" rtlCol="0">
            <a:spAutoFit/>
          </a:bodyPr>
          <a:lstStyle/>
          <a:p>
            <a:r>
              <a:rPr lang="zh-CN" altLang="en-US" sz="2000" b="1" dirty="0" smtClean="0">
                <a:solidFill>
                  <a:srgbClr val="000099"/>
                </a:solidFill>
                <a:latin typeface="+mn-lt"/>
                <a:ea typeface="黑体" pitchFamily="2" charset="-122"/>
              </a:rPr>
              <a:t>例如：</a:t>
            </a:r>
            <a:endParaRPr lang="en-US" altLang="zh-CN" sz="2000" b="1" dirty="0" smtClean="0">
              <a:solidFill>
                <a:srgbClr val="000099"/>
              </a:solidFill>
              <a:latin typeface="+mn-lt"/>
              <a:ea typeface="黑体" pitchFamily="2" charset="-122"/>
            </a:endParaRPr>
          </a:p>
          <a:p>
            <a:pPr marL="342900" indent="-342900">
              <a:buSzPct val="85000"/>
              <a:buFont typeface="Wingdings" pitchFamily="2" charset="2"/>
              <a:buChar char="n"/>
            </a:pPr>
            <a:r>
              <a:rPr lang="zh-CN" altLang="en-US" sz="2000" b="1" dirty="0" smtClean="0">
                <a:solidFill>
                  <a:srgbClr val="000099"/>
                </a:solidFill>
                <a:latin typeface="+mn-lt"/>
                <a:ea typeface="黑体" pitchFamily="2" charset="-122"/>
              </a:rPr>
              <a:t>可</a:t>
            </a:r>
            <a:r>
              <a:rPr lang="zh-CN" altLang="en-US" sz="2000" b="1" dirty="0">
                <a:solidFill>
                  <a:srgbClr val="000099"/>
                </a:solidFill>
                <a:latin typeface="+mn-lt"/>
                <a:ea typeface="黑体" pitchFamily="2" charset="-122"/>
              </a:rPr>
              <a:t>供选择的相位有 </a:t>
            </a:r>
            <a:r>
              <a:rPr lang="en-US" altLang="zh-CN" sz="2000" b="1" dirty="0">
                <a:solidFill>
                  <a:srgbClr val="000099"/>
                </a:solidFill>
                <a:latin typeface="+mn-lt"/>
                <a:ea typeface="黑体" pitchFamily="2" charset="-122"/>
              </a:rPr>
              <a:t>12 </a:t>
            </a:r>
            <a:r>
              <a:rPr lang="zh-CN" altLang="en-US" sz="2000" b="1" dirty="0">
                <a:solidFill>
                  <a:srgbClr val="000099"/>
                </a:solidFill>
                <a:latin typeface="+mn-lt"/>
                <a:ea typeface="黑体" pitchFamily="2" charset="-122"/>
              </a:rPr>
              <a:t>种</a:t>
            </a:r>
            <a:r>
              <a:rPr lang="zh-CN" altLang="en-US" sz="2000" b="1" dirty="0" smtClean="0">
                <a:solidFill>
                  <a:srgbClr val="000099"/>
                </a:solidFill>
                <a:latin typeface="+mn-lt"/>
                <a:ea typeface="黑体" pitchFamily="2" charset="-122"/>
              </a:rPr>
              <a:t>，而</a:t>
            </a:r>
            <a:r>
              <a:rPr lang="zh-CN" altLang="en-US" sz="2000" b="1" dirty="0">
                <a:solidFill>
                  <a:srgbClr val="000099"/>
                </a:solidFill>
                <a:latin typeface="+mn-lt"/>
                <a:ea typeface="黑体" pitchFamily="2" charset="-122"/>
              </a:rPr>
              <a:t>对于每一种相位有 </a:t>
            </a:r>
            <a:r>
              <a:rPr lang="en-US" altLang="zh-CN" sz="2000" b="1" dirty="0">
                <a:solidFill>
                  <a:srgbClr val="000099"/>
                </a:solidFill>
                <a:latin typeface="+mn-lt"/>
                <a:ea typeface="黑体" pitchFamily="2" charset="-122"/>
              </a:rPr>
              <a:t>1 </a:t>
            </a:r>
            <a:r>
              <a:rPr lang="zh-CN" altLang="en-US" sz="2000" b="1" dirty="0" smtClean="0">
                <a:solidFill>
                  <a:srgbClr val="000099"/>
                </a:solidFill>
                <a:latin typeface="+mn-lt"/>
                <a:ea typeface="黑体" pitchFamily="2" charset="-122"/>
              </a:rPr>
              <a:t>或 </a:t>
            </a:r>
            <a:r>
              <a:rPr lang="en-US" altLang="zh-CN" sz="2000" b="1" dirty="0" smtClean="0">
                <a:solidFill>
                  <a:srgbClr val="000099"/>
                </a:solidFill>
                <a:latin typeface="+mn-lt"/>
                <a:ea typeface="黑体" pitchFamily="2" charset="-122"/>
              </a:rPr>
              <a:t>2 </a:t>
            </a:r>
            <a:r>
              <a:rPr lang="zh-CN" altLang="en-US" sz="2000" b="1" dirty="0">
                <a:solidFill>
                  <a:srgbClr val="000099"/>
                </a:solidFill>
                <a:latin typeface="+mn-lt"/>
                <a:ea typeface="黑体" pitchFamily="2" charset="-122"/>
              </a:rPr>
              <a:t>种振幅可供选择</a:t>
            </a:r>
            <a:r>
              <a:rPr lang="zh-CN" altLang="en-US" sz="2000" b="1" dirty="0" smtClean="0">
                <a:solidFill>
                  <a:srgbClr val="000099"/>
                </a:solidFill>
                <a:latin typeface="+mn-lt"/>
                <a:ea typeface="黑体" pitchFamily="2" charset="-122"/>
              </a:rPr>
              <a:t>。总共有 </a:t>
            </a:r>
            <a:r>
              <a:rPr lang="en-US" altLang="zh-CN" sz="2000" b="1" dirty="0" smtClean="0">
                <a:solidFill>
                  <a:srgbClr val="000099"/>
                </a:solidFill>
                <a:latin typeface="+mn-lt"/>
                <a:ea typeface="黑体" pitchFamily="2" charset="-122"/>
              </a:rPr>
              <a:t>16 </a:t>
            </a:r>
            <a:r>
              <a:rPr lang="zh-CN" altLang="en-US" sz="2000" b="1" dirty="0" smtClean="0">
                <a:solidFill>
                  <a:srgbClr val="000099"/>
                </a:solidFill>
                <a:latin typeface="+mn-lt"/>
                <a:ea typeface="黑体" pitchFamily="2" charset="-122"/>
              </a:rPr>
              <a:t>种</a:t>
            </a:r>
            <a:r>
              <a:rPr lang="zh-CN" altLang="en-US" sz="2000" b="1" dirty="0">
                <a:solidFill>
                  <a:srgbClr val="000099"/>
                </a:solidFill>
                <a:latin typeface="+mn-lt"/>
                <a:ea typeface="黑体" pitchFamily="2" charset="-122"/>
              </a:rPr>
              <a:t>组</a:t>
            </a:r>
            <a:r>
              <a:rPr lang="zh-CN" altLang="en-US" sz="2000" b="1" dirty="0" smtClean="0">
                <a:solidFill>
                  <a:srgbClr val="000099"/>
                </a:solidFill>
                <a:latin typeface="+mn-lt"/>
                <a:ea typeface="黑体" pitchFamily="2" charset="-122"/>
              </a:rPr>
              <a:t>合，即 </a:t>
            </a:r>
            <a:r>
              <a:rPr lang="en-US" altLang="zh-CN" sz="2000" b="1" dirty="0" smtClean="0">
                <a:solidFill>
                  <a:srgbClr val="000099"/>
                </a:solidFill>
                <a:latin typeface="+mn-lt"/>
                <a:ea typeface="黑体" pitchFamily="2" charset="-122"/>
              </a:rPr>
              <a:t>16 </a:t>
            </a:r>
            <a:r>
              <a:rPr lang="zh-CN" altLang="en-US" sz="2000" b="1" dirty="0" smtClean="0">
                <a:solidFill>
                  <a:srgbClr val="000099"/>
                </a:solidFill>
                <a:latin typeface="+mn-lt"/>
                <a:ea typeface="黑体" pitchFamily="2" charset="-122"/>
              </a:rPr>
              <a:t>个码元。</a:t>
            </a:r>
            <a:endParaRPr lang="en-US" altLang="zh-CN" sz="2000" b="1" dirty="0" smtClean="0">
              <a:solidFill>
                <a:srgbClr val="000099"/>
              </a:solidFill>
              <a:latin typeface="+mn-lt"/>
              <a:ea typeface="黑体" pitchFamily="2" charset="-122"/>
            </a:endParaRPr>
          </a:p>
          <a:p>
            <a:pPr marL="342900" indent="-342900">
              <a:buSzPct val="85000"/>
              <a:buFont typeface="Wingdings" pitchFamily="2" charset="2"/>
              <a:buChar char="n"/>
            </a:pPr>
            <a:r>
              <a:rPr lang="zh-CN" altLang="en-US" sz="2000" b="1" dirty="0" smtClean="0">
                <a:solidFill>
                  <a:srgbClr val="000099"/>
                </a:solidFill>
                <a:latin typeface="+mn-lt"/>
                <a:ea typeface="黑体" pitchFamily="2" charset="-122"/>
              </a:rPr>
              <a:t>由于 </a:t>
            </a:r>
            <a:r>
              <a:rPr lang="en-US" altLang="zh-CN" sz="2000" b="1" dirty="0" smtClean="0">
                <a:solidFill>
                  <a:srgbClr val="000099"/>
                </a:solidFill>
                <a:latin typeface="+mn-lt"/>
                <a:ea typeface="黑体" pitchFamily="2" charset="-122"/>
              </a:rPr>
              <a:t>4 </a:t>
            </a:r>
            <a:r>
              <a:rPr lang="en-US" altLang="zh-CN" sz="2000" b="1" dirty="0">
                <a:solidFill>
                  <a:srgbClr val="000099"/>
                </a:solidFill>
                <a:latin typeface="+mn-lt"/>
                <a:ea typeface="黑体" pitchFamily="2" charset="-122"/>
              </a:rPr>
              <a:t>bit </a:t>
            </a:r>
            <a:r>
              <a:rPr lang="zh-CN" altLang="en-US" sz="2000" b="1" dirty="0">
                <a:solidFill>
                  <a:srgbClr val="000099"/>
                </a:solidFill>
                <a:latin typeface="+mn-lt"/>
                <a:ea typeface="黑体" pitchFamily="2" charset="-122"/>
              </a:rPr>
              <a:t>编码</a:t>
            </a:r>
            <a:r>
              <a:rPr lang="zh-CN" altLang="en-US" sz="2000" b="1" dirty="0" smtClean="0">
                <a:solidFill>
                  <a:srgbClr val="000099"/>
                </a:solidFill>
                <a:latin typeface="+mn-lt"/>
                <a:ea typeface="黑体" pitchFamily="2" charset="-122"/>
              </a:rPr>
              <a:t>共有 </a:t>
            </a:r>
            <a:r>
              <a:rPr lang="en-US" altLang="zh-CN" sz="2000" b="1" dirty="0" smtClean="0">
                <a:solidFill>
                  <a:srgbClr val="000099"/>
                </a:solidFill>
                <a:latin typeface="+mn-lt"/>
                <a:ea typeface="黑体" pitchFamily="2" charset="-122"/>
              </a:rPr>
              <a:t>16 </a:t>
            </a:r>
            <a:r>
              <a:rPr lang="zh-CN" altLang="en-US" sz="2000" b="1" dirty="0">
                <a:solidFill>
                  <a:srgbClr val="000099"/>
                </a:solidFill>
                <a:latin typeface="+mn-lt"/>
                <a:ea typeface="黑体" pitchFamily="2" charset="-122"/>
              </a:rPr>
              <a:t>种不同</a:t>
            </a:r>
            <a:r>
              <a:rPr lang="zh-CN" altLang="en-US" sz="2000" b="1" dirty="0" smtClean="0">
                <a:solidFill>
                  <a:srgbClr val="000099"/>
                </a:solidFill>
                <a:latin typeface="+mn-lt"/>
                <a:ea typeface="黑体" pitchFamily="2" charset="-122"/>
              </a:rPr>
              <a:t>的组合</a:t>
            </a:r>
            <a:r>
              <a:rPr lang="zh-CN" altLang="en-US" sz="2000" b="1" dirty="0">
                <a:solidFill>
                  <a:srgbClr val="000099"/>
                </a:solidFill>
                <a:latin typeface="+mn-lt"/>
                <a:ea typeface="黑体" pitchFamily="2" charset="-122"/>
              </a:rPr>
              <a:t>，因此这 </a:t>
            </a:r>
            <a:r>
              <a:rPr lang="en-US" altLang="zh-CN" sz="2000" b="1" dirty="0">
                <a:solidFill>
                  <a:srgbClr val="000099"/>
                </a:solidFill>
                <a:latin typeface="+mn-lt"/>
                <a:ea typeface="黑体" pitchFamily="2" charset="-122"/>
              </a:rPr>
              <a:t>16 </a:t>
            </a:r>
            <a:r>
              <a:rPr lang="zh-CN" altLang="en-US" sz="2000" b="1" dirty="0">
                <a:solidFill>
                  <a:srgbClr val="000099"/>
                </a:solidFill>
                <a:latin typeface="+mn-lt"/>
                <a:ea typeface="黑体" pitchFamily="2" charset="-122"/>
              </a:rPr>
              <a:t>个点中的</a:t>
            </a:r>
            <a:r>
              <a:rPr lang="zh-CN" altLang="en-US" sz="2000" b="1" dirty="0" smtClean="0">
                <a:solidFill>
                  <a:srgbClr val="000099"/>
                </a:solidFill>
                <a:latin typeface="+mn-lt"/>
                <a:ea typeface="黑体" pitchFamily="2" charset="-122"/>
              </a:rPr>
              <a:t>每个点</a:t>
            </a:r>
            <a:r>
              <a:rPr lang="zh-CN" altLang="en-US" sz="2000" b="1" dirty="0">
                <a:solidFill>
                  <a:srgbClr val="000099"/>
                </a:solidFill>
                <a:latin typeface="+mn-lt"/>
                <a:ea typeface="黑体" pitchFamily="2" charset="-122"/>
              </a:rPr>
              <a:t>可对应于一种 </a:t>
            </a:r>
            <a:r>
              <a:rPr lang="en-US" altLang="zh-CN" sz="2000" b="1" dirty="0" smtClean="0">
                <a:solidFill>
                  <a:srgbClr val="000099"/>
                </a:solidFill>
                <a:latin typeface="+mn-lt"/>
                <a:ea typeface="黑体" pitchFamily="2" charset="-122"/>
              </a:rPr>
              <a:t>4 </a:t>
            </a:r>
            <a:r>
              <a:rPr lang="en-US" altLang="zh-CN" sz="2000" b="1" dirty="0">
                <a:solidFill>
                  <a:srgbClr val="000099"/>
                </a:solidFill>
                <a:latin typeface="+mn-lt"/>
                <a:ea typeface="黑体" pitchFamily="2" charset="-122"/>
              </a:rPr>
              <a:t>bit </a:t>
            </a:r>
            <a:r>
              <a:rPr lang="zh-CN" altLang="en-US" sz="2000" b="1" dirty="0">
                <a:solidFill>
                  <a:srgbClr val="000099"/>
                </a:solidFill>
                <a:latin typeface="+mn-lt"/>
                <a:ea typeface="黑体" pitchFamily="2" charset="-122"/>
              </a:rPr>
              <a:t>的编码</a:t>
            </a:r>
            <a:r>
              <a:rPr lang="zh-CN" altLang="en-US" sz="2000" b="1" dirty="0" smtClean="0">
                <a:solidFill>
                  <a:srgbClr val="000099"/>
                </a:solidFill>
                <a:latin typeface="+mn-lt"/>
                <a:ea typeface="黑体" pitchFamily="2" charset="-122"/>
              </a:rPr>
              <a:t>。数据传输率可提高 </a:t>
            </a:r>
            <a:r>
              <a:rPr lang="en-US" altLang="zh-CN" sz="2000" b="1" dirty="0" smtClean="0">
                <a:solidFill>
                  <a:srgbClr val="000099"/>
                </a:solidFill>
                <a:latin typeface="+mn-lt"/>
                <a:ea typeface="黑体" pitchFamily="2" charset="-122"/>
              </a:rPr>
              <a:t>4 </a:t>
            </a:r>
            <a:r>
              <a:rPr lang="zh-CN" altLang="en-US" sz="2000" b="1" dirty="0" smtClean="0">
                <a:solidFill>
                  <a:srgbClr val="000099"/>
                </a:solidFill>
                <a:latin typeface="+mn-lt"/>
                <a:ea typeface="黑体" pitchFamily="2" charset="-122"/>
              </a:rPr>
              <a:t>倍。 </a:t>
            </a:r>
            <a:endParaRPr lang="zh-CN" altLang="en-US" sz="2000" b="1" dirty="0">
              <a:solidFill>
                <a:srgbClr val="000099"/>
              </a:solidFill>
              <a:latin typeface="+mn-lt"/>
              <a:ea typeface="黑体" pitchFamily="2" charset="-122"/>
            </a:endParaRPr>
          </a:p>
        </p:txBody>
      </p:sp>
    </p:spTree>
    <p:extLst>
      <p:ext uri="{BB962C8B-B14F-4D97-AF65-F5344CB8AC3E}">
        <p14:creationId xmlns:p14="http://schemas.microsoft.com/office/powerpoint/2010/main" val="35372292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dirty="0"/>
              <a:t>2.2.3  </a:t>
            </a:r>
            <a:r>
              <a:rPr lang="zh-CN" altLang="en-US" dirty="0"/>
              <a:t>信道的极限容量 </a:t>
            </a:r>
          </a:p>
        </p:txBody>
      </p:sp>
      <p:sp>
        <p:nvSpPr>
          <p:cNvPr id="31747" name="Rectangle 3"/>
          <p:cNvSpPr>
            <a:spLocks noGrp="1" noChangeArrowheads="1"/>
          </p:cNvSpPr>
          <p:nvPr>
            <p:ph idx="1"/>
          </p:nvPr>
        </p:nvSpPr>
        <p:spPr/>
        <p:txBody>
          <a:bodyPr/>
          <a:lstStyle/>
          <a:p>
            <a:r>
              <a:rPr lang="zh-CN" altLang="en-US" dirty="0"/>
              <a:t>任何实际的信道都不是理想的，在传输信号时会产生各种失真以及带来多种干扰。</a:t>
            </a:r>
            <a:r>
              <a:rPr lang="zh-CN" altLang="en-US" sz="3600" dirty="0"/>
              <a:t> </a:t>
            </a:r>
          </a:p>
          <a:p>
            <a:r>
              <a:rPr lang="zh-CN" altLang="en-US" dirty="0"/>
              <a:t>码元传输的速率越高，或信号传输的距离越远</a:t>
            </a:r>
            <a:r>
              <a:rPr lang="zh-CN" altLang="en-US" dirty="0" smtClean="0"/>
              <a:t>，</a:t>
            </a:r>
            <a:r>
              <a:rPr lang="zh-CN" altLang="zh-CN" dirty="0"/>
              <a:t>或传输媒体质量越</a:t>
            </a:r>
            <a:r>
              <a:rPr lang="zh-CN" altLang="zh-CN" dirty="0" smtClean="0"/>
              <a:t>差</a:t>
            </a:r>
            <a:r>
              <a:rPr lang="zh-CN" altLang="en-US" dirty="0" smtClean="0"/>
              <a:t>，在</a:t>
            </a:r>
            <a:r>
              <a:rPr lang="zh-CN" altLang="en-US" dirty="0"/>
              <a:t>信道的输出端的波形的失真就越严重。 </a:t>
            </a:r>
          </a:p>
        </p:txBody>
      </p:sp>
    </p:spTree>
    <p:extLst>
      <p:ext uri="{BB962C8B-B14F-4D97-AF65-F5344CB8AC3E}">
        <p14:creationId xmlns:p14="http://schemas.microsoft.com/office/powerpoint/2010/main" val="3769562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数字信号通过实际的信道 </a:t>
            </a:r>
          </a:p>
        </p:txBody>
      </p:sp>
      <p:grpSp>
        <p:nvGrpSpPr>
          <p:cNvPr id="4" name="组合 3"/>
          <p:cNvGrpSpPr/>
          <p:nvPr/>
        </p:nvGrpSpPr>
        <p:grpSpPr>
          <a:xfrm>
            <a:off x="626814" y="1268760"/>
            <a:ext cx="8502650" cy="2011970"/>
            <a:chOff x="626814" y="1426828"/>
            <a:chExt cx="8502650" cy="2011970"/>
          </a:xfrm>
        </p:grpSpPr>
        <p:sp>
          <p:nvSpPr>
            <p:cNvPr id="32772" name="AutoShape 4"/>
            <p:cNvSpPr>
              <a:spLocks noChangeArrowheads="1"/>
            </p:cNvSpPr>
            <p:nvPr/>
          </p:nvSpPr>
          <p:spPr bwMode="auto">
            <a:xfrm rot="-5400000">
              <a:off x="4592787" y="806591"/>
              <a:ext cx="395287" cy="4399227"/>
            </a:xfrm>
            <a:prstGeom prst="can">
              <a:avLst>
                <a:gd name="adj" fmla="val 66775"/>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32773" name="Freeform 5"/>
            <p:cNvSpPr>
              <a:spLocks/>
            </p:cNvSpPr>
            <p:nvPr/>
          </p:nvSpPr>
          <p:spPr bwMode="auto">
            <a:xfrm>
              <a:off x="693887" y="2214835"/>
              <a:ext cx="166819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4" name="Line 6"/>
            <p:cNvSpPr>
              <a:spLocks noChangeShapeType="1"/>
            </p:cNvSpPr>
            <p:nvPr/>
          </p:nvSpPr>
          <p:spPr bwMode="auto">
            <a:xfrm>
              <a:off x="693887" y="3005410"/>
              <a:ext cx="2123942"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5" name="Freeform 7"/>
            <p:cNvSpPr>
              <a:spLocks/>
            </p:cNvSpPr>
            <p:nvPr/>
          </p:nvSpPr>
          <p:spPr bwMode="auto">
            <a:xfrm>
              <a:off x="7292727" y="2214835"/>
              <a:ext cx="166991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6" name="Line 8"/>
            <p:cNvSpPr>
              <a:spLocks noChangeShapeType="1"/>
            </p:cNvSpPr>
            <p:nvPr/>
          </p:nvSpPr>
          <p:spPr bwMode="auto">
            <a:xfrm>
              <a:off x="6990044" y="3005410"/>
              <a:ext cx="2123943"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7" name="Freeform 9"/>
            <p:cNvSpPr>
              <a:spLocks/>
            </p:cNvSpPr>
            <p:nvPr/>
          </p:nvSpPr>
          <p:spPr bwMode="auto">
            <a:xfrm>
              <a:off x="7308206" y="2251348"/>
              <a:ext cx="1620044" cy="633413"/>
            </a:xfrm>
            <a:custGeom>
              <a:avLst/>
              <a:gdLst>
                <a:gd name="T0" fmla="*/ 0 w 1026"/>
                <a:gd name="T1" fmla="*/ 447 h 461"/>
                <a:gd name="T2" fmla="*/ 57 w 1026"/>
                <a:gd name="T3" fmla="*/ 459 h 461"/>
                <a:gd name="T4" fmla="*/ 78 w 1026"/>
                <a:gd name="T5" fmla="*/ 456 h 461"/>
                <a:gd name="T6" fmla="*/ 105 w 1026"/>
                <a:gd name="T7" fmla="*/ 444 h 461"/>
                <a:gd name="T8" fmla="*/ 153 w 1026"/>
                <a:gd name="T9" fmla="*/ 444 h 461"/>
                <a:gd name="T10" fmla="*/ 177 w 1026"/>
                <a:gd name="T11" fmla="*/ 354 h 461"/>
                <a:gd name="T12" fmla="*/ 180 w 1026"/>
                <a:gd name="T13" fmla="*/ 258 h 461"/>
                <a:gd name="T14" fmla="*/ 183 w 1026"/>
                <a:gd name="T15" fmla="*/ 246 h 461"/>
                <a:gd name="T16" fmla="*/ 189 w 1026"/>
                <a:gd name="T17" fmla="*/ 207 h 461"/>
                <a:gd name="T18" fmla="*/ 198 w 1026"/>
                <a:gd name="T19" fmla="*/ 180 h 461"/>
                <a:gd name="T20" fmla="*/ 213 w 1026"/>
                <a:gd name="T21" fmla="*/ 96 h 461"/>
                <a:gd name="T22" fmla="*/ 228 w 1026"/>
                <a:gd name="T23" fmla="*/ 18 h 461"/>
                <a:gd name="T24" fmla="*/ 252 w 1026"/>
                <a:gd name="T25" fmla="*/ 3 h 461"/>
                <a:gd name="T26" fmla="*/ 261 w 1026"/>
                <a:gd name="T27" fmla="*/ 0 h 461"/>
                <a:gd name="T28" fmla="*/ 321 w 1026"/>
                <a:gd name="T29" fmla="*/ 27 h 461"/>
                <a:gd name="T30" fmla="*/ 363 w 1026"/>
                <a:gd name="T31" fmla="*/ 27 h 461"/>
                <a:gd name="T32" fmla="*/ 387 w 1026"/>
                <a:gd name="T33" fmla="*/ 81 h 461"/>
                <a:gd name="T34" fmla="*/ 399 w 1026"/>
                <a:gd name="T35" fmla="*/ 222 h 461"/>
                <a:gd name="T36" fmla="*/ 417 w 1026"/>
                <a:gd name="T37" fmla="*/ 366 h 461"/>
                <a:gd name="T38" fmla="*/ 450 w 1026"/>
                <a:gd name="T39" fmla="*/ 417 h 461"/>
                <a:gd name="T40" fmla="*/ 504 w 1026"/>
                <a:gd name="T41" fmla="*/ 444 h 461"/>
                <a:gd name="T42" fmla="*/ 540 w 1026"/>
                <a:gd name="T43" fmla="*/ 450 h 461"/>
                <a:gd name="T44" fmla="*/ 558 w 1026"/>
                <a:gd name="T45" fmla="*/ 444 h 461"/>
                <a:gd name="T46" fmla="*/ 615 w 1026"/>
                <a:gd name="T47" fmla="*/ 459 h 461"/>
                <a:gd name="T48" fmla="*/ 639 w 1026"/>
                <a:gd name="T49" fmla="*/ 450 h 461"/>
                <a:gd name="T50" fmla="*/ 642 w 1026"/>
                <a:gd name="T51" fmla="*/ 432 h 461"/>
                <a:gd name="T52" fmla="*/ 654 w 1026"/>
                <a:gd name="T53" fmla="*/ 405 h 461"/>
                <a:gd name="T54" fmla="*/ 672 w 1026"/>
                <a:gd name="T55" fmla="*/ 315 h 461"/>
                <a:gd name="T56" fmla="*/ 690 w 1026"/>
                <a:gd name="T57" fmla="*/ 171 h 461"/>
                <a:gd name="T58" fmla="*/ 711 w 1026"/>
                <a:gd name="T59" fmla="*/ 81 h 461"/>
                <a:gd name="T60" fmla="*/ 741 w 1026"/>
                <a:gd name="T61" fmla="*/ 24 h 461"/>
                <a:gd name="T62" fmla="*/ 804 w 1026"/>
                <a:gd name="T63" fmla="*/ 45 h 461"/>
                <a:gd name="T64" fmla="*/ 831 w 1026"/>
                <a:gd name="T65" fmla="*/ 66 h 461"/>
                <a:gd name="T66" fmla="*/ 867 w 1026"/>
                <a:gd name="T67" fmla="*/ 69 h 461"/>
                <a:gd name="T68" fmla="*/ 870 w 1026"/>
                <a:gd name="T69" fmla="*/ 84 h 461"/>
                <a:gd name="T70" fmla="*/ 879 w 1026"/>
                <a:gd name="T71" fmla="*/ 135 h 461"/>
                <a:gd name="T72" fmla="*/ 901 w 1026"/>
                <a:gd name="T73" fmla="*/ 267 h 461"/>
                <a:gd name="T74" fmla="*/ 924 w 1026"/>
                <a:gd name="T75" fmla="*/ 363 h 461"/>
                <a:gd name="T76" fmla="*/ 963 w 1026"/>
                <a:gd name="T77" fmla="*/ 432 h 461"/>
                <a:gd name="T78" fmla="*/ 1026 w 1026"/>
                <a:gd name="T79" fmla="*/ 45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8" name="Text Box 10"/>
            <p:cNvSpPr txBox="1">
              <a:spLocks noChangeArrowheads="1"/>
            </p:cNvSpPr>
            <p:nvPr/>
          </p:nvSpPr>
          <p:spPr bwMode="auto">
            <a:xfrm>
              <a:off x="2420557" y="2060848"/>
              <a:ext cx="428835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itchFamily="18" charset="0"/>
                  <a:ea typeface="黑体" pitchFamily="2" charset="-122"/>
                </a:rPr>
                <a:t>实际的信道</a:t>
              </a:r>
            </a:p>
            <a:p>
              <a:r>
                <a:rPr kumimoji="1" lang="zh-CN" altLang="en-US" sz="2000" b="1">
                  <a:solidFill>
                    <a:srgbClr val="0000CC"/>
                  </a:solidFill>
                  <a:latin typeface="Times New Roman" pitchFamily="18" charset="0"/>
                  <a:ea typeface="黑体" pitchFamily="2" charset="-122"/>
                </a:rPr>
                <a:t>（带宽受限、有噪声、干扰和失真）</a:t>
              </a:r>
            </a:p>
          </p:txBody>
        </p:sp>
        <p:sp>
          <p:nvSpPr>
            <p:cNvPr id="32779" name="Text Box 11"/>
            <p:cNvSpPr txBox="1">
              <a:spLocks noChangeArrowheads="1"/>
            </p:cNvSpPr>
            <p:nvPr/>
          </p:nvSpPr>
          <p:spPr bwMode="auto">
            <a:xfrm>
              <a:off x="626814" y="3027636"/>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黑体" pitchFamily="2" charset="-122"/>
                  <a:ea typeface="黑体" pitchFamily="2" charset="-122"/>
                </a:rPr>
                <a:t>发送信号波形</a:t>
              </a:r>
            </a:p>
          </p:txBody>
        </p:sp>
        <p:sp>
          <p:nvSpPr>
            <p:cNvPr id="32780" name="Text Box 12"/>
            <p:cNvSpPr txBox="1">
              <a:spLocks noChangeArrowheads="1"/>
            </p:cNvSpPr>
            <p:nvPr/>
          </p:nvSpPr>
          <p:spPr bwMode="auto">
            <a:xfrm>
              <a:off x="7045076" y="3041923"/>
              <a:ext cx="2084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黑体" pitchFamily="2" charset="-122"/>
                  <a:ea typeface="黑体" pitchFamily="2" charset="-122"/>
                </a:rPr>
                <a:t>接收信号波形</a:t>
              </a:r>
            </a:p>
          </p:txBody>
        </p:sp>
        <p:sp>
          <p:nvSpPr>
            <p:cNvPr id="2" name="矩形 1"/>
            <p:cNvSpPr/>
            <p:nvPr/>
          </p:nvSpPr>
          <p:spPr>
            <a:xfrm>
              <a:off x="776536" y="1426828"/>
              <a:ext cx="3480440" cy="634020"/>
            </a:xfrm>
            <a:prstGeom prst="rect">
              <a:avLst/>
            </a:prstGeom>
          </p:spPr>
          <p:txBody>
            <a:bodyPr wrap="none">
              <a:spAutoFit/>
            </a:bodyPr>
            <a:lstStyle/>
            <a:p>
              <a:pPr>
                <a:lnSpc>
                  <a:spcPct val="110000"/>
                </a:lnSpc>
              </a:pPr>
              <a:r>
                <a:rPr lang="zh-CN" altLang="en-US" sz="3200" b="1" dirty="0">
                  <a:latin typeface="+mn-lt"/>
                  <a:ea typeface="黑体" pitchFamily="2" charset="-122"/>
                </a:rPr>
                <a:t>有失真，但</a:t>
              </a:r>
              <a:r>
                <a:rPr lang="zh-CN" altLang="en-US" sz="3200" b="1" dirty="0">
                  <a:solidFill>
                    <a:srgbClr val="FF0000"/>
                  </a:solidFill>
                  <a:latin typeface="+mn-lt"/>
                  <a:ea typeface="黑体" pitchFamily="2" charset="-122"/>
                </a:rPr>
                <a:t>可识别</a:t>
              </a:r>
            </a:p>
          </p:txBody>
        </p:sp>
      </p:grpSp>
      <p:grpSp>
        <p:nvGrpSpPr>
          <p:cNvPr id="5" name="组合 4"/>
          <p:cNvGrpSpPr/>
          <p:nvPr/>
        </p:nvGrpSpPr>
        <p:grpSpPr>
          <a:xfrm>
            <a:off x="560512" y="3622261"/>
            <a:ext cx="8487172" cy="2024935"/>
            <a:chOff x="560512" y="3780329"/>
            <a:chExt cx="8487172" cy="2024935"/>
          </a:xfrm>
        </p:grpSpPr>
        <p:grpSp>
          <p:nvGrpSpPr>
            <p:cNvPr id="32792" name="Group 24"/>
            <p:cNvGrpSpPr>
              <a:grpSpLocks/>
            </p:cNvGrpSpPr>
            <p:nvPr/>
          </p:nvGrpSpPr>
          <p:grpSpPr bwMode="auto">
            <a:xfrm>
              <a:off x="560512" y="4381276"/>
              <a:ext cx="8487172" cy="1423988"/>
              <a:chOff x="304" y="2886"/>
              <a:chExt cx="4935" cy="897"/>
            </a:xfrm>
          </p:grpSpPr>
          <p:sp>
            <p:nvSpPr>
              <p:cNvPr id="32781" name="AutoShape 13"/>
              <p:cNvSpPr>
                <a:spLocks noChangeArrowheads="1"/>
              </p:cNvSpPr>
              <p:nvPr/>
            </p:nvSpPr>
            <p:spPr bwMode="auto">
              <a:xfrm rot="-5400000">
                <a:off x="2600" y="2210"/>
                <a:ext cx="250" cy="2558"/>
              </a:xfrm>
              <a:prstGeom prst="can">
                <a:avLst>
                  <a:gd name="adj" fmla="val 66508"/>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32782" name="Freeform 14"/>
              <p:cNvSpPr>
                <a:spLocks/>
              </p:cNvSpPr>
              <p:nvPr/>
            </p:nvSpPr>
            <p:spPr bwMode="auto">
              <a:xfrm>
                <a:off x="343" y="2991"/>
                <a:ext cx="970"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3" name="Line 15"/>
              <p:cNvSpPr>
                <a:spLocks noChangeShapeType="1"/>
              </p:cNvSpPr>
              <p:nvPr/>
            </p:nvSpPr>
            <p:spPr bwMode="auto">
              <a:xfrm>
                <a:off x="343" y="3489"/>
                <a:ext cx="123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4" name="Freeform 16"/>
              <p:cNvSpPr>
                <a:spLocks/>
              </p:cNvSpPr>
              <p:nvPr/>
            </p:nvSpPr>
            <p:spPr bwMode="auto">
              <a:xfrm>
                <a:off x="4180" y="2991"/>
                <a:ext cx="971"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5" name="Line 17"/>
              <p:cNvSpPr>
                <a:spLocks noChangeShapeType="1"/>
              </p:cNvSpPr>
              <p:nvPr/>
            </p:nvSpPr>
            <p:spPr bwMode="auto">
              <a:xfrm>
                <a:off x="4004" y="3489"/>
                <a:ext cx="123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6" name="Freeform 18"/>
              <p:cNvSpPr>
                <a:spLocks/>
              </p:cNvSpPr>
              <p:nvPr/>
            </p:nvSpPr>
            <p:spPr bwMode="auto">
              <a:xfrm>
                <a:off x="4186" y="3270"/>
                <a:ext cx="934" cy="124"/>
              </a:xfrm>
              <a:custGeom>
                <a:avLst/>
                <a:gdLst>
                  <a:gd name="T0" fmla="*/ 0 w 1017"/>
                  <a:gd name="T1" fmla="*/ 109 h 143"/>
                  <a:gd name="T2" fmla="*/ 57 w 1017"/>
                  <a:gd name="T3" fmla="*/ 130 h 143"/>
                  <a:gd name="T4" fmla="*/ 84 w 1017"/>
                  <a:gd name="T5" fmla="*/ 130 h 143"/>
                  <a:gd name="T6" fmla="*/ 114 w 1017"/>
                  <a:gd name="T7" fmla="*/ 91 h 143"/>
                  <a:gd name="T8" fmla="*/ 162 w 1017"/>
                  <a:gd name="T9" fmla="*/ 34 h 143"/>
                  <a:gd name="T10" fmla="*/ 180 w 1017"/>
                  <a:gd name="T11" fmla="*/ 58 h 143"/>
                  <a:gd name="T12" fmla="*/ 189 w 1017"/>
                  <a:gd name="T13" fmla="*/ 109 h 143"/>
                  <a:gd name="T14" fmla="*/ 201 w 1017"/>
                  <a:gd name="T15" fmla="*/ 76 h 143"/>
                  <a:gd name="T16" fmla="*/ 219 w 1017"/>
                  <a:gd name="T17" fmla="*/ 82 h 143"/>
                  <a:gd name="T18" fmla="*/ 252 w 1017"/>
                  <a:gd name="T19" fmla="*/ 79 h 143"/>
                  <a:gd name="T20" fmla="*/ 327 w 1017"/>
                  <a:gd name="T21" fmla="*/ 100 h 143"/>
                  <a:gd name="T22" fmla="*/ 351 w 1017"/>
                  <a:gd name="T23" fmla="*/ 121 h 143"/>
                  <a:gd name="T24" fmla="*/ 408 w 1017"/>
                  <a:gd name="T25" fmla="*/ 79 h 143"/>
                  <a:gd name="T26" fmla="*/ 465 w 1017"/>
                  <a:gd name="T27" fmla="*/ 103 h 143"/>
                  <a:gd name="T28" fmla="*/ 507 w 1017"/>
                  <a:gd name="T29" fmla="*/ 121 h 143"/>
                  <a:gd name="T30" fmla="*/ 564 w 1017"/>
                  <a:gd name="T31" fmla="*/ 121 h 143"/>
                  <a:gd name="T32" fmla="*/ 615 w 1017"/>
                  <a:gd name="T33" fmla="*/ 88 h 143"/>
                  <a:gd name="T34" fmla="*/ 639 w 1017"/>
                  <a:gd name="T35" fmla="*/ 70 h 143"/>
                  <a:gd name="T36" fmla="*/ 657 w 1017"/>
                  <a:gd name="T37" fmla="*/ 109 h 143"/>
                  <a:gd name="T38" fmla="*/ 672 w 1017"/>
                  <a:gd name="T39" fmla="*/ 49 h 143"/>
                  <a:gd name="T40" fmla="*/ 699 w 1017"/>
                  <a:gd name="T41" fmla="*/ 40 h 143"/>
                  <a:gd name="T42" fmla="*/ 756 w 1017"/>
                  <a:gd name="T43" fmla="*/ 64 h 143"/>
                  <a:gd name="T44" fmla="*/ 801 w 1017"/>
                  <a:gd name="T45" fmla="*/ 67 h 143"/>
                  <a:gd name="T46" fmla="*/ 834 w 1017"/>
                  <a:gd name="T47" fmla="*/ 97 h 143"/>
                  <a:gd name="T48" fmla="*/ 873 w 1017"/>
                  <a:gd name="T49" fmla="*/ 115 h 143"/>
                  <a:gd name="T50" fmla="*/ 891 w 1017"/>
                  <a:gd name="T51" fmla="*/ 85 h 143"/>
                  <a:gd name="T52" fmla="*/ 912 w 1017"/>
                  <a:gd name="T53" fmla="*/ 103 h 143"/>
                  <a:gd name="T54" fmla="*/ 927 w 1017"/>
                  <a:gd name="T55" fmla="*/ 67 h 143"/>
                  <a:gd name="T56" fmla="*/ 972 w 1017"/>
                  <a:gd name="T57" fmla="*/ 112 h 143"/>
                  <a:gd name="T58" fmla="*/ 1017 w 1017"/>
                  <a:gd name="T59" fmla="*/ 12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7" name="Text Box 19"/>
              <p:cNvSpPr txBox="1">
                <a:spLocks noChangeArrowheads="1"/>
              </p:cNvSpPr>
              <p:nvPr/>
            </p:nvSpPr>
            <p:spPr bwMode="auto">
              <a:xfrm>
                <a:off x="304" y="3503"/>
                <a:ext cx="10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黑体" pitchFamily="2" charset="-122"/>
                    <a:ea typeface="黑体" pitchFamily="2" charset="-122"/>
                  </a:rPr>
                  <a:t>发送信号波形</a:t>
                </a:r>
              </a:p>
            </p:txBody>
          </p:sp>
          <p:sp>
            <p:nvSpPr>
              <p:cNvPr id="32790" name="Text Box 22"/>
              <p:cNvSpPr txBox="1">
                <a:spLocks noChangeArrowheads="1"/>
              </p:cNvSpPr>
              <p:nvPr/>
            </p:nvSpPr>
            <p:spPr bwMode="auto">
              <a:xfrm>
                <a:off x="1361" y="2886"/>
                <a:ext cx="249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itchFamily="18" charset="0"/>
                    <a:ea typeface="黑体" pitchFamily="2" charset="-122"/>
                  </a:rPr>
                  <a:t>实际的信道</a:t>
                </a:r>
              </a:p>
              <a:p>
                <a:r>
                  <a:rPr kumimoji="1" lang="zh-CN" altLang="en-US" sz="2000" b="1">
                    <a:solidFill>
                      <a:srgbClr val="0000CC"/>
                    </a:solidFill>
                    <a:latin typeface="Times New Roman" pitchFamily="18" charset="0"/>
                    <a:ea typeface="黑体" pitchFamily="2" charset="-122"/>
                  </a:rPr>
                  <a:t>（带宽受限、有噪声、干扰和失真）</a:t>
                </a:r>
              </a:p>
            </p:txBody>
          </p:sp>
          <p:sp>
            <p:nvSpPr>
              <p:cNvPr id="32791" name="Text Box 23"/>
              <p:cNvSpPr txBox="1">
                <a:spLocks noChangeArrowheads="1"/>
              </p:cNvSpPr>
              <p:nvPr/>
            </p:nvSpPr>
            <p:spPr bwMode="auto">
              <a:xfrm>
                <a:off x="3991" y="3533"/>
                <a:ext cx="11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黑体" pitchFamily="2" charset="-122"/>
                    <a:ea typeface="黑体" pitchFamily="2" charset="-122"/>
                  </a:rPr>
                  <a:t>接收信号波形</a:t>
                </a:r>
              </a:p>
            </p:txBody>
          </p:sp>
        </p:grpSp>
        <p:sp>
          <p:nvSpPr>
            <p:cNvPr id="3" name="矩形 2"/>
            <p:cNvSpPr/>
            <p:nvPr/>
          </p:nvSpPr>
          <p:spPr>
            <a:xfrm>
              <a:off x="704528" y="3780329"/>
              <a:ext cx="3594254" cy="584775"/>
            </a:xfrm>
            <a:prstGeom prst="rect">
              <a:avLst/>
            </a:prstGeom>
          </p:spPr>
          <p:txBody>
            <a:bodyPr wrap="none">
              <a:spAutoFit/>
            </a:bodyPr>
            <a:lstStyle/>
            <a:p>
              <a:r>
                <a:rPr lang="zh-CN" altLang="en-US" sz="3200" b="1" dirty="0">
                  <a:latin typeface="+mn-lt"/>
                  <a:ea typeface="黑体" pitchFamily="2" charset="-122"/>
                </a:rPr>
                <a:t>失真大，</a:t>
              </a:r>
              <a:r>
                <a:rPr lang="zh-CN" altLang="en-US" sz="3200" b="1" dirty="0">
                  <a:solidFill>
                    <a:srgbClr val="FF0000"/>
                  </a:solidFill>
                  <a:latin typeface="+mn-lt"/>
                  <a:ea typeface="黑体" pitchFamily="2" charset="-122"/>
                </a:rPr>
                <a:t>无法识别 </a:t>
              </a:r>
              <a:endParaRPr lang="zh-CN" altLang="en-US" sz="3200" b="1" dirty="0">
                <a:latin typeface="+mn-lt"/>
                <a:ea typeface="黑体" pitchFamily="2" charset="-122"/>
              </a:endParaRPr>
            </a:p>
          </p:txBody>
        </p:sp>
      </p:grpSp>
    </p:spTree>
    <p:extLst>
      <p:ext uri="{BB962C8B-B14F-4D97-AF65-F5344CB8AC3E}">
        <p14:creationId xmlns:p14="http://schemas.microsoft.com/office/powerpoint/2010/main" val="27585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zh-CN" dirty="0"/>
              <a:t>信道的极限容量</a:t>
            </a:r>
            <a:endParaRPr lang="zh-CN" altLang="en-US" dirty="0"/>
          </a:p>
        </p:txBody>
      </p:sp>
      <p:sp>
        <p:nvSpPr>
          <p:cNvPr id="3" name="内容占位符 2"/>
          <p:cNvSpPr>
            <a:spLocks noGrp="1"/>
          </p:cNvSpPr>
          <p:nvPr>
            <p:ph idx="1"/>
          </p:nvPr>
        </p:nvSpPr>
        <p:spPr/>
        <p:txBody>
          <a:bodyPr/>
          <a:lstStyle/>
          <a:p>
            <a:pPr marL="0" indent="0">
              <a:buNone/>
            </a:pPr>
            <a:r>
              <a:rPr lang="en-US" altLang="zh-CN" dirty="0"/>
              <a:t>	</a:t>
            </a:r>
            <a:r>
              <a:rPr lang="zh-CN" altLang="zh-CN" dirty="0" smtClean="0"/>
              <a:t>从</a:t>
            </a:r>
            <a:r>
              <a:rPr lang="zh-CN" altLang="zh-CN" dirty="0"/>
              <a:t>概念上讲，限制码元在信道上的传输速率的因素有以下两</a:t>
            </a:r>
            <a:r>
              <a:rPr lang="zh-CN" altLang="zh-CN" dirty="0" smtClean="0"/>
              <a:t>个</a:t>
            </a:r>
            <a:r>
              <a:rPr lang="zh-CN" altLang="en-US" dirty="0" smtClean="0"/>
              <a:t>：</a:t>
            </a:r>
            <a:endParaRPr lang="en-US" altLang="zh-CN" dirty="0" smtClean="0"/>
          </a:p>
          <a:p>
            <a:r>
              <a:rPr lang="zh-CN" altLang="zh-CN" dirty="0">
                <a:solidFill>
                  <a:srgbClr val="FF0000"/>
                </a:solidFill>
              </a:rPr>
              <a:t>信道能够通过的频率</a:t>
            </a:r>
            <a:r>
              <a:rPr lang="zh-CN" altLang="zh-CN" dirty="0" smtClean="0">
                <a:solidFill>
                  <a:srgbClr val="FF0000"/>
                </a:solidFill>
              </a:rPr>
              <a:t>范围</a:t>
            </a:r>
            <a:endParaRPr lang="en-US" altLang="zh-CN" dirty="0" smtClean="0">
              <a:solidFill>
                <a:srgbClr val="FF0000"/>
              </a:solidFill>
            </a:endParaRPr>
          </a:p>
          <a:p>
            <a:r>
              <a:rPr lang="zh-CN" altLang="zh-CN" dirty="0">
                <a:solidFill>
                  <a:srgbClr val="FF0000"/>
                </a:solidFill>
              </a:rPr>
              <a:t>信噪比</a:t>
            </a:r>
          </a:p>
          <a:p>
            <a:endParaRPr lang="zh-CN" altLang="en-US" dirty="0"/>
          </a:p>
        </p:txBody>
      </p:sp>
    </p:spTree>
    <p:extLst>
      <p:ext uri="{BB962C8B-B14F-4D97-AF65-F5344CB8AC3E}">
        <p14:creationId xmlns:p14="http://schemas.microsoft.com/office/powerpoint/2010/main" val="1219084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2 </a:t>
            </a:r>
            <a:r>
              <a:rPr lang="zh-CN" altLang="zh-CN" dirty="0" smtClean="0"/>
              <a:t>章</a:t>
            </a:r>
            <a:r>
              <a:rPr lang="en-US" altLang="zh-CN" dirty="0" smtClean="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en-US" altLang="zh-CN" dirty="0" smtClean="0"/>
              <a:t> </a:t>
            </a:r>
            <a:r>
              <a:rPr lang="zh-CN" altLang="zh-CN" dirty="0" smtClean="0"/>
              <a:t>物理层</a:t>
            </a:r>
            <a:r>
              <a:rPr lang="zh-CN" altLang="zh-CN" dirty="0"/>
              <a:t>的基本概念</a:t>
            </a:r>
          </a:p>
          <a:p>
            <a:r>
              <a:rPr lang="en-US" altLang="zh-CN" dirty="0" smtClean="0"/>
              <a:t>2.2  </a:t>
            </a:r>
            <a:r>
              <a:rPr lang="zh-CN" altLang="zh-CN" dirty="0" smtClean="0"/>
              <a:t>数据通信</a:t>
            </a:r>
            <a:r>
              <a:rPr lang="zh-CN" altLang="zh-CN" dirty="0"/>
              <a:t>的基础知识</a:t>
            </a:r>
          </a:p>
          <a:p>
            <a:r>
              <a:rPr lang="en-US" altLang="zh-CN" dirty="0" smtClean="0"/>
              <a:t>2.3  </a:t>
            </a:r>
            <a:r>
              <a:rPr lang="zh-CN" altLang="zh-CN" dirty="0" smtClean="0"/>
              <a:t>物理层</a:t>
            </a:r>
            <a:r>
              <a:rPr lang="zh-CN" altLang="zh-CN" dirty="0"/>
              <a:t>下面的传输媒体</a:t>
            </a:r>
          </a:p>
          <a:p>
            <a:r>
              <a:rPr lang="en-US" altLang="zh-CN" dirty="0" smtClean="0"/>
              <a:t>2.4  </a:t>
            </a:r>
            <a:r>
              <a:rPr lang="zh-CN" altLang="zh-CN" dirty="0" smtClean="0"/>
              <a:t>信道</a:t>
            </a:r>
            <a:r>
              <a:rPr lang="zh-CN" altLang="zh-CN" dirty="0"/>
              <a:t>复用技术</a:t>
            </a:r>
          </a:p>
          <a:p>
            <a:r>
              <a:rPr lang="en-US" altLang="zh-CN" dirty="0" smtClean="0"/>
              <a:t>2.5  </a:t>
            </a:r>
            <a:r>
              <a:rPr lang="zh-CN" altLang="zh-CN" dirty="0" smtClean="0"/>
              <a:t>数字传输</a:t>
            </a:r>
            <a:r>
              <a:rPr lang="zh-CN" altLang="zh-CN" dirty="0"/>
              <a:t>系统</a:t>
            </a:r>
          </a:p>
          <a:p>
            <a:r>
              <a:rPr lang="en-US" altLang="zh-CN" dirty="0" smtClean="0"/>
              <a:t>2.6  </a:t>
            </a:r>
            <a:r>
              <a:rPr lang="zh-CN" altLang="zh-CN" dirty="0" smtClean="0"/>
              <a:t>宽带</a:t>
            </a:r>
            <a:r>
              <a:rPr lang="zh-CN" altLang="zh-CN" dirty="0"/>
              <a:t>接入技术</a:t>
            </a:r>
          </a:p>
          <a:p>
            <a:endParaRPr lang="zh-CN" altLang="en-US" dirty="0"/>
          </a:p>
        </p:txBody>
      </p:sp>
    </p:spTree>
    <p:extLst>
      <p:ext uri="{BB962C8B-B14F-4D97-AF65-F5344CB8AC3E}">
        <p14:creationId xmlns:p14="http://schemas.microsoft.com/office/powerpoint/2010/main" val="3338607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p>
        </p:txBody>
      </p:sp>
      <p:sp>
        <p:nvSpPr>
          <p:cNvPr id="33795" name="Rectangle 3"/>
          <p:cNvSpPr>
            <a:spLocks noGrp="1" noChangeArrowheads="1"/>
          </p:cNvSpPr>
          <p:nvPr>
            <p:ph idx="1"/>
          </p:nvPr>
        </p:nvSpPr>
        <p:spPr/>
        <p:txBody>
          <a:bodyPr/>
          <a:lstStyle/>
          <a:p>
            <a:r>
              <a:rPr lang="zh-CN" altLang="zh-CN" dirty="0"/>
              <a:t>具体的信道所能通过的频率范围总是有限的。信号中的许多高频分量往往不能通过</a:t>
            </a:r>
            <a:r>
              <a:rPr lang="zh-CN" altLang="zh-CN" dirty="0" smtClean="0"/>
              <a:t>信道</a:t>
            </a:r>
            <a:r>
              <a:rPr lang="zh-CN" altLang="en-US" dirty="0" smtClean="0"/>
              <a:t>。</a:t>
            </a:r>
            <a:endParaRPr lang="en-US" altLang="zh-CN" dirty="0" smtClean="0"/>
          </a:p>
          <a:p>
            <a:r>
              <a:rPr lang="en-US" altLang="zh-CN" dirty="0" smtClean="0"/>
              <a:t>1924 </a:t>
            </a:r>
            <a:r>
              <a:rPr lang="zh-CN" altLang="en-US" dirty="0" smtClean="0"/>
              <a:t>年</a:t>
            </a:r>
            <a:r>
              <a:rPr lang="zh-CN" altLang="en-US" dirty="0"/>
              <a:t>，</a:t>
            </a:r>
            <a:r>
              <a:rPr lang="zh-CN" altLang="en-US" dirty="0" smtClean="0"/>
              <a:t>奈奎斯特 </a:t>
            </a:r>
            <a:r>
              <a:rPr lang="en-US" altLang="zh-CN" dirty="0" smtClean="0"/>
              <a:t>(</a:t>
            </a:r>
            <a:r>
              <a:rPr lang="en-US" altLang="zh-CN" dirty="0" err="1"/>
              <a:t>Nyquist</a:t>
            </a:r>
            <a:r>
              <a:rPr lang="en-US" altLang="zh-CN" dirty="0" smtClean="0"/>
              <a:t>) </a:t>
            </a:r>
            <a:r>
              <a:rPr lang="zh-CN" altLang="en-US" dirty="0" smtClean="0"/>
              <a:t>就</a:t>
            </a:r>
            <a:r>
              <a:rPr lang="zh-CN" altLang="en-US" dirty="0"/>
              <a:t>推导出了著名的</a:t>
            </a:r>
            <a:r>
              <a:rPr lang="zh-CN" altLang="en-US" dirty="0">
                <a:solidFill>
                  <a:srgbClr val="FF0000"/>
                </a:solidFill>
              </a:rPr>
              <a:t>奈氏准则。</a:t>
            </a:r>
            <a:r>
              <a:rPr lang="zh-CN" altLang="en-US" dirty="0"/>
              <a:t>他给出了在假定的理想条件下，为了避免</a:t>
            </a:r>
            <a:r>
              <a:rPr lang="zh-CN" altLang="en-US" dirty="0">
                <a:solidFill>
                  <a:srgbClr val="FF0000"/>
                </a:solidFill>
              </a:rPr>
              <a:t>码间串扰，</a:t>
            </a:r>
            <a:r>
              <a:rPr lang="zh-CN" altLang="en-US" dirty="0"/>
              <a:t>码元的传输速率的上限值</a:t>
            </a:r>
            <a:r>
              <a:rPr lang="zh-CN" altLang="en-US" dirty="0" smtClean="0"/>
              <a:t>。</a:t>
            </a:r>
            <a:endParaRPr lang="zh-CN" altLang="en-US" dirty="0"/>
          </a:p>
        </p:txBody>
      </p:sp>
    </p:spTree>
    <p:extLst>
      <p:ext uri="{BB962C8B-B14F-4D97-AF65-F5344CB8AC3E}">
        <p14:creationId xmlns:p14="http://schemas.microsoft.com/office/powerpoint/2010/main" val="7515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p>
        </p:txBody>
      </p:sp>
      <p:sp>
        <p:nvSpPr>
          <p:cNvPr id="2" name="矩形 1"/>
          <p:cNvSpPr/>
          <p:nvPr/>
        </p:nvSpPr>
        <p:spPr>
          <a:xfrm>
            <a:off x="848544" y="1412776"/>
            <a:ext cx="8424936" cy="1569660"/>
          </a:xfrm>
          <a:prstGeom prst="rect">
            <a:avLst/>
          </a:prstGeom>
          <a:solidFill>
            <a:srgbClr val="66FF66"/>
          </a:solidFill>
          <a:ln w="28575" cmpd="thinThick">
            <a:solidFill>
              <a:schemeClr val="tx1"/>
            </a:solidFill>
            <a:prstDash val="solid"/>
          </a:ln>
          <a:effectLst>
            <a:glow rad="63500">
              <a:schemeClr val="accent1">
                <a:satMod val="175000"/>
                <a:alpha val="40000"/>
              </a:schemeClr>
            </a:glow>
          </a:effectLst>
        </p:spPr>
        <p:txBody>
          <a:bodyPr wrap="square">
            <a:spAutoFit/>
          </a:bodyPr>
          <a:lstStyle/>
          <a:p>
            <a:r>
              <a:rPr lang="zh-CN" altLang="en-US" sz="3200" b="1" dirty="0">
                <a:latin typeface="+mn-lt"/>
                <a:ea typeface="黑体" pitchFamily="2" charset="-122"/>
              </a:rPr>
              <a:t>在任何信道中，</a:t>
            </a:r>
            <a:r>
              <a:rPr lang="zh-CN" altLang="en-US" sz="3200" b="1" dirty="0">
                <a:solidFill>
                  <a:srgbClr val="FF0000"/>
                </a:solidFill>
                <a:latin typeface="+mn-lt"/>
                <a:ea typeface="黑体" pitchFamily="2" charset="-122"/>
              </a:rPr>
              <a:t>码元传输的速率是有上限的，</a:t>
            </a:r>
            <a:r>
              <a:rPr lang="zh-CN" altLang="en-US" sz="3200" b="1" dirty="0">
                <a:latin typeface="+mn-lt"/>
                <a:ea typeface="黑体" pitchFamily="2" charset="-122"/>
              </a:rPr>
              <a:t>否则就会出现</a:t>
            </a:r>
            <a:r>
              <a:rPr lang="zh-CN" altLang="en-US" sz="3200" b="1" dirty="0">
                <a:solidFill>
                  <a:srgbClr val="FF0000"/>
                </a:solidFill>
                <a:latin typeface="+mn-lt"/>
                <a:ea typeface="黑体" pitchFamily="2" charset="-122"/>
              </a:rPr>
              <a:t>码间串扰</a:t>
            </a:r>
            <a:r>
              <a:rPr lang="zh-CN" altLang="en-US" sz="3200" b="1" dirty="0">
                <a:latin typeface="+mn-lt"/>
                <a:ea typeface="黑体" pitchFamily="2" charset="-122"/>
              </a:rPr>
              <a:t>的问题，使接收端对码元的判决（即识别）成为不可能</a:t>
            </a:r>
            <a:r>
              <a:rPr lang="zh-CN" altLang="en-US" sz="3200" b="1" dirty="0" smtClean="0">
                <a:latin typeface="+mn-lt"/>
                <a:ea typeface="黑体" pitchFamily="2" charset="-122"/>
              </a:rPr>
              <a:t>。</a:t>
            </a:r>
            <a:endParaRPr lang="zh-CN" altLang="en-US" sz="3200" b="1" dirty="0">
              <a:latin typeface="+mn-lt"/>
              <a:ea typeface="黑体" pitchFamily="2" charset="-122"/>
            </a:endParaRPr>
          </a:p>
        </p:txBody>
      </p:sp>
      <p:sp>
        <p:nvSpPr>
          <p:cNvPr id="3" name="矩形 2"/>
          <p:cNvSpPr/>
          <p:nvPr/>
        </p:nvSpPr>
        <p:spPr>
          <a:xfrm>
            <a:off x="848544" y="3371508"/>
            <a:ext cx="8424936" cy="1569660"/>
          </a:xfrm>
          <a:prstGeom prst="rect">
            <a:avLst/>
          </a:prstGeom>
          <a:solidFill>
            <a:srgbClr val="FFFF66"/>
          </a:solidFill>
          <a:ln w="28575" cmpd="thinThick">
            <a:solidFill>
              <a:schemeClr val="tx1"/>
            </a:solidFill>
            <a:prstDash val="solid"/>
          </a:ln>
          <a:effectLst>
            <a:glow rad="101600">
              <a:schemeClr val="accent1">
                <a:satMod val="175000"/>
                <a:alpha val="40000"/>
              </a:schemeClr>
            </a:glow>
          </a:effectLst>
        </p:spPr>
        <p:txBody>
          <a:bodyPr wrap="square">
            <a:spAutoFit/>
          </a:bodyPr>
          <a:lstStyle/>
          <a:p>
            <a:r>
              <a:rPr lang="zh-CN" altLang="en-US" sz="3200" b="1" dirty="0">
                <a:latin typeface="+mn-lt"/>
                <a:ea typeface="黑体" pitchFamily="2" charset="-122"/>
              </a:rPr>
              <a:t>如果信道的频带越宽，也就是能够通过的信号高频分量越多，那么就可以用更高的速率传送码元而不出现码间串扰。  </a:t>
            </a:r>
          </a:p>
        </p:txBody>
      </p:sp>
    </p:spTree>
    <p:extLst>
      <p:ext uri="{BB962C8B-B14F-4D97-AF65-F5344CB8AC3E}">
        <p14:creationId xmlns:p14="http://schemas.microsoft.com/office/powerpoint/2010/main" val="7700450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a:t>(2) </a:t>
            </a:r>
            <a:r>
              <a:rPr lang="zh-CN" altLang="en-US"/>
              <a:t>信噪比 </a:t>
            </a:r>
          </a:p>
        </p:txBody>
      </p:sp>
      <p:sp>
        <p:nvSpPr>
          <p:cNvPr id="113667" name="Rectangle 3"/>
          <p:cNvSpPr>
            <a:spLocks noGrp="1" noChangeArrowheads="1"/>
          </p:cNvSpPr>
          <p:nvPr>
            <p:ph idx="1"/>
          </p:nvPr>
        </p:nvSpPr>
        <p:spPr/>
        <p:txBody>
          <a:bodyPr/>
          <a:lstStyle/>
          <a:p>
            <a:r>
              <a:rPr lang="zh-CN" altLang="zh-CN" sz="2800" dirty="0"/>
              <a:t>噪声存在于所有的电子设备和通信信道中</a:t>
            </a:r>
            <a:r>
              <a:rPr lang="zh-CN" altLang="zh-CN" sz="2800" dirty="0" smtClean="0"/>
              <a:t>。</a:t>
            </a:r>
            <a:endParaRPr lang="en-US" altLang="zh-CN" sz="2800" dirty="0" smtClean="0"/>
          </a:p>
          <a:p>
            <a:r>
              <a:rPr lang="zh-CN" altLang="zh-CN" sz="2800" dirty="0" smtClean="0"/>
              <a:t>噪声是随机产生的，它的瞬时值有时会很大。因此噪声</a:t>
            </a:r>
            <a:r>
              <a:rPr lang="zh-CN" altLang="zh-CN" sz="2800" dirty="0"/>
              <a:t>会使接收端对码元的判决产生</a:t>
            </a:r>
            <a:r>
              <a:rPr lang="zh-CN" altLang="zh-CN" sz="2800" dirty="0" smtClean="0"/>
              <a:t>错误</a:t>
            </a:r>
            <a:r>
              <a:rPr lang="zh-CN" altLang="en-US" sz="2800" dirty="0" smtClean="0"/>
              <a:t>。</a:t>
            </a:r>
            <a:endParaRPr lang="en-US" altLang="zh-CN" sz="2800" dirty="0" smtClean="0"/>
          </a:p>
          <a:p>
            <a:r>
              <a:rPr lang="zh-CN" altLang="zh-CN" sz="2800" dirty="0" smtClean="0"/>
              <a:t>但</a:t>
            </a:r>
            <a:r>
              <a:rPr lang="zh-CN" altLang="zh-CN" sz="2800" dirty="0"/>
              <a:t>噪声的影响是相对</a:t>
            </a:r>
            <a:r>
              <a:rPr lang="zh-CN" altLang="zh-CN" sz="2800" dirty="0" smtClean="0"/>
              <a:t>的</a:t>
            </a:r>
            <a:r>
              <a:rPr lang="zh-CN" altLang="en-US" sz="2800" dirty="0" smtClean="0"/>
              <a:t>。</a:t>
            </a:r>
            <a:r>
              <a:rPr lang="zh-CN" altLang="zh-CN" sz="2800" dirty="0"/>
              <a:t>如果信号相对较强，那么噪声的影响就相对较小。</a:t>
            </a:r>
            <a:endParaRPr lang="en-US" altLang="zh-CN" sz="2800" dirty="0" smtClean="0"/>
          </a:p>
          <a:p>
            <a:r>
              <a:rPr lang="zh-CN" altLang="zh-CN" sz="2800" dirty="0">
                <a:solidFill>
                  <a:srgbClr val="FF0000"/>
                </a:solidFill>
              </a:rPr>
              <a:t>信噪比</a:t>
            </a:r>
            <a:r>
              <a:rPr lang="zh-CN" altLang="zh-CN" sz="2800" dirty="0"/>
              <a:t>就是信号的平均功率和噪声的平均功率之</a:t>
            </a:r>
            <a:r>
              <a:rPr lang="zh-CN" altLang="zh-CN" sz="2800" dirty="0" smtClean="0"/>
              <a:t>比</a:t>
            </a:r>
            <a:r>
              <a:rPr lang="zh-CN" altLang="en-US" sz="2800" dirty="0" smtClean="0"/>
              <a:t>。</a:t>
            </a:r>
            <a:r>
              <a:rPr lang="zh-CN" altLang="zh-CN" sz="2800" dirty="0" smtClean="0"/>
              <a:t>常</a:t>
            </a:r>
            <a:r>
              <a:rPr lang="zh-CN" altLang="zh-CN" sz="2800" dirty="0"/>
              <a:t>记</a:t>
            </a:r>
            <a:r>
              <a:rPr lang="zh-CN" altLang="zh-CN" sz="2800" dirty="0" smtClean="0"/>
              <a:t>为</a:t>
            </a:r>
            <a:r>
              <a:rPr lang="en-US" altLang="zh-CN" sz="2800" dirty="0" smtClean="0"/>
              <a:t> </a:t>
            </a:r>
            <a:r>
              <a:rPr lang="en-US" altLang="zh-CN" sz="2800" i="1" dirty="0" smtClean="0"/>
              <a:t>S</a:t>
            </a:r>
            <a:r>
              <a:rPr lang="en-US" altLang="zh-CN" sz="2800" dirty="0" smtClean="0"/>
              <a:t>/</a:t>
            </a:r>
            <a:r>
              <a:rPr lang="en-US" altLang="zh-CN" sz="2800" i="1" dirty="0" smtClean="0"/>
              <a:t>N</a:t>
            </a:r>
            <a:r>
              <a:rPr lang="zh-CN" altLang="zh-CN" sz="2800" dirty="0"/>
              <a:t>，并用</a:t>
            </a:r>
            <a:r>
              <a:rPr lang="zh-CN" altLang="zh-CN" sz="2800" dirty="0" smtClean="0"/>
              <a:t>分贝</a:t>
            </a:r>
            <a:r>
              <a:rPr lang="en-US" altLang="zh-CN" sz="2800" dirty="0" smtClean="0"/>
              <a:t> (</a:t>
            </a:r>
            <a:r>
              <a:rPr lang="en-US" altLang="zh-CN" sz="2800" dirty="0"/>
              <a:t>dB</a:t>
            </a:r>
            <a:r>
              <a:rPr lang="en-US" altLang="zh-CN" sz="2800" dirty="0" smtClean="0"/>
              <a:t>) </a:t>
            </a:r>
            <a:r>
              <a:rPr lang="zh-CN" altLang="zh-CN" sz="2800" dirty="0" smtClean="0"/>
              <a:t>作为</a:t>
            </a:r>
            <a:r>
              <a:rPr lang="zh-CN" altLang="zh-CN" sz="2800" dirty="0"/>
              <a:t>度量单位。即：</a:t>
            </a:r>
          </a:p>
          <a:p>
            <a:pPr marL="0" indent="0" latinLnBrk="1">
              <a:buNone/>
            </a:pPr>
            <a:r>
              <a:rPr lang="en-US" altLang="zh-CN" sz="2800" dirty="0" smtClean="0"/>
              <a:t>		</a:t>
            </a:r>
            <a:r>
              <a:rPr lang="zh-CN" altLang="zh-CN" dirty="0" smtClean="0">
                <a:solidFill>
                  <a:srgbClr val="0000CC"/>
                </a:solidFill>
              </a:rPr>
              <a:t>信噪比</a:t>
            </a:r>
            <a:r>
              <a:rPr lang="en-US" altLang="zh-CN" dirty="0">
                <a:solidFill>
                  <a:srgbClr val="0000CC"/>
                </a:solidFill>
              </a:rPr>
              <a:t>(dB) = 10 log</a:t>
            </a:r>
            <a:r>
              <a:rPr lang="en-US" altLang="zh-CN" baseline="-25000" dirty="0">
                <a:solidFill>
                  <a:srgbClr val="0000CC"/>
                </a:solidFill>
              </a:rPr>
              <a:t>10</a:t>
            </a:r>
            <a:r>
              <a:rPr lang="en-US" altLang="zh-CN" dirty="0">
                <a:solidFill>
                  <a:srgbClr val="0000CC"/>
                </a:solidFill>
              </a:rPr>
              <a:t>(</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a:t>
            </a:r>
            <a:r>
              <a:rPr lang="en-US" altLang="zh-CN" dirty="0" smtClean="0">
                <a:solidFill>
                  <a:srgbClr val="0000CC"/>
                </a:solidFill>
              </a:rPr>
              <a:t>   (</a:t>
            </a:r>
            <a:r>
              <a:rPr lang="en-US" altLang="zh-CN" dirty="0">
                <a:solidFill>
                  <a:srgbClr val="0000CC"/>
                </a:solidFill>
              </a:rPr>
              <a:t>dB) </a:t>
            </a:r>
            <a:endParaRPr lang="zh-CN" altLang="zh-CN" sz="2800" dirty="0">
              <a:solidFill>
                <a:srgbClr val="0000CC"/>
              </a:solidFill>
            </a:endParaRPr>
          </a:p>
          <a:p>
            <a:r>
              <a:rPr lang="zh-CN" altLang="zh-CN" sz="2800" dirty="0"/>
              <a:t>例如，</a:t>
            </a:r>
            <a:r>
              <a:rPr lang="zh-CN" altLang="zh-CN" sz="2800" dirty="0" smtClean="0"/>
              <a:t>当</a:t>
            </a:r>
            <a:r>
              <a:rPr lang="en-US" altLang="zh-CN" sz="2800" dirty="0" smtClean="0"/>
              <a:t> </a:t>
            </a:r>
            <a:r>
              <a:rPr lang="en-US" altLang="zh-CN" sz="2800" i="1" dirty="0" smtClean="0"/>
              <a:t>S</a:t>
            </a:r>
            <a:r>
              <a:rPr lang="en-US" altLang="zh-CN" sz="2800" dirty="0" smtClean="0"/>
              <a:t>/</a:t>
            </a:r>
            <a:r>
              <a:rPr lang="en-US" altLang="zh-CN" sz="2800" i="1" dirty="0" smtClean="0"/>
              <a:t>N</a:t>
            </a:r>
            <a:r>
              <a:rPr lang="en-US" altLang="zh-CN" sz="2800" dirty="0" smtClean="0"/>
              <a:t> </a:t>
            </a:r>
            <a:r>
              <a:rPr lang="en-US" altLang="zh-CN" sz="2800" dirty="0"/>
              <a:t>= </a:t>
            </a:r>
            <a:r>
              <a:rPr lang="en-US" altLang="zh-CN" sz="2800" dirty="0" smtClean="0"/>
              <a:t>10 </a:t>
            </a:r>
            <a:r>
              <a:rPr lang="zh-CN" altLang="zh-CN" sz="2800" dirty="0" smtClean="0"/>
              <a:t>时</a:t>
            </a:r>
            <a:r>
              <a:rPr lang="zh-CN" altLang="zh-CN" sz="2800" dirty="0"/>
              <a:t>，信噪比</a:t>
            </a:r>
            <a:r>
              <a:rPr lang="zh-CN" altLang="zh-CN" sz="2800" dirty="0" smtClean="0"/>
              <a:t>为</a:t>
            </a:r>
            <a:r>
              <a:rPr lang="en-US" altLang="zh-CN" sz="2800" dirty="0" smtClean="0"/>
              <a:t> 10 </a:t>
            </a:r>
            <a:r>
              <a:rPr lang="en-US" altLang="zh-CN" sz="2800" dirty="0"/>
              <a:t>dB</a:t>
            </a:r>
            <a:r>
              <a:rPr lang="zh-CN" altLang="zh-CN" sz="2800" dirty="0"/>
              <a:t>，而</a:t>
            </a:r>
            <a:r>
              <a:rPr lang="zh-CN" altLang="zh-CN" sz="2800" dirty="0" smtClean="0"/>
              <a:t>当</a:t>
            </a:r>
            <a:r>
              <a:rPr lang="en-US" altLang="zh-CN" sz="2800" dirty="0" smtClean="0"/>
              <a:t> </a:t>
            </a:r>
            <a:r>
              <a:rPr lang="en-US" altLang="zh-CN" sz="2800" i="1" dirty="0" smtClean="0"/>
              <a:t>S</a:t>
            </a:r>
            <a:r>
              <a:rPr lang="en-US" altLang="zh-CN" sz="2800" dirty="0" smtClean="0"/>
              <a:t>/</a:t>
            </a:r>
            <a:r>
              <a:rPr lang="en-US" altLang="zh-CN" sz="2800" i="1" dirty="0" smtClean="0"/>
              <a:t>N</a:t>
            </a:r>
            <a:r>
              <a:rPr lang="en-US" altLang="zh-CN" sz="2800" dirty="0" smtClean="0"/>
              <a:t> </a:t>
            </a:r>
            <a:r>
              <a:rPr lang="en-US" altLang="zh-CN" sz="2800" dirty="0"/>
              <a:t>= 1000</a:t>
            </a:r>
            <a:r>
              <a:rPr lang="zh-CN" altLang="zh-CN" sz="2800" dirty="0"/>
              <a:t>时，信噪比</a:t>
            </a:r>
            <a:r>
              <a:rPr lang="zh-CN" altLang="zh-CN" sz="2800" dirty="0" smtClean="0"/>
              <a:t>为</a:t>
            </a:r>
            <a:r>
              <a:rPr lang="en-US" altLang="zh-CN" sz="2800" dirty="0" smtClean="0"/>
              <a:t> 30 </a:t>
            </a:r>
            <a:r>
              <a:rPr lang="en-US" altLang="zh-CN" sz="2800" dirty="0"/>
              <a:t>dB</a:t>
            </a:r>
            <a:r>
              <a:rPr lang="zh-CN" altLang="zh-CN" sz="2800" dirty="0"/>
              <a:t>。</a:t>
            </a:r>
            <a:r>
              <a:rPr lang="zh-CN" altLang="en-US" sz="2800" dirty="0" smtClean="0"/>
              <a:t>  </a:t>
            </a:r>
            <a:endParaRPr lang="zh-CN" altLang="en-US" sz="2800" dirty="0"/>
          </a:p>
        </p:txBody>
      </p:sp>
    </p:spTree>
    <p:extLst>
      <p:ext uri="{BB962C8B-B14F-4D97-AF65-F5344CB8AC3E}">
        <p14:creationId xmlns:p14="http://schemas.microsoft.com/office/powerpoint/2010/main" val="127770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6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a:t>(2) </a:t>
            </a:r>
            <a:r>
              <a:rPr lang="zh-CN" altLang="en-US"/>
              <a:t>信噪比 </a:t>
            </a:r>
          </a:p>
        </p:txBody>
      </p:sp>
      <p:sp>
        <p:nvSpPr>
          <p:cNvPr id="113667" name="Rectangle 3"/>
          <p:cNvSpPr>
            <a:spLocks noGrp="1" noChangeArrowheads="1"/>
          </p:cNvSpPr>
          <p:nvPr>
            <p:ph idx="1"/>
          </p:nvPr>
        </p:nvSpPr>
        <p:spPr/>
        <p:txBody>
          <a:bodyPr/>
          <a:lstStyle/>
          <a:p>
            <a:r>
              <a:rPr lang="en-US" altLang="zh-CN" dirty="0" smtClean="0"/>
              <a:t>1984</a:t>
            </a:r>
            <a:r>
              <a:rPr lang="zh-CN" altLang="en-US" dirty="0" smtClean="0"/>
              <a:t>年，香农 </a:t>
            </a:r>
            <a:r>
              <a:rPr lang="en-US" altLang="zh-CN" dirty="0" smtClean="0"/>
              <a:t>(</a:t>
            </a:r>
            <a:r>
              <a:rPr lang="en-US" altLang="zh-CN" dirty="0"/>
              <a:t>Shannon</a:t>
            </a:r>
            <a:r>
              <a:rPr lang="en-US" altLang="zh-CN" dirty="0" smtClean="0"/>
              <a:t>) </a:t>
            </a:r>
            <a:r>
              <a:rPr lang="zh-CN" altLang="en-US" dirty="0" smtClean="0"/>
              <a:t>用</a:t>
            </a:r>
            <a:r>
              <a:rPr lang="zh-CN" altLang="en-US" dirty="0"/>
              <a:t>信息论的理论推导出了带宽受限且有高斯白噪声干扰的信道的</a:t>
            </a:r>
            <a:r>
              <a:rPr lang="zh-CN" altLang="en-US" dirty="0">
                <a:solidFill>
                  <a:srgbClr val="FF0000"/>
                </a:solidFill>
              </a:rPr>
              <a:t>极限</a:t>
            </a:r>
            <a:r>
              <a:rPr lang="zh-CN" altLang="en-US" dirty="0"/>
              <a:t>、</a:t>
            </a:r>
            <a:r>
              <a:rPr lang="zh-CN" altLang="en-US" dirty="0">
                <a:solidFill>
                  <a:srgbClr val="FF0000"/>
                </a:solidFill>
              </a:rPr>
              <a:t>无差错的</a:t>
            </a:r>
            <a:r>
              <a:rPr lang="zh-CN" altLang="en-US" dirty="0"/>
              <a:t>信息</a:t>
            </a:r>
            <a:r>
              <a:rPr lang="zh-CN" altLang="en-US" dirty="0" smtClean="0"/>
              <a:t>传输速率（香农公式）。</a:t>
            </a:r>
            <a:endParaRPr lang="zh-CN" altLang="en-US" dirty="0"/>
          </a:p>
          <a:p>
            <a:r>
              <a:rPr lang="zh-CN" altLang="en-US" dirty="0"/>
              <a:t>信道的极限信息传输速率 </a:t>
            </a:r>
            <a:r>
              <a:rPr lang="en-US" altLang="zh-CN" i="1" dirty="0"/>
              <a:t>C </a:t>
            </a:r>
            <a:r>
              <a:rPr lang="zh-CN" altLang="en-US" dirty="0"/>
              <a:t>可表达</a:t>
            </a:r>
            <a:r>
              <a:rPr lang="zh-CN" altLang="en-US" dirty="0" smtClean="0"/>
              <a:t>为</a:t>
            </a:r>
            <a:r>
              <a:rPr lang="zh-CN" altLang="en-US" dirty="0"/>
              <a:t>：</a:t>
            </a:r>
          </a:p>
          <a:p>
            <a:pPr marL="0" indent="0">
              <a:spcBef>
                <a:spcPct val="25000"/>
              </a:spcBef>
              <a:spcAft>
                <a:spcPct val="25000"/>
              </a:spcAft>
              <a:buNone/>
            </a:pPr>
            <a:r>
              <a:rPr lang="en-US" altLang="zh-CN" i="1" dirty="0" smtClean="0"/>
              <a:t>		</a:t>
            </a:r>
            <a:r>
              <a:rPr lang="en-US" altLang="zh-CN" i="1" dirty="0" smtClean="0">
                <a:solidFill>
                  <a:srgbClr val="0000CC"/>
                </a:solidFill>
              </a:rPr>
              <a:t>C</a:t>
            </a:r>
            <a:r>
              <a:rPr lang="en-US" altLang="zh-CN" dirty="0" smtClean="0">
                <a:solidFill>
                  <a:srgbClr val="0000CC"/>
                </a:solidFill>
              </a:rPr>
              <a:t> </a:t>
            </a:r>
            <a:r>
              <a:rPr lang="en-US" altLang="zh-CN" dirty="0">
                <a:solidFill>
                  <a:srgbClr val="0000CC"/>
                </a:solidFill>
              </a:rPr>
              <a:t>= </a:t>
            </a:r>
            <a:r>
              <a:rPr lang="en-US" altLang="zh-CN" i="1" dirty="0">
                <a:solidFill>
                  <a:srgbClr val="0000CC"/>
                </a:solidFill>
              </a:rPr>
              <a:t>W</a:t>
            </a:r>
            <a:r>
              <a:rPr lang="en-US" altLang="zh-CN" dirty="0">
                <a:solidFill>
                  <a:srgbClr val="0000CC"/>
                </a:solidFill>
              </a:rPr>
              <a:t> log</a:t>
            </a:r>
            <a:r>
              <a:rPr lang="en-US" altLang="zh-CN" baseline="-25000" dirty="0">
                <a:solidFill>
                  <a:srgbClr val="0000CC"/>
                </a:solidFill>
              </a:rPr>
              <a:t>2</a:t>
            </a:r>
            <a:r>
              <a:rPr lang="en-US" altLang="zh-CN" dirty="0">
                <a:solidFill>
                  <a:srgbClr val="0000CC"/>
                </a:solidFill>
              </a:rPr>
              <a:t>(1+</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a:t>
            </a:r>
            <a:r>
              <a:rPr lang="en-US" altLang="zh-CN" dirty="0" smtClean="0">
                <a:solidFill>
                  <a:srgbClr val="0000CC"/>
                </a:solidFill>
              </a:rPr>
              <a:t> </a:t>
            </a:r>
            <a:r>
              <a:rPr lang="en-US" altLang="zh-CN" dirty="0" smtClean="0">
                <a:solidFill>
                  <a:srgbClr val="0000CC"/>
                </a:solidFill>
              </a:rPr>
              <a:t>  (</a:t>
            </a:r>
            <a:r>
              <a:rPr lang="en-US" altLang="zh-CN" dirty="0" smtClean="0">
                <a:solidFill>
                  <a:srgbClr val="0000CC"/>
                </a:solidFill>
              </a:rPr>
              <a:t>bit/s) </a:t>
            </a:r>
            <a:endParaRPr lang="en-US" altLang="zh-CN" dirty="0">
              <a:solidFill>
                <a:srgbClr val="0000CC"/>
              </a:solidFill>
            </a:endParaRPr>
          </a:p>
          <a:p>
            <a:pPr marL="457200" lvl="1" indent="0">
              <a:buNone/>
            </a:pPr>
            <a:r>
              <a:rPr lang="zh-CN" altLang="en-US" dirty="0" smtClean="0">
                <a:solidFill>
                  <a:srgbClr val="000099"/>
                </a:solidFill>
                <a:latin typeface="Arial" charset="0"/>
                <a:ea typeface="黑体" pitchFamily="2" charset="-122"/>
              </a:rPr>
              <a:t>其中：</a:t>
            </a:r>
            <a:r>
              <a:rPr lang="en-US" altLang="zh-CN" dirty="0" smtClean="0">
                <a:solidFill>
                  <a:srgbClr val="000099"/>
                </a:solidFill>
                <a:latin typeface="Arial" charset="0"/>
                <a:ea typeface="黑体" pitchFamily="2" charset="-122"/>
              </a:rPr>
              <a:t>	</a:t>
            </a:r>
            <a:r>
              <a:rPr lang="en-US" altLang="zh-CN" i="1" dirty="0" smtClean="0">
                <a:solidFill>
                  <a:srgbClr val="000099"/>
                </a:solidFill>
                <a:latin typeface="Arial" charset="0"/>
                <a:ea typeface="黑体" pitchFamily="2" charset="-122"/>
              </a:rPr>
              <a:t>W </a:t>
            </a:r>
            <a:r>
              <a:rPr lang="zh-CN" altLang="en-US" dirty="0">
                <a:solidFill>
                  <a:srgbClr val="000099"/>
                </a:solidFill>
                <a:latin typeface="Arial" charset="0"/>
                <a:ea typeface="黑体" pitchFamily="2" charset="-122"/>
              </a:rPr>
              <a:t>为信道的带宽（以 </a:t>
            </a:r>
            <a:r>
              <a:rPr lang="en-US" altLang="zh-CN" dirty="0">
                <a:solidFill>
                  <a:srgbClr val="000099"/>
                </a:solidFill>
                <a:latin typeface="Arial" charset="0"/>
                <a:ea typeface="黑体" pitchFamily="2" charset="-122"/>
              </a:rPr>
              <a:t>Hz </a:t>
            </a:r>
            <a:r>
              <a:rPr lang="zh-CN" altLang="en-US" dirty="0">
                <a:solidFill>
                  <a:srgbClr val="000099"/>
                </a:solidFill>
                <a:latin typeface="Arial" charset="0"/>
                <a:ea typeface="黑体" pitchFamily="2" charset="-122"/>
              </a:rPr>
              <a:t>为单位）；</a:t>
            </a:r>
          </a:p>
          <a:p>
            <a:pPr marL="457200" lvl="1" indent="0">
              <a:buNone/>
            </a:pPr>
            <a:r>
              <a:rPr lang="en-US" altLang="zh-CN" i="1" dirty="0" smtClean="0">
                <a:solidFill>
                  <a:srgbClr val="000099"/>
                </a:solidFill>
                <a:latin typeface="Arial" charset="0"/>
                <a:ea typeface="黑体" pitchFamily="2" charset="-122"/>
              </a:rPr>
              <a:t>		S </a:t>
            </a:r>
            <a:r>
              <a:rPr lang="zh-CN" altLang="en-US" dirty="0">
                <a:solidFill>
                  <a:srgbClr val="000099"/>
                </a:solidFill>
                <a:latin typeface="Arial" charset="0"/>
                <a:ea typeface="黑体" pitchFamily="2" charset="-122"/>
              </a:rPr>
              <a:t>为信道内所传信号的平均功率；</a:t>
            </a:r>
          </a:p>
          <a:p>
            <a:pPr marL="457200" lvl="1" indent="0">
              <a:buNone/>
            </a:pPr>
            <a:r>
              <a:rPr lang="en-US" altLang="zh-CN" i="1" dirty="0" smtClean="0">
                <a:solidFill>
                  <a:srgbClr val="000099"/>
                </a:solidFill>
                <a:latin typeface="Arial" charset="0"/>
                <a:ea typeface="黑体" pitchFamily="2" charset="-122"/>
              </a:rPr>
              <a:t>		N </a:t>
            </a:r>
            <a:r>
              <a:rPr lang="zh-CN" altLang="en-US" dirty="0" smtClean="0">
                <a:solidFill>
                  <a:srgbClr val="000099"/>
                </a:solidFill>
                <a:latin typeface="Arial" charset="0"/>
                <a:ea typeface="黑体" pitchFamily="2" charset="-122"/>
              </a:rPr>
              <a:t>为</a:t>
            </a:r>
            <a:r>
              <a:rPr lang="zh-CN" altLang="en-US" dirty="0">
                <a:solidFill>
                  <a:srgbClr val="000099"/>
                </a:solidFill>
                <a:latin typeface="Arial" charset="0"/>
                <a:ea typeface="黑体" pitchFamily="2" charset="-122"/>
              </a:rPr>
              <a:t>信道内部的高斯噪声功率。</a:t>
            </a:r>
            <a:r>
              <a:rPr lang="zh-CN" altLang="en-US" dirty="0">
                <a:solidFill>
                  <a:srgbClr val="000099"/>
                </a:solidFill>
              </a:rPr>
              <a:t>  </a:t>
            </a:r>
          </a:p>
        </p:txBody>
      </p:sp>
    </p:spTree>
    <p:extLst>
      <p:ext uri="{BB962C8B-B14F-4D97-AF65-F5344CB8AC3E}">
        <p14:creationId xmlns:p14="http://schemas.microsoft.com/office/powerpoint/2010/main" val="1783625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6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36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香农公式表明 </a:t>
            </a:r>
          </a:p>
        </p:txBody>
      </p:sp>
      <p:sp>
        <p:nvSpPr>
          <p:cNvPr id="114691" name="Rectangle 3"/>
          <p:cNvSpPr>
            <a:spLocks noGrp="1" noChangeArrowheads="1"/>
          </p:cNvSpPr>
          <p:nvPr>
            <p:ph idx="1"/>
          </p:nvPr>
        </p:nvSpPr>
        <p:spPr/>
        <p:txBody>
          <a:bodyPr/>
          <a:lstStyle/>
          <a:p>
            <a:r>
              <a:rPr lang="zh-CN" altLang="en-US" sz="2800" dirty="0"/>
              <a:t>信道的带宽或信道中的信噪比越大，则信息的极限传输速率就越高。 </a:t>
            </a:r>
          </a:p>
          <a:p>
            <a:r>
              <a:rPr lang="zh-CN" altLang="en-US" sz="2800" dirty="0">
                <a:solidFill>
                  <a:srgbClr val="0000CC"/>
                </a:solidFill>
              </a:rPr>
              <a:t>只要信息传输速率低于信道的极限信息传输速率，就一定可以找到某种办法来实现无差错的传输。 </a:t>
            </a:r>
          </a:p>
          <a:p>
            <a:r>
              <a:rPr lang="zh-CN" altLang="en-US" sz="2800" dirty="0">
                <a:solidFill>
                  <a:srgbClr val="0000CC"/>
                </a:solidFill>
              </a:rPr>
              <a:t>若信道带宽 </a:t>
            </a:r>
            <a:r>
              <a:rPr lang="en-US" altLang="zh-CN" sz="2800" i="1" dirty="0">
                <a:solidFill>
                  <a:srgbClr val="0000CC"/>
                </a:solidFill>
              </a:rPr>
              <a:t>W</a:t>
            </a:r>
            <a:r>
              <a:rPr lang="en-US" altLang="zh-CN" sz="2800" dirty="0">
                <a:solidFill>
                  <a:srgbClr val="0000CC"/>
                </a:solidFill>
              </a:rPr>
              <a:t> </a:t>
            </a:r>
            <a:r>
              <a:rPr lang="zh-CN" altLang="en-US" sz="2800" dirty="0">
                <a:solidFill>
                  <a:srgbClr val="0000CC"/>
                </a:solidFill>
              </a:rPr>
              <a:t>或信噪比 </a:t>
            </a:r>
            <a:r>
              <a:rPr lang="en-US" altLang="zh-CN" sz="2800" i="1" dirty="0">
                <a:solidFill>
                  <a:srgbClr val="0000CC"/>
                </a:solidFill>
              </a:rPr>
              <a:t>S/N</a:t>
            </a:r>
            <a:r>
              <a:rPr lang="en-US" altLang="zh-CN" sz="2800" dirty="0">
                <a:solidFill>
                  <a:srgbClr val="0000CC"/>
                </a:solidFill>
              </a:rPr>
              <a:t> </a:t>
            </a:r>
            <a:r>
              <a:rPr lang="zh-CN" altLang="en-US" sz="2800" dirty="0">
                <a:solidFill>
                  <a:srgbClr val="0000CC"/>
                </a:solidFill>
              </a:rPr>
              <a:t>没有上限（当然实际信道不可能是这样的），则信道的极限信息传输速率 </a:t>
            </a:r>
            <a:r>
              <a:rPr lang="en-US" altLang="zh-CN" sz="2800" i="1" dirty="0">
                <a:solidFill>
                  <a:srgbClr val="0000CC"/>
                </a:solidFill>
              </a:rPr>
              <a:t>C</a:t>
            </a:r>
            <a:r>
              <a:rPr lang="en-US" altLang="zh-CN" sz="2800" dirty="0">
                <a:solidFill>
                  <a:srgbClr val="0000CC"/>
                </a:solidFill>
              </a:rPr>
              <a:t> </a:t>
            </a:r>
            <a:r>
              <a:rPr lang="zh-CN" altLang="en-US" sz="2800" dirty="0">
                <a:solidFill>
                  <a:srgbClr val="0000CC"/>
                </a:solidFill>
              </a:rPr>
              <a:t>也就没有上限。</a:t>
            </a:r>
          </a:p>
          <a:p>
            <a:r>
              <a:rPr lang="zh-CN" altLang="en-US" sz="2800" dirty="0"/>
              <a:t>实际信道上能够达到的信息传输速率要比香农的极限传输速率低不少。  </a:t>
            </a:r>
          </a:p>
        </p:txBody>
      </p:sp>
    </p:spTree>
    <p:extLst>
      <p:ext uri="{BB962C8B-B14F-4D97-AF65-F5344CB8AC3E}">
        <p14:creationId xmlns:p14="http://schemas.microsoft.com/office/powerpoint/2010/main" val="1763010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a:t>请注意 </a:t>
            </a:r>
          </a:p>
        </p:txBody>
      </p:sp>
      <p:sp>
        <p:nvSpPr>
          <p:cNvPr id="112643" name="Rectangle 3"/>
          <p:cNvSpPr>
            <a:spLocks noGrp="1" noChangeArrowheads="1"/>
          </p:cNvSpPr>
          <p:nvPr>
            <p:ph idx="1"/>
          </p:nvPr>
        </p:nvSpPr>
        <p:spPr/>
        <p:txBody>
          <a:bodyPr/>
          <a:lstStyle/>
          <a:p>
            <a:r>
              <a:rPr lang="zh-CN" altLang="en-US" dirty="0"/>
              <a:t>对于频带宽度已确定的信道，如果信噪比不能再提高了，并且码元传输速率也达到了上限值，那么还有办法提高信息的传输速率</a:t>
            </a:r>
            <a:r>
              <a:rPr lang="zh-CN" altLang="en-US" dirty="0" smtClean="0"/>
              <a:t>。</a:t>
            </a:r>
            <a:endParaRPr lang="en-US" altLang="zh-CN" dirty="0" smtClean="0"/>
          </a:p>
          <a:p>
            <a:r>
              <a:rPr lang="zh-CN" altLang="en-US" dirty="0" smtClean="0">
                <a:solidFill>
                  <a:srgbClr val="FF0000"/>
                </a:solidFill>
              </a:rPr>
              <a:t>这就是</a:t>
            </a:r>
            <a:r>
              <a:rPr lang="zh-CN" altLang="en-US" dirty="0">
                <a:solidFill>
                  <a:srgbClr val="FF0000"/>
                </a:solidFill>
              </a:rPr>
              <a:t>：</a:t>
            </a:r>
            <a:r>
              <a:rPr lang="zh-CN" altLang="en-US" dirty="0" smtClean="0">
                <a:solidFill>
                  <a:srgbClr val="0000CC"/>
                </a:solidFill>
              </a:rPr>
              <a:t>用</a:t>
            </a:r>
            <a:r>
              <a:rPr lang="zh-CN" altLang="en-US" dirty="0">
                <a:solidFill>
                  <a:srgbClr val="0000CC"/>
                </a:solidFill>
              </a:rPr>
              <a:t>编码的方法让每一个码元携带更多比特的信息量。 </a:t>
            </a:r>
          </a:p>
        </p:txBody>
      </p:sp>
    </p:spTree>
    <p:extLst>
      <p:ext uri="{BB962C8B-B14F-4D97-AF65-F5344CB8AC3E}">
        <p14:creationId xmlns:p14="http://schemas.microsoft.com/office/powerpoint/2010/main" val="644232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en-US" altLang="zh-CN" dirty="0" smtClean="0"/>
              <a:t> </a:t>
            </a:r>
            <a:r>
              <a:rPr lang="zh-CN" altLang="zh-CN" dirty="0" smtClean="0"/>
              <a:t>物理层</a:t>
            </a:r>
            <a:r>
              <a:rPr lang="zh-CN" altLang="zh-CN" dirty="0"/>
              <a:t>下面的传输媒体</a:t>
            </a:r>
            <a:endParaRPr lang="zh-CN" altLang="en-US" dirty="0"/>
          </a:p>
        </p:txBody>
      </p:sp>
      <p:sp>
        <p:nvSpPr>
          <p:cNvPr id="26627" name="Rectangle 3"/>
          <p:cNvSpPr>
            <a:spLocks noGrp="1" noChangeArrowheads="1"/>
          </p:cNvSpPr>
          <p:nvPr>
            <p:ph idx="1"/>
          </p:nvPr>
        </p:nvSpPr>
        <p:spPr/>
        <p:txBody>
          <a:bodyPr/>
          <a:lstStyle/>
          <a:p>
            <a:r>
              <a:rPr lang="en-US" altLang="zh-CN" dirty="0"/>
              <a:t>2.3.1 </a:t>
            </a:r>
            <a:r>
              <a:rPr lang="en-US" altLang="zh-CN" dirty="0" smtClean="0"/>
              <a:t> </a:t>
            </a:r>
            <a:r>
              <a:rPr lang="zh-CN" altLang="zh-CN" dirty="0" smtClean="0"/>
              <a:t>导引</a:t>
            </a:r>
            <a:r>
              <a:rPr lang="zh-CN" altLang="zh-CN" dirty="0"/>
              <a:t>型传输媒体</a:t>
            </a:r>
          </a:p>
          <a:p>
            <a:r>
              <a:rPr lang="en-US" altLang="zh-CN" dirty="0"/>
              <a:t>2.3.2 </a:t>
            </a:r>
            <a:r>
              <a:rPr lang="en-US" altLang="zh-CN" dirty="0" smtClean="0"/>
              <a:t> </a:t>
            </a:r>
            <a:r>
              <a:rPr lang="zh-CN" altLang="zh-CN" dirty="0" smtClean="0"/>
              <a:t>非</a:t>
            </a:r>
            <a:r>
              <a:rPr lang="zh-CN" altLang="zh-CN" dirty="0"/>
              <a:t>导引型传输媒体</a:t>
            </a:r>
          </a:p>
        </p:txBody>
      </p:sp>
    </p:spTree>
    <p:extLst>
      <p:ext uri="{BB962C8B-B14F-4D97-AF65-F5344CB8AC3E}">
        <p14:creationId xmlns:p14="http://schemas.microsoft.com/office/powerpoint/2010/main" val="22587230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en-US" altLang="zh-CN" dirty="0" smtClean="0"/>
              <a:t> </a:t>
            </a:r>
            <a:r>
              <a:rPr lang="zh-CN" altLang="zh-CN" dirty="0" smtClean="0"/>
              <a:t>物理层</a:t>
            </a:r>
            <a:r>
              <a:rPr lang="zh-CN" altLang="zh-CN" dirty="0"/>
              <a:t>下面的传输媒体</a:t>
            </a:r>
            <a:endParaRPr lang="zh-CN" altLang="en-US" dirty="0"/>
          </a:p>
        </p:txBody>
      </p:sp>
      <p:sp>
        <p:nvSpPr>
          <p:cNvPr id="26627" name="Rectangle 3"/>
          <p:cNvSpPr>
            <a:spLocks noGrp="1" noChangeArrowheads="1"/>
          </p:cNvSpPr>
          <p:nvPr>
            <p:ph idx="1"/>
          </p:nvPr>
        </p:nvSpPr>
        <p:spPr/>
        <p:txBody>
          <a:bodyPr/>
          <a:lstStyle/>
          <a:p>
            <a:pPr>
              <a:lnSpc>
                <a:spcPct val="100000"/>
              </a:lnSpc>
            </a:pPr>
            <a:r>
              <a:rPr lang="zh-CN" altLang="zh-CN" dirty="0">
                <a:solidFill>
                  <a:srgbClr val="FF0000"/>
                </a:solidFill>
              </a:rPr>
              <a:t>传输媒体也称为传输介质或传输媒介，</a:t>
            </a:r>
            <a:r>
              <a:rPr lang="zh-CN" altLang="zh-CN" dirty="0"/>
              <a:t>它就是数据传输系统中在发送器和接收器之间的物理</a:t>
            </a:r>
            <a:r>
              <a:rPr lang="zh-CN" altLang="zh-CN" dirty="0" smtClean="0"/>
              <a:t>通路</a:t>
            </a:r>
            <a:r>
              <a:rPr lang="zh-CN" altLang="en-US" dirty="0" smtClean="0"/>
              <a:t>。</a:t>
            </a:r>
            <a:endParaRPr lang="en-US" altLang="zh-CN" dirty="0" smtClean="0"/>
          </a:p>
          <a:p>
            <a:pPr>
              <a:lnSpc>
                <a:spcPct val="100000"/>
              </a:lnSpc>
            </a:pPr>
            <a:r>
              <a:rPr lang="zh-CN" altLang="zh-CN" dirty="0"/>
              <a:t>传输媒体可分为两大类，即导引型传输媒体和非导引型</a:t>
            </a:r>
            <a:r>
              <a:rPr lang="zh-CN" altLang="zh-CN" dirty="0" smtClean="0"/>
              <a:t>传输媒体</a:t>
            </a:r>
            <a:r>
              <a:rPr lang="zh-CN" altLang="en-US" dirty="0" smtClean="0"/>
              <a:t>。</a:t>
            </a:r>
            <a:endParaRPr lang="en-US" altLang="zh-CN" dirty="0" smtClean="0"/>
          </a:p>
          <a:p>
            <a:pPr>
              <a:lnSpc>
                <a:spcPct val="100000"/>
              </a:lnSpc>
            </a:pPr>
            <a:r>
              <a:rPr lang="zh-CN" altLang="zh-CN" dirty="0">
                <a:solidFill>
                  <a:srgbClr val="FF0000"/>
                </a:solidFill>
              </a:rPr>
              <a:t>在导引型传输媒体中，</a:t>
            </a:r>
            <a:r>
              <a:rPr lang="zh-CN" altLang="zh-CN" dirty="0"/>
              <a:t>电磁波被导引沿着固体媒体（铜线或光纤）</a:t>
            </a:r>
            <a:r>
              <a:rPr lang="zh-CN" altLang="zh-CN" dirty="0" smtClean="0"/>
              <a:t>传播</a:t>
            </a:r>
            <a:r>
              <a:rPr lang="zh-CN" altLang="en-US" dirty="0"/>
              <a:t>。</a:t>
            </a:r>
            <a:endParaRPr lang="en-US" altLang="zh-CN" dirty="0"/>
          </a:p>
          <a:p>
            <a:pPr>
              <a:lnSpc>
                <a:spcPct val="100000"/>
              </a:lnSpc>
            </a:pPr>
            <a:r>
              <a:rPr lang="zh-CN" altLang="zh-CN" dirty="0" smtClean="0">
                <a:solidFill>
                  <a:srgbClr val="FF0000"/>
                </a:solidFill>
              </a:rPr>
              <a:t>非</a:t>
            </a:r>
            <a:r>
              <a:rPr lang="zh-CN" altLang="zh-CN" dirty="0">
                <a:solidFill>
                  <a:srgbClr val="FF0000"/>
                </a:solidFill>
              </a:rPr>
              <a:t>导引型传输媒体就是指</a:t>
            </a:r>
            <a:r>
              <a:rPr lang="zh-CN" altLang="zh-CN" dirty="0" smtClean="0">
                <a:solidFill>
                  <a:srgbClr val="FF0000"/>
                </a:solidFill>
              </a:rPr>
              <a:t>自由空间</a:t>
            </a:r>
            <a:r>
              <a:rPr lang="zh-CN" altLang="en-US" dirty="0" smtClean="0">
                <a:solidFill>
                  <a:srgbClr val="FF0000"/>
                </a:solidFill>
              </a:rPr>
              <a:t>。</a:t>
            </a:r>
            <a:r>
              <a:rPr lang="zh-CN" altLang="zh-CN" dirty="0" smtClean="0"/>
              <a:t>在</a:t>
            </a:r>
            <a:r>
              <a:rPr lang="zh-CN" altLang="zh-CN" dirty="0"/>
              <a:t>非导引型传输媒体</a:t>
            </a:r>
            <a:r>
              <a:rPr lang="zh-CN" altLang="zh-CN" dirty="0" smtClean="0"/>
              <a:t>中</a:t>
            </a:r>
            <a:r>
              <a:rPr lang="zh-CN" altLang="en-US" dirty="0" smtClean="0"/>
              <a:t>，</a:t>
            </a:r>
            <a:r>
              <a:rPr lang="zh-CN" altLang="zh-CN" dirty="0" smtClean="0"/>
              <a:t>电磁波</a:t>
            </a:r>
            <a:r>
              <a:rPr lang="zh-CN" altLang="zh-CN" dirty="0"/>
              <a:t>的传输常称为无线传输。</a:t>
            </a:r>
          </a:p>
        </p:txBody>
      </p:sp>
    </p:spTree>
    <p:extLst>
      <p:ext uri="{BB962C8B-B14F-4D97-AF65-F5344CB8AC3E}">
        <p14:creationId xmlns:p14="http://schemas.microsoft.com/office/powerpoint/2010/main" val="27959704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dirty="0"/>
              <a:t>2.3 </a:t>
            </a:r>
            <a:r>
              <a:rPr lang="en-US" altLang="zh-CN" dirty="0" smtClean="0"/>
              <a:t> </a:t>
            </a:r>
            <a:r>
              <a:rPr lang="zh-CN" altLang="en-US" dirty="0" smtClean="0"/>
              <a:t>物理层</a:t>
            </a:r>
            <a:r>
              <a:rPr lang="zh-CN" altLang="en-US" dirty="0"/>
              <a:t>下面的传输媒体</a:t>
            </a:r>
          </a:p>
        </p:txBody>
      </p:sp>
      <p:sp>
        <p:nvSpPr>
          <p:cNvPr id="40966" name="Line 6"/>
          <p:cNvSpPr>
            <a:spLocks noChangeShapeType="1"/>
          </p:cNvSpPr>
          <p:nvPr/>
        </p:nvSpPr>
        <p:spPr bwMode="auto">
          <a:xfrm>
            <a:off x="6383561" y="2888146"/>
            <a:ext cx="2545292" cy="8382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7" name="Rectangle 7"/>
          <p:cNvSpPr>
            <a:spLocks noChangeArrowheads="1"/>
          </p:cNvSpPr>
          <p:nvPr/>
        </p:nvSpPr>
        <p:spPr bwMode="auto">
          <a:xfrm>
            <a:off x="8213419" y="3413609"/>
            <a:ext cx="392113" cy="238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8" name="Line 8"/>
          <p:cNvSpPr>
            <a:spLocks noChangeShapeType="1"/>
          </p:cNvSpPr>
          <p:nvPr/>
        </p:nvSpPr>
        <p:spPr bwMode="auto">
          <a:xfrm flipV="1">
            <a:off x="1305017" y="2888146"/>
            <a:ext cx="1269206" cy="8382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9" name="Rectangle 9"/>
          <p:cNvSpPr>
            <a:spLocks noChangeArrowheads="1"/>
          </p:cNvSpPr>
          <p:nvPr/>
        </p:nvSpPr>
        <p:spPr bwMode="auto">
          <a:xfrm>
            <a:off x="1196669" y="3413608"/>
            <a:ext cx="350838" cy="219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0" name="Line 10"/>
          <p:cNvSpPr>
            <a:spLocks noChangeShapeType="1"/>
          </p:cNvSpPr>
          <p:nvPr/>
        </p:nvSpPr>
        <p:spPr bwMode="auto">
          <a:xfrm>
            <a:off x="2572502" y="37072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1" name="Rectangle 11"/>
          <p:cNvSpPr>
            <a:spLocks noChangeArrowheads="1"/>
          </p:cNvSpPr>
          <p:nvPr/>
        </p:nvSpPr>
        <p:spPr bwMode="auto">
          <a:xfrm>
            <a:off x="2443519" y="4461358"/>
            <a:ext cx="347398" cy="5603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2" name="Line 12"/>
          <p:cNvSpPr>
            <a:spLocks noChangeShapeType="1"/>
          </p:cNvSpPr>
          <p:nvPr/>
        </p:nvSpPr>
        <p:spPr bwMode="auto">
          <a:xfrm>
            <a:off x="1944779" y="371047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3" name="Rectangle 13"/>
          <p:cNvSpPr>
            <a:spLocks noChangeArrowheads="1"/>
          </p:cNvSpPr>
          <p:nvPr/>
        </p:nvSpPr>
        <p:spPr bwMode="auto">
          <a:xfrm>
            <a:off x="1851911" y="4480409"/>
            <a:ext cx="214973" cy="568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4" name="Rectangle 14"/>
          <p:cNvSpPr>
            <a:spLocks noChangeArrowheads="1"/>
          </p:cNvSpPr>
          <p:nvPr/>
        </p:nvSpPr>
        <p:spPr bwMode="auto">
          <a:xfrm>
            <a:off x="1836432" y="3750158"/>
            <a:ext cx="242491" cy="311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5" name="Line 15"/>
          <p:cNvSpPr>
            <a:spLocks noChangeShapeType="1"/>
          </p:cNvSpPr>
          <p:nvPr/>
        </p:nvSpPr>
        <p:spPr bwMode="auto">
          <a:xfrm>
            <a:off x="3210546" y="371364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6" name="Rectangle 16"/>
          <p:cNvSpPr>
            <a:spLocks noChangeArrowheads="1"/>
          </p:cNvSpPr>
          <p:nvPr/>
        </p:nvSpPr>
        <p:spPr bwMode="auto">
          <a:xfrm>
            <a:off x="2765119" y="4102584"/>
            <a:ext cx="902891" cy="2825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7" name="Line 17"/>
          <p:cNvSpPr>
            <a:spLocks noChangeShapeType="1"/>
          </p:cNvSpPr>
          <p:nvPr/>
        </p:nvSpPr>
        <p:spPr bwMode="auto">
          <a:xfrm>
            <a:off x="3843429" y="37199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8" name="Rectangle 18"/>
          <p:cNvSpPr>
            <a:spLocks noChangeArrowheads="1"/>
          </p:cNvSpPr>
          <p:nvPr/>
        </p:nvSpPr>
        <p:spPr bwMode="auto">
          <a:xfrm>
            <a:off x="3695527" y="4488347"/>
            <a:ext cx="288925" cy="4968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9" name="Line 19"/>
          <p:cNvSpPr>
            <a:spLocks noChangeShapeType="1"/>
          </p:cNvSpPr>
          <p:nvPr/>
        </p:nvSpPr>
        <p:spPr bwMode="auto">
          <a:xfrm>
            <a:off x="5114354" y="371364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0" name="Rectangle 20"/>
          <p:cNvSpPr>
            <a:spLocks noChangeArrowheads="1"/>
          </p:cNvSpPr>
          <p:nvPr/>
        </p:nvSpPr>
        <p:spPr bwMode="auto">
          <a:xfrm>
            <a:off x="5028365" y="4175609"/>
            <a:ext cx="249370" cy="2778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1" name="Line 21"/>
          <p:cNvSpPr>
            <a:spLocks noChangeShapeType="1"/>
          </p:cNvSpPr>
          <p:nvPr/>
        </p:nvSpPr>
        <p:spPr bwMode="auto">
          <a:xfrm>
            <a:off x="1296417" y="2507146"/>
            <a:ext cx="81724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2" name="Line 22"/>
          <p:cNvSpPr>
            <a:spLocks noChangeShapeType="1"/>
          </p:cNvSpPr>
          <p:nvPr/>
        </p:nvSpPr>
        <p:spPr bwMode="auto">
          <a:xfrm>
            <a:off x="1317054" y="2888146"/>
            <a:ext cx="81724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3" name="Line 23"/>
          <p:cNvSpPr>
            <a:spLocks noChangeShapeType="1"/>
          </p:cNvSpPr>
          <p:nvPr/>
        </p:nvSpPr>
        <p:spPr bwMode="auto">
          <a:xfrm>
            <a:off x="1292977" y="2507146"/>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4" name="Line 24"/>
          <p:cNvSpPr>
            <a:spLocks noChangeShapeType="1"/>
          </p:cNvSpPr>
          <p:nvPr/>
        </p:nvSpPr>
        <p:spPr bwMode="auto">
          <a:xfrm>
            <a:off x="3686927" y="2511908"/>
            <a:ext cx="0"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5" name="Line 25"/>
          <p:cNvSpPr>
            <a:spLocks noChangeShapeType="1"/>
          </p:cNvSpPr>
          <p:nvPr/>
        </p:nvSpPr>
        <p:spPr bwMode="auto">
          <a:xfrm>
            <a:off x="2582821" y="2523022"/>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6" name="Line 26"/>
          <p:cNvSpPr>
            <a:spLocks noChangeShapeType="1"/>
          </p:cNvSpPr>
          <p:nvPr/>
        </p:nvSpPr>
        <p:spPr bwMode="auto">
          <a:xfrm>
            <a:off x="5988009"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7" name="Line 27"/>
          <p:cNvSpPr>
            <a:spLocks noChangeShapeType="1"/>
          </p:cNvSpPr>
          <p:nvPr/>
        </p:nvSpPr>
        <p:spPr bwMode="auto">
          <a:xfrm>
            <a:off x="8381959" y="2516671"/>
            <a:ext cx="0" cy="366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8" name="Line 28"/>
          <p:cNvSpPr>
            <a:spLocks noChangeShapeType="1"/>
          </p:cNvSpPr>
          <p:nvPr/>
        </p:nvSpPr>
        <p:spPr bwMode="auto">
          <a:xfrm flipV="1">
            <a:off x="1299857" y="3713646"/>
            <a:ext cx="7637595" cy="47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9" name="Text Box 29"/>
          <p:cNvSpPr txBox="1">
            <a:spLocks noChangeArrowheads="1"/>
          </p:cNvSpPr>
          <p:nvPr/>
        </p:nvSpPr>
        <p:spPr bwMode="auto">
          <a:xfrm>
            <a:off x="2775438" y="252619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无线电</a:t>
            </a:r>
          </a:p>
        </p:txBody>
      </p:sp>
      <p:sp>
        <p:nvSpPr>
          <p:cNvPr id="40990" name="Text Box 30"/>
          <p:cNvSpPr txBox="1">
            <a:spLocks noChangeArrowheads="1"/>
          </p:cNvSpPr>
          <p:nvPr/>
        </p:nvSpPr>
        <p:spPr bwMode="auto">
          <a:xfrm>
            <a:off x="3838269" y="252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微波</a:t>
            </a:r>
          </a:p>
        </p:txBody>
      </p:sp>
      <p:sp>
        <p:nvSpPr>
          <p:cNvPr id="40991" name="Line 31"/>
          <p:cNvSpPr>
            <a:spLocks noChangeShapeType="1"/>
          </p:cNvSpPr>
          <p:nvPr/>
        </p:nvSpPr>
        <p:spPr bwMode="auto">
          <a:xfrm>
            <a:off x="4828869"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2" name="Line 32"/>
          <p:cNvSpPr>
            <a:spLocks noChangeShapeType="1"/>
          </p:cNvSpPr>
          <p:nvPr/>
        </p:nvSpPr>
        <p:spPr bwMode="auto">
          <a:xfrm>
            <a:off x="5881382"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3" name="Text Box 33"/>
          <p:cNvSpPr txBox="1">
            <a:spLocks noChangeArrowheads="1"/>
          </p:cNvSpPr>
          <p:nvPr/>
        </p:nvSpPr>
        <p:spPr bwMode="auto">
          <a:xfrm>
            <a:off x="4966452" y="252619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红外线</a:t>
            </a:r>
          </a:p>
        </p:txBody>
      </p:sp>
      <p:sp>
        <p:nvSpPr>
          <p:cNvPr id="40994" name="Text Box 34"/>
          <p:cNvSpPr txBox="1">
            <a:spLocks noChangeArrowheads="1"/>
          </p:cNvSpPr>
          <p:nvPr/>
        </p:nvSpPr>
        <p:spPr bwMode="auto">
          <a:xfrm>
            <a:off x="5255377" y="30405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可见光</a:t>
            </a:r>
          </a:p>
        </p:txBody>
      </p:sp>
      <p:sp>
        <p:nvSpPr>
          <p:cNvPr id="40995" name="Text Box 35"/>
          <p:cNvSpPr txBox="1">
            <a:spLocks noChangeArrowheads="1"/>
          </p:cNvSpPr>
          <p:nvPr/>
        </p:nvSpPr>
        <p:spPr bwMode="auto">
          <a:xfrm>
            <a:off x="6122152" y="30405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紫外线</a:t>
            </a:r>
          </a:p>
        </p:txBody>
      </p:sp>
      <p:sp>
        <p:nvSpPr>
          <p:cNvPr id="40996" name="Line 36"/>
          <p:cNvSpPr>
            <a:spLocks noChangeShapeType="1"/>
          </p:cNvSpPr>
          <p:nvPr/>
        </p:nvSpPr>
        <p:spPr bwMode="auto">
          <a:xfrm>
            <a:off x="6397319" y="2507146"/>
            <a:ext cx="0" cy="3857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7" name="Text Box 37"/>
          <p:cNvSpPr txBox="1">
            <a:spLocks noChangeArrowheads="1"/>
          </p:cNvSpPr>
          <p:nvPr/>
        </p:nvSpPr>
        <p:spPr bwMode="auto">
          <a:xfrm>
            <a:off x="6892619" y="2526196"/>
            <a:ext cx="7344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X</a:t>
            </a:r>
            <a:r>
              <a:rPr kumimoji="1" lang="zh-CN" altLang="en-US" sz="1600" b="1">
                <a:solidFill>
                  <a:srgbClr val="000099"/>
                </a:solidFill>
                <a:latin typeface="+mn-lt"/>
                <a:ea typeface="黑体" pitchFamily="2" charset="-122"/>
              </a:rPr>
              <a:t>射线</a:t>
            </a:r>
          </a:p>
        </p:txBody>
      </p:sp>
      <p:sp>
        <p:nvSpPr>
          <p:cNvPr id="40998" name="Text Box 38"/>
          <p:cNvSpPr txBox="1">
            <a:spLocks noChangeArrowheads="1"/>
          </p:cNvSpPr>
          <p:nvPr/>
        </p:nvSpPr>
        <p:spPr bwMode="auto">
          <a:xfrm>
            <a:off x="8543619" y="2494446"/>
            <a:ext cx="2696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sym typeface="Symbol" pitchFamily="18" charset="2"/>
              </a:rPr>
              <a:t></a:t>
            </a:r>
          </a:p>
        </p:txBody>
      </p:sp>
      <p:sp>
        <p:nvSpPr>
          <p:cNvPr id="40999" name="Text Box 39"/>
          <p:cNvSpPr txBox="1">
            <a:spLocks noChangeArrowheads="1"/>
          </p:cNvSpPr>
          <p:nvPr/>
        </p:nvSpPr>
        <p:spPr bwMode="auto">
          <a:xfrm>
            <a:off x="8705279" y="252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射线</a:t>
            </a:r>
          </a:p>
        </p:txBody>
      </p:sp>
      <p:sp>
        <p:nvSpPr>
          <p:cNvPr id="41000" name="Text Box 40"/>
          <p:cNvSpPr txBox="1">
            <a:spLocks noChangeArrowheads="1"/>
          </p:cNvSpPr>
          <p:nvPr/>
        </p:nvSpPr>
        <p:spPr bwMode="auto">
          <a:xfrm>
            <a:off x="1538908" y="37136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双绞线</a:t>
            </a:r>
          </a:p>
        </p:txBody>
      </p:sp>
      <p:sp>
        <p:nvSpPr>
          <p:cNvPr id="41001" name="Line 41"/>
          <p:cNvSpPr>
            <a:spLocks noChangeShapeType="1"/>
          </p:cNvSpPr>
          <p:nvPr/>
        </p:nvSpPr>
        <p:spPr bwMode="auto">
          <a:xfrm>
            <a:off x="1299856" y="4031146"/>
            <a:ext cx="1465263"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2" name="Text Box 42"/>
          <p:cNvSpPr txBox="1">
            <a:spLocks noChangeArrowheads="1"/>
          </p:cNvSpPr>
          <p:nvPr/>
        </p:nvSpPr>
        <p:spPr bwMode="auto">
          <a:xfrm>
            <a:off x="2665371" y="405495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同轴电缆</a:t>
            </a:r>
          </a:p>
        </p:txBody>
      </p:sp>
      <p:sp>
        <p:nvSpPr>
          <p:cNvPr id="41003" name="Line 43"/>
          <p:cNvSpPr>
            <a:spLocks noChangeShapeType="1"/>
          </p:cNvSpPr>
          <p:nvPr/>
        </p:nvSpPr>
        <p:spPr bwMode="auto">
          <a:xfrm>
            <a:off x="1939619" y="4404208"/>
            <a:ext cx="24765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4" name="Text Box 44"/>
          <p:cNvSpPr txBox="1">
            <a:spLocks noChangeArrowheads="1"/>
          </p:cNvSpPr>
          <p:nvPr/>
        </p:nvSpPr>
        <p:spPr bwMode="auto">
          <a:xfrm>
            <a:off x="4498669" y="3718408"/>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卫星</a:t>
            </a:r>
          </a:p>
        </p:txBody>
      </p:sp>
      <p:sp>
        <p:nvSpPr>
          <p:cNvPr id="41005" name="Line 45"/>
          <p:cNvSpPr>
            <a:spLocks noChangeShapeType="1"/>
          </p:cNvSpPr>
          <p:nvPr/>
        </p:nvSpPr>
        <p:spPr bwMode="auto">
          <a:xfrm>
            <a:off x="4251019" y="4061308"/>
            <a:ext cx="12382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6" name="Text Box 46"/>
          <p:cNvSpPr txBox="1">
            <a:spLocks noChangeArrowheads="1"/>
          </p:cNvSpPr>
          <p:nvPr/>
        </p:nvSpPr>
        <p:spPr bwMode="auto">
          <a:xfrm>
            <a:off x="4660330" y="413750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地面微波</a:t>
            </a:r>
          </a:p>
        </p:txBody>
      </p:sp>
      <p:sp>
        <p:nvSpPr>
          <p:cNvPr id="41007" name="Line 47"/>
          <p:cNvSpPr>
            <a:spLocks noChangeShapeType="1"/>
          </p:cNvSpPr>
          <p:nvPr/>
        </p:nvSpPr>
        <p:spPr bwMode="auto">
          <a:xfrm>
            <a:off x="4650011" y="4488346"/>
            <a:ext cx="1018117"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8" name="Text Box 48"/>
          <p:cNvSpPr txBox="1">
            <a:spLocks noChangeArrowheads="1"/>
          </p:cNvSpPr>
          <p:nvPr/>
        </p:nvSpPr>
        <p:spPr bwMode="auto">
          <a:xfrm>
            <a:off x="2187269" y="4520096"/>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调幅</a:t>
            </a:r>
          </a:p>
          <a:p>
            <a:pPr algn="l">
              <a:lnSpc>
                <a:spcPct val="90000"/>
              </a:lnSpc>
            </a:pPr>
            <a:r>
              <a:rPr kumimoji="1" lang="zh-CN" altLang="en-US" sz="1600" b="1">
                <a:solidFill>
                  <a:srgbClr val="000099"/>
                </a:solidFill>
                <a:latin typeface="+mn-lt"/>
                <a:ea typeface="黑体" pitchFamily="2" charset="-122"/>
              </a:rPr>
              <a:t>无线电</a:t>
            </a:r>
          </a:p>
        </p:txBody>
      </p:sp>
      <p:sp>
        <p:nvSpPr>
          <p:cNvPr id="41009" name="Text Box 49"/>
          <p:cNvSpPr txBox="1">
            <a:spLocks noChangeArrowheads="1"/>
          </p:cNvSpPr>
          <p:nvPr/>
        </p:nvSpPr>
        <p:spPr bwMode="auto">
          <a:xfrm>
            <a:off x="3342969" y="4467708"/>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调频</a:t>
            </a:r>
          </a:p>
          <a:p>
            <a:pPr algn="l">
              <a:lnSpc>
                <a:spcPct val="90000"/>
              </a:lnSpc>
            </a:pPr>
            <a:r>
              <a:rPr kumimoji="1" lang="zh-CN" altLang="en-US" sz="1600" b="1">
                <a:solidFill>
                  <a:srgbClr val="000099"/>
                </a:solidFill>
                <a:latin typeface="+mn-lt"/>
                <a:ea typeface="黑体" pitchFamily="2" charset="-122"/>
              </a:rPr>
              <a:t>无线电</a:t>
            </a:r>
          </a:p>
        </p:txBody>
      </p:sp>
      <p:sp>
        <p:nvSpPr>
          <p:cNvPr id="41010" name="Text Box 50"/>
          <p:cNvSpPr txBox="1">
            <a:spLocks noChangeArrowheads="1"/>
          </p:cNvSpPr>
          <p:nvPr/>
        </p:nvSpPr>
        <p:spPr bwMode="auto">
          <a:xfrm>
            <a:off x="1399604" y="4523271"/>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海事</a:t>
            </a:r>
          </a:p>
          <a:p>
            <a:pPr algn="l">
              <a:lnSpc>
                <a:spcPct val="90000"/>
              </a:lnSpc>
            </a:pPr>
            <a:r>
              <a:rPr kumimoji="1" lang="zh-CN" altLang="en-US" sz="1600" b="1">
                <a:solidFill>
                  <a:srgbClr val="000099"/>
                </a:solidFill>
                <a:latin typeface="+mn-lt"/>
                <a:ea typeface="黑体" pitchFamily="2" charset="-122"/>
              </a:rPr>
              <a:t>无线电</a:t>
            </a:r>
          </a:p>
        </p:txBody>
      </p:sp>
      <p:sp>
        <p:nvSpPr>
          <p:cNvPr id="41011" name="Line 51"/>
          <p:cNvSpPr>
            <a:spLocks noChangeShapeType="1"/>
          </p:cNvSpPr>
          <p:nvPr/>
        </p:nvSpPr>
        <p:spPr bwMode="auto">
          <a:xfrm>
            <a:off x="3631894" y="5021746"/>
            <a:ext cx="467783"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2" name="Text Box 52"/>
          <p:cNvSpPr txBox="1">
            <a:spLocks noChangeArrowheads="1"/>
          </p:cNvSpPr>
          <p:nvPr/>
        </p:nvSpPr>
        <p:spPr bwMode="auto">
          <a:xfrm>
            <a:off x="7663085" y="3742221"/>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光纤</a:t>
            </a:r>
          </a:p>
        </p:txBody>
      </p:sp>
      <p:sp>
        <p:nvSpPr>
          <p:cNvPr id="41013" name="Line 53"/>
          <p:cNvSpPr>
            <a:spLocks noChangeShapeType="1"/>
          </p:cNvSpPr>
          <p:nvPr/>
        </p:nvSpPr>
        <p:spPr bwMode="auto">
          <a:xfrm>
            <a:off x="7635569" y="4074008"/>
            <a:ext cx="6466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4" name="Text Box 54"/>
          <p:cNvSpPr txBox="1">
            <a:spLocks noChangeArrowheads="1"/>
          </p:cNvSpPr>
          <p:nvPr/>
        </p:nvSpPr>
        <p:spPr bwMode="auto">
          <a:xfrm>
            <a:off x="3838269" y="506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电视</a:t>
            </a:r>
          </a:p>
        </p:txBody>
      </p:sp>
      <p:sp>
        <p:nvSpPr>
          <p:cNvPr id="41015" name="Line 55"/>
          <p:cNvSpPr>
            <a:spLocks noChangeShapeType="1"/>
          </p:cNvSpPr>
          <p:nvPr/>
        </p:nvSpPr>
        <p:spPr bwMode="auto">
          <a:xfrm flipV="1">
            <a:off x="5736919" y="2659546"/>
            <a:ext cx="206375" cy="4572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6" name="Line 56"/>
          <p:cNvSpPr>
            <a:spLocks noChangeShapeType="1"/>
          </p:cNvSpPr>
          <p:nvPr/>
        </p:nvSpPr>
        <p:spPr bwMode="auto">
          <a:xfrm flipH="1" flipV="1">
            <a:off x="6204702" y="2659547"/>
            <a:ext cx="89429" cy="454025"/>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7" name="Line 57"/>
          <p:cNvSpPr>
            <a:spLocks noChangeShapeType="1"/>
          </p:cNvSpPr>
          <p:nvPr/>
        </p:nvSpPr>
        <p:spPr bwMode="auto">
          <a:xfrm>
            <a:off x="1444319" y="5097946"/>
            <a:ext cx="7429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8" name="Line 58"/>
          <p:cNvSpPr>
            <a:spLocks noChangeShapeType="1"/>
          </p:cNvSpPr>
          <p:nvPr/>
        </p:nvSpPr>
        <p:spPr bwMode="auto">
          <a:xfrm>
            <a:off x="2352369" y="5097946"/>
            <a:ext cx="4953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9" name="Line 59"/>
          <p:cNvSpPr>
            <a:spLocks noChangeShapeType="1"/>
          </p:cNvSpPr>
          <p:nvPr/>
        </p:nvSpPr>
        <p:spPr bwMode="auto">
          <a:xfrm>
            <a:off x="3673169" y="5402746"/>
            <a:ext cx="8117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0" name="Line 60"/>
          <p:cNvSpPr>
            <a:spLocks noChangeShapeType="1"/>
          </p:cNvSpPr>
          <p:nvPr/>
        </p:nvSpPr>
        <p:spPr bwMode="auto">
          <a:xfrm>
            <a:off x="1294698" y="5471008"/>
            <a:ext cx="76479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1" name="Line 61"/>
          <p:cNvSpPr>
            <a:spLocks noChangeShapeType="1"/>
          </p:cNvSpPr>
          <p:nvPr/>
        </p:nvSpPr>
        <p:spPr bwMode="auto">
          <a:xfrm>
            <a:off x="1306736"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2" name="Line 62"/>
          <p:cNvSpPr>
            <a:spLocks noChangeShapeType="1"/>
          </p:cNvSpPr>
          <p:nvPr/>
        </p:nvSpPr>
        <p:spPr bwMode="auto">
          <a:xfrm>
            <a:off x="4481471" y="371205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3" name="Line 63"/>
          <p:cNvSpPr>
            <a:spLocks noChangeShapeType="1"/>
          </p:cNvSpPr>
          <p:nvPr/>
        </p:nvSpPr>
        <p:spPr bwMode="auto">
          <a:xfrm>
            <a:off x="5747238" y="37199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4" name="Line 64"/>
          <p:cNvSpPr>
            <a:spLocks noChangeShapeType="1"/>
          </p:cNvSpPr>
          <p:nvPr/>
        </p:nvSpPr>
        <p:spPr bwMode="auto">
          <a:xfrm>
            <a:off x="6380121" y="371682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5" name="Line 65"/>
          <p:cNvSpPr>
            <a:spLocks noChangeShapeType="1"/>
          </p:cNvSpPr>
          <p:nvPr/>
        </p:nvSpPr>
        <p:spPr bwMode="auto">
          <a:xfrm>
            <a:off x="7018164"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6" name="Line 66"/>
          <p:cNvSpPr>
            <a:spLocks noChangeShapeType="1"/>
          </p:cNvSpPr>
          <p:nvPr/>
        </p:nvSpPr>
        <p:spPr bwMode="auto">
          <a:xfrm>
            <a:off x="7656207" y="372952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7" name="Line 67"/>
          <p:cNvSpPr>
            <a:spLocks noChangeShapeType="1"/>
          </p:cNvSpPr>
          <p:nvPr/>
        </p:nvSpPr>
        <p:spPr bwMode="auto">
          <a:xfrm>
            <a:off x="8289090" y="3721583"/>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8" name="Line 68"/>
          <p:cNvSpPr>
            <a:spLocks noChangeShapeType="1"/>
          </p:cNvSpPr>
          <p:nvPr/>
        </p:nvSpPr>
        <p:spPr bwMode="auto">
          <a:xfrm>
            <a:off x="8927133"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029" name="Group 69"/>
          <p:cNvGrpSpPr>
            <a:grpSpLocks/>
          </p:cNvGrpSpPr>
          <p:nvPr/>
        </p:nvGrpSpPr>
        <p:grpSpPr bwMode="auto">
          <a:xfrm>
            <a:off x="371170" y="2202346"/>
            <a:ext cx="768747" cy="371475"/>
            <a:chOff x="6" y="352"/>
            <a:chExt cx="447" cy="234"/>
          </a:xfrm>
        </p:grpSpPr>
        <p:sp>
          <p:nvSpPr>
            <p:cNvPr id="41030" name="Text Box 70"/>
            <p:cNvSpPr txBox="1">
              <a:spLocks noChangeArrowheads="1"/>
            </p:cNvSpPr>
            <p:nvPr/>
          </p:nvSpPr>
          <p:spPr bwMode="auto">
            <a:xfrm>
              <a:off x="92" y="353"/>
              <a:ext cx="3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(Hz)</a:t>
              </a:r>
            </a:p>
          </p:txBody>
        </p:sp>
        <p:sp>
          <p:nvSpPr>
            <p:cNvPr id="41031" name="Text Box 71"/>
            <p:cNvSpPr txBox="1">
              <a:spLocks noChangeArrowheads="1"/>
            </p:cNvSpPr>
            <p:nvPr/>
          </p:nvSpPr>
          <p:spPr bwMode="auto">
            <a:xfrm>
              <a:off x="6" y="35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f</a:t>
              </a:r>
            </a:p>
          </p:txBody>
        </p:sp>
      </p:grpSp>
      <p:grpSp>
        <p:nvGrpSpPr>
          <p:cNvPr id="41032" name="Group 72"/>
          <p:cNvGrpSpPr>
            <a:grpSpLocks/>
          </p:cNvGrpSpPr>
          <p:nvPr/>
        </p:nvGrpSpPr>
        <p:grpSpPr bwMode="auto">
          <a:xfrm>
            <a:off x="378049" y="3421547"/>
            <a:ext cx="763587" cy="374650"/>
            <a:chOff x="78" y="1589"/>
            <a:chExt cx="444" cy="236"/>
          </a:xfrm>
        </p:grpSpPr>
        <p:sp>
          <p:nvSpPr>
            <p:cNvPr id="41033" name="Text Box 73"/>
            <p:cNvSpPr txBox="1">
              <a:spLocks noChangeArrowheads="1"/>
            </p:cNvSpPr>
            <p:nvPr/>
          </p:nvSpPr>
          <p:spPr bwMode="auto">
            <a:xfrm>
              <a:off x="124" y="1589"/>
              <a:ext cx="3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 (Hz)</a:t>
              </a:r>
            </a:p>
          </p:txBody>
        </p:sp>
        <p:sp>
          <p:nvSpPr>
            <p:cNvPr id="41034" name="Text Box 74"/>
            <p:cNvSpPr txBox="1">
              <a:spLocks noChangeArrowheads="1"/>
            </p:cNvSpPr>
            <p:nvPr/>
          </p:nvSpPr>
          <p:spPr bwMode="auto">
            <a:xfrm>
              <a:off x="78" y="159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f</a:t>
              </a:r>
            </a:p>
          </p:txBody>
        </p:sp>
      </p:grpSp>
      <p:sp>
        <p:nvSpPr>
          <p:cNvPr id="41035" name="Line 75"/>
          <p:cNvSpPr>
            <a:spLocks noChangeShapeType="1"/>
          </p:cNvSpPr>
          <p:nvPr/>
        </p:nvSpPr>
        <p:spPr bwMode="auto">
          <a:xfrm>
            <a:off x="1526869" y="5471008"/>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6" name="Line 76"/>
          <p:cNvSpPr>
            <a:spLocks noChangeShapeType="1"/>
          </p:cNvSpPr>
          <p:nvPr/>
        </p:nvSpPr>
        <p:spPr bwMode="auto">
          <a:xfrm>
            <a:off x="2145994"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7" name="Line 77"/>
          <p:cNvSpPr>
            <a:spLocks noChangeShapeType="1"/>
          </p:cNvSpPr>
          <p:nvPr/>
        </p:nvSpPr>
        <p:spPr bwMode="auto">
          <a:xfrm>
            <a:off x="2770279"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8" name="Line 78"/>
          <p:cNvSpPr>
            <a:spLocks noChangeShapeType="1"/>
          </p:cNvSpPr>
          <p:nvPr/>
        </p:nvSpPr>
        <p:spPr bwMode="auto">
          <a:xfrm>
            <a:off x="3415200"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9" name="Line 79"/>
          <p:cNvSpPr>
            <a:spLocks noChangeShapeType="1"/>
          </p:cNvSpPr>
          <p:nvPr/>
        </p:nvSpPr>
        <p:spPr bwMode="auto">
          <a:xfrm>
            <a:off x="4029166"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0" name="Line 80"/>
          <p:cNvSpPr>
            <a:spLocks noChangeShapeType="1"/>
          </p:cNvSpPr>
          <p:nvPr/>
        </p:nvSpPr>
        <p:spPr bwMode="auto">
          <a:xfrm>
            <a:off x="4674088"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1" name="Line 81"/>
          <p:cNvSpPr>
            <a:spLocks noChangeShapeType="1"/>
          </p:cNvSpPr>
          <p:nvPr/>
        </p:nvSpPr>
        <p:spPr bwMode="auto">
          <a:xfrm>
            <a:off x="5313850"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2" name="Line 82"/>
          <p:cNvSpPr>
            <a:spLocks noChangeShapeType="1"/>
          </p:cNvSpPr>
          <p:nvPr/>
        </p:nvSpPr>
        <p:spPr bwMode="auto">
          <a:xfrm>
            <a:off x="5938135"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3" name="Line 83"/>
          <p:cNvSpPr>
            <a:spLocks noChangeShapeType="1"/>
          </p:cNvSpPr>
          <p:nvPr/>
        </p:nvSpPr>
        <p:spPr bwMode="auto">
          <a:xfrm>
            <a:off x="6588216"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4" name="Line 84"/>
          <p:cNvSpPr>
            <a:spLocks noChangeShapeType="1"/>
          </p:cNvSpPr>
          <p:nvPr/>
        </p:nvSpPr>
        <p:spPr bwMode="auto">
          <a:xfrm>
            <a:off x="7222819" y="5475771"/>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5" name="Line 85"/>
          <p:cNvSpPr>
            <a:spLocks noChangeShapeType="1"/>
          </p:cNvSpPr>
          <p:nvPr/>
        </p:nvSpPr>
        <p:spPr bwMode="auto">
          <a:xfrm>
            <a:off x="7867741"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6" name="Line 86"/>
          <p:cNvSpPr>
            <a:spLocks noChangeShapeType="1"/>
          </p:cNvSpPr>
          <p:nvPr/>
        </p:nvSpPr>
        <p:spPr bwMode="auto">
          <a:xfrm>
            <a:off x="8507504" y="5475771"/>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7" name="Text Box 87"/>
          <p:cNvSpPr txBox="1">
            <a:spLocks noChangeArrowheads="1"/>
          </p:cNvSpPr>
          <p:nvPr/>
        </p:nvSpPr>
        <p:spPr bwMode="auto">
          <a:xfrm>
            <a:off x="1597381" y="5480533"/>
            <a:ext cx="43473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LF</a:t>
            </a:r>
          </a:p>
        </p:txBody>
      </p:sp>
      <p:sp>
        <p:nvSpPr>
          <p:cNvPr id="41048" name="Text Box 88"/>
          <p:cNvSpPr txBox="1">
            <a:spLocks noChangeArrowheads="1"/>
          </p:cNvSpPr>
          <p:nvPr/>
        </p:nvSpPr>
        <p:spPr bwMode="auto">
          <a:xfrm>
            <a:off x="2231984" y="5480533"/>
            <a:ext cx="4812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MF</a:t>
            </a:r>
          </a:p>
        </p:txBody>
      </p:sp>
      <p:sp>
        <p:nvSpPr>
          <p:cNvPr id="41049" name="Text Box 89"/>
          <p:cNvSpPr txBox="1">
            <a:spLocks noChangeArrowheads="1"/>
          </p:cNvSpPr>
          <p:nvPr/>
        </p:nvSpPr>
        <p:spPr bwMode="auto">
          <a:xfrm>
            <a:off x="2866588" y="5480533"/>
            <a:ext cx="45717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HF</a:t>
            </a:r>
          </a:p>
        </p:txBody>
      </p:sp>
      <p:sp>
        <p:nvSpPr>
          <p:cNvPr id="41050" name="Text Box 90"/>
          <p:cNvSpPr txBox="1">
            <a:spLocks noChangeArrowheads="1"/>
          </p:cNvSpPr>
          <p:nvPr/>
        </p:nvSpPr>
        <p:spPr bwMode="auto">
          <a:xfrm>
            <a:off x="3428959"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VHF</a:t>
            </a:r>
          </a:p>
        </p:txBody>
      </p:sp>
      <p:sp>
        <p:nvSpPr>
          <p:cNvPr id="41051" name="Text Box 91"/>
          <p:cNvSpPr txBox="1">
            <a:spLocks noChangeArrowheads="1"/>
          </p:cNvSpPr>
          <p:nvPr/>
        </p:nvSpPr>
        <p:spPr bwMode="auto">
          <a:xfrm>
            <a:off x="4048084" y="5480533"/>
            <a:ext cx="60465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UHF</a:t>
            </a:r>
          </a:p>
        </p:txBody>
      </p:sp>
      <p:sp>
        <p:nvSpPr>
          <p:cNvPr id="41052" name="Text Box 92"/>
          <p:cNvSpPr txBox="1">
            <a:spLocks noChangeArrowheads="1"/>
          </p:cNvSpPr>
          <p:nvPr/>
        </p:nvSpPr>
        <p:spPr bwMode="auto">
          <a:xfrm>
            <a:off x="4662051"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SHF</a:t>
            </a:r>
          </a:p>
        </p:txBody>
      </p:sp>
      <p:sp>
        <p:nvSpPr>
          <p:cNvPr id="41053" name="Text Box 93"/>
          <p:cNvSpPr txBox="1">
            <a:spLocks noChangeArrowheads="1"/>
          </p:cNvSpPr>
          <p:nvPr/>
        </p:nvSpPr>
        <p:spPr bwMode="auto">
          <a:xfrm>
            <a:off x="5312131"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EHF</a:t>
            </a:r>
          </a:p>
        </p:txBody>
      </p:sp>
      <p:sp>
        <p:nvSpPr>
          <p:cNvPr id="41054" name="Text Box 94"/>
          <p:cNvSpPr txBox="1">
            <a:spLocks noChangeArrowheads="1"/>
          </p:cNvSpPr>
          <p:nvPr/>
        </p:nvSpPr>
        <p:spPr bwMode="auto">
          <a:xfrm>
            <a:off x="5941575" y="5480533"/>
            <a:ext cx="5822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THF</a:t>
            </a:r>
          </a:p>
        </p:txBody>
      </p:sp>
      <p:sp>
        <p:nvSpPr>
          <p:cNvPr id="41055" name="Text Box 95"/>
          <p:cNvSpPr txBox="1">
            <a:spLocks noChangeArrowheads="1"/>
          </p:cNvSpPr>
          <p:nvPr/>
        </p:nvSpPr>
        <p:spPr bwMode="auto">
          <a:xfrm>
            <a:off x="536269" y="540274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波段</a:t>
            </a:r>
          </a:p>
        </p:txBody>
      </p:sp>
      <p:sp>
        <p:nvSpPr>
          <p:cNvPr id="41056" name="Text Box 96"/>
          <p:cNvSpPr txBox="1">
            <a:spLocks noChangeArrowheads="1"/>
          </p:cNvSpPr>
          <p:nvPr/>
        </p:nvSpPr>
        <p:spPr bwMode="auto">
          <a:xfrm>
            <a:off x="1079723" y="3392971"/>
            <a:ext cx="833638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5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7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9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11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13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15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16</a:t>
            </a:r>
            <a:endParaRPr kumimoji="1" lang="en-US" altLang="zh-CN" sz="1600" b="1">
              <a:solidFill>
                <a:srgbClr val="000099"/>
              </a:solidFill>
              <a:latin typeface="+mn-lt"/>
              <a:ea typeface="黑体" pitchFamily="2" charset="-122"/>
            </a:endParaRPr>
          </a:p>
        </p:txBody>
      </p:sp>
      <p:sp>
        <p:nvSpPr>
          <p:cNvPr id="41057" name="Text Box 97"/>
          <p:cNvSpPr txBox="1">
            <a:spLocks noChangeArrowheads="1"/>
          </p:cNvSpPr>
          <p:nvPr/>
        </p:nvSpPr>
        <p:spPr bwMode="auto">
          <a:xfrm>
            <a:off x="1114119" y="2170596"/>
            <a:ext cx="84192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24</a:t>
            </a:r>
            <a:endParaRPr kumimoji="1" lang="en-US" altLang="zh-CN" sz="1600" b="1">
              <a:solidFill>
                <a:srgbClr val="000099"/>
              </a:solidFill>
              <a:latin typeface="+mn-lt"/>
              <a:ea typeface="黑体" pitchFamily="2" charset="-122"/>
            </a:endParaRPr>
          </a:p>
        </p:txBody>
      </p:sp>
      <p:sp>
        <p:nvSpPr>
          <p:cNvPr id="41058" name="Line 98"/>
          <p:cNvSpPr>
            <a:spLocks noChangeShapeType="1"/>
          </p:cNvSpPr>
          <p:nvPr/>
        </p:nvSpPr>
        <p:spPr bwMode="auto">
          <a:xfrm flipV="1">
            <a:off x="4278536" y="5018572"/>
            <a:ext cx="386954" cy="3175"/>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59" name="Rectangle 99"/>
          <p:cNvSpPr>
            <a:spLocks noChangeArrowheads="1"/>
          </p:cNvSpPr>
          <p:nvPr/>
        </p:nvSpPr>
        <p:spPr bwMode="auto">
          <a:xfrm>
            <a:off x="4416119" y="4488346"/>
            <a:ext cx="91150" cy="4429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60" name="Text Box 100"/>
          <p:cNvSpPr txBox="1">
            <a:spLocks noChangeArrowheads="1"/>
          </p:cNvSpPr>
          <p:nvPr/>
        </p:nvSpPr>
        <p:spPr bwMode="auto">
          <a:xfrm>
            <a:off x="4080760" y="4483583"/>
            <a:ext cx="862737"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移动</a:t>
            </a:r>
          </a:p>
          <a:p>
            <a:pPr algn="l">
              <a:lnSpc>
                <a:spcPct val="90000"/>
              </a:lnSpc>
            </a:pPr>
            <a:r>
              <a:rPr kumimoji="1" lang="zh-CN" altLang="en-US" sz="1600" b="1">
                <a:solidFill>
                  <a:srgbClr val="000099"/>
                </a:solidFill>
                <a:latin typeface="+mn-lt"/>
                <a:ea typeface="黑体" pitchFamily="2" charset="-122"/>
              </a:rPr>
              <a:t>无线电 </a:t>
            </a:r>
          </a:p>
        </p:txBody>
      </p:sp>
      <p:sp>
        <p:nvSpPr>
          <p:cNvPr id="41061" name="Rectangle 101"/>
          <p:cNvSpPr>
            <a:spLocks noChangeArrowheads="1"/>
          </p:cNvSpPr>
          <p:nvPr/>
        </p:nvSpPr>
        <p:spPr bwMode="auto">
          <a:xfrm>
            <a:off x="793887" y="1304132"/>
            <a:ext cx="8442458" cy="54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3200" b="1" dirty="0">
                <a:latin typeface="+mn-lt"/>
                <a:ea typeface="黑体" pitchFamily="2" charset="-122"/>
              </a:rPr>
              <a:t>电信领域使用的电磁波的</a:t>
            </a:r>
            <a:r>
              <a:rPr lang="zh-CN" altLang="en-US" sz="3200" b="1" dirty="0" smtClean="0">
                <a:latin typeface="+mn-lt"/>
                <a:ea typeface="黑体" pitchFamily="2" charset="-122"/>
              </a:rPr>
              <a:t>频谱：</a:t>
            </a:r>
            <a:endParaRPr lang="zh-CN" altLang="en-US" sz="3200" b="1" dirty="0">
              <a:latin typeface="+mn-lt"/>
              <a:ea typeface="黑体" pitchFamily="2" charset="-122"/>
            </a:endParaRPr>
          </a:p>
        </p:txBody>
      </p:sp>
    </p:spTree>
    <p:extLst>
      <p:ext uri="{BB962C8B-B14F-4D97-AF65-F5344CB8AC3E}">
        <p14:creationId xmlns:p14="http://schemas.microsoft.com/office/powerpoint/2010/main" val="533105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sp>
        <p:nvSpPr>
          <p:cNvPr id="121859" name="Rectangle 3"/>
          <p:cNvSpPr>
            <a:spLocks noGrp="1" noChangeArrowheads="1"/>
          </p:cNvSpPr>
          <p:nvPr>
            <p:ph idx="1"/>
          </p:nvPr>
        </p:nvSpPr>
        <p:spPr/>
        <p:txBody>
          <a:bodyPr/>
          <a:lstStyle/>
          <a:p>
            <a:r>
              <a:rPr lang="zh-CN" altLang="en-US" dirty="0" smtClean="0">
                <a:solidFill>
                  <a:srgbClr val="FF0000"/>
                </a:solidFill>
              </a:rPr>
              <a:t>双绞线</a:t>
            </a:r>
            <a:endParaRPr lang="en-US" altLang="zh-CN" dirty="0" smtClean="0">
              <a:solidFill>
                <a:srgbClr val="FF0000"/>
              </a:solidFill>
            </a:endParaRPr>
          </a:p>
          <a:p>
            <a:pPr lvl="1"/>
            <a:r>
              <a:rPr lang="zh-CN" altLang="zh-CN" dirty="0"/>
              <a:t>最常用的</a:t>
            </a:r>
            <a:r>
              <a:rPr lang="zh-CN" altLang="zh-CN" dirty="0" smtClean="0"/>
              <a:t>传输媒体</a:t>
            </a:r>
            <a:r>
              <a:rPr lang="zh-CN" altLang="en-US" dirty="0" smtClean="0"/>
              <a:t>。</a:t>
            </a:r>
            <a:endParaRPr lang="en-US" altLang="zh-CN" dirty="0" smtClean="0"/>
          </a:p>
          <a:p>
            <a:pPr lvl="1"/>
            <a:r>
              <a:rPr lang="zh-CN" altLang="zh-CN" dirty="0"/>
              <a:t>模拟传输和数字传输都可以使用双绞线，其通信距离一般为几到十几公里。</a:t>
            </a:r>
            <a:endParaRPr lang="zh-CN" altLang="en-US" dirty="0"/>
          </a:p>
          <a:p>
            <a:pPr lvl="1"/>
            <a:r>
              <a:rPr lang="zh-CN" altLang="en-US" dirty="0">
                <a:solidFill>
                  <a:srgbClr val="FF0000"/>
                </a:solidFill>
                <a:latin typeface="Arial" charset="0"/>
                <a:ea typeface="黑体" pitchFamily="2" charset="-122"/>
              </a:rPr>
              <a:t>屏蔽双绞线 </a:t>
            </a:r>
            <a:r>
              <a:rPr lang="en-US" altLang="zh-CN" dirty="0">
                <a:solidFill>
                  <a:srgbClr val="FF0000"/>
                </a:solidFill>
                <a:latin typeface="Arial" charset="0"/>
                <a:ea typeface="黑体" pitchFamily="2" charset="-122"/>
              </a:rPr>
              <a:t>STP </a:t>
            </a:r>
            <a:r>
              <a:rPr lang="en-US" altLang="zh-CN" dirty="0">
                <a:solidFill>
                  <a:srgbClr val="0000CC"/>
                </a:solidFill>
                <a:latin typeface="Arial" charset="0"/>
                <a:ea typeface="黑体" pitchFamily="2" charset="-122"/>
              </a:rPr>
              <a:t>(Shielded Twisted Pair</a:t>
            </a:r>
            <a:r>
              <a:rPr lang="en-US" altLang="zh-CN" dirty="0" smtClean="0">
                <a:solidFill>
                  <a:srgbClr val="0000CC"/>
                </a:solidFill>
                <a:latin typeface="Arial" charset="0"/>
                <a:ea typeface="黑体" pitchFamily="2" charset="-122"/>
              </a:rPr>
              <a:t>)</a:t>
            </a:r>
          </a:p>
          <a:p>
            <a:pPr lvl="2"/>
            <a:r>
              <a:rPr lang="zh-CN" altLang="en-US" dirty="0" smtClean="0"/>
              <a:t>带金属</a:t>
            </a:r>
            <a:r>
              <a:rPr lang="zh-CN" altLang="zh-CN" dirty="0" smtClean="0"/>
              <a:t>屏蔽</a:t>
            </a:r>
            <a:r>
              <a:rPr lang="zh-CN" altLang="zh-CN" dirty="0"/>
              <a:t>层</a:t>
            </a:r>
            <a:endParaRPr lang="en-US" altLang="zh-CN" dirty="0">
              <a:solidFill>
                <a:srgbClr val="0000CC"/>
              </a:solidFill>
              <a:latin typeface="Arial" charset="0"/>
              <a:ea typeface="黑体" pitchFamily="2" charset="-122"/>
            </a:endParaRPr>
          </a:p>
          <a:p>
            <a:pPr lvl="1"/>
            <a:r>
              <a:rPr lang="zh-CN" altLang="en-US" dirty="0">
                <a:solidFill>
                  <a:srgbClr val="FF0000"/>
                </a:solidFill>
                <a:latin typeface="Arial" charset="0"/>
                <a:ea typeface="黑体" pitchFamily="2" charset="-122"/>
              </a:rPr>
              <a:t>无屏蔽双绞线 </a:t>
            </a:r>
            <a:r>
              <a:rPr lang="en-US" altLang="zh-CN" dirty="0">
                <a:solidFill>
                  <a:srgbClr val="FF0000"/>
                </a:solidFill>
                <a:latin typeface="Arial" charset="0"/>
                <a:ea typeface="黑体" pitchFamily="2" charset="-122"/>
              </a:rPr>
              <a:t>UTP </a:t>
            </a:r>
            <a:r>
              <a:rPr lang="en-US" altLang="zh-CN" dirty="0">
                <a:solidFill>
                  <a:srgbClr val="0000CC"/>
                </a:solidFill>
                <a:latin typeface="Arial" charset="0"/>
                <a:ea typeface="黑体" pitchFamily="2" charset="-122"/>
              </a:rPr>
              <a:t>(Unshielded Twisted Pair)</a:t>
            </a:r>
            <a:r>
              <a:rPr lang="en-US" altLang="zh-CN" dirty="0">
                <a:solidFill>
                  <a:srgbClr val="0000CC"/>
                </a:solidFill>
              </a:rPr>
              <a:t> </a:t>
            </a:r>
          </a:p>
        </p:txBody>
      </p:sp>
    </p:spTree>
    <p:extLst>
      <p:ext uri="{BB962C8B-B14F-4D97-AF65-F5344CB8AC3E}">
        <p14:creationId xmlns:p14="http://schemas.microsoft.com/office/powerpoint/2010/main" val="1544049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ea typeface="Arial Unicode MS" pitchFamily="34" charset="-122"/>
                <a:cs typeface="Arial Unicode MS" pitchFamily="34" charset="-122"/>
              </a:rPr>
              <a:t>2.1  </a:t>
            </a:r>
            <a:r>
              <a:rPr lang="zh-CN" altLang="en-US" dirty="0"/>
              <a:t>物理层的基本概念</a:t>
            </a:r>
          </a:p>
        </p:txBody>
      </p:sp>
      <p:sp>
        <p:nvSpPr>
          <p:cNvPr id="26627" name="Rectangle 3"/>
          <p:cNvSpPr>
            <a:spLocks noGrp="1" noChangeArrowheads="1"/>
          </p:cNvSpPr>
          <p:nvPr>
            <p:ph idx="1"/>
          </p:nvPr>
        </p:nvSpPr>
        <p:spPr/>
        <p:txBody>
          <a:bodyPr/>
          <a:lstStyle/>
          <a:p>
            <a:r>
              <a:rPr lang="zh-CN" altLang="zh-CN" dirty="0"/>
              <a:t>物理层考虑的是怎样才能在连接各种计算机的传输媒体上</a:t>
            </a:r>
            <a:r>
              <a:rPr lang="zh-CN" altLang="zh-CN" dirty="0">
                <a:solidFill>
                  <a:srgbClr val="FF0000"/>
                </a:solidFill>
              </a:rPr>
              <a:t>传输数据比特流，</a:t>
            </a:r>
            <a:r>
              <a:rPr lang="zh-CN" altLang="zh-CN" dirty="0"/>
              <a:t>而</a:t>
            </a:r>
            <a:r>
              <a:rPr lang="zh-CN" altLang="zh-CN" dirty="0">
                <a:solidFill>
                  <a:srgbClr val="FF0000"/>
                </a:solidFill>
              </a:rPr>
              <a:t>不是指具体的传输媒体</a:t>
            </a:r>
            <a:r>
              <a:rPr lang="zh-CN" altLang="zh-CN" dirty="0" smtClean="0">
                <a:solidFill>
                  <a:srgbClr val="FF0000"/>
                </a:solidFill>
              </a:rPr>
              <a:t>。</a:t>
            </a:r>
            <a:endParaRPr lang="en-US" altLang="zh-CN" dirty="0" smtClean="0">
              <a:solidFill>
                <a:srgbClr val="FF0000"/>
              </a:solidFill>
            </a:endParaRPr>
          </a:p>
          <a:p>
            <a:r>
              <a:rPr lang="zh-CN" altLang="zh-CN" dirty="0"/>
              <a:t>物理层的</a:t>
            </a:r>
            <a:r>
              <a:rPr lang="zh-CN" altLang="zh-CN" dirty="0" smtClean="0"/>
              <a:t>作用是</a:t>
            </a:r>
            <a:r>
              <a:rPr lang="zh-CN" altLang="zh-CN" dirty="0"/>
              <a:t>要尽可能地</a:t>
            </a:r>
            <a:r>
              <a:rPr lang="zh-CN" altLang="zh-CN" dirty="0">
                <a:solidFill>
                  <a:srgbClr val="FF0000"/>
                </a:solidFill>
              </a:rPr>
              <a:t>屏蔽</a:t>
            </a:r>
            <a:r>
              <a:rPr lang="zh-CN" altLang="zh-CN" dirty="0" smtClean="0"/>
              <a:t>掉</a:t>
            </a:r>
            <a:r>
              <a:rPr lang="zh-CN" altLang="en-US" dirty="0" smtClean="0"/>
              <a:t>不同</a:t>
            </a:r>
            <a:r>
              <a:rPr lang="zh-CN" altLang="zh-CN" dirty="0" smtClean="0"/>
              <a:t>传输媒体</a:t>
            </a:r>
            <a:r>
              <a:rPr lang="zh-CN" altLang="zh-CN" dirty="0"/>
              <a:t>和通信手段的</a:t>
            </a:r>
            <a:r>
              <a:rPr lang="zh-CN" altLang="zh-CN" dirty="0" smtClean="0"/>
              <a:t>差异</a:t>
            </a:r>
            <a:r>
              <a:rPr lang="zh-CN" altLang="en-US" dirty="0" smtClean="0"/>
              <a:t>。</a:t>
            </a:r>
            <a:endParaRPr lang="en-US" altLang="zh-CN" dirty="0" smtClean="0"/>
          </a:p>
          <a:p>
            <a:r>
              <a:rPr lang="zh-CN" altLang="zh-CN" dirty="0"/>
              <a:t>用于物理层的协议也常称为物理层</a:t>
            </a:r>
            <a:r>
              <a:rPr lang="zh-CN" altLang="zh-CN" dirty="0" smtClean="0">
                <a:solidFill>
                  <a:srgbClr val="FF0000"/>
                </a:solidFill>
              </a:rPr>
              <a:t>规程</a:t>
            </a:r>
            <a:r>
              <a:rPr lang="en-US" altLang="zh-CN" dirty="0" smtClean="0">
                <a:solidFill>
                  <a:srgbClr val="FF0000"/>
                </a:solidFill>
              </a:rPr>
              <a:t> </a:t>
            </a:r>
            <a:r>
              <a:rPr lang="en-US" altLang="zh-CN" dirty="0" smtClean="0"/>
              <a:t>(</a:t>
            </a:r>
            <a:r>
              <a:rPr lang="en-US" altLang="zh-CN" dirty="0"/>
              <a:t>procedure</a:t>
            </a:r>
            <a:r>
              <a:rPr lang="en-US" altLang="zh-CN" dirty="0" smtClean="0"/>
              <a:t>)</a:t>
            </a:r>
            <a:r>
              <a:rPr lang="zh-CN" altLang="en-US" dirty="0" smtClean="0"/>
              <a:t>。</a:t>
            </a:r>
            <a:endParaRPr lang="zh-CN" altLang="en-US" dirty="0"/>
          </a:p>
        </p:txBody>
      </p:sp>
    </p:spTree>
    <p:extLst>
      <p:ext uri="{BB962C8B-B14F-4D97-AF65-F5344CB8AC3E}">
        <p14:creationId xmlns:p14="http://schemas.microsoft.com/office/powerpoint/2010/main" val="12806916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grpSp>
        <p:nvGrpSpPr>
          <p:cNvPr id="3" name="组合 2"/>
          <p:cNvGrpSpPr/>
          <p:nvPr/>
        </p:nvGrpSpPr>
        <p:grpSpPr>
          <a:xfrm>
            <a:off x="704528" y="1484784"/>
            <a:ext cx="3855839" cy="2015564"/>
            <a:chOff x="1280592" y="1686499"/>
            <a:chExt cx="3279775" cy="1643970"/>
          </a:xfrm>
        </p:grpSpPr>
        <p:pic>
          <p:nvPicPr>
            <p:cNvPr id="6" name="Picture 4" descr="223b"/>
            <p:cNvPicPr>
              <a:picLocks noChangeAspect="1" noChangeArrowheads="1"/>
            </p:cNvPicPr>
            <p:nvPr/>
          </p:nvPicPr>
          <p:blipFill>
            <a:blip r:embed="rId3" cstate="print">
              <a:extLst>
                <a:ext uri="{28A0092B-C50C-407E-A947-70E740481C1C}">
                  <a14:useLocalDpi xmlns:a14="http://schemas.microsoft.com/office/drawing/2010/main" val="0"/>
                </a:ext>
              </a:extLst>
            </a:blip>
            <a:srcRect t="24692" b="39763"/>
            <a:stretch>
              <a:fillRect/>
            </a:stretch>
          </p:blipFill>
          <p:spPr bwMode="auto">
            <a:xfrm>
              <a:off x="1280592" y="1686499"/>
              <a:ext cx="32797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7"/>
            <p:cNvSpPr txBox="1">
              <a:spLocks noChangeArrowheads="1"/>
            </p:cNvSpPr>
            <p:nvPr/>
          </p:nvSpPr>
          <p:spPr bwMode="auto">
            <a:xfrm>
              <a:off x="3926955" y="2546924"/>
              <a:ext cx="596128"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铜线</a:t>
              </a:r>
            </a:p>
          </p:txBody>
        </p:sp>
        <p:sp>
          <p:nvSpPr>
            <p:cNvPr id="10" name="Text Box 9"/>
            <p:cNvSpPr txBox="1">
              <a:spLocks noChangeArrowheads="1"/>
            </p:cNvSpPr>
            <p:nvPr/>
          </p:nvSpPr>
          <p:spPr bwMode="auto">
            <a:xfrm>
              <a:off x="1432992" y="2554861"/>
              <a:ext cx="957263" cy="527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90000"/>
                </a:lnSpc>
              </a:pPr>
              <a:r>
                <a:rPr lang="zh-CN" altLang="en-US" sz="2000" b="1" dirty="0" smtClean="0">
                  <a:solidFill>
                    <a:srgbClr val="000099"/>
                  </a:solidFill>
                  <a:latin typeface="+mn-lt"/>
                  <a:ea typeface="黑体" pitchFamily="2" charset="-122"/>
                </a:rPr>
                <a:t>聚氯乙烯套层</a:t>
              </a:r>
              <a:endParaRPr lang="zh-CN" altLang="en-US" sz="2000" b="1" dirty="0">
                <a:solidFill>
                  <a:srgbClr val="000099"/>
                </a:solidFill>
                <a:latin typeface="+mn-lt"/>
                <a:ea typeface="黑体" pitchFamily="2" charset="-122"/>
              </a:endParaRPr>
            </a:p>
          </p:txBody>
        </p:sp>
        <p:sp>
          <p:nvSpPr>
            <p:cNvPr id="13" name="Text Box 13"/>
            <p:cNvSpPr txBox="1">
              <a:spLocks noChangeArrowheads="1"/>
            </p:cNvSpPr>
            <p:nvPr/>
          </p:nvSpPr>
          <p:spPr bwMode="auto">
            <a:xfrm>
              <a:off x="2776017" y="2543749"/>
              <a:ext cx="815654"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绝缘层</a:t>
              </a:r>
            </a:p>
          </p:txBody>
        </p:sp>
        <p:sp>
          <p:nvSpPr>
            <p:cNvPr id="15" name="Text Box 15"/>
            <p:cNvSpPr txBox="1">
              <a:spLocks noChangeArrowheads="1"/>
            </p:cNvSpPr>
            <p:nvPr/>
          </p:nvSpPr>
          <p:spPr bwMode="auto">
            <a:xfrm>
              <a:off x="2199755" y="3004124"/>
              <a:ext cx="1800111"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latin typeface="+mn-lt"/>
                  <a:ea typeface="黑体" pitchFamily="2" charset="-122"/>
                </a:rPr>
                <a:t>(a) </a:t>
              </a:r>
              <a:r>
                <a:rPr lang="zh-CN" altLang="zh-CN" sz="2000" b="1" dirty="0">
                  <a:latin typeface="+mn-lt"/>
                  <a:ea typeface="黑体" pitchFamily="2" charset="-122"/>
                </a:rPr>
                <a:t>无屏蔽双绞线</a:t>
              </a:r>
              <a:endParaRPr lang="en-US" altLang="zh-CN" sz="2000" b="1" dirty="0">
                <a:latin typeface="+mn-lt"/>
                <a:ea typeface="黑体" pitchFamily="2" charset="-122"/>
              </a:endParaRPr>
            </a:p>
          </p:txBody>
        </p:sp>
      </p:grpSp>
      <p:grpSp>
        <p:nvGrpSpPr>
          <p:cNvPr id="4" name="组合 3"/>
          <p:cNvGrpSpPr/>
          <p:nvPr/>
        </p:nvGrpSpPr>
        <p:grpSpPr>
          <a:xfrm>
            <a:off x="5484192" y="1508596"/>
            <a:ext cx="3573264" cy="1978772"/>
            <a:chOff x="5484192" y="1710311"/>
            <a:chExt cx="2997200" cy="1621729"/>
          </a:xfrm>
        </p:grpSpPr>
        <p:pic>
          <p:nvPicPr>
            <p:cNvPr id="7" name="Picture 5" descr="223"/>
            <p:cNvPicPr>
              <a:picLocks noChangeAspect="1" noChangeArrowheads="1"/>
            </p:cNvPicPr>
            <p:nvPr/>
          </p:nvPicPr>
          <p:blipFill>
            <a:blip r:embed="rId4" cstate="print">
              <a:extLst>
                <a:ext uri="{28A0092B-C50C-407E-A947-70E740481C1C}">
                  <a14:useLocalDpi xmlns:a14="http://schemas.microsoft.com/office/drawing/2010/main" val="0"/>
                </a:ext>
              </a:extLst>
            </a:blip>
            <a:srcRect t="17610" b="41142"/>
            <a:stretch>
              <a:fillRect/>
            </a:stretch>
          </p:blipFill>
          <p:spPr bwMode="auto">
            <a:xfrm>
              <a:off x="5484192" y="1710311"/>
              <a:ext cx="29972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p:cNvSpPr txBox="1">
              <a:spLocks noChangeArrowheads="1"/>
            </p:cNvSpPr>
            <p:nvPr/>
          </p:nvSpPr>
          <p:spPr bwMode="auto">
            <a:xfrm>
              <a:off x="7860680" y="2534224"/>
              <a:ext cx="587848"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铜线</a:t>
              </a:r>
            </a:p>
          </p:txBody>
        </p:sp>
        <p:sp>
          <p:nvSpPr>
            <p:cNvPr id="11" name="Text Box 10"/>
            <p:cNvSpPr txBox="1">
              <a:spLocks noChangeArrowheads="1"/>
            </p:cNvSpPr>
            <p:nvPr/>
          </p:nvSpPr>
          <p:spPr bwMode="auto">
            <a:xfrm>
              <a:off x="5484192" y="2510411"/>
              <a:ext cx="1020801" cy="580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聚氯乙烯</a:t>
              </a:r>
            </a:p>
            <a:p>
              <a:pPr eaLnBrk="1" hangingPunct="1"/>
              <a:r>
                <a:rPr lang="zh-CN" altLang="en-US" sz="2000" b="1">
                  <a:solidFill>
                    <a:srgbClr val="000099"/>
                  </a:solidFill>
                  <a:latin typeface="+mn-lt"/>
                  <a:ea typeface="黑体" pitchFamily="2" charset="-122"/>
                </a:rPr>
                <a:t>    套层</a:t>
              </a:r>
            </a:p>
          </p:txBody>
        </p:sp>
        <p:sp>
          <p:nvSpPr>
            <p:cNvPr id="12" name="Text Box 11"/>
            <p:cNvSpPr txBox="1">
              <a:spLocks noChangeArrowheads="1"/>
            </p:cNvSpPr>
            <p:nvPr/>
          </p:nvSpPr>
          <p:spPr bwMode="auto">
            <a:xfrm>
              <a:off x="6563692" y="2513586"/>
              <a:ext cx="804325"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屏蔽层</a:t>
              </a:r>
            </a:p>
          </p:txBody>
        </p:sp>
        <p:sp>
          <p:nvSpPr>
            <p:cNvPr id="14" name="Text Box 14"/>
            <p:cNvSpPr txBox="1">
              <a:spLocks noChangeArrowheads="1"/>
            </p:cNvSpPr>
            <p:nvPr/>
          </p:nvSpPr>
          <p:spPr bwMode="auto">
            <a:xfrm>
              <a:off x="7212980" y="2534224"/>
              <a:ext cx="804325"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绝缘层</a:t>
              </a:r>
            </a:p>
          </p:txBody>
        </p:sp>
        <p:sp>
          <p:nvSpPr>
            <p:cNvPr id="16" name="Text Box 16"/>
            <p:cNvSpPr txBox="1">
              <a:spLocks noChangeArrowheads="1"/>
            </p:cNvSpPr>
            <p:nvPr/>
          </p:nvSpPr>
          <p:spPr bwMode="auto">
            <a:xfrm>
              <a:off x="6274767" y="3004124"/>
              <a:ext cx="1570733"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latin typeface="+mn-lt"/>
                  <a:ea typeface="黑体" pitchFamily="2" charset="-122"/>
                </a:rPr>
                <a:t>(b) </a:t>
              </a:r>
              <a:r>
                <a:rPr lang="zh-CN" altLang="zh-CN" sz="2000" b="1" dirty="0">
                  <a:latin typeface="+mn-lt"/>
                  <a:ea typeface="黑体" pitchFamily="2" charset="-122"/>
                </a:rPr>
                <a:t>屏蔽双绞线</a:t>
              </a:r>
              <a:endParaRPr lang="en-US" altLang="zh-CN" sz="2000" b="1" dirty="0">
                <a:latin typeface="+mn-lt"/>
                <a:ea typeface="黑体" pitchFamily="2" charset="-122"/>
              </a:endParaRPr>
            </a:p>
          </p:txBody>
        </p:sp>
      </p:grpSp>
      <p:grpSp>
        <p:nvGrpSpPr>
          <p:cNvPr id="17" name="组合 16"/>
          <p:cNvGrpSpPr/>
          <p:nvPr/>
        </p:nvGrpSpPr>
        <p:grpSpPr>
          <a:xfrm>
            <a:off x="2936776" y="3573016"/>
            <a:ext cx="3672408" cy="2083887"/>
            <a:chOff x="3252146" y="4016920"/>
            <a:chExt cx="2981475" cy="1528422"/>
          </a:xfrm>
        </p:grpSpPr>
        <p:pic>
          <p:nvPicPr>
            <p:cNvPr id="19" name="Picture 19" descr="3UTP"/>
            <p:cNvPicPr>
              <a:picLocks noChangeAspect="1" noChangeArrowheads="1"/>
            </p:cNvPicPr>
            <p:nvPr/>
          </p:nvPicPr>
          <p:blipFill>
            <a:blip r:embed="rId5" cstate="print">
              <a:extLst>
                <a:ext uri="{28A0092B-C50C-407E-A947-70E740481C1C}">
                  <a14:useLocalDpi xmlns:a14="http://schemas.microsoft.com/office/drawing/2010/main" val="0"/>
                </a:ext>
              </a:extLst>
            </a:blip>
            <a:srcRect l="2864" t="5208" r="50562"/>
            <a:stretch>
              <a:fillRect/>
            </a:stretch>
          </p:blipFill>
          <p:spPr bwMode="auto">
            <a:xfrm>
              <a:off x="3446330" y="4175362"/>
              <a:ext cx="25812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0" descr="3UTP"/>
            <p:cNvPicPr>
              <a:picLocks noChangeAspect="1" noChangeArrowheads="1"/>
            </p:cNvPicPr>
            <p:nvPr/>
          </p:nvPicPr>
          <p:blipFill>
            <a:blip r:embed="rId5" cstate="print">
              <a:extLst>
                <a:ext uri="{28A0092B-C50C-407E-A947-70E740481C1C}">
                  <a14:useLocalDpi xmlns:a14="http://schemas.microsoft.com/office/drawing/2010/main" val="0"/>
                </a:ext>
              </a:extLst>
            </a:blip>
            <a:srcRect l="50095" r="3209"/>
            <a:stretch>
              <a:fillRect/>
            </a:stretch>
          </p:blipFill>
          <p:spPr bwMode="auto">
            <a:xfrm>
              <a:off x="3438392" y="4771387"/>
              <a:ext cx="258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22"/>
            <p:cNvSpPr txBox="1">
              <a:spLocks noChangeArrowheads="1"/>
            </p:cNvSpPr>
            <p:nvPr/>
          </p:nvSpPr>
          <p:spPr bwMode="auto">
            <a:xfrm>
              <a:off x="4295642" y="4016920"/>
              <a:ext cx="9140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000099"/>
                  </a:solidFill>
                  <a:latin typeface="+mn-lt"/>
                  <a:ea typeface="黑体" pitchFamily="2" charset="-122"/>
                </a:rPr>
                <a:t>3 </a:t>
              </a:r>
              <a:r>
                <a:rPr lang="zh-CN" altLang="en-US" sz="2000" b="1">
                  <a:solidFill>
                    <a:srgbClr val="000099"/>
                  </a:solidFill>
                  <a:latin typeface="+mn-lt"/>
                  <a:ea typeface="黑体" pitchFamily="2" charset="-122"/>
                </a:rPr>
                <a:t>类线</a:t>
              </a:r>
            </a:p>
          </p:txBody>
        </p:sp>
        <p:sp>
          <p:nvSpPr>
            <p:cNvPr id="22" name="Text Box 23"/>
            <p:cNvSpPr txBox="1">
              <a:spLocks noChangeArrowheads="1"/>
            </p:cNvSpPr>
            <p:nvPr/>
          </p:nvSpPr>
          <p:spPr bwMode="auto">
            <a:xfrm>
              <a:off x="4295642" y="4650689"/>
              <a:ext cx="9140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000099"/>
                  </a:solidFill>
                  <a:latin typeface="+mn-lt"/>
                  <a:ea typeface="黑体" pitchFamily="2" charset="-122"/>
                </a:rPr>
                <a:t>5 </a:t>
              </a:r>
              <a:r>
                <a:rPr lang="zh-CN" altLang="en-US" sz="2000" b="1" dirty="0">
                  <a:solidFill>
                    <a:srgbClr val="000099"/>
                  </a:solidFill>
                  <a:latin typeface="+mn-lt"/>
                  <a:ea typeface="黑体" pitchFamily="2" charset="-122"/>
                </a:rPr>
                <a:t>类线</a:t>
              </a:r>
            </a:p>
          </p:txBody>
        </p:sp>
        <p:sp>
          <p:nvSpPr>
            <p:cNvPr id="23" name="Text Box 24"/>
            <p:cNvSpPr txBox="1">
              <a:spLocks noChangeArrowheads="1"/>
            </p:cNvSpPr>
            <p:nvPr/>
          </p:nvSpPr>
          <p:spPr bwMode="auto">
            <a:xfrm>
              <a:off x="3252146" y="5231644"/>
              <a:ext cx="2981475" cy="313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dirty="0">
                  <a:latin typeface="+mn-lt"/>
                  <a:ea typeface="黑体" pitchFamily="2" charset="-122"/>
                </a:rPr>
                <a:t>(c) </a:t>
              </a:r>
              <a:r>
                <a:rPr lang="zh-CN" altLang="zh-CN" sz="2000" b="1" dirty="0">
                  <a:latin typeface="+mn-lt"/>
                  <a:ea typeface="黑体" pitchFamily="2" charset="-122"/>
                </a:rPr>
                <a:t>不同的绞合度的双绞线</a:t>
              </a:r>
              <a:endParaRPr lang="en-US" altLang="zh-CN" sz="2000" b="1" dirty="0">
                <a:latin typeface="+mn-lt"/>
                <a:ea typeface="黑体" pitchFamily="2" charset="-122"/>
              </a:endParaRPr>
            </a:p>
          </p:txBody>
        </p:sp>
      </p:grpSp>
      <p:sp>
        <p:nvSpPr>
          <p:cNvPr id="18" name="矩形 17"/>
          <p:cNvSpPr/>
          <p:nvPr/>
        </p:nvSpPr>
        <p:spPr>
          <a:xfrm>
            <a:off x="1928664" y="5847655"/>
            <a:ext cx="5976664" cy="461665"/>
          </a:xfrm>
          <a:prstGeom prst="rect">
            <a:avLst/>
          </a:prstGeom>
        </p:spPr>
        <p:txBody>
          <a:bodyPr wrap="square">
            <a:spAutoFit/>
          </a:bodyPr>
          <a:lstStyle/>
          <a:p>
            <a:pPr algn="ctr"/>
            <a:r>
              <a:rPr lang="zh-CN" altLang="zh-CN" sz="2400" b="1" dirty="0" smtClean="0">
                <a:latin typeface="+mn-lt"/>
                <a:ea typeface="黑体" pitchFamily="2" charset="-122"/>
              </a:rPr>
              <a:t>双绞线</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Tree>
    <p:extLst>
      <p:ext uri="{BB962C8B-B14F-4D97-AF65-F5344CB8AC3E}">
        <p14:creationId xmlns:p14="http://schemas.microsoft.com/office/powerpoint/2010/main" val="15547538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smtClean="0"/>
              <a:t>双绞线标准</a:t>
            </a:r>
            <a:endParaRPr lang="zh-CN" altLang="en-US" dirty="0"/>
          </a:p>
        </p:txBody>
      </p:sp>
      <p:sp>
        <p:nvSpPr>
          <p:cNvPr id="121859" name="Rectangle 3"/>
          <p:cNvSpPr>
            <a:spLocks noGrp="1" noChangeArrowheads="1"/>
          </p:cNvSpPr>
          <p:nvPr>
            <p:ph idx="1"/>
          </p:nvPr>
        </p:nvSpPr>
        <p:spPr/>
        <p:txBody>
          <a:bodyPr/>
          <a:lstStyle/>
          <a:p>
            <a:r>
              <a:rPr lang="en-US" altLang="zh-CN" dirty="0" smtClean="0"/>
              <a:t>1991 </a:t>
            </a:r>
            <a:r>
              <a:rPr lang="zh-CN" altLang="zh-CN" dirty="0" smtClean="0"/>
              <a:t>年</a:t>
            </a:r>
            <a:r>
              <a:rPr lang="zh-CN" altLang="zh-CN" dirty="0"/>
              <a:t>，</a:t>
            </a:r>
            <a:r>
              <a:rPr lang="zh-CN" altLang="zh-CN" dirty="0" smtClean="0"/>
              <a:t>美国电子工业协会</a:t>
            </a:r>
            <a:r>
              <a:rPr lang="en-US" altLang="zh-CN" dirty="0" smtClean="0"/>
              <a:t> EIA </a:t>
            </a:r>
            <a:r>
              <a:rPr lang="zh-CN" altLang="zh-CN" dirty="0" smtClean="0"/>
              <a:t>和</a:t>
            </a:r>
            <a:r>
              <a:rPr lang="zh-CN" altLang="zh-CN" dirty="0"/>
              <a:t>电信行业</a:t>
            </a:r>
            <a:r>
              <a:rPr lang="zh-CN" altLang="zh-CN" dirty="0" smtClean="0"/>
              <a:t>协会联合</a:t>
            </a:r>
            <a:r>
              <a:rPr lang="zh-CN" altLang="zh-CN" dirty="0"/>
              <a:t>发布了一</a:t>
            </a:r>
            <a:r>
              <a:rPr lang="zh-CN" altLang="zh-CN" dirty="0" smtClean="0"/>
              <a:t>个</a:t>
            </a:r>
            <a:r>
              <a:rPr lang="zh-CN" altLang="zh-CN" dirty="0"/>
              <a:t>用于室内传送数据的无屏蔽双绞线和屏蔽双绞线的</a:t>
            </a:r>
            <a:r>
              <a:rPr lang="zh-CN" altLang="zh-CN" dirty="0" smtClean="0"/>
              <a:t>标准</a:t>
            </a:r>
            <a:r>
              <a:rPr lang="en-US" altLang="zh-CN" dirty="0" smtClean="0"/>
              <a:t> </a:t>
            </a:r>
            <a:r>
              <a:rPr lang="en-US" altLang="zh-CN" dirty="0" smtClean="0">
                <a:solidFill>
                  <a:srgbClr val="FF0000"/>
                </a:solidFill>
              </a:rPr>
              <a:t>EIA/TIA-568</a:t>
            </a:r>
            <a:r>
              <a:rPr lang="zh-CN" altLang="zh-CN" dirty="0" smtClean="0">
                <a:solidFill>
                  <a:srgbClr val="FF0000"/>
                </a:solidFill>
              </a:rPr>
              <a:t>。</a:t>
            </a:r>
            <a:endParaRPr lang="en-US" altLang="zh-CN" dirty="0" smtClean="0">
              <a:solidFill>
                <a:srgbClr val="FF0000"/>
              </a:solidFill>
            </a:endParaRPr>
          </a:p>
          <a:p>
            <a:r>
              <a:rPr lang="en-US" altLang="zh-CN" dirty="0" smtClean="0"/>
              <a:t>1995 </a:t>
            </a:r>
            <a:r>
              <a:rPr lang="zh-CN" altLang="zh-CN" dirty="0" smtClean="0"/>
              <a:t>年</a:t>
            </a:r>
            <a:r>
              <a:rPr lang="zh-CN" altLang="zh-CN" dirty="0"/>
              <a:t>将布线标准更新</a:t>
            </a:r>
            <a:r>
              <a:rPr lang="zh-CN" altLang="zh-CN" dirty="0" smtClean="0"/>
              <a:t>为</a:t>
            </a:r>
            <a:r>
              <a:rPr lang="en-US" altLang="zh-CN" dirty="0" smtClean="0"/>
              <a:t> </a:t>
            </a:r>
            <a:r>
              <a:rPr lang="en-US" altLang="zh-CN" dirty="0" smtClean="0">
                <a:solidFill>
                  <a:srgbClr val="FF0000"/>
                </a:solidFill>
              </a:rPr>
              <a:t>EIA/TIA-568-A</a:t>
            </a:r>
            <a:r>
              <a:rPr lang="zh-CN" altLang="en-US" dirty="0" smtClean="0">
                <a:solidFill>
                  <a:srgbClr val="FF0000"/>
                </a:solidFill>
              </a:rPr>
              <a:t>。</a:t>
            </a:r>
            <a:endParaRPr lang="en-US" altLang="zh-CN" dirty="0" smtClean="0">
              <a:solidFill>
                <a:srgbClr val="FF0000"/>
              </a:solidFill>
            </a:endParaRPr>
          </a:p>
          <a:p>
            <a:r>
              <a:rPr lang="zh-CN" altLang="zh-CN" dirty="0"/>
              <a:t>此标准规定</a:t>
            </a:r>
            <a:r>
              <a:rPr lang="zh-CN" altLang="zh-CN" dirty="0" smtClean="0"/>
              <a:t>了</a:t>
            </a:r>
            <a:r>
              <a:rPr lang="en-US" altLang="zh-CN" dirty="0" smtClean="0"/>
              <a:t> </a:t>
            </a:r>
            <a:r>
              <a:rPr lang="en-US" altLang="zh-CN" dirty="0" smtClean="0">
                <a:solidFill>
                  <a:srgbClr val="FF0000"/>
                </a:solidFill>
              </a:rPr>
              <a:t>5 </a:t>
            </a:r>
            <a:r>
              <a:rPr lang="zh-CN" altLang="zh-CN" dirty="0" smtClean="0">
                <a:solidFill>
                  <a:srgbClr val="FF0000"/>
                </a:solidFill>
              </a:rPr>
              <a:t>个</a:t>
            </a:r>
            <a:r>
              <a:rPr lang="zh-CN" altLang="zh-CN" dirty="0">
                <a:solidFill>
                  <a:srgbClr val="FF0000"/>
                </a:solidFill>
              </a:rPr>
              <a:t>种类</a:t>
            </a:r>
            <a:r>
              <a:rPr lang="zh-CN" altLang="zh-CN" dirty="0" smtClean="0">
                <a:solidFill>
                  <a:srgbClr val="FF0000"/>
                </a:solidFill>
              </a:rPr>
              <a:t>的</a:t>
            </a:r>
            <a:r>
              <a:rPr lang="en-US" altLang="zh-CN" dirty="0" smtClean="0">
                <a:solidFill>
                  <a:srgbClr val="FF0000"/>
                </a:solidFill>
              </a:rPr>
              <a:t> UTP </a:t>
            </a:r>
            <a:r>
              <a:rPr lang="zh-CN" altLang="zh-CN" dirty="0" smtClean="0">
                <a:solidFill>
                  <a:srgbClr val="FF0000"/>
                </a:solidFill>
              </a:rPr>
              <a:t>标准</a:t>
            </a:r>
            <a:r>
              <a:rPr lang="zh-CN" altLang="zh-CN" dirty="0"/>
              <a:t>（</a:t>
            </a:r>
            <a:r>
              <a:rPr lang="zh-CN" altLang="zh-CN" dirty="0" smtClean="0"/>
              <a:t>从</a:t>
            </a:r>
            <a:r>
              <a:rPr lang="en-US" altLang="zh-CN" dirty="0" smtClean="0"/>
              <a:t> 1 </a:t>
            </a:r>
            <a:r>
              <a:rPr lang="zh-CN" altLang="zh-CN" dirty="0" smtClean="0"/>
              <a:t>类</a:t>
            </a:r>
            <a:r>
              <a:rPr lang="zh-CN" altLang="zh-CN" dirty="0"/>
              <a:t>线</a:t>
            </a:r>
            <a:r>
              <a:rPr lang="zh-CN" altLang="zh-CN" dirty="0" smtClean="0"/>
              <a:t>到</a:t>
            </a:r>
            <a:r>
              <a:rPr lang="en-US" altLang="zh-CN" dirty="0" smtClean="0"/>
              <a:t> 5 </a:t>
            </a:r>
            <a:r>
              <a:rPr lang="zh-CN" altLang="zh-CN" dirty="0" smtClean="0"/>
              <a:t>类</a:t>
            </a:r>
            <a:r>
              <a:rPr lang="zh-CN" altLang="zh-CN" dirty="0"/>
              <a:t>线）</a:t>
            </a:r>
            <a:r>
              <a:rPr lang="zh-CN" altLang="zh-CN" dirty="0" smtClean="0"/>
              <a:t>。</a:t>
            </a:r>
            <a:endParaRPr lang="en-US" altLang="zh-CN" dirty="0" smtClean="0"/>
          </a:p>
          <a:p>
            <a:r>
              <a:rPr lang="zh-CN" altLang="zh-CN" dirty="0" smtClean="0">
                <a:solidFill>
                  <a:srgbClr val="0000CC"/>
                </a:solidFill>
              </a:rPr>
              <a:t>对</a:t>
            </a:r>
            <a:r>
              <a:rPr lang="zh-CN" altLang="zh-CN" dirty="0">
                <a:solidFill>
                  <a:srgbClr val="0000CC"/>
                </a:solidFill>
              </a:rPr>
              <a:t>传送数据来说，现在最常用</a:t>
            </a:r>
            <a:r>
              <a:rPr lang="zh-CN" altLang="zh-CN" dirty="0" smtClean="0">
                <a:solidFill>
                  <a:srgbClr val="0000CC"/>
                </a:solidFill>
              </a:rPr>
              <a:t>的</a:t>
            </a:r>
            <a:r>
              <a:rPr lang="en-US" altLang="zh-CN" dirty="0" smtClean="0">
                <a:solidFill>
                  <a:srgbClr val="0000CC"/>
                </a:solidFill>
              </a:rPr>
              <a:t> UTP </a:t>
            </a:r>
            <a:r>
              <a:rPr lang="zh-CN" altLang="zh-CN" dirty="0" smtClean="0">
                <a:solidFill>
                  <a:srgbClr val="0000CC"/>
                </a:solidFill>
              </a:rPr>
              <a:t>是</a:t>
            </a:r>
            <a:r>
              <a:rPr lang="en-US" altLang="zh-CN" dirty="0">
                <a:solidFill>
                  <a:srgbClr val="0000CC"/>
                </a:solidFill>
              </a:rPr>
              <a:t>5</a:t>
            </a:r>
            <a:r>
              <a:rPr lang="zh-CN" altLang="zh-CN" dirty="0">
                <a:solidFill>
                  <a:srgbClr val="0000CC"/>
                </a:solidFill>
              </a:rPr>
              <a:t>类线（</a:t>
            </a:r>
            <a:r>
              <a:rPr lang="en-US" altLang="zh-CN" dirty="0">
                <a:solidFill>
                  <a:srgbClr val="0000CC"/>
                </a:solidFill>
              </a:rPr>
              <a:t>Category </a:t>
            </a:r>
            <a:r>
              <a:rPr lang="en-US" altLang="zh-CN" dirty="0" smtClean="0">
                <a:solidFill>
                  <a:srgbClr val="0000CC"/>
                </a:solidFill>
              </a:rPr>
              <a:t>5 </a:t>
            </a:r>
            <a:r>
              <a:rPr lang="zh-CN" altLang="zh-CN" dirty="0" smtClean="0">
                <a:solidFill>
                  <a:srgbClr val="0000CC"/>
                </a:solidFill>
              </a:rPr>
              <a:t>或</a:t>
            </a:r>
            <a:r>
              <a:rPr lang="en-US" altLang="zh-CN" dirty="0" smtClean="0">
                <a:solidFill>
                  <a:srgbClr val="0000CC"/>
                </a:solidFill>
              </a:rPr>
              <a:t> CAT5</a:t>
            </a:r>
            <a:r>
              <a:rPr lang="zh-CN" altLang="zh-CN" dirty="0" smtClean="0">
                <a:solidFill>
                  <a:srgbClr val="0000CC"/>
                </a:solidFill>
              </a:rPr>
              <a:t>）</a:t>
            </a:r>
            <a:r>
              <a:rPr lang="zh-CN" altLang="en-US" dirty="0" smtClean="0">
                <a:solidFill>
                  <a:srgbClr val="0000CC"/>
                </a:solidFill>
              </a:rPr>
              <a:t>。</a:t>
            </a:r>
            <a:endParaRPr lang="en-US" altLang="zh-CN" dirty="0" smtClean="0">
              <a:solidFill>
                <a:srgbClr val="0000CC"/>
              </a:solidFill>
            </a:endParaRPr>
          </a:p>
        </p:txBody>
      </p:sp>
    </p:spTree>
    <p:extLst>
      <p:ext uri="{BB962C8B-B14F-4D97-AF65-F5344CB8AC3E}">
        <p14:creationId xmlns:p14="http://schemas.microsoft.com/office/powerpoint/2010/main" val="34053865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smtClean="0"/>
              <a:t>双绞线标准</a:t>
            </a:r>
            <a:endParaRPr lang="zh-CN" altLang="en-US" dirty="0"/>
          </a:p>
        </p:txBody>
      </p:sp>
      <p:graphicFrame>
        <p:nvGraphicFramePr>
          <p:cNvPr id="3" name="内容占位符 2"/>
          <p:cNvGraphicFramePr>
            <a:graphicFrameLocks noGrp="1"/>
          </p:cNvGraphicFramePr>
          <p:nvPr>
            <p:ph idx="1"/>
            <p:extLst>
              <p:ext uri="{D42A27DB-BD31-4B8C-83A1-F6EECF244321}">
                <p14:modId xmlns:p14="http://schemas.microsoft.com/office/powerpoint/2010/main" val="2862835029"/>
              </p:ext>
            </p:extLst>
          </p:nvPr>
        </p:nvGraphicFramePr>
        <p:xfrm>
          <a:off x="488504" y="1700808"/>
          <a:ext cx="9217024" cy="4300483"/>
        </p:xfrm>
        <a:graphic>
          <a:graphicData uri="http://schemas.openxmlformats.org/drawingml/2006/table">
            <a:tbl>
              <a:tblPr firstRow="1" firstCol="1">
                <a:tableStyleId>{073A0DAA-6AF3-43AB-8588-CEC1D06C72B9}</a:tableStyleId>
              </a:tblPr>
              <a:tblGrid>
                <a:gridCol w="1484108"/>
                <a:gridCol w="1252196"/>
                <a:gridCol w="2592288"/>
                <a:gridCol w="3888432"/>
              </a:tblGrid>
              <a:tr h="630722">
                <a:tc>
                  <a:txBody>
                    <a:bodyPr/>
                    <a:lstStyle/>
                    <a:p>
                      <a:pPr algn="ctr">
                        <a:lnSpc>
                          <a:spcPct val="100000"/>
                        </a:lnSpc>
                        <a:spcAft>
                          <a:spcPts val="0"/>
                        </a:spcAft>
                      </a:pPr>
                      <a:r>
                        <a:rPr lang="zh-CN" sz="2000" b="1" dirty="0" smtClean="0">
                          <a:solidFill>
                            <a:schemeClr val="tx1"/>
                          </a:solidFill>
                          <a:effectLst/>
                          <a:latin typeface="+mn-lt"/>
                          <a:ea typeface="黑体" pitchFamily="2" charset="-122"/>
                        </a:rPr>
                        <a:t>绞合线类别</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带宽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线缆特点</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smtClean="0">
                          <a:solidFill>
                            <a:schemeClr val="tx1"/>
                          </a:solidFill>
                          <a:effectLst/>
                          <a:latin typeface="+mn-lt"/>
                          <a:ea typeface="黑体" pitchFamily="2" charset="-122"/>
                        </a:rPr>
                        <a:t>典型应用</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914033">
                <a:tc>
                  <a:txBody>
                    <a:bodyPr/>
                    <a:lstStyle/>
                    <a:p>
                      <a:pPr algn="ctr">
                        <a:lnSpc>
                          <a:spcPct val="100000"/>
                        </a:lnSpc>
                        <a:spcAft>
                          <a:spcPts val="0"/>
                        </a:spcAft>
                      </a:pPr>
                      <a:r>
                        <a:rPr lang="en-US" sz="2000" b="1">
                          <a:solidFill>
                            <a:schemeClr val="tx1"/>
                          </a:solidFill>
                          <a:effectLst/>
                          <a:latin typeface="+mn-lt"/>
                          <a:ea typeface="黑体" pitchFamily="2" charset="-122"/>
                        </a:rPr>
                        <a:t>3</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16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dirty="0" smtClean="0">
                          <a:solidFill>
                            <a:schemeClr val="tx1"/>
                          </a:solidFill>
                          <a:effectLst/>
                          <a:latin typeface="+mn-lt"/>
                          <a:ea typeface="黑体" pitchFamily="2" charset="-122"/>
                        </a:rPr>
                        <a:t>2 </a:t>
                      </a:r>
                      <a:r>
                        <a:rPr lang="zh-CN" sz="2000" b="1" dirty="0" smtClean="0">
                          <a:solidFill>
                            <a:schemeClr val="tx1"/>
                          </a:solidFill>
                          <a:effectLst/>
                          <a:latin typeface="+mn-lt"/>
                          <a:ea typeface="黑体" pitchFamily="2" charset="-122"/>
                        </a:rPr>
                        <a:t>对</a:t>
                      </a:r>
                      <a:r>
                        <a:rPr lang="en-US" altLang="zh-CN" sz="2000" b="1" dirty="0" smtClean="0">
                          <a:solidFill>
                            <a:schemeClr val="tx1"/>
                          </a:solidFill>
                          <a:effectLst/>
                          <a:latin typeface="+mn-lt"/>
                          <a:ea typeface="黑体" pitchFamily="2" charset="-122"/>
                        </a:rPr>
                        <a:t> </a:t>
                      </a:r>
                      <a:r>
                        <a:rPr lang="en-US" sz="2000" b="1" dirty="0" smtClean="0">
                          <a:solidFill>
                            <a:schemeClr val="tx1"/>
                          </a:solidFill>
                          <a:effectLst/>
                          <a:latin typeface="+mn-lt"/>
                          <a:ea typeface="黑体" pitchFamily="2" charset="-122"/>
                        </a:rPr>
                        <a:t>4 </a:t>
                      </a:r>
                      <a:r>
                        <a:rPr lang="zh-CN" sz="2000" b="1" dirty="0" smtClean="0">
                          <a:solidFill>
                            <a:schemeClr val="tx1"/>
                          </a:solidFill>
                          <a:effectLst/>
                          <a:latin typeface="+mn-lt"/>
                          <a:ea typeface="黑体" pitchFamily="2" charset="-122"/>
                        </a:rPr>
                        <a:t>芯</a:t>
                      </a:r>
                      <a:r>
                        <a:rPr lang="zh-CN" sz="2000" b="1" dirty="0">
                          <a:solidFill>
                            <a:schemeClr val="tx1"/>
                          </a:solidFill>
                          <a:effectLst/>
                          <a:latin typeface="+mn-lt"/>
                          <a:ea typeface="黑体" pitchFamily="2" charset="-122"/>
                        </a:rPr>
                        <a:t>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模拟电话；曾用于传统以太网（</a:t>
                      </a:r>
                      <a:r>
                        <a:rPr lang="en-US" sz="2000" b="1">
                          <a:solidFill>
                            <a:schemeClr val="tx1"/>
                          </a:solidFill>
                          <a:effectLst/>
                          <a:latin typeface="+mn-lt"/>
                          <a:ea typeface="黑体" pitchFamily="2" charset="-122"/>
                        </a:rPr>
                        <a:t>10 Mbit/s</a:t>
                      </a:r>
                      <a:r>
                        <a:rPr lang="zh-CN" sz="2000" b="1">
                          <a:solidFill>
                            <a:schemeClr val="tx1"/>
                          </a:solidFill>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1781">
                <a:tc>
                  <a:txBody>
                    <a:bodyPr/>
                    <a:lstStyle/>
                    <a:p>
                      <a:pPr algn="ctr">
                        <a:lnSpc>
                          <a:spcPct val="100000"/>
                        </a:lnSpc>
                        <a:spcAft>
                          <a:spcPts val="0"/>
                        </a:spcAft>
                      </a:pPr>
                      <a:r>
                        <a:rPr lang="en-US" sz="2000" b="1">
                          <a:solidFill>
                            <a:schemeClr val="tx1"/>
                          </a:solidFill>
                          <a:effectLst/>
                          <a:latin typeface="+mn-lt"/>
                          <a:ea typeface="黑体" pitchFamily="2" charset="-122"/>
                        </a:rPr>
                        <a:t>4</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20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dirty="0" smtClean="0">
                          <a:solidFill>
                            <a:schemeClr val="tx1"/>
                          </a:solidFill>
                          <a:effectLst/>
                          <a:latin typeface="+mn-lt"/>
                          <a:ea typeface="黑体" pitchFamily="2" charset="-122"/>
                        </a:rPr>
                        <a:t>4 </a:t>
                      </a:r>
                      <a:r>
                        <a:rPr lang="zh-CN" sz="2000" b="1" dirty="0" smtClean="0">
                          <a:solidFill>
                            <a:schemeClr val="tx1"/>
                          </a:solidFill>
                          <a:effectLst/>
                          <a:latin typeface="+mn-lt"/>
                          <a:ea typeface="黑体" pitchFamily="2" charset="-122"/>
                        </a:rPr>
                        <a:t>对</a:t>
                      </a:r>
                      <a:r>
                        <a:rPr lang="en-US" altLang="zh-CN" sz="2000" b="1" dirty="0" smtClean="0">
                          <a:solidFill>
                            <a:schemeClr val="tx1"/>
                          </a:solidFill>
                          <a:effectLst/>
                          <a:latin typeface="+mn-lt"/>
                          <a:ea typeface="黑体" pitchFamily="2" charset="-122"/>
                        </a:rPr>
                        <a:t> </a:t>
                      </a:r>
                      <a:r>
                        <a:rPr lang="en-US" sz="2000" b="1" dirty="0" smtClean="0">
                          <a:solidFill>
                            <a:schemeClr val="tx1"/>
                          </a:solidFill>
                          <a:effectLst/>
                          <a:latin typeface="+mn-lt"/>
                          <a:ea typeface="黑体" pitchFamily="2" charset="-122"/>
                        </a:rPr>
                        <a:t>8 </a:t>
                      </a:r>
                      <a:r>
                        <a:rPr lang="zh-CN" sz="2000" b="1" dirty="0" smtClean="0">
                          <a:solidFill>
                            <a:schemeClr val="tx1"/>
                          </a:solidFill>
                          <a:effectLst/>
                          <a:latin typeface="+mn-lt"/>
                          <a:ea typeface="黑体" pitchFamily="2" charset="-122"/>
                        </a:rPr>
                        <a:t>芯</a:t>
                      </a:r>
                      <a:r>
                        <a:rPr lang="zh-CN" sz="2000" b="1" dirty="0">
                          <a:solidFill>
                            <a:schemeClr val="tx1"/>
                          </a:solidFill>
                          <a:effectLst/>
                          <a:latin typeface="+mn-lt"/>
                          <a:ea typeface="黑体" pitchFamily="2" charset="-122"/>
                        </a:rPr>
                        <a:t>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曾用于令牌局域网</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a:solidFill>
                            <a:schemeClr val="tx1"/>
                          </a:solidFill>
                          <a:effectLst/>
                          <a:latin typeface="+mn-lt"/>
                          <a:ea typeface="黑体" pitchFamily="2" charset="-122"/>
                        </a:rPr>
                        <a:t>5</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100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smtClean="0">
                          <a:solidFill>
                            <a:schemeClr val="tx1"/>
                          </a:solidFill>
                          <a:effectLst/>
                          <a:latin typeface="+mn-lt"/>
                          <a:ea typeface="黑体" pitchFamily="2" charset="-122"/>
                        </a:rPr>
                        <a:t>与</a:t>
                      </a:r>
                      <a:r>
                        <a:rPr lang="en-US" altLang="zh-CN" sz="1200" b="1" dirty="0" smtClean="0">
                          <a:solidFill>
                            <a:schemeClr val="tx1"/>
                          </a:solidFill>
                          <a:effectLst/>
                          <a:latin typeface="+mn-lt"/>
                          <a:ea typeface="黑体" pitchFamily="2" charset="-122"/>
                        </a:rPr>
                        <a:t> </a:t>
                      </a:r>
                      <a:r>
                        <a:rPr lang="en-US" sz="2000" b="1" dirty="0" smtClean="0">
                          <a:solidFill>
                            <a:schemeClr val="tx1"/>
                          </a:solidFill>
                          <a:effectLst/>
                          <a:latin typeface="+mn-lt"/>
                          <a:ea typeface="黑体" pitchFamily="2" charset="-122"/>
                        </a:rPr>
                        <a:t>4</a:t>
                      </a:r>
                      <a:r>
                        <a:rPr lang="en-US" sz="1800" b="1" dirty="0" smtClean="0">
                          <a:solidFill>
                            <a:schemeClr val="tx1"/>
                          </a:solidFill>
                          <a:effectLst/>
                          <a:latin typeface="+mn-lt"/>
                          <a:ea typeface="黑体" pitchFamily="2" charset="-122"/>
                        </a:rPr>
                        <a:t> </a:t>
                      </a:r>
                      <a:r>
                        <a:rPr lang="zh-CN" sz="2000" b="1" dirty="0" smtClean="0">
                          <a:solidFill>
                            <a:schemeClr val="tx1"/>
                          </a:solidFill>
                          <a:effectLst/>
                          <a:latin typeface="+mn-lt"/>
                          <a:ea typeface="黑体" pitchFamily="2" charset="-122"/>
                        </a:rPr>
                        <a:t>类</a:t>
                      </a:r>
                      <a:r>
                        <a:rPr lang="zh-CN" sz="2000" b="1" dirty="0">
                          <a:solidFill>
                            <a:schemeClr val="tx1"/>
                          </a:solidFill>
                          <a:effectLst/>
                          <a:latin typeface="+mn-lt"/>
                          <a:ea typeface="黑体" pitchFamily="2" charset="-122"/>
                        </a:rPr>
                        <a:t>相比增加了绞合度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chemeClr val="tx1"/>
                          </a:solidFill>
                          <a:effectLst/>
                          <a:latin typeface="+mn-lt"/>
                          <a:ea typeface="黑体" pitchFamily="2" charset="-122"/>
                        </a:rPr>
                        <a:t>传输速率不超过</a:t>
                      </a:r>
                      <a:r>
                        <a:rPr lang="en-US" sz="2000" b="1" dirty="0">
                          <a:solidFill>
                            <a:schemeClr val="tx1"/>
                          </a:solidFill>
                          <a:effectLst/>
                          <a:latin typeface="+mn-lt"/>
                          <a:ea typeface="黑体" pitchFamily="2" charset="-122"/>
                        </a:rPr>
                        <a:t>100 </a:t>
                      </a:r>
                      <a:r>
                        <a:rPr lang="en-US" sz="2000" b="1" dirty="0" smtClean="0">
                          <a:solidFill>
                            <a:schemeClr val="tx1"/>
                          </a:solidFill>
                          <a:effectLst/>
                          <a:latin typeface="+mn-lt"/>
                          <a:ea typeface="黑体" pitchFamily="2" charset="-122"/>
                        </a:rPr>
                        <a:t>Mbit/s </a:t>
                      </a:r>
                      <a:r>
                        <a:rPr lang="zh-CN" sz="2000" b="1" dirty="0" smtClean="0">
                          <a:solidFill>
                            <a:schemeClr val="tx1"/>
                          </a:solidFill>
                          <a:effectLst/>
                          <a:latin typeface="+mn-lt"/>
                          <a:ea typeface="黑体" pitchFamily="2" charset="-122"/>
                        </a:rPr>
                        <a:t>的</a:t>
                      </a:r>
                      <a:r>
                        <a:rPr lang="zh-CN" sz="2000" b="1" dirty="0">
                          <a:solidFill>
                            <a:schemeClr val="tx1"/>
                          </a:solidFill>
                          <a:effectLst/>
                          <a:latin typeface="+mn-lt"/>
                          <a:ea typeface="黑体" pitchFamily="2" charset="-122"/>
                        </a:rPr>
                        <a:t>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dirty="0" smtClean="0">
                          <a:solidFill>
                            <a:schemeClr val="tx1"/>
                          </a:solidFill>
                          <a:effectLst/>
                          <a:latin typeface="+mn-lt"/>
                          <a:ea typeface="黑体" pitchFamily="2" charset="-122"/>
                        </a:rPr>
                        <a:t>5E </a:t>
                      </a:r>
                      <a:r>
                        <a:rPr lang="en-US" altLang="zh-CN" sz="2000" b="1" dirty="0" smtClean="0">
                          <a:solidFill>
                            <a:schemeClr val="tx1"/>
                          </a:solidFill>
                          <a:effectLst/>
                          <a:latin typeface="+mn-lt"/>
                          <a:ea typeface="黑体" pitchFamily="2" charset="-122"/>
                        </a:rPr>
                        <a:t>(</a:t>
                      </a:r>
                      <a:r>
                        <a:rPr lang="zh-CN" sz="2000" b="1" dirty="0" smtClean="0">
                          <a:solidFill>
                            <a:schemeClr val="tx1"/>
                          </a:solidFill>
                          <a:effectLst/>
                          <a:latin typeface="+mn-lt"/>
                          <a:ea typeface="黑体" pitchFamily="2" charset="-122"/>
                        </a:rPr>
                        <a:t>超</a:t>
                      </a:r>
                      <a:r>
                        <a:rPr lang="en-US" altLang="zh-CN" sz="2000" b="1" dirty="0" smtClean="0">
                          <a:solidFill>
                            <a:schemeClr val="tx1"/>
                          </a:solidFill>
                          <a:effectLst/>
                          <a:latin typeface="+mn-lt"/>
                          <a:ea typeface="黑体" pitchFamily="2" charset="-122"/>
                        </a:rPr>
                        <a:t> </a:t>
                      </a:r>
                      <a:r>
                        <a:rPr lang="en-US" sz="2000" b="1" dirty="0" smtClean="0">
                          <a:solidFill>
                            <a:schemeClr val="tx1"/>
                          </a:solidFill>
                          <a:effectLst/>
                          <a:latin typeface="+mn-lt"/>
                          <a:ea typeface="黑体" pitchFamily="2" charset="-122"/>
                        </a:rPr>
                        <a:t>5 </a:t>
                      </a:r>
                      <a:r>
                        <a:rPr lang="zh-CN" sz="2000" b="1" dirty="0" smtClean="0">
                          <a:solidFill>
                            <a:schemeClr val="tx1"/>
                          </a:solidFill>
                          <a:effectLst/>
                          <a:latin typeface="+mn-lt"/>
                          <a:ea typeface="黑体" pitchFamily="2" charset="-122"/>
                        </a:rPr>
                        <a:t>类</a:t>
                      </a:r>
                      <a:r>
                        <a:rPr lang="en-US" altLang="zh-CN" sz="2000" b="1" dirty="0" smtClean="0">
                          <a:solidFill>
                            <a:schemeClr val="tx1"/>
                          </a:solidFill>
                          <a:effectLst/>
                          <a:latin typeface="+mn-lt"/>
                          <a:ea typeface="黑体" pitchFamily="2" charset="-122"/>
                        </a:rPr>
                        <a:t>)</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125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smtClean="0">
                          <a:solidFill>
                            <a:schemeClr val="tx1"/>
                          </a:solidFill>
                          <a:effectLst/>
                          <a:latin typeface="+mn-lt"/>
                          <a:ea typeface="黑体" pitchFamily="2" charset="-122"/>
                        </a:rPr>
                        <a:t>与</a:t>
                      </a:r>
                      <a:r>
                        <a:rPr lang="en-US" altLang="zh-CN" sz="2000" b="1" dirty="0" smtClean="0">
                          <a:solidFill>
                            <a:schemeClr val="tx1"/>
                          </a:solidFill>
                          <a:effectLst/>
                          <a:latin typeface="+mn-lt"/>
                          <a:ea typeface="黑体" pitchFamily="2" charset="-122"/>
                        </a:rPr>
                        <a:t> </a:t>
                      </a:r>
                      <a:r>
                        <a:rPr lang="en-US" sz="2000" b="1" dirty="0" smtClean="0">
                          <a:solidFill>
                            <a:schemeClr val="tx1"/>
                          </a:solidFill>
                          <a:effectLst/>
                          <a:latin typeface="+mn-lt"/>
                          <a:ea typeface="黑体" pitchFamily="2" charset="-122"/>
                        </a:rPr>
                        <a:t>5 </a:t>
                      </a:r>
                      <a:r>
                        <a:rPr lang="zh-CN" sz="2000" b="1" dirty="0" smtClean="0">
                          <a:solidFill>
                            <a:schemeClr val="tx1"/>
                          </a:solidFill>
                          <a:effectLst/>
                          <a:latin typeface="+mn-lt"/>
                          <a:ea typeface="黑体" pitchFamily="2" charset="-122"/>
                        </a:rPr>
                        <a:t>类</a:t>
                      </a:r>
                      <a:r>
                        <a:rPr lang="zh-CN" sz="2000" b="1" dirty="0">
                          <a:solidFill>
                            <a:schemeClr val="tx1"/>
                          </a:solidFill>
                          <a:effectLst/>
                          <a:latin typeface="+mn-lt"/>
                          <a:ea typeface="黑体" pitchFamily="2" charset="-122"/>
                        </a:rPr>
                        <a:t>相比衰减更小</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chemeClr val="tx1"/>
                          </a:solidFill>
                          <a:effectLst/>
                          <a:latin typeface="+mn-lt"/>
                          <a:ea typeface="黑体" pitchFamily="2" charset="-122"/>
                        </a:rPr>
                        <a:t>传输速率不</a:t>
                      </a:r>
                      <a:r>
                        <a:rPr lang="zh-CN" sz="2000" b="1" dirty="0" smtClean="0">
                          <a:solidFill>
                            <a:schemeClr val="tx1"/>
                          </a:solidFill>
                          <a:effectLst/>
                          <a:latin typeface="+mn-lt"/>
                          <a:ea typeface="黑体" pitchFamily="2" charset="-122"/>
                        </a:rPr>
                        <a:t>超过</a:t>
                      </a:r>
                      <a:r>
                        <a:rPr lang="en-US" altLang="zh-CN" sz="2000" b="1" dirty="0" smtClean="0">
                          <a:solidFill>
                            <a:schemeClr val="tx1"/>
                          </a:solidFill>
                          <a:effectLst/>
                          <a:latin typeface="+mn-lt"/>
                          <a:ea typeface="黑体" pitchFamily="2" charset="-122"/>
                        </a:rPr>
                        <a:t> </a:t>
                      </a:r>
                      <a:r>
                        <a:rPr lang="en-US" sz="2000" b="1" dirty="0" smtClean="0">
                          <a:solidFill>
                            <a:schemeClr val="tx1"/>
                          </a:solidFill>
                          <a:effectLst/>
                          <a:latin typeface="+mn-lt"/>
                          <a:ea typeface="黑体" pitchFamily="2" charset="-122"/>
                        </a:rPr>
                        <a:t>1 </a:t>
                      </a:r>
                      <a:r>
                        <a:rPr lang="en-US" sz="2000" b="1" dirty="0" err="1" smtClean="0">
                          <a:solidFill>
                            <a:schemeClr val="tx1"/>
                          </a:solidFill>
                          <a:effectLst/>
                          <a:latin typeface="+mn-lt"/>
                          <a:ea typeface="黑体" pitchFamily="2" charset="-122"/>
                        </a:rPr>
                        <a:t>Gbit</a:t>
                      </a:r>
                      <a:r>
                        <a:rPr lang="en-US" sz="2000" b="1" dirty="0" smtClean="0">
                          <a:solidFill>
                            <a:schemeClr val="tx1"/>
                          </a:solidFill>
                          <a:effectLst/>
                          <a:latin typeface="+mn-lt"/>
                          <a:ea typeface="黑体" pitchFamily="2" charset="-122"/>
                        </a:rPr>
                        <a:t>/s </a:t>
                      </a:r>
                      <a:r>
                        <a:rPr lang="zh-CN" sz="2000" b="1" dirty="0" smtClean="0">
                          <a:solidFill>
                            <a:schemeClr val="tx1"/>
                          </a:solidFill>
                          <a:effectLst/>
                          <a:latin typeface="+mn-lt"/>
                          <a:ea typeface="黑体" pitchFamily="2" charset="-122"/>
                        </a:rPr>
                        <a:t>的</a:t>
                      </a:r>
                      <a:r>
                        <a:rPr lang="zh-CN" sz="2000" b="1" dirty="0">
                          <a:solidFill>
                            <a:schemeClr val="tx1"/>
                          </a:solidFill>
                          <a:effectLst/>
                          <a:latin typeface="+mn-lt"/>
                          <a:ea typeface="黑体" pitchFamily="2" charset="-122"/>
                        </a:rPr>
                        <a:t>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a:solidFill>
                            <a:schemeClr val="tx1"/>
                          </a:solidFill>
                          <a:effectLst/>
                          <a:latin typeface="+mn-lt"/>
                          <a:ea typeface="黑体" pitchFamily="2" charset="-122"/>
                        </a:rPr>
                        <a:t>6</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250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smtClean="0">
                          <a:solidFill>
                            <a:schemeClr val="tx1"/>
                          </a:solidFill>
                          <a:effectLst/>
                          <a:latin typeface="+mn-lt"/>
                          <a:ea typeface="黑体" pitchFamily="2" charset="-122"/>
                        </a:rPr>
                        <a:t>与</a:t>
                      </a:r>
                      <a:r>
                        <a:rPr lang="en-US" altLang="zh-CN" sz="2000" b="1" dirty="0" smtClean="0">
                          <a:solidFill>
                            <a:schemeClr val="tx1"/>
                          </a:solidFill>
                          <a:effectLst/>
                          <a:latin typeface="+mn-lt"/>
                          <a:ea typeface="黑体" pitchFamily="2" charset="-122"/>
                        </a:rPr>
                        <a:t> </a:t>
                      </a:r>
                      <a:r>
                        <a:rPr lang="en-US" sz="2000" b="1" dirty="0" smtClean="0">
                          <a:solidFill>
                            <a:schemeClr val="tx1"/>
                          </a:solidFill>
                          <a:effectLst/>
                          <a:latin typeface="+mn-lt"/>
                          <a:ea typeface="黑体" pitchFamily="2" charset="-122"/>
                        </a:rPr>
                        <a:t>5 </a:t>
                      </a:r>
                      <a:r>
                        <a:rPr lang="zh-CN" sz="2000" b="1" dirty="0" smtClean="0">
                          <a:solidFill>
                            <a:schemeClr val="tx1"/>
                          </a:solidFill>
                          <a:effectLst/>
                          <a:latin typeface="+mn-lt"/>
                          <a:ea typeface="黑体" pitchFamily="2" charset="-122"/>
                        </a:rPr>
                        <a:t>类</a:t>
                      </a:r>
                      <a:r>
                        <a:rPr lang="zh-CN" sz="2000" b="1" dirty="0">
                          <a:solidFill>
                            <a:schemeClr val="tx1"/>
                          </a:solidFill>
                          <a:effectLst/>
                          <a:latin typeface="+mn-lt"/>
                          <a:ea typeface="黑体" pitchFamily="2" charset="-122"/>
                        </a:rPr>
                        <a:t>相比改善了串扰等性能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chemeClr val="tx1"/>
                          </a:solidFill>
                          <a:effectLst/>
                          <a:latin typeface="+mn-lt"/>
                          <a:ea typeface="黑体" pitchFamily="2" charset="-122"/>
                        </a:rPr>
                        <a:t>传输速率</a:t>
                      </a:r>
                      <a:r>
                        <a:rPr lang="zh-CN" sz="2000" b="1" dirty="0" smtClean="0">
                          <a:solidFill>
                            <a:schemeClr val="tx1"/>
                          </a:solidFill>
                          <a:effectLst/>
                          <a:latin typeface="+mn-lt"/>
                          <a:ea typeface="黑体" pitchFamily="2" charset="-122"/>
                        </a:rPr>
                        <a:t>高于</a:t>
                      </a:r>
                      <a:r>
                        <a:rPr lang="en-US" altLang="zh-CN" sz="2000" b="1" dirty="0" smtClean="0">
                          <a:solidFill>
                            <a:schemeClr val="tx1"/>
                          </a:solidFill>
                          <a:effectLst/>
                          <a:latin typeface="+mn-lt"/>
                          <a:ea typeface="黑体" pitchFamily="2" charset="-122"/>
                        </a:rPr>
                        <a:t> </a:t>
                      </a:r>
                      <a:r>
                        <a:rPr lang="en-US" sz="2000" b="1" dirty="0" smtClean="0">
                          <a:solidFill>
                            <a:schemeClr val="tx1"/>
                          </a:solidFill>
                          <a:effectLst/>
                          <a:latin typeface="+mn-lt"/>
                          <a:ea typeface="黑体" pitchFamily="2" charset="-122"/>
                        </a:rPr>
                        <a:t>1 </a:t>
                      </a:r>
                      <a:r>
                        <a:rPr lang="en-US" sz="2000" b="1" dirty="0" err="1" smtClean="0">
                          <a:solidFill>
                            <a:schemeClr val="tx1"/>
                          </a:solidFill>
                          <a:effectLst/>
                          <a:latin typeface="+mn-lt"/>
                          <a:ea typeface="黑体" pitchFamily="2" charset="-122"/>
                        </a:rPr>
                        <a:t>Gbit</a:t>
                      </a:r>
                      <a:r>
                        <a:rPr lang="en-US" sz="2000" b="1" dirty="0" smtClean="0">
                          <a:solidFill>
                            <a:schemeClr val="tx1"/>
                          </a:solidFill>
                          <a:effectLst/>
                          <a:latin typeface="+mn-lt"/>
                          <a:ea typeface="黑体" pitchFamily="2" charset="-122"/>
                        </a:rPr>
                        <a:t>/s </a:t>
                      </a:r>
                      <a:r>
                        <a:rPr lang="zh-CN" sz="2000" b="1" dirty="0" smtClean="0">
                          <a:solidFill>
                            <a:schemeClr val="tx1"/>
                          </a:solidFill>
                          <a:effectLst/>
                          <a:latin typeface="+mn-lt"/>
                          <a:ea typeface="黑体" pitchFamily="2" charset="-122"/>
                        </a:rPr>
                        <a:t>的</a:t>
                      </a:r>
                      <a:r>
                        <a:rPr lang="zh-CN" sz="2000" b="1" dirty="0">
                          <a:solidFill>
                            <a:schemeClr val="tx1"/>
                          </a:solidFill>
                          <a:effectLst/>
                          <a:latin typeface="+mn-lt"/>
                          <a:ea typeface="黑体" pitchFamily="2" charset="-122"/>
                        </a:rPr>
                        <a:t>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1781">
                <a:tc>
                  <a:txBody>
                    <a:bodyPr/>
                    <a:lstStyle/>
                    <a:p>
                      <a:pPr algn="ctr">
                        <a:lnSpc>
                          <a:spcPct val="100000"/>
                        </a:lnSpc>
                        <a:spcAft>
                          <a:spcPts val="0"/>
                        </a:spcAft>
                      </a:pPr>
                      <a:r>
                        <a:rPr lang="en-US" sz="2000" b="1">
                          <a:solidFill>
                            <a:schemeClr val="tx1"/>
                          </a:solidFill>
                          <a:effectLst/>
                          <a:latin typeface="+mn-lt"/>
                          <a:ea typeface="黑体" pitchFamily="2" charset="-122"/>
                        </a:rPr>
                        <a:t>7</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600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使用屏蔽双绞线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chemeClr val="tx1"/>
                          </a:solidFill>
                          <a:effectLst/>
                          <a:latin typeface="+mn-lt"/>
                          <a:ea typeface="黑体" pitchFamily="2" charset="-122"/>
                        </a:rPr>
                        <a:t>传输速率</a:t>
                      </a:r>
                      <a:r>
                        <a:rPr lang="zh-CN" sz="2000" b="1" dirty="0" smtClean="0">
                          <a:solidFill>
                            <a:schemeClr val="tx1"/>
                          </a:solidFill>
                          <a:effectLst/>
                          <a:latin typeface="+mn-lt"/>
                          <a:ea typeface="黑体" pitchFamily="2" charset="-122"/>
                        </a:rPr>
                        <a:t>高于</a:t>
                      </a:r>
                      <a:r>
                        <a:rPr lang="en-US" altLang="zh-CN" sz="2000" b="1" dirty="0" smtClean="0">
                          <a:solidFill>
                            <a:schemeClr val="tx1"/>
                          </a:solidFill>
                          <a:effectLst/>
                          <a:latin typeface="+mn-lt"/>
                          <a:ea typeface="黑体" pitchFamily="2" charset="-122"/>
                        </a:rPr>
                        <a:t> </a:t>
                      </a:r>
                      <a:r>
                        <a:rPr lang="en-US" sz="2000" b="1" dirty="0" smtClean="0">
                          <a:solidFill>
                            <a:schemeClr val="tx1"/>
                          </a:solidFill>
                          <a:effectLst/>
                          <a:latin typeface="+mn-lt"/>
                          <a:ea typeface="黑体" pitchFamily="2" charset="-122"/>
                        </a:rPr>
                        <a:t>10 </a:t>
                      </a:r>
                      <a:r>
                        <a:rPr lang="en-US" sz="2000" b="1" dirty="0" err="1" smtClean="0">
                          <a:solidFill>
                            <a:schemeClr val="tx1"/>
                          </a:solidFill>
                          <a:effectLst/>
                          <a:latin typeface="+mn-lt"/>
                          <a:ea typeface="黑体" pitchFamily="2" charset="-122"/>
                        </a:rPr>
                        <a:t>Gbit</a:t>
                      </a:r>
                      <a:r>
                        <a:rPr lang="en-US" sz="2000" b="1" dirty="0" smtClean="0">
                          <a:solidFill>
                            <a:schemeClr val="tx1"/>
                          </a:solidFill>
                          <a:effectLst/>
                          <a:latin typeface="+mn-lt"/>
                          <a:ea typeface="黑体" pitchFamily="2" charset="-122"/>
                        </a:rPr>
                        <a:t>/s </a:t>
                      </a:r>
                      <a:r>
                        <a:rPr lang="zh-CN" sz="2000" b="1" dirty="0" smtClean="0">
                          <a:solidFill>
                            <a:schemeClr val="tx1"/>
                          </a:solidFill>
                          <a:effectLst/>
                          <a:latin typeface="+mn-lt"/>
                          <a:ea typeface="黑体" pitchFamily="2" charset="-122"/>
                        </a:rPr>
                        <a:t>的</a:t>
                      </a:r>
                      <a:r>
                        <a:rPr lang="zh-CN" sz="2000" b="1" dirty="0">
                          <a:solidFill>
                            <a:schemeClr val="tx1"/>
                          </a:solidFill>
                          <a:effectLst/>
                          <a:latin typeface="+mn-lt"/>
                          <a:ea typeface="黑体" pitchFamily="2" charset="-122"/>
                        </a:rPr>
                        <a:t>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4" name="矩形 3"/>
          <p:cNvSpPr/>
          <p:nvPr/>
        </p:nvSpPr>
        <p:spPr>
          <a:xfrm>
            <a:off x="2679162" y="1239143"/>
            <a:ext cx="5444118" cy="461665"/>
          </a:xfrm>
          <a:prstGeom prst="rect">
            <a:avLst/>
          </a:prstGeom>
        </p:spPr>
        <p:txBody>
          <a:bodyPr wrap="none">
            <a:spAutoFit/>
          </a:bodyPr>
          <a:lstStyle/>
          <a:p>
            <a:pPr algn="ctr"/>
            <a:r>
              <a:rPr lang="zh-CN" altLang="zh-CN" sz="2400" b="1" dirty="0" smtClean="0">
                <a:latin typeface="+mn-lt"/>
                <a:ea typeface="黑体" pitchFamily="2" charset="-122"/>
              </a:rPr>
              <a:t>常用</a:t>
            </a:r>
            <a:r>
              <a:rPr lang="zh-CN" altLang="zh-CN" sz="2400" b="1" dirty="0">
                <a:latin typeface="+mn-lt"/>
                <a:ea typeface="黑体" pitchFamily="2" charset="-122"/>
              </a:rPr>
              <a:t>的绞合线的类别、带宽和典型应用</a:t>
            </a:r>
            <a:endParaRPr lang="zh-CN" altLang="en-US" sz="2400" b="1" dirty="0">
              <a:latin typeface="+mn-lt"/>
              <a:ea typeface="黑体" pitchFamily="2" charset="-122"/>
            </a:endParaRPr>
          </a:p>
        </p:txBody>
      </p:sp>
    </p:spTree>
    <p:extLst>
      <p:ext uri="{BB962C8B-B14F-4D97-AF65-F5344CB8AC3E}">
        <p14:creationId xmlns:p14="http://schemas.microsoft.com/office/powerpoint/2010/main" val="34267233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sp>
        <p:nvSpPr>
          <p:cNvPr id="121859" name="Rectangle 3"/>
          <p:cNvSpPr>
            <a:spLocks noGrp="1" noChangeArrowheads="1"/>
          </p:cNvSpPr>
          <p:nvPr>
            <p:ph idx="1"/>
          </p:nvPr>
        </p:nvSpPr>
        <p:spPr/>
        <p:txBody>
          <a:bodyPr/>
          <a:lstStyle/>
          <a:p>
            <a:pPr>
              <a:lnSpc>
                <a:spcPct val="100000"/>
              </a:lnSpc>
            </a:pPr>
            <a:r>
              <a:rPr lang="zh-CN" altLang="en-US" dirty="0" smtClean="0">
                <a:solidFill>
                  <a:srgbClr val="FF0000"/>
                </a:solidFill>
              </a:rPr>
              <a:t>同轴电缆</a:t>
            </a:r>
            <a:endParaRPr lang="zh-CN" altLang="en-US" dirty="0">
              <a:solidFill>
                <a:srgbClr val="FF0000"/>
              </a:solidFill>
            </a:endParaRPr>
          </a:p>
          <a:p>
            <a:pPr lvl="1">
              <a:lnSpc>
                <a:spcPct val="100000"/>
              </a:lnSpc>
            </a:pPr>
            <a:r>
              <a:rPr lang="zh-CN" altLang="zh-CN" dirty="0"/>
              <a:t>同轴电缆具有很好的抗干扰特性，被广泛用于传输较高速率的</a:t>
            </a:r>
            <a:r>
              <a:rPr lang="zh-CN" altLang="zh-CN" dirty="0" smtClean="0"/>
              <a:t>数据</a:t>
            </a:r>
            <a:r>
              <a:rPr lang="zh-CN" altLang="en-US" dirty="0" smtClean="0"/>
              <a:t>。</a:t>
            </a:r>
            <a:endParaRPr lang="en-US" altLang="zh-CN" dirty="0" smtClean="0"/>
          </a:p>
          <a:p>
            <a:pPr lvl="1">
              <a:lnSpc>
                <a:spcPct val="100000"/>
              </a:lnSpc>
            </a:pPr>
            <a:r>
              <a:rPr lang="zh-CN" altLang="zh-CN" dirty="0"/>
              <a:t>同轴电缆的带宽取决于电缆的</a:t>
            </a:r>
            <a:r>
              <a:rPr lang="zh-CN" altLang="zh-CN" dirty="0" smtClean="0"/>
              <a:t>质量</a:t>
            </a:r>
            <a:r>
              <a:rPr lang="zh-CN" altLang="en-US" dirty="0" smtClean="0"/>
              <a:t>。</a:t>
            </a:r>
            <a:endParaRPr lang="en-US" altLang="zh-CN" dirty="0" smtClean="0">
              <a:solidFill>
                <a:srgbClr val="0000CC"/>
              </a:solidFill>
              <a:latin typeface="Arial" charset="0"/>
            </a:endParaRPr>
          </a:p>
          <a:p>
            <a:pPr lvl="1">
              <a:lnSpc>
                <a:spcPct val="100000"/>
              </a:lnSpc>
            </a:pPr>
            <a:r>
              <a:rPr lang="en-US" altLang="zh-CN" dirty="0" smtClean="0">
                <a:solidFill>
                  <a:srgbClr val="FF0000"/>
                </a:solidFill>
              </a:rPr>
              <a:t>50</a:t>
            </a:r>
            <a:r>
              <a:rPr lang="en-US" altLang="zh-CN" sz="1600" dirty="0" smtClean="0">
                <a:solidFill>
                  <a:srgbClr val="FF0000"/>
                </a:solidFill>
              </a:rPr>
              <a:t> </a:t>
            </a:r>
            <a:r>
              <a:rPr lang="en-US" altLang="zh-CN" dirty="0">
                <a:solidFill>
                  <a:srgbClr val="FF0000"/>
                </a:solidFill>
                <a:sym typeface="Symbol" pitchFamily="18" charset="2"/>
              </a:rPr>
              <a:t></a:t>
            </a:r>
            <a:r>
              <a:rPr lang="en-US" altLang="zh-CN" sz="1400" dirty="0">
                <a:solidFill>
                  <a:srgbClr val="FF0000"/>
                </a:solidFill>
              </a:rPr>
              <a:t> </a:t>
            </a:r>
            <a:r>
              <a:rPr lang="en-US" altLang="zh-CN" sz="1400" dirty="0" smtClean="0">
                <a:solidFill>
                  <a:srgbClr val="FF0000"/>
                </a:solidFill>
              </a:rPr>
              <a:t> </a:t>
            </a:r>
            <a:r>
              <a:rPr lang="zh-CN" altLang="en-US" dirty="0" smtClean="0">
                <a:solidFill>
                  <a:srgbClr val="FF0000"/>
                </a:solidFill>
              </a:rPr>
              <a:t>同轴电缆 </a:t>
            </a:r>
            <a:r>
              <a:rPr lang="en-US" altLang="zh-CN" dirty="0" smtClean="0">
                <a:solidFill>
                  <a:srgbClr val="0000CC"/>
                </a:solidFill>
              </a:rPr>
              <a:t>—— LAN / </a:t>
            </a:r>
            <a:r>
              <a:rPr lang="zh-CN" altLang="en-US" dirty="0" smtClean="0">
                <a:solidFill>
                  <a:srgbClr val="0000CC"/>
                </a:solidFill>
              </a:rPr>
              <a:t>数字传输常用</a:t>
            </a:r>
            <a:endParaRPr lang="zh-CN" altLang="en-US" dirty="0">
              <a:solidFill>
                <a:srgbClr val="0000CC"/>
              </a:solidFill>
            </a:endParaRPr>
          </a:p>
          <a:p>
            <a:pPr lvl="1">
              <a:lnSpc>
                <a:spcPct val="100000"/>
              </a:lnSpc>
            </a:pPr>
            <a:r>
              <a:rPr lang="en-US" altLang="zh-CN" dirty="0">
                <a:solidFill>
                  <a:srgbClr val="FF0000"/>
                </a:solidFill>
              </a:rPr>
              <a:t>75</a:t>
            </a:r>
            <a:r>
              <a:rPr lang="en-US" altLang="zh-CN" sz="1600" dirty="0">
                <a:solidFill>
                  <a:srgbClr val="FF0000"/>
                </a:solidFill>
              </a:rPr>
              <a:t> </a:t>
            </a:r>
            <a:r>
              <a:rPr lang="en-US" altLang="zh-CN" dirty="0">
                <a:solidFill>
                  <a:srgbClr val="FF0000"/>
                </a:solidFill>
                <a:sym typeface="Symbol" pitchFamily="18" charset="2"/>
              </a:rPr>
              <a:t></a:t>
            </a:r>
            <a:r>
              <a:rPr lang="en-US" altLang="zh-CN" sz="1400" dirty="0">
                <a:solidFill>
                  <a:srgbClr val="FF0000"/>
                </a:solidFill>
              </a:rPr>
              <a:t> </a:t>
            </a:r>
            <a:r>
              <a:rPr lang="en-US" altLang="zh-CN" sz="1400" dirty="0" smtClean="0">
                <a:solidFill>
                  <a:srgbClr val="FF0000"/>
                </a:solidFill>
              </a:rPr>
              <a:t> </a:t>
            </a:r>
            <a:r>
              <a:rPr lang="zh-CN" altLang="en-US" dirty="0" smtClean="0">
                <a:solidFill>
                  <a:srgbClr val="FF0000"/>
                </a:solidFill>
              </a:rPr>
              <a:t>同轴电缆 </a:t>
            </a:r>
            <a:r>
              <a:rPr lang="en-US" altLang="zh-CN" dirty="0" smtClean="0">
                <a:solidFill>
                  <a:srgbClr val="0000CC"/>
                </a:solidFill>
              </a:rPr>
              <a:t>—— </a:t>
            </a:r>
            <a:r>
              <a:rPr lang="zh-CN" altLang="en-US" dirty="0" smtClean="0">
                <a:solidFill>
                  <a:srgbClr val="0000CC"/>
                </a:solidFill>
              </a:rPr>
              <a:t>有线电视 </a:t>
            </a:r>
            <a:r>
              <a:rPr lang="en-US" altLang="zh-CN" dirty="0" smtClean="0">
                <a:solidFill>
                  <a:srgbClr val="0000CC"/>
                </a:solidFill>
              </a:rPr>
              <a:t>/ </a:t>
            </a:r>
            <a:r>
              <a:rPr lang="zh-CN" altLang="en-US" dirty="0" smtClean="0">
                <a:solidFill>
                  <a:srgbClr val="0000CC"/>
                </a:solidFill>
              </a:rPr>
              <a:t>模拟传输常用</a:t>
            </a:r>
            <a:endParaRPr lang="zh-CN" altLang="en-US" dirty="0">
              <a:solidFill>
                <a:srgbClr val="0000CC"/>
              </a:solidFill>
            </a:endParaRPr>
          </a:p>
        </p:txBody>
      </p:sp>
      <p:grpSp>
        <p:nvGrpSpPr>
          <p:cNvPr id="2" name="组合 1"/>
          <p:cNvGrpSpPr/>
          <p:nvPr/>
        </p:nvGrpSpPr>
        <p:grpSpPr>
          <a:xfrm>
            <a:off x="2000672" y="4365104"/>
            <a:ext cx="6264696" cy="1390123"/>
            <a:chOff x="2505075" y="4067175"/>
            <a:chExt cx="4972050" cy="1280769"/>
          </a:xfrm>
        </p:grpSpPr>
        <p:pic>
          <p:nvPicPr>
            <p:cNvPr id="6" name="Picture 3" descr="D:\1xxr\1paper\Cable\222.gif"/>
            <p:cNvPicPr>
              <a:picLocks noChangeAspect="1" noChangeArrowheads="1"/>
            </p:cNvPicPr>
            <p:nvPr/>
          </p:nvPicPr>
          <p:blipFill>
            <a:blip r:embed="rId3">
              <a:extLst>
                <a:ext uri="{28A0092B-C50C-407E-A947-70E740481C1C}">
                  <a14:useLocalDpi xmlns:a14="http://schemas.microsoft.com/office/drawing/2010/main" val="0"/>
                </a:ext>
              </a:extLst>
            </a:blip>
            <a:srcRect t="37741" r="21053" b="25261"/>
            <a:stretch>
              <a:fillRect/>
            </a:stretch>
          </p:blipFill>
          <p:spPr bwMode="auto">
            <a:xfrm>
              <a:off x="2505075" y="4408015"/>
              <a:ext cx="4114800" cy="939929"/>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4"/>
            <p:cNvSpPr txBox="1">
              <a:spLocks noChangeArrowheads="1"/>
            </p:cNvSpPr>
            <p:nvPr/>
          </p:nvSpPr>
          <p:spPr bwMode="auto">
            <a:xfrm>
              <a:off x="6645275" y="4699000"/>
              <a:ext cx="831850" cy="36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内导体</a:t>
              </a:r>
            </a:p>
          </p:txBody>
        </p:sp>
        <p:sp>
          <p:nvSpPr>
            <p:cNvPr id="8" name="Text Box 5"/>
            <p:cNvSpPr txBox="1">
              <a:spLocks noChangeArrowheads="1"/>
            </p:cNvSpPr>
            <p:nvPr/>
          </p:nvSpPr>
          <p:spPr bwMode="auto">
            <a:xfrm>
              <a:off x="4481513" y="4090988"/>
              <a:ext cx="1730376" cy="3686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外导体屏蔽层</a:t>
              </a:r>
            </a:p>
          </p:txBody>
        </p:sp>
        <p:sp>
          <p:nvSpPr>
            <p:cNvPr id="9" name="Text Box 6"/>
            <p:cNvSpPr txBox="1">
              <a:spLocks noChangeArrowheads="1"/>
            </p:cNvSpPr>
            <p:nvPr/>
          </p:nvSpPr>
          <p:spPr bwMode="auto">
            <a:xfrm>
              <a:off x="6284913" y="4067175"/>
              <a:ext cx="963612" cy="40011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solidFill>
                    <a:srgbClr val="000099"/>
                  </a:solidFill>
                  <a:latin typeface="+mn-lt"/>
                  <a:ea typeface="黑体" pitchFamily="2" charset="-122"/>
                </a:rPr>
                <a:t>绝缘层</a:t>
              </a:r>
            </a:p>
          </p:txBody>
        </p:sp>
        <p:sp>
          <p:nvSpPr>
            <p:cNvPr id="10" name="Text Box 7"/>
            <p:cNvSpPr txBox="1">
              <a:spLocks noChangeArrowheads="1"/>
            </p:cNvSpPr>
            <p:nvPr/>
          </p:nvSpPr>
          <p:spPr bwMode="auto">
            <a:xfrm>
              <a:off x="2825751" y="4111625"/>
              <a:ext cx="1655762" cy="3686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绝缘保护套层</a:t>
              </a:r>
            </a:p>
          </p:txBody>
        </p:sp>
        <p:sp>
          <p:nvSpPr>
            <p:cNvPr id="11" name="Rectangle 9"/>
            <p:cNvSpPr>
              <a:spLocks noChangeArrowheads="1"/>
            </p:cNvSpPr>
            <p:nvPr/>
          </p:nvSpPr>
          <p:spPr bwMode="auto">
            <a:xfrm>
              <a:off x="6276975" y="5005105"/>
              <a:ext cx="517525" cy="2762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grpSp>
      <p:sp>
        <p:nvSpPr>
          <p:cNvPr id="3" name="矩形 2"/>
          <p:cNvSpPr/>
          <p:nvPr/>
        </p:nvSpPr>
        <p:spPr>
          <a:xfrm>
            <a:off x="2404719" y="5786244"/>
            <a:ext cx="4674518" cy="461665"/>
          </a:xfrm>
          <a:prstGeom prst="rect">
            <a:avLst/>
          </a:prstGeom>
        </p:spPr>
        <p:txBody>
          <a:bodyPr wrap="square">
            <a:spAutoFit/>
          </a:bodyPr>
          <a:lstStyle/>
          <a:p>
            <a:pPr algn="ctr"/>
            <a:r>
              <a:rPr lang="zh-CN" altLang="zh-CN" sz="2400" b="1" dirty="0" smtClean="0">
                <a:latin typeface="+mn-lt"/>
                <a:ea typeface="黑体" pitchFamily="2" charset="-122"/>
              </a:rPr>
              <a:t>同轴电缆</a:t>
            </a:r>
            <a:r>
              <a:rPr lang="zh-CN" altLang="zh-CN" sz="2400" b="1" dirty="0">
                <a:latin typeface="+mn-lt"/>
                <a:ea typeface="黑体" pitchFamily="2" charset="-122"/>
              </a:rPr>
              <a:t>的结构</a:t>
            </a:r>
            <a:endParaRPr lang="zh-CN" altLang="en-US" sz="2400" b="1" dirty="0">
              <a:latin typeface="+mn-lt"/>
              <a:ea typeface="黑体" pitchFamily="2" charset="-122"/>
            </a:endParaRPr>
          </a:p>
        </p:txBody>
      </p:sp>
    </p:spTree>
    <p:extLst>
      <p:ext uri="{BB962C8B-B14F-4D97-AF65-F5344CB8AC3E}">
        <p14:creationId xmlns:p14="http://schemas.microsoft.com/office/powerpoint/2010/main" val="26620493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sp>
        <p:nvSpPr>
          <p:cNvPr id="3" name="内容占位符 2"/>
          <p:cNvSpPr>
            <a:spLocks noGrp="1"/>
          </p:cNvSpPr>
          <p:nvPr>
            <p:ph idx="1"/>
          </p:nvPr>
        </p:nvSpPr>
        <p:spPr/>
        <p:txBody>
          <a:bodyPr/>
          <a:lstStyle/>
          <a:p>
            <a:r>
              <a:rPr lang="zh-CN" altLang="en-US" dirty="0">
                <a:solidFill>
                  <a:srgbClr val="FF0000"/>
                </a:solidFill>
              </a:rPr>
              <a:t>光缆</a:t>
            </a:r>
            <a:endParaRPr lang="en-US" altLang="zh-CN" dirty="0" smtClean="0">
              <a:solidFill>
                <a:srgbClr val="FF0000"/>
              </a:solidFill>
            </a:endParaRPr>
          </a:p>
          <a:p>
            <a:pPr lvl="1"/>
            <a:r>
              <a:rPr lang="zh-CN" altLang="zh-CN" dirty="0" smtClean="0"/>
              <a:t>光纤</a:t>
            </a:r>
            <a:r>
              <a:rPr lang="zh-CN" altLang="zh-CN" dirty="0"/>
              <a:t>是光纤通信的</a:t>
            </a:r>
            <a:r>
              <a:rPr lang="zh-CN" altLang="zh-CN" dirty="0" smtClean="0"/>
              <a:t>传输媒体</a:t>
            </a:r>
            <a:r>
              <a:rPr lang="zh-CN" altLang="en-US" dirty="0" smtClean="0"/>
              <a:t>。</a:t>
            </a:r>
            <a:endParaRPr lang="en-US" altLang="zh-CN" dirty="0" smtClean="0"/>
          </a:p>
          <a:p>
            <a:pPr lvl="1"/>
            <a:r>
              <a:rPr lang="zh-CN" altLang="zh-CN" dirty="0"/>
              <a:t>由于可见光的频率非常</a:t>
            </a:r>
            <a:r>
              <a:rPr lang="zh-CN" altLang="zh-CN" dirty="0" smtClean="0"/>
              <a:t>高，</a:t>
            </a:r>
            <a:r>
              <a:rPr lang="zh-CN" altLang="zh-CN" dirty="0"/>
              <a:t>约</a:t>
            </a:r>
            <a:r>
              <a:rPr lang="zh-CN" altLang="zh-CN" dirty="0" smtClean="0"/>
              <a:t>为</a:t>
            </a:r>
            <a:r>
              <a:rPr lang="en-US" altLang="zh-CN" dirty="0" smtClean="0"/>
              <a:t> 10</a:t>
            </a:r>
            <a:r>
              <a:rPr lang="en-US" altLang="zh-CN" baseline="30000" dirty="0" smtClean="0"/>
              <a:t>8</a:t>
            </a:r>
            <a:r>
              <a:rPr lang="en-US" altLang="zh-CN" dirty="0" smtClean="0"/>
              <a:t> MHz </a:t>
            </a:r>
            <a:r>
              <a:rPr lang="zh-CN" altLang="zh-CN" dirty="0" smtClean="0"/>
              <a:t>的</a:t>
            </a:r>
            <a:r>
              <a:rPr lang="zh-CN" altLang="zh-CN" dirty="0"/>
              <a:t>量级，因此一个光纤通信系统的传输带宽远远大于目前其他各种传输媒体的</a:t>
            </a:r>
            <a:r>
              <a:rPr lang="zh-CN" altLang="zh-CN" dirty="0" smtClean="0"/>
              <a:t>带宽</a:t>
            </a:r>
            <a:r>
              <a:rPr lang="zh-CN" altLang="en-US" dirty="0" smtClean="0"/>
              <a:t>。</a:t>
            </a:r>
            <a:endParaRPr lang="en-US" altLang="zh-CN" dirty="0" smtClean="0"/>
          </a:p>
          <a:p>
            <a:pPr lvl="1"/>
            <a:endParaRPr lang="zh-CN" altLang="en-US" dirty="0"/>
          </a:p>
        </p:txBody>
      </p:sp>
      <p:sp>
        <p:nvSpPr>
          <p:cNvPr id="7" name="AutoShape 8" descr="http://img3.imgtn.bdimg.com/it/u=2687704668,3138418309&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10" descr="http://img3.imgtn.bdimg.com/it/u=2687704668,3138418309&amp;fm=21&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7492096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a:t>光线在光纤中的折射 </a:t>
            </a:r>
          </a:p>
        </p:txBody>
      </p:sp>
      <p:grpSp>
        <p:nvGrpSpPr>
          <p:cNvPr id="3" name="组合 2"/>
          <p:cNvGrpSpPr/>
          <p:nvPr/>
        </p:nvGrpSpPr>
        <p:grpSpPr>
          <a:xfrm>
            <a:off x="776536" y="1268760"/>
            <a:ext cx="8712968" cy="2974836"/>
            <a:chOff x="776536" y="1484784"/>
            <a:chExt cx="8712968" cy="2974836"/>
          </a:xfrm>
        </p:grpSpPr>
        <p:sp>
          <p:nvSpPr>
            <p:cNvPr id="42068" name="Arc 84"/>
            <p:cNvSpPr>
              <a:spLocks/>
            </p:cNvSpPr>
            <p:nvPr/>
          </p:nvSpPr>
          <p:spPr bwMode="auto">
            <a:xfrm rot="9720000">
              <a:off x="3682984" y="3278659"/>
              <a:ext cx="104908" cy="79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nvGrpSpPr>
            <p:cNvPr id="42069" name="Group 85"/>
            <p:cNvGrpSpPr>
              <a:grpSpLocks/>
            </p:cNvGrpSpPr>
            <p:nvPr/>
          </p:nvGrpSpPr>
          <p:grpSpPr bwMode="auto">
            <a:xfrm>
              <a:off x="3167047" y="2459508"/>
              <a:ext cx="3190214" cy="488950"/>
              <a:chOff x="292" y="1032"/>
              <a:chExt cx="1732" cy="216"/>
            </a:xfrm>
          </p:grpSpPr>
          <p:grpSp>
            <p:nvGrpSpPr>
              <p:cNvPr id="42070" name="Group 86"/>
              <p:cNvGrpSpPr>
                <a:grpSpLocks/>
              </p:cNvGrpSpPr>
              <p:nvPr/>
            </p:nvGrpSpPr>
            <p:grpSpPr bwMode="auto">
              <a:xfrm>
                <a:off x="292" y="1032"/>
                <a:ext cx="1732" cy="216"/>
                <a:chOff x="292" y="1032"/>
                <a:chExt cx="1732" cy="216"/>
              </a:xfrm>
            </p:grpSpPr>
            <p:sp>
              <p:nvSpPr>
                <p:cNvPr id="42071" name="Line 87"/>
                <p:cNvSpPr>
                  <a:spLocks noChangeShapeType="1"/>
                </p:cNvSpPr>
                <p:nvPr/>
              </p:nvSpPr>
              <p:spPr bwMode="auto">
                <a:xfrm>
                  <a:off x="292" y="1032"/>
                  <a:ext cx="1732"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72" name="Line 88"/>
                <p:cNvSpPr>
                  <a:spLocks noChangeShapeType="1"/>
                </p:cNvSpPr>
                <p:nvPr/>
              </p:nvSpPr>
              <p:spPr bwMode="auto">
                <a:xfrm>
                  <a:off x="292" y="1248"/>
                  <a:ext cx="1732"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2073" name="Rectangle 89"/>
              <p:cNvSpPr>
                <a:spLocks noChangeArrowheads="1"/>
              </p:cNvSpPr>
              <p:nvPr/>
            </p:nvSpPr>
            <p:spPr bwMode="auto">
              <a:xfrm>
                <a:off x="296" y="1041"/>
                <a:ext cx="1716" cy="198"/>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2074" name="Group 90"/>
            <p:cNvGrpSpPr>
              <a:grpSpLocks/>
            </p:cNvGrpSpPr>
            <p:nvPr/>
          </p:nvGrpSpPr>
          <p:grpSpPr bwMode="auto">
            <a:xfrm>
              <a:off x="3153289" y="3881908"/>
              <a:ext cx="3167856" cy="436562"/>
              <a:chOff x="284" y="1656"/>
              <a:chExt cx="1720" cy="192"/>
            </a:xfrm>
          </p:grpSpPr>
          <p:grpSp>
            <p:nvGrpSpPr>
              <p:cNvPr id="42075" name="Group 91"/>
              <p:cNvGrpSpPr>
                <a:grpSpLocks/>
              </p:cNvGrpSpPr>
              <p:nvPr/>
            </p:nvGrpSpPr>
            <p:grpSpPr bwMode="auto">
              <a:xfrm>
                <a:off x="284" y="1656"/>
                <a:ext cx="1720" cy="192"/>
                <a:chOff x="284" y="1656"/>
                <a:chExt cx="1720" cy="192"/>
              </a:xfrm>
            </p:grpSpPr>
            <p:sp>
              <p:nvSpPr>
                <p:cNvPr id="42076" name="Line 92"/>
                <p:cNvSpPr>
                  <a:spLocks noChangeShapeType="1"/>
                </p:cNvSpPr>
                <p:nvPr/>
              </p:nvSpPr>
              <p:spPr bwMode="auto">
                <a:xfrm>
                  <a:off x="284" y="1656"/>
                  <a:ext cx="1720"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77" name="Line 93"/>
                <p:cNvSpPr>
                  <a:spLocks noChangeShapeType="1"/>
                </p:cNvSpPr>
                <p:nvPr/>
              </p:nvSpPr>
              <p:spPr bwMode="auto">
                <a:xfrm>
                  <a:off x="284" y="1848"/>
                  <a:ext cx="1720"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2078" name="Rectangle 94"/>
              <p:cNvSpPr>
                <a:spLocks noChangeArrowheads="1"/>
              </p:cNvSpPr>
              <p:nvPr/>
            </p:nvSpPr>
            <p:spPr bwMode="auto">
              <a:xfrm>
                <a:off x="288" y="1664"/>
                <a:ext cx="1704" cy="176"/>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2079" name="Line 95"/>
            <p:cNvSpPr>
              <a:spLocks noChangeShapeType="1"/>
            </p:cNvSpPr>
            <p:nvPr/>
          </p:nvSpPr>
          <p:spPr bwMode="auto">
            <a:xfrm>
              <a:off x="3808529" y="1930870"/>
              <a:ext cx="0" cy="1931988"/>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0" name="Line 96"/>
            <p:cNvSpPr>
              <a:spLocks noChangeShapeType="1"/>
            </p:cNvSpPr>
            <p:nvPr/>
          </p:nvSpPr>
          <p:spPr bwMode="auto">
            <a:xfrm flipV="1">
              <a:off x="3815409" y="2596034"/>
              <a:ext cx="428228" cy="365125"/>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1" name="Line 97"/>
            <p:cNvSpPr>
              <a:spLocks noChangeShapeType="1"/>
            </p:cNvSpPr>
            <p:nvPr/>
          </p:nvSpPr>
          <p:spPr bwMode="auto">
            <a:xfrm flipV="1">
              <a:off x="3492087" y="2951633"/>
              <a:ext cx="316442" cy="749300"/>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2" name="Arc 98"/>
            <p:cNvSpPr>
              <a:spLocks/>
            </p:cNvSpPr>
            <p:nvPr/>
          </p:nvSpPr>
          <p:spPr bwMode="auto">
            <a:xfrm>
              <a:off x="3811970" y="2700809"/>
              <a:ext cx="154781" cy="1238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3" name="Line 99"/>
            <p:cNvSpPr>
              <a:spLocks noChangeShapeType="1"/>
            </p:cNvSpPr>
            <p:nvPr/>
          </p:nvSpPr>
          <p:spPr bwMode="auto">
            <a:xfrm>
              <a:off x="5237676" y="1949920"/>
              <a:ext cx="0" cy="1931988"/>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4" name="Line 100"/>
            <p:cNvSpPr>
              <a:spLocks noChangeShapeType="1"/>
            </p:cNvSpPr>
            <p:nvPr/>
          </p:nvSpPr>
          <p:spPr bwMode="auto">
            <a:xfrm flipV="1">
              <a:off x="4405297" y="2951634"/>
              <a:ext cx="844418" cy="346075"/>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5" name="Line 101"/>
            <p:cNvSpPr>
              <a:spLocks noChangeShapeType="1"/>
            </p:cNvSpPr>
            <p:nvPr/>
          </p:nvSpPr>
          <p:spPr bwMode="auto">
            <a:xfrm>
              <a:off x="5244555" y="2951633"/>
              <a:ext cx="966523" cy="355600"/>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6" name="Arc 102"/>
            <p:cNvSpPr>
              <a:spLocks/>
            </p:cNvSpPr>
            <p:nvPr/>
          </p:nvSpPr>
          <p:spPr bwMode="auto">
            <a:xfrm rot="9840000">
              <a:off x="4936713" y="3054821"/>
              <a:ext cx="256248" cy="3286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7" name="Freeform 103"/>
            <p:cNvSpPr>
              <a:spLocks/>
            </p:cNvSpPr>
            <p:nvPr/>
          </p:nvSpPr>
          <p:spPr bwMode="auto">
            <a:xfrm>
              <a:off x="3027745" y="2500783"/>
              <a:ext cx="166819" cy="1820862"/>
            </a:xfrm>
            <a:custGeom>
              <a:avLst/>
              <a:gdLst>
                <a:gd name="T0" fmla="*/ 78 w 91"/>
                <a:gd name="T1" fmla="*/ 0 h 799"/>
                <a:gd name="T2" fmla="*/ 78 w 91"/>
                <a:gd name="T3" fmla="*/ 18 h 799"/>
                <a:gd name="T4" fmla="*/ 78 w 91"/>
                <a:gd name="T5" fmla="*/ 36 h 799"/>
                <a:gd name="T6" fmla="*/ 60 w 91"/>
                <a:gd name="T7" fmla="*/ 54 h 799"/>
                <a:gd name="T8" fmla="*/ 60 w 91"/>
                <a:gd name="T9" fmla="*/ 72 h 799"/>
                <a:gd name="T10" fmla="*/ 54 w 91"/>
                <a:gd name="T11" fmla="*/ 90 h 799"/>
                <a:gd name="T12" fmla="*/ 54 w 91"/>
                <a:gd name="T13" fmla="*/ 108 h 799"/>
                <a:gd name="T14" fmla="*/ 72 w 91"/>
                <a:gd name="T15" fmla="*/ 126 h 799"/>
                <a:gd name="T16" fmla="*/ 90 w 91"/>
                <a:gd name="T17" fmla="*/ 144 h 799"/>
                <a:gd name="T18" fmla="*/ 90 w 91"/>
                <a:gd name="T19" fmla="*/ 162 h 799"/>
                <a:gd name="T20" fmla="*/ 90 w 91"/>
                <a:gd name="T21" fmla="*/ 180 h 799"/>
                <a:gd name="T22" fmla="*/ 90 w 91"/>
                <a:gd name="T23" fmla="*/ 198 h 799"/>
                <a:gd name="T24" fmla="*/ 84 w 91"/>
                <a:gd name="T25" fmla="*/ 198 h 799"/>
                <a:gd name="T26" fmla="*/ 66 w 91"/>
                <a:gd name="T27" fmla="*/ 210 h 799"/>
                <a:gd name="T28" fmla="*/ 48 w 91"/>
                <a:gd name="T29" fmla="*/ 228 h 799"/>
                <a:gd name="T30" fmla="*/ 36 w 91"/>
                <a:gd name="T31" fmla="*/ 246 h 799"/>
                <a:gd name="T32" fmla="*/ 18 w 91"/>
                <a:gd name="T33" fmla="*/ 258 h 799"/>
                <a:gd name="T34" fmla="*/ 12 w 91"/>
                <a:gd name="T35" fmla="*/ 276 h 799"/>
                <a:gd name="T36" fmla="*/ 12 w 91"/>
                <a:gd name="T37" fmla="*/ 294 h 799"/>
                <a:gd name="T38" fmla="*/ 12 w 91"/>
                <a:gd name="T39" fmla="*/ 312 h 799"/>
                <a:gd name="T40" fmla="*/ 12 w 91"/>
                <a:gd name="T41" fmla="*/ 330 h 799"/>
                <a:gd name="T42" fmla="*/ 0 w 91"/>
                <a:gd name="T43" fmla="*/ 348 h 799"/>
                <a:gd name="T44" fmla="*/ 0 w 91"/>
                <a:gd name="T45" fmla="*/ 366 h 799"/>
                <a:gd name="T46" fmla="*/ 0 w 91"/>
                <a:gd name="T47" fmla="*/ 384 h 799"/>
                <a:gd name="T48" fmla="*/ 0 w 91"/>
                <a:gd name="T49" fmla="*/ 402 h 799"/>
                <a:gd name="T50" fmla="*/ 0 w 91"/>
                <a:gd name="T51" fmla="*/ 420 h 799"/>
                <a:gd name="T52" fmla="*/ 0 w 91"/>
                <a:gd name="T53" fmla="*/ 438 h 799"/>
                <a:gd name="T54" fmla="*/ 18 w 91"/>
                <a:gd name="T55" fmla="*/ 450 h 799"/>
                <a:gd name="T56" fmla="*/ 36 w 91"/>
                <a:gd name="T57" fmla="*/ 462 h 799"/>
                <a:gd name="T58" fmla="*/ 54 w 91"/>
                <a:gd name="T59" fmla="*/ 474 h 799"/>
                <a:gd name="T60" fmla="*/ 60 w 91"/>
                <a:gd name="T61" fmla="*/ 492 h 799"/>
                <a:gd name="T62" fmla="*/ 78 w 91"/>
                <a:gd name="T63" fmla="*/ 510 h 799"/>
                <a:gd name="T64" fmla="*/ 84 w 91"/>
                <a:gd name="T65" fmla="*/ 528 h 799"/>
                <a:gd name="T66" fmla="*/ 90 w 91"/>
                <a:gd name="T67" fmla="*/ 546 h 799"/>
                <a:gd name="T68" fmla="*/ 90 w 91"/>
                <a:gd name="T69" fmla="*/ 564 h 799"/>
                <a:gd name="T70" fmla="*/ 90 w 91"/>
                <a:gd name="T71" fmla="*/ 582 h 799"/>
                <a:gd name="T72" fmla="*/ 90 w 91"/>
                <a:gd name="T73" fmla="*/ 600 h 799"/>
                <a:gd name="T74" fmla="*/ 72 w 91"/>
                <a:gd name="T75" fmla="*/ 600 h 799"/>
                <a:gd name="T76" fmla="*/ 66 w 91"/>
                <a:gd name="T77" fmla="*/ 618 h 799"/>
                <a:gd name="T78" fmla="*/ 60 w 91"/>
                <a:gd name="T79" fmla="*/ 636 h 799"/>
                <a:gd name="T80" fmla="*/ 54 w 91"/>
                <a:gd name="T81" fmla="*/ 654 h 799"/>
                <a:gd name="T82" fmla="*/ 48 w 91"/>
                <a:gd name="T83" fmla="*/ 672 h 799"/>
                <a:gd name="T84" fmla="*/ 48 w 91"/>
                <a:gd name="T85" fmla="*/ 690 h 799"/>
                <a:gd name="T86" fmla="*/ 48 w 91"/>
                <a:gd name="T87" fmla="*/ 708 h 799"/>
                <a:gd name="T88" fmla="*/ 48 w 91"/>
                <a:gd name="T89" fmla="*/ 726 h 799"/>
                <a:gd name="T90" fmla="*/ 48 w 91"/>
                <a:gd name="T91" fmla="*/ 744 h 799"/>
                <a:gd name="T92" fmla="*/ 54 w 91"/>
                <a:gd name="T93" fmla="*/ 762 h 799"/>
                <a:gd name="T94" fmla="*/ 60 w 91"/>
                <a:gd name="T95" fmla="*/ 780 h 799"/>
                <a:gd name="T96" fmla="*/ 72 w 91"/>
                <a:gd name="T97" fmla="*/ 798 h 799"/>
                <a:gd name="T98" fmla="*/ 72 w 91"/>
                <a:gd name="T99" fmla="*/ 792 h 799"/>
                <a:gd name="T100" fmla="*/ 72 w 91"/>
                <a:gd name="T101" fmla="*/ 786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799">
                  <a:moveTo>
                    <a:pt x="78" y="0"/>
                  </a:moveTo>
                  <a:lnTo>
                    <a:pt x="78" y="18"/>
                  </a:lnTo>
                  <a:lnTo>
                    <a:pt x="78" y="36"/>
                  </a:lnTo>
                  <a:lnTo>
                    <a:pt x="60" y="54"/>
                  </a:lnTo>
                  <a:lnTo>
                    <a:pt x="60" y="72"/>
                  </a:lnTo>
                  <a:lnTo>
                    <a:pt x="54" y="90"/>
                  </a:lnTo>
                  <a:lnTo>
                    <a:pt x="54" y="108"/>
                  </a:lnTo>
                  <a:lnTo>
                    <a:pt x="72" y="126"/>
                  </a:lnTo>
                  <a:lnTo>
                    <a:pt x="90" y="144"/>
                  </a:lnTo>
                  <a:lnTo>
                    <a:pt x="90" y="162"/>
                  </a:lnTo>
                  <a:lnTo>
                    <a:pt x="90" y="180"/>
                  </a:lnTo>
                  <a:lnTo>
                    <a:pt x="90" y="198"/>
                  </a:lnTo>
                  <a:lnTo>
                    <a:pt x="84" y="198"/>
                  </a:lnTo>
                  <a:lnTo>
                    <a:pt x="66" y="210"/>
                  </a:lnTo>
                  <a:lnTo>
                    <a:pt x="48" y="228"/>
                  </a:lnTo>
                  <a:lnTo>
                    <a:pt x="36" y="246"/>
                  </a:lnTo>
                  <a:lnTo>
                    <a:pt x="18" y="258"/>
                  </a:lnTo>
                  <a:lnTo>
                    <a:pt x="12" y="276"/>
                  </a:lnTo>
                  <a:lnTo>
                    <a:pt x="12" y="294"/>
                  </a:lnTo>
                  <a:lnTo>
                    <a:pt x="12" y="312"/>
                  </a:lnTo>
                  <a:lnTo>
                    <a:pt x="12" y="330"/>
                  </a:lnTo>
                  <a:lnTo>
                    <a:pt x="0" y="348"/>
                  </a:lnTo>
                  <a:lnTo>
                    <a:pt x="0" y="366"/>
                  </a:lnTo>
                  <a:lnTo>
                    <a:pt x="0" y="384"/>
                  </a:lnTo>
                  <a:lnTo>
                    <a:pt x="0" y="402"/>
                  </a:lnTo>
                  <a:lnTo>
                    <a:pt x="0" y="420"/>
                  </a:lnTo>
                  <a:lnTo>
                    <a:pt x="0" y="438"/>
                  </a:lnTo>
                  <a:lnTo>
                    <a:pt x="18" y="450"/>
                  </a:lnTo>
                  <a:lnTo>
                    <a:pt x="36" y="462"/>
                  </a:lnTo>
                  <a:lnTo>
                    <a:pt x="54" y="474"/>
                  </a:lnTo>
                  <a:lnTo>
                    <a:pt x="60" y="492"/>
                  </a:lnTo>
                  <a:lnTo>
                    <a:pt x="78" y="510"/>
                  </a:lnTo>
                  <a:lnTo>
                    <a:pt x="84" y="528"/>
                  </a:lnTo>
                  <a:lnTo>
                    <a:pt x="90" y="546"/>
                  </a:lnTo>
                  <a:lnTo>
                    <a:pt x="90" y="564"/>
                  </a:lnTo>
                  <a:lnTo>
                    <a:pt x="90" y="582"/>
                  </a:lnTo>
                  <a:lnTo>
                    <a:pt x="90" y="600"/>
                  </a:lnTo>
                  <a:lnTo>
                    <a:pt x="72" y="600"/>
                  </a:lnTo>
                  <a:lnTo>
                    <a:pt x="66" y="618"/>
                  </a:lnTo>
                  <a:lnTo>
                    <a:pt x="60" y="636"/>
                  </a:lnTo>
                  <a:lnTo>
                    <a:pt x="54" y="654"/>
                  </a:lnTo>
                  <a:lnTo>
                    <a:pt x="48" y="672"/>
                  </a:lnTo>
                  <a:lnTo>
                    <a:pt x="48" y="690"/>
                  </a:lnTo>
                  <a:lnTo>
                    <a:pt x="48" y="708"/>
                  </a:lnTo>
                  <a:lnTo>
                    <a:pt x="48" y="726"/>
                  </a:lnTo>
                  <a:lnTo>
                    <a:pt x="48" y="744"/>
                  </a:lnTo>
                  <a:lnTo>
                    <a:pt x="54" y="762"/>
                  </a:lnTo>
                  <a:lnTo>
                    <a:pt x="60" y="780"/>
                  </a:lnTo>
                  <a:lnTo>
                    <a:pt x="72" y="798"/>
                  </a:lnTo>
                  <a:lnTo>
                    <a:pt x="72" y="792"/>
                  </a:lnTo>
                  <a:lnTo>
                    <a:pt x="72" y="78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88" name="Rectangle 104"/>
            <p:cNvSpPr>
              <a:spLocks noChangeArrowheads="1"/>
            </p:cNvSpPr>
            <p:nvPr/>
          </p:nvSpPr>
          <p:spPr bwMode="auto">
            <a:xfrm>
              <a:off x="4835245" y="1484784"/>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2000" b="1">
                  <a:solidFill>
                    <a:srgbClr val="000099"/>
                  </a:solidFill>
                  <a:latin typeface="+mn-lt"/>
                  <a:ea typeface="黑体" pitchFamily="2" charset="-122"/>
                </a:rPr>
                <a:t>折射角</a:t>
              </a:r>
            </a:p>
          </p:txBody>
        </p:sp>
        <p:sp>
          <p:nvSpPr>
            <p:cNvPr id="42089" name="Rectangle 105"/>
            <p:cNvSpPr>
              <a:spLocks noChangeArrowheads="1"/>
            </p:cNvSpPr>
            <p:nvPr/>
          </p:nvSpPr>
          <p:spPr bwMode="auto">
            <a:xfrm>
              <a:off x="3944888" y="3463503"/>
              <a:ext cx="11883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2000" b="1" dirty="0">
                  <a:solidFill>
                    <a:srgbClr val="000099"/>
                  </a:solidFill>
                  <a:latin typeface="+mn-lt"/>
                  <a:ea typeface="黑体" pitchFamily="2" charset="-122"/>
                </a:rPr>
                <a:t>入射角</a:t>
              </a:r>
            </a:p>
          </p:txBody>
        </p:sp>
        <p:sp>
          <p:nvSpPr>
            <p:cNvPr id="42090" name="Line 106"/>
            <p:cNvSpPr>
              <a:spLocks noChangeShapeType="1"/>
            </p:cNvSpPr>
            <p:nvPr/>
          </p:nvSpPr>
          <p:spPr bwMode="auto">
            <a:xfrm>
              <a:off x="5333984" y="2003896"/>
              <a:ext cx="128985" cy="72072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1" name="Line 107"/>
            <p:cNvSpPr>
              <a:spLocks noChangeShapeType="1"/>
            </p:cNvSpPr>
            <p:nvPr/>
          </p:nvSpPr>
          <p:spPr bwMode="auto">
            <a:xfrm flipV="1">
              <a:off x="3896238" y="1959445"/>
              <a:ext cx="1135063" cy="76835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2" name="Line 108"/>
            <p:cNvSpPr>
              <a:spLocks noChangeShapeType="1"/>
            </p:cNvSpPr>
            <p:nvPr/>
          </p:nvSpPr>
          <p:spPr bwMode="auto">
            <a:xfrm>
              <a:off x="3728864" y="3356992"/>
              <a:ext cx="323321" cy="25558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3" name="Line 109"/>
            <p:cNvSpPr>
              <a:spLocks noChangeShapeType="1"/>
            </p:cNvSpPr>
            <p:nvPr/>
          </p:nvSpPr>
          <p:spPr bwMode="auto">
            <a:xfrm flipV="1">
              <a:off x="4773332" y="3297709"/>
              <a:ext cx="270008" cy="319087"/>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4" name="Line 110"/>
            <p:cNvSpPr>
              <a:spLocks noChangeShapeType="1"/>
            </p:cNvSpPr>
            <p:nvPr/>
          </p:nvSpPr>
          <p:spPr bwMode="auto">
            <a:xfrm flipV="1">
              <a:off x="6259232" y="3061171"/>
              <a:ext cx="658681" cy="32861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5" name="Line 111"/>
            <p:cNvSpPr>
              <a:spLocks noChangeShapeType="1"/>
            </p:cNvSpPr>
            <p:nvPr/>
          </p:nvSpPr>
          <p:spPr bwMode="auto">
            <a:xfrm flipH="1">
              <a:off x="6104451" y="2029296"/>
              <a:ext cx="543454" cy="70802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6" name="Freeform 112"/>
            <p:cNvSpPr>
              <a:spLocks/>
            </p:cNvSpPr>
            <p:nvPr/>
          </p:nvSpPr>
          <p:spPr bwMode="auto">
            <a:xfrm>
              <a:off x="6343503" y="2473796"/>
              <a:ext cx="24077" cy="493713"/>
            </a:xfrm>
            <a:custGeom>
              <a:avLst/>
              <a:gdLst>
                <a:gd name="T0" fmla="*/ 0 w 13"/>
                <a:gd name="T1" fmla="*/ 0 h 217"/>
                <a:gd name="T2" fmla="*/ 6 w 13"/>
                <a:gd name="T3" fmla="*/ 18 h 217"/>
                <a:gd name="T4" fmla="*/ 6 w 13"/>
                <a:gd name="T5" fmla="*/ 36 h 217"/>
                <a:gd name="T6" fmla="*/ 6 w 13"/>
                <a:gd name="T7" fmla="*/ 54 h 217"/>
                <a:gd name="T8" fmla="*/ 6 w 13"/>
                <a:gd name="T9" fmla="*/ 72 h 217"/>
                <a:gd name="T10" fmla="*/ 6 w 13"/>
                <a:gd name="T11" fmla="*/ 90 h 217"/>
                <a:gd name="T12" fmla="*/ 0 w 13"/>
                <a:gd name="T13" fmla="*/ 108 h 217"/>
                <a:gd name="T14" fmla="*/ 0 w 13"/>
                <a:gd name="T15" fmla="*/ 126 h 217"/>
                <a:gd name="T16" fmla="*/ 0 w 13"/>
                <a:gd name="T17" fmla="*/ 144 h 217"/>
                <a:gd name="T18" fmla="*/ 0 w 13"/>
                <a:gd name="T19" fmla="*/ 162 h 217"/>
                <a:gd name="T20" fmla="*/ 0 w 13"/>
                <a:gd name="T21" fmla="*/ 180 h 217"/>
                <a:gd name="T22" fmla="*/ 6 w 13"/>
                <a:gd name="T23" fmla="*/ 198 h 217"/>
                <a:gd name="T24" fmla="*/ 12 w 13"/>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17">
                  <a:moveTo>
                    <a:pt x="0" y="0"/>
                  </a:moveTo>
                  <a:lnTo>
                    <a:pt x="6" y="18"/>
                  </a:lnTo>
                  <a:lnTo>
                    <a:pt x="6" y="36"/>
                  </a:lnTo>
                  <a:lnTo>
                    <a:pt x="6" y="54"/>
                  </a:lnTo>
                  <a:lnTo>
                    <a:pt x="6" y="72"/>
                  </a:lnTo>
                  <a:lnTo>
                    <a:pt x="6" y="90"/>
                  </a:lnTo>
                  <a:lnTo>
                    <a:pt x="0" y="108"/>
                  </a:lnTo>
                  <a:lnTo>
                    <a:pt x="0" y="126"/>
                  </a:lnTo>
                  <a:lnTo>
                    <a:pt x="0" y="144"/>
                  </a:lnTo>
                  <a:lnTo>
                    <a:pt x="0" y="162"/>
                  </a:lnTo>
                  <a:lnTo>
                    <a:pt x="0" y="180"/>
                  </a:lnTo>
                  <a:lnTo>
                    <a:pt x="6" y="198"/>
                  </a:lnTo>
                  <a:lnTo>
                    <a:pt x="12" y="21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97" name="Freeform 113"/>
            <p:cNvSpPr>
              <a:spLocks/>
            </p:cNvSpPr>
            <p:nvPr/>
          </p:nvSpPr>
          <p:spPr bwMode="auto">
            <a:xfrm>
              <a:off x="6310826" y="2951633"/>
              <a:ext cx="89429" cy="919162"/>
            </a:xfrm>
            <a:custGeom>
              <a:avLst/>
              <a:gdLst>
                <a:gd name="T0" fmla="*/ 18 w 49"/>
                <a:gd name="T1" fmla="*/ 0 h 403"/>
                <a:gd name="T2" fmla="*/ 12 w 49"/>
                <a:gd name="T3" fmla="*/ 18 h 403"/>
                <a:gd name="T4" fmla="*/ 12 w 49"/>
                <a:gd name="T5" fmla="*/ 36 h 403"/>
                <a:gd name="T6" fmla="*/ 12 w 49"/>
                <a:gd name="T7" fmla="*/ 54 h 403"/>
                <a:gd name="T8" fmla="*/ 12 w 49"/>
                <a:gd name="T9" fmla="*/ 72 h 403"/>
                <a:gd name="T10" fmla="*/ 24 w 49"/>
                <a:gd name="T11" fmla="*/ 90 h 403"/>
                <a:gd name="T12" fmla="*/ 24 w 49"/>
                <a:gd name="T13" fmla="*/ 108 h 403"/>
                <a:gd name="T14" fmla="*/ 30 w 49"/>
                <a:gd name="T15" fmla="*/ 126 h 403"/>
                <a:gd name="T16" fmla="*/ 36 w 49"/>
                <a:gd name="T17" fmla="*/ 144 h 403"/>
                <a:gd name="T18" fmla="*/ 36 w 49"/>
                <a:gd name="T19" fmla="*/ 162 h 403"/>
                <a:gd name="T20" fmla="*/ 48 w 49"/>
                <a:gd name="T21" fmla="*/ 180 h 403"/>
                <a:gd name="T22" fmla="*/ 48 w 49"/>
                <a:gd name="T23" fmla="*/ 198 h 403"/>
                <a:gd name="T24" fmla="*/ 48 w 49"/>
                <a:gd name="T25" fmla="*/ 216 h 403"/>
                <a:gd name="T26" fmla="*/ 48 w 49"/>
                <a:gd name="T27" fmla="*/ 234 h 403"/>
                <a:gd name="T28" fmla="*/ 48 w 49"/>
                <a:gd name="T29" fmla="*/ 252 h 403"/>
                <a:gd name="T30" fmla="*/ 48 w 49"/>
                <a:gd name="T31" fmla="*/ 270 h 403"/>
                <a:gd name="T32" fmla="*/ 42 w 49"/>
                <a:gd name="T33" fmla="*/ 288 h 403"/>
                <a:gd name="T34" fmla="*/ 36 w 49"/>
                <a:gd name="T35" fmla="*/ 306 h 403"/>
                <a:gd name="T36" fmla="*/ 30 w 49"/>
                <a:gd name="T37" fmla="*/ 324 h 403"/>
                <a:gd name="T38" fmla="*/ 18 w 49"/>
                <a:gd name="T39" fmla="*/ 342 h 403"/>
                <a:gd name="T40" fmla="*/ 12 w 49"/>
                <a:gd name="T41" fmla="*/ 366 h 403"/>
                <a:gd name="T42" fmla="*/ 12 w 49"/>
                <a:gd name="T43" fmla="*/ 384 h 403"/>
                <a:gd name="T44" fmla="*/ 0 w 49"/>
                <a:gd name="T45" fmla="*/ 402 h 403"/>
                <a:gd name="T46" fmla="*/ 0 w 49"/>
                <a:gd name="T47" fmla="*/ 40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403">
                  <a:moveTo>
                    <a:pt x="18" y="0"/>
                  </a:moveTo>
                  <a:lnTo>
                    <a:pt x="12" y="18"/>
                  </a:lnTo>
                  <a:lnTo>
                    <a:pt x="12" y="36"/>
                  </a:lnTo>
                  <a:lnTo>
                    <a:pt x="12" y="54"/>
                  </a:lnTo>
                  <a:lnTo>
                    <a:pt x="12" y="72"/>
                  </a:lnTo>
                  <a:lnTo>
                    <a:pt x="24" y="90"/>
                  </a:lnTo>
                  <a:lnTo>
                    <a:pt x="24" y="108"/>
                  </a:lnTo>
                  <a:lnTo>
                    <a:pt x="30" y="126"/>
                  </a:lnTo>
                  <a:lnTo>
                    <a:pt x="36" y="144"/>
                  </a:lnTo>
                  <a:lnTo>
                    <a:pt x="36" y="162"/>
                  </a:lnTo>
                  <a:lnTo>
                    <a:pt x="48" y="180"/>
                  </a:lnTo>
                  <a:lnTo>
                    <a:pt x="48" y="198"/>
                  </a:lnTo>
                  <a:lnTo>
                    <a:pt x="48" y="216"/>
                  </a:lnTo>
                  <a:lnTo>
                    <a:pt x="48" y="234"/>
                  </a:lnTo>
                  <a:lnTo>
                    <a:pt x="48" y="252"/>
                  </a:lnTo>
                  <a:lnTo>
                    <a:pt x="48" y="270"/>
                  </a:lnTo>
                  <a:lnTo>
                    <a:pt x="42" y="288"/>
                  </a:lnTo>
                  <a:lnTo>
                    <a:pt x="36" y="306"/>
                  </a:lnTo>
                  <a:lnTo>
                    <a:pt x="30" y="324"/>
                  </a:lnTo>
                  <a:lnTo>
                    <a:pt x="18" y="342"/>
                  </a:lnTo>
                  <a:lnTo>
                    <a:pt x="12" y="366"/>
                  </a:lnTo>
                  <a:lnTo>
                    <a:pt x="12" y="384"/>
                  </a:lnTo>
                  <a:lnTo>
                    <a:pt x="0" y="402"/>
                  </a:lnTo>
                  <a:lnTo>
                    <a:pt x="0" y="40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98" name="Freeform 114"/>
            <p:cNvSpPr>
              <a:spLocks/>
            </p:cNvSpPr>
            <p:nvPr/>
          </p:nvSpPr>
          <p:spPr bwMode="auto">
            <a:xfrm>
              <a:off x="6288469" y="3867621"/>
              <a:ext cx="24077" cy="454025"/>
            </a:xfrm>
            <a:custGeom>
              <a:avLst/>
              <a:gdLst>
                <a:gd name="T0" fmla="*/ 12 w 13"/>
                <a:gd name="T1" fmla="*/ 0 h 199"/>
                <a:gd name="T2" fmla="*/ 12 w 13"/>
                <a:gd name="T3" fmla="*/ 18 h 199"/>
                <a:gd name="T4" fmla="*/ 12 w 13"/>
                <a:gd name="T5" fmla="*/ 36 h 199"/>
                <a:gd name="T6" fmla="*/ 12 w 13"/>
                <a:gd name="T7" fmla="*/ 54 h 199"/>
                <a:gd name="T8" fmla="*/ 12 w 13"/>
                <a:gd name="T9" fmla="*/ 72 h 199"/>
                <a:gd name="T10" fmla="*/ 12 w 13"/>
                <a:gd name="T11" fmla="*/ 90 h 199"/>
                <a:gd name="T12" fmla="*/ 12 w 13"/>
                <a:gd name="T13" fmla="*/ 108 h 199"/>
                <a:gd name="T14" fmla="*/ 12 w 13"/>
                <a:gd name="T15" fmla="*/ 126 h 199"/>
                <a:gd name="T16" fmla="*/ 12 w 13"/>
                <a:gd name="T17" fmla="*/ 144 h 199"/>
                <a:gd name="T18" fmla="*/ 12 w 13"/>
                <a:gd name="T19" fmla="*/ 162 h 199"/>
                <a:gd name="T20" fmla="*/ 6 w 13"/>
                <a:gd name="T21" fmla="*/ 180 h 199"/>
                <a:gd name="T22" fmla="*/ 0 w 13"/>
                <a:gd name="T23" fmla="*/ 1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9">
                  <a:moveTo>
                    <a:pt x="12" y="0"/>
                  </a:moveTo>
                  <a:lnTo>
                    <a:pt x="12" y="18"/>
                  </a:lnTo>
                  <a:lnTo>
                    <a:pt x="12" y="36"/>
                  </a:lnTo>
                  <a:lnTo>
                    <a:pt x="12" y="54"/>
                  </a:lnTo>
                  <a:lnTo>
                    <a:pt x="12" y="72"/>
                  </a:lnTo>
                  <a:lnTo>
                    <a:pt x="12" y="90"/>
                  </a:lnTo>
                  <a:lnTo>
                    <a:pt x="12" y="108"/>
                  </a:lnTo>
                  <a:lnTo>
                    <a:pt x="12" y="126"/>
                  </a:lnTo>
                  <a:lnTo>
                    <a:pt x="12" y="144"/>
                  </a:lnTo>
                  <a:lnTo>
                    <a:pt x="12" y="162"/>
                  </a:lnTo>
                  <a:lnTo>
                    <a:pt x="6" y="180"/>
                  </a:lnTo>
                  <a:lnTo>
                    <a:pt x="0" y="19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99" name="Arc 115"/>
            <p:cNvSpPr>
              <a:spLocks/>
            </p:cNvSpPr>
            <p:nvPr/>
          </p:nvSpPr>
          <p:spPr bwMode="auto">
            <a:xfrm rot="540000">
              <a:off x="5230797" y="2689696"/>
              <a:ext cx="383514" cy="3460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0" name="Text Box 116"/>
            <p:cNvSpPr txBox="1">
              <a:spLocks noChangeArrowheads="1"/>
            </p:cNvSpPr>
            <p:nvPr/>
          </p:nvSpPr>
          <p:spPr bwMode="auto">
            <a:xfrm>
              <a:off x="6334903" y="1592734"/>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包层</a:t>
              </a:r>
            </a:p>
            <a:p>
              <a:pPr algn="l"/>
              <a:r>
                <a:rPr kumimoji="1" lang="zh-CN" altLang="en-US" sz="2000" b="1">
                  <a:solidFill>
                    <a:srgbClr val="000099"/>
                  </a:solidFill>
                  <a:latin typeface="+mn-lt"/>
                  <a:ea typeface="黑体" pitchFamily="2" charset="-122"/>
                </a:rPr>
                <a:t>（低折射率的媒体）</a:t>
              </a:r>
            </a:p>
          </p:txBody>
        </p:sp>
        <p:sp>
          <p:nvSpPr>
            <p:cNvPr id="42101" name="Line 117"/>
            <p:cNvSpPr>
              <a:spLocks noChangeShapeType="1"/>
            </p:cNvSpPr>
            <p:nvPr/>
          </p:nvSpPr>
          <p:spPr bwMode="auto">
            <a:xfrm flipH="1">
              <a:off x="6082094" y="4045420"/>
              <a:ext cx="706834" cy="10953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2" name="Text Box 118"/>
            <p:cNvSpPr txBox="1">
              <a:spLocks noChangeArrowheads="1"/>
            </p:cNvSpPr>
            <p:nvPr/>
          </p:nvSpPr>
          <p:spPr bwMode="auto">
            <a:xfrm>
              <a:off x="6647905" y="3751734"/>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包层</a:t>
              </a:r>
            </a:p>
            <a:p>
              <a:pPr algn="l"/>
              <a:r>
                <a:rPr kumimoji="1" lang="zh-CN" altLang="en-US" sz="2000" b="1" dirty="0">
                  <a:solidFill>
                    <a:srgbClr val="000099"/>
                  </a:solidFill>
                  <a:latin typeface="+mn-lt"/>
                  <a:ea typeface="黑体" pitchFamily="2" charset="-122"/>
                </a:rPr>
                <a:t>（低折射率的媒体）</a:t>
              </a:r>
            </a:p>
          </p:txBody>
        </p:sp>
        <p:sp>
          <p:nvSpPr>
            <p:cNvPr id="42103" name="Text Box 119"/>
            <p:cNvSpPr txBox="1">
              <a:spLocks noChangeArrowheads="1"/>
            </p:cNvSpPr>
            <p:nvPr/>
          </p:nvSpPr>
          <p:spPr bwMode="auto">
            <a:xfrm>
              <a:off x="6725296" y="2676996"/>
              <a:ext cx="276420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0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纤芯</a:t>
              </a:r>
            </a:p>
            <a:p>
              <a:pPr algn="l"/>
              <a:r>
                <a:rPr kumimoji="1" lang="zh-CN" altLang="en-US" sz="2000" b="1" dirty="0">
                  <a:solidFill>
                    <a:srgbClr val="000099"/>
                  </a:solidFill>
                  <a:latin typeface="+mn-lt"/>
                  <a:ea typeface="黑体" pitchFamily="2" charset="-122"/>
                </a:rPr>
                <a:t>（高折射率的媒体）            </a:t>
              </a:r>
            </a:p>
          </p:txBody>
        </p:sp>
        <p:sp>
          <p:nvSpPr>
            <p:cNvPr id="42104" name="AutoShape 120"/>
            <p:cNvSpPr>
              <a:spLocks noChangeArrowheads="1"/>
            </p:cNvSpPr>
            <p:nvPr/>
          </p:nvSpPr>
          <p:spPr bwMode="auto">
            <a:xfrm rot="5400000">
              <a:off x="541256" y="2682089"/>
              <a:ext cx="1885950" cy="1415389"/>
            </a:xfrm>
            <a:prstGeom prst="can">
              <a:avLst>
                <a:gd name="adj" fmla="val 29815"/>
              </a:avLst>
            </a:prstGeom>
            <a:gradFill rotWithShape="1">
              <a:gsLst>
                <a:gs pos="0">
                  <a:srgbClr val="66FFFF">
                    <a:gamma/>
                    <a:shade val="46275"/>
                    <a:invGamma/>
                  </a:srgbClr>
                </a:gs>
                <a:gs pos="50000">
                  <a:srgbClr val="66FFFF"/>
                </a:gs>
                <a:gs pos="100000">
                  <a:srgbClr val="66FFFF">
                    <a:gamma/>
                    <a:shade val="46275"/>
                    <a:invGamma/>
                  </a:srgbClr>
                </a:gs>
              </a:gsLst>
              <a:lin ang="0" scaled="1"/>
            </a:gradFill>
            <a:ln w="127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5" name="AutoShape 121"/>
            <p:cNvSpPr>
              <a:spLocks noChangeArrowheads="1"/>
            </p:cNvSpPr>
            <p:nvPr/>
          </p:nvSpPr>
          <p:spPr bwMode="auto">
            <a:xfrm rot="5400000">
              <a:off x="1828784" y="3062493"/>
              <a:ext cx="901700" cy="708554"/>
            </a:xfrm>
            <a:prstGeom prst="can">
              <a:avLst>
                <a:gd name="adj" fmla="val 27343"/>
              </a:avLst>
            </a:prstGeom>
            <a:solidFill>
              <a:srgbClr val="FFFFFF"/>
            </a:solidFill>
            <a:ln w="127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6" name="Text Box 122"/>
            <p:cNvSpPr txBox="1">
              <a:spLocks noChangeArrowheads="1"/>
            </p:cNvSpPr>
            <p:nvPr/>
          </p:nvSpPr>
          <p:spPr bwMode="auto">
            <a:xfrm>
              <a:off x="1218523" y="1489545"/>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itchFamily="2" charset="-122"/>
                </a:rPr>
                <a:t>包层</a:t>
              </a:r>
            </a:p>
          </p:txBody>
        </p:sp>
        <p:sp>
          <p:nvSpPr>
            <p:cNvPr id="42107" name="Line 123"/>
            <p:cNvSpPr>
              <a:spLocks noChangeShapeType="1"/>
            </p:cNvSpPr>
            <p:nvPr/>
          </p:nvSpPr>
          <p:spPr bwMode="auto">
            <a:xfrm flipH="1">
              <a:off x="1572800" y="2076920"/>
              <a:ext cx="3440" cy="65563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8" name="Text Box 124"/>
            <p:cNvSpPr txBox="1">
              <a:spLocks noChangeArrowheads="1"/>
            </p:cNvSpPr>
            <p:nvPr/>
          </p:nvSpPr>
          <p:spPr bwMode="auto">
            <a:xfrm>
              <a:off x="2191925" y="1857846"/>
              <a:ext cx="7549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000" b="1">
                  <a:solidFill>
                    <a:srgbClr val="000099"/>
                  </a:solidFill>
                  <a:latin typeface="+mn-lt"/>
                  <a:ea typeface="黑体" pitchFamily="2" charset="-122"/>
                </a:rPr>
                <a:t>纤芯</a:t>
              </a:r>
            </a:p>
          </p:txBody>
        </p:sp>
        <p:sp>
          <p:nvSpPr>
            <p:cNvPr id="42109" name="Line 125"/>
            <p:cNvSpPr>
              <a:spLocks noChangeShapeType="1"/>
            </p:cNvSpPr>
            <p:nvPr/>
          </p:nvSpPr>
          <p:spPr bwMode="auto">
            <a:xfrm flipH="1">
              <a:off x="2186765" y="2295996"/>
              <a:ext cx="270008" cy="87471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 name="矩形 3"/>
          <p:cNvSpPr/>
          <p:nvPr/>
        </p:nvSpPr>
        <p:spPr>
          <a:xfrm>
            <a:off x="2288704" y="4365104"/>
            <a:ext cx="4863478" cy="461665"/>
          </a:xfrm>
          <a:prstGeom prst="rect">
            <a:avLst/>
          </a:prstGeom>
        </p:spPr>
        <p:txBody>
          <a:bodyPr wrap="square">
            <a:spAutoFit/>
          </a:bodyPr>
          <a:lstStyle/>
          <a:p>
            <a:pPr algn="ctr"/>
            <a:r>
              <a:rPr lang="zh-CN" altLang="zh-CN" sz="2400" b="1" dirty="0" smtClean="0">
                <a:latin typeface="+mn-lt"/>
                <a:ea typeface="黑体" pitchFamily="2" charset="-122"/>
              </a:rPr>
              <a:t>光线</a:t>
            </a:r>
            <a:r>
              <a:rPr lang="zh-CN" altLang="zh-CN" sz="2400" b="1" dirty="0">
                <a:latin typeface="+mn-lt"/>
                <a:ea typeface="黑体" pitchFamily="2" charset="-122"/>
              </a:rPr>
              <a:t>在光纤中的折射</a:t>
            </a:r>
            <a:endParaRPr lang="zh-CN" altLang="en-US" sz="2400" b="1" dirty="0">
              <a:latin typeface="+mn-lt"/>
              <a:ea typeface="黑体" pitchFamily="2" charset="-122"/>
            </a:endParaRPr>
          </a:p>
        </p:txBody>
      </p:sp>
      <p:sp>
        <p:nvSpPr>
          <p:cNvPr id="5" name="矩形 4"/>
          <p:cNvSpPr/>
          <p:nvPr/>
        </p:nvSpPr>
        <p:spPr>
          <a:xfrm>
            <a:off x="776536" y="4941168"/>
            <a:ext cx="8712968" cy="1384995"/>
          </a:xfrm>
          <a:prstGeom prst="rect">
            <a:avLst/>
          </a:prstGeom>
          <a:solidFill>
            <a:srgbClr val="FFFF66"/>
          </a:solidFill>
          <a:ln>
            <a:solidFill>
              <a:srgbClr val="000066"/>
            </a:solidFill>
          </a:ln>
        </p:spPr>
        <p:txBody>
          <a:bodyPr wrap="square">
            <a:spAutoFit/>
          </a:bodyPr>
          <a:lstStyle/>
          <a:p>
            <a:r>
              <a:rPr lang="zh-CN" altLang="zh-CN" sz="2800" b="1" dirty="0">
                <a:solidFill>
                  <a:srgbClr val="000099"/>
                </a:solidFill>
                <a:latin typeface="+mn-lt"/>
                <a:ea typeface="黑体" pitchFamily="2" charset="-122"/>
              </a:rPr>
              <a:t>当光线从高折射率的媒体射向低折射率的媒体时，其折射角将大于</a:t>
            </a:r>
            <a:r>
              <a:rPr lang="zh-CN" altLang="zh-CN" sz="2800" b="1" dirty="0" smtClean="0">
                <a:solidFill>
                  <a:srgbClr val="000099"/>
                </a:solidFill>
                <a:latin typeface="+mn-lt"/>
                <a:ea typeface="黑体" pitchFamily="2" charset="-122"/>
              </a:rPr>
              <a:t>入射角。</a:t>
            </a:r>
            <a:r>
              <a:rPr lang="zh-CN" altLang="zh-CN" sz="2800" b="1" dirty="0">
                <a:solidFill>
                  <a:srgbClr val="000099"/>
                </a:solidFill>
                <a:latin typeface="+mn-lt"/>
                <a:ea typeface="黑体" pitchFamily="2" charset="-122"/>
              </a:rPr>
              <a:t>因此，如果入射角足够大，就会出现</a:t>
            </a:r>
            <a:r>
              <a:rPr lang="zh-CN" altLang="zh-CN" sz="2800" b="1" dirty="0" smtClean="0">
                <a:solidFill>
                  <a:srgbClr val="000099"/>
                </a:solidFill>
                <a:latin typeface="+mn-lt"/>
                <a:ea typeface="黑体" pitchFamily="2" charset="-122"/>
              </a:rPr>
              <a:t>全反射</a:t>
            </a:r>
            <a:r>
              <a:rPr lang="zh-CN" altLang="en-US" sz="2800" b="1" dirty="0" smtClean="0">
                <a:solidFill>
                  <a:srgbClr val="000099"/>
                </a:solidFill>
                <a:latin typeface="+mn-lt"/>
                <a:ea typeface="黑体" pitchFamily="2" charset="-122"/>
              </a:rPr>
              <a:t>，</a:t>
            </a:r>
            <a:r>
              <a:rPr lang="zh-CN" altLang="zh-CN" sz="2800" b="1" dirty="0">
                <a:solidFill>
                  <a:srgbClr val="000099"/>
                </a:solidFill>
                <a:latin typeface="+mn-lt"/>
                <a:ea typeface="黑体" pitchFamily="2" charset="-122"/>
              </a:rPr>
              <a:t>光也就沿着光纤传输下去</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val="15475648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光纤的工作原理</a:t>
            </a:r>
          </a:p>
        </p:txBody>
      </p:sp>
      <p:grpSp>
        <p:nvGrpSpPr>
          <p:cNvPr id="2" name="组合 1"/>
          <p:cNvGrpSpPr/>
          <p:nvPr/>
        </p:nvGrpSpPr>
        <p:grpSpPr>
          <a:xfrm>
            <a:off x="980934" y="1268760"/>
            <a:ext cx="7644474" cy="2016125"/>
            <a:chOff x="741231" y="1989139"/>
            <a:chExt cx="7644474" cy="2016125"/>
          </a:xfrm>
        </p:grpSpPr>
        <p:sp>
          <p:nvSpPr>
            <p:cNvPr id="122883" name="Rectangle 3"/>
            <p:cNvSpPr>
              <a:spLocks noChangeArrowheads="1"/>
            </p:cNvSpPr>
            <p:nvPr/>
          </p:nvSpPr>
          <p:spPr bwMode="auto">
            <a:xfrm>
              <a:off x="2884091" y="3170239"/>
              <a:ext cx="5298678" cy="2444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4" name="Rectangle 4"/>
            <p:cNvSpPr>
              <a:spLocks noChangeArrowheads="1"/>
            </p:cNvSpPr>
            <p:nvPr/>
          </p:nvSpPr>
          <p:spPr bwMode="auto">
            <a:xfrm>
              <a:off x="2884091" y="3414713"/>
              <a:ext cx="5298678" cy="344487"/>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5" name="Rectangle 5"/>
            <p:cNvSpPr>
              <a:spLocks noChangeArrowheads="1"/>
            </p:cNvSpPr>
            <p:nvPr/>
          </p:nvSpPr>
          <p:spPr bwMode="auto">
            <a:xfrm>
              <a:off x="2884091" y="3759201"/>
              <a:ext cx="5298678" cy="246063"/>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6" name="AutoShape 6"/>
            <p:cNvSpPr>
              <a:spLocks noChangeArrowheads="1"/>
            </p:cNvSpPr>
            <p:nvPr/>
          </p:nvSpPr>
          <p:spPr bwMode="auto">
            <a:xfrm rot="5400000">
              <a:off x="1524133" y="3116528"/>
              <a:ext cx="835025" cy="942446"/>
            </a:xfrm>
            <a:prstGeom prst="can">
              <a:avLst>
                <a:gd name="adj" fmla="val 26046"/>
              </a:avLst>
            </a:prstGeom>
            <a:gradFill rotWithShape="1">
              <a:gsLst>
                <a:gs pos="0">
                  <a:srgbClr val="DDDDDD">
                    <a:gamma/>
                    <a:shade val="46275"/>
                    <a:invGamma/>
                  </a:srgbClr>
                </a:gs>
                <a:gs pos="50000">
                  <a:srgbClr val="DDDDDD"/>
                </a:gs>
                <a:gs pos="100000">
                  <a:srgbClr val="DDDDDD">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7" name="AutoShape 7"/>
            <p:cNvSpPr>
              <a:spLocks noChangeArrowheads="1"/>
            </p:cNvSpPr>
            <p:nvPr/>
          </p:nvSpPr>
          <p:spPr bwMode="auto">
            <a:xfrm rot="5400000">
              <a:off x="2299098" y="3351345"/>
              <a:ext cx="344487" cy="471223"/>
            </a:xfrm>
            <a:prstGeom prst="can">
              <a:avLst>
                <a:gd name="adj" fmla="val 20711"/>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22888" name="Group 8"/>
            <p:cNvGrpSpPr>
              <a:grpSpLocks/>
            </p:cNvGrpSpPr>
            <p:nvPr/>
          </p:nvGrpSpPr>
          <p:grpSpPr bwMode="auto">
            <a:xfrm>
              <a:off x="2884091" y="3170239"/>
              <a:ext cx="5298678" cy="835025"/>
              <a:chOff x="912" y="912"/>
              <a:chExt cx="4608" cy="816"/>
            </a:xfrm>
          </p:grpSpPr>
          <p:sp>
            <p:nvSpPr>
              <p:cNvPr id="122889" name="Line 9"/>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0" name="Line 10"/>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1" name="Line 11"/>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2" name="Line 12"/>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grpSp>
        <p:sp>
          <p:nvSpPr>
            <p:cNvPr id="122893" name="Line 13"/>
            <p:cNvSpPr>
              <a:spLocks noChangeShapeType="1"/>
            </p:cNvSpPr>
            <p:nvPr/>
          </p:nvSpPr>
          <p:spPr bwMode="auto">
            <a:xfrm>
              <a:off x="2777465" y="3584576"/>
              <a:ext cx="5608240" cy="3175"/>
            </a:xfrm>
            <a:prstGeom prst="line">
              <a:avLst/>
            </a:prstGeom>
            <a:noFill/>
            <a:ln w="19050">
              <a:solidFill>
                <a:srgbClr val="333399"/>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4" name="Text Box 14"/>
            <p:cNvSpPr txBox="1">
              <a:spLocks noChangeArrowheads="1"/>
            </p:cNvSpPr>
            <p:nvPr/>
          </p:nvSpPr>
          <p:spPr bwMode="auto">
            <a:xfrm>
              <a:off x="2144581" y="1989139"/>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高折射率</a:t>
              </a:r>
            </a:p>
            <a:p>
              <a:r>
                <a:rPr kumimoji="1" lang="en-US" altLang="zh-CN" sz="2000" b="1" dirty="0">
                  <a:solidFill>
                    <a:srgbClr val="000099"/>
                  </a:solidFill>
                  <a:latin typeface="黑体" pitchFamily="2" charset="-122"/>
                  <a:ea typeface="黑体" pitchFamily="2" charset="-122"/>
                </a:rPr>
                <a:t>(</a:t>
              </a:r>
              <a:r>
                <a:rPr kumimoji="1" lang="zh-CN" altLang="en-US" sz="2000" b="1" dirty="0">
                  <a:solidFill>
                    <a:srgbClr val="000099"/>
                  </a:solidFill>
                  <a:latin typeface="黑体" pitchFamily="2" charset="-122"/>
                  <a:ea typeface="黑体" pitchFamily="2" charset="-122"/>
                </a:rPr>
                <a:t>纤芯</a:t>
              </a:r>
              <a:r>
                <a:rPr kumimoji="1" lang="en-US" altLang="zh-CN" sz="2000" b="1" dirty="0">
                  <a:solidFill>
                    <a:srgbClr val="000099"/>
                  </a:solidFill>
                  <a:latin typeface="黑体" pitchFamily="2" charset="-122"/>
                  <a:ea typeface="黑体" pitchFamily="2" charset="-122"/>
                </a:rPr>
                <a:t>)</a:t>
              </a:r>
            </a:p>
          </p:txBody>
        </p:sp>
        <p:sp>
          <p:nvSpPr>
            <p:cNvPr id="122895" name="Text Box 15"/>
            <p:cNvSpPr txBox="1">
              <a:spLocks noChangeArrowheads="1"/>
            </p:cNvSpPr>
            <p:nvPr/>
          </p:nvSpPr>
          <p:spPr bwMode="auto">
            <a:xfrm>
              <a:off x="741231" y="1989139"/>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低折射率</a:t>
              </a:r>
            </a:p>
            <a:p>
              <a:r>
                <a:rPr kumimoji="1" lang="en-US" altLang="zh-CN" sz="2000" b="1" dirty="0">
                  <a:solidFill>
                    <a:srgbClr val="000099"/>
                  </a:solidFill>
                  <a:latin typeface="黑体" pitchFamily="2" charset="-122"/>
                  <a:ea typeface="黑体" pitchFamily="2" charset="-122"/>
                </a:rPr>
                <a:t>(</a:t>
              </a:r>
              <a:r>
                <a:rPr kumimoji="1" lang="zh-CN" altLang="en-US" sz="2000" b="1" dirty="0">
                  <a:solidFill>
                    <a:srgbClr val="000099"/>
                  </a:solidFill>
                  <a:latin typeface="黑体" pitchFamily="2" charset="-122"/>
                  <a:ea typeface="黑体" pitchFamily="2" charset="-122"/>
                </a:rPr>
                <a:t>包层</a:t>
              </a:r>
              <a:r>
                <a:rPr kumimoji="1" lang="en-US" altLang="zh-CN" sz="2000" b="1" dirty="0">
                  <a:solidFill>
                    <a:srgbClr val="000099"/>
                  </a:solidFill>
                  <a:latin typeface="黑体" pitchFamily="2" charset="-122"/>
                  <a:ea typeface="黑体" pitchFamily="2" charset="-122"/>
                </a:rPr>
                <a:t>)</a:t>
              </a:r>
            </a:p>
          </p:txBody>
        </p:sp>
        <p:sp>
          <p:nvSpPr>
            <p:cNvPr id="122896" name="Line 16"/>
            <p:cNvSpPr>
              <a:spLocks noChangeShapeType="1"/>
            </p:cNvSpPr>
            <p:nvPr/>
          </p:nvSpPr>
          <p:spPr bwMode="auto">
            <a:xfrm flipH="1">
              <a:off x="2529814" y="2708275"/>
              <a:ext cx="239051" cy="70643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7" name="Line 17"/>
            <p:cNvSpPr>
              <a:spLocks noChangeShapeType="1"/>
            </p:cNvSpPr>
            <p:nvPr/>
          </p:nvSpPr>
          <p:spPr bwMode="auto">
            <a:xfrm>
              <a:off x="1520296" y="2636838"/>
              <a:ext cx="421350" cy="5334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8" name="Text Box 18"/>
            <p:cNvSpPr txBox="1">
              <a:spLocks noChangeArrowheads="1"/>
            </p:cNvSpPr>
            <p:nvPr/>
          </p:nvSpPr>
          <p:spPr bwMode="auto">
            <a:xfrm>
              <a:off x="3002756" y="2733676"/>
              <a:ext cx="4830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黑体" pitchFamily="2" charset="-122"/>
                  <a:ea typeface="黑体" pitchFamily="2" charset="-122"/>
                </a:rPr>
                <a:t>光线在纤芯中传输的方式是不断地全反射</a:t>
              </a:r>
            </a:p>
          </p:txBody>
        </p:sp>
      </p:grpSp>
      <p:sp>
        <p:nvSpPr>
          <p:cNvPr id="122899" name="Freeform 19"/>
          <p:cNvSpPr>
            <a:spLocks/>
          </p:cNvSpPr>
          <p:nvPr/>
        </p:nvSpPr>
        <p:spPr bwMode="auto">
          <a:xfrm>
            <a:off x="3153030" y="2695456"/>
            <a:ext cx="5276321" cy="343365"/>
          </a:xfrm>
          <a:custGeom>
            <a:avLst/>
            <a:gdLst>
              <a:gd name="T0" fmla="*/ 0 w 4302"/>
              <a:gd name="T1" fmla="*/ 108 h 336"/>
              <a:gd name="T2" fmla="*/ 384 w 4302"/>
              <a:gd name="T3" fmla="*/ 0 h 336"/>
              <a:gd name="T4" fmla="*/ 1560 w 4302"/>
              <a:gd name="T5" fmla="*/ 336 h 336"/>
              <a:gd name="T6" fmla="*/ 2742 w 4302"/>
              <a:gd name="T7" fmla="*/ 0 h 336"/>
              <a:gd name="T8" fmla="*/ 3918 w 4302"/>
              <a:gd name="T9" fmla="*/ 330 h 336"/>
              <a:gd name="T10" fmla="*/ 4302 w 4302"/>
              <a:gd name="T11" fmla="*/ 204 h 336"/>
            </a:gdLst>
            <a:ahLst/>
            <a:cxnLst>
              <a:cxn ang="0">
                <a:pos x="T0" y="T1"/>
              </a:cxn>
              <a:cxn ang="0">
                <a:pos x="T2" y="T3"/>
              </a:cxn>
              <a:cxn ang="0">
                <a:pos x="T4" y="T5"/>
              </a:cxn>
              <a:cxn ang="0">
                <a:pos x="T6" y="T7"/>
              </a:cxn>
              <a:cxn ang="0">
                <a:pos x="T8" y="T9"/>
              </a:cxn>
              <a:cxn ang="0">
                <a:pos x="T10" y="T11"/>
              </a:cxn>
            </a:cxnLst>
            <a:rect l="0" t="0" r="r" b="b"/>
            <a:pathLst>
              <a:path w="4302" h="336">
                <a:moveTo>
                  <a:pt x="0" y="108"/>
                </a:moveTo>
                <a:lnTo>
                  <a:pt x="384" y="0"/>
                </a:lnTo>
                <a:lnTo>
                  <a:pt x="1560" y="336"/>
                </a:lnTo>
                <a:lnTo>
                  <a:pt x="2742" y="0"/>
                </a:lnTo>
                <a:lnTo>
                  <a:pt x="3918" y="330"/>
                </a:lnTo>
                <a:lnTo>
                  <a:pt x="4302" y="204"/>
                </a:lnTo>
              </a:path>
            </a:pathLst>
          </a:custGeom>
          <a:noFill/>
          <a:ln w="57150" cmpd="sng">
            <a:solidFill>
              <a:srgbClr val="0000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2" name="矩形 21"/>
          <p:cNvSpPr/>
          <p:nvPr/>
        </p:nvSpPr>
        <p:spPr>
          <a:xfrm>
            <a:off x="2144688" y="3573016"/>
            <a:ext cx="5502539" cy="461665"/>
          </a:xfrm>
          <a:prstGeom prst="rect">
            <a:avLst/>
          </a:prstGeom>
        </p:spPr>
        <p:txBody>
          <a:bodyPr wrap="square">
            <a:spAutoFit/>
          </a:bodyPr>
          <a:lstStyle/>
          <a:p>
            <a:pPr algn="ctr"/>
            <a:r>
              <a:rPr lang="zh-CN" altLang="zh-CN" sz="2400" b="1" dirty="0" smtClean="0">
                <a:latin typeface="+mn-lt"/>
                <a:ea typeface="黑体" pitchFamily="2" charset="-122"/>
              </a:rPr>
              <a:t>光波</a:t>
            </a:r>
            <a:r>
              <a:rPr lang="zh-CN" altLang="zh-CN" sz="2400" b="1" dirty="0">
                <a:latin typeface="+mn-lt"/>
                <a:ea typeface="黑体" pitchFamily="2" charset="-122"/>
              </a:rPr>
              <a:t>在纤芯中的传播</a:t>
            </a:r>
            <a:endParaRPr lang="zh-CN" altLang="en-US" sz="2400" b="1" dirty="0">
              <a:latin typeface="+mn-lt"/>
              <a:ea typeface="黑体" pitchFamily="2" charset="-122"/>
            </a:endParaRPr>
          </a:p>
        </p:txBody>
      </p:sp>
      <p:sp>
        <p:nvSpPr>
          <p:cNvPr id="3" name="矩形 2"/>
          <p:cNvSpPr/>
          <p:nvPr/>
        </p:nvSpPr>
        <p:spPr>
          <a:xfrm>
            <a:off x="848544" y="4275093"/>
            <a:ext cx="8640960" cy="954107"/>
          </a:xfrm>
          <a:prstGeom prst="rect">
            <a:avLst/>
          </a:prstGeom>
          <a:solidFill>
            <a:srgbClr val="FFFF66"/>
          </a:solidFill>
          <a:ln>
            <a:solidFill>
              <a:srgbClr val="000066"/>
            </a:solidFill>
          </a:ln>
        </p:spPr>
        <p:txBody>
          <a:bodyPr wrap="square">
            <a:spAutoFit/>
          </a:bodyPr>
          <a:lstStyle/>
          <a:p>
            <a:r>
              <a:rPr lang="zh-CN" altLang="zh-CN" sz="2800" b="1" dirty="0">
                <a:solidFill>
                  <a:srgbClr val="000099"/>
                </a:solidFill>
                <a:latin typeface="+mn-lt"/>
                <a:ea typeface="黑体" pitchFamily="2" charset="-122"/>
              </a:rPr>
              <a:t>只要从纤芯中射到纤芯表面的光线的入射角大于某个临界角度，就可产生</a:t>
            </a:r>
            <a:r>
              <a:rPr lang="zh-CN" altLang="zh-CN" sz="2800" b="1" dirty="0" smtClean="0">
                <a:solidFill>
                  <a:srgbClr val="000099"/>
                </a:solidFill>
                <a:latin typeface="+mn-lt"/>
                <a:ea typeface="黑体" pitchFamily="2" charset="-122"/>
              </a:rPr>
              <a:t>全反射</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val="1679505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99"/>
                                        </p:tgtEl>
                                        <p:attrNameLst>
                                          <p:attrName>style.visibility</p:attrName>
                                        </p:attrNameLst>
                                      </p:cBhvr>
                                      <p:to>
                                        <p:strVal val="visible"/>
                                      </p:to>
                                    </p:set>
                                    <p:animEffect transition="in" filter="wipe(left)">
                                      <p:cBhvr>
                                        <p:cTn id="7" dur="2000"/>
                                        <p:tgtEl>
                                          <p:spTgt spid="122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多模光纤与单模光纤</a:t>
            </a:r>
          </a:p>
        </p:txBody>
      </p:sp>
      <p:sp>
        <p:nvSpPr>
          <p:cNvPr id="3" name="内容占位符 2"/>
          <p:cNvSpPr>
            <a:spLocks noGrp="1"/>
          </p:cNvSpPr>
          <p:nvPr>
            <p:ph idx="1"/>
          </p:nvPr>
        </p:nvSpPr>
        <p:spPr/>
        <p:txBody>
          <a:bodyPr/>
          <a:lstStyle/>
          <a:p>
            <a:r>
              <a:rPr lang="zh-CN" altLang="zh-CN" dirty="0" smtClean="0">
                <a:solidFill>
                  <a:srgbClr val="FF0000"/>
                </a:solidFill>
              </a:rPr>
              <a:t>多模光纤</a:t>
            </a:r>
            <a:r>
              <a:rPr lang="en-US" altLang="zh-CN" dirty="0" smtClean="0">
                <a:solidFill>
                  <a:srgbClr val="FF0000"/>
                </a:solidFill>
              </a:rPr>
              <a:t> </a:t>
            </a:r>
          </a:p>
          <a:p>
            <a:pPr marL="457200" lvl="1" indent="0">
              <a:buNone/>
            </a:pPr>
            <a:r>
              <a:rPr lang="zh-CN" altLang="zh-CN" sz="3200" dirty="0" smtClean="0"/>
              <a:t>可以</a:t>
            </a:r>
            <a:r>
              <a:rPr lang="zh-CN" altLang="zh-CN" sz="3200" dirty="0"/>
              <a:t>存在多条不同角度入射的光线在一条光纤中传输。这种光纤就称为</a:t>
            </a:r>
            <a:r>
              <a:rPr lang="zh-CN" altLang="zh-CN" sz="3200" dirty="0">
                <a:solidFill>
                  <a:srgbClr val="0000CC"/>
                </a:solidFill>
              </a:rPr>
              <a:t>多模光纤</a:t>
            </a:r>
            <a:r>
              <a:rPr lang="zh-CN" altLang="en-US" sz="3200" dirty="0">
                <a:solidFill>
                  <a:srgbClr val="0000CC"/>
                </a:solidFill>
              </a:rPr>
              <a:t>。</a:t>
            </a:r>
            <a:endParaRPr lang="en-US" altLang="zh-CN" sz="3200" dirty="0">
              <a:solidFill>
                <a:srgbClr val="0000CC"/>
              </a:solidFill>
            </a:endParaRPr>
          </a:p>
          <a:p>
            <a:r>
              <a:rPr lang="zh-CN" altLang="zh-CN" dirty="0" smtClean="0">
                <a:solidFill>
                  <a:srgbClr val="FF0000"/>
                </a:solidFill>
              </a:rPr>
              <a:t>单模光纤</a:t>
            </a:r>
            <a:endParaRPr lang="en-US" altLang="zh-CN" dirty="0">
              <a:solidFill>
                <a:srgbClr val="FF0000"/>
              </a:solidFill>
            </a:endParaRPr>
          </a:p>
          <a:p>
            <a:pPr marL="457200" lvl="1" indent="0">
              <a:buNone/>
            </a:pPr>
            <a:r>
              <a:rPr lang="zh-CN" altLang="zh-CN" sz="3200" dirty="0" smtClean="0"/>
              <a:t>若</a:t>
            </a:r>
            <a:r>
              <a:rPr lang="zh-CN" altLang="zh-CN" sz="3200" dirty="0"/>
              <a:t>光纤的直径减小到只有一个光的波长，则光纤就像一根波导那样，它可使光线一直向前传播，而不会产生多次反射。这样的光纤称为</a:t>
            </a:r>
            <a:r>
              <a:rPr lang="zh-CN" altLang="zh-CN" sz="3200" dirty="0">
                <a:solidFill>
                  <a:srgbClr val="0000CC"/>
                </a:solidFill>
              </a:rPr>
              <a:t>单模光纤</a:t>
            </a:r>
            <a:r>
              <a:rPr lang="zh-CN" altLang="en-US" sz="3200" dirty="0">
                <a:solidFill>
                  <a:srgbClr val="0000CC"/>
                </a:solidFill>
              </a:rPr>
              <a:t>。</a:t>
            </a:r>
          </a:p>
        </p:txBody>
      </p:sp>
    </p:spTree>
    <p:extLst>
      <p:ext uri="{BB962C8B-B14F-4D97-AF65-F5344CB8AC3E}">
        <p14:creationId xmlns:p14="http://schemas.microsoft.com/office/powerpoint/2010/main" val="32916371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65" name="Rectangle 29"/>
          <p:cNvSpPr>
            <a:spLocks noGrp="1" noChangeArrowheads="1"/>
          </p:cNvSpPr>
          <p:nvPr>
            <p:ph type="title"/>
          </p:nvPr>
        </p:nvSpPr>
        <p:spPr/>
        <p:txBody>
          <a:bodyPr/>
          <a:lstStyle/>
          <a:p>
            <a:pPr algn="ctr"/>
            <a:r>
              <a:rPr lang="zh-CN" altLang="en-US" dirty="0"/>
              <a:t>多模光纤与单模光纤</a:t>
            </a:r>
          </a:p>
        </p:txBody>
      </p:sp>
      <p:grpSp>
        <p:nvGrpSpPr>
          <p:cNvPr id="116738" name="Group 2"/>
          <p:cNvGrpSpPr>
            <a:grpSpLocks/>
          </p:cNvGrpSpPr>
          <p:nvPr/>
        </p:nvGrpSpPr>
        <p:grpSpPr bwMode="auto">
          <a:xfrm>
            <a:off x="213327" y="3789265"/>
            <a:ext cx="9708224" cy="1550987"/>
            <a:chOff x="71" y="2709"/>
            <a:chExt cx="5645" cy="977"/>
          </a:xfrm>
        </p:grpSpPr>
        <p:grpSp>
          <p:nvGrpSpPr>
            <p:cNvPr id="116739" name="Group 3"/>
            <p:cNvGrpSpPr>
              <a:grpSpLocks/>
            </p:cNvGrpSpPr>
            <p:nvPr/>
          </p:nvGrpSpPr>
          <p:grpSpPr bwMode="auto">
            <a:xfrm>
              <a:off x="682" y="3158"/>
              <a:ext cx="4476" cy="528"/>
              <a:chOff x="682" y="3072"/>
              <a:chExt cx="4476" cy="528"/>
            </a:xfrm>
          </p:grpSpPr>
          <p:sp>
            <p:nvSpPr>
              <p:cNvPr id="116740" name="Rectangle 4"/>
              <p:cNvSpPr>
                <a:spLocks noChangeArrowheads="1"/>
              </p:cNvSpPr>
              <p:nvPr/>
            </p:nvSpPr>
            <p:spPr bwMode="auto">
              <a:xfrm>
                <a:off x="768" y="3168"/>
                <a:ext cx="4320" cy="336"/>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116741" name="Group 5"/>
              <p:cNvGrpSpPr>
                <a:grpSpLocks/>
              </p:cNvGrpSpPr>
              <p:nvPr/>
            </p:nvGrpSpPr>
            <p:grpSpPr bwMode="auto">
              <a:xfrm>
                <a:off x="682" y="3072"/>
                <a:ext cx="4476" cy="528"/>
                <a:chOff x="682" y="3072"/>
                <a:chExt cx="4476" cy="528"/>
              </a:xfrm>
            </p:grpSpPr>
            <p:sp>
              <p:nvSpPr>
                <p:cNvPr id="116742" name="Rectangle 6"/>
                <p:cNvSpPr>
                  <a:spLocks noChangeArrowheads="1"/>
                </p:cNvSpPr>
                <p:nvPr/>
              </p:nvSpPr>
              <p:spPr bwMode="auto">
                <a:xfrm>
                  <a:off x="768" y="3072"/>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43" name="Rectangle 7"/>
                <p:cNvSpPr>
                  <a:spLocks noChangeArrowheads="1"/>
                </p:cNvSpPr>
                <p:nvPr/>
              </p:nvSpPr>
              <p:spPr bwMode="auto">
                <a:xfrm>
                  <a:off x="768" y="3360"/>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44" name="Line 8"/>
                <p:cNvSpPr>
                  <a:spLocks noChangeShapeType="1"/>
                </p:cNvSpPr>
                <p:nvPr/>
              </p:nvSpPr>
              <p:spPr bwMode="auto">
                <a:xfrm>
                  <a:off x="768" y="3072"/>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5" name="Line 9"/>
                <p:cNvSpPr>
                  <a:spLocks noChangeShapeType="1"/>
                </p:cNvSpPr>
                <p:nvPr/>
              </p:nvSpPr>
              <p:spPr bwMode="auto">
                <a:xfrm>
                  <a:off x="768" y="3312"/>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6" name="Line 10"/>
                <p:cNvSpPr>
                  <a:spLocks noChangeShapeType="1"/>
                </p:cNvSpPr>
                <p:nvPr/>
              </p:nvSpPr>
              <p:spPr bwMode="auto">
                <a:xfrm>
                  <a:off x="768" y="3360"/>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7" name="Line 11"/>
                <p:cNvSpPr>
                  <a:spLocks noChangeShapeType="1"/>
                </p:cNvSpPr>
                <p:nvPr/>
              </p:nvSpPr>
              <p:spPr bwMode="auto">
                <a:xfrm>
                  <a:off x="768" y="3600"/>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8" name="Line 12"/>
                <p:cNvSpPr>
                  <a:spLocks noChangeShapeType="1"/>
                </p:cNvSpPr>
                <p:nvPr/>
              </p:nvSpPr>
              <p:spPr bwMode="auto">
                <a:xfrm>
                  <a:off x="682" y="3333"/>
                  <a:ext cx="4476" cy="3"/>
                </a:xfrm>
                <a:prstGeom prst="line">
                  <a:avLst/>
                </a:prstGeom>
                <a:noFill/>
                <a:ln w="9525">
                  <a:solidFill>
                    <a:schemeClr val="tx1"/>
                  </a:solidFill>
                  <a:prstDash val="lgDash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grpSp>
        <p:grpSp>
          <p:nvGrpSpPr>
            <p:cNvPr id="116749" name="Group 13"/>
            <p:cNvGrpSpPr>
              <a:grpSpLocks/>
            </p:cNvGrpSpPr>
            <p:nvPr/>
          </p:nvGrpSpPr>
          <p:grpSpPr bwMode="auto">
            <a:xfrm>
              <a:off x="71" y="2840"/>
              <a:ext cx="5645" cy="818"/>
              <a:chOff x="71" y="2930"/>
              <a:chExt cx="5645" cy="818"/>
            </a:xfrm>
          </p:grpSpPr>
          <p:grpSp>
            <p:nvGrpSpPr>
              <p:cNvPr id="116750" name="Group 14"/>
              <p:cNvGrpSpPr>
                <a:grpSpLocks/>
              </p:cNvGrpSpPr>
              <p:nvPr/>
            </p:nvGrpSpPr>
            <p:grpSpPr bwMode="auto">
              <a:xfrm>
                <a:off x="71" y="2930"/>
                <a:ext cx="704" cy="818"/>
                <a:chOff x="71" y="2930"/>
                <a:chExt cx="704" cy="818"/>
              </a:xfrm>
            </p:grpSpPr>
            <p:grpSp>
              <p:nvGrpSpPr>
                <p:cNvPr id="116751" name="Group 15"/>
                <p:cNvGrpSpPr>
                  <a:grpSpLocks/>
                </p:cNvGrpSpPr>
                <p:nvPr/>
              </p:nvGrpSpPr>
              <p:grpSpPr bwMode="auto">
                <a:xfrm>
                  <a:off x="158" y="3220"/>
                  <a:ext cx="480" cy="528"/>
                  <a:chOff x="240" y="2448"/>
                  <a:chExt cx="480" cy="528"/>
                </a:xfrm>
              </p:grpSpPr>
              <p:grpSp>
                <p:nvGrpSpPr>
                  <p:cNvPr id="116752" name="Group 16"/>
                  <p:cNvGrpSpPr>
                    <a:grpSpLocks/>
                  </p:cNvGrpSpPr>
                  <p:nvPr/>
                </p:nvGrpSpPr>
                <p:grpSpPr bwMode="auto">
                  <a:xfrm>
                    <a:off x="240" y="2448"/>
                    <a:ext cx="480" cy="528"/>
                    <a:chOff x="240" y="2448"/>
                    <a:chExt cx="672" cy="672"/>
                  </a:xfrm>
                </p:grpSpPr>
                <p:sp>
                  <p:nvSpPr>
                    <p:cNvPr id="116753" name="Rectangle 17"/>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54" name="Line 18"/>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55" name="Freeform 19"/>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56" name="Text Box 20"/>
                <p:cNvSpPr txBox="1">
                  <a:spLocks noChangeArrowheads="1"/>
                </p:cNvSpPr>
                <p:nvPr/>
              </p:nvSpPr>
              <p:spPr bwMode="auto">
                <a:xfrm>
                  <a:off x="71" y="2930"/>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CC"/>
                      </a:solidFill>
                      <a:latin typeface="+mn-lt"/>
                      <a:ea typeface="黑体" pitchFamily="2" charset="-122"/>
                    </a:rPr>
                    <a:t>输入脉冲</a:t>
                  </a:r>
                </a:p>
              </p:txBody>
            </p:sp>
          </p:grpSp>
          <p:grpSp>
            <p:nvGrpSpPr>
              <p:cNvPr id="116757" name="Group 21"/>
              <p:cNvGrpSpPr>
                <a:grpSpLocks/>
              </p:cNvGrpSpPr>
              <p:nvPr/>
            </p:nvGrpSpPr>
            <p:grpSpPr bwMode="auto">
              <a:xfrm>
                <a:off x="5012" y="2947"/>
                <a:ext cx="704" cy="801"/>
                <a:chOff x="5012" y="2947"/>
                <a:chExt cx="704" cy="801"/>
              </a:xfrm>
            </p:grpSpPr>
            <p:sp>
              <p:nvSpPr>
                <p:cNvPr id="116758" name="Text Box 22"/>
                <p:cNvSpPr txBox="1">
                  <a:spLocks noChangeArrowheads="1"/>
                </p:cNvSpPr>
                <p:nvPr/>
              </p:nvSpPr>
              <p:spPr bwMode="auto">
                <a:xfrm>
                  <a:off x="5012" y="2947"/>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mn-lt"/>
                      <a:ea typeface="黑体" pitchFamily="2" charset="-122"/>
                    </a:rPr>
                    <a:t>输出脉冲</a:t>
                  </a:r>
                </a:p>
              </p:txBody>
            </p:sp>
            <p:grpSp>
              <p:nvGrpSpPr>
                <p:cNvPr id="116759" name="Group 23"/>
                <p:cNvGrpSpPr>
                  <a:grpSpLocks/>
                </p:cNvGrpSpPr>
                <p:nvPr/>
              </p:nvGrpSpPr>
              <p:grpSpPr bwMode="auto">
                <a:xfrm>
                  <a:off x="5148" y="3220"/>
                  <a:ext cx="480" cy="528"/>
                  <a:chOff x="240" y="2448"/>
                  <a:chExt cx="480" cy="528"/>
                </a:xfrm>
              </p:grpSpPr>
              <p:grpSp>
                <p:nvGrpSpPr>
                  <p:cNvPr id="116760" name="Group 24"/>
                  <p:cNvGrpSpPr>
                    <a:grpSpLocks/>
                  </p:cNvGrpSpPr>
                  <p:nvPr/>
                </p:nvGrpSpPr>
                <p:grpSpPr bwMode="auto">
                  <a:xfrm>
                    <a:off x="240" y="2448"/>
                    <a:ext cx="480" cy="528"/>
                    <a:chOff x="240" y="2448"/>
                    <a:chExt cx="672" cy="672"/>
                  </a:xfrm>
                </p:grpSpPr>
                <p:sp>
                  <p:nvSpPr>
                    <p:cNvPr id="116761" name="Rectangle 25"/>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62" name="Line 26"/>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63" name="Freeform 27"/>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grpSp>
        </p:grpSp>
        <p:sp>
          <p:nvSpPr>
            <p:cNvPr id="116764" name="Text Box 28"/>
            <p:cNvSpPr txBox="1">
              <a:spLocks noChangeArrowheads="1"/>
            </p:cNvSpPr>
            <p:nvPr/>
          </p:nvSpPr>
          <p:spPr bwMode="auto">
            <a:xfrm>
              <a:off x="2381" y="2709"/>
              <a:ext cx="118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b="1">
                  <a:solidFill>
                    <a:srgbClr val="0000CC"/>
                  </a:solidFill>
                  <a:latin typeface="+mn-lt"/>
                  <a:ea typeface="黑体" pitchFamily="2" charset="-122"/>
                </a:rPr>
                <a:t>单模光纤</a:t>
              </a:r>
            </a:p>
          </p:txBody>
        </p:sp>
      </p:grpSp>
      <p:sp>
        <p:nvSpPr>
          <p:cNvPr id="116766" name="Freeform 30"/>
          <p:cNvSpPr>
            <a:spLocks/>
          </p:cNvSpPr>
          <p:nvPr/>
        </p:nvSpPr>
        <p:spPr bwMode="auto">
          <a:xfrm>
            <a:off x="1494572" y="2514501"/>
            <a:ext cx="7326313" cy="533400"/>
          </a:xfrm>
          <a:custGeom>
            <a:avLst/>
            <a:gdLst>
              <a:gd name="T0" fmla="*/ 0 w 4260"/>
              <a:gd name="T1" fmla="*/ 150 h 336"/>
              <a:gd name="T2" fmla="*/ 666 w 4260"/>
              <a:gd name="T3" fmla="*/ 0 h 336"/>
              <a:gd name="T4" fmla="*/ 2310 w 4260"/>
              <a:gd name="T5" fmla="*/ 336 h 336"/>
              <a:gd name="T6" fmla="*/ 3936 w 4260"/>
              <a:gd name="T7" fmla="*/ 0 h 336"/>
              <a:gd name="T8" fmla="*/ 4260 w 4260"/>
              <a:gd name="T9" fmla="*/ 72 h 336"/>
            </a:gdLst>
            <a:ahLst/>
            <a:cxnLst>
              <a:cxn ang="0">
                <a:pos x="T0" y="T1"/>
              </a:cxn>
              <a:cxn ang="0">
                <a:pos x="T2" y="T3"/>
              </a:cxn>
              <a:cxn ang="0">
                <a:pos x="T4" y="T5"/>
              </a:cxn>
              <a:cxn ang="0">
                <a:pos x="T6" y="T7"/>
              </a:cxn>
              <a:cxn ang="0">
                <a:pos x="T8" y="T9"/>
              </a:cxn>
            </a:cxnLst>
            <a:rect l="0" t="0" r="r" b="b"/>
            <a:pathLst>
              <a:path w="4260" h="336">
                <a:moveTo>
                  <a:pt x="0" y="150"/>
                </a:moveTo>
                <a:lnTo>
                  <a:pt x="666" y="0"/>
                </a:lnTo>
                <a:lnTo>
                  <a:pt x="2310" y="336"/>
                </a:lnTo>
                <a:lnTo>
                  <a:pt x="3936" y="0"/>
                </a:lnTo>
                <a:lnTo>
                  <a:pt x="4260" y="72"/>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16767" name="Rectangle 31"/>
          <p:cNvSpPr>
            <a:spLocks noChangeArrowheads="1"/>
          </p:cNvSpPr>
          <p:nvPr/>
        </p:nvSpPr>
        <p:spPr bwMode="auto">
          <a:xfrm>
            <a:off x="1377626" y="2143026"/>
            <a:ext cx="7429500" cy="3810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68" name="Rectangle 32"/>
          <p:cNvSpPr>
            <a:spLocks noChangeArrowheads="1"/>
          </p:cNvSpPr>
          <p:nvPr/>
        </p:nvSpPr>
        <p:spPr bwMode="auto">
          <a:xfrm>
            <a:off x="1394824" y="3055839"/>
            <a:ext cx="7429500" cy="3810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116769" name="Group 33"/>
          <p:cNvGrpSpPr>
            <a:grpSpLocks/>
          </p:cNvGrpSpPr>
          <p:nvPr/>
        </p:nvGrpSpPr>
        <p:grpSpPr bwMode="auto">
          <a:xfrm>
            <a:off x="1394824" y="2141439"/>
            <a:ext cx="7429500" cy="1295400"/>
            <a:chOff x="912" y="912"/>
            <a:chExt cx="4608" cy="816"/>
          </a:xfrm>
        </p:grpSpPr>
        <p:sp>
          <p:nvSpPr>
            <p:cNvPr id="116770" name="Line 34"/>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1" name="Line 35"/>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2" name="Line 36"/>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3" name="Line 37"/>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74" name="Line 38"/>
          <p:cNvSpPr>
            <a:spLocks noChangeShapeType="1"/>
          </p:cNvSpPr>
          <p:nvPr/>
        </p:nvSpPr>
        <p:spPr bwMode="auto">
          <a:xfrm>
            <a:off x="1246922" y="2784377"/>
            <a:ext cx="7697788" cy="4763"/>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nvGrpSpPr>
          <p:cNvPr id="116775" name="Group 39"/>
          <p:cNvGrpSpPr>
            <a:grpSpLocks/>
          </p:cNvGrpSpPr>
          <p:nvPr/>
        </p:nvGrpSpPr>
        <p:grpSpPr bwMode="auto">
          <a:xfrm>
            <a:off x="213328" y="1936653"/>
            <a:ext cx="9708224" cy="1271588"/>
            <a:chOff x="71" y="1305"/>
            <a:chExt cx="5645" cy="801"/>
          </a:xfrm>
        </p:grpSpPr>
        <p:grpSp>
          <p:nvGrpSpPr>
            <p:cNvPr id="116776" name="Group 40"/>
            <p:cNvGrpSpPr>
              <a:grpSpLocks/>
            </p:cNvGrpSpPr>
            <p:nvPr/>
          </p:nvGrpSpPr>
          <p:grpSpPr bwMode="auto">
            <a:xfrm>
              <a:off x="71" y="1313"/>
              <a:ext cx="704" cy="793"/>
              <a:chOff x="71" y="1313"/>
              <a:chExt cx="704" cy="793"/>
            </a:xfrm>
          </p:grpSpPr>
          <p:sp>
            <p:nvSpPr>
              <p:cNvPr id="116777" name="Rectangle 41"/>
              <p:cNvSpPr>
                <a:spLocks noChangeArrowheads="1"/>
              </p:cNvSpPr>
              <p:nvPr/>
            </p:nvSpPr>
            <p:spPr bwMode="auto">
              <a:xfrm>
                <a:off x="177" y="1578"/>
                <a:ext cx="480"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78" name="Line 42"/>
              <p:cNvSpPr>
                <a:spLocks noChangeShapeType="1"/>
              </p:cNvSpPr>
              <p:nvPr/>
            </p:nvSpPr>
            <p:spPr bwMode="auto">
              <a:xfrm>
                <a:off x="417"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9" name="Freeform 43"/>
              <p:cNvSpPr>
                <a:spLocks/>
              </p:cNvSpPr>
              <p:nvPr/>
            </p:nvSpPr>
            <p:spPr bwMode="auto">
              <a:xfrm>
                <a:off x="177" y="158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0" name="Text Box 44"/>
              <p:cNvSpPr txBox="1">
                <a:spLocks noChangeArrowheads="1"/>
              </p:cNvSpPr>
              <p:nvPr/>
            </p:nvSpPr>
            <p:spPr bwMode="auto">
              <a:xfrm>
                <a:off x="71" y="1313"/>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CC"/>
                    </a:solidFill>
                    <a:latin typeface="+mn-lt"/>
                    <a:ea typeface="黑体" pitchFamily="2" charset="-122"/>
                  </a:rPr>
                  <a:t>输入脉冲</a:t>
                </a:r>
              </a:p>
            </p:txBody>
          </p:sp>
        </p:grpSp>
        <p:grpSp>
          <p:nvGrpSpPr>
            <p:cNvPr id="116781" name="Group 45"/>
            <p:cNvGrpSpPr>
              <a:grpSpLocks/>
            </p:cNvGrpSpPr>
            <p:nvPr/>
          </p:nvGrpSpPr>
          <p:grpSpPr bwMode="auto">
            <a:xfrm>
              <a:off x="5012" y="1305"/>
              <a:ext cx="704" cy="801"/>
              <a:chOff x="5012" y="1305"/>
              <a:chExt cx="704" cy="801"/>
            </a:xfrm>
          </p:grpSpPr>
          <p:sp>
            <p:nvSpPr>
              <p:cNvPr id="116782" name="Rectangle 46"/>
              <p:cNvSpPr>
                <a:spLocks noChangeArrowheads="1"/>
              </p:cNvSpPr>
              <p:nvPr/>
            </p:nvSpPr>
            <p:spPr bwMode="auto">
              <a:xfrm>
                <a:off x="5110" y="1578"/>
                <a:ext cx="476"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83" name="Line 47"/>
              <p:cNvSpPr>
                <a:spLocks noChangeShapeType="1"/>
              </p:cNvSpPr>
              <p:nvPr/>
            </p:nvSpPr>
            <p:spPr bwMode="auto">
              <a:xfrm>
                <a:off x="5348"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4" name="Freeform 48"/>
              <p:cNvSpPr>
                <a:spLocks/>
              </p:cNvSpPr>
              <p:nvPr/>
            </p:nvSpPr>
            <p:spPr bwMode="auto">
              <a:xfrm>
                <a:off x="5108" y="1726"/>
                <a:ext cx="480" cy="222"/>
              </a:xfrm>
              <a:custGeom>
                <a:avLst/>
                <a:gdLst>
                  <a:gd name="T0" fmla="*/ 0 w 678"/>
                  <a:gd name="T1" fmla="*/ 280 h 283"/>
                  <a:gd name="T2" fmla="*/ 87 w 678"/>
                  <a:gd name="T3" fmla="*/ 244 h 283"/>
                  <a:gd name="T4" fmla="*/ 150 w 678"/>
                  <a:gd name="T5" fmla="*/ 193 h 283"/>
                  <a:gd name="T6" fmla="*/ 201 w 678"/>
                  <a:gd name="T7" fmla="*/ 130 h 283"/>
                  <a:gd name="T8" fmla="*/ 258 w 678"/>
                  <a:gd name="T9" fmla="*/ 43 h 283"/>
                  <a:gd name="T10" fmla="*/ 339 w 678"/>
                  <a:gd name="T11" fmla="*/ 1 h 283"/>
                  <a:gd name="T12" fmla="*/ 426 w 678"/>
                  <a:gd name="T13" fmla="*/ 37 h 283"/>
                  <a:gd name="T14" fmla="*/ 492 w 678"/>
                  <a:gd name="T15" fmla="*/ 139 h 283"/>
                  <a:gd name="T16" fmla="*/ 528 w 678"/>
                  <a:gd name="T17" fmla="*/ 190 h 283"/>
                  <a:gd name="T18" fmla="*/ 591 w 678"/>
                  <a:gd name="T19" fmla="*/ 238 h 283"/>
                  <a:gd name="T20" fmla="*/ 678 w 678"/>
                  <a:gd name="T21"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5" name="Text Box 49"/>
              <p:cNvSpPr txBox="1">
                <a:spLocks noChangeArrowheads="1"/>
              </p:cNvSpPr>
              <p:nvPr/>
            </p:nvSpPr>
            <p:spPr bwMode="auto">
              <a:xfrm>
                <a:off x="5012" y="1305"/>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mn-lt"/>
                    <a:ea typeface="黑体" pitchFamily="2" charset="-122"/>
                  </a:rPr>
                  <a:t>输出脉冲</a:t>
                </a:r>
              </a:p>
            </p:txBody>
          </p:sp>
        </p:grpSp>
      </p:grpSp>
      <p:sp>
        <p:nvSpPr>
          <p:cNvPr id="116786" name="Line 50"/>
          <p:cNvSpPr>
            <a:spLocks noChangeShapeType="1"/>
          </p:cNvSpPr>
          <p:nvPr/>
        </p:nvSpPr>
        <p:spPr bwMode="auto">
          <a:xfrm flipV="1">
            <a:off x="1412023" y="4921152"/>
            <a:ext cx="7530968" cy="11113"/>
          </a:xfrm>
          <a:prstGeom prst="line">
            <a:avLst/>
          </a:prstGeom>
          <a:noFill/>
          <a:ln w="381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7" name="Freeform 51"/>
          <p:cNvSpPr>
            <a:spLocks/>
          </p:cNvSpPr>
          <p:nvPr/>
        </p:nvSpPr>
        <p:spPr bwMode="auto">
          <a:xfrm>
            <a:off x="1377626" y="2514502"/>
            <a:ext cx="7422621" cy="523875"/>
          </a:xfrm>
          <a:custGeom>
            <a:avLst/>
            <a:gdLst>
              <a:gd name="T0" fmla="*/ 0 w 4316"/>
              <a:gd name="T1" fmla="*/ 128 h 330"/>
              <a:gd name="T2" fmla="*/ 434 w 4316"/>
              <a:gd name="T3" fmla="*/ 0 h 330"/>
              <a:gd name="T4" fmla="*/ 1586 w 4316"/>
              <a:gd name="T5" fmla="*/ 330 h 330"/>
              <a:gd name="T6" fmla="*/ 2738 w 4316"/>
              <a:gd name="T7" fmla="*/ 0 h 330"/>
              <a:gd name="T8" fmla="*/ 3944 w 4316"/>
              <a:gd name="T9" fmla="*/ 330 h 330"/>
              <a:gd name="T10" fmla="*/ 4316 w 4316"/>
              <a:gd name="T11" fmla="*/ 204 h 330"/>
            </a:gdLst>
            <a:ahLst/>
            <a:cxnLst>
              <a:cxn ang="0">
                <a:pos x="T0" y="T1"/>
              </a:cxn>
              <a:cxn ang="0">
                <a:pos x="T2" y="T3"/>
              </a:cxn>
              <a:cxn ang="0">
                <a:pos x="T4" y="T5"/>
              </a:cxn>
              <a:cxn ang="0">
                <a:pos x="T6" y="T7"/>
              </a:cxn>
              <a:cxn ang="0">
                <a:pos x="T8" y="T9"/>
              </a:cxn>
              <a:cxn ang="0">
                <a:pos x="T10" y="T11"/>
              </a:cxn>
            </a:cxnLst>
            <a:rect l="0" t="0" r="r" b="b"/>
            <a:pathLst>
              <a:path w="4316" h="330">
                <a:moveTo>
                  <a:pt x="0" y="128"/>
                </a:moveTo>
                <a:lnTo>
                  <a:pt x="434" y="0"/>
                </a:lnTo>
                <a:lnTo>
                  <a:pt x="1586" y="330"/>
                </a:lnTo>
                <a:lnTo>
                  <a:pt x="2738" y="0"/>
                </a:lnTo>
                <a:lnTo>
                  <a:pt x="3944" y="330"/>
                </a:lnTo>
                <a:lnTo>
                  <a:pt x="4316" y="204"/>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16788" name="Text Box 52"/>
          <p:cNvSpPr txBox="1">
            <a:spLocks noChangeArrowheads="1"/>
          </p:cNvSpPr>
          <p:nvPr/>
        </p:nvSpPr>
        <p:spPr bwMode="auto">
          <a:xfrm>
            <a:off x="4186046" y="1412776"/>
            <a:ext cx="20313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b="1">
                <a:solidFill>
                  <a:srgbClr val="0000CC"/>
                </a:solidFill>
                <a:latin typeface="+mn-lt"/>
                <a:ea typeface="黑体" pitchFamily="2" charset="-122"/>
              </a:rPr>
              <a:t>多模光纤</a:t>
            </a:r>
          </a:p>
        </p:txBody>
      </p:sp>
      <p:sp>
        <p:nvSpPr>
          <p:cNvPr id="2" name="矩形 1"/>
          <p:cNvSpPr/>
          <p:nvPr/>
        </p:nvSpPr>
        <p:spPr>
          <a:xfrm>
            <a:off x="2071444" y="5589240"/>
            <a:ext cx="6265932" cy="461665"/>
          </a:xfrm>
          <a:prstGeom prst="rect">
            <a:avLst/>
          </a:prstGeom>
        </p:spPr>
        <p:txBody>
          <a:bodyPr wrap="square">
            <a:spAutoFit/>
          </a:bodyPr>
          <a:lstStyle/>
          <a:p>
            <a:pPr algn="ctr"/>
            <a:r>
              <a:rPr lang="zh-CN" altLang="zh-CN" sz="2400" b="1" dirty="0" smtClean="0">
                <a:latin typeface="+mn-lt"/>
                <a:ea typeface="黑体" pitchFamily="2" charset="-122"/>
              </a:rPr>
              <a:t>多模光纤</a:t>
            </a:r>
            <a:r>
              <a:rPr lang="en-US" altLang="zh-CN" sz="2400" b="1" dirty="0" smtClean="0">
                <a:latin typeface="+mn-lt"/>
                <a:ea typeface="黑体" pitchFamily="2" charset="-122"/>
              </a:rPr>
              <a:t> (</a:t>
            </a:r>
            <a:r>
              <a:rPr lang="en-US" altLang="zh-CN" sz="2400" b="1" dirty="0">
                <a:latin typeface="+mn-lt"/>
                <a:ea typeface="黑体" pitchFamily="2" charset="-122"/>
              </a:rPr>
              <a:t>a</a:t>
            </a:r>
            <a:r>
              <a:rPr lang="en-US" altLang="zh-CN" sz="2400" b="1" dirty="0" smtClean="0">
                <a:latin typeface="+mn-lt"/>
                <a:ea typeface="黑体" pitchFamily="2" charset="-122"/>
              </a:rPr>
              <a:t>) </a:t>
            </a:r>
            <a:r>
              <a:rPr lang="zh-CN" altLang="zh-CN" sz="2400" b="1" dirty="0" smtClean="0">
                <a:latin typeface="+mn-lt"/>
                <a:ea typeface="黑体" pitchFamily="2" charset="-122"/>
              </a:rPr>
              <a:t>和</a:t>
            </a:r>
            <a:r>
              <a:rPr lang="en-US" altLang="zh-CN" sz="2400" b="1" dirty="0" smtClean="0">
                <a:latin typeface="+mn-lt"/>
                <a:ea typeface="黑体" pitchFamily="2" charset="-122"/>
              </a:rPr>
              <a:t> </a:t>
            </a:r>
            <a:r>
              <a:rPr lang="zh-CN" altLang="zh-CN" sz="2400" b="1" dirty="0" smtClean="0">
                <a:latin typeface="+mn-lt"/>
                <a:ea typeface="黑体" pitchFamily="2" charset="-122"/>
              </a:rPr>
              <a:t>单模光纤</a:t>
            </a:r>
            <a:r>
              <a:rPr lang="en-US" altLang="zh-CN" sz="2400" b="1" dirty="0" smtClean="0">
                <a:latin typeface="+mn-lt"/>
                <a:ea typeface="黑体" pitchFamily="2" charset="-122"/>
              </a:rPr>
              <a:t> (</a:t>
            </a:r>
            <a:r>
              <a:rPr lang="en-US" altLang="zh-CN" sz="2400" b="1" dirty="0">
                <a:latin typeface="+mn-lt"/>
                <a:ea typeface="黑体" pitchFamily="2" charset="-122"/>
              </a:rPr>
              <a:t>b</a:t>
            </a:r>
            <a:r>
              <a:rPr lang="en-US" altLang="zh-CN" sz="2400" b="1" dirty="0" smtClean="0">
                <a:latin typeface="+mn-lt"/>
                <a:ea typeface="黑体" pitchFamily="2" charset="-122"/>
              </a:rPr>
              <a:t>) </a:t>
            </a:r>
            <a:r>
              <a:rPr lang="zh-CN" altLang="zh-CN" sz="2400" b="1" dirty="0" smtClean="0">
                <a:latin typeface="+mn-lt"/>
                <a:ea typeface="黑体" pitchFamily="2" charset="-122"/>
              </a:rPr>
              <a:t>的</a:t>
            </a:r>
            <a:r>
              <a:rPr lang="zh-CN" altLang="zh-CN" sz="2400" b="1" dirty="0">
                <a:latin typeface="+mn-lt"/>
                <a:ea typeface="黑体" pitchFamily="2" charset="-122"/>
              </a:rPr>
              <a:t>比较</a:t>
            </a:r>
            <a:endParaRPr lang="zh-CN" altLang="en-US" sz="2400" b="1" dirty="0">
              <a:latin typeface="+mn-lt"/>
              <a:ea typeface="黑体" pitchFamily="2" charset="-122"/>
            </a:endParaRPr>
          </a:p>
        </p:txBody>
      </p:sp>
    </p:spTree>
    <p:extLst>
      <p:ext uri="{BB962C8B-B14F-4D97-AF65-F5344CB8AC3E}">
        <p14:creationId xmlns:p14="http://schemas.microsoft.com/office/powerpoint/2010/main" val="3225464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16775"/>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16787"/>
                                        </p:tgtEl>
                                        <p:attrNameLst>
                                          <p:attrName>style.visibility</p:attrName>
                                        </p:attrNameLst>
                                      </p:cBhvr>
                                      <p:to>
                                        <p:strVal val="visible"/>
                                      </p:to>
                                    </p:set>
                                    <p:animEffect transition="in" filter="wipe(left)">
                                      <p:cBhvr>
                                        <p:cTn id="10" dur="2000"/>
                                        <p:tgtEl>
                                          <p:spTgt spid="11678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6766"/>
                                        </p:tgtEl>
                                        <p:attrNameLst>
                                          <p:attrName>style.visibility</p:attrName>
                                        </p:attrNameLst>
                                      </p:cBhvr>
                                      <p:to>
                                        <p:strVal val="visible"/>
                                      </p:to>
                                    </p:set>
                                    <p:animEffect transition="in" filter="wipe(left)">
                                      <p:cBhvr>
                                        <p:cTn id="13" dur="2000"/>
                                        <p:tgtEl>
                                          <p:spTgt spid="11676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16738"/>
                                        </p:tgtEl>
                                        <p:attrNameLst>
                                          <p:attrName>style.visibility</p:attrName>
                                        </p:attrNameLst>
                                      </p:cBhvr>
                                      <p:to>
                                        <p:strVal val="visible"/>
                                      </p:to>
                                    </p:set>
                                  </p:childTnLst>
                                </p:cTn>
                              </p:par>
                            </p:childTnLst>
                          </p:cTn>
                        </p:par>
                        <p:par>
                          <p:cTn id="18" fill="hold" nodeType="afterGroup">
                            <p:stCondLst>
                              <p:cond delay="0"/>
                            </p:stCondLst>
                            <p:childTnLst>
                              <p:par>
                                <p:cTn id="19" presetID="22" presetClass="entr" presetSubtype="8" fill="hold" grpId="0" nodeType="afterEffect">
                                  <p:stCondLst>
                                    <p:cond delay="0"/>
                                  </p:stCondLst>
                                  <p:childTnLst>
                                    <p:set>
                                      <p:cBhvr>
                                        <p:cTn id="20" dur="1" fill="hold">
                                          <p:stCondLst>
                                            <p:cond delay="0"/>
                                          </p:stCondLst>
                                        </p:cTn>
                                        <p:tgtEl>
                                          <p:spTgt spid="116786"/>
                                        </p:tgtEl>
                                        <p:attrNameLst>
                                          <p:attrName>style.visibility</p:attrName>
                                        </p:attrNameLst>
                                      </p:cBhvr>
                                      <p:to>
                                        <p:strVal val="visible"/>
                                      </p:to>
                                    </p:set>
                                    <p:animEffect transition="in" filter="wipe(left)">
                                      <p:cBhvr>
                                        <p:cTn id="21" dur="2000"/>
                                        <p:tgtEl>
                                          <p:spTgt spid="116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6" grpId="0" animBg="1"/>
      <p:bldP spid="116786" grpId="0" animBg="1"/>
      <p:bldP spid="11678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光纤</a:t>
            </a:r>
            <a:r>
              <a:rPr lang="zh-CN" altLang="en-US" dirty="0" smtClean="0"/>
              <a:t>通信中使用的光波的波段</a:t>
            </a:r>
            <a:endParaRPr lang="zh-CN" altLang="en-US" dirty="0"/>
          </a:p>
        </p:txBody>
      </p:sp>
      <p:sp>
        <p:nvSpPr>
          <p:cNvPr id="3" name="内容占位符 2"/>
          <p:cNvSpPr>
            <a:spLocks noGrp="1"/>
          </p:cNvSpPr>
          <p:nvPr>
            <p:ph idx="1"/>
          </p:nvPr>
        </p:nvSpPr>
        <p:spPr/>
        <p:txBody>
          <a:bodyPr/>
          <a:lstStyle/>
          <a:p>
            <a:r>
              <a:rPr lang="zh-CN" altLang="zh-CN" dirty="0"/>
              <a:t>常用的三个波段的中心分别</a:t>
            </a:r>
            <a:r>
              <a:rPr lang="zh-CN" altLang="zh-CN" dirty="0" smtClean="0"/>
              <a:t>位于</a:t>
            </a:r>
            <a:r>
              <a:rPr lang="en-US" altLang="zh-CN" dirty="0" smtClean="0"/>
              <a:t> </a:t>
            </a:r>
            <a:r>
              <a:rPr lang="en-US" altLang="zh-CN" dirty="0" smtClean="0">
                <a:solidFill>
                  <a:srgbClr val="0000CC"/>
                </a:solidFill>
              </a:rPr>
              <a:t>850 </a:t>
            </a:r>
            <a:r>
              <a:rPr lang="en-US" altLang="zh-CN" dirty="0">
                <a:solidFill>
                  <a:srgbClr val="0000CC"/>
                </a:solidFill>
              </a:rPr>
              <a:t>nm, 1300 </a:t>
            </a:r>
            <a:r>
              <a:rPr lang="en-US" altLang="zh-CN" dirty="0" smtClean="0">
                <a:solidFill>
                  <a:srgbClr val="0000CC"/>
                </a:solidFill>
              </a:rPr>
              <a:t>nm </a:t>
            </a:r>
            <a:r>
              <a:rPr lang="zh-CN" altLang="zh-CN" dirty="0" smtClean="0">
                <a:solidFill>
                  <a:srgbClr val="0000CC"/>
                </a:solidFill>
              </a:rPr>
              <a:t>和</a:t>
            </a:r>
            <a:r>
              <a:rPr lang="en-US" altLang="zh-CN" dirty="0" smtClean="0">
                <a:solidFill>
                  <a:srgbClr val="0000CC"/>
                </a:solidFill>
              </a:rPr>
              <a:t> 1550 nm</a:t>
            </a:r>
            <a:r>
              <a:rPr lang="zh-CN" altLang="en-US" dirty="0" smtClean="0">
                <a:solidFill>
                  <a:srgbClr val="0000CC"/>
                </a:solidFill>
              </a:rPr>
              <a:t>。</a:t>
            </a:r>
            <a:endParaRPr lang="en-US" altLang="zh-CN" dirty="0" smtClean="0">
              <a:solidFill>
                <a:srgbClr val="0000CC"/>
              </a:solidFill>
            </a:endParaRPr>
          </a:p>
          <a:p>
            <a:r>
              <a:rPr lang="zh-CN" altLang="zh-CN" dirty="0"/>
              <a:t>所有这三个波段都</a:t>
            </a:r>
            <a:r>
              <a:rPr lang="zh-CN" altLang="zh-CN" dirty="0" smtClean="0"/>
              <a:t>具有</a:t>
            </a:r>
            <a:r>
              <a:rPr lang="en-US" altLang="zh-CN" dirty="0" smtClean="0"/>
              <a:t> </a:t>
            </a:r>
            <a:r>
              <a:rPr lang="en-US" altLang="zh-CN" dirty="0" smtClean="0">
                <a:solidFill>
                  <a:srgbClr val="0000CC"/>
                </a:solidFill>
              </a:rPr>
              <a:t>25000~30000 GHz </a:t>
            </a:r>
            <a:r>
              <a:rPr lang="zh-CN" altLang="zh-CN" dirty="0" smtClean="0">
                <a:solidFill>
                  <a:srgbClr val="0000CC"/>
                </a:solidFill>
              </a:rPr>
              <a:t>的</a:t>
            </a:r>
            <a:r>
              <a:rPr lang="zh-CN" altLang="zh-CN" dirty="0">
                <a:solidFill>
                  <a:srgbClr val="0000CC"/>
                </a:solidFill>
              </a:rPr>
              <a:t>带宽，</a:t>
            </a:r>
            <a:r>
              <a:rPr lang="zh-CN" altLang="zh-CN" dirty="0"/>
              <a:t>可见光纤的通信容量非常</a:t>
            </a:r>
            <a:r>
              <a:rPr lang="zh-CN" altLang="zh-CN" dirty="0" smtClean="0"/>
              <a:t>大</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1309013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a:r>
              <a:rPr lang="zh-CN" altLang="en-US" dirty="0" smtClean="0"/>
              <a:t>物理层的主要任务</a:t>
            </a:r>
            <a:endParaRPr lang="zh-CN" altLang="en-US" dirty="0"/>
          </a:p>
        </p:txBody>
      </p:sp>
      <p:sp>
        <p:nvSpPr>
          <p:cNvPr id="26627" name="Rectangle 3"/>
          <p:cNvSpPr>
            <a:spLocks noGrp="1" noChangeArrowheads="1"/>
          </p:cNvSpPr>
          <p:nvPr>
            <p:ph idx="1"/>
          </p:nvPr>
        </p:nvSpPr>
        <p:spPr>
          <a:xfrm>
            <a:off x="495300" y="1988840"/>
            <a:ext cx="9066212" cy="4142085"/>
          </a:xfrm>
        </p:spPr>
        <p:txBody>
          <a:bodyPr/>
          <a:lstStyle/>
          <a:p>
            <a:r>
              <a:rPr lang="zh-CN" altLang="en-US" sz="2800" dirty="0">
                <a:solidFill>
                  <a:srgbClr val="FF0000"/>
                </a:solidFill>
              </a:rPr>
              <a:t>机械特性 </a:t>
            </a:r>
            <a:r>
              <a:rPr lang="zh-CN" altLang="en-US" sz="2800" dirty="0" smtClean="0">
                <a:solidFill>
                  <a:srgbClr val="FF0000"/>
                </a:solidFill>
              </a:rPr>
              <a:t>：</a:t>
            </a:r>
            <a:r>
              <a:rPr lang="zh-CN" altLang="en-US" sz="2800" dirty="0" smtClean="0"/>
              <a:t>指明</a:t>
            </a:r>
            <a:r>
              <a:rPr lang="zh-CN" altLang="en-US" sz="2800" dirty="0"/>
              <a:t>接口所用接线器的形状和尺寸、引线数目和排列、固定和锁定装置</a:t>
            </a:r>
            <a:r>
              <a:rPr lang="zh-CN" altLang="en-US" sz="2800" dirty="0" smtClean="0"/>
              <a:t>等。</a:t>
            </a:r>
            <a:endParaRPr lang="zh-CN" altLang="en-US" sz="2800" dirty="0"/>
          </a:p>
          <a:p>
            <a:r>
              <a:rPr lang="zh-CN" altLang="en-US" sz="2800" dirty="0">
                <a:solidFill>
                  <a:srgbClr val="FF0000"/>
                </a:solidFill>
              </a:rPr>
              <a:t>电气</a:t>
            </a:r>
            <a:r>
              <a:rPr lang="zh-CN" altLang="en-US" sz="2800" dirty="0" smtClean="0">
                <a:solidFill>
                  <a:srgbClr val="FF0000"/>
                </a:solidFill>
              </a:rPr>
              <a:t>特性：</a:t>
            </a:r>
            <a:r>
              <a:rPr lang="zh-CN" altLang="en-US" sz="2800" dirty="0" smtClean="0"/>
              <a:t>指明</a:t>
            </a:r>
            <a:r>
              <a:rPr lang="zh-CN" altLang="en-US" sz="2800" dirty="0"/>
              <a:t>在接口电缆的各条线上出现的电压的范围。</a:t>
            </a:r>
          </a:p>
          <a:p>
            <a:r>
              <a:rPr lang="zh-CN" altLang="en-US" sz="2800" dirty="0">
                <a:solidFill>
                  <a:srgbClr val="FF0000"/>
                </a:solidFill>
              </a:rPr>
              <a:t>功能</a:t>
            </a:r>
            <a:r>
              <a:rPr lang="zh-CN" altLang="en-US" sz="2800" dirty="0" smtClean="0">
                <a:solidFill>
                  <a:srgbClr val="FF0000"/>
                </a:solidFill>
              </a:rPr>
              <a:t>特性：</a:t>
            </a:r>
            <a:r>
              <a:rPr lang="zh-CN" altLang="en-US" sz="2800" dirty="0" smtClean="0"/>
              <a:t>指明</a:t>
            </a:r>
            <a:r>
              <a:rPr lang="zh-CN" altLang="en-US" sz="2800" dirty="0"/>
              <a:t>某条线上出现的某一电平的</a:t>
            </a:r>
            <a:r>
              <a:rPr lang="zh-CN" altLang="en-US" sz="2800" dirty="0" smtClean="0"/>
              <a:t>电压</a:t>
            </a:r>
            <a:r>
              <a:rPr lang="zh-CN" altLang="en-US" sz="2800" dirty="0"/>
              <a:t>的</a:t>
            </a:r>
            <a:r>
              <a:rPr lang="zh-CN" altLang="en-US" sz="2800" dirty="0" smtClean="0"/>
              <a:t>意义</a:t>
            </a:r>
            <a:r>
              <a:rPr lang="zh-CN" altLang="en-US" sz="2800" dirty="0"/>
              <a:t>。</a:t>
            </a:r>
          </a:p>
          <a:p>
            <a:r>
              <a:rPr lang="zh-CN" altLang="en-US" sz="2800" dirty="0">
                <a:solidFill>
                  <a:srgbClr val="FF0000"/>
                </a:solidFill>
              </a:rPr>
              <a:t>过程特性 </a:t>
            </a:r>
            <a:r>
              <a:rPr lang="zh-CN" altLang="en-US" sz="2800" dirty="0" smtClean="0">
                <a:solidFill>
                  <a:srgbClr val="FF0000"/>
                </a:solidFill>
              </a:rPr>
              <a:t>：</a:t>
            </a:r>
            <a:r>
              <a:rPr lang="zh-CN" altLang="en-US" sz="2800" dirty="0" smtClean="0"/>
              <a:t>指明</a:t>
            </a:r>
            <a:r>
              <a:rPr lang="zh-CN" altLang="en-US" sz="2800" dirty="0"/>
              <a:t>对于不同功能的各种可能事件的出现顺序。 </a:t>
            </a:r>
          </a:p>
        </p:txBody>
      </p:sp>
      <p:sp>
        <p:nvSpPr>
          <p:cNvPr id="3" name="矩形 2"/>
          <p:cNvSpPr/>
          <p:nvPr/>
        </p:nvSpPr>
        <p:spPr bwMode="auto">
          <a:xfrm>
            <a:off x="488504" y="1196752"/>
            <a:ext cx="9073008" cy="648072"/>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zh-CN" altLang="en-US" sz="3200" b="1" dirty="0" smtClean="0">
                <a:latin typeface="+mn-lt"/>
                <a:ea typeface="黑体" pitchFamily="2" charset="-122"/>
              </a:rPr>
              <a:t>主要任务：确定</a:t>
            </a:r>
            <a:r>
              <a:rPr lang="zh-CN" altLang="en-US" sz="3200" b="1" dirty="0">
                <a:latin typeface="+mn-lt"/>
                <a:ea typeface="黑体" pitchFamily="2" charset="-122"/>
              </a:rPr>
              <a:t>与传输媒体的接口的一些</a:t>
            </a:r>
            <a:r>
              <a:rPr lang="zh-CN" altLang="en-US" sz="3200" b="1" dirty="0" smtClean="0">
                <a:latin typeface="+mn-lt"/>
                <a:ea typeface="黑体" pitchFamily="2" charset="-122"/>
              </a:rPr>
              <a:t>特性。</a:t>
            </a:r>
            <a:endParaRPr kumimoji="0" lang="zh-CN" altLang="en-US" sz="3200" b="1" i="0" u="none" strike="noStrike" cap="none" normalizeH="0" baseline="0" dirty="0" smtClean="0">
              <a:ln>
                <a:noFill/>
              </a:ln>
              <a:solidFill>
                <a:schemeClr val="tx1"/>
              </a:solidFill>
              <a:effectLst/>
              <a:latin typeface="+mn-lt"/>
              <a:ea typeface="黑体" pitchFamily="2" charset="-122"/>
            </a:endParaRPr>
          </a:p>
        </p:txBody>
      </p:sp>
    </p:spTree>
    <p:extLst>
      <p:ext uri="{BB962C8B-B14F-4D97-AF65-F5344CB8AC3E}">
        <p14:creationId xmlns:p14="http://schemas.microsoft.com/office/powerpoint/2010/main" val="26368398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光纤优点</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zh-CN" dirty="0" smtClean="0"/>
              <a:t>通信</a:t>
            </a:r>
            <a:r>
              <a:rPr lang="zh-CN" altLang="zh-CN" dirty="0"/>
              <a:t>容量非常</a:t>
            </a:r>
            <a:r>
              <a:rPr lang="zh-CN" altLang="zh-CN" dirty="0" smtClean="0"/>
              <a:t>大</a:t>
            </a:r>
            <a:r>
              <a:rPr lang="zh-CN" altLang="en-US" dirty="0"/>
              <a:t>。</a:t>
            </a:r>
            <a:endParaRPr lang="en-US" altLang="zh-CN" dirty="0" smtClean="0"/>
          </a:p>
          <a:p>
            <a:r>
              <a:rPr lang="en-US" altLang="zh-CN" dirty="0" smtClean="0"/>
              <a:t>(2) </a:t>
            </a:r>
            <a:r>
              <a:rPr lang="zh-CN" altLang="zh-CN" dirty="0" smtClean="0"/>
              <a:t>传输</a:t>
            </a:r>
            <a:r>
              <a:rPr lang="zh-CN" altLang="zh-CN" dirty="0"/>
              <a:t>损耗小，中继距离</a:t>
            </a:r>
            <a:r>
              <a:rPr lang="zh-CN" altLang="zh-CN" dirty="0" smtClean="0"/>
              <a:t>长。</a:t>
            </a:r>
            <a:endParaRPr lang="zh-CN" altLang="zh-CN" dirty="0"/>
          </a:p>
          <a:p>
            <a:r>
              <a:rPr lang="en-US" altLang="zh-CN" dirty="0"/>
              <a:t>(2) </a:t>
            </a:r>
            <a:r>
              <a:rPr lang="zh-CN" altLang="zh-CN" dirty="0"/>
              <a:t>抗雷电和电磁干扰性能好</a:t>
            </a:r>
            <a:r>
              <a:rPr lang="zh-CN" altLang="zh-CN" dirty="0" smtClean="0"/>
              <a:t>。</a:t>
            </a:r>
            <a:endParaRPr lang="zh-CN" altLang="zh-CN" dirty="0"/>
          </a:p>
          <a:p>
            <a:r>
              <a:rPr lang="en-US" altLang="zh-CN" dirty="0"/>
              <a:t>(3) </a:t>
            </a:r>
            <a:r>
              <a:rPr lang="zh-CN" altLang="zh-CN" dirty="0"/>
              <a:t>无串音干扰，保密性</a:t>
            </a:r>
            <a:r>
              <a:rPr lang="zh-CN" altLang="zh-CN" dirty="0" smtClean="0"/>
              <a:t>好。</a:t>
            </a:r>
            <a:endParaRPr lang="zh-CN" altLang="zh-CN" dirty="0"/>
          </a:p>
          <a:p>
            <a:r>
              <a:rPr lang="en-US" altLang="zh-CN" dirty="0"/>
              <a:t>(4) </a:t>
            </a:r>
            <a:r>
              <a:rPr lang="zh-CN" altLang="zh-CN" dirty="0"/>
              <a:t>体积小，重量轻。</a:t>
            </a:r>
            <a:endParaRPr lang="zh-CN" altLang="en-US" dirty="0"/>
          </a:p>
        </p:txBody>
      </p:sp>
    </p:spTree>
    <p:extLst>
      <p:ext uri="{BB962C8B-B14F-4D97-AF65-F5344CB8AC3E}">
        <p14:creationId xmlns:p14="http://schemas.microsoft.com/office/powerpoint/2010/main" val="2783207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dirty="0"/>
              <a:t>2.3.2  </a:t>
            </a:r>
            <a:r>
              <a:rPr lang="zh-CN" altLang="en-US" dirty="0"/>
              <a:t>非导引型传输媒体 </a:t>
            </a:r>
          </a:p>
        </p:txBody>
      </p:sp>
      <p:sp>
        <p:nvSpPr>
          <p:cNvPr id="46083" name="Rectangle 3"/>
          <p:cNvSpPr>
            <a:spLocks noGrp="1" noChangeArrowheads="1"/>
          </p:cNvSpPr>
          <p:nvPr>
            <p:ph idx="1"/>
          </p:nvPr>
        </p:nvSpPr>
        <p:spPr/>
        <p:txBody>
          <a:bodyPr/>
          <a:lstStyle/>
          <a:p>
            <a:r>
              <a:rPr lang="zh-CN" altLang="zh-CN" dirty="0"/>
              <a:t>将自由空间称为“</a:t>
            </a:r>
            <a:r>
              <a:rPr lang="zh-CN" altLang="zh-CN" dirty="0">
                <a:solidFill>
                  <a:srgbClr val="FF0000"/>
                </a:solidFill>
              </a:rPr>
              <a:t>非导引型传输媒体</a:t>
            </a:r>
            <a:r>
              <a:rPr lang="zh-CN" altLang="zh-CN" dirty="0"/>
              <a:t>”。</a:t>
            </a:r>
            <a:endParaRPr lang="en-US" altLang="zh-CN" dirty="0" smtClean="0"/>
          </a:p>
          <a:p>
            <a:r>
              <a:rPr lang="zh-CN" altLang="en-US" dirty="0" smtClean="0"/>
              <a:t>无线</a:t>
            </a:r>
            <a:r>
              <a:rPr lang="zh-CN" altLang="en-US" dirty="0"/>
              <a:t>传输所使用的频段很广。</a:t>
            </a:r>
          </a:p>
          <a:p>
            <a:r>
              <a:rPr lang="zh-CN" altLang="en-US" dirty="0">
                <a:solidFill>
                  <a:srgbClr val="FF0000"/>
                </a:solidFill>
              </a:rPr>
              <a:t>短波</a:t>
            </a:r>
            <a:r>
              <a:rPr lang="zh-CN" altLang="en-US" dirty="0" smtClean="0">
                <a:solidFill>
                  <a:srgbClr val="FF0000"/>
                </a:solidFill>
              </a:rPr>
              <a:t>通信</a:t>
            </a:r>
            <a:r>
              <a:rPr lang="zh-CN" altLang="zh-CN" dirty="0"/>
              <a:t>（即高频通信）</a:t>
            </a:r>
            <a:r>
              <a:rPr lang="zh-CN" altLang="en-US" dirty="0" smtClean="0"/>
              <a:t>主要</a:t>
            </a:r>
            <a:r>
              <a:rPr lang="zh-CN" altLang="en-US" dirty="0"/>
              <a:t>是靠电离层的反射，但短波信道的通信质量</a:t>
            </a:r>
            <a:r>
              <a:rPr lang="zh-CN" altLang="en-US" dirty="0" smtClean="0"/>
              <a:t>较差，传输速率低。</a:t>
            </a:r>
            <a:endParaRPr lang="zh-CN" altLang="en-US" dirty="0"/>
          </a:p>
          <a:p>
            <a:r>
              <a:rPr lang="zh-CN" altLang="en-US" dirty="0">
                <a:solidFill>
                  <a:srgbClr val="FF0000"/>
                </a:solidFill>
              </a:rPr>
              <a:t>微波</a:t>
            </a:r>
            <a:r>
              <a:rPr lang="zh-CN" altLang="en-US" dirty="0"/>
              <a:t>在空间主要是直线传播</a:t>
            </a:r>
            <a:r>
              <a:rPr lang="zh-CN" altLang="en-US" dirty="0" smtClean="0"/>
              <a:t>。</a:t>
            </a:r>
            <a:endParaRPr lang="en-US" altLang="zh-CN" dirty="0" smtClean="0"/>
          </a:p>
          <a:p>
            <a:r>
              <a:rPr lang="zh-CN" altLang="en-US" dirty="0" smtClean="0"/>
              <a:t>传统微波通信有两种方式： </a:t>
            </a:r>
            <a:endParaRPr lang="zh-CN" altLang="en-US" dirty="0"/>
          </a:p>
          <a:p>
            <a:pPr lvl="1"/>
            <a:r>
              <a:rPr lang="zh-CN" altLang="en-US" dirty="0">
                <a:solidFill>
                  <a:srgbClr val="0000CC"/>
                </a:solidFill>
                <a:ea typeface="黑体" pitchFamily="2" charset="-122"/>
              </a:rPr>
              <a:t>地面微波接力通信</a:t>
            </a:r>
          </a:p>
          <a:p>
            <a:pPr lvl="1"/>
            <a:r>
              <a:rPr lang="zh-CN" altLang="en-US" dirty="0">
                <a:solidFill>
                  <a:srgbClr val="0000CC"/>
                </a:solidFill>
                <a:ea typeface="黑体" pitchFamily="2" charset="-122"/>
              </a:rPr>
              <a:t>卫星通信</a:t>
            </a:r>
            <a:r>
              <a:rPr lang="zh-CN" altLang="en-US" dirty="0">
                <a:solidFill>
                  <a:srgbClr val="0000CC"/>
                </a:solidFill>
              </a:rPr>
              <a:t>  </a:t>
            </a:r>
          </a:p>
        </p:txBody>
      </p:sp>
    </p:spTree>
    <p:extLst>
      <p:ext uri="{BB962C8B-B14F-4D97-AF65-F5344CB8AC3E}">
        <p14:creationId xmlns:p14="http://schemas.microsoft.com/office/powerpoint/2010/main" val="683008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Rectangle 4"/>
          <p:cNvSpPr>
            <a:spLocks noGrp="1" noChangeArrowheads="1"/>
          </p:cNvSpPr>
          <p:nvPr>
            <p:ph type="title"/>
          </p:nvPr>
        </p:nvSpPr>
        <p:spPr/>
        <p:txBody>
          <a:bodyPr/>
          <a:lstStyle/>
          <a:p>
            <a:r>
              <a:rPr lang="en-US" altLang="zh-CN"/>
              <a:t>  </a:t>
            </a:r>
            <a:r>
              <a:rPr lang="zh-CN" altLang="en-US"/>
              <a:t>无线局域网使用的 </a:t>
            </a:r>
            <a:r>
              <a:rPr lang="en-US" altLang="zh-CN"/>
              <a:t>ISM </a:t>
            </a:r>
            <a:r>
              <a:rPr lang="zh-CN" altLang="en-US"/>
              <a:t>频段 </a:t>
            </a:r>
          </a:p>
        </p:txBody>
      </p:sp>
      <p:grpSp>
        <p:nvGrpSpPr>
          <p:cNvPr id="4" name="组合 3"/>
          <p:cNvGrpSpPr/>
          <p:nvPr/>
        </p:nvGrpSpPr>
        <p:grpSpPr>
          <a:xfrm>
            <a:off x="507339" y="2636912"/>
            <a:ext cx="9078126" cy="2952221"/>
            <a:chOff x="507339" y="3213083"/>
            <a:chExt cx="9078126" cy="2952221"/>
          </a:xfrm>
        </p:grpSpPr>
        <p:sp>
          <p:nvSpPr>
            <p:cNvPr id="314373" name="Text Box 5"/>
            <p:cNvSpPr txBox="1">
              <a:spLocks noChangeArrowheads="1"/>
            </p:cNvSpPr>
            <p:nvPr/>
          </p:nvSpPr>
          <p:spPr bwMode="auto">
            <a:xfrm>
              <a:off x="507339" y="3213083"/>
              <a:ext cx="9054171"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85000"/>
                </a:lnSpc>
              </a:pPr>
              <a:r>
                <a:rPr lang="en-US" altLang="zh-CN" sz="2400" b="1" dirty="0">
                  <a:solidFill>
                    <a:srgbClr val="000099"/>
                  </a:solidFill>
                  <a:latin typeface="+mn-lt"/>
                  <a:ea typeface="黑体" pitchFamily="2" charset="-122"/>
                </a:rPr>
                <a:t>                26                      </a:t>
              </a:r>
              <a:r>
                <a:rPr lang="en-US" altLang="zh-CN" sz="2400" b="1" dirty="0" smtClean="0">
                  <a:solidFill>
                    <a:srgbClr val="000099"/>
                  </a:solidFill>
                  <a:latin typeface="+mn-lt"/>
                  <a:ea typeface="黑体" pitchFamily="2" charset="-122"/>
                </a:rPr>
                <a:t>83.5                                    125</a:t>
              </a:r>
              <a:endParaRPr lang="en-US" altLang="zh-CN" sz="2400" b="1" dirty="0">
                <a:solidFill>
                  <a:srgbClr val="000099"/>
                </a:solidFill>
                <a:latin typeface="+mn-lt"/>
                <a:ea typeface="黑体" pitchFamily="2" charset="-122"/>
              </a:endParaRPr>
            </a:p>
            <a:p>
              <a:pPr algn="l">
                <a:lnSpc>
                  <a:spcPct val="85000"/>
                </a:lnSpc>
              </a:pPr>
              <a:r>
                <a:rPr lang="zh-CN" altLang="en-US" sz="2400" b="1" dirty="0">
                  <a:solidFill>
                    <a:srgbClr val="000099"/>
                  </a:solidFill>
                  <a:latin typeface="+mn-lt"/>
                  <a:ea typeface="黑体" pitchFamily="2" charset="-122"/>
                </a:rPr>
                <a:t>频带       </a:t>
              </a:r>
              <a:r>
                <a:rPr lang="en-US" altLang="zh-CN" sz="2400" b="1" dirty="0">
                  <a:solidFill>
                    <a:srgbClr val="000099"/>
                  </a:solidFill>
                  <a:latin typeface="+mn-lt"/>
                  <a:ea typeface="黑体" pitchFamily="2" charset="-122"/>
                </a:rPr>
                <a:t>MHz                    </a:t>
              </a:r>
              <a:r>
                <a:rPr lang="en-US" altLang="zh-CN" sz="2400" b="1" dirty="0" err="1">
                  <a:solidFill>
                    <a:srgbClr val="000099"/>
                  </a:solidFill>
                  <a:latin typeface="+mn-lt"/>
                  <a:ea typeface="黑体" pitchFamily="2" charset="-122"/>
                </a:rPr>
                <a:t>MHz</a:t>
              </a:r>
              <a:r>
                <a:rPr lang="en-US" altLang="zh-CN" sz="2400" b="1" dirty="0">
                  <a:solidFill>
                    <a:srgbClr val="000099"/>
                  </a:solidFill>
                  <a:latin typeface="+mn-lt"/>
                  <a:ea typeface="黑体" pitchFamily="2" charset="-122"/>
                </a:rPr>
                <a:t>                                    </a:t>
              </a:r>
              <a:r>
                <a:rPr lang="en-US" altLang="zh-CN" sz="2400" b="1" dirty="0" err="1">
                  <a:solidFill>
                    <a:srgbClr val="000099"/>
                  </a:solidFill>
                  <a:latin typeface="+mn-lt"/>
                  <a:ea typeface="黑体" pitchFamily="2" charset="-122"/>
                </a:rPr>
                <a:t>MHz</a:t>
              </a:r>
              <a:endParaRPr lang="en-US" altLang="zh-CN" sz="2400" b="1" dirty="0">
                <a:solidFill>
                  <a:srgbClr val="000099"/>
                </a:solidFill>
                <a:latin typeface="+mn-lt"/>
                <a:ea typeface="黑体" pitchFamily="2" charset="-122"/>
              </a:endParaRPr>
            </a:p>
          </p:txBody>
        </p:sp>
        <p:sp>
          <p:nvSpPr>
            <p:cNvPr id="314374" name="Text Box 6"/>
            <p:cNvSpPr txBox="1">
              <a:spLocks noChangeArrowheads="1"/>
            </p:cNvSpPr>
            <p:nvPr/>
          </p:nvSpPr>
          <p:spPr bwMode="auto">
            <a:xfrm>
              <a:off x="507339" y="5445107"/>
              <a:ext cx="9078126"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lang="zh-CN" altLang="en-US" sz="2400" b="1" dirty="0">
                  <a:solidFill>
                    <a:srgbClr val="000099"/>
                  </a:solidFill>
                  <a:latin typeface="+mn-lt"/>
                  <a:ea typeface="黑体" pitchFamily="2" charset="-122"/>
                </a:rPr>
                <a:t>频率    </a:t>
              </a:r>
              <a:r>
                <a:rPr lang="en-US" altLang="zh-CN" sz="2400" b="1" dirty="0">
                  <a:solidFill>
                    <a:srgbClr val="000099"/>
                  </a:solidFill>
                  <a:latin typeface="+mn-lt"/>
                  <a:ea typeface="黑体" pitchFamily="2" charset="-122"/>
                </a:rPr>
                <a:t>902    </a:t>
              </a:r>
              <a:r>
                <a:rPr lang="en-US" altLang="zh-CN" sz="2400" b="1" dirty="0" smtClean="0">
                  <a:solidFill>
                    <a:srgbClr val="000099"/>
                  </a:solidFill>
                  <a:latin typeface="+mn-lt"/>
                  <a:ea typeface="黑体" pitchFamily="2" charset="-122"/>
                </a:rPr>
                <a:t>928       </a:t>
              </a:r>
              <a:r>
                <a:rPr lang="en-US" altLang="zh-CN" sz="2400" b="1" dirty="0">
                  <a:solidFill>
                    <a:srgbClr val="000099"/>
                  </a:solidFill>
                  <a:latin typeface="+mn-lt"/>
                  <a:ea typeface="黑体" pitchFamily="2" charset="-122"/>
                </a:rPr>
                <a:t>2.4            </a:t>
              </a:r>
              <a:r>
                <a:rPr lang="en-US" altLang="zh-CN" sz="2400" b="1" dirty="0" smtClean="0">
                  <a:solidFill>
                    <a:srgbClr val="000099"/>
                  </a:solidFill>
                  <a:latin typeface="+mn-lt"/>
                  <a:ea typeface="黑体" pitchFamily="2" charset="-122"/>
                </a:rPr>
                <a:t>2.4835          5.725               </a:t>
              </a:r>
              <a:r>
                <a:rPr lang="en-US" altLang="zh-CN" sz="2400" b="1" dirty="0">
                  <a:solidFill>
                    <a:srgbClr val="000099"/>
                  </a:solidFill>
                  <a:latin typeface="+mn-lt"/>
                  <a:ea typeface="黑体" pitchFamily="2" charset="-122"/>
                </a:rPr>
                <a:t>5.850</a:t>
              </a:r>
            </a:p>
            <a:p>
              <a:pPr algn="l">
                <a:lnSpc>
                  <a:spcPct val="85000"/>
                </a:lnSpc>
              </a:pPr>
              <a:r>
                <a:rPr lang="en-US" altLang="zh-CN" sz="2400" b="1" dirty="0">
                  <a:solidFill>
                    <a:srgbClr val="000099"/>
                  </a:solidFill>
                  <a:latin typeface="+mn-lt"/>
                  <a:ea typeface="黑体" pitchFamily="2" charset="-122"/>
                </a:rPr>
                <a:t>           MHz   </a:t>
              </a:r>
              <a:r>
                <a:rPr lang="en-US" altLang="zh-CN" sz="2400" b="1" dirty="0" err="1" smtClean="0">
                  <a:solidFill>
                    <a:srgbClr val="000099"/>
                  </a:solidFill>
                  <a:latin typeface="+mn-lt"/>
                  <a:ea typeface="黑体" pitchFamily="2" charset="-122"/>
                </a:rPr>
                <a:t>MHz</a:t>
              </a:r>
              <a:r>
                <a:rPr lang="en-US" altLang="zh-CN" sz="2400" b="1" dirty="0" smtClean="0">
                  <a:solidFill>
                    <a:srgbClr val="000099"/>
                  </a:solidFill>
                  <a:latin typeface="+mn-lt"/>
                  <a:ea typeface="黑体" pitchFamily="2" charset="-122"/>
                </a:rPr>
                <a:t>     GHz             </a:t>
              </a:r>
              <a:r>
                <a:rPr lang="en-US" altLang="zh-CN" sz="2400" b="1" dirty="0" err="1">
                  <a:solidFill>
                    <a:srgbClr val="000099"/>
                  </a:solidFill>
                  <a:latin typeface="+mn-lt"/>
                  <a:ea typeface="黑体" pitchFamily="2" charset="-122"/>
                </a:rPr>
                <a:t>GHz</a:t>
              </a:r>
              <a:r>
                <a:rPr lang="en-US" altLang="zh-CN" sz="2400" b="1" dirty="0">
                  <a:solidFill>
                    <a:srgbClr val="000099"/>
                  </a:solidFill>
                  <a:latin typeface="+mn-lt"/>
                  <a:ea typeface="黑体" pitchFamily="2" charset="-122"/>
                </a:rPr>
                <a:t>         </a:t>
              </a:r>
              <a:r>
                <a:rPr lang="en-US" altLang="zh-CN" sz="2400" b="1" dirty="0" smtClean="0">
                  <a:solidFill>
                    <a:srgbClr val="000099"/>
                  </a:solidFill>
                  <a:latin typeface="+mn-lt"/>
                  <a:ea typeface="黑体" pitchFamily="2" charset="-122"/>
                </a:rPr>
                <a:t>   </a:t>
              </a:r>
              <a:r>
                <a:rPr lang="en-US" altLang="zh-CN" sz="2400" b="1" dirty="0" err="1" smtClean="0">
                  <a:solidFill>
                    <a:srgbClr val="000099"/>
                  </a:solidFill>
                  <a:latin typeface="+mn-lt"/>
                  <a:ea typeface="黑体" pitchFamily="2" charset="-122"/>
                </a:rPr>
                <a:t>GHz</a:t>
              </a:r>
              <a:r>
                <a:rPr lang="en-US" altLang="zh-CN" sz="2400" b="1" dirty="0" smtClean="0">
                  <a:solidFill>
                    <a:srgbClr val="000099"/>
                  </a:solidFill>
                  <a:latin typeface="+mn-lt"/>
                  <a:ea typeface="黑体" pitchFamily="2" charset="-122"/>
                </a:rPr>
                <a:t>                 </a:t>
              </a:r>
              <a:r>
                <a:rPr lang="en-US" altLang="zh-CN" sz="2400" b="1" dirty="0" err="1">
                  <a:solidFill>
                    <a:srgbClr val="000099"/>
                  </a:solidFill>
                  <a:latin typeface="+mn-lt"/>
                  <a:ea typeface="黑体" pitchFamily="2" charset="-122"/>
                </a:rPr>
                <a:t>GHz</a:t>
              </a:r>
              <a:endParaRPr lang="en-US" altLang="zh-CN" sz="2400" b="1" dirty="0">
                <a:solidFill>
                  <a:srgbClr val="000099"/>
                </a:solidFill>
                <a:latin typeface="+mn-lt"/>
                <a:ea typeface="黑体" pitchFamily="2" charset="-122"/>
              </a:endParaRPr>
            </a:p>
          </p:txBody>
        </p:sp>
        <p:sp>
          <p:nvSpPr>
            <p:cNvPr id="314375" name="Line 7"/>
            <p:cNvSpPr>
              <a:spLocks noChangeShapeType="1"/>
            </p:cNvSpPr>
            <p:nvPr/>
          </p:nvSpPr>
          <p:spPr bwMode="auto">
            <a:xfrm>
              <a:off x="1396471" y="4062395"/>
              <a:ext cx="80142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76" name="Line 8"/>
            <p:cNvSpPr>
              <a:spLocks noChangeShapeType="1"/>
            </p:cNvSpPr>
            <p:nvPr/>
          </p:nvSpPr>
          <p:spPr bwMode="auto">
            <a:xfrm>
              <a:off x="1396471" y="5356207"/>
              <a:ext cx="80142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77" name="Rectangle 9"/>
            <p:cNvSpPr>
              <a:spLocks noChangeArrowheads="1"/>
            </p:cNvSpPr>
            <p:nvPr/>
          </p:nvSpPr>
          <p:spPr bwMode="auto">
            <a:xfrm>
              <a:off x="1792023" y="4062395"/>
              <a:ext cx="693077"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78" name="Rectangle 10"/>
            <p:cNvSpPr>
              <a:spLocks noChangeArrowheads="1"/>
            </p:cNvSpPr>
            <p:nvPr/>
          </p:nvSpPr>
          <p:spPr bwMode="auto">
            <a:xfrm>
              <a:off x="3769783" y="4062395"/>
              <a:ext cx="1485900"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79" name="Rectangle 11"/>
            <p:cNvSpPr>
              <a:spLocks noChangeArrowheads="1"/>
            </p:cNvSpPr>
            <p:nvPr/>
          </p:nvSpPr>
          <p:spPr bwMode="auto">
            <a:xfrm>
              <a:off x="7035669" y="4062395"/>
              <a:ext cx="2079228"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80" name="Line 12"/>
            <p:cNvSpPr>
              <a:spLocks noChangeShapeType="1"/>
            </p:cNvSpPr>
            <p:nvPr/>
          </p:nvSpPr>
          <p:spPr bwMode="auto">
            <a:xfrm>
              <a:off x="1792023" y="3933807"/>
              <a:ext cx="693077"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1" name="Line 13"/>
            <p:cNvSpPr>
              <a:spLocks noChangeShapeType="1"/>
            </p:cNvSpPr>
            <p:nvPr/>
          </p:nvSpPr>
          <p:spPr bwMode="auto">
            <a:xfrm>
              <a:off x="3769783" y="3933807"/>
              <a:ext cx="14859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2" name="Line 14"/>
            <p:cNvSpPr>
              <a:spLocks noChangeShapeType="1"/>
            </p:cNvSpPr>
            <p:nvPr/>
          </p:nvSpPr>
          <p:spPr bwMode="auto">
            <a:xfrm>
              <a:off x="7035669" y="3933807"/>
              <a:ext cx="207922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3" name="Text Box 15"/>
            <p:cNvSpPr txBox="1">
              <a:spLocks noChangeArrowheads="1"/>
            </p:cNvSpPr>
            <p:nvPr/>
          </p:nvSpPr>
          <p:spPr bwMode="auto">
            <a:xfrm>
              <a:off x="2925366" y="3735370"/>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4" name="Text Box 16"/>
            <p:cNvSpPr txBox="1">
              <a:spLocks noChangeArrowheads="1"/>
            </p:cNvSpPr>
            <p:nvPr/>
          </p:nvSpPr>
          <p:spPr bwMode="auto">
            <a:xfrm>
              <a:off x="2904729" y="4991082"/>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5" name="Text Box 17"/>
            <p:cNvSpPr txBox="1">
              <a:spLocks noChangeArrowheads="1"/>
            </p:cNvSpPr>
            <p:nvPr/>
          </p:nvSpPr>
          <p:spPr bwMode="auto">
            <a:xfrm>
              <a:off x="5890287" y="3706795"/>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6" name="Text Box 18"/>
            <p:cNvSpPr txBox="1">
              <a:spLocks noChangeArrowheads="1"/>
            </p:cNvSpPr>
            <p:nvPr/>
          </p:nvSpPr>
          <p:spPr bwMode="auto">
            <a:xfrm>
              <a:off x="5919523" y="5021245"/>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grpSp>
      <p:sp>
        <p:nvSpPr>
          <p:cNvPr id="3" name="矩形 2"/>
          <p:cNvSpPr/>
          <p:nvPr/>
        </p:nvSpPr>
        <p:spPr>
          <a:xfrm>
            <a:off x="507340" y="1196752"/>
            <a:ext cx="9054171" cy="1200329"/>
          </a:xfrm>
          <a:prstGeom prst="rect">
            <a:avLst/>
          </a:prstGeom>
          <a:solidFill>
            <a:srgbClr val="66FF66"/>
          </a:solidFill>
          <a:ln>
            <a:solidFill>
              <a:srgbClr val="000066"/>
            </a:solidFill>
          </a:ln>
        </p:spPr>
        <p:txBody>
          <a:bodyPr wrap="square">
            <a:spAutoFit/>
          </a:bodyPr>
          <a:lstStyle/>
          <a:p>
            <a:r>
              <a:rPr lang="zh-CN" altLang="zh-CN" sz="2400" b="1" dirty="0">
                <a:solidFill>
                  <a:srgbClr val="000066"/>
                </a:solidFill>
                <a:latin typeface="+mn-lt"/>
                <a:ea typeface="黑体" pitchFamily="2" charset="-122"/>
              </a:rPr>
              <a:t>要使用某一段无线电频谱进行通信，通常必须得到本国政府有关无线电频谱管理机构的许可证。但是，也有一些无线电频段是可以自由使用</a:t>
            </a:r>
            <a:r>
              <a:rPr lang="zh-CN" altLang="zh-CN" sz="2400" b="1" dirty="0" smtClean="0">
                <a:solidFill>
                  <a:srgbClr val="000066"/>
                </a:solidFill>
                <a:latin typeface="+mn-lt"/>
                <a:ea typeface="黑体" pitchFamily="2" charset="-122"/>
              </a:rPr>
              <a:t>的</a:t>
            </a:r>
            <a:r>
              <a:rPr lang="zh-CN" altLang="en-US" sz="2400" b="1" dirty="0" smtClean="0">
                <a:solidFill>
                  <a:srgbClr val="000066"/>
                </a:solidFill>
                <a:latin typeface="+mn-lt"/>
                <a:ea typeface="黑体" pitchFamily="2" charset="-122"/>
              </a:rPr>
              <a:t>。例如：</a:t>
            </a:r>
            <a:r>
              <a:rPr lang="en-US" altLang="zh-CN" sz="2400" b="1" dirty="0" smtClean="0">
                <a:solidFill>
                  <a:srgbClr val="000066"/>
                </a:solidFill>
                <a:latin typeface="+mn-lt"/>
                <a:ea typeface="黑体" pitchFamily="2" charset="-122"/>
              </a:rPr>
              <a:t>ISM</a:t>
            </a:r>
            <a:r>
              <a:rPr lang="zh-CN" altLang="en-US" sz="2400" b="1" dirty="0" smtClean="0">
                <a:solidFill>
                  <a:srgbClr val="000066"/>
                </a:solidFill>
                <a:latin typeface="+mn-lt"/>
                <a:ea typeface="黑体" pitchFamily="2" charset="-122"/>
              </a:rPr>
              <a:t>。</a:t>
            </a:r>
            <a:r>
              <a:rPr lang="zh-CN" altLang="zh-CN" sz="2400" b="1" dirty="0" smtClean="0">
                <a:solidFill>
                  <a:srgbClr val="000066"/>
                </a:solidFill>
                <a:latin typeface="+mn-lt"/>
                <a:ea typeface="黑体" pitchFamily="2" charset="-122"/>
              </a:rPr>
              <a:t>各国的</a:t>
            </a:r>
            <a:r>
              <a:rPr lang="en-US" altLang="zh-CN" sz="2400" b="1" smtClean="0">
                <a:solidFill>
                  <a:srgbClr val="000066"/>
                </a:solidFill>
                <a:latin typeface="+mn-lt"/>
                <a:ea typeface="黑体" pitchFamily="2" charset="-122"/>
              </a:rPr>
              <a:t> ISM </a:t>
            </a:r>
            <a:r>
              <a:rPr lang="zh-CN" altLang="zh-CN" sz="2400" b="1" smtClean="0">
                <a:solidFill>
                  <a:srgbClr val="000066"/>
                </a:solidFill>
                <a:latin typeface="+mn-lt"/>
                <a:ea typeface="黑体" pitchFamily="2" charset="-122"/>
              </a:rPr>
              <a:t>标准</a:t>
            </a:r>
            <a:r>
              <a:rPr lang="zh-CN" altLang="zh-CN" sz="2400" b="1" dirty="0">
                <a:solidFill>
                  <a:srgbClr val="000066"/>
                </a:solidFill>
                <a:latin typeface="+mn-lt"/>
                <a:ea typeface="黑体" pitchFamily="2" charset="-122"/>
              </a:rPr>
              <a:t>有可能略有</a:t>
            </a:r>
            <a:r>
              <a:rPr lang="zh-CN" altLang="zh-CN" sz="2400" b="1" dirty="0" smtClean="0">
                <a:solidFill>
                  <a:srgbClr val="000066"/>
                </a:solidFill>
                <a:latin typeface="+mn-lt"/>
                <a:ea typeface="黑体" pitchFamily="2" charset="-122"/>
              </a:rPr>
              <a:t>差别</a:t>
            </a:r>
            <a:r>
              <a:rPr lang="zh-CN" altLang="en-US" sz="2400" b="1" dirty="0" smtClean="0">
                <a:solidFill>
                  <a:srgbClr val="000066"/>
                </a:solidFill>
                <a:latin typeface="+mn-lt"/>
                <a:ea typeface="黑体" pitchFamily="2" charset="-122"/>
              </a:rPr>
              <a:t>。</a:t>
            </a:r>
            <a:endParaRPr lang="zh-CN" altLang="en-US" sz="2400" b="1" dirty="0">
              <a:solidFill>
                <a:srgbClr val="000066"/>
              </a:solidFill>
              <a:latin typeface="+mn-lt"/>
              <a:ea typeface="黑体" pitchFamily="2" charset="-122"/>
            </a:endParaRPr>
          </a:p>
        </p:txBody>
      </p:sp>
      <p:sp>
        <p:nvSpPr>
          <p:cNvPr id="5" name="矩形 4"/>
          <p:cNvSpPr/>
          <p:nvPr/>
        </p:nvSpPr>
        <p:spPr>
          <a:xfrm>
            <a:off x="2279328" y="5733256"/>
            <a:ext cx="5626000" cy="461665"/>
          </a:xfrm>
          <a:prstGeom prst="rect">
            <a:avLst/>
          </a:prstGeom>
        </p:spPr>
        <p:txBody>
          <a:bodyPr wrap="square">
            <a:spAutoFit/>
          </a:bodyPr>
          <a:lstStyle/>
          <a:p>
            <a:pPr algn="ctr"/>
            <a:r>
              <a:rPr lang="zh-CN" altLang="zh-CN" sz="2400" b="1" dirty="0" smtClean="0">
                <a:latin typeface="+mn-lt"/>
                <a:ea typeface="黑体" pitchFamily="2" charset="-122"/>
              </a:rPr>
              <a:t>无线</a:t>
            </a:r>
            <a:r>
              <a:rPr lang="zh-CN" altLang="zh-CN" sz="2400" b="1" dirty="0">
                <a:latin typeface="+mn-lt"/>
                <a:ea typeface="黑体" pitchFamily="2" charset="-122"/>
              </a:rPr>
              <a:t>局域网使用</a:t>
            </a:r>
            <a:r>
              <a:rPr lang="zh-CN" altLang="zh-CN" sz="2400" b="1" dirty="0" smtClean="0">
                <a:latin typeface="+mn-lt"/>
                <a:ea typeface="黑体" pitchFamily="2" charset="-122"/>
              </a:rPr>
              <a:t>的</a:t>
            </a:r>
            <a:r>
              <a:rPr lang="en-US" altLang="zh-CN" sz="2400" b="1" dirty="0" smtClean="0">
                <a:latin typeface="+mn-lt"/>
                <a:ea typeface="黑体" pitchFamily="2" charset="-122"/>
              </a:rPr>
              <a:t> ISM </a:t>
            </a:r>
            <a:r>
              <a:rPr lang="zh-CN" altLang="zh-CN" sz="2400" b="1" dirty="0" smtClean="0">
                <a:latin typeface="+mn-lt"/>
                <a:ea typeface="黑体" pitchFamily="2" charset="-122"/>
              </a:rPr>
              <a:t>频段</a:t>
            </a:r>
            <a:endParaRPr lang="zh-CN" altLang="en-US" sz="2400" b="1" dirty="0">
              <a:latin typeface="+mn-lt"/>
              <a:ea typeface="黑体" pitchFamily="2" charset="-122"/>
            </a:endParaRPr>
          </a:p>
        </p:txBody>
      </p:sp>
    </p:spTree>
    <p:extLst>
      <p:ext uri="{BB962C8B-B14F-4D97-AF65-F5344CB8AC3E}">
        <p14:creationId xmlns:p14="http://schemas.microsoft.com/office/powerpoint/2010/main" val="21743897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2.4 </a:t>
            </a:r>
            <a:r>
              <a:rPr lang="en-US" altLang="zh-CN" dirty="0" smtClean="0"/>
              <a:t> </a:t>
            </a:r>
            <a:r>
              <a:rPr lang="zh-CN" altLang="zh-CN" dirty="0" smtClean="0"/>
              <a:t>信道</a:t>
            </a:r>
            <a:r>
              <a:rPr lang="zh-CN" altLang="zh-CN" dirty="0"/>
              <a:t>复用技术</a:t>
            </a:r>
            <a:endParaRPr lang="zh-CN" altLang="en-US" dirty="0"/>
          </a:p>
        </p:txBody>
      </p:sp>
      <p:sp>
        <p:nvSpPr>
          <p:cNvPr id="26627" name="Rectangle 3"/>
          <p:cNvSpPr>
            <a:spLocks noGrp="1" noChangeArrowheads="1"/>
          </p:cNvSpPr>
          <p:nvPr>
            <p:ph idx="1"/>
          </p:nvPr>
        </p:nvSpPr>
        <p:spPr/>
        <p:txBody>
          <a:bodyPr/>
          <a:lstStyle/>
          <a:p>
            <a:r>
              <a:rPr lang="en-US" altLang="zh-CN" dirty="0"/>
              <a:t>2.4.1 </a:t>
            </a:r>
            <a:r>
              <a:rPr lang="en-US" altLang="zh-CN" dirty="0" smtClean="0"/>
              <a:t> </a:t>
            </a:r>
            <a:r>
              <a:rPr lang="zh-CN" altLang="zh-CN" dirty="0" smtClean="0"/>
              <a:t>频分复用</a:t>
            </a:r>
            <a:r>
              <a:rPr lang="zh-CN" altLang="zh-CN" dirty="0"/>
              <a:t>、时分复用和统计时分复用</a:t>
            </a:r>
          </a:p>
          <a:p>
            <a:r>
              <a:rPr lang="en-US" altLang="zh-CN" dirty="0" smtClean="0"/>
              <a:t>2.4.2  </a:t>
            </a:r>
            <a:r>
              <a:rPr lang="zh-CN" altLang="zh-CN" dirty="0" smtClean="0"/>
              <a:t>波分复用</a:t>
            </a:r>
            <a:endParaRPr lang="zh-CN" altLang="zh-CN" dirty="0"/>
          </a:p>
          <a:p>
            <a:r>
              <a:rPr lang="en-US" altLang="zh-CN" dirty="0"/>
              <a:t>2.4.3 </a:t>
            </a:r>
            <a:r>
              <a:rPr lang="en-US" altLang="zh-CN" dirty="0" smtClean="0"/>
              <a:t> </a:t>
            </a:r>
            <a:r>
              <a:rPr lang="zh-CN" altLang="zh-CN" dirty="0" smtClean="0"/>
              <a:t>码分复用</a:t>
            </a:r>
            <a:endParaRPr lang="zh-CN" altLang="zh-CN" dirty="0"/>
          </a:p>
        </p:txBody>
      </p:sp>
    </p:spTree>
    <p:extLst>
      <p:ext uri="{BB962C8B-B14F-4D97-AF65-F5344CB8AC3E}">
        <p14:creationId xmlns:p14="http://schemas.microsoft.com/office/powerpoint/2010/main" val="34230797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sz="3200" dirty="0" smtClean="0"/>
              <a:t>2.4.1  </a:t>
            </a:r>
            <a:r>
              <a:rPr lang="zh-CN" altLang="en-US" sz="3200" dirty="0"/>
              <a:t>频分复用、时分复用和统计时分复用</a:t>
            </a:r>
            <a:r>
              <a:rPr lang="zh-CN" altLang="en-US" sz="4000" dirty="0"/>
              <a:t> </a:t>
            </a:r>
          </a:p>
        </p:txBody>
      </p:sp>
      <p:grpSp>
        <p:nvGrpSpPr>
          <p:cNvPr id="5" name="组合 4"/>
          <p:cNvGrpSpPr/>
          <p:nvPr/>
        </p:nvGrpSpPr>
        <p:grpSpPr>
          <a:xfrm>
            <a:off x="1442906" y="2279193"/>
            <a:ext cx="7099300" cy="1912278"/>
            <a:chOff x="1442906" y="2204864"/>
            <a:chExt cx="7099300" cy="1912278"/>
          </a:xfrm>
        </p:grpSpPr>
        <p:sp>
          <p:nvSpPr>
            <p:cNvPr id="123943" name="Line 39"/>
            <p:cNvSpPr>
              <a:spLocks noChangeShapeType="1"/>
            </p:cNvSpPr>
            <p:nvPr/>
          </p:nvSpPr>
          <p:spPr bwMode="auto">
            <a:xfrm>
              <a:off x="1840178" y="2546177"/>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44" name="Line 40"/>
            <p:cNvSpPr>
              <a:spLocks noChangeShapeType="1"/>
            </p:cNvSpPr>
            <p:nvPr/>
          </p:nvSpPr>
          <p:spPr bwMode="auto">
            <a:xfrm>
              <a:off x="1840178" y="3039889"/>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45" name="Line 41"/>
            <p:cNvSpPr>
              <a:spLocks noChangeShapeType="1"/>
            </p:cNvSpPr>
            <p:nvPr/>
          </p:nvSpPr>
          <p:spPr bwMode="auto">
            <a:xfrm>
              <a:off x="1840178" y="3533602"/>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46" name="Oval 42"/>
            <p:cNvSpPr>
              <a:spLocks noChangeArrowheads="1"/>
            </p:cNvSpPr>
            <p:nvPr/>
          </p:nvSpPr>
          <p:spPr bwMode="auto">
            <a:xfrm>
              <a:off x="1442906" y="2357265"/>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1</a:t>
              </a:r>
            </a:p>
          </p:txBody>
        </p:sp>
        <p:sp>
          <p:nvSpPr>
            <p:cNvPr id="123947" name="Oval 43"/>
            <p:cNvSpPr>
              <a:spLocks noChangeArrowheads="1"/>
            </p:cNvSpPr>
            <p:nvPr/>
          </p:nvSpPr>
          <p:spPr bwMode="auto">
            <a:xfrm>
              <a:off x="8144934" y="2357265"/>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2</a:t>
              </a:r>
            </a:p>
          </p:txBody>
        </p:sp>
        <p:sp>
          <p:nvSpPr>
            <p:cNvPr id="123948" name="Oval 44"/>
            <p:cNvSpPr>
              <a:spLocks noChangeArrowheads="1"/>
            </p:cNvSpPr>
            <p:nvPr/>
          </p:nvSpPr>
          <p:spPr bwMode="auto">
            <a:xfrm>
              <a:off x="1442906" y="285097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1</a:t>
              </a:r>
            </a:p>
          </p:txBody>
        </p:sp>
        <p:sp>
          <p:nvSpPr>
            <p:cNvPr id="123949" name="Oval 45"/>
            <p:cNvSpPr>
              <a:spLocks noChangeArrowheads="1"/>
            </p:cNvSpPr>
            <p:nvPr/>
          </p:nvSpPr>
          <p:spPr bwMode="auto">
            <a:xfrm>
              <a:off x="8144934" y="285097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2</a:t>
              </a:r>
            </a:p>
          </p:txBody>
        </p:sp>
        <p:sp>
          <p:nvSpPr>
            <p:cNvPr id="123950" name="Oval 46"/>
            <p:cNvSpPr>
              <a:spLocks noChangeArrowheads="1"/>
            </p:cNvSpPr>
            <p:nvPr/>
          </p:nvSpPr>
          <p:spPr bwMode="auto">
            <a:xfrm>
              <a:off x="1442906" y="3344690"/>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1</a:t>
              </a:r>
            </a:p>
          </p:txBody>
        </p:sp>
        <p:sp>
          <p:nvSpPr>
            <p:cNvPr id="123951" name="Oval 47"/>
            <p:cNvSpPr>
              <a:spLocks noChangeArrowheads="1"/>
            </p:cNvSpPr>
            <p:nvPr/>
          </p:nvSpPr>
          <p:spPr bwMode="auto">
            <a:xfrm>
              <a:off x="8144934" y="3344690"/>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2</a:t>
              </a:r>
            </a:p>
          </p:txBody>
        </p:sp>
        <p:sp>
          <p:nvSpPr>
            <p:cNvPr id="123964" name="Text Box 60"/>
            <p:cNvSpPr txBox="1">
              <a:spLocks noChangeArrowheads="1"/>
            </p:cNvSpPr>
            <p:nvPr/>
          </p:nvSpPr>
          <p:spPr bwMode="auto">
            <a:xfrm>
              <a:off x="4017434" y="3717032"/>
              <a:ext cx="23743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latin typeface="+mn-lt"/>
                  <a:ea typeface="黑体" pitchFamily="2" charset="-122"/>
                </a:rPr>
                <a:t>(a) </a:t>
              </a:r>
              <a:r>
                <a:rPr lang="zh-CN" altLang="en-US" sz="2000" b="1" dirty="0">
                  <a:latin typeface="+mn-lt"/>
                  <a:ea typeface="黑体" pitchFamily="2" charset="-122"/>
                </a:rPr>
                <a:t>使用单独的信道</a:t>
              </a:r>
            </a:p>
          </p:txBody>
        </p:sp>
        <p:sp>
          <p:nvSpPr>
            <p:cNvPr id="123968" name="Line 64"/>
            <p:cNvSpPr>
              <a:spLocks noChangeShapeType="1"/>
            </p:cNvSpPr>
            <p:nvPr/>
          </p:nvSpPr>
          <p:spPr bwMode="auto">
            <a:xfrm>
              <a:off x="3676915" y="2431877"/>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69" name="Line 65"/>
            <p:cNvSpPr>
              <a:spLocks noChangeShapeType="1"/>
            </p:cNvSpPr>
            <p:nvPr/>
          </p:nvSpPr>
          <p:spPr bwMode="auto">
            <a:xfrm>
              <a:off x="3676915" y="2912889"/>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0" name="Line 66"/>
            <p:cNvSpPr>
              <a:spLocks noChangeShapeType="1"/>
            </p:cNvSpPr>
            <p:nvPr/>
          </p:nvSpPr>
          <p:spPr bwMode="auto">
            <a:xfrm>
              <a:off x="3676915" y="3417714"/>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82" name="AutoShape 78"/>
            <p:cNvSpPr>
              <a:spLocks noChangeArrowheads="1"/>
            </p:cNvSpPr>
            <p:nvPr/>
          </p:nvSpPr>
          <p:spPr bwMode="auto">
            <a:xfrm>
              <a:off x="4793060" y="319228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4" name="Oval 80"/>
            <p:cNvSpPr>
              <a:spLocks noChangeArrowheads="1"/>
            </p:cNvSpPr>
            <p:nvPr/>
          </p:nvSpPr>
          <p:spPr bwMode="auto">
            <a:xfrm>
              <a:off x="1921008" y="2357264"/>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5" name="Oval 81"/>
            <p:cNvSpPr>
              <a:spLocks noChangeArrowheads="1"/>
            </p:cNvSpPr>
            <p:nvPr/>
          </p:nvSpPr>
          <p:spPr bwMode="auto">
            <a:xfrm>
              <a:off x="4801658" y="22048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6" name="Oval 82"/>
            <p:cNvSpPr>
              <a:spLocks noChangeArrowheads="1"/>
            </p:cNvSpPr>
            <p:nvPr/>
          </p:nvSpPr>
          <p:spPr bwMode="auto">
            <a:xfrm>
              <a:off x="7904163" y="23572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7" name="Rectangle 83"/>
            <p:cNvSpPr>
              <a:spLocks noChangeArrowheads="1"/>
            </p:cNvSpPr>
            <p:nvPr/>
          </p:nvSpPr>
          <p:spPr bwMode="auto">
            <a:xfrm>
              <a:off x="7904163" y="2887489"/>
              <a:ext cx="12726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8" name="Rectangle 84"/>
            <p:cNvSpPr>
              <a:spLocks noChangeArrowheads="1"/>
            </p:cNvSpPr>
            <p:nvPr/>
          </p:nvSpPr>
          <p:spPr bwMode="auto">
            <a:xfrm>
              <a:off x="1921008" y="288748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9" name="Rectangle 85"/>
            <p:cNvSpPr>
              <a:spLocks noChangeArrowheads="1"/>
            </p:cNvSpPr>
            <p:nvPr/>
          </p:nvSpPr>
          <p:spPr bwMode="auto">
            <a:xfrm>
              <a:off x="4817137" y="2736678"/>
              <a:ext cx="128984" cy="122237"/>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0" name="AutoShape 86"/>
            <p:cNvSpPr>
              <a:spLocks noChangeArrowheads="1"/>
            </p:cNvSpPr>
            <p:nvPr/>
          </p:nvSpPr>
          <p:spPr bwMode="auto">
            <a:xfrm>
              <a:off x="7905328" y="3309765"/>
              <a:ext cx="178858"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1" name="AutoShape 87"/>
            <p:cNvSpPr>
              <a:spLocks noChangeArrowheads="1"/>
            </p:cNvSpPr>
            <p:nvPr/>
          </p:nvSpPr>
          <p:spPr bwMode="auto">
            <a:xfrm>
              <a:off x="1895211" y="3324052"/>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grpSp>
      <p:grpSp>
        <p:nvGrpSpPr>
          <p:cNvPr id="4" name="组合 3"/>
          <p:cNvGrpSpPr/>
          <p:nvPr/>
        </p:nvGrpSpPr>
        <p:grpSpPr>
          <a:xfrm>
            <a:off x="1442906" y="4335487"/>
            <a:ext cx="7099300" cy="1480230"/>
            <a:chOff x="1442906" y="4221088"/>
            <a:chExt cx="7099300" cy="1480230"/>
          </a:xfrm>
        </p:grpSpPr>
        <p:sp>
          <p:nvSpPr>
            <p:cNvPr id="123996" name="Text Box 92"/>
            <p:cNvSpPr txBox="1">
              <a:spLocks noChangeArrowheads="1"/>
            </p:cNvSpPr>
            <p:nvPr/>
          </p:nvSpPr>
          <p:spPr bwMode="auto">
            <a:xfrm>
              <a:off x="4518274" y="4421112"/>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a:latin typeface="+mn-lt"/>
                  <a:ea typeface="黑体" pitchFamily="2" charset="-122"/>
                </a:rPr>
                <a:t>+</a:t>
              </a:r>
            </a:p>
          </p:txBody>
        </p:sp>
        <p:sp>
          <p:nvSpPr>
            <p:cNvPr id="123997" name="Text Box 93"/>
            <p:cNvSpPr txBox="1">
              <a:spLocks noChangeArrowheads="1"/>
            </p:cNvSpPr>
            <p:nvPr/>
          </p:nvSpPr>
          <p:spPr bwMode="auto">
            <a:xfrm>
              <a:off x="4158456" y="4429049"/>
              <a:ext cx="165272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600" b="1" dirty="0" smtClean="0">
                  <a:latin typeface="+mn-lt"/>
                  <a:ea typeface="黑体" pitchFamily="2" charset="-122"/>
                </a:rPr>
                <a:t>(                     </a:t>
              </a:r>
              <a:r>
                <a:rPr lang="en-US" altLang="zh-CN" sz="1600" b="1" dirty="0">
                  <a:latin typeface="+mn-lt"/>
                  <a:ea typeface="黑体" pitchFamily="2" charset="-122"/>
                </a:rPr>
                <a:t>)</a:t>
              </a:r>
            </a:p>
          </p:txBody>
        </p:sp>
        <p:sp>
          <p:nvSpPr>
            <p:cNvPr id="123941" name="Text Box 37"/>
            <p:cNvSpPr txBox="1">
              <a:spLocks noChangeArrowheads="1"/>
            </p:cNvSpPr>
            <p:nvPr/>
          </p:nvSpPr>
          <p:spPr bwMode="auto">
            <a:xfrm>
              <a:off x="4925864" y="4421112"/>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dirty="0">
                  <a:latin typeface="+mn-lt"/>
                  <a:ea typeface="黑体" pitchFamily="2" charset="-122"/>
                </a:rPr>
                <a:t>+</a:t>
              </a:r>
            </a:p>
          </p:txBody>
        </p:sp>
        <p:sp>
          <p:nvSpPr>
            <p:cNvPr id="123942" name="Line 38"/>
            <p:cNvSpPr>
              <a:spLocks noChangeShapeType="1"/>
            </p:cNvSpPr>
            <p:nvPr/>
          </p:nvSpPr>
          <p:spPr bwMode="auto">
            <a:xfrm>
              <a:off x="1840178" y="4903712"/>
              <a:ext cx="638214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2" name="Line 48"/>
            <p:cNvSpPr>
              <a:spLocks noChangeShapeType="1"/>
            </p:cNvSpPr>
            <p:nvPr/>
          </p:nvSpPr>
          <p:spPr bwMode="auto">
            <a:xfrm>
              <a:off x="2717271" y="4903712"/>
              <a:ext cx="470879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3" name="Line 49"/>
            <p:cNvSpPr>
              <a:spLocks noChangeShapeType="1"/>
            </p:cNvSpPr>
            <p:nvPr/>
          </p:nvSpPr>
          <p:spPr bwMode="auto">
            <a:xfrm>
              <a:off x="7426061" y="4979912"/>
              <a:ext cx="877094" cy="379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4" name="Line 50"/>
            <p:cNvSpPr>
              <a:spLocks noChangeShapeType="1"/>
            </p:cNvSpPr>
            <p:nvPr/>
          </p:nvSpPr>
          <p:spPr bwMode="auto">
            <a:xfrm flipH="1">
              <a:off x="7426061" y="4448099"/>
              <a:ext cx="877094"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5" name="Line 51"/>
            <p:cNvSpPr>
              <a:spLocks noChangeShapeType="1"/>
            </p:cNvSpPr>
            <p:nvPr/>
          </p:nvSpPr>
          <p:spPr bwMode="auto">
            <a:xfrm flipV="1">
              <a:off x="1759347" y="4979912"/>
              <a:ext cx="878813" cy="379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6" name="Line 52"/>
            <p:cNvSpPr>
              <a:spLocks noChangeShapeType="1"/>
            </p:cNvSpPr>
            <p:nvPr/>
          </p:nvSpPr>
          <p:spPr bwMode="auto">
            <a:xfrm>
              <a:off x="1759347" y="4448099"/>
              <a:ext cx="878813"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7" name="Oval 53"/>
            <p:cNvSpPr>
              <a:spLocks noChangeArrowheads="1"/>
            </p:cNvSpPr>
            <p:nvPr/>
          </p:nvSpPr>
          <p:spPr bwMode="auto">
            <a:xfrm>
              <a:off x="1442906" y="422108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1</a:t>
              </a:r>
            </a:p>
          </p:txBody>
        </p:sp>
        <p:sp>
          <p:nvSpPr>
            <p:cNvPr id="123958" name="Oval 54"/>
            <p:cNvSpPr>
              <a:spLocks noChangeArrowheads="1"/>
            </p:cNvSpPr>
            <p:nvPr/>
          </p:nvSpPr>
          <p:spPr bwMode="auto">
            <a:xfrm>
              <a:off x="8144934" y="422108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2</a:t>
              </a:r>
            </a:p>
          </p:txBody>
        </p:sp>
        <p:sp>
          <p:nvSpPr>
            <p:cNvPr id="123959" name="Oval 55"/>
            <p:cNvSpPr>
              <a:spLocks noChangeArrowheads="1"/>
            </p:cNvSpPr>
            <p:nvPr/>
          </p:nvSpPr>
          <p:spPr bwMode="auto">
            <a:xfrm>
              <a:off x="1442906" y="470368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1</a:t>
              </a:r>
            </a:p>
          </p:txBody>
        </p:sp>
        <p:sp>
          <p:nvSpPr>
            <p:cNvPr id="123960" name="Oval 56"/>
            <p:cNvSpPr>
              <a:spLocks noChangeArrowheads="1"/>
            </p:cNvSpPr>
            <p:nvPr/>
          </p:nvSpPr>
          <p:spPr bwMode="auto">
            <a:xfrm>
              <a:off x="8144934" y="470368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2</a:t>
              </a:r>
            </a:p>
          </p:txBody>
        </p:sp>
        <p:sp>
          <p:nvSpPr>
            <p:cNvPr id="123961" name="Oval 57"/>
            <p:cNvSpPr>
              <a:spLocks noChangeArrowheads="1"/>
            </p:cNvSpPr>
            <p:nvPr/>
          </p:nvSpPr>
          <p:spPr bwMode="auto">
            <a:xfrm>
              <a:off x="1442906" y="5208513"/>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1</a:t>
              </a:r>
            </a:p>
          </p:txBody>
        </p:sp>
        <p:sp>
          <p:nvSpPr>
            <p:cNvPr id="123962" name="Oval 58"/>
            <p:cNvSpPr>
              <a:spLocks noChangeArrowheads="1"/>
            </p:cNvSpPr>
            <p:nvPr/>
          </p:nvSpPr>
          <p:spPr bwMode="auto">
            <a:xfrm>
              <a:off x="8144934" y="5208513"/>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2</a:t>
              </a:r>
            </a:p>
          </p:txBody>
        </p:sp>
        <p:sp>
          <p:nvSpPr>
            <p:cNvPr id="123963" name="Text Box 59"/>
            <p:cNvSpPr txBox="1">
              <a:spLocks noChangeArrowheads="1"/>
            </p:cNvSpPr>
            <p:nvPr/>
          </p:nvSpPr>
          <p:spPr bwMode="auto">
            <a:xfrm>
              <a:off x="4328716" y="4929112"/>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C00000"/>
                  </a:solidFill>
                  <a:latin typeface="+mn-lt"/>
                  <a:ea typeface="黑体" pitchFamily="2" charset="-122"/>
                </a:rPr>
                <a:t>共享信道</a:t>
              </a:r>
            </a:p>
          </p:txBody>
        </p:sp>
        <p:sp>
          <p:nvSpPr>
            <p:cNvPr id="123965" name="Text Box 61"/>
            <p:cNvSpPr txBox="1">
              <a:spLocks noChangeArrowheads="1"/>
            </p:cNvSpPr>
            <p:nvPr/>
          </p:nvSpPr>
          <p:spPr bwMode="auto">
            <a:xfrm>
              <a:off x="4016896" y="5301208"/>
              <a:ext cx="21307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latin typeface="+mn-lt"/>
                  <a:ea typeface="黑体" pitchFamily="2" charset="-122"/>
                </a:rPr>
                <a:t>(b) </a:t>
              </a:r>
              <a:r>
                <a:rPr lang="zh-CN" altLang="en-US" sz="2000" b="1" dirty="0">
                  <a:latin typeface="+mn-lt"/>
                  <a:ea typeface="黑体" pitchFamily="2" charset="-122"/>
                </a:rPr>
                <a:t>使用共享信道</a:t>
              </a:r>
            </a:p>
          </p:txBody>
        </p:sp>
        <p:sp>
          <p:nvSpPr>
            <p:cNvPr id="123966" name="Oval 62"/>
            <p:cNvSpPr>
              <a:spLocks noChangeArrowheads="1"/>
            </p:cNvSpPr>
            <p:nvPr/>
          </p:nvSpPr>
          <p:spPr bwMode="auto">
            <a:xfrm>
              <a:off x="2431785" y="4702100"/>
              <a:ext cx="717154" cy="379413"/>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p>
              <a:r>
                <a:rPr lang="zh-CN" altLang="en-US" sz="1600" b="1">
                  <a:latin typeface="+mn-lt"/>
                  <a:ea typeface="黑体" pitchFamily="2" charset="-122"/>
                </a:rPr>
                <a:t>复用</a:t>
              </a:r>
            </a:p>
          </p:txBody>
        </p:sp>
        <p:sp>
          <p:nvSpPr>
            <p:cNvPr id="123967" name="Oval 63"/>
            <p:cNvSpPr>
              <a:spLocks noChangeArrowheads="1"/>
            </p:cNvSpPr>
            <p:nvPr/>
          </p:nvSpPr>
          <p:spPr bwMode="auto">
            <a:xfrm>
              <a:off x="7047706" y="4716387"/>
              <a:ext cx="717154" cy="379412"/>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p>
              <a:r>
                <a:rPr lang="zh-CN" altLang="en-US" sz="1600" b="1">
                  <a:latin typeface="+mn-lt"/>
                  <a:ea typeface="黑体" pitchFamily="2" charset="-122"/>
                </a:rPr>
                <a:t>分用</a:t>
              </a:r>
            </a:p>
          </p:txBody>
        </p:sp>
        <p:sp>
          <p:nvSpPr>
            <p:cNvPr id="123971" name="Line 67"/>
            <p:cNvSpPr>
              <a:spLocks noChangeShapeType="1"/>
            </p:cNvSpPr>
            <p:nvPr/>
          </p:nvSpPr>
          <p:spPr bwMode="auto">
            <a:xfrm>
              <a:off x="3676915" y="4776712"/>
              <a:ext cx="2390510"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2" name="Line 68"/>
            <p:cNvSpPr>
              <a:spLocks noChangeShapeType="1"/>
            </p:cNvSpPr>
            <p:nvPr/>
          </p:nvSpPr>
          <p:spPr bwMode="auto">
            <a:xfrm>
              <a:off x="1910689" y="4859262"/>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3" name="Line 69"/>
            <p:cNvSpPr>
              <a:spLocks noChangeShapeType="1"/>
            </p:cNvSpPr>
            <p:nvPr/>
          </p:nvSpPr>
          <p:spPr bwMode="auto">
            <a:xfrm>
              <a:off x="7744222" y="4829099"/>
              <a:ext cx="398992"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4" name="Line 70"/>
            <p:cNvSpPr>
              <a:spLocks noChangeShapeType="1"/>
            </p:cNvSpPr>
            <p:nvPr/>
          </p:nvSpPr>
          <p:spPr bwMode="auto">
            <a:xfrm rot="1484370">
              <a:off x="1979481" y="4554462"/>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5" name="Line 71"/>
            <p:cNvSpPr>
              <a:spLocks noChangeShapeType="1"/>
            </p:cNvSpPr>
            <p:nvPr/>
          </p:nvSpPr>
          <p:spPr bwMode="auto">
            <a:xfrm rot="1484370">
              <a:off x="7802695" y="5171999"/>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6" name="Line 72"/>
            <p:cNvSpPr>
              <a:spLocks noChangeShapeType="1"/>
            </p:cNvSpPr>
            <p:nvPr/>
          </p:nvSpPr>
          <p:spPr bwMode="auto">
            <a:xfrm rot="-1648508">
              <a:off x="1922727" y="5138663"/>
              <a:ext cx="398992" cy="15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7" name="Line 73"/>
            <p:cNvSpPr>
              <a:spLocks noChangeShapeType="1"/>
            </p:cNvSpPr>
            <p:nvPr/>
          </p:nvSpPr>
          <p:spPr bwMode="auto">
            <a:xfrm rot="-1648508">
              <a:off x="7659952" y="4563988"/>
              <a:ext cx="398992" cy="15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8" name="Oval 74"/>
            <p:cNvSpPr>
              <a:spLocks noChangeArrowheads="1"/>
            </p:cNvSpPr>
            <p:nvPr/>
          </p:nvSpPr>
          <p:spPr bwMode="auto">
            <a:xfrm>
              <a:off x="2098146" y="4293096"/>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79" name="Oval 75"/>
            <p:cNvSpPr>
              <a:spLocks noChangeArrowheads="1"/>
            </p:cNvSpPr>
            <p:nvPr/>
          </p:nvSpPr>
          <p:spPr bwMode="auto">
            <a:xfrm>
              <a:off x="7728744" y="4365104"/>
              <a:ext cx="159941" cy="150812"/>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0" name="Rectangle 76"/>
            <p:cNvSpPr>
              <a:spLocks noChangeArrowheads="1"/>
            </p:cNvSpPr>
            <p:nvPr/>
          </p:nvSpPr>
          <p:spPr bwMode="auto">
            <a:xfrm>
              <a:off x="2012157" y="4692574"/>
              <a:ext cx="12898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1" name="Rectangle 77"/>
            <p:cNvSpPr>
              <a:spLocks noChangeArrowheads="1"/>
            </p:cNvSpPr>
            <p:nvPr/>
          </p:nvSpPr>
          <p:spPr bwMode="auto">
            <a:xfrm>
              <a:off x="7874927" y="4679874"/>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3" name="AutoShape 79"/>
            <p:cNvSpPr>
              <a:spLocks noChangeArrowheads="1"/>
            </p:cNvSpPr>
            <p:nvPr/>
          </p:nvSpPr>
          <p:spPr bwMode="auto">
            <a:xfrm>
              <a:off x="7919641" y="4962449"/>
              <a:ext cx="178858" cy="171450"/>
            </a:xfrm>
            <a:prstGeom prst="star5">
              <a:avLst/>
            </a:prstGeom>
            <a:solidFill>
              <a:srgbClr val="FFFF00"/>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23992" name="AutoShape 88"/>
            <p:cNvSpPr>
              <a:spLocks noChangeArrowheads="1"/>
            </p:cNvSpPr>
            <p:nvPr/>
          </p:nvSpPr>
          <p:spPr bwMode="auto">
            <a:xfrm>
              <a:off x="1943364" y="4978325"/>
              <a:ext cx="180579"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3" name="Oval 89"/>
            <p:cNvSpPr>
              <a:spLocks noChangeArrowheads="1"/>
            </p:cNvSpPr>
            <p:nvPr/>
          </p:nvSpPr>
          <p:spPr bwMode="auto">
            <a:xfrm>
              <a:off x="4428845" y="4548112"/>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94" name="Rectangle 90"/>
            <p:cNvSpPr>
              <a:spLocks noChangeArrowheads="1"/>
            </p:cNvSpPr>
            <p:nvPr/>
          </p:nvSpPr>
          <p:spPr bwMode="auto">
            <a:xfrm>
              <a:off x="4827836" y="456239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5" name="AutoShape 91"/>
            <p:cNvSpPr>
              <a:spLocks noChangeArrowheads="1"/>
            </p:cNvSpPr>
            <p:nvPr/>
          </p:nvSpPr>
          <p:spPr bwMode="auto">
            <a:xfrm>
              <a:off x="5206190" y="453699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grpSp>
      <p:sp>
        <p:nvSpPr>
          <p:cNvPr id="2" name="矩形 1"/>
          <p:cNvSpPr/>
          <p:nvPr/>
        </p:nvSpPr>
        <p:spPr>
          <a:xfrm>
            <a:off x="488504" y="1190802"/>
            <a:ext cx="9145016" cy="904863"/>
          </a:xfrm>
          <a:prstGeom prst="rect">
            <a:avLst/>
          </a:prstGeom>
          <a:solidFill>
            <a:srgbClr val="66FF66"/>
          </a:solidFill>
          <a:ln>
            <a:solidFill>
              <a:srgbClr val="000066"/>
            </a:solidFill>
          </a:ln>
        </p:spPr>
        <p:txBody>
          <a:bodyPr wrap="square">
            <a:spAutoFit/>
          </a:bodyPr>
          <a:lstStyle/>
          <a:p>
            <a:pPr>
              <a:lnSpc>
                <a:spcPct val="110000"/>
              </a:lnSpc>
            </a:pPr>
            <a:r>
              <a:rPr lang="zh-CN" altLang="en-US" sz="2400" b="1" dirty="0" smtClean="0">
                <a:solidFill>
                  <a:srgbClr val="FF0000"/>
                </a:solidFill>
                <a:latin typeface="+mn-lt"/>
                <a:ea typeface="黑体" pitchFamily="2" charset="-122"/>
              </a:rPr>
              <a:t>复用 </a:t>
            </a:r>
            <a:r>
              <a:rPr lang="en-US" altLang="zh-CN" sz="2400" b="1" dirty="0" smtClean="0">
                <a:latin typeface="+mn-lt"/>
                <a:ea typeface="黑体" pitchFamily="2" charset="-122"/>
              </a:rPr>
              <a:t>(</a:t>
            </a:r>
            <a:r>
              <a:rPr lang="en-US" altLang="zh-CN" sz="2400" b="1" dirty="0">
                <a:latin typeface="+mn-lt"/>
                <a:ea typeface="黑体" pitchFamily="2" charset="-122"/>
              </a:rPr>
              <a:t>multiplexing</a:t>
            </a:r>
            <a:r>
              <a:rPr lang="en-US" altLang="zh-CN" sz="2400" b="1" dirty="0" smtClean="0">
                <a:latin typeface="+mn-lt"/>
                <a:ea typeface="黑体" pitchFamily="2" charset="-122"/>
              </a:rPr>
              <a:t>) </a:t>
            </a:r>
            <a:r>
              <a:rPr lang="zh-CN" altLang="en-US" sz="2400" b="1" dirty="0" smtClean="0">
                <a:latin typeface="+mn-lt"/>
                <a:ea typeface="黑体" pitchFamily="2" charset="-122"/>
              </a:rPr>
              <a:t>是</a:t>
            </a:r>
            <a:r>
              <a:rPr lang="zh-CN" altLang="en-US" sz="2400" b="1" dirty="0">
                <a:latin typeface="+mn-lt"/>
                <a:ea typeface="黑体" pitchFamily="2" charset="-122"/>
              </a:rPr>
              <a:t>通信技术中的基本概念</a:t>
            </a:r>
            <a:r>
              <a:rPr lang="zh-CN" altLang="en-US" sz="2400" b="1" dirty="0" smtClean="0">
                <a:latin typeface="+mn-lt"/>
                <a:ea typeface="黑体" pitchFamily="2" charset="-122"/>
              </a:rPr>
              <a:t>。</a:t>
            </a:r>
            <a:endParaRPr lang="en-US" altLang="zh-CN" sz="2400" b="1" dirty="0" smtClean="0">
              <a:latin typeface="+mn-lt"/>
              <a:ea typeface="黑体" pitchFamily="2" charset="-122"/>
            </a:endParaRPr>
          </a:p>
          <a:p>
            <a:pPr>
              <a:lnSpc>
                <a:spcPct val="110000"/>
              </a:lnSpc>
            </a:pPr>
            <a:r>
              <a:rPr lang="zh-CN" altLang="en-US" sz="2400" b="1" dirty="0" smtClean="0">
                <a:latin typeface="+mn-lt"/>
                <a:ea typeface="黑体" pitchFamily="2" charset="-122"/>
              </a:rPr>
              <a:t>它允许</a:t>
            </a:r>
            <a:r>
              <a:rPr lang="zh-CN" altLang="en-US" sz="2400" b="1" dirty="0">
                <a:latin typeface="+mn-lt"/>
                <a:ea typeface="黑体" pitchFamily="2" charset="-122"/>
              </a:rPr>
              <a:t>用户</a:t>
            </a:r>
            <a:r>
              <a:rPr lang="zh-CN" altLang="zh-CN" sz="2400" b="1" dirty="0">
                <a:latin typeface="+mn-lt"/>
                <a:ea typeface="黑体" pitchFamily="2" charset="-122"/>
              </a:rPr>
              <a:t>使用一个</a:t>
            </a:r>
            <a:r>
              <a:rPr lang="zh-CN" altLang="zh-CN" sz="2400" b="1" dirty="0">
                <a:solidFill>
                  <a:srgbClr val="FF0000"/>
                </a:solidFill>
                <a:latin typeface="+mn-lt"/>
                <a:ea typeface="黑体" pitchFamily="2" charset="-122"/>
              </a:rPr>
              <a:t>共享</a:t>
            </a:r>
            <a:r>
              <a:rPr lang="zh-CN" altLang="zh-CN" sz="2400" b="1" dirty="0">
                <a:latin typeface="+mn-lt"/>
                <a:ea typeface="黑体" pitchFamily="2" charset="-122"/>
              </a:rPr>
              <a:t>信道进行</a:t>
            </a:r>
            <a:r>
              <a:rPr lang="zh-CN" altLang="zh-CN" sz="2400" b="1" dirty="0" smtClean="0">
                <a:latin typeface="+mn-lt"/>
                <a:ea typeface="黑体" pitchFamily="2" charset="-122"/>
              </a:rPr>
              <a:t>通信</a:t>
            </a:r>
            <a:r>
              <a:rPr lang="zh-CN" altLang="en-US" sz="2400" b="1" dirty="0">
                <a:latin typeface="+mn-lt"/>
                <a:ea typeface="黑体" pitchFamily="2" charset="-122"/>
              </a:rPr>
              <a:t>，</a:t>
            </a:r>
            <a:r>
              <a:rPr lang="zh-CN" altLang="en-US" sz="2400" b="1" dirty="0" smtClean="0">
                <a:latin typeface="+mn-lt"/>
                <a:ea typeface="黑体" pitchFamily="2" charset="-122"/>
              </a:rPr>
              <a:t>降低成本，提高利用率。</a:t>
            </a:r>
            <a:endParaRPr lang="zh-CN" altLang="en-US" sz="2400" b="1" dirty="0">
              <a:latin typeface="+mn-lt"/>
              <a:ea typeface="黑体" pitchFamily="2" charset="-122"/>
            </a:endParaRPr>
          </a:p>
        </p:txBody>
      </p:sp>
      <p:sp>
        <p:nvSpPr>
          <p:cNvPr id="3" name="矩形 2"/>
          <p:cNvSpPr/>
          <p:nvPr/>
        </p:nvSpPr>
        <p:spPr>
          <a:xfrm>
            <a:off x="2360164" y="5991671"/>
            <a:ext cx="5404695" cy="461665"/>
          </a:xfrm>
          <a:prstGeom prst="rect">
            <a:avLst/>
          </a:prstGeom>
        </p:spPr>
        <p:txBody>
          <a:bodyPr wrap="square">
            <a:spAutoFit/>
          </a:bodyPr>
          <a:lstStyle/>
          <a:p>
            <a:pPr algn="ctr"/>
            <a:r>
              <a:rPr lang="zh-CN" altLang="zh-CN" sz="2400" b="1" dirty="0" smtClean="0">
                <a:latin typeface="+mn-lt"/>
                <a:ea typeface="黑体" pitchFamily="2" charset="-122"/>
              </a:rPr>
              <a:t>复用</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Tree>
    <p:extLst>
      <p:ext uri="{BB962C8B-B14F-4D97-AF65-F5344CB8AC3E}">
        <p14:creationId xmlns:p14="http://schemas.microsoft.com/office/powerpoint/2010/main" val="28215639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495300" y="188640"/>
            <a:ext cx="9066212" cy="1512168"/>
          </a:xfrm>
        </p:spPr>
        <p:txBody>
          <a:bodyPr/>
          <a:lstStyle/>
          <a:p>
            <a:pPr algn="ctr"/>
            <a:r>
              <a:rPr lang="zh-CN" altLang="en-US" dirty="0"/>
              <a:t>频分复用 </a:t>
            </a:r>
            <a:r>
              <a:rPr lang="en-US" altLang="zh-CN" dirty="0"/>
              <a:t>FDM</a:t>
            </a:r>
            <a:br>
              <a:rPr lang="en-US" altLang="zh-CN" dirty="0"/>
            </a:br>
            <a:r>
              <a:rPr lang="en-US" altLang="zh-CN" dirty="0"/>
              <a:t>(Frequency Division Multiplexing) </a:t>
            </a:r>
          </a:p>
        </p:txBody>
      </p:sp>
      <p:sp>
        <p:nvSpPr>
          <p:cNvPr id="254979" name="Rectangle 3"/>
          <p:cNvSpPr>
            <a:spLocks noGrp="1" noChangeArrowheads="1"/>
          </p:cNvSpPr>
          <p:nvPr>
            <p:ph idx="1"/>
          </p:nvPr>
        </p:nvSpPr>
        <p:spPr>
          <a:xfrm>
            <a:off x="495300" y="1772816"/>
            <a:ext cx="9066212" cy="4358109"/>
          </a:xfrm>
        </p:spPr>
        <p:txBody>
          <a:bodyPr/>
          <a:lstStyle/>
          <a:p>
            <a:r>
              <a:rPr lang="zh-CN" altLang="en-US" sz="2400" dirty="0" smtClean="0"/>
              <a:t>将整个带宽分为多份，用户</a:t>
            </a:r>
            <a:r>
              <a:rPr lang="zh-CN" altLang="en-US" sz="2400" dirty="0"/>
              <a:t>在分配到一定的频带后，在通信过程中自始至终都占用这个频带。</a:t>
            </a:r>
          </a:p>
          <a:p>
            <a:r>
              <a:rPr lang="zh-CN" altLang="en-US" sz="2400" dirty="0">
                <a:solidFill>
                  <a:srgbClr val="FF0000"/>
                </a:solidFill>
              </a:rPr>
              <a:t>频分复用</a:t>
            </a:r>
            <a:r>
              <a:rPr lang="zh-CN" altLang="en-US" sz="2400" dirty="0"/>
              <a:t>的所有用户在同样的时间</a:t>
            </a:r>
            <a:r>
              <a:rPr lang="zh-CN" altLang="en-US" sz="2400" dirty="0">
                <a:solidFill>
                  <a:srgbClr val="FF0000"/>
                </a:solidFill>
              </a:rPr>
              <a:t>占用不同的带宽资源</a:t>
            </a:r>
            <a:r>
              <a:rPr lang="zh-CN" altLang="en-US" sz="2400" dirty="0"/>
              <a:t>（请注意，这里的“带宽”是频率带宽而不是数据的发送速率）。 </a:t>
            </a:r>
          </a:p>
        </p:txBody>
      </p:sp>
      <p:grpSp>
        <p:nvGrpSpPr>
          <p:cNvPr id="6" name="组合 5"/>
          <p:cNvGrpSpPr/>
          <p:nvPr/>
        </p:nvGrpSpPr>
        <p:grpSpPr>
          <a:xfrm>
            <a:off x="1442906" y="3573016"/>
            <a:ext cx="7520089" cy="2817604"/>
            <a:chOff x="1442906" y="3573016"/>
            <a:chExt cx="7520089" cy="2817604"/>
          </a:xfrm>
        </p:grpSpPr>
        <p:sp>
          <p:nvSpPr>
            <p:cNvPr id="255005" name="Text Box 29"/>
            <p:cNvSpPr txBox="1">
              <a:spLocks noChangeArrowheads="1"/>
            </p:cNvSpPr>
            <p:nvPr/>
          </p:nvSpPr>
          <p:spPr bwMode="auto">
            <a:xfrm>
              <a:off x="1442906" y="3573016"/>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itchFamily="2" charset="-122"/>
                </a:rPr>
                <a:t>频率</a:t>
              </a:r>
            </a:p>
          </p:txBody>
        </p:sp>
        <p:sp>
          <p:nvSpPr>
            <p:cNvPr id="255006" name="Text Box 30"/>
            <p:cNvSpPr txBox="1">
              <a:spLocks noChangeArrowheads="1"/>
            </p:cNvSpPr>
            <p:nvPr/>
          </p:nvSpPr>
          <p:spPr bwMode="auto">
            <a:xfrm>
              <a:off x="8265368" y="6021288"/>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itchFamily="2" charset="-122"/>
                </a:rPr>
                <a:t>时间</a:t>
              </a:r>
            </a:p>
          </p:txBody>
        </p:sp>
        <p:sp>
          <p:nvSpPr>
            <p:cNvPr id="255007" name="Rectangle 31"/>
            <p:cNvSpPr>
              <a:spLocks noChangeArrowheads="1"/>
            </p:cNvSpPr>
            <p:nvPr/>
          </p:nvSpPr>
          <p:spPr bwMode="auto">
            <a:xfrm>
              <a:off x="2192735" y="3805575"/>
              <a:ext cx="6005513" cy="3873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08" name="Rectangle 32"/>
            <p:cNvSpPr>
              <a:spLocks noChangeArrowheads="1"/>
            </p:cNvSpPr>
            <p:nvPr/>
          </p:nvSpPr>
          <p:spPr bwMode="auto">
            <a:xfrm>
              <a:off x="2192735" y="4192925"/>
              <a:ext cx="6005513" cy="3873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10" name="Rectangle 34"/>
            <p:cNvSpPr>
              <a:spLocks noChangeArrowheads="1"/>
            </p:cNvSpPr>
            <p:nvPr/>
          </p:nvSpPr>
          <p:spPr bwMode="auto">
            <a:xfrm>
              <a:off x="2192735" y="4967625"/>
              <a:ext cx="6005513"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11" name="Rectangle 35"/>
            <p:cNvSpPr>
              <a:spLocks noChangeArrowheads="1"/>
            </p:cNvSpPr>
            <p:nvPr/>
          </p:nvSpPr>
          <p:spPr bwMode="auto">
            <a:xfrm>
              <a:off x="2192735" y="5354975"/>
              <a:ext cx="6005513" cy="3873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12" name="Text Box 36"/>
            <p:cNvSpPr txBox="1">
              <a:spLocks noChangeArrowheads="1"/>
            </p:cNvSpPr>
            <p:nvPr/>
          </p:nvSpPr>
          <p:spPr bwMode="auto">
            <a:xfrm>
              <a:off x="4765544" y="5412125"/>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频带 </a:t>
              </a:r>
              <a:r>
                <a:rPr kumimoji="1" lang="en-US" altLang="zh-CN" sz="2000" b="1">
                  <a:solidFill>
                    <a:srgbClr val="000099"/>
                  </a:solidFill>
                  <a:latin typeface="+mn-lt"/>
                  <a:ea typeface="黑体" pitchFamily="2" charset="-122"/>
                </a:rPr>
                <a:t>1</a:t>
              </a:r>
            </a:p>
          </p:txBody>
        </p:sp>
        <p:sp>
          <p:nvSpPr>
            <p:cNvPr id="255013" name="Text Box 37"/>
            <p:cNvSpPr txBox="1">
              <a:spLocks noChangeArrowheads="1"/>
            </p:cNvSpPr>
            <p:nvPr/>
          </p:nvSpPr>
          <p:spPr bwMode="auto">
            <a:xfrm>
              <a:off x="4765544" y="5023188"/>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频带 </a:t>
              </a:r>
              <a:r>
                <a:rPr kumimoji="1" lang="en-US" altLang="zh-CN" sz="2000" b="1">
                  <a:solidFill>
                    <a:srgbClr val="000099"/>
                  </a:solidFill>
                  <a:latin typeface="+mn-lt"/>
                  <a:ea typeface="黑体" pitchFamily="2" charset="-122"/>
                </a:rPr>
                <a:t>2</a:t>
              </a:r>
            </a:p>
          </p:txBody>
        </p:sp>
        <p:sp>
          <p:nvSpPr>
            <p:cNvPr id="255015" name="Text Box 39"/>
            <p:cNvSpPr txBox="1">
              <a:spLocks noChangeArrowheads="1"/>
            </p:cNvSpPr>
            <p:nvPr/>
          </p:nvSpPr>
          <p:spPr bwMode="auto">
            <a:xfrm>
              <a:off x="4915165" y="4015125"/>
              <a:ext cx="543739"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800" b="1">
                  <a:solidFill>
                    <a:srgbClr val="000099"/>
                  </a:solidFill>
                  <a:latin typeface="+mn-lt"/>
                  <a:ea typeface="黑体" pitchFamily="2" charset="-122"/>
                  <a:sym typeface="Symbol" pitchFamily="18" charset="2"/>
                </a:rPr>
                <a:t></a:t>
              </a:r>
              <a:endParaRPr kumimoji="1" lang="zh-CN" altLang="zh-CN" sz="2800" b="1">
                <a:solidFill>
                  <a:srgbClr val="000099"/>
                </a:solidFill>
                <a:latin typeface="+mn-lt"/>
                <a:ea typeface="黑体" pitchFamily="2" charset="-122"/>
                <a:sym typeface="Symbol" pitchFamily="18" charset="2"/>
              </a:endParaRPr>
            </a:p>
          </p:txBody>
        </p:sp>
        <p:sp>
          <p:nvSpPr>
            <p:cNvPr id="255016" name="Text Box 40"/>
            <p:cNvSpPr txBox="1">
              <a:spLocks noChangeArrowheads="1"/>
            </p:cNvSpPr>
            <p:nvPr/>
          </p:nvSpPr>
          <p:spPr bwMode="auto">
            <a:xfrm>
              <a:off x="4765544" y="3848438"/>
              <a:ext cx="9605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频带 </a:t>
              </a:r>
              <a:r>
                <a:rPr kumimoji="1" lang="en-US" altLang="zh-CN" sz="2000" b="1">
                  <a:solidFill>
                    <a:srgbClr val="000099"/>
                  </a:solidFill>
                  <a:latin typeface="+mn-lt"/>
                  <a:ea typeface="黑体" pitchFamily="2" charset="-122"/>
                </a:rPr>
                <a:t>n</a:t>
              </a:r>
            </a:p>
          </p:txBody>
        </p:sp>
        <p:sp>
          <p:nvSpPr>
            <p:cNvPr id="255017" name="Line 41"/>
            <p:cNvSpPr>
              <a:spLocks noChangeShapeType="1"/>
            </p:cNvSpPr>
            <p:nvPr/>
          </p:nvSpPr>
          <p:spPr bwMode="auto">
            <a:xfrm rot="-5400000">
              <a:off x="983457" y="4821302"/>
              <a:ext cx="2418555" cy="0"/>
            </a:xfrm>
            <a:prstGeom prst="line">
              <a:avLst/>
            </a:prstGeom>
            <a:noFill/>
            <a:ln w="28575">
              <a:solidFill>
                <a:srgbClr val="000099"/>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 name="Rectangle 34"/>
            <p:cNvSpPr>
              <a:spLocks noChangeArrowheads="1"/>
            </p:cNvSpPr>
            <p:nvPr/>
          </p:nvSpPr>
          <p:spPr bwMode="auto">
            <a:xfrm>
              <a:off x="2199895" y="4580274"/>
              <a:ext cx="6005513" cy="387351"/>
            </a:xfrm>
            <a:prstGeom prst="rect">
              <a:avLst/>
            </a:prstGeom>
            <a:solidFill>
              <a:srgbClr val="66FF33"/>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55014" name="Text Box 38"/>
            <p:cNvSpPr txBox="1">
              <a:spLocks noChangeArrowheads="1"/>
            </p:cNvSpPr>
            <p:nvPr/>
          </p:nvSpPr>
          <p:spPr bwMode="auto">
            <a:xfrm>
              <a:off x="4765544" y="4643844"/>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itchFamily="2" charset="-122"/>
                </a:rPr>
                <a:t>频带 </a:t>
              </a:r>
              <a:r>
                <a:rPr kumimoji="1" lang="en-US" altLang="zh-CN" sz="2000" b="1" dirty="0">
                  <a:solidFill>
                    <a:srgbClr val="000099"/>
                  </a:solidFill>
                  <a:latin typeface="+mn-lt"/>
                  <a:ea typeface="黑体" pitchFamily="2" charset="-122"/>
                </a:rPr>
                <a:t>3</a:t>
              </a:r>
            </a:p>
          </p:txBody>
        </p:sp>
        <p:cxnSp>
          <p:nvCxnSpPr>
            <p:cNvPr id="5" name="直接箭头连接符 4"/>
            <p:cNvCxnSpPr>
              <a:stCxn id="255017" idx="0"/>
            </p:cNvCxnSpPr>
            <p:nvPr/>
          </p:nvCxnSpPr>
          <p:spPr bwMode="auto">
            <a:xfrm>
              <a:off x="2192735" y="6030580"/>
              <a:ext cx="6432673" cy="0"/>
            </a:xfrm>
            <a:prstGeom prst="straightConnector1">
              <a:avLst/>
            </a:prstGeom>
            <a:solidFill>
              <a:schemeClr val="accent1"/>
            </a:solidFill>
            <a:ln w="28575" cap="flat" cmpd="sng" algn="ctr">
              <a:solidFill>
                <a:srgbClr val="000099"/>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 name="矩形 6"/>
          <p:cNvSpPr/>
          <p:nvPr/>
        </p:nvSpPr>
        <p:spPr>
          <a:xfrm>
            <a:off x="3800872" y="6093296"/>
            <a:ext cx="3022187" cy="461665"/>
          </a:xfrm>
          <a:prstGeom prst="rect">
            <a:avLst/>
          </a:prstGeom>
        </p:spPr>
        <p:txBody>
          <a:bodyPr wrap="square">
            <a:spAutoFit/>
          </a:bodyPr>
          <a:lstStyle/>
          <a:p>
            <a:pPr algn="ctr"/>
            <a:r>
              <a:rPr lang="zh-CN" altLang="zh-CN" sz="2400" b="1" dirty="0" smtClean="0">
                <a:latin typeface="+mn-lt"/>
                <a:ea typeface="黑体" pitchFamily="2" charset="-122"/>
              </a:rPr>
              <a:t>频分复用</a:t>
            </a:r>
            <a:endParaRPr lang="zh-CN" altLang="en-US" sz="2400" b="1" dirty="0">
              <a:latin typeface="+mn-lt"/>
              <a:ea typeface="黑体" pitchFamily="2" charset="-122"/>
            </a:endParaRPr>
          </a:p>
        </p:txBody>
      </p:sp>
    </p:spTree>
    <p:extLst>
      <p:ext uri="{BB962C8B-B14F-4D97-AF65-F5344CB8AC3E}">
        <p14:creationId xmlns:p14="http://schemas.microsoft.com/office/powerpoint/2010/main" val="33558633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495300" y="188640"/>
            <a:ext cx="9066212" cy="1512168"/>
          </a:xfrm>
        </p:spPr>
        <p:txBody>
          <a:bodyPr/>
          <a:lstStyle/>
          <a:p>
            <a:pPr algn="ctr"/>
            <a:r>
              <a:rPr lang="zh-CN" altLang="en-US" dirty="0"/>
              <a:t>时分复用</a:t>
            </a:r>
            <a:r>
              <a:rPr lang="en-US" altLang="zh-CN" dirty="0"/>
              <a:t>TDM</a:t>
            </a:r>
            <a:br>
              <a:rPr lang="en-US" altLang="zh-CN" dirty="0"/>
            </a:br>
            <a:r>
              <a:rPr lang="en-US" altLang="zh-CN" dirty="0"/>
              <a:t>(Time Division Multiplexing) </a:t>
            </a:r>
          </a:p>
        </p:txBody>
      </p:sp>
      <p:sp>
        <p:nvSpPr>
          <p:cNvPr id="257027" name="Rectangle 3"/>
          <p:cNvSpPr>
            <a:spLocks noGrp="1" noChangeArrowheads="1"/>
          </p:cNvSpPr>
          <p:nvPr>
            <p:ph idx="1"/>
          </p:nvPr>
        </p:nvSpPr>
        <p:spPr>
          <a:xfrm>
            <a:off x="495300" y="1772816"/>
            <a:ext cx="9066212" cy="4358109"/>
          </a:xfrm>
        </p:spPr>
        <p:txBody>
          <a:bodyPr/>
          <a:lstStyle/>
          <a:p>
            <a:r>
              <a:rPr lang="zh-CN" altLang="en-US" sz="2800" dirty="0">
                <a:solidFill>
                  <a:srgbClr val="FF0000"/>
                </a:solidFill>
              </a:rPr>
              <a:t>时分复用</a:t>
            </a:r>
            <a:r>
              <a:rPr lang="zh-CN" altLang="en-US" sz="2800" dirty="0"/>
              <a:t>则是将时间划分为一段段等长的</a:t>
            </a:r>
            <a:r>
              <a:rPr lang="zh-CN" altLang="en-US" sz="2800" dirty="0">
                <a:solidFill>
                  <a:srgbClr val="FF0000"/>
                </a:solidFill>
              </a:rPr>
              <a:t>时分复用帧</a:t>
            </a:r>
            <a:r>
              <a:rPr lang="zh-CN" altLang="en-US" sz="2800" dirty="0"/>
              <a:t>（</a:t>
            </a:r>
            <a:r>
              <a:rPr lang="en-US" altLang="zh-CN" sz="2800" dirty="0"/>
              <a:t>TDM </a:t>
            </a:r>
            <a:r>
              <a:rPr lang="zh-CN" altLang="en-US" sz="2800" dirty="0"/>
              <a:t>帧）。每一个时分复用的用户在每一个 </a:t>
            </a:r>
            <a:r>
              <a:rPr lang="en-US" altLang="zh-CN" sz="2800" dirty="0"/>
              <a:t>TDM </a:t>
            </a:r>
            <a:r>
              <a:rPr lang="zh-CN" altLang="en-US" sz="2800" dirty="0"/>
              <a:t>帧中占用固定序号的时隙。</a:t>
            </a:r>
          </a:p>
          <a:p>
            <a:r>
              <a:rPr lang="zh-CN" altLang="en-US" sz="2800" dirty="0"/>
              <a:t>每一个用户所占用的时隙是</a:t>
            </a:r>
            <a:r>
              <a:rPr lang="zh-CN" altLang="en-US" sz="2800" dirty="0">
                <a:solidFill>
                  <a:srgbClr val="FF0000"/>
                </a:solidFill>
              </a:rPr>
              <a:t>周期性地出现</a:t>
            </a:r>
            <a:r>
              <a:rPr lang="zh-CN" altLang="en-US" sz="2800" dirty="0"/>
              <a:t>（其周期就是 </a:t>
            </a:r>
            <a:r>
              <a:rPr lang="en-US" altLang="zh-CN" sz="2800" dirty="0"/>
              <a:t>TDM  </a:t>
            </a:r>
            <a:r>
              <a:rPr lang="zh-CN" altLang="en-US" sz="2800" dirty="0"/>
              <a:t>帧的长度）。</a:t>
            </a:r>
          </a:p>
          <a:p>
            <a:r>
              <a:rPr lang="en-US" altLang="zh-CN" sz="2800" dirty="0"/>
              <a:t>TDM </a:t>
            </a:r>
            <a:r>
              <a:rPr lang="zh-CN" altLang="en-US" sz="2800" dirty="0"/>
              <a:t>信号也称为</a:t>
            </a:r>
            <a:r>
              <a:rPr lang="zh-CN" altLang="en-US" sz="2800" dirty="0">
                <a:solidFill>
                  <a:srgbClr val="FF0000"/>
                </a:solidFill>
              </a:rPr>
              <a:t>等</a:t>
            </a:r>
            <a:r>
              <a:rPr lang="zh-CN" altLang="en-US" sz="2800" dirty="0" smtClean="0">
                <a:solidFill>
                  <a:srgbClr val="FF0000"/>
                </a:solidFill>
              </a:rPr>
              <a:t>时 </a:t>
            </a:r>
            <a:r>
              <a:rPr lang="en-US" altLang="zh-CN" sz="2800" dirty="0" smtClean="0"/>
              <a:t>(</a:t>
            </a:r>
            <a:r>
              <a:rPr lang="en-US" altLang="zh-CN" sz="2800" dirty="0"/>
              <a:t>isochronous</a:t>
            </a:r>
            <a:r>
              <a:rPr lang="en-US" altLang="zh-CN" sz="2800" dirty="0" smtClean="0"/>
              <a:t>) </a:t>
            </a:r>
            <a:r>
              <a:rPr lang="zh-CN" altLang="en-US" sz="2800" dirty="0" smtClean="0"/>
              <a:t>信号</a:t>
            </a:r>
            <a:r>
              <a:rPr lang="zh-CN" altLang="en-US" sz="2800" dirty="0"/>
              <a:t>。</a:t>
            </a:r>
          </a:p>
          <a:p>
            <a:r>
              <a:rPr lang="zh-CN" altLang="en-US" sz="2800" dirty="0">
                <a:solidFill>
                  <a:srgbClr val="0000CC"/>
                </a:solidFill>
              </a:rPr>
              <a:t>时分复用的所有用户是</a:t>
            </a:r>
            <a:r>
              <a:rPr lang="zh-CN" altLang="en-US" sz="2800" dirty="0">
                <a:solidFill>
                  <a:srgbClr val="FF0000"/>
                </a:solidFill>
              </a:rPr>
              <a:t>在不同的时间</a:t>
            </a:r>
            <a:r>
              <a:rPr lang="zh-CN" altLang="en-US" sz="2800" dirty="0">
                <a:solidFill>
                  <a:srgbClr val="0000CC"/>
                </a:solidFill>
              </a:rPr>
              <a:t>占用</a:t>
            </a:r>
            <a:r>
              <a:rPr lang="zh-CN" altLang="en-US" sz="2800" dirty="0">
                <a:solidFill>
                  <a:srgbClr val="FF0000"/>
                </a:solidFill>
              </a:rPr>
              <a:t>同样的频带宽度。</a:t>
            </a:r>
          </a:p>
        </p:txBody>
      </p:sp>
    </p:spTree>
    <p:extLst>
      <p:ext uri="{BB962C8B-B14F-4D97-AF65-F5344CB8AC3E}">
        <p14:creationId xmlns:p14="http://schemas.microsoft.com/office/powerpoint/2010/main" val="40298484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algn="ctr"/>
            <a:r>
              <a:rPr lang="zh-CN" altLang="en-US" dirty="0" smtClean="0"/>
              <a:t>时分复用</a:t>
            </a:r>
            <a:r>
              <a:rPr lang="en-US" altLang="zh-CN" dirty="0" smtClean="0"/>
              <a:t>TDM</a:t>
            </a:r>
            <a:r>
              <a:rPr lang="zh-CN" altLang="en-US" dirty="0" smtClean="0"/>
              <a:t> </a:t>
            </a:r>
            <a:endParaRPr lang="zh-CN" altLang="en-US" dirty="0"/>
          </a:p>
        </p:txBody>
      </p:sp>
      <p:sp>
        <p:nvSpPr>
          <p:cNvPr id="258051" name="Line 3"/>
          <p:cNvSpPr>
            <a:spLocks noChangeShapeType="1"/>
          </p:cNvSpPr>
          <p:nvPr/>
        </p:nvSpPr>
        <p:spPr bwMode="auto">
          <a:xfrm flipV="1">
            <a:off x="1599406" y="4930652"/>
            <a:ext cx="6626358" cy="1111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8052" name="Text Box 4"/>
          <p:cNvSpPr txBox="1">
            <a:spLocks noChangeArrowheads="1"/>
          </p:cNvSpPr>
          <p:nvPr/>
        </p:nvSpPr>
        <p:spPr bwMode="auto">
          <a:xfrm>
            <a:off x="849577" y="1796927"/>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频率</a:t>
            </a:r>
          </a:p>
        </p:txBody>
      </p:sp>
      <p:sp>
        <p:nvSpPr>
          <p:cNvPr id="258053" name="Text Box 5"/>
          <p:cNvSpPr txBox="1">
            <a:spLocks noChangeArrowheads="1"/>
          </p:cNvSpPr>
          <p:nvPr/>
        </p:nvSpPr>
        <p:spPr bwMode="auto">
          <a:xfrm>
            <a:off x="8225764" y="4721102"/>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时间</a:t>
            </a:r>
          </a:p>
        </p:txBody>
      </p:sp>
      <p:sp>
        <p:nvSpPr>
          <p:cNvPr id="258054" name="Rectangle 6"/>
          <p:cNvSpPr>
            <a:spLocks noChangeArrowheads="1"/>
          </p:cNvSpPr>
          <p:nvPr/>
        </p:nvSpPr>
        <p:spPr bwMode="auto">
          <a:xfrm>
            <a:off x="1910690"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55" name="Rectangle 7"/>
          <p:cNvSpPr>
            <a:spLocks noChangeArrowheads="1"/>
          </p:cNvSpPr>
          <p:nvPr/>
        </p:nvSpPr>
        <p:spPr bwMode="auto">
          <a:xfrm>
            <a:off x="2223692"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56" name="Rectangle 8"/>
          <p:cNvSpPr>
            <a:spLocks noChangeArrowheads="1"/>
          </p:cNvSpPr>
          <p:nvPr/>
        </p:nvSpPr>
        <p:spPr bwMode="auto">
          <a:xfrm>
            <a:off x="2534973"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sp>
        <p:nvSpPr>
          <p:cNvPr id="258057" name="Rectangle 9"/>
          <p:cNvSpPr>
            <a:spLocks noChangeArrowheads="1"/>
          </p:cNvSpPr>
          <p:nvPr/>
        </p:nvSpPr>
        <p:spPr bwMode="auto">
          <a:xfrm>
            <a:off x="3159258"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58" name="Rectangle 10"/>
          <p:cNvSpPr>
            <a:spLocks noChangeArrowheads="1"/>
          </p:cNvSpPr>
          <p:nvPr/>
        </p:nvSpPr>
        <p:spPr bwMode="auto">
          <a:xfrm>
            <a:off x="3472260"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59" name="Rectangle 11"/>
          <p:cNvSpPr>
            <a:spLocks noChangeArrowheads="1"/>
          </p:cNvSpPr>
          <p:nvPr/>
        </p:nvSpPr>
        <p:spPr bwMode="auto">
          <a:xfrm>
            <a:off x="3783542"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sp>
        <p:nvSpPr>
          <p:cNvPr id="258060" name="Rectangle 12"/>
          <p:cNvSpPr>
            <a:spLocks noChangeArrowheads="1"/>
          </p:cNvSpPr>
          <p:nvPr/>
        </p:nvSpPr>
        <p:spPr bwMode="auto">
          <a:xfrm>
            <a:off x="4407827"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61" name="Rectangle 13"/>
          <p:cNvSpPr>
            <a:spLocks noChangeArrowheads="1"/>
          </p:cNvSpPr>
          <p:nvPr/>
        </p:nvSpPr>
        <p:spPr bwMode="auto">
          <a:xfrm>
            <a:off x="4720829"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62" name="Rectangle 14"/>
          <p:cNvSpPr>
            <a:spLocks noChangeArrowheads="1"/>
          </p:cNvSpPr>
          <p:nvPr/>
        </p:nvSpPr>
        <p:spPr bwMode="auto">
          <a:xfrm>
            <a:off x="5032110"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sp>
        <p:nvSpPr>
          <p:cNvPr id="258063" name="Rectangle 15"/>
          <p:cNvSpPr>
            <a:spLocks noChangeArrowheads="1"/>
          </p:cNvSpPr>
          <p:nvPr/>
        </p:nvSpPr>
        <p:spPr bwMode="auto">
          <a:xfrm>
            <a:off x="5656396"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64" name="Rectangle 16"/>
          <p:cNvSpPr>
            <a:spLocks noChangeArrowheads="1"/>
          </p:cNvSpPr>
          <p:nvPr/>
        </p:nvSpPr>
        <p:spPr bwMode="auto">
          <a:xfrm>
            <a:off x="5969398"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65" name="Rectangle 17"/>
          <p:cNvSpPr>
            <a:spLocks noChangeArrowheads="1"/>
          </p:cNvSpPr>
          <p:nvPr/>
        </p:nvSpPr>
        <p:spPr bwMode="auto">
          <a:xfrm>
            <a:off x="6280679"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grpSp>
        <p:nvGrpSpPr>
          <p:cNvPr id="258066" name="Group 18"/>
          <p:cNvGrpSpPr>
            <a:grpSpLocks/>
          </p:cNvGrpSpPr>
          <p:nvPr/>
        </p:nvGrpSpPr>
        <p:grpSpPr bwMode="auto">
          <a:xfrm>
            <a:off x="1599407" y="2420814"/>
            <a:ext cx="4056989" cy="1871662"/>
            <a:chOff x="930" y="1661"/>
            <a:chExt cx="2359" cy="1179"/>
          </a:xfrm>
        </p:grpSpPr>
        <p:sp>
          <p:nvSpPr>
            <p:cNvPr id="258067" name="Rectangle 19"/>
            <p:cNvSpPr>
              <a:spLocks noChangeArrowheads="1"/>
            </p:cNvSpPr>
            <p:nvPr/>
          </p:nvSpPr>
          <p:spPr bwMode="auto">
            <a:xfrm>
              <a:off x="930"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sp>
          <p:nvSpPr>
            <p:cNvPr id="258068" name="Rectangle 20"/>
            <p:cNvSpPr>
              <a:spLocks noChangeArrowheads="1"/>
            </p:cNvSpPr>
            <p:nvPr/>
          </p:nvSpPr>
          <p:spPr bwMode="auto">
            <a:xfrm>
              <a:off x="1656"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sp>
          <p:nvSpPr>
            <p:cNvPr id="258069" name="Rectangle 21"/>
            <p:cNvSpPr>
              <a:spLocks noChangeArrowheads="1"/>
            </p:cNvSpPr>
            <p:nvPr/>
          </p:nvSpPr>
          <p:spPr bwMode="auto">
            <a:xfrm>
              <a:off x="2382"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sp>
          <p:nvSpPr>
            <p:cNvPr id="258070" name="Rectangle 22"/>
            <p:cNvSpPr>
              <a:spLocks noChangeArrowheads="1"/>
            </p:cNvSpPr>
            <p:nvPr/>
          </p:nvSpPr>
          <p:spPr bwMode="auto">
            <a:xfrm>
              <a:off x="3108"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grpSp>
      <p:sp>
        <p:nvSpPr>
          <p:cNvPr id="258074" name="Line 26"/>
          <p:cNvSpPr>
            <a:spLocks noChangeShapeType="1"/>
          </p:cNvSpPr>
          <p:nvPr/>
        </p:nvSpPr>
        <p:spPr bwMode="auto">
          <a:xfrm flipH="1">
            <a:off x="1754188" y="1989014"/>
            <a:ext cx="1248569"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75" name="Line 27"/>
          <p:cNvSpPr>
            <a:spLocks noChangeShapeType="1"/>
          </p:cNvSpPr>
          <p:nvPr/>
        </p:nvSpPr>
        <p:spPr bwMode="auto">
          <a:xfrm flipH="1">
            <a:off x="2995877" y="1989014"/>
            <a:ext cx="318162"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76" name="Line 28"/>
          <p:cNvSpPr>
            <a:spLocks noChangeShapeType="1"/>
          </p:cNvSpPr>
          <p:nvPr/>
        </p:nvSpPr>
        <p:spPr bwMode="auto">
          <a:xfrm>
            <a:off x="3860933" y="1989014"/>
            <a:ext cx="378354"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77" name="Line 29"/>
          <p:cNvSpPr>
            <a:spLocks noChangeShapeType="1"/>
          </p:cNvSpPr>
          <p:nvPr/>
        </p:nvSpPr>
        <p:spPr bwMode="auto">
          <a:xfrm>
            <a:off x="4406106" y="1989014"/>
            <a:ext cx="1074870"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258078" name="Group 30"/>
          <p:cNvGrpSpPr>
            <a:grpSpLocks/>
          </p:cNvGrpSpPr>
          <p:nvPr/>
        </p:nvGrpSpPr>
        <p:grpSpPr bwMode="auto">
          <a:xfrm>
            <a:off x="1599406" y="4365501"/>
            <a:ext cx="1246850" cy="512763"/>
            <a:chOff x="930" y="2886"/>
            <a:chExt cx="725" cy="323"/>
          </a:xfrm>
        </p:grpSpPr>
        <p:sp>
          <p:nvSpPr>
            <p:cNvPr id="258079" name="Text Box 31"/>
            <p:cNvSpPr txBox="1">
              <a:spLocks noChangeArrowheads="1"/>
            </p:cNvSpPr>
            <p:nvPr/>
          </p:nvSpPr>
          <p:spPr bwMode="auto">
            <a:xfrm>
              <a:off x="975"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0" name="AutoShape 32"/>
            <p:cNvSpPr>
              <a:spLocks/>
            </p:cNvSpPr>
            <p:nvPr/>
          </p:nvSpPr>
          <p:spPr bwMode="auto">
            <a:xfrm rot="16200000" flipV="1">
              <a:off x="1248"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081" name="Group 33"/>
          <p:cNvGrpSpPr>
            <a:grpSpLocks/>
          </p:cNvGrpSpPr>
          <p:nvPr/>
        </p:nvGrpSpPr>
        <p:grpSpPr bwMode="auto">
          <a:xfrm>
            <a:off x="2846257" y="4365501"/>
            <a:ext cx="1246848" cy="512763"/>
            <a:chOff x="1655" y="2886"/>
            <a:chExt cx="725" cy="323"/>
          </a:xfrm>
        </p:grpSpPr>
        <p:sp>
          <p:nvSpPr>
            <p:cNvPr id="258082" name="Text Box 34"/>
            <p:cNvSpPr txBox="1">
              <a:spLocks noChangeArrowheads="1"/>
            </p:cNvSpPr>
            <p:nvPr/>
          </p:nvSpPr>
          <p:spPr bwMode="auto">
            <a:xfrm>
              <a:off x="1700"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3" name="AutoShape 35"/>
            <p:cNvSpPr>
              <a:spLocks/>
            </p:cNvSpPr>
            <p:nvPr/>
          </p:nvSpPr>
          <p:spPr bwMode="auto">
            <a:xfrm rot="16200000" flipV="1">
              <a:off x="197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084" name="Group 36"/>
          <p:cNvGrpSpPr>
            <a:grpSpLocks/>
          </p:cNvGrpSpPr>
          <p:nvPr/>
        </p:nvGrpSpPr>
        <p:grpSpPr bwMode="auto">
          <a:xfrm>
            <a:off x="4093104" y="4365501"/>
            <a:ext cx="1246850" cy="512763"/>
            <a:chOff x="2380" y="2886"/>
            <a:chExt cx="725" cy="323"/>
          </a:xfrm>
        </p:grpSpPr>
        <p:sp>
          <p:nvSpPr>
            <p:cNvPr id="258085" name="Text Box 37"/>
            <p:cNvSpPr txBox="1">
              <a:spLocks noChangeArrowheads="1"/>
            </p:cNvSpPr>
            <p:nvPr/>
          </p:nvSpPr>
          <p:spPr bwMode="auto">
            <a:xfrm>
              <a:off x="2426"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6" name="AutoShape 38"/>
            <p:cNvSpPr>
              <a:spLocks/>
            </p:cNvSpPr>
            <p:nvPr/>
          </p:nvSpPr>
          <p:spPr bwMode="auto">
            <a:xfrm rot="16200000" flipV="1">
              <a:off x="2698"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087" name="Group 39"/>
          <p:cNvGrpSpPr>
            <a:grpSpLocks/>
          </p:cNvGrpSpPr>
          <p:nvPr/>
        </p:nvGrpSpPr>
        <p:grpSpPr bwMode="auto">
          <a:xfrm>
            <a:off x="5339954" y="4365501"/>
            <a:ext cx="1246848" cy="512763"/>
            <a:chOff x="3105" y="2886"/>
            <a:chExt cx="725" cy="323"/>
          </a:xfrm>
        </p:grpSpPr>
        <p:sp>
          <p:nvSpPr>
            <p:cNvPr id="258088" name="Text Box 40"/>
            <p:cNvSpPr txBox="1">
              <a:spLocks noChangeArrowheads="1"/>
            </p:cNvSpPr>
            <p:nvPr/>
          </p:nvSpPr>
          <p:spPr bwMode="auto">
            <a:xfrm>
              <a:off x="3152"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9" name="AutoShape 41"/>
            <p:cNvSpPr>
              <a:spLocks/>
            </p:cNvSpPr>
            <p:nvPr/>
          </p:nvSpPr>
          <p:spPr bwMode="auto">
            <a:xfrm rot="16200000" flipV="1">
              <a:off x="342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258090" name="Rectangle 42"/>
          <p:cNvSpPr>
            <a:spLocks noChangeArrowheads="1"/>
          </p:cNvSpPr>
          <p:nvPr/>
        </p:nvSpPr>
        <p:spPr bwMode="auto">
          <a:xfrm rot="21600000">
            <a:off x="6994914" y="3104692"/>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000" b="1">
                <a:solidFill>
                  <a:srgbClr val="000099"/>
                </a:solidFill>
                <a:latin typeface="+mn-lt"/>
                <a:ea typeface="黑体" pitchFamily="2" charset="-122"/>
              </a:rPr>
              <a:t>…</a:t>
            </a:r>
          </a:p>
        </p:txBody>
      </p:sp>
      <p:sp>
        <p:nvSpPr>
          <p:cNvPr id="258091" name="Line 43"/>
          <p:cNvSpPr>
            <a:spLocks noChangeShapeType="1"/>
          </p:cNvSpPr>
          <p:nvPr/>
        </p:nvSpPr>
        <p:spPr bwMode="auto">
          <a:xfrm rot="-5400000">
            <a:off x="115094" y="3452689"/>
            <a:ext cx="29686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258092" name="Group 44"/>
          <p:cNvGrpSpPr>
            <a:grpSpLocks/>
          </p:cNvGrpSpPr>
          <p:nvPr/>
        </p:nvGrpSpPr>
        <p:grpSpPr bwMode="auto">
          <a:xfrm>
            <a:off x="6591963" y="4365501"/>
            <a:ext cx="1246848" cy="512763"/>
            <a:chOff x="3105" y="2886"/>
            <a:chExt cx="725" cy="323"/>
          </a:xfrm>
        </p:grpSpPr>
        <p:sp>
          <p:nvSpPr>
            <p:cNvPr id="258093" name="Text Box 45"/>
            <p:cNvSpPr txBox="1">
              <a:spLocks noChangeArrowheads="1"/>
            </p:cNvSpPr>
            <p:nvPr/>
          </p:nvSpPr>
          <p:spPr bwMode="auto">
            <a:xfrm>
              <a:off x="3152"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94" name="AutoShape 46"/>
            <p:cNvSpPr>
              <a:spLocks/>
            </p:cNvSpPr>
            <p:nvPr/>
          </p:nvSpPr>
          <p:spPr bwMode="auto">
            <a:xfrm rot="16200000" flipV="1">
              <a:off x="342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100" name="Group 52"/>
          <p:cNvGrpSpPr>
            <a:grpSpLocks/>
          </p:cNvGrpSpPr>
          <p:nvPr/>
        </p:nvGrpSpPr>
        <p:grpSpPr bwMode="auto">
          <a:xfrm>
            <a:off x="2846256" y="2276351"/>
            <a:ext cx="4994275" cy="2376488"/>
            <a:chOff x="1655" y="1570"/>
            <a:chExt cx="2904" cy="1497"/>
          </a:xfrm>
        </p:grpSpPr>
        <p:sp>
          <p:nvSpPr>
            <p:cNvPr id="258095" name="Line 47"/>
            <p:cNvSpPr>
              <a:spLocks noChangeShapeType="1"/>
            </p:cNvSpPr>
            <p:nvPr/>
          </p:nvSpPr>
          <p:spPr bwMode="auto">
            <a:xfrm>
              <a:off x="1655"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6" name="Line 48"/>
            <p:cNvSpPr>
              <a:spLocks noChangeShapeType="1"/>
            </p:cNvSpPr>
            <p:nvPr/>
          </p:nvSpPr>
          <p:spPr bwMode="auto">
            <a:xfrm>
              <a:off x="2381"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7" name="Line 49"/>
            <p:cNvSpPr>
              <a:spLocks noChangeShapeType="1"/>
            </p:cNvSpPr>
            <p:nvPr/>
          </p:nvSpPr>
          <p:spPr bwMode="auto">
            <a:xfrm>
              <a:off x="3107"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8" name="Line 50"/>
            <p:cNvSpPr>
              <a:spLocks noChangeShapeType="1"/>
            </p:cNvSpPr>
            <p:nvPr/>
          </p:nvSpPr>
          <p:spPr bwMode="auto">
            <a:xfrm>
              <a:off x="3833"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9" name="Line 51"/>
            <p:cNvSpPr>
              <a:spLocks noChangeShapeType="1"/>
            </p:cNvSpPr>
            <p:nvPr/>
          </p:nvSpPr>
          <p:spPr bwMode="auto">
            <a:xfrm>
              <a:off x="4559"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258101" name="Text Box 53"/>
          <p:cNvSpPr txBox="1">
            <a:spLocks noChangeArrowheads="1"/>
          </p:cNvSpPr>
          <p:nvPr/>
        </p:nvSpPr>
        <p:spPr bwMode="auto">
          <a:xfrm>
            <a:off x="2861396" y="1556792"/>
            <a:ext cx="1731564"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400" b="1" dirty="0">
                <a:solidFill>
                  <a:srgbClr val="C00000"/>
                </a:solidFill>
                <a:latin typeface="+mn-lt"/>
                <a:ea typeface="黑体" pitchFamily="2" charset="-122"/>
              </a:rPr>
              <a:t>周期性出现</a:t>
            </a:r>
          </a:p>
        </p:txBody>
      </p:sp>
      <p:sp>
        <p:nvSpPr>
          <p:cNvPr id="2" name="矩形 1"/>
          <p:cNvSpPr/>
          <p:nvPr/>
        </p:nvSpPr>
        <p:spPr>
          <a:xfrm>
            <a:off x="2786410" y="5229200"/>
            <a:ext cx="4208504" cy="461665"/>
          </a:xfrm>
          <a:prstGeom prst="rect">
            <a:avLst/>
          </a:prstGeom>
        </p:spPr>
        <p:txBody>
          <a:bodyPr wrap="square">
            <a:spAutoFit/>
          </a:bodyPr>
          <a:lstStyle/>
          <a:p>
            <a:pPr algn="ctr"/>
            <a:r>
              <a:rPr lang="zh-CN" altLang="zh-CN" sz="2400" b="1" dirty="0" smtClean="0">
                <a:latin typeface="+mn-lt"/>
                <a:ea typeface="黑体" pitchFamily="2" charset="-122"/>
              </a:rPr>
              <a:t>时分复用</a:t>
            </a:r>
            <a:endParaRPr lang="zh-CN" altLang="en-US" sz="2400" b="1" dirty="0">
              <a:latin typeface="+mn-lt"/>
              <a:ea typeface="黑体" pitchFamily="2" charset="-122"/>
            </a:endParaRPr>
          </a:p>
        </p:txBody>
      </p:sp>
    </p:spTree>
    <p:extLst>
      <p:ext uri="{BB962C8B-B14F-4D97-AF65-F5344CB8AC3E}">
        <p14:creationId xmlns:p14="http://schemas.microsoft.com/office/powerpoint/2010/main" val="42380110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807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258081"/>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258084"/>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ntr" presetSubtype="0" fill="hold" nodeType="afterEffect">
                                  <p:stCondLst>
                                    <p:cond delay="500"/>
                                  </p:stCondLst>
                                  <p:childTnLst>
                                    <p:set>
                                      <p:cBhvr>
                                        <p:cTn id="15" dur="1" fill="hold">
                                          <p:stCondLst>
                                            <p:cond delay="0"/>
                                          </p:stCondLst>
                                        </p:cTn>
                                        <p:tgtEl>
                                          <p:spTgt spid="258087"/>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nodeType="afterEffect">
                                  <p:stCondLst>
                                    <p:cond delay="500"/>
                                  </p:stCondLst>
                                  <p:childTnLst>
                                    <p:set>
                                      <p:cBhvr>
                                        <p:cTn id="18" dur="1" fill="hold">
                                          <p:stCondLst>
                                            <p:cond delay="0"/>
                                          </p:stCondLst>
                                        </p:cTn>
                                        <p:tgtEl>
                                          <p:spTgt spid="258092"/>
                                        </p:tgtEl>
                                        <p:attrNameLst>
                                          <p:attrName>style.visibility</p:attrName>
                                        </p:attrNameLst>
                                      </p:cBhvr>
                                      <p:to>
                                        <p:strVal val="visible"/>
                                      </p:to>
                                    </p:set>
                                  </p:childTnLst>
                                </p:cTn>
                              </p:par>
                            </p:childTnLst>
                          </p:cTn>
                        </p:par>
                        <p:par>
                          <p:cTn id="19" fill="hold" nodeType="afterGroup">
                            <p:stCondLst>
                              <p:cond delay="2000"/>
                            </p:stCondLst>
                            <p:childTnLst>
                              <p:par>
                                <p:cTn id="20" presetID="35" presetClass="emph" presetSubtype="0" repeatCount="4000" fill="hold" nodeType="afterEffect">
                                  <p:stCondLst>
                                    <p:cond delay="0"/>
                                  </p:stCondLst>
                                  <p:childTnLst>
                                    <p:anim calcmode="discrete" valueType="str">
                                      <p:cBhvr>
                                        <p:cTn id="21" dur="500" fill="hold"/>
                                        <p:tgtEl>
                                          <p:spTgt spid="258066"/>
                                        </p:tgtEl>
                                        <p:attrNameLst>
                                          <p:attrName>style.visibility</p:attrName>
                                        </p:attrNameLst>
                                      </p:cBhvr>
                                      <p:tavLst>
                                        <p:tav tm="0">
                                          <p:val>
                                            <p:strVal val="hidden"/>
                                          </p:val>
                                        </p:tav>
                                        <p:tav tm="50000">
                                          <p:val>
                                            <p:strVal val="visible"/>
                                          </p:val>
                                        </p:tav>
                                      </p:tavLst>
                                    </p:anim>
                                  </p:childTnLst>
                                </p:cTn>
                              </p:par>
                            </p:childTnLst>
                          </p:cTn>
                        </p:par>
                        <p:par>
                          <p:cTn id="22" fill="hold" nodeType="afterGroup">
                            <p:stCondLst>
                              <p:cond delay="4000"/>
                            </p:stCondLst>
                            <p:childTnLst>
                              <p:par>
                                <p:cTn id="23" presetID="1" presetClass="entr" presetSubtype="0" fill="hold" nodeType="afterEffect">
                                  <p:stCondLst>
                                    <p:cond delay="500"/>
                                  </p:stCondLst>
                                  <p:childTnLst>
                                    <p:set>
                                      <p:cBhvr>
                                        <p:cTn id="24" dur="1" fill="hold">
                                          <p:stCondLst>
                                            <p:cond delay="0"/>
                                          </p:stCondLst>
                                        </p:cTn>
                                        <p:tgtEl>
                                          <p:spTgt spid="258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algn="ctr"/>
            <a:r>
              <a:rPr lang="zh-CN" altLang="en-US" sz="3600" dirty="0">
                <a:solidFill>
                  <a:srgbClr val="FF0000"/>
                </a:solidFill>
              </a:rPr>
              <a:t>时分复用可能会</a:t>
            </a:r>
            <a:r>
              <a:rPr lang="zh-CN" altLang="en-US" sz="3600" dirty="0" smtClean="0">
                <a:solidFill>
                  <a:srgbClr val="FF0000"/>
                </a:solidFill>
              </a:rPr>
              <a:t>造成线路</a:t>
            </a:r>
            <a:r>
              <a:rPr lang="zh-CN" altLang="en-US" sz="3600" dirty="0">
                <a:solidFill>
                  <a:srgbClr val="FF0000"/>
                </a:solidFill>
              </a:rPr>
              <a:t>资源的浪费 </a:t>
            </a:r>
          </a:p>
        </p:txBody>
      </p:sp>
      <p:sp>
        <p:nvSpPr>
          <p:cNvPr id="266331" name="Text Box 91"/>
          <p:cNvSpPr txBox="1">
            <a:spLocks noChangeArrowheads="1"/>
          </p:cNvSpPr>
          <p:nvPr/>
        </p:nvSpPr>
        <p:spPr bwMode="auto">
          <a:xfrm>
            <a:off x="852868" y="1196752"/>
            <a:ext cx="8469497" cy="870046"/>
          </a:xfrm>
          <a:prstGeom prst="rect">
            <a:avLst/>
          </a:prstGeom>
          <a:solidFill>
            <a:srgbClr val="66FF33"/>
          </a:solidFill>
          <a:ln>
            <a:solidFill>
              <a:srgbClr val="000066"/>
            </a:solidFill>
          </a:ln>
          <a:effectLst/>
        </p:spPr>
        <p:txBody>
          <a:bodyPr wrap="square">
            <a:spAutoFit/>
          </a:bodyPr>
          <a:lstStyle/>
          <a:p>
            <a:pPr algn="l">
              <a:lnSpc>
                <a:spcPct val="110000"/>
              </a:lnSpc>
            </a:pPr>
            <a:r>
              <a:rPr lang="zh-CN" altLang="en-US" sz="2400" b="1" dirty="0">
                <a:solidFill>
                  <a:srgbClr val="000099"/>
                </a:solidFill>
                <a:latin typeface="+mn-lt"/>
                <a:ea typeface="黑体" pitchFamily="2" charset="-122"/>
              </a:rPr>
              <a:t>使用时分复用系统传送计算机数据时</a:t>
            </a:r>
            <a:r>
              <a:rPr lang="zh-CN" altLang="en-US" sz="2400" b="1" dirty="0" smtClean="0">
                <a:solidFill>
                  <a:srgbClr val="000099"/>
                </a:solidFill>
                <a:latin typeface="+mn-lt"/>
                <a:ea typeface="黑体" pitchFamily="2" charset="-122"/>
              </a:rPr>
              <a:t>，由于</a:t>
            </a:r>
            <a:r>
              <a:rPr lang="zh-CN" altLang="en-US" sz="2400" b="1" dirty="0">
                <a:solidFill>
                  <a:srgbClr val="000099"/>
                </a:solidFill>
                <a:latin typeface="+mn-lt"/>
                <a:ea typeface="黑体" pitchFamily="2" charset="-122"/>
              </a:rPr>
              <a:t>计算机数据的突发性质，用户</a:t>
            </a:r>
            <a:r>
              <a:rPr lang="zh-CN" altLang="en-US" sz="2400" b="1" dirty="0" smtClean="0">
                <a:solidFill>
                  <a:srgbClr val="000099"/>
                </a:solidFill>
                <a:latin typeface="+mn-lt"/>
                <a:ea typeface="黑体" pitchFamily="2" charset="-122"/>
              </a:rPr>
              <a:t>对分配</a:t>
            </a:r>
            <a:r>
              <a:rPr lang="zh-CN" altLang="en-US" sz="2400" b="1" dirty="0">
                <a:solidFill>
                  <a:srgbClr val="000099"/>
                </a:solidFill>
                <a:latin typeface="+mn-lt"/>
                <a:ea typeface="黑体" pitchFamily="2" charset="-122"/>
              </a:rPr>
              <a:t>到的子信道的利用率一般是不高的</a:t>
            </a:r>
            <a:r>
              <a:rPr lang="zh-CN" altLang="en-US" sz="2400" b="1" dirty="0" smtClean="0">
                <a:solidFill>
                  <a:srgbClr val="000099"/>
                </a:solidFill>
                <a:latin typeface="+mn-lt"/>
                <a:ea typeface="黑体" pitchFamily="2" charset="-122"/>
              </a:rPr>
              <a:t>。</a:t>
            </a:r>
            <a:endParaRPr lang="en-US" altLang="zh-CN" sz="2400" b="1" dirty="0" smtClean="0">
              <a:solidFill>
                <a:srgbClr val="000099"/>
              </a:solidFill>
              <a:latin typeface="+mn-lt"/>
              <a:ea typeface="黑体" pitchFamily="2" charset="-122"/>
            </a:endParaRPr>
          </a:p>
        </p:txBody>
      </p:sp>
      <p:grpSp>
        <p:nvGrpSpPr>
          <p:cNvPr id="3" name="组合 2"/>
          <p:cNvGrpSpPr/>
          <p:nvPr/>
        </p:nvGrpSpPr>
        <p:grpSpPr>
          <a:xfrm>
            <a:off x="264700" y="2348880"/>
            <a:ext cx="9544896" cy="3960440"/>
            <a:chOff x="264700" y="2438197"/>
            <a:chExt cx="9544896" cy="3960440"/>
          </a:xfrm>
        </p:grpSpPr>
        <p:sp>
          <p:nvSpPr>
            <p:cNvPr id="266243" name="Freeform 3"/>
            <p:cNvSpPr>
              <a:spLocks/>
            </p:cNvSpPr>
            <p:nvPr/>
          </p:nvSpPr>
          <p:spPr bwMode="auto">
            <a:xfrm>
              <a:off x="667608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44" name="Freeform 4"/>
            <p:cNvSpPr>
              <a:spLocks/>
            </p:cNvSpPr>
            <p:nvPr/>
          </p:nvSpPr>
          <p:spPr bwMode="auto">
            <a:xfrm>
              <a:off x="7719997"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45" name="Freeform 5"/>
            <p:cNvSpPr>
              <a:spLocks/>
            </p:cNvSpPr>
            <p:nvPr/>
          </p:nvSpPr>
          <p:spPr bwMode="auto">
            <a:xfrm>
              <a:off x="824109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46" name="Freeform 6"/>
            <p:cNvSpPr>
              <a:spLocks/>
            </p:cNvSpPr>
            <p:nvPr/>
          </p:nvSpPr>
          <p:spPr bwMode="auto">
            <a:xfrm>
              <a:off x="9023599"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47" name="Freeform 7"/>
            <p:cNvSpPr>
              <a:spLocks/>
            </p:cNvSpPr>
            <p:nvPr/>
          </p:nvSpPr>
          <p:spPr bwMode="auto">
            <a:xfrm>
              <a:off x="6416395"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48" name="Freeform 8"/>
            <p:cNvSpPr>
              <a:spLocks/>
            </p:cNvSpPr>
            <p:nvPr/>
          </p:nvSpPr>
          <p:spPr bwMode="auto">
            <a:xfrm>
              <a:off x="5372482" y="4165397"/>
              <a:ext cx="261408"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49" name="Freeform 9"/>
            <p:cNvSpPr>
              <a:spLocks/>
            </p:cNvSpPr>
            <p:nvPr/>
          </p:nvSpPr>
          <p:spPr bwMode="auto">
            <a:xfrm>
              <a:off x="5112793" y="4165397"/>
              <a:ext cx="259689"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0" name="Freeform 10"/>
            <p:cNvSpPr>
              <a:spLocks/>
            </p:cNvSpPr>
            <p:nvPr/>
          </p:nvSpPr>
          <p:spPr bwMode="auto">
            <a:xfrm>
              <a:off x="2677568"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1" name="Freeform 11"/>
            <p:cNvSpPr>
              <a:spLocks/>
            </p:cNvSpPr>
            <p:nvPr/>
          </p:nvSpPr>
          <p:spPr bwMode="auto">
            <a:xfrm>
              <a:off x="852869" y="3785983"/>
              <a:ext cx="1217613"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52" name="Freeform 12"/>
            <p:cNvSpPr>
              <a:spLocks/>
            </p:cNvSpPr>
            <p:nvPr/>
          </p:nvSpPr>
          <p:spPr bwMode="auto">
            <a:xfrm>
              <a:off x="1461675" y="4536872"/>
              <a:ext cx="1215892"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3" name="Freeform 13"/>
            <p:cNvSpPr>
              <a:spLocks/>
            </p:cNvSpPr>
            <p:nvPr/>
          </p:nvSpPr>
          <p:spPr bwMode="auto">
            <a:xfrm>
              <a:off x="2677568" y="5289347"/>
              <a:ext cx="608806"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54" name="Text Box 14"/>
            <p:cNvSpPr txBox="1">
              <a:spLocks noChangeArrowheads="1"/>
            </p:cNvSpPr>
            <p:nvPr/>
          </p:nvSpPr>
          <p:spPr bwMode="auto">
            <a:xfrm>
              <a:off x="390245" y="301128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55" name="Text Box 15"/>
            <p:cNvSpPr txBox="1">
              <a:spLocks noChangeArrowheads="1"/>
            </p:cNvSpPr>
            <p:nvPr/>
          </p:nvSpPr>
          <p:spPr bwMode="auto">
            <a:xfrm>
              <a:off x="390245" y="376375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256" name="Text Box 16"/>
            <p:cNvSpPr txBox="1">
              <a:spLocks noChangeArrowheads="1"/>
            </p:cNvSpPr>
            <p:nvPr/>
          </p:nvSpPr>
          <p:spPr bwMode="auto">
            <a:xfrm>
              <a:off x="390244" y="451623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257" name="Text Box 17"/>
            <p:cNvSpPr txBox="1">
              <a:spLocks noChangeArrowheads="1"/>
            </p:cNvSpPr>
            <p:nvPr/>
          </p:nvSpPr>
          <p:spPr bwMode="auto">
            <a:xfrm>
              <a:off x="390244" y="526870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266258" name="Line 18"/>
            <p:cNvSpPr>
              <a:spLocks noChangeShapeType="1"/>
            </p:cNvSpPr>
            <p:nvPr/>
          </p:nvSpPr>
          <p:spPr bwMode="auto">
            <a:xfrm>
              <a:off x="4937374" y="4536871"/>
              <a:ext cx="460732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9" name="Line 19"/>
            <p:cNvSpPr>
              <a:spLocks noChangeShapeType="1"/>
            </p:cNvSpPr>
            <p:nvPr/>
          </p:nvSpPr>
          <p:spPr bwMode="auto">
            <a:xfrm>
              <a:off x="563389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60" name="Text Box 20"/>
            <p:cNvSpPr txBox="1">
              <a:spLocks noChangeArrowheads="1"/>
            </p:cNvSpPr>
            <p:nvPr/>
          </p:nvSpPr>
          <p:spPr bwMode="auto">
            <a:xfrm>
              <a:off x="2808272" y="29954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61" name="Text Box 21"/>
            <p:cNvSpPr txBox="1">
              <a:spLocks noChangeArrowheads="1"/>
            </p:cNvSpPr>
            <p:nvPr/>
          </p:nvSpPr>
          <p:spPr bwMode="auto">
            <a:xfrm>
              <a:off x="8208417"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62" name="Text Box 22"/>
            <p:cNvSpPr txBox="1">
              <a:spLocks noChangeArrowheads="1"/>
            </p:cNvSpPr>
            <p:nvPr/>
          </p:nvSpPr>
          <p:spPr bwMode="auto">
            <a:xfrm>
              <a:off x="5329486"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b</a:t>
              </a:r>
            </a:p>
          </p:txBody>
        </p:sp>
        <p:sp>
          <p:nvSpPr>
            <p:cNvPr id="266263" name="Text Box 23"/>
            <p:cNvSpPr txBox="1">
              <a:spLocks noChangeArrowheads="1"/>
            </p:cNvSpPr>
            <p:nvPr/>
          </p:nvSpPr>
          <p:spPr bwMode="auto">
            <a:xfrm>
              <a:off x="964655" y="3782809"/>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264" name="Text Box 24"/>
            <p:cNvSpPr txBox="1">
              <a:spLocks noChangeArrowheads="1"/>
            </p:cNvSpPr>
            <p:nvPr/>
          </p:nvSpPr>
          <p:spPr bwMode="auto">
            <a:xfrm>
              <a:off x="2214944" y="45067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265" name="Text Box 25"/>
            <p:cNvSpPr txBox="1">
              <a:spLocks noChangeArrowheads="1"/>
            </p:cNvSpPr>
            <p:nvPr/>
          </p:nvSpPr>
          <p:spPr bwMode="auto">
            <a:xfrm>
              <a:off x="2772157" y="5263947"/>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266266" name="Text Box 26"/>
            <p:cNvSpPr txBox="1">
              <a:spLocks noChangeArrowheads="1"/>
            </p:cNvSpPr>
            <p:nvPr/>
          </p:nvSpPr>
          <p:spPr bwMode="auto">
            <a:xfrm>
              <a:off x="6380280"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267" name="Text Box 27"/>
            <p:cNvSpPr txBox="1">
              <a:spLocks noChangeArrowheads="1"/>
            </p:cNvSpPr>
            <p:nvPr/>
          </p:nvSpPr>
          <p:spPr bwMode="auto">
            <a:xfrm>
              <a:off x="6633088"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268" name="Text Box 28"/>
            <p:cNvSpPr txBox="1">
              <a:spLocks noChangeArrowheads="1"/>
            </p:cNvSpPr>
            <p:nvPr/>
          </p:nvSpPr>
          <p:spPr bwMode="auto">
            <a:xfrm>
              <a:off x="5083557"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69" name="Text Box 29"/>
            <p:cNvSpPr txBox="1">
              <a:spLocks noChangeArrowheads="1"/>
            </p:cNvSpPr>
            <p:nvPr/>
          </p:nvSpPr>
          <p:spPr bwMode="auto">
            <a:xfrm>
              <a:off x="3525425" y="3011284"/>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0" name="Text Box 30"/>
            <p:cNvSpPr txBox="1">
              <a:spLocks noChangeArrowheads="1"/>
            </p:cNvSpPr>
            <p:nvPr/>
          </p:nvSpPr>
          <p:spPr bwMode="auto">
            <a:xfrm>
              <a:off x="3525425" y="3781222"/>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1" name="Text Box 31"/>
            <p:cNvSpPr txBox="1">
              <a:spLocks noChangeArrowheads="1"/>
            </p:cNvSpPr>
            <p:nvPr/>
          </p:nvSpPr>
          <p:spPr bwMode="auto">
            <a:xfrm>
              <a:off x="3525425" y="4551159"/>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2" name="Text Box 32"/>
            <p:cNvSpPr txBox="1">
              <a:spLocks noChangeArrowheads="1"/>
            </p:cNvSpPr>
            <p:nvPr/>
          </p:nvSpPr>
          <p:spPr bwMode="auto">
            <a:xfrm>
              <a:off x="3525425" y="5321097"/>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3" name="Text Box 33"/>
            <p:cNvSpPr txBox="1">
              <a:spLocks noChangeArrowheads="1"/>
            </p:cNvSpPr>
            <p:nvPr/>
          </p:nvSpPr>
          <p:spPr bwMode="auto">
            <a:xfrm>
              <a:off x="9522338" y="445442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t</a:t>
              </a:r>
            </a:p>
          </p:txBody>
        </p:sp>
        <p:sp>
          <p:nvSpPr>
            <p:cNvPr id="266274" name="Line 34"/>
            <p:cNvSpPr>
              <a:spLocks noChangeShapeType="1"/>
            </p:cNvSpPr>
            <p:nvPr/>
          </p:nvSpPr>
          <p:spPr bwMode="auto">
            <a:xfrm>
              <a:off x="7458588"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5" name="Line 35"/>
            <p:cNvSpPr>
              <a:spLocks noChangeShapeType="1"/>
            </p:cNvSpPr>
            <p:nvPr/>
          </p:nvSpPr>
          <p:spPr bwMode="auto">
            <a:xfrm>
              <a:off x="1461675"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6" name="Line 36"/>
            <p:cNvSpPr>
              <a:spLocks noChangeShapeType="1"/>
            </p:cNvSpPr>
            <p:nvPr/>
          </p:nvSpPr>
          <p:spPr bwMode="auto">
            <a:xfrm>
              <a:off x="2070482" y="4819446"/>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7" name="Line 37"/>
            <p:cNvSpPr>
              <a:spLocks noChangeShapeType="1"/>
            </p:cNvSpPr>
            <p:nvPr/>
          </p:nvSpPr>
          <p:spPr bwMode="auto">
            <a:xfrm>
              <a:off x="2677567"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8" name="Line 38"/>
            <p:cNvSpPr>
              <a:spLocks noChangeShapeType="1"/>
            </p:cNvSpPr>
            <p:nvPr/>
          </p:nvSpPr>
          <p:spPr bwMode="auto">
            <a:xfrm>
              <a:off x="1461675" y="557192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9" name="Line 39"/>
            <p:cNvSpPr>
              <a:spLocks noChangeShapeType="1"/>
            </p:cNvSpPr>
            <p:nvPr/>
          </p:nvSpPr>
          <p:spPr bwMode="auto">
            <a:xfrm>
              <a:off x="3286374" y="4819446"/>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0" name="Line 40"/>
            <p:cNvSpPr>
              <a:spLocks noChangeShapeType="1"/>
            </p:cNvSpPr>
            <p:nvPr/>
          </p:nvSpPr>
          <p:spPr bwMode="auto">
            <a:xfrm>
              <a:off x="2677567" y="557192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1" name="Line 41"/>
            <p:cNvSpPr>
              <a:spLocks noChangeShapeType="1"/>
            </p:cNvSpPr>
            <p:nvPr/>
          </p:nvSpPr>
          <p:spPr bwMode="auto">
            <a:xfrm>
              <a:off x="5112792"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2" name="Line 42"/>
            <p:cNvSpPr>
              <a:spLocks noChangeShapeType="1"/>
            </p:cNvSpPr>
            <p:nvPr/>
          </p:nvSpPr>
          <p:spPr bwMode="auto">
            <a:xfrm>
              <a:off x="6154986"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3" name="Line 43"/>
            <p:cNvSpPr>
              <a:spLocks noChangeShapeType="1"/>
            </p:cNvSpPr>
            <p:nvPr/>
          </p:nvSpPr>
          <p:spPr bwMode="auto">
            <a:xfrm>
              <a:off x="7197180"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4" name="Line 44"/>
            <p:cNvSpPr>
              <a:spLocks noChangeShapeType="1"/>
            </p:cNvSpPr>
            <p:nvPr/>
          </p:nvSpPr>
          <p:spPr bwMode="auto">
            <a:xfrm>
              <a:off x="8241094"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5" name="Line 45"/>
            <p:cNvSpPr>
              <a:spLocks noChangeShapeType="1"/>
            </p:cNvSpPr>
            <p:nvPr/>
          </p:nvSpPr>
          <p:spPr bwMode="auto">
            <a:xfrm>
              <a:off x="5112793"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6" name="Line 46"/>
            <p:cNvSpPr>
              <a:spLocks noChangeShapeType="1"/>
            </p:cNvSpPr>
            <p:nvPr/>
          </p:nvSpPr>
          <p:spPr bwMode="auto">
            <a:xfrm>
              <a:off x="6154987"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7" name="Line 47"/>
            <p:cNvSpPr>
              <a:spLocks noChangeShapeType="1"/>
            </p:cNvSpPr>
            <p:nvPr/>
          </p:nvSpPr>
          <p:spPr bwMode="auto">
            <a:xfrm>
              <a:off x="7197181" y="4725783"/>
              <a:ext cx="104391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8" name="Text Box 48"/>
            <p:cNvSpPr txBox="1">
              <a:spLocks noChangeArrowheads="1"/>
            </p:cNvSpPr>
            <p:nvPr/>
          </p:nvSpPr>
          <p:spPr bwMode="auto">
            <a:xfrm>
              <a:off x="6416394" y="5446509"/>
              <a:ext cx="22974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4 </a:t>
              </a:r>
              <a:r>
                <a:rPr kumimoji="1" lang="zh-CN" altLang="en-US" sz="2400" b="1" dirty="0">
                  <a:solidFill>
                    <a:srgbClr val="000099"/>
                  </a:solidFill>
                  <a:latin typeface="+mn-lt"/>
                  <a:ea typeface="黑体" pitchFamily="2" charset="-122"/>
                </a:rPr>
                <a:t>个时分复用帧</a:t>
              </a:r>
            </a:p>
          </p:txBody>
        </p:sp>
        <p:sp>
          <p:nvSpPr>
            <p:cNvPr id="266289" name="Text Box 49"/>
            <p:cNvSpPr txBox="1">
              <a:spLocks noChangeArrowheads="1"/>
            </p:cNvSpPr>
            <p:nvPr/>
          </p:nvSpPr>
          <p:spPr bwMode="auto">
            <a:xfrm>
              <a:off x="5372482"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#1</a:t>
              </a:r>
            </a:p>
          </p:txBody>
        </p:sp>
        <p:sp>
          <p:nvSpPr>
            <p:cNvPr id="266290" name="Line 50"/>
            <p:cNvSpPr>
              <a:spLocks noChangeShapeType="1"/>
            </p:cNvSpPr>
            <p:nvPr/>
          </p:nvSpPr>
          <p:spPr bwMode="auto">
            <a:xfrm>
              <a:off x="3712883" y="3463721"/>
              <a:ext cx="1138502" cy="6985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1" name="Line 51"/>
            <p:cNvSpPr>
              <a:spLocks noChangeShapeType="1"/>
            </p:cNvSpPr>
            <p:nvPr/>
          </p:nvSpPr>
          <p:spPr bwMode="auto">
            <a:xfrm>
              <a:off x="3712883" y="4184446"/>
              <a:ext cx="1050793" cy="1651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2" name="Line 52"/>
            <p:cNvSpPr>
              <a:spLocks noChangeShapeType="1"/>
            </p:cNvSpPr>
            <p:nvPr/>
          </p:nvSpPr>
          <p:spPr bwMode="auto">
            <a:xfrm flipV="1">
              <a:off x="3790274" y="4536871"/>
              <a:ext cx="973402" cy="36671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3" name="Line 53"/>
            <p:cNvSpPr>
              <a:spLocks noChangeShapeType="1"/>
            </p:cNvSpPr>
            <p:nvPr/>
          </p:nvSpPr>
          <p:spPr bwMode="auto">
            <a:xfrm flipV="1">
              <a:off x="3807471" y="4725783"/>
              <a:ext cx="1043913" cy="8461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4" name="Text Box 54"/>
            <p:cNvSpPr txBox="1">
              <a:spLocks noChangeArrowheads="1"/>
            </p:cNvSpPr>
            <p:nvPr/>
          </p:nvSpPr>
          <p:spPr bwMode="auto">
            <a:xfrm>
              <a:off x="3790273" y="4976609"/>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④</a:t>
              </a:r>
            </a:p>
          </p:txBody>
        </p:sp>
        <p:sp>
          <p:nvSpPr>
            <p:cNvPr id="266295" name="Text Box 55"/>
            <p:cNvSpPr txBox="1">
              <a:spLocks noChangeArrowheads="1"/>
            </p:cNvSpPr>
            <p:nvPr/>
          </p:nvSpPr>
          <p:spPr bwMode="auto">
            <a:xfrm>
              <a:off x="3712882" y="447178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③</a:t>
              </a:r>
            </a:p>
          </p:txBody>
        </p:sp>
        <p:sp>
          <p:nvSpPr>
            <p:cNvPr id="266296" name="Text Box 56"/>
            <p:cNvSpPr txBox="1">
              <a:spLocks noChangeArrowheads="1"/>
            </p:cNvSpPr>
            <p:nvPr/>
          </p:nvSpPr>
          <p:spPr bwMode="auto">
            <a:xfrm>
              <a:off x="3712882" y="382408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②</a:t>
              </a:r>
            </a:p>
          </p:txBody>
        </p:sp>
        <p:sp>
          <p:nvSpPr>
            <p:cNvPr id="266297" name="Text Box 57"/>
            <p:cNvSpPr txBox="1">
              <a:spLocks noChangeArrowheads="1"/>
            </p:cNvSpPr>
            <p:nvPr/>
          </p:nvSpPr>
          <p:spPr bwMode="auto">
            <a:xfrm>
              <a:off x="3867663" y="324782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①</a:t>
              </a:r>
            </a:p>
          </p:txBody>
        </p:sp>
        <p:sp>
          <p:nvSpPr>
            <p:cNvPr id="266298" name="Freeform 58"/>
            <p:cNvSpPr>
              <a:spLocks/>
            </p:cNvSpPr>
            <p:nvPr/>
          </p:nvSpPr>
          <p:spPr bwMode="auto">
            <a:xfrm>
              <a:off x="852870"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9" name="Line 59"/>
            <p:cNvSpPr>
              <a:spLocks noChangeShapeType="1"/>
            </p:cNvSpPr>
            <p:nvPr/>
          </p:nvSpPr>
          <p:spPr bwMode="auto">
            <a:xfrm>
              <a:off x="3286374"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0" name="Line 60"/>
            <p:cNvSpPr>
              <a:spLocks noChangeShapeType="1"/>
            </p:cNvSpPr>
            <p:nvPr/>
          </p:nvSpPr>
          <p:spPr bwMode="auto">
            <a:xfrm>
              <a:off x="852869" y="555287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1" name="Text Box 61"/>
            <p:cNvSpPr txBox="1">
              <a:spLocks noChangeArrowheads="1"/>
            </p:cNvSpPr>
            <p:nvPr/>
          </p:nvSpPr>
          <p:spPr bwMode="auto">
            <a:xfrm>
              <a:off x="964655" y="2992233"/>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302" name="Text Box 62"/>
            <p:cNvSpPr txBox="1">
              <a:spLocks noChangeArrowheads="1"/>
            </p:cNvSpPr>
            <p:nvPr/>
          </p:nvSpPr>
          <p:spPr bwMode="auto">
            <a:xfrm>
              <a:off x="1602698" y="44940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303" name="Text Box 63"/>
            <p:cNvSpPr txBox="1">
              <a:spLocks noChangeArrowheads="1"/>
            </p:cNvSpPr>
            <p:nvPr/>
          </p:nvSpPr>
          <p:spPr bwMode="auto">
            <a:xfrm>
              <a:off x="1631934" y="378598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304" name="Line 64"/>
            <p:cNvSpPr>
              <a:spLocks noChangeShapeType="1"/>
            </p:cNvSpPr>
            <p:nvPr/>
          </p:nvSpPr>
          <p:spPr bwMode="auto">
            <a:xfrm>
              <a:off x="5893578"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5" name="Line 65"/>
            <p:cNvSpPr>
              <a:spLocks noChangeShapeType="1"/>
            </p:cNvSpPr>
            <p:nvPr/>
          </p:nvSpPr>
          <p:spPr bwMode="auto">
            <a:xfrm>
              <a:off x="6154986"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6" name="Line 66"/>
            <p:cNvSpPr>
              <a:spLocks noChangeShapeType="1"/>
            </p:cNvSpPr>
            <p:nvPr/>
          </p:nvSpPr>
          <p:spPr bwMode="auto">
            <a:xfrm>
              <a:off x="8241094"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7" name="Line 67"/>
            <p:cNvSpPr>
              <a:spLocks noChangeShapeType="1"/>
            </p:cNvSpPr>
            <p:nvPr/>
          </p:nvSpPr>
          <p:spPr bwMode="auto">
            <a:xfrm>
              <a:off x="9283288"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8" name="Line 68"/>
            <p:cNvSpPr>
              <a:spLocks noChangeShapeType="1"/>
            </p:cNvSpPr>
            <p:nvPr/>
          </p:nvSpPr>
          <p:spPr bwMode="auto">
            <a:xfrm>
              <a:off x="876219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9" name="Line 69"/>
            <p:cNvSpPr>
              <a:spLocks noChangeShapeType="1"/>
            </p:cNvSpPr>
            <p:nvPr/>
          </p:nvSpPr>
          <p:spPr bwMode="auto">
            <a:xfrm>
              <a:off x="719718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0" name="Text Box 70"/>
            <p:cNvSpPr txBox="1">
              <a:spLocks noChangeArrowheads="1"/>
            </p:cNvSpPr>
            <p:nvPr/>
          </p:nvSpPr>
          <p:spPr bwMode="auto">
            <a:xfrm>
              <a:off x="7697640"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311" name="Text Box 71"/>
            <p:cNvSpPr txBox="1">
              <a:spLocks noChangeArrowheads="1"/>
            </p:cNvSpPr>
            <p:nvPr/>
          </p:nvSpPr>
          <p:spPr bwMode="auto">
            <a:xfrm>
              <a:off x="8980605"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266312" name="Text Box 72"/>
            <p:cNvSpPr txBox="1">
              <a:spLocks noChangeArrowheads="1"/>
            </p:cNvSpPr>
            <p:nvPr/>
          </p:nvSpPr>
          <p:spPr bwMode="auto">
            <a:xfrm>
              <a:off x="3800872" y="2712833"/>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dirty="0">
                  <a:solidFill>
                    <a:srgbClr val="C00000"/>
                  </a:solidFill>
                  <a:latin typeface="+mn-lt"/>
                  <a:ea typeface="黑体" pitchFamily="2" charset="-122"/>
                </a:rPr>
                <a:t>时分复用</a:t>
              </a:r>
            </a:p>
          </p:txBody>
        </p:sp>
        <p:sp>
          <p:nvSpPr>
            <p:cNvPr id="266313" name="Text Box 73"/>
            <p:cNvSpPr txBox="1">
              <a:spLocks noChangeArrowheads="1"/>
            </p:cNvSpPr>
            <p:nvPr/>
          </p:nvSpPr>
          <p:spPr bwMode="auto">
            <a:xfrm>
              <a:off x="6416395"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#2</a:t>
              </a:r>
            </a:p>
          </p:txBody>
        </p:sp>
        <p:sp>
          <p:nvSpPr>
            <p:cNvPr id="266314" name="Text Box 74"/>
            <p:cNvSpPr txBox="1">
              <a:spLocks noChangeArrowheads="1"/>
            </p:cNvSpPr>
            <p:nvPr/>
          </p:nvSpPr>
          <p:spPr bwMode="auto">
            <a:xfrm>
              <a:off x="7510182"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#3</a:t>
              </a:r>
            </a:p>
          </p:txBody>
        </p:sp>
        <p:sp>
          <p:nvSpPr>
            <p:cNvPr id="266315" name="Text Box 75"/>
            <p:cNvSpPr txBox="1">
              <a:spLocks noChangeArrowheads="1"/>
            </p:cNvSpPr>
            <p:nvPr/>
          </p:nvSpPr>
          <p:spPr bwMode="auto">
            <a:xfrm>
              <a:off x="8552376"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#4</a:t>
              </a:r>
            </a:p>
          </p:txBody>
        </p:sp>
        <p:sp>
          <p:nvSpPr>
            <p:cNvPr id="266316" name="Line 76"/>
            <p:cNvSpPr>
              <a:spLocks noChangeShapeType="1"/>
            </p:cNvSpPr>
            <p:nvPr/>
          </p:nvSpPr>
          <p:spPr bwMode="auto">
            <a:xfrm>
              <a:off x="5719880" y="5071858"/>
              <a:ext cx="1303602"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7" name="Line 77"/>
            <p:cNvSpPr>
              <a:spLocks noChangeShapeType="1"/>
            </p:cNvSpPr>
            <p:nvPr/>
          </p:nvSpPr>
          <p:spPr bwMode="auto">
            <a:xfrm>
              <a:off x="6676084" y="5071858"/>
              <a:ext cx="521096"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8" name="Line 78"/>
            <p:cNvSpPr>
              <a:spLocks noChangeShapeType="1"/>
            </p:cNvSpPr>
            <p:nvPr/>
          </p:nvSpPr>
          <p:spPr bwMode="auto">
            <a:xfrm flipH="1">
              <a:off x="7284890" y="5071858"/>
              <a:ext cx="435107"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9" name="Line 79"/>
            <p:cNvSpPr>
              <a:spLocks noChangeShapeType="1"/>
            </p:cNvSpPr>
            <p:nvPr/>
          </p:nvSpPr>
          <p:spPr bwMode="auto">
            <a:xfrm flipV="1">
              <a:off x="7458589" y="5071858"/>
              <a:ext cx="1303602"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0" name="Text Box 80"/>
            <p:cNvSpPr txBox="1">
              <a:spLocks noChangeArrowheads="1"/>
            </p:cNvSpPr>
            <p:nvPr/>
          </p:nvSpPr>
          <p:spPr bwMode="auto">
            <a:xfrm>
              <a:off x="264700" y="2438197"/>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0099"/>
                  </a:solidFill>
                  <a:latin typeface="+mn-lt"/>
                  <a:ea typeface="黑体" pitchFamily="2" charset="-122"/>
                </a:rPr>
                <a:t>用户</a:t>
              </a:r>
            </a:p>
          </p:txBody>
        </p:sp>
        <p:sp>
          <p:nvSpPr>
            <p:cNvPr id="266321" name="Line 81"/>
            <p:cNvSpPr>
              <a:spLocks noChangeShapeType="1"/>
            </p:cNvSpPr>
            <p:nvPr/>
          </p:nvSpPr>
          <p:spPr bwMode="auto">
            <a:xfrm>
              <a:off x="766880" y="3409746"/>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2" name="Line 82"/>
            <p:cNvSpPr>
              <a:spLocks noChangeShapeType="1"/>
            </p:cNvSpPr>
            <p:nvPr/>
          </p:nvSpPr>
          <p:spPr bwMode="auto">
            <a:xfrm>
              <a:off x="766880" y="4162221"/>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3" name="Line 83"/>
            <p:cNvSpPr>
              <a:spLocks noChangeShapeType="1"/>
            </p:cNvSpPr>
            <p:nvPr/>
          </p:nvSpPr>
          <p:spPr bwMode="auto">
            <a:xfrm>
              <a:off x="766880" y="4913108"/>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4" name="Line 84"/>
            <p:cNvSpPr>
              <a:spLocks noChangeShapeType="1"/>
            </p:cNvSpPr>
            <p:nvPr/>
          </p:nvSpPr>
          <p:spPr bwMode="auto">
            <a:xfrm>
              <a:off x="766880" y="5665583"/>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grpSp>
          <p:nvGrpSpPr>
            <p:cNvPr id="266325" name="Group 85"/>
            <p:cNvGrpSpPr>
              <a:grpSpLocks/>
            </p:cNvGrpSpPr>
            <p:nvPr/>
          </p:nvGrpSpPr>
          <p:grpSpPr bwMode="auto">
            <a:xfrm>
              <a:off x="5116232" y="3968546"/>
              <a:ext cx="4171293" cy="1079500"/>
              <a:chOff x="1655" y="1570"/>
              <a:chExt cx="2919" cy="1497"/>
            </a:xfrm>
          </p:grpSpPr>
          <p:sp>
            <p:nvSpPr>
              <p:cNvPr id="266326" name="Line 86"/>
              <p:cNvSpPr>
                <a:spLocks noChangeShapeType="1"/>
              </p:cNvSpPr>
              <p:nvPr/>
            </p:nvSpPr>
            <p:spPr bwMode="auto">
              <a:xfrm>
                <a:off x="1655"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7" name="Line 87"/>
              <p:cNvSpPr>
                <a:spLocks noChangeShapeType="1"/>
              </p:cNvSpPr>
              <p:nvPr/>
            </p:nvSpPr>
            <p:spPr bwMode="auto">
              <a:xfrm>
                <a:off x="2381"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8" name="Line 88"/>
              <p:cNvSpPr>
                <a:spLocks noChangeShapeType="1"/>
              </p:cNvSpPr>
              <p:nvPr/>
            </p:nvSpPr>
            <p:spPr bwMode="auto">
              <a:xfrm>
                <a:off x="3107"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9" name="Line 89"/>
              <p:cNvSpPr>
                <a:spLocks noChangeShapeType="1"/>
              </p:cNvSpPr>
              <p:nvPr/>
            </p:nvSpPr>
            <p:spPr bwMode="auto">
              <a:xfrm>
                <a:off x="3833"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30" name="Line 90"/>
              <p:cNvSpPr>
                <a:spLocks noChangeShapeType="1"/>
              </p:cNvSpPr>
              <p:nvPr/>
            </p:nvSpPr>
            <p:spPr bwMode="auto">
              <a:xfrm>
                <a:off x="4574"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grpSp>
        <p:sp>
          <p:nvSpPr>
            <p:cNvPr id="2" name="矩形 1"/>
            <p:cNvSpPr/>
            <p:nvPr/>
          </p:nvSpPr>
          <p:spPr>
            <a:xfrm>
              <a:off x="1766365" y="5936972"/>
              <a:ext cx="6995825" cy="461665"/>
            </a:xfrm>
            <a:prstGeom prst="rect">
              <a:avLst/>
            </a:prstGeom>
          </p:spPr>
          <p:txBody>
            <a:bodyPr wrap="square">
              <a:spAutoFit/>
            </a:bodyPr>
            <a:lstStyle/>
            <a:p>
              <a:pPr algn="ctr"/>
              <a:r>
                <a:rPr lang="zh-CN" altLang="zh-CN" sz="2400" b="1" dirty="0" smtClean="0">
                  <a:latin typeface="+mn-lt"/>
                  <a:ea typeface="黑体" pitchFamily="2" charset="-122"/>
                </a:rPr>
                <a:t>时分复用</a:t>
              </a:r>
              <a:r>
                <a:rPr lang="zh-CN" altLang="zh-CN" sz="2400" b="1" dirty="0">
                  <a:latin typeface="+mn-lt"/>
                  <a:ea typeface="黑体" pitchFamily="2" charset="-122"/>
                </a:rPr>
                <a:t>可能会造成线路资源的浪费</a:t>
              </a:r>
              <a:endParaRPr lang="zh-CN" altLang="en-US" sz="2400" b="1" dirty="0">
                <a:latin typeface="+mn-lt"/>
                <a:ea typeface="黑体" pitchFamily="2" charset="-122"/>
              </a:endParaRPr>
            </a:p>
          </p:txBody>
        </p:sp>
      </p:grpSp>
      <p:sp>
        <p:nvSpPr>
          <p:cNvPr id="4" name="矩形 3"/>
          <p:cNvSpPr/>
          <p:nvPr/>
        </p:nvSpPr>
        <p:spPr>
          <a:xfrm>
            <a:off x="5518729" y="2564904"/>
            <a:ext cx="4042783" cy="1107996"/>
          </a:xfrm>
          <a:prstGeom prst="rect">
            <a:avLst/>
          </a:prstGeom>
          <a:ln>
            <a:solidFill>
              <a:schemeClr val="tx1"/>
            </a:solidFill>
          </a:ln>
        </p:spPr>
        <p:txBody>
          <a:bodyPr wrap="square">
            <a:spAutoFit/>
          </a:bodyPr>
          <a:lstStyle/>
          <a:p>
            <a:r>
              <a:rPr lang="zh-CN" altLang="zh-CN" sz="2200" b="1" dirty="0">
                <a:ea typeface="黑体" pitchFamily="2" charset="-122"/>
              </a:rPr>
              <a:t>当某用户暂时无数据发送时，在时分复用帧中分配给该用户的时隙只能处于</a:t>
            </a:r>
            <a:r>
              <a:rPr lang="zh-CN" altLang="zh-CN" sz="2200" b="1" dirty="0" smtClean="0">
                <a:ea typeface="黑体" pitchFamily="2" charset="-122"/>
              </a:rPr>
              <a:t>空闲状态</a:t>
            </a:r>
            <a:r>
              <a:rPr lang="zh-CN" altLang="en-US" sz="2200" b="1" dirty="0" smtClean="0">
                <a:ea typeface="黑体" pitchFamily="2" charset="-122"/>
              </a:rPr>
              <a:t>。</a:t>
            </a:r>
            <a:endParaRPr lang="zh-CN" altLang="en-US" sz="2200" b="1" dirty="0">
              <a:ea typeface="黑体" pitchFamily="2" charset="-122"/>
            </a:endParaRPr>
          </a:p>
        </p:txBody>
      </p:sp>
    </p:spTree>
    <p:extLst>
      <p:ext uri="{BB962C8B-B14F-4D97-AF65-F5344CB8AC3E}">
        <p14:creationId xmlns:p14="http://schemas.microsoft.com/office/powerpoint/2010/main" val="6923606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95300" y="188640"/>
            <a:ext cx="9066212" cy="1512168"/>
          </a:xfrm>
        </p:spPr>
        <p:txBody>
          <a:bodyPr/>
          <a:lstStyle/>
          <a:p>
            <a:pPr algn="ctr"/>
            <a:r>
              <a:rPr lang="zh-CN" altLang="en-US" dirty="0"/>
              <a:t>统计时分复用</a:t>
            </a:r>
            <a:r>
              <a:rPr lang="zh-CN" altLang="en-US" sz="3200" dirty="0"/>
              <a:t> </a:t>
            </a:r>
            <a:r>
              <a:rPr lang="en-US" altLang="zh-CN" dirty="0"/>
              <a:t>STDM</a:t>
            </a:r>
            <a:br>
              <a:rPr lang="en-US" altLang="zh-CN" dirty="0"/>
            </a:br>
            <a:r>
              <a:rPr lang="en-US" altLang="zh-CN" dirty="0"/>
              <a:t>(Statistic TDM)  </a:t>
            </a:r>
          </a:p>
        </p:txBody>
      </p:sp>
      <p:sp>
        <p:nvSpPr>
          <p:cNvPr id="2" name="矩形 1"/>
          <p:cNvSpPr/>
          <p:nvPr/>
        </p:nvSpPr>
        <p:spPr>
          <a:xfrm>
            <a:off x="6249144" y="1982450"/>
            <a:ext cx="3312368" cy="1446550"/>
          </a:xfrm>
          <a:prstGeom prst="rect">
            <a:avLst/>
          </a:prstGeom>
          <a:ln>
            <a:solidFill>
              <a:schemeClr val="tx1"/>
            </a:solidFill>
          </a:ln>
        </p:spPr>
        <p:txBody>
          <a:bodyPr wrap="square">
            <a:spAutoFit/>
          </a:bodyPr>
          <a:lstStyle/>
          <a:p>
            <a:r>
              <a:rPr lang="en-US" altLang="zh-CN" sz="2200" b="1" dirty="0" smtClean="0">
                <a:ea typeface="黑体" pitchFamily="2" charset="-122"/>
              </a:rPr>
              <a:t>STDM </a:t>
            </a:r>
            <a:r>
              <a:rPr lang="zh-CN" altLang="zh-CN" sz="2200" b="1" dirty="0" smtClean="0">
                <a:ea typeface="黑体" pitchFamily="2" charset="-122"/>
              </a:rPr>
              <a:t>帧</a:t>
            </a:r>
            <a:r>
              <a:rPr lang="zh-CN" altLang="zh-CN" sz="2200" b="1" dirty="0">
                <a:solidFill>
                  <a:srgbClr val="FF0000"/>
                </a:solidFill>
                <a:ea typeface="黑体" pitchFamily="2" charset="-122"/>
              </a:rPr>
              <a:t>不是固定分配</a:t>
            </a:r>
            <a:r>
              <a:rPr lang="zh-CN" altLang="zh-CN" sz="2200" b="1" dirty="0">
                <a:ea typeface="黑体" pitchFamily="2" charset="-122"/>
              </a:rPr>
              <a:t>时隙，而是</a:t>
            </a:r>
            <a:r>
              <a:rPr lang="zh-CN" altLang="zh-CN" sz="2200" b="1" dirty="0">
                <a:solidFill>
                  <a:srgbClr val="FF0000"/>
                </a:solidFill>
                <a:ea typeface="黑体" pitchFamily="2" charset="-122"/>
              </a:rPr>
              <a:t>按需动态地</a:t>
            </a:r>
            <a:r>
              <a:rPr lang="zh-CN" altLang="zh-CN" sz="2200" b="1" dirty="0">
                <a:ea typeface="黑体" pitchFamily="2" charset="-122"/>
              </a:rPr>
              <a:t>分配时隙。因此统计时分复用可以提高线路的</a:t>
            </a:r>
            <a:r>
              <a:rPr lang="zh-CN" altLang="zh-CN" sz="2200" b="1" dirty="0" smtClean="0">
                <a:ea typeface="黑体" pitchFamily="2" charset="-122"/>
              </a:rPr>
              <a:t>利用率</a:t>
            </a:r>
            <a:r>
              <a:rPr lang="zh-CN" altLang="en-US" sz="2200" b="1" dirty="0" smtClean="0">
                <a:ea typeface="黑体" pitchFamily="2" charset="-122"/>
              </a:rPr>
              <a:t>。</a:t>
            </a:r>
            <a:endParaRPr lang="zh-CN" altLang="en-US" sz="2200" b="1" dirty="0">
              <a:ea typeface="黑体" pitchFamily="2" charset="-122"/>
            </a:endParaRPr>
          </a:p>
        </p:txBody>
      </p:sp>
      <p:grpSp>
        <p:nvGrpSpPr>
          <p:cNvPr id="4" name="组合 3"/>
          <p:cNvGrpSpPr/>
          <p:nvPr/>
        </p:nvGrpSpPr>
        <p:grpSpPr>
          <a:xfrm>
            <a:off x="632520" y="1988840"/>
            <a:ext cx="8928992" cy="4320480"/>
            <a:chOff x="632520" y="1988840"/>
            <a:chExt cx="8928992" cy="4320480"/>
          </a:xfrm>
        </p:grpSpPr>
        <p:sp>
          <p:nvSpPr>
            <p:cNvPr id="149589" name="Freeform 85"/>
            <p:cNvSpPr>
              <a:spLocks/>
            </p:cNvSpPr>
            <p:nvPr/>
          </p:nvSpPr>
          <p:spPr bwMode="auto">
            <a:xfrm>
              <a:off x="7556161"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0" name="Freeform 86"/>
            <p:cNvSpPr>
              <a:spLocks/>
            </p:cNvSpPr>
            <p:nvPr/>
          </p:nvSpPr>
          <p:spPr bwMode="auto">
            <a:xfrm>
              <a:off x="8730778"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1" name="Freeform 87"/>
            <p:cNvSpPr>
              <a:spLocks/>
            </p:cNvSpPr>
            <p:nvPr/>
          </p:nvSpPr>
          <p:spPr bwMode="auto">
            <a:xfrm>
              <a:off x="8338665"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2" name="Freeform 88"/>
            <p:cNvSpPr>
              <a:spLocks/>
            </p:cNvSpPr>
            <p:nvPr/>
          </p:nvSpPr>
          <p:spPr bwMode="auto">
            <a:xfrm>
              <a:off x="7946553"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3" name="Freeform 89"/>
            <p:cNvSpPr>
              <a:spLocks/>
            </p:cNvSpPr>
            <p:nvPr/>
          </p:nvSpPr>
          <p:spPr bwMode="auto">
            <a:xfrm>
              <a:off x="7164048"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4" name="Freeform 90"/>
            <p:cNvSpPr>
              <a:spLocks/>
            </p:cNvSpPr>
            <p:nvPr/>
          </p:nvSpPr>
          <p:spPr bwMode="auto">
            <a:xfrm>
              <a:off x="6771935"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5" name="Freeform 91"/>
            <p:cNvSpPr>
              <a:spLocks/>
            </p:cNvSpPr>
            <p:nvPr/>
          </p:nvSpPr>
          <p:spPr bwMode="auto">
            <a:xfrm>
              <a:off x="6381542"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6" name="Text Box 92"/>
            <p:cNvSpPr txBox="1">
              <a:spLocks noChangeArrowheads="1"/>
            </p:cNvSpPr>
            <p:nvPr/>
          </p:nvSpPr>
          <p:spPr bwMode="auto">
            <a:xfrm>
              <a:off x="632520" y="2036764"/>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000099"/>
                  </a:solidFill>
                  <a:latin typeface="+mn-lt"/>
                  <a:ea typeface="黑体" pitchFamily="2" charset="-122"/>
                </a:rPr>
                <a:t>用户</a:t>
              </a:r>
            </a:p>
          </p:txBody>
        </p:sp>
        <p:sp>
          <p:nvSpPr>
            <p:cNvPr id="149597" name="Freeform 93"/>
            <p:cNvSpPr>
              <a:spLocks/>
            </p:cNvSpPr>
            <p:nvPr/>
          </p:nvSpPr>
          <p:spPr bwMode="auto">
            <a:xfrm>
              <a:off x="3368710" y="2711451"/>
              <a:ext cx="686196"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8" name="Freeform 94"/>
            <p:cNvSpPr>
              <a:spLocks/>
            </p:cNvSpPr>
            <p:nvPr/>
          </p:nvSpPr>
          <p:spPr bwMode="auto">
            <a:xfrm>
              <a:off x="1313558" y="3517900"/>
              <a:ext cx="1370675" cy="4016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9" name="Freeform 95"/>
            <p:cNvSpPr>
              <a:spLocks/>
            </p:cNvSpPr>
            <p:nvPr/>
          </p:nvSpPr>
          <p:spPr bwMode="auto">
            <a:xfrm>
              <a:off x="1998035" y="4322764"/>
              <a:ext cx="1370675"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00" name="Freeform 96"/>
            <p:cNvSpPr>
              <a:spLocks/>
            </p:cNvSpPr>
            <p:nvPr/>
          </p:nvSpPr>
          <p:spPr bwMode="auto">
            <a:xfrm>
              <a:off x="2684233" y="5127626"/>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601" name="Text Box 97"/>
            <p:cNvSpPr txBox="1">
              <a:spLocks noChangeArrowheads="1"/>
            </p:cNvSpPr>
            <p:nvPr/>
          </p:nvSpPr>
          <p:spPr bwMode="auto">
            <a:xfrm>
              <a:off x="735708" y="267493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A</a:t>
              </a:r>
            </a:p>
          </p:txBody>
        </p:sp>
        <p:sp>
          <p:nvSpPr>
            <p:cNvPr id="149602" name="Text Box 98"/>
            <p:cNvSpPr txBox="1">
              <a:spLocks noChangeArrowheads="1"/>
            </p:cNvSpPr>
            <p:nvPr/>
          </p:nvSpPr>
          <p:spPr bwMode="auto">
            <a:xfrm>
              <a:off x="735708" y="3479800"/>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03" name="Text Box 99"/>
            <p:cNvSpPr txBox="1">
              <a:spLocks noChangeArrowheads="1"/>
            </p:cNvSpPr>
            <p:nvPr/>
          </p:nvSpPr>
          <p:spPr bwMode="auto">
            <a:xfrm>
              <a:off x="735708" y="4286251"/>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04" name="Text Box 100"/>
            <p:cNvSpPr txBox="1">
              <a:spLocks noChangeArrowheads="1"/>
            </p:cNvSpPr>
            <p:nvPr/>
          </p:nvSpPr>
          <p:spPr bwMode="auto">
            <a:xfrm>
              <a:off x="735708" y="509111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149605" name="Line 101"/>
            <p:cNvSpPr>
              <a:spLocks noChangeShapeType="1"/>
            </p:cNvSpPr>
            <p:nvPr/>
          </p:nvSpPr>
          <p:spPr bwMode="auto">
            <a:xfrm>
              <a:off x="6087459" y="4322763"/>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06" name="Text Box 102"/>
            <p:cNvSpPr txBox="1">
              <a:spLocks noChangeArrowheads="1"/>
            </p:cNvSpPr>
            <p:nvPr/>
          </p:nvSpPr>
          <p:spPr bwMode="auto">
            <a:xfrm>
              <a:off x="3516612" y="2695576"/>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09" name="Text Box 105"/>
            <p:cNvSpPr txBox="1">
              <a:spLocks noChangeArrowheads="1"/>
            </p:cNvSpPr>
            <p:nvPr/>
          </p:nvSpPr>
          <p:spPr bwMode="auto">
            <a:xfrm>
              <a:off x="1518214" y="350361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10" name="Text Box 106"/>
            <p:cNvSpPr txBox="1">
              <a:spLocks noChangeArrowheads="1"/>
            </p:cNvSpPr>
            <p:nvPr/>
          </p:nvSpPr>
          <p:spPr bwMode="auto">
            <a:xfrm>
              <a:off x="2847612" y="429895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11" name="Text Box 107"/>
            <p:cNvSpPr txBox="1">
              <a:spLocks noChangeArrowheads="1"/>
            </p:cNvSpPr>
            <p:nvPr/>
          </p:nvSpPr>
          <p:spPr bwMode="auto">
            <a:xfrm>
              <a:off x="2851052" y="5127626"/>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149615" name="Text Box 111"/>
            <p:cNvSpPr txBox="1">
              <a:spLocks noChangeArrowheads="1"/>
            </p:cNvSpPr>
            <p:nvPr/>
          </p:nvSpPr>
          <p:spPr bwMode="auto">
            <a:xfrm>
              <a:off x="4323193" y="2751139"/>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6" name="Text Box 112"/>
            <p:cNvSpPr txBox="1">
              <a:spLocks noChangeArrowheads="1"/>
            </p:cNvSpPr>
            <p:nvPr/>
          </p:nvSpPr>
          <p:spPr bwMode="auto">
            <a:xfrm>
              <a:off x="4323193" y="357505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7" name="Text Box 113"/>
            <p:cNvSpPr txBox="1">
              <a:spLocks noChangeArrowheads="1"/>
            </p:cNvSpPr>
            <p:nvPr/>
          </p:nvSpPr>
          <p:spPr bwMode="auto">
            <a:xfrm>
              <a:off x="4323193" y="440055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8" name="Text Box 114"/>
            <p:cNvSpPr txBox="1">
              <a:spLocks noChangeArrowheads="1"/>
            </p:cNvSpPr>
            <p:nvPr/>
          </p:nvSpPr>
          <p:spPr bwMode="auto">
            <a:xfrm>
              <a:off x="4323193" y="5224464"/>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9" name="Text Box 115"/>
            <p:cNvSpPr txBox="1">
              <a:spLocks noChangeArrowheads="1"/>
            </p:cNvSpPr>
            <p:nvPr/>
          </p:nvSpPr>
          <p:spPr bwMode="auto">
            <a:xfrm>
              <a:off x="9274254" y="419147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20" name="Line 116"/>
            <p:cNvSpPr>
              <a:spLocks noChangeShapeType="1"/>
            </p:cNvSpPr>
            <p:nvPr/>
          </p:nvSpPr>
          <p:spPr bwMode="auto">
            <a:xfrm>
              <a:off x="1998035"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1" name="Line 117"/>
            <p:cNvSpPr>
              <a:spLocks noChangeShapeType="1"/>
            </p:cNvSpPr>
            <p:nvPr/>
          </p:nvSpPr>
          <p:spPr bwMode="auto">
            <a:xfrm>
              <a:off x="2684232" y="4624388"/>
              <a:ext cx="0" cy="10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2" name="Line 118"/>
            <p:cNvSpPr>
              <a:spLocks noChangeShapeType="1"/>
            </p:cNvSpPr>
            <p:nvPr/>
          </p:nvSpPr>
          <p:spPr bwMode="auto">
            <a:xfrm>
              <a:off x="3368709"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3" name="Line 119"/>
            <p:cNvSpPr>
              <a:spLocks noChangeShapeType="1"/>
            </p:cNvSpPr>
            <p:nvPr/>
          </p:nvSpPr>
          <p:spPr bwMode="auto">
            <a:xfrm>
              <a:off x="1998035"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4" name="Line 120"/>
            <p:cNvSpPr>
              <a:spLocks noChangeShapeType="1"/>
            </p:cNvSpPr>
            <p:nvPr/>
          </p:nvSpPr>
          <p:spPr bwMode="auto">
            <a:xfrm>
              <a:off x="4054906" y="4624388"/>
              <a:ext cx="0" cy="10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5" name="Line 121"/>
            <p:cNvSpPr>
              <a:spLocks noChangeShapeType="1"/>
            </p:cNvSpPr>
            <p:nvPr/>
          </p:nvSpPr>
          <p:spPr bwMode="auto">
            <a:xfrm>
              <a:off x="4054906"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6" name="Line 122"/>
            <p:cNvSpPr>
              <a:spLocks noChangeShapeType="1"/>
            </p:cNvSpPr>
            <p:nvPr/>
          </p:nvSpPr>
          <p:spPr bwMode="auto">
            <a:xfrm>
              <a:off x="6283514"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7" name="Line 123"/>
            <p:cNvSpPr>
              <a:spLocks noChangeShapeType="1"/>
            </p:cNvSpPr>
            <p:nvPr/>
          </p:nvSpPr>
          <p:spPr bwMode="auto">
            <a:xfrm>
              <a:off x="7066019"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8" name="Line 124"/>
            <p:cNvSpPr>
              <a:spLocks noChangeShapeType="1"/>
            </p:cNvSpPr>
            <p:nvPr/>
          </p:nvSpPr>
          <p:spPr bwMode="auto">
            <a:xfrm>
              <a:off x="7848525"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9" name="Line 125"/>
            <p:cNvSpPr>
              <a:spLocks noChangeShapeType="1"/>
            </p:cNvSpPr>
            <p:nvPr/>
          </p:nvSpPr>
          <p:spPr bwMode="auto">
            <a:xfrm>
              <a:off x="6283514" y="4524375"/>
              <a:ext cx="78250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0" name="Line 126"/>
            <p:cNvSpPr>
              <a:spLocks noChangeShapeType="1"/>
            </p:cNvSpPr>
            <p:nvPr/>
          </p:nvSpPr>
          <p:spPr bwMode="auto">
            <a:xfrm>
              <a:off x="7066019" y="4524375"/>
              <a:ext cx="7825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1" name="Line 127"/>
            <p:cNvSpPr>
              <a:spLocks noChangeShapeType="1"/>
            </p:cNvSpPr>
            <p:nvPr/>
          </p:nvSpPr>
          <p:spPr bwMode="auto">
            <a:xfrm>
              <a:off x="7848525" y="4524375"/>
              <a:ext cx="78422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2" name="Text Box 128"/>
            <p:cNvSpPr txBox="1">
              <a:spLocks noChangeArrowheads="1"/>
            </p:cNvSpPr>
            <p:nvPr/>
          </p:nvSpPr>
          <p:spPr bwMode="auto">
            <a:xfrm>
              <a:off x="6537176" y="5301208"/>
              <a:ext cx="2101857"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3 </a:t>
              </a:r>
              <a:r>
                <a:rPr kumimoji="1" lang="zh-CN" altLang="en-US" sz="2400" b="1" dirty="0">
                  <a:solidFill>
                    <a:srgbClr val="000099"/>
                  </a:solidFill>
                  <a:latin typeface="+mn-lt"/>
                  <a:ea typeface="黑体" pitchFamily="2" charset="-122"/>
                </a:rPr>
                <a:t>个 </a:t>
              </a:r>
              <a:r>
                <a:rPr kumimoji="1" lang="en-US" altLang="zh-CN" sz="2400" b="1" dirty="0">
                  <a:solidFill>
                    <a:srgbClr val="000099"/>
                  </a:solidFill>
                  <a:latin typeface="+mn-lt"/>
                  <a:ea typeface="黑体" pitchFamily="2" charset="-122"/>
                </a:rPr>
                <a:t>STDM </a:t>
              </a:r>
              <a:r>
                <a:rPr kumimoji="1" lang="zh-CN" altLang="en-US" sz="2400" b="1" dirty="0">
                  <a:solidFill>
                    <a:srgbClr val="000099"/>
                  </a:solidFill>
                  <a:latin typeface="+mn-lt"/>
                  <a:ea typeface="黑体" pitchFamily="2" charset="-122"/>
                </a:rPr>
                <a:t>帧</a:t>
              </a:r>
            </a:p>
          </p:txBody>
        </p:sp>
        <p:sp>
          <p:nvSpPr>
            <p:cNvPr id="149633" name="Text Box 129"/>
            <p:cNvSpPr txBox="1">
              <a:spLocks noChangeArrowheads="1"/>
            </p:cNvSpPr>
            <p:nvPr/>
          </p:nvSpPr>
          <p:spPr bwMode="auto">
            <a:xfrm>
              <a:off x="6402180"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#1</a:t>
              </a:r>
            </a:p>
          </p:txBody>
        </p:sp>
        <p:sp>
          <p:nvSpPr>
            <p:cNvPr id="149634" name="Line 130"/>
            <p:cNvSpPr>
              <a:spLocks noChangeShapeType="1"/>
            </p:cNvSpPr>
            <p:nvPr/>
          </p:nvSpPr>
          <p:spPr bwMode="auto">
            <a:xfrm>
              <a:off x="4660254" y="3111500"/>
              <a:ext cx="1257167" cy="8080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5" name="Line 131"/>
            <p:cNvSpPr>
              <a:spLocks noChangeShapeType="1"/>
            </p:cNvSpPr>
            <p:nvPr/>
          </p:nvSpPr>
          <p:spPr bwMode="auto">
            <a:xfrm>
              <a:off x="4737644" y="3903664"/>
              <a:ext cx="1081750" cy="217487"/>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6" name="Line 132"/>
            <p:cNvSpPr>
              <a:spLocks noChangeShapeType="1"/>
            </p:cNvSpPr>
            <p:nvPr/>
          </p:nvSpPr>
          <p:spPr bwMode="auto">
            <a:xfrm flipV="1">
              <a:off x="4737644" y="4322763"/>
              <a:ext cx="1081750" cy="37306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7" name="Line 133"/>
            <p:cNvSpPr>
              <a:spLocks noChangeShapeType="1"/>
            </p:cNvSpPr>
            <p:nvPr/>
          </p:nvSpPr>
          <p:spPr bwMode="auto">
            <a:xfrm flipV="1">
              <a:off x="4660254" y="4524376"/>
              <a:ext cx="1257167" cy="96361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8" name="Text Box 134"/>
            <p:cNvSpPr txBox="1">
              <a:spLocks noChangeArrowheads="1"/>
            </p:cNvSpPr>
            <p:nvPr/>
          </p:nvSpPr>
          <p:spPr bwMode="auto">
            <a:xfrm>
              <a:off x="4737644" y="4840289"/>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④</a:t>
              </a:r>
            </a:p>
          </p:txBody>
        </p:sp>
        <p:sp>
          <p:nvSpPr>
            <p:cNvPr id="149639" name="Text Box 135"/>
            <p:cNvSpPr txBox="1">
              <a:spLocks noChangeArrowheads="1"/>
            </p:cNvSpPr>
            <p:nvPr/>
          </p:nvSpPr>
          <p:spPr bwMode="auto">
            <a:xfrm>
              <a:off x="4660254" y="41910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③</a:t>
              </a:r>
            </a:p>
          </p:txBody>
        </p:sp>
        <p:sp>
          <p:nvSpPr>
            <p:cNvPr id="149640" name="Text Box 136"/>
            <p:cNvSpPr txBox="1">
              <a:spLocks noChangeArrowheads="1"/>
            </p:cNvSpPr>
            <p:nvPr/>
          </p:nvSpPr>
          <p:spPr bwMode="auto">
            <a:xfrm>
              <a:off x="4660254" y="35433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②</a:t>
              </a:r>
            </a:p>
          </p:txBody>
        </p:sp>
        <p:sp>
          <p:nvSpPr>
            <p:cNvPr id="149641" name="Text Box 137"/>
            <p:cNvSpPr txBox="1">
              <a:spLocks noChangeArrowheads="1"/>
            </p:cNvSpPr>
            <p:nvPr/>
          </p:nvSpPr>
          <p:spPr bwMode="auto">
            <a:xfrm>
              <a:off x="4815035" y="28956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①</a:t>
              </a:r>
            </a:p>
          </p:txBody>
        </p:sp>
        <p:sp>
          <p:nvSpPr>
            <p:cNvPr id="149642" name="Freeform 138"/>
            <p:cNvSpPr>
              <a:spLocks/>
            </p:cNvSpPr>
            <p:nvPr/>
          </p:nvSpPr>
          <p:spPr bwMode="auto">
            <a:xfrm>
              <a:off x="1313558" y="2711451"/>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3" name="Line 139"/>
            <p:cNvSpPr>
              <a:spLocks noChangeShapeType="1"/>
            </p:cNvSpPr>
            <p:nvPr/>
          </p:nvSpPr>
          <p:spPr bwMode="auto">
            <a:xfrm>
              <a:off x="4054906"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4" name="Line 140"/>
            <p:cNvSpPr>
              <a:spLocks noChangeShapeType="1"/>
            </p:cNvSpPr>
            <p:nvPr/>
          </p:nvSpPr>
          <p:spPr bwMode="auto">
            <a:xfrm>
              <a:off x="1411586"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5" name="Text Box 141"/>
            <p:cNvSpPr txBox="1">
              <a:spLocks noChangeArrowheads="1"/>
            </p:cNvSpPr>
            <p:nvPr/>
          </p:nvSpPr>
          <p:spPr bwMode="auto">
            <a:xfrm>
              <a:off x="1485537" y="26797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46" name="Text Box 142"/>
            <p:cNvSpPr txBox="1">
              <a:spLocks noChangeArrowheads="1"/>
            </p:cNvSpPr>
            <p:nvPr/>
          </p:nvSpPr>
          <p:spPr bwMode="auto">
            <a:xfrm>
              <a:off x="2157976" y="428625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47" name="Text Box 143"/>
            <p:cNvSpPr txBox="1">
              <a:spLocks noChangeArrowheads="1"/>
            </p:cNvSpPr>
            <p:nvPr/>
          </p:nvSpPr>
          <p:spPr bwMode="auto">
            <a:xfrm>
              <a:off x="2190652" y="3506789"/>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48" name="Line 144"/>
            <p:cNvSpPr>
              <a:spLocks noChangeShapeType="1"/>
            </p:cNvSpPr>
            <p:nvPr/>
          </p:nvSpPr>
          <p:spPr bwMode="auto">
            <a:xfrm>
              <a:off x="7164048"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9" name="Line 145"/>
            <p:cNvSpPr>
              <a:spLocks noChangeShapeType="1"/>
            </p:cNvSpPr>
            <p:nvPr/>
          </p:nvSpPr>
          <p:spPr bwMode="auto">
            <a:xfrm>
              <a:off x="7458132"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0" name="Line 146"/>
            <p:cNvSpPr>
              <a:spLocks noChangeShapeType="1"/>
            </p:cNvSpPr>
            <p:nvPr/>
          </p:nvSpPr>
          <p:spPr bwMode="auto">
            <a:xfrm>
              <a:off x="8632750"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1" name="Line 147"/>
            <p:cNvSpPr>
              <a:spLocks noChangeShapeType="1"/>
            </p:cNvSpPr>
            <p:nvPr/>
          </p:nvSpPr>
          <p:spPr bwMode="auto">
            <a:xfrm>
              <a:off x="8632750"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07" name="Text Box 103"/>
            <p:cNvSpPr txBox="1">
              <a:spLocks noChangeArrowheads="1"/>
            </p:cNvSpPr>
            <p:nvPr/>
          </p:nvSpPr>
          <p:spPr bwMode="auto">
            <a:xfrm>
              <a:off x="8704981"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08" name="Text Box 104"/>
            <p:cNvSpPr txBox="1">
              <a:spLocks noChangeArrowheads="1"/>
            </p:cNvSpPr>
            <p:nvPr/>
          </p:nvSpPr>
          <p:spPr bwMode="auto">
            <a:xfrm>
              <a:off x="6747859"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12" name="Text Box 108"/>
            <p:cNvSpPr txBox="1">
              <a:spLocks noChangeArrowheads="1"/>
            </p:cNvSpPr>
            <p:nvPr/>
          </p:nvSpPr>
          <p:spPr bwMode="auto">
            <a:xfrm>
              <a:off x="7115894"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13" name="Text Box 109"/>
            <p:cNvSpPr txBox="1">
              <a:spLocks noChangeArrowheads="1"/>
            </p:cNvSpPr>
            <p:nvPr/>
          </p:nvSpPr>
          <p:spPr bwMode="auto">
            <a:xfrm>
              <a:off x="7506286"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14" name="Text Box 110"/>
            <p:cNvSpPr txBox="1">
              <a:spLocks noChangeArrowheads="1"/>
            </p:cNvSpPr>
            <p:nvPr/>
          </p:nvSpPr>
          <p:spPr bwMode="auto">
            <a:xfrm>
              <a:off x="6348867"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52" name="Text Box 148"/>
            <p:cNvSpPr txBox="1">
              <a:spLocks noChangeArrowheads="1"/>
            </p:cNvSpPr>
            <p:nvPr/>
          </p:nvSpPr>
          <p:spPr bwMode="auto">
            <a:xfrm>
              <a:off x="7910437"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53" name="Text Box 149"/>
            <p:cNvSpPr txBox="1">
              <a:spLocks noChangeArrowheads="1"/>
            </p:cNvSpPr>
            <p:nvPr/>
          </p:nvSpPr>
          <p:spPr bwMode="auto">
            <a:xfrm>
              <a:off x="8290511"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149654" name="Freeform 150"/>
            <p:cNvSpPr>
              <a:spLocks/>
            </p:cNvSpPr>
            <p:nvPr/>
          </p:nvSpPr>
          <p:spPr bwMode="auto">
            <a:xfrm>
              <a:off x="628351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5" name="Freeform 151"/>
            <p:cNvSpPr>
              <a:spLocks/>
            </p:cNvSpPr>
            <p:nvPr/>
          </p:nvSpPr>
          <p:spPr bwMode="auto">
            <a:xfrm>
              <a:off x="6673906"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6" name="Freeform 152"/>
            <p:cNvSpPr>
              <a:spLocks/>
            </p:cNvSpPr>
            <p:nvPr/>
          </p:nvSpPr>
          <p:spPr bwMode="auto">
            <a:xfrm>
              <a:off x="7066019"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7" name="Freeform 153"/>
            <p:cNvSpPr>
              <a:spLocks/>
            </p:cNvSpPr>
            <p:nvPr/>
          </p:nvSpPr>
          <p:spPr bwMode="auto">
            <a:xfrm>
              <a:off x="7458131"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8" name="Freeform 154"/>
            <p:cNvSpPr>
              <a:spLocks/>
            </p:cNvSpPr>
            <p:nvPr/>
          </p:nvSpPr>
          <p:spPr bwMode="auto">
            <a:xfrm>
              <a:off x="784852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9" name="Freeform 155"/>
            <p:cNvSpPr>
              <a:spLocks/>
            </p:cNvSpPr>
            <p:nvPr/>
          </p:nvSpPr>
          <p:spPr bwMode="auto">
            <a:xfrm>
              <a:off x="8240638"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0" name="Freeform 156"/>
            <p:cNvSpPr>
              <a:spLocks/>
            </p:cNvSpPr>
            <p:nvPr/>
          </p:nvSpPr>
          <p:spPr bwMode="auto">
            <a:xfrm>
              <a:off x="8632750"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1" name="Text Box 157"/>
            <p:cNvSpPr txBox="1">
              <a:spLocks noChangeArrowheads="1"/>
            </p:cNvSpPr>
            <p:nvPr/>
          </p:nvSpPr>
          <p:spPr bwMode="auto">
            <a:xfrm>
              <a:off x="7164048"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#2</a:t>
              </a:r>
            </a:p>
          </p:txBody>
        </p:sp>
        <p:sp>
          <p:nvSpPr>
            <p:cNvPr id="149662" name="Text Box 158"/>
            <p:cNvSpPr txBox="1">
              <a:spLocks noChangeArrowheads="1"/>
            </p:cNvSpPr>
            <p:nvPr/>
          </p:nvSpPr>
          <p:spPr bwMode="auto">
            <a:xfrm>
              <a:off x="7925915"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#3</a:t>
              </a:r>
            </a:p>
          </p:txBody>
        </p:sp>
        <p:sp>
          <p:nvSpPr>
            <p:cNvPr id="149663" name="Text Box 159"/>
            <p:cNvSpPr txBox="1">
              <a:spLocks noChangeArrowheads="1"/>
            </p:cNvSpPr>
            <p:nvPr/>
          </p:nvSpPr>
          <p:spPr bwMode="auto">
            <a:xfrm>
              <a:off x="4583940" y="1988840"/>
              <a:ext cx="173721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2800" b="1" dirty="0" smtClean="0">
                  <a:solidFill>
                    <a:srgbClr val="C00000"/>
                  </a:solidFill>
                  <a:latin typeface="+mn-lt"/>
                  <a:ea typeface="黑体" pitchFamily="2" charset="-122"/>
                </a:rPr>
                <a:t>统计</a:t>
              </a:r>
              <a:endParaRPr kumimoji="1" lang="en-US" altLang="zh-CN" sz="2800" b="1" dirty="0" smtClean="0">
                <a:solidFill>
                  <a:srgbClr val="C00000"/>
                </a:solidFill>
                <a:latin typeface="+mn-lt"/>
                <a:ea typeface="黑体" pitchFamily="2" charset="-122"/>
              </a:endParaRPr>
            </a:p>
            <a:p>
              <a:pPr algn="l"/>
              <a:r>
                <a:rPr kumimoji="1" lang="zh-CN" altLang="en-US" sz="2800" b="1" dirty="0" smtClean="0">
                  <a:solidFill>
                    <a:srgbClr val="C00000"/>
                  </a:solidFill>
                  <a:latin typeface="+mn-lt"/>
                  <a:ea typeface="黑体" pitchFamily="2" charset="-122"/>
                </a:rPr>
                <a:t>时分复用</a:t>
              </a:r>
              <a:endParaRPr kumimoji="1" lang="zh-CN" altLang="en-US" sz="2800" b="1" dirty="0">
                <a:solidFill>
                  <a:srgbClr val="C00000"/>
                </a:solidFill>
                <a:latin typeface="+mn-lt"/>
                <a:ea typeface="黑体" pitchFamily="2" charset="-122"/>
              </a:endParaRPr>
            </a:p>
          </p:txBody>
        </p:sp>
        <p:sp>
          <p:nvSpPr>
            <p:cNvPr id="149664" name="Line 160"/>
            <p:cNvSpPr>
              <a:spLocks noChangeShapeType="1"/>
            </p:cNvSpPr>
            <p:nvPr/>
          </p:nvSpPr>
          <p:spPr bwMode="auto">
            <a:xfrm>
              <a:off x="6673907" y="4826000"/>
              <a:ext cx="686197"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5" name="Line 161"/>
            <p:cNvSpPr>
              <a:spLocks noChangeShapeType="1"/>
            </p:cNvSpPr>
            <p:nvPr/>
          </p:nvSpPr>
          <p:spPr bwMode="auto">
            <a:xfrm>
              <a:off x="7458132" y="4826000"/>
              <a:ext cx="0"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6" name="Line 162"/>
            <p:cNvSpPr>
              <a:spLocks noChangeShapeType="1"/>
            </p:cNvSpPr>
            <p:nvPr/>
          </p:nvSpPr>
          <p:spPr bwMode="auto">
            <a:xfrm flipH="1">
              <a:off x="7654188" y="4826000"/>
              <a:ext cx="488421"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7" name="Line 163"/>
            <p:cNvSpPr>
              <a:spLocks noChangeShapeType="1"/>
            </p:cNvSpPr>
            <p:nvPr/>
          </p:nvSpPr>
          <p:spPr bwMode="auto">
            <a:xfrm>
              <a:off x="1215531" y="3114675"/>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8" name="Line 164"/>
            <p:cNvSpPr>
              <a:spLocks noChangeShapeType="1"/>
            </p:cNvSpPr>
            <p:nvPr/>
          </p:nvSpPr>
          <p:spPr bwMode="auto">
            <a:xfrm>
              <a:off x="1215531" y="3919538"/>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9" name="Line 165"/>
            <p:cNvSpPr>
              <a:spLocks noChangeShapeType="1"/>
            </p:cNvSpPr>
            <p:nvPr/>
          </p:nvSpPr>
          <p:spPr bwMode="auto">
            <a:xfrm>
              <a:off x="1215531" y="4725988"/>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0" name="Line 166"/>
            <p:cNvSpPr>
              <a:spLocks noChangeShapeType="1"/>
            </p:cNvSpPr>
            <p:nvPr/>
          </p:nvSpPr>
          <p:spPr bwMode="auto">
            <a:xfrm>
              <a:off x="1215531" y="5530850"/>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4" name="Line 170"/>
            <p:cNvSpPr>
              <a:spLocks noChangeShapeType="1"/>
            </p:cNvSpPr>
            <p:nvPr/>
          </p:nvSpPr>
          <p:spPr bwMode="auto">
            <a:xfrm>
              <a:off x="6276635"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5" name="Line 171"/>
            <p:cNvSpPr>
              <a:spLocks noChangeShapeType="1"/>
            </p:cNvSpPr>
            <p:nvPr/>
          </p:nvSpPr>
          <p:spPr bwMode="auto">
            <a:xfrm>
              <a:off x="7060860"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6" name="Line 172"/>
            <p:cNvSpPr>
              <a:spLocks noChangeShapeType="1"/>
            </p:cNvSpPr>
            <p:nvPr/>
          </p:nvSpPr>
          <p:spPr bwMode="auto">
            <a:xfrm>
              <a:off x="7845085"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7" name="Line 173"/>
            <p:cNvSpPr>
              <a:spLocks noChangeShapeType="1"/>
            </p:cNvSpPr>
            <p:nvPr/>
          </p:nvSpPr>
          <p:spPr bwMode="auto">
            <a:xfrm>
              <a:off x="8627590"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 name="矩形 2"/>
            <p:cNvSpPr/>
            <p:nvPr/>
          </p:nvSpPr>
          <p:spPr>
            <a:xfrm>
              <a:off x="2615613" y="5847655"/>
              <a:ext cx="5160905" cy="461665"/>
            </a:xfrm>
            <a:prstGeom prst="rect">
              <a:avLst/>
            </a:prstGeom>
          </p:spPr>
          <p:txBody>
            <a:bodyPr wrap="square">
              <a:spAutoFit/>
            </a:bodyPr>
            <a:lstStyle/>
            <a:p>
              <a:pPr algn="ctr"/>
              <a:r>
                <a:rPr lang="zh-CN" altLang="zh-CN" sz="2400" b="1" dirty="0" smtClean="0">
                  <a:latin typeface="+mn-lt"/>
                  <a:ea typeface="黑体" pitchFamily="2" charset="-122"/>
                </a:rPr>
                <a:t>统计</a:t>
              </a:r>
              <a:r>
                <a:rPr lang="zh-CN" altLang="zh-CN" sz="2400" b="1" dirty="0">
                  <a:latin typeface="+mn-lt"/>
                  <a:ea typeface="黑体" pitchFamily="2" charset="-122"/>
                </a:rPr>
                <a:t>时分复用的工作原理</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3235022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 </a:t>
            </a:r>
            <a:r>
              <a:rPr lang="en-US" altLang="zh-CN" dirty="0" smtClean="0"/>
              <a:t> </a:t>
            </a:r>
            <a:r>
              <a:rPr lang="zh-CN" altLang="zh-CN" dirty="0" smtClean="0"/>
              <a:t>数据通信</a:t>
            </a:r>
            <a:r>
              <a:rPr lang="zh-CN" altLang="zh-CN" dirty="0"/>
              <a:t>的基础知识</a:t>
            </a:r>
            <a:endParaRPr lang="zh-CN" altLang="en-US" dirty="0"/>
          </a:p>
        </p:txBody>
      </p:sp>
      <p:sp>
        <p:nvSpPr>
          <p:cNvPr id="26627" name="Rectangle 3"/>
          <p:cNvSpPr>
            <a:spLocks noGrp="1" noChangeArrowheads="1"/>
          </p:cNvSpPr>
          <p:nvPr>
            <p:ph idx="1"/>
          </p:nvPr>
        </p:nvSpPr>
        <p:spPr/>
        <p:txBody>
          <a:bodyPr/>
          <a:lstStyle/>
          <a:p>
            <a:r>
              <a:rPr lang="en-US" altLang="zh-CN" dirty="0" smtClean="0"/>
              <a:t>2.2.1  </a:t>
            </a:r>
            <a:r>
              <a:rPr lang="zh-CN" altLang="zh-CN" dirty="0" smtClean="0"/>
              <a:t>数据通信系统的模型</a:t>
            </a:r>
            <a:endParaRPr lang="zh-CN" altLang="zh-CN" dirty="0"/>
          </a:p>
          <a:p>
            <a:r>
              <a:rPr lang="en-US" altLang="zh-CN" dirty="0"/>
              <a:t>2.2.2 </a:t>
            </a:r>
            <a:r>
              <a:rPr lang="en-US" altLang="zh-CN" dirty="0" smtClean="0"/>
              <a:t> </a:t>
            </a:r>
            <a:r>
              <a:rPr lang="zh-CN" altLang="zh-CN" dirty="0" smtClean="0"/>
              <a:t>有关</a:t>
            </a:r>
            <a:r>
              <a:rPr lang="zh-CN" altLang="zh-CN" dirty="0"/>
              <a:t>信道的几个基本概念</a:t>
            </a:r>
          </a:p>
          <a:p>
            <a:r>
              <a:rPr lang="en-US" altLang="zh-CN" dirty="0"/>
              <a:t>2.2.3 </a:t>
            </a:r>
            <a:r>
              <a:rPr lang="en-US" altLang="zh-CN" dirty="0" smtClean="0"/>
              <a:t> </a:t>
            </a:r>
            <a:r>
              <a:rPr lang="zh-CN" altLang="zh-CN" dirty="0" smtClean="0"/>
              <a:t>信道</a:t>
            </a:r>
            <a:r>
              <a:rPr lang="zh-CN" altLang="zh-CN" dirty="0"/>
              <a:t>的极限</a:t>
            </a:r>
            <a:r>
              <a:rPr lang="zh-CN" altLang="zh-CN" dirty="0" smtClean="0"/>
              <a:t>容量</a:t>
            </a:r>
            <a:endParaRPr lang="zh-CN" altLang="zh-CN" dirty="0"/>
          </a:p>
        </p:txBody>
      </p:sp>
    </p:spTree>
    <p:extLst>
      <p:ext uri="{BB962C8B-B14F-4D97-AF65-F5344CB8AC3E}">
        <p14:creationId xmlns:p14="http://schemas.microsoft.com/office/powerpoint/2010/main" val="29546938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4"/>
          <p:cNvSpPr>
            <a:spLocks noGrp="1" noChangeArrowheads="1"/>
          </p:cNvSpPr>
          <p:nvPr>
            <p:ph type="title"/>
          </p:nvPr>
        </p:nvSpPr>
        <p:spPr>
          <a:xfrm>
            <a:off x="495300" y="188640"/>
            <a:ext cx="9066212" cy="1440160"/>
          </a:xfrm>
        </p:spPr>
        <p:txBody>
          <a:bodyPr/>
          <a:lstStyle/>
          <a:p>
            <a:r>
              <a:rPr lang="en-US" altLang="zh-CN" dirty="0"/>
              <a:t>2.4.2   </a:t>
            </a:r>
            <a:r>
              <a:rPr lang="zh-CN" altLang="en-US" dirty="0"/>
              <a:t>波分复用 </a:t>
            </a:r>
            <a:r>
              <a:rPr lang="en-US" altLang="zh-CN" dirty="0" smtClean="0"/>
              <a:t>WDM</a:t>
            </a:r>
            <a:r>
              <a:rPr lang="en-US" altLang="zh-CN" sz="4000" dirty="0"/>
              <a:t/>
            </a:r>
            <a:br>
              <a:rPr lang="en-US" altLang="zh-CN" sz="4000" dirty="0"/>
            </a:br>
            <a:r>
              <a:rPr lang="en-US" altLang="zh-CN" sz="4000" dirty="0"/>
              <a:t>(Wavelength Division Multiplexing)  </a:t>
            </a:r>
          </a:p>
        </p:txBody>
      </p:sp>
      <p:sp>
        <p:nvSpPr>
          <p:cNvPr id="2" name="矩形 1"/>
          <p:cNvSpPr/>
          <p:nvPr/>
        </p:nvSpPr>
        <p:spPr>
          <a:xfrm>
            <a:off x="2000672" y="1628800"/>
            <a:ext cx="6356348" cy="954107"/>
          </a:xfrm>
          <a:prstGeom prst="rect">
            <a:avLst/>
          </a:prstGeom>
          <a:solidFill>
            <a:srgbClr val="FFFF00"/>
          </a:solidFill>
          <a:ln>
            <a:solidFill>
              <a:srgbClr val="000099"/>
            </a:solidFill>
          </a:ln>
        </p:spPr>
        <p:txBody>
          <a:bodyPr wrap="square">
            <a:spAutoFit/>
          </a:bodyPr>
          <a:lstStyle/>
          <a:p>
            <a:r>
              <a:rPr lang="zh-CN" altLang="en-US" sz="2800" b="1" dirty="0">
                <a:latin typeface="+mn-lt"/>
                <a:ea typeface="黑体" pitchFamily="2" charset="-122"/>
              </a:rPr>
              <a:t>波分复用就是光的频分复用</a:t>
            </a:r>
            <a:r>
              <a:rPr lang="zh-CN" altLang="en-US" sz="2800" b="1" dirty="0" smtClean="0">
                <a:latin typeface="+mn-lt"/>
                <a:ea typeface="黑体" pitchFamily="2" charset="-122"/>
              </a:rPr>
              <a:t>。</a:t>
            </a:r>
            <a:r>
              <a:rPr lang="zh-CN" altLang="zh-CN" sz="2800" b="1" dirty="0">
                <a:latin typeface="+mn-lt"/>
                <a:ea typeface="黑体" pitchFamily="2" charset="-122"/>
              </a:rPr>
              <a:t>使用一根光纤来同时传输多</a:t>
            </a:r>
            <a:r>
              <a:rPr lang="zh-CN" altLang="zh-CN" sz="2800" b="1" dirty="0" smtClean="0">
                <a:latin typeface="+mn-lt"/>
                <a:ea typeface="黑体" pitchFamily="2" charset="-122"/>
              </a:rPr>
              <a:t>个光</a:t>
            </a:r>
            <a:r>
              <a:rPr lang="zh-CN" altLang="zh-CN" sz="2800" b="1" dirty="0">
                <a:latin typeface="+mn-lt"/>
                <a:ea typeface="黑体" pitchFamily="2" charset="-122"/>
              </a:rPr>
              <a:t>载波</a:t>
            </a:r>
            <a:r>
              <a:rPr lang="zh-CN" altLang="zh-CN" sz="2800" b="1" dirty="0" smtClean="0">
                <a:latin typeface="+mn-lt"/>
                <a:ea typeface="黑体" pitchFamily="2" charset="-122"/>
              </a:rPr>
              <a:t>信号</a:t>
            </a:r>
            <a:r>
              <a:rPr lang="zh-CN" altLang="en-US" sz="2800" b="1" dirty="0" smtClean="0">
                <a:latin typeface="+mn-lt"/>
                <a:ea typeface="黑体" pitchFamily="2" charset="-122"/>
              </a:rPr>
              <a:t>。</a:t>
            </a:r>
            <a:endParaRPr lang="zh-CN" altLang="en-US" sz="2800" b="1" dirty="0">
              <a:latin typeface="+mn-lt"/>
              <a:ea typeface="黑体" pitchFamily="2" charset="-122"/>
            </a:endParaRPr>
          </a:p>
        </p:txBody>
      </p:sp>
      <p:grpSp>
        <p:nvGrpSpPr>
          <p:cNvPr id="4" name="组合 3"/>
          <p:cNvGrpSpPr/>
          <p:nvPr/>
        </p:nvGrpSpPr>
        <p:grpSpPr>
          <a:xfrm>
            <a:off x="293307" y="2132856"/>
            <a:ext cx="9580378" cy="4268326"/>
            <a:chOff x="293307" y="2132856"/>
            <a:chExt cx="9580378" cy="4268326"/>
          </a:xfrm>
        </p:grpSpPr>
        <p:sp>
          <p:nvSpPr>
            <p:cNvPr id="150530" name="Text Box 2"/>
            <p:cNvSpPr txBox="1">
              <a:spLocks noChangeArrowheads="1"/>
            </p:cNvSpPr>
            <p:nvPr/>
          </p:nvSpPr>
          <p:spPr bwMode="auto">
            <a:xfrm flipH="1">
              <a:off x="7446995" y="2780928"/>
              <a:ext cx="2270173"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b="1">
                  <a:solidFill>
                    <a:srgbClr val="000099"/>
                  </a:solidFill>
                  <a:latin typeface="+mn-lt"/>
                  <a:ea typeface="黑体" pitchFamily="2" charset="-122"/>
                </a:rPr>
                <a:t> 1550 nm           0 </a:t>
              </a:r>
            </a:p>
            <a:p>
              <a:pPr algn="l">
                <a:lnSpc>
                  <a:spcPct val="115000"/>
                </a:lnSpc>
              </a:pPr>
              <a:r>
                <a:rPr kumimoji="1" lang="en-US" altLang="zh-CN" sz="2000" b="1">
                  <a:solidFill>
                    <a:srgbClr val="000099"/>
                  </a:solidFill>
                  <a:latin typeface="+mn-lt"/>
                  <a:ea typeface="黑体" pitchFamily="2" charset="-122"/>
                </a:rPr>
                <a:t> 1551 nm           1</a:t>
              </a:r>
            </a:p>
            <a:p>
              <a:pPr algn="l">
                <a:lnSpc>
                  <a:spcPct val="115000"/>
                </a:lnSpc>
              </a:pPr>
              <a:r>
                <a:rPr kumimoji="1" lang="en-US" altLang="zh-CN" sz="2000" b="1">
                  <a:solidFill>
                    <a:srgbClr val="000099"/>
                  </a:solidFill>
                  <a:latin typeface="+mn-lt"/>
                  <a:ea typeface="黑体" pitchFamily="2" charset="-122"/>
                </a:rPr>
                <a:t> 1552 nm           2</a:t>
              </a:r>
            </a:p>
            <a:p>
              <a:pPr algn="l">
                <a:lnSpc>
                  <a:spcPct val="115000"/>
                </a:lnSpc>
              </a:pPr>
              <a:r>
                <a:rPr kumimoji="1" lang="en-US" altLang="zh-CN" sz="2000" b="1">
                  <a:solidFill>
                    <a:srgbClr val="000099"/>
                  </a:solidFill>
                  <a:latin typeface="+mn-lt"/>
                  <a:ea typeface="黑体" pitchFamily="2" charset="-122"/>
                </a:rPr>
                <a:t> 1553 nm           3</a:t>
              </a:r>
            </a:p>
            <a:p>
              <a:pPr algn="l">
                <a:lnSpc>
                  <a:spcPct val="115000"/>
                </a:lnSpc>
              </a:pPr>
              <a:r>
                <a:rPr kumimoji="1" lang="en-US" altLang="zh-CN" sz="2000" b="1">
                  <a:solidFill>
                    <a:srgbClr val="000099"/>
                  </a:solidFill>
                  <a:latin typeface="+mn-lt"/>
                  <a:ea typeface="黑体" pitchFamily="2" charset="-122"/>
                </a:rPr>
                <a:t> 1554 nm           4</a:t>
              </a:r>
            </a:p>
            <a:p>
              <a:pPr algn="l">
                <a:lnSpc>
                  <a:spcPct val="115000"/>
                </a:lnSpc>
              </a:pPr>
              <a:r>
                <a:rPr kumimoji="1" lang="en-US" altLang="zh-CN" sz="2000" b="1">
                  <a:solidFill>
                    <a:srgbClr val="000099"/>
                  </a:solidFill>
                  <a:latin typeface="+mn-lt"/>
                  <a:ea typeface="黑体" pitchFamily="2" charset="-122"/>
                </a:rPr>
                <a:t> 1555 nm           5</a:t>
              </a:r>
            </a:p>
            <a:p>
              <a:pPr algn="l">
                <a:lnSpc>
                  <a:spcPct val="115000"/>
                </a:lnSpc>
              </a:pPr>
              <a:r>
                <a:rPr kumimoji="1" lang="en-US" altLang="zh-CN" sz="2000" b="1">
                  <a:solidFill>
                    <a:srgbClr val="000099"/>
                  </a:solidFill>
                  <a:latin typeface="+mn-lt"/>
                  <a:ea typeface="黑体" pitchFamily="2" charset="-122"/>
                </a:rPr>
                <a:t> 1556 nm           6</a:t>
              </a:r>
            </a:p>
            <a:p>
              <a:pPr algn="l">
                <a:lnSpc>
                  <a:spcPct val="115000"/>
                </a:lnSpc>
              </a:pPr>
              <a:r>
                <a:rPr kumimoji="1" lang="en-US" altLang="zh-CN" sz="2000" b="1">
                  <a:solidFill>
                    <a:srgbClr val="000099"/>
                  </a:solidFill>
                  <a:latin typeface="+mn-lt"/>
                  <a:ea typeface="黑体" pitchFamily="2" charset="-122"/>
                </a:rPr>
                <a:t> 1557 nm           7</a:t>
              </a:r>
            </a:p>
          </p:txBody>
        </p:sp>
        <p:sp>
          <p:nvSpPr>
            <p:cNvPr id="150531" name="Text Box 3"/>
            <p:cNvSpPr txBox="1">
              <a:spLocks noChangeArrowheads="1"/>
            </p:cNvSpPr>
            <p:nvPr/>
          </p:nvSpPr>
          <p:spPr bwMode="auto">
            <a:xfrm>
              <a:off x="332217" y="2817440"/>
              <a:ext cx="2481770"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b="1" dirty="0">
                  <a:solidFill>
                    <a:srgbClr val="000099"/>
                  </a:solidFill>
                  <a:latin typeface="+mn-lt"/>
                  <a:ea typeface="黑体" pitchFamily="2" charset="-122"/>
                </a:rPr>
                <a:t>0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1550 nm    </a:t>
              </a:r>
            </a:p>
            <a:p>
              <a:pPr algn="l">
                <a:lnSpc>
                  <a:spcPct val="115000"/>
                </a:lnSpc>
              </a:pPr>
              <a:r>
                <a:rPr kumimoji="1" lang="en-US" altLang="zh-CN" sz="2000" b="1" dirty="0">
                  <a:solidFill>
                    <a:srgbClr val="000099"/>
                  </a:solidFill>
                  <a:latin typeface="+mn-lt"/>
                  <a:ea typeface="黑体" pitchFamily="2" charset="-122"/>
                </a:rPr>
                <a:t>1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1551 nm  </a:t>
              </a:r>
            </a:p>
            <a:p>
              <a:pPr algn="l">
                <a:lnSpc>
                  <a:spcPct val="115000"/>
                </a:lnSpc>
              </a:pPr>
              <a:r>
                <a:rPr kumimoji="1" lang="en-US" altLang="zh-CN" sz="2000" b="1" dirty="0">
                  <a:solidFill>
                    <a:srgbClr val="000099"/>
                  </a:solidFill>
                  <a:latin typeface="+mn-lt"/>
                  <a:ea typeface="黑体" pitchFamily="2" charset="-122"/>
                </a:rPr>
                <a:t>2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1552 nm  </a:t>
              </a:r>
            </a:p>
            <a:p>
              <a:pPr algn="l">
                <a:lnSpc>
                  <a:spcPct val="115000"/>
                </a:lnSpc>
              </a:pPr>
              <a:r>
                <a:rPr kumimoji="1" lang="en-US" altLang="zh-CN" sz="2000" b="1" dirty="0">
                  <a:solidFill>
                    <a:srgbClr val="000099"/>
                  </a:solidFill>
                  <a:latin typeface="+mn-lt"/>
                  <a:ea typeface="黑体" pitchFamily="2" charset="-122"/>
                </a:rPr>
                <a:t>3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1553 nm  </a:t>
              </a:r>
            </a:p>
            <a:p>
              <a:pPr algn="l">
                <a:lnSpc>
                  <a:spcPct val="115000"/>
                </a:lnSpc>
              </a:pPr>
              <a:r>
                <a:rPr kumimoji="1" lang="en-US" altLang="zh-CN" sz="2000" b="1" dirty="0">
                  <a:solidFill>
                    <a:srgbClr val="000099"/>
                  </a:solidFill>
                  <a:latin typeface="+mn-lt"/>
                  <a:ea typeface="黑体" pitchFamily="2" charset="-122"/>
                </a:rPr>
                <a:t>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1554 nm  </a:t>
              </a:r>
            </a:p>
            <a:p>
              <a:pPr algn="l">
                <a:lnSpc>
                  <a:spcPct val="115000"/>
                </a:lnSpc>
              </a:pPr>
              <a:r>
                <a:rPr kumimoji="1" lang="en-US" altLang="zh-CN" sz="2000" b="1" dirty="0">
                  <a:solidFill>
                    <a:srgbClr val="000099"/>
                  </a:solidFill>
                  <a:latin typeface="+mn-lt"/>
                  <a:ea typeface="黑体" pitchFamily="2" charset="-122"/>
                </a:rPr>
                <a:t>5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1555 nm  </a:t>
              </a:r>
            </a:p>
            <a:p>
              <a:pPr algn="l">
                <a:lnSpc>
                  <a:spcPct val="115000"/>
                </a:lnSpc>
              </a:pPr>
              <a:r>
                <a:rPr kumimoji="1" lang="en-US" altLang="zh-CN" sz="2000" b="1" dirty="0">
                  <a:solidFill>
                    <a:srgbClr val="000099"/>
                  </a:solidFill>
                  <a:latin typeface="+mn-lt"/>
                  <a:ea typeface="黑体" pitchFamily="2" charset="-122"/>
                </a:rPr>
                <a:t>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1556 nm  </a:t>
              </a:r>
            </a:p>
            <a:p>
              <a:pPr algn="l">
                <a:lnSpc>
                  <a:spcPct val="115000"/>
                </a:lnSpc>
              </a:pPr>
              <a:r>
                <a:rPr kumimoji="1" lang="en-US" altLang="zh-CN" sz="2000" b="1" dirty="0">
                  <a:solidFill>
                    <a:srgbClr val="000099"/>
                  </a:solidFill>
                  <a:latin typeface="+mn-lt"/>
                  <a:ea typeface="黑体" pitchFamily="2" charset="-122"/>
                </a:rPr>
                <a:t>7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1557 nm  </a:t>
              </a:r>
            </a:p>
          </p:txBody>
        </p:sp>
        <p:sp>
          <p:nvSpPr>
            <p:cNvPr id="150534" name="Text Box 6"/>
            <p:cNvSpPr txBox="1">
              <a:spLocks noChangeArrowheads="1"/>
            </p:cNvSpPr>
            <p:nvPr/>
          </p:nvSpPr>
          <p:spPr bwMode="auto">
            <a:xfrm>
              <a:off x="293307" y="5754851"/>
              <a:ext cx="1635357" cy="646331"/>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a:solidFill>
                    <a:srgbClr val="000099"/>
                  </a:solidFill>
                  <a:latin typeface="+mn-lt"/>
                  <a:ea typeface="黑体" pitchFamily="2" charset="-122"/>
                </a:rPr>
                <a:t>8 </a:t>
              </a:r>
              <a:r>
                <a:rPr kumimoji="1" lang="en-US" altLang="zh-CN" b="1" dirty="0">
                  <a:solidFill>
                    <a:srgbClr val="000099"/>
                  </a:solidFill>
                  <a:latin typeface="+mn-lt"/>
                  <a:ea typeface="黑体" pitchFamily="2" charset="-122"/>
                  <a:sym typeface="Symbol" pitchFamily="18" charset="2"/>
                </a:rPr>
                <a:t> </a:t>
              </a:r>
              <a:r>
                <a:rPr kumimoji="1" lang="en-US" altLang="zh-CN" b="1" dirty="0">
                  <a:solidFill>
                    <a:srgbClr val="000099"/>
                  </a:solidFill>
                  <a:latin typeface="+mn-lt"/>
                  <a:ea typeface="黑体" pitchFamily="2" charset="-122"/>
                </a:rPr>
                <a:t>2.5 </a:t>
              </a:r>
              <a:r>
                <a:rPr kumimoji="1" lang="en-US" altLang="zh-CN" b="1" dirty="0" err="1" smtClean="0">
                  <a:solidFill>
                    <a:srgbClr val="000099"/>
                  </a:solidFill>
                  <a:latin typeface="+mn-lt"/>
                  <a:ea typeface="黑体" pitchFamily="2" charset="-122"/>
                </a:rPr>
                <a:t>Gbit</a:t>
              </a:r>
              <a:r>
                <a:rPr kumimoji="1" lang="en-US" altLang="zh-CN" b="1" dirty="0" smtClean="0">
                  <a:solidFill>
                    <a:srgbClr val="000099"/>
                  </a:solidFill>
                  <a:latin typeface="+mn-lt"/>
                  <a:ea typeface="黑体" pitchFamily="2" charset="-122"/>
                </a:rPr>
                <a:t>/s</a:t>
              </a:r>
              <a:endParaRPr kumimoji="1" lang="en-US" altLang="zh-CN" b="1" dirty="0">
                <a:solidFill>
                  <a:srgbClr val="000099"/>
                </a:solidFill>
                <a:latin typeface="+mn-lt"/>
                <a:ea typeface="黑体" pitchFamily="2" charset="-122"/>
              </a:endParaRPr>
            </a:p>
            <a:p>
              <a:r>
                <a:rPr kumimoji="1" lang="en-US" altLang="zh-CN" b="1" dirty="0">
                  <a:solidFill>
                    <a:srgbClr val="000099"/>
                  </a:solidFill>
                  <a:latin typeface="+mn-lt"/>
                  <a:ea typeface="黑体" pitchFamily="2" charset="-122"/>
                </a:rPr>
                <a:t>1310 nm</a:t>
              </a:r>
            </a:p>
          </p:txBody>
        </p:sp>
        <p:sp>
          <p:nvSpPr>
            <p:cNvPr id="150535" name="Line 7"/>
            <p:cNvSpPr>
              <a:spLocks noChangeShapeType="1"/>
            </p:cNvSpPr>
            <p:nvPr/>
          </p:nvSpPr>
          <p:spPr bwMode="auto">
            <a:xfrm>
              <a:off x="7584578" y="3192089"/>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6" name="Line 8"/>
            <p:cNvSpPr>
              <a:spLocks noChangeShapeType="1"/>
            </p:cNvSpPr>
            <p:nvPr/>
          </p:nvSpPr>
          <p:spPr bwMode="auto">
            <a:xfrm>
              <a:off x="7584578" y="35429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7" name="Line 9"/>
            <p:cNvSpPr>
              <a:spLocks noChangeShapeType="1"/>
            </p:cNvSpPr>
            <p:nvPr/>
          </p:nvSpPr>
          <p:spPr bwMode="auto">
            <a:xfrm>
              <a:off x="7584578" y="38921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8" name="Line 10"/>
            <p:cNvSpPr>
              <a:spLocks noChangeShapeType="1"/>
            </p:cNvSpPr>
            <p:nvPr/>
          </p:nvSpPr>
          <p:spPr bwMode="auto">
            <a:xfrm>
              <a:off x="7584578" y="424460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9" name="Line 11"/>
            <p:cNvSpPr>
              <a:spLocks noChangeShapeType="1"/>
            </p:cNvSpPr>
            <p:nvPr/>
          </p:nvSpPr>
          <p:spPr bwMode="auto">
            <a:xfrm>
              <a:off x="7584578" y="45938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0" name="Line 12"/>
            <p:cNvSpPr>
              <a:spLocks noChangeShapeType="1"/>
            </p:cNvSpPr>
            <p:nvPr/>
          </p:nvSpPr>
          <p:spPr bwMode="auto">
            <a:xfrm>
              <a:off x="7584578" y="49462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1" name="Line 13"/>
            <p:cNvSpPr>
              <a:spLocks noChangeShapeType="1"/>
            </p:cNvSpPr>
            <p:nvPr/>
          </p:nvSpPr>
          <p:spPr bwMode="auto">
            <a:xfrm>
              <a:off x="7584578" y="52955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2" name="Line 14"/>
            <p:cNvSpPr>
              <a:spLocks noChangeShapeType="1"/>
            </p:cNvSpPr>
            <p:nvPr/>
          </p:nvSpPr>
          <p:spPr bwMode="auto">
            <a:xfrm>
              <a:off x="7584578" y="56479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3" name="Line 15"/>
            <p:cNvSpPr>
              <a:spLocks noChangeShapeType="1"/>
            </p:cNvSpPr>
            <p:nvPr/>
          </p:nvSpPr>
          <p:spPr bwMode="auto">
            <a:xfrm>
              <a:off x="332218" y="3192089"/>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4" name="Line 16"/>
            <p:cNvSpPr>
              <a:spLocks noChangeShapeType="1"/>
            </p:cNvSpPr>
            <p:nvPr/>
          </p:nvSpPr>
          <p:spPr bwMode="auto">
            <a:xfrm>
              <a:off x="332218" y="35429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5" name="Line 17"/>
            <p:cNvSpPr>
              <a:spLocks noChangeShapeType="1"/>
            </p:cNvSpPr>
            <p:nvPr/>
          </p:nvSpPr>
          <p:spPr bwMode="auto">
            <a:xfrm>
              <a:off x="332218" y="38921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6" name="Line 18"/>
            <p:cNvSpPr>
              <a:spLocks noChangeShapeType="1"/>
            </p:cNvSpPr>
            <p:nvPr/>
          </p:nvSpPr>
          <p:spPr bwMode="auto">
            <a:xfrm>
              <a:off x="332218" y="424460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7" name="Line 19"/>
            <p:cNvSpPr>
              <a:spLocks noChangeShapeType="1"/>
            </p:cNvSpPr>
            <p:nvPr/>
          </p:nvSpPr>
          <p:spPr bwMode="auto">
            <a:xfrm>
              <a:off x="332218" y="45938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8" name="Line 20"/>
            <p:cNvSpPr>
              <a:spLocks noChangeShapeType="1"/>
            </p:cNvSpPr>
            <p:nvPr/>
          </p:nvSpPr>
          <p:spPr bwMode="auto">
            <a:xfrm>
              <a:off x="332218" y="49462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9" name="Line 21"/>
            <p:cNvSpPr>
              <a:spLocks noChangeShapeType="1"/>
            </p:cNvSpPr>
            <p:nvPr/>
          </p:nvSpPr>
          <p:spPr bwMode="auto">
            <a:xfrm>
              <a:off x="332218" y="52955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50" name="Line 22"/>
            <p:cNvSpPr>
              <a:spLocks noChangeShapeType="1"/>
            </p:cNvSpPr>
            <p:nvPr/>
          </p:nvSpPr>
          <p:spPr bwMode="auto">
            <a:xfrm>
              <a:off x="332218" y="56479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51" name="Line 23"/>
            <p:cNvSpPr>
              <a:spLocks noChangeShapeType="1"/>
            </p:cNvSpPr>
            <p:nvPr/>
          </p:nvSpPr>
          <p:spPr bwMode="auto">
            <a:xfrm>
              <a:off x="2650497" y="4414464"/>
              <a:ext cx="487389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52" name="AutoShape 24"/>
            <p:cNvSpPr>
              <a:spLocks noChangeArrowheads="1"/>
            </p:cNvSpPr>
            <p:nvPr/>
          </p:nvSpPr>
          <p:spPr bwMode="auto">
            <a:xfrm rot="5400000">
              <a:off x="3580175" y="4249696"/>
              <a:ext cx="354013" cy="32160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3" name="Rectangle 25"/>
            <p:cNvSpPr>
              <a:spLocks noChangeArrowheads="1"/>
            </p:cNvSpPr>
            <p:nvPr/>
          </p:nvSpPr>
          <p:spPr bwMode="auto">
            <a:xfrm>
              <a:off x="824078" y="3095252"/>
              <a:ext cx="538294"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4" name="Rectangle 26"/>
            <p:cNvSpPr>
              <a:spLocks noChangeArrowheads="1"/>
            </p:cNvSpPr>
            <p:nvPr/>
          </p:nvSpPr>
          <p:spPr bwMode="auto">
            <a:xfrm>
              <a:off x="824078" y="3444502"/>
              <a:ext cx="538294"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5" name="Rectangle 27"/>
            <p:cNvSpPr>
              <a:spLocks noChangeArrowheads="1"/>
            </p:cNvSpPr>
            <p:nvPr/>
          </p:nvSpPr>
          <p:spPr bwMode="auto">
            <a:xfrm>
              <a:off x="824078" y="3795340"/>
              <a:ext cx="538294"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6" name="Rectangle 28"/>
            <p:cNvSpPr>
              <a:spLocks noChangeArrowheads="1"/>
            </p:cNvSpPr>
            <p:nvPr/>
          </p:nvSpPr>
          <p:spPr bwMode="auto">
            <a:xfrm>
              <a:off x="824078" y="4146177"/>
              <a:ext cx="538294"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7" name="Rectangle 29"/>
            <p:cNvSpPr>
              <a:spLocks noChangeArrowheads="1"/>
            </p:cNvSpPr>
            <p:nvPr/>
          </p:nvSpPr>
          <p:spPr bwMode="auto">
            <a:xfrm>
              <a:off x="824078" y="4497015"/>
              <a:ext cx="538294"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8" name="Rectangle 30"/>
            <p:cNvSpPr>
              <a:spLocks noChangeArrowheads="1"/>
            </p:cNvSpPr>
            <p:nvPr/>
          </p:nvSpPr>
          <p:spPr bwMode="auto">
            <a:xfrm>
              <a:off x="824078" y="4847852"/>
              <a:ext cx="538294"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9" name="Rectangle 31"/>
            <p:cNvSpPr>
              <a:spLocks noChangeArrowheads="1"/>
            </p:cNvSpPr>
            <p:nvPr/>
          </p:nvSpPr>
          <p:spPr bwMode="auto">
            <a:xfrm>
              <a:off x="824078" y="5198690"/>
              <a:ext cx="538294"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0" name="Rectangle 32"/>
            <p:cNvSpPr>
              <a:spLocks noChangeArrowheads="1"/>
            </p:cNvSpPr>
            <p:nvPr/>
          </p:nvSpPr>
          <p:spPr bwMode="auto">
            <a:xfrm>
              <a:off x="824078" y="5547939"/>
              <a:ext cx="538294"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1" name="Text Box 33"/>
            <p:cNvSpPr txBox="1">
              <a:spLocks noChangeArrowheads="1"/>
            </p:cNvSpPr>
            <p:nvPr/>
          </p:nvSpPr>
          <p:spPr bwMode="auto">
            <a:xfrm>
              <a:off x="3828553" y="3368303"/>
              <a:ext cx="12650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itchFamily="2" charset="-122"/>
                </a:rPr>
                <a:t>20 </a:t>
              </a:r>
              <a:r>
                <a:rPr kumimoji="1" lang="en-US" altLang="zh-CN" sz="2000" b="1" dirty="0" err="1" smtClean="0">
                  <a:solidFill>
                    <a:srgbClr val="000099"/>
                  </a:solidFill>
                  <a:latin typeface="+mn-lt"/>
                  <a:ea typeface="黑体" pitchFamily="2" charset="-122"/>
                </a:rPr>
                <a:t>Gbit</a:t>
              </a:r>
              <a:r>
                <a:rPr kumimoji="1" lang="en-US" altLang="zh-CN" sz="2000" b="1" dirty="0" smtClean="0">
                  <a:solidFill>
                    <a:srgbClr val="000099"/>
                  </a:solidFill>
                  <a:latin typeface="+mn-lt"/>
                  <a:ea typeface="黑体" pitchFamily="2" charset="-122"/>
                </a:rPr>
                <a:t>/s</a:t>
              </a:r>
              <a:endParaRPr kumimoji="1" lang="en-US" altLang="zh-CN" sz="2000" b="1" dirty="0">
                <a:solidFill>
                  <a:srgbClr val="000099"/>
                </a:solidFill>
                <a:latin typeface="+mn-lt"/>
                <a:ea typeface="黑体" pitchFamily="2" charset="-122"/>
              </a:endParaRPr>
            </a:p>
          </p:txBody>
        </p:sp>
        <p:sp>
          <p:nvSpPr>
            <p:cNvPr id="150562" name="AutoShape 34"/>
            <p:cNvSpPr>
              <a:spLocks noChangeArrowheads="1"/>
            </p:cNvSpPr>
            <p:nvPr/>
          </p:nvSpPr>
          <p:spPr bwMode="auto">
            <a:xfrm rot="-5400000">
              <a:off x="1138800" y="4150014"/>
              <a:ext cx="3240087" cy="540015"/>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3" name="AutoShape 35"/>
            <p:cNvSpPr>
              <a:spLocks noChangeArrowheads="1"/>
            </p:cNvSpPr>
            <p:nvPr/>
          </p:nvSpPr>
          <p:spPr bwMode="auto">
            <a:xfrm rot="5400000" flipH="1">
              <a:off x="5695388" y="4150874"/>
              <a:ext cx="3240087" cy="538294"/>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FF99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4" name="Rectangle 36"/>
            <p:cNvSpPr>
              <a:spLocks noChangeArrowheads="1"/>
            </p:cNvSpPr>
            <p:nvPr/>
          </p:nvSpPr>
          <p:spPr bwMode="auto">
            <a:xfrm>
              <a:off x="8788432" y="3095252"/>
              <a:ext cx="538295"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5" name="Rectangle 37"/>
            <p:cNvSpPr>
              <a:spLocks noChangeArrowheads="1"/>
            </p:cNvSpPr>
            <p:nvPr/>
          </p:nvSpPr>
          <p:spPr bwMode="auto">
            <a:xfrm>
              <a:off x="8788432" y="3444502"/>
              <a:ext cx="538295"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6" name="Rectangle 38"/>
            <p:cNvSpPr>
              <a:spLocks noChangeArrowheads="1"/>
            </p:cNvSpPr>
            <p:nvPr/>
          </p:nvSpPr>
          <p:spPr bwMode="auto">
            <a:xfrm>
              <a:off x="8788432" y="3795340"/>
              <a:ext cx="538295"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7" name="Rectangle 39"/>
            <p:cNvSpPr>
              <a:spLocks noChangeArrowheads="1"/>
            </p:cNvSpPr>
            <p:nvPr/>
          </p:nvSpPr>
          <p:spPr bwMode="auto">
            <a:xfrm>
              <a:off x="8788432" y="4146177"/>
              <a:ext cx="538295"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8" name="Rectangle 40"/>
            <p:cNvSpPr>
              <a:spLocks noChangeArrowheads="1"/>
            </p:cNvSpPr>
            <p:nvPr/>
          </p:nvSpPr>
          <p:spPr bwMode="auto">
            <a:xfrm>
              <a:off x="8788432" y="4497015"/>
              <a:ext cx="538295"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9" name="Rectangle 41"/>
            <p:cNvSpPr>
              <a:spLocks noChangeArrowheads="1"/>
            </p:cNvSpPr>
            <p:nvPr/>
          </p:nvSpPr>
          <p:spPr bwMode="auto">
            <a:xfrm>
              <a:off x="8788432" y="4847852"/>
              <a:ext cx="538295"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0" name="Rectangle 42"/>
            <p:cNvSpPr>
              <a:spLocks noChangeArrowheads="1"/>
            </p:cNvSpPr>
            <p:nvPr/>
          </p:nvSpPr>
          <p:spPr bwMode="auto">
            <a:xfrm>
              <a:off x="8788432" y="5198690"/>
              <a:ext cx="538295"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1" name="Rectangle 43"/>
            <p:cNvSpPr>
              <a:spLocks noChangeArrowheads="1"/>
            </p:cNvSpPr>
            <p:nvPr/>
          </p:nvSpPr>
          <p:spPr bwMode="auto">
            <a:xfrm>
              <a:off x="8788432" y="5547939"/>
              <a:ext cx="538295"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2" name="AutoShape 44"/>
            <p:cNvSpPr>
              <a:spLocks noChangeArrowheads="1"/>
            </p:cNvSpPr>
            <p:nvPr/>
          </p:nvSpPr>
          <p:spPr bwMode="auto">
            <a:xfrm rot="5400000">
              <a:off x="4853681" y="4250556"/>
              <a:ext cx="354013" cy="31988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3" name="AutoShape 45"/>
            <p:cNvSpPr>
              <a:spLocks noChangeArrowheads="1"/>
            </p:cNvSpPr>
            <p:nvPr/>
          </p:nvSpPr>
          <p:spPr bwMode="auto">
            <a:xfrm rot="5400000">
              <a:off x="6166742" y="4249696"/>
              <a:ext cx="354013" cy="32160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4" name="Line 46"/>
            <p:cNvSpPr>
              <a:spLocks noChangeShapeType="1"/>
            </p:cNvSpPr>
            <p:nvPr/>
          </p:nvSpPr>
          <p:spPr bwMode="auto">
            <a:xfrm flipH="1">
              <a:off x="4210347" y="3782639"/>
              <a:ext cx="139304" cy="6223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75" name="Text Box 47"/>
            <p:cNvSpPr txBox="1">
              <a:spLocks noChangeArrowheads="1"/>
            </p:cNvSpPr>
            <p:nvPr/>
          </p:nvSpPr>
          <p:spPr bwMode="auto">
            <a:xfrm>
              <a:off x="2516352" y="3881065"/>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复</a:t>
              </a:r>
            </a:p>
            <a:p>
              <a:pPr algn="l"/>
              <a:r>
                <a:rPr kumimoji="1" lang="zh-CN" altLang="en-US" sz="2000" b="1">
                  <a:solidFill>
                    <a:srgbClr val="000099"/>
                  </a:solidFill>
                  <a:latin typeface="+mn-lt"/>
                  <a:ea typeface="黑体" pitchFamily="2" charset="-122"/>
                </a:rPr>
                <a:t>用</a:t>
              </a:r>
            </a:p>
            <a:p>
              <a:pPr algn="l"/>
              <a:r>
                <a:rPr kumimoji="1" lang="zh-CN" altLang="en-US" sz="2000" b="1">
                  <a:solidFill>
                    <a:srgbClr val="000099"/>
                  </a:solidFill>
                  <a:latin typeface="+mn-lt"/>
                  <a:ea typeface="黑体" pitchFamily="2" charset="-122"/>
                </a:rPr>
                <a:t>器</a:t>
              </a:r>
            </a:p>
          </p:txBody>
        </p:sp>
        <p:sp>
          <p:nvSpPr>
            <p:cNvPr id="150576" name="Text Box 48"/>
            <p:cNvSpPr txBox="1">
              <a:spLocks noChangeArrowheads="1"/>
            </p:cNvSpPr>
            <p:nvPr/>
          </p:nvSpPr>
          <p:spPr bwMode="auto">
            <a:xfrm>
              <a:off x="7077240" y="3881065"/>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分</a:t>
              </a:r>
            </a:p>
            <a:p>
              <a:pPr algn="l"/>
              <a:r>
                <a:rPr kumimoji="1" lang="zh-CN" altLang="en-US" sz="2000" b="1">
                  <a:solidFill>
                    <a:srgbClr val="000099"/>
                  </a:solidFill>
                  <a:latin typeface="+mn-lt"/>
                  <a:ea typeface="黑体" pitchFamily="2" charset="-122"/>
                </a:rPr>
                <a:t>用</a:t>
              </a:r>
            </a:p>
            <a:p>
              <a:pPr algn="l"/>
              <a:r>
                <a:rPr kumimoji="1" lang="zh-CN" altLang="en-US" sz="2000" b="1">
                  <a:solidFill>
                    <a:srgbClr val="000099"/>
                  </a:solidFill>
                  <a:latin typeface="+mn-lt"/>
                  <a:ea typeface="黑体" pitchFamily="2" charset="-122"/>
                </a:rPr>
                <a:t>器</a:t>
              </a:r>
            </a:p>
          </p:txBody>
        </p:sp>
        <p:sp>
          <p:nvSpPr>
            <p:cNvPr id="150577" name="Text Box 49"/>
            <p:cNvSpPr txBox="1">
              <a:spLocks noChangeArrowheads="1"/>
            </p:cNvSpPr>
            <p:nvPr/>
          </p:nvSpPr>
          <p:spPr bwMode="auto">
            <a:xfrm>
              <a:off x="5104638" y="3468314"/>
              <a:ext cx="8710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EDFA</a:t>
              </a:r>
            </a:p>
          </p:txBody>
        </p:sp>
        <p:sp>
          <p:nvSpPr>
            <p:cNvPr id="150578" name="Line 50"/>
            <p:cNvSpPr>
              <a:spLocks noChangeShapeType="1"/>
            </p:cNvSpPr>
            <p:nvPr/>
          </p:nvSpPr>
          <p:spPr bwMode="auto">
            <a:xfrm flipH="1">
              <a:off x="5061644" y="3879477"/>
              <a:ext cx="474663" cy="4318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79" name="Line 51"/>
            <p:cNvSpPr>
              <a:spLocks noChangeShapeType="1"/>
            </p:cNvSpPr>
            <p:nvPr/>
          </p:nvSpPr>
          <p:spPr bwMode="auto">
            <a:xfrm>
              <a:off x="3703009" y="4665289"/>
              <a:ext cx="0"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80" name="Line 52"/>
            <p:cNvSpPr>
              <a:spLocks noChangeShapeType="1"/>
            </p:cNvSpPr>
            <p:nvPr/>
          </p:nvSpPr>
          <p:spPr bwMode="auto">
            <a:xfrm>
              <a:off x="4996292" y="4665289"/>
              <a:ext cx="0"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81" name="Line 53"/>
            <p:cNvSpPr>
              <a:spLocks noChangeShapeType="1"/>
            </p:cNvSpPr>
            <p:nvPr/>
          </p:nvSpPr>
          <p:spPr bwMode="auto">
            <a:xfrm>
              <a:off x="3699569" y="4762127"/>
              <a:ext cx="1295003"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82" name="Text Box 54"/>
            <p:cNvSpPr txBox="1">
              <a:spLocks noChangeArrowheads="1"/>
            </p:cNvSpPr>
            <p:nvPr/>
          </p:nvSpPr>
          <p:spPr bwMode="auto">
            <a:xfrm>
              <a:off x="3720206" y="4746253"/>
              <a:ext cx="10534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120 km</a:t>
              </a:r>
            </a:p>
          </p:txBody>
        </p:sp>
        <p:sp>
          <p:nvSpPr>
            <p:cNvPr id="150583" name="Text Box 55"/>
            <p:cNvSpPr txBox="1">
              <a:spLocks noChangeArrowheads="1"/>
            </p:cNvSpPr>
            <p:nvPr/>
          </p:nvSpPr>
          <p:spPr bwMode="auto">
            <a:xfrm>
              <a:off x="409607" y="213285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000099"/>
                  </a:solidFill>
                  <a:latin typeface="+mn-lt"/>
                  <a:ea typeface="黑体" pitchFamily="2" charset="-122"/>
                </a:rPr>
                <a:t>光调制器</a:t>
              </a:r>
            </a:p>
          </p:txBody>
        </p:sp>
        <p:sp>
          <p:nvSpPr>
            <p:cNvPr id="150584" name="Line 56"/>
            <p:cNvSpPr>
              <a:spLocks noChangeShapeType="1"/>
            </p:cNvSpPr>
            <p:nvPr/>
          </p:nvSpPr>
          <p:spPr bwMode="auto">
            <a:xfrm>
              <a:off x="1136576" y="2582907"/>
              <a:ext cx="0" cy="51234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85" name="Text Box 57"/>
            <p:cNvSpPr txBox="1">
              <a:spLocks noChangeArrowheads="1"/>
            </p:cNvSpPr>
            <p:nvPr/>
          </p:nvSpPr>
          <p:spPr bwMode="auto">
            <a:xfrm>
              <a:off x="8344512" y="213285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000099"/>
                  </a:solidFill>
                  <a:latin typeface="+mn-lt"/>
                  <a:ea typeface="黑体" pitchFamily="2" charset="-122"/>
                </a:rPr>
                <a:t>光解调器</a:t>
              </a:r>
            </a:p>
          </p:txBody>
        </p:sp>
        <p:sp>
          <p:nvSpPr>
            <p:cNvPr id="150586" name="Line 58"/>
            <p:cNvSpPr>
              <a:spLocks noChangeShapeType="1"/>
            </p:cNvSpPr>
            <p:nvPr/>
          </p:nvSpPr>
          <p:spPr bwMode="auto">
            <a:xfrm>
              <a:off x="8985448" y="2582907"/>
              <a:ext cx="0" cy="51234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1" name="Text Box 6"/>
            <p:cNvSpPr txBox="1">
              <a:spLocks noChangeArrowheads="1"/>
            </p:cNvSpPr>
            <p:nvPr/>
          </p:nvSpPr>
          <p:spPr bwMode="auto">
            <a:xfrm>
              <a:off x="8193361" y="5754851"/>
              <a:ext cx="1680324" cy="646331"/>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a:solidFill>
                    <a:srgbClr val="000099"/>
                  </a:solidFill>
                  <a:latin typeface="+mn-lt"/>
                  <a:ea typeface="黑体" pitchFamily="2" charset="-122"/>
                </a:rPr>
                <a:t>8 </a:t>
              </a:r>
              <a:r>
                <a:rPr kumimoji="1" lang="en-US" altLang="zh-CN" b="1" dirty="0">
                  <a:solidFill>
                    <a:srgbClr val="000099"/>
                  </a:solidFill>
                  <a:latin typeface="+mn-lt"/>
                  <a:ea typeface="黑体" pitchFamily="2" charset="-122"/>
                  <a:sym typeface="Symbol" pitchFamily="18" charset="2"/>
                </a:rPr>
                <a:t> </a:t>
              </a:r>
              <a:r>
                <a:rPr kumimoji="1" lang="en-US" altLang="zh-CN" b="1" dirty="0">
                  <a:solidFill>
                    <a:srgbClr val="000099"/>
                  </a:solidFill>
                  <a:latin typeface="+mn-lt"/>
                  <a:ea typeface="黑体" pitchFamily="2" charset="-122"/>
                </a:rPr>
                <a:t>2.5 </a:t>
              </a:r>
              <a:r>
                <a:rPr kumimoji="1" lang="en-US" altLang="zh-CN" b="1" dirty="0" err="1" smtClean="0">
                  <a:solidFill>
                    <a:srgbClr val="000099"/>
                  </a:solidFill>
                  <a:latin typeface="+mn-lt"/>
                  <a:ea typeface="黑体" pitchFamily="2" charset="-122"/>
                </a:rPr>
                <a:t>Gbit</a:t>
              </a:r>
              <a:r>
                <a:rPr kumimoji="1" lang="en-US" altLang="zh-CN" b="1" dirty="0" smtClean="0">
                  <a:solidFill>
                    <a:srgbClr val="000099"/>
                  </a:solidFill>
                  <a:latin typeface="+mn-lt"/>
                  <a:ea typeface="黑体" pitchFamily="2" charset="-122"/>
                </a:rPr>
                <a:t>/s</a:t>
              </a:r>
              <a:endParaRPr kumimoji="1" lang="en-US" altLang="zh-CN" b="1" dirty="0">
                <a:solidFill>
                  <a:srgbClr val="000099"/>
                </a:solidFill>
                <a:latin typeface="+mn-lt"/>
                <a:ea typeface="黑体" pitchFamily="2" charset="-122"/>
              </a:endParaRPr>
            </a:p>
            <a:p>
              <a:r>
                <a:rPr kumimoji="1" lang="en-US" altLang="zh-CN" b="1" dirty="0">
                  <a:solidFill>
                    <a:srgbClr val="000099"/>
                  </a:solidFill>
                  <a:latin typeface="+mn-lt"/>
                  <a:ea typeface="黑体" pitchFamily="2" charset="-122"/>
                </a:rPr>
                <a:t>1310 nm</a:t>
              </a:r>
            </a:p>
          </p:txBody>
        </p:sp>
        <p:sp>
          <p:nvSpPr>
            <p:cNvPr id="3" name="矩形 2"/>
            <p:cNvSpPr/>
            <p:nvPr/>
          </p:nvSpPr>
          <p:spPr>
            <a:xfrm>
              <a:off x="3028851" y="5775647"/>
              <a:ext cx="4017433" cy="461665"/>
            </a:xfrm>
            <a:prstGeom prst="rect">
              <a:avLst/>
            </a:prstGeom>
          </p:spPr>
          <p:txBody>
            <a:bodyPr wrap="square">
              <a:spAutoFit/>
            </a:bodyPr>
            <a:lstStyle/>
            <a:p>
              <a:pPr algn="ctr"/>
              <a:r>
                <a:rPr lang="zh-CN" altLang="zh-CN" sz="2400" b="1" dirty="0" smtClean="0">
                  <a:latin typeface="+mn-lt"/>
                  <a:ea typeface="黑体" pitchFamily="2" charset="-122"/>
                </a:rPr>
                <a:t>波分复用</a:t>
              </a:r>
              <a:r>
                <a:rPr lang="zh-CN" altLang="zh-CN" sz="2400" b="1" dirty="0">
                  <a:latin typeface="+mn-lt"/>
                  <a:ea typeface="黑体" pitchFamily="2" charset="-122"/>
                </a:rPr>
                <a:t>的概念</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25911207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95300" y="188640"/>
            <a:ext cx="9066212" cy="1512168"/>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zh-CN" dirty="0"/>
              <a:t>2.4.3   </a:t>
            </a:r>
            <a:r>
              <a:rPr lang="zh-CN" altLang="en-US" dirty="0"/>
              <a:t>码分复用 </a:t>
            </a:r>
            <a:r>
              <a:rPr lang="en-US" altLang="zh-CN" dirty="0"/>
              <a:t>CDM</a:t>
            </a:r>
            <a:br>
              <a:rPr lang="en-US" altLang="zh-CN" dirty="0"/>
            </a:br>
            <a:r>
              <a:rPr lang="en-US" altLang="zh-CN" dirty="0"/>
              <a:t>(Code Division Multiplexing)  </a:t>
            </a:r>
          </a:p>
        </p:txBody>
      </p:sp>
      <p:sp>
        <p:nvSpPr>
          <p:cNvPr id="142339" name="Rectangle 3"/>
          <p:cNvSpPr>
            <a:spLocks noGrp="1" noChangeArrowheads="1"/>
          </p:cNvSpPr>
          <p:nvPr>
            <p:ph idx="1"/>
          </p:nvPr>
        </p:nvSpPr>
        <p:spPr>
          <a:xfrm>
            <a:off x="495300" y="1844824"/>
            <a:ext cx="9066212" cy="4286101"/>
          </a:xfrm>
        </p:spPr>
        <p:txBody>
          <a:bodyPr/>
          <a:lstStyle/>
          <a:p>
            <a:r>
              <a:rPr lang="zh-CN" altLang="en-US" sz="2800" dirty="0"/>
              <a:t>常用的名词是</a:t>
            </a:r>
            <a:r>
              <a:rPr lang="zh-CN" altLang="en-US" sz="2800" dirty="0">
                <a:solidFill>
                  <a:srgbClr val="FF0000"/>
                </a:solidFill>
              </a:rPr>
              <a:t>码分多址</a:t>
            </a:r>
            <a:r>
              <a:rPr lang="zh-CN" altLang="en-US" sz="2800" dirty="0"/>
              <a:t> </a:t>
            </a:r>
            <a:r>
              <a:rPr lang="en-US" altLang="zh-CN" sz="2800" dirty="0"/>
              <a:t>CDMA </a:t>
            </a:r>
          </a:p>
          <a:p>
            <a:pPr>
              <a:buFont typeface="Wingdings" pitchFamily="2" charset="2"/>
              <a:buNone/>
            </a:pPr>
            <a:r>
              <a:rPr lang="en-US" altLang="zh-CN" sz="2800" dirty="0"/>
              <a:t>    (Code Division Multiple Access)</a:t>
            </a:r>
            <a:r>
              <a:rPr lang="zh-CN" altLang="en-US" sz="2800" dirty="0"/>
              <a:t>。</a:t>
            </a:r>
          </a:p>
          <a:p>
            <a:r>
              <a:rPr lang="zh-CN" altLang="en-US" sz="2800" dirty="0"/>
              <a:t>各用户使用经过特殊挑选的不同码型，因此彼此不会造成干扰。</a:t>
            </a:r>
          </a:p>
          <a:p>
            <a:r>
              <a:rPr lang="zh-CN" altLang="en-US" sz="2800" dirty="0"/>
              <a:t>这种系统发送的信号有很强的抗干扰能力，其频谱类似于白噪声，不易被敌人发现。 </a:t>
            </a:r>
          </a:p>
        </p:txBody>
      </p:sp>
    </p:spTree>
    <p:extLst>
      <p:ext uri="{BB962C8B-B14F-4D97-AF65-F5344CB8AC3E}">
        <p14:creationId xmlns:p14="http://schemas.microsoft.com/office/powerpoint/2010/main" val="3337303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algn="ctr"/>
            <a:r>
              <a:rPr lang="zh-CN" altLang="en-US" dirty="0"/>
              <a:t>码片序列</a:t>
            </a:r>
            <a:r>
              <a:rPr lang="en-US" altLang="zh-CN" dirty="0"/>
              <a:t>(chip sequence) </a:t>
            </a:r>
          </a:p>
        </p:txBody>
      </p:sp>
      <p:sp>
        <p:nvSpPr>
          <p:cNvPr id="151555" name="Rectangle 3"/>
          <p:cNvSpPr>
            <a:spLocks noGrp="1" noChangeArrowheads="1"/>
          </p:cNvSpPr>
          <p:nvPr>
            <p:ph idx="1"/>
          </p:nvPr>
        </p:nvSpPr>
        <p:spPr/>
        <p:txBody>
          <a:bodyPr/>
          <a:lstStyle/>
          <a:p>
            <a:pPr>
              <a:lnSpc>
                <a:spcPct val="100000"/>
              </a:lnSpc>
            </a:pPr>
            <a:r>
              <a:rPr lang="zh-CN" altLang="en-US" dirty="0"/>
              <a:t>每一个比特时间划分为 </a:t>
            </a:r>
            <a:r>
              <a:rPr lang="en-US" altLang="zh-CN" i="1" dirty="0"/>
              <a:t>m </a:t>
            </a:r>
            <a:r>
              <a:rPr lang="zh-CN" altLang="en-US" dirty="0"/>
              <a:t>个短的间隔，称为</a:t>
            </a:r>
            <a:r>
              <a:rPr lang="zh-CN" altLang="en-US" dirty="0">
                <a:solidFill>
                  <a:srgbClr val="FF0000"/>
                </a:solidFill>
              </a:rPr>
              <a:t>码</a:t>
            </a:r>
            <a:r>
              <a:rPr lang="zh-CN" altLang="en-US" dirty="0" smtClean="0">
                <a:solidFill>
                  <a:srgbClr val="FF0000"/>
                </a:solidFill>
              </a:rPr>
              <a:t>片 </a:t>
            </a:r>
            <a:r>
              <a:rPr lang="en-US" altLang="zh-CN" dirty="0" smtClean="0"/>
              <a:t>(</a:t>
            </a:r>
            <a:r>
              <a:rPr lang="en-US" altLang="zh-CN" dirty="0"/>
              <a:t>chip)</a:t>
            </a:r>
            <a:r>
              <a:rPr lang="zh-CN" altLang="en-US" dirty="0" smtClean="0"/>
              <a:t>。</a:t>
            </a:r>
            <a:endParaRPr lang="en-US" altLang="zh-CN" dirty="0" smtClean="0"/>
          </a:p>
          <a:p>
            <a:pPr>
              <a:lnSpc>
                <a:spcPct val="100000"/>
              </a:lnSpc>
            </a:pPr>
            <a:r>
              <a:rPr lang="zh-CN" altLang="en-US" dirty="0" smtClean="0"/>
              <a:t>每个</a:t>
            </a:r>
            <a:r>
              <a:rPr lang="zh-CN" altLang="en-US" dirty="0"/>
              <a:t>站被指派一个唯一的 </a:t>
            </a:r>
            <a:r>
              <a:rPr lang="en-US" altLang="zh-CN" i="1" dirty="0"/>
              <a:t>m</a:t>
            </a:r>
            <a:r>
              <a:rPr lang="en-US" altLang="zh-CN" dirty="0"/>
              <a:t> bit </a:t>
            </a:r>
            <a:r>
              <a:rPr lang="zh-CN" altLang="en-US" dirty="0">
                <a:solidFill>
                  <a:srgbClr val="FF0000"/>
                </a:solidFill>
              </a:rPr>
              <a:t>码片序列</a:t>
            </a:r>
            <a:r>
              <a:rPr lang="zh-CN" altLang="en-US" dirty="0"/>
              <a:t>。</a:t>
            </a:r>
          </a:p>
          <a:p>
            <a:pPr lvl="1">
              <a:lnSpc>
                <a:spcPct val="100000"/>
              </a:lnSpc>
            </a:pPr>
            <a:r>
              <a:rPr lang="zh-CN" altLang="en-US" dirty="0">
                <a:solidFill>
                  <a:srgbClr val="0000CC"/>
                </a:solidFill>
                <a:latin typeface="Arial" charset="0"/>
                <a:ea typeface="黑体" pitchFamily="2" charset="-122"/>
              </a:rPr>
              <a:t>如发送比特 </a:t>
            </a:r>
            <a:r>
              <a:rPr lang="en-US" altLang="zh-CN" dirty="0">
                <a:solidFill>
                  <a:srgbClr val="0000CC"/>
                </a:solidFill>
                <a:latin typeface="Arial" charset="0"/>
                <a:ea typeface="黑体" pitchFamily="2" charset="-122"/>
              </a:rPr>
              <a:t>1</a:t>
            </a:r>
            <a:r>
              <a:rPr lang="zh-CN" altLang="en-US" dirty="0">
                <a:solidFill>
                  <a:srgbClr val="0000CC"/>
                </a:solidFill>
                <a:latin typeface="Arial" charset="0"/>
                <a:ea typeface="黑体" pitchFamily="2" charset="-122"/>
              </a:rPr>
              <a:t>，则发送自己的 </a:t>
            </a:r>
            <a:r>
              <a:rPr lang="en-US" altLang="zh-CN" i="1" dirty="0">
                <a:solidFill>
                  <a:srgbClr val="0000CC"/>
                </a:solidFill>
                <a:latin typeface="Arial" charset="0"/>
                <a:ea typeface="黑体" pitchFamily="2" charset="-122"/>
              </a:rPr>
              <a:t>m</a:t>
            </a:r>
            <a:r>
              <a:rPr lang="en-US" altLang="zh-CN" dirty="0">
                <a:solidFill>
                  <a:srgbClr val="0000CC"/>
                </a:solidFill>
                <a:latin typeface="Arial" charset="0"/>
                <a:ea typeface="黑体" pitchFamily="2" charset="-122"/>
              </a:rPr>
              <a:t> bit </a:t>
            </a:r>
            <a:r>
              <a:rPr lang="zh-CN" altLang="en-US" dirty="0">
                <a:solidFill>
                  <a:srgbClr val="0000CC"/>
                </a:solidFill>
                <a:latin typeface="Arial" charset="0"/>
                <a:ea typeface="黑体" pitchFamily="2" charset="-122"/>
              </a:rPr>
              <a:t>码片序列。</a:t>
            </a:r>
          </a:p>
          <a:p>
            <a:pPr lvl="1">
              <a:lnSpc>
                <a:spcPct val="100000"/>
              </a:lnSpc>
            </a:pPr>
            <a:r>
              <a:rPr lang="zh-CN" altLang="en-US" dirty="0">
                <a:solidFill>
                  <a:srgbClr val="0000CC"/>
                </a:solidFill>
                <a:latin typeface="Arial" charset="0"/>
                <a:ea typeface="黑体" pitchFamily="2" charset="-122"/>
              </a:rPr>
              <a:t>如发送比特 </a:t>
            </a:r>
            <a:r>
              <a:rPr lang="en-US" altLang="zh-CN" dirty="0">
                <a:solidFill>
                  <a:srgbClr val="0000CC"/>
                </a:solidFill>
                <a:latin typeface="Arial" charset="0"/>
                <a:ea typeface="黑体" pitchFamily="2" charset="-122"/>
              </a:rPr>
              <a:t>0</a:t>
            </a:r>
            <a:r>
              <a:rPr lang="zh-CN" altLang="en-US" dirty="0">
                <a:solidFill>
                  <a:srgbClr val="0000CC"/>
                </a:solidFill>
                <a:latin typeface="Arial" charset="0"/>
                <a:ea typeface="黑体" pitchFamily="2" charset="-122"/>
              </a:rPr>
              <a:t>，则发送该码片序列的二进制反码。</a:t>
            </a:r>
            <a:r>
              <a:rPr lang="zh-CN" altLang="en-US" dirty="0">
                <a:solidFill>
                  <a:srgbClr val="0000CC"/>
                </a:solidFill>
              </a:rPr>
              <a:t> </a:t>
            </a:r>
          </a:p>
          <a:p>
            <a:pPr>
              <a:lnSpc>
                <a:spcPct val="100000"/>
              </a:lnSpc>
            </a:pPr>
            <a:r>
              <a:rPr lang="zh-CN" altLang="en-US" dirty="0"/>
              <a:t>例如，</a:t>
            </a:r>
            <a:r>
              <a:rPr lang="en-US" altLang="zh-CN" dirty="0"/>
              <a:t>S </a:t>
            </a:r>
            <a:r>
              <a:rPr lang="zh-CN" altLang="en-US" dirty="0"/>
              <a:t>站的 </a:t>
            </a:r>
            <a:r>
              <a:rPr lang="en-US" altLang="zh-CN" dirty="0"/>
              <a:t>8 bit </a:t>
            </a:r>
            <a:r>
              <a:rPr lang="zh-CN" altLang="en-US" dirty="0"/>
              <a:t>码片序列是 </a:t>
            </a:r>
            <a:r>
              <a:rPr lang="en-US" altLang="zh-CN" dirty="0"/>
              <a:t>00011011</a:t>
            </a:r>
            <a:r>
              <a:rPr lang="zh-CN" altLang="en-US" dirty="0"/>
              <a:t>。</a:t>
            </a:r>
          </a:p>
          <a:p>
            <a:pPr lvl="1">
              <a:lnSpc>
                <a:spcPct val="100000"/>
              </a:lnSpc>
            </a:pPr>
            <a:r>
              <a:rPr lang="zh-CN" altLang="en-US" dirty="0">
                <a:solidFill>
                  <a:srgbClr val="0000CC"/>
                </a:solidFill>
                <a:latin typeface="Arial" charset="0"/>
                <a:ea typeface="黑体" pitchFamily="2" charset="-122"/>
              </a:rPr>
              <a:t>发送比特 </a:t>
            </a:r>
            <a:r>
              <a:rPr lang="en-US" altLang="zh-CN" dirty="0">
                <a:solidFill>
                  <a:srgbClr val="0000CC"/>
                </a:solidFill>
                <a:latin typeface="Arial" charset="0"/>
                <a:ea typeface="黑体" pitchFamily="2" charset="-122"/>
              </a:rPr>
              <a:t>1 </a:t>
            </a:r>
            <a:r>
              <a:rPr lang="zh-CN" altLang="en-US" dirty="0">
                <a:solidFill>
                  <a:srgbClr val="0000CC"/>
                </a:solidFill>
                <a:latin typeface="Arial" charset="0"/>
                <a:ea typeface="黑体" pitchFamily="2" charset="-122"/>
              </a:rPr>
              <a:t>时，就发送序列 </a:t>
            </a:r>
            <a:r>
              <a:rPr lang="en-US" altLang="zh-CN" dirty="0">
                <a:solidFill>
                  <a:srgbClr val="0000CC"/>
                </a:solidFill>
                <a:latin typeface="Arial" charset="0"/>
                <a:ea typeface="黑体" pitchFamily="2" charset="-122"/>
              </a:rPr>
              <a:t>00011011</a:t>
            </a:r>
            <a:r>
              <a:rPr lang="zh-CN" altLang="en-US" dirty="0">
                <a:solidFill>
                  <a:srgbClr val="0000CC"/>
                </a:solidFill>
                <a:latin typeface="Arial" charset="0"/>
                <a:ea typeface="黑体" pitchFamily="2" charset="-122"/>
              </a:rPr>
              <a:t>，</a:t>
            </a:r>
          </a:p>
          <a:p>
            <a:pPr lvl="1">
              <a:lnSpc>
                <a:spcPct val="100000"/>
              </a:lnSpc>
            </a:pPr>
            <a:r>
              <a:rPr lang="zh-CN" altLang="en-US" dirty="0">
                <a:solidFill>
                  <a:srgbClr val="0000CC"/>
                </a:solidFill>
                <a:latin typeface="Arial" charset="0"/>
                <a:ea typeface="黑体" pitchFamily="2" charset="-122"/>
              </a:rPr>
              <a:t>发送比特 </a:t>
            </a:r>
            <a:r>
              <a:rPr lang="en-US" altLang="zh-CN" dirty="0">
                <a:solidFill>
                  <a:srgbClr val="0000CC"/>
                </a:solidFill>
                <a:latin typeface="Arial" charset="0"/>
                <a:ea typeface="黑体" pitchFamily="2" charset="-122"/>
              </a:rPr>
              <a:t>0 </a:t>
            </a:r>
            <a:r>
              <a:rPr lang="zh-CN" altLang="en-US" dirty="0">
                <a:solidFill>
                  <a:srgbClr val="0000CC"/>
                </a:solidFill>
                <a:latin typeface="Arial" charset="0"/>
                <a:ea typeface="黑体" pitchFamily="2" charset="-122"/>
              </a:rPr>
              <a:t>时，就发送序列 </a:t>
            </a:r>
            <a:r>
              <a:rPr lang="en-US" altLang="zh-CN" dirty="0">
                <a:solidFill>
                  <a:srgbClr val="0000CC"/>
                </a:solidFill>
                <a:latin typeface="Arial" charset="0"/>
                <a:ea typeface="黑体" pitchFamily="2" charset="-122"/>
              </a:rPr>
              <a:t>11100100</a:t>
            </a:r>
            <a:r>
              <a:rPr lang="zh-CN" altLang="en-US" dirty="0">
                <a:solidFill>
                  <a:srgbClr val="0000CC"/>
                </a:solidFill>
                <a:latin typeface="Arial" charset="0"/>
                <a:ea typeface="黑体" pitchFamily="2" charset="-122"/>
              </a:rPr>
              <a:t>。</a:t>
            </a:r>
          </a:p>
          <a:p>
            <a:pPr>
              <a:lnSpc>
                <a:spcPct val="100000"/>
              </a:lnSpc>
            </a:pPr>
            <a:r>
              <a:rPr lang="en-US" altLang="zh-CN" dirty="0"/>
              <a:t>S </a:t>
            </a:r>
            <a:r>
              <a:rPr lang="zh-CN" altLang="en-US" dirty="0"/>
              <a:t>站的码片序列：</a:t>
            </a:r>
            <a:r>
              <a:rPr lang="en-US" altLang="zh-CN" dirty="0"/>
              <a:t>(–1 –1 –1 +1 +1 –1 +1 +1)     </a:t>
            </a:r>
          </a:p>
        </p:txBody>
      </p:sp>
    </p:spTree>
    <p:extLst>
      <p:ext uri="{BB962C8B-B14F-4D97-AF65-F5344CB8AC3E}">
        <p14:creationId xmlns:p14="http://schemas.microsoft.com/office/powerpoint/2010/main" val="3863335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码片序列实现了扩频</a:t>
            </a:r>
          </a:p>
        </p:txBody>
      </p:sp>
      <p:sp>
        <p:nvSpPr>
          <p:cNvPr id="3" name="内容占位符 2"/>
          <p:cNvSpPr>
            <a:spLocks noGrp="1"/>
          </p:cNvSpPr>
          <p:nvPr>
            <p:ph idx="1"/>
          </p:nvPr>
        </p:nvSpPr>
        <p:spPr/>
        <p:txBody>
          <a:bodyPr/>
          <a:lstStyle/>
          <a:p>
            <a:r>
              <a:rPr lang="zh-CN" altLang="zh-CN" sz="2800" dirty="0"/>
              <a:t>假定</a:t>
            </a:r>
            <a:r>
              <a:rPr lang="en-US" altLang="zh-CN" sz="2800" dirty="0"/>
              <a:t>S</a:t>
            </a:r>
            <a:r>
              <a:rPr lang="zh-CN" altLang="zh-CN" sz="2800" dirty="0"/>
              <a:t>站要发送信息的数据率</a:t>
            </a:r>
            <a:r>
              <a:rPr lang="zh-CN" altLang="zh-CN" sz="2800" dirty="0" smtClean="0"/>
              <a:t>为</a:t>
            </a:r>
            <a:r>
              <a:rPr lang="en-US" altLang="zh-CN" sz="2800" dirty="0" smtClean="0"/>
              <a:t> </a:t>
            </a:r>
            <a:r>
              <a:rPr lang="en-US" altLang="zh-CN" sz="2800" i="1" dirty="0" smtClean="0">
                <a:solidFill>
                  <a:srgbClr val="0000FF"/>
                </a:solidFill>
              </a:rPr>
              <a:t>b</a:t>
            </a:r>
            <a:r>
              <a:rPr lang="en-US" altLang="zh-CN" sz="2800" dirty="0" smtClean="0"/>
              <a:t> </a:t>
            </a:r>
            <a:r>
              <a:rPr lang="en-US" altLang="zh-CN" sz="2800" dirty="0"/>
              <a:t>bit/s</a:t>
            </a:r>
            <a:r>
              <a:rPr lang="zh-CN" altLang="zh-CN" sz="2800" dirty="0"/>
              <a:t>。由于每一个比特要转换</a:t>
            </a:r>
            <a:r>
              <a:rPr lang="zh-CN" altLang="zh-CN" sz="2800" dirty="0" smtClean="0"/>
              <a:t>成</a:t>
            </a:r>
            <a:r>
              <a:rPr lang="en-US" altLang="zh-CN" sz="2800" dirty="0" smtClean="0"/>
              <a:t> </a:t>
            </a:r>
            <a:r>
              <a:rPr lang="en-US" altLang="zh-CN" sz="2800" i="1" dirty="0" smtClean="0"/>
              <a:t>m </a:t>
            </a:r>
            <a:r>
              <a:rPr lang="zh-CN" altLang="zh-CN" sz="2800" dirty="0" smtClean="0"/>
              <a:t>个</a:t>
            </a:r>
            <a:r>
              <a:rPr lang="zh-CN" altLang="zh-CN" sz="2800" dirty="0"/>
              <a:t>比特的码片，</a:t>
            </a:r>
            <a:r>
              <a:rPr lang="zh-CN" altLang="zh-CN" sz="2800" dirty="0" smtClean="0"/>
              <a:t>因此</a:t>
            </a:r>
            <a:r>
              <a:rPr lang="en-US" altLang="zh-CN" sz="2800" dirty="0" smtClean="0"/>
              <a:t> S </a:t>
            </a:r>
            <a:r>
              <a:rPr lang="zh-CN" altLang="zh-CN" sz="2800" dirty="0" smtClean="0"/>
              <a:t>站</a:t>
            </a:r>
            <a:r>
              <a:rPr lang="zh-CN" altLang="zh-CN" sz="2800" dirty="0"/>
              <a:t>实际上发送的数据率</a:t>
            </a:r>
            <a:r>
              <a:rPr lang="zh-CN" altLang="zh-CN" sz="2800" dirty="0" smtClean="0"/>
              <a:t>提高到</a:t>
            </a:r>
            <a:r>
              <a:rPr lang="en-US" altLang="zh-CN" sz="2800" dirty="0" smtClean="0"/>
              <a:t> </a:t>
            </a:r>
            <a:r>
              <a:rPr lang="en-US" altLang="zh-CN" sz="2800" i="1" dirty="0" err="1" smtClean="0">
                <a:solidFill>
                  <a:srgbClr val="0000FF"/>
                </a:solidFill>
              </a:rPr>
              <a:t>mb</a:t>
            </a:r>
            <a:r>
              <a:rPr lang="en-US" altLang="zh-CN" sz="2800" dirty="0" smtClean="0"/>
              <a:t> </a:t>
            </a:r>
            <a:r>
              <a:rPr lang="en-US" altLang="zh-CN" sz="2800" dirty="0"/>
              <a:t>bit/s</a:t>
            </a:r>
            <a:r>
              <a:rPr lang="zh-CN" altLang="zh-CN" sz="2800" dirty="0"/>
              <a:t>，</a:t>
            </a:r>
            <a:r>
              <a:rPr lang="zh-CN" altLang="zh-CN" sz="2800" dirty="0" smtClean="0"/>
              <a:t>同时</a:t>
            </a:r>
            <a:r>
              <a:rPr lang="en-US" altLang="zh-CN" sz="2800" dirty="0" smtClean="0"/>
              <a:t> S </a:t>
            </a:r>
            <a:r>
              <a:rPr lang="zh-CN" altLang="zh-CN" sz="2800" dirty="0" smtClean="0"/>
              <a:t>站</a:t>
            </a:r>
            <a:r>
              <a:rPr lang="zh-CN" altLang="zh-CN" sz="2800" dirty="0"/>
              <a:t>所占用的频带宽度也提高到原来数值</a:t>
            </a:r>
            <a:r>
              <a:rPr lang="zh-CN" altLang="zh-CN" sz="2800" dirty="0" smtClean="0"/>
              <a:t>的</a:t>
            </a:r>
            <a:r>
              <a:rPr lang="en-US" altLang="zh-CN" sz="2800" dirty="0" smtClean="0"/>
              <a:t> </a:t>
            </a:r>
            <a:r>
              <a:rPr lang="en-US" altLang="zh-CN" sz="2800" i="1" dirty="0" smtClean="0"/>
              <a:t>m </a:t>
            </a:r>
            <a:r>
              <a:rPr lang="zh-CN" altLang="zh-CN" sz="2800" dirty="0" smtClean="0"/>
              <a:t>倍。</a:t>
            </a:r>
            <a:endParaRPr lang="en-US" altLang="zh-CN" sz="2800" dirty="0" smtClean="0"/>
          </a:p>
          <a:p>
            <a:r>
              <a:rPr lang="zh-CN" altLang="zh-CN" sz="2800" dirty="0" smtClean="0"/>
              <a:t>这种</a:t>
            </a:r>
            <a:r>
              <a:rPr lang="zh-CN" altLang="zh-CN" sz="2800" dirty="0"/>
              <a:t>通信方式是</a:t>
            </a:r>
            <a:r>
              <a:rPr lang="zh-CN" altLang="zh-CN" sz="2800" dirty="0">
                <a:solidFill>
                  <a:srgbClr val="FF0000"/>
                </a:solidFill>
              </a:rPr>
              <a:t>扩</a:t>
            </a:r>
            <a:r>
              <a:rPr lang="zh-CN" altLang="zh-CN" sz="2800" dirty="0" smtClean="0">
                <a:solidFill>
                  <a:srgbClr val="FF0000"/>
                </a:solidFill>
              </a:rPr>
              <a:t>频</a:t>
            </a:r>
            <a:r>
              <a:rPr lang="en-US" altLang="zh-CN" sz="2800" dirty="0" smtClean="0"/>
              <a:t>(</a:t>
            </a:r>
            <a:r>
              <a:rPr lang="en-US" altLang="zh-CN" sz="2800" dirty="0"/>
              <a:t>spread spectrum)</a:t>
            </a:r>
            <a:r>
              <a:rPr lang="zh-CN" altLang="zh-CN" sz="2800" dirty="0"/>
              <a:t>通信中的一种</a:t>
            </a:r>
            <a:r>
              <a:rPr lang="zh-CN" altLang="zh-CN" sz="2800" dirty="0" smtClean="0"/>
              <a:t>。</a:t>
            </a:r>
            <a:endParaRPr lang="en-US" altLang="zh-CN" sz="2800" dirty="0" smtClean="0"/>
          </a:p>
          <a:p>
            <a:r>
              <a:rPr lang="zh-CN" altLang="zh-CN" sz="2800" dirty="0" smtClean="0"/>
              <a:t>扩频通信</a:t>
            </a:r>
            <a:r>
              <a:rPr lang="zh-CN" altLang="zh-CN" sz="2800" dirty="0"/>
              <a:t>通常有两大</a:t>
            </a:r>
            <a:r>
              <a:rPr lang="zh-CN" altLang="zh-CN" sz="2800" dirty="0" smtClean="0"/>
              <a:t>类</a:t>
            </a:r>
            <a:r>
              <a:rPr lang="zh-CN" altLang="en-US" sz="2800" dirty="0" smtClean="0"/>
              <a:t>：</a:t>
            </a:r>
            <a:endParaRPr lang="en-US" altLang="zh-CN" sz="2800" dirty="0" smtClean="0"/>
          </a:p>
          <a:p>
            <a:pPr lvl="1"/>
            <a:r>
              <a:rPr lang="zh-CN" altLang="zh-CN" sz="2400" dirty="0" smtClean="0"/>
              <a:t>一</a:t>
            </a:r>
            <a:r>
              <a:rPr lang="zh-CN" altLang="zh-CN" sz="2400" dirty="0"/>
              <a:t>种是</a:t>
            </a:r>
            <a:r>
              <a:rPr lang="zh-CN" altLang="zh-CN" sz="2400" dirty="0">
                <a:solidFill>
                  <a:srgbClr val="FF0000"/>
                </a:solidFill>
              </a:rPr>
              <a:t>直接序列扩频</a:t>
            </a:r>
            <a:r>
              <a:rPr lang="en-US" altLang="zh-CN" sz="2400" dirty="0">
                <a:solidFill>
                  <a:srgbClr val="FF0000"/>
                </a:solidFill>
              </a:rPr>
              <a:t>DSSS </a:t>
            </a:r>
            <a:r>
              <a:rPr lang="en-US" altLang="zh-CN" sz="2400" dirty="0"/>
              <a:t>(Direct Sequence Spread Spectrum)</a:t>
            </a:r>
            <a:r>
              <a:rPr lang="zh-CN" altLang="zh-CN" sz="2400" dirty="0"/>
              <a:t>，如上面讲的使用码片序列就是这一类</a:t>
            </a:r>
            <a:r>
              <a:rPr lang="zh-CN" altLang="zh-CN" sz="2400" dirty="0" smtClean="0"/>
              <a:t>。</a:t>
            </a:r>
            <a:endParaRPr lang="en-US" altLang="zh-CN" sz="2400" dirty="0" smtClean="0"/>
          </a:p>
          <a:p>
            <a:pPr lvl="1"/>
            <a:r>
              <a:rPr lang="zh-CN" altLang="zh-CN" sz="2400" dirty="0" smtClean="0"/>
              <a:t>另</a:t>
            </a:r>
            <a:r>
              <a:rPr lang="zh-CN" altLang="zh-CN" sz="2400" dirty="0"/>
              <a:t>一种是</a:t>
            </a:r>
            <a:r>
              <a:rPr lang="zh-CN" altLang="zh-CN" sz="2400" dirty="0">
                <a:solidFill>
                  <a:srgbClr val="FF0000"/>
                </a:solidFill>
              </a:rPr>
              <a:t>跳频扩频</a:t>
            </a:r>
            <a:r>
              <a:rPr lang="en-US" altLang="zh-CN" sz="2400" dirty="0">
                <a:solidFill>
                  <a:srgbClr val="FF0000"/>
                </a:solidFill>
              </a:rPr>
              <a:t>FHSS </a:t>
            </a:r>
            <a:r>
              <a:rPr lang="en-US" altLang="zh-CN" sz="2400" dirty="0"/>
              <a:t>(Frequency Hopping Spread Spectrum)</a:t>
            </a:r>
            <a:r>
              <a:rPr lang="zh-CN" altLang="zh-CN" sz="2400" dirty="0"/>
              <a:t>。</a:t>
            </a:r>
            <a:endParaRPr lang="zh-CN" altLang="en-US" sz="2400" dirty="0"/>
          </a:p>
        </p:txBody>
      </p:sp>
    </p:spTree>
    <p:extLst>
      <p:ext uri="{BB962C8B-B14F-4D97-AF65-F5344CB8AC3E}">
        <p14:creationId xmlns:p14="http://schemas.microsoft.com/office/powerpoint/2010/main" val="39137900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algn="ctr"/>
            <a:r>
              <a:rPr lang="en-US" altLang="zh-CN"/>
              <a:t>CDMA </a:t>
            </a:r>
            <a:r>
              <a:rPr lang="zh-CN" altLang="en-US"/>
              <a:t>的重要特点</a:t>
            </a:r>
          </a:p>
        </p:txBody>
      </p:sp>
      <p:sp>
        <p:nvSpPr>
          <p:cNvPr id="152579" name="Rectangle 3"/>
          <p:cNvSpPr>
            <a:spLocks noGrp="1" noChangeArrowheads="1"/>
          </p:cNvSpPr>
          <p:nvPr>
            <p:ph idx="1"/>
          </p:nvPr>
        </p:nvSpPr>
        <p:spPr/>
        <p:txBody>
          <a:bodyPr/>
          <a:lstStyle/>
          <a:p>
            <a:r>
              <a:rPr lang="zh-CN" altLang="en-US" dirty="0"/>
              <a:t>每个站分配的码片序列不仅</a:t>
            </a:r>
            <a:r>
              <a:rPr lang="zh-CN" altLang="en-US" dirty="0">
                <a:solidFill>
                  <a:srgbClr val="FF0000"/>
                </a:solidFill>
              </a:rPr>
              <a:t>必须各不相同，</a:t>
            </a:r>
            <a:r>
              <a:rPr lang="zh-CN" altLang="en-US" dirty="0"/>
              <a:t>并且还</a:t>
            </a:r>
            <a:r>
              <a:rPr lang="zh-CN" altLang="en-US" dirty="0">
                <a:solidFill>
                  <a:srgbClr val="FF0000"/>
                </a:solidFill>
              </a:rPr>
              <a:t>必须互相</a:t>
            </a:r>
            <a:r>
              <a:rPr lang="zh-CN" altLang="en-US" dirty="0" smtClean="0">
                <a:solidFill>
                  <a:srgbClr val="FF0000"/>
                </a:solidFill>
              </a:rPr>
              <a:t>正交 </a:t>
            </a:r>
            <a:r>
              <a:rPr lang="en-US" altLang="zh-CN" dirty="0" smtClean="0"/>
              <a:t>(</a:t>
            </a:r>
            <a:r>
              <a:rPr lang="en-US" altLang="zh-CN" dirty="0"/>
              <a:t>orthogonal)</a:t>
            </a:r>
            <a:r>
              <a:rPr lang="zh-CN" altLang="en-US" dirty="0"/>
              <a:t>。</a:t>
            </a:r>
          </a:p>
          <a:p>
            <a:r>
              <a:rPr lang="zh-CN" altLang="en-US" dirty="0"/>
              <a:t>在实用的系统中是使用</a:t>
            </a:r>
            <a:r>
              <a:rPr lang="zh-CN" altLang="en-US" dirty="0">
                <a:solidFill>
                  <a:srgbClr val="FF0000"/>
                </a:solidFill>
              </a:rPr>
              <a:t>伪随机码序列。</a:t>
            </a:r>
            <a:r>
              <a:rPr lang="zh-CN" altLang="en-US" dirty="0"/>
              <a:t> </a:t>
            </a:r>
          </a:p>
        </p:txBody>
      </p:sp>
    </p:spTree>
    <p:extLst>
      <p:ext uri="{BB962C8B-B14F-4D97-AF65-F5344CB8AC3E}">
        <p14:creationId xmlns:p14="http://schemas.microsoft.com/office/powerpoint/2010/main" val="37659918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lgn="ctr"/>
            <a:r>
              <a:rPr lang="zh-CN" altLang="en-US"/>
              <a:t>码片序列的正交关系 </a:t>
            </a:r>
          </a:p>
        </p:txBody>
      </p:sp>
      <p:sp>
        <p:nvSpPr>
          <p:cNvPr id="156675" name="Rectangle 3"/>
          <p:cNvSpPr>
            <a:spLocks noGrp="1" noChangeArrowheads="1"/>
          </p:cNvSpPr>
          <p:nvPr>
            <p:ph idx="1"/>
          </p:nvPr>
        </p:nvSpPr>
        <p:spPr/>
        <p:txBody>
          <a:bodyPr/>
          <a:lstStyle/>
          <a:p>
            <a:r>
              <a:rPr lang="zh-CN" altLang="en-US" dirty="0"/>
              <a:t>令向量 </a:t>
            </a:r>
            <a:r>
              <a:rPr lang="en-US" altLang="zh-CN" b="1" dirty="0"/>
              <a:t>S </a:t>
            </a:r>
            <a:r>
              <a:rPr lang="zh-CN" altLang="en-US" dirty="0"/>
              <a:t>表示站 </a:t>
            </a:r>
            <a:r>
              <a:rPr lang="en-US" altLang="zh-CN" dirty="0"/>
              <a:t>S </a:t>
            </a:r>
            <a:r>
              <a:rPr lang="zh-CN" altLang="en-US" dirty="0"/>
              <a:t>的码片向量，令 </a:t>
            </a:r>
            <a:r>
              <a:rPr lang="en-US" altLang="zh-CN" b="1" dirty="0"/>
              <a:t>T </a:t>
            </a:r>
            <a:r>
              <a:rPr lang="zh-CN" altLang="en-US" dirty="0"/>
              <a:t>表示其他任何站的码片向量。 </a:t>
            </a:r>
          </a:p>
          <a:p>
            <a:r>
              <a:rPr lang="zh-CN" altLang="en-US" dirty="0"/>
              <a:t>两个不同站的码片序列正交，就是向量 </a:t>
            </a:r>
            <a:r>
              <a:rPr lang="en-US" altLang="zh-CN" b="1" dirty="0"/>
              <a:t>S </a:t>
            </a:r>
            <a:r>
              <a:rPr lang="zh-CN" altLang="en-US" dirty="0"/>
              <a:t>和</a:t>
            </a:r>
            <a:r>
              <a:rPr lang="en-US" altLang="zh-CN" b="1" dirty="0"/>
              <a:t>T </a:t>
            </a:r>
            <a:r>
              <a:rPr lang="zh-CN" altLang="en-US" dirty="0"/>
              <a:t>的规格化</a:t>
            </a:r>
            <a:r>
              <a:rPr lang="zh-CN" altLang="en-US" dirty="0" smtClean="0">
                <a:solidFill>
                  <a:srgbClr val="FF0000"/>
                </a:solidFill>
              </a:rPr>
              <a:t>内积 </a:t>
            </a:r>
            <a:r>
              <a:rPr lang="en-US" altLang="zh-CN" dirty="0" smtClean="0"/>
              <a:t>(</a:t>
            </a:r>
            <a:r>
              <a:rPr lang="en-US" altLang="zh-CN" dirty="0"/>
              <a:t>inner product</a:t>
            </a:r>
            <a:r>
              <a:rPr lang="en-US" altLang="zh-CN" dirty="0" smtClean="0"/>
              <a:t>)</a:t>
            </a:r>
            <a:r>
              <a:rPr lang="zh-CN" altLang="en-US" dirty="0" smtClean="0"/>
              <a:t> 等于 </a:t>
            </a:r>
            <a:r>
              <a:rPr lang="en-US" altLang="zh-CN" dirty="0"/>
              <a:t>0</a:t>
            </a:r>
            <a:r>
              <a:rPr lang="zh-CN" altLang="en-US" dirty="0"/>
              <a:t>： </a:t>
            </a:r>
          </a:p>
        </p:txBody>
      </p:sp>
      <p:sp>
        <p:nvSpPr>
          <p:cNvPr id="15667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6678"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6679" name="Object 7"/>
          <p:cNvGraphicFramePr>
            <a:graphicFrameLocks noChangeAspect="1"/>
          </p:cNvGraphicFramePr>
          <p:nvPr>
            <p:extLst>
              <p:ext uri="{D42A27DB-BD31-4B8C-83A1-F6EECF244321}">
                <p14:modId xmlns:p14="http://schemas.microsoft.com/office/powerpoint/2010/main" val="535210302"/>
              </p:ext>
            </p:extLst>
          </p:nvPr>
        </p:nvGraphicFramePr>
        <p:xfrm>
          <a:off x="3080792" y="3645024"/>
          <a:ext cx="3948350" cy="1224136"/>
        </p:xfrm>
        <a:graphic>
          <a:graphicData uri="http://schemas.openxmlformats.org/presentationml/2006/ole">
            <mc:AlternateContent xmlns:mc="http://schemas.openxmlformats.org/markup-compatibility/2006">
              <mc:Choice xmlns:v="urn:schemas-microsoft-com:vml" Requires="v">
                <p:oleObj spid="_x0000_s5125" name="公式" r:id="rId4" imgW="1282700" imgH="431800" progId="Equation.3">
                  <p:embed/>
                </p:oleObj>
              </mc:Choice>
              <mc:Fallback>
                <p:oleObj name="公式" r:id="rId4" imgW="1282700" imgH="4318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0792" y="3645024"/>
                        <a:ext cx="3948350" cy="1224136"/>
                      </a:xfrm>
                      <a:prstGeom prst="rect">
                        <a:avLst/>
                      </a:prstGeom>
                      <a:solidFill>
                        <a:srgbClr val="FFFF00"/>
                      </a:solidFill>
                      <a:ln w="9525">
                        <a:solidFill>
                          <a:srgbClr val="000099"/>
                        </a:solidFill>
                        <a:miter lim="800000"/>
                        <a:headEnd/>
                        <a:tailEnd/>
                      </a:ln>
                    </p:spPr>
                  </p:pic>
                </p:oleObj>
              </mc:Fallback>
            </mc:AlternateContent>
          </a:graphicData>
        </a:graphic>
      </p:graphicFrame>
    </p:spTree>
    <p:extLst>
      <p:ext uri="{BB962C8B-B14F-4D97-AF65-F5344CB8AC3E}">
        <p14:creationId xmlns:p14="http://schemas.microsoft.com/office/powerpoint/2010/main" val="8746272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algn="ctr"/>
            <a:r>
              <a:rPr lang="zh-CN" altLang="en-US"/>
              <a:t>正交关系的另一个重要特性 </a:t>
            </a:r>
          </a:p>
        </p:txBody>
      </p:sp>
      <p:sp>
        <p:nvSpPr>
          <p:cNvPr id="157699" name="Rectangle 3"/>
          <p:cNvSpPr>
            <a:spLocks noGrp="1" noChangeArrowheads="1"/>
          </p:cNvSpPr>
          <p:nvPr>
            <p:ph idx="1"/>
          </p:nvPr>
        </p:nvSpPr>
        <p:spPr/>
        <p:txBody>
          <a:bodyPr/>
          <a:lstStyle/>
          <a:p>
            <a:pPr>
              <a:lnSpc>
                <a:spcPct val="90000"/>
              </a:lnSpc>
            </a:pPr>
            <a:r>
              <a:rPr lang="zh-CN" altLang="en-US" dirty="0"/>
              <a:t>任何一个码片向量和该码片向量自己的规格化内积</a:t>
            </a:r>
            <a:r>
              <a:rPr lang="zh-CN" altLang="en-US" dirty="0" smtClean="0"/>
              <a:t>都是 </a:t>
            </a:r>
            <a:r>
              <a:rPr lang="en-US" altLang="zh-CN" dirty="0" smtClean="0"/>
              <a:t>1 </a:t>
            </a:r>
            <a:r>
              <a:rPr lang="zh-CN" altLang="en-US" dirty="0"/>
              <a:t>。</a:t>
            </a:r>
          </a:p>
          <a:p>
            <a:pPr>
              <a:lnSpc>
                <a:spcPct val="90000"/>
              </a:lnSpc>
            </a:pPr>
            <a:endParaRPr lang="zh-CN" altLang="en-US" dirty="0"/>
          </a:p>
          <a:p>
            <a:pPr>
              <a:lnSpc>
                <a:spcPct val="90000"/>
              </a:lnSpc>
            </a:pPr>
            <a:endParaRPr lang="zh-CN" altLang="en-US" dirty="0"/>
          </a:p>
          <a:p>
            <a:pPr>
              <a:lnSpc>
                <a:spcPct val="90000"/>
              </a:lnSpc>
            </a:pPr>
            <a:endParaRPr lang="zh-CN" altLang="en-US" dirty="0"/>
          </a:p>
          <a:p>
            <a:pPr>
              <a:lnSpc>
                <a:spcPct val="90000"/>
              </a:lnSpc>
            </a:pPr>
            <a:r>
              <a:rPr lang="zh-CN" altLang="en-US" dirty="0"/>
              <a:t>一个码片向量和该码片反码的向量的规格化内积值是 </a:t>
            </a:r>
            <a:r>
              <a:rPr lang="en-US" altLang="zh-CN" dirty="0"/>
              <a:t>–1</a:t>
            </a:r>
            <a:r>
              <a:rPr lang="zh-CN" altLang="en-US" dirty="0"/>
              <a:t>。 </a:t>
            </a:r>
          </a:p>
        </p:txBody>
      </p:sp>
      <p:sp>
        <p:nvSpPr>
          <p:cNvPr id="157700"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2"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4" name="Rectangle 8"/>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7703" name="Object 7"/>
          <p:cNvGraphicFramePr>
            <a:graphicFrameLocks noChangeAspect="1"/>
          </p:cNvGraphicFramePr>
          <p:nvPr>
            <p:extLst>
              <p:ext uri="{D42A27DB-BD31-4B8C-83A1-F6EECF244321}">
                <p14:modId xmlns:p14="http://schemas.microsoft.com/office/powerpoint/2010/main" val="1347464986"/>
              </p:ext>
            </p:extLst>
          </p:nvPr>
        </p:nvGraphicFramePr>
        <p:xfrm>
          <a:off x="920552" y="2283341"/>
          <a:ext cx="8136904" cy="1160011"/>
        </p:xfrm>
        <a:graphic>
          <a:graphicData uri="http://schemas.openxmlformats.org/presentationml/2006/ole">
            <mc:AlternateContent xmlns:mc="http://schemas.openxmlformats.org/markup-compatibility/2006">
              <mc:Choice xmlns:v="urn:schemas-microsoft-com:vml" Requires="v">
                <p:oleObj spid="_x0000_s6149" name="公式" r:id="rId4" imgW="2781300" imgH="431800" progId="Equation.3">
                  <p:embed/>
                </p:oleObj>
              </mc:Choice>
              <mc:Fallback>
                <p:oleObj name="公式" r:id="rId4" imgW="2781300" imgH="4318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0552" y="2283341"/>
                        <a:ext cx="8136904" cy="1160011"/>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4025988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type="title"/>
          </p:nvPr>
        </p:nvSpPr>
        <p:spPr/>
        <p:txBody>
          <a:bodyPr/>
          <a:lstStyle/>
          <a:p>
            <a:pPr algn="ctr"/>
            <a:r>
              <a:rPr lang="en-US" altLang="zh-CN" dirty="0"/>
              <a:t>CDMA </a:t>
            </a:r>
            <a:r>
              <a:rPr lang="zh-CN" altLang="en-US" dirty="0"/>
              <a:t>的工作原理 </a:t>
            </a:r>
          </a:p>
        </p:txBody>
      </p:sp>
      <p:sp>
        <p:nvSpPr>
          <p:cNvPr id="158724"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26" name="Rectangle 6"/>
          <p:cNvSpPr>
            <a:spLocks noChangeArrowheads="1"/>
          </p:cNvSpPr>
          <p:nvPr/>
        </p:nvSpPr>
        <p:spPr bwMode="auto">
          <a:xfrm>
            <a:off x="129843" y="25093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solidFill>
                <a:srgbClr val="000099"/>
              </a:solidFill>
              <a:latin typeface="+mn-lt"/>
              <a:ea typeface="黑体" pitchFamily="2" charset="-122"/>
            </a:endParaRPr>
          </a:p>
        </p:txBody>
      </p:sp>
      <p:sp>
        <p:nvSpPr>
          <p:cNvPr id="158727" name="Rectangle 7"/>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30" name="Line 10"/>
          <p:cNvSpPr>
            <a:spLocks noChangeShapeType="1"/>
          </p:cNvSpPr>
          <p:nvPr/>
        </p:nvSpPr>
        <p:spPr bwMode="auto">
          <a:xfrm>
            <a:off x="3746565" y="2098676"/>
            <a:ext cx="169743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1" name="Text Box 11"/>
          <p:cNvSpPr txBox="1">
            <a:spLocks noChangeArrowheads="1"/>
          </p:cNvSpPr>
          <p:nvPr/>
        </p:nvSpPr>
        <p:spPr bwMode="auto">
          <a:xfrm>
            <a:off x="1182356" y="2286002"/>
            <a:ext cx="2217274"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itchFamily="2" charset="-122"/>
              </a:rPr>
              <a:t>S </a:t>
            </a:r>
            <a:r>
              <a:rPr kumimoji="1" lang="zh-CN" altLang="en-US" sz="2000" b="1">
                <a:solidFill>
                  <a:srgbClr val="000099"/>
                </a:solidFill>
                <a:latin typeface="+mn-lt"/>
                <a:ea typeface="黑体" pitchFamily="2" charset="-122"/>
              </a:rPr>
              <a:t>站的码片序列 </a:t>
            </a:r>
            <a:r>
              <a:rPr kumimoji="1" lang="en-US" altLang="zh-CN" sz="2000" b="1">
                <a:solidFill>
                  <a:srgbClr val="000099"/>
                </a:solidFill>
                <a:latin typeface="+mn-lt"/>
                <a:ea typeface="黑体" pitchFamily="2" charset="-122"/>
              </a:rPr>
              <a:t>S</a:t>
            </a:r>
          </a:p>
        </p:txBody>
      </p:sp>
      <p:sp>
        <p:nvSpPr>
          <p:cNvPr id="158732" name="Line 12"/>
          <p:cNvSpPr>
            <a:spLocks noChangeShapeType="1"/>
          </p:cNvSpPr>
          <p:nvPr/>
        </p:nvSpPr>
        <p:spPr bwMode="auto">
          <a:xfrm>
            <a:off x="3748285" y="1398589"/>
            <a:ext cx="0" cy="433466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3" name="Line 13"/>
          <p:cNvSpPr>
            <a:spLocks noChangeShapeType="1"/>
          </p:cNvSpPr>
          <p:nvPr/>
        </p:nvSpPr>
        <p:spPr bwMode="auto">
          <a:xfrm>
            <a:off x="5457758" y="1398589"/>
            <a:ext cx="0" cy="433466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4" name="Line 14"/>
          <p:cNvSpPr>
            <a:spLocks noChangeShapeType="1"/>
          </p:cNvSpPr>
          <p:nvPr/>
        </p:nvSpPr>
        <p:spPr bwMode="auto">
          <a:xfrm>
            <a:off x="7167231" y="1398588"/>
            <a:ext cx="0" cy="433466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5" name="Line 15"/>
          <p:cNvSpPr>
            <a:spLocks noChangeShapeType="1"/>
          </p:cNvSpPr>
          <p:nvPr/>
        </p:nvSpPr>
        <p:spPr bwMode="auto">
          <a:xfrm>
            <a:off x="8876703" y="1398588"/>
            <a:ext cx="0" cy="433466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6" name="Freeform 16"/>
          <p:cNvSpPr>
            <a:spLocks/>
          </p:cNvSpPr>
          <p:nvPr/>
        </p:nvSpPr>
        <p:spPr bwMode="auto">
          <a:xfrm>
            <a:off x="3748285"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7" name="Freeform 17"/>
          <p:cNvSpPr>
            <a:spLocks/>
          </p:cNvSpPr>
          <p:nvPr/>
        </p:nvSpPr>
        <p:spPr bwMode="auto">
          <a:xfrm>
            <a:off x="5457758"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8" name="Freeform 18"/>
          <p:cNvSpPr>
            <a:spLocks/>
          </p:cNvSpPr>
          <p:nvPr/>
        </p:nvSpPr>
        <p:spPr bwMode="auto">
          <a:xfrm>
            <a:off x="3748285"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9" name="Freeform 19"/>
          <p:cNvSpPr>
            <a:spLocks/>
          </p:cNvSpPr>
          <p:nvPr/>
        </p:nvSpPr>
        <p:spPr bwMode="auto">
          <a:xfrm>
            <a:off x="5457758"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0" name="Freeform 20"/>
          <p:cNvSpPr>
            <a:spLocks/>
          </p:cNvSpPr>
          <p:nvPr/>
        </p:nvSpPr>
        <p:spPr bwMode="auto">
          <a:xfrm flipV="1">
            <a:off x="7167231"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66FFFF"/>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41" name="Freeform 21"/>
          <p:cNvSpPr>
            <a:spLocks/>
          </p:cNvSpPr>
          <p:nvPr/>
        </p:nvSpPr>
        <p:spPr bwMode="auto">
          <a:xfrm>
            <a:off x="3748285"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2" name="Freeform 22"/>
          <p:cNvSpPr>
            <a:spLocks/>
          </p:cNvSpPr>
          <p:nvPr/>
        </p:nvSpPr>
        <p:spPr bwMode="auto">
          <a:xfrm>
            <a:off x="5457758"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3" name="Freeform 23"/>
          <p:cNvSpPr>
            <a:spLocks/>
          </p:cNvSpPr>
          <p:nvPr/>
        </p:nvSpPr>
        <p:spPr bwMode="auto">
          <a:xfrm flipV="1">
            <a:off x="7167231"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FF99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4" name="Freeform 24"/>
          <p:cNvSpPr>
            <a:spLocks/>
          </p:cNvSpPr>
          <p:nvPr/>
        </p:nvSpPr>
        <p:spPr bwMode="auto">
          <a:xfrm>
            <a:off x="3748285" y="4665664"/>
            <a:ext cx="5128419" cy="314325"/>
          </a:xfrm>
          <a:custGeom>
            <a:avLst/>
            <a:gdLst>
              <a:gd name="T0" fmla="*/ 0 w 2827"/>
              <a:gd name="T1" fmla="*/ 96 h 194"/>
              <a:gd name="T2" fmla="*/ 0 w 2827"/>
              <a:gd name="T3" fmla="*/ 0 h 194"/>
              <a:gd name="T4" fmla="*/ 1886 w 2827"/>
              <a:gd name="T5" fmla="*/ 2 h 194"/>
              <a:gd name="T6" fmla="*/ 1886 w 2827"/>
              <a:gd name="T7" fmla="*/ 194 h 194"/>
              <a:gd name="T8" fmla="*/ 2826 w 2827"/>
              <a:gd name="T9" fmla="*/ 192 h 194"/>
              <a:gd name="T10" fmla="*/ 2827 w 2827"/>
              <a:gd name="T11" fmla="*/ 96 h 194"/>
            </a:gdLst>
            <a:ahLst/>
            <a:cxnLst>
              <a:cxn ang="0">
                <a:pos x="T0" y="T1"/>
              </a:cxn>
              <a:cxn ang="0">
                <a:pos x="T2" y="T3"/>
              </a:cxn>
              <a:cxn ang="0">
                <a:pos x="T4" y="T5"/>
              </a:cxn>
              <a:cxn ang="0">
                <a:pos x="T6" y="T7"/>
              </a:cxn>
              <a:cxn ang="0">
                <a:pos x="T8" y="T9"/>
              </a:cxn>
              <a:cxn ang="0">
                <a:pos x="T10" y="T11"/>
              </a:cxn>
            </a:cxnLst>
            <a:rect l="0" t="0" r="r" b="b"/>
            <a:pathLst>
              <a:path w="2827" h="194">
                <a:moveTo>
                  <a:pt x="0" y="96"/>
                </a:moveTo>
                <a:lnTo>
                  <a:pt x="0" y="0"/>
                </a:lnTo>
                <a:lnTo>
                  <a:pt x="1886" y="2"/>
                </a:lnTo>
                <a:lnTo>
                  <a:pt x="1886" y="194"/>
                </a:lnTo>
                <a:lnTo>
                  <a:pt x="2826" y="192"/>
                </a:lnTo>
                <a:lnTo>
                  <a:pt x="2827" y="96"/>
                </a:lnTo>
              </a:path>
            </a:pathLst>
          </a:custGeom>
          <a:solidFill>
            <a:srgbClr val="FFFF00"/>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45" name="Freeform 25"/>
          <p:cNvSpPr>
            <a:spLocks/>
          </p:cNvSpPr>
          <p:nvPr/>
        </p:nvSpPr>
        <p:spPr bwMode="auto">
          <a:xfrm>
            <a:off x="3748285" y="1630363"/>
            <a:ext cx="5128419" cy="312738"/>
          </a:xfrm>
          <a:custGeom>
            <a:avLst/>
            <a:gdLst>
              <a:gd name="T0" fmla="*/ 0 w 2304"/>
              <a:gd name="T1" fmla="*/ 96 h 192"/>
              <a:gd name="T2" fmla="*/ 0 w 2304"/>
              <a:gd name="T3" fmla="*/ 0 h 192"/>
              <a:gd name="T4" fmla="*/ 1536 w 2304"/>
              <a:gd name="T5" fmla="*/ 0 h 192"/>
              <a:gd name="T6" fmla="*/ 1536 w 2304"/>
              <a:gd name="T7" fmla="*/ 192 h 192"/>
              <a:gd name="T8" fmla="*/ 2304 w 2304"/>
              <a:gd name="T9" fmla="*/ 192 h 192"/>
              <a:gd name="T10" fmla="*/ 2304 w 2304"/>
              <a:gd name="T11" fmla="*/ 96 h 192"/>
            </a:gdLst>
            <a:ahLst/>
            <a:cxnLst>
              <a:cxn ang="0">
                <a:pos x="T0" y="T1"/>
              </a:cxn>
              <a:cxn ang="0">
                <a:pos x="T2" y="T3"/>
              </a:cxn>
              <a:cxn ang="0">
                <a:pos x="T4" y="T5"/>
              </a:cxn>
              <a:cxn ang="0">
                <a:pos x="T6" y="T7"/>
              </a:cxn>
              <a:cxn ang="0">
                <a:pos x="T8" y="T9"/>
              </a:cxn>
              <a:cxn ang="0">
                <a:pos x="T10" y="T11"/>
              </a:cxn>
            </a:cxnLst>
            <a:rect l="0" t="0" r="r" b="b"/>
            <a:pathLst>
              <a:path w="2304" h="192">
                <a:moveTo>
                  <a:pt x="0" y="96"/>
                </a:moveTo>
                <a:lnTo>
                  <a:pt x="0" y="0"/>
                </a:lnTo>
                <a:lnTo>
                  <a:pt x="1536" y="0"/>
                </a:lnTo>
                <a:lnTo>
                  <a:pt x="1536" y="192"/>
                </a:lnTo>
                <a:lnTo>
                  <a:pt x="2304" y="192"/>
                </a:lnTo>
                <a:lnTo>
                  <a:pt x="2304" y="96"/>
                </a:lnTo>
              </a:path>
            </a:pathLst>
          </a:custGeom>
          <a:solidFill>
            <a:srgbClr val="FFFF00"/>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46" name="Line 26"/>
          <p:cNvSpPr>
            <a:spLocks noChangeShapeType="1"/>
          </p:cNvSpPr>
          <p:nvPr/>
        </p:nvSpPr>
        <p:spPr bwMode="auto">
          <a:xfrm>
            <a:off x="5457758" y="1514477"/>
            <a:ext cx="0" cy="155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7" name="Text Box 27"/>
          <p:cNvSpPr txBox="1">
            <a:spLocks noChangeArrowheads="1"/>
          </p:cNvSpPr>
          <p:nvPr/>
        </p:nvSpPr>
        <p:spPr bwMode="auto">
          <a:xfrm>
            <a:off x="4391487"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1</a:t>
            </a:r>
          </a:p>
        </p:txBody>
      </p:sp>
      <p:sp>
        <p:nvSpPr>
          <p:cNvPr id="158748" name="Line 28"/>
          <p:cNvSpPr>
            <a:spLocks noChangeShapeType="1"/>
          </p:cNvSpPr>
          <p:nvPr/>
        </p:nvSpPr>
        <p:spPr bwMode="auto">
          <a:xfrm>
            <a:off x="3579745" y="3575051"/>
            <a:ext cx="5725187" cy="0"/>
          </a:xfrm>
          <a:prstGeom prst="line">
            <a:avLst/>
          </a:prstGeom>
          <a:noFill/>
          <a:ln w="28575">
            <a:solidFill>
              <a:srgbClr val="333399"/>
            </a:solidFill>
            <a:round/>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9" name="Line 29"/>
          <p:cNvSpPr>
            <a:spLocks noChangeShapeType="1"/>
          </p:cNvSpPr>
          <p:nvPr/>
        </p:nvSpPr>
        <p:spPr bwMode="auto">
          <a:xfrm>
            <a:off x="3579745" y="4821238"/>
            <a:ext cx="5725187"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0" name="Line 30"/>
          <p:cNvSpPr>
            <a:spLocks noChangeShapeType="1"/>
          </p:cNvSpPr>
          <p:nvPr/>
        </p:nvSpPr>
        <p:spPr bwMode="auto">
          <a:xfrm flipV="1">
            <a:off x="3579745" y="5351463"/>
            <a:ext cx="5725187" cy="1428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1" name="Freeform 31"/>
          <p:cNvSpPr>
            <a:spLocks/>
          </p:cNvSpPr>
          <p:nvPr/>
        </p:nvSpPr>
        <p:spPr bwMode="auto">
          <a:xfrm>
            <a:off x="3748285"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2" name="Freeform 32"/>
          <p:cNvSpPr>
            <a:spLocks/>
          </p:cNvSpPr>
          <p:nvPr/>
        </p:nvSpPr>
        <p:spPr bwMode="auto">
          <a:xfrm>
            <a:off x="5457758"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3" name="Freeform 33"/>
          <p:cNvSpPr>
            <a:spLocks/>
          </p:cNvSpPr>
          <p:nvPr/>
        </p:nvSpPr>
        <p:spPr bwMode="auto">
          <a:xfrm flipV="1">
            <a:off x="7167231"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CC00FF"/>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4" name="Line 34"/>
          <p:cNvSpPr>
            <a:spLocks noChangeShapeType="1"/>
          </p:cNvSpPr>
          <p:nvPr/>
        </p:nvSpPr>
        <p:spPr bwMode="auto">
          <a:xfrm>
            <a:off x="3579745" y="4197351"/>
            <a:ext cx="5725187"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5" name="Line 35"/>
          <p:cNvSpPr>
            <a:spLocks noChangeShapeType="1"/>
          </p:cNvSpPr>
          <p:nvPr/>
        </p:nvSpPr>
        <p:spPr bwMode="auto">
          <a:xfrm>
            <a:off x="3602103" y="1787526"/>
            <a:ext cx="570282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6" name="Text Box 36"/>
          <p:cNvSpPr txBox="1">
            <a:spLocks noChangeArrowheads="1"/>
          </p:cNvSpPr>
          <p:nvPr/>
        </p:nvSpPr>
        <p:spPr bwMode="auto">
          <a:xfrm>
            <a:off x="6111278"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1</a:t>
            </a:r>
          </a:p>
        </p:txBody>
      </p:sp>
      <p:sp>
        <p:nvSpPr>
          <p:cNvPr id="158757" name="Text Box 37"/>
          <p:cNvSpPr txBox="1">
            <a:spLocks noChangeArrowheads="1"/>
          </p:cNvSpPr>
          <p:nvPr/>
        </p:nvSpPr>
        <p:spPr bwMode="auto">
          <a:xfrm>
            <a:off x="7825912"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0</a:t>
            </a:r>
          </a:p>
        </p:txBody>
      </p:sp>
      <p:sp>
        <p:nvSpPr>
          <p:cNvPr id="158758" name="Text Box 38"/>
          <p:cNvSpPr txBox="1">
            <a:spLocks noChangeArrowheads="1"/>
          </p:cNvSpPr>
          <p:nvPr/>
        </p:nvSpPr>
        <p:spPr bwMode="auto">
          <a:xfrm>
            <a:off x="9306651" y="15287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59" name="Text Box 39"/>
          <p:cNvSpPr txBox="1">
            <a:spLocks noChangeArrowheads="1"/>
          </p:cNvSpPr>
          <p:nvPr/>
        </p:nvSpPr>
        <p:spPr bwMode="auto">
          <a:xfrm>
            <a:off x="9306651" y="224155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0" name="Text Box 40"/>
          <p:cNvSpPr txBox="1">
            <a:spLocks noChangeArrowheads="1"/>
          </p:cNvSpPr>
          <p:nvPr/>
        </p:nvSpPr>
        <p:spPr bwMode="auto">
          <a:xfrm>
            <a:off x="9306651" y="334645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1" name="Text Box 41"/>
          <p:cNvSpPr txBox="1">
            <a:spLocks noChangeArrowheads="1"/>
          </p:cNvSpPr>
          <p:nvPr/>
        </p:nvSpPr>
        <p:spPr bwMode="auto">
          <a:xfrm>
            <a:off x="9306651" y="39544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2" name="Text Box 42"/>
          <p:cNvSpPr txBox="1">
            <a:spLocks noChangeArrowheads="1"/>
          </p:cNvSpPr>
          <p:nvPr/>
        </p:nvSpPr>
        <p:spPr bwMode="auto">
          <a:xfrm>
            <a:off x="9306651" y="45767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3" name="Text Box 43"/>
          <p:cNvSpPr txBox="1">
            <a:spLocks noChangeArrowheads="1"/>
          </p:cNvSpPr>
          <p:nvPr/>
        </p:nvSpPr>
        <p:spPr bwMode="auto">
          <a:xfrm>
            <a:off x="9306651" y="510540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4" name="Rectangle 44"/>
          <p:cNvSpPr>
            <a:spLocks noChangeArrowheads="1"/>
          </p:cNvSpPr>
          <p:nvPr/>
        </p:nvSpPr>
        <p:spPr bwMode="auto">
          <a:xfrm>
            <a:off x="4037210" y="1943101"/>
            <a:ext cx="1145381" cy="273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8765" name="Text Box 45"/>
          <p:cNvSpPr txBox="1">
            <a:spLocks noChangeArrowheads="1"/>
          </p:cNvSpPr>
          <p:nvPr/>
        </p:nvSpPr>
        <p:spPr bwMode="auto">
          <a:xfrm>
            <a:off x="4025172" y="1846264"/>
            <a:ext cx="12570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i="1">
                <a:solidFill>
                  <a:srgbClr val="000099"/>
                </a:solidFill>
                <a:latin typeface="+mn-lt"/>
                <a:ea typeface="黑体" pitchFamily="2" charset="-122"/>
              </a:rPr>
              <a:t>m</a:t>
            </a:r>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个码片</a:t>
            </a:r>
          </a:p>
        </p:txBody>
      </p:sp>
      <p:sp>
        <p:nvSpPr>
          <p:cNvPr id="158766" name="Freeform 46"/>
          <p:cNvSpPr>
            <a:spLocks/>
          </p:cNvSpPr>
          <p:nvPr/>
        </p:nvSpPr>
        <p:spPr bwMode="auto">
          <a:xfrm>
            <a:off x="3748285"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67" name="Freeform 47"/>
          <p:cNvSpPr>
            <a:spLocks/>
          </p:cNvSpPr>
          <p:nvPr/>
        </p:nvSpPr>
        <p:spPr bwMode="auto">
          <a:xfrm>
            <a:off x="5457758"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68" name="Freeform 48"/>
          <p:cNvSpPr>
            <a:spLocks/>
          </p:cNvSpPr>
          <p:nvPr/>
        </p:nvSpPr>
        <p:spPr bwMode="auto">
          <a:xfrm flipV="1">
            <a:off x="7167231"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F6699"/>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69" name="Line 49"/>
          <p:cNvSpPr>
            <a:spLocks noChangeShapeType="1"/>
          </p:cNvSpPr>
          <p:nvPr/>
        </p:nvSpPr>
        <p:spPr bwMode="auto">
          <a:xfrm flipV="1">
            <a:off x="3579745" y="3025776"/>
            <a:ext cx="5725187" cy="635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0" name="Text Box 50"/>
          <p:cNvSpPr txBox="1">
            <a:spLocks noChangeArrowheads="1"/>
          </p:cNvSpPr>
          <p:nvPr/>
        </p:nvSpPr>
        <p:spPr bwMode="auto">
          <a:xfrm>
            <a:off x="9306651" y="2778126"/>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71" name="Freeform 51"/>
          <p:cNvSpPr>
            <a:spLocks/>
          </p:cNvSpPr>
          <p:nvPr/>
        </p:nvSpPr>
        <p:spPr bwMode="auto">
          <a:xfrm>
            <a:off x="7172391"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2" name="Line 52"/>
          <p:cNvSpPr>
            <a:spLocks noChangeShapeType="1"/>
          </p:cNvSpPr>
          <p:nvPr/>
        </p:nvSpPr>
        <p:spPr bwMode="auto">
          <a:xfrm>
            <a:off x="3602103" y="2487613"/>
            <a:ext cx="570282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3" name="Text Box 53"/>
          <p:cNvSpPr txBox="1">
            <a:spLocks noChangeArrowheads="1"/>
          </p:cNvSpPr>
          <p:nvPr/>
        </p:nvSpPr>
        <p:spPr bwMode="auto">
          <a:xfrm>
            <a:off x="1182355" y="2765426"/>
            <a:ext cx="23118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S </a:t>
            </a:r>
            <a:r>
              <a:rPr kumimoji="1" lang="zh-CN" altLang="en-US" sz="2000" b="1">
                <a:solidFill>
                  <a:srgbClr val="000099"/>
                </a:solidFill>
                <a:latin typeface="+mn-lt"/>
                <a:ea typeface="黑体" pitchFamily="2" charset="-122"/>
              </a:rPr>
              <a:t>站发送的信号 </a:t>
            </a:r>
            <a:r>
              <a:rPr kumimoji="1" lang="en-US" altLang="zh-CN" sz="2000" b="1">
                <a:solidFill>
                  <a:srgbClr val="000099"/>
                </a:solidFill>
                <a:latin typeface="+mn-lt"/>
                <a:ea typeface="黑体" pitchFamily="2" charset="-122"/>
              </a:rPr>
              <a:t>S</a:t>
            </a:r>
            <a:r>
              <a:rPr kumimoji="1" lang="en-US" altLang="zh-CN" sz="2000" b="1" baseline="-25000">
                <a:solidFill>
                  <a:srgbClr val="000099"/>
                </a:solidFill>
                <a:latin typeface="+mn-lt"/>
                <a:ea typeface="黑体" pitchFamily="2" charset="-122"/>
              </a:rPr>
              <a:t>x</a:t>
            </a:r>
          </a:p>
        </p:txBody>
      </p:sp>
      <p:sp>
        <p:nvSpPr>
          <p:cNvPr id="158774" name="Text Box 54"/>
          <p:cNvSpPr txBox="1">
            <a:spLocks noChangeArrowheads="1"/>
          </p:cNvSpPr>
          <p:nvPr/>
        </p:nvSpPr>
        <p:spPr bwMode="auto">
          <a:xfrm>
            <a:off x="1182356" y="3316288"/>
            <a:ext cx="22829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 </a:t>
            </a:r>
            <a:r>
              <a:rPr kumimoji="1" lang="zh-CN" altLang="en-US" sz="2000" b="1">
                <a:solidFill>
                  <a:srgbClr val="000099"/>
                </a:solidFill>
                <a:latin typeface="+mn-lt"/>
                <a:ea typeface="黑体" pitchFamily="2" charset="-122"/>
              </a:rPr>
              <a:t>站发送的信号 </a:t>
            </a:r>
            <a:r>
              <a:rPr kumimoji="1" lang="en-US" altLang="zh-CN" sz="2000" b="1">
                <a:solidFill>
                  <a:srgbClr val="000099"/>
                </a:solidFill>
                <a:latin typeface="+mn-lt"/>
                <a:ea typeface="黑体" pitchFamily="2" charset="-122"/>
              </a:rPr>
              <a:t>T</a:t>
            </a:r>
            <a:r>
              <a:rPr kumimoji="1" lang="en-US" altLang="zh-CN" sz="2000" b="1" baseline="-25000">
                <a:solidFill>
                  <a:srgbClr val="000099"/>
                </a:solidFill>
                <a:latin typeface="+mn-lt"/>
                <a:ea typeface="黑体" pitchFamily="2" charset="-122"/>
              </a:rPr>
              <a:t>x</a:t>
            </a:r>
          </a:p>
        </p:txBody>
      </p:sp>
      <p:sp>
        <p:nvSpPr>
          <p:cNvPr id="158775" name="Text Box 55"/>
          <p:cNvSpPr txBox="1">
            <a:spLocks noChangeArrowheads="1"/>
          </p:cNvSpPr>
          <p:nvPr/>
        </p:nvSpPr>
        <p:spPr bwMode="auto">
          <a:xfrm>
            <a:off x="871074" y="3954464"/>
            <a:ext cx="26116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总的发送信号 </a:t>
            </a:r>
            <a:r>
              <a:rPr kumimoji="1" lang="en-US" altLang="zh-CN" sz="2000" b="1">
                <a:solidFill>
                  <a:srgbClr val="000099"/>
                </a:solidFill>
                <a:latin typeface="+mn-lt"/>
                <a:ea typeface="黑体" pitchFamily="2" charset="-122"/>
              </a:rPr>
              <a:t>S</a:t>
            </a:r>
            <a:r>
              <a:rPr kumimoji="1" lang="en-US" altLang="zh-CN" sz="2000" b="1" baseline="-25000">
                <a:solidFill>
                  <a:srgbClr val="000099"/>
                </a:solidFill>
                <a:latin typeface="+mn-lt"/>
                <a:ea typeface="黑体" pitchFamily="2" charset="-122"/>
              </a:rPr>
              <a:t>x</a:t>
            </a:r>
            <a:r>
              <a:rPr kumimoji="1" lang="en-US" altLang="zh-CN" sz="2000" b="1">
                <a:solidFill>
                  <a:srgbClr val="000099"/>
                </a:solidFill>
                <a:latin typeface="+mn-lt"/>
                <a:ea typeface="黑体" pitchFamily="2" charset="-122"/>
              </a:rPr>
              <a:t> + T</a:t>
            </a:r>
            <a:r>
              <a:rPr kumimoji="1" lang="en-US" altLang="zh-CN" sz="2000" b="1" baseline="-25000">
                <a:solidFill>
                  <a:srgbClr val="000099"/>
                </a:solidFill>
                <a:latin typeface="+mn-lt"/>
                <a:ea typeface="黑体" pitchFamily="2" charset="-122"/>
              </a:rPr>
              <a:t>x</a:t>
            </a:r>
          </a:p>
        </p:txBody>
      </p:sp>
      <p:sp>
        <p:nvSpPr>
          <p:cNvPr id="158776" name="Text Box 56"/>
          <p:cNvSpPr txBox="1">
            <a:spLocks noChangeArrowheads="1"/>
          </p:cNvSpPr>
          <p:nvPr/>
        </p:nvSpPr>
        <p:spPr bwMode="auto">
          <a:xfrm>
            <a:off x="1259747" y="4575177"/>
            <a:ext cx="22413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规格化内积 </a:t>
            </a:r>
            <a:r>
              <a:rPr kumimoji="1" lang="en-US" altLang="zh-CN" sz="2000" b="1">
                <a:solidFill>
                  <a:srgbClr val="000099"/>
                </a:solidFill>
                <a:latin typeface="+mn-lt"/>
                <a:ea typeface="黑体" pitchFamily="2" charset="-122"/>
              </a:rPr>
              <a:t>S</a:t>
            </a:r>
            <a:r>
              <a:rPr kumimoji="1" lang="en-US" altLang="zh-CN" sz="2000" b="1">
                <a:solidFill>
                  <a:srgbClr val="000099"/>
                </a:solidFill>
                <a:latin typeface="+mn-lt"/>
                <a:ea typeface="黑体" pitchFamily="2" charset="-122"/>
                <a:sym typeface="Symbol" pitchFamily="18" charset="2"/>
              </a:rPr>
              <a:t> </a:t>
            </a:r>
            <a:r>
              <a:rPr kumimoji="1" lang="en-US" altLang="zh-CN" sz="2000" b="1">
                <a:solidFill>
                  <a:srgbClr val="000099"/>
                </a:solidFill>
                <a:latin typeface="+mn-lt"/>
                <a:ea typeface="黑体" pitchFamily="2" charset="-122"/>
                <a:sym typeface="Wingdings" pitchFamily="2" charset="2"/>
              </a:rPr>
              <a:t> </a:t>
            </a:r>
            <a:r>
              <a:rPr kumimoji="1" lang="en-US" altLang="zh-CN" sz="2000" b="1">
                <a:solidFill>
                  <a:srgbClr val="000099"/>
                </a:solidFill>
                <a:latin typeface="+mn-lt"/>
                <a:ea typeface="黑体" pitchFamily="2" charset="-122"/>
              </a:rPr>
              <a:t>S</a:t>
            </a:r>
            <a:r>
              <a:rPr kumimoji="1" lang="en-US" altLang="zh-CN" sz="2000" b="1" baseline="-25000">
                <a:solidFill>
                  <a:srgbClr val="000099"/>
                </a:solidFill>
                <a:latin typeface="+mn-lt"/>
                <a:ea typeface="黑体" pitchFamily="2" charset="-122"/>
              </a:rPr>
              <a:t>x</a:t>
            </a:r>
          </a:p>
        </p:txBody>
      </p:sp>
      <p:sp>
        <p:nvSpPr>
          <p:cNvPr id="158777" name="Text Box 57"/>
          <p:cNvSpPr txBox="1">
            <a:spLocks noChangeArrowheads="1"/>
          </p:cNvSpPr>
          <p:nvPr/>
        </p:nvSpPr>
        <p:spPr bwMode="auto">
          <a:xfrm>
            <a:off x="1259747" y="5106989"/>
            <a:ext cx="22268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规格化内积 </a:t>
            </a:r>
            <a:r>
              <a:rPr kumimoji="1" lang="en-US" altLang="zh-CN" sz="2000" b="1">
                <a:solidFill>
                  <a:srgbClr val="000099"/>
                </a:solidFill>
                <a:latin typeface="+mn-lt"/>
                <a:ea typeface="黑体" pitchFamily="2" charset="-122"/>
              </a:rPr>
              <a:t>S</a:t>
            </a:r>
            <a:r>
              <a:rPr kumimoji="1" lang="en-US" altLang="zh-CN" sz="2000" b="1">
                <a:solidFill>
                  <a:srgbClr val="000099"/>
                </a:solidFill>
                <a:latin typeface="+mn-lt"/>
                <a:ea typeface="黑体" pitchFamily="2" charset="-122"/>
                <a:sym typeface="Symbol" pitchFamily="18" charset="2"/>
              </a:rPr>
              <a:t> </a:t>
            </a:r>
            <a:r>
              <a:rPr kumimoji="1" lang="en-US" altLang="zh-CN" sz="2000" b="1">
                <a:solidFill>
                  <a:srgbClr val="000099"/>
                </a:solidFill>
                <a:latin typeface="+mn-lt"/>
                <a:ea typeface="黑体" pitchFamily="2" charset="-122"/>
                <a:sym typeface="Wingdings" pitchFamily="2" charset="2"/>
              </a:rPr>
              <a:t> </a:t>
            </a:r>
            <a:r>
              <a:rPr kumimoji="1" lang="en-US" altLang="zh-CN" sz="2000" b="1">
                <a:solidFill>
                  <a:srgbClr val="000099"/>
                </a:solidFill>
                <a:latin typeface="+mn-lt"/>
                <a:ea typeface="黑体" pitchFamily="2" charset="-122"/>
              </a:rPr>
              <a:t>T</a:t>
            </a:r>
            <a:r>
              <a:rPr kumimoji="1" lang="en-US" altLang="zh-CN" sz="2000" b="1" baseline="-25000">
                <a:solidFill>
                  <a:srgbClr val="000099"/>
                </a:solidFill>
                <a:latin typeface="+mn-lt"/>
                <a:ea typeface="黑体" pitchFamily="2" charset="-122"/>
              </a:rPr>
              <a:t>x</a:t>
            </a:r>
          </a:p>
        </p:txBody>
      </p:sp>
      <p:sp>
        <p:nvSpPr>
          <p:cNvPr id="158778" name="Line 58"/>
          <p:cNvSpPr>
            <a:spLocks noChangeShapeType="1"/>
          </p:cNvSpPr>
          <p:nvPr/>
        </p:nvSpPr>
        <p:spPr bwMode="auto">
          <a:xfrm flipV="1">
            <a:off x="3602104" y="4821238"/>
            <a:ext cx="5659834" cy="15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9" name="Text Box 59"/>
          <p:cNvSpPr txBox="1">
            <a:spLocks noChangeArrowheads="1"/>
          </p:cNvSpPr>
          <p:nvPr/>
        </p:nvSpPr>
        <p:spPr bwMode="auto">
          <a:xfrm>
            <a:off x="1657018" y="1436688"/>
            <a:ext cx="17331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数据码元比特</a:t>
            </a:r>
          </a:p>
        </p:txBody>
      </p:sp>
      <p:sp>
        <p:nvSpPr>
          <p:cNvPr id="158780" name="Text Box 60"/>
          <p:cNvSpPr txBox="1">
            <a:spLocks noChangeArrowheads="1"/>
          </p:cNvSpPr>
          <p:nvPr/>
        </p:nvSpPr>
        <p:spPr bwMode="auto">
          <a:xfrm>
            <a:off x="396411" y="2524127"/>
            <a:ext cx="442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发</a:t>
            </a:r>
          </a:p>
          <a:p>
            <a:pPr algn="l"/>
            <a:r>
              <a:rPr kumimoji="1" lang="zh-CN" altLang="en-US" sz="2000" b="1">
                <a:solidFill>
                  <a:srgbClr val="000099"/>
                </a:solidFill>
                <a:latin typeface="+mn-lt"/>
                <a:ea typeface="黑体" pitchFamily="2" charset="-122"/>
              </a:rPr>
              <a:t>送</a:t>
            </a:r>
          </a:p>
          <a:p>
            <a:pPr algn="l"/>
            <a:r>
              <a:rPr kumimoji="1" lang="zh-CN" altLang="en-US" sz="2000" b="1">
                <a:solidFill>
                  <a:srgbClr val="000099"/>
                </a:solidFill>
                <a:latin typeface="+mn-lt"/>
                <a:ea typeface="黑体" pitchFamily="2" charset="-122"/>
              </a:rPr>
              <a:t>端</a:t>
            </a:r>
          </a:p>
        </p:txBody>
      </p:sp>
      <p:sp>
        <p:nvSpPr>
          <p:cNvPr id="158781" name="Text Box 61"/>
          <p:cNvSpPr txBox="1">
            <a:spLocks noChangeArrowheads="1"/>
          </p:cNvSpPr>
          <p:nvPr/>
        </p:nvSpPr>
        <p:spPr bwMode="auto">
          <a:xfrm>
            <a:off x="551192" y="4540252"/>
            <a:ext cx="442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b="1">
                <a:solidFill>
                  <a:srgbClr val="000099"/>
                </a:solidFill>
                <a:latin typeface="+mn-lt"/>
                <a:ea typeface="黑体" pitchFamily="2" charset="-122"/>
              </a:rPr>
              <a:t>接</a:t>
            </a:r>
          </a:p>
          <a:p>
            <a:pPr algn="l" eaLnBrk="0" hangingPunct="0"/>
            <a:r>
              <a:rPr kumimoji="1" lang="zh-CN" altLang="en-US" sz="2000" b="1">
                <a:solidFill>
                  <a:srgbClr val="000099"/>
                </a:solidFill>
                <a:latin typeface="+mn-lt"/>
                <a:ea typeface="黑体" pitchFamily="2" charset="-122"/>
              </a:rPr>
              <a:t>收</a:t>
            </a:r>
          </a:p>
          <a:p>
            <a:pPr algn="l" eaLnBrk="0" hangingPunct="0"/>
            <a:r>
              <a:rPr kumimoji="1" lang="zh-CN" altLang="en-US" sz="2000" b="1">
                <a:solidFill>
                  <a:srgbClr val="000099"/>
                </a:solidFill>
                <a:latin typeface="+mn-lt"/>
                <a:ea typeface="黑体" pitchFamily="2" charset="-122"/>
              </a:rPr>
              <a:t>端</a:t>
            </a:r>
          </a:p>
        </p:txBody>
      </p:sp>
      <p:sp>
        <p:nvSpPr>
          <p:cNvPr id="158782" name="AutoShape 62"/>
          <p:cNvSpPr>
            <a:spLocks/>
          </p:cNvSpPr>
          <p:nvPr/>
        </p:nvSpPr>
        <p:spPr bwMode="auto">
          <a:xfrm>
            <a:off x="871074" y="1516063"/>
            <a:ext cx="156501" cy="3024188"/>
          </a:xfrm>
          <a:prstGeom prst="leftBracket">
            <a:avLst>
              <a:gd name="adj" fmla="val 174451"/>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8783" name="AutoShape 63"/>
          <p:cNvSpPr>
            <a:spLocks/>
          </p:cNvSpPr>
          <p:nvPr/>
        </p:nvSpPr>
        <p:spPr bwMode="auto">
          <a:xfrm>
            <a:off x="1104966" y="4684714"/>
            <a:ext cx="84269" cy="792163"/>
          </a:xfrm>
          <a:prstGeom prst="leftBracket">
            <a:avLst>
              <a:gd name="adj" fmla="val 84865"/>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Tree>
    <p:extLst>
      <p:ext uri="{BB962C8B-B14F-4D97-AF65-F5344CB8AC3E}">
        <p14:creationId xmlns:p14="http://schemas.microsoft.com/office/powerpoint/2010/main" val="9555722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
        <p:nvSpPr>
          <p:cNvPr id="269315" name="Rectangle 3"/>
          <p:cNvSpPr>
            <a:spLocks noGrp="1" noChangeArrowheads="1"/>
          </p:cNvSpPr>
          <p:nvPr>
            <p:ph idx="1"/>
          </p:nvPr>
        </p:nvSpPr>
        <p:spPr/>
        <p:txBody>
          <a:bodyPr/>
          <a:lstStyle/>
          <a:p>
            <a:r>
              <a:rPr lang="zh-CN" altLang="zh-CN" sz="2800" dirty="0"/>
              <a:t>在早期电话网中，从市话局到用户电话机的用户线是采用最廉价的双绞线电缆，而长途干线采用的是</a:t>
            </a:r>
            <a:r>
              <a:rPr lang="zh-CN" altLang="zh-CN" sz="2800" dirty="0" smtClean="0"/>
              <a:t>频分复用</a:t>
            </a:r>
            <a:r>
              <a:rPr lang="en-US" altLang="zh-CN" sz="2800" dirty="0" smtClean="0"/>
              <a:t> FDM </a:t>
            </a:r>
            <a:r>
              <a:rPr lang="zh-CN" altLang="zh-CN" sz="2800" dirty="0" smtClean="0"/>
              <a:t>的</a:t>
            </a:r>
            <a:r>
              <a:rPr lang="zh-CN" altLang="zh-CN" sz="2800" dirty="0"/>
              <a:t>模拟传输</a:t>
            </a:r>
            <a:r>
              <a:rPr lang="zh-CN" altLang="zh-CN" sz="2800" dirty="0" smtClean="0"/>
              <a:t>方式</a:t>
            </a:r>
            <a:r>
              <a:rPr lang="zh-CN" altLang="en-US" sz="2800" dirty="0" smtClean="0"/>
              <a:t>。</a:t>
            </a:r>
            <a:endParaRPr lang="en-US" altLang="zh-CN" sz="2800" dirty="0" smtClean="0"/>
          </a:p>
          <a:p>
            <a:r>
              <a:rPr lang="zh-CN" altLang="zh-CN" sz="2800" dirty="0" smtClean="0">
                <a:solidFill>
                  <a:srgbClr val="0000CC"/>
                </a:solidFill>
              </a:rPr>
              <a:t>与</a:t>
            </a:r>
            <a:r>
              <a:rPr lang="zh-CN" altLang="zh-CN" sz="2800" dirty="0">
                <a:solidFill>
                  <a:srgbClr val="0000CC"/>
                </a:solidFill>
              </a:rPr>
              <a:t>模拟通信相比</a:t>
            </a:r>
            <a:r>
              <a:rPr lang="zh-CN" altLang="zh-CN" sz="2800" dirty="0" smtClean="0">
                <a:solidFill>
                  <a:srgbClr val="0000CC"/>
                </a:solidFill>
              </a:rPr>
              <a:t>，</a:t>
            </a:r>
            <a:r>
              <a:rPr lang="zh-CN" altLang="zh-CN" sz="2800" dirty="0">
                <a:solidFill>
                  <a:srgbClr val="0000CC"/>
                </a:solidFill>
              </a:rPr>
              <a:t>数字通信</a:t>
            </a:r>
            <a:r>
              <a:rPr lang="zh-CN" altLang="zh-CN" sz="2800" dirty="0" smtClean="0">
                <a:solidFill>
                  <a:srgbClr val="0000CC"/>
                </a:solidFill>
              </a:rPr>
              <a:t>无论是</a:t>
            </a:r>
            <a:r>
              <a:rPr lang="zh-CN" altLang="en-US" sz="2800" dirty="0" smtClean="0">
                <a:solidFill>
                  <a:srgbClr val="0000CC"/>
                </a:solidFill>
              </a:rPr>
              <a:t>在</a:t>
            </a:r>
            <a:r>
              <a:rPr lang="zh-CN" altLang="zh-CN" sz="2800" dirty="0" smtClean="0">
                <a:solidFill>
                  <a:srgbClr val="0000CC"/>
                </a:solidFill>
              </a:rPr>
              <a:t>传输</a:t>
            </a:r>
            <a:r>
              <a:rPr lang="zh-CN" altLang="zh-CN" sz="2800" dirty="0">
                <a:solidFill>
                  <a:srgbClr val="0000CC"/>
                </a:solidFill>
              </a:rPr>
              <a:t>质量上</a:t>
            </a:r>
            <a:r>
              <a:rPr lang="zh-CN" altLang="zh-CN" sz="2800" dirty="0" smtClean="0">
                <a:solidFill>
                  <a:srgbClr val="0000CC"/>
                </a:solidFill>
              </a:rPr>
              <a:t>还是经济</a:t>
            </a:r>
            <a:r>
              <a:rPr lang="zh-CN" altLang="zh-CN" sz="2800" dirty="0">
                <a:solidFill>
                  <a:srgbClr val="0000CC"/>
                </a:solidFill>
              </a:rPr>
              <a:t>上都有明显的</a:t>
            </a:r>
            <a:r>
              <a:rPr lang="zh-CN" altLang="zh-CN" sz="2800" dirty="0" smtClean="0">
                <a:solidFill>
                  <a:srgbClr val="0000CC"/>
                </a:solidFill>
              </a:rPr>
              <a:t>优势</a:t>
            </a:r>
            <a:r>
              <a:rPr lang="zh-CN" altLang="en-US" sz="2800" dirty="0" smtClean="0">
                <a:solidFill>
                  <a:srgbClr val="0000CC"/>
                </a:solidFill>
              </a:rPr>
              <a:t>。</a:t>
            </a:r>
            <a:endParaRPr lang="en-US" altLang="zh-CN" sz="2800" dirty="0" smtClean="0">
              <a:solidFill>
                <a:srgbClr val="0000CC"/>
              </a:solidFill>
            </a:endParaRPr>
          </a:p>
          <a:p>
            <a:r>
              <a:rPr lang="zh-CN" altLang="zh-CN" sz="2800" dirty="0"/>
              <a:t>目前，长途干线大都采用</a:t>
            </a:r>
            <a:r>
              <a:rPr lang="zh-CN" altLang="zh-CN" sz="2800" dirty="0" smtClean="0"/>
              <a:t>时分复用</a:t>
            </a:r>
            <a:r>
              <a:rPr lang="en-US" altLang="zh-CN" sz="2800" dirty="0" smtClean="0"/>
              <a:t> PCM </a:t>
            </a:r>
            <a:r>
              <a:rPr lang="zh-CN" altLang="zh-CN" sz="2800" dirty="0" smtClean="0"/>
              <a:t>的</a:t>
            </a:r>
            <a:r>
              <a:rPr lang="zh-CN" altLang="zh-CN" sz="2800" dirty="0"/>
              <a:t>数字传输方式。</a:t>
            </a:r>
            <a:endParaRPr lang="en-US" altLang="zh-CN" sz="2800" dirty="0" smtClean="0"/>
          </a:p>
          <a:p>
            <a:r>
              <a:rPr lang="zh-CN" altLang="en-US" sz="2800" dirty="0" smtClean="0">
                <a:solidFill>
                  <a:srgbClr val="FF0000"/>
                </a:solidFill>
              </a:rPr>
              <a:t>脉码调制 </a:t>
            </a:r>
            <a:r>
              <a:rPr lang="en-US" altLang="zh-CN" sz="2800" dirty="0">
                <a:solidFill>
                  <a:srgbClr val="FF0000"/>
                </a:solidFill>
              </a:rPr>
              <a:t>PCM </a:t>
            </a:r>
            <a:r>
              <a:rPr lang="zh-CN" altLang="en-US" sz="2800" dirty="0"/>
              <a:t>体制最初是为了在电话局之间的中继线上传送多路的电话</a:t>
            </a:r>
            <a:r>
              <a:rPr lang="zh-CN" altLang="en-US" sz="2800" dirty="0" smtClean="0"/>
              <a:t>。</a:t>
            </a:r>
            <a:endParaRPr lang="zh-CN" altLang="en-US" sz="2800" dirty="0"/>
          </a:p>
        </p:txBody>
      </p:sp>
    </p:spTree>
    <p:extLst>
      <p:ext uri="{BB962C8B-B14F-4D97-AF65-F5344CB8AC3E}">
        <p14:creationId xmlns:p14="http://schemas.microsoft.com/office/powerpoint/2010/main" val="195846450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
        <p:nvSpPr>
          <p:cNvPr id="269315" name="Rectangle 3"/>
          <p:cNvSpPr>
            <a:spLocks noGrp="1" noChangeArrowheads="1"/>
          </p:cNvSpPr>
          <p:nvPr>
            <p:ph idx="1"/>
          </p:nvPr>
        </p:nvSpPr>
        <p:spPr/>
        <p:txBody>
          <a:bodyPr/>
          <a:lstStyle/>
          <a:p>
            <a:r>
              <a:rPr lang="zh-CN" altLang="en-US" dirty="0" smtClean="0"/>
              <a:t>由于</a:t>
            </a:r>
            <a:r>
              <a:rPr lang="zh-CN" altLang="en-US" dirty="0"/>
              <a:t>历史上的原因，</a:t>
            </a:r>
            <a:r>
              <a:rPr lang="en-US" altLang="zh-CN" dirty="0"/>
              <a:t>PCM </a:t>
            </a:r>
            <a:r>
              <a:rPr lang="zh-CN" altLang="en-US" dirty="0"/>
              <a:t>有两个互不兼容的</a:t>
            </a:r>
            <a:r>
              <a:rPr lang="zh-CN" altLang="en-US" dirty="0" smtClean="0"/>
              <a:t>国际标准：</a:t>
            </a:r>
            <a:endParaRPr lang="en-US" altLang="zh-CN" dirty="0" smtClean="0"/>
          </a:p>
          <a:p>
            <a:pPr lvl="1"/>
            <a:r>
              <a:rPr lang="zh-CN" altLang="en-US" dirty="0" smtClean="0"/>
              <a:t>北美</a:t>
            </a:r>
            <a:r>
              <a:rPr lang="zh-CN" altLang="en-US" dirty="0"/>
              <a:t>的 </a:t>
            </a:r>
            <a:r>
              <a:rPr lang="en-US" altLang="zh-CN" dirty="0"/>
              <a:t>24 </a:t>
            </a:r>
            <a:r>
              <a:rPr lang="zh-CN" altLang="en-US" dirty="0"/>
              <a:t>路 </a:t>
            </a:r>
            <a:r>
              <a:rPr lang="en-US" altLang="zh-CN" dirty="0"/>
              <a:t>PCM</a:t>
            </a:r>
            <a:r>
              <a:rPr lang="zh-CN" altLang="en-US" dirty="0"/>
              <a:t>（简称为 </a:t>
            </a:r>
            <a:r>
              <a:rPr lang="en-US" altLang="zh-CN" dirty="0"/>
              <a:t>T1</a:t>
            </a:r>
            <a:r>
              <a:rPr lang="zh-CN" altLang="en-US" dirty="0" smtClean="0"/>
              <a:t>）</a:t>
            </a:r>
            <a:endParaRPr lang="en-US" altLang="zh-CN" dirty="0" smtClean="0"/>
          </a:p>
          <a:p>
            <a:pPr lvl="1"/>
            <a:r>
              <a:rPr lang="zh-CN" altLang="en-US" dirty="0" smtClean="0"/>
              <a:t>欧洲</a:t>
            </a:r>
            <a:r>
              <a:rPr lang="zh-CN" altLang="en-US" dirty="0"/>
              <a:t>的 </a:t>
            </a:r>
            <a:r>
              <a:rPr lang="en-US" altLang="zh-CN" dirty="0"/>
              <a:t>30 </a:t>
            </a:r>
            <a:r>
              <a:rPr lang="zh-CN" altLang="en-US" dirty="0"/>
              <a:t>路 </a:t>
            </a:r>
            <a:r>
              <a:rPr lang="en-US" altLang="zh-CN" dirty="0"/>
              <a:t>PCM</a:t>
            </a:r>
            <a:r>
              <a:rPr lang="zh-CN" altLang="en-US" dirty="0"/>
              <a:t>（简称为 </a:t>
            </a:r>
            <a:r>
              <a:rPr lang="en-US" altLang="zh-CN" dirty="0"/>
              <a:t>E1</a:t>
            </a:r>
            <a:r>
              <a:rPr lang="zh-CN" altLang="en-US" dirty="0" smtClean="0"/>
              <a:t>）</a:t>
            </a:r>
            <a:endParaRPr lang="en-US" altLang="zh-CN" dirty="0" smtClean="0"/>
          </a:p>
          <a:p>
            <a:r>
              <a:rPr lang="zh-CN" altLang="en-US" dirty="0" smtClean="0"/>
              <a:t>我国</a:t>
            </a:r>
            <a:r>
              <a:rPr lang="zh-CN" altLang="en-US" dirty="0"/>
              <a:t>采用的是欧洲的 </a:t>
            </a:r>
            <a:r>
              <a:rPr lang="en-US" altLang="zh-CN" dirty="0"/>
              <a:t>E1 </a:t>
            </a:r>
            <a:r>
              <a:rPr lang="zh-CN" altLang="en-US" dirty="0" smtClean="0"/>
              <a:t>标准。</a:t>
            </a:r>
            <a:endParaRPr lang="zh-CN" altLang="en-US" dirty="0"/>
          </a:p>
          <a:p>
            <a:r>
              <a:rPr lang="en-US" altLang="zh-CN" dirty="0"/>
              <a:t>E1 </a:t>
            </a:r>
            <a:r>
              <a:rPr lang="zh-CN" altLang="en-US" dirty="0"/>
              <a:t>的速率是 </a:t>
            </a:r>
            <a:r>
              <a:rPr lang="en-US" altLang="zh-CN" dirty="0"/>
              <a:t>2.048 </a:t>
            </a:r>
            <a:r>
              <a:rPr lang="en-US" altLang="zh-CN" dirty="0" smtClean="0"/>
              <a:t>Mbit/s</a:t>
            </a:r>
            <a:r>
              <a:rPr lang="zh-CN" altLang="en-US" dirty="0"/>
              <a:t>，而 </a:t>
            </a:r>
            <a:r>
              <a:rPr lang="en-US" altLang="zh-CN" dirty="0"/>
              <a:t>T1 </a:t>
            </a:r>
            <a:r>
              <a:rPr lang="zh-CN" altLang="en-US" dirty="0"/>
              <a:t>的速率是 </a:t>
            </a:r>
            <a:r>
              <a:rPr lang="en-US" altLang="zh-CN" dirty="0"/>
              <a:t>1.544 </a:t>
            </a:r>
            <a:r>
              <a:rPr lang="en-US" altLang="zh-CN" dirty="0" smtClean="0"/>
              <a:t>Mbit/s</a:t>
            </a:r>
            <a:r>
              <a:rPr lang="zh-CN" altLang="en-US" dirty="0"/>
              <a:t>。</a:t>
            </a:r>
          </a:p>
          <a:p>
            <a:r>
              <a:rPr lang="zh-CN" altLang="en-US" dirty="0"/>
              <a:t>当需要有更高的数据率时，可采用复用的方法。   </a:t>
            </a:r>
          </a:p>
        </p:txBody>
      </p:sp>
    </p:spTree>
    <p:extLst>
      <p:ext uri="{BB962C8B-B14F-4D97-AF65-F5344CB8AC3E}">
        <p14:creationId xmlns:p14="http://schemas.microsoft.com/office/powerpoint/2010/main" val="2162148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2.2.1  </a:t>
            </a:r>
            <a:r>
              <a:rPr lang="zh-CN" altLang="zh-CN" dirty="0"/>
              <a:t>数据通信系统的模型</a:t>
            </a:r>
            <a:endParaRPr lang="zh-CN" altLang="en-US" dirty="0"/>
          </a:p>
        </p:txBody>
      </p:sp>
      <p:sp>
        <p:nvSpPr>
          <p:cNvPr id="3" name="矩形 2"/>
          <p:cNvSpPr/>
          <p:nvPr/>
        </p:nvSpPr>
        <p:spPr>
          <a:xfrm>
            <a:off x="416496" y="1105220"/>
            <a:ext cx="9289032" cy="870046"/>
          </a:xfrm>
          <a:prstGeom prst="rect">
            <a:avLst/>
          </a:prstGeom>
          <a:solidFill>
            <a:srgbClr val="FFFF00"/>
          </a:solidFill>
        </p:spPr>
        <p:txBody>
          <a:bodyPr wrap="square" anchor="ctr">
            <a:spAutoFit/>
          </a:bodyPr>
          <a:lstStyle/>
          <a:p>
            <a:pPr>
              <a:lnSpc>
                <a:spcPct val="110000"/>
              </a:lnSpc>
            </a:pPr>
            <a:r>
              <a:rPr lang="zh-CN" altLang="zh-CN" sz="2400" b="1" dirty="0">
                <a:latin typeface="+mn-lt"/>
                <a:ea typeface="黑体" pitchFamily="2" charset="-122"/>
              </a:rPr>
              <a:t>一个数据通信</a:t>
            </a:r>
            <a:r>
              <a:rPr lang="zh-CN" altLang="zh-CN" sz="2400" b="1" dirty="0" smtClean="0">
                <a:latin typeface="+mn-lt"/>
                <a:ea typeface="黑体" pitchFamily="2" charset="-122"/>
              </a:rPr>
              <a:t>系统</a:t>
            </a:r>
            <a:r>
              <a:rPr lang="zh-CN" altLang="en-US" sz="2400" b="1" dirty="0" smtClean="0">
                <a:latin typeface="+mn-lt"/>
                <a:ea typeface="黑体" pitchFamily="2" charset="-122"/>
              </a:rPr>
              <a:t>包括</a:t>
            </a:r>
            <a:r>
              <a:rPr lang="zh-CN" altLang="zh-CN" sz="2400" b="1" dirty="0" smtClean="0">
                <a:solidFill>
                  <a:srgbClr val="FF0000"/>
                </a:solidFill>
                <a:latin typeface="+mn-lt"/>
                <a:ea typeface="黑体" pitchFamily="2" charset="-122"/>
              </a:rPr>
              <a:t>三大部分</a:t>
            </a:r>
            <a:r>
              <a:rPr lang="zh-CN" altLang="en-US" sz="2400" b="1" dirty="0" smtClean="0">
                <a:solidFill>
                  <a:srgbClr val="FF0000"/>
                </a:solidFill>
                <a:latin typeface="+mn-lt"/>
                <a:ea typeface="黑体" pitchFamily="2" charset="-122"/>
              </a:rPr>
              <a:t>：</a:t>
            </a:r>
            <a:r>
              <a:rPr lang="zh-CN" altLang="zh-CN" sz="2400" b="1" dirty="0" smtClean="0">
                <a:latin typeface="+mn-lt"/>
                <a:ea typeface="黑体" pitchFamily="2" charset="-122"/>
              </a:rPr>
              <a:t>源系统（或发送端、发送方）、传输系统（或传输网络）和</a:t>
            </a:r>
            <a:r>
              <a:rPr lang="zh-CN" altLang="zh-CN" sz="2400" b="1" dirty="0">
                <a:latin typeface="+mn-lt"/>
                <a:ea typeface="黑体" pitchFamily="2" charset="-122"/>
              </a:rPr>
              <a:t>目的系统（或接收端、接收方</a:t>
            </a:r>
            <a:r>
              <a:rPr lang="zh-CN" altLang="zh-CN" sz="2400" b="1" dirty="0" smtClean="0">
                <a:latin typeface="+mn-lt"/>
                <a:ea typeface="黑体" pitchFamily="2" charset="-122"/>
              </a:rPr>
              <a:t>）</a:t>
            </a:r>
            <a:r>
              <a:rPr lang="zh-CN" altLang="en-US" sz="2400" b="1" dirty="0">
                <a:latin typeface="+mn-lt"/>
                <a:ea typeface="黑体" pitchFamily="2" charset="-122"/>
              </a:rPr>
              <a:t>。</a:t>
            </a:r>
          </a:p>
        </p:txBody>
      </p:sp>
      <p:grpSp>
        <p:nvGrpSpPr>
          <p:cNvPr id="6" name="Group 107"/>
          <p:cNvGrpSpPr>
            <a:grpSpLocks/>
          </p:cNvGrpSpPr>
          <p:nvPr/>
        </p:nvGrpSpPr>
        <p:grpSpPr bwMode="auto">
          <a:xfrm>
            <a:off x="4458222" y="4641555"/>
            <a:ext cx="1110985" cy="727075"/>
            <a:chOff x="2463" y="2931"/>
            <a:chExt cx="646" cy="458"/>
          </a:xfrm>
        </p:grpSpPr>
        <p:sp>
          <p:nvSpPr>
            <p:cNvPr id="7" name="AutoShape 13"/>
            <p:cNvSpPr>
              <a:spLocks noChangeArrowheads="1"/>
            </p:cNvSpPr>
            <p:nvPr/>
          </p:nvSpPr>
          <p:spPr bwMode="auto">
            <a:xfrm>
              <a:off x="2463" y="2931"/>
              <a:ext cx="646" cy="458"/>
            </a:xfrm>
            <a:prstGeom prst="cube">
              <a:avLst>
                <a:gd name="adj" fmla="val 13069"/>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 name="Rectangle 16"/>
            <p:cNvSpPr>
              <a:spLocks noChangeArrowheads="1"/>
            </p:cNvSpPr>
            <p:nvPr/>
          </p:nvSpPr>
          <p:spPr bwMode="auto">
            <a:xfrm>
              <a:off x="2546" y="2985"/>
              <a:ext cx="508" cy="40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itchFamily="2" charset="-122"/>
                </a:rPr>
                <a:t>传输</a:t>
              </a:r>
            </a:p>
            <a:p>
              <a:pPr algn="l" defTabSz="762000" eaLnBrk="0" hangingPunct="0"/>
              <a:r>
                <a:rPr kumimoji="1" lang="zh-CN" altLang="en-US" sz="1800" b="1" dirty="0">
                  <a:solidFill>
                    <a:srgbClr val="0000CC"/>
                  </a:solidFill>
                  <a:latin typeface="+mn-lt"/>
                  <a:ea typeface="黑体" pitchFamily="2" charset="-122"/>
                </a:rPr>
                <a:t>系统</a:t>
              </a:r>
            </a:p>
          </p:txBody>
        </p:sp>
      </p:grpSp>
      <p:grpSp>
        <p:nvGrpSpPr>
          <p:cNvPr id="9" name="Group 102"/>
          <p:cNvGrpSpPr>
            <a:grpSpLocks/>
          </p:cNvGrpSpPr>
          <p:nvPr/>
        </p:nvGrpSpPr>
        <p:grpSpPr bwMode="auto">
          <a:xfrm>
            <a:off x="341041" y="5005091"/>
            <a:ext cx="613965" cy="1233488"/>
            <a:chOff x="69" y="3160"/>
            <a:chExt cx="357" cy="777"/>
          </a:xfrm>
        </p:grpSpPr>
        <p:sp>
          <p:nvSpPr>
            <p:cNvPr id="10" name="Rectangle 5"/>
            <p:cNvSpPr>
              <a:spLocks noChangeArrowheads="1"/>
            </p:cNvSpPr>
            <p:nvPr/>
          </p:nvSpPr>
          <p:spPr bwMode="auto">
            <a:xfrm>
              <a:off x="69" y="3189"/>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输入信息</a:t>
              </a:r>
            </a:p>
          </p:txBody>
        </p:sp>
        <p:sp>
          <p:nvSpPr>
            <p:cNvPr id="11" name="Line 17"/>
            <p:cNvSpPr>
              <a:spLocks noChangeShapeType="1"/>
            </p:cNvSpPr>
            <p:nvPr/>
          </p:nvSpPr>
          <p:spPr bwMode="auto">
            <a:xfrm>
              <a:off x="94" y="3160"/>
              <a:ext cx="313"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2" name="Group 104"/>
          <p:cNvGrpSpPr>
            <a:grpSpLocks/>
          </p:cNvGrpSpPr>
          <p:nvPr/>
        </p:nvGrpSpPr>
        <p:grpSpPr bwMode="auto">
          <a:xfrm>
            <a:off x="1787385" y="5005091"/>
            <a:ext cx="679318" cy="1189038"/>
            <a:chOff x="910" y="3160"/>
            <a:chExt cx="395" cy="749"/>
          </a:xfrm>
        </p:grpSpPr>
        <p:sp>
          <p:nvSpPr>
            <p:cNvPr id="13" name="Rectangle 7"/>
            <p:cNvSpPr>
              <a:spLocks noChangeArrowheads="1"/>
            </p:cNvSpPr>
            <p:nvPr/>
          </p:nvSpPr>
          <p:spPr bwMode="auto">
            <a:xfrm>
              <a:off x="948" y="3161"/>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输入数据</a:t>
              </a:r>
            </a:p>
          </p:txBody>
        </p:sp>
        <p:sp>
          <p:nvSpPr>
            <p:cNvPr id="14" name="Line 18"/>
            <p:cNvSpPr>
              <a:spLocks noChangeShapeType="1"/>
            </p:cNvSpPr>
            <p:nvPr/>
          </p:nvSpPr>
          <p:spPr bwMode="auto">
            <a:xfrm>
              <a:off x="910" y="3160"/>
              <a:ext cx="346"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5" name="Group 106"/>
          <p:cNvGrpSpPr>
            <a:grpSpLocks/>
          </p:cNvGrpSpPr>
          <p:nvPr/>
        </p:nvGrpSpPr>
        <p:grpSpPr bwMode="auto">
          <a:xfrm>
            <a:off x="3281885" y="4998739"/>
            <a:ext cx="1319080" cy="1271588"/>
            <a:chOff x="1779" y="3156"/>
            <a:chExt cx="742" cy="801"/>
          </a:xfrm>
        </p:grpSpPr>
        <p:sp>
          <p:nvSpPr>
            <p:cNvPr id="16" name="Rectangle 9"/>
            <p:cNvSpPr>
              <a:spLocks noChangeArrowheads="1"/>
            </p:cNvSpPr>
            <p:nvPr/>
          </p:nvSpPr>
          <p:spPr bwMode="auto">
            <a:xfrm>
              <a:off x="1791" y="3203"/>
              <a:ext cx="730"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800" b="1" dirty="0" smtClean="0">
                  <a:solidFill>
                    <a:srgbClr val="0000CC"/>
                  </a:solidFill>
                  <a:latin typeface="+mn-lt"/>
                  <a:ea typeface="黑体" pitchFamily="2" charset="-122"/>
                </a:rPr>
                <a:t>发送</a:t>
              </a:r>
              <a:endParaRPr kumimoji="1" lang="en-US" altLang="zh-CN" sz="1800" b="1" dirty="0" smtClean="0">
                <a:solidFill>
                  <a:srgbClr val="0000CC"/>
                </a:solidFill>
                <a:latin typeface="+mn-lt"/>
                <a:ea typeface="黑体" pitchFamily="2" charset="-122"/>
              </a:endParaRPr>
            </a:p>
            <a:p>
              <a:pPr defTabSz="762000" eaLnBrk="0" hangingPunct="0"/>
              <a:r>
                <a:rPr kumimoji="1" lang="zh-CN" altLang="en-US" sz="1800" b="1" dirty="0" smtClean="0">
                  <a:solidFill>
                    <a:srgbClr val="0000CC"/>
                  </a:solidFill>
                  <a:latin typeface="+mn-lt"/>
                  <a:ea typeface="黑体" pitchFamily="2" charset="-122"/>
                </a:rPr>
                <a:t>的信号</a:t>
              </a:r>
              <a:endParaRPr kumimoji="1" lang="en-US" altLang="zh-CN" sz="1800" b="1" dirty="0" smtClean="0">
                <a:solidFill>
                  <a:srgbClr val="0000CC"/>
                </a:solidFill>
                <a:latin typeface="+mn-lt"/>
                <a:ea typeface="黑体" pitchFamily="2" charset="-122"/>
              </a:endParaRPr>
            </a:p>
            <a:p>
              <a:pPr defTabSz="762000" eaLnBrk="0" hangingPunct="0"/>
              <a:r>
                <a:rPr kumimoji="1" lang="en-US" altLang="zh-CN" b="1" dirty="0">
                  <a:solidFill>
                    <a:srgbClr val="0000CC"/>
                  </a:solidFill>
                  <a:latin typeface="+mn-lt"/>
                  <a:ea typeface="黑体" pitchFamily="2" charset="-122"/>
                </a:rPr>
                <a:t>(</a:t>
              </a:r>
              <a:r>
                <a:rPr kumimoji="1" lang="zh-CN" altLang="en-US" b="1" dirty="0" smtClean="0">
                  <a:solidFill>
                    <a:srgbClr val="0000CC"/>
                  </a:solidFill>
                  <a:latin typeface="+mn-lt"/>
                  <a:ea typeface="黑体" pitchFamily="2" charset="-122"/>
                </a:rPr>
                <a:t>数字的或模拟的</a:t>
              </a:r>
              <a:r>
                <a:rPr kumimoji="1" lang="en-US" altLang="zh-CN" b="1" dirty="0" smtClean="0">
                  <a:solidFill>
                    <a:srgbClr val="0000CC"/>
                  </a:solidFill>
                  <a:latin typeface="+mn-lt"/>
                  <a:ea typeface="黑体" pitchFamily="2" charset="-122"/>
                </a:rPr>
                <a:t>)</a:t>
              </a:r>
              <a:endParaRPr kumimoji="1" lang="zh-CN" altLang="en-US" sz="1800" b="1" dirty="0">
                <a:solidFill>
                  <a:srgbClr val="0000CC"/>
                </a:solidFill>
                <a:latin typeface="+mn-lt"/>
                <a:ea typeface="黑体" pitchFamily="2" charset="-122"/>
              </a:endParaRPr>
            </a:p>
          </p:txBody>
        </p:sp>
        <p:sp>
          <p:nvSpPr>
            <p:cNvPr id="17" name="Line 19"/>
            <p:cNvSpPr>
              <a:spLocks noChangeShapeType="1"/>
            </p:cNvSpPr>
            <p:nvPr/>
          </p:nvSpPr>
          <p:spPr bwMode="auto">
            <a:xfrm>
              <a:off x="1779" y="3156"/>
              <a:ext cx="684" cy="4"/>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8" name="Group 108"/>
          <p:cNvGrpSpPr>
            <a:grpSpLocks/>
          </p:cNvGrpSpPr>
          <p:nvPr/>
        </p:nvGrpSpPr>
        <p:grpSpPr bwMode="auto">
          <a:xfrm>
            <a:off x="5538252" y="5005091"/>
            <a:ext cx="1227930" cy="1231900"/>
            <a:chOff x="3091" y="3160"/>
            <a:chExt cx="729" cy="776"/>
          </a:xfrm>
        </p:grpSpPr>
        <p:sp>
          <p:nvSpPr>
            <p:cNvPr id="19" name="Rectangle 10"/>
            <p:cNvSpPr>
              <a:spLocks noChangeArrowheads="1"/>
            </p:cNvSpPr>
            <p:nvPr/>
          </p:nvSpPr>
          <p:spPr bwMode="auto">
            <a:xfrm>
              <a:off x="3111" y="3182"/>
              <a:ext cx="709"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800" b="1" dirty="0">
                  <a:solidFill>
                    <a:srgbClr val="0000CC"/>
                  </a:solidFill>
                  <a:latin typeface="+mn-lt"/>
                  <a:ea typeface="黑体" pitchFamily="2" charset="-122"/>
                </a:rPr>
                <a:t>接收</a:t>
              </a:r>
            </a:p>
            <a:p>
              <a:pPr defTabSz="762000" eaLnBrk="0" hangingPunct="0"/>
              <a:r>
                <a:rPr kumimoji="1" lang="zh-CN" altLang="en-US" sz="1800" b="1" dirty="0">
                  <a:solidFill>
                    <a:srgbClr val="0000CC"/>
                  </a:solidFill>
                  <a:latin typeface="+mn-lt"/>
                  <a:ea typeface="黑体" pitchFamily="2" charset="-122"/>
                </a:rPr>
                <a:t>的</a:t>
              </a:r>
              <a:r>
                <a:rPr kumimoji="1" lang="zh-CN" altLang="en-US" sz="1800" b="1" dirty="0" smtClean="0">
                  <a:solidFill>
                    <a:srgbClr val="0000CC"/>
                  </a:solidFill>
                  <a:latin typeface="+mn-lt"/>
                  <a:ea typeface="黑体" pitchFamily="2" charset="-122"/>
                </a:rPr>
                <a:t>信号</a:t>
              </a:r>
              <a:endParaRPr kumimoji="1" lang="en-US" altLang="zh-CN" b="1" dirty="0">
                <a:solidFill>
                  <a:srgbClr val="0000CC"/>
                </a:solidFill>
                <a:latin typeface="+mn-lt"/>
                <a:ea typeface="黑体" pitchFamily="2" charset="-122"/>
              </a:endParaRPr>
            </a:p>
            <a:p>
              <a:pPr defTabSz="762000"/>
              <a:r>
                <a:rPr kumimoji="1" lang="en-US" altLang="zh-CN" b="1" dirty="0">
                  <a:solidFill>
                    <a:srgbClr val="0000CC"/>
                  </a:solidFill>
                  <a:ea typeface="黑体" pitchFamily="2" charset="-122"/>
                </a:rPr>
                <a:t>(</a:t>
              </a:r>
              <a:r>
                <a:rPr kumimoji="1" lang="zh-CN" altLang="en-US" b="1" dirty="0" smtClean="0">
                  <a:solidFill>
                    <a:srgbClr val="0000CC"/>
                  </a:solidFill>
                  <a:ea typeface="黑体" pitchFamily="2" charset="-122"/>
                </a:rPr>
                <a:t>数字的或模拟的</a:t>
              </a:r>
              <a:r>
                <a:rPr kumimoji="1" lang="en-US" altLang="zh-CN" b="1" dirty="0" smtClean="0">
                  <a:solidFill>
                    <a:srgbClr val="0000CC"/>
                  </a:solidFill>
                  <a:ea typeface="黑体" pitchFamily="2" charset="-122"/>
                </a:rPr>
                <a:t>)</a:t>
              </a:r>
              <a:endParaRPr kumimoji="1" lang="zh-CN" altLang="en-US" b="1" dirty="0">
                <a:solidFill>
                  <a:srgbClr val="0000CC"/>
                </a:solidFill>
                <a:ea typeface="黑体" pitchFamily="2" charset="-122"/>
              </a:endParaRPr>
            </a:p>
          </p:txBody>
        </p:sp>
        <p:sp>
          <p:nvSpPr>
            <p:cNvPr id="20" name="Line 20"/>
            <p:cNvSpPr>
              <a:spLocks noChangeShapeType="1"/>
            </p:cNvSpPr>
            <p:nvPr/>
          </p:nvSpPr>
          <p:spPr bwMode="auto">
            <a:xfrm>
              <a:off x="3091" y="3160"/>
              <a:ext cx="714"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21" name="Group 110"/>
          <p:cNvGrpSpPr>
            <a:grpSpLocks/>
          </p:cNvGrpSpPr>
          <p:nvPr/>
        </p:nvGrpSpPr>
        <p:grpSpPr bwMode="auto">
          <a:xfrm>
            <a:off x="7648434" y="5005092"/>
            <a:ext cx="641483" cy="1262063"/>
            <a:chOff x="4318" y="3160"/>
            <a:chExt cx="373" cy="795"/>
          </a:xfrm>
        </p:grpSpPr>
        <p:sp>
          <p:nvSpPr>
            <p:cNvPr id="22" name="Rectangle 8"/>
            <p:cNvSpPr>
              <a:spLocks noChangeArrowheads="1"/>
            </p:cNvSpPr>
            <p:nvPr/>
          </p:nvSpPr>
          <p:spPr bwMode="auto">
            <a:xfrm>
              <a:off x="4334"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输出数据</a:t>
              </a:r>
            </a:p>
          </p:txBody>
        </p:sp>
        <p:sp>
          <p:nvSpPr>
            <p:cNvPr id="23" name="Line 21"/>
            <p:cNvSpPr>
              <a:spLocks noChangeShapeType="1"/>
            </p:cNvSpPr>
            <p:nvPr/>
          </p:nvSpPr>
          <p:spPr bwMode="auto">
            <a:xfrm>
              <a:off x="4318" y="3160"/>
              <a:ext cx="336"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24" name="Group 103"/>
          <p:cNvGrpSpPr>
            <a:grpSpLocks/>
          </p:cNvGrpSpPr>
          <p:nvPr/>
        </p:nvGrpSpPr>
        <p:grpSpPr bwMode="auto">
          <a:xfrm>
            <a:off x="922330" y="4641555"/>
            <a:ext cx="921808" cy="727075"/>
            <a:chOff x="407" y="2931"/>
            <a:chExt cx="536" cy="458"/>
          </a:xfrm>
        </p:grpSpPr>
        <p:sp>
          <p:nvSpPr>
            <p:cNvPr id="25" name="AutoShape 11"/>
            <p:cNvSpPr>
              <a:spLocks noChangeArrowheads="1"/>
            </p:cNvSpPr>
            <p:nvPr/>
          </p:nvSpPr>
          <p:spPr bwMode="auto">
            <a:xfrm>
              <a:off x="407" y="2931"/>
              <a:ext cx="536" cy="458"/>
            </a:xfrm>
            <a:prstGeom prst="cube">
              <a:avLst>
                <a:gd name="adj" fmla="val 13069"/>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6" name="Rectangle 22"/>
            <p:cNvSpPr>
              <a:spLocks noChangeArrowheads="1"/>
            </p:cNvSpPr>
            <p:nvPr/>
          </p:nvSpPr>
          <p:spPr bwMode="auto">
            <a:xfrm>
              <a:off x="449" y="3059"/>
              <a:ext cx="447"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源点</a:t>
              </a:r>
            </a:p>
          </p:txBody>
        </p:sp>
      </p:grpSp>
      <p:grpSp>
        <p:nvGrpSpPr>
          <p:cNvPr id="27" name="Group 111"/>
          <p:cNvGrpSpPr>
            <a:grpSpLocks/>
          </p:cNvGrpSpPr>
          <p:nvPr/>
        </p:nvGrpSpPr>
        <p:grpSpPr bwMode="auto">
          <a:xfrm>
            <a:off x="8226285" y="4641555"/>
            <a:ext cx="921808" cy="727075"/>
            <a:chOff x="4654" y="2931"/>
            <a:chExt cx="536" cy="458"/>
          </a:xfrm>
        </p:grpSpPr>
        <p:sp>
          <p:nvSpPr>
            <p:cNvPr id="28" name="AutoShape 15"/>
            <p:cNvSpPr>
              <a:spLocks noChangeArrowheads="1"/>
            </p:cNvSpPr>
            <p:nvPr/>
          </p:nvSpPr>
          <p:spPr bwMode="auto">
            <a:xfrm>
              <a:off x="4654" y="2931"/>
              <a:ext cx="536" cy="458"/>
            </a:xfrm>
            <a:prstGeom prst="cube">
              <a:avLst>
                <a:gd name="adj" fmla="val 13069"/>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9" name="Rectangle 23"/>
            <p:cNvSpPr>
              <a:spLocks noChangeArrowheads="1"/>
            </p:cNvSpPr>
            <p:nvPr/>
          </p:nvSpPr>
          <p:spPr bwMode="auto">
            <a:xfrm>
              <a:off x="4699" y="3068"/>
              <a:ext cx="446"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终点</a:t>
              </a:r>
            </a:p>
          </p:txBody>
        </p:sp>
      </p:grpSp>
      <p:grpSp>
        <p:nvGrpSpPr>
          <p:cNvPr id="30" name="Group 105"/>
          <p:cNvGrpSpPr>
            <a:grpSpLocks/>
          </p:cNvGrpSpPr>
          <p:nvPr/>
        </p:nvGrpSpPr>
        <p:grpSpPr bwMode="auto">
          <a:xfrm>
            <a:off x="2334278" y="4641555"/>
            <a:ext cx="999200" cy="727075"/>
            <a:chOff x="1228" y="2931"/>
            <a:chExt cx="581" cy="458"/>
          </a:xfrm>
        </p:grpSpPr>
        <p:sp>
          <p:nvSpPr>
            <p:cNvPr id="31" name="AutoShape 12"/>
            <p:cNvSpPr>
              <a:spLocks noChangeArrowheads="1"/>
            </p:cNvSpPr>
            <p:nvPr/>
          </p:nvSpPr>
          <p:spPr bwMode="auto">
            <a:xfrm>
              <a:off x="1256" y="2931"/>
              <a:ext cx="537" cy="458"/>
            </a:xfrm>
            <a:prstGeom prst="cube">
              <a:avLst>
                <a:gd name="adj" fmla="val 13069"/>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2" name="Rectangle 24"/>
            <p:cNvSpPr>
              <a:spLocks noChangeArrowheads="1"/>
            </p:cNvSpPr>
            <p:nvPr/>
          </p:nvSpPr>
          <p:spPr bwMode="auto">
            <a:xfrm>
              <a:off x="1228" y="3068"/>
              <a:ext cx="581"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发送器</a:t>
              </a:r>
            </a:p>
          </p:txBody>
        </p:sp>
      </p:grpSp>
      <p:grpSp>
        <p:nvGrpSpPr>
          <p:cNvPr id="33" name="Group 109"/>
          <p:cNvGrpSpPr>
            <a:grpSpLocks/>
          </p:cNvGrpSpPr>
          <p:nvPr/>
        </p:nvGrpSpPr>
        <p:grpSpPr bwMode="auto">
          <a:xfrm>
            <a:off x="6719747" y="4641555"/>
            <a:ext cx="999200" cy="727075"/>
            <a:chOff x="3778" y="2931"/>
            <a:chExt cx="581" cy="458"/>
          </a:xfrm>
        </p:grpSpPr>
        <p:sp>
          <p:nvSpPr>
            <p:cNvPr id="34" name="AutoShape 14"/>
            <p:cNvSpPr>
              <a:spLocks noChangeArrowheads="1"/>
            </p:cNvSpPr>
            <p:nvPr/>
          </p:nvSpPr>
          <p:spPr bwMode="auto">
            <a:xfrm>
              <a:off x="3805" y="2931"/>
              <a:ext cx="535" cy="458"/>
            </a:xfrm>
            <a:prstGeom prst="cube">
              <a:avLst>
                <a:gd name="adj" fmla="val 13069"/>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5" name="Rectangle 25"/>
            <p:cNvSpPr>
              <a:spLocks noChangeArrowheads="1"/>
            </p:cNvSpPr>
            <p:nvPr/>
          </p:nvSpPr>
          <p:spPr bwMode="auto">
            <a:xfrm>
              <a:off x="3778" y="3059"/>
              <a:ext cx="581"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接收器</a:t>
              </a:r>
            </a:p>
          </p:txBody>
        </p:sp>
      </p:grpSp>
      <p:sp>
        <p:nvSpPr>
          <p:cNvPr id="36" name="Line 26"/>
          <p:cNvSpPr>
            <a:spLocks noChangeShapeType="1"/>
          </p:cNvSpPr>
          <p:nvPr/>
        </p:nvSpPr>
        <p:spPr bwMode="auto">
          <a:xfrm>
            <a:off x="2996399" y="3228679"/>
            <a:ext cx="37697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 name="Line 27"/>
          <p:cNvSpPr>
            <a:spLocks noChangeShapeType="1"/>
          </p:cNvSpPr>
          <p:nvPr/>
        </p:nvSpPr>
        <p:spPr bwMode="auto">
          <a:xfrm>
            <a:off x="1691077" y="3228680"/>
            <a:ext cx="918369" cy="3175"/>
          </a:xfrm>
          <a:prstGeom prst="line">
            <a:avLst/>
          </a:prstGeom>
          <a:noFill/>
          <a:ln w="76200" cmpd="tri">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8" name="Rectangle 28"/>
          <p:cNvSpPr>
            <a:spLocks noChangeArrowheads="1"/>
          </p:cNvSpPr>
          <p:nvPr/>
        </p:nvSpPr>
        <p:spPr bwMode="auto">
          <a:xfrm>
            <a:off x="2055672" y="3446166"/>
            <a:ext cx="146698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itchFamily="2" charset="-122"/>
              </a:rPr>
              <a:t>调制解调器</a:t>
            </a:r>
          </a:p>
        </p:txBody>
      </p:sp>
      <p:sp>
        <p:nvSpPr>
          <p:cNvPr id="39" name="Line 29"/>
          <p:cNvSpPr>
            <a:spLocks noChangeShapeType="1"/>
          </p:cNvSpPr>
          <p:nvPr/>
        </p:nvSpPr>
        <p:spPr bwMode="auto">
          <a:xfrm>
            <a:off x="7380147" y="3228679"/>
            <a:ext cx="999200" cy="0"/>
          </a:xfrm>
          <a:prstGeom prst="line">
            <a:avLst/>
          </a:prstGeom>
          <a:noFill/>
          <a:ln w="76200" cmpd="tri">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0" name="Group 80"/>
          <p:cNvGrpSpPr>
            <a:grpSpLocks/>
          </p:cNvGrpSpPr>
          <p:nvPr/>
        </p:nvGrpSpPr>
        <p:grpSpPr bwMode="auto">
          <a:xfrm>
            <a:off x="4160697" y="2696866"/>
            <a:ext cx="1714633" cy="1009650"/>
            <a:chOff x="385" y="2795"/>
            <a:chExt cx="1769" cy="816"/>
          </a:xfrm>
        </p:grpSpPr>
        <p:sp>
          <p:nvSpPr>
            <p:cNvPr id="41" name="Oval 81"/>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2" name="Oval 82"/>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3" name="Oval 83"/>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4" name="Oval 84"/>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5" name="Oval 85"/>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6" name="Oval 86"/>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7" name="Oval 87"/>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 name="Oval 88"/>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9" name="Oval 89"/>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 name="Oval 90"/>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1" name="Oval 91"/>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2" name="Oval 92"/>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3" name="Oval 93"/>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4" name="Oval 94"/>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 name="Oval 95"/>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6" name="Oval 96"/>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7" name="Freeform 97"/>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 name="Rectangle 42"/>
          <p:cNvSpPr>
            <a:spLocks noChangeArrowheads="1"/>
          </p:cNvSpPr>
          <p:nvPr/>
        </p:nvSpPr>
        <p:spPr bwMode="auto">
          <a:xfrm>
            <a:off x="986218" y="3519191"/>
            <a:ext cx="94244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b="1" dirty="0" smtClean="0">
                <a:solidFill>
                  <a:srgbClr val="0000CC"/>
                </a:solidFill>
                <a:latin typeface="+mn-lt"/>
                <a:ea typeface="黑体" pitchFamily="2" charset="-122"/>
              </a:rPr>
              <a:t>计算机</a:t>
            </a:r>
            <a:r>
              <a:rPr kumimoji="1" lang="en-US" altLang="zh-CN" b="1" dirty="0" smtClean="0">
                <a:solidFill>
                  <a:srgbClr val="0000CC"/>
                </a:solidFill>
                <a:latin typeface="+mn-lt"/>
                <a:ea typeface="黑体" pitchFamily="2" charset="-122"/>
              </a:rPr>
              <a:t> </a:t>
            </a:r>
            <a:endParaRPr kumimoji="1" lang="en-US" altLang="zh-CN" b="1" dirty="0">
              <a:solidFill>
                <a:srgbClr val="0000CC"/>
              </a:solidFill>
              <a:latin typeface="+mn-lt"/>
              <a:ea typeface="黑体" pitchFamily="2" charset="-122"/>
            </a:endParaRPr>
          </a:p>
        </p:txBody>
      </p:sp>
      <p:sp>
        <p:nvSpPr>
          <p:cNvPr id="59" name="Rectangle 43"/>
          <p:cNvSpPr>
            <a:spLocks noChangeArrowheads="1"/>
          </p:cNvSpPr>
          <p:nvPr/>
        </p:nvSpPr>
        <p:spPr bwMode="auto">
          <a:xfrm>
            <a:off x="4351595" y="3054055"/>
            <a:ext cx="133690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公用电话网</a:t>
            </a:r>
          </a:p>
        </p:txBody>
      </p:sp>
      <p:pic>
        <p:nvPicPr>
          <p:cNvPr id="60"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82432" y="2990555"/>
            <a:ext cx="923529"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4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7112" y="2844505"/>
            <a:ext cx="76702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2" name="Rectangle 46"/>
          <p:cNvSpPr>
            <a:spLocks noChangeArrowheads="1"/>
          </p:cNvSpPr>
          <p:nvPr/>
        </p:nvSpPr>
        <p:spPr bwMode="auto">
          <a:xfrm>
            <a:off x="6380949" y="3474741"/>
            <a:ext cx="146010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调制解调器</a:t>
            </a:r>
          </a:p>
        </p:txBody>
      </p:sp>
      <p:grpSp>
        <p:nvGrpSpPr>
          <p:cNvPr id="63" name="Group 47"/>
          <p:cNvGrpSpPr>
            <a:grpSpLocks/>
          </p:cNvGrpSpPr>
          <p:nvPr/>
        </p:nvGrpSpPr>
        <p:grpSpPr bwMode="auto">
          <a:xfrm>
            <a:off x="3228570" y="2795292"/>
            <a:ext cx="706835" cy="339725"/>
            <a:chOff x="2315" y="3965"/>
            <a:chExt cx="496" cy="254"/>
          </a:xfrm>
        </p:grpSpPr>
        <p:sp>
          <p:nvSpPr>
            <p:cNvPr id="64" name="Freeform 48"/>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5" name="Freeform 49"/>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6" name="Freeform 50"/>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7" name="Freeform 51"/>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grpSp>
      <p:sp>
        <p:nvSpPr>
          <p:cNvPr id="68" name="Freeform 52"/>
          <p:cNvSpPr>
            <a:spLocks/>
          </p:cNvSpPr>
          <p:nvPr/>
        </p:nvSpPr>
        <p:spPr bwMode="auto">
          <a:xfrm>
            <a:off x="1809742" y="2896891"/>
            <a:ext cx="803142"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9" name="Rectangle 53"/>
          <p:cNvSpPr>
            <a:spLocks noChangeArrowheads="1"/>
          </p:cNvSpPr>
          <p:nvPr/>
        </p:nvSpPr>
        <p:spPr bwMode="auto">
          <a:xfrm>
            <a:off x="1508779" y="2409530"/>
            <a:ext cx="157189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数字比特流</a:t>
            </a:r>
          </a:p>
        </p:txBody>
      </p:sp>
      <p:sp>
        <p:nvSpPr>
          <p:cNvPr id="70" name="Rectangle 54"/>
          <p:cNvSpPr>
            <a:spLocks noChangeArrowheads="1"/>
          </p:cNvSpPr>
          <p:nvPr/>
        </p:nvSpPr>
        <p:spPr bwMode="auto">
          <a:xfrm>
            <a:off x="7225366" y="2409530"/>
            <a:ext cx="1539214"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数字比特流</a:t>
            </a:r>
          </a:p>
        </p:txBody>
      </p:sp>
      <p:sp>
        <p:nvSpPr>
          <p:cNvPr id="71" name="Rectangle 55"/>
          <p:cNvSpPr>
            <a:spLocks noChangeArrowheads="1"/>
          </p:cNvSpPr>
          <p:nvPr/>
        </p:nvSpPr>
        <p:spPr bwMode="auto">
          <a:xfrm>
            <a:off x="3068630" y="2409530"/>
            <a:ext cx="1305321"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模拟信号</a:t>
            </a:r>
          </a:p>
        </p:txBody>
      </p:sp>
      <p:sp>
        <p:nvSpPr>
          <p:cNvPr id="72" name="Rectangle 56"/>
          <p:cNvSpPr>
            <a:spLocks noChangeArrowheads="1"/>
          </p:cNvSpPr>
          <p:nvPr/>
        </p:nvSpPr>
        <p:spPr bwMode="auto">
          <a:xfrm>
            <a:off x="5882209" y="2409530"/>
            <a:ext cx="13208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模拟信号 </a:t>
            </a:r>
          </a:p>
        </p:txBody>
      </p:sp>
      <p:sp>
        <p:nvSpPr>
          <p:cNvPr id="73" name="Rectangle 57"/>
          <p:cNvSpPr>
            <a:spLocks noChangeArrowheads="1"/>
          </p:cNvSpPr>
          <p:nvPr/>
        </p:nvSpPr>
        <p:spPr bwMode="auto">
          <a:xfrm>
            <a:off x="538816" y="2409530"/>
            <a:ext cx="76874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输入</a:t>
            </a:r>
          </a:p>
          <a:p>
            <a:pPr algn="l" defTabSz="762000" eaLnBrk="0" hangingPunct="0"/>
            <a:r>
              <a:rPr kumimoji="1" lang="zh-CN" altLang="en-US" sz="1800" b="1">
                <a:solidFill>
                  <a:srgbClr val="0000CC"/>
                </a:solidFill>
                <a:latin typeface="+mn-lt"/>
                <a:ea typeface="黑体" pitchFamily="2" charset="-122"/>
              </a:rPr>
              <a:t>汉字</a:t>
            </a:r>
          </a:p>
        </p:txBody>
      </p:sp>
      <p:sp>
        <p:nvSpPr>
          <p:cNvPr id="74" name="Rectangle 58"/>
          <p:cNvSpPr>
            <a:spLocks noChangeArrowheads="1"/>
          </p:cNvSpPr>
          <p:nvPr/>
        </p:nvSpPr>
        <p:spPr bwMode="auto">
          <a:xfrm>
            <a:off x="8917641" y="2409530"/>
            <a:ext cx="76874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显示</a:t>
            </a:r>
          </a:p>
          <a:p>
            <a:pPr algn="l" defTabSz="762000" eaLnBrk="0" hangingPunct="0"/>
            <a:r>
              <a:rPr kumimoji="1" lang="zh-CN" altLang="en-US" sz="1800" b="1">
                <a:solidFill>
                  <a:srgbClr val="0000CC"/>
                </a:solidFill>
                <a:latin typeface="+mn-lt"/>
                <a:ea typeface="黑体" pitchFamily="2" charset="-122"/>
              </a:rPr>
              <a:t>汉字</a:t>
            </a:r>
          </a:p>
        </p:txBody>
      </p:sp>
      <p:sp>
        <p:nvSpPr>
          <p:cNvPr id="75" name="Freeform 59"/>
          <p:cNvSpPr>
            <a:spLocks/>
          </p:cNvSpPr>
          <p:nvPr/>
        </p:nvSpPr>
        <p:spPr bwMode="auto">
          <a:xfrm>
            <a:off x="7421422" y="2917529"/>
            <a:ext cx="804863"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76" name="Group 60"/>
          <p:cNvGrpSpPr>
            <a:grpSpLocks/>
          </p:cNvGrpSpPr>
          <p:nvPr/>
        </p:nvGrpSpPr>
        <p:grpSpPr bwMode="auto">
          <a:xfrm>
            <a:off x="6057628" y="2795292"/>
            <a:ext cx="708554" cy="339725"/>
            <a:chOff x="2315" y="3965"/>
            <a:chExt cx="496" cy="254"/>
          </a:xfrm>
        </p:grpSpPr>
        <p:sp>
          <p:nvSpPr>
            <p:cNvPr id="77" name="Freeform 61"/>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78" name="Freeform 62"/>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79" name="Freeform 63"/>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80" name="Freeform 64"/>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grpSp>
      <p:grpSp>
        <p:nvGrpSpPr>
          <p:cNvPr id="81" name="Group 113"/>
          <p:cNvGrpSpPr>
            <a:grpSpLocks/>
          </p:cNvGrpSpPr>
          <p:nvPr/>
        </p:nvGrpSpPr>
        <p:grpSpPr bwMode="auto">
          <a:xfrm>
            <a:off x="632520" y="1988840"/>
            <a:ext cx="8918838" cy="420689"/>
            <a:chOff x="317" y="1260"/>
            <a:chExt cx="4873" cy="229"/>
          </a:xfrm>
        </p:grpSpPr>
        <p:sp>
          <p:nvSpPr>
            <p:cNvPr id="82" name="Line 65"/>
            <p:cNvSpPr>
              <a:spLocks noChangeShapeType="1"/>
            </p:cNvSpPr>
            <p:nvPr/>
          </p:nvSpPr>
          <p:spPr bwMode="auto">
            <a:xfrm>
              <a:off x="317" y="1373"/>
              <a:ext cx="4873" cy="0"/>
            </a:xfrm>
            <a:prstGeom prst="line">
              <a:avLst/>
            </a:prstGeom>
            <a:noFill/>
            <a:ln w="28575">
              <a:solidFill>
                <a:srgbClr val="0000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83" name="Rectangle 66"/>
            <p:cNvSpPr>
              <a:spLocks noChangeArrowheads="1"/>
            </p:cNvSpPr>
            <p:nvPr/>
          </p:nvSpPr>
          <p:spPr bwMode="auto">
            <a:xfrm>
              <a:off x="2294" y="1260"/>
              <a:ext cx="994" cy="22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数据通信系统</a:t>
              </a:r>
            </a:p>
          </p:txBody>
        </p:sp>
      </p:grpSp>
      <p:grpSp>
        <p:nvGrpSpPr>
          <p:cNvPr id="84" name="Group 99"/>
          <p:cNvGrpSpPr>
            <a:grpSpLocks/>
          </p:cNvGrpSpPr>
          <p:nvPr/>
        </p:nvGrpSpPr>
        <p:grpSpPr bwMode="auto">
          <a:xfrm>
            <a:off x="691877" y="3308055"/>
            <a:ext cx="3074988" cy="1660525"/>
            <a:chOff x="273" y="2091"/>
            <a:chExt cx="1788" cy="1046"/>
          </a:xfrm>
        </p:grpSpPr>
        <p:sp>
          <p:nvSpPr>
            <p:cNvPr id="85" name="Line 68"/>
            <p:cNvSpPr>
              <a:spLocks noChangeShapeType="1"/>
            </p:cNvSpPr>
            <p:nvPr/>
          </p:nvSpPr>
          <p:spPr bwMode="auto">
            <a:xfrm>
              <a:off x="2061" y="2091"/>
              <a:ext cx="0" cy="1046"/>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86" name="Group 98"/>
            <p:cNvGrpSpPr>
              <a:grpSpLocks/>
            </p:cNvGrpSpPr>
            <p:nvPr/>
          </p:nvGrpSpPr>
          <p:grpSpPr bwMode="auto">
            <a:xfrm>
              <a:off x="273" y="2523"/>
              <a:ext cx="1788" cy="237"/>
              <a:chOff x="273" y="2523"/>
              <a:chExt cx="1788" cy="237"/>
            </a:xfrm>
          </p:grpSpPr>
          <p:sp>
            <p:nvSpPr>
              <p:cNvPr id="87" name="Line 67"/>
              <p:cNvSpPr>
                <a:spLocks noChangeShapeType="1"/>
              </p:cNvSpPr>
              <p:nvPr/>
            </p:nvSpPr>
            <p:spPr bwMode="auto">
              <a:xfrm>
                <a:off x="273" y="2660"/>
                <a:ext cx="1788"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88" name="Rectangle 71"/>
              <p:cNvSpPr>
                <a:spLocks noChangeArrowheads="1"/>
              </p:cNvSpPr>
              <p:nvPr/>
            </p:nvSpPr>
            <p:spPr bwMode="auto">
              <a:xfrm>
                <a:off x="854" y="2523"/>
                <a:ext cx="620" cy="237"/>
              </a:xfrm>
              <a:prstGeom prst="rect">
                <a:avLst/>
              </a:prstGeom>
              <a:solidFill>
                <a:srgbClr val="FFFF00"/>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800" b="1">
                    <a:solidFill>
                      <a:srgbClr val="0000CC"/>
                    </a:solidFill>
                    <a:latin typeface="+mn-lt"/>
                    <a:ea typeface="黑体" pitchFamily="2" charset="-122"/>
                  </a:rPr>
                  <a:t>源系统</a:t>
                </a:r>
              </a:p>
            </p:txBody>
          </p:sp>
        </p:grpSp>
      </p:grpSp>
      <p:grpSp>
        <p:nvGrpSpPr>
          <p:cNvPr id="89" name="Group 101"/>
          <p:cNvGrpSpPr>
            <a:grpSpLocks/>
          </p:cNvGrpSpPr>
          <p:nvPr/>
        </p:nvGrpSpPr>
        <p:grpSpPr bwMode="auto">
          <a:xfrm>
            <a:off x="6226168" y="4009730"/>
            <a:ext cx="3076707" cy="376237"/>
            <a:chOff x="3491" y="2533"/>
            <a:chExt cx="1789" cy="237"/>
          </a:xfrm>
        </p:grpSpPr>
        <p:sp>
          <p:nvSpPr>
            <p:cNvPr id="90" name="Line 70"/>
            <p:cNvSpPr>
              <a:spLocks noChangeShapeType="1"/>
            </p:cNvSpPr>
            <p:nvPr/>
          </p:nvSpPr>
          <p:spPr bwMode="auto">
            <a:xfrm>
              <a:off x="3491" y="2660"/>
              <a:ext cx="1789"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1" name="Rectangle 73"/>
            <p:cNvSpPr>
              <a:spLocks noChangeArrowheads="1"/>
            </p:cNvSpPr>
            <p:nvPr/>
          </p:nvSpPr>
          <p:spPr bwMode="auto">
            <a:xfrm>
              <a:off x="4028" y="2533"/>
              <a:ext cx="712" cy="237"/>
            </a:xfrm>
            <a:prstGeom prst="rect">
              <a:avLst/>
            </a:prstGeom>
            <a:solidFill>
              <a:srgbClr val="FF99FF"/>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itchFamily="2" charset="-122"/>
                </a:rPr>
                <a:t>目的系统</a:t>
              </a:r>
            </a:p>
          </p:txBody>
        </p:sp>
      </p:grpSp>
      <p:grpSp>
        <p:nvGrpSpPr>
          <p:cNvPr id="92" name="Group 100"/>
          <p:cNvGrpSpPr>
            <a:grpSpLocks/>
          </p:cNvGrpSpPr>
          <p:nvPr/>
        </p:nvGrpSpPr>
        <p:grpSpPr bwMode="auto">
          <a:xfrm>
            <a:off x="3766866" y="3279479"/>
            <a:ext cx="2459302" cy="1725612"/>
            <a:chOff x="2061" y="2073"/>
            <a:chExt cx="1430" cy="1087"/>
          </a:xfrm>
        </p:grpSpPr>
        <p:sp>
          <p:nvSpPr>
            <p:cNvPr id="93" name="Line 69"/>
            <p:cNvSpPr>
              <a:spLocks noChangeShapeType="1"/>
            </p:cNvSpPr>
            <p:nvPr/>
          </p:nvSpPr>
          <p:spPr bwMode="auto">
            <a:xfrm>
              <a:off x="2061" y="2660"/>
              <a:ext cx="1430"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4" name="Rectangle 72"/>
            <p:cNvSpPr>
              <a:spLocks noChangeArrowheads="1"/>
            </p:cNvSpPr>
            <p:nvPr/>
          </p:nvSpPr>
          <p:spPr bwMode="auto">
            <a:xfrm>
              <a:off x="2418" y="2533"/>
              <a:ext cx="734" cy="237"/>
            </a:xfrm>
            <a:prstGeom prst="rect">
              <a:avLst/>
            </a:prstGeom>
            <a:solidFill>
              <a:srgbClr val="66FFFF"/>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传输系统</a:t>
              </a:r>
            </a:p>
          </p:txBody>
        </p:sp>
        <p:sp>
          <p:nvSpPr>
            <p:cNvPr id="95" name="Line 74"/>
            <p:cNvSpPr>
              <a:spLocks noChangeShapeType="1"/>
            </p:cNvSpPr>
            <p:nvPr/>
          </p:nvSpPr>
          <p:spPr bwMode="auto">
            <a:xfrm flipH="1">
              <a:off x="3486" y="2073"/>
              <a:ext cx="5" cy="1087"/>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pic>
        <p:nvPicPr>
          <p:cNvPr id="96"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1401" y="3041355"/>
            <a:ext cx="92352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7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6285" y="2844505"/>
            <a:ext cx="76874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98" name="Group 112"/>
          <p:cNvGrpSpPr>
            <a:grpSpLocks/>
          </p:cNvGrpSpPr>
          <p:nvPr/>
        </p:nvGrpSpPr>
        <p:grpSpPr bwMode="auto">
          <a:xfrm>
            <a:off x="9110257" y="5005092"/>
            <a:ext cx="667279" cy="1262063"/>
            <a:chOff x="5168" y="3160"/>
            <a:chExt cx="388" cy="795"/>
          </a:xfrm>
        </p:grpSpPr>
        <p:sp>
          <p:nvSpPr>
            <p:cNvPr id="99" name="Rectangle 6"/>
            <p:cNvSpPr>
              <a:spLocks noChangeArrowheads="1"/>
            </p:cNvSpPr>
            <p:nvPr/>
          </p:nvSpPr>
          <p:spPr bwMode="auto">
            <a:xfrm>
              <a:off x="5199"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输出信息</a:t>
              </a:r>
            </a:p>
          </p:txBody>
        </p:sp>
        <p:sp>
          <p:nvSpPr>
            <p:cNvPr id="100" name="Line 77"/>
            <p:cNvSpPr>
              <a:spLocks noChangeShapeType="1"/>
            </p:cNvSpPr>
            <p:nvPr/>
          </p:nvSpPr>
          <p:spPr bwMode="auto">
            <a:xfrm>
              <a:off x="5168" y="3160"/>
              <a:ext cx="335"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101" name="Rectangle 79"/>
          <p:cNvSpPr>
            <a:spLocks noChangeArrowheads="1"/>
          </p:cNvSpPr>
          <p:nvPr/>
        </p:nvSpPr>
        <p:spPr bwMode="auto">
          <a:xfrm>
            <a:off x="8193360" y="3516016"/>
            <a:ext cx="88397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smtClean="0">
                <a:solidFill>
                  <a:srgbClr val="0000CC"/>
                </a:solidFill>
                <a:latin typeface="+mn-lt"/>
                <a:ea typeface="黑体" pitchFamily="2" charset="-122"/>
              </a:rPr>
              <a:t>计算机</a:t>
            </a:r>
            <a:endParaRPr kumimoji="1" lang="en-US" altLang="zh-CN" sz="1800" b="1" dirty="0">
              <a:solidFill>
                <a:srgbClr val="0000CC"/>
              </a:solidFill>
              <a:latin typeface="+mn-lt"/>
              <a:ea typeface="黑体" pitchFamily="2" charset="-122"/>
            </a:endParaRPr>
          </a:p>
        </p:txBody>
      </p:sp>
      <p:sp>
        <p:nvSpPr>
          <p:cNvPr id="4" name="矩形 3"/>
          <p:cNvSpPr/>
          <p:nvPr/>
        </p:nvSpPr>
        <p:spPr>
          <a:xfrm>
            <a:off x="3080792" y="6238579"/>
            <a:ext cx="3685390" cy="461665"/>
          </a:xfrm>
          <a:prstGeom prst="rect">
            <a:avLst/>
          </a:prstGeom>
        </p:spPr>
        <p:txBody>
          <a:bodyPr wrap="square">
            <a:spAutoFit/>
          </a:bodyPr>
          <a:lstStyle/>
          <a:p>
            <a:pPr algn="ctr"/>
            <a:r>
              <a:rPr lang="zh-CN" altLang="zh-CN" sz="2400" b="1" dirty="0" smtClean="0">
                <a:latin typeface="+mn-lt"/>
                <a:ea typeface="黑体" pitchFamily="2" charset="-122"/>
              </a:rPr>
              <a:t>数据通信</a:t>
            </a:r>
            <a:r>
              <a:rPr lang="zh-CN" altLang="zh-CN" sz="2400" b="1" dirty="0">
                <a:latin typeface="+mn-lt"/>
                <a:ea typeface="黑体" pitchFamily="2" charset="-122"/>
              </a:rPr>
              <a:t>系统的模型</a:t>
            </a:r>
            <a:endParaRPr lang="zh-CN" altLang="en-US" sz="2400" b="1" dirty="0">
              <a:latin typeface="+mn-lt"/>
              <a:ea typeface="黑体" pitchFamily="2" charset="-122"/>
            </a:endParaRPr>
          </a:p>
        </p:txBody>
      </p:sp>
    </p:spTree>
    <p:extLst>
      <p:ext uri="{BB962C8B-B14F-4D97-AF65-F5344CB8AC3E}">
        <p14:creationId xmlns:p14="http://schemas.microsoft.com/office/powerpoint/2010/main" val="20418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Count="300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81"/>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4"/>
                                        </p:tgtEl>
                                        <p:attrNameLst>
                                          <p:attrName>style.visibility</p:attrName>
                                        </p:attrNameLst>
                                      </p:cBhvr>
                                      <p:to>
                                        <p:strVal val="visible"/>
                                      </p:to>
                                    </p:set>
                                  </p:childTnLst>
                                </p:cTn>
                              </p:par>
                            </p:childTnLst>
                          </p:cTn>
                        </p:par>
                        <p:par>
                          <p:cTn id="14" fill="hold">
                            <p:stCondLst>
                              <p:cond delay="0"/>
                            </p:stCondLst>
                            <p:childTnLst>
                              <p:par>
                                <p:cTn id="15" presetID="35" presetClass="emph" presetSubtype="0" repeatCount="3000" fill="hold" nodeType="afterEffect">
                                  <p:stCondLst>
                                    <p:cond delay="0"/>
                                  </p:stCondLst>
                                  <p:childTnLst>
                                    <p:anim calcmode="discrete" valueType="str">
                                      <p:cBhvr>
                                        <p:cTn id="1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childTnLst>
                          </p:cTn>
                        </p:par>
                        <p:par>
                          <p:cTn id="21" fill="hold">
                            <p:stCondLst>
                              <p:cond delay="0"/>
                            </p:stCondLst>
                            <p:childTnLst>
                              <p:par>
                                <p:cTn id="22" presetID="35" presetClass="emph" presetSubtype="0" repeatCount="3000" fill="hold" nodeType="afterEffect">
                                  <p:stCondLst>
                                    <p:cond delay="0"/>
                                  </p:stCondLst>
                                  <p:childTnLst>
                                    <p:anim calcmode="discrete" valueType="str">
                                      <p:cBhvr>
                                        <p:cTn id="23" dur="1000" fill="hold"/>
                                        <p:tgtEl>
                                          <p:spTgt spid="92"/>
                                        </p:tgtEl>
                                        <p:attrNameLst>
                                          <p:attrName>style.visibility</p:attrName>
                                        </p:attrNameLst>
                                      </p:cBhvr>
                                      <p:tavLst>
                                        <p:tav tm="0">
                                          <p:val>
                                            <p:strVal val="hidden"/>
                                          </p:val>
                                        </p:tav>
                                        <p:tav tm="50000">
                                          <p:val>
                                            <p:strVal val="visible"/>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9"/>
                                        </p:tgtEl>
                                        <p:attrNameLst>
                                          <p:attrName>style.visibility</p:attrName>
                                        </p:attrNameLst>
                                      </p:cBhvr>
                                      <p:to>
                                        <p:strVal val="visible"/>
                                      </p:to>
                                    </p:set>
                                  </p:childTnLst>
                                </p:cTn>
                              </p:par>
                            </p:childTnLst>
                          </p:cTn>
                        </p:par>
                        <p:par>
                          <p:cTn id="28" fill="hold">
                            <p:stCondLst>
                              <p:cond delay="0"/>
                            </p:stCondLst>
                            <p:childTnLst>
                              <p:par>
                                <p:cTn id="29" presetID="35" presetClass="emph" presetSubtype="0" repeatCount="3000" fill="hold" nodeType="afterEffect">
                                  <p:stCondLst>
                                    <p:cond delay="0"/>
                                  </p:stCondLst>
                                  <p:childTnLst>
                                    <p:anim calcmode="discrete" valueType="str">
                                      <p:cBhvr>
                                        <p:cTn id="30" dur="1000" fill="hold"/>
                                        <p:tgtEl>
                                          <p:spTgt spid="89"/>
                                        </p:tgtEl>
                                        <p:attrNameLst>
                                          <p:attrName>style.visibility</p:attrName>
                                        </p:attrNameLst>
                                      </p:cBhvr>
                                      <p:tavLst>
                                        <p:tav tm="0">
                                          <p:val>
                                            <p:strVal val="hidden"/>
                                          </p:val>
                                        </p:tav>
                                        <p:tav tm="50000">
                                          <p:val>
                                            <p:strVal val="visible"/>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50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1000"/>
                                  </p:stCondLst>
                                  <p:childTnLst>
                                    <p:set>
                                      <p:cBhvr>
                                        <p:cTn id="40" dur="1" fill="hold">
                                          <p:stCondLst>
                                            <p:cond delay="0"/>
                                          </p:stCondLst>
                                        </p:cTn>
                                        <p:tgtEl>
                                          <p:spTgt spid="12"/>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nodeType="afterEffect">
                                  <p:stCondLst>
                                    <p:cond delay="1000"/>
                                  </p:stCondLst>
                                  <p:childTnLst>
                                    <p:set>
                                      <p:cBhvr>
                                        <p:cTn id="43" dur="1" fill="hold">
                                          <p:stCondLst>
                                            <p:cond delay="0"/>
                                          </p:stCondLst>
                                        </p:cTn>
                                        <p:tgtEl>
                                          <p:spTgt spid="30"/>
                                        </p:tgtEl>
                                        <p:attrNameLst>
                                          <p:attrName>style.visibility</p:attrName>
                                        </p:attrNameLst>
                                      </p:cBhvr>
                                      <p:to>
                                        <p:strVal val="visible"/>
                                      </p:to>
                                    </p:set>
                                  </p:childTnLst>
                                </p:cTn>
                              </p:par>
                            </p:childTnLst>
                          </p:cTn>
                        </p:par>
                        <p:par>
                          <p:cTn id="44" fill="hold">
                            <p:stCondLst>
                              <p:cond delay="2500"/>
                            </p:stCondLst>
                            <p:childTnLst>
                              <p:par>
                                <p:cTn id="45" presetID="1" presetClass="entr" presetSubtype="0" fill="hold" nodeType="afterEffect">
                                  <p:stCondLst>
                                    <p:cond delay="1000"/>
                                  </p:stCondLst>
                                  <p:childTnLst>
                                    <p:set>
                                      <p:cBhvr>
                                        <p:cTn id="46" dur="1" fill="hold">
                                          <p:stCondLst>
                                            <p:cond delay="0"/>
                                          </p:stCondLst>
                                        </p:cTn>
                                        <p:tgtEl>
                                          <p:spTgt spid="15"/>
                                        </p:tgtEl>
                                        <p:attrNameLst>
                                          <p:attrName>style.visibility</p:attrName>
                                        </p:attrNameLst>
                                      </p:cBhvr>
                                      <p:to>
                                        <p:strVal val="visible"/>
                                      </p:to>
                                    </p:set>
                                  </p:childTnLst>
                                </p:cTn>
                              </p:par>
                            </p:childTnLst>
                          </p:cTn>
                        </p:par>
                        <p:par>
                          <p:cTn id="47" fill="hold">
                            <p:stCondLst>
                              <p:cond delay="3500"/>
                            </p:stCondLst>
                            <p:childTnLst>
                              <p:par>
                                <p:cTn id="48" presetID="1" presetClass="entr" presetSubtype="0" fill="hold" nodeType="afterEffect">
                                  <p:stCondLst>
                                    <p:cond delay="1000"/>
                                  </p:stCondLst>
                                  <p:childTnLst>
                                    <p:set>
                                      <p:cBhvr>
                                        <p:cTn id="49" dur="1" fill="hold">
                                          <p:stCondLst>
                                            <p:cond delay="0"/>
                                          </p:stCondLst>
                                        </p:cTn>
                                        <p:tgtEl>
                                          <p:spTgt spid="6"/>
                                        </p:tgtEl>
                                        <p:attrNameLst>
                                          <p:attrName>style.visibility</p:attrName>
                                        </p:attrNameLst>
                                      </p:cBhvr>
                                      <p:to>
                                        <p:strVal val="visible"/>
                                      </p:to>
                                    </p:set>
                                  </p:childTnLst>
                                </p:cTn>
                              </p:par>
                            </p:childTnLst>
                          </p:cTn>
                        </p:par>
                        <p:par>
                          <p:cTn id="50" fill="hold">
                            <p:stCondLst>
                              <p:cond delay="4500"/>
                            </p:stCondLst>
                            <p:childTnLst>
                              <p:par>
                                <p:cTn id="51" presetID="1" presetClass="entr" presetSubtype="0" fill="hold" nodeType="afterEffect">
                                  <p:stCondLst>
                                    <p:cond delay="1000"/>
                                  </p:stCondLst>
                                  <p:childTnLst>
                                    <p:set>
                                      <p:cBhvr>
                                        <p:cTn id="52" dur="1" fill="hold">
                                          <p:stCondLst>
                                            <p:cond delay="0"/>
                                          </p:stCondLst>
                                        </p:cTn>
                                        <p:tgtEl>
                                          <p:spTgt spid="18"/>
                                        </p:tgtEl>
                                        <p:attrNameLst>
                                          <p:attrName>style.visibility</p:attrName>
                                        </p:attrNameLst>
                                      </p:cBhvr>
                                      <p:to>
                                        <p:strVal val="visible"/>
                                      </p:to>
                                    </p:set>
                                  </p:childTnLst>
                                </p:cTn>
                              </p:par>
                            </p:childTnLst>
                          </p:cTn>
                        </p:par>
                        <p:par>
                          <p:cTn id="53" fill="hold">
                            <p:stCondLst>
                              <p:cond delay="5500"/>
                            </p:stCondLst>
                            <p:childTnLst>
                              <p:par>
                                <p:cTn id="54" presetID="1" presetClass="entr" presetSubtype="0" fill="hold" nodeType="afterEffect">
                                  <p:stCondLst>
                                    <p:cond delay="1000"/>
                                  </p:stCondLst>
                                  <p:childTnLst>
                                    <p:set>
                                      <p:cBhvr>
                                        <p:cTn id="55" dur="1" fill="hold">
                                          <p:stCondLst>
                                            <p:cond delay="0"/>
                                          </p:stCondLst>
                                        </p:cTn>
                                        <p:tgtEl>
                                          <p:spTgt spid="33"/>
                                        </p:tgtEl>
                                        <p:attrNameLst>
                                          <p:attrName>style.visibility</p:attrName>
                                        </p:attrNameLst>
                                      </p:cBhvr>
                                      <p:to>
                                        <p:strVal val="visible"/>
                                      </p:to>
                                    </p:set>
                                  </p:childTnLst>
                                </p:cTn>
                              </p:par>
                            </p:childTnLst>
                          </p:cTn>
                        </p:par>
                        <p:par>
                          <p:cTn id="56" fill="hold">
                            <p:stCondLst>
                              <p:cond delay="6500"/>
                            </p:stCondLst>
                            <p:childTnLst>
                              <p:par>
                                <p:cTn id="57" presetID="1" presetClass="entr" presetSubtype="0" fill="hold" nodeType="afterEffect">
                                  <p:stCondLst>
                                    <p:cond delay="1000"/>
                                  </p:stCondLst>
                                  <p:childTnLst>
                                    <p:set>
                                      <p:cBhvr>
                                        <p:cTn id="58" dur="1" fill="hold">
                                          <p:stCondLst>
                                            <p:cond delay="0"/>
                                          </p:stCondLst>
                                        </p:cTn>
                                        <p:tgtEl>
                                          <p:spTgt spid="21"/>
                                        </p:tgtEl>
                                        <p:attrNameLst>
                                          <p:attrName>style.visibility</p:attrName>
                                        </p:attrNameLst>
                                      </p:cBhvr>
                                      <p:to>
                                        <p:strVal val="visible"/>
                                      </p:to>
                                    </p:set>
                                  </p:childTnLst>
                                </p:cTn>
                              </p:par>
                            </p:childTnLst>
                          </p:cTn>
                        </p:par>
                        <p:par>
                          <p:cTn id="59" fill="hold">
                            <p:stCondLst>
                              <p:cond delay="7500"/>
                            </p:stCondLst>
                            <p:childTnLst>
                              <p:par>
                                <p:cTn id="60" presetID="1" presetClass="entr" presetSubtype="0" fill="hold" nodeType="afterEffect">
                                  <p:stCondLst>
                                    <p:cond delay="1000"/>
                                  </p:stCondLst>
                                  <p:childTnLst>
                                    <p:set>
                                      <p:cBhvr>
                                        <p:cTn id="61" dur="1" fill="hold">
                                          <p:stCondLst>
                                            <p:cond delay="0"/>
                                          </p:stCondLst>
                                        </p:cTn>
                                        <p:tgtEl>
                                          <p:spTgt spid="27"/>
                                        </p:tgtEl>
                                        <p:attrNameLst>
                                          <p:attrName>style.visibility</p:attrName>
                                        </p:attrNameLst>
                                      </p:cBhvr>
                                      <p:to>
                                        <p:strVal val="visible"/>
                                      </p:to>
                                    </p:set>
                                  </p:childTnLst>
                                </p:cTn>
                              </p:par>
                            </p:childTnLst>
                          </p:cTn>
                        </p:par>
                        <p:par>
                          <p:cTn id="62" fill="hold">
                            <p:stCondLst>
                              <p:cond delay="8500"/>
                            </p:stCondLst>
                            <p:childTnLst>
                              <p:par>
                                <p:cTn id="63" presetID="1" presetClass="entr" presetSubtype="0" fill="hold" nodeType="afterEffect">
                                  <p:stCondLst>
                                    <p:cond delay="1000"/>
                                  </p:stCondLst>
                                  <p:childTnLst>
                                    <p:set>
                                      <p:cBhvr>
                                        <p:cTn id="64"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algn="ctr"/>
            <a:r>
              <a:rPr lang="zh-CN" altLang="en-US" sz="4000" dirty="0">
                <a:solidFill>
                  <a:srgbClr val="FF0000"/>
                </a:solidFill>
              </a:rPr>
              <a:t>旧的数字传输</a:t>
            </a:r>
            <a:r>
              <a:rPr lang="zh-CN" altLang="en-US" sz="4000" dirty="0" smtClean="0">
                <a:solidFill>
                  <a:srgbClr val="FF0000"/>
                </a:solidFill>
              </a:rPr>
              <a:t>系统存在许多</a:t>
            </a:r>
            <a:r>
              <a:rPr lang="zh-CN" altLang="en-US" sz="4000" dirty="0">
                <a:solidFill>
                  <a:srgbClr val="FF0000"/>
                </a:solidFill>
              </a:rPr>
              <a:t>缺点</a:t>
            </a:r>
          </a:p>
        </p:txBody>
      </p:sp>
      <p:sp>
        <p:nvSpPr>
          <p:cNvPr id="161795" name="Rectangle 3"/>
          <p:cNvSpPr>
            <a:spLocks noGrp="1" noChangeArrowheads="1"/>
          </p:cNvSpPr>
          <p:nvPr>
            <p:ph idx="1"/>
          </p:nvPr>
        </p:nvSpPr>
        <p:spPr/>
        <p:txBody>
          <a:bodyPr/>
          <a:lstStyle/>
          <a:p>
            <a:pPr>
              <a:buFont typeface="Wingdings" pitchFamily="2" charset="2"/>
              <a:buNone/>
            </a:pPr>
            <a:r>
              <a:rPr lang="zh-CN" altLang="en-US" dirty="0"/>
              <a:t>最主要的是以下两个方面： </a:t>
            </a:r>
          </a:p>
          <a:p>
            <a:r>
              <a:rPr lang="zh-CN" altLang="en-US" dirty="0">
                <a:solidFill>
                  <a:srgbClr val="FF0000"/>
                </a:solidFill>
              </a:rPr>
              <a:t>速率标准不</a:t>
            </a:r>
            <a:r>
              <a:rPr lang="zh-CN" altLang="en-US" dirty="0" smtClean="0">
                <a:solidFill>
                  <a:srgbClr val="FF0000"/>
                </a:solidFill>
              </a:rPr>
              <a:t>统一</a:t>
            </a:r>
            <a:endParaRPr lang="zh-CN" altLang="en-US" dirty="0">
              <a:solidFill>
                <a:srgbClr val="FF0000"/>
              </a:solidFill>
            </a:endParaRPr>
          </a:p>
          <a:p>
            <a:pPr lvl="1"/>
            <a:r>
              <a:rPr lang="zh-CN" altLang="en-US" dirty="0">
                <a:ea typeface="黑体" pitchFamily="2" charset="-122"/>
              </a:rPr>
              <a:t>如果不对高次群的数字传输速率进行标准化，国际范围</a:t>
            </a:r>
            <a:r>
              <a:rPr lang="zh-CN" altLang="en-US" dirty="0" smtClean="0">
                <a:ea typeface="黑体" pitchFamily="2" charset="-122"/>
              </a:rPr>
              <a:t>的</a:t>
            </a:r>
            <a:r>
              <a:rPr lang="zh-CN" altLang="zh-CN" dirty="0">
                <a:solidFill>
                  <a:srgbClr val="0000FF"/>
                </a:solidFill>
              </a:rPr>
              <a:t>基于光纤</a:t>
            </a:r>
            <a:r>
              <a:rPr lang="zh-CN" altLang="en-US" dirty="0">
                <a:solidFill>
                  <a:srgbClr val="0000FF"/>
                </a:solidFill>
              </a:rPr>
              <a:t>高速</a:t>
            </a:r>
            <a:r>
              <a:rPr lang="zh-CN" altLang="en-US" dirty="0">
                <a:solidFill>
                  <a:srgbClr val="0000FF"/>
                </a:solidFill>
                <a:ea typeface="黑体" pitchFamily="2" charset="-122"/>
              </a:rPr>
              <a:t>数据传输就很难实现。</a:t>
            </a:r>
            <a:r>
              <a:rPr lang="zh-CN" altLang="en-US" dirty="0">
                <a:solidFill>
                  <a:srgbClr val="0000FF"/>
                </a:solidFill>
              </a:rPr>
              <a:t> </a:t>
            </a:r>
            <a:endParaRPr lang="en-US" altLang="zh-CN" dirty="0" smtClean="0">
              <a:solidFill>
                <a:srgbClr val="0000FF"/>
              </a:solidFill>
            </a:endParaRPr>
          </a:p>
          <a:p>
            <a:r>
              <a:rPr lang="zh-CN" altLang="en-US" dirty="0" smtClean="0">
                <a:solidFill>
                  <a:srgbClr val="FF0000"/>
                </a:solidFill>
              </a:rPr>
              <a:t>不是同步传输</a:t>
            </a:r>
            <a:endParaRPr lang="zh-CN" altLang="en-US" dirty="0">
              <a:solidFill>
                <a:srgbClr val="FF0000"/>
              </a:solidFill>
            </a:endParaRPr>
          </a:p>
          <a:p>
            <a:pPr lvl="1"/>
            <a:r>
              <a:rPr lang="zh-CN" altLang="en-US" dirty="0">
                <a:ea typeface="黑体" pitchFamily="2" charset="-122"/>
              </a:rPr>
              <a:t>在过去相当长的时间，为了节约经费，各国的数字网主要是采用准同步方式。</a:t>
            </a:r>
            <a:r>
              <a:rPr lang="zh-CN" altLang="en-US" dirty="0"/>
              <a:t>  </a:t>
            </a:r>
            <a:endParaRPr lang="en-US" altLang="zh-CN" dirty="0" smtClean="0"/>
          </a:p>
          <a:p>
            <a:pPr lvl="1"/>
            <a:r>
              <a:rPr lang="zh-CN" altLang="zh-CN" dirty="0"/>
              <a:t>当数据传输的速率很高时，</a:t>
            </a:r>
            <a:r>
              <a:rPr lang="zh-CN" altLang="zh-CN" dirty="0">
                <a:solidFill>
                  <a:srgbClr val="0000FF"/>
                </a:solidFill>
              </a:rPr>
              <a:t>收发双方的时钟同步就成为很大的问题。</a:t>
            </a:r>
            <a:r>
              <a:rPr lang="zh-CN" altLang="en-US" dirty="0">
                <a:solidFill>
                  <a:srgbClr val="0000FF"/>
                </a:solidFill>
              </a:rPr>
              <a:t> </a:t>
            </a:r>
          </a:p>
        </p:txBody>
      </p:sp>
      <p:sp>
        <p:nvSpPr>
          <p:cNvPr id="16179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1798"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38656400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lgn="ctr"/>
            <a:r>
              <a:rPr lang="zh-CN" altLang="en-US"/>
              <a:t>同步光纤网 </a:t>
            </a:r>
            <a:r>
              <a:rPr lang="en-US" altLang="zh-CN"/>
              <a:t>SONET</a:t>
            </a:r>
          </a:p>
        </p:txBody>
      </p:sp>
      <p:sp>
        <p:nvSpPr>
          <p:cNvPr id="160771" name="Rectangle 3"/>
          <p:cNvSpPr>
            <a:spLocks noGrp="1" noChangeArrowheads="1"/>
          </p:cNvSpPr>
          <p:nvPr>
            <p:ph idx="1"/>
          </p:nvPr>
        </p:nvSpPr>
        <p:spPr/>
        <p:txBody>
          <a:bodyPr/>
          <a:lstStyle/>
          <a:p>
            <a:r>
              <a:rPr lang="zh-CN" altLang="en-US" sz="2800" dirty="0">
                <a:solidFill>
                  <a:srgbClr val="FF0000"/>
                </a:solidFill>
              </a:rPr>
              <a:t>同步光纤网</a:t>
            </a:r>
            <a:r>
              <a:rPr lang="zh-CN" altLang="en-US" sz="2800" dirty="0"/>
              <a:t> </a:t>
            </a:r>
            <a:r>
              <a:rPr lang="en-US" altLang="zh-CN" sz="2800" dirty="0"/>
              <a:t>SONET (Synchronous Optical Network) </a:t>
            </a:r>
            <a:r>
              <a:rPr lang="en-US" altLang="zh-CN" sz="2800" dirty="0" smtClean="0"/>
              <a:t> </a:t>
            </a:r>
            <a:r>
              <a:rPr lang="zh-CN" altLang="en-US" sz="2800" dirty="0" smtClean="0"/>
              <a:t>的</a:t>
            </a:r>
            <a:r>
              <a:rPr lang="zh-CN" altLang="en-US" sz="2800" dirty="0"/>
              <a:t>各级时钟都来自一个非常精确的主时钟。 </a:t>
            </a:r>
            <a:endParaRPr lang="en-US" altLang="zh-CN" sz="2800" dirty="0" smtClean="0"/>
          </a:p>
          <a:p>
            <a:r>
              <a:rPr lang="en-US" altLang="zh-CN" sz="2800" dirty="0" smtClean="0"/>
              <a:t>SONET </a:t>
            </a:r>
            <a:r>
              <a:rPr lang="zh-CN" altLang="zh-CN" sz="2800" dirty="0" smtClean="0"/>
              <a:t>为</a:t>
            </a:r>
            <a:r>
              <a:rPr lang="zh-CN" altLang="zh-CN" sz="2800" dirty="0"/>
              <a:t>光纤传输系统定义了同步传输的线路速率</a:t>
            </a:r>
            <a:r>
              <a:rPr lang="zh-CN" altLang="zh-CN" sz="2800" dirty="0" smtClean="0"/>
              <a:t>等级结构</a:t>
            </a:r>
            <a:endParaRPr lang="en-US" altLang="zh-CN" sz="2800" dirty="0" smtClean="0"/>
          </a:p>
          <a:p>
            <a:pPr lvl="1"/>
            <a:r>
              <a:rPr lang="zh-CN" altLang="en-US" sz="2400" dirty="0" smtClean="0"/>
              <a:t>对电信信号称为第 </a:t>
            </a:r>
            <a:r>
              <a:rPr lang="en-US" altLang="zh-CN" sz="2400" dirty="0"/>
              <a:t>1 </a:t>
            </a:r>
            <a:r>
              <a:rPr lang="zh-CN" altLang="en-US" sz="2400" dirty="0"/>
              <a:t>级</a:t>
            </a:r>
            <a:r>
              <a:rPr lang="zh-CN" altLang="en-US" sz="2400" dirty="0">
                <a:solidFill>
                  <a:srgbClr val="FF0000"/>
                </a:solidFill>
              </a:rPr>
              <a:t>同步传送信号 </a:t>
            </a:r>
            <a:r>
              <a:rPr lang="en-US" altLang="zh-CN" sz="2400" dirty="0"/>
              <a:t>STS-1 (Synchronous Transport Signal</a:t>
            </a:r>
            <a:r>
              <a:rPr lang="en-US" altLang="zh-CN" sz="2400" dirty="0" smtClean="0"/>
              <a:t>)</a:t>
            </a:r>
            <a:r>
              <a:rPr lang="zh-CN" altLang="en-US" sz="2400" dirty="0" smtClean="0"/>
              <a:t>，其传输速率</a:t>
            </a:r>
            <a:r>
              <a:rPr lang="zh-CN" altLang="en-US" sz="2400" dirty="0"/>
              <a:t>是 </a:t>
            </a:r>
            <a:r>
              <a:rPr lang="en-US" altLang="zh-CN" sz="2400" dirty="0"/>
              <a:t>51.84 </a:t>
            </a:r>
            <a:r>
              <a:rPr lang="en-US" altLang="zh-CN" sz="2400" dirty="0" smtClean="0"/>
              <a:t>Mbit/s</a:t>
            </a:r>
            <a:r>
              <a:rPr lang="zh-CN" altLang="en-US" sz="2400" dirty="0"/>
              <a:t>。</a:t>
            </a:r>
          </a:p>
          <a:p>
            <a:pPr lvl="1"/>
            <a:r>
              <a:rPr lang="zh-CN" altLang="en-US" sz="2400" dirty="0" smtClean="0"/>
              <a:t>对光信号</a:t>
            </a:r>
            <a:r>
              <a:rPr lang="zh-CN" altLang="en-US" sz="2400" dirty="0"/>
              <a:t>则称为第 </a:t>
            </a:r>
            <a:r>
              <a:rPr lang="en-US" altLang="zh-CN" sz="2400" dirty="0"/>
              <a:t>1 </a:t>
            </a:r>
            <a:r>
              <a:rPr lang="zh-CN" altLang="en-US" sz="2400" dirty="0"/>
              <a:t>级</a:t>
            </a:r>
            <a:r>
              <a:rPr lang="zh-CN" altLang="en-US" sz="2400" dirty="0">
                <a:solidFill>
                  <a:srgbClr val="FF0000"/>
                </a:solidFill>
              </a:rPr>
              <a:t>光载波 </a:t>
            </a:r>
            <a:r>
              <a:rPr lang="en-US" altLang="zh-CN" sz="2400" dirty="0" smtClean="0"/>
              <a:t>OC-1 (OC </a:t>
            </a:r>
            <a:r>
              <a:rPr lang="zh-CN" altLang="en-US" sz="2400" dirty="0"/>
              <a:t>表示</a:t>
            </a:r>
            <a:r>
              <a:rPr lang="en-US" altLang="zh-CN" sz="2400" dirty="0"/>
              <a:t>Optical </a:t>
            </a:r>
            <a:r>
              <a:rPr lang="en-US" altLang="zh-CN" sz="2400" dirty="0" smtClean="0"/>
              <a:t>Carrier)</a:t>
            </a:r>
            <a:r>
              <a:rPr lang="zh-CN" altLang="en-US" sz="2400" dirty="0" smtClean="0"/>
              <a:t>。</a:t>
            </a:r>
            <a:endParaRPr lang="en-US" altLang="zh-CN" sz="2400" dirty="0" smtClean="0"/>
          </a:p>
          <a:p>
            <a:r>
              <a:rPr lang="zh-CN" altLang="zh-CN" sz="2800" dirty="0"/>
              <a:t>现已定义了</a:t>
            </a:r>
            <a:r>
              <a:rPr lang="zh-CN" altLang="zh-CN" sz="2800" dirty="0" smtClean="0"/>
              <a:t>从</a:t>
            </a:r>
            <a:r>
              <a:rPr lang="en-US" altLang="zh-CN" sz="2800" dirty="0" smtClean="0"/>
              <a:t> 51.84 </a:t>
            </a:r>
            <a:r>
              <a:rPr lang="en-US" altLang="zh-CN" sz="2800" dirty="0"/>
              <a:t>Mbit/s (</a:t>
            </a:r>
            <a:r>
              <a:rPr lang="zh-CN" altLang="zh-CN" sz="2800" dirty="0"/>
              <a:t>即</a:t>
            </a:r>
            <a:r>
              <a:rPr lang="en-US" altLang="zh-CN" sz="2800" dirty="0"/>
              <a:t>OC-1) </a:t>
            </a:r>
            <a:r>
              <a:rPr lang="zh-CN" altLang="zh-CN" sz="2800" dirty="0" smtClean="0"/>
              <a:t>一直到</a:t>
            </a:r>
            <a:r>
              <a:rPr lang="en-US" altLang="zh-CN" sz="2800" dirty="0" smtClean="0"/>
              <a:t> 9953.280 Mbit/s (</a:t>
            </a:r>
            <a:r>
              <a:rPr lang="zh-CN" altLang="zh-CN" sz="2800" dirty="0" smtClean="0"/>
              <a:t>即</a:t>
            </a:r>
            <a:r>
              <a:rPr lang="en-US" altLang="zh-CN" sz="2800" dirty="0" smtClean="0"/>
              <a:t> OC-192/STS-192) </a:t>
            </a:r>
            <a:r>
              <a:rPr lang="zh-CN" altLang="zh-CN" sz="2800" dirty="0" smtClean="0"/>
              <a:t>的</a:t>
            </a:r>
            <a:r>
              <a:rPr lang="zh-CN" altLang="zh-CN" sz="2800" dirty="0"/>
              <a:t>标准。</a:t>
            </a:r>
            <a:r>
              <a:rPr lang="zh-CN" altLang="en-US" sz="2800" dirty="0" smtClean="0"/>
              <a:t>  </a:t>
            </a:r>
            <a:endParaRPr lang="zh-CN" altLang="en-US" sz="2800" dirty="0"/>
          </a:p>
        </p:txBody>
      </p:sp>
      <p:sp>
        <p:nvSpPr>
          <p:cNvPr id="160772"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0774"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97825260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algn="ctr"/>
            <a:r>
              <a:rPr lang="en-US" altLang="zh-CN"/>
              <a:t/>
            </a:r>
            <a:br>
              <a:rPr lang="en-US" altLang="zh-CN"/>
            </a:br>
            <a:r>
              <a:rPr lang="zh-CN" altLang="en-US"/>
              <a:t>同步数字系列 </a:t>
            </a:r>
            <a:r>
              <a:rPr lang="en-US" altLang="zh-CN" b="1"/>
              <a:t>SDH</a:t>
            </a:r>
            <a:r>
              <a:rPr lang="en-US" altLang="zh-CN"/>
              <a:t> </a:t>
            </a:r>
          </a:p>
        </p:txBody>
      </p:sp>
      <p:sp>
        <p:nvSpPr>
          <p:cNvPr id="164867" name="Rectangle 3"/>
          <p:cNvSpPr>
            <a:spLocks noGrp="1" noChangeArrowheads="1"/>
          </p:cNvSpPr>
          <p:nvPr>
            <p:ph idx="1"/>
          </p:nvPr>
        </p:nvSpPr>
        <p:spPr/>
        <p:txBody>
          <a:bodyPr/>
          <a:lstStyle/>
          <a:p>
            <a:r>
              <a:rPr lang="en-US" altLang="zh-CN" dirty="0"/>
              <a:t>ITU-T </a:t>
            </a:r>
            <a:r>
              <a:rPr lang="zh-CN" altLang="en-US" dirty="0"/>
              <a:t>以美国标准 </a:t>
            </a:r>
            <a:r>
              <a:rPr lang="en-US" altLang="zh-CN" dirty="0"/>
              <a:t>SONET </a:t>
            </a:r>
            <a:r>
              <a:rPr lang="zh-CN" altLang="en-US" dirty="0"/>
              <a:t>为基础，制订出国际标准</a:t>
            </a:r>
            <a:r>
              <a:rPr lang="zh-CN" altLang="en-US" dirty="0">
                <a:solidFill>
                  <a:srgbClr val="FF0000"/>
                </a:solidFill>
              </a:rPr>
              <a:t>同步数字系列</a:t>
            </a:r>
            <a:r>
              <a:rPr lang="zh-CN" altLang="en-US" dirty="0"/>
              <a:t> </a:t>
            </a:r>
            <a:r>
              <a:rPr lang="en-US" altLang="zh-CN" dirty="0"/>
              <a:t>SDH (Synchronous Digital Hierarchy)</a:t>
            </a:r>
            <a:r>
              <a:rPr lang="zh-CN" altLang="en-US" dirty="0"/>
              <a:t>。</a:t>
            </a:r>
          </a:p>
          <a:p>
            <a:r>
              <a:rPr lang="zh-CN" altLang="en-US" dirty="0"/>
              <a:t>一般可认为 </a:t>
            </a:r>
            <a:r>
              <a:rPr lang="en-US" altLang="zh-CN" dirty="0"/>
              <a:t>SDH </a:t>
            </a:r>
            <a:r>
              <a:rPr lang="zh-CN" altLang="en-US" dirty="0"/>
              <a:t>与 </a:t>
            </a:r>
            <a:r>
              <a:rPr lang="en-US" altLang="zh-CN" dirty="0"/>
              <a:t>SONET </a:t>
            </a:r>
            <a:r>
              <a:rPr lang="zh-CN" altLang="en-US" dirty="0"/>
              <a:t>是同义词。</a:t>
            </a:r>
          </a:p>
          <a:p>
            <a:r>
              <a:rPr lang="zh-CN" altLang="zh-CN" dirty="0" smtClean="0">
                <a:solidFill>
                  <a:srgbClr val="FF0000"/>
                </a:solidFill>
              </a:rPr>
              <a:t>其</a:t>
            </a:r>
            <a:r>
              <a:rPr lang="zh-CN" altLang="zh-CN" dirty="0">
                <a:solidFill>
                  <a:srgbClr val="FF0000"/>
                </a:solidFill>
              </a:rPr>
              <a:t>主要不同点是</a:t>
            </a:r>
            <a:r>
              <a:rPr lang="zh-CN" altLang="zh-CN" dirty="0" smtClean="0">
                <a:solidFill>
                  <a:srgbClr val="FF0000"/>
                </a:solidFill>
              </a:rPr>
              <a:t>：</a:t>
            </a:r>
            <a:r>
              <a:rPr lang="en-US" altLang="zh-CN" dirty="0" smtClean="0"/>
              <a:t>SDH </a:t>
            </a:r>
            <a:r>
              <a:rPr lang="zh-CN" altLang="en-US" dirty="0"/>
              <a:t>的基本速率为 </a:t>
            </a:r>
            <a:r>
              <a:rPr lang="en-US" altLang="zh-CN" dirty="0"/>
              <a:t>155.52 </a:t>
            </a:r>
            <a:r>
              <a:rPr lang="en-US" altLang="zh-CN" dirty="0" smtClean="0"/>
              <a:t>Mbit/s</a:t>
            </a:r>
            <a:r>
              <a:rPr lang="zh-CN" altLang="en-US" dirty="0"/>
              <a:t>，称为第 </a:t>
            </a:r>
            <a:r>
              <a:rPr lang="en-US" altLang="zh-CN" b="1" dirty="0"/>
              <a:t>1 </a:t>
            </a:r>
            <a:r>
              <a:rPr lang="zh-CN" altLang="en-US" dirty="0"/>
              <a:t>级</a:t>
            </a:r>
            <a:r>
              <a:rPr lang="zh-CN" altLang="en-US" dirty="0">
                <a:solidFill>
                  <a:srgbClr val="0000FF"/>
                </a:solidFill>
              </a:rPr>
              <a:t>同步传递</a:t>
            </a:r>
            <a:r>
              <a:rPr lang="zh-CN" altLang="en-US" dirty="0" smtClean="0">
                <a:solidFill>
                  <a:srgbClr val="0000FF"/>
                </a:solidFill>
              </a:rPr>
              <a:t>模块 </a:t>
            </a:r>
            <a:r>
              <a:rPr lang="en-US" altLang="zh-CN" dirty="0" smtClean="0"/>
              <a:t>(</a:t>
            </a:r>
            <a:r>
              <a:rPr lang="en-US" altLang="zh-CN" dirty="0"/>
              <a:t>Synchronous Transfer Module)</a:t>
            </a:r>
            <a:r>
              <a:rPr lang="zh-CN" altLang="en-US" dirty="0"/>
              <a:t>，即 </a:t>
            </a:r>
            <a:r>
              <a:rPr lang="en-US" altLang="zh-CN" dirty="0"/>
              <a:t>STM-1</a:t>
            </a:r>
            <a:r>
              <a:rPr lang="zh-CN" altLang="en-US" dirty="0"/>
              <a:t>，相当于 </a:t>
            </a:r>
            <a:r>
              <a:rPr lang="en-US" altLang="zh-CN" dirty="0"/>
              <a:t>SONET </a:t>
            </a:r>
            <a:r>
              <a:rPr lang="zh-CN" altLang="en-US" dirty="0"/>
              <a:t>体系中的 </a:t>
            </a:r>
            <a:r>
              <a:rPr lang="en-US" altLang="zh-CN" dirty="0"/>
              <a:t>OC-3 </a:t>
            </a:r>
            <a:r>
              <a:rPr lang="zh-CN" altLang="en-US" dirty="0"/>
              <a:t>速率。   </a:t>
            </a:r>
          </a:p>
        </p:txBody>
      </p:sp>
      <p:sp>
        <p:nvSpPr>
          <p:cNvPr id="164868"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4870"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9141882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305" name="Group 417"/>
          <p:cNvGraphicFramePr>
            <a:graphicFrameLocks noGrp="1"/>
          </p:cNvGraphicFramePr>
          <p:nvPr>
            <p:extLst>
              <p:ext uri="{D42A27DB-BD31-4B8C-83A1-F6EECF244321}">
                <p14:modId xmlns:p14="http://schemas.microsoft.com/office/powerpoint/2010/main" val="3325576873"/>
              </p:ext>
            </p:extLst>
          </p:nvPr>
        </p:nvGraphicFramePr>
        <p:xfrm>
          <a:off x="416496" y="1060450"/>
          <a:ext cx="9295168" cy="5105318"/>
        </p:xfrm>
        <a:graphic>
          <a:graphicData uri="http://schemas.openxmlformats.org/drawingml/2006/table">
            <a:tbl>
              <a:tblPr/>
              <a:tblGrid>
                <a:gridCol w="1781741"/>
                <a:gridCol w="2770482"/>
                <a:gridCol w="1897178"/>
                <a:gridCol w="2845767"/>
              </a:tblGrid>
              <a:tr h="73817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99"/>
                          </a:solidFill>
                          <a:effectLst/>
                          <a:latin typeface="+mn-lt"/>
                          <a:ea typeface="黑体" pitchFamily="2" charset="-122"/>
                          <a:cs typeface="Times New Roman" pitchFamily="18" charset="0"/>
                        </a:rPr>
                        <a:t>线路速率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a:t>
                      </a:r>
                      <a:r>
                        <a:rPr kumimoji="0" lang="en-US" altLang="zh-CN" sz="2200" b="1" i="0" u="none" strike="noStrike" cap="none" normalizeH="0" baseline="0" dirty="0" err="1" smtClean="0">
                          <a:ln>
                            <a:noFill/>
                          </a:ln>
                          <a:solidFill>
                            <a:srgbClr val="000099"/>
                          </a:solidFill>
                          <a:effectLst/>
                          <a:latin typeface="+mn-lt"/>
                          <a:ea typeface="黑体" pitchFamily="2" charset="-122"/>
                          <a:cs typeface="Times New Roman" pitchFamily="18" charset="0"/>
                        </a:rPr>
                        <a:t>Mbit</a:t>
                      </a: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/s)</a:t>
                      </a:r>
                      <a:endParaRPr kumimoji="0" lang="en-US" altLang="zh-CN"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SONET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99"/>
                          </a:solidFill>
                          <a:effectLst/>
                          <a:latin typeface="+mn-lt"/>
                          <a:ea typeface="黑体" pitchFamily="2" charset="-122"/>
                          <a:cs typeface="Times New Roman" pitchFamily="18" charset="0"/>
                        </a:rPr>
                        <a:t>符号</a:t>
                      </a:r>
                      <a:endParaRPr kumimoji="0" lang="zh-CN" altLang="en-US"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ITU-T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rgbClr val="000099"/>
                          </a:solidFill>
                          <a:effectLst/>
                          <a:latin typeface="+mn-lt"/>
                          <a:ea typeface="黑体" pitchFamily="2" charset="-122"/>
                          <a:cs typeface="Times New Roman" pitchFamily="18" charset="0"/>
                        </a:rPr>
                        <a:t>符号</a:t>
                      </a:r>
                      <a:endParaRPr kumimoji="0" lang="zh-CN" altLang="en-US" sz="2200" b="1" i="0" u="none" strike="noStrike" cap="none" normalizeH="0" baseline="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99"/>
                          </a:solidFill>
                          <a:effectLst/>
                          <a:latin typeface="+mn-lt"/>
                          <a:ea typeface="黑体" pitchFamily="2" charset="-122"/>
                          <a:cs typeface="Times New Roman" pitchFamily="18" charset="0"/>
                        </a:rPr>
                        <a:t>表示线路速率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99"/>
                          </a:solidFill>
                          <a:effectLst/>
                          <a:latin typeface="+mn-lt"/>
                          <a:ea typeface="黑体" pitchFamily="2" charset="-122"/>
                          <a:cs typeface="Times New Roman" pitchFamily="18" charset="0"/>
                        </a:rPr>
                        <a:t>的常用近似值</a:t>
                      </a:r>
                      <a:endParaRPr kumimoji="0" lang="zh-CN" altLang="en-US"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51.840</a:t>
                      </a:r>
                      <a:endPar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OC-1/STS-1</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sym typeface="Symbol" pitchFamily="18" charset="2"/>
                        </a:rPr>
                        <a: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155.520</a:t>
                      </a:r>
                      <a:endPar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OC-3/STS-3</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STM-1</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155 Mbit/s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466.560</a:t>
                      </a:r>
                      <a:endPar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OC-9/STS-9</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STM-3</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622.080</a:t>
                      </a:r>
                      <a:endPar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OC-12/STS-12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622 Mbit/s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933.120</a:t>
                      </a:r>
                      <a:endPar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OC-18/STS-18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1244.160</a:t>
                      </a:r>
                      <a:endPar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OC-24/STS-24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2488.320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OC-48/STS-48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STM-16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2.5 </a:t>
                      </a:r>
                      <a:r>
                        <a:rPr kumimoji="0" lang="en-US" altLang="zh-CN" sz="2200" b="1" i="0" u="none" strike="noStrike" cap="none" normalizeH="0" baseline="0" dirty="0" err="1" smtClean="0">
                          <a:ln>
                            <a:noFill/>
                          </a:ln>
                          <a:solidFill>
                            <a:srgbClr val="000099"/>
                          </a:solidFill>
                          <a:effectLst/>
                          <a:latin typeface="+mn-lt"/>
                          <a:ea typeface="黑体" pitchFamily="2" charset="-122"/>
                          <a:cs typeface="Times New Roman" pitchFamily="18" charset="0"/>
                        </a:rPr>
                        <a:t>Gbit</a:t>
                      </a: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47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4976.640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OC-96/STS-96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STM-32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200" b="1" i="0" u="none" strike="noStrike" cap="none" normalizeH="0" baseline="0" dirty="0" smtClean="0">
                        <a:ln>
                          <a:noFill/>
                        </a:ln>
                        <a:solidFill>
                          <a:srgbClr val="000099"/>
                        </a:solidFill>
                        <a:effectLst/>
                        <a:latin typeface="+mn-lt"/>
                        <a:ea typeface="黑体" pitchFamily="2" charset="-122"/>
                        <a:cs typeface="Times New Roman" pitchFamily="18"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9953.280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OC-192/STS-192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STM-64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10 </a:t>
                      </a:r>
                      <a:r>
                        <a:rPr kumimoji="0" lang="en-US" altLang="zh-CN" sz="2200" b="1" i="0" u="none" strike="noStrike" cap="none" normalizeH="0" baseline="0" dirty="0" err="1" smtClean="0">
                          <a:ln>
                            <a:noFill/>
                          </a:ln>
                          <a:solidFill>
                            <a:srgbClr val="000099"/>
                          </a:solidFill>
                          <a:effectLst/>
                          <a:latin typeface="+mn-lt"/>
                          <a:ea typeface="黑体" pitchFamily="2" charset="-122"/>
                          <a:cs typeface="Times New Roman" pitchFamily="18" charset="0"/>
                        </a:rPr>
                        <a:t>Gbit</a:t>
                      </a: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47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rPr>
                        <a:t>39813.120 </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rPr>
                        <a:t>OC-768/STS-768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rPr>
                        <a:t>STM-256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smtClean="0">
                          <a:ln>
                            <a:noFill/>
                          </a:ln>
                          <a:solidFill>
                            <a:srgbClr val="000099"/>
                          </a:solidFill>
                          <a:effectLst/>
                          <a:latin typeface="+mn-lt"/>
                          <a:ea typeface="黑体" pitchFamily="2" charset="-122"/>
                        </a:rPr>
                        <a:t>40 </a:t>
                      </a:r>
                      <a:r>
                        <a:rPr kumimoji="0" lang="en-US" altLang="zh-CN" sz="2200" b="1" i="0" u="none" strike="noStrike" cap="none" normalizeH="0" baseline="0" dirty="0" err="1" smtClean="0">
                          <a:ln>
                            <a:noFill/>
                          </a:ln>
                          <a:solidFill>
                            <a:srgbClr val="000099"/>
                          </a:solidFill>
                          <a:effectLst/>
                          <a:latin typeface="+mn-lt"/>
                          <a:ea typeface="黑体" pitchFamily="2" charset="-122"/>
                        </a:rPr>
                        <a:t>Gbit</a:t>
                      </a:r>
                      <a:r>
                        <a:rPr kumimoji="0" lang="en-US" altLang="zh-CN" sz="2200" b="1" i="0" u="none" strike="noStrike" cap="none" normalizeH="0" baseline="0" dirty="0" smtClean="0">
                          <a:ln>
                            <a:noFill/>
                          </a:ln>
                          <a:solidFill>
                            <a:srgbClr val="000099"/>
                          </a:solidFill>
                          <a:effectLst/>
                          <a:latin typeface="+mn-lt"/>
                          <a:ea typeface="黑体" pitchFamily="2" charset="-122"/>
                        </a:rPr>
                        <a:t>/s </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6209" name="Text Box 321"/>
          <p:cNvSpPr txBox="1">
            <a:spLocks noChangeArrowheads="1"/>
          </p:cNvSpPr>
          <p:nvPr/>
        </p:nvSpPr>
        <p:spPr bwMode="auto">
          <a:xfrm>
            <a:off x="696762" y="548680"/>
            <a:ext cx="79286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400" b="1" dirty="0" smtClean="0">
                <a:ea typeface="黑体" pitchFamily="2" charset="-122"/>
              </a:rPr>
              <a:t>SONET</a:t>
            </a:r>
            <a:r>
              <a:rPr lang="zh-CN" altLang="zh-CN" sz="2400" b="1" dirty="0" smtClean="0">
                <a:ea typeface="黑体" pitchFamily="2" charset="-122"/>
              </a:rPr>
              <a:t>的</a:t>
            </a:r>
            <a:r>
              <a:rPr lang="en-US" altLang="zh-CN" sz="2400" b="1" dirty="0" smtClean="0">
                <a:ea typeface="黑体" pitchFamily="2" charset="-122"/>
              </a:rPr>
              <a:t> OC</a:t>
            </a:r>
            <a:r>
              <a:rPr lang="zh-CN" altLang="zh-CN" sz="2400" b="1" dirty="0" smtClean="0">
                <a:ea typeface="黑体" pitchFamily="2" charset="-122"/>
              </a:rPr>
              <a:t>级</a:t>
            </a:r>
            <a:r>
              <a:rPr lang="en-US" altLang="zh-CN" sz="2400" b="1" dirty="0" smtClean="0">
                <a:ea typeface="黑体" pitchFamily="2" charset="-122"/>
              </a:rPr>
              <a:t> / STS</a:t>
            </a:r>
            <a:r>
              <a:rPr lang="zh-CN" altLang="zh-CN" sz="2400" b="1" dirty="0" smtClean="0">
                <a:ea typeface="黑体" pitchFamily="2" charset="-122"/>
              </a:rPr>
              <a:t>级</a:t>
            </a:r>
            <a:r>
              <a:rPr lang="en-US" altLang="zh-CN" sz="2400" b="1" dirty="0" smtClean="0">
                <a:ea typeface="黑体" pitchFamily="2" charset="-122"/>
              </a:rPr>
              <a:t> </a:t>
            </a:r>
            <a:r>
              <a:rPr lang="zh-CN" altLang="zh-CN" sz="2400" b="1" dirty="0" smtClean="0">
                <a:ea typeface="黑体" pitchFamily="2" charset="-122"/>
              </a:rPr>
              <a:t>与</a:t>
            </a:r>
            <a:r>
              <a:rPr lang="en-US" altLang="zh-CN" sz="2400" b="1" dirty="0">
                <a:ea typeface="黑体" pitchFamily="2" charset="-122"/>
              </a:rPr>
              <a:t>SDH</a:t>
            </a:r>
            <a:r>
              <a:rPr lang="zh-CN" altLang="zh-CN" sz="2400" b="1" dirty="0" smtClean="0">
                <a:ea typeface="黑体" pitchFamily="2" charset="-122"/>
              </a:rPr>
              <a:t>的</a:t>
            </a:r>
            <a:r>
              <a:rPr lang="en-US" altLang="zh-CN" sz="2400" b="1" dirty="0" smtClean="0">
                <a:ea typeface="黑体" pitchFamily="2" charset="-122"/>
              </a:rPr>
              <a:t> STM</a:t>
            </a:r>
            <a:r>
              <a:rPr lang="zh-CN" altLang="zh-CN" sz="2400" b="1" dirty="0" smtClean="0">
                <a:ea typeface="黑体" pitchFamily="2" charset="-122"/>
              </a:rPr>
              <a:t>级</a:t>
            </a:r>
            <a:r>
              <a:rPr lang="en-US" altLang="zh-CN" sz="2400" b="1" dirty="0" smtClean="0">
                <a:ea typeface="黑体" pitchFamily="2" charset="-122"/>
              </a:rPr>
              <a:t> </a:t>
            </a:r>
            <a:r>
              <a:rPr lang="zh-CN" altLang="zh-CN" sz="2400" b="1" dirty="0" smtClean="0">
                <a:ea typeface="黑体" pitchFamily="2" charset="-122"/>
              </a:rPr>
              <a:t>的</a:t>
            </a:r>
            <a:r>
              <a:rPr lang="zh-CN" altLang="zh-CN" sz="2400" b="1" dirty="0">
                <a:ea typeface="黑体" pitchFamily="2" charset="-122"/>
              </a:rPr>
              <a:t>对应关系</a:t>
            </a:r>
            <a:endParaRPr lang="zh-CN" altLang="en-US" sz="2400" b="1" dirty="0">
              <a:ea typeface="黑体" pitchFamily="2" charset="-122"/>
            </a:endParaRPr>
          </a:p>
        </p:txBody>
      </p:sp>
    </p:spTree>
    <p:extLst>
      <p:ext uri="{BB962C8B-B14F-4D97-AF65-F5344CB8AC3E}">
        <p14:creationId xmlns:p14="http://schemas.microsoft.com/office/powerpoint/2010/main" val="6330635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SONET / SDH </a:t>
            </a:r>
            <a:r>
              <a:rPr lang="zh-CN" altLang="en-US" dirty="0" smtClean="0"/>
              <a:t>标准的意义</a:t>
            </a:r>
            <a:endParaRPr lang="zh-CN" altLang="en-US" dirty="0"/>
          </a:p>
        </p:txBody>
      </p:sp>
      <p:sp>
        <p:nvSpPr>
          <p:cNvPr id="3" name="内容占位符 2"/>
          <p:cNvSpPr>
            <a:spLocks noGrp="1"/>
          </p:cNvSpPr>
          <p:nvPr>
            <p:ph idx="1"/>
          </p:nvPr>
        </p:nvSpPr>
        <p:spPr/>
        <p:txBody>
          <a:bodyPr/>
          <a:lstStyle/>
          <a:p>
            <a:r>
              <a:rPr lang="zh-CN" altLang="en-US" dirty="0" smtClean="0"/>
              <a:t>使</a:t>
            </a:r>
            <a:r>
              <a:rPr lang="zh-CN" altLang="zh-CN" dirty="0" smtClean="0"/>
              <a:t>不同</a:t>
            </a:r>
            <a:r>
              <a:rPr lang="zh-CN" altLang="zh-CN" dirty="0"/>
              <a:t>的数字传输体制在</a:t>
            </a:r>
            <a:r>
              <a:rPr lang="en-US" altLang="zh-CN" dirty="0"/>
              <a:t> </a:t>
            </a:r>
            <a:r>
              <a:rPr lang="en-US" altLang="zh-CN" dirty="0" smtClean="0"/>
              <a:t>STM-1 </a:t>
            </a:r>
            <a:r>
              <a:rPr lang="zh-CN" altLang="zh-CN" dirty="0" smtClean="0"/>
              <a:t>等级</a:t>
            </a:r>
            <a:r>
              <a:rPr lang="zh-CN" altLang="zh-CN" dirty="0"/>
              <a:t>上获得了</a:t>
            </a:r>
            <a:r>
              <a:rPr lang="zh-CN" altLang="zh-CN" dirty="0" smtClean="0"/>
              <a:t>统一</a:t>
            </a:r>
            <a:r>
              <a:rPr lang="zh-CN" altLang="en-US" dirty="0" smtClean="0"/>
              <a:t>。</a:t>
            </a:r>
            <a:endParaRPr lang="en-US" altLang="zh-CN" dirty="0" smtClean="0"/>
          </a:p>
          <a:p>
            <a:r>
              <a:rPr lang="zh-CN" altLang="zh-CN" dirty="0" smtClean="0"/>
              <a:t>第一次</a:t>
            </a:r>
            <a:r>
              <a:rPr lang="zh-CN" altLang="zh-CN" dirty="0"/>
              <a:t>真正实现了数字传输体制上的世界性</a:t>
            </a:r>
            <a:r>
              <a:rPr lang="zh-CN" altLang="zh-CN" dirty="0" smtClean="0"/>
              <a:t>标准</a:t>
            </a:r>
            <a:r>
              <a:rPr lang="zh-CN" altLang="en-US" dirty="0" smtClean="0"/>
              <a:t>。</a:t>
            </a:r>
            <a:endParaRPr lang="en-US" altLang="zh-CN" dirty="0" smtClean="0"/>
          </a:p>
          <a:p>
            <a:r>
              <a:rPr lang="zh-CN" altLang="zh-CN" dirty="0"/>
              <a:t>已成为公认的新一代理想的传输网</a:t>
            </a:r>
            <a:r>
              <a:rPr lang="zh-CN" altLang="zh-CN" dirty="0" smtClean="0"/>
              <a:t>体制</a:t>
            </a:r>
            <a:r>
              <a:rPr lang="zh-CN" altLang="en-US" dirty="0" smtClean="0"/>
              <a:t>。</a:t>
            </a:r>
            <a:endParaRPr lang="en-US" altLang="zh-CN" dirty="0" smtClean="0"/>
          </a:p>
          <a:p>
            <a:r>
              <a:rPr lang="en-US" altLang="zh-CN" dirty="0" smtClean="0"/>
              <a:t>SDH </a:t>
            </a:r>
            <a:r>
              <a:rPr lang="zh-CN" altLang="zh-CN" dirty="0" smtClean="0"/>
              <a:t>标准</a:t>
            </a:r>
            <a:r>
              <a:rPr lang="zh-CN" altLang="zh-CN" dirty="0"/>
              <a:t>也适合于微波和卫星传输的技术体制。</a:t>
            </a:r>
            <a:endParaRPr lang="zh-CN" altLang="en-US" dirty="0"/>
          </a:p>
        </p:txBody>
      </p:sp>
    </p:spTree>
    <p:extLst>
      <p:ext uri="{BB962C8B-B14F-4D97-AF65-F5344CB8AC3E}">
        <p14:creationId xmlns:p14="http://schemas.microsoft.com/office/powerpoint/2010/main" val="4160879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r>
              <a:rPr lang="en-US" altLang="zh-CN" dirty="0"/>
              <a:t>2.6.1  </a:t>
            </a:r>
            <a:r>
              <a:rPr lang="en-US" altLang="zh-CN" dirty="0" smtClean="0"/>
              <a:t>ADSL </a:t>
            </a:r>
            <a:r>
              <a:rPr lang="zh-CN" altLang="zh-CN" dirty="0" smtClean="0"/>
              <a:t>技术</a:t>
            </a:r>
            <a:endParaRPr lang="zh-CN" altLang="zh-CN" dirty="0"/>
          </a:p>
          <a:p>
            <a:r>
              <a:rPr lang="en-US" altLang="zh-CN" dirty="0" smtClean="0"/>
              <a:t>2.6.2  </a:t>
            </a:r>
            <a:r>
              <a:rPr lang="zh-CN" altLang="zh-CN" dirty="0"/>
              <a:t>光纤同轴混合网（</a:t>
            </a:r>
            <a:r>
              <a:rPr lang="en-US" altLang="zh-CN" dirty="0"/>
              <a:t>HFC</a:t>
            </a:r>
            <a:r>
              <a:rPr lang="zh-CN" altLang="zh-CN" dirty="0"/>
              <a:t>网）</a:t>
            </a:r>
          </a:p>
          <a:p>
            <a:r>
              <a:rPr lang="en-US" altLang="zh-CN" dirty="0" smtClean="0"/>
              <a:t>2.6.3  </a:t>
            </a:r>
            <a:r>
              <a:rPr lang="en-US" altLang="zh-CN" dirty="0" err="1" smtClean="0"/>
              <a:t>FTTx</a:t>
            </a:r>
            <a:r>
              <a:rPr lang="en-US" altLang="zh-CN" dirty="0" smtClean="0"/>
              <a:t> </a:t>
            </a:r>
            <a:r>
              <a:rPr lang="zh-CN" altLang="zh-CN" dirty="0" smtClean="0"/>
              <a:t>技术</a:t>
            </a:r>
            <a:endParaRPr lang="zh-CN" altLang="en-US" dirty="0"/>
          </a:p>
        </p:txBody>
      </p:sp>
    </p:spTree>
    <p:extLst>
      <p:ext uri="{BB962C8B-B14F-4D97-AF65-F5344CB8AC3E}">
        <p14:creationId xmlns:p14="http://schemas.microsoft.com/office/powerpoint/2010/main" val="16898348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pPr>
              <a:spcBef>
                <a:spcPts val="1200"/>
              </a:spcBef>
            </a:pPr>
            <a:r>
              <a:rPr lang="zh-CN" altLang="zh-CN" dirty="0"/>
              <a:t>用户要连接到互联网，必须先连接到</a:t>
            </a:r>
            <a:r>
              <a:rPr lang="zh-CN" altLang="zh-CN" dirty="0" smtClean="0"/>
              <a:t>某个</a:t>
            </a:r>
            <a:r>
              <a:rPr lang="en-US" altLang="zh-CN" dirty="0" smtClean="0"/>
              <a:t> ISP</a:t>
            </a:r>
            <a:r>
              <a:rPr lang="zh-CN" altLang="en-US" dirty="0" smtClean="0"/>
              <a:t>。</a:t>
            </a:r>
            <a:endParaRPr lang="en-US" altLang="zh-CN" dirty="0" smtClean="0"/>
          </a:p>
          <a:p>
            <a:pPr>
              <a:spcBef>
                <a:spcPts val="1200"/>
              </a:spcBef>
            </a:pPr>
            <a:r>
              <a:rPr lang="zh-CN" altLang="zh-CN" dirty="0"/>
              <a:t>在互联网的发展初期，用户都是利用电话的用户线通过调制解调器连接</a:t>
            </a:r>
            <a:r>
              <a:rPr lang="zh-CN" altLang="zh-CN" dirty="0" smtClean="0"/>
              <a:t>到</a:t>
            </a:r>
            <a:r>
              <a:rPr lang="en-US" altLang="zh-CN" dirty="0" smtClean="0"/>
              <a:t> ISP </a:t>
            </a:r>
            <a:r>
              <a:rPr lang="zh-CN" altLang="zh-CN" dirty="0" smtClean="0"/>
              <a:t>的，</a:t>
            </a:r>
            <a:r>
              <a:rPr lang="zh-CN" altLang="en-US" dirty="0" smtClean="0"/>
              <a:t>电话</a:t>
            </a:r>
            <a:r>
              <a:rPr lang="zh-CN" altLang="zh-CN" dirty="0" smtClean="0"/>
              <a:t>用户</a:t>
            </a:r>
            <a:r>
              <a:rPr lang="zh-CN" altLang="zh-CN" dirty="0"/>
              <a:t>线接入到互联网的速率最高只能</a:t>
            </a:r>
            <a:r>
              <a:rPr lang="zh-CN" altLang="zh-CN" dirty="0" smtClean="0"/>
              <a:t>达到</a:t>
            </a:r>
            <a:r>
              <a:rPr lang="en-US" altLang="zh-CN" dirty="0" smtClean="0"/>
              <a:t> 56 </a:t>
            </a:r>
            <a:r>
              <a:rPr lang="en-US" altLang="zh-CN" dirty="0" err="1"/>
              <a:t>kbit</a:t>
            </a:r>
            <a:r>
              <a:rPr lang="en-US" altLang="zh-CN" dirty="0"/>
              <a:t>/s</a:t>
            </a:r>
            <a:r>
              <a:rPr lang="zh-CN" altLang="zh-CN" dirty="0" smtClean="0"/>
              <a:t>。</a:t>
            </a:r>
            <a:endParaRPr lang="en-US" altLang="zh-CN" dirty="0" smtClean="0"/>
          </a:p>
          <a:p>
            <a:pPr>
              <a:spcBef>
                <a:spcPts val="1200"/>
              </a:spcBef>
            </a:pPr>
            <a:r>
              <a:rPr lang="zh-CN" altLang="zh-CN" dirty="0" smtClean="0"/>
              <a:t>美国联邦通信委员会</a:t>
            </a:r>
            <a:r>
              <a:rPr lang="en-US" altLang="zh-CN" dirty="0" smtClean="0"/>
              <a:t> FCC </a:t>
            </a:r>
            <a:r>
              <a:rPr lang="zh-CN" altLang="en-US" dirty="0" smtClean="0"/>
              <a:t>原来</a:t>
            </a:r>
            <a:r>
              <a:rPr lang="zh-CN" altLang="zh-CN" dirty="0" smtClean="0"/>
              <a:t>认为</a:t>
            </a:r>
            <a:r>
              <a:rPr lang="zh-CN" altLang="zh-CN" dirty="0"/>
              <a:t>只要双向速率之和</a:t>
            </a:r>
            <a:r>
              <a:rPr lang="zh-CN" altLang="zh-CN" dirty="0" smtClean="0"/>
              <a:t>超过</a:t>
            </a:r>
            <a:r>
              <a:rPr lang="en-US" altLang="zh-CN" dirty="0" smtClean="0"/>
              <a:t> 200 </a:t>
            </a:r>
            <a:r>
              <a:rPr lang="en-US" altLang="zh-CN" dirty="0" err="1" smtClean="0"/>
              <a:t>kbit</a:t>
            </a:r>
            <a:r>
              <a:rPr lang="en-US" altLang="zh-CN" dirty="0" smtClean="0"/>
              <a:t>/s </a:t>
            </a:r>
            <a:r>
              <a:rPr lang="zh-CN" altLang="zh-CN" dirty="0" smtClean="0"/>
              <a:t>就是</a:t>
            </a:r>
            <a:r>
              <a:rPr lang="zh-CN" altLang="zh-CN" dirty="0" smtClean="0">
                <a:solidFill>
                  <a:srgbClr val="FF0000"/>
                </a:solidFill>
              </a:rPr>
              <a:t>宽带</a:t>
            </a:r>
            <a:r>
              <a:rPr lang="zh-CN" altLang="en-US" dirty="0" smtClean="0">
                <a:solidFill>
                  <a:srgbClr val="FF0000"/>
                </a:solidFill>
              </a:rPr>
              <a:t>。</a:t>
            </a:r>
            <a:r>
              <a:rPr lang="zh-CN" altLang="en-US" dirty="0" smtClean="0"/>
              <a:t>但 </a:t>
            </a:r>
            <a:r>
              <a:rPr lang="en-US" altLang="zh-CN" dirty="0" smtClean="0"/>
              <a:t>2015 </a:t>
            </a:r>
            <a:r>
              <a:rPr lang="zh-CN" altLang="en-US" dirty="0" smtClean="0"/>
              <a:t>年重新定义为：宽带下行速率要达到 </a:t>
            </a:r>
            <a:r>
              <a:rPr lang="en-US" altLang="zh-CN" dirty="0" smtClean="0"/>
              <a:t>25</a:t>
            </a:r>
            <a:r>
              <a:rPr lang="en-US" altLang="zh-CN" sz="2400" dirty="0" smtClean="0"/>
              <a:t> </a:t>
            </a:r>
            <a:r>
              <a:rPr lang="en-US" altLang="zh-CN" dirty="0" err="1" smtClean="0"/>
              <a:t>Mbit</a:t>
            </a:r>
            <a:r>
              <a:rPr lang="en-US" altLang="zh-CN" dirty="0" smtClean="0"/>
              <a:t>/s</a:t>
            </a:r>
          </a:p>
          <a:p>
            <a:pPr>
              <a:spcBef>
                <a:spcPts val="0"/>
              </a:spcBef>
              <a:buNone/>
            </a:pPr>
            <a:r>
              <a:rPr lang="zh-CN" altLang="en-US" dirty="0" smtClean="0"/>
              <a:t>                      宽带上行速率要达到 </a:t>
            </a:r>
            <a:r>
              <a:rPr lang="en-US" altLang="zh-CN" dirty="0" smtClean="0"/>
              <a:t>3</a:t>
            </a:r>
            <a:r>
              <a:rPr lang="en-US" altLang="zh-CN" sz="2400" dirty="0" smtClean="0"/>
              <a:t> </a:t>
            </a:r>
            <a:r>
              <a:rPr lang="en-US" altLang="zh-CN" dirty="0" err="1" smtClean="0"/>
              <a:t>Mbit</a:t>
            </a:r>
            <a:r>
              <a:rPr lang="en-US" altLang="zh-CN" dirty="0" smtClean="0"/>
              <a:t>/s </a:t>
            </a:r>
          </a:p>
          <a:p>
            <a:pPr>
              <a:spcBef>
                <a:spcPts val="1200"/>
              </a:spcBef>
              <a:buNone/>
            </a:pPr>
            <a:endParaRPr lang="en-US" altLang="zh-CN" dirty="0" smtClean="0"/>
          </a:p>
        </p:txBody>
      </p:sp>
    </p:spTree>
    <p:extLst>
      <p:ext uri="{BB962C8B-B14F-4D97-AF65-F5344CB8AC3E}">
        <p14:creationId xmlns:p14="http://schemas.microsoft.com/office/powerpoint/2010/main" val="126653097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pPr>
              <a:spcBef>
                <a:spcPts val="1200"/>
              </a:spcBef>
            </a:pPr>
            <a:r>
              <a:rPr lang="zh-CN" altLang="zh-CN" dirty="0" smtClean="0"/>
              <a:t>从</a:t>
            </a:r>
            <a:r>
              <a:rPr lang="zh-CN" altLang="zh-CN" dirty="0"/>
              <a:t>宽带接入的媒体来看，可以划分为两大</a:t>
            </a:r>
            <a:r>
              <a:rPr lang="zh-CN" altLang="zh-CN" dirty="0" smtClean="0"/>
              <a:t>类</a:t>
            </a:r>
            <a:r>
              <a:rPr lang="zh-CN" altLang="en-US" dirty="0" smtClean="0"/>
              <a:t>：</a:t>
            </a:r>
            <a:endParaRPr lang="en-US" altLang="zh-CN" dirty="0" smtClean="0"/>
          </a:p>
          <a:p>
            <a:pPr lvl="1">
              <a:spcBef>
                <a:spcPts val="1200"/>
              </a:spcBef>
            </a:pPr>
            <a:r>
              <a:rPr lang="zh-CN" altLang="zh-CN" dirty="0" smtClean="0"/>
              <a:t>有线</a:t>
            </a:r>
            <a:r>
              <a:rPr lang="zh-CN" altLang="zh-CN" dirty="0"/>
              <a:t>宽带</a:t>
            </a:r>
            <a:r>
              <a:rPr lang="zh-CN" altLang="zh-CN" dirty="0" smtClean="0"/>
              <a:t>接入</a:t>
            </a:r>
            <a:endParaRPr lang="en-US" altLang="zh-CN" dirty="0" smtClean="0"/>
          </a:p>
          <a:p>
            <a:pPr lvl="1">
              <a:spcBef>
                <a:spcPts val="1200"/>
              </a:spcBef>
            </a:pPr>
            <a:r>
              <a:rPr lang="zh-CN" altLang="zh-CN" dirty="0" smtClean="0"/>
              <a:t>无线</a:t>
            </a:r>
            <a:r>
              <a:rPr lang="zh-CN" altLang="zh-CN" dirty="0"/>
              <a:t>宽带</a:t>
            </a:r>
            <a:r>
              <a:rPr lang="zh-CN" altLang="zh-CN" dirty="0" smtClean="0"/>
              <a:t>接入</a:t>
            </a:r>
            <a:endParaRPr lang="en-US" altLang="zh-CN" dirty="0" smtClean="0"/>
          </a:p>
          <a:p>
            <a:pPr>
              <a:spcBef>
                <a:spcPts val="1200"/>
              </a:spcBef>
            </a:pPr>
            <a:r>
              <a:rPr lang="zh-CN" altLang="zh-CN" dirty="0" smtClean="0"/>
              <a:t>下面讨论</a:t>
            </a:r>
            <a:r>
              <a:rPr lang="zh-CN" altLang="zh-CN" dirty="0"/>
              <a:t>有线的宽带接入</a:t>
            </a:r>
            <a:r>
              <a:rPr lang="zh-CN" altLang="zh-CN" dirty="0" smtClean="0"/>
              <a:t>。</a:t>
            </a:r>
            <a:endParaRPr lang="zh-CN" altLang="zh-CN" dirty="0"/>
          </a:p>
        </p:txBody>
      </p:sp>
    </p:spTree>
    <p:extLst>
      <p:ext uri="{BB962C8B-B14F-4D97-AF65-F5344CB8AC3E}">
        <p14:creationId xmlns:p14="http://schemas.microsoft.com/office/powerpoint/2010/main" val="268581750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ltLang="zh-CN" dirty="0" smtClean="0"/>
              <a:t>2.6.1  ADSL </a:t>
            </a:r>
            <a:r>
              <a:rPr lang="zh-CN" altLang="en-US" dirty="0" smtClean="0"/>
              <a:t>技术</a:t>
            </a:r>
            <a:endParaRPr lang="zh-CN" altLang="en-US" dirty="0"/>
          </a:p>
        </p:txBody>
      </p:sp>
      <p:sp>
        <p:nvSpPr>
          <p:cNvPr id="271363" name="Rectangle 3"/>
          <p:cNvSpPr>
            <a:spLocks noGrp="1" noChangeArrowheads="1"/>
          </p:cNvSpPr>
          <p:nvPr>
            <p:ph idx="1"/>
          </p:nvPr>
        </p:nvSpPr>
        <p:spPr>
          <a:xfrm>
            <a:off x="495300" y="1196752"/>
            <a:ext cx="8994204" cy="4934173"/>
          </a:xfrm>
        </p:spPr>
        <p:txBody>
          <a:bodyPr/>
          <a:lstStyle/>
          <a:p>
            <a:r>
              <a:rPr lang="zh-CN" altLang="zh-CN" sz="2800" dirty="0" smtClean="0">
                <a:solidFill>
                  <a:srgbClr val="FF0000"/>
                </a:solidFill>
              </a:rPr>
              <a:t>非对称</a:t>
            </a:r>
            <a:r>
              <a:rPr lang="zh-CN" altLang="zh-CN" sz="2800" dirty="0">
                <a:solidFill>
                  <a:srgbClr val="FF0000"/>
                </a:solidFill>
              </a:rPr>
              <a:t>数字用户</a:t>
            </a:r>
            <a:r>
              <a:rPr lang="zh-CN" altLang="zh-CN" sz="2800" dirty="0" smtClean="0">
                <a:solidFill>
                  <a:srgbClr val="FF0000"/>
                </a:solidFill>
              </a:rPr>
              <a:t>线</a:t>
            </a:r>
            <a:r>
              <a:rPr lang="en-US" altLang="zh-CN" sz="2800" dirty="0" smtClean="0">
                <a:solidFill>
                  <a:srgbClr val="FF0000"/>
                </a:solidFill>
              </a:rPr>
              <a:t> ADSL</a:t>
            </a:r>
            <a:r>
              <a:rPr lang="en-US" altLang="zh-CN" sz="2800" dirty="0" smtClean="0"/>
              <a:t> (Asymmetric </a:t>
            </a:r>
            <a:r>
              <a:rPr lang="en-US" altLang="zh-CN" sz="2800" dirty="0"/>
              <a:t>Digital Subscriber </a:t>
            </a:r>
            <a:r>
              <a:rPr lang="en-US" altLang="zh-CN" sz="2800" dirty="0" smtClean="0"/>
              <a:t>Line) </a:t>
            </a:r>
            <a:r>
              <a:rPr lang="zh-CN" altLang="en-US" sz="2800" dirty="0" smtClean="0"/>
              <a:t>技术</a:t>
            </a:r>
            <a:r>
              <a:rPr lang="zh-CN" altLang="en-US" sz="2800" dirty="0"/>
              <a:t>就是用数字技术对现有的模拟电话用户线进行改造，使它能够承载宽带业务。</a:t>
            </a:r>
          </a:p>
          <a:p>
            <a:r>
              <a:rPr lang="zh-CN" altLang="en-US" sz="2800" dirty="0"/>
              <a:t>标准模拟电话信号的频带被限制在 </a:t>
            </a:r>
            <a:r>
              <a:rPr lang="en-US" altLang="zh-CN" sz="2800" dirty="0"/>
              <a:t>300~3400 Hz </a:t>
            </a:r>
            <a:r>
              <a:rPr lang="zh-CN" altLang="en-US" sz="2800" dirty="0"/>
              <a:t>的范围内，但用户线本身实际可通过的信号频率仍然超过 </a:t>
            </a:r>
            <a:r>
              <a:rPr lang="en-US" altLang="zh-CN" sz="2800" dirty="0"/>
              <a:t>1 MHz</a:t>
            </a:r>
            <a:r>
              <a:rPr lang="zh-CN" altLang="en-US" sz="2800" dirty="0"/>
              <a:t>。</a:t>
            </a:r>
          </a:p>
          <a:p>
            <a:r>
              <a:rPr lang="en-US" altLang="zh-CN" sz="2800" dirty="0"/>
              <a:t>ADSL </a:t>
            </a:r>
            <a:r>
              <a:rPr lang="zh-CN" altLang="en-US" sz="2800" dirty="0"/>
              <a:t>技术就把 </a:t>
            </a:r>
            <a:r>
              <a:rPr lang="en-US" altLang="zh-CN" sz="2800" dirty="0"/>
              <a:t>0~4 kHz </a:t>
            </a:r>
            <a:r>
              <a:rPr lang="zh-CN" altLang="en-US" sz="2800" dirty="0"/>
              <a:t>低端频谱留给传统电话使用，而</a:t>
            </a:r>
            <a:r>
              <a:rPr lang="zh-CN" altLang="en-US" sz="2800" dirty="0">
                <a:solidFill>
                  <a:srgbClr val="FF0000"/>
                </a:solidFill>
              </a:rPr>
              <a:t>把原来没有被利用的高端频谱留给用户上网使用。</a:t>
            </a:r>
          </a:p>
          <a:p>
            <a:r>
              <a:rPr lang="en-US" altLang="zh-CN" sz="2800" dirty="0"/>
              <a:t>DSL </a:t>
            </a:r>
            <a:r>
              <a:rPr lang="zh-CN" altLang="en-US" sz="2800" dirty="0"/>
              <a:t>就是</a:t>
            </a:r>
            <a:r>
              <a:rPr lang="zh-CN" altLang="en-US" sz="2800" dirty="0">
                <a:solidFill>
                  <a:srgbClr val="FF0000"/>
                </a:solidFill>
              </a:rPr>
              <a:t>数字用户</a:t>
            </a:r>
            <a:r>
              <a:rPr lang="zh-CN" altLang="en-US" sz="2800" dirty="0" smtClean="0">
                <a:solidFill>
                  <a:srgbClr val="FF0000"/>
                </a:solidFill>
              </a:rPr>
              <a:t>线 </a:t>
            </a:r>
            <a:r>
              <a:rPr lang="en-US" altLang="zh-CN" sz="2800" dirty="0" smtClean="0"/>
              <a:t>(</a:t>
            </a:r>
            <a:r>
              <a:rPr lang="en-US" altLang="zh-CN" sz="2800" dirty="0"/>
              <a:t>Digital Subscriber Line</a:t>
            </a:r>
            <a:r>
              <a:rPr lang="en-US" altLang="zh-CN" sz="2800" dirty="0" smtClean="0"/>
              <a:t>) </a:t>
            </a:r>
            <a:r>
              <a:rPr lang="zh-CN" altLang="en-US" sz="2800" dirty="0" smtClean="0"/>
              <a:t>的</a:t>
            </a:r>
            <a:r>
              <a:rPr lang="zh-CN" altLang="en-US" sz="2800" dirty="0"/>
              <a:t>缩写。</a:t>
            </a:r>
          </a:p>
        </p:txBody>
      </p:sp>
    </p:spTree>
    <p:extLst>
      <p:ext uri="{BB962C8B-B14F-4D97-AF65-F5344CB8AC3E}">
        <p14:creationId xmlns:p14="http://schemas.microsoft.com/office/powerpoint/2010/main" val="26111335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algn="ctr"/>
            <a:r>
              <a:rPr lang="en-US" altLang="zh-CN" dirty="0"/>
              <a:t>DSL </a:t>
            </a:r>
            <a:r>
              <a:rPr lang="zh-CN" altLang="en-US" dirty="0"/>
              <a:t>的几种类型 </a:t>
            </a:r>
          </a:p>
        </p:txBody>
      </p:sp>
      <p:sp>
        <p:nvSpPr>
          <p:cNvPr id="277507" name="Rectangle 3"/>
          <p:cNvSpPr>
            <a:spLocks noGrp="1" noChangeArrowheads="1"/>
          </p:cNvSpPr>
          <p:nvPr>
            <p:ph idx="1"/>
          </p:nvPr>
        </p:nvSpPr>
        <p:spPr/>
        <p:txBody>
          <a:bodyPr/>
          <a:lstStyle/>
          <a:p>
            <a:pPr>
              <a:spcBef>
                <a:spcPts val="1200"/>
              </a:spcBef>
            </a:pPr>
            <a:r>
              <a:rPr lang="en-US" altLang="zh-CN" sz="2800" dirty="0">
                <a:solidFill>
                  <a:srgbClr val="0000CC"/>
                </a:solidFill>
              </a:rPr>
              <a:t>ADSL</a:t>
            </a:r>
            <a:r>
              <a:rPr lang="en-US" altLang="zh-CN" sz="2800" dirty="0"/>
              <a:t> (Asymmetric Digital Subscriber Line)</a:t>
            </a:r>
            <a:r>
              <a:rPr lang="zh-CN" altLang="en-US" sz="2800" dirty="0"/>
              <a:t>：非对称数字用户线</a:t>
            </a:r>
          </a:p>
          <a:p>
            <a:pPr>
              <a:spcBef>
                <a:spcPts val="1200"/>
              </a:spcBef>
            </a:pPr>
            <a:r>
              <a:rPr lang="en-US" altLang="zh-CN" sz="2800" dirty="0">
                <a:solidFill>
                  <a:srgbClr val="0000CC"/>
                </a:solidFill>
              </a:rPr>
              <a:t>HDSL</a:t>
            </a:r>
            <a:r>
              <a:rPr lang="en-US" altLang="zh-CN" sz="2800" dirty="0"/>
              <a:t> (High speed DSL)</a:t>
            </a:r>
            <a:r>
              <a:rPr lang="zh-CN" altLang="en-US" sz="2800" dirty="0"/>
              <a:t>：高速数字用户线</a:t>
            </a:r>
          </a:p>
          <a:p>
            <a:pPr>
              <a:spcBef>
                <a:spcPts val="1200"/>
              </a:spcBef>
            </a:pPr>
            <a:r>
              <a:rPr lang="en-US" altLang="zh-CN" sz="2800" dirty="0">
                <a:solidFill>
                  <a:srgbClr val="0000CC"/>
                </a:solidFill>
              </a:rPr>
              <a:t>SDSL</a:t>
            </a:r>
            <a:r>
              <a:rPr lang="en-US" altLang="zh-CN" sz="2800" dirty="0"/>
              <a:t> (Single-line DSL)</a:t>
            </a:r>
            <a:r>
              <a:rPr lang="zh-CN" altLang="en-US" sz="2800" dirty="0"/>
              <a:t>：</a:t>
            </a:r>
            <a:r>
              <a:rPr lang="en-US" altLang="zh-CN" sz="2800" dirty="0"/>
              <a:t>1 </a:t>
            </a:r>
            <a:r>
              <a:rPr lang="zh-CN" altLang="en-US" sz="2800" dirty="0"/>
              <a:t>对线的数字用户线</a:t>
            </a:r>
          </a:p>
          <a:p>
            <a:pPr>
              <a:spcBef>
                <a:spcPts val="1200"/>
              </a:spcBef>
            </a:pPr>
            <a:r>
              <a:rPr lang="en-US" altLang="zh-CN" sz="2800" dirty="0">
                <a:solidFill>
                  <a:srgbClr val="0000CC"/>
                </a:solidFill>
              </a:rPr>
              <a:t>VDSL</a:t>
            </a:r>
            <a:r>
              <a:rPr lang="en-US" altLang="zh-CN" sz="2800" dirty="0"/>
              <a:t> (Very high speed DSL)</a:t>
            </a:r>
            <a:r>
              <a:rPr lang="zh-CN" altLang="en-US" sz="2800" dirty="0"/>
              <a:t>：甚高速数字用户线</a:t>
            </a:r>
          </a:p>
          <a:p>
            <a:pPr>
              <a:spcBef>
                <a:spcPts val="1200"/>
              </a:spcBef>
            </a:pPr>
            <a:r>
              <a:rPr lang="en-US" altLang="zh-CN" sz="2800" dirty="0">
                <a:solidFill>
                  <a:srgbClr val="0000CC"/>
                </a:solidFill>
              </a:rPr>
              <a:t>DSL</a:t>
            </a:r>
            <a:r>
              <a:rPr lang="en-US" altLang="zh-CN" sz="2800" dirty="0" smtClean="0"/>
              <a:t> </a:t>
            </a:r>
            <a:r>
              <a:rPr lang="en-US" altLang="zh-CN" sz="2800" dirty="0"/>
              <a:t>(Digital Subscriber Line) </a:t>
            </a:r>
            <a:r>
              <a:rPr lang="zh-CN" altLang="en-US" sz="2800" dirty="0" smtClean="0"/>
              <a:t>：数字用户</a:t>
            </a:r>
            <a:r>
              <a:rPr lang="zh-CN" altLang="en-US" sz="2800" dirty="0"/>
              <a:t>线。</a:t>
            </a:r>
          </a:p>
          <a:p>
            <a:pPr>
              <a:spcBef>
                <a:spcPts val="1200"/>
              </a:spcBef>
            </a:pPr>
            <a:r>
              <a:rPr lang="en-US" altLang="zh-CN" sz="2800" dirty="0">
                <a:solidFill>
                  <a:srgbClr val="0000CC"/>
                </a:solidFill>
              </a:rPr>
              <a:t>RADSL</a:t>
            </a:r>
            <a:r>
              <a:rPr lang="en-US" altLang="zh-CN" sz="2800" dirty="0"/>
              <a:t> (Rate-Adaptive DSL)</a:t>
            </a:r>
            <a:r>
              <a:rPr lang="zh-CN" altLang="en-US" sz="2800" dirty="0"/>
              <a:t>：速率自适应 </a:t>
            </a:r>
            <a:r>
              <a:rPr lang="en-US" altLang="zh-CN" sz="2800" dirty="0" smtClean="0"/>
              <a:t>DSL</a:t>
            </a:r>
            <a:r>
              <a:rPr lang="zh-CN" altLang="en-US" sz="2800" dirty="0"/>
              <a:t>，是 </a:t>
            </a:r>
            <a:r>
              <a:rPr lang="en-US" altLang="zh-CN" sz="2800" dirty="0"/>
              <a:t>ADSL </a:t>
            </a:r>
            <a:r>
              <a:rPr lang="zh-CN" altLang="en-US" sz="2800" dirty="0"/>
              <a:t>的一个子集，可自动调节线路速率）。 </a:t>
            </a:r>
          </a:p>
        </p:txBody>
      </p:sp>
    </p:spTree>
    <p:extLst>
      <p:ext uri="{BB962C8B-B14F-4D97-AF65-F5344CB8AC3E}">
        <p14:creationId xmlns:p14="http://schemas.microsoft.com/office/powerpoint/2010/main" val="2790077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7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7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75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750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77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ctr"/>
            <a:r>
              <a:rPr lang="zh-CN" altLang="en-US" dirty="0"/>
              <a:t>常用</a:t>
            </a:r>
            <a:r>
              <a:rPr lang="zh-CN" altLang="en-US" dirty="0" smtClean="0"/>
              <a:t>术语</a:t>
            </a:r>
            <a:endParaRPr lang="zh-CN" altLang="en-US" dirty="0"/>
          </a:p>
        </p:txBody>
      </p:sp>
      <p:sp>
        <p:nvSpPr>
          <p:cNvPr id="28675" name="Rectangle 3"/>
          <p:cNvSpPr>
            <a:spLocks noGrp="1" noChangeArrowheads="1"/>
          </p:cNvSpPr>
          <p:nvPr>
            <p:ph idx="1"/>
          </p:nvPr>
        </p:nvSpPr>
        <p:spPr/>
        <p:txBody>
          <a:bodyPr/>
          <a:lstStyle/>
          <a:p>
            <a:pPr>
              <a:lnSpc>
                <a:spcPct val="120000"/>
              </a:lnSpc>
            </a:pPr>
            <a:r>
              <a:rPr lang="zh-CN" altLang="en-US" sz="2800" dirty="0" smtClean="0">
                <a:solidFill>
                  <a:srgbClr val="0000CC"/>
                </a:solidFill>
              </a:rPr>
              <a:t>数据 </a:t>
            </a:r>
            <a:r>
              <a:rPr lang="en-US" altLang="zh-CN" sz="2800" dirty="0" smtClean="0">
                <a:solidFill>
                  <a:srgbClr val="0000CC"/>
                </a:solidFill>
              </a:rPr>
              <a:t>(</a:t>
            </a:r>
            <a:r>
              <a:rPr lang="en-US" altLang="zh-CN" sz="2800" dirty="0">
                <a:solidFill>
                  <a:srgbClr val="0000CC"/>
                </a:solidFill>
              </a:rPr>
              <a:t>data</a:t>
            </a:r>
            <a:r>
              <a:rPr lang="en-US" altLang="zh-CN" sz="2800" dirty="0" smtClean="0">
                <a:solidFill>
                  <a:srgbClr val="0000CC"/>
                </a:solidFill>
              </a:rPr>
              <a:t>) </a:t>
            </a:r>
            <a:r>
              <a:rPr lang="en-US" altLang="zh-CN" sz="2800" dirty="0" smtClean="0"/>
              <a:t>—— </a:t>
            </a:r>
            <a:r>
              <a:rPr lang="zh-CN" altLang="en-US" sz="2800" dirty="0" smtClean="0"/>
              <a:t>运送</a:t>
            </a:r>
            <a:r>
              <a:rPr lang="zh-CN" altLang="en-US" sz="2800" dirty="0"/>
              <a:t>消息的实体。</a:t>
            </a:r>
          </a:p>
          <a:p>
            <a:pPr>
              <a:lnSpc>
                <a:spcPct val="120000"/>
              </a:lnSpc>
            </a:pPr>
            <a:r>
              <a:rPr lang="zh-CN" altLang="en-US" sz="2800" dirty="0" smtClean="0">
                <a:solidFill>
                  <a:srgbClr val="0000CC"/>
                </a:solidFill>
              </a:rPr>
              <a:t>信号 </a:t>
            </a:r>
            <a:r>
              <a:rPr lang="en-US" altLang="zh-CN" sz="2800" dirty="0" smtClean="0">
                <a:solidFill>
                  <a:srgbClr val="0000CC"/>
                </a:solidFill>
              </a:rPr>
              <a:t>(</a:t>
            </a:r>
            <a:r>
              <a:rPr lang="en-US" altLang="zh-CN" sz="2800" dirty="0">
                <a:solidFill>
                  <a:srgbClr val="0000CC"/>
                </a:solidFill>
              </a:rPr>
              <a:t>signal) </a:t>
            </a:r>
            <a:r>
              <a:rPr lang="en-US" altLang="zh-CN" sz="2800" dirty="0" smtClean="0"/>
              <a:t>—— </a:t>
            </a:r>
            <a:r>
              <a:rPr lang="zh-CN" altLang="en-US" sz="2800" dirty="0" smtClean="0"/>
              <a:t>数据</a:t>
            </a:r>
            <a:r>
              <a:rPr lang="zh-CN" altLang="en-US" sz="2800" dirty="0"/>
              <a:t>的电气的或电磁的表现。 </a:t>
            </a:r>
          </a:p>
          <a:p>
            <a:pPr>
              <a:lnSpc>
                <a:spcPct val="120000"/>
              </a:lnSpc>
            </a:pPr>
            <a:r>
              <a:rPr lang="zh-CN" altLang="en-US" sz="2800" dirty="0" smtClean="0">
                <a:solidFill>
                  <a:srgbClr val="0000CC"/>
                </a:solidFill>
              </a:rPr>
              <a:t>模拟信号 </a:t>
            </a:r>
            <a:r>
              <a:rPr lang="en-US" altLang="zh-CN" sz="2800" dirty="0" smtClean="0">
                <a:solidFill>
                  <a:srgbClr val="0000CC"/>
                </a:solidFill>
              </a:rPr>
              <a:t>(analogous signal) </a:t>
            </a:r>
            <a:r>
              <a:rPr lang="en-US" altLang="zh-CN" sz="2800" dirty="0" smtClean="0"/>
              <a:t>—— </a:t>
            </a:r>
            <a:r>
              <a:rPr lang="zh-CN" altLang="en-US" sz="2800" dirty="0" smtClean="0"/>
              <a:t>代表</a:t>
            </a:r>
            <a:r>
              <a:rPr lang="zh-CN" altLang="en-US" sz="2800" dirty="0"/>
              <a:t>消息的参数的取值是连续的。 </a:t>
            </a:r>
          </a:p>
          <a:p>
            <a:pPr>
              <a:lnSpc>
                <a:spcPct val="120000"/>
              </a:lnSpc>
            </a:pPr>
            <a:r>
              <a:rPr lang="zh-CN" altLang="en-US" sz="2800" dirty="0" smtClean="0">
                <a:solidFill>
                  <a:srgbClr val="0000CC"/>
                </a:solidFill>
              </a:rPr>
              <a:t>数字信号 </a:t>
            </a:r>
            <a:r>
              <a:rPr lang="en-US" altLang="zh-CN" sz="2800" dirty="0" smtClean="0">
                <a:solidFill>
                  <a:srgbClr val="0000CC"/>
                </a:solidFill>
              </a:rPr>
              <a:t>(</a:t>
            </a:r>
            <a:r>
              <a:rPr lang="en-US" altLang="zh-CN" sz="2800" dirty="0">
                <a:solidFill>
                  <a:srgbClr val="0000CC"/>
                </a:solidFill>
              </a:rPr>
              <a:t>digital signal) </a:t>
            </a:r>
            <a:r>
              <a:rPr lang="en-US" altLang="zh-CN" sz="2800" dirty="0" smtClean="0"/>
              <a:t>—— </a:t>
            </a:r>
            <a:r>
              <a:rPr lang="zh-CN" altLang="en-US" sz="2800" dirty="0" smtClean="0"/>
              <a:t>代表</a:t>
            </a:r>
            <a:r>
              <a:rPr lang="zh-CN" altLang="en-US" sz="2800" dirty="0"/>
              <a:t>消息的参数的取值是离散的。 </a:t>
            </a:r>
          </a:p>
          <a:p>
            <a:pPr>
              <a:lnSpc>
                <a:spcPct val="120000"/>
              </a:lnSpc>
            </a:pPr>
            <a:r>
              <a:rPr lang="zh-CN" altLang="en-US" sz="2800" dirty="0" smtClean="0">
                <a:solidFill>
                  <a:srgbClr val="0000CC"/>
                </a:solidFill>
              </a:rPr>
              <a:t>码元 </a:t>
            </a:r>
            <a:r>
              <a:rPr lang="en-US" altLang="zh-CN" sz="2800" dirty="0" smtClean="0">
                <a:solidFill>
                  <a:srgbClr val="0000CC"/>
                </a:solidFill>
              </a:rPr>
              <a:t>(</a:t>
            </a:r>
            <a:r>
              <a:rPr lang="en-US" altLang="zh-CN" sz="2800" dirty="0">
                <a:solidFill>
                  <a:srgbClr val="0000CC"/>
                </a:solidFill>
              </a:rPr>
              <a:t>code) </a:t>
            </a:r>
            <a:r>
              <a:rPr lang="en-US" altLang="zh-CN" sz="2800" dirty="0" smtClean="0"/>
              <a:t>—— </a:t>
            </a:r>
            <a:r>
              <a:rPr lang="zh-CN" altLang="en-US" sz="2800" dirty="0" smtClean="0"/>
              <a:t>在</a:t>
            </a:r>
            <a:r>
              <a:rPr lang="zh-CN" altLang="en-US" sz="2800" dirty="0"/>
              <a:t>使用时间域（或简称为时域）的波形表示数字信号时，代表不同离散数值的基本波形。</a:t>
            </a:r>
          </a:p>
        </p:txBody>
      </p:sp>
    </p:spTree>
    <p:extLst>
      <p:ext uri="{BB962C8B-B14F-4D97-AF65-F5344CB8AC3E}">
        <p14:creationId xmlns:p14="http://schemas.microsoft.com/office/powerpoint/2010/main" val="2860896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pPr algn="ctr"/>
            <a:r>
              <a:rPr lang="en-US" altLang="zh-CN" sz="4000" dirty="0"/>
              <a:t>ADSL </a:t>
            </a:r>
            <a:r>
              <a:rPr lang="zh-CN" altLang="en-US" sz="4000" dirty="0" smtClean="0"/>
              <a:t>的传输</a:t>
            </a:r>
            <a:r>
              <a:rPr lang="zh-CN" altLang="en-US" sz="4000" dirty="0"/>
              <a:t>距离</a:t>
            </a:r>
          </a:p>
        </p:txBody>
      </p:sp>
      <p:sp>
        <p:nvSpPr>
          <p:cNvPr id="304131" name="Rectangle 3"/>
          <p:cNvSpPr>
            <a:spLocks noGrp="1" noChangeArrowheads="1"/>
          </p:cNvSpPr>
          <p:nvPr>
            <p:ph idx="1"/>
          </p:nvPr>
        </p:nvSpPr>
        <p:spPr/>
        <p:txBody>
          <a:bodyPr/>
          <a:lstStyle/>
          <a:p>
            <a:r>
              <a:rPr lang="en-US" altLang="zh-CN" sz="2800" dirty="0" smtClean="0"/>
              <a:t>ADSL </a:t>
            </a:r>
            <a:r>
              <a:rPr lang="zh-CN" altLang="zh-CN" sz="2800" dirty="0" smtClean="0"/>
              <a:t>的</a:t>
            </a:r>
            <a:r>
              <a:rPr lang="zh-CN" altLang="zh-CN" sz="2800" dirty="0"/>
              <a:t>传输距离取决于数据率和用户线的线径（用户线越细，信号传输时的衰减就越大）。</a:t>
            </a:r>
            <a:endParaRPr lang="en-US" altLang="zh-CN" sz="2800" dirty="0" smtClean="0"/>
          </a:p>
          <a:p>
            <a:r>
              <a:rPr lang="en-US" altLang="zh-CN" sz="2800" dirty="0" smtClean="0"/>
              <a:t>ADSL </a:t>
            </a:r>
            <a:r>
              <a:rPr lang="zh-CN" altLang="zh-CN" sz="2800" dirty="0" smtClean="0"/>
              <a:t>所</a:t>
            </a:r>
            <a:r>
              <a:rPr lang="zh-CN" altLang="zh-CN" sz="2800" dirty="0"/>
              <a:t>能得到的最高数据</a:t>
            </a:r>
            <a:r>
              <a:rPr lang="zh-CN" altLang="zh-CN" sz="2800" dirty="0" smtClean="0"/>
              <a:t>传输速率与</a:t>
            </a:r>
            <a:r>
              <a:rPr lang="zh-CN" altLang="zh-CN" sz="2800" dirty="0"/>
              <a:t>实际的用户线上的信噪比密切相关</a:t>
            </a:r>
            <a:r>
              <a:rPr lang="zh-CN" altLang="zh-CN" sz="2800" dirty="0" smtClean="0"/>
              <a:t>。</a:t>
            </a:r>
            <a:endParaRPr lang="en-US" altLang="zh-CN" sz="2800" dirty="0" smtClean="0"/>
          </a:p>
          <a:p>
            <a:r>
              <a:rPr lang="zh-CN" altLang="en-US" sz="2800" dirty="0" smtClean="0"/>
              <a:t>例如：</a:t>
            </a:r>
            <a:endParaRPr lang="en-US" altLang="zh-CN" sz="2800" dirty="0" smtClean="0"/>
          </a:p>
          <a:p>
            <a:pPr lvl="1"/>
            <a:r>
              <a:rPr lang="en-US" altLang="zh-CN" sz="2400" dirty="0" smtClean="0"/>
              <a:t>0.5 </a:t>
            </a:r>
            <a:r>
              <a:rPr lang="zh-CN" altLang="en-US" sz="2400" dirty="0"/>
              <a:t>毫米线径的用户线，传输速率为 </a:t>
            </a:r>
            <a:r>
              <a:rPr lang="en-US" altLang="zh-CN" sz="2400" dirty="0"/>
              <a:t>1.5 ~ 2.0 </a:t>
            </a:r>
            <a:r>
              <a:rPr lang="en-US" altLang="zh-CN" sz="2400" dirty="0" smtClean="0"/>
              <a:t>Mbit/s </a:t>
            </a:r>
            <a:r>
              <a:rPr lang="zh-CN" altLang="en-US" sz="2400" dirty="0"/>
              <a:t>时可传送 </a:t>
            </a:r>
            <a:r>
              <a:rPr lang="en-US" altLang="zh-CN" sz="2400" dirty="0"/>
              <a:t>5.5 </a:t>
            </a:r>
            <a:r>
              <a:rPr lang="zh-CN" altLang="en-US" sz="2400" dirty="0"/>
              <a:t>公里，但当传输速率提高到 </a:t>
            </a:r>
            <a:r>
              <a:rPr lang="en-US" altLang="zh-CN" sz="2400" dirty="0"/>
              <a:t>6.1 </a:t>
            </a:r>
            <a:r>
              <a:rPr lang="en-US" altLang="zh-CN" sz="2400" dirty="0" smtClean="0"/>
              <a:t>Mbit/s </a:t>
            </a:r>
            <a:r>
              <a:rPr lang="zh-CN" altLang="en-US" sz="2400" dirty="0"/>
              <a:t>时，传输距离就缩短为 </a:t>
            </a:r>
            <a:r>
              <a:rPr lang="en-US" altLang="zh-CN" sz="2400" dirty="0"/>
              <a:t>3.7 </a:t>
            </a:r>
            <a:r>
              <a:rPr lang="zh-CN" altLang="en-US" sz="2400" dirty="0"/>
              <a:t>公里。</a:t>
            </a:r>
          </a:p>
          <a:p>
            <a:pPr lvl="1"/>
            <a:r>
              <a:rPr lang="zh-CN" altLang="en-US" sz="2400" dirty="0"/>
              <a:t>如果把用户线的线径减小</a:t>
            </a:r>
            <a:r>
              <a:rPr lang="zh-CN" altLang="en-US" sz="2400" dirty="0" smtClean="0"/>
              <a:t>到 </a:t>
            </a:r>
            <a:r>
              <a:rPr lang="en-US" altLang="zh-CN" sz="2400" dirty="0" smtClean="0"/>
              <a:t>0.4 </a:t>
            </a:r>
            <a:r>
              <a:rPr lang="zh-CN" altLang="en-US" sz="2400" dirty="0" smtClean="0"/>
              <a:t>毫米</a:t>
            </a:r>
            <a:r>
              <a:rPr lang="zh-CN" altLang="en-US" sz="2400" dirty="0"/>
              <a:t>，那么</a:t>
            </a:r>
            <a:r>
              <a:rPr lang="zh-CN" altLang="en-US" sz="2400" dirty="0" smtClean="0"/>
              <a:t>在 </a:t>
            </a:r>
            <a:r>
              <a:rPr lang="en-US" altLang="zh-CN" sz="2400" dirty="0" smtClean="0"/>
              <a:t>6.1 Mbit/s </a:t>
            </a:r>
            <a:r>
              <a:rPr lang="zh-CN" altLang="en-US" sz="2400" dirty="0" smtClean="0"/>
              <a:t>的</a:t>
            </a:r>
            <a:r>
              <a:rPr lang="zh-CN" altLang="en-US" sz="2400" dirty="0"/>
              <a:t>传输速率下就只能</a:t>
            </a:r>
            <a:r>
              <a:rPr lang="zh-CN" altLang="en-US" sz="2400" dirty="0" smtClean="0"/>
              <a:t>传送 </a:t>
            </a:r>
            <a:r>
              <a:rPr lang="en-US" altLang="zh-CN" sz="2400" dirty="0" smtClean="0"/>
              <a:t>2.7 </a:t>
            </a:r>
            <a:r>
              <a:rPr lang="zh-CN" altLang="en-US" sz="2400" dirty="0" smtClean="0"/>
              <a:t>公里。</a:t>
            </a:r>
            <a:endParaRPr lang="zh-CN" altLang="en-US" sz="2400" dirty="0"/>
          </a:p>
        </p:txBody>
      </p:sp>
    </p:spTree>
    <p:extLst>
      <p:ext uri="{BB962C8B-B14F-4D97-AF65-F5344CB8AC3E}">
        <p14:creationId xmlns:p14="http://schemas.microsoft.com/office/powerpoint/2010/main" val="102976776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pPr algn="ctr"/>
            <a:r>
              <a:rPr lang="en-US" altLang="zh-CN"/>
              <a:t>ADSL </a:t>
            </a:r>
            <a:r>
              <a:rPr lang="zh-CN" altLang="en-US"/>
              <a:t>的特点</a:t>
            </a:r>
          </a:p>
        </p:txBody>
      </p:sp>
      <p:sp>
        <p:nvSpPr>
          <p:cNvPr id="306179" name="Rectangle 3"/>
          <p:cNvSpPr>
            <a:spLocks noGrp="1" noChangeArrowheads="1"/>
          </p:cNvSpPr>
          <p:nvPr>
            <p:ph idx="1"/>
          </p:nvPr>
        </p:nvSpPr>
        <p:spPr/>
        <p:txBody>
          <a:bodyPr/>
          <a:lstStyle/>
          <a:p>
            <a:r>
              <a:rPr lang="zh-CN" altLang="en-US" dirty="0"/>
              <a:t>上行和下行带宽做成不对称的。</a:t>
            </a:r>
          </a:p>
          <a:p>
            <a:pPr lvl="1"/>
            <a:r>
              <a:rPr lang="zh-CN" altLang="en-US" dirty="0"/>
              <a:t>上行指从用户到 </a:t>
            </a:r>
            <a:r>
              <a:rPr lang="en-US" altLang="zh-CN" dirty="0"/>
              <a:t>ISP</a:t>
            </a:r>
            <a:r>
              <a:rPr lang="zh-CN" altLang="en-US" dirty="0"/>
              <a:t>，而下行指从 </a:t>
            </a:r>
            <a:r>
              <a:rPr lang="en-US" altLang="zh-CN" dirty="0"/>
              <a:t>ISP </a:t>
            </a:r>
            <a:r>
              <a:rPr lang="zh-CN" altLang="en-US" dirty="0"/>
              <a:t>到用户。</a:t>
            </a:r>
          </a:p>
          <a:p>
            <a:r>
              <a:rPr lang="en-US" altLang="zh-CN" dirty="0"/>
              <a:t>ADSL </a:t>
            </a:r>
            <a:r>
              <a:rPr lang="zh-CN" altLang="en-US" dirty="0"/>
              <a:t>在用户线（铜线）的两端各安装一个 </a:t>
            </a:r>
            <a:r>
              <a:rPr lang="en-US" altLang="zh-CN" dirty="0">
                <a:solidFill>
                  <a:srgbClr val="FF0000"/>
                </a:solidFill>
              </a:rPr>
              <a:t>ADSL </a:t>
            </a:r>
            <a:r>
              <a:rPr lang="zh-CN" altLang="en-US" dirty="0">
                <a:solidFill>
                  <a:srgbClr val="FF0000"/>
                </a:solidFill>
              </a:rPr>
              <a:t>调制解调器。</a:t>
            </a:r>
          </a:p>
          <a:p>
            <a:r>
              <a:rPr lang="zh-CN" altLang="en-US" dirty="0"/>
              <a:t>我国目前采用的方案是</a:t>
            </a:r>
            <a:r>
              <a:rPr lang="zh-CN" altLang="en-US" dirty="0">
                <a:solidFill>
                  <a:srgbClr val="FF0000"/>
                </a:solidFill>
              </a:rPr>
              <a:t>离散多音调 </a:t>
            </a:r>
            <a:r>
              <a:rPr lang="en-US" altLang="zh-CN" b="1" dirty="0">
                <a:solidFill>
                  <a:srgbClr val="FF0000"/>
                </a:solidFill>
              </a:rPr>
              <a:t>DMT</a:t>
            </a:r>
            <a:r>
              <a:rPr lang="en-US" altLang="zh-CN" dirty="0">
                <a:solidFill>
                  <a:srgbClr val="FF0000"/>
                </a:solidFill>
              </a:rPr>
              <a:t> </a:t>
            </a:r>
            <a:r>
              <a:rPr lang="en-US" altLang="zh-CN" dirty="0"/>
              <a:t>(Discrete Multi-Tone)</a:t>
            </a:r>
            <a:r>
              <a:rPr lang="zh-CN" altLang="en-US" dirty="0"/>
              <a:t>调制技术</a:t>
            </a:r>
            <a:r>
              <a:rPr lang="zh-CN" altLang="en-US" dirty="0" smtClean="0"/>
              <a:t>。</a:t>
            </a:r>
            <a:endParaRPr lang="en-US" altLang="zh-CN" dirty="0" smtClean="0"/>
          </a:p>
          <a:p>
            <a:pPr lvl="1"/>
            <a:r>
              <a:rPr lang="zh-CN" altLang="en-US" dirty="0" smtClean="0"/>
              <a:t>这里</a:t>
            </a:r>
            <a:r>
              <a:rPr lang="zh-CN" altLang="en-US" dirty="0"/>
              <a:t>的“多音调”就是“</a:t>
            </a:r>
            <a:r>
              <a:rPr lang="zh-CN" altLang="en-US" dirty="0">
                <a:solidFill>
                  <a:srgbClr val="FF0000"/>
                </a:solidFill>
              </a:rPr>
              <a:t>多载波</a:t>
            </a:r>
            <a:r>
              <a:rPr lang="zh-CN" altLang="en-US" dirty="0"/>
              <a:t>”或“</a:t>
            </a:r>
            <a:r>
              <a:rPr lang="zh-CN" altLang="en-US" dirty="0">
                <a:solidFill>
                  <a:srgbClr val="FF0000"/>
                </a:solidFill>
              </a:rPr>
              <a:t>多子信道</a:t>
            </a:r>
            <a:r>
              <a:rPr lang="zh-CN" altLang="en-US" dirty="0"/>
              <a:t>”的意思。</a:t>
            </a:r>
          </a:p>
        </p:txBody>
      </p:sp>
    </p:spTree>
    <p:extLst>
      <p:ext uri="{BB962C8B-B14F-4D97-AF65-F5344CB8AC3E}">
        <p14:creationId xmlns:p14="http://schemas.microsoft.com/office/powerpoint/2010/main" val="1066347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pPr algn="ctr"/>
            <a:r>
              <a:rPr lang="en-US" altLang="zh-CN"/>
              <a:t>DMT </a:t>
            </a:r>
            <a:r>
              <a:rPr lang="zh-CN" altLang="en-US"/>
              <a:t>技术</a:t>
            </a:r>
          </a:p>
        </p:txBody>
      </p:sp>
      <p:sp>
        <p:nvSpPr>
          <p:cNvPr id="308227" name="Rectangle 3"/>
          <p:cNvSpPr>
            <a:spLocks noGrp="1" noChangeArrowheads="1"/>
          </p:cNvSpPr>
          <p:nvPr>
            <p:ph idx="1"/>
          </p:nvPr>
        </p:nvSpPr>
        <p:spPr/>
        <p:txBody>
          <a:bodyPr/>
          <a:lstStyle/>
          <a:p>
            <a:r>
              <a:rPr lang="en-US" altLang="zh-CN" dirty="0"/>
              <a:t>DMT </a:t>
            </a:r>
            <a:r>
              <a:rPr lang="zh-CN" altLang="en-US" dirty="0"/>
              <a:t>调制技术采用</a:t>
            </a:r>
            <a:r>
              <a:rPr lang="zh-CN" altLang="en-US" dirty="0">
                <a:solidFill>
                  <a:srgbClr val="FF0000"/>
                </a:solidFill>
              </a:rPr>
              <a:t>频分复用</a:t>
            </a:r>
            <a:r>
              <a:rPr lang="zh-CN" altLang="en-US" dirty="0"/>
              <a:t>的方法，把 </a:t>
            </a:r>
            <a:r>
              <a:rPr lang="en-US" altLang="zh-CN" dirty="0"/>
              <a:t>40 kHz </a:t>
            </a:r>
            <a:r>
              <a:rPr lang="zh-CN" altLang="en-US" dirty="0"/>
              <a:t>以上一直到 </a:t>
            </a:r>
            <a:r>
              <a:rPr lang="en-US" altLang="zh-CN" dirty="0"/>
              <a:t>1.1 MHz </a:t>
            </a:r>
            <a:r>
              <a:rPr lang="zh-CN" altLang="en-US" dirty="0"/>
              <a:t>的高端频谱划分为许多的子信道，其中 </a:t>
            </a:r>
            <a:r>
              <a:rPr lang="en-US" altLang="zh-CN" dirty="0"/>
              <a:t>25 </a:t>
            </a:r>
            <a:r>
              <a:rPr lang="zh-CN" altLang="en-US" dirty="0"/>
              <a:t>个子信道用于上行信道，而 </a:t>
            </a:r>
            <a:r>
              <a:rPr lang="en-US" altLang="zh-CN" dirty="0"/>
              <a:t>249 </a:t>
            </a:r>
            <a:r>
              <a:rPr lang="zh-CN" altLang="en-US" dirty="0"/>
              <a:t>个子信道用于下行信道。</a:t>
            </a:r>
          </a:p>
          <a:p>
            <a:r>
              <a:rPr lang="zh-CN" altLang="en-US" dirty="0"/>
              <a:t>每个子信道占据 </a:t>
            </a:r>
            <a:r>
              <a:rPr lang="en-US" altLang="zh-CN" dirty="0"/>
              <a:t>4 kHz </a:t>
            </a:r>
            <a:r>
              <a:rPr lang="zh-CN" altLang="en-US" dirty="0"/>
              <a:t>带宽（严格讲是 </a:t>
            </a:r>
            <a:r>
              <a:rPr lang="en-US" altLang="zh-CN" dirty="0"/>
              <a:t>4.3125 kHz</a:t>
            </a:r>
            <a:r>
              <a:rPr lang="zh-CN" altLang="en-US" dirty="0"/>
              <a:t>），并使用不同的载波（即不同的音调）进行数字调制。这种做法相当于在一对用户线上使用许多小的调制解调器</a:t>
            </a:r>
            <a:r>
              <a:rPr lang="zh-CN" altLang="en-US" dirty="0">
                <a:solidFill>
                  <a:srgbClr val="FF0000"/>
                </a:solidFill>
              </a:rPr>
              <a:t>并行地</a:t>
            </a:r>
            <a:r>
              <a:rPr lang="zh-CN" altLang="en-US" dirty="0"/>
              <a:t>传送数据。</a:t>
            </a:r>
          </a:p>
          <a:p>
            <a:endParaRPr lang="en-US" altLang="zh-CN" sz="2800" dirty="0"/>
          </a:p>
        </p:txBody>
      </p:sp>
    </p:spTree>
    <p:extLst>
      <p:ext uri="{BB962C8B-B14F-4D97-AF65-F5344CB8AC3E}">
        <p14:creationId xmlns:p14="http://schemas.microsoft.com/office/powerpoint/2010/main" val="135461655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algn="ctr"/>
            <a:r>
              <a:rPr lang="en-US" altLang="zh-CN"/>
              <a:t>DMT </a:t>
            </a:r>
            <a:r>
              <a:rPr lang="zh-CN" altLang="en-US"/>
              <a:t>技术的频谱分布 </a:t>
            </a:r>
          </a:p>
        </p:txBody>
      </p:sp>
      <p:grpSp>
        <p:nvGrpSpPr>
          <p:cNvPr id="4" name="组合 3"/>
          <p:cNvGrpSpPr/>
          <p:nvPr/>
        </p:nvGrpSpPr>
        <p:grpSpPr>
          <a:xfrm>
            <a:off x="560512" y="1412776"/>
            <a:ext cx="8786950" cy="4139959"/>
            <a:chOff x="560512" y="1412776"/>
            <a:chExt cx="8786950" cy="4139959"/>
          </a:xfrm>
        </p:grpSpPr>
        <p:sp>
          <p:nvSpPr>
            <p:cNvPr id="91" name="Rectangle 194"/>
            <p:cNvSpPr>
              <a:spLocks noChangeArrowheads="1"/>
            </p:cNvSpPr>
            <p:nvPr/>
          </p:nvSpPr>
          <p:spPr bwMode="auto">
            <a:xfrm>
              <a:off x="3010212" y="2882916"/>
              <a:ext cx="1412889" cy="1893120"/>
            </a:xfrm>
            <a:prstGeom prst="rect">
              <a:avLst/>
            </a:prstGeom>
            <a:solidFill>
              <a:srgbClr val="00FFFF"/>
            </a:solidFill>
            <a:ln>
              <a:noFill/>
            </a:ln>
            <a:effectLst/>
          </p:spPr>
          <p:txBody>
            <a:bodyPr wrap="none" anchor="ctr"/>
            <a:lstStyle/>
            <a:p>
              <a:endParaRPr lang="zh-CN" altLang="en-US" sz="2800" b="1">
                <a:solidFill>
                  <a:srgbClr val="000099"/>
                </a:solidFill>
                <a:latin typeface="+mn-lt"/>
                <a:ea typeface="黑体" pitchFamily="2" charset="-122"/>
              </a:endParaRPr>
            </a:p>
          </p:txBody>
        </p:sp>
        <p:sp>
          <p:nvSpPr>
            <p:cNvPr id="47" name="Line 196"/>
            <p:cNvSpPr>
              <a:spLocks noChangeShapeType="1"/>
            </p:cNvSpPr>
            <p:nvPr/>
          </p:nvSpPr>
          <p:spPr bwMode="auto">
            <a:xfrm>
              <a:off x="3010212" y="1687222"/>
              <a:ext cx="4805903"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C00000"/>
                </a:solidFill>
                <a:latin typeface="+mn-lt"/>
                <a:ea typeface="黑体" pitchFamily="2" charset="-122"/>
              </a:endParaRPr>
            </a:p>
          </p:txBody>
        </p:sp>
        <p:sp>
          <p:nvSpPr>
            <p:cNvPr id="48" name="Rectangle 194"/>
            <p:cNvSpPr>
              <a:spLocks noChangeArrowheads="1"/>
            </p:cNvSpPr>
            <p:nvPr/>
          </p:nvSpPr>
          <p:spPr bwMode="auto">
            <a:xfrm>
              <a:off x="4423102" y="2880861"/>
              <a:ext cx="3469890" cy="1893120"/>
            </a:xfrm>
            <a:prstGeom prst="rect">
              <a:avLst/>
            </a:prstGeom>
            <a:solidFill>
              <a:srgbClr val="FF66FF"/>
            </a:solidFill>
            <a:ln>
              <a:noFill/>
            </a:ln>
            <a:effectLst/>
          </p:spPr>
          <p:txBody>
            <a:bodyPr wrap="none" anchor="ctr"/>
            <a:lstStyle/>
            <a:p>
              <a:endParaRPr lang="zh-CN" altLang="en-US" sz="2800" b="1">
                <a:solidFill>
                  <a:srgbClr val="000099"/>
                </a:solidFill>
                <a:latin typeface="+mn-lt"/>
                <a:ea typeface="黑体" pitchFamily="2" charset="-122"/>
              </a:endParaRPr>
            </a:p>
          </p:txBody>
        </p:sp>
        <p:sp>
          <p:nvSpPr>
            <p:cNvPr id="49" name="Text Box 80"/>
            <p:cNvSpPr txBox="1">
              <a:spLocks noChangeArrowheads="1"/>
            </p:cNvSpPr>
            <p:nvPr/>
          </p:nvSpPr>
          <p:spPr bwMode="auto">
            <a:xfrm>
              <a:off x="3444469" y="3183404"/>
              <a:ext cx="492443" cy="46166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50" name="Text Box 83"/>
            <p:cNvSpPr txBox="1">
              <a:spLocks noChangeArrowheads="1"/>
            </p:cNvSpPr>
            <p:nvPr/>
          </p:nvSpPr>
          <p:spPr bwMode="auto">
            <a:xfrm>
              <a:off x="560512" y="2102257"/>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频谱</a:t>
              </a:r>
            </a:p>
          </p:txBody>
        </p:sp>
        <p:sp>
          <p:nvSpPr>
            <p:cNvPr id="51" name="Line 84"/>
            <p:cNvSpPr>
              <a:spLocks noChangeShapeType="1"/>
            </p:cNvSpPr>
            <p:nvPr/>
          </p:nvSpPr>
          <p:spPr bwMode="auto">
            <a:xfrm rot="16200000">
              <a:off x="247" y="3489284"/>
              <a:ext cx="2653929"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2" name="Text Box 85"/>
            <p:cNvSpPr txBox="1">
              <a:spLocks noChangeArrowheads="1"/>
            </p:cNvSpPr>
            <p:nvPr/>
          </p:nvSpPr>
          <p:spPr bwMode="auto">
            <a:xfrm>
              <a:off x="8409385" y="4767535"/>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itchFamily="2" charset="-122"/>
                </a:rPr>
                <a:t>频率</a:t>
              </a:r>
            </a:p>
          </p:txBody>
        </p:sp>
        <p:sp>
          <p:nvSpPr>
            <p:cNvPr id="53" name="Text Box 86"/>
            <p:cNvSpPr txBox="1">
              <a:spLocks noChangeArrowheads="1"/>
            </p:cNvSpPr>
            <p:nvPr/>
          </p:nvSpPr>
          <p:spPr bwMode="auto">
            <a:xfrm>
              <a:off x="4054454" y="1412776"/>
              <a:ext cx="3058786"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C00000"/>
                  </a:solidFill>
                  <a:latin typeface="+mn-lt"/>
                  <a:ea typeface="黑体" pitchFamily="2" charset="-122"/>
                </a:rPr>
                <a:t>ADSL </a:t>
              </a:r>
              <a:r>
                <a:rPr lang="zh-CN" altLang="en-US" sz="2800" b="1" dirty="0">
                  <a:solidFill>
                    <a:srgbClr val="C00000"/>
                  </a:solidFill>
                  <a:latin typeface="+mn-lt"/>
                  <a:ea typeface="黑体" pitchFamily="2" charset="-122"/>
                </a:rPr>
                <a:t>的数字业务</a:t>
              </a:r>
            </a:p>
          </p:txBody>
        </p:sp>
        <p:sp>
          <p:nvSpPr>
            <p:cNvPr id="54" name="Freeform 87"/>
            <p:cNvSpPr>
              <a:spLocks/>
            </p:cNvSpPr>
            <p:nvPr/>
          </p:nvSpPr>
          <p:spPr bwMode="auto">
            <a:xfrm>
              <a:off x="1327212" y="2845267"/>
              <a:ext cx="363612" cy="1944286"/>
            </a:xfrm>
            <a:custGeom>
              <a:avLst/>
              <a:gdLst>
                <a:gd name="T0" fmla="*/ 0 w 208"/>
                <a:gd name="T1" fmla="*/ 0 h 1248"/>
                <a:gd name="T2" fmla="*/ 112 w 208"/>
                <a:gd name="T3" fmla="*/ 144 h 1248"/>
                <a:gd name="T4" fmla="*/ 192 w 208"/>
                <a:gd name="T5" fmla="*/ 680 h 1248"/>
                <a:gd name="T6" fmla="*/ 208 w 208"/>
                <a:gd name="T7" fmla="*/ 1248 h 1248"/>
              </a:gdLst>
              <a:ahLst/>
              <a:cxnLst>
                <a:cxn ang="0">
                  <a:pos x="T0" y="T1"/>
                </a:cxn>
                <a:cxn ang="0">
                  <a:pos x="T2" y="T3"/>
                </a:cxn>
                <a:cxn ang="0">
                  <a:pos x="T4" y="T5"/>
                </a:cxn>
                <a:cxn ang="0">
                  <a:pos x="T6" y="T7"/>
                </a:cxn>
              </a:cxnLst>
              <a:rect l="0" t="0" r="r" b="b"/>
              <a:pathLst>
                <a:path w="208" h="1248">
                  <a:moveTo>
                    <a:pt x="0" y="0"/>
                  </a:moveTo>
                  <a:cubicBezTo>
                    <a:pt x="19" y="24"/>
                    <a:pt x="80" y="31"/>
                    <a:pt x="112" y="144"/>
                  </a:cubicBezTo>
                  <a:cubicBezTo>
                    <a:pt x="144" y="257"/>
                    <a:pt x="176" y="496"/>
                    <a:pt x="192" y="680"/>
                  </a:cubicBezTo>
                  <a:cubicBezTo>
                    <a:pt x="208" y="864"/>
                    <a:pt x="205" y="1130"/>
                    <a:pt x="208" y="124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5" name="Text Box 89"/>
            <p:cNvSpPr txBox="1">
              <a:spLocks noChangeArrowheads="1"/>
            </p:cNvSpPr>
            <p:nvPr/>
          </p:nvSpPr>
          <p:spPr bwMode="auto">
            <a:xfrm>
              <a:off x="2966089" y="1988840"/>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上行信道</a:t>
              </a:r>
            </a:p>
          </p:txBody>
        </p:sp>
        <p:sp>
          <p:nvSpPr>
            <p:cNvPr id="56" name="Text Box 90"/>
            <p:cNvSpPr txBox="1">
              <a:spLocks noChangeArrowheads="1"/>
            </p:cNvSpPr>
            <p:nvPr/>
          </p:nvSpPr>
          <p:spPr bwMode="auto">
            <a:xfrm>
              <a:off x="1442583" y="2247255"/>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itchFamily="2" charset="-122"/>
                </a:rPr>
                <a:t>传统电话</a:t>
              </a:r>
            </a:p>
          </p:txBody>
        </p:sp>
        <p:sp>
          <p:nvSpPr>
            <p:cNvPr id="57" name="Line 91"/>
            <p:cNvSpPr>
              <a:spLocks noChangeShapeType="1"/>
            </p:cNvSpPr>
            <p:nvPr/>
          </p:nvSpPr>
          <p:spPr bwMode="auto">
            <a:xfrm flipH="1">
              <a:off x="1562001" y="2693996"/>
              <a:ext cx="384388" cy="442691"/>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8" name="Line 92"/>
            <p:cNvSpPr>
              <a:spLocks noChangeShapeType="1"/>
            </p:cNvSpPr>
            <p:nvPr/>
          </p:nvSpPr>
          <p:spPr bwMode="auto">
            <a:xfrm flipV="1">
              <a:off x="1327211" y="4796227"/>
              <a:ext cx="7551211"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9" name="Text Box 93"/>
            <p:cNvSpPr txBox="1">
              <a:spLocks noChangeArrowheads="1"/>
            </p:cNvSpPr>
            <p:nvPr/>
          </p:nvSpPr>
          <p:spPr bwMode="auto">
            <a:xfrm>
              <a:off x="1030090" y="48029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0</a:t>
              </a:r>
            </a:p>
          </p:txBody>
        </p:sp>
        <p:sp>
          <p:nvSpPr>
            <p:cNvPr id="60" name="Text Box 94"/>
            <p:cNvSpPr txBox="1">
              <a:spLocks noChangeArrowheads="1"/>
            </p:cNvSpPr>
            <p:nvPr/>
          </p:nvSpPr>
          <p:spPr bwMode="auto">
            <a:xfrm>
              <a:off x="1505901" y="48029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4</a:t>
              </a:r>
            </a:p>
          </p:txBody>
        </p:sp>
        <p:sp>
          <p:nvSpPr>
            <p:cNvPr id="61" name="AutoShape 110"/>
            <p:cNvSpPr>
              <a:spLocks/>
            </p:cNvSpPr>
            <p:nvPr/>
          </p:nvSpPr>
          <p:spPr bwMode="auto">
            <a:xfrm rot="5400000" flipV="1">
              <a:off x="3518636" y="1969961"/>
              <a:ext cx="302543" cy="1319390"/>
            </a:xfrm>
            <a:prstGeom prst="leftBrace">
              <a:avLst>
                <a:gd name="adj1" fmla="val 389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62" name="AutoShape 113"/>
            <p:cNvSpPr>
              <a:spLocks/>
            </p:cNvSpPr>
            <p:nvPr/>
          </p:nvSpPr>
          <p:spPr bwMode="auto">
            <a:xfrm rot="5400000" flipV="1">
              <a:off x="6017164" y="979900"/>
              <a:ext cx="302543" cy="3299512"/>
            </a:xfrm>
            <a:prstGeom prst="leftBrace">
              <a:avLst>
                <a:gd name="adj1" fmla="val 97304"/>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63" name="Text Box 114"/>
            <p:cNvSpPr txBox="1">
              <a:spLocks noChangeArrowheads="1"/>
            </p:cNvSpPr>
            <p:nvPr/>
          </p:nvSpPr>
          <p:spPr bwMode="auto">
            <a:xfrm>
              <a:off x="5457056" y="1988840"/>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下行信道</a:t>
              </a:r>
            </a:p>
          </p:txBody>
        </p:sp>
        <p:sp>
          <p:nvSpPr>
            <p:cNvPr id="64" name="Text Box 143"/>
            <p:cNvSpPr txBox="1">
              <a:spLocks noChangeArrowheads="1"/>
            </p:cNvSpPr>
            <p:nvPr/>
          </p:nvSpPr>
          <p:spPr bwMode="auto">
            <a:xfrm>
              <a:off x="5896247" y="3183404"/>
              <a:ext cx="492443" cy="46166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65" name="Freeform 168"/>
            <p:cNvSpPr>
              <a:spLocks/>
            </p:cNvSpPr>
            <p:nvPr/>
          </p:nvSpPr>
          <p:spPr bwMode="auto">
            <a:xfrm>
              <a:off x="7627036" y="287863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6" name="Freeform 169"/>
            <p:cNvSpPr>
              <a:spLocks/>
            </p:cNvSpPr>
            <p:nvPr/>
          </p:nvSpPr>
          <p:spPr bwMode="auto">
            <a:xfrm>
              <a:off x="7440036"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7" name="Freeform 170"/>
            <p:cNvSpPr>
              <a:spLocks/>
            </p:cNvSpPr>
            <p:nvPr/>
          </p:nvSpPr>
          <p:spPr bwMode="auto">
            <a:xfrm>
              <a:off x="7253036"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8" name="Freeform 171"/>
            <p:cNvSpPr>
              <a:spLocks/>
            </p:cNvSpPr>
            <p:nvPr/>
          </p:nvSpPr>
          <p:spPr bwMode="auto">
            <a:xfrm>
              <a:off x="7066036"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9" name="Freeform 172"/>
            <p:cNvSpPr>
              <a:spLocks/>
            </p:cNvSpPr>
            <p:nvPr/>
          </p:nvSpPr>
          <p:spPr bwMode="auto">
            <a:xfrm>
              <a:off x="6879036"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0" name="Freeform 173"/>
            <p:cNvSpPr>
              <a:spLocks/>
            </p:cNvSpPr>
            <p:nvPr/>
          </p:nvSpPr>
          <p:spPr bwMode="auto">
            <a:xfrm>
              <a:off x="6692036"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1" name="Freeform 174"/>
            <p:cNvSpPr>
              <a:spLocks/>
            </p:cNvSpPr>
            <p:nvPr/>
          </p:nvSpPr>
          <p:spPr bwMode="auto">
            <a:xfrm>
              <a:off x="6505036"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2" name="Freeform 175"/>
            <p:cNvSpPr>
              <a:spLocks/>
            </p:cNvSpPr>
            <p:nvPr/>
          </p:nvSpPr>
          <p:spPr bwMode="auto">
            <a:xfrm>
              <a:off x="6318036"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3" name="Freeform 176"/>
            <p:cNvSpPr>
              <a:spLocks/>
            </p:cNvSpPr>
            <p:nvPr/>
          </p:nvSpPr>
          <p:spPr bwMode="auto">
            <a:xfrm>
              <a:off x="5648991"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4" name="Freeform 177"/>
            <p:cNvSpPr>
              <a:spLocks/>
            </p:cNvSpPr>
            <p:nvPr/>
          </p:nvSpPr>
          <p:spPr bwMode="auto">
            <a:xfrm>
              <a:off x="5466147"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5" name="Freeform 178"/>
            <p:cNvSpPr>
              <a:spLocks/>
            </p:cNvSpPr>
            <p:nvPr/>
          </p:nvSpPr>
          <p:spPr bwMode="auto">
            <a:xfrm>
              <a:off x="5283302"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6" name="Freeform 179"/>
            <p:cNvSpPr>
              <a:spLocks/>
            </p:cNvSpPr>
            <p:nvPr/>
          </p:nvSpPr>
          <p:spPr bwMode="auto">
            <a:xfrm>
              <a:off x="5100458"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7" name="Freeform 180"/>
            <p:cNvSpPr>
              <a:spLocks/>
            </p:cNvSpPr>
            <p:nvPr/>
          </p:nvSpPr>
          <p:spPr bwMode="auto">
            <a:xfrm>
              <a:off x="4917613"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8" name="Freeform 181"/>
            <p:cNvSpPr>
              <a:spLocks/>
            </p:cNvSpPr>
            <p:nvPr/>
          </p:nvSpPr>
          <p:spPr bwMode="auto">
            <a:xfrm>
              <a:off x="4734769"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9" name="Freeform 182"/>
            <p:cNvSpPr>
              <a:spLocks/>
            </p:cNvSpPr>
            <p:nvPr/>
          </p:nvSpPr>
          <p:spPr bwMode="auto">
            <a:xfrm>
              <a:off x="4551924"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0" name="Freeform 184"/>
            <p:cNvSpPr>
              <a:spLocks/>
            </p:cNvSpPr>
            <p:nvPr/>
          </p:nvSpPr>
          <p:spPr bwMode="auto">
            <a:xfrm>
              <a:off x="4186235" y="289865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1" name="Freeform 185"/>
            <p:cNvSpPr>
              <a:spLocks/>
            </p:cNvSpPr>
            <p:nvPr/>
          </p:nvSpPr>
          <p:spPr bwMode="auto">
            <a:xfrm>
              <a:off x="4003391" y="290088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2" name="Freeform 186"/>
            <p:cNvSpPr>
              <a:spLocks/>
            </p:cNvSpPr>
            <p:nvPr/>
          </p:nvSpPr>
          <p:spPr bwMode="auto">
            <a:xfrm>
              <a:off x="3820546" y="290310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3" name="Freeform 188"/>
            <p:cNvSpPr>
              <a:spLocks/>
            </p:cNvSpPr>
            <p:nvPr/>
          </p:nvSpPr>
          <p:spPr bwMode="auto">
            <a:xfrm>
              <a:off x="3375901" y="290755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4" name="Freeform 189"/>
            <p:cNvSpPr>
              <a:spLocks/>
            </p:cNvSpPr>
            <p:nvPr/>
          </p:nvSpPr>
          <p:spPr bwMode="auto">
            <a:xfrm>
              <a:off x="3193057" y="290978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5" name="Freeform 190"/>
            <p:cNvSpPr>
              <a:spLocks/>
            </p:cNvSpPr>
            <p:nvPr/>
          </p:nvSpPr>
          <p:spPr bwMode="auto">
            <a:xfrm>
              <a:off x="3010212" y="291200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6" name="Text Box 191"/>
            <p:cNvSpPr txBox="1">
              <a:spLocks noChangeArrowheads="1"/>
            </p:cNvSpPr>
            <p:nvPr/>
          </p:nvSpPr>
          <p:spPr bwMode="auto">
            <a:xfrm>
              <a:off x="8409385" y="5091070"/>
              <a:ext cx="9380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(kHz)</a:t>
              </a:r>
            </a:p>
          </p:txBody>
        </p:sp>
        <p:sp>
          <p:nvSpPr>
            <p:cNvPr id="87" name="Text Box 192"/>
            <p:cNvSpPr txBox="1">
              <a:spLocks noChangeArrowheads="1"/>
            </p:cNvSpPr>
            <p:nvPr/>
          </p:nvSpPr>
          <p:spPr bwMode="auto">
            <a:xfrm>
              <a:off x="2642446" y="4829596"/>
              <a:ext cx="7072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~40</a:t>
              </a:r>
            </a:p>
          </p:txBody>
        </p:sp>
        <p:sp>
          <p:nvSpPr>
            <p:cNvPr id="88" name="Text Box 193"/>
            <p:cNvSpPr txBox="1">
              <a:spLocks noChangeArrowheads="1"/>
            </p:cNvSpPr>
            <p:nvPr/>
          </p:nvSpPr>
          <p:spPr bwMode="auto">
            <a:xfrm>
              <a:off x="4047025" y="4829596"/>
              <a:ext cx="8787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~138</a:t>
              </a:r>
            </a:p>
          </p:txBody>
        </p:sp>
        <p:sp>
          <p:nvSpPr>
            <p:cNvPr id="89" name="Text Box 195"/>
            <p:cNvSpPr txBox="1">
              <a:spLocks noChangeArrowheads="1"/>
            </p:cNvSpPr>
            <p:nvPr/>
          </p:nvSpPr>
          <p:spPr bwMode="auto">
            <a:xfrm>
              <a:off x="7329264" y="4829596"/>
              <a:ext cx="1033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~1100</a:t>
              </a:r>
            </a:p>
          </p:txBody>
        </p:sp>
      </p:grpSp>
    </p:spTree>
    <p:extLst>
      <p:ext uri="{BB962C8B-B14F-4D97-AF65-F5344CB8AC3E}">
        <p14:creationId xmlns:p14="http://schemas.microsoft.com/office/powerpoint/2010/main" val="223133243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pPr algn="ctr"/>
            <a:r>
              <a:rPr lang="en-US" altLang="zh-CN" dirty="0"/>
              <a:t>ADSL </a:t>
            </a:r>
            <a:r>
              <a:rPr lang="zh-CN" altLang="en-US" dirty="0"/>
              <a:t>的数据率</a:t>
            </a:r>
          </a:p>
        </p:txBody>
      </p:sp>
      <p:sp>
        <p:nvSpPr>
          <p:cNvPr id="307203" name="Rectangle 3"/>
          <p:cNvSpPr>
            <a:spLocks noGrp="1" noChangeArrowheads="1"/>
          </p:cNvSpPr>
          <p:nvPr>
            <p:ph idx="1"/>
          </p:nvPr>
        </p:nvSpPr>
        <p:spPr/>
        <p:txBody>
          <a:bodyPr/>
          <a:lstStyle/>
          <a:p>
            <a:r>
              <a:rPr lang="zh-CN" altLang="en-US" sz="2400" dirty="0"/>
              <a:t>由于用户线的具体条件往往相差很大（距离、线径、受到相邻用户线的干扰程度等都不同），因此 </a:t>
            </a:r>
            <a:r>
              <a:rPr lang="en-US" altLang="zh-CN" sz="2400" dirty="0">
                <a:solidFill>
                  <a:srgbClr val="FF0000"/>
                </a:solidFill>
              </a:rPr>
              <a:t>ADSL </a:t>
            </a:r>
            <a:r>
              <a:rPr lang="zh-CN" altLang="en-US" sz="2400" dirty="0">
                <a:solidFill>
                  <a:srgbClr val="FF0000"/>
                </a:solidFill>
              </a:rPr>
              <a:t>采用自适应调制技术使用户线能够传送尽可能高的数据率。</a:t>
            </a:r>
          </a:p>
          <a:p>
            <a:r>
              <a:rPr lang="zh-CN" altLang="en-US" sz="2400" dirty="0"/>
              <a:t>当 </a:t>
            </a:r>
            <a:r>
              <a:rPr lang="en-US" altLang="zh-CN" sz="2400" dirty="0"/>
              <a:t>ADSL </a:t>
            </a:r>
            <a:r>
              <a:rPr lang="zh-CN" altLang="en-US" sz="2400" dirty="0"/>
              <a:t>启动时，用户线两端的 </a:t>
            </a:r>
            <a:r>
              <a:rPr lang="en-US" altLang="zh-CN" sz="2400" dirty="0"/>
              <a:t>ADSL </a:t>
            </a:r>
            <a:r>
              <a:rPr lang="zh-CN" altLang="en-US" sz="2400" dirty="0"/>
              <a:t>调制解调器就测试可用的频率、各子信道受到的干扰情况，以及在每一个频率上测试信号的传输质量。</a:t>
            </a:r>
          </a:p>
          <a:p>
            <a:r>
              <a:rPr lang="en-US" altLang="zh-CN" sz="2400" dirty="0">
                <a:solidFill>
                  <a:srgbClr val="FF0000"/>
                </a:solidFill>
              </a:rPr>
              <a:t>ADSL </a:t>
            </a:r>
            <a:r>
              <a:rPr lang="zh-CN" altLang="en-US" sz="2400" dirty="0">
                <a:solidFill>
                  <a:srgbClr val="FF0000"/>
                </a:solidFill>
              </a:rPr>
              <a:t>不能保证固定的数据率。</a:t>
            </a:r>
            <a:r>
              <a:rPr lang="zh-CN" altLang="en-US" sz="2400" dirty="0"/>
              <a:t>对于质量很差的用户线甚至无法开通 </a:t>
            </a:r>
            <a:r>
              <a:rPr lang="en-US" altLang="zh-CN" sz="2400" dirty="0"/>
              <a:t>ADSL</a:t>
            </a:r>
            <a:r>
              <a:rPr lang="zh-CN" altLang="en-US" sz="2400" dirty="0"/>
              <a:t>。</a:t>
            </a:r>
          </a:p>
          <a:p>
            <a:r>
              <a:rPr lang="zh-CN" altLang="en-US" sz="2400" dirty="0"/>
              <a:t>通常下行数据率在 </a:t>
            </a:r>
            <a:r>
              <a:rPr lang="en-US" altLang="zh-CN" sz="2400" dirty="0"/>
              <a:t>32 </a:t>
            </a:r>
            <a:r>
              <a:rPr lang="en-US" altLang="zh-CN" sz="2400" dirty="0" err="1" smtClean="0"/>
              <a:t>kbit</a:t>
            </a:r>
            <a:r>
              <a:rPr lang="en-US" altLang="zh-CN" sz="2400" dirty="0" smtClean="0"/>
              <a:t>/s </a:t>
            </a:r>
            <a:r>
              <a:rPr lang="zh-CN" altLang="en-US" sz="2400" dirty="0"/>
              <a:t>到 </a:t>
            </a:r>
            <a:r>
              <a:rPr lang="en-US" altLang="zh-CN" sz="2400" dirty="0"/>
              <a:t>6.4 </a:t>
            </a:r>
            <a:r>
              <a:rPr lang="en-US" altLang="zh-CN" sz="2400" dirty="0" smtClean="0"/>
              <a:t>Mbit/s </a:t>
            </a:r>
            <a:r>
              <a:rPr lang="zh-CN" altLang="en-US" sz="2400" dirty="0"/>
              <a:t>之间，而上行数据率在 </a:t>
            </a:r>
            <a:r>
              <a:rPr lang="en-US" altLang="zh-CN" sz="2400" dirty="0"/>
              <a:t>32 </a:t>
            </a:r>
            <a:r>
              <a:rPr lang="en-US" altLang="zh-CN" sz="2400" dirty="0" err="1" smtClean="0"/>
              <a:t>kbit</a:t>
            </a:r>
            <a:r>
              <a:rPr lang="en-US" altLang="zh-CN" sz="2400" dirty="0" smtClean="0"/>
              <a:t>/s </a:t>
            </a:r>
            <a:r>
              <a:rPr lang="zh-CN" altLang="en-US" sz="2400" dirty="0"/>
              <a:t>到 </a:t>
            </a:r>
            <a:r>
              <a:rPr lang="en-US" altLang="zh-CN" sz="2400" dirty="0"/>
              <a:t>640 </a:t>
            </a:r>
            <a:r>
              <a:rPr lang="en-US" altLang="zh-CN" sz="2400" dirty="0" err="1" smtClean="0"/>
              <a:t>kbit</a:t>
            </a:r>
            <a:r>
              <a:rPr lang="en-US" altLang="zh-CN" sz="2400" dirty="0" smtClean="0"/>
              <a:t>/s </a:t>
            </a:r>
            <a:r>
              <a:rPr lang="zh-CN" altLang="en-US" sz="2400" dirty="0"/>
              <a:t>之间。</a:t>
            </a:r>
          </a:p>
        </p:txBody>
      </p:sp>
    </p:spTree>
    <p:extLst>
      <p:ext uri="{BB962C8B-B14F-4D97-AF65-F5344CB8AC3E}">
        <p14:creationId xmlns:p14="http://schemas.microsoft.com/office/powerpoint/2010/main" val="322690642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algn="ctr"/>
            <a:r>
              <a:rPr lang="en-US" altLang="zh-CN" dirty="0"/>
              <a:t>ADSL </a:t>
            </a:r>
            <a:r>
              <a:rPr lang="zh-CN" altLang="en-US" dirty="0"/>
              <a:t>的组成 </a:t>
            </a:r>
          </a:p>
        </p:txBody>
      </p:sp>
      <p:sp>
        <p:nvSpPr>
          <p:cNvPr id="285699" name="AutoShape 3"/>
          <p:cNvSpPr>
            <a:spLocks noChangeArrowheads="1"/>
          </p:cNvSpPr>
          <p:nvPr/>
        </p:nvSpPr>
        <p:spPr bwMode="auto">
          <a:xfrm>
            <a:off x="2669117" y="1980927"/>
            <a:ext cx="2261527" cy="2816225"/>
          </a:xfrm>
          <a:prstGeom prst="roundRect">
            <a:avLst>
              <a:gd name="adj" fmla="val 16667"/>
            </a:avLst>
          </a:prstGeom>
          <a:solidFill>
            <a:srgbClr val="CCECFF"/>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0" name="Freeform 4"/>
          <p:cNvSpPr>
            <a:spLocks/>
          </p:cNvSpPr>
          <p:nvPr/>
        </p:nvSpPr>
        <p:spPr bwMode="auto">
          <a:xfrm>
            <a:off x="1076590" y="1523726"/>
            <a:ext cx="464344" cy="1420812"/>
          </a:xfrm>
          <a:custGeom>
            <a:avLst/>
            <a:gdLst>
              <a:gd name="T0" fmla="*/ 280 w 280"/>
              <a:gd name="T1" fmla="*/ 600 h 600"/>
              <a:gd name="T2" fmla="*/ 144 w 280"/>
              <a:gd name="T3" fmla="*/ 200 h 600"/>
              <a:gd name="T4" fmla="*/ 112 w 280"/>
              <a:gd name="T5" fmla="*/ 280 h 600"/>
              <a:gd name="T6" fmla="*/ 0 w 280"/>
              <a:gd name="T7" fmla="*/ 0 h 600"/>
            </a:gdLst>
            <a:ahLst/>
            <a:cxnLst>
              <a:cxn ang="0">
                <a:pos x="T0" y="T1"/>
              </a:cxn>
              <a:cxn ang="0">
                <a:pos x="T2" y="T3"/>
              </a:cxn>
              <a:cxn ang="0">
                <a:pos x="T4" y="T5"/>
              </a:cxn>
              <a:cxn ang="0">
                <a:pos x="T6" y="T7"/>
              </a:cxn>
            </a:cxnLst>
            <a:rect l="0" t="0" r="r" b="b"/>
            <a:pathLst>
              <a:path w="280" h="600">
                <a:moveTo>
                  <a:pt x="280" y="600"/>
                </a:moveTo>
                <a:lnTo>
                  <a:pt x="144" y="200"/>
                </a:lnTo>
                <a:lnTo>
                  <a:pt x="112" y="280"/>
                </a:lnTo>
                <a:lnTo>
                  <a:pt x="0" y="0"/>
                </a:lnTo>
              </a:path>
            </a:pathLst>
          </a:custGeom>
          <a:noFill/>
          <a:ln w="28575">
            <a:solidFill>
              <a:schemeClr val="tx1"/>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1" name="Line 5"/>
          <p:cNvSpPr>
            <a:spLocks noChangeShapeType="1"/>
          </p:cNvSpPr>
          <p:nvPr/>
        </p:nvSpPr>
        <p:spPr bwMode="auto">
          <a:xfrm rot="-5400000">
            <a:off x="2789502" y="2950360"/>
            <a:ext cx="0" cy="71543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2" name="Freeform 6"/>
          <p:cNvSpPr>
            <a:spLocks/>
          </p:cNvSpPr>
          <p:nvPr/>
        </p:nvSpPr>
        <p:spPr bwMode="auto">
          <a:xfrm rot="-989619">
            <a:off x="5233327" y="3068364"/>
            <a:ext cx="607086" cy="1387475"/>
          </a:xfrm>
          <a:custGeom>
            <a:avLst/>
            <a:gdLst>
              <a:gd name="T0" fmla="*/ 0 w 366"/>
              <a:gd name="T1" fmla="*/ 0 h 702"/>
              <a:gd name="T2" fmla="*/ 138 w 366"/>
              <a:gd name="T3" fmla="*/ 343 h 702"/>
              <a:gd name="T4" fmla="*/ 168 w 366"/>
              <a:gd name="T5" fmla="*/ 252 h 702"/>
              <a:gd name="T6" fmla="*/ 366 w 366"/>
              <a:gd name="T7" fmla="*/ 702 h 702"/>
            </a:gdLst>
            <a:ahLst/>
            <a:cxnLst>
              <a:cxn ang="0">
                <a:pos x="T0" y="T1"/>
              </a:cxn>
              <a:cxn ang="0">
                <a:pos x="T2" y="T3"/>
              </a:cxn>
              <a:cxn ang="0">
                <a:pos x="T4" y="T5"/>
              </a:cxn>
              <a:cxn ang="0">
                <a:pos x="T6" y="T7"/>
              </a:cxn>
            </a:cxnLst>
            <a:rect l="0" t="0" r="r" b="b"/>
            <a:pathLst>
              <a:path w="366" h="702">
                <a:moveTo>
                  <a:pt x="0" y="0"/>
                </a:moveTo>
                <a:lnTo>
                  <a:pt x="138" y="343"/>
                </a:lnTo>
                <a:lnTo>
                  <a:pt x="168" y="252"/>
                </a:lnTo>
                <a:lnTo>
                  <a:pt x="366" y="702"/>
                </a:lnTo>
              </a:path>
            </a:pathLst>
          </a:custGeom>
          <a:noFill/>
          <a:ln w="28575" cmpd="sng">
            <a:solidFill>
              <a:srgbClr val="333399"/>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285703" name="Picture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9763" y="1980926"/>
            <a:ext cx="1138502" cy="243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04" name="AutoShape 8"/>
          <p:cNvSpPr>
            <a:spLocks noChangeArrowheads="1"/>
          </p:cNvSpPr>
          <p:nvPr/>
        </p:nvSpPr>
        <p:spPr bwMode="auto">
          <a:xfrm>
            <a:off x="3773223" y="3274739"/>
            <a:ext cx="1030156" cy="569913"/>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5" name="Text Box 9"/>
          <p:cNvSpPr txBox="1">
            <a:spLocks noChangeArrowheads="1"/>
          </p:cNvSpPr>
          <p:nvPr/>
        </p:nvSpPr>
        <p:spPr bwMode="auto">
          <a:xfrm>
            <a:off x="3711311" y="3417614"/>
            <a:ext cx="9655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ATU-C</a:t>
            </a:r>
          </a:p>
        </p:txBody>
      </p:sp>
      <p:sp>
        <p:nvSpPr>
          <p:cNvPr id="285706" name="AutoShape 10"/>
          <p:cNvSpPr>
            <a:spLocks noChangeArrowheads="1"/>
          </p:cNvSpPr>
          <p:nvPr/>
        </p:nvSpPr>
        <p:spPr bwMode="auto">
          <a:xfrm>
            <a:off x="3773223" y="2771501"/>
            <a:ext cx="1030156" cy="571500"/>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7" name="Text Box 11"/>
          <p:cNvSpPr txBox="1">
            <a:spLocks noChangeArrowheads="1"/>
          </p:cNvSpPr>
          <p:nvPr/>
        </p:nvSpPr>
        <p:spPr bwMode="auto">
          <a:xfrm>
            <a:off x="3711311" y="2896913"/>
            <a:ext cx="965521"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ATU-C</a:t>
            </a:r>
          </a:p>
        </p:txBody>
      </p:sp>
      <p:pic>
        <p:nvPicPr>
          <p:cNvPr id="285708"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80175" y="1599926"/>
            <a:ext cx="309562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85709" name="Line 13"/>
          <p:cNvSpPr>
            <a:spLocks noChangeShapeType="1"/>
          </p:cNvSpPr>
          <p:nvPr/>
        </p:nvSpPr>
        <p:spPr bwMode="auto">
          <a:xfrm>
            <a:off x="7037388" y="3117577"/>
            <a:ext cx="0" cy="5683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285710" name="Picture 1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27825" y="3520801"/>
            <a:ext cx="613966"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11" name="AutoShape 15"/>
          <p:cNvSpPr>
            <a:spLocks noChangeArrowheads="1"/>
          </p:cNvSpPr>
          <p:nvPr/>
        </p:nvSpPr>
        <p:spPr bwMode="auto">
          <a:xfrm>
            <a:off x="7376187" y="2822301"/>
            <a:ext cx="1030155" cy="569912"/>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2" name="Text Box 16"/>
          <p:cNvSpPr txBox="1">
            <a:spLocks noChangeArrowheads="1"/>
          </p:cNvSpPr>
          <p:nvPr/>
        </p:nvSpPr>
        <p:spPr bwMode="auto">
          <a:xfrm>
            <a:off x="7302236" y="2962002"/>
            <a:ext cx="9655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ATU-R</a:t>
            </a:r>
          </a:p>
        </p:txBody>
      </p:sp>
      <p:pic>
        <p:nvPicPr>
          <p:cNvPr id="285713" name="Picture 1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1727" y="2458763"/>
            <a:ext cx="2320000" cy="1893888"/>
          </a:xfrm>
          <a:prstGeom prst="rect">
            <a:avLst/>
          </a:prstGeom>
          <a:noFill/>
          <a:ln>
            <a:noFill/>
          </a:ln>
          <a:effectLst>
            <a:outerShdw dist="28398" dir="38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5714" name="Freeform 18"/>
          <p:cNvSpPr>
            <a:spLocks/>
          </p:cNvSpPr>
          <p:nvPr/>
        </p:nvSpPr>
        <p:spPr bwMode="auto">
          <a:xfrm>
            <a:off x="4724269" y="3068363"/>
            <a:ext cx="2658798" cy="96838"/>
          </a:xfrm>
          <a:custGeom>
            <a:avLst/>
            <a:gdLst>
              <a:gd name="T0" fmla="*/ 1608 w 1608"/>
              <a:gd name="T1" fmla="*/ 48 h 48"/>
              <a:gd name="T2" fmla="*/ 790 w 1608"/>
              <a:gd name="T3" fmla="*/ 48 h 48"/>
              <a:gd name="T4" fmla="*/ 844 w 1608"/>
              <a:gd name="T5" fmla="*/ 1 h 48"/>
              <a:gd name="T6" fmla="*/ 0 w 1608"/>
              <a:gd name="T7" fmla="*/ 0 h 48"/>
            </a:gdLst>
            <a:ahLst/>
            <a:cxnLst>
              <a:cxn ang="0">
                <a:pos x="T0" y="T1"/>
              </a:cxn>
              <a:cxn ang="0">
                <a:pos x="T2" y="T3"/>
              </a:cxn>
              <a:cxn ang="0">
                <a:pos x="T4" y="T5"/>
              </a:cxn>
              <a:cxn ang="0">
                <a:pos x="T6" y="T7"/>
              </a:cxn>
            </a:cxnLst>
            <a:rect l="0" t="0" r="r" b="b"/>
            <a:pathLst>
              <a:path w="1608" h="48">
                <a:moveTo>
                  <a:pt x="1608" y="48"/>
                </a:moveTo>
                <a:lnTo>
                  <a:pt x="790" y="48"/>
                </a:lnTo>
                <a:lnTo>
                  <a:pt x="844" y="1"/>
                </a:lnTo>
                <a:lnTo>
                  <a:pt x="0" y="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5" name="AutoShape 19"/>
          <p:cNvSpPr>
            <a:spLocks noChangeArrowheads="1"/>
          </p:cNvSpPr>
          <p:nvPr/>
        </p:nvSpPr>
        <p:spPr bwMode="auto">
          <a:xfrm>
            <a:off x="6956559" y="3003276"/>
            <a:ext cx="237331" cy="284162"/>
          </a:xfrm>
          <a:prstGeom prst="cube">
            <a:avLst>
              <a:gd name="adj" fmla="val 25000"/>
            </a:avLst>
          </a:prstGeom>
          <a:solidFill>
            <a:srgbClr val="969696"/>
          </a:solidFill>
          <a:ln w="9525">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6" name="AutoShape 20"/>
          <p:cNvSpPr>
            <a:spLocks noChangeArrowheads="1"/>
          </p:cNvSpPr>
          <p:nvPr/>
        </p:nvSpPr>
        <p:spPr bwMode="auto">
          <a:xfrm>
            <a:off x="4971918" y="2928664"/>
            <a:ext cx="239051" cy="282575"/>
          </a:xfrm>
          <a:prstGeom prst="cube">
            <a:avLst>
              <a:gd name="adj" fmla="val 25000"/>
            </a:avLst>
          </a:prstGeom>
          <a:solidFill>
            <a:srgbClr val="969696"/>
          </a:solidFill>
          <a:ln w="9525">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7" name="AutoShape 21"/>
          <p:cNvSpPr>
            <a:spLocks noChangeArrowheads="1"/>
          </p:cNvSpPr>
          <p:nvPr/>
        </p:nvSpPr>
        <p:spPr bwMode="auto">
          <a:xfrm>
            <a:off x="3773223" y="2282551"/>
            <a:ext cx="1030156" cy="569912"/>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8" name="Text Box 22"/>
          <p:cNvSpPr txBox="1">
            <a:spLocks noChangeArrowheads="1"/>
          </p:cNvSpPr>
          <p:nvPr/>
        </p:nvSpPr>
        <p:spPr bwMode="auto">
          <a:xfrm>
            <a:off x="3711311" y="2450827"/>
            <a:ext cx="965521"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ATU-C</a:t>
            </a:r>
          </a:p>
        </p:txBody>
      </p:sp>
      <p:sp>
        <p:nvSpPr>
          <p:cNvPr id="285719" name="Freeform 23"/>
          <p:cNvSpPr>
            <a:spLocks/>
          </p:cNvSpPr>
          <p:nvPr/>
        </p:nvSpPr>
        <p:spPr bwMode="auto">
          <a:xfrm>
            <a:off x="8346149" y="3117577"/>
            <a:ext cx="316442" cy="307975"/>
          </a:xfrm>
          <a:custGeom>
            <a:avLst/>
            <a:gdLst>
              <a:gd name="T0" fmla="*/ 0 w 192"/>
              <a:gd name="T1" fmla="*/ 6 h 156"/>
              <a:gd name="T2" fmla="*/ 192 w 192"/>
              <a:gd name="T3" fmla="*/ 0 h 156"/>
              <a:gd name="T4" fmla="*/ 192 w 192"/>
              <a:gd name="T5" fmla="*/ 156 h 156"/>
            </a:gdLst>
            <a:ahLst/>
            <a:cxnLst>
              <a:cxn ang="0">
                <a:pos x="T0" y="T1"/>
              </a:cxn>
              <a:cxn ang="0">
                <a:pos x="T2" y="T3"/>
              </a:cxn>
              <a:cxn ang="0">
                <a:pos x="T4" y="T5"/>
              </a:cxn>
            </a:cxnLst>
            <a:rect l="0" t="0" r="r" b="b"/>
            <a:pathLst>
              <a:path w="192" h="156">
                <a:moveTo>
                  <a:pt x="0" y="6"/>
                </a:moveTo>
                <a:lnTo>
                  <a:pt x="192" y="0"/>
                </a:lnTo>
                <a:lnTo>
                  <a:pt x="192" y="156"/>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285720" name="Picture 24"/>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83986" y="3308076"/>
            <a:ext cx="613965"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21" name="Text Box 25"/>
          <p:cNvSpPr txBox="1">
            <a:spLocks noChangeArrowheads="1"/>
          </p:cNvSpPr>
          <p:nvPr/>
        </p:nvSpPr>
        <p:spPr bwMode="auto">
          <a:xfrm>
            <a:off x="5503333" y="267148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用户线</a:t>
            </a:r>
          </a:p>
        </p:txBody>
      </p:sp>
      <p:sp>
        <p:nvSpPr>
          <p:cNvPr id="285722" name="Text Box 26"/>
          <p:cNvSpPr txBox="1">
            <a:spLocks noChangeArrowheads="1"/>
          </p:cNvSpPr>
          <p:nvPr/>
        </p:nvSpPr>
        <p:spPr bwMode="auto">
          <a:xfrm>
            <a:off x="5553208" y="1739626"/>
            <a:ext cx="95410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电话</a:t>
            </a:r>
          </a:p>
          <a:p>
            <a:pPr algn="l">
              <a:lnSpc>
                <a:spcPct val="85000"/>
              </a:lnSpc>
            </a:pPr>
            <a:r>
              <a:rPr kumimoji="1" lang="zh-CN" altLang="en-US" sz="2000" b="1">
                <a:solidFill>
                  <a:srgbClr val="000099"/>
                </a:solidFill>
                <a:latin typeface="+mn-lt"/>
                <a:ea typeface="黑体" pitchFamily="2" charset="-122"/>
              </a:rPr>
              <a:t>分离器</a:t>
            </a:r>
          </a:p>
        </p:txBody>
      </p:sp>
      <p:sp>
        <p:nvSpPr>
          <p:cNvPr id="285723" name="Line 27"/>
          <p:cNvSpPr>
            <a:spLocks noChangeShapeType="1"/>
          </p:cNvSpPr>
          <p:nvPr/>
        </p:nvSpPr>
        <p:spPr bwMode="auto">
          <a:xfrm flipH="1">
            <a:off x="5210969" y="2357163"/>
            <a:ext cx="474662" cy="587375"/>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24" name="Line 28"/>
          <p:cNvSpPr>
            <a:spLocks noChangeShapeType="1"/>
          </p:cNvSpPr>
          <p:nvPr/>
        </p:nvSpPr>
        <p:spPr bwMode="auto">
          <a:xfrm rot="16200000" flipH="1">
            <a:off x="6305881" y="2373236"/>
            <a:ext cx="666750" cy="634604"/>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25" name="Text Box 29"/>
          <p:cNvSpPr txBox="1">
            <a:spLocks noChangeArrowheads="1"/>
          </p:cNvSpPr>
          <p:nvPr/>
        </p:nvSpPr>
        <p:spPr bwMode="auto">
          <a:xfrm>
            <a:off x="596769" y="3176314"/>
            <a:ext cx="160492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区域宽带网</a:t>
            </a:r>
          </a:p>
        </p:txBody>
      </p:sp>
      <p:sp>
        <p:nvSpPr>
          <p:cNvPr id="285726" name="Text Box 30"/>
          <p:cNvSpPr txBox="1">
            <a:spLocks noChangeArrowheads="1"/>
          </p:cNvSpPr>
          <p:nvPr/>
        </p:nvSpPr>
        <p:spPr bwMode="auto">
          <a:xfrm>
            <a:off x="622565" y="1161777"/>
            <a:ext cx="9621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至 </a:t>
            </a:r>
            <a:r>
              <a:rPr kumimoji="1" lang="en-US" altLang="zh-CN" sz="2000" b="1">
                <a:solidFill>
                  <a:srgbClr val="000099"/>
                </a:solidFill>
                <a:latin typeface="+mn-lt"/>
                <a:ea typeface="黑体" pitchFamily="2" charset="-122"/>
              </a:rPr>
              <a:t>ISP</a:t>
            </a:r>
          </a:p>
        </p:txBody>
      </p:sp>
      <p:sp>
        <p:nvSpPr>
          <p:cNvPr id="285727" name="Text Box 31"/>
          <p:cNvSpPr txBox="1">
            <a:spLocks noChangeArrowheads="1"/>
          </p:cNvSpPr>
          <p:nvPr/>
        </p:nvSpPr>
        <p:spPr bwMode="auto">
          <a:xfrm>
            <a:off x="7432939" y="39859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居民家庭</a:t>
            </a:r>
          </a:p>
        </p:txBody>
      </p:sp>
      <p:sp>
        <p:nvSpPr>
          <p:cNvPr id="285728" name="Line 32"/>
          <p:cNvSpPr>
            <a:spLocks noChangeShapeType="1"/>
          </p:cNvSpPr>
          <p:nvPr/>
        </p:nvSpPr>
        <p:spPr bwMode="auto">
          <a:xfrm>
            <a:off x="2629563" y="1341163"/>
            <a:ext cx="6428581"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29" name="Text Box 33"/>
          <p:cNvSpPr txBox="1">
            <a:spLocks noChangeArrowheads="1"/>
          </p:cNvSpPr>
          <p:nvPr/>
        </p:nvSpPr>
        <p:spPr bwMode="auto">
          <a:xfrm>
            <a:off x="4520952" y="1144314"/>
            <a:ext cx="303224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C00000"/>
                </a:solidFill>
                <a:latin typeface="+mn-lt"/>
                <a:ea typeface="黑体" pitchFamily="2" charset="-122"/>
              </a:rPr>
              <a:t>基于 </a:t>
            </a:r>
            <a:r>
              <a:rPr kumimoji="1" lang="en-US" altLang="zh-CN" sz="2400" b="1" dirty="0">
                <a:solidFill>
                  <a:srgbClr val="C00000"/>
                </a:solidFill>
                <a:latin typeface="+mn-lt"/>
                <a:ea typeface="黑体" pitchFamily="2" charset="-122"/>
              </a:rPr>
              <a:t>ADSL </a:t>
            </a:r>
            <a:r>
              <a:rPr kumimoji="1" lang="zh-CN" altLang="en-US" sz="2400" b="1" dirty="0">
                <a:solidFill>
                  <a:srgbClr val="C00000"/>
                </a:solidFill>
                <a:latin typeface="+mn-lt"/>
                <a:ea typeface="黑体" pitchFamily="2" charset="-122"/>
              </a:rPr>
              <a:t>的接入网</a:t>
            </a:r>
          </a:p>
        </p:txBody>
      </p:sp>
      <p:sp>
        <p:nvSpPr>
          <p:cNvPr id="285730" name="Text Box 34"/>
          <p:cNvSpPr txBox="1">
            <a:spLocks noChangeArrowheads="1"/>
          </p:cNvSpPr>
          <p:nvPr/>
        </p:nvSpPr>
        <p:spPr bwMode="auto">
          <a:xfrm>
            <a:off x="2889250" y="1520552"/>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端局或远端站</a:t>
            </a:r>
          </a:p>
        </p:txBody>
      </p:sp>
      <p:sp>
        <p:nvSpPr>
          <p:cNvPr id="285731" name="Line 35"/>
          <p:cNvSpPr>
            <a:spLocks noChangeShapeType="1"/>
          </p:cNvSpPr>
          <p:nvPr/>
        </p:nvSpPr>
        <p:spPr bwMode="auto">
          <a:xfrm>
            <a:off x="2670838" y="4493939"/>
            <a:ext cx="2246048" cy="15875"/>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32" name="Text Box 36"/>
          <p:cNvSpPr txBox="1">
            <a:spLocks noChangeArrowheads="1"/>
          </p:cNvSpPr>
          <p:nvPr/>
        </p:nvSpPr>
        <p:spPr bwMode="auto">
          <a:xfrm>
            <a:off x="3205692" y="4301852"/>
            <a:ext cx="1098378" cy="35394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itchFamily="2" charset="-122"/>
              </a:rPr>
              <a:t>DSLAM</a:t>
            </a:r>
          </a:p>
        </p:txBody>
      </p:sp>
      <p:sp>
        <p:nvSpPr>
          <p:cNvPr id="285733" name="Text Box 37"/>
          <p:cNvSpPr txBox="1">
            <a:spLocks noChangeArrowheads="1"/>
          </p:cNvSpPr>
          <p:nvPr/>
        </p:nvSpPr>
        <p:spPr bwMode="auto">
          <a:xfrm>
            <a:off x="5259123" y="4255813"/>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至本地电话局</a:t>
            </a:r>
          </a:p>
        </p:txBody>
      </p:sp>
      <p:sp>
        <p:nvSpPr>
          <p:cNvPr id="285734" name="Text Box 38"/>
          <p:cNvSpPr txBox="1">
            <a:spLocks noChangeArrowheads="1"/>
          </p:cNvSpPr>
          <p:nvPr/>
        </p:nvSpPr>
        <p:spPr bwMode="auto">
          <a:xfrm>
            <a:off x="4879050" y="2204764"/>
            <a:ext cx="5277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itchFamily="2" charset="-122"/>
              </a:rPr>
              <a:t>PS</a:t>
            </a:r>
          </a:p>
        </p:txBody>
      </p:sp>
      <p:sp>
        <p:nvSpPr>
          <p:cNvPr id="285735" name="Text Box 39"/>
          <p:cNvSpPr txBox="1">
            <a:spLocks noChangeArrowheads="1"/>
          </p:cNvSpPr>
          <p:nvPr/>
        </p:nvSpPr>
        <p:spPr bwMode="auto">
          <a:xfrm>
            <a:off x="6922163" y="2671489"/>
            <a:ext cx="5277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PS</a:t>
            </a:r>
          </a:p>
        </p:txBody>
      </p:sp>
      <p:sp>
        <p:nvSpPr>
          <p:cNvPr id="285736" name="Freeform 40"/>
          <p:cNvSpPr>
            <a:spLocks/>
          </p:cNvSpPr>
          <p:nvPr/>
        </p:nvSpPr>
        <p:spPr bwMode="auto">
          <a:xfrm>
            <a:off x="4746625" y="3544613"/>
            <a:ext cx="323321" cy="1588"/>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37" name="Freeform 41"/>
          <p:cNvSpPr>
            <a:spLocks/>
          </p:cNvSpPr>
          <p:nvPr/>
        </p:nvSpPr>
        <p:spPr bwMode="auto">
          <a:xfrm>
            <a:off x="4746625" y="2547663"/>
            <a:ext cx="323321" cy="0"/>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 name="TextBox 1"/>
          <p:cNvSpPr txBox="1"/>
          <p:nvPr/>
        </p:nvSpPr>
        <p:spPr>
          <a:xfrm>
            <a:off x="836391" y="4932511"/>
            <a:ext cx="8637393" cy="1323439"/>
          </a:xfrm>
          <a:prstGeom prst="rect">
            <a:avLst/>
          </a:prstGeom>
          <a:solidFill>
            <a:srgbClr val="FFFF66"/>
          </a:solidFill>
        </p:spPr>
        <p:txBody>
          <a:bodyPr wrap="square" rtlCol="0">
            <a:spAutoFit/>
          </a:bodyPr>
          <a:lstStyle/>
          <a:p>
            <a:r>
              <a:rPr lang="en-US" altLang="zh-CN" sz="2000" b="1" dirty="0" smtClean="0">
                <a:solidFill>
                  <a:srgbClr val="000099"/>
                </a:solidFill>
                <a:ea typeface="黑体" pitchFamily="2" charset="-122"/>
              </a:rPr>
              <a:t>DSLAM </a:t>
            </a:r>
            <a:r>
              <a:rPr lang="en-US" altLang="zh-CN" sz="2000" b="1" dirty="0">
                <a:solidFill>
                  <a:srgbClr val="000099"/>
                </a:solidFill>
                <a:ea typeface="黑体" pitchFamily="2" charset="-122"/>
              </a:rPr>
              <a:t>(DSL Access Multiplexer</a:t>
            </a:r>
            <a:r>
              <a:rPr lang="en-US" altLang="zh-CN" sz="2000" b="1" dirty="0" smtClean="0">
                <a:solidFill>
                  <a:srgbClr val="000099"/>
                </a:solidFill>
                <a:ea typeface="黑体" pitchFamily="2" charset="-122"/>
              </a:rPr>
              <a:t>) </a:t>
            </a:r>
            <a:r>
              <a:rPr lang="zh-CN" altLang="en-US" sz="2000" b="1" dirty="0" smtClean="0">
                <a:solidFill>
                  <a:srgbClr val="000099"/>
                </a:solidFill>
                <a:ea typeface="黑体" pitchFamily="2" charset="-122"/>
              </a:rPr>
              <a:t>：数字</a:t>
            </a:r>
            <a:r>
              <a:rPr lang="zh-CN" altLang="en-US" sz="2000" b="1" dirty="0">
                <a:solidFill>
                  <a:srgbClr val="000099"/>
                </a:solidFill>
                <a:ea typeface="黑体" pitchFamily="2" charset="-122"/>
              </a:rPr>
              <a:t>用户线接入复用器 </a:t>
            </a:r>
            <a:endParaRPr lang="en-US" altLang="zh-CN" sz="2000" b="1" dirty="0">
              <a:solidFill>
                <a:srgbClr val="000099"/>
              </a:solidFill>
              <a:ea typeface="黑体" pitchFamily="2" charset="-122"/>
            </a:endParaRPr>
          </a:p>
          <a:p>
            <a:r>
              <a:rPr lang="en-US" altLang="zh-CN" sz="2000" b="1" dirty="0" smtClean="0">
                <a:solidFill>
                  <a:srgbClr val="000099"/>
                </a:solidFill>
                <a:ea typeface="黑体" pitchFamily="2" charset="-122"/>
              </a:rPr>
              <a:t>ATU (Access </a:t>
            </a:r>
            <a:r>
              <a:rPr lang="en-US" altLang="zh-CN" sz="2000" b="1" dirty="0">
                <a:solidFill>
                  <a:srgbClr val="000099"/>
                </a:solidFill>
                <a:ea typeface="黑体" pitchFamily="2" charset="-122"/>
              </a:rPr>
              <a:t>Termination </a:t>
            </a:r>
            <a:r>
              <a:rPr lang="en-US" altLang="zh-CN" sz="2000" b="1" dirty="0" smtClean="0">
                <a:solidFill>
                  <a:srgbClr val="000099"/>
                </a:solidFill>
                <a:ea typeface="黑体" pitchFamily="2" charset="-122"/>
              </a:rPr>
              <a:t>Unit) </a:t>
            </a:r>
            <a:r>
              <a:rPr lang="zh-CN" altLang="en-US" sz="2000" b="1" dirty="0" smtClean="0">
                <a:solidFill>
                  <a:srgbClr val="000099"/>
                </a:solidFill>
                <a:ea typeface="黑体" pitchFamily="2" charset="-122"/>
              </a:rPr>
              <a:t>：</a:t>
            </a:r>
            <a:r>
              <a:rPr lang="zh-CN" altLang="en-US" sz="2000" b="1" dirty="0">
                <a:solidFill>
                  <a:srgbClr val="000099"/>
                </a:solidFill>
                <a:ea typeface="黑体" pitchFamily="2" charset="-122"/>
              </a:rPr>
              <a:t>接入端接</a:t>
            </a:r>
            <a:r>
              <a:rPr lang="zh-CN" altLang="en-US" sz="2000" b="1" dirty="0" smtClean="0">
                <a:solidFill>
                  <a:srgbClr val="000099"/>
                </a:solidFill>
                <a:ea typeface="黑体" pitchFamily="2" charset="-122"/>
              </a:rPr>
              <a:t>单元</a:t>
            </a:r>
            <a:endParaRPr lang="en-US" altLang="zh-CN" sz="2000" b="1" dirty="0">
              <a:solidFill>
                <a:srgbClr val="000099"/>
              </a:solidFill>
              <a:ea typeface="黑体" pitchFamily="2" charset="-122"/>
            </a:endParaRPr>
          </a:p>
          <a:p>
            <a:r>
              <a:rPr lang="en-US" altLang="zh-CN" sz="2000" b="1" dirty="0">
                <a:solidFill>
                  <a:srgbClr val="000099"/>
                </a:solidFill>
                <a:ea typeface="黑体" pitchFamily="2" charset="-122"/>
              </a:rPr>
              <a:t>ATU-C (C </a:t>
            </a:r>
            <a:r>
              <a:rPr lang="zh-CN" altLang="en-US" sz="2000" b="1" dirty="0">
                <a:solidFill>
                  <a:srgbClr val="000099"/>
                </a:solidFill>
                <a:ea typeface="黑体" pitchFamily="2" charset="-122"/>
              </a:rPr>
              <a:t>代表端局 </a:t>
            </a:r>
            <a:r>
              <a:rPr lang="en-US" altLang="zh-CN" sz="2000" b="1" dirty="0">
                <a:solidFill>
                  <a:srgbClr val="000099"/>
                </a:solidFill>
                <a:ea typeface="黑体" pitchFamily="2" charset="-122"/>
              </a:rPr>
              <a:t>Central Office</a:t>
            </a:r>
            <a:r>
              <a:rPr lang="en-US" altLang="zh-CN" sz="2000" b="1" dirty="0" smtClean="0">
                <a:solidFill>
                  <a:srgbClr val="000099"/>
                </a:solidFill>
                <a:ea typeface="黑体" pitchFamily="2" charset="-122"/>
              </a:rPr>
              <a:t>) 	ATU-R </a:t>
            </a:r>
            <a:r>
              <a:rPr lang="en-US" altLang="zh-CN" sz="2000" b="1" dirty="0">
                <a:solidFill>
                  <a:srgbClr val="000099"/>
                </a:solidFill>
                <a:ea typeface="黑体" pitchFamily="2" charset="-122"/>
              </a:rPr>
              <a:t>(R </a:t>
            </a:r>
            <a:r>
              <a:rPr lang="zh-CN" altLang="en-US" sz="2000" b="1" dirty="0">
                <a:solidFill>
                  <a:srgbClr val="000099"/>
                </a:solidFill>
                <a:ea typeface="黑体" pitchFamily="2" charset="-122"/>
              </a:rPr>
              <a:t>代表远端 </a:t>
            </a:r>
            <a:r>
              <a:rPr lang="en-US" altLang="zh-CN" sz="2000" b="1" dirty="0">
                <a:solidFill>
                  <a:srgbClr val="000099"/>
                </a:solidFill>
                <a:ea typeface="黑体" pitchFamily="2" charset="-122"/>
              </a:rPr>
              <a:t>Remote</a:t>
            </a:r>
            <a:r>
              <a:rPr lang="en-US" altLang="zh-CN" sz="2000" b="1" dirty="0" smtClean="0">
                <a:solidFill>
                  <a:srgbClr val="000099"/>
                </a:solidFill>
                <a:ea typeface="黑体" pitchFamily="2" charset="-122"/>
              </a:rPr>
              <a:t>)</a:t>
            </a:r>
          </a:p>
          <a:p>
            <a:r>
              <a:rPr lang="en-US" altLang="zh-CN" sz="2000" b="1" dirty="0">
                <a:solidFill>
                  <a:srgbClr val="000099"/>
                </a:solidFill>
                <a:ea typeface="黑体" pitchFamily="2" charset="-122"/>
              </a:rPr>
              <a:t>PS </a:t>
            </a:r>
            <a:r>
              <a:rPr lang="en-US" altLang="zh-CN" sz="2000" b="1" dirty="0" smtClean="0">
                <a:solidFill>
                  <a:srgbClr val="000099"/>
                </a:solidFill>
                <a:ea typeface="黑体" pitchFamily="2" charset="-122"/>
              </a:rPr>
              <a:t>(POTS Splitter) </a:t>
            </a:r>
            <a:r>
              <a:rPr lang="zh-CN" altLang="en-US" sz="2000" b="1" dirty="0" smtClean="0">
                <a:solidFill>
                  <a:srgbClr val="000099"/>
                </a:solidFill>
                <a:ea typeface="黑体" pitchFamily="2" charset="-122"/>
              </a:rPr>
              <a:t>：</a:t>
            </a:r>
            <a:r>
              <a:rPr lang="zh-CN" altLang="en-US" sz="2000" b="1" dirty="0">
                <a:solidFill>
                  <a:srgbClr val="000099"/>
                </a:solidFill>
                <a:ea typeface="黑体" pitchFamily="2" charset="-122"/>
              </a:rPr>
              <a:t>电话</a:t>
            </a:r>
            <a:r>
              <a:rPr lang="zh-CN" altLang="en-US" sz="2000" b="1" dirty="0" smtClean="0">
                <a:solidFill>
                  <a:srgbClr val="000099"/>
                </a:solidFill>
                <a:ea typeface="黑体" pitchFamily="2" charset="-122"/>
              </a:rPr>
              <a:t>分离器</a:t>
            </a:r>
            <a:endParaRPr lang="zh-CN" altLang="en-US" sz="2000" b="1" dirty="0">
              <a:solidFill>
                <a:srgbClr val="000099"/>
              </a:solidFill>
              <a:ea typeface="黑体" pitchFamily="2" charset="-122"/>
            </a:endParaRPr>
          </a:p>
        </p:txBody>
      </p:sp>
      <p:sp>
        <p:nvSpPr>
          <p:cNvPr id="3" name="矩形 2"/>
          <p:cNvSpPr/>
          <p:nvPr/>
        </p:nvSpPr>
        <p:spPr>
          <a:xfrm>
            <a:off x="2201696" y="6255950"/>
            <a:ext cx="5836537" cy="461665"/>
          </a:xfrm>
          <a:prstGeom prst="rect">
            <a:avLst/>
          </a:prstGeom>
        </p:spPr>
        <p:txBody>
          <a:bodyPr wrap="square">
            <a:spAutoFit/>
          </a:bodyPr>
          <a:lstStyle/>
          <a:p>
            <a:pPr algn="ctr"/>
            <a:r>
              <a:rPr lang="zh-CN" altLang="zh-CN" sz="2400" b="1" dirty="0" smtClean="0">
                <a:latin typeface="+mn-lt"/>
                <a:ea typeface="黑体" pitchFamily="2" charset="-122"/>
              </a:rPr>
              <a:t>基于</a:t>
            </a:r>
            <a:r>
              <a:rPr lang="en-US" altLang="zh-CN" sz="2400" b="1" dirty="0" smtClean="0">
                <a:latin typeface="+mn-lt"/>
                <a:ea typeface="黑体" pitchFamily="2" charset="-122"/>
              </a:rPr>
              <a:t> ADSL </a:t>
            </a:r>
            <a:r>
              <a:rPr lang="zh-CN" altLang="zh-CN" sz="2400" b="1" dirty="0" smtClean="0">
                <a:latin typeface="+mn-lt"/>
                <a:ea typeface="黑体" pitchFamily="2" charset="-122"/>
              </a:rPr>
              <a:t>的</a:t>
            </a:r>
            <a:r>
              <a:rPr lang="zh-CN" altLang="zh-CN" sz="2400" b="1" dirty="0">
                <a:latin typeface="+mn-lt"/>
                <a:ea typeface="黑体" pitchFamily="2" charset="-122"/>
              </a:rPr>
              <a:t>接入网的组成</a:t>
            </a:r>
            <a:endParaRPr lang="zh-CN" altLang="en-US" sz="2400" b="1" dirty="0">
              <a:latin typeface="+mn-lt"/>
              <a:ea typeface="黑体" pitchFamily="2" charset="-122"/>
            </a:endParaRPr>
          </a:p>
        </p:txBody>
      </p:sp>
    </p:spTree>
    <p:extLst>
      <p:ext uri="{BB962C8B-B14F-4D97-AF65-F5344CB8AC3E}">
        <p14:creationId xmlns:p14="http://schemas.microsoft.com/office/powerpoint/2010/main" val="215930478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pPr algn="ctr"/>
            <a:r>
              <a:rPr lang="zh-CN" altLang="en-US" dirty="0"/>
              <a:t>第二代 </a:t>
            </a:r>
            <a:r>
              <a:rPr lang="en-US" altLang="zh-CN" dirty="0"/>
              <a:t>ADSL </a:t>
            </a:r>
            <a:endParaRPr lang="zh-CN" altLang="en-US" sz="3200" dirty="0"/>
          </a:p>
        </p:txBody>
      </p:sp>
      <p:sp>
        <p:nvSpPr>
          <p:cNvPr id="312323" name="Rectangle 3"/>
          <p:cNvSpPr>
            <a:spLocks noGrp="1" noChangeArrowheads="1"/>
          </p:cNvSpPr>
          <p:nvPr>
            <p:ph idx="1"/>
          </p:nvPr>
        </p:nvSpPr>
        <p:spPr/>
        <p:txBody>
          <a:bodyPr/>
          <a:lstStyle/>
          <a:p>
            <a:r>
              <a:rPr lang="zh-CN" altLang="en-US" sz="2400" dirty="0" smtClean="0"/>
              <a:t>包括 </a:t>
            </a:r>
            <a:r>
              <a:rPr lang="en-US" altLang="zh-CN" sz="2400" dirty="0" smtClean="0"/>
              <a:t>ADSL2</a:t>
            </a:r>
            <a:r>
              <a:rPr lang="zh-CN" altLang="en-US" sz="2400" dirty="0"/>
              <a:t>（</a:t>
            </a:r>
            <a:r>
              <a:rPr lang="en-US" altLang="zh-CN" sz="2400" dirty="0"/>
              <a:t>G.992.3 </a:t>
            </a:r>
            <a:r>
              <a:rPr lang="zh-CN" altLang="en-US" sz="2400" dirty="0"/>
              <a:t>和 </a:t>
            </a:r>
            <a:r>
              <a:rPr lang="en-US" altLang="zh-CN" sz="2400" dirty="0"/>
              <a:t>G.992.4</a:t>
            </a:r>
            <a:r>
              <a:rPr lang="zh-CN" altLang="en-US" sz="2400" dirty="0" smtClean="0"/>
              <a:t>）和 </a:t>
            </a:r>
            <a:r>
              <a:rPr lang="en-US" altLang="zh-CN" sz="2400" dirty="0" smtClean="0"/>
              <a:t>ADSL2</a:t>
            </a:r>
            <a:r>
              <a:rPr lang="en-US" altLang="zh-CN" sz="2400" dirty="0"/>
              <a:t>+</a:t>
            </a:r>
            <a:r>
              <a:rPr lang="zh-CN" altLang="en-US" sz="2400" dirty="0"/>
              <a:t>（</a:t>
            </a:r>
            <a:r>
              <a:rPr lang="en-US" altLang="zh-CN" sz="2400" dirty="0"/>
              <a:t>G.992.5</a:t>
            </a:r>
            <a:r>
              <a:rPr lang="zh-CN" altLang="en-US" sz="2400" dirty="0"/>
              <a:t>）</a:t>
            </a:r>
            <a:endParaRPr lang="en-US" altLang="zh-CN" sz="2400" dirty="0" smtClean="0"/>
          </a:p>
          <a:p>
            <a:r>
              <a:rPr lang="zh-CN" altLang="en-US" sz="2400" dirty="0" smtClean="0"/>
              <a:t>通过</a:t>
            </a:r>
            <a:r>
              <a:rPr lang="zh-CN" altLang="en-US" sz="2400" dirty="0"/>
              <a:t>提高调制效率得到了</a:t>
            </a:r>
            <a:r>
              <a:rPr lang="zh-CN" altLang="en-US" sz="2400" dirty="0">
                <a:solidFill>
                  <a:srgbClr val="FF0000"/>
                </a:solidFill>
              </a:rPr>
              <a:t>更高的数据率</a:t>
            </a:r>
            <a:r>
              <a:rPr lang="zh-CN" altLang="en-US" sz="2400" dirty="0" smtClean="0">
                <a:solidFill>
                  <a:srgbClr val="FF0000"/>
                </a:solidFill>
              </a:rPr>
              <a:t>。</a:t>
            </a:r>
            <a:endParaRPr lang="en-US" altLang="zh-CN" sz="2400" dirty="0" smtClean="0">
              <a:solidFill>
                <a:srgbClr val="FF0000"/>
              </a:solidFill>
            </a:endParaRPr>
          </a:p>
          <a:p>
            <a:pPr lvl="1"/>
            <a:r>
              <a:rPr lang="en-US" altLang="zh-CN" sz="2000" dirty="0" smtClean="0"/>
              <a:t>ADSL2 </a:t>
            </a:r>
            <a:r>
              <a:rPr lang="zh-CN" altLang="en-US" sz="2000" dirty="0"/>
              <a:t>要求至少应支持下行 </a:t>
            </a:r>
            <a:r>
              <a:rPr lang="en-US" altLang="zh-CN" sz="2000" dirty="0"/>
              <a:t>8 </a:t>
            </a:r>
            <a:r>
              <a:rPr lang="en-US" altLang="zh-CN" sz="2000" dirty="0" smtClean="0"/>
              <a:t>Mbit/s</a:t>
            </a:r>
            <a:r>
              <a:rPr lang="zh-CN" altLang="en-US" sz="2000" dirty="0"/>
              <a:t>、上行 </a:t>
            </a:r>
            <a:r>
              <a:rPr lang="en-US" altLang="zh-CN" sz="2000" dirty="0"/>
              <a:t>800 </a:t>
            </a:r>
            <a:r>
              <a:rPr lang="en-US" altLang="zh-CN" sz="2000" dirty="0" err="1" smtClean="0"/>
              <a:t>kbit</a:t>
            </a:r>
            <a:r>
              <a:rPr lang="en-US" altLang="zh-CN" sz="2000" dirty="0" smtClean="0"/>
              <a:t>/s</a:t>
            </a:r>
            <a:r>
              <a:rPr lang="zh-CN" altLang="en-US" sz="2000" dirty="0"/>
              <a:t>的速率</a:t>
            </a:r>
            <a:r>
              <a:rPr lang="zh-CN" altLang="en-US" sz="2000" dirty="0" smtClean="0"/>
              <a:t>。</a:t>
            </a:r>
            <a:endParaRPr lang="en-US" altLang="zh-CN" sz="2000" dirty="0" smtClean="0"/>
          </a:p>
          <a:p>
            <a:pPr lvl="1"/>
            <a:r>
              <a:rPr lang="en-US" altLang="zh-CN" sz="2000" dirty="0" smtClean="0"/>
              <a:t>ADSL2</a:t>
            </a:r>
            <a:r>
              <a:rPr lang="en-US" altLang="zh-CN" sz="2000" dirty="0"/>
              <a:t>+ </a:t>
            </a:r>
            <a:r>
              <a:rPr lang="zh-CN" altLang="en-US" sz="2000" dirty="0"/>
              <a:t>则将频谱范围从 </a:t>
            </a:r>
            <a:r>
              <a:rPr lang="en-US" altLang="zh-CN" sz="2000" dirty="0"/>
              <a:t>1.1 MHz </a:t>
            </a:r>
            <a:r>
              <a:rPr lang="zh-CN" altLang="en-US" sz="2000" dirty="0"/>
              <a:t>扩展</a:t>
            </a:r>
            <a:r>
              <a:rPr lang="zh-CN" altLang="en-US" sz="2000" dirty="0" smtClean="0"/>
              <a:t>至 </a:t>
            </a:r>
            <a:r>
              <a:rPr lang="en-US" altLang="zh-CN" sz="2000" dirty="0" smtClean="0"/>
              <a:t>2.2 </a:t>
            </a:r>
            <a:r>
              <a:rPr lang="en-US" altLang="zh-CN" sz="2000" dirty="0"/>
              <a:t>MHz</a:t>
            </a:r>
            <a:r>
              <a:rPr lang="zh-CN" altLang="en-US" sz="2000" dirty="0"/>
              <a:t>，下行速率可达 </a:t>
            </a:r>
            <a:r>
              <a:rPr lang="en-US" altLang="zh-CN" sz="2000" dirty="0"/>
              <a:t>16 </a:t>
            </a:r>
            <a:r>
              <a:rPr lang="en-US" altLang="zh-CN" sz="2000" dirty="0" smtClean="0"/>
              <a:t>Mbit/s</a:t>
            </a:r>
            <a:r>
              <a:rPr lang="zh-CN" altLang="en-US" sz="2000" dirty="0"/>
              <a:t>（最大传输速率可</a:t>
            </a:r>
            <a:r>
              <a:rPr lang="zh-CN" altLang="en-US" sz="2000" dirty="0" smtClean="0"/>
              <a:t>达 </a:t>
            </a:r>
            <a:r>
              <a:rPr lang="en-US" altLang="zh-CN" sz="2000" dirty="0" smtClean="0"/>
              <a:t>25 Mbit/s</a:t>
            </a:r>
            <a:r>
              <a:rPr lang="zh-CN" altLang="en-US" sz="2000" dirty="0"/>
              <a:t>），而上行速率可达 </a:t>
            </a:r>
            <a:r>
              <a:rPr lang="en-US" altLang="zh-CN" sz="2000" dirty="0"/>
              <a:t>800 </a:t>
            </a:r>
            <a:r>
              <a:rPr lang="en-US" altLang="zh-CN" sz="2000" dirty="0" err="1" smtClean="0"/>
              <a:t>kbit</a:t>
            </a:r>
            <a:r>
              <a:rPr lang="en-US" altLang="zh-CN" sz="2000" dirty="0" smtClean="0"/>
              <a:t>/s</a:t>
            </a:r>
            <a:r>
              <a:rPr lang="zh-CN" altLang="en-US" sz="2000" dirty="0"/>
              <a:t>。</a:t>
            </a:r>
          </a:p>
          <a:p>
            <a:r>
              <a:rPr lang="zh-CN" altLang="en-US" sz="2400" dirty="0"/>
              <a:t>采用了</a:t>
            </a:r>
            <a:r>
              <a:rPr lang="zh-CN" altLang="en-US" sz="2400" dirty="0">
                <a:solidFill>
                  <a:srgbClr val="FF0000"/>
                </a:solidFill>
              </a:rPr>
              <a:t>无缝速率自适应技术 </a:t>
            </a:r>
            <a:r>
              <a:rPr lang="en-US" altLang="zh-CN" sz="2400" dirty="0"/>
              <a:t>SRA (Seamless Rate Adaptation)</a:t>
            </a:r>
            <a:r>
              <a:rPr lang="zh-CN" altLang="en-US" sz="2400" dirty="0"/>
              <a:t>，可在运营中不中断通信和不产生误码的情况下，自适应地调整数据率。</a:t>
            </a:r>
          </a:p>
          <a:p>
            <a:r>
              <a:rPr lang="zh-CN" altLang="en-US" sz="2400" dirty="0"/>
              <a:t>改善了线路质量评测和故障定位功能，这对提高网络的运行维护水平具有非常重要的意义。</a:t>
            </a:r>
          </a:p>
        </p:txBody>
      </p:sp>
    </p:spTree>
    <p:extLst>
      <p:ext uri="{BB962C8B-B14F-4D97-AF65-F5344CB8AC3E}">
        <p14:creationId xmlns:p14="http://schemas.microsoft.com/office/powerpoint/2010/main" val="87681515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ltLang="zh-CN" dirty="0"/>
              <a:t>2.6.2  </a:t>
            </a:r>
            <a:r>
              <a:rPr lang="zh-CN" altLang="en-US" dirty="0"/>
              <a:t>光纤同轴混合</a:t>
            </a:r>
            <a:r>
              <a:rPr lang="zh-CN" altLang="en-US" dirty="0" smtClean="0"/>
              <a:t>网</a:t>
            </a:r>
            <a:r>
              <a:rPr lang="zh-CN" altLang="zh-CN" dirty="0"/>
              <a:t>（</a:t>
            </a:r>
            <a:r>
              <a:rPr lang="en-US" altLang="zh-CN" dirty="0"/>
              <a:t>HFC</a:t>
            </a:r>
            <a:r>
              <a:rPr lang="zh-CN" altLang="zh-CN" dirty="0"/>
              <a:t>网</a:t>
            </a:r>
            <a:r>
              <a:rPr lang="zh-CN" altLang="zh-CN" dirty="0" smtClean="0"/>
              <a:t>）</a:t>
            </a:r>
            <a:endParaRPr lang="en-US" altLang="zh-CN" sz="3600" dirty="0"/>
          </a:p>
        </p:txBody>
      </p:sp>
      <p:sp>
        <p:nvSpPr>
          <p:cNvPr id="287747" name="Rectangle 3"/>
          <p:cNvSpPr>
            <a:spLocks noGrp="1" noChangeArrowheads="1"/>
          </p:cNvSpPr>
          <p:nvPr>
            <p:ph idx="1"/>
          </p:nvPr>
        </p:nvSpPr>
        <p:spPr/>
        <p:txBody>
          <a:bodyPr/>
          <a:lstStyle/>
          <a:p>
            <a:pPr>
              <a:lnSpc>
                <a:spcPct val="100000"/>
              </a:lnSpc>
            </a:pPr>
            <a:r>
              <a:rPr lang="en-US" altLang="zh-CN" dirty="0" smtClean="0"/>
              <a:t>HFC </a:t>
            </a:r>
            <a:r>
              <a:rPr lang="en-US" altLang="zh-CN" dirty="0"/>
              <a:t>(Hybrid Fiber Coax</a:t>
            </a:r>
            <a:r>
              <a:rPr lang="en-US" altLang="zh-CN" dirty="0" smtClean="0"/>
              <a:t>) </a:t>
            </a:r>
            <a:r>
              <a:rPr lang="zh-CN" altLang="en-US" dirty="0" smtClean="0"/>
              <a:t>网</a:t>
            </a:r>
            <a:r>
              <a:rPr lang="zh-CN" altLang="en-US" dirty="0"/>
              <a:t>是在目前覆盖面很广的有线电视网 </a:t>
            </a:r>
            <a:r>
              <a:rPr lang="en-US" altLang="zh-CN" dirty="0"/>
              <a:t>CATV </a:t>
            </a:r>
            <a:r>
              <a:rPr lang="zh-CN" altLang="en-US" dirty="0"/>
              <a:t>的基础上开发的一种居民宽带接入网。</a:t>
            </a:r>
          </a:p>
          <a:p>
            <a:pPr>
              <a:lnSpc>
                <a:spcPct val="100000"/>
              </a:lnSpc>
            </a:pPr>
            <a:r>
              <a:rPr lang="en-US" altLang="zh-CN" dirty="0"/>
              <a:t>HFC </a:t>
            </a:r>
            <a:r>
              <a:rPr lang="zh-CN" altLang="en-US" dirty="0"/>
              <a:t>网除可传送 </a:t>
            </a:r>
            <a:r>
              <a:rPr lang="en-US" altLang="zh-CN" dirty="0"/>
              <a:t>CATV </a:t>
            </a:r>
            <a:r>
              <a:rPr lang="zh-CN" altLang="en-US" dirty="0"/>
              <a:t>外，还提供电话、数据和其他宽带交互型业务。</a:t>
            </a:r>
          </a:p>
          <a:p>
            <a:pPr>
              <a:lnSpc>
                <a:spcPct val="100000"/>
              </a:lnSpc>
            </a:pPr>
            <a:r>
              <a:rPr lang="zh-CN" altLang="en-US" dirty="0"/>
              <a:t>现有的 </a:t>
            </a:r>
            <a:r>
              <a:rPr lang="en-US" altLang="zh-CN" dirty="0"/>
              <a:t>CATV </a:t>
            </a:r>
            <a:r>
              <a:rPr lang="zh-CN" altLang="en-US" dirty="0"/>
              <a:t>网是树形拓扑结构的同轴电缆网络，它采用模拟技术的频分复用对电视节目进行单向传输</a:t>
            </a:r>
            <a:r>
              <a:rPr lang="zh-CN" altLang="en-US" dirty="0" smtClean="0"/>
              <a:t>。</a:t>
            </a:r>
            <a:endParaRPr lang="en-US" altLang="zh-CN" dirty="0" smtClean="0"/>
          </a:p>
          <a:p>
            <a:pPr>
              <a:lnSpc>
                <a:spcPct val="100000"/>
              </a:lnSpc>
            </a:pPr>
            <a:r>
              <a:rPr lang="en-US" altLang="zh-CN" dirty="0" smtClean="0">
                <a:solidFill>
                  <a:srgbClr val="FF0000"/>
                </a:solidFill>
              </a:rPr>
              <a:t>HFC </a:t>
            </a:r>
            <a:r>
              <a:rPr lang="zh-CN" altLang="en-US" dirty="0" smtClean="0">
                <a:solidFill>
                  <a:srgbClr val="FF0000"/>
                </a:solidFill>
              </a:rPr>
              <a:t>网对 </a:t>
            </a:r>
            <a:r>
              <a:rPr lang="en-US" altLang="zh-CN" dirty="0">
                <a:solidFill>
                  <a:srgbClr val="FF0000"/>
                </a:solidFill>
              </a:rPr>
              <a:t>CATV </a:t>
            </a:r>
            <a:r>
              <a:rPr lang="zh-CN" altLang="en-US" dirty="0">
                <a:solidFill>
                  <a:srgbClr val="FF0000"/>
                </a:solidFill>
              </a:rPr>
              <a:t>网</a:t>
            </a:r>
            <a:r>
              <a:rPr lang="zh-CN" altLang="en-US" dirty="0" smtClean="0">
                <a:solidFill>
                  <a:srgbClr val="FF0000"/>
                </a:solidFill>
              </a:rPr>
              <a:t>进行了改造</a:t>
            </a:r>
            <a:r>
              <a:rPr lang="zh-CN" altLang="en-US" dirty="0">
                <a:solidFill>
                  <a:srgbClr val="FF0000"/>
                </a:solidFill>
              </a:rPr>
              <a:t>。</a:t>
            </a:r>
            <a:r>
              <a:rPr lang="zh-CN" altLang="en-US" dirty="0" smtClean="0">
                <a:solidFill>
                  <a:srgbClr val="0000CC"/>
                </a:solidFill>
              </a:rPr>
              <a:t> </a:t>
            </a:r>
            <a:endParaRPr lang="zh-CN" altLang="en-US" dirty="0">
              <a:solidFill>
                <a:srgbClr val="0000CC"/>
              </a:solidFill>
            </a:endParaRPr>
          </a:p>
        </p:txBody>
      </p:sp>
    </p:spTree>
    <p:extLst>
      <p:ext uri="{BB962C8B-B14F-4D97-AF65-F5344CB8AC3E}">
        <p14:creationId xmlns:p14="http://schemas.microsoft.com/office/powerpoint/2010/main" val="29006347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algn="ctr"/>
            <a:r>
              <a:rPr lang="en-US" altLang="zh-CN" dirty="0" smtClean="0"/>
              <a:t>HFC </a:t>
            </a:r>
            <a:r>
              <a:rPr lang="zh-CN" altLang="en-US" dirty="0" smtClean="0"/>
              <a:t>网</a:t>
            </a:r>
            <a:r>
              <a:rPr lang="zh-CN" altLang="en-US" dirty="0"/>
              <a:t>的主干线路采用光纤</a:t>
            </a:r>
          </a:p>
        </p:txBody>
      </p:sp>
      <p:sp>
        <p:nvSpPr>
          <p:cNvPr id="289795" name="Rectangle 3"/>
          <p:cNvSpPr>
            <a:spLocks noGrp="1" noChangeArrowheads="1"/>
          </p:cNvSpPr>
          <p:nvPr>
            <p:ph idx="1"/>
          </p:nvPr>
        </p:nvSpPr>
        <p:spPr/>
        <p:txBody>
          <a:bodyPr/>
          <a:lstStyle/>
          <a:p>
            <a:r>
              <a:rPr lang="en-US" altLang="zh-CN" dirty="0" smtClean="0"/>
              <a:t>HFC </a:t>
            </a:r>
            <a:r>
              <a:rPr lang="zh-CN" altLang="en-US" dirty="0"/>
              <a:t>网将原 </a:t>
            </a:r>
            <a:r>
              <a:rPr lang="en-US" altLang="zh-CN" dirty="0"/>
              <a:t>CATV </a:t>
            </a:r>
            <a:r>
              <a:rPr lang="zh-CN" altLang="en-US" dirty="0"/>
              <a:t>网中的同轴电缆</a:t>
            </a:r>
            <a:r>
              <a:rPr lang="zh-CN" altLang="en-US" dirty="0">
                <a:solidFill>
                  <a:srgbClr val="FF0000"/>
                </a:solidFill>
              </a:rPr>
              <a:t>主干部分改换为光纤，</a:t>
            </a:r>
            <a:r>
              <a:rPr lang="zh-CN" altLang="en-US" dirty="0"/>
              <a:t>并使用</a:t>
            </a:r>
            <a:r>
              <a:rPr lang="zh-CN" altLang="en-US" dirty="0">
                <a:solidFill>
                  <a:srgbClr val="FF0000"/>
                </a:solidFill>
              </a:rPr>
              <a:t>模拟光纤技术。</a:t>
            </a:r>
          </a:p>
          <a:p>
            <a:r>
              <a:rPr lang="zh-CN" altLang="en-US" dirty="0"/>
              <a:t>在模拟光纤中采用</a:t>
            </a:r>
            <a:r>
              <a:rPr lang="zh-CN" altLang="en-US" dirty="0">
                <a:solidFill>
                  <a:srgbClr val="FF0000"/>
                </a:solidFill>
              </a:rPr>
              <a:t>光的振幅调制 </a:t>
            </a:r>
            <a:r>
              <a:rPr lang="en-US" altLang="zh-CN" dirty="0">
                <a:solidFill>
                  <a:srgbClr val="FF0000"/>
                </a:solidFill>
              </a:rPr>
              <a:t>AM</a:t>
            </a:r>
            <a:r>
              <a:rPr lang="zh-CN" altLang="en-US" dirty="0">
                <a:solidFill>
                  <a:srgbClr val="FF0000"/>
                </a:solidFill>
              </a:rPr>
              <a:t>，</a:t>
            </a:r>
            <a:r>
              <a:rPr lang="zh-CN" altLang="en-US" dirty="0"/>
              <a:t>这比使用数字光纤更为经济。</a:t>
            </a:r>
          </a:p>
          <a:p>
            <a:r>
              <a:rPr lang="zh-CN" altLang="en-US" dirty="0"/>
              <a:t>模拟光纤从</a:t>
            </a:r>
            <a:r>
              <a:rPr lang="zh-CN" altLang="en-US" dirty="0">
                <a:solidFill>
                  <a:srgbClr val="FF0000"/>
                </a:solidFill>
              </a:rPr>
              <a:t>头端</a:t>
            </a:r>
            <a:r>
              <a:rPr lang="zh-CN" altLang="en-US" dirty="0"/>
              <a:t>连接到</a:t>
            </a:r>
            <a:r>
              <a:rPr lang="zh-CN" altLang="en-US" dirty="0">
                <a:solidFill>
                  <a:srgbClr val="FF0000"/>
                </a:solidFill>
              </a:rPr>
              <a:t>光纤</a:t>
            </a:r>
            <a:r>
              <a:rPr lang="zh-CN" altLang="en-US" dirty="0" smtClean="0">
                <a:solidFill>
                  <a:srgbClr val="FF0000"/>
                </a:solidFill>
              </a:rPr>
              <a:t>结点 </a:t>
            </a:r>
            <a:r>
              <a:rPr lang="en-US" altLang="zh-CN" dirty="0" smtClean="0"/>
              <a:t>(</a:t>
            </a:r>
            <a:r>
              <a:rPr lang="en-US" altLang="zh-CN" dirty="0"/>
              <a:t>fiber node)</a:t>
            </a:r>
            <a:r>
              <a:rPr lang="zh-CN" altLang="en-US" dirty="0"/>
              <a:t>，即</a:t>
            </a:r>
            <a:r>
              <a:rPr lang="zh-CN" altLang="en-US" dirty="0">
                <a:solidFill>
                  <a:srgbClr val="FF0000"/>
                </a:solidFill>
              </a:rPr>
              <a:t>光分配结点 </a:t>
            </a:r>
            <a:r>
              <a:rPr lang="en-US" altLang="zh-CN" dirty="0"/>
              <a:t>ODN (Optical Distribution Node)</a:t>
            </a:r>
            <a:r>
              <a:rPr lang="zh-CN" altLang="en-US" dirty="0"/>
              <a:t>。在光纤结点光信号被转换为电信号。在光纤结点以下就是同轴电缆。   </a:t>
            </a:r>
          </a:p>
        </p:txBody>
      </p:sp>
    </p:spTree>
    <p:extLst>
      <p:ext uri="{BB962C8B-B14F-4D97-AF65-F5344CB8AC3E}">
        <p14:creationId xmlns:p14="http://schemas.microsoft.com/office/powerpoint/2010/main" val="20351250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pPr algn="ctr"/>
            <a:r>
              <a:rPr lang="en-US" altLang="zh-CN" dirty="0" smtClean="0"/>
              <a:t>HFC </a:t>
            </a:r>
            <a:r>
              <a:rPr lang="zh-CN" altLang="en-US" dirty="0"/>
              <a:t>网采用结点体系结构 </a:t>
            </a:r>
          </a:p>
        </p:txBody>
      </p:sp>
      <p:grpSp>
        <p:nvGrpSpPr>
          <p:cNvPr id="3" name="组合 2"/>
          <p:cNvGrpSpPr/>
          <p:nvPr/>
        </p:nvGrpSpPr>
        <p:grpSpPr>
          <a:xfrm>
            <a:off x="992560" y="1412776"/>
            <a:ext cx="8089340" cy="3888432"/>
            <a:chOff x="849333" y="1916113"/>
            <a:chExt cx="8045029" cy="2952751"/>
          </a:xfrm>
        </p:grpSpPr>
        <p:sp>
          <p:nvSpPr>
            <p:cNvPr id="291995" name="Line 155"/>
            <p:cNvSpPr>
              <a:spLocks noChangeShapeType="1"/>
            </p:cNvSpPr>
            <p:nvPr/>
          </p:nvSpPr>
          <p:spPr bwMode="auto">
            <a:xfrm>
              <a:off x="3004476" y="3427413"/>
              <a:ext cx="1637242" cy="64770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6" name="Line 156"/>
            <p:cNvSpPr>
              <a:spLocks noChangeShapeType="1"/>
            </p:cNvSpPr>
            <p:nvPr/>
          </p:nvSpPr>
          <p:spPr bwMode="auto">
            <a:xfrm>
              <a:off x="3081867" y="3355975"/>
              <a:ext cx="1559852"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7" name="Line 157"/>
            <p:cNvSpPr>
              <a:spLocks noChangeShapeType="1"/>
            </p:cNvSpPr>
            <p:nvPr/>
          </p:nvSpPr>
          <p:spPr bwMode="auto">
            <a:xfrm flipV="1">
              <a:off x="3081867" y="2563814"/>
              <a:ext cx="1559852" cy="719137"/>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8" name="Line 158"/>
            <p:cNvSpPr>
              <a:spLocks noChangeShapeType="1"/>
            </p:cNvSpPr>
            <p:nvPr/>
          </p:nvSpPr>
          <p:spPr bwMode="auto">
            <a:xfrm flipH="1" flipV="1">
              <a:off x="1599406" y="3427413"/>
              <a:ext cx="701675" cy="6477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9" name="Line 159"/>
            <p:cNvSpPr>
              <a:spLocks noChangeShapeType="1"/>
            </p:cNvSpPr>
            <p:nvPr/>
          </p:nvSpPr>
          <p:spPr bwMode="auto">
            <a:xfrm flipV="1">
              <a:off x="1755908" y="2563813"/>
              <a:ext cx="701675" cy="576262"/>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00" name="Line 160"/>
            <p:cNvSpPr>
              <a:spLocks noChangeShapeType="1"/>
            </p:cNvSpPr>
            <p:nvPr/>
          </p:nvSpPr>
          <p:spPr bwMode="auto">
            <a:xfrm flipV="1">
              <a:off x="1755908" y="3355975"/>
              <a:ext cx="1169458"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01" name="AutoShape 161"/>
            <p:cNvSpPr>
              <a:spLocks noChangeArrowheads="1"/>
            </p:cNvSpPr>
            <p:nvPr/>
          </p:nvSpPr>
          <p:spPr bwMode="auto">
            <a:xfrm>
              <a:off x="4564327" y="3211513"/>
              <a:ext cx="290645" cy="239712"/>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02" name="AutoShape 162"/>
            <p:cNvSpPr>
              <a:spLocks noChangeArrowheads="1"/>
            </p:cNvSpPr>
            <p:nvPr/>
          </p:nvSpPr>
          <p:spPr bwMode="auto">
            <a:xfrm>
              <a:off x="4564327" y="3932239"/>
              <a:ext cx="290645" cy="250825"/>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03" name="Text Box 163"/>
            <p:cNvSpPr txBox="1">
              <a:spLocks noChangeArrowheads="1"/>
            </p:cNvSpPr>
            <p:nvPr/>
          </p:nvSpPr>
          <p:spPr bwMode="auto">
            <a:xfrm>
              <a:off x="7684029" y="1916113"/>
              <a:ext cx="1210333"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同轴电缆</a:t>
              </a:r>
            </a:p>
          </p:txBody>
        </p:sp>
        <p:sp>
          <p:nvSpPr>
            <p:cNvPr id="292004" name="AutoShape 164"/>
            <p:cNvSpPr>
              <a:spLocks noChangeArrowheads="1"/>
            </p:cNvSpPr>
            <p:nvPr/>
          </p:nvSpPr>
          <p:spPr bwMode="auto">
            <a:xfrm>
              <a:off x="4564327" y="2419350"/>
              <a:ext cx="290645" cy="241300"/>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05" name="Line 165"/>
            <p:cNvSpPr>
              <a:spLocks noChangeShapeType="1"/>
            </p:cNvSpPr>
            <p:nvPr/>
          </p:nvSpPr>
          <p:spPr bwMode="auto">
            <a:xfrm>
              <a:off x="4875611" y="4075113"/>
              <a:ext cx="351009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06" name="Picture 1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35718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07" name="Picture 1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0702" y="2851151"/>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08" name="Line 168"/>
            <p:cNvSpPr>
              <a:spLocks noChangeShapeType="1"/>
            </p:cNvSpPr>
            <p:nvPr/>
          </p:nvSpPr>
          <p:spPr bwMode="auto">
            <a:xfrm flipH="1">
              <a:off x="7840531" y="2203451"/>
              <a:ext cx="311282" cy="360363"/>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09" name="Line 169"/>
            <p:cNvSpPr>
              <a:spLocks noChangeShapeType="1"/>
            </p:cNvSpPr>
            <p:nvPr/>
          </p:nvSpPr>
          <p:spPr bwMode="auto">
            <a:xfrm>
              <a:off x="1755908" y="2346326"/>
              <a:ext cx="311282" cy="504825"/>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0" name="Text Box 170"/>
            <p:cNvSpPr txBox="1">
              <a:spLocks noChangeArrowheads="1"/>
            </p:cNvSpPr>
            <p:nvPr/>
          </p:nvSpPr>
          <p:spPr bwMode="auto">
            <a:xfrm>
              <a:off x="3159258" y="2274888"/>
              <a:ext cx="69699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itchFamily="2" charset="-122"/>
                </a:rPr>
                <a:t>光纤</a:t>
              </a:r>
            </a:p>
          </p:txBody>
        </p:sp>
        <p:sp>
          <p:nvSpPr>
            <p:cNvPr id="292011" name="Line 171"/>
            <p:cNvSpPr>
              <a:spLocks noChangeShapeType="1"/>
            </p:cNvSpPr>
            <p:nvPr/>
          </p:nvSpPr>
          <p:spPr bwMode="auto">
            <a:xfrm rot="-21600000">
              <a:off x="4173935" y="2203450"/>
              <a:ext cx="467783" cy="2159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2" name="Text Box 172"/>
            <p:cNvSpPr txBox="1">
              <a:spLocks noChangeArrowheads="1"/>
            </p:cNvSpPr>
            <p:nvPr/>
          </p:nvSpPr>
          <p:spPr bwMode="auto">
            <a:xfrm>
              <a:off x="3627041" y="1916113"/>
              <a:ext cx="121033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itchFamily="2" charset="-122"/>
                </a:rPr>
                <a:t>光纤结点</a:t>
              </a:r>
            </a:p>
          </p:txBody>
        </p:sp>
        <p:sp>
          <p:nvSpPr>
            <p:cNvPr id="292013" name="Freeform 173"/>
            <p:cNvSpPr>
              <a:spLocks/>
            </p:cNvSpPr>
            <p:nvPr/>
          </p:nvSpPr>
          <p:spPr bwMode="auto">
            <a:xfrm>
              <a:off x="5343394" y="37877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4" name="Freeform 174"/>
            <p:cNvSpPr>
              <a:spLocks/>
            </p:cNvSpPr>
            <p:nvPr/>
          </p:nvSpPr>
          <p:spPr bwMode="auto">
            <a:xfrm>
              <a:off x="7247202" y="3067051"/>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5" name="Freeform 175"/>
            <p:cNvSpPr>
              <a:spLocks/>
            </p:cNvSpPr>
            <p:nvPr/>
          </p:nvSpPr>
          <p:spPr bwMode="auto">
            <a:xfrm>
              <a:off x="5967677" y="37877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16" name="Picture 1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35718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292017" name="Group 177"/>
            <p:cNvGrpSpPr>
              <a:grpSpLocks/>
            </p:cNvGrpSpPr>
            <p:nvPr/>
          </p:nvGrpSpPr>
          <p:grpSpPr bwMode="auto">
            <a:xfrm>
              <a:off x="1064553" y="2706688"/>
              <a:ext cx="806582" cy="830262"/>
              <a:chOff x="2092" y="722"/>
              <a:chExt cx="469" cy="523"/>
            </a:xfrm>
          </p:grpSpPr>
          <p:sp>
            <p:nvSpPr>
              <p:cNvPr id="292018" name="AutoShape 178"/>
              <p:cNvSpPr>
                <a:spLocks noChangeArrowheads="1"/>
              </p:cNvSpPr>
              <p:nvPr/>
            </p:nvSpPr>
            <p:spPr bwMode="auto">
              <a:xfrm>
                <a:off x="2138" y="941"/>
                <a:ext cx="423" cy="304"/>
              </a:xfrm>
              <a:prstGeom prst="cube">
                <a:avLst>
                  <a:gd name="adj" fmla="val 25000"/>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9" name="Text Box 179"/>
              <p:cNvSpPr txBox="1">
                <a:spLocks noChangeArrowheads="1"/>
              </p:cNvSpPr>
              <p:nvPr/>
            </p:nvSpPr>
            <p:spPr bwMode="auto">
              <a:xfrm>
                <a:off x="2092" y="1023"/>
                <a:ext cx="405"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FF0000"/>
                    </a:solidFill>
                    <a:latin typeface="+mn-lt"/>
                    <a:ea typeface="黑体" pitchFamily="2" charset="-122"/>
                  </a:rPr>
                  <a:t>头端</a:t>
                </a:r>
              </a:p>
            </p:txBody>
          </p:sp>
          <p:grpSp>
            <p:nvGrpSpPr>
              <p:cNvPr id="292020" name="Group 180"/>
              <p:cNvGrpSpPr>
                <a:grpSpLocks noChangeAspect="1"/>
              </p:cNvGrpSpPr>
              <p:nvPr/>
            </p:nvGrpSpPr>
            <p:grpSpPr bwMode="auto">
              <a:xfrm>
                <a:off x="2246" y="722"/>
                <a:ext cx="228" cy="292"/>
                <a:chOff x="2246" y="722"/>
                <a:chExt cx="228" cy="292"/>
              </a:xfrm>
            </p:grpSpPr>
            <p:sp>
              <p:nvSpPr>
                <p:cNvPr id="292021" name="AutoShape 181"/>
                <p:cNvSpPr>
                  <a:spLocks noChangeAspect="1" noChangeArrowheads="1" noTextEdit="1"/>
                </p:cNvSpPr>
                <p:nvPr/>
              </p:nvSpPr>
              <p:spPr bwMode="auto">
                <a:xfrm>
                  <a:off x="2246" y="722"/>
                  <a:ext cx="2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b="1">
                    <a:solidFill>
                      <a:srgbClr val="000099"/>
                    </a:solidFill>
                    <a:latin typeface="+mn-lt"/>
                    <a:ea typeface="黑体" pitchFamily="2" charset="-122"/>
                  </a:endParaRPr>
                </a:p>
              </p:txBody>
            </p:sp>
            <p:grpSp>
              <p:nvGrpSpPr>
                <p:cNvPr id="292022" name="Group 182"/>
                <p:cNvGrpSpPr>
                  <a:grpSpLocks/>
                </p:cNvGrpSpPr>
                <p:nvPr/>
              </p:nvGrpSpPr>
              <p:grpSpPr bwMode="auto">
                <a:xfrm>
                  <a:off x="2248" y="734"/>
                  <a:ext cx="224" cy="279"/>
                  <a:chOff x="2248" y="734"/>
                  <a:chExt cx="224" cy="279"/>
                </a:xfrm>
              </p:grpSpPr>
              <p:grpSp>
                <p:nvGrpSpPr>
                  <p:cNvPr id="292023" name="Group 183"/>
                  <p:cNvGrpSpPr>
                    <a:grpSpLocks/>
                  </p:cNvGrpSpPr>
                  <p:nvPr/>
                </p:nvGrpSpPr>
                <p:grpSpPr bwMode="auto">
                  <a:xfrm>
                    <a:off x="2328" y="898"/>
                    <a:ext cx="9" cy="37"/>
                    <a:chOff x="2328" y="898"/>
                    <a:chExt cx="9" cy="37"/>
                  </a:xfrm>
                </p:grpSpPr>
                <p:sp>
                  <p:nvSpPr>
                    <p:cNvPr id="292024" name="Rectangle 184"/>
                    <p:cNvSpPr>
                      <a:spLocks noChangeArrowheads="1"/>
                    </p:cNvSpPr>
                    <p:nvPr/>
                  </p:nvSpPr>
                  <p:spPr bwMode="auto">
                    <a:xfrm>
                      <a:off x="2328" y="898"/>
                      <a:ext cx="9" cy="37"/>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25" name="Line 185"/>
                    <p:cNvSpPr>
                      <a:spLocks noChangeShapeType="1"/>
                    </p:cNvSpPr>
                    <p:nvPr/>
                  </p:nvSpPr>
                  <p:spPr bwMode="auto">
                    <a:xfrm>
                      <a:off x="2332" y="898"/>
                      <a:ext cx="1" cy="3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grpSp>
              <p:sp>
                <p:nvSpPr>
                  <p:cNvPr id="292026" name="Rectangle 186"/>
                  <p:cNvSpPr>
                    <a:spLocks noChangeArrowheads="1"/>
                  </p:cNvSpPr>
                  <p:nvPr/>
                </p:nvSpPr>
                <p:spPr bwMode="auto">
                  <a:xfrm>
                    <a:off x="2295" y="876"/>
                    <a:ext cx="25" cy="57"/>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27" name="Freeform 187"/>
                  <p:cNvSpPr>
                    <a:spLocks/>
                  </p:cNvSpPr>
                  <p:nvPr/>
                </p:nvSpPr>
                <p:spPr bwMode="auto">
                  <a:xfrm>
                    <a:off x="2385" y="888"/>
                    <a:ext cx="16" cy="12"/>
                  </a:xfrm>
                  <a:custGeom>
                    <a:avLst/>
                    <a:gdLst>
                      <a:gd name="T0" fmla="*/ 0 w 112"/>
                      <a:gd name="T1" fmla="*/ 0 h 84"/>
                      <a:gd name="T2" fmla="*/ 0 w 112"/>
                      <a:gd name="T3" fmla="*/ 84 h 84"/>
                      <a:gd name="T4" fmla="*/ 112 w 112"/>
                      <a:gd name="T5" fmla="*/ 84 h 84"/>
                      <a:gd name="T6" fmla="*/ 112 w 112"/>
                      <a:gd name="T7" fmla="*/ 17 h 84"/>
                      <a:gd name="T8" fmla="*/ 0 w 112"/>
                      <a:gd name="T9" fmla="*/ 0 h 84"/>
                    </a:gdLst>
                    <a:ahLst/>
                    <a:cxnLst>
                      <a:cxn ang="0">
                        <a:pos x="T0" y="T1"/>
                      </a:cxn>
                      <a:cxn ang="0">
                        <a:pos x="T2" y="T3"/>
                      </a:cxn>
                      <a:cxn ang="0">
                        <a:pos x="T4" y="T5"/>
                      </a:cxn>
                      <a:cxn ang="0">
                        <a:pos x="T6" y="T7"/>
                      </a:cxn>
                      <a:cxn ang="0">
                        <a:pos x="T8" y="T9"/>
                      </a:cxn>
                    </a:cxnLst>
                    <a:rect l="0" t="0" r="r" b="b"/>
                    <a:pathLst>
                      <a:path w="112" h="84">
                        <a:moveTo>
                          <a:pt x="0" y="0"/>
                        </a:moveTo>
                        <a:lnTo>
                          <a:pt x="0" y="84"/>
                        </a:lnTo>
                        <a:lnTo>
                          <a:pt x="112" y="84"/>
                        </a:lnTo>
                        <a:lnTo>
                          <a:pt x="112" y="17"/>
                        </a:lnTo>
                        <a:lnTo>
                          <a:pt x="0" y="0"/>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itchFamily="2" charset="-122"/>
                    </a:endParaRPr>
                  </a:p>
                </p:txBody>
              </p:sp>
              <p:sp>
                <p:nvSpPr>
                  <p:cNvPr id="292028" name="Freeform 188"/>
                  <p:cNvSpPr>
                    <a:spLocks/>
                  </p:cNvSpPr>
                  <p:nvPr/>
                </p:nvSpPr>
                <p:spPr bwMode="auto">
                  <a:xfrm>
                    <a:off x="2352" y="866"/>
                    <a:ext cx="11" cy="11"/>
                  </a:xfrm>
                  <a:custGeom>
                    <a:avLst/>
                    <a:gdLst>
                      <a:gd name="T0" fmla="*/ 42 w 77"/>
                      <a:gd name="T1" fmla="*/ 0 h 76"/>
                      <a:gd name="T2" fmla="*/ 0 w 77"/>
                      <a:gd name="T3" fmla="*/ 76 h 76"/>
                      <a:gd name="T4" fmla="*/ 56 w 77"/>
                      <a:gd name="T5" fmla="*/ 70 h 76"/>
                      <a:gd name="T6" fmla="*/ 77 w 77"/>
                      <a:gd name="T7" fmla="*/ 19 h 76"/>
                      <a:gd name="T8" fmla="*/ 42 w 77"/>
                      <a:gd name="T9" fmla="*/ 0 h 76"/>
                    </a:gdLst>
                    <a:ahLst/>
                    <a:cxnLst>
                      <a:cxn ang="0">
                        <a:pos x="T0" y="T1"/>
                      </a:cxn>
                      <a:cxn ang="0">
                        <a:pos x="T2" y="T3"/>
                      </a:cxn>
                      <a:cxn ang="0">
                        <a:pos x="T4" y="T5"/>
                      </a:cxn>
                      <a:cxn ang="0">
                        <a:pos x="T6" y="T7"/>
                      </a:cxn>
                      <a:cxn ang="0">
                        <a:pos x="T8" y="T9"/>
                      </a:cxn>
                    </a:cxnLst>
                    <a:rect l="0" t="0" r="r" b="b"/>
                    <a:pathLst>
                      <a:path w="77" h="76">
                        <a:moveTo>
                          <a:pt x="42" y="0"/>
                        </a:moveTo>
                        <a:lnTo>
                          <a:pt x="0" y="76"/>
                        </a:lnTo>
                        <a:lnTo>
                          <a:pt x="56" y="70"/>
                        </a:lnTo>
                        <a:lnTo>
                          <a:pt x="77" y="19"/>
                        </a:lnTo>
                        <a:lnTo>
                          <a:pt x="42"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29" name="Freeform 189"/>
                  <p:cNvSpPr>
                    <a:spLocks/>
                  </p:cNvSpPr>
                  <p:nvPr/>
                </p:nvSpPr>
                <p:spPr bwMode="auto">
                  <a:xfrm>
                    <a:off x="2333" y="938"/>
                    <a:ext cx="51" cy="4"/>
                  </a:xfrm>
                  <a:custGeom>
                    <a:avLst/>
                    <a:gdLst>
                      <a:gd name="T0" fmla="*/ 0 w 356"/>
                      <a:gd name="T1" fmla="*/ 0 h 26"/>
                      <a:gd name="T2" fmla="*/ 356 w 356"/>
                      <a:gd name="T3" fmla="*/ 0 h 26"/>
                      <a:gd name="T4" fmla="*/ 356 w 356"/>
                      <a:gd name="T5" fmla="*/ 26 h 26"/>
                      <a:gd name="T6" fmla="*/ 5 w 356"/>
                      <a:gd name="T7" fmla="*/ 26 h 26"/>
                      <a:gd name="T8" fmla="*/ 0 w 356"/>
                      <a:gd name="T9" fmla="*/ 0 h 26"/>
                    </a:gdLst>
                    <a:ahLst/>
                    <a:cxnLst>
                      <a:cxn ang="0">
                        <a:pos x="T0" y="T1"/>
                      </a:cxn>
                      <a:cxn ang="0">
                        <a:pos x="T2" y="T3"/>
                      </a:cxn>
                      <a:cxn ang="0">
                        <a:pos x="T4" y="T5"/>
                      </a:cxn>
                      <a:cxn ang="0">
                        <a:pos x="T6" y="T7"/>
                      </a:cxn>
                      <a:cxn ang="0">
                        <a:pos x="T8" y="T9"/>
                      </a:cxn>
                    </a:cxnLst>
                    <a:rect l="0" t="0" r="r" b="b"/>
                    <a:pathLst>
                      <a:path w="356" h="26">
                        <a:moveTo>
                          <a:pt x="0" y="0"/>
                        </a:moveTo>
                        <a:lnTo>
                          <a:pt x="356" y="0"/>
                        </a:lnTo>
                        <a:lnTo>
                          <a:pt x="356" y="26"/>
                        </a:lnTo>
                        <a:lnTo>
                          <a:pt x="5" y="26"/>
                        </a:lnTo>
                        <a:lnTo>
                          <a:pt x="0" y="0"/>
                        </a:lnTo>
                        <a:close/>
                      </a:path>
                    </a:pathLst>
                  </a:custGeom>
                  <a:solidFill>
                    <a:srgbClr val="80808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0" name="Freeform 190"/>
                  <p:cNvSpPr>
                    <a:spLocks/>
                  </p:cNvSpPr>
                  <p:nvPr/>
                </p:nvSpPr>
                <p:spPr bwMode="auto">
                  <a:xfrm>
                    <a:off x="2294" y="795"/>
                    <a:ext cx="22" cy="24"/>
                  </a:xfrm>
                  <a:custGeom>
                    <a:avLst/>
                    <a:gdLst>
                      <a:gd name="T0" fmla="*/ 140 w 149"/>
                      <a:gd name="T1" fmla="*/ 0 h 163"/>
                      <a:gd name="T2" fmla="*/ 2 w 149"/>
                      <a:gd name="T3" fmla="*/ 117 h 163"/>
                      <a:gd name="T4" fmla="*/ 0 w 149"/>
                      <a:gd name="T5" fmla="*/ 163 h 163"/>
                      <a:gd name="T6" fmla="*/ 149 w 149"/>
                      <a:gd name="T7" fmla="*/ 54 h 163"/>
                      <a:gd name="T8" fmla="*/ 140 w 149"/>
                      <a:gd name="T9" fmla="*/ 0 h 163"/>
                    </a:gdLst>
                    <a:ahLst/>
                    <a:cxnLst>
                      <a:cxn ang="0">
                        <a:pos x="T0" y="T1"/>
                      </a:cxn>
                      <a:cxn ang="0">
                        <a:pos x="T2" y="T3"/>
                      </a:cxn>
                      <a:cxn ang="0">
                        <a:pos x="T4" y="T5"/>
                      </a:cxn>
                      <a:cxn ang="0">
                        <a:pos x="T6" y="T7"/>
                      </a:cxn>
                      <a:cxn ang="0">
                        <a:pos x="T8" y="T9"/>
                      </a:cxn>
                    </a:cxnLst>
                    <a:rect l="0" t="0" r="r" b="b"/>
                    <a:pathLst>
                      <a:path w="149" h="163">
                        <a:moveTo>
                          <a:pt x="140" y="0"/>
                        </a:moveTo>
                        <a:lnTo>
                          <a:pt x="2" y="117"/>
                        </a:lnTo>
                        <a:lnTo>
                          <a:pt x="0" y="163"/>
                        </a:lnTo>
                        <a:lnTo>
                          <a:pt x="149" y="54"/>
                        </a:lnTo>
                        <a:lnTo>
                          <a:pt x="140"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1" name="Freeform 191"/>
                  <p:cNvSpPr>
                    <a:spLocks/>
                  </p:cNvSpPr>
                  <p:nvPr/>
                </p:nvSpPr>
                <p:spPr bwMode="auto">
                  <a:xfrm>
                    <a:off x="2289" y="734"/>
                    <a:ext cx="32" cy="199"/>
                  </a:xfrm>
                  <a:custGeom>
                    <a:avLst/>
                    <a:gdLst>
                      <a:gd name="T0" fmla="*/ 225 w 225"/>
                      <a:gd name="T1" fmla="*/ 0 h 1395"/>
                      <a:gd name="T2" fmla="*/ 0 w 225"/>
                      <a:gd name="T3" fmla="*/ 82 h 1395"/>
                      <a:gd name="T4" fmla="*/ 0 w 225"/>
                      <a:gd name="T5" fmla="*/ 1395 h 1395"/>
                      <a:gd name="T6" fmla="*/ 42 w 225"/>
                      <a:gd name="T7" fmla="*/ 1395 h 1395"/>
                      <a:gd name="T8" fmla="*/ 42 w 225"/>
                      <a:gd name="T9" fmla="*/ 202 h 1395"/>
                      <a:gd name="T10" fmla="*/ 225 w 225"/>
                      <a:gd name="T11" fmla="*/ 133 h 1395"/>
                      <a:gd name="T12" fmla="*/ 225 w 225"/>
                      <a:gd name="T13" fmla="*/ 0 h 1395"/>
                    </a:gdLst>
                    <a:ahLst/>
                    <a:cxnLst>
                      <a:cxn ang="0">
                        <a:pos x="T0" y="T1"/>
                      </a:cxn>
                      <a:cxn ang="0">
                        <a:pos x="T2" y="T3"/>
                      </a:cxn>
                      <a:cxn ang="0">
                        <a:pos x="T4" y="T5"/>
                      </a:cxn>
                      <a:cxn ang="0">
                        <a:pos x="T6" y="T7"/>
                      </a:cxn>
                      <a:cxn ang="0">
                        <a:pos x="T8" y="T9"/>
                      </a:cxn>
                      <a:cxn ang="0">
                        <a:pos x="T10" y="T11"/>
                      </a:cxn>
                      <a:cxn ang="0">
                        <a:pos x="T12" y="T13"/>
                      </a:cxn>
                    </a:cxnLst>
                    <a:rect l="0" t="0" r="r" b="b"/>
                    <a:pathLst>
                      <a:path w="225" h="1395">
                        <a:moveTo>
                          <a:pt x="225" y="0"/>
                        </a:moveTo>
                        <a:lnTo>
                          <a:pt x="0" y="82"/>
                        </a:lnTo>
                        <a:lnTo>
                          <a:pt x="0" y="1395"/>
                        </a:lnTo>
                        <a:lnTo>
                          <a:pt x="42" y="1395"/>
                        </a:lnTo>
                        <a:lnTo>
                          <a:pt x="42" y="202"/>
                        </a:lnTo>
                        <a:lnTo>
                          <a:pt x="225" y="133"/>
                        </a:lnTo>
                        <a:lnTo>
                          <a:pt x="225" y="0"/>
                        </a:lnTo>
                        <a:close/>
                      </a:path>
                    </a:pathLst>
                  </a:custGeom>
                  <a:solidFill>
                    <a:srgbClr val="9F9F9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2" name="Freeform 192"/>
                  <p:cNvSpPr>
                    <a:spLocks/>
                  </p:cNvSpPr>
                  <p:nvPr/>
                </p:nvSpPr>
                <p:spPr bwMode="auto">
                  <a:xfrm>
                    <a:off x="2288" y="933"/>
                    <a:ext cx="184" cy="44"/>
                  </a:xfrm>
                  <a:custGeom>
                    <a:avLst/>
                    <a:gdLst>
                      <a:gd name="T0" fmla="*/ 0 w 1290"/>
                      <a:gd name="T1" fmla="*/ 304 h 304"/>
                      <a:gd name="T2" fmla="*/ 0 w 1290"/>
                      <a:gd name="T3" fmla="*/ 0 h 304"/>
                      <a:gd name="T4" fmla="*/ 281 w 1290"/>
                      <a:gd name="T5" fmla="*/ 0 h 304"/>
                      <a:gd name="T6" fmla="*/ 337 w 1290"/>
                      <a:gd name="T7" fmla="*/ 51 h 304"/>
                      <a:gd name="T8" fmla="*/ 505 w 1290"/>
                      <a:gd name="T9" fmla="*/ 51 h 304"/>
                      <a:gd name="T10" fmla="*/ 561 w 1290"/>
                      <a:gd name="T11" fmla="*/ 102 h 304"/>
                      <a:gd name="T12" fmla="*/ 1122 w 1290"/>
                      <a:gd name="T13" fmla="*/ 102 h 304"/>
                      <a:gd name="T14" fmla="*/ 1122 w 1290"/>
                      <a:gd name="T15" fmla="*/ 203 h 304"/>
                      <a:gd name="T16" fmla="*/ 1290 w 1290"/>
                      <a:gd name="T17" fmla="*/ 203 h 304"/>
                      <a:gd name="T18" fmla="*/ 1290 w 1290"/>
                      <a:gd name="T19" fmla="*/ 304 h 304"/>
                      <a:gd name="T20" fmla="*/ 0 w 1290"/>
                      <a:gd name="T21"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0" h="304">
                        <a:moveTo>
                          <a:pt x="0" y="304"/>
                        </a:moveTo>
                        <a:lnTo>
                          <a:pt x="0" y="0"/>
                        </a:lnTo>
                        <a:lnTo>
                          <a:pt x="281" y="0"/>
                        </a:lnTo>
                        <a:lnTo>
                          <a:pt x="337" y="51"/>
                        </a:lnTo>
                        <a:lnTo>
                          <a:pt x="505" y="51"/>
                        </a:lnTo>
                        <a:lnTo>
                          <a:pt x="561" y="102"/>
                        </a:lnTo>
                        <a:lnTo>
                          <a:pt x="1122" y="102"/>
                        </a:lnTo>
                        <a:lnTo>
                          <a:pt x="1122" y="203"/>
                        </a:lnTo>
                        <a:lnTo>
                          <a:pt x="1290" y="203"/>
                        </a:lnTo>
                        <a:lnTo>
                          <a:pt x="1290" y="304"/>
                        </a:lnTo>
                        <a:lnTo>
                          <a:pt x="0" y="304"/>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3" name="Rectangle 193"/>
                  <p:cNvSpPr>
                    <a:spLocks noChangeArrowheads="1"/>
                  </p:cNvSpPr>
                  <p:nvPr/>
                </p:nvSpPr>
                <p:spPr bwMode="auto">
                  <a:xfrm>
                    <a:off x="2288" y="962"/>
                    <a:ext cx="136" cy="15"/>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34" name="Line 194"/>
                  <p:cNvSpPr>
                    <a:spLocks noChangeShapeType="1"/>
                  </p:cNvSpPr>
                  <p:nvPr/>
                </p:nvSpPr>
                <p:spPr bwMode="auto">
                  <a:xfrm>
                    <a:off x="2282" y="873"/>
                    <a:ext cx="1" cy="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35" name="Freeform 195"/>
                  <p:cNvSpPr>
                    <a:spLocks/>
                  </p:cNvSpPr>
                  <p:nvPr/>
                </p:nvSpPr>
                <p:spPr bwMode="auto">
                  <a:xfrm>
                    <a:off x="2277" y="898"/>
                    <a:ext cx="12" cy="13"/>
                  </a:xfrm>
                  <a:custGeom>
                    <a:avLst/>
                    <a:gdLst>
                      <a:gd name="T0" fmla="*/ 0 w 84"/>
                      <a:gd name="T1" fmla="*/ 89 h 89"/>
                      <a:gd name="T2" fmla="*/ 0 w 84"/>
                      <a:gd name="T3" fmla="*/ 0 h 89"/>
                      <a:gd name="T4" fmla="*/ 84 w 84"/>
                      <a:gd name="T5" fmla="*/ 0 h 89"/>
                      <a:gd name="T6" fmla="*/ 84 w 84"/>
                      <a:gd name="T7" fmla="*/ 32 h 89"/>
                      <a:gd name="T8" fmla="*/ 28 w 84"/>
                      <a:gd name="T9" fmla="*/ 32 h 89"/>
                      <a:gd name="T10" fmla="*/ 28 w 84"/>
                      <a:gd name="T11" fmla="*/ 89 h 89"/>
                      <a:gd name="T12" fmla="*/ 0 w 84"/>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84" h="89">
                        <a:moveTo>
                          <a:pt x="0" y="89"/>
                        </a:moveTo>
                        <a:lnTo>
                          <a:pt x="0" y="0"/>
                        </a:lnTo>
                        <a:lnTo>
                          <a:pt x="84" y="0"/>
                        </a:lnTo>
                        <a:lnTo>
                          <a:pt x="84" y="32"/>
                        </a:lnTo>
                        <a:lnTo>
                          <a:pt x="28" y="32"/>
                        </a:lnTo>
                        <a:lnTo>
                          <a:pt x="28" y="89"/>
                        </a:lnTo>
                        <a:lnTo>
                          <a:pt x="0" y="89"/>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6" name="Freeform 196"/>
                  <p:cNvSpPr>
                    <a:spLocks/>
                  </p:cNvSpPr>
                  <p:nvPr/>
                </p:nvSpPr>
                <p:spPr bwMode="auto">
                  <a:xfrm>
                    <a:off x="2344" y="889"/>
                    <a:ext cx="41" cy="53"/>
                  </a:xfrm>
                  <a:custGeom>
                    <a:avLst/>
                    <a:gdLst>
                      <a:gd name="T0" fmla="*/ 0 w 287"/>
                      <a:gd name="T1" fmla="*/ 0 h 367"/>
                      <a:gd name="T2" fmla="*/ 287 w 287"/>
                      <a:gd name="T3" fmla="*/ 367 h 367"/>
                      <a:gd name="T4" fmla="*/ 245 w 287"/>
                      <a:gd name="T5" fmla="*/ 360 h 367"/>
                      <a:gd name="T6" fmla="*/ 0 w 287"/>
                      <a:gd name="T7" fmla="*/ 51 h 367"/>
                      <a:gd name="T8" fmla="*/ 0 w 287"/>
                      <a:gd name="T9" fmla="*/ 0 h 367"/>
                    </a:gdLst>
                    <a:ahLst/>
                    <a:cxnLst>
                      <a:cxn ang="0">
                        <a:pos x="T0" y="T1"/>
                      </a:cxn>
                      <a:cxn ang="0">
                        <a:pos x="T2" y="T3"/>
                      </a:cxn>
                      <a:cxn ang="0">
                        <a:pos x="T4" y="T5"/>
                      </a:cxn>
                      <a:cxn ang="0">
                        <a:pos x="T6" y="T7"/>
                      </a:cxn>
                      <a:cxn ang="0">
                        <a:pos x="T8" y="T9"/>
                      </a:cxn>
                    </a:cxnLst>
                    <a:rect l="0" t="0" r="r" b="b"/>
                    <a:pathLst>
                      <a:path w="287" h="367">
                        <a:moveTo>
                          <a:pt x="0" y="0"/>
                        </a:moveTo>
                        <a:lnTo>
                          <a:pt x="287" y="367"/>
                        </a:lnTo>
                        <a:lnTo>
                          <a:pt x="245" y="360"/>
                        </a:lnTo>
                        <a:lnTo>
                          <a:pt x="0" y="51"/>
                        </a:lnTo>
                        <a:lnTo>
                          <a:pt x="0" y="0"/>
                        </a:lnTo>
                        <a:close/>
                      </a:path>
                    </a:pathLst>
                  </a:custGeom>
                  <a:solidFill>
                    <a:srgbClr val="9F9F9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7" name="Freeform 197"/>
                  <p:cNvSpPr>
                    <a:spLocks/>
                  </p:cNvSpPr>
                  <p:nvPr/>
                </p:nvSpPr>
                <p:spPr bwMode="auto">
                  <a:xfrm>
                    <a:off x="2256" y="919"/>
                    <a:ext cx="32" cy="58"/>
                  </a:xfrm>
                  <a:custGeom>
                    <a:avLst/>
                    <a:gdLst>
                      <a:gd name="T0" fmla="*/ 168 w 224"/>
                      <a:gd name="T1" fmla="*/ 0 h 405"/>
                      <a:gd name="T2" fmla="*/ 0 w 224"/>
                      <a:gd name="T3" fmla="*/ 152 h 405"/>
                      <a:gd name="T4" fmla="*/ 0 w 224"/>
                      <a:gd name="T5" fmla="*/ 405 h 405"/>
                      <a:gd name="T6" fmla="*/ 224 w 224"/>
                      <a:gd name="T7" fmla="*/ 405 h 405"/>
                      <a:gd name="T8" fmla="*/ 224 w 224"/>
                      <a:gd name="T9" fmla="*/ 101 h 405"/>
                      <a:gd name="T10" fmla="*/ 168 w 224"/>
                      <a:gd name="T11" fmla="*/ 0 h 405"/>
                    </a:gdLst>
                    <a:ahLst/>
                    <a:cxnLst>
                      <a:cxn ang="0">
                        <a:pos x="T0" y="T1"/>
                      </a:cxn>
                      <a:cxn ang="0">
                        <a:pos x="T2" y="T3"/>
                      </a:cxn>
                      <a:cxn ang="0">
                        <a:pos x="T4" y="T5"/>
                      </a:cxn>
                      <a:cxn ang="0">
                        <a:pos x="T6" y="T7"/>
                      </a:cxn>
                      <a:cxn ang="0">
                        <a:pos x="T8" y="T9"/>
                      </a:cxn>
                      <a:cxn ang="0">
                        <a:pos x="T10" y="T11"/>
                      </a:cxn>
                    </a:cxnLst>
                    <a:rect l="0" t="0" r="r" b="b"/>
                    <a:pathLst>
                      <a:path w="224" h="405">
                        <a:moveTo>
                          <a:pt x="168" y="0"/>
                        </a:moveTo>
                        <a:lnTo>
                          <a:pt x="0" y="152"/>
                        </a:lnTo>
                        <a:lnTo>
                          <a:pt x="0" y="405"/>
                        </a:lnTo>
                        <a:lnTo>
                          <a:pt x="224" y="405"/>
                        </a:lnTo>
                        <a:lnTo>
                          <a:pt x="224" y="101"/>
                        </a:lnTo>
                        <a:lnTo>
                          <a:pt x="168"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8" name="Rectangle 198"/>
                  <p:cNvSpPr>
                    <a:spLocks noChangeArrowheads="1"/>
                  </p:cNvSpPr>
                  <p:nvPr/>
                </p:nvSpPr>
                <p:spPr bwMode="auto">
                  <a:xfrm>
                    <a:off x="2248" y="1004"/>
                    <a:ext cx="224" cy="9"/>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39" name="Rectangle 199"/>
                  <p:cNvSpPr>
                    <a:spLocks noChangeArrowheads="1"/>
                  </p:cNvSpPr>
                  <p:nvPr/>
                </p:nvSpPr>
                <p:spPr bwMode="auto">
                  <a:xfrm>
                    <a:off x="2248" y="991"/>
                    <a:ext cx="224" cy="13"/>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0" name="Rectangle 200"/>
                  <p:cNvSpPr>
                    <a:spLocks noChangeArrowheads="1"/>
                  </p:cNvSpPr>
                  <p:nvPr/>
                </p:nvSpPr>
                <p:spPr bwMode="auto">
                  <a:xfrm>
                    <a:off x="2248" y="977"/>
                    <a:ext cx="224" cy="14"/>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1" name="Rectangle 201"/>
                  <p:cNvSpPr>
                    <a:spLocks noChangeArrowheads="1"/>
                  </p:cNvSpPr>
                  <p:nvPr/>
                </p:nvSpPr>
                <p:spPr bwMode="auto">
                  <a:xfrm>
                    <a:off x="2442" y="966"/>
                    <a:ext cx="24" cy="7"/>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2" name="Oval 202"/>
                  <p:cNvSpPr>
                    <a:spLocks noChangeArrowheads="1"/>
                  </p:cNvSpPr>
                  <p:nvPr/>
                </p:nvSpPr>
                <p:spPr bwMode="auto">
                  <a:xfrm>
                    <a:off x="2271" y="911"/>
                    <a:ext cx="18" cy="16"/>
                  </a:xfrm>
                  <a:prstGeom prst="ellipse">
                    <a:avLst/>
                  </a:prstGeom>
                  <a:solidFill>
                    <a:srgbClr val="9F9F9F"/>
                  </a:solidFill>
                  <a:ln w="1588">
                    <a:solidFill>
                      <a:srgbClr val="000000"/>
                    </a:solidFill>
                    <a:round/>
                    <a:headEnd/>
                    <a:tailEnd/>
                  </a:ln>
                </p:spPr>
                <p:txBody>
                  <a:bodyPr/>
                  <a:lstStyle/>
                  <a:p>
                    <a:endParaRPr lang="zh-CN" altLang="en-US" sz="2400" b="1">
                      <a:solidFill>
                        <a:srgbClr val="000099"/>
                      </a:solidFill>
                      <a:latin typeface="+mn-lt"/>
                      <a:ea typeface="黑体" pitchFamily="2" charset="-122"/>
                    </a:endParaRPr>
                  </a:p>
                </p:txBody>
              </p:sp>
              <p:sp>
                <p:nvSpPr>
                  <p:cNvPr id="292043" name="Rectangle 203"/>
                  <p:cNvSpPr>
                    <a:spLocks noChangeArrowheads="1"/>
                  </p:cNvSpPr>
                  <p:nvPr/>
                </p:nvSpPr>
                <p:spPr bwMode="auto">
                  <a:xfrm>
                    <a:off x="2328" y="883"/>
                    <a:ext cx="16" cy="14"/>
                  </a:xfrm>
                  <a:prstGeom prst="rect">
                    <a:avLst/>
                  </a:prstGeom>
                  <a:solidFill>
                    <a:srgbClr val="80808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4" name="Freeform 204"/>
                  <p:cNvSpPr>
                    <a:spLocks/>
                  </p:cNvSpPr>
                  <p:nvPr/>
                </p:nvSpPr>
                <p:spPr bwMode="auto">
                  <a:xfrm>
                    <a:off x="2320" y="876"/>
                    <a:ext cx="64" cy="57"/>
                  </a:xfrm>
                  <a:custGeom>
                    <a:avLst/>
                    <a:gdLst>
                      <a:gd name="T0" fmla="*/ 56 w 448"/>
                      <a:gd name="T1" fmla="*/ 403 h 403"/>
                      <a:gd name="T2" fmla="*/ 56 w 448"/>
                      <a:gd name="T3" fmla="*/ 50 h 403"/>
                      <a:gd name="T4" fmla="*/ 448 w 448"/>
                      <a:gd name="T5" fmla="*/ 50 h 403"/>
                      <a:gd name="T6" fmla="*/ 448 w 448"/>
                      <a:gd name="T7" fmla="*/ 0 h 403"/>
                      <a:gd name="T8" fmla="*/ 0 w 448"/>
                      <a:gd name="T9" fmla="*/ 0 h 403"/>
                      <a:gd name="T10" fmla="*/ 0 w 448"/>
                      <a:gd name="T11" fmla="*/ 403 h 403"/>
                      <a:gd name="T12" fmla="*/ 56 w 448"/>
                      <a:gd name="T13" fmla="*/ 403 h 403"/>
                    </a:gdLst>
                    <a:ahLst/>
                    <a:cxnLst>
                      <a:cxn ang="0">
                        <a:pos x="T0" y="T1"/>
                      </a:cxn>
                      <a:cxn ang="0">
                        <a:pos x="T2" y="T3"/>
                      </a:cxn>
                      <a:cxn ang="0">
                        <a:pos x="T4" y="T5"/>
                      </a:cxn>
                      <a:cxn ang="0">
                        <a:pos x="T6" y="T7"/>
                      </a:cxn>
                      <a:cxn ang="0">
                        <a:pos x="T8" y="T9"/>
                      </a:cxn>
                      <a:cxn ang="0">
                        <a:pos x="T10" y="T11"/>
                      </a:cxn>
                      <a:cxn ang="0">
                        <a:pos x="T12" y="T13"/>
                      </a:cxn>
                    </a:cxnLst>
                    <a:rect l="0" t="0" r="r" b="b"/>
                    <a:pathLst>
                      <a:path w="448" h="403">
                        <a:moveTo>
                          <a:pt x="56" y="403"/>
                        </a:moveTo>
                        <a:lnTo>
                          <a:pt x="56" y="50"/>
                        </a:lnTo>
                        <a:lnTo>
                          <a:pt x="448" y="50"/>
                        </a:lnTo>
                        <a:lnTo>
                          <a:pt x="448" y="0"/>
                        </a:lnTo>
                        <a:lnTo>
                          <a:pt x="0" y="0"/>
                        </a:lnTo>
                        <a:lnTo>
                          <a:pt x="0" y="403"/>
                        </a:lnTo>
                        <a:lnTo>
                          <a:pt x="56" y="403"/>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nvGrpSpPr>
                  <p:cNvPr id="292045" name="Group 205"/>
                  <p:cNvGrpSpPr>
                    <a:grpSpLocks/>
                  </p:cNvGrpSpPr>
                  <p:nvPr/>
                </p:nvGrpSpPr>
                <p:grpSpPr bwMode="auto">
                  <a:xfrm>
                    <a:off x="2267" y="821"/>
                    <a:ext cx="73" cy="59"/>
                    <a:chOff x="2267" y="821"/>
                    <a:chExt cx="73" cy="59"/>
                  </a:xfrm>
                </p:grpSpPr>
                <p:sp>
                  <p:nvSpPr>
                    <p:cNvPr id="292046" name="Oval 206"/>
                    <p:cNvSpPr>
                      <a:spLocks noChangeArrowheads="1"/>
                    </p:cNvSpPr>
                    <p:nvPr/>
                  </p:nvSpPr>
                  <p:spPr bwMode="auto">
                    <a:xfrm>
                      <a:off x="2273" y="821"/>
                      <a:ext cx="67" cy="59"/>
                    </a:xfrm>
                    <a:prstGeom prst="ellipse">
                      <a:avLst/>
                    </a:prstGeom>
                    <a:solidFill>
                      <a:srgbClr val="808080"/>
                    </a:solidFill>
                    <a:ln w="1588">
                      <a:solidFill>
                        <a:srgbClr val="000000"/>
                      </a:solidFill>
                      <a:round/>
                      <a:headEnd/>
                      <a:tailEnd/>
                    </a:ln>
                  </p:spPr>
                  <p:txBody>
                    <a:bodyPr/>
                    <a:lstStyle/>
                    <a:p>
                      <a:endParaRPr lang="zh-CN" altLang="en-US" sz="2400" b="1">
                        <a:solidFill>
                          <a:srgbClr val="000099"/>
                        </a:solidFill>
                        <a:latin typeface="+mn-lt"/>
                        <a:ea typeface="黑体" pitchFamily="2" charset="-122"/>
                      </a:endParaRPr>
                    </a:p>
                  </p:txBody>
                </p:sp>
                <p:sp>
                  <p:nvSpPr>
                    <p:cNvPr id="292047" name="Oval 207"/>
                    <p:cNvSpPr>
                      <a:spLocks noChangeArrowheads="1"/>
                    </p:cNvSpPr>
                    <p:nvPr/>
                  </p:nvSpPr>
                  <p:spPr bwMode="auto">
                    <a:xfrm>
                      <a:off x="2267" y="821"/>
                      <a:ext cx="66" cy="59"/>
                    </a:xfrm>
                    <a:prstGeom prst="ellipse">
                      <a:avLst/>
                    </a:prstGeom>
                    <a:solidFill>
                      <a:srgbClr val="C0C0C0"/>
                    </a:solidFill>
                    <a:ln w="1588">
                      <a:solidFill>
                        <a:srgbClr val="000000"/>
                      </a:solidFill>
                      <a:round/>
                      <a:headEnd/>
                      <a:tailEnd/>
                    </a:ln>
                  </p:spPr>
                  <p:txBody>
                    <a:bodyPr/>
                    <a:lstStyle/>
                    <a:p>
                      <a:endParaRPr lang="zh-CN" altLang="en-US" sz="2400" b="1">
                        <a:solidFill>
                          <a:srgbClr val="000099"/>
                        </a:solidFill>
                        <a:latin typeface="+mn-lt"/>
                        <a:ea typeface="黑体" pitchFamily="2" charset="-122"/>
                      </a:endParaRPr>
                    </a:p>
                  </p:txBody>
                </p:sp>
              </p:grpSp>
              <p:grpSp>
                <p:nvGrpSpPr>
                  <p:cNvPr id="292048" name="Group 208"/>
                  <p:cNvGrpSpPr>
                    <a:grpSpLocks/>
                  </p:cNvGrpSpPr>
                  <p:nvPr/>
                </p:nvGrpSpPr>
                <p:grpSpPr bwMode="auto">
                  <a:xfrm>
                    <a:off x="2296" y="933"/>
                    <a:ext cx="24" cy="58"/>
                    <a:chOff x="2296" y="933"/>
                    <a:chExt cx="24" cy="58"/>
                  </a:xfrm>
                </p:grpSpPr>
                <p:sp>
                  <p:nvSpPr>
                    <p:cNvPr id="292049" name="Rectangle 209"/>
                    <p:cNvSpPr>
                      <a:spLocks noChangeArrowheads="1"/>
                    </p:cNvSpPr>
                    <p:nvPr/>
                  </p:nvSpPr>
                  <p:spPr bwMode="auto">
                    <a:xfrm>
                      <a:off x="2296" y="933"/>
                      <a:ext cx="24" cy="58"/>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grpSp>
                  <p:nvGrpSpPr>
                    <p:cNvPr id="292050" name="Group 210"/>
                    <p:cNvGrpSpPr>
                      <a:grpSpLocks/>
                    </p:cNvGrpSpPr>
                    <p:nvPr/>
                  </p:nvGrpSpPr>
                  <p:grpSpPr bwMode="auto">
                    <a:xfrm>
                      <a:off x="2296" y="941"/>
                      <a:ext cx="24" cy="44"/>
                      <a:chOff x="2296" y="941"/>
                      <a:chExt cx="24" cy="44"/>
                    </a:xfrm>
                  </p:grpSpPr>
                  <p:sp>
                    <p:nvSpPr>
                      <p:cNvPr id="292051" name="Line 211"/>
                      <p:cNvSpPr>
                        <a:spLocks noChangeShapeType="1"/>
                      </p:cNvSpPr>
                      <p:nvPr/>
                    </p:nvSpPr>
                    <p:spPr bwMode="auto">
                      <a:xfrm>
                        <a:off x="2296" y="948"/>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2" name="Line 212"/>
                      <p:cNvSpPr>
                        <a:spLocks noChangeShapeType="1"/>
                      </p:cNvSpPr>
                      <p:nvPr/>
                    </p:nvSpPr>
                    <p:spPr bwMode="auto">
                      <a:xfrm>
                        <a:off x="2296" y="970"/>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3" name="Line 213"/>
                      <p:cNvSpPr>
                        <a:spLocks noChangeShapeType="1"/>
                      </p:cNvSpPr>
                      <p:nvPr/>
                    </p:nvSpPr>
                    <p:spPr bwMode="auto">
                      <a:xfrm>
                        <a:off x="2296" y="962"/>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4" name="Line 214"/>
                      <p:cNvSpPr>
                        <a:spLocks noChangeShapeType="1"/>
                      </p:cNvSpPr>
                      <p:nvPr/>
                    </p:nvSpPr>
                    <p:spPr bwMode="auto">
                      <a:xfrm>
                        <a:off x="2296" y="955"/>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5" name="Line 215"/>
                      <p:cNvSpPr>
                        <a:spLocks noChangeShapeType="1"/>
                      </p:cNvSpPr>
                      <p:nvPr/>
                    </p:nvSpPr>
                    <p:spPr bwMode="auto">
                      <a:xfrm>
                        <a:off x="2296" y="941"/>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6" name="Line 216"/>
                      <p:cNvSpPr>
                        <a:spLocks noChangeShapeType="1"/>
                      </p:cNvSpPr>
                      <p:nvPr/>
                    </p:nvSpPr>
                    <p:spPr bwMode="auto">
                      <a:xfrm>
                        <a:off x="2296" y="977"/>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7" name="Line 217"/>
                      <p:cNvSpPr>
                        <a:spLocks noChangeShapeType="1"/>
                      </p:cNvSpPr>
                      <p:nvPr/>
                    </p:nvSpPr>
                    <p:spPr bwMode="auto">
                      <a:xfrm>
                        <a:off x="2296" y="984"/>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grpSp>
              </p:grpSp>
              <p:sp>
                <p:nvSpPr>
                  <p:cNvPr id="292058" name="Rectangle 218"/>
                  <p:cNvSpPr>
                    <a:spLocks noChangeArrowheads="1"/>
                  </p:cNvSpPr>
                  <p:nvPr/>
                </p:nvSpPr>
                <p:spPr bwMode="auto">
                  <a:xfrm>
                    <a:off x="2448" y="948"/>
                    <a:ext cx="8" cy="14"/>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grpSp>
            <p:grpSp>
              <p:nvGrpSpPr>
                <p:cNvPr id="292059" name="Group 219"/>
                <p:cNvGrpSpPr>
                  <a:grpSpLocks/>
                </p:cNvGrpSpPr>
                <p:nvPr/>
              </p:nvGrpSpPr>
              <p:grpSpPr bwMode="auto">
                <a:xfrm>
                  <a:off x="2382" y="788"/>
                  <a:ext cx="40" cy="40"/>
                  <a:chOff x="2382" y="788"/>
                  <a:chExt cx="40" cy="40"/>
                </a:xfrm>
              </p:grpSpPr>
              <p:sp>
                <p:nvSpPr>
                  <p:cNvPr id="292060" name="Freeform 220"/>
                  <p:cNvSpPr>
                    <a:spLocks/>
                  </p:cNvSpPr>
                  <p:nvPr/>
                </p:nvSpPr>
                <p:spPr bwMode="auto">
                  <a:xfrm>
                    <a:off x="2404" y="800"/>
                    <a:ext cx="18" cy="28"/>
                  </a:xfrm>
                  <a:custGeom>
                    <a:avLst/>
                    <a:gdLst>
                      <a:gd name="T0" fmla="*/ 106 w 127"/>
                      <a:gd name="T1" fmla="*/ 0 h 195"/>
                      <a:gd name="T2" fmla="*/ 0 w 127"/>
                      <a:gd name="T3" fmla="*/ 164 h 195"/>
                      <a:gd name="T4" fmla="*/ 21 w 127"/>
                      <a:gd name="T5" fmla="*/ 195 h 195"/>
                      <a:gd name="T6" fmla="*/ 127 w 127"/>
                      <a:gd name="T7" fmla="*/ 6 h 195"/>
                      <a:gd name="T8" fmla="*/ 106 w 127"/>
                      <a:gd name="T9" fmla="*/ 0 h 195"/>
                    </a:gdLst>
                    <a:ahLst/>
                    <a:cxnLst>
                      <a:cxn ang="0">
                        <a:pos x="T0" y="T1"/>
                      </a:cxn>
                      <a:cxn ang="0">
                        <a:pos x="T2" y="T3"/>
                      </a:cxn>
                      <a:cxn ang="0">
                        <a:pos x="T4" y="T5"/>
                      </a:cxn>
                      <a:cxn ang="0">
                        <a:pos x="T6" y="T7"/>
                      </a:cxn>
                      <a:cxn ang="0">
                        <a:pos x="T8" y="T9"/>
                      </a:cxn>
                    </a:cxnLst>
                    <a:rect l="0" t="0" r="r" b="b"/>
                    <a:pathLst>
                      <a:path w="127" h="195">
                        <a:moveTo>
                          <a:pt x="106" y="0"/>
                        </a:moveTo>
                        <a:lnTo>
                          <a:pt x="0" y="164"/>
                        </a:lnTo>
                        <a:lnTo>
                          <a:pt x="21" y="195"/>
                        </a:lnTo>
                        <a:lnTo>
                          <a:pt x="127" y="6"/>
                        </a:lnTo>
                        <a:lnTo>
                          <a:pt x="106" y="0"/>
                        </a:lnTo>
                        <a:close/>
                      </a:path>
                    </a:pathLst>
                  </a:custGeom>
                  <a:solidFill>
                    <a:srgbClr val="BFBFD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61" name="Freeform 221"/>
                  <p:cNvSpPr>
                    <a:spLocks/>
                  </p:cNvSpPr>
                  <p:nvPr/>
                </p:nvSpPr>
                <p:spPr bwMode="auto">
                  <a:xfrm>
                    <a:off x="2382" y="788"/>
                    <a:ext cx="35" cy="8"/>
                  </a:xfrm>
                  <a:custGeom>
                    <a:avLst/>
                    <a:gdLst>
                      <a:gd name="T0" fmla="*/ 238 w 246"/>
                      <a:gd name="T1" fmla="*/ 0 h 57"/>
                      <a:gd name="T2" fmla="*/ 0 w 246"/>
                      <a:gd name="T3" fmla="*/ 31 h 57"/>
                      <a:gd name="T4" fmla="*/ 35 w 246"/>
                      <a:gd name="T5" fmla="*/ 57 h 57"/>
                      <a:gd name="T6" fmla="*/ 246 w 246"/>
                      <a:gd name="T7" fmla="*/ 19 h 57"/>
                      <a:gd name="T8" fmla="*/ 238 w 246"/>
                      <a:gd name="T9" fmla="*/ 0 h 57"/>
                    </a:gdLst>
                    <a:ahLst/>
                    <a:cxnLst>
                      <a:cxn ang="0">
                        <a:pos x="T0" y="T1"/>
                      </a:cxn>
                      <a:cxn ang="0">
                        <a:pos x="T2" y="T3"/>
                      </a:cxn>
                      <a:cxn ang="0">
                        <a:pos x="T4" y="T5"/>
                      </a:cxn>
                      <a:cxn ang="0">
                        <a:pos x="T6" y="T7"/>
                      </a:cxn>
                      <a:cxn ang="0">
                        <a:pos x="T8" y="T9"/>
                      </a:cxn>
                    </a:cxnLst>
                    <a:rect l="0" t="0" r="r" b="b"/>
                    <a:pathLst>
                      <a:path w="246" h="57">
                        <a:moveTo>
                          <a:pt x="238" y="0"/>
                        </a:moveTo>
                        <a:lnTo>
                          <a:pt x="0" y="31"/>
                        </a:lnTo>
                        <a:lnTo>
                          <a:pt x="35" y="57"/>
                        </a:lnTo>
                        <a:lnTo>
                          <a:pt x="246" y="19"/>
                        </a:lnTo>
                        <a:lnTo>
                          <a:pt x="238" y="0"/>
                        </a:lnTo>
                        <a:close/>
                      </a:path>
                    </a:pathLst>
                  </a:custGeom>
                  <a:solidFill>
                    <a:srgbClr val="BFBFD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grpSp>
              <p:nvGrpSpPr>
                <p:cNvPr id="292062" name="Group 222"/>
                <p:cNvGrpSpPr>
                  <a:grpSpLocks/>
                </p:cNvGrpSpPr>
                <p:nvPr/>
              </p:nvGrpSpPr>
              <p:grpSpPr bwMode="auto">
                <a:xfrm>
                  <a:off x="2302" y="723"/>
                  <a:ext cx="132" cy="186"/>
                  <a:chOff x="2302" y="723"/>
                  <a:chExt cx="132" cy="186"/>
                </a:xfrm>
              </p:grpSpPr>
              <p:sp>
                <p:nvSpPr>
                  <p:cNvPr id="292063" name="Freeform 223"/>
                  <p:cNvSpPr>
                    <a:spLocks/>
                  </p:cNvSpPr>
                  <p:nvPr/>
                </p:nvSpPr>
                <p:spPr bwMode="auto">
                  <a:xfrm>
                    <a:off x="2302" y="724"/>
                    <a:ext cx="132" cy="185"/>
                  </a:xfrm>
                  <a:custGeom>
                    <a:avLst/>
                    <a:gdLst>
                      <a:gd name="T0" fmla="*/ 30 w 920"/>
                      <a:gd name="T1" fmla="*/ 47 h 1300"/>
                      <a:gd name="T2" fmla="*/ 16 w 920"/>
                      <a:gd name="T3" fmla="*/ 85 h 1300"/>
                      <a:gd name="T4" fmla="*/ 4 w 920"/>
                      <a:gd name="T5" fmla="*/ 132 h 1300"/>
                      <a:gd name="T6" fmla="*/ 0 w 920"/>
                      <a:gd name="T7" fmla="*/ 183 h 1300"/>
                      <a:gd name="T8" fmla="*/ 0 w 920"/>
                      <a:gd name="T9" fmla="*/ 233 h 1300"/>
                      <a:gd name="T10" fmla="*/ 12 w 920"/>
                      <a:gd name="T11" fmla="*/ 299 h 1300"/>
                      <a:gd name="T12" fmla="*/ 23 w 920"/>
                      <a:gd name="T13" fmla="*/ 381 h 1300"/>
                      <a:gd name="T14" fmla="*/ 44 w 920"/>
                      <a:gd name="T15" fmla="*/ 473 h 1300"/>
                      <a:gd name="T16" fmla="*/ 79 w 920"/>
                      <a:gd name="T17" fmla="*/ 578 h 1300"/>
                      <a:gd name="T18" fmla="*/ 131 w 920"/>
                      <a:gd name="T19" fmla="*/ 679 h 1300"/>
                      <a:gd name="T20" fmla="*/ 215 w 920"/>
                      <a:gd name="T21" fmla="*/ 799 h 1300"/>
                      <a:gd name="T22" fmla="*/ 299 w 920"/>
                      <a:gd name="T23" fmla="*/ 912 h 1300"/>
                      <a:gd name="T24" fmla="*/ 369 w 920"/>
                      <a:gd name="T25" fmla="*/ 988 h 1300"/>
                      <a:gd name="T26" fmla="*/ 467 w 920"/>
                      <a:gd name="T27" fmla="*/ 1079 h 1300"/>
                      <a:gd name="T28" fmla="*/ 569 w 920"/>
                      <a:gd name="T29" fmla="*/ 1155 h 1300"/>
                      <a:gd name="T30" fmla="*/ 660 w 920"/>
                      <a:gd name="T31" fmla="*/ 1215 h 1300"/>
                      <a:gd name="T32" fmla="*/ 726 w 920"/>
                      <a:gd name="T33" fmla="*/ 1253 h 1300"/>
                      <a:gd name="T34" fmla="*/ 793 w 920"/>
                      <a:gd name="T35" fmla="*/ 1281 h 1300"/>
                      <a:gd name="T36" fmla="*/ 846 w 920"/>
                      <a:gd name="T37" fmla="*/ 1300 h 1300"/>
                      <a:gd name="T38" fmla="*/ 888 w 920"/>
                      <a:gd name="T39" fmla="*/ 1300 h 1300"/>
                      <a:gd name="T40" fmla="*/ 920 w 920"/>
                      <a:gd name="T41" fmla="*/ 1284 h 1300"/>
                      <a:gd name="T42" fmla="*/ 61 w 920"/>
                      <a:gd name="T43" fmla="*/ 0 h 1300"/>
                      <a:gd name="T44" fmla="*/ 30 w 920"/>
                      <a:gd name="T45" fmla="*/ 47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20" h="1300">
                        <a:moveTo>
                          <a:pt x="30" y="47"/>
                        </a:moveTo>
                        <a:lnTo>
                          <a:pt x="16" y="85"/>
                        </a:lnTo>
                        <a:lnTo>
                          <a:pt x="4" y="132"/>
                        </a:lnTo>
                        <a:lnTo>
                          <a:pt x="0" y="183"/>
                        </a:lnTo>
                        <a:lnTo>
                          <a:pt x="0" y="233"/>
                        </a:lnTo>
                        <a:lnTo>
                          <a:pt x="12" y="299"/>
                        </a:lnTo>
                        <a:lnTo>
                          <a:pt x="23" y="381"/>
                        </a:lnTo>
                        <a:lnTo>
                          <a:pt x="44" y="473"/>
                        </a:lnTo>
                        <a:lnTo>
                          <a:pt x="79" y="578"/>
                        </a:lnTo>
                        <a:lnTo>
                          <a:pt x="131" y="679"/>
                        </a:lnTo>
                        <a:lnTo>
                          <a:pt x="215" y="799"/>
                        </a:lnTo>
                        <a:lnTo>
                          <a:pt x="299" y="912"/>
                        </a:lnTo>
                        <a:lnTo>
                          <a:pt x="369" y="988"/>
                        </a:lnTo>
                        <a:lnTo>
                          <a:pt x="467" y="1079"/>
                        </a:lnTo>
                        <a:lnTo>
                          <a:pt x="569" y="1155"/>
                        </a:lnTo>
                        <a:lnTo>
                          <a:pt x="660" y="1215"/>
                        </a:lnTo>
                        <a:lnTo>
                          <a:pt x="726" y="1253"/>
                        </a:lnTo>
                        <a:lnTo>
                          <a:pt x="793" y="1281"/>
                        </a:lnTo>
                        <a:lnTo>
                          <a:pt x="846" y="1300"/>
                        </a:lnTo>
                        <a:lnTo>
                          <a:pt x="888" y="1300"/>
                        </a:lnTo>
                        <a:lnTo>
                          <a:pt x="920" y="1284"/>
                        </a:lnTo>
                        <a:lnTo>
                          <a:pt x="61" y="0"/>
                        </a:lnTo>
                        <a:lnTo>
                          <a:pt x="30" y="47"/>
                        </a:lnTo>
                        <a:close/>
                      </a:path>
                    </a:pathLst>
                  </a:custGeom>
                  <a:solidFill>
                    <a:srgbClr val="80808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64" name="Freeform 224"/>
                  <p:cNvSpPr>
                    <a:spLocks/>
                  </p:cNvSpPr>
                  <p:nvPr/>
                </p:nvSpPr>
                <p:spPr bwMode="auto">
                  <a:xfrm>
                    <a:off x="2310" y="723"/>
                    <a:ext cx="124" cy="184"/>
                  </a:xfrm>
                  <a:custGeom>
                    <a:avLst/>
                    <a:gdLst>
                      <a:gd name="T0" fmla="*/ 7 w 866"/>
                      <a:gd name="T1" fmla="*/ 0 h 1288"/>
                      <a:gd name="T2" fmla="*/ 0 w 866"/>
                      <a:gd name="T3" fmla="*/ 26 h 1288"/>
                      <a:gd name="T4" fmla="*/ 0 w 866"/>
                      <a:gd name="T5" fmla="*/ 82 h 1288"/>
                      <a:gd name="T6" fmla="*/ 4 w 866"/>
                      <a:gd name="T7" fmla="*/ 149 h 1288"/>
                      <a:gd name="T8" fmla="*/ 11 w 866"/>
                      <a:gd name="T9" fmla="*/ 202 h 1288"/>
                      <a:gd name="T10" fmla="*/ 21 w 866"/>
                      <a:gd name="T11" fmla="*/ 272 h 1288"/>
                      <a:gd name="T12" fmla="*/ 35 w 866"/>
                      <a:gd name="T13" fmla="*/ 354 h 1288"/>
                      <a:gd name="T14" fmla="*/ 56 w 866"/>
                      <a:gd name="T15" fmla="*/ 439 h 1288"/>
                      <a:gd name="T16" fmla="*/ 98 w 866"/>
                      <a:gd name="T17" fmla="*/ 547 h 1288"/>
                      <a:gd name="T18" fmla="*/ 161 w 866"/>
                      <a:gd name="T19" fmla="*/ 670 h 1288"/>
                      <a:gd name="T20" fmla="*/ 231 w 866"/>
                      <a:gd name="T21" fmla="*/ 771 h 1288"/>
                      <a:gd name="T22" fmla="*/ 315 w 866"/>
                      <a:gd name="T23" fmla="*/ 878 h 1288"/>
                      <a:gd name="T24" fmla="*/ 392 w 866"/>
                      <a:gd name="T25" fmla="*/ 960 h 1288"/>
                      <a:gd name="T26" fmla="*/ 452 w 866"/>
                      <a:gd name="T27" fmla="*/ 1016 h 1288"/>
                      <a:gd name="T28" fmla="*/ 508 w 866"/>
                      <a:gd name="T29" fmla="*/ 1068 h 1288"/>
                      <a:gd name="T30" fmla="*/ 567 w 866"/>
                      <a:gd name="T31" fmla="*/ 1118 h 1288"/>
                      <a:gd name="T32" fmla="*/ 634 w 866"/>
                      <a:gd name="T33" fmla="*/ 1168 h 1288"/>
                      <a:gd name="T34" fmla="*/ 679 w 866"/>
                      <a:gd name="T35" fmla="*/ 1200 h 1288"/>
                      <a:gd name="T36" fmla="*/ 728 w 866"/>
                      <a:gd name="T37" fmla="*/ 1228 h 1288"/>
                      <a:gd name="T38" fmla="*/ 782 w 866"/>
                      <a:gd name="T39" fmla="*/ 1256 h 1288"/>
                      <a:gd name="T40" fmla="*/ 827 w 866"/>
                      <a:gd name="T41" fmla="*/ 1282 h 1288"/>
                      <a:gd name="T42" fmla="*/ 855 w 866"/>
                      <a:gd name="T43" fmla="*/ 1288 h 1288"/>
                      <a:gd name="T44" fmla="*/ 866 w 866"/>
                      <a:gd name="T45" fmla="*/ 1270 h 1288"/>
                      <a:gd name="T46" fmla="*/ 863 w 866"/>
                      <a:gd name="T47" fmla="*/ 1243 h 1288"/>
                      <a:gd name="T48" fmla="*/ 856 w 866"/>
                      <a:gd name="T49" fmla="*/ 1213 h 1288"/>
                      <a:gd name="T50" fmla="*/ 845 w 866"/>
                      <a:gd name="T51" fmla="*/ 1159 h 1288"/>
                      <a:gd name="T52" fmla="*/ 831 w 866"/>
                      <a:gd name="T53" fmla="*/ 1089 h 1288"/>
                      <a:gd name="T54" fmla="*/ 813 w 866"/>
                      <a:gd name="T55" fmla="*/ 1023 h 1288"/>
                      <a:gd name="T56" fmla="*/ 792 w 866"/>
                      <a:gd name="T57" fmla="*/ 947 h 1288"/>
                      <a:gd name="T58" fmla="*/ 764 w 866"/>
                      <a:gd name="T59" fmla="*/ 866 h 1288"/>
                      <a:gd name="T60" fmla="*/ 733 w 866"/>
                      <a:gd name="T61" fmla="*/ 802 h 1288"/>
                      <a:gd name="T62" fmla="*/ 707 w 866"/>
                      <a:gd name="T63" fmla="*/ 746 h 1288"/>
                      <a:gd name="T64" fmla="*/ 666 w 866"/>
                      <a:gd name="T65" fmla="*/ 672 h 1288"/>
                      <a:gd name="T66" fmla="*/ 627 w 866"/>
                      <a:gd name="T67" fmla="*/ 607 h 1288"/>
                      <a:gd name="T68" fmla="*/ 579 w 866"/>
                      <a:gd name="T69" fmla="*/ 537 h 1288"/>
                      <a:gd name="T70" fmla="*/ 504 w 866"/>
                      <a:gd name="T71" fmla="*/ 448 h 1288"/>
                      <a:gd name="T72" fmla="*/ 452 w 866"/>
                      <a:gd name="T73" fmla="*/ 385 h 1288"/>
                      <a:gd name="T74" fmla="*/ 376 w 866"/>
                      <a:gd name="T75" fmla="*/ 299 h 1288"/>
                      <a:gd name="T76" fmla="*/ 305 w 866"/>
                      <a:gd name="T77" fmla="*/ 237 h 1288"/>
                      <a:gd name="T78" fmla="*/ 235 w 866"/>
                      <a:gd name="T79" fmla="*/ 173 h 1288"/>
                      <a:gd name="T80" fmla="*/ 182 w 866"/>
                      <a:gd name="T81" fmla="*/ 127 h 1288"/>
                      <a:gd name="T82" fmla="*/ 126 w 866"/>
                      <a:gd name="T83" fmla="*/ 78 h 1288"/>
                      <a:gd name="T84" fmla="*/ 84 w 866"/>
                      <a:gd name="T85" fmla="*/ 45 h 1288"/>
                      <a:gd name="T86" fmla="*/ 42 w 866"/>
                      <a:gd name="T87" fmla="*/ 13 h 1288"/>
                      <a:gd name="T88" fmla="*/ 7 w 866"/>
                      <a:gd name="T89" fmla="*/ 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6" h="1288">
                        <a:moveTo>
                          <a:pt x="7" y="0"/>
                        </a:moveTo>
                        <a:lnTo>
                          <a:pt x="0" y="26"/>
                        </a:lnTo>
                        <a:lnTo>
                          <a:pt x="0" y="82"/>
                        </a:lnTo>
                        <a:lnTo>
                          <a:pt x="4" y="149"/>
                        </a:lnTo>
                        <a:lnTo>
                          <a:pt x="11" y="202"/>
                        </a:lnTo>
                        <a:lnTo>
                          <a:pt x="21" y="272"/>
                        </a:lnTo>
                        <a:lnTo>
                          <a:pt x="35" y="354"/>
                        </a:lnTo>
                        <a:lnTo>
                          <a:pt x="56" y="439"/>
                        </a:lnTo>
                        <a:lnTo>
                          <a:pt x="98" y="547"/>
                        </a:lnTo>
                        <a:lnTo>
                          <a:pt x="161" y="670"/>
                        </a:lnTo>
                        <a:lnTo>
                          <a:pt x="231" y="771"/>
                        </a:lnTo>
                        <a:lnTo>
                          <a:pt x="315" y="878"/>
                        </a:lnTo>
                        <a:lnTo>
                          <a:pt x="392" y="960"/>
                        </a:lnTo>
                        <a:lnTo>
                          <a:pt x="452" y="1016"/>
                        </a:lnTo>
                        <a:lnTo>
                          <a:pt x="508" y="1068"/>
                        </a:lnTo>
                        <a:lnTo>
                          <a:pt x="567" y="1118"/>
                        </a:lnTo>
                        <a:lnTo>
                          <a:pt x="634" y="1168"/>
                        </a:lnTo>
                        <a:lnTo>
                          <a:pt x="679" y="1200"/>
                        </a:lnTo>
                        <a:lnTo>
                          <a:pt x="728" y="1228"/>
                        </a:lnTo>
                        <a:lnTo>
                          <a:pt x="782" y="1256"/>
                        </a:lnTo>
                        <a:lnTo>
                          <a:pt x="827" y="1282"/>
                        </a:lnTo>
                        <a:lnTo>
                          <a:pt x="855" y="1288"/>
                        </a:lnTo>
                        <a:lnTo>
                          <a:pt x="866" y="1270"/>
                        </a:lnTo>
                        <a:lnTo>
                          <a:pt x="863" y="1243"/>
                        </a:lnTo>
                        <a:lnTo>
                          <a:pt x="856" y="1213"/>
                        </a:lnTo>
                        <a:lnTo>
                          <a:pt x="845" y="1159"/>
                        </a:lnTo>
                        <a:lnTo>
                          <a:pt x="831" y="1089"/>
                        </a:lnTo>
                        <a:lnTo>
                          <a:pt x="813" y="1023"/>
                        </a:lnTo>
                        <a:lnTo>
                          <a:pt x="792" y="947"/>
                        </a:lnTo>
                        <a:lnTo>
                          <a:pt x="764" y="866"/>
                        </a:lnTo>
                        <a:lnTo>
                          <a:pt x="733" y="802"/>
                        </a:lnTo>
                        <a:lnTo>
                          <a:pt x="707" y="746"/>
                        </a:lnTo>
                        <a:lnTo>
                          <a:pt x="666" y="672"/>
                        </a:lnTo>
                        <a:lnTo>
                          <a:pt x="627" y="607"/>
                        </a:lnTo>
                        <a:lnTo>
                          <a:pt x="579" y="537"/>
                        </a:lnTo>
                        <a:lnTo>
                          <a:pt x="504" y="448"/>
                        </a:lnTo>
                        <a:lnTo>
                          <a:pt x="452" y="385"/>
                        </a:lnTo>
                        <a:lnTo>
                          <a:pt x="376" y="299"/>
                        </a:lnTo>
                        <a:lnTo>
                          <a:pt x="305" y="237"/>
                        </a:lnTo>
                        <a:lnTo>
                          <a:pt x="235" y="173"/>
                        </a:lnTo>
                        <a:lnTo>
                          <a:pt x="182" y="127"/>
                        </a:lnTo>
                        <a:lnTo>
                          <a:pt x="126" y="78"/>
                        </a:lnTo>
                        <a:lnTo>
                          <a:pt x="84" y="45"/>
                        </a:lnTo>
                        <a:lnTo>
                          <a:pt x="42" y="13"/>
                        </a:lnTo>
                        <a:lnTo>
                          <a:pt x="7"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grpSp>
              <p:nvGrpSpPr>
                <p:cNvPr id="292065" name="Group 225"/>
                <p:cNvGrpSpPr>
                  <a:grpSpLocks/>
                </p:cNvGrpSpPr>
                <p:nvPr/>
              </p:nvGrpSpPr>
              <p:grpSpPr bwMode="auto">
                <a:xfrm>
                  <a:off x="2315" y="770"/>
                  <a:ext cx="126" cy="121"/>
                  <a:chOff x="2315" y="770"/>
                  <a:chExt cx="126" cy="121"/>
                </a:xfrm>
              </p:grpSpPr>
              <p:sp>
                <p:nvSpPr>
                  <p:cNvPr id="292066" name="Freeform 226"/>
                  <p:cNvSpPr>
                    <a:spLocks/>
                  </p:cNvSpPr>
                  <p:nvPr/>
                </p:nvSpPr>
                <p:spPr bwMode="auto">
                  <a:xfrm>
                    <a:off x="2315" y="770"/>
                    <a:ext cx="121" cy="8"/>
                  </a:xfrm>
                  <a:custGeom>
                    <a:avLst/>
                    <a:gdLst>
                      <a:gd name="T0" fmla="*/ 0 w 851"/>
                      <a:gd name="T1" fmla="*/ 0 h 57"/>
                      <a:gd name="T2" fmla="*/ 851 w 851"/>
                      <a:gd name="T3" fmla="*/ 32 h 57"/>
                      <a:gd name="T4" fmla="*/ 844 w 851"/>
                      <a:gd name="T5" fmla="*/ 57 h 57"/>
                      <a:gd name="T6" fmla="*/ 3 w 851"/>
                      <a:gd name="T7" fmla="*/ 26 h 57"/>
                      <a:gd name="T8" fmla="*/ 0 w 851"/>
                      <a:gd name="T9" fmla="*/ 0 h 57"/>
                    </a:gdLst>
                    <a:ahLst/>
                    <a:cxnLst>
                      <a:cxn ang="0">
                        <a:pos x="T0" y="T1"/>
                      </a:cxn>
                      <a:cxn ang="0">
                        <a:pos x="T2" y="T3"/>
                      </a:cxn>
                      <a:cxn ang="0">
                        <a:pos x="T4" y="T5"/>
                      </a:cxn>
                      <a:cxn ang="0">
                        <a:pos x="T6" y="T7"/>
                      </a:cxn>
                      <a:cxn ang="0">
                        <a:pos x="T8" y="T9"/>
                      </a:cxn>
                    </a:cxnLst>
                    <a:rect l="0" t="0" r="r" b="b"/>
                    <a:pathLst>
                      <a:path w="851" h="57">
                        <a:moveTo>
                          <a:pt x="0" y="0"/>
                        </a:moveTo>
                        <a:lnTo>
                          <a:pt x="851" y="32"/>
                        </a:lnTo>
                        <a:lnTo>
                          <a:pt x="844" y="57"/>
                        </a:lnTo>
                        <a:lnTo>
                          <a:pt x="3" y="26"/>
                        </a:lnTo>
                        <a:lnTo>
                          <a:pt x="0" y="0"/>
                        </a:lnTo>
                        <a:close/>
                      </a:path>
                    </a:pathLst>
                  </a:custGeom>
                  <a:solidFill>
                    <a:srgbClr val="DFDFF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67" name="Freeform 227"/>
                  <p:cNvSpPr>
                    <a:spLocks/>
                  </p:cNvSpPr>
                  <p:nvPr/>
                </p:nvSpPr>
                <p:spPr bwMode="auto">
                  <a:xfrm>
                    <a:off x="2398" y="794"/>
                    <a:ext cx="43" cy="97"/>
                  </a:xfrm>
                  <a:custGeom>
                    <a:avLst/>
                    <a:gdLst>
                      <a:gd name="T0" fmla="*/ 267 w 302"/>
                      <a:gd name="T1" fmla="*/ 13 h 673"/>
                      <a:gd name="T2" fmla="*/ 0 w 302"/>
                      <a:gd name="T3" fmla="*/ 657 h 673"/>
                      <a:gd name="T4" fmla="*/ 25 w 302"/>
                      <a:gd name="T5" fmla="*/ 673 h 673"/>
                      <a:gd name="T6" fmla="*/ 302 w 302"/>
                      <a:gd name="T7" fmla="*/ 0 h 673"/>
                      <a:gd name="T8" fmla="*/ 267 w 302"/>
                      <a:gd name="T9" fmla="*/ 13 h 673"/>
                    </a:gdLst>
                    <a:ahLst/>
                    <a:cxnLst>
                      <a:cxn ang="0">
                        <a:pos x="T0" y="T1"/>
                      </a:cxn>
                      <a:cxn ang="0">
                        <a:pos x="T2" y="T3"/>
                      </a:cxn>
                      <a:cxn ang="0">
                        <a:pos x="T4" y="T5"/>
                      </a:cxn>
                      <a:cxn ang="0">
                        <a:pos x="T6" y="T7"/>
                      </a:cxn>
                      <a:cxn ang="0">
                        <a:pos x="T8" y="T9"/>
                      </a:cxn>
                    </a:cxnLst>
                    <a:rect l="0" t="0" r="r" b="b"/>
                    <a:pathLst>
                      <a:path w="302" h="673">
                        <a:moveTo>
                          <a:pt x="267" y="13"/>
                        </a:moveTo>
                        <a:lnTo>
                          <a:pt x="0" y="657"/>
                        </a:lnTo>
                        <a:lnTo>
                          <a:pt x="25" y="673"/>
                        </a:lnTo>
                        <a:lnTo>
                          <a:pt x="302" y="0"/>
                        </a:lnTo>
                        <a:lnTo>
                          <a:pt x="267" y="13"/>
                        </a:lnTo>
                        <a:close/>
                      </a:path>
                    </a:pathLst>
                  </a:custGeom>
                  <a:solidFill>
                    <a:srgbClr val="DFDFF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grpSp>
              <p:nvGrpSpPr>
                <p:cNvPr id="292068" name="Group 228"/>
                <p:cNvGrpSpPr>
                  <a:grpSpLocks/>
                </p:cNvGrpSpPr>
                <p:nvPr/>
              </p:nvGrpSpPr>
              <p:grpSpPr bwMode="auto">
                <a:xfrm>
                  <a:off x="2413" y="772"/>
                  <a:ext cx="51" cy="30"/>
                  <a:chOff x="2413" y="772"/>
                  <a:chExt cx="51" cy="30"/>
                </a:xfrm>
              </p:grpSpPr>
              <p:sp>
                <p:nvSpPr>
                  <p:cNvPr id="292069" name="Freeform 229"/>
                  <p:cNvSpPr>
                    <a:spLocks/>
                  </p:cNvSpPr>
                  <p:nvPr/>
                </p:nvSpPr>
                <p:spPr bwMode="auto">
                  <a:xfrm>
                    <a:off x="2413" y="776"/>
                    <a:ext cx="36" cy="26"/>
                  </a:xfrm>
                  <a:custGeom>
                    <a:avLst/>
                    <a:gdLst>
                      <a:gd name="T0" fmla="*/ 187 w 250"/>
                      <a:gd name="T1" fmla="*/ 0 h 184"/>
                      <a:gd name="T2" fmla="*/ 11 w 250"/>
                      <a:gd name="T3" fmla="*/ 57 h 184"/>
                      <a:gd name="T4" fmla="*/ 4 w 250"/>
                      <a:gd name="T5" fmla="*/ 67 h 184"/>
                      <a:gd name="T6" fmla="*/ 0 w 250"/>
                      <a:gd name="T7" fmla="*/ 86 h 184"/>
                      <a:gd name="T8" fmla="*/ 2 w 250"/>
                      <a:gd name="T9" fmla="*/ 112 h 184"/>
                      <a:gd name="T10" fmla="*/ 5 w 250"/>
                      <a:gd name="T11" fmla="*/ 128 h 184"/>
                      <a:gd name="T12" fmla="*/ 15 w 250"/>
                      <a:gd name="T13" fmla="*/ 151 h 184"/>
                      <a:gd name="T14" fmla="*/ 33 w 250"/>
                      <a:gd name="T15" fmla="*/ 169 h 184"/>
                      <a:gd name="T16" fmla="*/ 57 w 250"/>
                      <a:gd name="T17" fmla="*/ 181 h 184"/>
                      <a:gd name="T18" fmla="*/ 71 w 250"/>
                      <a:gd name="T19" fmla="*/ 184 h 184"/>
                      <a:gd name="T20" fmla="*/ 85 w 250"/>
                      <a:gd name="T21" fmla="*/ 184 h 184"/>
                      <a:gd name="T22" fmla="*/ 250 w 250"/>
                      <a:gd name="T23" fmla="*/ 114 h 184"/>
                      <a:gd name="T24" fmla="*/ 218 w 250"/>
                      <a:gd name="T25" fmla="*/ 92 h 184"/>
                      <a:gd name="T26" fmla="*/ 201 w 250"/>
                      <a:gd name="T27" fmla="*/ 70 h 184"/>
                      <a:gd name="T28" fmla="*/ 187 w 250"/>
                      <a:gd name="T2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184">
                        <a:moveTo>
                          <a:pt x="187" y="0"/>
                        </a:moveTo>
                        <a:lnTo>
                          <a:pt x="11" y="57"/>
                        </a:lnTo>
                        <a:lnTo>
                          <a:pt x="4" y="67"/>
                        </a:lnTo>
                        <a:lnTo>
                          <a:pt x="0" y="86"/>
                        </a:lnTo>
                        <a:lnTo>
                          <a:pt x="2" y="112"/>
                        </a:lnTo>
                        <a:lnTo>
                          <a:pt x="5" y="128"/>
                        </a:lnTo>
                        <a:lnTo>
                          <a:pt x="15" y="151"/>
                        </a:lnTo>
                        <a:lnTo>
                          <a:pt x="33" y="169"/>
                        </a:lnTo>
                        <a:lnTo>
                          <a:pt x="57" y="181"/>
                        </a:lnTo>
                        <a:lnTo>
                          <a:pt x="71" y="184"/>
                        </a:lnTo>
                        <a:lnTo>
                          <a:pt x="85" y="184"/>
                        </a:lnTo>
                        <a:lnTo>
                          <a:pt x="250" y="114"/>
                        </a:lnTo>
                        <a:lnTo>
                          <a:pt x="218" y="92"/>
                        </a:lnTo>
                        <a:lnTo>
                          <a:pt x="201" y="70"/>
                        </a:lnTo>
                        <a:lnTo>
                          <a:pt x="187" y="0"/>
                        </a:lnTo>
                        <a:close/>
                      </a:path>
                    </a:pathLst>
                  </a:custGeom>
                  <a:solidFill>
                    <a:srgbClr val="BFBFD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70" name="Freeform 230"/>
                  <p:cNvSpPr>
                    <a:spLocks/>
                  </p:cNvSpPr>
                  <p:nvPr/>
                </p:nvSpPr>
                <p:spPr bwMode="auto">
                  <a:xfrm>
                    <a:off x="2434" y="772"/>
                    <a:ext cx="20" cy="25"/>
                  </a:xfrm>
                  <a:custGeom>
                    <a:avLst/>
                    <a:gdLst>
                      <a:gd name="T0" fmla="*/ 81 w 139"/>
                      <a:gd name="T1" fmla="*/ 25 h 173"/>
                      <a:gd name="T2" fmla="*/ 74 w 139"/>
                      <a:gd name="T3" fmla="*/ 15 h 173"/>
                      <a:gd name="T4" fmla="*/ 60 w 139"/>
                      <a:gd name="T5" fmla="*/ 5 h 173"/>
                      <a:gd name="T6" fmla="*/ 36 w 139"/>
                      <a:gd name="T7" fmla="*/ 0 h 173"/>
                      <a:gd name="T8" fmla="*/ 22 w 139"/>
                      <a:gd name="T9" fmla="*/ 2 h 173"/>
                      <a:gd name="T10" fmla="*/ 13 w 139"/>
                      <a:gd name="T11" fmla="*/ 12 h 173"/>
                      <a:gd name="T12" fmla="*/ 4 w 139"/>
                      <a:gd name="T13" fmla="*/ 25 h 173"/>
                      <a:gd name="T14" fmla="*/ 0 w 139"/>
                      <a:gd name="T15" fmla="*/ 46 h 173"/>
                      <a:gd name="T16" fmla="*/ 1 w 139"/>
                      <a:gd name="T17" fmla="*/ 58 h 173"/>
                      <a:gd name="T18" fmla="*/ 3 w 139"/>
                      <a:gd name="T19" fmla="*/ 74 h 173"/>
                      <a:gd name="T20" fmla="*/ 9 w 139"/>
                      <a:gd name="T21" fmla="*/ 97 h 173"/>
                      <a:gd name="T22" fmla="*/ 20 w 139"/>
                      <a:gd name="T23" fmla="*/ 116 h 173"/>
                      <a:gd name="T24" fmla="*/ 31 w 139"/>
                      <a:gd name="T25" fmla="*/ 133 h 173"/>
                      <a:gd name="T26" fmla="*/ 44 w 139"/>
                      <a:gd name="T27" fmla="*/ 147 h 173"/>
                      <a:gd name="T28" fmla="*/ 58 w 139"/>
                      <a:gd name="T29" fmla="*/ 160 h 173"/>
                      <a:gd name="T30" fmla="*/ 76 w 139"/>
                      <a:gd name="T31" fmla="*/ 167 h 173"/>
                      <a:gd name="T32" fmla="*/ 97 w 139"/>
                      <a:gd name="T33" fmla="*/ 173 h 173"/>
                      <a:gd name="T34" fmla="*/ 114 w 139"/>
                      <a:gd name="T35" fmla="*/ 173 h 173"/>
                      <a:gd name="T36" fmla="*/ 130 w 139"/>
                      <a:gd name="T37" fmla="*/ 164 h 173"/>
                      <a:gd name="T38" fmla="*/ 137 w 139"/>
                      <a:gd name="T39" fmla="*/ 151 h 173"/>
                      <a:gd name="T40" fmla="*/ 139 w 139"/>
                      <a:gd name="T41" fmla="*/ 132 h 173"/>
                      <a:gd name="T42" fmla="*/ 134 w 139"/>
                      <a:gd name="T43" fmla="*/ 111 h 173"/>
                      <a:gd name="T44" fmla="*/ 123 w 139"/>
                      <a:gd name="T45" fmla="*/ 82 h 173"/>
                      <a:gd name="T46" fmla="*/ 99 w 139"/>
                      <a:gd name="T47" fmla="*/ 46 h 173"/>
                      <a:gd name="T48" fmla="*/ 81 w 139"/>
                      <a:gd name="T49" fmla="*/ 2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73">
                        <a:moveTo>
                          <a:pt x="81" y="25"/>
                        </a:moveTo>
                        <a:lnTo>
                          <a:pt x="74" y="15"/>
                        </a:lnTo>
                        <a:lnTo>
                          <a:pt x="60" y="5"/>
                        </a:lnTo>
                        <a:lnTo>
                          <a:pt x="36" y="0"/>
                        </a:lnTo>
                        <a:lnTo>
                          <a:pt x="22" y="2"/>
                        </a:lnTo>
                        <a:lnTo>
                          <a:pt x="13" y="12"/>
                        </a:lnTo>
                        <a:lnTo>
                          <a:pt x="4" y="25"/>
                        </a:lnTo>
                        <a:lnTo>
                          <a:pt x="0" y="46"/>
                        </a:lnTo>
                        <a:lnTo>
                          <a:pt x="1" y="58"/>
                        </a:lnTo>
                        <a:lnTo>
                          <a:pt x="3" y="74"/>
                        </a:lnTo>
                        <a:lnTo>
                          <a:pt x="9" y="97"/>
                        </a:lnTo>
                        <a:lnTo>
                          <a:pt x="20" y="116"/>
                        </a:lnTo>
                        <a:lnTo>
                          <a:pt x="31" y="133"/>
                        </a:lnTo>
                        <a:lnTo>
                          <a:pt x="44" y="147"/>
                        </a:lnTo>
                        <a:lnTo>
                          <a:pt x="58" y="160"/>
                        </a:lnTo>
                        <a:lnTo>
                          <a:pt x="76" y="167"/>
                        </a:lnTo>
                        <a:lnTo>
                          <a:pt x="97" y="173"/>
                        </a:lnTo>
                        <a:lnTo>
                          <a:pt x="114" y="173"/>
                        </a:lnTo>
                        <a:lnTo>
                          <a:pt x="130" y="164"/>
                        </a:lnTo>
                        <a:lnTo>
                          <a:pt x="137" y="151"/>
                        </a:lnTo>
                        <a:lnTo>
                          <a:pt x="139" y="132"/>
                        </a:lnTo>
                        <a:lnTo>
                          <a:pt x="134" y="111"/>
                        </a:lnTo>
                        <a:lnTo>
                          <a:pt x="123" y="82"/>
                        </a:lnTo>
                        <a:lnTo>
                          <a:pt x="99" y="46"/>
                        </a:lnTo>
                        <a:lnTo>
                          <a:pt x="81" y="25"/>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71" name="Freeform 231"/>
                  <p:cNvSpPr>
                    <a:spLocks/>
                  </p:cNvSpPr>
                  <p:nvPr/>
                </p:nvSpPr>
                <p:spPr bwMode="auto">
                  <a:xfrm>
                    <a:off x="2439" y="774"/>
                    <a:ext cx="25" cy="17"/>
                  </a:xfrm>
                  <a:custGeom>
                    <a:avLst/>
                    <a:gdLst>
                      <a:gd name="T0" fmla="*/ 13 w 171"/>
                      <a:gd name="T1" fmla="*/ 27 h 123"/>
                      <a:gd name="T2" fmla="*/ 120 w 171"/>
                      <a:gd name="T3" fmla="*/ 3 h 123"/>
                      <a:gd name="T4" fmla="*/ 146 w 171"/>
                      <a:gd name="T5" fmla="*/ 0 h 123"/>
                      <a:gd name="T6" fmla="*/ 164 w 171"/>
                      <a:gd name="T7" fmla="*/ 3 h 123"/>
                      <a:gd name="T8" fmla="*/ 169 w 171"/>
                      <a:gd name="T9" fmla="*/ 9 h 123"/>
                      <a:gd name="T10" fmla="*/ 171 w 171"/>
                      <a:gd name="T11" fmla="*/ 22 h 123"/>
                      <a:gd name="T12" fmla="*/ 164 w 171"/>
                      <a:gd name="T13" fmla="*/ 41 h 123"/>
                      <a:gd name="T14" fmla="*/ 64 w 171"/>
                      <a:gd name="T15" fmla="*/ 123 h 123"/>
                      <a:gd name="T16" fmla="*/ 50 w 171"/>
                      <a:gd name="T17" fmla="*/ 122 h 123"/>
                      <a:gd name="T18" fmla="*/ 34 w 171"/>
                      <a:gd name="T19" fmla="*/ 116 h 123"/>
                      <a:gd name="T20" fmla="*/ 22 w 171"/>
                      <a:gd name="T21" fmla="*/ 106 h 123"/>
                      <a:gd name="T22" fmla="*/ 8 w 171"/>
                      <a:gd name="T23" fmla="*/ 90 h 123"/>
                      <a:gd name="T24" fmla="*/ 1 w 171"/>
                      <a:gd name="T25" fmla="*/ 74 h 123"/>
                      <a:gd name="T26" fmla="*/ 0 w 171"/>
                      <a:gd name="T27" fmla="*/ 56 h 123"/>
                      <a:gd name="T28" fmla="*/ 5 w 171"/>
                      <a:gd name="T29" fmla="*/ 40 h 123"/>
                      <a:gd name="T30" fmla="*/ 13 w 171"/>
                      <a:gd name="T31" fmla="*/ 2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1" h="123">
                        <a:moveTo>
                          <a:pt x="13" y="27"/>
                        </a:moveTo>
                        <a:lnTo>
                          <a:pt x="120" y="3"/>
                        </a:lnTo>
                        <a:lnTo>
                          <a:pt x="146" y="0"/>
                        </a:lnTo>
                        <a:lnTo>
                          <a:pt x="164" y="3"/>
                        </a:lnTo>
                        <a:lnTo>
                          <a:pt x="169" y="9"/>
                        </a:lnTo>
                        <a:lnTo>
                          <a:pt x="171" y="22"/>
                        </a:lnTo>
                        <a:lnTo>
                          <a:pt x="164" y="41"/>
                        </a:lnTo>
                        <a:lnTo>
                          <a:pt x="64" y="123"/>
                        </a:lnTo>
                        <a:lnTo>
                          <a:pt x="50" y="122"/>
                        </a:lnTo>
                        <a:lnTo>
                          <a:pt x="34" y="116"/>
                        </a:lnTo>
                        <a:lnTo>
                          <a:pt x="22" y="106"/>
                        </a:lnTo>
                        <a:lnTo>
                          <a:pt x="8" y="90"/>
                        </a:lnTo>
                        <a:lnTo>
                          <a:pt x="1" y="74"/>
                        </a:lnTo>
                        <a:lnTo>
                          <a:pt x="0" y="56"/>
                        </a:lnTo>
                        <a:lnTo>
                          <a:pt x="5" y="40"/>
                        </a:lnTo>
                        <a:lnTo>
                          <a:pt x="13" y="27"/>
                        </a:lnTo>
                        <a:close/>
                      </a:path>
                    </a:pathLst>
                  </a:custGeom>
                  <a:solidFill>
                    <a:srgbClr val="9F9FB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72" name="Freeform 232"/>
                  <p:cNvSpPr>
                    <a:spLocks/>
                  </p:cNvSpPr>
                  <p:nvPr/>
                </p:nvSpPr>
                <p:spPr bwMode="auto">
                  <a:xfrm>
                    <a:off x="2421" y="782"/>
                    <a:ext cx="10" cy="18"/>
                  </a:xfrm>
                  <a:custGeom>
                    <a:avLst/>
                    <a:gdLst>
                      <a:gd name="T0" fmla="*/ 4 w 73"/>
                      <a:gd name="T1" fmla="*/ 0 h 124"/>
                      <a:gd name="T2" fmla="*/ 0 w 73"/>
                      <a:gd name="T3" fmla="*/ 20 h 124"/>
                      <a:gd name="T4" fmla="*/ 0 w 73"/>
                      <a:gd name="T5" fmla="*/ 37 h 124"/>
                      <a:gd name="T6" fmla="*/ 5 w 73"/>
                      <a:gd name="T7" fmla="*/ 60 h 124"/>
                      <a:gd name="T8" fmla="*/ 11 w 73"/>
                      <a:gd name="T9" fmla="*/ 78 h 124"/>
                      <a:gd name="T10" fmla="*/ 26 w 73"/>
                      <a:gd name="T11" fmla="*/ 96 h 124"/>
                      <a:gd name="T12" fmla="*/ 40 w 73"/>
                      <a:gd name="T13" fmla="*/ 108 h 124"/>
                      <a:gd name="T14" fmla="*/ 51 w 73"/>
                      <a:gd name="T15" fmla="*/ 114 h 124"/>
                      <a:gd name="T16" fmla="*/ 61 w 73"/>
                      <a:gd name="T17" fmla="*/ 118 h 124"/>
                      <a:gd name="T18" fmla="*/ 73 w 73"/>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24">
                        <a:moveTo>
                          <a:pt x="4" y="0"/>
                        </a:moveTo>
                        <a:lnTo>
                          <a:pt x="0" y="20"/>
                        </a:lnTo>
                        <a:lnTo>
                          <a:pt x="0" y="37"/>
                        </a:lnTo>
                        <a:lnTo>
                          <a:pt x="5" y="60"/>
                        </a:lnTo>
                        <a:lnTo>
                          <a:pt x="11" y="78"/>
                        </a:lnTo>
                        <a:lnTo>
                          <a:pt x="26" y="96"/>
                        </a:lnTo>
                        <a:lnTo>
                          <a:pt x="40" y="108"/>
                        </a:lnTo>
                        <a:lnTo>
                          <a:pt x="51" y="114"/>
                        </a:lnTo>
                        <a:lnTo>
                          <a:pt x="61" y="118"/>
                        </a:lnTo>
                        <a:lnTo>
                          <a:pt x="73" y="124"/>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itchFamily="2" charset="-122"/>
                    </a:endParaRPr>
                  </a:p>
                </p:txBody>
              </p:sp>
              <p:sp>
                <p:nvSpPr>
                  <p:cNvPr id="292073" name="Freeform 233"/>
                  <p:cNvSpPr>
                    <a:spLocks/>
                  </p:cNvSpPr>
                  <p:nvPr/>
                </p:nvSpPr>
                <p:spPr bwMode="auto">
                  <a:xfrm>
                    <a:off x="2427" y="780"/>
                    <a:ext cx="11" cy="18"/>
                  </a:xfrm>
                  <a:custGeom>
                    <a:avLst/>
                    <a:gdLst>
                      <a:gd name="T0" fmla="*/ 5 w 74"/>
                      <a:gd name="T1" fmla="*/ 0 h 124"/>
                      <a:gd name="T2" fmla="*/ 0 w 74"/>
                      <a:gd name="T3" fmla="*/ 20 h 124"/>
                      <a:gd name="T4" fmla="*/ 0 w 74"/>
                      <a:gd name="T5" fmla="*/ 38 h 124"/>
                      <a:gd name="T6" fmla="*/ 6 w 74"/>
                      <a:gd name="T7" fmla="*/ 60 h 124"/>
                      <a:gd name="T8" fmla="*/ 12 w 74"/>
                      <a:gd name="T9" fmla="*/ 79 h 124"/>
                      <a:gd name="T10" fmla="*/ 27 w 74"/>
                      <a:gd name="T11" fmla="*/ 95 h 124"/>
                      <a:gd name="T12" fmla="*/ 41 w 74"/>
                      <a:gd name="T13" fmla="*/ 108 h 124"/>
                      <a:gd name="T14" fmla="*/ 51 w 74"/>
                      <a:gd name="T15" fmla="*/ 114 h 124"/>
                      <a:gd name="T16" fmla="*/ 62 w 74"/>
                      <a:gd name="T17" fmla="*/ 119 h 124"/>
                      <a:gd name="T18" fmla="*/ 74 w 74"/>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24">
                        <a:moveTo>
                          <a:pt x="5" y="0"/>
                        </a:moveTo>
                        <a:lnTo>
                          <a:pt x="0" y="20"/>
                        </a:lnTo>
                        <a:lnTo>
                          <a:pt x="0" y="38"/>
                        </a:lnTo>
                        <a:lnTo>
                          <a:pt x="6" y="60"/>
                        </a:lnTo>
                        <a:lnTo>
                          <a:pt x="12" y="79"/>
                        </a:lnTo>
                        <a:lnTo>
                          <a:pt x="27" y="95"/>
                        </a:lnTo>
                        <a:lnTo>
                          <a:pt x="41" y="108"/>
                        </a:lnTo>
                        <a:lnTo>
                          <a:pt x="51" y="114"/>
                        </a:lnTo>
                        <a:lnTo>
                          <a:pt x="62" y="119"/>
                        </a:lnTo>
                        <a:lnTo>
                          <a:pt x="74" y="124"/>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itchFamily="2" charset="-122"/>
                    </a:endParaRPr>
                  </a:p>
                </p:txBody>
              </p:sp>
            </p:grpSp>
          </p:grpSp>
        </p:grpSp>
        <p:sp>
          <p:nvSpPr>
            <p:cNvPr id="292074" name="Line 234"/>
            <p:cNvSpPr>
              <a:spLocks noChangeShapeType="1"/>
            </p:cNvSpPr>
            <p:nvPr/>
          </p:nvSpPr>
          <p:spPr bwMode="auto">
            <a:xfrm>
              <a:off x="4875611" y="2563813"/>
              <a:ext cx="351009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75" name="Picture 2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76" name="Picture 2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5461"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77" name="Freeform 237"/>
            <p:cNvSpPr>
              <a:spLocks/>
            </p:cNvSpPr>
            <p:nvPr/>
          </p:nvSpPr>
          <p:spPr bwMode="auto">
            <a:xfrm>
              <a:off x="5343394" y="22764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78" name="Freeform 238"/>
            <p:cNvSpPr>
              <a:spLocks/>
            </p:cNvSpPr>
            <p:nvPr/>
          </p:nvSpPr>
          <p:spPr bwMode="auto">
            <a:xfrm>
              <a:off x="6591963" y="2276476"/>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79" name="Freeform 239"/>
            <p:cNvSpPr>
              <a:spLocks/>
            </p:cNvSpPr>
            <p:nvPr/>
          </p:nvSpPr>
          <p:spPr bwMode="auto">
            <a:xfrm>
              <a:off x="5967677" y="22764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80" name="Picture 2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1" name="Line 241"/>
            <p:cNvSpPr>
              <a:spLocks noChangeShapeType="1"/>
            </p:cNvSpPr>
            <p:nvPr/>
          </p:nvSpPr>
          <p:spPr bwMode="auto">
            <a:xfrm>
              <a:off x="4875611" y="3355975"/>
              <a:ext cx="351009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82" name="Picture 2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83" name="Picture 2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5461"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4" name="Freeform 244"/>
            <p:cNvSpPr>
              <a:spLocks/>
            </p:cNvSpPr>
            <p:nvPr/>
          </p:nvSpPr>
          <p:spPr bwMode="auto">
            <a:xfrm>
              <a:off x="5343394" y="3068639"/>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85" name="Freeform 245"/>
            <p:cNvSpPr>
              <a:spLocks/>
            </p:cNvSpPr>
            <p:nvPr/>
          </p:nvSpPr>
          <p:spPr bwMode="auto">
            <a:xfrm>
              <a:off x="6591963" y="3068639"/>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86" name="Freeform 246"/>
            <p:cNvSpPr>
              <a:spLocks/>
            </p:cNvSpPr>
            <p:nvPr/>
          </p:nvSpPr>
          <p:spPr bwMode="auto">
            <a:xfrm>
              <a:off x="5967677" y="3068639"/>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87" name="Picture 2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88" name="Picture 24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4986" y="2851151"/>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9" name="Freeform 249"/>
            <p:cNvSpPr>
              <a:spLocks/>
            </p:cNvSpPr>
            <p:nvPr/>
          </p:nvSpPr>
          <p:spPr bwMode="auto">
            <a:xfrm>
              <a:off x="7871488" y="3067051"/>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90" name="AutoShape 250"/>
            <p:cNvSpPr>
              <a:spLocks noChangeArrowheads="1"/>
            </p:cNvSpPr>
            <p:nvPr/>
          </p:nvSpPr>
          <p:spPr bwMode="auto">
            <a:xfrm>
              <a:off x="2768865" y="3140075"/>
              <a:ext cx="445427" cy="388938"/>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91" name="AutoShape 251"/>
            <p:cNvSpPr>
              <a:spLocks noChangeArrowheads="1"/>
            </p:cNvSpPr>
            <p:nvPr/>
          </p:nvSpPr>
          <p:spPr bwMode="auto">
            <a:xfrm>
              <a:off x="2223691" y="3859214"/>
              <a:ext cx="445426"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92" name="AutoShape 252"/>
            <p:cNvSpPr>
              <a:spLocks noChangeArrowheads="1"/>
            </p:cNvSpPr>
            <p:nvPr/>
          </p:nvSpPr>
          <p:spPr bwMode="auto">
            <a:xfrm>
              <a:off x="2301082" y="2274889"/>
              <a:ext cx="445427"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93" name="Text Box 253"/>
            <p:cNvSpPr txBox="1">
              <a:spLocks noChangeArrowheads="1"/>
            </p:cNvSpPr>
            <p:nvPr/>
          </p:nvSpPr>
          <p:spPr bwMode="auto">
            <a:xfrm>
              <a:off x="849333" y="2025474"/>
              <a:ext cx="146700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FF0000"/>
                  </a:solidFill>
                  <a:latin typeface="+mn-lt"/>
                  <a:ea typeface="黑体" pitchFamily="2" charset="-122"/>
                </a:rPr>
                <a:t>高带宽光纤</a:t>
              </a:r>
            </a:p>
          </p:txBody>
        </p:sp>
        <p:sp>
          <p:nvSpPr>
            <p:cNvPr id="292094" name="Line 254"/>
            <p:cNvSpPr>
              <a:spLocks noChangeShapeType="1"/>
            </p:cNvSpPr>
            <p:nvPr/>
          </p:nvSpPr>
          <p:spPr bwMode="auto">
            <a:xfrm rot="-21600000">
              <a:off x="3549650" y="2563813"/>
              <a:ext cx="350838" cy="3429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95" name="Line 255"/>
            <p:cNvSpPr>
              <a:spLocks noChangeShapeType="1"/>
            </p:cNvSpPr>
            <p:nvPr/>
          </p:nvSpPr>
          <p:spPr bwMode="auto">
            <a:xfrm>
              <a:off x="1539214" y="4724400"/>
              <a:ext cx="3102505"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96" name="Line 256"/>
            <p:cNvSpPr>
              <a:spLocks noChangeShapeType="1"/>
            </p:cNvSpPr>
            <p:nvPr/>
          </p:nvSpPr>
          <p:spPr bwMode="auto">
            <a:xfrm>
              <a:off x="4641718" y="4724400"/>
              <a:ext cx="4134379"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97" name="Text Box 257"/>
            <p:cNvSpPr txBox="1">
              <a:spLocks noChangeArrowheads="1"/>
            </p:cNvSpPr>
            <p:nvPr/>
          </p:nvSpPr>
          <p:spPr bwMode="auto">
            <a:xfrm>
              <a:off x="6201569" y="4364038"/>
              <a:ext cx="121033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itchFamily="2" charset="-122"/>
                </a:rPr>
                <a:t>同轴电缆</a:t>
              </a:r>
            </a:p>
          </p:txBody>
        </p:sp>
        <p:sp>
          <p:nvSpPr>
            <p:cNvPr id="292098" name="Text Box 258"/>
            <p:cNvSpPr txBox="1">
              <a:spLocks noChangeArrowheads="1"/>
            </p:cNvSpPr>
            <p:nvPr/>
          </p:nvSpPr>
          <p:spPr bwMode="auto">
            <a:xfrm>
              <a:off x="2925366" y="4364038"/>
              <a:ext cx="69699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itchFamily="2" charset="-122"/>
                </a:rPr>
                <a:t>光纤</a:t>
              </a:r>
            </a:p>
          </p:txBody>
        </p:sp>
        <p:sp>
          <p:nvSpPr>
            <p:cNvPr id="292099" name="Line 259"/>
            <p:cNvSpPr>
              <a:spLocks noChangeShapeType="1"/>
            </p:cNvSpPr>
            <p:nvPr/>
          </p:nvSpPr>
          <p:spPr bwMode="auto">
            <a:xfrm>
              <a:off x="4641718" y="4579939"/>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grpSp>
      <p:sp>
        <p:nvSpPr>
          <p:cNvPr id="4" name="矩形 3"/>
          <p:cNvSpPr/>
          <p:nvPr/>
        </p:nvSpPr>
        <p:spPr>
          <a:xfrm>
            <a:off x="2931886" y="5445224"/>
            <a:ext cx="4659389" cy="461665"/>
          </a:xfrm>
          <a:prstGeom prst="rect">
            <a:avLst/>
          </a:prstGeom>
        </p:spPr>
        <p:txBody>
          <a:bodyPr wrap="square">
            <a:spAutoFit/>
          </a:bodyPr>
          <a:lstStyle/>
          <a:p>
            <a:pPr algn="ctr"/>
            <a:r>
              <a:rPr lang="en-US" altLang="zh-CN" sz="2400" b="1" dirty="0" smtClean="0">
                <a:latin typeface="+mn-lt"/>
                <a:ea typeface="黑体" pitchFamily="2" charset="-122"/>
              </a:rPr>
              <a:t>HFC </a:t>
            </a:r>
            <a:r>
              <a:rPr lang="zh-CN" altLang="zh-CN" sz="2400" b="1" dirty="0" smtClean="0">
                <a:latin typeface="+mn-lt"/>
                <a:ea typeface="黑体" pitchFamily="2" charset="-122"/>
              </a:rPr>
              <a:t>网</a:t>
            </a:r>
            <a:r>
              <a:rPr lang="zh-CN" altLang="zh-CN" sz="2400" b="1" dirty="0">
                <a:latin typeface="+mn-lt"/>
                <a:ea typeface="黑体" pitchFamily="2" charset="-122"/>
              </a:rPr>
              <a:t>的结构图</a:t>
            </a:r>
            <a:endParaRPr lang="zh-CN" altLang="en-US" sz="2400" b="1" dirty="0">
              <a:latin typeface="+mn-lt"/>
              <a:ea typeface="黑体" pitchFamily="2" charset="-122"/>
            </a:endParaRPr>
          </a:p>
        </p:txBody>
      </p:sp>
    </p:spTree>
    <p:extLst>
      <p:ext uri="{BB962C8B-B14F-4D97-AF65-F5344CB8AC3E}">
        <p14:creationId xmlns:p14="http://schemas.microsoft.com/office/powerpoint/2010/main" val="2628402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smtClean="0">
                <a:solidFill>
                  <a:srgbClr val="0000CC"/>
                </a:solidFill>
              </a:rPr>
              <a:t>信道</a:t>
            </a:r>
            <a:r>
              <a:rPr lang="zh-CN" altLang="en-US" dirty="0" smtClean="0"/>
              <a:t> </a:t>
            </a:r>
            <a:r>
              <a:rPr lang="en-US" altLang="zh-CN" dirty="0" smtClean="0"/>
              <a:t>—— </a:t>
            </a:r>
            <a:r>
              <a:rPr lang="zh-CN" altLang="zh-CN" dirty="0" smtClean="0"/>
              <a:t>一般用来</a:t>
            </a:r>
            <a:r>
              <a:rPr lang="zh-CN" altLang="zh-CN" dirty="0"/>
              <a:t>表示向某一个方向传送信息的媒体</a:t>
            </a:r>
            <a:r>
              <a:rPr lang="zh-CN" altLang="zh-CN" dirty="0" smtClean="0"/>
              <a:t>。</a:t>
            </a:r>
            <a:endParaRPr lang="en-US" altLang="zh-CN" dirty="0" smtClean="0"/>
          </a:p>
          <a:p>
            <a:pPr>
              <a:lnSpc>
                <a:spcPct val="100000"/>
              </a:lnSpc>
              <a:spcAft>
                <a:spcPct val="15000"/>
              </a:spcAft>
            </a:pPr>
            <a:r>
              <a:rPr lang="zh-CN" altLang="en-US" dirty="0">
                <a:solidFill>
                  <a:srgbClr val="0000CC"/>
                </a:solidFill>
              </a:rPr>
              <a:t>单向通信</a:t>
            </a:r>
            <a:r>
              <a:rPr lang="zh-CN" altLang="en-US" dirty="0"/>
              <a:t>（单工通信）</a:t>
            </a:r>
            <a:r>
              <a:rPr lang="en-US" altLang="zh-CN" dirty="0"/>
              <a:t>——</a:t>
            </a:r>
            <a:r>
              <a:rPr lang="zh-CN" altLang="en-US" dirty="0"/>
              <a:t>只能有一个方向的通信而没有反方向的交互。</a:t>
            </a:r>
          </a:p>
          <a:p>
            <a:pPr>
              <a:lnSpc>
                <a:spcPct val="100000"/>
              </a:lnSpc>
              <a:spcAft>
                <a:spcPct val="15000"/>
              </a:spcAft>
            </a:pPr>
            <a:r>
              <a:rPr lang="zh-CN" altLang="en-US" dirty="0">
                <a:solidFill>
                  <a:srgbClr val="0000CC"/>
                </a:solidFill>
              </a:rPr>
              <a:t>双向交替通信</a:t>
            </a:r>
            <a:r>
              <a:rPr lang="zh-CN" altLang="en-US" dirty="0"/>
              <a:t>（半双工通信）</a:t>
            </a:r>
            <a:r>
              <a:rPr lang="en-US" altLang="zh-CN" dirty="0"/>
              <a:t>——</a:t>
            </a:r>
            <a:r>
              <a:rPr lang="zh-CN" altLang="en-US" dirty="0"/>
              <a:t>通信的双方都可以发送信息，但不能双方同时发送</a:t>
            </a:r>
            <a:r>
              <a:rPr lang="en-US" altLang="zh-CN" dirty="0"/>
              <a:t>(</a:t>
            </a:r>
            <a:r>
              <a:rPr lang="zh-CN" altLang="en-US" dirty="0"/>
              <a:t>当然也就不能同时接收</a:t>
            </a:r>
            <a:r>
              <a:rPr lang="en-US" altLang="zh-CN" dirty="0"/>
              <a:t>)</a:t>
            </a:r>
            <a:r>
              <a:rPr lang="zh-CN" altLang="en-US" dirty="0"/>
              <a:t>。</a:t>
            </a:r>
          </a:p>
          <a:p>
            <a:pPr>
              <a:lnSpc>
                <a:spcPct val="100000"/>
              </a:lnSpc>
              <a:spcAft>
                <a:spcPct val="15000"/>
              </a:spcAft>
            </a:pPr>
            <a:r>
              <a:rPr lang="zh-CN" altLang="en-US" dirty="0">
                <a:solidFill>
                  <a:srgbClr val="0000CC"/>
                </a:solidFill>
              </a:rPr>
              <a:t>双向同时通信</a:t>
            </a:r>
            <a:r>
              <a:rPr lang="zh-CN" altLang="en-US" dirty="0"/>
              <a:t>（全双工通信）</a:t>
            </a:r>
            <a:r>
              <a:rPr lang="en-US" altLang="zh-CN" dirty="0"/>
              <a:t>——</a:t>
            </a:r>
            <a:r>
              <a:rPr lang="zh-CN" altLang="en-US" dirty="0"/>
              <a:t>通信的双方可以同时发送和接收信息。 </a:t>
            </a:r>
          </a:p>
        </p:txBody>
      </p:sp>
    </p:spTree>
    <p:extLst>
      <p:ext uri="{BB962C8B-B14F-4D97-AF65-F5344CB8AC3E}">
        <p14:creationId xmlns:p14="http://schemas.microsoft.com/office/powerpoint/2010/main" val="36387485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algn="ctr"/>
            <a:r>
              <a:rPr lang="en-US" altLang="zh-CN" sz="3200" dirty="0" smtClean="0"/>
              <a:t/>
            </a:r>
            <a:br>
              <a:rPr lang="en-US" altLang="zh-CN" sz="3200" dirty="0" smtClean="0"/>
            </a:br>
            <a:r>
              <a:rPr lang="en-US" altLang="zh-CN" sz="3200" dirty="0" smtClean="0"/>
              <a:t>HFC </a:t>
            </a:r>
            <a:r>
              <a:rPr lang="zh-CN" altLang="zh-CN" sz="3200" dirty="0" smtClean="0"/>
              <a:t>网具</a:t>
            </a:r>
            <a:r>
              <a:rPr lang="zh-CN" altLang="zh-CN" sz="3200" dirty="0"/>
              <a:t>有双向传输功能</a:t>
            </a:r>
            <a:r>
              <a:rPr lang="zh-CN" altLang="zh-CN" sz="3200" dirty="0" smtClean="0"/>
              <a:t>，扩展</a:t>
            </a:r>
            <a:r>
              <a:rPr lang="zh-CN" altLang="zh-CN" sz="3200" dirty="0"/>
              <a:t>了传输频带</a:t>
            </a:r>
            <a:endParaRPr lang="zh-CN" altLang="en-US" sz="3200" dirty="0"/>
          </a:p>
        </p:txBody>
      </p:sp>
      <p:sp>
        <p:nvSpPr>
          <p:cNvPr id="293904" name="Line 16"/>
          <p:cNvSpPr>
            <a:spLocks noChangeShapeType="1"/>
          </p:cNvSpPr>
          <p:nvPr/>
        </p:nvSpPr>
        <p:spPr bwMode="auto">
          <a:xfrm>
            <a:off x="2342356" y="2285484"/>
            <a:ext cx="5338233" cy="0"/>
          </a:xfrm>
          <a:prstGeom prst="line">
            <a:avLst/>
          </a:prstGeom>
          <a:noFill/>
          <a:ln w="19050">
            <a:solidFill>
              <a:srgbClr val="0000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293905" name="Text Box 17"/>
          <p:cNvSpPr txBox="1">
            <a:spLocks noChangeArrowheads="1"/>
          </p:cNvSpPr>
          <p:nvPr/>
        </p:nvSpPr>
        <p:spPr bwMode="auto">
          <a:xfrm>
            <a:off x="4456080" y="1756847"/>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000099"/>
                </a:solidFill>
                <a:latin typeface="+mn-lt"/>
                <a:ea typeface="黑体" pitchFamily="2" charset="-122"/>
              </a:rPr>
              <a:t>下行信道</a:t>
            </a:r>
          </a:p>
        </p:txBody>
      </p:sp>
      <p:sp>
        <p:nvSpPr>
          <p:cNvPr id="293906" name="Rectangle 18"/>
          <p:cNvSpPr>
            <a:spLocks noChangeArrowheads="1"/>
          </p:cNvSpPr>
          <p:nvPr/>
        </p:nvSpPr>
        <p:spPr bwMode="auto">
          <a:xfrm>
            <a:off x="1019837" y="2537898"/>
            <a:ext cx="871934" cy="1195387"/>
          </a:xfrm>
          <a:prstGeom prst="rect">
            <a:avLst/>
          </a:prstGeom>
          <a:solidFill>
            <a:srgbClr val="FFFF66"/>
          </a:solidFill>
          <a:ln w="19050">
            <a:solidFill>
              <a:schemeClr val="tx1"/>
            </a:solidFill>
            <a:miter lim="800000"/>
            <a:headEnd/>
            <a:tailEnd/>
          </a:ln>
          <a:effectLst/>
        </p:spPr>
        <p:txBody>
          <a:bodyPr wrap="none" anchor="ctr"/>
          <a:lstStyle/>
          <a:p>
            <a:endParaRPr lang="zh-CN" altLang="en-US" sz="2000" b="1">
              <a:solidFill>
                <a:srgbClr val="000099"/>
              </a:solidFill>
              <a:latin typeface="+mn-lt"/>
              <a:ea typeface="黑体" pitchFamily="2" charset="-122"/>
            </a:endParaRPr>
          </a:p>
        </p:txBody>
      </p:sp>
      <p:sp>
        <p:nvSpPr>
          <p:cNvPr id="293907" name="Text Box 19"/>
          <p:cNvSpPr txBox="1">
            <a:spLocks noChangeArrowheads="1"/>
          </p:cNvSpPr>
          <p:nvPr/>
        </p:nvSpPr>
        <p:spPr bwMode="auto">
          <a:xfrm>
            <a:off x="1029453" y="2761734"/>
            <a:ext cx="8272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90000"/>
              </a:lnSpc>
            </a:pPr>
            <a:r>
              <a:rPr kumimoji="1" lang="zh-CN" altLang="en-US" sz="2000" b="1" dirty="0">
                <a:solidFill>
                  <a:srgbClr val="000099"/>
                </a:solidFill>
                <a:latin typeface="+mn-lt"/>
                <a:ea typeface="黑体" pitchFamily="2" charset="-122"/>
              </a:rPr>
              <a:t>上行</a:t>
            </a:r>
          </a:p>
          <a:p>
            <a:pPr algn="l">
              <a:lnSpc>
                <a:spcPct val="90000"/>
              </a:lnSpc>
            </a:pPr>
            <a:r>
              <a:rPr kumimoji="1" lang="zh-CN" altLang="en-US" sz="2000" b="1" dirty="0">
                <a:solidFill>
                  <a:srgbClr val="000099"/>
                </a:solidFill>
                <a:latin typeface="+mn-lt"/>
                <a:ea typeface="黑体" pitchFamily="2" charset="-122"/>
              </a:rPr>
              <a:t>信道</a:t>
            </a:r>
          </a:p>
        </p:txBody>
      </p:sp>
      <p:sp>
        <p:nvSpPr>
          <p:cNvPr id="293908" name="Text Box 20"/>
          <p:cNvSpPr txBox="1">
            <a:spLocks noChangeArrowheads="1"/>
          </p:cNvSpPr>
          <p:nvPr/>
        </p:nvSpPr>
        <p:spPr bwMode="auto">
          <a:xfrm>
            <a:off x="846908" y="3701534"/>
            <a:ext cx="71817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itchFamily="2" charset="-122"/>
              </a:rPr>
              <a:t>5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65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87                                                          </a:t>
            </a:r>
            <a:r>
              <a:rPr kumimoji="1" lang="en-US" altLang="zh-CN" sz="2000" b="1" dirty="0" smtClean="0">
                <a:solidFill>
                  <a:srgbClr val="000099"/>
                </a:solidFill>
                <a:latin typeface="+mn-lt"/>
                <a:ea typeface="黑体" pitchFamily="2" charset="-122"/>
              </a:rPr>
              <a:t>           1000</a:t>
            </a:r>
            <a:endParaRPr kumimoji="1" lang="en-US" altLang="zh-CN" sz="2000" b="1" dirty="0">
              <a:solidFill>
                <a:srgbClr val="000099"/>
              </a:solidFill>
              <a:latin typeface="+mn-lt"/>
              <a:ea typeface="黑体" pitchFamily="2" charset="-122"/>
            </a:endParaRPr>
          </a:p>
        </p:txBody>
      </p:sp>
      <p:sp>
        <p:nvSpPr>
          <p:cNvPr id="293909" name="Rectangle 21"/>
          <p:cNvSpPr>
            <a:spLocks noChangeArrowheads="1"/>
          </p:cNvSpPr>
          <p:nvPr/>
        </p:nvSpPr>
        <p:spPr bwMode="auto">
          <a:xfrm>
            <a:off x="2328598" y="2537898"/>
            <a:ext cx="5286640" cy="1195387"/>
          </a:xfrm>
          <a:prstGeom prst="rect">
            <a:avLst/>
          </a:prstGeom>
          <a:solidFill>
            <a:srgbClr val="00FFFF"/>
          </a:solidFill>
          <a:ln w="19050">
            <a:solidFill>
              <a:schemeClr val="tx1"/>
            </a:solidFill>
            <a:miter lim="800000"/>
            <a:headEnd/>
            <a:tailEnd/>
          </a:ln>
          <a:effectLst/>
        </p:spPr>
        <p:txBody>
          <a:bodyPr wrap="none" anchor="ctr"/>
          <a:lstStyle/>
          <a:p>
            <a:endParaRPr lang="zh-CN" altLang="en-US" sz="2000" b="1">
              <a:solidFill>
                <a:srgbClr val="000099"/>
              </a:solidFill>
              <a:latin typeface="+mn-lt"/>
              <a:ea typeface="黑体" pitchFamily="2" charset="-122"/>
            </a:endParaRPr>
          </a:p>
        </p:txBody>
      </p:sp>
      <p:sp>
        <p:nvSpPr>
          <p:cNvPr id="293910" name="Text Box 22"/>
          <p:cNvSpPr txBox="1">
            <a:spLocks noChangeArrowheads="1"/>
          </p:cNvSpPr>
          <p:nvPr/>
        </p:nvSpPr>
        <p:spPr bwMode="auto">
          <a:xfrm>
            <a:off x="2465178" y="2969698"/>
            <a:ext cx="500810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200" b="1" dirty="0">
                <a:solidFill>
                  <a:srgbClr val="000099"/>
                </a:solidFill>
                <a:latin typeface="+mn-lt"/>
                <a:ea typeface="黑体" pitchFamily="2" charset="-122"/>
              </a:rPr>
              <a:t>调频广播、模拟和数字电视、数据业务</a:t>
            </a:r>
          </a:p>
        </p:txBody>
      </p:sp>
      <p:sp>
        <p:nvSpPr>
          <p:cNvPr id="293911" name="Text Box 23"/>
          <p:cNvSpPr txBox="1">
            <a:spLocks noChangeArrowheads="1"/>
          </p:cNvSpPr>
          <p:nvPr/>
        </p:nvSpPr>
        <p:spPr bwMode="auto">
          <a:xfrm>
            <a:off x="7981554" y="3820978"/>
            <a:ext cx="13981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itchFamily="2" charset="-122"/>
              </a:rPr>
              <a:t>频率</a:t>
            </a:r>
            <a:r>
              <a:rPr kumimoji="1" lang="en-US" altLang="zh-CN" sz="2000" b="1" dirty="0">
                <a:solidFill>
                  <a:srgbClr val="000099"/>
                </a:solidFill>
                <a:latin typeface="+mn-lt"/>
                <a:ea typeface="黑体" pitchFamily="2" charset="-122"/>
              </a:rPr>
              <a:t>(MHz)</a:t>
            </a:r>
          </a:p>
        </p:txBody>
      </p:sp>
      <p:sp>
        <p:nvSpPr>
          <p:cNvPr id="293912" name="Line 24"/>
          <p:cNvSpPr>
            <a:spLocks noChangeShapeType="1"/>
          </p:cNvSpPr>
          <p:nvPr/>
        </p:nvSpPr>
        <p:spPr bwMode="auto">
          <a:xfrm>
            <a:off x="584729" y="3733284"/>
            <a:ext cx="8064104"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2" name="矩形 1"/>
          <p:cNvSpPr/>
          <p:nvPr/>
        </p:nvSpPr>
        <p:spPr>
          <a:xfrm>
            <a:off x="2328598" y="4365104"/>
            <a:ext cx="5286640" cy="461665"/>
          </a:xfrm>
          <a:prstGeom prst="rect">
            <a:avLst/>
          </a:prstGeom>
        </p:spPr>
        <p:txBody>
          <a:bodyPr wrap="square">
            <a:spAutoFit/>
          </a:bodyPr>
          <a:lstStyle/>
          <a:p>
            <a:pPr algn="ctr"/>
            <a:r>
              <a:rPr lang="zh-CN" altLang="zh-CN" sz="2400" b="1" dirty="0" smtClean="0">
                <a:latin typeface="+mn-lt"/>
                <a:ea typeface="黑体" pitchFamily="2" charset="-122"/>
              </a:rPr>
              <a:t>我国的</a:t>
            </a:r>
            <a:r>
              <a:rPr lang="en-US" altLang="zh-CN" sz="2400" b="1" dirty="0" smtClean="0">
                <a:latin typeface="+mn-lt"/>
                <a:ea typeface="黑体" pitchFamily="2" charset="-122"/>
              </a:rPr>
              <a:t> HFC </a:t>
            </a:r>
            <a:r>
              <a:rPr lang="zh-CN" altLang="zh-CN" sz="2400" b="1" dirty="0" smtClean="0">
                <a:latin typeface="+mn-lt"/>
                <a:ea typeface="黑体" pitchFamily="2" charset="-122"/>
              </a:rPr>
              <a:t>网</a:t>
            </a:r>
            <a:r>
              <a:rPr lang="zh-CN" altLang="zh-CN" sz="2400" b="1" dirty="0">
                <a:latin typeface="+mn-lt"/>
                <a:ea typeface="黑体" pitchFamily="2" charset="-122"/>
              </a:rPr>
              <a:t>的频谱划分</a:t>
            </a:r>
            <a:endParaRPr lang="zh-CN" altLang="en-US" sz="2400" b="1" dirty="0">
              <a:latin typeface="+mn-lt"/>
              <a:ea typeface="黑体" pitchFamily="2" charset="-122"/>
            </a:endParaRPr>
          </a:p>
        </p:txBody>
      </p:sp>
    </p:spTree>
    <p:extLst>
      <p:ext uri="{BB962C8B-B14F-4D97-AF65-F5344CB8AC3E}">
        <p14:creationId xmlns:p14="http://schemas.microsoft.com/office/powerpoint/2010/main" val="132606441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pPr algn="ctr"/>
            <a:r>
              <a:rPr lang="zh-CN" altLang="en-US" sz="4000" dirty="0" smtClean="0"/>
              <a:t>每个</a:t>
            </a:r>
            <a:r>
              <a:rPr lang="zh-CN" altLang="en-US" sz="4000" dirty="0"/>
              <a:t>家庭要安装一个用户接口盒 </a:t>
            </a:r>
          </a:p>
        </p:txBody>
      </p:sp>
      <p:sp>
        <p:nvSpPr>
          <p:cNvPr id="295939" name="Rectangle 3"/>
          <p:cNvSpPr>
            <a:spLocks noGrp="1" noChangeArrowheads="1"/>
          </p:cNvSpPr>
          <p:nvPr>
            <p:ph idx="1"/>
          </p:nvPr>
        </p:nvSpPr>
        <p:spPr/>
        <p:txBody>
          <a:bodyPr/>
          <a:lstStyle/>
          <a:p>
            <a:pPr>
              <a:spcBef>
                <a:spcPts val="1200"/>
              </a:spcBef>
            </a:pPr>
            <a:r>
              <a:rPr lang="zh-CN" altLang="en-US" dirty="0">
                <a:solidFill>
                  <a:srgbClr val="FF0000"/>
                </a:solidFill>
              </a:rPr>
              <a:t>用户接口盒 </a:t>
            </a:r>
            <a:r>
              <a:rPr lang="en-US" altLang="zh-CN" dirty="0">
                <a:solidFill>
                  <a:srgbClr val="FF0000"/>
                </a:solidFill>
              </a:rPr>
              <a:t>UIB </a:t>
            </a:r>
            <a:r>
              <a:rPr lang="en-US" altLang="zh-CN" dirty="0"/>
              <a:t>(User Interface Box</a:t>
            </a:r>
            <a:r>
              <a:rPr lang="en-US" altLang="zh-CN" dirty="0" smtClean="0"/>
              <a:t>) </a:t>
            </a:r>
            <a:r>
              <a:rPr lang="zh-CN" altLang="en-US" dirty="0" smtClean="0"/>
              <a:t>要</a:t>
            </a:r>
            <a:r>
              <a:rPr lang="zh-CN" altLang="en-US" dirty="0"/>
              <a:t>提供</a:t>
            </a:r>
            <a:r>
              <a:rPr lang="zh-CN" altLang="en-US" dirty="0">
                <a:solidFill>
                  <a:srgbClr val="FF0000"/>
                </a:solidFill>
              </a:rPr>
              <a:t>三种连接，</a:t>
            </a:r>
            <a:r>
              <a:rPr lang="zh-CN" altLang="en-US" dirty="0"/>
              <a:t>即：</a:t>
            </a:r>
          </a:p>
          <a:p>
            <a:pPr lvl="1">
              <a:spcBef>
                <a:spcPts val="1200"/>
              </a:spcBef>
            </a:pPr>
            <a:r>
              <a:rPr lang="zh-CN" altLang="en-US" dirty="0">
                <a:latin typeface="Arial" charset="0"/>
                <a:ea typeface="黑体" pitchFamily="2" charset="-122"/>
              </a:rPr>
              <a:t>使用同轴电缆连接到机顶</a:t>
            </a:r>
            <a:r>
              <a:rPr lang="zh-CN" altLang="en-US" dirty="0" smtClean="0">
                <a:latin typeface="Arial" charset="0"/>
                <a:ea typeface="黑体" pitchFamily="2" charset="-122"/>
              </a:rPr>
              <a:t>盒 </a:t>
            </a:r>
            <a:r>
              <a:rPr lang="en-US" altLang="zh-CN" dirty="0" smtClean="0">
                <a:latin typeface="Arial" charset="0"/>
                <a:ea typeface="黑体" pitchFamily="2" charset="-122"/>
              </a:rPr>
              <a:t>(</a:t>
            </a:r>
            <a:r>
              <a:rPr lang="en-US" altLang="zh-CN" dirty="0">
                <a:latin typeface="Arial" charset="0"/>
                <a:ea typeface="黑体" pitchFamily="2" charset="-122"/>
              </a:rPr>
              <a:t>set-top box)</a:t>
            </a:r>
            <a:r>
              <a:rPr lang="zh-CN" altLang="en-US" dirty="0">
                <a:latin typeface="Arial" charset="0"/>
                <a:ea typeface="黑体" pitchFamily="2" charset="-122"/>
              </a:rPr>
              <a:t>，然后再连接到用户的电视机。</a:t>
            </a:r>
          </a:p>
          <a:p>
            <a:pPr lvl="1">
              <a:spcBef>
                <a:spcPts val="1200"/>
              </a:spcBef>
            </a:pPr>
            <a:r>
              <a:rPr lang="zh-CN" altLang="en-US" dirty="0">
                <a:latin typeface="Arial" charset="0"/>
                <a:ea typeface="黑体" pitchFamily="2" charset="-122"/>
              </a:rPr>
              <a:t>使用双绞线连接到用户的电话机。</a:t>
            </a:r>
          </a:p>
          <a:p>
            <a:pPr lvl="1">
              <a:spcBef>
                <a:spcPts val="1200"/>
              </a:spcBef>
            </a:pPr>
            <a:r>
              <a:rPr lang="zh-CN" altLang="en-US" dirty="0">
                <a:latin typeface="Arial" charset="0"/>
                <a:ea typeface="黑体" pitchFamily="2" charset="-122"/>
              </a:rPr>
              <a:t>使用电缆调制解调器连接到用户的计算机。</a:t>
            </a:r>
          </a:p>
        </p:txBody>
      </p:sp>
    </p:spTree>
    <p:extLst>
      <p:ext uri="{BB962C8B-B14F-4D97-AF65-F5344CB8AC3E}">
        <p14:creationId xmlns:p14="http://schemas.microsoft.com/office/powerpoint/2010/main" val="183994760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pPr algn="ctr"/>
            <a:r>
              <a:rPr lang="zh-CN" altLang="en-US" sz="4000" dirty="0"/>
              <a:t>电缆</a:t>
            </a:r>
            <a:r>
              <a:rPr lang="zh-CN" altLang="en-US" sz="4000" dirty="0" smtClean="0"/>
              <a:t>调制解调器 </a:t>
            </a:r>
            <a:r>
              <a:rPr lang="en-US" altLang="zh-CN" sz="4000" dirty="0" smtClean="0"/>
              <a:t>(Cable Modem</a:t>
            </a:r>
            <a:r>
              <a:rPr lang="en-US" altLang="zh-CN" sz="4000" dirty="0"/>
              <a:t>) </a:t>
            </a:r>
          </a:p>
        </p:txBody>
      </p:sp>
      <p:sp>
        <p:nvSpPr>
          <p:cNvPr id="297987" name="Rectangle 3"/>
          <p:cNvSpPr>
            <a:spLocks noGrp="1" noChangeArrowheads="1"/>
          </p:cNvSpPr>
          <p:nvPr>
            <p:ph idx="1"/>
          </p:nvPr>
        </p:nvSpPr>
        <p:spPr/>
        <p:txBody>
          <a:bodyPr/>
          <a:lstStyle/>
          <a:p>
            <a:r>
              <a:rPr lang="zh-CN" altLang="en-US" sz="2800" dirty="0">
                <a:solidFill>
                  <a:srgbClr val="FF0000"/>
                </a:solidFill>
              </a:rPr>
              <a:t>电缆调制解调器</a:t>
            </a:r>
            <a:r>
              <a:rPr lang="zh-CN" altLang="en-US" sz="2800" dirty="0"/>
              <a:t>是为 </a:t>
            </a:r>
            <a:r>
              <a:rPr lang="en-US" altLang="zh-CN" sz="2800" dirty="0"/>
              <a:t>HFC </a:t>
            </a:r>
            <a:r>
              <a:rPr lang="zh-CN" altLang="en-US" sz="2800" dirty="0"/>
              <a:t>网而使用的调制解调器。</a:t>
            </a:r>
          </a:p>
          <a:p>
            <a:r>
              <a:rPr lang="zh-CN" altLang="en-US" sz="2800" dirty="0"/>
              <a:t>电缆调制解调器最大的特点就是传输速率高</a:t>
            </a:r>
            <a:r>
              <a:rPr lang="zh-CN" altLang="en-US" sz="2800" dirty="0" smtClean="0"/>
              <a:t>。</a:t>
            </a:r>
            <a:endParaRPr lang="en-US" altLang="zh-CN" sz="2800" dirty="0" smtClean="0"/>
          </a:p>
          <a:p>
            <a:pPr lvl="1"/>
            <a:r>
              <a:rPr lang="zh-CN" altLang="en-US" sz="2400" dirty="0" smtClean="0"/>
              <a:t>下行</a:t>
            </a:r>
            <a:r>
              <a:rPr lang="zh-CN" altLang="en-US" sz="2400" dirty="0"/>
              <a:t>速率一般在 </a:t>
            </a:r>
            <a:r>
              <a:rPr lang="en-US" altLang="zh-CN" sz="2400" dirty="0" smtClean="0"/>
              <a:t>3 </a:t>
            </a:r>
            <a:r>
              <a:rPr lang="en-US" altLang="zh-CN" sz="2400" dirty="0" smtClean="0">
                <a:sym typeface="Symbol" pitchFamily="18" charset="2"/>
              </a:rPr>
              <a:t> </a:t>
            </a:r>
            <a:r>
              <a:rPr lang="en-US" altLang="zh-CN" sz="2400" dirty="0" smtClean="0"/>
              <a:t>10 Mbit/s</a:t>
            </a:r>
            <a:r>
              <a:rPr lang="zh-CN" altLang="en-US" sz="2400" dirty="0"/>
              <a:t>之间，最高可达 </a:t>
            </a:r>
            <a:r>
              <a:rPr lang="en-US" altLang="zh-CN" sz="2400" dirty="0"/>
              <a:t>30 </a:t>
            </a:r>
            <a:r>
              <a:rPr lang="en-US" altLang="zh-CN" sz="2400" dirty="0" smtClean="0"/>
              <a:t>Mbit/s</a:t>
            </a:r>
            <a:r>
              <a:rPr lang="zh-CN" altLang="en-US" sz="2400" dirty="0" smtClean="0"/>
              <a:t>。</a:t>
            </a:r>
            <a:endParaRPr lang="en-US" altLang="zh-CN" sz="2400" dirty="0" smtClean="0"/>
          </a:p>
          <a:p>
            <a:pPr lvl="1"/>
            <a:r>
              <a:rPr lang="zh-CN" altLang="en-US" sz="2400" dirty="0" smtClean="0"/>
              <a:t>上行</a:t>
            </a:r>
            <a:r>
              <a:rPr lang="zh-CN" altLang="en-US" sz="2400" dirty="0"/>
              <a:t>速率一般为 </a:t>
            </a:r>
            <a:r>
              <a:rPr lang="en-US" altLang="zh-CN" sz="2400" dirty="0" smtClean="0"/>
              <a:t>0.2 </a:t>
            </a:r>
            <a:r>
              <a:rPr lang="en-US" altLang="zh-CN" sz="2400" dirty="0" smtClean="0">
                <a:sym typeface="Symbol" pitchFamily="18" charset="2"/>
              </a:rPr>
              <a:t> </a:t>
            </a:r>
            <a:r>
              <a:rPr lang="en-US" altLang="zh-CN" sz="2400" dirty="0" smtClean="0"/>
              <a:t>2 Mbit/s</a:t>
            </a:r>
            <a:r>
              <a:rPr lang="zh-CN" altLang="en-US" sz="2400" dirty="0"/>
              <a:t>，最高可达 </a:t>
            </a:r>
            <a:r>
              <a:rPr lang="en-US" altLang="zh-CN" sz="2400" dirty="0"/>
              <a:t>10 </a:t>
            </a:r>
            <a:r>
              <a:rPr lang="en-US" altLang="zh-CN" sz="2400" dirty="0" smtClean="0"/>
              <a:t>Mbit/s</a:t>
            </a:r>
            <a:r>
              <a:rPr lang="zh-CN" altLang="en-US" sz="2400" dirty="0" smtClean="0"/>
              <a:t>。</a:t>
            </a:r>
            <a:endParaRPr lang="en-US" altLang="zh-CN" sz="2400" dirty="0" smtClean="0"/>
          </a:p>
          <a:p>
            <a:r>
              <a:rPr lang="zh-CN" altLang="en-US" sz="2800" dirty="0"/>
              <a:t>电缆调制解调器比在普通电话线上使用的调制解调器要复杂得多，并且不是成对使用，而是只安装在用户端。 </a:t>
            </a:r>
          </a:p>
        </p:txBody>
      </p:sp>
    </p:spTree>
    <p:extLst>
      <p:ext uri="{BB962C8B-B14F-4D97-AF65-F5344CB8AC3E}">
        <p14:creationId xmlns:p14="http://schemas.microsoft.com/office/powerpoint/2010/main" val="372139895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ltLang="zh-CN" dirty="0"/>
              <a:t>2.6.3  </a:t>
            </a:r>
            <a:r>
              <a:rPr lang="en-US" altLang="zh-CN" dirty="0" err="1"/>
              <a:t>FTTx</a:t>
            </a:r>
            <a:r>
              <a:rPr lang="en-US" altLang="zh-CN" dirty="0"/>
              <a:t> </a:t>
            </a:r>
            <a:r>
              <a:rPr lang="zh-CN" altLang="en-US" dirty="0"/>
              <a:t>技术 </a:t>
            </a:r>
          </a:p>
        </p:txBody>
      </p:sp>
      <p:sp>
        <p:nvSpPr>
          <p:cNvPr id="302083" name="Rectangle 3"/>
          <p:cNvSpPr>
            <a:spLocks noGrp="1" noChangeArrowheads="1"/>
          </p:cNvSpPr>
          <p:nvPr>
            <p:ph idx="1"/>
          </p:nvPr>
        </p:nvSpPr>
        <p:spPr/>
        <p:txBody>
          <a:bodyPr/>
          <a:lstStyle/>
          <a:p>
            <a:r>
              <a:rPr lang="en-US" altLang="zh-CN" sz="2800" dirty="0" err="1" smtClean="0"/>
              <a:t>FTTx</a:t>
            </a:r>
            <a:r>
              <a:rPr lang="en-US" altLang="zh-CN" sz="2800" dirty="0" smtClean="0"/>
              <a:t> </a:t>
            </a:r>
            <a:r>
              <a:rPr lang="zh-CN" altLang="en-US" sz="2800" dirty="0" smtClean="0"/>
              <a:t>是</a:t>
            </a:r>
            <a:r>
              <a:rPr lang="zh-CN" altLang="en-US" sz="2800" dirty="0"/>
              <a:t>一种实现宽带居民接入网的</a:t>
            </a:r>
            <a:r>
              <a:rPr lang="zh-CN" altLang="en-US" sz="2800" dirty="0" smtClean="0"/>
              <a:t>方案，代表</a:t>
            </a:r>
            <a:r>
              <a:rPr lang="zh-CN" altLang="zh-CN" sz="2800" dirty="0" smtClean="0"/>
              <a:t>多种</a:t>
            </a:r>
            <a:r>
              <a:rPr lang="zh-CN" altLang="zh-CN" sz="2800" dirty="0"/>
              <a:t>宽带光纤接入</a:t>
            </a:r>
            <a:r>
              <a:rPr lang="zh-CN" altLang="zh-CN" sz="2800" dirty="0" smtClean="0"/>
              <a:t>方式</a:t>
            </a:r>
            <a:r>
              <a:rPr lang="zh-CN" altLang="en-US" sz="2800" dirty="0" smtClean="0"/>
              <a:t>。</a:t>
            </a:r>
            <a:endParaRPr lang="en-US" altLang="zh-CN" sz="2800" dirty="0" smtClean="0"/>
          </a:p>
          <a:p>
            <a:r>
              <a:rPr lang="en-US" altLang="zh-CN" sz="2800" dirty="0" err="1"/>
              <a:t>FTTx</a:t>
            </a:r>
            <a:r>
              <a:rPr lang="en-US" altLang="zh-CN" sz="2800" dirty="0"/>
              <a:t> </a:t>
            </a:r>
            <a:r>
              <a:rPr lang="zh-CN" altLang="zh-CN" sz="2800" dirty="0"/>
              <a:t>表示</a:t>
            </a:r>
            <a:r>
              <a:rPr lang="en-US" altLang="zh-CN" sz="2800" dirty="0"/>
              <a:t> Fiber To The</a:t>
            </a:r>
            <a:r>
              <a:rPr lang="en-US" altLang="zh-CN" sz="2800" dirty="0" smtClean="0"/>
              <a:t>…</a:t>
            </a:r>
            <a:r>
              <a:rPr lang="zh-CN" altLang="en-US" sz="2800" dirty="0" smtClean="0"/>
              <a:t>（光纤到</a:t>
            </a:r>
            <a:r>
              <a:rPr lang="en-US" altLang="zh-CN" sz="2800" dirty="0" smtClean="0"/>
              <a:t>…</a:t>
            </a:r>
            <a:r>
              <a:rPr lang="zh-CN" altLang="en-US" sz="2800" dirty="0" smtClean="0"/>
              <a:t>），例如：</a:t>
            </a:r>
            <a:endParaRPr lang="en-US" altLang="zh-CN" sz="2800" dirty="0" smtClean="0"/>
          </a:p>
          <a:p>
            <a:pPr lvl="1"/>
            <a:r>
              <a:rPr lang="zh-CN" altLang="en-US" sz="2400" dirty="0" smtClean="0">
                <a:solidFill>
                  <a:srgbClr val="0000CC"/>
                </a:solidFill>
              </a:rPr>
              <a:t>光纤</a:t>
            </a:r>
            <a:r>
              <a:rPr lang="zh-CN" altLang="en-US" sz="2400" dirty="0">
                <a:solidFill>
                  <a:srgbClr val="0000CC"/>
                </a:solidFill>
              </a:rPr>
              <a:t>到户 </a:t>
            </a:r>
            <a:r>
              <a:rPr lang="en-US" altLang="zh-CN" sz="2400" dirty="0">
                <a:solidFill>
                  <a:srgbClr val="0000CC"/>
                </a:solidFill>
              </a:rPr>
              <a:t>FTTH </a:t>
            </a:r>
            <a:r>
              <a:rPr lang="en-US" altLang="zh-CN" sz="2400" dirty="0"/>
              <a:t>(Fiber To The Home)</a:t>
            </a:r>
            <a:r>
              <a:rPr lang="zh-CN" altLang="en-US" sz="2400" dirty="0"/>
              <a:t>：光纤一直铺设到用户</a:t>
            </a:r>
            <a:r>
              <a:rPr lang="zh-CN" altLang="en-US" sz="2400" dirty="0" smtClean="0"/>
              <a:t>家庭</a:t>
            </a:r>
            <a:r>
              <a:rPr lang="zh-CN" altLang="en-US" sz="2400" dirty="0"/>
              <a:t>，</a:t>
            </a:r>
            <a:r>
              <a:rPr lang="zh-CN" altLang="en-US" sz="2400" dirty="0" smtClean="0"/>
              <a:t>可能</a:t>
            </a:r>
            <a:r>
              <a:rPr lang="zh-CN" altLang="en-US" sz="2400" dirty="0"/>
              <a:t>是居民接入网最后的解决方法。</a:t>
            </a:r>
          </a:p>
          <a:p>
            <a:pPr lvl="1"/>
            <a:r>
              <a:rPr lang="zh-CN" altLang="en-US" sz="2400" dirty="0">
                <a:solidFill>
                  <a:srgbClr val="0000CC"/>
                </a:solidFill>
              </a:rPr>
              <a:t>光纤到大楼 </a:t>
            </a:r>
            <a:r>
              <a:rPr lang="en-US" altLang="zh-CN" sz="2400" dirty="0">
                <a:solidFill>
                  <a:srgbClr val="0000CC"/>
                </a:solidFill>
              </a:rPr>
              <a:t>FTTB </a:t>
            </a:r>
            <a:r>
              <a:rPr lang="en-US" altLang="zh-CN" sz="2400" dirty="0"/>
              <a:t>(Fiber To The Building)</a:t>
            </a:r>
            <a:r>
              <a:rPr lang="zh-CN" altLang="en-US" sz="2400" dirty="0"/>
              <a:t>：光纤进入大楼后就转换为电信号，然后用电缆或双绞线分配到各用户。</a:t>
            </a:r>
          </a:p>
          <a:p>
            <a:pPr lvl="1"/>
            <a:r>
              <a:rPr lang="zh-CN" altLang="en-US" sz="2400" dirty="0">
                <a:solidFill>
                  <a:srgbClr val="0000CC"/>
                </a:solidFill>
              </a:rPr>
              <a:t>光纤到路边 </a:t>
            </a:r>
            <a:r>
              <a:rPr lang="en-US" altLang="zh-CN" sz="2400" dirty="0">
                <a:solidFill>
                  <a:srgbClr val="0000CC"/>
                </a:solidFill>
              </a:rPr>
              <a:t>FTTC </a:t>
            </a:r>
            <a:r>
              <a:rPr lang="en-US" altLang="zh-CN" sz="2400" dirty="0"/>
              <a:t>(Fiber To The Curb)</a:t>
            </a:r>
            <a:r>
              <a:rPr lang="zh-CN" altLang="en-US" sz="2400" dirty="0" smtClean="0"/>
              <a:t>：光纤铺到路边，从</a:t>
            </a:r>
            <a:r>
              <a:rPr lang="zh-CN" altLang="en-US" sz="2400" dirty="0"/>
              <a:t>路边到各</a:t>
            </a:r>
            <a:r>
              <a:rPr lang="zh-CN" altLang="en-US" sz="2400" dirty="0" smtClean="0"/>
              <a:t>用户可</a:t>
            </a:r>
            <a:r>
              <a:rPr lang="zh-CN" altLang="en-US" sz="2400" dirty="0"/>
              <a:t>使用星形结构双绞线作为传输媒体</a:t>
            </a:r>
            <a:r>
              <a:rPr lang="zh-CN" altLang="en-US" sz="2400" dirty="0" smtClean="0"/>
              <a:t>。</a:t>
            </a:r>
            <a:endParaRPr lang="en-US" altLang="zh-CN" sz="2400" dirty="0" smtClean="0"/>
          </a:p>
        </p:txBody>
      </p:sp>
    </p:spTree>
    <p:extLst>
      <p:ext uri="{BB962C8B-B14F-4D97-AF65-F5344CB8AC3E}">
        <p14:creationId xmlns:p14="http://schemas.microsoft.com/office/powerpoint/2010/main" val="23994014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146156" y="967840"/>
            <a:ext cx="7880086" cy="2519362"/>
            <a:chOff x="816902" y="630238"/>
            <a:chExt cx="7880086" cy="2519362"/>
          </a:xfrm>
        </p:grpSpPr>
        <p:grpSp>
          <p:nvGrpSpPr>
            <p:cNvPr id="318468" name="Group 4"/>
            <p:cNvGrpSpPr>
              <a:grpSpLocks/>
            </p:cNvGrpSpPr>
            <p:nvPr/>
          </p:nvGrpSpPr>
          <p:grpSpPr bwMode="auto">
            <a:xfrm>
              <a:off x="6980636" y="1182688"/>
              <a:ext cx="1716352" cy="1751012"/>
              <a:chOff x="3606" y="1238"/>
              <a:chExt cx="1270" cy="1103"/>
            </a:xfrm>
          </p:grpSpPr>
          <p:sp>
            <p:nvSpPr>
              <p:cNvPr id="318469" name="Line 5"/>
              <p:cNvSpPr>
                <a:spLocks noChangeShapeType="1"/>
              </p:cNvSpPr>
              <p:nvPr/>
            </p:nvSpPr>
            <p:spPr bwMode="auto">
              <a:xfrm>
                <a:off x="3606" y="1752"/>
                <a:ext cx="127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0" name="Line 6"/>
              <p:cNvSpPr>
                <a:spLocks noChangeShapeType="1"/>
              </p:cNvSpPr>
              <p:nvPr/>
            </p:nvSpPr>
            <p:spPr bwMode="auto">
              <a:xfrm>
                <a:off x="3923" y="2341"/>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1" name="Line 7"/>
              <p:cNvSpPr>
                <a:spLocks noChangeShapeType="1"/>
              </p:cNvSpPr>
              <p:nvPr/>
            </p:nvSpPr>
            <p:spPr bwMode="auto">
              <a:xfrm>
                <a:off x="3923" y="1238"/>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18472" name="Text Box 8"/>
            <p:cNvSpPr txBox="1">
              <a:spLocks noChangeArrowheads="1"/>
            </p:cNvSpPr>
            <p:nvPr/>
          </p:nvSpPr>
          <p:spPr bwMode="auto">
            <a:xfrm>
              <a:off x="2180696" y="1446213"/>
              <a:ext cx="5982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头端</a:t>
              </a:r>
            </a:p>
          </p:txBody>
        </p:sp>
        <p:sp>
          <p:nvSpPr>
            <p:cNvPr id="318473" name="Rectangle 9"/>
            <p:cNvSpPr>
              <a:spLocks noChangeArrowheads="1"/>
            </p:cNvSpPr>
            <p:nvPr/>
          </p:nvSpPr>
          <p:spPr bwMode="auto">
            <a:xfrm>
              <a:off x="4249606" y="1782763"/>
              <a:ext cx="701675" cy="431800"/>
            </a:xfrm>
            <a:prstGeom prst="rect">
              <a:avLst/>
            </a:prstGeom>
            <a:solidFill>
              <a:srgbClr val="FFFF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1:N</a:t>
              </a:r>
            </a:p>
          </p:txBody>
        </p:sp>
        <p:sp>
          <p:nvSpPr>
            <p:cNvPr id="318474" name="Rectangle 10"/>
            <p:cNvSpPr>
              <a:spLocks noChangeArrowheads="1"/>
            </p:cNvSpPr>
            <p:nvPr/>
          </p:nvSpPr>
          <p:spPr bwMode="auto">
            <a:xfrm>
              <a:off x="6824133" y="2717800"/>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475" name="Rectangle 11"/>
            <p:cNvSpPr>
              <a:spLocks noChangeArrowheads="1"/>
            </p:cNvSpPr>
            <p:nvPr/>
          </p:nvSpPr>
          <p:spPr bwMode="auto">
            <a:xfrm>
              <a:off x="6824133" y="1782763"/>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476" name="Line 12"/>
            <p:cNvSpPr>
              <a:spLocks noChangeShapeType="1"/>
            </p:cNvSpPr>
            <p:nvPr/>
          </p:nvSpPr>
          <p:spPr bwMode="auto">
            <a:xfrm>
              <a:off x="870214" y="1998663"/>
              <a:ext cx="12468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7" name="Rectangle 13"/>
            <p:cNvSpPr>
              <a:spLocks noChangeArrowheads="1"/>
            </p:cNvSpPr>
            <p:nvPr/>
          </p:nvSpPr>
          <p:spPr bwMode="auto">
            <a:xfrm>
              <a:off x="2118783" y="1782763"/>
              <a:ext cx="701675" cy="431800"/>
            </a:xfrm>
            <a:prstGeom prst="rect">
              <a:avLst/>
            </a:prstGeom>
            <a:solidFill>
              <a:srgbClr val="66FFFF"/>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OLT</a:t>
              </a:r>
            </a:p>
          </p:txBody>
        </p:sp>
        <p:sp>
          <p:nvSpPr>
            <p:cNvPr id="318478" name="Text Box 14"/>
            <p:cNvSpPr txBox="1">
              <a:spLocks noChangeArrowheads="1"/>
            </p:cNvSpPr>
            <p:nvPr/>
          </p:nvSpPr>
          <p:spPr bwMode="auto">
            <a:xfrm>
              <a:off x="816902" y="1638300"/>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光纤干线</a:t>
              </a:r>
            </a:p>
          </p:txBody>
        </p:sp>
        <p:sp>
          <p:nvSpPr>
            <p:cNvPr id="318479" name="Line 15"/>
            <p:cNvSpPr>
              <a:spLocks noChangeShapeType="1"/>
            </p:cNvSpPr>
            <p:nvPr/>
          </p:nvSpPr>
          <p:spPr bwMode="auto">
            <a:xfrm>
              <a:off x="2846256" y="1998663"/>
              <a:ext cx="14033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0" name="Line 16"/>
            <p:cNvSpPr>
              <a:spLocks noChangeShapeType="1"/>
            </p:cNvSpPr>
            <p:nvPr/>
          </p:nvSpPr>
          <p:spPr bwMode="auto">
            <a:xfrm flipV="1">
              <a:off x="4951281" y="1171576"/>
              <a:ext cx="1869413" cy="6826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1" name="Line 17"/>
            <p:cNvSpPr>
              <a:spLocks noChangeShapeType="1"/>
            </p:cNvSpPr>
            <p:nvPr/>
          </p:nvSpPr>
          <p:spPr bwMode="auto">
            <a:xfrm>
              <a:off x="4951281" y="2141538"/>
              <a:ext cx="1872853" cy="7921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2" name="Line 18"/>
            <p:cNvSpPr>
              <a:spLocks noChangeShapeType="1"/>
            </p:cNvSpPr>
            <p:nvPr/>
          </p:nvSpPr>
          <p:spPr bwMode="auto">
            <a:xfrm>
              <a:off x="4951281" y="1998663"/>
              <a:ext cx="187285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3" name="Text Box 19"/>
            <p:cNvSpPr txBox="1">
              <a:spLocks noChangeArrowheads="1"/>
            </p:cNvSpPr>
            <p:nvPr/>
          </p:nvSpPr>
          <p:spPr bwMode="auto">
            <a:xfrm rot="5400000">
              <a:off x="7042034" y="2326759"/>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Symbol" pitchFamily="18" charset="2"/>
                </a:rPr>
                <a:t></a:t>
              </a:r>
            </a:p>
          </p:txBody>
        </p:sp>
        <p:sp>
          <p:nvSpPr>
            <p:cNvPr id="318484" name="Text Box 20"/>
            <p:cNvSpPr txBox="1">
              <a:spLocks noChangeArrowheads="1"/>
            </p:cNvSpPr>
            <p:nvPr/>
          </p:nvSpPr>
          <p:spPr bwMode="auto">
            <a:xfrm>
              <a:off x="4027752" y="1422400"/>
              <a:ext cx="1011815"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光分路器</a:t>
              </a:r>
            </a:p>
          </p:txBody>
        </p:sp>
        <p:sp>
          <p:nvSpPr>
            <p:cNvPr id="318485" name="Text Box 21"/>
            <p:cNvSpPr txBox="1">
              <a:spLocks noChangeArrowheads="1"/>
            </p:cNvSpPr>
            <p:nvPr/>
          </p:nvSpPr>
          <p:spPr bwMode="auto">
            <a:xfrm>
              <a:off x="6512851" y="630238"/>
              <a:ext cx="121860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光网络单元</a:t>
              </a:r>
            </a:p>
          </p:txBody>
        </p:sp>
        <p:sp>
          <p:nvSpPr>
            <p:cNvPr id="318486" name="Rectangle 22"/>
            <p:cNvSpPr>
              <a:spLocks noChangeArrowheads="1"/>
            </p:cNvSpPr>
            <p:nvPr/>
          </p:nvSpPr>
          <p:spPr bwMode="auto">
            <a:xfrm>
              <a:off x="6824133" y="966788"/>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ONU</a:t>
              </a:r>
            </a:p>
          </p:txBody>
        </p:sp>
        <p:sp>
          <p:nvSpPr>
            <p:cNvPr id="318487" name="Text Box 23"/>
            <p:cNvSpPr txBox="1">
              <a:spLocks noChangeArrowheads="1"/>
            </p:cNvSpPr>
            <p:nvPr/>
          </p:nvSpPr>
          <p:spPr bwMode="auto">
            <a:xfrm>
              <a:off x="2846256" y="1655763"/>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88" name="Text Box 24"/>
            <p:cNvSpPr txBox="1">
              <a:spLocks noChangeArrowheads="1"/>
            </p:cNvSpPr>
            <p:nvPr/>
          </p:nvSpPr>
          <p:spPr bwMode="auto">
            <a:xfrm>
              <a:off x="5334794" y="166528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solidFill>
                    <a:srgbClr val="000099"/>
                  </a:solidFill>
                  <a:latin typeface="+mn-lt"/>
                  <a:ea typeface="黑体" pitchFamily="2" charset="-122"/>
                </a:rPr>
                <a:t>★●</a:t>
              </a:r>
              <a:r>
                <a:rPr lang="en-US" altLang="zh-CN" b="1" dirty="0">
                  <a:solidFill>
                    <a:srgbClr val="000099"/>
                  </a:solidFill>
                  <a:latin typeface="+mn-lt"/>
                  <a:ea typeface="黑体" pitchFamily="2" charset="-122"/>
                  <a:sym typeface="Wingdings" pitchFamily="2" charset="2"/>
                </a:rPr>
                <a:t></a:t>
              </a:r>
            </a:p>
          </p:txBody>
        </p:sp>
        <p:sp>
          <p:nvSpPr>
            <p:cNvPr id="318489" name="Text Box 25"/>
            <p:cNvSpPr txBox="1">
              <a:spLocks noChangeArrowheads="1"/>
            </p:cNvSpPr>
            <p:nvPr/>
          </p:nvSpPr>
          <p:spPr bwMode="auto">
            <a:xfrm>
              <a:off x="7838810" y="2574926"/>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490" name="Text Box 26"/>
            <p:cNvSpPr txBox="1">
              <a:spLocks noChangeArrowheads="1"/>
            </p:cNvSpPr>
            <p:nvPr/>
          </p:nvSpPr>
          <p:spPr bwMode="auto">
            <a:xfrm rot="1462546">
              <a:off x="5295205" y="214022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91" name="Text Box 27"/>
            <p:cNvSpPr txBox="1">
              <a:spLocks noChangeArrowheads="1"/>
            </p:cNvSpPr>
            <p:nvPr/>
          </p:nvSpPr>
          <p:spPr bwMode="auto">
            <a:xfrm rot="-1261310">
              <a:off x="5295205" y="119884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92" name="Text Box 28"/>
            <p:cNvSpPr txBox="1">
              <a:spLocks noChangeArrowheads="1"/>
            </p:cNvSpPr>
            <p:nvPr/>
          </p:nvSpPr>
          <p:spPr bwMode="auto">
            <a:xfrm>
              <a:off x="7849130" y="1638301"/>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493" name="Text Box 29"/>
            <p:cNvSpPr txBox="1">
              <a:spLocks noChangeArrowheads="1"/>
            </p:cNvSpPr>
            <p:nvPr/>
          </p:nvSpPr>
          <p:spPr bwMode="auto">
            <a:xfrm>
              <a:off x="7838810" y="825500"/>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494" name="Line 30"/>
            <p:cNvSpPr>
              <a:spLocks noChangeShapeType="1"/>
            </p:cNvSpPr>
            <p:nvPr/>
          </p:nvSpPr>
          <p:spPr bwMode="auto">
            <a:xfrm>
              <a:off x="3781823" y="185420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5" name="Line 31"/>
            <p:cNvSpPr>
              <a:spLocks noChangeShapeType="1"/>
            </p:cNvSpPr>
            <p:nvPr/>
          </p:nvSpPr>
          <p:spPr bwMode="auto">
            <a:xfrm rot="-1251268">
              <a:off x="6199850" y="120650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6" name="Line 32"/>
            <p:cNvSpPr>
              <a:spLocks noChangeShapeType="1"/>
            </p:cNvSpPr>
            <p:nvPr/>
          </p:nvSpPr>
          <p:spPr bwMode="auto">
            <a:xfrm>
              <a:off x="8306594" y="2790825"/>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7" name="Line 33"/>
            <p:cNvSpPr>
              <a:spLocks noChangeShapeType="1"/>
            </p:cNvSpPr>
            <p:nvPr/>
          </p:nvSpPr>
          <p:spPr bwMode="auto">
            <a:xfrm>
              <a:off x="8306594" y="1854200"/>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8" name="Line 34"/>
            <p:cNvSpPr>
              <a:spLocks noChangeShapeType="1"/>
            </p:cNvSpPr>
            <p:nvPr/>
          </p:nvSpPr>
          <p:spPr bwMode="auto">
            <a:xfrm rot="1377025">
              <a:off x="6160294" y="259238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9" name="Line 35"/>
            <p:cNvSpPr>
              <a:spLocks noChangeShapeType="1"/>
            </p:cNvSpPr>
            <p:nvPr/>
          </p:nvSpPr>
          <p:spPr bwMode="auto">
            <a:xfrm>
              <a:off x="6278960" y="185420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0" name="Line 36"/>
            <p:cNvSpPr>
              <a:spLocks noChangeShapeType="1"/>
            </p:cNvSpPr>
            <p:nvPr/>
          </p:nvSpPr>
          <p:spPr bwMode="auto">
            <a:xfrm>
              <a:off x="8311754" y="103505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2" name="AutoShape 68"/>
            <p:cNvSpPr>
              <a:spLocks noChangeArrowheads="1"/>
            </p:cNvSpPr>
            <p:nvPr/>
          </p:nvSpPr>
          <p:spPr bwMode="auto">
            <a:xfrm>
              <a:off x="1050793" y="919164"/>
              <a:ext cx="2419746" cy="358775"/>
            </a:xfrm>
            <a:prstGeom prst="wedgeRoundRectCallout">
              <a:avLst>
                <a:gd name="adj1" fmla="val 45684"/>
                <a:gd name="adj2" fmla="val 158215"/>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b="1">
                <a:solidFill>
                  <a:srgbClr val="000099"/>
                </a:solidFill>
                <a:latin typeface="+mn-lt"/>
                <a:ea typeface="黑体" pitchFamily="2" charset="-122"/>
              </a:endParaRPr>
            </a:p>
          </p:txBody>
        </p:sp>
        <p:sp>
          <p:nvSpPr>
            <p:cNvPr id="318533" name="Text Box 69"/>
            <p:cNvSpPr txBox="1">
              <a:spLocks noChangeArrowheads="1"/>
            </p:cNvSpPr>
            <p:nvPr/>
          </p:nvSpPr>
          <p:spPr bwMode="auto">
            <a:xfrm>
              <a:off x="1129904" y="919163"/>
              <a:ext cx="22028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发往特定 </a:t>
              </a:r>
              <a:r>
                <a:rPr lang="en-US" altLang="zh-CN" sz="1600" b="1">
                  <a:solidFill>
                    <a:srgbClr val="000099"/>
                  </a:solidFill>
                  <a:latin typeface="+mn-lt"/>
                  <a:ea typeface="黑体" pitchFamily="2" charset="-122"/>
                </a:rPr>
                <a:t>ONU </a:t>
              </a:r>
              <a:r>
                <a:rPr lang="zh-CN" altLang="en-US" sz="1600" b="1">
                  <a:solidFill>
                    <a:srgbClr val="000099"/>
                  </a:solidFill>
                  <a:latin typeface="+mn-lt"/>
                  <a:ea typeface="黑体" pitchFamily="2" charset="-122"/>
                </a:rPr>
                <a:t>的数据</a:t>
              </a:r>
            </a:p>
          </p:txBody>
        </p:sp>
        <p:sp>
          <p:nvSpPr>
            <p:cNvPr id="318536" name="Text Box 72"/>
            <p:cNvSpPr txBox="1">
              <a:spLocks noChangeArrowheads="1"/>
            </p:cNvSpPr>
            <p:nvPr/>
          </p:nvSpPr>
          <p:spPr bwMode="auto">
            <a:xfrm>
              <a:off x="4180159" y="868650"/>
              <a:ext cx="700833"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C00000"/>
                  </a:solidFill>
                  <a:latin typeface="+mn-lt"/>
                  <a:ea typeface="黑体" pitchFamily="2" charset="-122"/>
                </a:rPr>
                <a:t>下行</a:t>
              </a:r>
            </a:p>
          </p:txBody>
        </p:sp>
        <p:sp>
          <p:nvSpPr>
            <p:cNvPr id="318538" name="Line 74"/>
            <p:cNvSpPr>
              <a:spLocks noChangeShapeType="1"/>
            </p:cNvSpPr>
            <p:nvPr/>
          </p:nvSpPr>
          <p:spPr bwMode="auto">
            <a:xfrm>
              <a:off x="4172215" y="1277938"/>
              <a:ext cx="779066" cy="0"/>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5" name="组合 4"/>
          <p:cNvGrpSpPr/>
          <p:nvPr/>
        </p:nvGrpSpPr>
        <p:grpSpPr>
          <a:xfrm>
            <a:off x="1498713" y="5998850"/>
            <a:ext cx="7371027" cy="526494"/>
            <a:chOff x="1169459" y="5805264"/>
            <a:chExt cx="7371027" cy="526494"/>
          </a:xfrm>
        </p:grpSpPr>
        <p:sp>
          <p:nvSpPr>
            <p:cNvPr id="318540" name="Text Box 76"/>
            <p:cNvSpPr txBox="1">
              <a:spLocks noChangeArrowheads="1"/>
            </p:cNvSpPr>
            <p:nvPr/>
          </p:nvSpPr>
          <p:spPr bwMode="auto">
            <a:xfrm>
              <a:off x="1754187" y="5949726"/>
              <a:ext cx="64953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000099"/>
                  </a:solidFill>
                  <a:latin typeface="+mn-lt"/>
                  <a:ea typeface="黑体" pitchFamily="2" charset="-122"/>
                </a:rPr>
                <a:t>局端</a:t>
              </a:r>
            </a:p>
          </p:txBody>
        </p:sp>
        <p:sp>
          <p:nvSpPr>
            <p:cNvPr id="318541" name="AutoShape 77"/>
            <p:cNvSpPr>
              <a:spLocks/>
            </p:cNvSpPr>
            <p:nvPr/>
          </p:nvSpPr>
          <p:spPr bwMode="auto">
            <a:xfrm rot="-5400000">
              <a:off x="1975909" y="4998814"/>
              <a:ext cx="141287" cy="1754188"/>
            </a:xfrm>
            <a:prstGeom prst="leftBrace">
              <a:avLst>
                <a:gd name="adj1" fmla="val 9550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2" name="AutoShape 78"/>
            <p:cNvSpPr>
              <a:spLocks/>
            </p:cNvSpPr>
            <p:nvPr/>
          </p:nvSpPr>
          <p:spPr bwMode="auto">
            <a:xfrm rot="-5400000">
              <a:off x="4743187" y="4025280"/>
              <a:ext cx="144462" cy="3704431"/>
            </a:xfrm>
            <a:prstGeom prst="leftBrace">
              <a:avLst>
                <a:gd name="adj1" fmla="val 19725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3" name="AutoShape 79"/>
            <p:cNvSpPr>
              <a:spLocks/>
            </p:cNvSpPr>
            <p:nvPr/>
          </p:nvSpPr>
          <p:spPr bwMode="auto">
            <a:xfrm rot="-5400000">
              <a:off x="7592748" y="4998814"/>
              <a:ext cx="141287" cy="1754188"/>
            </a:xfrm>
            <a:prstGeom prst="leftBrace">
              <a:avLst>
                <a:gd name="adj1" fmla="val 9550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4" name="Text Box 80"/>
            <p:cNvSpPr txBox="1">
              <a:spLocks noChangeArrowheads="1"/>
            </p:cNvSpPr>
            <p:nvPr/>
          </p:nvSpPr>
          <p:spPr bwMode="auto">
            <a:xfrm>
              <a:off x="7214527" y="5949726"/>
              <a:ext cx="881973"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a:solidFill>
                    <a:srgbClr val="000099"/>
                  </a:solidFill>
                  <a:latin typeface="+mn-lt"/>
                  <a:ea typeface="黑体" pitchFamily="2" charset="-122"/>
                </a:rPr>
                <a:t>用户端</a:t>
              </a:r>
            </a:p>
          </p:txBody>
        </p:sp>
        <p:sp>
          <p:nvSpPr>
            <p:cNvPr id="318545" name="Text Box 81"/>
            <p:cNvSpPr txBox="1">
              <a:spLocks noChangeArrowheads="1"/>
            </p:cNvSpPr>
            <p:nvPr/>
          </p:nvSpPr>
          <p:spPr bwMode="auto">
            <a:xfrm>
              <a:off x="4093105" y="5962426"/>
              <a:ext cx="184537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000099"/>
                  </a:solidFill>
                  <a:latin typeface="+mn-lt"/>
                  <a:ea typeface="黑体" pitchFamily="2" charset="-122"/>
                </a:rPr>
                <a:t>光配线</a:t>
              </a:r>
              <a:r>
                <a:rPr lang="zh-CN" altLang="en-US" b="1" dirty="0" smtClean="0">
                  <a:solidFill>
                    <a:srgbClr val="000099"/>
                  </a:solidFill>
                  <a:latin typeface="+mn-lt"/>
                  <a:ea typeface="黑体" pitchFamily="2" charset="-122"/>
                </a:rPr>
                <a:t>网 </a:t>
              </a:r>
              <a:r>
                <a:rPr lang="en-US" altLang="zh-CN" b="1" dirty="0" smtClean="0">
                  <a:solidFill>
                    <a:srgbClr val="000099"/>
                  </a:solidFill>
                  <a:latin typeface="+mn-lt"/>
                  <a:ea typeface="黑体" pitchFamily="2" charset="-122"/>
                </a:rPr>
                <a:t>(</a:t>
              </a:r>
              <a:r>
                <a:rPr lang="en-US" altLang="zh-CN" b="1" dirty="0">
                  <a:solidFill>
                    <a:srgbClr val="000099"/>
                  </a:solidFill>
                  <a:latin typeface="+mn-lt"/>
                  <a:ea typeface="黑体" pitchFamily="2" charset="-122"/>
                </a:rPr>
                <a:t>ODN)</a:t>
              </a:r>
            </a:p>
          </p:txBody>
        </p:sp>
      </p:grpSp>
      <p:sp>
        <p:nvSpPr>
          <p:cNvPr id="318546" name="Text Box 82"/>
          <p:cNvSpPr txBox="1">
            <a:spLocks noChangeArrowheads="1"/>
          </p:cNvSpPr>
          <p:nvPr/>
        </p:nvSpPr>
        <p:spPr bwMode="auto">
          <a:xfrm>
            <a:off x="562456" y="116632"/>
            <a:ext cx="8278976" cy="860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4400" b="1">
                <a:solidFill>
                  <a:srgbClr val="333399"/>
                </a:solidFill>
                <a:latin typeface="+mn-lt"/>
                <a:ea typeface="黑体" pitchFamily="2" charset="-122"/>
                <a:cs typeface="+mj-cs"/>
              </a:defRPr>
            </a:lvl1pPr>
            <a:lvl2pPr eaLnBrk="1" hangingPunct="1">
              <a:defRPr sz="4400">
                <a:solidFill>
                  <a:schemeClr val="tx2"/>
                </a:solidFill>
                <a:latin typeface="Times New Roman" pitchFamily="18" charset="0"/>
              </a:defRPr>
            </a:lvl2pPr>
            <a:lvl3pPr eaLnBrk="1" hangingPunct="1">
              <a:defRPr sz="4400">
                <a:solidFill>
                  <a:schemeClr val="tx2"/>
                </a:solidFill>
                <a:latin typeface="Times New Roman" pitchFamily="18" charset="0"/>
              </a:defRPr>
            </a:lvl3pPr>
            <a:lvl4pPr eaLnBrk="1" hangingPunct="1">
              <a:defRPr sz="4400">
                <a:solidFill>
                  <a:schemeClr val="tx2"/>
                </a:solidFill>
                <a:latin typeface="Times New Roman" pitchFamily="18" charset="0"/>
              </a:defRPr>
            </a:lvl4pPr>
            <a:lvl5pPr eaLnBrk="1" hangingPunct="1">
              <a:defRPr sz="4400">
                <a:solidFill>
                  <a:schemeClr val="tx2"/>
                </a:solidFill>
                <a:latin typeface="Times New Roman" pitchFamily="18" charset="0"/>
              </a:defRPr>
            </a:lvl5pPr>
            <a:lvl6pPr marL="457200" fontAlgn="base">
              <a:spcBef>
                <a:spcPct val="0"/>
              </a:spcBef>
              <a:spcAft>
                <a:spcPct val="0"/>
              </a:spcAft>
              <a:defRPr sz="4400">
                <a:solidFill>
                  <a:schemeClr val="tx2"/>
                </a:solidFill>
                <a:latin typeface="Times New Roman" pitchFamily="18" charset="0"/>
              </a:defRPr>
            </a:lvl6pPr>
            <a:lvl7pPr marL="914400" fontAlgn="base">
              <a:spcBef>
                <a:spcPct val="0"/>
              </a:spcBef>
              <a:spcAft>
                <a:spcPct val="0"/>
              </a:spcAft>
              <a:defRPr sz="4400">
                <a:solidFill>
                  <a:schemeClr val="tx2"/>
                </a:solidFill>
                <a:latin typeface="Times New Roman" pitchFamily="18" charset="0"/>
              </a:defRPr>
            </a:lvl7pPr>
            <a:lvl8pPr marL="1371600" fontAlgn="base">
              <a:spcBef>
                <a:spcPct val="0"/>
              </a:spcBef>
              <a:spcAft>
                <a:spcPct val="0"/>
              </a:spcAft>
              <a:defRPr sz="4400">
                <a:solidFill>
                  <a:schemeClr val="tx2"/>
                </a:solidFill>
                <a:latin typeface="Times New Roman" pitchFamily="18" charset="0"/>
              </a:defRPr>
            </a:lvl8pPr>
            <a:lvl9pPr marL="1828800" fontAlgn="base">
              <a:spcBef>
                <a:spcPct val="0"/>
              </a:spcBef>
              <a:spcAft>
                <a:spcPct val="0"/>
              </a:spcAft>
              <a:defRPr sz="4400">
                <a:solidFill>
                  <a:schemeClr val="tx2"/>
                </a:solidFill>
                <a:latin typeface="Times New Roman" pitchFamily="18" charset="0"/>
              </a:defRPr>
            </a:lvl9pPr>
          </a:lstStyle>
          <a:p>
            <a:pPr algn="ctr"/>
            <a:r>
              <a:rPr lang="zh-CN" altLang="zh-CN" sz="3200" dirty="0" smtClean="0"/>
              <a:t>无源</a:t>
            </a:r>
            <a:r>
              <a:rPr lang="zh-CN" altLang="zh-CN" sz="3200" dirty="0"/>
              <a:t>光</a:t>
            </a:r>
            <a:r>
              <a:rPr lang="zh-CN" altLang="zh-CN" sz="3200" dirty="0" smtClean="0"/>
              <a:t>网络</a:t>
            </a:r>
            <a:r>
              <a:rPr lang="en-US" altLang="zh-CN" sz="3200" dirty="0" smtClean="0"/>
              <a:t> PON</a:t>
            </a:r>
          </a:p>
          <a:p>
            <a:pPr algn="ctr"/>
            <a:r>
              <a:rPr lang="en-US" altLang="zh-CN" sz="3200" dirty="0" smtClean="0"/>
              <a:t> </a:t>
            </a:r>
            <a:r>
              <a:rPr lang="en-US" altLang="zh-CN" sz="3200" dirty="0"/>
              <a:t>(Passive Optical Network</a:t>
            </a:r>
            <a:r>
              <a:rPr lang="en-US" altLang="zh-CN" sz="3200" dirty="0" smtClean="0"/>
              <a:t>) </a:t>
            </a:r>
            <a:r>
              <a:rPr lang="zh-CN" altLang="en-US" sz="3200" dirty="0" smtClean="0"/>
              <a:t>的</a:t>
            </a:r>
            <a:r>
              <a:rPr lang="zh-CN" altLang="en-US" sz="3200" dirty="0"/>
              <a:t>组成 </a:t>
            </a:r>
          </a:p>
        </p:txBody>
      </p:sp>
      <p:grpSp>
        <p:nvGrpSpPr>
          <p:cNvPr id="4" name="组合 3"/>
          <p:cNvGrpSpPr/>
          <p:nvPr/>
        </p:nvGrpSpPr>
        <p:grpSpPr>
          <a:xfrm>
            <a:off x="1177370" y="3622586"/>
            <a:ext cx="7880086" cy="2324100"/>
            <a:chOff x="816902" y="3405188"/>
            <a:chExt cx="7880086" cy="2324100"/>
          </a:xfrm>
        </p:grpSpPr>
        <p:grpSp>
          <p:nvGrpSpPr>
            <p:cNvPr id="318501" name="Group 37"/>
            <p:cNvGrpSpPr>
              <a:grpSpLocks/>
            </p:cNvGrpSpPr>
            <p:nvPr/>
          </p:nvGrpSpPr>
          <p:grpSpPr bwMode="auto">
            <a:xfrm>
              <a:off x="6980636" y="3762376"/>
              <a:ext cx="1716352" cy="1751013"/>
              <a:chOff x="3606" y="1238"/>
              <a:chExt cx="1270" cy="1103"/>
            </a:xfrm>
          </p:grpSpPr>
          <p:sp>
            <p:nvSpPr>
              <p:cNvPr id="318502" name="Line 38"/>
              <p:cNvSpPr>
                <a:spLocks noChangeShapeType="1"/>
              </p:cNvSpPr>
              <p:nvPr/>
            </p:nvSpPr>
            <p:spPr bwMode="auto">
              <a:xfrm>
                <a:off x="3606" y="1752"/>
                <a:ext cx="127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3" name="Line 39"/>
              <p:cNvSpPr>
                <a:spLocks noChangeShapeType="1"/>
              </p:cNvSpPr>
              <p:nvPr/>
            </p:nvSpPr>
            <p:spPr bwMode="auto">
              <a:xfrm>
                <a:off x="3923" y="2341"/>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4" name="Line 40"/>
              <p:cNvSpPr>
                <a:spLocks noChangeShapeType="1"/>
              </p:cNvSpPr>
              <p:nvPr/>
            </p:nvSpPr>
            <p:spPr bwMode="auto">
              <a:xfrm>
                <a:off x="3923" y="1238"/>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18505" name="Text Box 41"/>
            <p:cNvSpPr txBox="1">
              <a:spLocks noChangeArrowheads="1"/>
            </p:cNvSpPr>
            <p:nvPr/>
          </p:nvSpPr>
          <p:spPr bwMode="auto">
            <a:xfrm>
              <a:off x="2180696" y="4025900"/>
              <a:ext cx="5982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头端</a:t>
              </a:r>
            </a:p>
          </p:txBody>
        </p:sp>
        <p:sp>
          <p:nvSpPr>
            <p:cNvPr id="318506" name="Rectangle 42"/>
            <p:cNvSpPr>
              <a:spLocks noChangeArrowheads="1"/>
            </p:cNvSpPr>
            <p:nvPr/>
          </p:nvSpPr>
          <p:spPr bwMode="auto">
            <a:xfrm>
              <a:off x="4249606" y="4362450"/>
              <a:ext cx="701675" cy="431800"/>
            </a:xfrm>
            <a:prstGeom prst="rect">
              <a:avLst/>
            </a:prstGeom>
            <a:solidFill>
              <a:srgbClr val="FFFF00"/>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1:N</a:t>
              </a:r>
            </a:p>
          </p:txBody>
        </p:sp>
        <p:sp>
          <p:nvSpPr>
            <p:cNvPr id="318507" name="Rectangle 43"/>
            <p:cNvSpPr>
              <a:spLocks noChangeArrowheads="1"/>
            </p:cNvSpPr>
            <p:nvPr/>
          </p:nvSpPr>
          <p:spPr bwMode="auto">
            <a:xfrm>
              <a:off x="6824133" y="5297488"/>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08" name="Rectangle 44"/>
            <p:cNvSpPr>
              <a:spLocks noChangeArrowheads="1"/>
            </p:cNvSpPr>
            <p:nvPr/>
          </p:nvSpPr>
          <p:spPr bwMode="auto">
            <a:xfrm>
              <a:off x="6824133" y="4362450"/>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09" name="Line 45"/>
            <p:cNvSpPr>
              <a:spLocks noChangeShapeType="1"/>
            </p:cNvSpPr>
            <p:nvPr/>
          </p:nvSpPr>
          <p:spPr bwMode="auto">
            <a:xfrm>
              <a:off x="870214" y="4578350"/>
              <a:ext cx="12468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0" name="Rectangle 46"/>
            <p:cNvSpPr>
              <a:spLocks noChangeArrowheads="1"/>
            </p:cNvSpPr>
            <p:nvPr/>
          </p:nvSpPr>
          <p:spPr bwMode="auto">
            <a:xfrm>
              <a:off x="2118783" y="4362450"/>
              <a:ext cx="701675" cy="431800"/>
            </a:xfrm>
            <a:prstGeom prst="rect">
              <a:avLst/>
            </a:prstGeom>
            <a:solidFill>
              <a:srgbClr val="66FFFF"/>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OLT</a:t>
              </a:r>
            </a:p>
          </p:txBody>
        </p:sp>
        <p:sp>
          <p:nvSpPr>
            <p:cNvPr id="318511" name="Text Box 47"/>
            <p:cNvSpPr txBox="1">
              <a:spLocks noChangeArrowheads="1"/>
            </p:cNvSpPr>
            <p:nvPr/>
          </p:nvSpPr>
          <p:spPr bwMode="auto">
            <a:xfrm>
              <a:off x="816902" y="4217988"/>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光纤干线</a:t>
              </a:r>
            </a:p>
          </p:txBody>
        </p:sp>
        <p:sp>
          <p:nvSpPr>
            <p:cNvPr id="318512" name="Line 48"/>
            <p:cNvSpPr>
              <a:spLocks noChangeShapeType="1"/>
            </p:cNvSpPr>
            <p:nvPr/>
          </p:nvSpPr>
          <p:spPr bwMode="auto">
            <a:xfrm>
              <a:off x="2846256" y="4578350"/>
              <a:ext cx="14033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3" name="Line 49"/>
            <p:cNvSpPr>
              <a:spLocks noChangeShapeType="1"/>
            </p:cNvSpPr>
            <p:nvPr/>
          </p:nvSpPr>
          <p:spPr bwMode="auto">
            <a:xfrm flipV="1">
              <a:off x="4951281" y="3751264"/>
              <a:ext cx="1869413" cy="6826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4" name="Line 50"/>
            <p:cNvSpPr>
              <a:spLocks noChangeShapeType="1"/>
            </p:cNvSpPr>
            <p:nvPr/>
          </p:nvSpPr>
          <p:spPr bwMode="auto">
            <a:xfrm>
              <a:off x="4951281" y="4721226"/>
              <a:ext cx="1872853" cy="792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5" name="Line 51"/>
            <p:cNvSpPr>
              <a:spLocks noChangeShapeType="1"/>
            </p:cNvSpPr>
            <p:nvPr/>
          </p:nvSpPr>
          <p:spPr bwMode="auto">
            <a:xfrm>
              <a:off x="4951281" y="4578350"/>
              <a:ext cx="187285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6" name="Text Box 52"/>
            <p:cNvSpPr txBox="1">
              <a:spLocks noChangeArrowheads="1"/>
            </p:cNvSpPr>
            <p:nvPr/>
          </p:nvSpPr>
          <p:spPr bwMode="auto">
            <a:xfrm rot="5400000">
              <a:off x="7042034" y="4906447"/>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Symbol" pitchFamily="18" charset="2"/>
                </a:rPr>
                <a:t></a:t>
              </a:r>
            </a:p>
          </p:txBody>
        </p:sp>
        <p:sp>
          <p:nvSpPr>
            <p:cNvPr id="318517" name="Rectangle 53"/>
            <p:cNvSpPr>
              <a:spLocks noChangeArrowheads="1"/>
            </p:cNvSpPr>
            <p:nvPr/>
          </p:nvSpPr>
          <p:spPr bwMode="auto">
            <a:xfrm>
              <a:off x="6824133" y="3546475"/>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18" name="Text Box 54"/>
            <p:cNvSpPr txBox="1">
              <a:spLocks noChangeArrowheads="1"/>
            </p:cNvSpPr>
            <p:nvPr/>
          </p:nvSpPr>
          <p:spPr bwMode="auto">
            <a:xfrm>
              <a:off x="3233209" y="42354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519" name="Text Box 55"/>
            <p:cNvSpPr txBox="1">
              <a:spLocks noChangeArrowheads="1"/>
            </p:cNvSpPr>
            <p:nvPr/>
          </p:nvSpPr>
          <p:spPr bwMode="auto">
            <a:xfrm>
              <a:off x="5912644" y="4244976"/>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520" name="Text Box 56"/>
            <p:cNvSpPr txBox="1">
              <a:spLocks noChangeArrowheads="1"/>
            </p:cNvSpPr>
            <p:nvPr/>
          </p:nvSpPr>
          <p:spPr bwMode="auto">
            <a:xfrm>
              <a:off x="7993592" y="5154613"/>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1" name="Text Box 57"/>
            <p:cNvSpPr txBox="1">
              <a:spLocks noChangeArrowheads="1"/>
            </p:cNvSpPr>
            <p:nvPr/>
          </p:nvSpPr>
          <p:spPr bwMode="auto">
            <a:xfrm rot="1462546">
              <a:off x="5924226" y="4870728"/>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2" name="Text Box 58"/>
            <p:cNvSpPr txBox="1">
              <a:spLocks noChangeArrowheads="1"/>
            </p:cNvSpPr>
            <p:nvPr/>
          </p:nvSpPr>
          <p:spPr bwMode="auto">
            <a:xfrm rot="-1261310">
              <a:off x="5903589" y="3653116"/>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3" name="Text Box 59"/>
            <p:cNvSpPr txBox="1">
              <a:spLocks noChangeArrowheads="1"/>
            </p:cNvSpPr>
            <p:nvPr/>
          </p:nvSpPr>
          <p:spPr bwMode="auto">
            <a:xfrm>
              <a:off x="8003911" y="4217988"/>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524" name="Text Box 60"/>
            <p:cNvSpPr txBox="1">
              <a:spLocks noChangeArrowheads="1"/>
            </p:cNvSpPr>
            <p:nvPr/>
          </p:nvSpPr>
          <p:spPr bwMode="auto">
            <a:xfrm>
              <a:off x="7993592" y="3405188"/>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5" name="Line 61"/>
            <p:cNvSpPr>
              <a:spLocks noChangeShapeType="1"/>
            </p:cNvSpPr>
            <p:nvPr/>
          </p:nvSpPr>
          <p:spPr bwMode="auto">
            <a:xfrm flipH="1">
              <a:off x="2923646" y="443388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6" name="Line 62"/>
            <p:cNvSpPr>
              <a:spLocks noChangeShapeType="1"/>
            </p:cNvSpPr>
            <p:nvPr/>
          </p:nvSpPr>
          <p:spPr bwMode="auto">
            <a:xfrm rot="9548732">
              <a:off x="5575565" y="401478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7" name="Line 63"/>
            <p:cNvSpPr>
              <a:spLocks noChangeShapeType="1"/>
            </p:cNvSpPr>
            <p:nvPr/>
          </p:nvSpPr>
          <p:spPr bwMode="auto">
            <a:xfrm flipH="1">
              <a:off x="7682310" y="5370513"/>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8" name="Line 64"/>
            <p:cNvSpPr>
              <a:spLocks noChangeShapeType="1"/>
            </p:cNvSpPr>
            <p:nvPr/>
          </p:nvSpPr>
          <p:spPr bwMode="auto">
            <a:xfrm flipH="1">
              <a:off x="7682310" y="4433888"/>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9" name="Line 65"/>
            <p:cNvSpPr>
              <a:spLocks noChangeShapeType="1"/>
            </p:cNvSpPr>
            <p:nvPr/>
          </p:nvSpPr>
          <p:spPr bwMode="auto">
            <a:xfrm rot="1366384" flipH="1">
              <a:off x="5522252" y="4872038"/>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0" name="Line 66"/>
            <p:cNvSpPr>
              <a:spLocks noChangeShapeType="1"/>
            </p:cNvSpPr>
            <p:nvPr/>
          </p:nvSpPr>
          <p:spPr bwMode="auto">
            <a:xfrm flipH="1">
              <a:off x="5577285" y="4433888"/>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1" name="Line 67"/>
            <p:cNvSpPr>
              <a:spLocks noChangeShapeType="1"/>
            </p:cNvSpPr>
            <p:nvPr/>
          </p:nvSpPr>
          <p:spPr bwMode="auto">
            <a:xfrm flipH="1">
              <a:off x="7687469" y="361473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4" name="AutoShape 70"/>
            <p:cNvSpPr>
              <a:spLocks noChangeArrowheads="1"/>
            </p:cNvSpPr>
            <p:nvPr/>
          </p:nvSpPr>
          <p:spPr bwMode="auto">
            <a:xfrm>
              <a:off x="1093094" y="3405188"/>
              <a:ext cx="2419746" cy="393701"/>
            </a:xfrm>
            <a:prstGeom prst="wedgeRoundRectCallout">
              <a:avLst>
                <a:gd name="adj1" fmla="val 53481"/>
                <a:gd name="adj2" fmla="val 170352"/>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b="1">
                <a:solidFill>
                  <a:srgbClr val="000099"/>
                </a:solidFill>
                <a:latin typeface="+mn-lt"/>
                <a:ea typeface="黑体" pitchFamily="2" charset="-122"/>
              </a:endParaRPr>
            </a:p>
          </p:txBody>
        </p:sp>
        <p:sp>
          <p:nvSpPr>
            <p:cNvPr id="318535" name="Text Box 71"/>
            <p:cNvSpPr txBox="1">
              <a:spLocks noChangeArrowheads="1"/>
            </p:cNvSpPr>
            <p:nvPr/>
          </p:nvSpPr>
          <p:spPr bwMode="auto">
            <a:xfrm>
              <a:off x="1129904" y="3440113"/>
              <a:ext cx="22028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dirty="0">
                  <a:solidFill>
                    <a:srgbClr val="000099"/>
                  </a:solidFill>
                  <a:latin typeface="+mn-lt"/>
                  <a:ea typeface="黑体" pitchFamily="2" charset="-122"/>
                </a:rPr>
                <a:t>特定 </a:t>
              </a:r>
              <a:r>
                <a:rPr lang="en-US" altLang="zh-CN" sz="1600" b="1" dirty="0">
                  <a:solidFill>
                    <a:srgbClr val="000099"/>
                  </a:solidFill>
                  <a:latin typeface="+mn-lt"/>
                  <a:ea typeface="黑体" pitchFamily="2" charset="-122"/>
                </a:rPr>
                <a:t>ONU </a:t>
              </a:r>
              <a:r>
                <a:rPr lang="zh-CN" altLang="en-US" sz="1600" b="1" dirty="0">
                  <a:solidFill>
                    <a:srgbClr val="000099"/>
                  </a:solidFill>
                  <a:latin typeface="+mn-lt"/>
                  <a:ea typeface="黑体" pitchFamily="2" charset="-122"/>
                </a:rPr>
                <a:t>发来的数据</a:t>
              </a:r>
            </a:p>
          </p:txBody>
        </p:sp>
        <p:sp>
          <p:nvSpPr>
            <p:cNvPr id="318537" name="Text Box 73"/>
            <p:cNvSpPr txBox="1">
              <a:spLocks noChangeArrowheads="1"/>
            </p:cNvSpPr>
            <p:nvPr/>
          </p:nvSpPr>
          <p:spPr bwMode="auto">
            <a:xfrm>
              <a:off x="4232920" y="3779748"/>
              <a:ext cx="64953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C00000"/>
                  </a:solidFill>
                  <a:latin typeface="+mn-lt"/>
                  <a:ea typeface="黑体" pitchFamily="2" charset="-122"/>
                </a:rPr>
                <a:t>上行</a:t>
              </a:r>
            </a:p>
          </p:txBody>
        </p:sp>
        <p:sp>
          <p:nvSpPr>
            <p:cNvPr id="318539" name="Line 75"/>
            <p:cNvSpPr>
              <a:spLocks noChangeShapeType="1"/>
            </p:cNvSpPr>
            <p:nvPr/>
          </p:nvSpPr>
          <p:spPr bwMode="auto">
            <a:xfrm flipH="1">
              <a:off x="4172215" y="4159250"/>
              <a:ext cx="779066" cy="0"/>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 name="矩形 1"/>
            <p:cNvSpPr/>
            <p:nvPr/>
          </p:nvSpPr>
          <p:spPr>
            <a:xfrm>
              <a:off x="1496616" y="4869160"/>
              <a:ext cx="2054332" cy="338554"/>
            </a:xfrm>
            <a:prstGeom prst="rect">
              <a:avLst/>
            </a:prstGeom>
          </p:spPr>
          <p:txBody>
            <a:bodyPr wrap="square">
              <a:spAutoFit/>
            </a:bodyPr>
            <a:lstStyle/>
            <a:p>
              <a:r>
                <a:rPr lang="en-US" altLang="zh-CN" sz="1600" b="1" dirty="0" smtClean="0">
                  <a:solidFill>
                    <a:srgbClr val="000099"/>
                  </a:solidFill>
                  <a:latin typeface="+mn-lt"/>
                  <a:ea typeface="黑体" pitchFamily="2" charset="-122"/>
                </a:rPr>
                <a:t>OLT</a:t>
              </a:r>
              <a:r>
                <a:rPr lang="zh-CN" altLang="en-US" sz="1600" b="1" dirty="0" smtClean="0">
                  <a:solidFill>
                    <a:srgbClr val="000099"/>
                  </a:solidFill>
                  <a:latin typeface="+mn-lt"/>
                  <a:ea typeface="黑体" pitchFamily="2" charset="-122"/>
                </a:rPr>
                <a:t>：</a:t>
              </a:r>
              <a:r>
                <a:rPr lang="zh-CN" altLang="zh-CN" sz="1600" b="1" dirty="0" smtClean="0">
                  <a:solidFill>
                    <a:srgbClr val="000099"/>
                  </a:solidFill>
                  <a:latin typeface="+mn-lt"/>
                  <a:ea typeface="黑体" pitchFamily="2" charset="-122"/>
                </a:rPr>
                <a:t>光线</a:t>
              </a:r>
              <a:r>
                <a:rPr lang="zh-CN" altLang="zh-CN" sz="1600" b="1" dirty="0">
                  <a:solidFill>
                    <a:srgbClr val="000099"/>
                  </a:solidFill>
                  <a:latin typeface="+mn-lt"/>
                  <a:ea typeface="黑体" pitchFamily="2" charset="-122"/>
                </a:rPr>
                <a:t>路</a:t>
              </a:r>
              <a:r>
                <a:rPr lang="zh-CN" altLang="zh-CN" sz="1600" b="1" dirty="0" smtClean="0">
                  <a:solidFill>
                    <a:srgbClr val="000099"/>
                  </a:solidFill>
                  <a:latin typeface="+mn-lt"/>
                  <a:ea typeface="黑体" pitchFamily="2" charset="-122"/>
                </a:rPr>
                <a:t>终端</a:t>
              </a:r>
              <a:endParaRPr lang="zh-CN" altLang="en-US" sz="1600" b="1" dirty="0">
                <a:solidFill>
                  <a:srgbClr val="000099"/>
                </a:solidFill>
                <a:latin typeface="+mn-lt"/>
                <a:ea typeface="黑体" pitchFamily="2" charset="-122"/>
              </a:endParaRPr>
            </a:p>
          </p:txBody>
        </p:sp>
      </p:grpSp>
    </p:spTree>
    <p:extLst>
      <p:ext uri="{BB962C8B-B14F-4D97-AF65-F5344CB8AC3E}">
        <p14:creationId xmlns:p14="http://schemas.microsoft.com/office/powerpoint/2010/main" val="2890282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20835" name="Rectangle 3"/>
          <p:cNvSpPr>
            <a:spLocks noGrp="1" noChangeArrowheads="1"/>
          </p:cNvSpPr>
          <p:nvPr>
            <p:ph idx="1"/>
          </p:nvPr>
        </p:nvSpPr>
        <p:spPr/>
        <p:txBody>
          <a:bodyPr/>
          <a:lstStyle/>
          <a:p>
            <a:pPr>
              <a:spcAft>
                <a:spcPct val="15000"/>
              </a:spcAft>
            </a:pPr>
            <a:r>
              <a:rPr lang="zh-CN" altLang="en-US" dirty="0">
                <a:solidFill>
                  <a:srgbClr val="FF0000"/>
                </a:solidFill>
              </a:rPr>
              <a:t>基带信号</a:t>
            </a:r>
            <a:r>
              <a:rPr lang="zh-CN" altLang="en-US" dirty="0"/>
              <a:t>（即基本频带信号）</a:t>
            </a:r>
            <a:r>
              <a:rPr lang="en-US" altLang="zh-CN" dirty="0" smtClean="0"/>
              <a:t>—— </a:t>
            </a:r>
            <a:r>
              <a:rPr lang="zh-CN" altLang="en-US" dirty="0" smtClean="0"/>
              <a:t>来自</a:t>
            </a:r>
            <a:r>
              <a:rPr lang="zh-CN" altLang="en-US" dirty="0"/>
              <a:t>信源的信号。像计算机输出的代表各种文字或图像文件的数据信号都属于基带信号。</a:t>
            </a:r>
          </a:p>
          <a:p>
            <a:pPr>
              <a:spcAft>
                <a:spcPct val="15000"/>
              </a:spcAft>
            </a:pPr>
            <a:r>
              <a:rPr lang="zh-CN" altLang="en-US" dirty="0"/>
              <a:t>基带信号往往包含有较多的低频成分，甚至有直流成分，而许多信道并不能传输这种低频分量或直流分量。因此必须对基带信号进行</a:t>
            </a:r>
            <a:r>
              <a:rPr lang="zh-CN" altLang="en-US" dirty="0" smtClean="0">
                <a:solidFill>
                  <a:srgbClr val="FF0000"/>
                </a:solidFill>
              </a:rPr>
              <a:t>调制  </a:t>
            </a:r>
            <a:r>
              <a:rPr lang="en-US" altLang="zh-CN" dirty="0" smtClean="0"/>
              <a:t>(</a:t>
            </a:r>
            <a:r>
              <a:rPr lang="en-US" altLang="zh-CN" dirty="0"/>
              <a:t>modulation)</a:t>
            </a:r>
            <a:r>
              <a:rPr lang="zh-CN" altLang="en-US" dirty="0"/>
              <a:t>。   </a:t>
            </a:r>
          </a:p>
        </p:txBody>
      </p:sp>
    </p:spTree>
    <p:extLst>
      <p:ext uri="{BB962C8B-B14F-4D97-AF65-F5344CB8AC3E}">
        <p14:creationId xmlns:p14="http://schemas.microsoft.com/office/powerpoint/2010/main" val="1562179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207</TotalTime>
  <Words>5964</Words>
  <Application>Microsoft Office PowerPoint</Application>
  <PresentationFormat>A4 纸张(210x297 毫米)</PresentationFormat>
  <Paragraphs>1183</Paragraphs>
  <Slides>84</Slides>
  <Notes>70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84</vt:i4>
      </vt:variant>
    </vt:vector>
  </HeadingPairs>
  <TitlesOfParts>
    <vt:vector size="86" baseType="lpstr">
      <vt:lpstr>CN(myzh)Icon</vt:lpstr>
      <vt:lpstr>公式</vt:lpstr>
      <vt:lpstr>第 2 章  物理层</vt:lpstr>
      <vt:lpstr>第 2 章  物理层</vt:lpstr>
      <vt:lpstr>2.1  物理层的基本概念</vt:lpstr>
      <vt:lpstr>物理层的主要任务</vt:lpstr>
      <vt:lpstr>2.2  数据通信的基础知识</vt:lpstr>
      <vt:lpstr>2.2.1  数据通信系统的模型</vt:lpstr>
      <vt:lpstr>常用术语</vt:lpstr>
      <vt:lpstr>2.2.2  有关信道的几个基本概念</vt:lpstr>
      <vt:lpstr>2.2.2  有关信道的几个基本概念</vt:lpstr>
      <vt:lpstr>2.2.2  有关信道的几个基本概念</vt:lpstr>
      <vt:lpstr>(1) 常用编码方式</vt:lpstr>
      <vt:lpstr>(1) 常用编码方式</vt:lpstr>
      <vt:lpstr>(1) 常用编码方式</vt:lpstr>
      <vt:lpstr>(2) 基本的带通调制方法</vt:lpstr>
      <vt:lpstr>(2) 基本的带通调制方法</vt:lpstr>
      <vt:lpstr>正交振幅调制 QAM (Quadrature Amplitude Modulation) </vt:lpstr>
      <vt:lpstr>2.2.3  信道的极限容量 </vt:lpstr>
      <vt:lpstr>数字信号通过实际的信道 </vt:lpstr>
      <vt:lpstr>2.2.3  信道的极限容量</vt:lpstr>
      <vt:lpstr>信道能够通过的频率范围</vt:lpstr>
      <vt:lpstr>信道能够通过的频率范围</vt:lpstr>
      <vt:lpstr>(2) 信噪比 </vt:lpstr>
      <vt:lpstr>(2) 信噪比 </vt:lpstr>
      <vt:lpstr>香农公式表明 </vt:lpstr>
      <vt:lpstr>请注意 </vt:lpstr>
      <vt:lpstr>2.3  物理层下面的传输媒体</vt:lpstr>
      <vt:lpstr>2.3  物理层下面的传输媒体</vt:lpstr>
      <vt:lpstr>2.3  物理层下面的传输媒体</vt:lpstr>
      <vt:lpstr>2.3.1  导引型传输媒体</vt:lpstr>
      <vt:lpstr>2.3.1  导引型传输媒体</vt:lpstr>
      <vt:lpstr>双绞线标准</vt:lpstr>
      <vt:lpstr>双绞线标准</vt:lpstr>
      <vt:lpstr>2.3.1  导引型传输媒体</vt:lpstr>
      <vt:lpstr>2.3.1  导引型传输媒体</vt:lpstr>
      <vt:lpstr>光线在光纤中的折射 </vt:lpstr>
      <vt:lpstr>光纤的工作原理</vt:lpstr>
      <vt:lpstr>多模光纤与单模光纤</vt:lpstr>
      <vt:lpstr>多模光纤与单模光纤</vt:lpstr>
      <vt:lpstr>光纤通信中使用的光波的波段</vt:lpstr>
      <vt:lpstr>光纤优点</vt:lpstr>
      <vt:lpstr>2.3.2  非导引型传输媒体 </vt:lpstr>
      <vt:lpstr>  无线局域网使用的 ISM 频段 </vt:lpstr>
      <vt:lpstr>2.4  信道复用技术</vt:lpstr>
      <vt:lpstr>2.4.1  频分复用、时分复用和统计时分复用 </vt:lpstr>
      <vt:lpstr>频分复用 FDM (Frequency Division Multiplexing) </vt:lpstr>
      <vt:lpstr>时分复用TDM (Time Division Multiplexing) </vt:lpstr>
      <vt:lpstr>时分复用TDM </vt:lpstr>
      <vt:lpstr>时分复用可能会造成线路资源的浪费 </vt:lpstr>
      <vt:lpstr>统计时分复用 STDM (Statistic TDM)  </vt:lpstr>
      <vt:lpstr>2.4.2   波分复用 WDM (Wavelength Division Multiplexing)  </vt:lpstr>
      <vt:lpstr>2.4.3   码分复用 CDM (Code Division Multiplexing)  </vt:lpstr>
      <vt:lpstr>码片序列(chip sequence) </vt:lpstr>
      <vt:lpstr>码片序列实现了扩频</vt:lpstr>
      <vt:lpstr>CDMA 的重要特点</vt:lpstr>
      <vt:lpstr>码片序列的正交关系 </vt:lpstr>
      <vt:lpstr>正交关系的另一个重要特性 </vt:lpstr>
      <vt:lpstr>CDMA 的工作原理 </vt:lpstr>
      <vt:lpstr>2.5  数字传输系统</vt:lpstr>
      <vt:lpstr>2.5  数字传输系统</vt:lpstr>
      <vt:lpstr>旧的数字传输系统存在许多缺点</vt:lpstr>
      <vt:lpstr>同步光纤网 SONET</vt:lpstr>
      <vt:lpstr> 同步数字系列 SDH </vt:lpstr>
      <vt:lpstr>PowerPoint 演示文稿</vt:lpstr>
      <vt:lpstr>SONET / SDH 标准的意义</vt:lpstr>
      <vt:lpstr>2.6  宽带接入技术</vt:lpstr>
      <vt:lpstr>2.6  宽带接入技术</vt:lpstr>
      <vt:lpstr>2.6  宽带接入技术</vt:lpstr>
      <vt:lpstr>2.6.1  ADSL 技术</vt:lpstr>
      <vt:lpstr>DSL 的几种类型 </vt:lpstr>
      <vt:lpstr>ADSL 的传输距离</vt:lpstr>
      <vt:lpstr>ADSL 的特点</vt:lpstr>
      <vt:lpstr>DMT 技术</vt:lpstr>
      <vt:lpstr>DMT 技术的频谱分布 </vt:lpstr>
      <vt:lpstr>ADSL 的数据率</vt:lpstr>
      <vt:lpstr>ADSL 的组成 </vt:lpstr>
      <vt:lpstr>第二代 ADSL </vt:lpstr>
      <vt:lpstr>2.6.2  光纤同轴混合网（HFC网）</vt:lpstr>
      <vt:lpstr>HFC 网的主干线路采用光纤</vt:lpstr>
      <vt:lpstr>HFC 网采用结点体系结构 </vt:lpstr>
      <vt:lpstr> HFC 网具有双向传输功能，扩展了传输频带</vt:lpstr>
      <vt:lpstr>每个家庭要安装一个用户接口盒 </vt:lpstr>
      <vt:lpstr>电缆调制解调器 (Cable Modem) </vt:lpstr>
      <vt:lpstr>2.6.3  FTTx 技术 </vt:lpstr>
      <vt:lpstr>PowerPoint 演示文稿</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920</cp:lastModifiedBy>
  <cp:revision>18</cp:revision>
  <dcterms:created xsi:type="dcterms:W3CDTF">2016-10-04T02:36:21Z</dcterms:created>
  <dcterms:modified xsi:type="dcterms:W3CDTF">2016-12-14T01:00:37Z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