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95" r:id="rId3"/>
    <p:sldId id="304" r:id="rId4"/>
    <p:sldId id="305" r:id="rId5"/>
    <p:sldId id="307" r:id="rId6"/>
    <p:sldId id="306" r:id="rId7"/>
    <p:sldId id="309" r:id="rId8"/>
    <p:sldId id="308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31" r:id="rId21"/>
    <p:sldId id="321" r:id="rId22"/>
    <p:sldId id="323" r:id="rId23"/>
    <p:sldId id="322" r:id="rId24"/>
    <p:sldId id="33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7" autoAdjust="0"/>
    <p:restoredTop sz="94743"/>
  </p:normalViewPr>
  <p:slideViewPr>
    <p:cSldViewPr snapToGrid="0">
      <p:cViewPr varScale="1">
        <p:scale>
          <a:sx n="136" d="100"/>
          <a:sy n="136" d="100"/>
        </p:scale>
        <p:origin x="11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第一节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冒泡排序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过程：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在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[0</a:t>
            </a:r>
            <a:r>
              <a:rPr lang="zh-CN" altLang="en-US" sz="1800" dirty="0"/>
              <a:t>～</a:t>
            </a:r>
            <a:r>
              <a:rPr lang="en-US" altLang="zh-CN" sz="1800" dirty="0"/>
              <a:t>N-1]</a:t>
            </a:r>
            <a:r>
              <a:rPr lang="zh-CN" altLang="en-US" sz="1800" dirty="0"/>
              <a:t>范围上：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arr</a:t>
            </a:r>
            <a:r>
              <a:rPr lang="en-US" altLang="zh-CN" sz="1800" dirty="0"/>
              <a:t>[0]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[1]</a:t>
            </a:r>
            <a:r>
              <a:rPr lang="zh-CN" altLang="en-US" sz="1800" dirty="0"/>
              <a:t>，谁大谁来到</a:t>
            </a:r>
            <a:r>
              <a:rPr lang="en-US" altLang="zh-CN" sz="1800" dirty="0"/>
              <a:t>1</a:t>
            </a:r>
            <a:r>
              <a:rPr lang="zh-CN" altLang="en-US" sz="1800" dirty="0"/>
              <a:t>位置；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[1]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[2]</a:t>
            </a:r>
            <a:r>
              <a:rPr lang="zh-CN" altLang="en-US" sz="1800" dirty="0"/>
              <a:t>，谁大谁来到</a:t>
            </a:r>
            <a:r>
              <a:rPr lang="en-US" altLang="zh-CN" sz="1800" dirty="0"/>
              <a:t>2</a:t>
            </a:r>
            <a:r>
              <a:rPr lang="zh-CN" altLang="en-US" sz="1800" dirty="0"/>
              <a:t>位置</a:t>
            </a:r>
            <a:r>
              <a:rPr lang="mr-IN" altLang="zh-CN" sz="1800" dirty="0"/>
              <a:t>…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[N-2]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[N-1]</a:t>
            </a:r>
            <a:r>
              <a:rPr lang="zh-CN" altLang="en-US" sz="1800" dirty="0"/>
              <a:t>，谁大谁来到</a:t>
            </a:r>
            <a:r>
              <a:rPr lang="en-US" altLang="zh-CN" sz="1800" dirty="0"/>
              <a:t>N-1</a:t>
            </a:r>
            <a:r>
              <a:rPr lang="zh-CN" altLang="en-US" sz="1800" dirty="0"/>
              <a:t>位置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在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[0</a:t>
            </a:r>
            <a:r>
              <a:rPr lang="zh-CN" altLang="en-US" sz="1800" dirty="0"/>
              <a:t>～</a:t>
            </a:r>
            <a:r>
              <a:rPr lang="en-US" altLang="zh-CN" sz="1800" dirty="0"/>
              <a:t>N-2]</a:t>
            </a:r>
            <a:r>
              <a:rPr lang="zh-CN" altLang="en-US" sz="1800" dirty="0"/>
              <a:t>范围上，重复上面的过程，但最后一步是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[N-3]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[N-2]</a:t>
            </a:r>
            <a:r>
              <a:rPr lang="zh-CN" altLang="en-US" sz="1800" dirty="0"/>
              <a:t>，谁大谁来到</a:t>
            </a:r>
            <a:r>
              <a:rPr lang="en-US" altLang="zh-CN" sz="1800" dirty="0"/>
              <a:t>N-2</a:t>
            </a:r>
            <a:r>
              <a:rPr lang="zh-CN" altLang="en-US" sz="1800" dirty="0"/>
              <a:t>位置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在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[0</a:t>
            </a:r>
            <a:r>
              <a:rPr lang="zh-CN" altLang="en-US" sz="1800" dirty="0"/>
              <a:t>～</a:t>
            </a:r>
            <a:r>
              <a:rPr lang="en-US" altLang="zh-CN" sz="1800" dirty="0"/>
              <a:t>N-3]</a:t>
            </a:r>
            <a:r>
              <a:rPr lang="zh-CN" altLang="en-US" sz="1800" dirty="0"/>
              <a:t>范围上，重复上面的过程，但最后一步是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[N-4]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[N-3]</a:t>
            </a:r>
            <a:r>
              <a:rPr lang="zh-CN" altLang="en-US" sz="1800" dirty="0"/>
              <a:t>，谁大谁来到</a:t>
            </a:r>
            <a:r>
              <a:rPr lang="en-US" altLang="zh-CN" sz="1800" dirty="0"/>
              <a:t>N-3</a:t>
            </a:r>
            <a:r>
              <a:rPr lang="zh-CN" altLang="en-US" sz="1800" dirty="0"/>
              <a:t>位置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zh-CN" sz="1800" dirty="0"/>
              <a:t>…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最后在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[0</a:t>
            </a:r>
            <a:r>
              <a:rPr lang="zh-CN" altLang="en-US" sz="1800" dirty="0"/>
              <a:t>～</a:t>
            </a:r>
            <a:r>
              <a:rPr lang="en-US" altLang="zh-CN" sz="1800" dirty="0"/>
              <a:t>1]</a:t>
            </a:r>
            <a:r>
              <a:rPr lang="zh-CN" altLang="en-US" sz="1800" dirty="0"/>
              <a:t>范围上，重复上面的过程，但最后一步是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[0]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[1]</a:t>
            </a:r>
            <a:r>
              <a:rPr lang="zh-CN" altLang="en-US" sz="1800" dirty="0"/>
              <a:t>，谁大谁来到</a:t>
            </a:r>
            <a:r>
              <a:rPr lang="en-US" altLang="zh-CN" sz="1800" dirty="0"/>
              <a:t>1</a:t>
            </a:r>
            <a:r>
              <a:rPr lang="zh-CN" altLang="en-US" sz="1800" dirty="0"/>
              <a:t>位置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估算：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很明显，如果</a:t>
            </a:r>
            <a:r>
              <a:rPr lang="en-US" altLang="zh-CN" sz="1800" dirty="0" err="1"/>
              <a:t>arr</a:t>
            </a:r>
            <a:r>
              <a:rPr lang="zh-CN" altLang="en-US" sz="1800" dirty="0"/>
              <a:t>长度为</a:t>
            </a:r>
            <a:r>
              <a:rPr lang="en-US" altLang="zh-CN" sz="1800" dirty="0"/>
              <a:t>N</a:t>
            </a:r>
            <a:r>
              <a:rPr lang="zh-CN" altLang="en-US" sz="1800" dirty="0"/>
              <a:t>，每一步常数操作的数量，依然如等差数列一般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所以，总的常数操作数量 </a:t>
            </a: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a*(N^2) + b*N + c</a:t>
            </a:r>
            <a:r>
              <a:rPr lang="zh-CN" altLang="en-US" sz="1800" dirty="0"/>
              <a:t> </a:t>
            </a:r>
            <a:r>
              <a:rPr lang="en-US" altLang="zh-CN" sz="1800" dirty="0"/>
              <a:t>(a</a:t>
            </a:r>
            <a:r>
              <a:rPr lang="zh-CN" altLang="en-US" sz="1800" dirty="0"/>
              <a:t>、</a:t>
            </a:r>
            <a:r>
              <a:rPr lang="en-US" altLang="zh-CN" sz="1800" dirty="0"/>
              <a:t>b</a:t>
            </a:r>
            <a:r>
              <a:rPr lang="zh-CN" altLang="en-US" sz="1800" dirty="0"/>
              <a:t>、</a:t>
            </a:r>
            <a:r>
              <a:rPr lang="en-US" altLang="zh-CN" sz="1800" dirty="0"/>
              <a:t>c</a:t>
            </a:r>
            <a:r>
              <a:rPr lang="zh-CN" altLang="en-US" sz="1800" dirty="0"/>
              <a:t>都是常数</a:t>
            </a:r>
            <a:r>
              <a:rPr lang="en-US" altLang="zh-CN" sz="18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所以冒泡排序的时间复杂度为</a:t>
            </a:r>
            <a:r>
              <a:rPr lang="en-US" altLang="zh-CN" sz="1800" dirty="0"/>
              <a:t>O(N^2)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53368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插入排序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过程：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想让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[0~0]</a:t>
            </a:r>
            <a:r>
              <a:rPr lang="zh-CN" altLang="en-US" sz="1800" dirty="0"/>
              <a:t>上有序，这个范围只有一个数，当然是有序的。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想让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[0~1]</a:t>
            </a:r>
            <a:r>
              <a:rPr lang="zh-CN" altLang="en-US" sz="1800" dirty="0"/>
              <a:t>上有序，所以从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[1]</a:t>
            </a:r>
            <a:r>
              <a:rPr lang="zh-CN" altLang="en-US" sz="1800" dirty="0"/>
              <a:t>开始往前看，如果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[1]&lt;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[0]</a:t>
            </a:r>
            <a:r>
              <a:rPr lang="zh-CN" altLang="en-US" sz="1800" dirty="0"/>
              <a:t>，就交换。否则什么也不做。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zh-CN" sz="1800" dirty="0"/>
              <a:t>…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想让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[0~i]</a:t>
            </a:r>
            <a:r>
              <a:rPr lang="zh-CN" altLang="en-US" sz="1800" dirty="0"/>
              <a:t>上有序，所以从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</a:t>
            </a:r>
            <a:r>
              <a:rPr lang="zh-CN" altLang="en-US" sz="1800" dirty="0"/>
              <a:t>开始往前看，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</a:t>
            </a:r>
            <a:r>
              <a:rPr lang="zh-CN" altLang="en-US" sz="1800" dirty="0"/>
              <a:t>这个数不停向左移动，一直移动到左边的数字不再比自己大，停止移动。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最后一步，想让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[0~N-1]</a:t>
            </a:r>
            <a:r>
              <a:rPr lang="zh-CN" altLang="en-US" sz="1800" dirty="0"/>
              <a:t>上有序，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[N-1]</a:t>
            </a:r>
            <a:r>
              <a:rPr lang="zh-CN" altLang="en-US" sz="1800" dirty="0"/>
              <a:t>这个数不停向左移动，一直移动到左边的数字不再比自己大，停止移动。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估算时发现这个算法流程的复杂程度，会因为数据状况的不同而不同。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你发现了吗？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04801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插入排序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如果某个算法流程的复杂程度会根据数据状况的不同而不同，那么你必须要按照最差情况来估计。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很明显，在最差情况下，如果</a:t>
            </a:r>
            <a:r>
              <a:rPr lang="en-US" altLang="zh-CN" sz="1800" dirty="0" err="1"/>
              <a:t>arr</a:t>
            </a:r>
            <a:r>
              <a:rPr lang="zh-CN" altLang="en-US" sz="1800" dirty="0"/>
              <a:t>长度为</a:t>
            </a:r>
            <a:r>
              <a:rPr lang="en-US" altLang="zh-CN" sz="1800" dirty="0"/>
              <a:t>N</a:t>
            </a:r>
            <a:r>
              <a:rPr lang="zh-CN" altLang="en-US" sz="1800" dirty="0"/>
              <a:t>，插入排序的每一步常数操作的数量，还是如等差数列一般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所以，总的常数操作数量 </a:t>
            </a: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a*(N^2) + b*N + c</a:t>
            </a:r>
            <a:r>
              <a:rPr lang="zh-CN" altLang="en-US" sz="1800" dirty="0"/>
              <a:t> </a:t>
            </a:r>
            <a:r>
              <a:rPr lang="en-US" altLang="zh-CN" sz="1800" dirty="0"/>
              <a:t>(a</a:t>
            </a:r>
            <a:r>
              <a:rPr lang="zh-CN" altLang="en-US" sz="1800" dirty="0"/>
              <a:t>、</a:t>
            </a:r>
            <a:r>
              <a:rPr lang="en-US" altLang="zh-CN" sz="1800" dirty="0"/>
              <a:t>b</a:t>
            </a:r>
            <a:r>
              <a:rPr lang="zh-CN" altLang="en-US" sz="1800" dirty="0"/>
              <a:t>、</a:t>
            </a:r>
            <a:r>
              <a:rPr lang="en-US" altLang="zh-CN" sz="1800" dirty="0"/>
              <a:t>c</a:t>
            </a:r>
            <a:r>
              <a:rPr lang="zh-CN" altLang="en-US" sz="1800" dirty="0"/>
              <a:t>都是常数</a:t>
            </a:r>
            <a:r>
              <a:rPr lang="en-US" altLang="zh-CN" sz="18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所以插入排序排序的时间复杂度为</a:t>
            </a:r>
            <a:r>
              <a:rPr lang="en-US" altLang="zh-CN" sz="1800" dirty="0"/>
              <a:t>O(N^2)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403637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注意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，算法的过程，和具体的语言是无关的。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，想分析一个算法流程的时间复杂度的前提，是对该流程非常熟悉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，一定要确保在拆分算法流程时，拆分出来的所有行为都是常数时间的操作。这意味着你写算法时，对自己的用过的每一个系统</a:t>
            </a:r>
            <a:r>
              <a:rPr lang="en-US" altLang="zh-CN" sz="1800" dirty="0" err="1"/>
              <a:t>api</a:t>
            </a:r>
            <a:r>
              <a:rPr lang="zh-CN" altLang="en-US" sz="1800" dirty="0"/>
              <a:t>，都非常的熟悉。否则会影响你对时间复杂度的估算。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684542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时间复杂度的意义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抹掉了好多东西，只剩下了一个最高阶项啊</a:t>
            </a:r>
            <a:r>
              <a:rPr lang="mr-IN" altLang="zh-CN" sz="1800" dirty="0"/>
              <a:t>…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那这个东西有什么意义呢？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时间复杂度的意义在于：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当我们要处理的样本量很大很大时，我们会发现低阶项是什么不是最重要的；每一项的系数是什么，不是最重要的。真正重要的就是最高阶项是什么。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这就是时间复杂度的意义，它是衡量算法流程的复杂程度的一种指标，该指标只与数据量有关，与过程之外的优化无关。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08874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额外空间复杂度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你要实现一个算法流程，在实现算法流程的过程中，你需要开辟一些空间来支持你的算法流程。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作为输入参数的空间，不算额外空间。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作为输出结果的空间，也不算额外空间。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因为这些都是必要的、和现实目标有关的。所以都不算。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但除此之外，你的流程如果还需要开辟空间才能让你的流程继续下去。这部分空间就是额外空间。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如果你的流程只需要开辟有限几个变量，额外空间复杂度就是</a:t>
            </a:r>
            <a:r>
              <a:rPr lang="en-US" altLang="zh-CN" sz="1800" dirty="0"/>
              <a:t>O(1)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599427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算法流程的常数项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/>
              <a:t>我们会发现，时间复杂度这个指标，是忽略低阶项和所有常数系数的。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/>
              <a:t>难道同样时间复杂度的流程，在实际运行时候就一样的好吗？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/>
              <a:t>当然不是。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/>
              <a:t>时间复杂度只是一个很重要的指标而已。如果两个时间复杂度一样的算法，你还要去在时间上拼优劣，就进入到拼常数时间的阶段，简称拼常数项。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38848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算法流程的常数项的比拼方式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放弃理论分析，生成随机数据直接测。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为什么不去理论分析？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不是不能纯分析，而是没必要。因为不同常数时间的操作，虽然都是固定时间，但还是有快慢之分的。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比如，位运算的常数时间原小于算术运算的常数时间，这两个运算的常数时间又远小于数组寻址的时间。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所以如果纯理论分析，往往会需要非常多的分析过程。都已经到了具体细节的程度，莫不如交给实验数据好了。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33228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面试、比赛、刷题中，一个问题的最优解是什么意思？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一般情况下，认为解决一个问题的算法流程，在时间复杂度的指标上，一定要尽可能的低，先满足了时间复杂度最低这个指标之后，使用最少的空间的算法流程，叫这个问题的最优解。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一般说起最优解都是忽略掉常数项这个因素的，因为这个因素只决定了实现层次的优化和考虑，而和怎么解决整个问题的思想无关。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8559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常见的时间复杂度</a:t>
            </a:r>
            <a:r>
              <a:rPr lang="en-US" altLang="zh-CN" sz="2800" dirty="0"/>
              <a:t>(</a:t>
            </a:r>
            <a:r>
              <a:rPr lang="zh-CN" altLang="en-US" sz="2800" dirty="0"/>
              <a:t>我们陆续都会见到的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排名从好到差：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O(1)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O(N)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O(N*</a:t>
            </a:r>
            <a:r>
              <a:rPr lang="en-US" altLang="zh-CN" dirty="0" err="1"/>
              <a:t>logN</a:t>
            </a:r>
            <a:r>
              <a:rPr lang="en-US" altLang="zh-CN" dirty="0"/>
              <a:t>)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O(N^2)   O(N^3)   </a:t>
            </a:r>
            <a:r>
              <a:rPr lang="mr-IN" altLang="zh-CN" dirty="0"/>
              <a:t>…</a:t>
            </a:r>
            <a:r>
              <a:rPr lang="en-US" altLang="zh-CN" dirty="0"/>
              <a:t>   O(N^K)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O(2^N)   O(3^N)   </a:t>
            </a:r>
            <a:r>
              <a:rPr lang="mr-IN" altLang="zh-CN" dirty="0"/>
              <a:t>…</a:t>
            </a:r>
            <a:r>
              <a:rPr lang="en-US" altLang="zh-CN" dirty="0"/>
              <a:t>   O(K^N)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O(N!)</a:t>
            </a:r>
          </a:p>
        </p:txBody>
      </p:sp>
    </p:spTree>
    <p:extLst>
      <p:ext uri="{BB962C8B-B14F-4D97-AF65-F5344CB8AC3E}">
        <p14:creationId xmlns:p14="http://schemas.microsoft.com/office/powerpoint/2010/main" val="109930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评估算法优劣的核心指标是什么？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1) </a:t>
            </a:r>
            <a:r>
              <a:rPr lang="zh-CN" altLang="en-US" dirty="0"/>
              <a:t>时间复杂度（流程决定）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2) </a:t>
            </a:r>
            <a:r>
              <a:rPr lang="zh-CN" altLang="en-US" dirty="0"/>
              <a:t>额外空间复杂度（流程决定）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常数项时间（实现细节决定）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算法和数据结构学习的大脉络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1</a:t>
            </a:r>
            <a:r>
              <a:rPr lang="zh-CN" altLang="en-US" dirty="0"/>
              <a:t>）知道怎么算的算法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2</a:t>
            </a:r>
            <a:r>
              <a:rPr lang="zh-CN" altLang="en-US" dirty="0"/>
              <a:t>）知道怎么试的算法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我们所有的题目讲解，对于大脉络的实践贯穿始终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3199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认识对数器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5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/>
              <a:t>你在网上找到了某个公司的面试题，你想了好久，感觉自己会做，但是你找不到在线测试，你好心烦</a:t>
            </a:r>
            <a:r>
              <a:rPr lang="en-US" altLang="zh-CN" sz="2400" dirty="0"/>
              <a:t>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/>
              <a:t>你和朋友交流面试题，你想了好久，感觉自己会做，但是你找不到在线测试，你好心烦</a:t>
            </a:r>
            <a:r>
              <a:rPr lang="en-US" altLang="zh-CN" sz="2400" dirty="0"/>
              <a:t>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/>
              <a:t>你在网上做笔试，但是前几个测试用例都过了，突然一个巨大无比数据量来了，结果你的代码报错了，如此大的数据量根本看不出哪错了，你好心烦</a:t>
            </a:r>
            <a:r>
              <a:rPr lang="mr-IN" altLang="zh-CN" sz="2400" dirty="0"/>
              <a:t>…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5174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认识对数器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5"/>
            <a:ext cx="10515600" cy="36335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，你想要测的方法</a:t>
            </a:r>
            <a:r>
              <a:rPr lang="en-US" altLang="zh-CN" sz="2400" dirty="0"/>
              <a:t>a</a:t>
            </a:r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，实现复杂度不好但是容易实现的方法</a:t>
            </a:r>
            <a:r>
              <a:rPr lang="en-US" altLang="zh-CN" sz="2400" dirty="0"/>
              <a:t>b</a:t>
            </a:r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，实现一个随机样本产生器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，把方法</a:t>
            </a:r>
            <a:r>
              <a:rPr lang="en-US" altLang="zh-CN" sz="2400" dirty="0"/>
              <a:t>a</a:t>
            </a:r>
            <a:r>
              <a:rPr lang="zh-CN" altLang="en-US" sz="2400" dirty="0"/>
              <a:t>和方法</a:t>
            </a:r>
            <a:r>
              <a:rPr lang="en-US" altLang="zh-CN" sz="2400" dirty="0"/>
              <a:t>b</a:t>
            </a:r>
            <a:r>
              <a:rPr lang="zh-CN" altLang="en-US" sz="2400" dirty="0"/>
              <a:t>跑相同的随机样本，看看得到的结果是否一样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，如果有一个随机样本使得比对结果不一致，打印样本进行人工干预，改对方法</a:t>
            </a:r>
            <a:r>
              <a:rPr lang="en-US" altLang="zh-CN" sz="2400" dirty="0"/>
              <a:t>a</a:t>
            </a:r>
            <a:r>
              <a:rPr lang="zh-CN" altLang="en-US" sz="2400" dirty="0"/>
              <a:t>和方法</a:t>
            </a:r>
            <a:r>
              <a:rPr lang="en-US" altLang="zh-CN" sz="2400" dirty="0"/>
              <a:t>b</a:t>
            </a:r>
          </a:p>
          <a:p>
            <a:pPr marL="0" indent="0">
              <a:buNone/>
            </a:pPr>
            <a:r>
              <a:rPr lang="en-US" altLang="zh-CN" sz="2400" dirty="0"/>
              <a:t>6</a:t>
            </a:r>
            <a:r>
              <a:rPr lang="zh-CN" altLang="en-US" sz="2400" dirty="0"/>
              <a:t>，当样本数量很多时比对测试依然正确，可以确定方法</a:t>
            </a:r>
            <a:r>
              <a:rPr lang="en-US" altLang="zh-CN" sz="2400" dirty="0"/>
              <a:t>a</a:t>
            </a:r>
            <a:r>
              <a:rPr lang="zh-CN" altLang="en-US" sz="2400" dirty="0"/>
              <a:t>已经正确。 </a:t>
            </a:r>
          </a:p>
        </p:txBody>
      </p:sp>
    </p:spTree>
    <p:extLst>
      <p:ext uri="{BB962C8B-B14F-4D97-AF65-F5344CB8AC3E}">
        <p14:creationId xmlns:p14="http://schemas.microsoft.com/office/powerpoint/2010/main" val="2060923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认识二分法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经常见到的类型是在一个有序数组上，开展二分搜索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但有序真的是所有问题求解时使用二分的必要条件吗？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不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只要能正确构建左右两侧的淘汰逻辑，你就可以二分。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494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认识二分法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1)</a:t>
            </a:r>
            <a:r>
              <a:rPr lang="zh-CN" altLang="en-US" dirty="0"/>
              <a:t> 在一个有序数组中，找某个数是否存在 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2)</a:t>
            </a:r>
            <a:r>
              <a:rPr lang="zh-CN" altLang="en-US" dirty="0"/>
              <a:t> 在一个有序数组中，找</a:t>
            </a:r>
            <a:r>
              <a:rPr lang="en-US" altLang="zh-CN" dirty="0"/>
              <a:t>&gt;=</a:t>
            </a:r>
            <a:r>
              <a:rPr lang="zh-CN" altLang="en-US" dirty="0"/>
              <a:t>某个数最左侧的位置 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3)</a:t>
            </a:r>
            <a:r>
              <a:rPr lang="zh-CN" altLang="en-US" dirty="0"/>
              <a:t> 在一个有序数组中，找</a:t>
            </a:r>
            <a:r>
              <a:rPr lang="en-US" altLang="zh-CN" dirty="0"/>
              <a:t>&lt;=</a:t>
            </a:r>
            <a:r>
              <a:rPr lang="zh-CN" altLang="en-US" dirty="0"/>
              <a:t>某个数最右侧的位置 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4)</a:t>
            </a:r>
            <a:r>
              <a:rPr lang="zh-CN" altLang="en-US" dirty="0"/>
              <a:t> 局部最小值问题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113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什么是时间复杂度？时间复杂度怎么估算？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3118934"/>
            <a:ext cx="10515600" cy="2259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常数时间的操作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确定算法流程的总操作数量与样本数量之间的表达式关系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只看表达式最高阶项的部分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5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何为常数时间的操作？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3118934"/>
            <a:ext cx="10515600" cy="225918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如果一个操作的执行时间不以具体样本量为转移，每次执行时间都是固定时间。称这样的操作为常数时间的操作。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808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5"/>
            <a:ext cx="10515600" cy="96645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常见的常数时间的操作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2167"/>
            <a:ext cx="10515600" cy="2022141"/>
          </a:xfrm>
        </p:spPr>
        <p:txBody>
          <a:bodyPr>
            <a:normAutofit/>
          </a:bodyPr>
          <a:lstStyle/>
          <a:p>
            <a:r>
              <a:rPr lang="zh-CN" altLang="en-US" dirty="0"/>
              <a:t>常见的算术运算（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、*、</a:t>
            </a:r>
            <a:r>
              <a:rPr lang="en-US" altLang="zh-CN" dirty="0"/>
              <a:t>/</a:t>
            </a:r>
            <a:r>
              <a:rPr lang="zh-CN" altLang="en-US" dirty="0"/>
              <a:t>、</a:t>
            </a:r>
            <a:r>
              <a:rPr lang="en-US" altLang="zh-CN" dirty="0"/>
              <a:t>%</a:t>
            </a:r>
            <a:r>
              <a:rPr lang="zh-CN" altLang="en-US" dirty="0"/>
              <a:t> 等）</a:t>
            </a:r>
            <a:endParaRPr lang="en-US" altLang="zh-CN" dirty="0"/>
          </a:p>
          <a:p>
            <a:r>
              <a:rPr lang="zh-CN" altLang="en-US" dirty="0"/>
              <a:t>常见的位运算（</a:t>
            </a:r>
            <a:r>
              <a:rPr lang="en-US" altLang="zh-CN" dirty="0"/>
              <a:t>&gt;&gt;</a:t>
            </a:r>
            <a:r>
              <a:rPr lang="zh-CN" altLang="en-US" dirty="0"/>
              <a:t>、</a:t>
            </a:r>
            <a:r>
              <a:rPr lang="en-US" altLang="zh-CN" dirty="0"/>
              <a:t>&gt;&gt;&gt;</a:t>
            </a:r>
            <a:r>
              <a:rPr lang="zh-CN" altLang="en-US" dirty="0"/>
              <a:t>、</a:t>
            </a:r>
            <a:r>
              <a:rPr lang="en-US" altLang="zh-CN" dirty="0"/>
              <a:t>&lt;&lt;</a:t>
            </a:r>
            <a:r>
              <a:rPr lang="zh-CN" altLang="en-US" dirty="0"/>
              <a:t>、</a:t>
            </a:r>
            <a:r>
              <a:rPr lang="en-US" altLang="zh-CN" dirty="0"/>
              <a:t>|</a:t>
            </a:r>
            <a:r>
              <a:rPr lang="zh-CN" altLang="en-US" dirty="0"/>
              <a:t>、</a:t>
            </a:r>
            <a:r>
              <a:rPr lang="en-US" altLang="zh-CN" dirty="0"/>
              <a:t>&amp;</a:t>
            </a:r>
            <a:r>
              <a:rPr lang="zh-CN" altLang="en-US" dirty="0"/>
              <a:t>、</a:t>
            </a:r>
            <a:r>
              <a:rPr lang="en-US" altLang="zh-CN" dirty="0"/>
              <a:t>^</a:t>
            </a:r>
            <a:r>
              <a:rPr lang="zh-CN" altLang="en-US" dirty="0"/>
              <a:t>等）</a:t>
            </a:r>
            <a:endParaRPr lang="en-US" altLang="zh-CN" dirty="0"/>
          </a:p>
          <a:p>
            <a:r>
              <a:rPr lang="zh-CN" altLang="en-US" dirty="0"/>
              <a:t>赋值、比较、自增、自减操作等</a:t>
            </a:r>
            <a:endParaRPr lang="en-US" altLang="zh-CN" dirty="0"/>
          </a:p>
          <a:p>
            <a:r>
              <a:rPr lang="zh-CN" altLang="en-US" dirty="0"/>
              <a:t>数组寻址操作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 txBox="1">
            <a:spLocks/>
          </p:cNvSpPr>
          <p:nvPr/>
        </p:nvSpPr>
        <p:spPr>
          <a:xfrm>
            <a:off x="838200" y="4596482"/>
            <a:ext cx="10515600" cy="1455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总之，执行时间固定的操作都是常数时间的操作。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反之，执行时间不固定的操作，都不是常数时间的操作。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8102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6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如何确定算法流程的总操作数量与样本数量之间的表达式关系？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733339"/>
            <a:ext cx="10515600" cy="290888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1</a:t>
            </a:r>
            <a:r>
              <a:rPr lang="zh-CN" altLang="en-US" dirty="0"/>
              <a:t>，想象该算法流程所处理的数据状况，要按照最差情况来。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2</a:t>
            </a:r>
            <a:r>
              <a:rPr lang="zh-CN" altLang="en-US" dirty="0"/>
              <a:t>，把整个流程彻底拆分为一个个基本动作，保证每个动作都是常数时间的操作。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3</a:t>
            </a:r>
            <a:r>
              <a:rPr lang="zh-CN" altLang="en-US" dirty="0"/>
              <a:t>，如果数据量为</a:t>
            </a:r>
            <a:r>
              <a:rPr lang="en-US" altLang="zh-CN" dirty="0"/>
              <a:t>N</a:t>
            </a:r>
            <a:r>
              <a:rPr lang="zh-CN" altLang="en-US" dirty="0"/>
              <a:t>，看看基本动作的数量和</a:t>
            </a:r>
            <a:r>
              <a:rPr lang="en-US" altLang="zh-CN" dirty="0"/>
              <a:t>N</a:t>
            </a:r>
            <a:r>
              <a:rPr lang="zh-CN" altLang="en-US" dirty="0"/>
              <a:t>是什么关系。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95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6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如何确定算法流程的时间复杂度？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733340"/>
            <a:ext cx="10515600" cy="207929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当完成了表达式的建立，只要把最高阶项留下即可。低阶项都去掉，高阶项的系数也去掉。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记为：</a:t>
            </a:r>
            <a:r>
              <a:rPr lang="en-US" altLang="zh-CN" dirty="0"/>
              <a:t>O(</a:t>
            </a:r>
            <a:r>
              <a:rPr lang="zh-CN" altLang="en-US" dirty="0"/>
              <a:t>忽略掉系数的高阶项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203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6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通过三个具体的例子，来实践一把时间复杂度的估算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733339"/>
            <a:ext cx="10515600" cy="3138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选择排序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冒泡排序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插入排序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71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选择排序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过程：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arr</a:t>
            </a:r>
            <a:r>
              <a:rPr lang="en-US" altLang="zh-CN" sz="1800" dirty="0"/>
              <a:t>[0</a:t>
            </a:r>
            <a:r>
              <a:rPr lang="zh-CN" altLang="en-US" sz="1800" dirty="0"/>
              <a:t>～</a:t>
            </a:r>
            <a:r>
              <a:rPr lang="en-US" altLang="zh-CN" sz="1800" dirty="0"/>
              <a:t>N-1]</a:t>
            </a:r>
            <a:r>
              <a:rPr lang="zh-CN" altLang="en-US" sz="1800" dirty="0"/>
              <a:t>范围上，找到最小值所在的位置，然后把最小值交换到</a:t>
            </a:r>
            <a:r>
              <a:rPr lang="en-US" altLang="zh-CN" sz="1800" dirty="0"/>
              <a:t>0</a:t>
            </a:r>
            <a:r>
              <a:rPr lang="zh-CN" altLang="en-US" sz="1800" dirty="0"/>
              <a:t>位置。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arr</a:t>
            </a:r>
            <a:r>
              <a:rPr lang="en-US" altLang="zh-CN" sz="1800" dirty="0"/>
              <a:t>[1</a:t>
            </a:r>
            <a:r>
              <a:rPr lang="zh-CN" altLang="en-US" sz="1800" dirty="0"/>
              <a:t>～</a:t>
            </a:r>
            <a:r>
              <a:rPr lang="en-US" altLang="zh-CN" sz="1800" dirty="0"/>
              <a:t>N-1]</a:t>
            </a:r>
            <a:r>
              <a:rPr lang="zh-CN" altLang="en-US" sz="1800" dirty="0"/>
              <a:t>范围上，找到最小值所在的位置，然后把最小值交换到</a:t>
            </a:r>
            <a:r>
              <a:rPr lang="en-US" altLang="zh-CN" sz="1800" dirty="0"/>
              <a:t>1</a:t>
            </a:r>
            <a:r>
              <a:rPr lang="zh-CN" altLang="en-US" sz="1800" dirty="0"/>
              <a:t>位置。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arr</a:t>
            </a:r>
            <a:r>
              <a:rPr lang="en-US" altLang="zh-CN" sz="1800" dirty="0"/>
              <a:t>[2</a:t>
            </a:r>
            <a:r>
              <a:rPr lang="zh-CN" altLang="en-US" sz="1800" dirty="0"/>
              <a:t>～</a:t>
            </a:r>
            <a:r>
              <a:rPr lang="en-US" altLang="zh-CN" sz="1800" dirty="0"/>
              <a:t>N-1]</a:t>
            </a:r>
            <a:r>
              <a:rPr lang="zh-CN" altLang="en-US" sz="1800" dirty="0"/>
              <a:t>范围上，找到最小值所在的位置，然后把最小值交换到</a:t>
            </a:r>
            <a:r>
              <a:rPr lang="en-US" altLang="zh-CN" sz="1800" dirty="0"/>
              <a:t>2</a:t>
            </a:r>
            <a:r>
              <a:rPr lang="zh-CN" altLang="en-US" sz="1800" dirty="0"/>
              <a:t>位置。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zh-CN" sz="1800" dirty="0"/>
              <a:t>…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arr</a:t>
            </a:r>
            <a:r>
              <a:rPr lang="en-US" altLang="zh-CN" sz="1800" dirty="0"/>
              <a:t>[N-1</a:t>
            </a:r>
            <a:r>
              <a:rPr lang="zh-CN" altLang="en-US" sz="1800" dirty="0"/>
              <a:t>～</a:t>
            </a:r>
            <a:r>
              <a:rPr lang="en-US" altLang="zh-CN" sz="1800" dirty="0"/>
              <a:t>N-1]</a:t>
            </a:r>
            <a:r>
              <a:rPr lang="zh-CN" altLang="en-US" sz="1800" dirty="0"/>
              <a:t>范围上，找到最小值位置，然后把最小值交换到</a:t>
            </a:r>
            <a:r>
              <a:rPr lang="en-US" altLang="zh-CN" sz="1800" dirty="0"/>
              <a:t>N-1</a:t>
            </a:r>
            <a:r>
              <a:rPr lang="zh-CN" altLang="en-US" sz="1800" dirty="0"/>
              <a:t>位置。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估算：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很明显，如果</a:t>
            </a:r>
            <a:r>
              <a:rPr lang="en-US" altLang="zh-CN" sz="1800" dirty="0" err="1"/>
              <a:t>arr</a:t>
            </a:r>
            <a:r>
              <a:rPr lang="zh-CN" altLang="en-US" sz="1800" dirty="0"/>
              <a:t>长度为</a:t>
            </a:r>
            <a:r>
              <a:rPr lang="en-US" altLang="zh-CN" sz="1800" dirty="0"/>
              <a:t>N</a:t>
            </a:r>
            <a:r>
              <a:rPr lang="zh-CN" altLang="en-US" sz="1800" dirty="0"/>
              <a:t>，每一步常数操作的数量，如等差数列一般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所以，总的常数操作数量 </a:t>
            </a: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a*(N^2) + b*N + c</a:t>
            </a:r>
            <a:r>
              <a:rPr lang="zh-CN" altLang="en-US" sz="1800" dirty="0"/>
              <a:t> </a:t>
            </a:r>
            <a:r>
              <a:rPr lang="en-US" altLang="zh-CN" sz="1800" dirty="0"/>
              <a:t>(a</a:t>
            </a:r>
            <a:r>
              <a:rPr lang="zh-CN" altLang="en-US" sz="1800" dirty="0"/>
              <a:t>、</a:t>
            </a:r>
            <a:r>
              <a:rPr lang="en-US" altLang="zh-CN" sz="1800" dirty="0"/>
              <a:t>b</a:t>
            </a:r>
            <a:r>
              <a:rPr lang="zh-CN" altLang="en-US" sz="1800" dirty="0"/>
              <a:t>、</a:t>
            </a:r>
            <a:r>
              <a:rPr lang="en-US" altLang="zh-CN" sz="1800" dirty="0"/>
              <a:t>c</a:t>
            </a:r>
            <a:r>
              <a:rPr lang="zh-CN" altLang="en-US" sz="1800" dirty="0"/>
              <a:t>都是常数</a:t>
            </a:r>
            <a:r>
              <a:rPr lang="en-US" altLang="zh-CN" sz="18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所以选择排序的时间复杂度为</a:t>
            </a:r>
            <a:r>
              <a:rPr lang="en-US" altLang="zh-CN" sz="1800" dirty="0"/>
              <a:t>O(N^2)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26234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19699</TotalTime>
  <Words>2319</Words>
  <Application>Microsoft Macintosh PowerPoint</Application>
  <PresentationFormat>宽屏</PresentationFormat>
  <Paragraphs>216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算法数据结构体系学习班</vt:lpstr>
      <vt:lpstr>评估算法优劣的核心指标是什么？</vt:lpstr>
      <vt:lpstr>什么是时间复杂度？时间复杂度怎么估算？</vt:lpstr>
      <vt:lpstr>何为常数时间的操作？</vt:lpstr>
      <vt:lpstr>常见的常数时间的操作</vt:lpstr>
      <vt:lpstr>如何确定算法流程的总操作数量与样本数量之间的表达式关系？</vt:lpstr>
      <vt:lpstr>如何确定算法流程的时间复杂度？</vt:lpstr>
      <vt:lpstr>通过三个具体的例子，来实践一把时间复杂度的估算</vt:lpstr>
      <vt:lpstr>选择排序</vt:lpstr>
      <vt:lpstr>冒泡排序</vt:lpstr>
      <vt:lpstr>插入排序</vt:lpstr>
      <vt:lpstr>插入排序</vt:lpstr>
      <vt:lpstr>注意</vt:lpstr>
      <vt:lpstr>时间复杂度的意义</vt:lpstr>
      <vt:lpstr>额外空间复杂度</vt:lpstr>
      <vt:lpstr>算法流程的常数项</vt:lpstr>
      <vt:lpstr>算法流程的常数项的比拼方式</vt:lpstr>
      <vt:lpstr>面试、比赛、刷题中，一个问题的最优解是什么意思？</vt:lpstr>
      <vt:lpstr>常见的时间复杂度(我们陆续都会见到的)</vt:lpstr>
      <vt:lpstr>算法和数据结构学习的大脉络</vt:lpstr>
      <vt:lpstr>认识对数器</vt:lpstr>
      <vt:lpstr>认识对数器</vt:lpstr>
      <vt:lpstr>认识二分法</vt:lpstr>
      <vt:lpstr>认识二分法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240</cp:revision>
  <dcterms:created xsi:type="dcterms:W3CDTF">2019-12-18T07:28:03Z</dcterms:created>
  <dcterms:modified xsi:type="dcterms:W3CDTF">2020-11-08T12:22:23Z</dcterms:modified>
</cp:coreProperties>
</file>