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36" r:id="rId3"/>
    <p:sldId id="334" r:id="rId4"/>
    <p:sldId id="349" r:id="rId5"/>
    <p:sldId id="350" r:id="rId6"/>
    <p:sldId id="351" r:id="rId7"/>
    <p:sldId id="352" r:id="rId8"/>
    <p:sldId id="353" r:id="rId9"/>
    <p:sldId id="354" r:id="rId10"/>
    <p:sldId id="35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3" autoAdjust="0"/>
    <p:restoredTop sz="94694"/>
  </p:normalViewPr>
  <p:slideViewPr>
    <p:cSldViewPr snapToGrid="0">
      <p:cViewPr varScale="1">
        <p:scale>
          <a:sx n="121" d="100"/>
          <a:sy n="121" d="100"/>
        </p:scale>
        <p:origin x="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028E9-46BA-4C86-9A29-AE961B0360E3}" type="datetimeFigureOut">
              <a:rPr lang="zh-CN" altLang="en-US" smtClean="0"/>
              <a:t>2020/11/17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1295E-5950-443C-8D3C-0D5E857841B0}" type="slidenum">
              <a:rPr lang="zh-CN" altLang="en-US" smtClean="0"/>
              <a:t>‹#›</a:t>
            </a:fld>
            <a:endParaRPr lang="zh-CN" altLang="en-US"/>
          </a:p>
        </p:txBody>
      </p:sp>
    </p:spTree>
    <p:extLst>
      <p:ext uri="{BB962C8B-B14F-4D97-AF65-F5344CB8AC3E}">
        <p14:creationId xmlns:p14="http://schemas.microsoft.com/office/powerpoint/2010/main" val="368637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85F7D-2893-447E-A803-37D69B5796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DEF0265-F3CE-4110-9F97-CC81574D65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C5A49BD-18C8-4427-884D-F19DADAC08C3}"/>
              </a:ext>
            </a:extLst>
          </p:cNvPr>
          <p:cNvSpPr>
            <a:spLocks noGrp="1"/>
          </p:cNvSpPr>
          <p:nvPr>
            <p:ph type="dt" sz="half" idx="10"/>
          </p:nvPr>
        </p:nvSpPr>
        <p:spPr/>
        <p:txBody>
          <a:bodyPr/>
          <a:lstStyle/>
          <a:p>
            <a:fld id="{CD197A10-BDA0-4058-9A33-0C5238F4F282}" type="datetime1">
              <a:rPr lang="zh-CN" altLang="en-US" smtClean="0"/>
              <a:t>2020/11/17</a:t>
            </a:fld>
            <a:endParaRPr lang="zh-CN" altLang="en-US"/>
          </a:p>
        </p:txBody>
      </p:sp>
      <p:sp>
        <p:nvSpPr>
          <p:cNvPr id="5" name="页脚占位符 4">
            <a:extLst>
              <a:ext uri="{FF2B5EF4-FFF2-40B4-BE49-F238E27FC236}">
                <a16:creationId xmlns:a16="http://schemas.microsoft.com/office/drawing/2014/main" id="{A3AFE9B6-9B0E-49D8-BA2A-22AFF1E6DF4C}"/>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4F82F10C-99BD-4234-8D28-A6000CA70129}"/>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71778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E198E-60A3-457E-AFEF-2DB2D7CBDD3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68642D-4259-4A6C-BB57-63DC328C12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26CC1B-5EA9-4958-9F31-9D877FBC5C3E}"/>
              </a:ext>
            </a:extLst>
          </p:cNvPr>
          <p:cNvSpPr>
            <a:spLocks noGrp="1"/>
          </p:cNvSpPr>
          <p:nvPr>
            <p:ph type="dt" sz="half" idx="10"/>
          </p:nvPr>
        </p:nvSpPr>
        <p:spPr/>
        <p:txBody>
          <a:bodyPr/>
          <a:lstStyle/>
          <a:p>
            <a:fld id="{85AB0413-2FFF-46C2-98D1-488EA38DD690}" type="datetime1">
              <a:rPr lang="zh-CN" altLang="en-US" smtClean="0"/>
              <a:t>2020/11/17</a:t>
            </a:fld>
            <a:endParaRPr lang="zh-CN" altLang="en-US"/>
          </a:p>
        </p:txBody>
      </p:sp>
      <p:sp>
        <p:nvSpPr>
          <p:cNvPr id="5" name="页脚占位符 4">
            <a:extLst>
              <a:ext uri="{FF2B5EF4-FFF2-40B4-BE49-F238E27FC236}">
                <a16:creationId xmlns:a16="http://schemas.microsoft.com/office/drawing/2014/main" id="{C0E5E530-C9FF-495A-B56F-049EE0F4AF04}"/>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980B35E2-1912-488F-A213-51EF128C5891}"/>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677156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93AF6D-FAEB-402B-A0CB-699197865CC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EA3EE20-D5DA-4B34-824F-1505E3A30A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4167FC-3FC0-4224-927E-9008133F6666}"/>
              </a:ext>
            </a:extLst>
          </p:cNvPr>
          <p:cNvSpPr>
            <a:spLocks noGrp="1"/>
          </p:cNvSpPr>
          <p:nvPr>
            <p:ph type="dt" sz="half" idx="10"/>
          </p:nvPr>
        </p:nvSpPr>
        <p:spPr/>
        <p:txBody>
          <a:bodyPr/>
          <a:lstStyle/>
          <a:p>
            <a:fld id="{50DA80E8-AB52-4369-B0E8-CCA8E04F18AF}" type="datetime1">
              <a:rPr lang="zh-CN" altLang="en-US" smtClean="0"/>
              <a:t>2020/11/17</a:t>
            </a:fld>
            <a:endParaRPr lang="zh-CN" altLang="en-US"/>
          </a:p>
        </p:txBody>
      </p:sp>
      <p:sp>
        <p:nvSpPr>
          <p:cNvPr id="5" name="页脚占位符 4">
            <a:extLst>
              <a:ext uri="{FF2B5EF4-FFF2-40B4-BE49-F238E27FC236}">
                <a16:creationId xmlns:a16="http://schemas.microsoft.com/office/drawing/2014/main" id="{2C5C027A-BD09-4FF2-8978-AFEFA1DCF79B}"/>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3073BEDD-6DA7-45A3-8DC8-9F4175778560}"/>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12805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68A62-50E5-4801-96EE-88B65C7E5D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7954F8-CAA1-4080-AA73-CFE1E2940E3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ACDC63-0F64-4E77-ABC6-6A859138EA23}"/>
              </a:ext>
            </a:extLst>
          </p:cNvPr>
          <p:cNvSpPr>
            <a:spLocks noGrp="1"/>
          </p:cNvSpPr>
          <p:nvPr>
            <p:ph type="dt" sz="half" idx="10"/>
          </p:nvPr>
        </p:nvSpPr>
        <p:spPr/>
        <p:txBody>
          <a:bodyPr/>
          <a:lstStyle/>
          <a:p>
            <a:fld id="{2750015E-B5F4-40FB-A420-771076B76725}" type="datetime1">
              <a:rPr lang="zh-CN" altLang="en-US" smtClean="0"/>
              <a:t>2020/11/17</a:t>
            </a:fld>
            <a:endParaRPr lang="zh-CN" altLang="en-US"/>
          </a:p>
        </p:txBody>
      </p:sp>
      <p:sp>
        <p:nvSpPr>
          <p:cNvPr id="5" name="页脚占位符 4">
            <a:extLst>
              <a:ext uri="{FF2B5EF4-FFF2-40B4-BE49-F238E27FC236}">
                <a16:creationId xmlns:a16="http://schemas.microsoft.com/office/drawing/2014/main" id="{F5C0D97E-B1B0-4293-A0C1-D5B4C97D809B}"/>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83D1E97E-C471-40A5-A448-C1811406B4D1}"/>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750919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444A1-B933-49F8-9548-FFB58E0A9AF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368A91-AF8E-44A0-BDFB-1CF4F021C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8CC330-2829-4C37-8CC9-54FC8F992DEF}"/>
              </a:ext>
            </a:extLst>
          </p:cNvPr>
          <p:cNvSpPr>
            <a:spLocks noGrp="1"/>
          </p:cNvSpPr>
          <p:nvPr>
            <p:ph type="dt" sz="half" idx="10"/>
          </p:nvPr>
        </p:nvSpPr>
        <p:spPr/>
        <p:txBody>
          <a:bodyPr/>
          <a:lstStyle/>
          <a:p>
            <a:fld id="{D8D7F58D-6340-4258-84B2-51D872870289}" type="datetime1">
              <a:rPr lang="zh-CN" altLang="en-US" smtClean="0"/>
              <a:t>2020/11/17</a:t>
            </a:fld>
            <a:endParaRPr lang="zh-CN" altLang="en-US"/>
          </a:p>
        </p:txBody>
      </p:sp>
      <p:sp>
        <p:nvSpPr>
          <p:cNvPr id="5" name="页脚占位符 4">
            <a:extLst>
              <a:ext uri="{FF2B5EF4-FFF2-40B4-BE49-F238E27FC236}">
                <a16:creationId xmlns:a16="http://schemas.microsoft.com/office/drawing/2014/main" id="{013D81E6-3263-4E33-8310-A3025D46997F}"/>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FA6271B3-5B98-4F0D-B983-392D5AE535CD}"/>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4032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2E7CB-7152-42CE-8DDE-36996DFD164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299334-C9E2-48F9-A0EB-26EA23F9C3D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19EA27-A615-470C-8D21-335F7B2DED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B4FAC3-BCF0-44D7-97D3-7FB28B3C7B5D}"/>
              </a:ext>
            </a:extLst>
          </p:cNvPr>
          <p:cNvSpPr>
            <a:spLocks noGrp="1"/>
          </p:cNvSpPr>
          <p:nvPr>
            <p:ph type="dt" sz="half" idx="10"/>
          </p:nvPr>
        </p:nvSpPr>
        <p:spPr/>
        <p:txBody>
          <a:bodyPr/>
          <a:lstStyle/>
          <a:p>
            <a:fld id="{CF95930F-BC8D-4291-A347-52EE457F28AC}" type="datetime1">
              <a:rPr lang="zh-CN" altLang="en-US" smtClean="0"/>
              <a:t>2020/11/17</a:t>
            </a:fld>
            <a:endParaRPr lang="zh-CN" altLang="en-US"/>
          </a:p>
        </p:txBody>
      </p:sp>
      <p:sp>
        <p:nvSpPr>
          <p:cNvPr id="6" name="页脚占位符 5">
            <a:extLst>
              <a:ext uri="{FF2B5EF4-FFF2-40B4-BE49-F238E27FC236}">
                <a16:creationId xmlns:a16="http://schemas.microsoft.com/office/drawing/2014/main" id="{5A4B0625-5622-47AD-9A83-E6CB50B75E5A}"/>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id="{9AF2C089-4A90-43BD-AA78-81013F726D78}"/>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95790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9F70C-9D8B-4EC1-B84B-BB5D0BA673C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CAED0E-72B7-4745-89AB-2F7CAF27F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83C16B5-FEB9-4527-B672-0FE8A535D1D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C1BF883-558A-4A38-85EF-3A4189BF6C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CC4BD9-C08F-4FE4-B845-30E8FDFCF2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73016-63EE-4F9A-860D-567206C842D4}"/>
              </a:ext>
            </a:extLst>
          </p:cNvPr>
          <p:cNvSpPr>
            <a:spLocks noGrp="1"/>
          </p:cNvSpPr>
          <p:nvPr>
            <p:ph type="dt" sz="half" idx="10"/>
          </p:nvPr>
        </p:nvSpPr>
        <p:spPr/>
        <p:txBody>
          <a:bodyPr/>
          <a:lstStyle/>
          <a:p>
            <a:fld id="{A0144562-18EF-4804-B489-529351FE0EFB}" type="datetime1">
              <a:rPr lang="zh-CN" altLang="en-US" smtClean="0"/>
              <a:t>2020/11/17</a:t>
            </a:fld>
            <a:endParaRPr lang="zh-CN" altLang="en-US"/>
          </a:p>
        </p:txBody>
      </p:sp>
      <p:sp>
        <p:nvSpPr>
          <p:cNvPr id="8" name="页脚占位符 7">
            <a:extLst>
              <a:ext uri="{FF2B5EF4-FFF2-40B4-BE49-F238E27FC236}">
                <a16:creationId xmlns:a16="http://schemas.microsoft.com/office/drawing/2014/main" id="{CD702712-1F22-4431-9A09-50D22073370F}"/>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9" name="灯片编号占位符 8">
            <a:extLst>
              <a:ext uri="{FF2B5EF4-FFF2-40B4-BE49-F238E27FC236}">
                <a16:creationId xmlns:a16="http://schemas.microsoft.com/office/drawing/2014/main" id="{D83CD357-8C95-4204-B9D0-CA421830F08D}"/>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11606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77FBC-BE73-4B5E-A31E-6B4228A07ED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DD740E6-DE39-4140-9E0A-7EBB73F0A733}"/>
              </a:ext>
            </a:extLst>
          </p:cNvPr>
          <p:cNvSpPr>
            <a:spLocks noGrp="1"/>
          </p:cNvSpPr>
          <p:nvPr>
            <p:ph type="dt" sz="half" idx="10"/>
          </p:nvPr>
        </p:nvSpPr>
        <p:spPr/>
        <p:txBody>
          <a:bodyPr/>
          <a:lstStyle/>
          <a:p>
            <a:fld id="{87AACDD8-1178-4728-8218-7551296B221B}" type="datetime1">
              <a:rPr lang="zh-CN" altLang="en-US" smtClean="0"/>
              <a:t>2020/11/17</a:t>
            </a:fld>
            <a:endParaRPr lang="zh-CN" altLang="en-US"/>
          </a:p>
        </p:txBody>
      </p:sp>
      <p:sp>
        <p:nvSpPr>
          <p:cNvPr id="4" name="页脚占位符 3">
            <a:extLst>
              <a:ext uri="{FF2B5EF4-FFF2-40B4-BE49-F238E27FC236}">
                <a16:creationId xmlns:a16="http://schemas.microsoft.com/office/drawing/2014/main" id="{F654A8AE-11AF-4B22-BFC3-BAE8DA932948}"/>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5" name="灯片编号占位符 4">
            <a:extLst>
              <a:ext uri="{FF2B5EF4-FFF2-40B4-BE49-F238E27FC236}">
                <a16:creationId xmlns:a16="http://schemas.microsoft.com/office/drawing/2014/main" id="{30F52CEC-DCB0-4377-9888-4B2E5482C63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276218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284870-2FB6-4A8E-839C-D1FD68F0FEDF}"/>
              </a:ext>
            </a:extLst>
          </p:cNvPr>
          <p:cNvSpPr>
            <a:spLocks noGrp="1"/>
          </p:cNvSpPr>
          <p:nvPr>
            <p:ph type="dt" sz="half" idx="10"/>
          </p:nvPr>
        </p:nvSpPr>
        <p:spPr/>
        <p:txBody>
          <a:bodyPr/>
          <a:lstStyle/>
          <a:p>
            <a:fld id="{03893235-274C-41AC-BC84-3C7717B495DB}" type="datetime1">
              <a:rPr lang="zh-CN" altLang="en-US" smtClean="0"/>
              <a:t>2020/11/17</a:t>
            </a:fld>
            <a:endParaRPr lang="zh-CN" altLang="en-US"/>
          </a:p>
        </p:txBody>
      </p:sp>
      <p:sp>
        <p:nvSpPr>
          <p:cNvPr id="3" name="页脚占位符 2">
            <a:extLst>
              <a:ext uri="{FF2B5EF4-FFF2-40B4-BE49-F238E27FC236}">
                <a16:creationId xmlns:a16="http://schemas.microsoft.com/office/drawing/2014/main" id="{AA7C1F53-65BA-4057-8EF4-7248DF94AC33}"/>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4" name="灯片编号占位符 3">
            <a:extLst>
              <a:ext uri="{FF2B5EF4-FFF2-40B4-BE49-F238E27FC236}">
                <a16:creationId xmlns:a16="http://schemas.microsoft.com/office/drawing/2014/main" id="{030E1724-C93D-4E99-86F8-E7DDFAE05FD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98264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09701-44F4-46DB-85BA-1D8D940641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44BFB0-4943-4FD2-8944-FA24FCE89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FEB8B8-6405-4448-9400-5BBF14317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B6CC54-4FA4-45FF-84EE-9E3E87892071}"/>
              </a:ext>
            </a:extLst>
          </p:cNvPr>
          <p:cNvSpPr>
            <a:spLocks noGrp="1"/>
          </p:cNvSpPr>
          <p:nvPr>
            <p:ph type="dt" sz="half" idx="10"/>
          </p:nvPr>
        </p:nvSpPr>
        <p:spPr/>
        <p:txBody>
          <a:bodyPr/>
          <a:lstStyle/>
          <a:p>
            <a:fld id="{B9E0922B-B69D-4DE3-9B28-B7CBDD995048}" type="datetime1">
              <a:rPr lang="zh-CN" altLang="en-US" smtClean="0"/>
              <a:t>2020/11/17</a:t>
            </a:fld>
            <a:endParaRPr lang="zh-CN" altLang="en-US"/>
          </a:p>
        </p:txBody>
      </p:sp>
      <p:sp>
        <p:nvSpPr>
          <p:cNvPr id="6" name="页脚占位符 5">
            <a:extLst>
              <a:ext uri="{FF2B5EF4-FFF2-40B4-BE49-F238E27FC236}">
                <a16:creationId xmlns:a16="http://schemas.microsoft.com/office/drawing/2014/main" id="{F48067A4-FC00-4D40-9FB0-2482836E119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id="{ED57E447-20EB-4FF5-818E-0B9FC65740EE}"/>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84020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0D426-CA14-43D9-8576-D7DF0E000C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3853B4-38C5-4FA9-878A-709043469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18FA53-03A0-40A6-954D-497446328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55D181-696C-4F3C-B56E-F444FD5A226E}"/>
              </a:ext>
            </a:extLst>
          </p:cNvPr>
          <p:cNvSpPr>
            <a:spLocks noGrp="1"/>
          </p:cNvSpPr>
          <p:nvPr>
            <p:ph type="dt" sz="half" idx="10"/>
          </p:nvPr>
        </p:nvSpPr>
        <p:spPr/>
        <p:txBody>
          <a:bodyPr/>
          <a:lstStyle/>
          <a:p>
            <a:fld id="{42048F93-B386-48E1-A4A4-90C957DCE639}" type="datetime1">
              <a:rPr lang="zh-CN" altLang="en-US" smtClean="0"/>
              <a:t>2020/11/17</a:t>
            </a:fld>
            <a:endParaRPr lang="zh-CN" altLang="en-US"/>
          </a:p>
        </p:txBody>
      </p:sp>
      <p:sp>
        <p:nvSpPr>
          <p:cNvPr id="6" name="页脚占位符 5">
            <a:extLst>
              <a:ext uri="{FF2B5EF4-FFF2-40B4-BE49-F238E27FC236}">
                <a16:creationId xmlns:a16="http://schemas.microsoft.com/office/drawing/2014/main" id="{D08F06DC-94D8-4112-8B68-2EF21DCF8396}"/>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sp>
        <p:nvSpPr>
          <p:cNvPr id="7" name="灯片编号占位符 6">
            <a:extLst>
              <a:ext uri="{FF2B5EF4-FFF2-40B4-BE49-F238E27FC236}">
                <a16:creationId xmlns:a16="http://schemas.microsoft.com/office/drawing/2014/main" id="{7F435961-5D76-457F-A41E-22EAB7251273}"/>
              </a:ext>
            </a:extLst>
          </p:cNvPr>
          <p:cNvSpPr>
            <a:spLocks noGrp="1"/>
          </p:cNvSpPr>
          <p:nvPr>
            <p:ph type="sldNum" sz="quarter" idx="12"/>
          </p:nvPr>
        </p:nvSpPr>
        <p:spPr/>
        <p:txBody>
          <a:body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138563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DA9E1F-80C0-49AB-A996-3BDAA7A26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DC74AEC-7596-4377-B478-42E118D6FF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0F9C65-6A19-4E0A-B187-50E5D262C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D3690-DEAE-4EF6-9EC5-36B2D000055D}" type="datetime1">
              <a:rPr lang="zh-CN" altLang="en-US" smtClean="0"/>
              <a:t>2020/11/17</a:t>
            </a:fld>
            <a:endParaRPr lang="zh-CN" altLang="en-US"/>
          </a:p>
        </p:txBody>
      </p:sp>
      <p:sp>
        <p:nvSpPr>
          <p:cNvPr id="5" name="页脚占位符 4">
            <a:extLst>
              <a:ext uri="{FF2B5EF4-FFF2-40B4-BE49-F238E27FC236}">
                <a16:creationId xmlns:a16="http://schemas.microsoft.com/office/drawing/2014/main" id="{0E0127EF-D0C3-4E8D-9299-E86FBA9C4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马士兵教育 </a:t>
            </a:r>
            <a:r>
              <a:rPr lang="en-US" altLang="zh-CN"/>
              <a:t>http://mashibing.com</a:t>
            </a:r>
            <a:endParaRPr lang="zh-CN" altLang="en-US"/>
          </a:p>
        </p:txBody>
      </p:sp>
      <p:sp>
        <p:nvSpPr>
          <p:cNvPr id="6" name="灯片编号占位符 5">
            <a:extLst>
              <a:ext uri="{FF2B5EF4-FFF2-40B4-BE49-F238E27FC236}">
                <a16:creationId xmlns:a16="http://schemas.microsoft.com/office/drawing/2014/main" id="{82EF01A5-4F7D-4244-B1F9-39D91D6184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FD869-39C1-4F0A-BA76-C1618E7E0872}" type="slidenum">
              <a:rPr lang="zh-CN" altLang="en-US" smtClean="0"/>
              <a:t>‹#›</a:t>
            </a:fld>
            <a:endParaRPr lang="zh-CN" altLang="en-US"/>
          </a:p>
        </p:txBody>
      </p:sp>
    </p:spTree>
    <p:extLst>
      <p:ext uri="{BB962C8B-B14F-4D97-AF65-F5344CB8AC3E}">
        <p14:creationId xmlns:p14="http://schemas.microsoft.com/office/powerpoint/2010/main" val="3383777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73E5AB-5160-402A-83EF-743608F607A1}"/>
              </a:ext>
            </a:extLst>
          </p:cNvPr>
          <p:cNvSpPr>
            <a:spLocks noGrp="1"/>
          </p:cNvSpPr>
          <p:nvPr>
            <p:ph type="ctrTitle"/>
          </p:nvPr>
        </p:nvSpPr>
        <p:spPr/>
        <p:txBody>
          <a:bodyPr>
            <a:normAutofit/>
          </a:bodyPr>
          <a:lstStyle/>
          <a:p>
            <a:r>
              <a:rPr lang="zh-CN" altLang="en-US" dirty="0"/>
              <a:t>算法数据结构体系学习班</a:t>
            </a:r>
          </a:p>
        </p:txBody>
      </p:sp>
      <p:sp>
        <p:nvSpPr>
          <p:cNvPr id="3" name="副标题 2">
            <a:extLst>
              <a:ext uri="{FF2B5EF4-FFF2-40B4-BE49-F238E27FC236}">
                <a16:creationId xmlns:a16="http://schemas.microsoft.com/office/drawing/2014/main" id="{539BDA33-83B0-4C19-ACDC-A94DBCA00549}"/>
              </a:ext>
            </a:extLst>
          </p:cNvPr>
          <p:cNvSpPr>
            <a:spLocks noGrp="1"/>
          </p:cNvSpPr>
          <p:nvPr>
            <p:ph type="subTitle" idx="1"/>
          </p:nvPr>
        </p:nvSpPr>
        <p:spPr>
          <a:xfrm>
            <a:off x="1466594" y="4299114"/>
            <a:ext cx="9144000" cy="1655762"/>
          </a:xfrm>
        </p:spPr>
        <p:txBody>
          <a:bodyPr/>
          <a:lstStyle/>
          <a:p>
            <a:r>
              <a:rPr lang="zh-CN" altLang="en-US" dirty="0"/>
              <a:t>第五节</a:t>
            </a:r>
            <a:endParaRPr lang="en-US" altLang="zh-CN" dirty="0"/>
          </a:p>
          <a:p>
            <a:endParaRPr lang="en-US" altLang="zh-CN" dirty="0"/>
          </a:p>
          <a:p>
            <a:r>
              <a:rPr lang="zh-CN" altLang="en-US" dirty="0"/>
              <a:t>左程云</a:t>
            </a:r>
            <a:endParaRPr lang="en-US" altLang="zh-CN" dirty="0"/>
          </a:p>
        </p:txBody>
      </p:sp>
      <p:sp>
        <p:nvSpPr>
          <p:cNvPr id="4" name="页脚占位符 3">
            <a:extLst>
              <a:ext uri="{FF2B5EF4-FFF2-40B4-BE49-F238E27FC236}">
                <a16:creationId xmlns:a16="http://schemas.microsoft.com/office/drawing/2014/main" id="{2BC83350-A18E-4706-8212-C2CC3C560195}"/>
              </a:ext>
            </a:extLst>
          </p:cNvPr>
          <p:cNvSpPr>
            <a:spLocks noGrp="1"/>
          </p:cNvSpPr>
          <p:nvPr>
            <p:ph type="ftr" sz="quarter" idx="11"/>
          </p:nvPr>
        </p:nvSpPr>
        <p:spPr/>
        <p:txBody>
          <a:bodyPr/>
          <a:lstStyle/>
          <a:p>
            <a:r>
              <a:rPr lang="zh-CN" altLang="en-US" dirty="0"/>
              <a:t>马士兵教育 </a:t>
            </a:r>
            <a:r>
              <a:rPr lang="en-US" altLang="zh-CN" dirty="0"/>
              <a:t>http://</a:t>
            </a:r>
            <a:r>
              <a:rPr lang="en-US" altLang="zh-CN" dirty="0" err="1"/>
              <a:t>mashibing.com</a:t>
            </a:r>
            <a:endParaRPr lang="zh-CN" altLang="en-US" dirty="0"/>
          </a:p>
        </p:txBody>
      </p:sp>
      <p:pic>
        <p:nvPicPr>
          <p:cNvPr id="5" name="图片 4">
            <a:extLst>
              <a:ext uri="{FF2B5EF4-FFF2-40B4-BE49-F238E27FC236}">
                <a16:creationId xmlns:a16="http://schemas.microsoft.com/office/drawing/2014/main" id="{558D48C9-EE5A-455D-909A-98B6ED11C025}"/>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663256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随机快排的实现</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zh-CN" altLang="en-US" sz="2400" dirty="0"/>
              <a:t>要求掌握递归和非递归两种方式写出随机快排</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238566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归并排序补充题目（难）</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fontScale="92500" lnSpcReduction="10000"/>
          </a:bodyPr>
          <a:lstStyle/>
          <a:p>
            <a:pPr marL="0" indent="0">
              <a:buNone/>
            </a:pPr>
            <a:r>
              <a:rPr lang="zh-CN" altLang="en-US" sz="2400" dirty="0">
                <a:effectLst/>
              </a:rPr>
              <a:t>题目描述：</a:t>
            </a:r>
            <a:endParaRPr lang="en-US" altLang="zh-CN" sz="2400" dirty="0">
              <a:effectLst/>
            </a:endParaRPr>
          </a:p>
          <a:p>
            <a:pPr marL="0" indent="0">
              <a:buNone/>
            </a:pPr>
            <a:endParaRPr lang="en" altLang="zh-CN" dirty="0"/>
          </a:p>
          <a:p>
            <a:pPr marL="0" indent="0">
              <a:buNone/>
            </a:pPr>
            <a:r>
              <a:rPr lang="en" altLang="zh-CN" dirty="0"/>
              <a:t>https://</a:t>
            </a:r>
            <a:r>
              <a:rPr lang="en" altLang="zh-CN" dirty="0" err="1"/>
              <a:t>leetcode.com</a:t>
            </a:r>
            <a:r>
              <a:rPr lang="en" altLang="zh-CN" dirty="0"/>
              <a:t>/problems/count-of-range-sum/</a:t>
            </a:r>
          </a:p>
          <a:p>
            <a:pPr marL="0" indent="0">
              <a:buNone/>
            </a:pPr>
            <a:endParaRPr lang="en-US" altLang="zh-CN" sz="2400" dirty="0"/>
          </a:p>
          <a:p>
            <a:pPr marL="0" indent="0">
              <a:buNone/>
            </a:pPr>
            <a:r>
              <a:rPr lang="zh-CN" altLang="en-US" sz="2400" dirty="0"/>
              <a:t>给定一个数组</a:t>
            </a:r>
            <a:r>
              <a:rPr lang="en-US" altLang="zh-CN" sz="2400" dirty="0" err="1"/>
              <a:t>arr</a:t>
            </a:r>
            <a:r>
              <a:rPr lang="zh-CN" altLang="en-US" sz="2400" dirty="0"/>
              <a:t>，两个整数</a:t>
            </a:r>
            <a:r>
              <a:rPr lang="en-US" altLang="zh-CN" sz="2400" dirty="0"/>
              <a:t>lower</a:t>
            </a:r>
            <a:r>
              <a:rPr lang="zh-CN" altLang="en-US" sz="2400" dirty="0"/>
              <a:t>和</a:t>
            </a:r>
            <a:r>
              <a:rPr lang="en-US" altLang="zh-CN" sz="2400" dirty="0"/>
              <a:t>upper</a:t>
            </a:r>
            <a:r>
              <a:rPr lang="zh-CN" altLang="en-US" sz="2400" dirty="0"/>
              <a:t>，</a:t>
            </a:r>
            <a:endParaRPr lang="en-US" altLang="zh-CN" sz="2400" dirty="0"/>
          </a:p>
          <a:p>
            <a:pPr marL="0" indent="0">
              <a:buNone/>
            </a:pPr>
            <a:endParaRPr lang="en-US" altLang="zh-CN" sz="2400" dirty="0"/>
          </a:p>
          <a:p>
            <a:pPr marL="0" indent="0">
              <a:buNone/>
            </a:pPr>
            <a:r>
              <a:rPr lang="zh-CN" altLang="en-US" sz="2400" dirty="0"/>
              <a:t>返回</a:t>
            </a:r>
            <a:r>
              <a:rPr lang="en-US" altLang="zh-CN" sz="2400" dirty="0" err="1"/>
              <a:t>arr</a:t>
            </a:r>
            <a:r>
              <a:rPr lang="zh-CN" altLang="en-US" sz="2400" dirty="0"/>
              <a:t>中有多少个子数组的累加和在</a:t>
            </a:r>
            <a:r>
              <a:rPr lang="en-US" altLang="zh-CN" sz="2400" dirty="0"/>
              <a:t>[</a:t>
            </a:r>
            <a:r>
              <a:rPr lang="en-US" altLang="zh-CN" sz="2400" dirty="0" err="1"/>
              <a:t>lower,upper</a:t>
            </a:r>
            <a:r>
              <a:rPr lang="en-US" altLang="zh-CN" sz="2400" dirty="0"/>
              <a:t>]</a:t>
            </a:r>
            <a:r>
              <a:rPr lang="zh-CN" altLang="en-US" sz="2400" dirty="0"/>
              <a:t>范围上</a:t>
            </a:r>
            <a:endParaRPr lang="en-US" altLang="zh-CN" sz="2400" dirty="0"/>
          </a:p>
          <a:p>
            <a:pPr marL="0" indent="0">
              <a:buNone/>
            </a:pPr>
            <a:endParaRPr lang="zh-CN" altLang="en-US" sz="2400" dirty="0">
              <a:effectLst/>
            </a:endParaRPr>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831604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快速排序</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en-US" altLang="zh-CN" sz="2400" dirty="0"/>
              <a:t>Partition</a:t>
            </a:r>
            <a:r>
              <a:rPr lang="zh-CN" altLang="en-US" sz="2400" dirty="0"/>
              <a:t>过程</a:t>
            </a:r>
            <a:endParaRPr lang="en-US" altLang="zh-CN" sz="2400" dirty="0"/>
          </a:p>
          <a:p>
            <a:pPr marL="0" indent="0">
              <a:buNone/>
            </a:pPr>
            <a:endParaRPr lang="en-US" altLang="zh-CN" sz="2400" dirty="0"/>
          </a:p>
          <a:p>
            <a:pPr marL="0" indent="0">
              <a:buNone/>
            </a:pPr>
            <a:r>
              <a:rPr lang="zh-CN" altLang="en-US" sz="2400" dirty="0"/>
              <a:t>给定一个数组</a:t>
            </a:r>
            <a:r>
              <a:rPr lang="en-US" altLang="zh-CN" sz="2400" dirty="0" err="1"/>
              <a:t>arr</a:t>
            </a:r>
            <a:r>
              <a:rPr lang="zh-CN" altLang="en-US" sz="2400" dirty="0"/>
              <a:t>，和一个整数</a:t>
            </a:r>
            <a:r>
              <a:rPr lang="en-US" altLang="zh-CN" sz="2400" dirty="0" err="1"/>
              <a:t>num</a:t>
            </a:r>
            <a:r>
              <a:rPr lang="zh-CN" altLang="en-US" sz="2400" dirty="0"/>
              <a:t>。请把小于等于</a:t>
            </a:r>
            <a:r>
              <a:rPr lang="en-US" altLang="zh-CN" sz="2400" dirty="0" err="1"/>
              <a:t>num</a:t>
            </a:r>
            <a:r>
              <a:rPr lang="zh-CN" altLang="en-US" sz="2400" dirty="0"/>
              <a:t>的数放在数组的左边，大于</a:t>
            </a:r>
            <a:r>
              <a:rPr lang="en-US" altLang="zh-CN" sz="2400" dirty="0" err="1"/>
              <a:t>num</a:t>
            </a:r>
            <a:r>
              <a:rPr lang="zh-CN" altLang="en-US" sz="2400" dirty="0"/>
              <a:t>的数放在数组的右边。</a:t>
            </a:r>
            <a:endParaRPr lang="en-US" altLang="zh-CN" sz="2400" dirty="0"/>
          </a:p>
          <a:p>
            <a:pPr marL="0" indent="0">
              <a:buNone/>
            </a:pPr>
            <a:endParaRPr lang="en-US" altLang="zh-CN" sz="2400" dirty="0"/>
          </a:p>
          <a:p>
            <a:pPr marL="0" indent="0">
              <a:buNone/>
            </a:pPr>
            <a:r>
              <a:rPr lang="zh-CN" altLang="en-US" sz="2400" dirty="0"/>
              <a:t>要求额外空间复杂度</a:t>
            </a:r>
            <a:r>
              <a:rPr lang="en-US" altLang="zh-CN" sz="2400" dirty="0"/>
              <a:t>O(1)</a:t>
            </a:r>
            <a:r>
              <a:rPr lang="zh-CN" altLang="en-US" sz="2400" dirty="0"/>
              <a:t>，时间复杂度</a:t>
            </a:r>
            <a:r>
              <a:rPr lang="en-US" altLang="zh-CN" sz="2400" dirty="0"/>
              <a:t>O(N) </a:t>
            </a:r>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792080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快速排序</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zh-CN" altLang="en-US" sz="2400" dirty="0"/>
              <a:t>荷兰国旗问题</a:t>
            </a:r>
            <a:endParaRPr lang="en-US" altLang="zh-CN" sz="2400" dirty="0"/>
          </a:p>
          <a:p>
            <a:pPr marL="0" indent="0">
              <a:buNone/>
            </a:pPr>
            <a:endParaRPr lang="en-US" altLang="zh-CN" sz="2400" dirty="0"/>
          </a:p>
          <a:p>
            <a:pPr marL="0" indent="0">
              <a:buNone/>
            </a:pPr>
            <a:r>
              <a:rPr lang="zh-CN" altLang="en-US" sz="2400" dirty="0"/>
              <a:t>给定一个数组</a:t>
            </a:r>
            <a:r>
              <a:rPr lang="en-US" altLang="zh-CN" sz="2400" dirty="0" err="1"/>
              <a:t>arr</a:t>
            </a:r>
            <a:r>
              <a:rPr lang="zh-CN" altLang="en-US" sz="2400" dirty="0"/>
              <a:t>，和一个整数</a:t>
            </a:r>
            <a:r>
              <a:rPr lang="en-US" altLang="zh-CN" sz="2400" dirty="0" err="1"/>
              <a:t>num</a:t>
            </a:r>
            <a:r>
              <a:rPr lang="zh-CN" altLang="en-US" sz="2400" dirty="0"/>
              <a:t>。请把小于</a:t>
            </a:r>
            <a:r>
              <a:rPr lang="en-US" altLang="zh-CN" sz="2400" dirty="0" err="1"/>
              <a:t>num</a:t>
            </a:r>
            <a:r>
              <a:rPr lang="zh-CN" altLang="en-US" sz="2400" dirty="0"/>
              <a:t>的数放在数组的左边，等于</a:t>
            </a:r>
            <a:r>
              <a:rPr lang="en-US" altLang="zh-CN" sz="2400" dirty="0" err="1"/>
              <a:t>num</a:t>
            </a:r>
            <a:r>
              <a:rPr lang="zh-CN" altLang="en-US" sz="2400" dirty="0"/>
              <a:t>的数放在中间，大于</a:t>
            </a:r>
            <a:r>
              <a:rPr lang="en-US" altLang="zh-CN" sz="2400" dirty="0" err="1"/>
              <a:t>num</a:t>
            </a:r>
            <a:r>
              <a:rPr lang="zh-CN" altLang="en-US" sz="2400" dirty="0"/>
              <a:t>的数放在数组的右边。</a:t>
            </a:r>
            <a:endParaRPr lang="en-US" altLang="zh-CN" sz="2400" dirty="0"/>
          </a:p>
          <a:p>
            <a:pPr marL="0" indent="0">
              <a:buNone/>
            </a:pPr>
            <a:endParaRPr lang="en-US" altLang="zh-CN" sz="2400" dirty="0"/>
          </a:p>
          <a:p>
            <a:pPr marL="0" indent="0">
              <a:buNone/>
            </a:pPr>
            <a:r>
              <a:rPr lang="zh-CN" altLang="en-US" sz="2400" dirty="0"/>
              <a:t>要求额外空间复杂度</a:t>
            </a:r>
            <a:r>
              <a:rPr lang="en-US" altLang="zh-CN" sz="2400" dirty="0"/>
              <a:t>O(1)</a:t>
            </a:r>
            <a:r>
              <a:rPr lang="zh-CN" altLang="en-US" sz="2400" dirty="0"/>
              <a:t>，时间复杂度</a:t>
            </a:r>
            <a:r>
              <a:rPr lang="en-US" altLang="zh-CN" sz="2400" dirty="0"/>
              <a:t>O(N) </a:t>
            </a:r>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986577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快速排序</a:t>
            </a:r>
            <a:r>
              <a:rPr lang="en-US" altLang="zh-CN" sz="3200" dirty="0"/>
              <a:t>1.0</a:t>
            </a:r>
            <a:endParaRPr lang="zh-CN" altLang="en-US" sz="3200" dirty="0"/>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zh-CN" altLang="en-US" sz="2400" dirty="0"/>
              <a:t>在</a:t>
            </a:r>
            <a:r>
              <a:rPr lang="en-US" altLang="zh-CN" sz="2400" dirty="0" err="1"/>
              <a:t>arr</a:t>
            </a:r>
            <a:r>
              <a:rPr lang="en-US" altLang="zh-CN" sz="2400" dirty="0"/>
              <a:t>[L..R]</a:t>
            </a:r>
            <a:r>
              <a:rPr lang="zh-CN" altLang="en-US" sz="2400" dirty="0"/>
              <a:t>范围上，进行快速排序的过程：</a:t>
            </a:r>
            <a:endParaRPr lang="en-US" altLang="zh-CN" sz="2400" dirty="0"/>
          </a:p>
          <a:p>
            <a:pPr marL="0" indent="0">
              <a:buNone/>
            </a:pPr>
            <a:r>
              <a:rPr lang="en-US" altLang="zh-CN" sz="2400" dirty="0"/>
              <a:t>1</a:t>
            </a:r>
            <a:r>
              <a:rPr lang="zh-CN" altLang="en-US" sz="2400" dirty="0"/>
              <a:t>）用</a:t>
            </a:r>
            <a:r>
              <a:rPr lang="en-US" altLang="zh-CN" sz="2400" dirty="0" err="1"/>
              <a:t>arr</a:t>
            </a:r>
            <a:r>
              <a:rPr lang="en-US" altLang="zh-CN" sz="2400" dirty="0"/>
              <a:t>[R]</a:t>
            </a:r>
            <a:r>
              <a:rPr lang="zh-CN" altLang="en-US" sz="2400" dirty="0"/>
              <a:t>对该范围做</a:t>
            </a:r>
            <a:r>
              <a:rPr lang="en-US" altLang="zh-CN" sz="2400" dirty="0"/>
              <a:t>partition</a:t>
            </a:r>
            <a:r>
              <a:rPr lang="zh-CN" altLang="en-US" sz="2400" dirty="0"/>
              <a:t>，</a:t>
            </a:r>
            <a:r>
              <a:rPr lang="en-US" altLang="zh-CN" sz="2400" dirty="0"/>
              <a:t>&lt;= </a:t>
            </a:r>
            <a:r>
              <a:rPr lang="en-US" altLang="zh-CN" sz="2400" dirty="0" err="1"/>
              <a:t>arr</a:t>
            </a:r>
            <a:r>
              <a:rPr lang="en-US" altLang="zh-CN" sz="2400" dirty="0"/>
              <a:t>[R]</a:t>
            </a:r>
            <a:r>
              <a:rPr lang="zh-CN" altLang="en-US" sz="2400" dirty="0"/>
              <a:t>的数在左部分并且保证</a:t>
            </a:r>
            <a:r>
              <a:rPr lang="en-US" altLang="zh-CN" sz="2400" dirty="0" err="1"/>
              <a:t>arr</a:t>
            </a:r>
            <a:r>
              <a:rPr lang="en-US" altLang="zh-CN" sz="2400" dirty="0"/>
              <a:t>[R]</a:t>
            </a:r>
            <a:r>
              <a:rPr lang="zh-CN" altLang="en-US" sz="2400" dirty="0"/>
              <a:t>最后来到左部分的最后一个位置，记为</a:t>
            </a:r>
            <a:r>
              <a:rPr lang="en-US" altLang="zh-CN" sz="2400" dirty="0"/>
              <a:t>M</a:t>
            </a:r>
            <a:r>
              <a:rPr lang="zh-CN" altLang="en-US" sz="2400" dirty="0"/>
              <a:t>；</a:t>
            </a:r>
            <a:r>
              <a:rPr lang="en-US" altLang="zh-CN" sz="2400" dirty="0"/>
              <a:t> &lt;= </a:t>
            </a:r>
            <a:r>
              <a:rPr lang="en-US" altLang="zh-CN" sz="2400" dirty="0" err="1"/>
              <a:t>arr</a:t>
            </a:r>
            <a:r>
              <a:rPr lang="en-US" altLang="zh-CN" sz="2400" dirty="0"/>
              <a:t>[R]</a:t>
            </a:r>
            <a:r>
              <a:rPr lang="zh-CN" altLang="en-US" sz="2400" dirty="0"/>
              <a:t>的数在右部分（</a:t>
            </a:r>
            <a:r>
              <a:rPr lang="en-US" altLang="zh-CN" sz="2400" dirty="0" err="1"/>
              <a:t>arr</a:t>
            </a:r>
            <a:r>
              <a:rPr lang="en-US" altLang="zh-CN" sz="2400" dirty="0"/>
              <a:t>[M+1..R]</a:t>
            </a:r>
            <a:r>
              <a:rPr lang="zh-CN" altLang="en-US" sz="2400" dirty="0"/>
              <a:t>）</a:t>
            </a:r>
            <a:endParaRPr lang="en-US" altLang="zh-CN" sz="2400" dirty="0"/>
          </a:p>
          <a:p>
            <a:pPr marL="0" indent="0">
              <a:buNone/>
            </a:pPr>
            <a:r>
              <a:rPr lang="en-US" altLang="zh-CN" sz="2400" dirty="0"/>
              <a:t>2</a:t>
            </a:r>
            <a:r>
              <a:rPr lang="zh-CN" altLang="en-US" sz="2400" dirty="0"/>
              <a:t>）对</a:t>
            </a:r>
            <a:r>
              <a:rPr lang="en-US" altLang="zh-CN" sz="2400" dirty="0" err="1"/>
              <a:t>arr</a:t>
            </a:r>
            <a:r>
              <a:rPr lang="en-US" altLang="zh-CN" sz="2400" dirty="0"/>
              <a:t>[L..M-1]</a:t>
            </a:r>
            <a:r>
              <a:rPr lang="zh-CN" altLang="en-US" sz="2400" dirty="0"/>
              <a:t>进行快速排序</a:t>
            </a:r>
            <a:r>
              <a:rPr lang="en-US" altLang="zh-CN" sz="2400" dirty="0"/>
              <a:t>(</a:t>
            </a:r>
            <a:r>
              <a:rPr lang="zh-CN" altLang="en-US" sz="2400" dirty="0"/>
              <a:t>递归</a:t>
            </a:r>
            <a:r>
              <a:rPr lang="en-US" altLang="zh-CN" sz="2400" dirty="0"/>
              <a:t>)</a:t>
            </a:r>
          </a:p>
          <a:p>
            <a:pPr marL="0" indent="0">
              <a:buNone/>
            </a:pPr>
            <a:r>
              <a:rPr lang="en-US" altLang="zh-CN" sz="2400" dirty="0"/>
              <a:t>3</a:t>
            </a:r>
            <a:r>
              <a:rPr lang="zh-CN" altLang="en-US" sz="2400" dirty="0"/>
              <a:t>）对</a:t>
            </a:r>
            <a:r>
              <a:rPr lang="en-US" altLang="zh-CN" sz="2400" dirty="0" err="1"/>
              <a:t>arr</a:t>
            </a:r>
            <a:r>
              <a:rPr lang="en-US" altLang="zh-CN" sz="2400" dirty="0"/>
              <a:t>[M+1..R]</a:t>
            </a:r>
            <a:r>
              <a:rPr lang="zh-CN" altLang="en-US" sz="2400" dirty="0"/>
              <a:t>进行快速排序</a:t>
            </a:r>
            <a:r>
              <a:rPr lang="en-US" altLang="zh-CN" sz="2400" dirty="0"/>
              <a:t>(</a:t>
            </a:r>
            <a:r>
              <a:rPr lang="zh-CN" altLang="en-US" sz="2400" dirty="0"/>
              <a:t>递归</a:t>
            </a:r>
            <a:r>
              <a:rPr lang="en-US" altLang="zh-CN" sz="2400" dirty="0"/>
              <a:t>)</a:t>
            </a:r>
          </a:p>
          <a:p>
            <a:pPr marL="0" indent="0">
              <a:buNone/>
            </a:pPr>
            <a:r>
              <a:rPr lang="zh-CN" altLang="en-US" sz="2400" dirty="0"/>
              <a:t>因为每一次</a:t>
            </a:r>
            <a:r>
              <a:rPr lang="en-US" altLang="zh-CN" sz="2400" dirty="0"/>
              <a:t>partition</a:t>
            </a:r>
            <a:r>
              <a:rPr lang="zh-CN" altLang="en-US" sz="2400" dirty="0"/>
              <a:t>都会搞定一个数的位置且不会再变动，所以排序能完成</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85509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快速排序</a:t>
            </a:r>
            <a:r>
              <a:rPr lang="en-US" altLang="zh-CN" sz="3200" dirty="0"/>
              <a:t>2.0</a:t>
            </a:r>
            <a:endParaRPr lang="zh-CN" altLang="en-US" sz="3200" dirty="0"/>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zh-CN" altLang="en-US" sz="2400" dirty="0"/>
              <a:t>在</a:t>
            </a:r>
            <a:r>
              <a:rPr lang="en-US" altLang="zh-CN" sz="2400" dirty="0" err="1"/>
              <a:t>arr</a:t>
            </a:r>
            <a:r>
              <a:rPr lang="en-US" altLang="zh-CN" sz="2400" dirty="0"/>
              <a:t>[L..R]</a:t>
            </a:r>
            <a:r>
              <a:rPr lang="zh-CN" altLang="en-US" sz="2400" dirty="0"/>
              <a:t>范围上，进行快速排序的过程：</a:t>
            </a:r>
            <a:endParaRPr lang="en-US" altLang="zh-CN" sz="2400" dirty="0"/>
          </a:p>
          <a:p>
            <a:pPr marL="0" indent="0">
              <a:buNone/>
            </a:pPr>
            <a:r>
              <a:rPr lang="en-US" altLang="zh-CN" sz="2400" dirty="0"/>
              <a:t>1</a:t>
            </a:r>
            <a:r>
              <a:rPr lang="zh-CN" altLang="en-US" sz="2400" dirty="0"/>
              <a:t>）用</a:t>
            </a:r>
            <a:r>
              <a:rPr lang="en-US" altLang="zh-CN" sz="2400" dirty="0" err="1"/>
              <a:t>arr</a:t>
            </a:r>
            <a:r>
              <a:rPr lang="en-US" altLang="zh-CN" sz="2400" dirty="0"/>
              <a:t>[R]</a:t>
            </a:r>
            <a:r>
              <a:rPr lang="zh-CN" altLang="en-US" sz="2400" dirty="0"/>
              <a:t>对该范围做</a:t>
            </a:r>
            <a:r>
              <a:rPr lang="en-US" altLang="zh-CN" sz="2400" dirty="0"/>
              <a:t>partition</a:t>
            </a:r>
            <a:r>
              <a:rPr lang="zh-CN" altLang="en-US" sz="2400" dirty="0"/>
              <a:t>，</a:t>
            </a:r>
            <a:r>
              <a:rPr lang="en-US" altLang="zh-CN" sz="2400" dirty="0"/>
              <a:t>&lt; </a:t>
            </a:r>
            <a:r>
              <a:rPr lang="en-US" altLang="zh-CN" sz="2400" dirty="0" err="1"/>
              <a:t>arr</a:t>
            </a:r>
            <a:r>
              <a:rPr lang="en-US" altLang="zh-CN" sz="2400" dirty="0"/>
              <a:t>[R]</a:t>
            </a:r>
            <a:r>
              <a:rPr lang="zh-CN" altLang="en-US" sz="2400" dirty="0"/>
              <a:t>的数在左部分，</a:t>
            </a:r>
            <a:r>
              <a:rPr lang="en-US" altLang="zh-CN" sz="2400" dirty="0"/>
              <a:t>== </a:t>
            </a:r>
            <a:r>
              <a:rPr lang="en-US" altLang="zh-CN" sz="2400" dirty="0" err="1"/>
              <a:t>arr</a:t>
            </a:r>
            <a:r>
              <a:rPr lang="en-US" altLang="zh-CN" sz="2400" dirty="0"/>
              <a:t>[R]</a:t>
            </a:r>
            <a:r>
              <a:rPr lang="zh-CN" altLang="en-US" sz="2400" dirty="0"/>
              <a:t>的数中间，</a:t>
            </a:r>
            <a:r>
              <a:rPr lang="en-US" altLang="zh-CN" sz="2400" dirty="0"/>
              <a:t>&gt;</a:t>
            </a:r>
            <a:r>
              <a:rPr lang="en-US" altLang="zh-CN" sz="2400" dirty="0" err="1"/>
              <a:t>arr</a:t>
            </a:r>
            <a:r>
              <a:rPr lang="en-US" altLang="zh-CN" sz="2400" dirty="0"/>
              <a:t>[R]</a:t>
            </a:r>
            <a:r>
              <a:rPr lang="zh-CN" altLang="en-US" sz="2400" dirty="0"/>
              <a:t>的数在右部分。假设</a:t>
            </a:r>
            <a:r>
              <a:rPr lang="en-US" altLang="zh-CN" sz="2400" dirty="0"/>
              <a:t>== </a:t>
            </a:r>
            <a:r>
              <a:rPr lang="en-US" altLang="zh-CN" sz="2400" dirty="0" err="1"/>
              <a:t>arr</a:t>
            </a:r>
            <a:r>
              <a:rPr lang="en-US" altLang="zh-CN" sz="2400" dirty="0"/>
              <a:t>[R]</a:t>
            </a:r>
            <a:r>
              <a:rPr lang="zh-CN" altLang="en-US" sz="2400" dirty="0"/>
              <a:t>的数所在范围是</a:t>
            </a:r>
            <a:r>
              <a:rPr lang="en-US" altLang="zh-CN" sz="2400" dirty="0"/>
              <a:t>[</a:t>
            </a:r>
            <a:r>
              <a:rPr lang="en-US" altLang="zh-CN" sz="2400" dirty="0" err="1"/>
              <a:t>a,b</a:t>
            </a:r>
            <a:r>
              <a:rPr lang="en-US" altLang="zh-CN" sz="2400" dirty="0"/>
              <a:t>]</a:t>
            </a:r>
          </a:p>
          <a:p>
            <a:pPr marL="0" indent="0">
              <a:buNone/>
            </a:pPr>
            <a:r>
              <a:rPr lang="en-US" altLang="zh-CN" sz="2400" dirty="0"/>
              <a:t>2</a:t>
            </a:r>
            <a:r>
              <a:rPr lang="zh-CN" altLang="en-US" sz="2400" dirty="0"/>
              <a:t>）对</a:t>
            </a:r>
            <a:r>
              <a:rPr lang="en-US" altLang="zh-CN" sz="2400" dirty="0" err="1"/>
              <a:t>arr</a:t>
            </a:r>
            <a:r>
              <a:rPr lang="en-US" altLang="zh-CN" sz="2400" dirty="0"/>
              <a:t>[L..a-1]</a:t>
            </a:r>
            <a:r>
              <a:rPr lang="zh-CN" altLang="en-US" sz="2400" dirty="0"/>
              <a:t>进行快速排序</a:t>
            </a:r>
            <a:r>
              <a:rPr lang="en-US" altLang="zh-CN" sz="2400" dirty="0"/>
              <a:t>(</a:t>
            </a:r>
            <a:r>
              <a:rPr lang="zh-CN" altLang="en-US" sz="2400" dirty="0"/>
              <a:t>递归</a:t>
            </a:r>
            <a:r>
              <a:rPr lang="en-US" altLang="zh-CN" sz="2400" dirty="0"/>
              <a:t>)</a:t>
            </a:r>
          </a:p>
          <a:p>
            <a:pPr marL="0" indent="0">
              <a:buNone/>
            </a:pPr>
            <a:r>
              <a:rPr lang="en-US" altLang="zh-CN" sz="2400" dirty="0"/>
              <a:t>3</a:t>
            </a:r>
            <a:r>
              <a:rPr lang="zh-CN" altLang="en-US" sz="2400" dirty="0"/>
              <a:t>）对</a:t>
            </a:r>
            <a:r>
              <a:rPr lang="en-US" altLang="zh-CN" sz="2400" dirty="0" err="1"/>
              <a:t>arr</a:t>
            </a:r>
            <a:r>
              <a:rPr lang="en-US" altLang="zh-CN" sz="2400" dirty="0"/>
              <a:t>[b+1..R]</a:t>
            </a:r>
            <a:r>
              <a:rPr lang="zh-CN" altLang="en-US" sz="2400" dirty="0"/>
              <a:t>进行快速排序</a:t>
            </a:r>
            <a:r>
              <a:rPr lang="en-US" altLang="zh-CN" sz="2400" dirty="0"/>
              <a:t>(</a:t>
            </a:r>
            <a:r>
              <a:rPr lang="zh-CN" altLang="en-US" sz="2400" dirty="0"/>
              <a:t>递归</a:t>
            </a:r>
            <a:r>
              <a:rPr lang="en-US" altLang="zh-CN" sz="2400" dirty="0"/>
              <a:t>)</a:t>
            </a:r>
          </a:p>
          <a:p>
            <a:pPr marL="0" indent="0">
              <a:buNone/>
            </a:pPr>
            <a:r>
              <a:rPr lang="zh-CN" altLang="en-US" sz="2400" dirty="0"/>
              <a:t>因为每一次</a:t>
            </a:r>
            <a:r>
              <a:rPr lang="en-US" altLang="zh-CN" sz="2400" dirty="0"/>
              <a:t>partition</a:t>
            </a:r>
            <a:r>
              <a:rPr lang="zh-CN" altLang="en-US" sz="2400" dirty="0"/>
              <a:t>都会搞定一批数的位置且不会再变动，所以排序能完成</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179890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快速排序</a:t>
            </a:r>
            <a:r>
              <a:rPr lang="en-US" altLang="zh-CN" sz="3200" dirty="0"/>
              <a:t>1.0</a:t>
            </a:r>
            <a:r>
              <a:rPr lang="zh-CN" altLang="en-US" sz="3200" dirty="0"/>
              <a:t>和</a:t>
            </a:r>
            <a:r>
              <a:rPr lang="en-US" altLang="zh-CN" sz="3200" dirty="0"/>
              <a:t>2.0</a:t>
            </a:r>
            <a:r>
              <a:rPr lang="zh-CN" altLang="en-US" sz="3200" dirty="0"/>
              <a:t>的时间复杂度分析</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zh-CN" altLang="en-US" sz="2400" dirty="0"/>
              <a:t>数组已经有序的时候就是复杂度最高的时候</a:t>
            </a:r>
            <a:endParaRPr lang="en-US" altLang="zh-CN" sz="2400" dirty="0"/>
          </a:p>
          <a:p>
            <a:pPr marL="0" indent="0">
              <a:buNone/>
            </a:pPr>
            <a:endParaRPr lang="en-US" altLang="zh-CN" sz="2400" dirty="0"/>
          </a:p>
          <a:p>
            <a:pPr marL="0" indent="0">
              <a:buNone/>
            </a:pPr>
            <a:r>
              <a:rPr lang="zh-CN" altLang="en-US" sz="2400" dirty="0"/>
              <a:t>时间复杂度</a:t>
            </a:r>
            <a:r>
              <a:rPr lang="en-US" altLang="zh-CN" sz="2400" dirty="0"/>
              <a:t>O(N^2)</a:t>
            </a:r>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75278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快速排序</a:t>
            </a:r>
            <a:r>
              <a:rPr lang="en-US" altLang="zh-CN" sz="3200" dirty="0"/>
              <a:t>3.0(</a:t>
            </a:r>
            <a:r>
              <a:rPr lang="zh-CN" altLang="en-US" sz="3200" dirty="0"/>
              <a:t>随机快排</a:t>
            </a:r>
            <a:r>
              <a:rPr lang="en-US" altLang="zh-CN" sz="3200" dirty="0"/>
              <a:t>+</a:t>
            </a:r>
            <a:r>
              <a:rPr lang="zh-CN" altLang="en-US" sz="3200" dirty="0"/>
              <a:t>荷兰国旗技巧优化</a:t>
            </a:r>
            <a:r>
              <a:rPr lang="en-US" altLang="zh-CN" sz="3200" dirty="0"/>
              <a:t>)</a:t>
            </a:r>
            <a:endParaRPr lang="zh-CN" altLang="en-US" sz="3200" dirty="0"/>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lnSpcReduction="10000"/>
          </a:bodyPr>
          <a:lstStyle/>
          <a:p>
            <a:pPr marL="0" indent="0">
              <a:buNone/>
            </a:pPr>
            <a:r>
              <a:rPr lang="zh-CN" altLang="en-US" sz="2400" dirty="0"/>
              <a:t>在</a:t>
            </a:r>
            <a:r>
              <a:rPr lang="en-US" altLang="zh-CN" sz="2400" dirty="0" err="1"/>
              <a:t>arr</a:t>
            </a:r>
            <a:r>
              <a:rPr lang="en-US" altLang="zh-CN" sz="2400" dirty="0"/>
              <a:t>[L..R]</a:t>
            </a:r>
            <a:r>
              <a:rPr lang="zh-CN" altLang="en-US" sz="2400" dirty="0"/>
              <a:t>范围上，进行快速排序的过程：</a:t>
            </a:r>
            <a:endParaRPr lang="en-US" altLang="zh-CN" sz="2400" dirty="0"/>
          </a:p>
          <a:p>
            <a:pPr marL="0" indent="0">
              <a:buNone/>
            </a:pPr>
            <a:r>
              <a:rPr lang="en-US" altLang="zh-CN" sz="2400" dirty="0"/>
              <a:t>1</a:t>
            </a:r>
            <a:r>
              <a:rPr lang="zh-CN" altLang="en-US" sz="2400" dirty="0"/>
              <a:t>）在这个范围上，随机选一个数记为</a:t>
            </a:r>
            <a:r>
              <a:rPr lang="en-US" altLang="zh-CN" sz="2400" dirty="0" err="1"/>
              <a:t>num</a:t>
            </a:r>
            <a:r>
              <a:rPr lang="zh-CN" altLang="en-US" sz="2400" dirty="0"/>
              <a:t>，</a:t>
            </a:r>
            <a:endParaRPr lang="en-US" altLang="zh-CN" sz="2400" dirty="0"/>
          </a:p>
          <a:p>
            <a:pPr marL="0" indent="0">
              <a:buNone/>
            </a:pPr>
            <a:r>
              <a:rPr lang="en-US" altLang="zh-CN" sz="2400" dirty="0"/>
              <a:t>1</a:t>
            </a:r>
            <a:r>
              <a:rPr lang="zh-CN" altLang="en-US" sz="2400" dirty="0"/>
              <a:t>）用</a:t>
            </a:r>
            <a:r>
              <a:rPr lang="en-US" altLang="zh-CN" sz="2400" dirty="0" err="1"/>
              <a:t>num</a:t>
            </a:r>
            <a:r>
              <a:rPr lang="zh-CN" altLang="en-US" sz="2400" dirty="0"/>
              <a:t>对该范围做</a:t>
            </a:r>
            <a:r>
              <a:rPr lang="en-US" altLang="zh-CN" sz="2400" dirty="0"/>
              <a:t>partition</a:t>
            </a:r>
            <a:r>
              <a:rPr lang="zh-CN" altLang="en-US" sz="2400" dirty="0"/>
              <a:t>，</a:t>
            </a:r>
            <a:r>
              <a:rPr lang="en-US" altLang="zh-CN" sz="2400" dirty="0"/>
              <a:t>&lt; </a:t>
            </a:r>
            <a:r>
              <a:rPr lang="en-US" altLang="zh-CN" sz="2400" dirty="0" err="1"/>
              <a:t>num</a:t>
            </a:r>
            <a:r>
              <a:rPr lang="zh-CN" altLang="en-US" sz="2400" dirty="0"/>
              <a:t>的数在左部分，</a:t>
            </a:r>
            <a:r>
              <a:rPr lang="en-US" altLang="zh-CN" sz="2400" dirty="0"/>
              <a:t>== </a:t>
            </a:r>
            <a:r>
              <a:rPr lang="en-US" altLang="zh-CN" sz="2400" dirty="0" err="1"/>
              <a:t>num</a:t>
            </a:r>
            <a:r>
              <a:rPr lang="zh-CN" altLang="en-US" sz="2400" dirty="0"/>
              <a:t>的数中间，</a:t>
            </a:r>
            <a:r>
              <a:rPr lang="en-US" altLang="zh-CN" sz="2400" dirty="0"/>
              <a:t>&gt;</a:t>
            </a:r>
            <a:r>
              <a:rPr lang="en-US" altLang="zh-CN" sz="2400" dirty="0" err="1"/>
              <a:t>num</a:t>
            </a:r>
            <a:r>
              <a:rPr lang="zh-CN" altLang="en-US" sz="2400" dirty="0"/>
              <a:t>的数在右部分。假设</a:t>
            </a:r>
            <a:r>
              <a:rPr lang="en-US" altLang="zh-CN" sz="2400" dirty="0"/>
              <a:t>== </a:t>
            </a:r>
            <a:r>
              <a:rPr lang="en-US" altLang="zh-CN" sz="2400" dirty="0" err="1"/>
              <a:t>num</a:t>
            </a:r>
            <a:r>
              <a:rPr lang="zh-CN" altLang="en-US" sz="2400" dirty="0"/>
              <a:t>的数所在范围是</a:t>
            </a:r>
            <a:r>
              <a:rPr lang="en-US" altLang="zh-CN" sz="2400" dirty="0"/>
              <a:t>[</a:t>
            </a:r>
            <a:r>
              <a:rPr lang="en-US" altLang="zh-CN" sz="2400" dirty="0" err="1"/>
              <a:t>a,b</a:t>
            </a:r>
            <a:r>
              <a:rPr lang="en-US" altLang="zh-CN" sz="2400" dirty="0"/>
              <a:t>]</a:t>
            </a:r>
          </a:p>
          <a:p>
            <a:pPr marL="0" indent="0">
              <a:buNone/>
            </a:pPr>
            <a:r>
              <a:rPr lang="en-US" altLang="zh-CN" sz="2400" dirty="0"/>
              <a:t>2</a:t>
            </a:r>
            <a:r>
              <a:rPr lang="zh-CN" altLang="en-US" sz="2400" dirty="0"/>
              <a:t>）对</a:t>
            </a:r>
            <a:r>
              <a:rPr lang="en-US" altLang="zh-CN" sz="2400" dirty="0" err="1"/>
              <a:t>arr</a:t>
            </a:r>
            <a:r>
              <a:rPr lang="en-US" altLang="zh-CN" sz="2400" dirty="0"/>
              <a:t>[L..a-1]</a:t>
            </a:r>
            <a:r>
              <a:rPr lang="zh-CN" altLang="en-US" sz="2400" dirty="0"/>
              <a:t>进行快速排序</a:t>
            </a:r>
            <a:r>
              <a:rPr lang="en-US" altLang="zh-CN" sz="2400" dirty="0"/>
              <a:t>(</a:t>
            </a:r>
            <a:r>
              <a:rPr lang="zh-CN" altLang="en-US" sz="2400" dirty="0"/>
              <a:t>递归</a:t>
            </a:r>
            <a:r>
              <a:rPr lang="en-US" altLang="zh-CN" sz="2400" dirty="0"/>
              <a:t>)</a:t>
            </a:r>
          </a:p>
          <a:p>
            <a:pPr marL="0" indent="0">
              <a:buNone/>
            </a:pPr>
            <a:r>
              <a:rPr lang="en-US" altLang="zh-CN" sz="2400" dirty="0"/>
              <a:t>3</a:t>
            </a:r>
            <a:r>
              <a:rPr lang="zh-CN" altLang="en-US" sz="2400" dirty="0"/>
              <a:t>）对</a:t>
            </a:r>
            <a:r>
              <a:rPr lang="en-US" altLang="zh-CN" sz="2400" dirty="0" err="1"/>
              <a:t>arr</a:t>
            </a:r>
            <a:r>
              <a:rPr lang="en-US" altLang="zh-CN" sz="2400" dirty="0"/>
              <a:t>[b+1..R]</a:t>
            </a:r>
            <a:r>
              <a:rPr lang="zh-CN" altLang="en-US" sz="2400" dirty="0"/>
              <a:t>进行快速排序</a:t>
            </a:r>
            <a:r>
              <a:rPr lang="en-US" altLang="zh-CN" sz="2400" dirty="0"/>
              <a:t>(</a:t>
            </a:r>
            <a:r>
              <a:rPr lang="zh-CN" altLang="en-US" sz="2400" dirty="0"/>
              <a:t>递归</a:t>
            </a:r>
            <a:r>
              <a:rPr lang="en-US" altLang="zh-CN" sz="2400" dirty="0"/>
              <a:t>)</a:t>
            </a:r>
          </a:p>
          <a:p>
            <a:pPr marL="0" indent="0">
              <a:buNone/>
            </a:pPr>
            <a:r>
              <a:rPr lang="zh-CN" altLang="en-US" sz="2400" dirty="0"/>
              <a:t>因为每一次</a:t>
            </a:r>
            <a:r>
              <a:rPr lang="en-US" altLang="zh-CN" sz="2400" dirty="0"/>
              <a:t>partition</a:t>
            </a:r>
            <a:r>
              <a:rPr lang="zh-CN" altLang="en-US" sz="2400" dirty="0"/>
              <a:t>都会搞定一批数的位置且不会再变动，所以排序能完成</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70384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A4842-C8D9-4956-A38B-831250316ED2}"/>
              </a:ext>
            </a:extLst>
          </p:cNvPr>
          <p:cNvSpPr>
            <a:spLocks noGrp="1"/>
          </p:cNvSpPr>
          <p:nvPr>
            <p:ph type="title"/>
          </p:nvPr>
        </p:nvSpPr>
        <p:spPr>
          <a:xfrm>
            <a:off x="838200" y="1255714"/>
            <a:ext cx="10515600" cy="1657013"/>
          </a:xfrm>
        </p:spPr>
        <p:txBody>
          <a:bodyPr>
            <a:normAutofit/>
          </a:bodyPr>
          <a:lstStyle/>
          <a:p>
            <a:r>
              <a:rPr lang="zh-CN" altLang="en-US" sz="3200" dirty="0"/>
              <a:t>随机快排的时间复杂度分析</a:t>
            </a:r>
          </a:p>
        </p:txBody>
      </p:sp>
      <p:sp>
        <p:nvSpPr>
          <p:cNvPr id="3" name="内容占位符 2">
            <a:extLst>
              <a:ext uri="{FF2B5EF4-FFF2-40B4-BE49-F238E27FC236}">
                <a16:creationId xmlns:a16="http://schemas.microsoft.com/office/drawing/2014/main" id="{FCF28F77-6743-40F7-B661-7DE6BEDC6A0B}"/>
              </a:ext>
            </a:extLst>
          </p:cNvPr>
          <p:cNvSpPr>
            <a:spLocks noGrp="1"/>
          </p:cNvSpPr>
          <p:nvPr>
            <p:ph idx="1"/>
          </p:nvPr>
        </p:nvSpPr>
        <p:spPr>
          <a:xfrm>
            <a:off x="838200" y="2912727"/>
            <a:ext cx="10515600" cy="2934620"/>
          </a:xfrm>
        </p:spPr>
        <p:txBody>
          <a:bodyPr>
            <a:normAutofit/>
          </a:bodyPr>
          <a:lstStyle/>
          <a:p>
            <a:pPr marL="0" indent="0">
              <a:buNone/>
            </a:pPr>
            <a:r>
              <a:rPr lang="en-US" altLang="zh-CN" sz="2400" dirty="0"/>
              <a:t>1</a:t>
            </a:r>
            <a:r>
              <a:rPr lang="zh-CN" altLang="en-US" sz="2400" dirty="0"/>
              <a:t>）通过分析知道，划分值越靠近中间，性能越好；越靠近两边，性能越差</a:t>
            </a:r>
            <a:endParaRPr lang="en-US" altLang="zh-CN" sz="2400" dirty="0"/>
          </a:p>
          <a:p>
            <a:pPr marL="0" indent="0">
              <a:buNone/>
            </a:pPr>
            <a:r>
              <a:rPr lang="en-US" altLang="zh-CN" sz="2400" dirty="0"/>
              <a:t>2</a:t>
            </a:r>
            <a:r>
              <a:rPr lang="zh-CN" altLang="en-US" sz="2400" dirty="0"/>
              <a:t>）随机选一个数进行划分的目的就是让好情况和差情况都变成概率事件</a:t>
            </a:r>
            <a:endParaRPr lang="en-US" altLang="zh-CN" sz="2400" dirty="0"/>
          </a:p>
          <a:p>
            <a:pPr marL="0" indent="0">
              <a:buNone/>
            </a:pPr>
            <a:r>
              <a:rPr lang="en-US" altLang="zh-CN" sz="2400" dirty="0"/>
              <a:t>3</a:t>
            </a:r>
            <a:r>
              <a:rPr lang="zh-CN" altLang="en-US" sz="2400" dirty="0"/>
              <a:t>）把每一种情况都列出来，会有每种情况下的时间复杂度，但概率都是</a:t>
            </a:r>
            <a:r>
              <a:rPr lang="en-US" altLang="zh-CN" sz="2400" dirty="0"/>
              <a:t>1/N</a:t>
            </a:r>
          </a:p>
          <a:p>
            <a:pPr marL="0" indent="0">
              <a:buNone/>
            </a:pPr>
            <a:r>
              <a:rPr lang="en-US" altLang="zh-CN" sz="2400" dirty="0"/>
              <a:t>4</a:t>
            </a:r>
            <a:r>
              <a:rPr lang="zh-CN" altLang="en-US" sz="2400" dirty="0"/>
              <a:t>）那么所有情况都考虑，时间复杂度就是这种概率模型下的长期期望！</a:t>
            </a:r>
            <a:endParaRPr lang="en-US" altLang="zh-CN" sz="2400" dirty="0"/>
          </a:p>
          <a:p>
            <a:pPr marL="0" indent="0">
              <a:buNone/>
            </a:pPr>
            <a:endParaRPr lang="en-US" altLang="zh-CN" sz="2400" dirty="0"/>
          </a:p>
          <a:p>
            <a:pPr marL="0" indent="0">
              <a:buNone/>
            </a:pPr>
            <a:r>
              <a:rPr lang="zh-CN" altLang="en-US" sz="2400" dirty="0"/>
              <a:t>时间复杂度</a:t>
            </a:r>
            <a:r>
              <a:rPr lang="en-US" altLang="zh-CN" sz="2400" dirty="0"/>
              <a:t>O(N*</a:t>
            </a:r>
            <a:r>
              <a:rPr lang="en-US" altLang="zh-CN" sz="2400" dirty="0" err="1"/>
              <a:t>logN</a:t>
            </a:r>
            <a:r>
              <a:rPr lang="en-US" altLang="zh-CN" sz="2400" dirty="0"/>
              <a:t>)</a:t>
            </a:r>
            <a:r>
              <a:rPr lang="zh-CN" altLang="en-US" sz="2400" dirty="0"/>
              <a:t>，额外空间复杂度</a:t>
            </a:r>
            <a:r>
              <a:rPr lang="en-US" altLang="zh-CN" sz="2400" dirty="0"/>
              <a:t>O(</a:t>
            </a:r>
            <a:r>
              <a:rPr lang="en-US" altLang="zh-CN" sz="2400" dirty="0" err="1"/>
              <a:t>logN</a:t>
            </a:r>
            <a:r>
              <a:rPr lang="en-US" altLang="zh-CN" sz="2400" dirty="0"/>
              <a:t>)</a:t>
            </a:r>
            <a:r>
              <a:rPr lang="zh-CN" altLang="en-US" sz="2400" dirty="0"/>
              <a:t>都是这么来的。</a:t>
            </a:r>
            <a:endParaRPr lang="en-US" altLang="zh-CN" sz="2400" dirty="0"/>
          </a:p>
        </p:txBody>
      </p:sp>
      <p:sp>
        <p:nvSpPr>
          <p:cNvPr id="4" name="页脚占位符 3">
            <a:extLst>
              <a:ext uri="{FF2B5EF4-FFF2-40B4-BE49-F238E27FC236}">
                <a16:creationId xmlns:a16="http://schemas.microsoft.com/office/drawing/2014/main" id="{E5784C5B-E926-4C19-849B-C2507EB97652}"/>
              </a:ext>
            </a:extLst>
          </p:cNvPr>
          <p:cNvSpPr>
            <a:spLocks noGrp="1"/>
          </p:cNvSpPr>
          <p:nvPr>
            <p:ph type="ftr" sz="quarter" idx="11"/>
          </p:nvPr>
        </p:nvSpPr>
        <p:spPr/>
        <p:txBody>
          <a:bodyPr/>
          <a:lstStyle/>
          <a:p>
            <a:r>
              <a:rPr lang="zh-CN" altLang="en-US"/>
              <a:t>马士兵教育 </a:t>
            </a:r>
            <a:r>
              <a:rPr lang="en-US" altLang="zh-CN"/>
              <a:t>http://mashibing.com</a:t>
            </a:r>
            <a:endParaRPr lang="zh-CN" altLang="en-US"/>
          </a:p>
        </p:txBody>
      </p:sp>
      <p:pic>
        <p:nvPicPr>
          <p:cNvPr id="5" name="图片 4">
            <a:extLst>
              <a:ext uri="{FF2B5EF4-FFF2-40B4-BE49-F238E27FC236}">
                <a16:creationId xmlns:a16="http://schemas.microsoft.com/office/drawing/2014/main" id="{DD3CE3FF-C8EB-4708-915E-B1FE5FA36590}"/>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3940" y="32544"/>
            <a:ext cx="1635138" cy="1043782"/>
          </a:xfrm>
          <a:prstGeom prst="rect">
            <a:avLst/>
          </a:prstGeom>
        </p:spPr>
      </p:pic>
    </p:spTree>
    <p:extLst>
      <p:ext uri="{BB962C8B-B14F-4D97-AF65-F5344CB8AC3E}">
        <p14:creationId xmlns:p14="http://schemas.microsoft.com/office/powerpoint/2010/main" val="21028762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20933</TotalTime>
  <Words>848</Words>
  <Application>Microsoft Macintosh PowerPoint</Application>
  <PresentationFormat>宽屏</PresentationFormat>
  <Paragraphs>66</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10</vt:i4>
      </vt:variant>
    </vt:vector>
  </HeadingPairs>
  <TitlesOfParts>
    <vt:vector size="14" baseType="lpstr">
      <vt:lpstr>等线</vt:lpstr>
      <vt:lpstr>等线 Light</vt:lpstr>
      <vt:lpstr>Arial</vt:lpstr>
      <vt:lpstr>Office 主题​​</vt:lpstr>
      <vt:lpstr>算法数据结构体系学习班</vt:lpstr>
      <vt:lpstr>归并排序补充题目（难）</vt:lpstr>
      <vt:lpstr>快速排序</vt:lpstr>
      <vt:lpstr>快速排序</vt:lpstr>
      <vt:lpstr>快速排序1.0</vt:lpstr>
      <vt:lpstr>快速排序2.0</vt:lpstr>
      <vt:lpstr>快速排序1.0和2.0的时间复杂度分析</vt:lpstr>
      <vt:lpstr>快速排序3.0(随机快排+荷兰国旗技巧优化)</vt:lpstr>
      <vt:lpstr>随机快排的时间复杂度分析</vt:lpstr>
      <vt:lpstr>随机快排的实现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synchronized 你以为你真的懂？</dc:title>
  <dc:creator>ma shibing</dc:creator>
  <cp:lastModifiedBy>A2372</cp:lastModifiedBy>
  <cp:revision>309</cp:revision>
  <dcterms:created xsi:type="dcterms:W3CDTF">2019-12-18T07:28:03Z</dcterms:created>
  <dcterms:modified xsi:type="dcterms:W3CDTF">2020-11-17T06:14:05Z</dcterms:modified>
</cp:coreProperties>
</file>