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02" r:id="rId3"/>
    <p:sldId id="528" r:id="rId4"/>
    <p:sldId id="529" r:id="rId6"/>
    <p:sldId id="530" r:id="rId7"/>
    <p:sldId id="531" r:id="rId8"/>
    <p:sldId id="532" r:id="rId9"/>
    <p:sldId id="504" r:id="rId10"/>
    <p:sldId id="517" r:id="rId11"/>
    <p:sldId id="545" r:id="rId12"/>
    <p:sldId id="546" r:id="rId13"/>
    <p:sldId id="547" r:id="rId14"/>
    <p:sldId id="548" r:id="rId15"/>
    <p:sldId id="549" r:id="rId16"/>
    <p:sldId id="552" r:id="rId17"/>
    <p:sldId id="550" r:id="rId18"/>
  </p:sldIdLst>
  <p:sldSz cx="9144000" cy="6858000" type="screen4x3"/>
  <p:notesSz cx="7315200" cy="96012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00FF"/>
    <a:srgbClr val="0033CC"/>
    <a:srgbClr val="2456C6"/>
    <a:srgbClr val="F2B800"/>
    <a:srgbClr val="FF9900"/>
    <a:srgbClr val="FF6600"/>
    <a:srgbClr val="FFFFFF"/>
    <a:srgbClr val="FFFF66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414" autoAdjust="0"/>
  </p:normalViewPr>
  <p:slideViewPr>
    <p:cSldViewPr snapToGrid="0">
      <p:cViewPr varScale="1">
        <p:scale>
          <a:sx n="115" d="100"/>
          <a:sy n="115" d="100"/>
        </p:scale>
        <p:origin x="1362" y="96"/>
      </p:cViewPr>
      <p:guideLst>
        <p:guide orient="horz" pos="2160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A5F5-5892-403B-B42B-C44EFE4992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38935-2443-4442-B9E7-AF218D8B08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2"/>
            <a:ext cx="7010400" cy="108732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 altLang="zh-CN" dirty="0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fld id="{32B3A7C3-238C-4F15-9026-CB518688ABFA}" type="slidenum">
              <a:rPr lang="en-US" altLang="zh-CN"/>
            </a:fld>
            <a:endParaRPr lang="en-US" altLang="zh-CN" dirty="0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  <a:endParaRPr lang="en-US" altLang="zh-CN" dirty="0"/>
          </a:p>
          <a:p>
            <a:r>
              <a:rPr lang="en-US" altLang="zh-CN" dirty="0"/>
              <a:t>May 24-26,  2006,  Montreal,  Quebec,  Canada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  <a:endParaRPr lang="en-US" altLang="zh-CN" dirty="0"/>
          </a:p>
          <a:p>
            <a:r>
              <a:rPr lang="en-US" altLang="zh-CN" dirty="0"/>
              <a:t>May 24-26,  2006,  Montreal,  Quebec,  Canada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  <a:endParaRPr lang="en-US" altLang="zh-CN" dirty="0"/>
          </a:p>
          <a:p>
            <a:r>
              <a:rPr lang="en-US" altLang="zh-CN" dirty="0"/>
              <a:t>May 24-26,  2006,  Montreal,  Quebec,  Canada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  <a:endParaRPr lang="en-US" altLang="zh-CN" dirty="0"/>
          </a:p>
          <a:p>
            <a:r>
              <a:rPr lang="en-US" altLang="zh-CN" dirty="0"/>
              <a:t>May 24-26,  2006,  Montreal,  Quebec,  Canada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  <a:endParaRPr lang="en-US" altLang="zh-CN" dirty="0"/>
          </a:p>
          <a:p>
            <a:r>
              <a:rPr lang="en-US" altLang="zh-CN" dirty="0"/>
              <a:t>May 24-26,  2006,  Montreal,  Quebec,  Canada</a:t>
            </a:r>
            <a:endParaRPr lang="en-US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  <a:endParaRPr lang="en-US" altLang="zh-CN" dirty="0"/>
          </a:p>
          <a:p>
            <a:r>
              <a:rPr lang="en-US" altLang="zh-CN" dirty="0"/>
              <a:t>May 24-26,  2006,  Montreal,  Quebec,  Canada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  <a:endParaRPr lang="en-US" altLang="zh-CN" dirty="0"/>
          </a:p>
          <a:p>
            <a:r>
              <a:rPr lang="en-US" altLang="zh-CN" dirty="0"/>
              <a:t>May 24-26,  2006,  Montreal,  Quebec,  Canada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  <a:endParaRPr lang="en-US" altLang="zh-CN" dirty="0"/>
          </a:p>
          <a:p>
            <a:r>
              <a:rPr lang="en-US" altLang="zh-CN" dirty="0"/>
              <a:t>May 24-26,  2006,  Montreal,  Quebec,  Canada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  <a:endParaRPr lang="en-US" altLang="zh-CN" dirty="0"/>
          </a:p>
          <a:p>
            <a:r>
              <a:rPr lang="en-US" altLang="zh-CN" dirty="0"/>
              <a:t>May 24-26,  2006,  Montreal,  Quebec,  Canada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0" y="1114802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9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en-US" altLang="zh-CN" dirty="0"/>
              <a:t>IASTED CONTROL AND APPLICATIONS</a:t>
            </a:r>
            <a:endParaRPr lang="en-US" altLang="zh-CN" dirty="0"/>
          </a:p>
          <a:p>
            <a:r>
              <a:rPr lang="en-US" altLang="zh-CN" dirty="0"/>
              <a:t>May 24-26,  2006,  Montreal,  Quebec,  Canada</a:t>
            </a:r>
            <a:endParaRPr lang="en-US" altLang="zh-CN" dirty="0"/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cs typeface="Arial" panose="020B060402020202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4230" indent="-398780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奇异值分解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986280" y="2465705"/>
            <a:ext cx="5428615" cy="1735455"/>
          </a:xfrm>
          <a:prstGeom prst="rect">
            <a:avLst/>
          </a:prstGeom>
        </p:spPr>
        <p:txBody>
          <a:bodyPr/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zh-CN" altLang="en-US" sz="3200" dirty="0" smtClean="0">
                <a:latin typeface="+mn-ea"/>
                <a:ea typeface="黑体" panose="02010609060101010101" pitchFamily="49" charset="-122"/>
              </a:rPr>
              <a:t>应用一</a:t>
            </a:r>
            <a:endParaRPr lang="zh-CN" altLang="en-US" sz="3200" dirty="0" smtClean="0">
              <a:latin typeface="+mn-ea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zh-CN" altLang="en-US" sz="3200" dirty="0" smtClean="0">
                <a:latin typeface="+mn-ea"/>
                <a:ea typeface="黑体" panose="02010609060101010101" pitchFamily="49" charset="-122"/>
              </a:rPr>
              <a:t>图像压缩</a:t>
            </a:r>
            <a:endParaRPr sz="3200" kern="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奇异值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分解应用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 smtClean="0">
                <a:latin typeface="+mn-ea"/>
                <a:ea typeface="黑体" panose="02010609060101010101" pitchFamily="49" charset="-122"/>
                <a:sym typeface="+mn-ea"/>
              </a:rPr>
              <a:t>信号分离原理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内容占位符 2"/>
              <p:cNvSpPr txBox="1"/>
              <p:nvPr/>
            </p:nvSpPr>
            <p:spPr>
              <a:xfrm>
                <a:off x="627380" y="1229360"/>
                <a:ext cx="7963535" cy="49860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 smtClean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 smtClean="0">
                    <a:solidFill>
                      <a:srgbClr val="0000FF"/>
                    </a:solidFill>
                  </a:rPr>
                  <a:t>(Hankel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</a:rPr>
                  <a:t>矩阵</a:t>
                </a:r>
                <a:r>
                  <a:rPr lang="en-US" altLang="zh-CN" sz="2800" b="1" dirty="0" smtClean="0">
                    <a:solidFill>
                      <a:srgbClr val="0000FF"/>
                    </a:solidFill>
                  </a:rPr>
                  <a:t>)</a:t>
                </a:r>
                <a:r>
                  <a:rPr lang="zh-CN" altLang="en-US" sz="2800" dirty="0" smtClean="0"/>
                  <a:t> 假设存在一组等采样间隔的信号序列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⋯,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zh-CN" sz="2800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按每行放置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个采样</a:t>
                </a:r>
                <a:r>
                  <a:rPr lang="zh-CN" altLang="en-US" sz="2800" dirty="0" smtClean="0">
                    <a:latin typeface="Cambria Math" panose="02040503050406030204" pitchFamily="18" charset="0"/>
                  </a:rPr>
                  <a:t>点构成矩阵</a:t>
                </a:r>
                <a:endParaRPr lang="zh-CN" altLang="en-US" sz="2800" dirty="0" smtClean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280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𝑛−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/>
                  <a:t>  (2)</a:t>
                </a:r>
                <a:endParaRPr lang="en-US" sz="28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 smtClean="0"/>
                  <a:t>是重构吸引子矩阵,</a:t>
                </a:r>
                <a:r>
                  <a:rPr lang="zh-CN" altLang="en-US" sz="2800" dirty="0" smtClean="0"/>
                  <a:t>称为</a:t>
                </a:r>
                <a:r>
                  <a:rPr lang="en-US" altLang="zh-CN" sz="2800" b="1" dirty="0" smtClean="0">
                    <a:solidFill>
                      <a:srgbClr val="0000FF"/>
                    </a:solidFill>
                    <a:sym typeface="+mn-ea"/>
                  </a:rPr>
                  <a:t>Hankel</a:t>
                </a:r>
                <a:r>
                  <a:rPr lang="zh-CN" altLang="en-US" sz="2800" b="1" dirty="0" smtClean="0">
                    <a:solidFill>
                      <a:srgbClr val="0000FF"/>
                    </a:solidFill>
                    <a:sym typeface="+mn-ea"/>
                  </a:rPr>
                  <a:t>矩阵</a:t>
                </a:r>
                <a:r>
                  <a:rPr lang="en-US" altLang="zh-CN" sz="2800" b="1" dirty="0" smtClean="0">
                    <a:solidFill>
                      <a:srgbClr val="0000FF"/>
                    </a:solidFill>
                    <a:sym typeface="+mn-ea"/>
                  </a:rPr>
                  <a:t>,</a:t>
                </a:r>
                <a:r>
                  <a:rPr lang="en-US" altLang="zh-CN" sz="2800" dirty="0" smtClean="0">
                    <a:solidFill>
                      <a:schemeClr val="tx1"/>
                    </a:solidFill>
                    <a:sym typeface="+mn-ea"/>
                  </a:rPr>
                  <a:t>是一种交叉对角线上具有相同元素的矩阵。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    </a:t>
                </a:r>
                <a:endParaRPr lang="en-US" sz="28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80" y="1229360"/>
                <a:ext cx="7963535" cy="4986020"/>
              </a:xfrm>
              <a:prstGeom prst="rect">
                <a:avLst/>
              </a:prstGeom>
              <a:blipFill rotWithShape="1">
                <a:blip r:embed="rId1"/>
                <a:stretch>
                  <a:fillRect b="-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奇异值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分解应用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 smtClean="0">
                <a:latin typeface="+mn-ea"/>
                <a:ea typeface="黑体" panose="02010609060101010101" pitchFamily="49" charset="-122"/>
                <a:sym typeface="+mn-ea"/>
              </a:rPr>
              <a:t>信号分离原理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内容占位符 2"/>
              <p:cNvSpPr txBox="1"/>
              <p:nvPr/>
            </p:nvSpPr>
            <p:spPr>
              <a:xfrm>
                <a:off x="627380" y="1229360"/>
                <a:ext cx="7963535" cy="4935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 smtClean="0"/>
                  <a:t>      对</a:t>
                </a:r>
                <a:r>
                  <a:rPr lang="en-US" altLang="zh-CN" sz="2800" b="1" dirty="0" smtClean="0">
                    <a:solidFill>
                      <a:srgbClr val="0000FF"/>
                    </a:solidFill>
                    <a:sym typeface="+mn-ea"/>
                  </a:rPr>
                  <a:t>Hankel</a:t>
                </a:r>
                <a:r>
                  <a:rPr lang="zh-CN" altLang="en-US" sz="2800" dirty="0" smtClean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 smtClean="0"/>
                  <a:t>进行</a:t>
                </a:r>
                <a:r>
                  <a:rPr lang="zh-CN" altLang="en-US" sz="2800" dirty="0" smtClean="0">
                    <a:latin typeface="黑体" panose="02010609060101010101" pitchFamily="49" charset="-122"/>
                    <a:sym typeface="+mn-ea"/>
                  </a:rPr>
                  <a:t>奇异值</a:t>
                </a:r>
                <a:r>
                  <a:rPr lang="zh-CN" altLang="en-US" sz="2800" dirty="0" smtClean="0">
                    <a:latin typeface="黑体" panose="02010609060101010101" pitchFamily="49" charset="-122"/>
                    <a:sym typeface="+mn-ea"/>
                  </a:rPr>
                  <a:t>分解</a:t>
                </a:r>
                <a:r>
                  <a:rPr lang="zh-CN" altLang="en-US" sz="2800" dirty="0" smtClean="0"/>
                  <a:t>后</a:t>
                </a:r>
                <a:r>
                  <a:rPr lang="en-US" altLang="zh-CN" sz="2800" dirty="0" smtClean="0"/>
                  <a:t>,再按(1)式处理就得到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800" dirty="0" smtClean="0"/>
                  <a:t>个分量矩阵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,如果将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用行向量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/>
                  <a:t>表示</a:t>
                </a:r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则</a:t>
                </a:r>
                <a:endParaRPr lang="zh-CN" altLang="en-US" sz="2800" dirty="0" smtClean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i="1" dirty="0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 dirty="0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𝑖𝑚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sz="2800" dirty="0" smtClean="0"/>
                  <a:t>而将原矩阵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 smtClean="0"/>
                  <a:t>用行向量</a:t>
                </a: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zh-CN" altLang="en-US" sz="2800" dirty="0" smtClean="0">
                    <a:sym typeface="+mn-ea"/>
                  </a:rPr>
                  <a:t>表示</a:t>
                </a:r>
                <a:r>
                  <a:rPr lang="en-US" sz="2800" dirty="0" smtClean="0"/>
                  <a:t>,  </a:t>
                </a:r>
                <a:r>
                  <a:rPr lang="zh-CN" altLang="en-US" sz="2800" dirty="0" smtClean="0"/>
                  <a:t>则</a:t>
                </a:r>
                <a:endParaRPr lang="zh-CN" altLang="en-US" sz="2800" dirty="0" smtClean="0"/>
              </a:p>
              <a:p>
                <a:pPr algn="l">
                  <a:lnSpc>
                    <a:spcPct val="120000"/>
                  </a:lnSpc>
                </a:pPr>
                <a:r>
                  <a:rPr lang="en-US" sz="2800" dirty="0" smtClean="0"/>
                  <a:t>  </a:t>
                </a:r>
                <a:endParaRPr lang="zh-CN" sz="2800" dirty="0"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80" y="1229360"/>
                <a:ext cx="7963535" cy="49352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奇异值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分解应用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 smtClean="0">
                <a:latin typeface="+mn-ea"/>
                <a:ea typeface="黑体" panose="02010609060101010101" pitchFamily="49" charset="-122"/>
                <a:sym typeface="+mn-ea"/>
              </a:rPr>
              <a:t>信号分离原理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内容占位符 2"/>
              <p:cNvSpPr txBox="1"/>
              <p:nvPr/>
            </p:nvSpPr>
            <p:spPr>
              <a:xfrm>
                <a:off x="627380" y="1229360"/>
                <a:ext cx="7963535" cy="4935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280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2800" i="1" dirty="0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 dirty="0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sz="2800" dirty="0" smtClean="0"/>
                  <a:t>显然,矩阵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 smtClean="0"/>
                  <a:t>的各行行向量就等于全部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对应行行向量的直接相加,如第一行 </a:t>
                </a:r>
                <a:endParaRPr lang="en-US" sz="2800" dirty="0" smtClean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      (3)</a:t>
                </a:r>
                <a:endParaRPr lang="en-US" sz="2800" dirty="0" smtClean="0"/>
              </a:p>
              <a:p>
                <a:pPr algn="l">
                  <a:lnSpc>
                    <a:spcPct val="120000"/>
                  </a:lnSpc>
                  <a:buClrTx/>
                  <a:buSzTx/>
                </a:pPr>
                <a:r>
                  <a:rPr lang="en-US" sz="2800" dirty="0" smtClean="0">
                    <a:sym typeface="+mn-ea"/>
                  </a:rPr>
                  <a:t>同理,将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sym typeface="+mn-ea"/>
                  </a:rPr>
                  <a:t>去除第一行得到的矩阵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sym typeface="+mn-ea"/>
                  </a:rPr>
                  <a:t>列</a:t>
                </a:r>
                <a:r>
                  <a:rPr lang="zh-CN" altLang="en-US" sz="2800" dirty="0" smtClean="0">
                    <a:sym typeface="+mn-ea"/>
                  </a:rPr>
                  <a:t>分块</a:t>
                </a:r>
                <a:r>
                  <a:rPr lang="en-US" sz="2800" dirty="0" smtClean="0">
                    <a:sym typeface="+mn-ea"/>
                  </a:rPr>
                  <a:t>表示</a:t>
                </a:r>
                <a:endParaRPr lang="en-US" sz="2800" dirty="0" smtClean="0">
                  <a:sym typeface="+mn-ea"/>
                </a:endParaRPr>
              </a:p>
              <a:p>
                <a:pPr algn="l">
                  <a:lnSpc>
                    <a:spcPct val="120000"/>
                  </a:lnSpc>
                  <a:buClrTx/>
                  <a:buSz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  <a:sym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800" dirty="0">
                          <a:latin typeface="Cambria Math" panose="02040503050406030204" pitchFamily="18" charset="0"/>
                          <a:sym typeface="+mn-ea"/>
                        </a:rPr>
                        <m:t> 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 smtClean="0">
                  <a:sym typeface="+mn-ea"/>
                </a:endParaRPr>
              </a:p>
            </p:txBody>
          </p:sp>
        </mc:Choice>
        <mc:Fallback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80" y="1229360"/>
                <a:ext cx="7963535" cy="49352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奇异值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分解应用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 smtClean="0">
                <a:latin typeface="+mn-ea"/>
                <a:ea typeface="黑体" panose="02010609060101010101" pitchFamily="49" charset="-122"/>
                <a:sym typeface="+mn-ea"/>
              </a:rPr>
              <a:t>信号分离原理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内容占位符 2"/>
              <p:cNvSpPr txBox="1"/>
              <p:nvPr/>
            </p:nvSpPr>
            <p:spPr>
              <a:xfrm>
                <a:off x="627380" y="1229360"/>
                <a:ext cx="7963535" cy="4935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  <a:buClrTx/>
                  <a:buSzTx/>
                </a:pPr>
                <a:r>
                  <a:rPr lang="en-US" sz="2800" dirty="0" smtClean="0">
                    <a:sym typeface="+mn-ea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 smtClean="0">
                    <a:sym typeface="+mn-ea"/>
                  </a:rPr>
                  <a:t>去除第一行得到的矩阵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 smtClean="0">
                    <a:sym typeface="+mn-ea"/>
                  </a:rPr>
                  <a:t>列</a:t>
                </a:r>
                <a:r>
                  <a:rPr lang="zh-CN" altLang="en-US" sz="2800" dirty="0" smtClean="0">
                    <a:sym typeface="+mn-ea"/>
                  </a:rPr>
                  <a:t>分块</a:t>
                </a:r>
                <a:r>
                  <a:rPr lang="en-US" sz="2800" dirty="0" smtClean="0">
                    <a:sym typeface="+mn-ea"/>
                  </a:rPr>
                  <a:t>表示</a:t>
                </a:r>
                <a:endParaRPr lang="en-US" sz="2800" dirty="0" smtClean="0">
                  <a:sym typeface="+mn-ea"/>
                </a:endParaRPr>
              </a:p>
              <a:p>
                <a:pPr algn="l">
                  <a:lnSpc>
                    <a:spcPct val="120000"/>
                  </a:lnSpc>
                  <a:buClrTx/>
                  <a:buSz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  <a:sym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dirty="0">
                          <a:latin typeface="Cambria Math" panose="02040503050406030204" pitchFamily="18" charset="0"/>
                          <a:sym typeface="+mn-ea"/>
                        </a:rPr>
                        <m:t> 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  <a:buClrTx/>
                  <a:buSzTx/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的最后一列</a:t>
                </a:r>
                <a:endParaRPr lang="zh-CN" altLang="en-US" sz="2800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  <a:buClrTx/>
                  <a:buSz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r>
                  <a:rPr lang="en-US" altLang="zh-CN" sz="2800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   </a:t>
                </a:r>
                <a:r>
                  <a:rPr lang="en-US" altLang="zh-CN" sz="2800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(4)</a:t>
                </a:r>
                <a:endParaRPr lang="en-US" altLang="zh-CN" sz="2800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  <a:buClrTx/>
                  <a:buSzTx/>
                </a:pPr>
                <a:r>
                  <a:rPr lang="zh-CN" altLang="en-US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由式</a:t>
                </a:r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(2)</a:t>
                </a:r>
                <a:r>
                  <a:rPr lang="zh-CN" altLang="en-US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所示</a:t>
                </a:r>
                <a:r>
                  <a:rPr lang="en-US" altLang="zh-CN" sz="2800" b="1" dirty="0" smtClean="0">
                    <a:solidFill>
                      <a:srgbClr val="0000FF"/>
                    </a:solidFill>
                    <a:sym typeface="+mn-ea"/>
                  </a:rPr>
                  <a:t>Hankel</a:t>
                </a:r>
                <a:r>
                  <a:rPr lang="zh-CN" altLang="en-US" sz="2800" dirty="0" smtClean="0">
                    <a:sym typeface="+mn-ea"/>
                  </a:rPr>
                  <a:t>矩阵</a:t>
                </a:r>
                <a:r>
                  <a:rPr lang="zh-CN" altLang="en-US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的构造特点可知,如果要迅速地将矩阵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还原为信号序列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𝑿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,只须取出矩阵第一行的行向量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,并在向量后直接连接上矩阵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最后一列的列向量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的转置就可实现</a:t>
                </a:r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:</a:t>
                </a:r>
                <a:endParaRPr lang="en-US" altLang="zh-CN" sz="2800" dirty="0" smtClean="0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  <a:p>
                <a:pPr algn="l">
                  <a:lnSpc>
                    <a:spcPct val="120000"/>
                  </a:lnSpc>
                  <a:buClrTx/>
                  <a:buSz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𝑿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=[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</m:ctrlPr>
                        </m:sSubSup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+mn-ea"/>
                            </a:rPr>
                            <m:t>𝑇</m:t>
                          </m:r>
                        </m:sup>
                      </m:sSubSup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+mn-ea"/>
                        </a:rPr>
                        <m:t>]</m:t>
                      </m:r>
                    </m:oMath>
                  </m:oMathPara>
                </a14:m>
                <a:endParaRPr lang="en-US" altLang="zh-CN" sz="2800" dirty="0" smtClean="0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80" y="1229360"/>
                <a:ext cx="7963535" cy="49352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奇异值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分解应用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 smtClean="0">
                <a:latin typeface="+mn-ea"/>
                <a:ea typeface="黑体" panose="02010609060101010101" pitchFamily="49" charset="-122"/>
                <a:sym typeface="+mn-ea"/>
              </a:rPr>
              <a:t>信号分离原理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内容占位符 2"/>
              <p:cNvSpPr txBox="1"/>
              <p:nvPr/>
            </p:nvSpPr>
            <p:spPr>
              <a:xfrm>
                <a:off x="627380" y="1229360"/>
                <a:ext cx="7963535" cy="50209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  <a:buClrTx/>
                  <a:buSzTx/>
                </a:pPr>
                <a:r>
                  <a:rPr lang="zh-CN" altLang="en-US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由</a:t>
                </a:r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(3)</a:t>
                </a:r>
                <a:r>
                  <a:rPr lang="zh-CN" altLang="en-US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和</a:t>
                </a:r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(4)</a:t>
                </a:r>
                <a:r>
                  <a:rPr lang="zh-CN" altLang="en-US" sz="2800" dirty="0" smtClean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得</a:t>
                </a:r>
                <a:endParaRPr lang="en-US" altLang="zh-CN" sz="2800" i="1" dirty="0" smtClean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  <a:buClrTx/>
                  <a:buSzTx/>
                </a:pP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𝑿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=[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𝐿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1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𝑛</m:t>
                        </m:r>
                      </m:sub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𝑇</m:t>
                        </m:r>
                      </m:sup>
                    </m:sSubSup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𝐿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2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𝑛</m:t>
                        </m:r>
                      </m:sub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𝑇</m:t>
                        </m:r>
                      </m:sup>
                    </m:sSubSup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+⋯+</m:t>
                    </m:r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𝐿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𝑝𝑛</m:t>
                        </m:r>
                      </m:sub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𝑇</m:t>
                        </m:r>
                      </m:sup>
                    </m:sSubSup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]</m:t>
                    </m:r>
                  </m:oMath>
                </a14:m>
                <a:r>
                  <a:rPr lang="en-US" altLang="zh-CN" sz="2800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   </a:t>
                </a:r>
                <a:endParaRPr lang="en-US" altLang="zh-CN" sz="28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>
                  <a:lnSpc>
                    <a:spcPct val="120000"/>
                  </a:lnSpc>
                  <a:buClrTx/>
                  <a:buSzTx/>
                </a:pPr>
                <a:r>
                  <a:rPr lang="zh-CN" altLang="en-US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同理</a:t>
                </a:r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,只要在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的</a:t>
                </a:r>
                <a:r>
                  <a:rPr lang="zh-CN" altLang="en-US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第一个</a:t>
                </a:r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行向量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,后面直接连上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的</a:t>
                </a:r>
                <a:r>
                  <a:rPr lang="zh-CN" altLang="en-US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最后一个</a:t>
                </a:r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列向量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的转置,便可得到原信号序列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𝑿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的一个分量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,即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=[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sSubSup>
                      <m:sSub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𝐿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𝑖𝑛</m:t>
                        </m:r>
                      </m:sub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𝑇</m:t>
                        </m:r>
                      </m:sup>
                    </m:sSubSup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]</m:t>
                    </m:r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,</a:t>
                </a:r>
                <a:r>
                  <a:rPr lang="zh-CN" altLang="en-US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所以</a:t>
                </a:r>
                <a:endParaRPr lang="zh-CN" altLang="en-US" sz="2800" dirty="0" smtClean="0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  <a:p>
                <a:pPr algn="ctr">
                  <a:lnSpc>
                    <a:spcPct val="120000"/>
                  </a:lnSpc>
                  <a:buClrTx/>
                  <a:buSzTx/>
                </a:pP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𝑿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      (5)</a:t>
                </a:r>
                <a:endParaRPr lang="en-US" altLang="zh-CN" sz="2800" dirty="0" smtClean="0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  <a:p>
                <a:pPr algn="l">
                  <a:lnSpc>
                    <a:spcPct val="120000"/>
                  </a:lnSpc>
                  <a:buClrTx/>
                  <a:buSzTx/>
                </a:pPr>
                <a:r>
                  <a:rPr lang="en-US" altLang="zh-CN" sz="2800" dirty="0" smtClean="0">
                    <a:solidFill>
                      <a:srgbClr val="9900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      </a:t>
                </a:r>
                <a:r>
                  <a:rPr lang="zh-CN" altLang="en-US" sz="2800" dirty="0" smtClean="0">
                    <a:solidFill>
                      <a:srgbClr val="9900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这表明在</a:t>
                </a:r>
                <a:r>
                  <a:rPr lang="en-US" altLang="zh-CN" sz="2800" b="1" dirty="0" smtClean="0">
                    <a:solidFill>
                      <a:srgbClr val="0000FF"/>
                    </a:solidFill>
                    <a:sym typeface="+mn-ea"/>
                  </a:rPr>
                  <a:t>Hankel</a:t>
                </a:r>
                <a:r>
                  <a:rPr lang="zh-CN" altLang="en-US" sz="2800" dirty="0" smtClean="0">
                    <a:solidFill>
                      <a:srgbClr val="9900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矩阵方式下,可将原信号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 smtClean="0">
                        <a:solidFill>
                          <a:srgbClr val="99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X</m:t>
                    </m:r>
                  </m:oMath>
                </a14:m>
                <a:r>
                  <a:rPr lang="zh-CN" altLang="en-US" sz="2800" dirty="0" smtClean="0">
                    <a:solidFill>
                      <a:srgbClr val="9900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表示成利用奇异值分解获得的所有分量信号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solidFill>
                      <a:srgbClr val="9900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的简单线性叠加。</a:t>
                </a:r>
                <a:endParaRPr lang="zh-CN" altLang="en-US" sz="2800" dirty="0" smtClean="0">
                  <a:solidFill>
                    <a:srgbClr val="990000"/>
                  </a:solidFill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80" y="1229360"/>
                <a:ext cx="7963535" cy="5020945"/>
              </a:xfrm>
              <a:prstGeom prst="rect">
                <a:avLst/>
              </a:prstGeom>
              <a:blipFill rotWithShape="1">
                <a:blip r:embed="rId1"/>
                <a:stretch>
                  <a:fillRect b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奇异值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分解应用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 smtClean="0">
                <a:latin typeface="+mn-ea"/>
                <a:ea typeface="黑体" panose="02010609060101010101" pitchFamily="49" charset="-122"/>
                <a:sym typeface="+mn-ea"/>
              </a:rPr>
              <a:t>信号分离原理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627380" y="1229360"/>
            <a:ext cx="7963535" cy="5003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ClrTx/>
              <a:buSzTx/>
            </a:pPr>
            <a:r>
              <a:rPr lang="en-US" altLang="zh-CN" sz="2800" dirty="0" smtClean="0">
                <a:solidFill>
                  <a:schemeClr val="tx1"/>
                </a:solidFill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      </a:t>
            </a:r>
            <a:r>
              <a:rPr lang="zh-CN" alt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因此,如果想利用该方法实现某种信号处理效果,比如,信号去噪重构,只须选取几个</a:t>
            </a:r>
            <a:r>
              <a:rPr lang="zh-CN" altLang="en-US" sz="2800" dirty="0" smtClean="0">
                <a:solidFill>
                  <a:srgbClr val="990000"/>
                </a:solidFill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有用的分量信号</a:t>
            </a:r>
            <a:r>
              <a:rPr lang="zh-CN" altLang="en-US" sz="2800" dirty="0" smtClean="0">
                <a:solidFill>
                  <a:schemeClr val="tx1"/>
                </a:solidFill>
                <a:latin typeface="Cambria Math" panose="02040503050406030204" pitchFamily="18" charset="0"/>
                <a:cs typeface="Cambria Math" panose="02040503050406030204" pitchFamily="18" charset="0"/>
                <a:sym typeface="+mn-ea"/>
              </a:rPr>
              <a:t>,直接做下简单的加法运算便可实现,而无须进行其它的复杂操作,并且重构后的信号还能保持相位不变。</a:t>
            </a:r>
            <a:endParaRPr lang="zh-CN" altLang="en-US" sz="2800" dirty="0" smtClean="0">
              <a:solidFill>
                <a:schemeClr val="tx1"/>
              </a:solidFill>
              <a:latin typeface="Cambria Math" panose="02040503050406030204" pitchFamily="18" charset="0"/>
              <a:cs typeface="Cambria Math" panose="02040503050406030204" pitchFamily="18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奇异值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分解应用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+mn-ea"/>
                <a:ea typeface="黑体" panose="02010609060101010101" pitchFamily="49" charset="-122"/>
              </a:rPr>
              <a:t>图像</a:t>
            </a:r>
            <a:r>
              <a:rPr lang="zh-CN" altLang="en-US" sz="2400" dirty="0" smtClean="0">
                <a:latin typeface="+mn-ea"/>
                <a:ea typeface="黑体" panose="02010609060101010101" pitchFamily="49" charset="-122"/>
              </a:rPr>
              <a:t>压缩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 smtClean="0"/>
                  <a:t>      假定</a:t>
                </a:r>
                <a:r>
                  <a:rPr lang="zh-CN" altLang="en-US" sz="2800" dirty="0"/>
                  <a:t>一副数字图像有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个像素</a:t>
                </a:r>
                <a:r>
                  <a:rPr lang="zh-CN" altLang="en-US" sz="2800" dirty="0"/>
                  <a:t>，每个像素表示一个灰度</a:t>
                </a:r>
                <a:r>
                  <a:rPr lang="zh-CN" altLang="en-US" sz="2800" dirty="0" smtClean="0"/>
                  <a:t>值</a:t>
                </a:r>
                <a:r>
                  <a:rPr lang="en-US" altLang="zh-CN" sz="2800" dirty="0" smtClean="0"/>
                  <a:t>(</a:t>
                </a:r>
                <a:r>
                  <a:rPr lang="zh-CN" altLang="en-US" sz="2800" dirty="0" smtClean="0"/>
                  <a:t>对于</a:t>
                </a:r>
                <a:r>
                  <a:rPr lang="zh-CN" altLang="en-US" sz="2800" dirty="0"/>
                  <a:t>黑白</a:t>
                </a:r>
                <a:r>
                  <a:rPr lang="zh-CN" altLang="en-US" sz="2800" dirty="0" smtClean="0"/>
                  <a:t>图片</a:t>
                </a:r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灰度</a:t>
                </a:r>
                <a:r>
                  <a:rPr lang="zh-CN" altLang="en-US" sz="2800" dirty="0"/>
                  <a:t>值介于零到</a:t>
                </a:r>
                <a:r>
                  <a:rPr lang="en-US" altLang="zh-CN" sz="2800" dirty="0" smtClean="0"/>
                  <a:t>255</a:t>
                </a:r>
                <a:r>
                  <a:rPr lang="zh-CN" altLang="en-US" sz="2800" dirty="0" smtClean="0"/>
                  <a:t>之间</a:t>
                </a:r>
                <a:r>
                  <a:rPr lang="zh-CN" altLang="en-US" sz="2800" dirty="0"/>
                  <a:t>的一个</a:t>
                </a:r>
                <a:r>
                  <a:rPr lang="zh-CN" altLang="en-US" sz="2800" dirty="0" smtClean="0"/>
                  <a:t>值</a:t>
                </a:r>
                <a:r>
                  <a:rPr lang="en-US" altLang="zh-CN" sz="2800" dirty="0" smtClean="0"/>
                  <a:t>)</a:t>
                </a:r>
                <a:r>
                  <a:rPr lang="zh-CN" altLang="en-US" sz="2800" dirty="0" smtClean="0"/>
                  <a:t>如果</a:t>
                </a:r>
                <a:r>
                  <a:rPr lang="zh-CN" altLang="en-US" sz="2800" dirty="0"/>
                  <a:t>将这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个数据一起传送，往往数据量会很大。因此在数字图像传送的过程中，要对图像进行压缩，使得发送端传送一些比较少的</a:t>
                </a:r>
                <a:r>
                  <a:rPr lang="zh-CN" altLang="en-US" sz="2800" dirty="0" smtClean="0"/>
                  <a:t>数据</a:t>
                </a:r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而</a:t>
                </a:r>
                <a:r>
                  <a:rPr lang="zh-CN" altLang="en-US" sz="2800" dirty="0"/>
                  <a:t>在接收</a:t>
                </a:r>
                <a:r>
                  <a:rPr lang="zh-CN" altLang="en-US" sz="2800" dirty="0" smtClean="0"/>
                  <a:t>端利用</a:t>
                </a:r>
                <a:r>
                  <a:rPr lang="zh-CN" altLang="en-US" sz="2800" dirty="0"/>
                  <a:t>这些传输数据对图像进行重构</a:t>
                </a:r>
                <a:r>
                  <a:rPr lang="zh-CN" altLang="en-US" sz="2800" dirty="0" smtClean="0"/>
                  <a:t>后失真</a:t>
                </a:r>
                <a:r>
                  <a:rPr lang="zh-CN" altLang="en-US" sz="2800" dirty="0"/>
                  <a:t>较小。原始图像可以用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矩阵</a:t>
                </a:r>
                <a:r>
                  <a:rPr lang="en-US" altLang="zh-CN" sz="2800" i="1" dirty="0" smtClean="0"/>
                  <a:t>A</a:t>
                </a:r>
                <a:r>
                  <a:rPr lang="zh-CN" altLang="en-US" sz="2800" dirty="0" smtClean="0"/>
                  <a:t>来</a:t>
                </a:r>
                <a:r>
                  <a:rPr lang="zh-CN" altLang="en-US" sz="2800" dirty="0"/>
                  <a:t>表示</a:t>
                </a:r>
                <a:r>
                  <a:rPr lang="zh-CN" altLang="en-US" sz="2800" dirty="0" smtClean="0"/>
                  <a:t>，</a:t>
                </a:r>
                <a:r>
                  <a:rPr lang="zh-CN" altLang="en-US" sz="2800" dirty="0"/>
                  <a:t>它</a:t>
                </a:r>
                <a:r>
                  <a:rPr lang="zh-CN" altLang="en-US" sz="2800" dirty="0" smtClean="0"/>
                  <a:t>有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 smtClean="0"/>
                  <a:t>个非负元素。</a:t>
                </a:r>
                <a:endParaRPr lang="en-US" sz="2800" dirty="0"/>
              </a:p>
              <a:p>
                <a:pPr>
                  <a:lnSpc>
                    <a:spcPct val="120000"/>
                  </a:lnSpc>
                </a:pPr>
                <a:endParaRPr lang="en-US" sz="28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800" dirty="0" smtClean="0"/>
                  <a:t>     </a:t>
                </a:r>
                <a:endParaRPr lang="zh-CN" sz="2800" dirty="0"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1"/>
                <a:stretch>
                  <a:fillRect l="-7" t="-12" r="7" b="-7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奇异值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分解应用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+mn-ea"/>
                <a:ea typeface="黑体" panose="02010609060101010101" pitchFamily="49" charset="-122"/>
              </a:rPr>
              <a:t>图像</a:t>
            </a:r>
            <a:r>
              <a:rPr lang="zh-CN" altLang="en-US" sz="2400" dirty="0" smtClean="0">
                <a:latin typeface="+mn-ea"/>
                <a:ea typeface="黑体" panose="02010609060101010101" pitchFamily="49" charset="-122"/>
              </a:rPr>
              <a:t>压缩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 smtClean="0"/>
                  <a:t>    利用</a:t>
                </a:r>
                <a:r>
                  <a:rPr lang="zh-CN" altLang="en-US" sz="2800" dirty="0"/>
                  <a:t>矩阵的奇异值分解，可以将原始的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矩阵和一个只包含几</a:t>
                </a:r>
                <a:r>
                  <a:rPr lang="zh-CN" altLang="en-US" sz="2800" dirty="0" smtClean="0"/>
                  <a:t>个</a:t>
                </a:r>
                <a:r>
                  <a:rPr lang="en-US" altLang="zh-CN" sz="2800" dirty="0" smtClean="0"/>
                  <a:t>(</a:t>
                </a:r>
                <a:r>
                  <a:rPr lang="zh-CN" altLang="en-US" sz="2800" dirty="0" smtClean="0"/>
                  <a:t>非零</a:t>
                </a:r>
                <a:r>
                  <a:rPr lang="en-US" altLang="zh-CN" sz="2800" dirty="0" smtClean="0"/>
                  <a:t>)</a:t>
                </a:r>
                <a:r>
                  <a:rPr lang="zh-CN" altLang="en-US" sz="2800" dirty="0" smtClean="0"/>
                  <a:t>奇异值</a:t>
                </a:r>
                <a:r>
                  <a:rPr lang="zh-CN" altLang="en-US" sz="2800" dirty="0"/>
                  <a:t>的矩阵对应。即将大</a:t>
                </a:r>
                <a:r>
                  <a:rPr lang="zh-CN" altLang="en-US" sz="2800" dirty="0" smtClean="0"/>
                  <a:t>的矩阵</a:t>
                </a:r>
                <a:r>
                  <a:rPr lang="zh-CN" altLang="en-US" sz="2800" dirty="0"/>
                  <a:t>对应到小的矩阵，这就产生了压缩的思想，并且利用矩阵的计算可以恢复矩阵的元</a:t>
                </a:r>
                <a:r>
                  <a:rPr lang="zh-CN" altLang="en-US" sz="2800" dirty="0" smtClean="0"/>
                  <a:t>素。</a:t>
                </a:r>
                <a:endParaRPr lang="en-US" sz="2800" dirty="0" smtClean="0"/>
              </a:p>
              <a:p>
                <a:pPr>
                  <a:lnSpc>
                    <a:spcPct val="120000"/>
                  </a:lnSpc>
                </a:pPr>
                <a:endParaRPr lang="en-US" sz="2800" dirty="0"/>
              </a:p>
              <a:p>
                <a:pPr>
                  <a:lnSpc>
                    <a:spcPct val="120000"/>
                  </a:lnSpc>
                </a:pPr>
                <a:endParaRPr lang="en-US" sz="28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800" dirty="0" smtClean="0"/>
                  <a:t>     </a:t>
                </a:r>
                <a:endParaRPr lang="zh-CN" sz="2800" dirty="0"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1"/>
                <a:stretch>
                  <a:fillRect l="-7" t="-12" r="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奇异值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分解应用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+mn-ea"/>
                <a:ea typeface="黑体" panose="02010609060101010101" pitchFamily="49" charset="-122"/>
              </a:rPr>
              <a:t>图像</a:t>
            </a:r>
            <a:r>
              <a:rPr lang="zh-CN" altLang="en-US" sz="2400" dirty="0" smtClean="0">
                <a:latin typeface="+mn-ea"/>
                <a:ea typeface="黑体" panose="02010609060101010101" pitchFamily="49" charset="-122"/>
              </a:rPr>
              <a:t>压缩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 smtClean="0"/>
                  <a:t>    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 smtClean="0"/>
                  <a:t>奇异值分解为</a:t>
                </a:r>
                <a:endParaRPr lang="en-US" altLang="zh-CN" sz="2800" dirty="0" smtClean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en-US" sz="2800" dirty="0" smtClean="0"/>
                  <a:t>,</a:t>
                </a:r>
                <a:endParaRPr lang="en-US" sz="28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 smtClean="0"/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el-GR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diag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/>
                  <a:t>,</a:t>
                </a:r>
                <a:r>
                  <a:rPr lang="zh-CN" altLang="en-US" sz="2800" dirty="0" smtClean="0"/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 smtClean="0"/>
                  <a:t>的奇异值</a:t>
                </a:r>
                <a:r>
                  <a:rPr lang="en-US" altLang="zh-CN" sz="2800" dirty="0" smtClean="0"/>
                  <a:t>.</a:t>
                </a:r>
                <a:endParaRPr lang="en-US" altLang="zh-CN" sz="28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 smtClean="0"/>
                  <a:t>将正交矩阵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zh-CN" altLang="en-US" sz="2800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2800" dirty="0" smtClean="0"/>
                  <a:t>进行列分块：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:endParaRPr lang="en-US" altLang="zh-CN" sz="280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,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 smtClean="0"/>
                  <a:t>则</a:t>
                </a:r>
                <a:endParaRPr lang="en-US" altLang="zh-CN" sz="2800" dirty="0" smtClean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 smtClean="0"/>
              </a:p>
              <a:p>
                <a:pPr>
                  <a:lnSpc>
                    <a:spcPct val="120000"/>
                  </a:lnSpc>
                </a:pPr>
                <a:endParaRPr lang="en-US" sz="2800" dirty="0"/>
              </a:p>
              <a:p>
                <a:pPr>
                  <a:lnSpc>
                    <a:spcPct val="120000"/>
                  </a:lnSpc>
                </a:pPr>
                <a:endParaRPr lang="en-US" sz="28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800" dirty="0" smtClean="0"/>
                  <a:t>     </a:t>
                </a:r>
                <a:endParaRPr lang="zh-CN" sz="2800" dirty="0"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1"/>
                <a:stretch>
                  <a:fillRect l="-7" t="-12" r="7" b="-22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奇异值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分解应用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+mn-ea"/>
                <a:ea typeface="黑体" panose="02010609060101010101" pitchFamily="49" charset="-122"/>
              </a:rPr>
              <a:t>图像</a:t>
            </a:r>
            <a:r>
              <a:rPr lang="zh-CN" altLang="en-US" sz="2400" dirty="0" smtClean="0">
                <a:latin typeface="+mn-ea"/>
                <a:ea typeface="黑体" panose="02010609060101010101" pitchFamily="49" charset="-122"/>
              </a:rPr>
              <a:t>压缩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 smtClean="0"/>
                  <a:t>      事实上</a:t>
                </a:r>
                <a:r>
                  <a:rPr lang="zh-CN" altLang="en-US" sz="2800" dirty="0"/>
                  <a:t>，较小的奇异值对图像的贡献也较小，如果从</a:t>
                </a:r>
                <a:r>
                  <a:rPr lang="zh-CN" altLang="en-US" sz="2800" dirty="0" smtClean="0"/>
                  <a:t>上式中</a:t>
                </a:r>
                <a:r>
                  <a:rPr lang="zh-CN" altLang="en-US" sz="2800" dirty="0"/>
                  <a:t>选择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 smtClean="0"/>
                  <a:t>的大奇异值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以及这</a:t>
                </a:r>
                <a:r>
                  <a:rPr lang="zh-CN" altLang="en-US" sz="2800" dirty="0"/>
                  <a:t>些</a:t>
                </a:r>
                <a:r>
                  <a:rPr lang="zh-CN" altLang="en-US" sz="2800" dirty="0" smtClean="0"/>
                  <a:t>奇异值</a:t>
                </a:r>
                <a:r>
                  <a:rPr lang="zh-CN" altLang="en-US" sz="2800" dirty="0"/>
                  <a:t>对应</a:t>
                </a:r>
                <a:r>
                  <a:rPr lang="zh-CN" altLang="en-US" sz="2800" dirty="0" smtClean="0"/>
                  <a:t>的特征向量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,</a:t>
                </a:r>
                <a:r>
                  <a:rPr lang="zh-CN" altLang="en-US" sz="2800" dirty="0" smtClean="0"/>
                  <a:t>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/>
                  <a:t>个</a:t>
                </a:r>
                <a:r>
                  <a:rPr lang="zh-CN" altLang="en-US" sz="2800" dirty="0" smtClean="0"/>
                  <a:t>数值</a:t>
                </a:r>
                <a:r>
                  <a:rPr lang="zh-CN" altLang="en-US" sz="2800" dirty="0"/>
                  <a:t>来代替原来的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个图像数据进行</a:t>
                </a:r>
                <a:r>
                  <a:rPr lang="zh-CN" altLang="en-US" sz="2800" dirty="0" smtClean="0"/>
                  <a:t>传送，接收</a:t>
                </a:r>
                <a:r>
                  <a:rPr lang="zh-CN" altLang="en-US" sz="2800" dirty="0"/>
                  <a:t>端</a:t>
                </a:r>
                <a:r>
                  <a:rPr lang="zh-CN" altLang="en-US" sz="2800" dirty="0" smtClean="0"/>
                  <a:t>收到这些</a:t>
                </a:r>
                <a:r>
                  <a:rPr lang="zh-CN" altLang="en-US" sz="2800" dirty="0"/>
                  <a:t>数据后，通过</a:t>
                </a:r>
                <a:r>
                  <a:rPr lang="zh-CN" altLang="en-US" sz="2800" dirty="0" smtClean="0"/>
                  <a:t>公式</a:t>
                </a:r>
                <a:endParaRPr lang="en-US" altLang="zh-CN" sz="2800" dirty="0" smtClean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 smtClean="0"/>
                  <a:t>即</a:t>
                </a:r>
                <a:r>
                  <a:rPr lang="zh-CN" altLang="en-US" sz="2800" dirty="0"/>
                  <a:t>可重构出原图像的近似</a:t>
                </a:r>
                <a:r>
                  <a:rPr lang="zh-CN" altLang="en-US" sz="2800" dirty="0" smtClean="0"/>
                  <a:t>图像。</a:t>
                </a:r>
                <a:endParaRPr lang="en-US" sz="2800" dirty="0"/>
              </a:p>
              <a:p>
                <a:pPr>
                  <a:lnSpc>
                    <a:spcPct val="120000"/>
                  </a:lnSpc>
                </a:pPr>
                <a:endParaRPr lang="en-US" sz="28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800" dirty="0" smtClean="0"/>
                  <a:t>     </a:t>
                </a:r>
                <a:endParaRPr lang="zh-CN" sz="2800" dirty="0"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1"/>
                <a:stretch>
                  <a:fillRect l="-7" t="-12" r="-2166" b="-9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奇异值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分解应用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+mn-ea"/>
                <a:ea typeface="黑体" panose="02010609060101010101" pitchFamily="49" charset="-122"/>
              </a:rPr>
              <a:t>图像</a:t>
            </a:r>
            <a:r>
              <a:rPr lang="zh-CN" altLang="en-US" sz="2400" dirty="0" smtClean="0">
                <a:latin typeface="+mn-ea"/>
                <a:ea typeface="黑体" panose="02010609060101010101" pitchFamily="49" charset="-122"/>
              </a:rPr>
              <a:t>压缩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内容占位符 2"/>
              <p:cNvSpPr txBox="1"/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 smtClean="0"/>
                  <a:t>      显然，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/>
                  <a:t>越大，则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800" dirty="0" smtClean="0"/>
                  <a:t>的近似程度</a:t>
                </a:r>
                <a:r>
                  <a:rPr lang="zh-CN" altLang="en-US" sz="2800" dirty="0"/>
                  <a:t>越高，重构的图像质量也就越高，</a:t>
                </a:r>
                <a:r>
                  <a:rPr lang="zh-CN" altLang="en-US" sz="2800" dirty="0" smtClean="0"/>
                  <a:t>但是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 smtClean="0"/>
                  <a:t>越</a:t>
                </a:r>
                <a:r>
                  <a:rPr lang="zh-CN" altLang="en-US" sz="2800" dirty="0"/>
                  <a:t>大，则需要传送的数据越多，图像传送效率就越</a:t>
                </a:r>
                <a:r>
                  <a:rPr lang="zh-CN" altLang="en-US" sz="2800" dirty="0" smtClean="0"/>
                  <a:t>低。用比率</a:t>
                </a:r>
                <a:endParaRPr lang="en-US" altLang="zh-CN" sz="2800" dirty="0" smtClean="0"/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𝑚𝑛</m:t>
                        </m:r>
                      </m:num>
                      <m:den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8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来反映图像传送效率，</a:t>
                </a:r>
                <a:r>
                  <a:rPr lang="zh-CN" altLang="en-US" sz="2800" dirty="0" smtClean="0"/>
                  <a:t>称为</a:t>
                </a:r>
                <a:r>
                  <a:rPr lang="zh-CN" altLang="en-US" sz="2800" dirty="0"/>
                  <a:t>图像的压缩比。在实际应用中，应该根据需要</a:t>
                </a:r>
                <a:r>
                  <a:rPr lang="zh-CN" altLang="en-US" sz="2800" dirty="0" smtClean="0"/>
                  <a:t>再</a:t>
                </a:r>
                <a:r>
                  <a:rPr lang="zh-CN" altLang="en-US" sz="2800" dirty="0"/>
                  <a:t>兼顾</a:t>
                </a:r>
                <a:r>
                  <a:rPr lang="zh-CN" altLang="en-US" sz="2800" dirty="0" smtClean="0"/>
                  <a:t>传送</a:t>
                </a:r>
                <a:r>
                  <a:rPr lang="zh-CN" altLang="en-US" sz="2800" dirty="0"/>
                  <a:t>效率和重构图像质量的同时，选择合适的压缩比。在一般情况下，</a:t>
                </a:r>
                <a:r>
                  <a:rPr lang="zh-CN" altLang="en-US" sz="2800" dirty="0" smtClean="0"/>
                  <a:t>对于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256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2048</m:t>
                    </m:r>
                  </m:oMath>
                </a14:m>
                <a:r>
                  <a:rPr lang="zh-CN" altLang="en-US" sz="2800" dirty="0"/>
                  <a:t>的图像，选择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 smtClean="0"/>
                  <a:t>时都</a:t>
                </a:r>
                <a:r>
                  <a:rPr lang="zh-CN" altLang="en-US" sz="2800" dirty="0"/>
                  <a:t>有较好的视觉</a:t>
                </a:r>
                <a:r>
                  <a:rPr lang="zh-CN" altLang="en-US" sz="2800" dirty="0" smtClean="0"/>
                  <a:t>效果。</a:t>
                </a:r>
                <a:endParaRPr lang="en-US" sz="2800" dirty="0"/>
              </a:p>
              <a:p>
                <a:pPr>
                  <a:lnSpc>
                    <a:spcPct val="120000"/>
                  </a:lnSpc>
                </a:pPr>
                <a:endParaRPr lang="en-US" sz="28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800" dirty="0" smtClean="0"/>
                  <a:t>     </a:t>
                </a:r>
                <a:endParaRPr lang="zh-CN" sz="2800" dirty="0"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 rotWithShape="1">
                <a:blip r:embed="rId1"/>
                <a:stretch>
                  <a:fillRect l="-7" t="-12" r="7" b="-253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奇异值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分解应用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latin typeface="+mn-ea"/>
                <a:ea typeface="黑体" panose="02010609060101010101" pitchFamily="49" charset="-122"/>
              </a:rPr>
              <a:t>图像压缩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2" name="内容占位符 2"/>
          <p:cNvSpPr txBox="1"/>
          <p:nvPr/>
        </p:nvSpPr>
        <p:spPr>
          <a:xfrm>
            <a:off x="627331" y="1229293"/>
            <a:ext cx="7886700" cy="4935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2800" dirty="0"/>
              <a:t>     </a:t>
            </a:r>
            <a:endParaRPr sz="2800" dirty="0">
              <a:solidFill>
                <a:srgbClr val="990000"/>
              </a:solidFill>
            </a:endParaRPr>
          </a:p>
          <a:p>
            <a:pPr algn="l">
              <a:lnSpc>
                <a:spcPct val="120000"/>
              </a:lnSpc>
            </a:pPr>
            <a:endParaRPr lang="zh-CN" sz="2800" dirty="0">
              <a:solidFill>
                <a:srgbClr val="990000"/>
              </a:solidFill>
              <a:latin typeface="Cambria Math" panose="02040503050406030204" pitchFamily="18" charset="0"/>
              <a:ea typeface="宋体" panose="02010600030101010101" pitchFamily="2" charset="-122"/>
              <a:cs typeface="Cambria Math" panose="02040503050406030204" pitchFamily="18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6138" y="1242175"/>
            <a:ext cx="2933700" cy="1962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332" y="3217207"/>
            <a:ext cx="5219700" cy="2819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奇异值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分解应用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522095" y="2465705"/>
            <a:ext cx="6184900" cy="1735455"/>
          </a:xfrm>
          <a:prstGeom prst="rect">
            <a:avLst/>
          </a:prstGeom>
        </p:spPr>
        <p:txBody>
          <a:bodyPr/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605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4180" indent="-38735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4230" indent="-398780" algn="l" rtl="0" fontAlgn="base">
              <a:spcBef>
                <a:spcPct val="25000"/>
              </a:spcBef>
              <a:spcAft>
                <a:spcPct val="0"/>
              </a:spcAft>
              <a:buClr>
                <a:srgbClr val="01519A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zh-CN" altLang="en-US" sz="3200" dirty="0" smtClean="0">
                <a:latin typeface="+mn-ea"/>
                <a:ea typeface="黑体" panose="02010609060101010101" pitchFamily="49" charset="-122"/>
              </a:rPr>
              <a:t>应用二</a:t>
            </a:r>
            <a:endParaRPr lang="zh-CN" altLang="en-US" sz="3200" dirty="0" smtClean="0">
              <a:latin typeface="+mn-ea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zh-CN" altLang="en-US" sz="3200" dirty="0" smtClean="0">
                <a:latin typeface="+mn-ea"/>
                <a:ea typeface="黑体" panose="02010609060101010101" pitchFamily="49" charset="-122"/>
              </a:rPr>
              <a:t>基于的信号分离原理及其应用</a:t>
            </a:r>
            <a:endParaRPr lang="zh-CN" altLang="en-US" sz="3200" dirty="0" smtClean="0">
              <a:latin typeface="+mn-ea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sz="3200" kern="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奇异值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分解应用</a:t>
            </a: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 smtClean="0">
                <a:latin typeface="+mn-ea"/>
                <a:ea typeface="黑体" panose="02010609060101010101" pitchFamily="49" charset="-122"/>
                <a:sym typeface="+mn-ea"/>
              </a:rPr>
              <a:t>信号分离原理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内容占位符 2"/>
              <p:cNvSpPr txBox="1"/>
              <p:nvPr/>
            </p:nvSpPr>
            <p:spPr>
              <a:xfrm>
                <a:off x="627380" y="1229360"/>
                <a:ext cx="7963535" cy="4935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 smtClean="0"/>
                  <a:t>      利用</a:t>
                </a:r>
                <a:r>
                  <a:rPr lang="zh-CN" altLang="en-US" sz="2800" dirty="0" smtClean="0">
                    <a:latin typeface="黑体" panose="02010609060101010101" pitchFamily="49" charset="-122"/>
                    <a:sym typeface="+mn-ea"/>
                  </a:rPr>
                  <a:t>奇异值</a:t>
                </a:r>
                <a:r>
                  <a:rPr lang="zh-CN" altLang="en-US" sz="2800" dirty="0" smtClean="0">
                    <a:latin typeface="黑体" panose="02010609060101010101" pitchFamily="49" charset="-122"/>
                    <a:sym typeface="+mn-ea"/>
                  </a:rPr>
                  <a:t>分解</a:t>
                </a:r>
                <a:r>
                  <a:rPr lang="zh-CN" altLang="en-US" sz="2800" dirty="0" smtClean="0"/>
                  <a:t>进行信号处理时,常常会把分解式改写成更一般的表达式</a:t>
                </a:r>
                <a:endParaRPr lang="zh-CN" altLang="en-US" sz="2800" dirty="0" smtClean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280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𝑈𝑆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 smtClean="0"/>
                  <a:t>      (1)</a:t>
                </a:r>
                <a:endParaRPr lang="en-US" sz="2800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⋯,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dirty="0"/>
                  <a:t>或其转置,这取决于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的大小</a:t>
                </a:r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 smtClean="0"/>
                  <a:t>,</a:t>
                </a:r>
                <a:endParaRPr lang="en-US" sz="2800" dirty="0" smtClean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𝑚𝑖𝑛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{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800" dirty="0" smtClean="0"/>
                  <a:t>     </a:t>
                </a:r>
                <a:endParaRPr lang="zh-CN" sz="2800" dirty="0"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80" y="1229360"/>
                <a:ext cx="7963535" cy="49352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ZDc5MzQ1NWUwNWVmZTY4NGU0MjMxNDhmZGMzNjliYjIifQ==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2830</Words>
  <Application>WPS 演示</Application>
  <PresentationFormat>全屏显示(4:3)</PresentationFormat>
  <Paragraphs>107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Verdana</vt:lpstr>
      <vt:lpstr>黑体</vt:lpstr>
      <vt:lpstr>Cambria Math</vt:lpstr>
      <vt:lpstr>微软雅黑</vt:lpstr>
      <vt:lpstr>Arial Unicode MS</vt:lpstr>
      <vt:lpstr>Calibri</vt:lpstr>
      <vt:lpstr>Profile</vt:lpstr>
      <vt:lpstr>奇异值分解应用</vt:lpstr>
      <vt:lpstr>奇异值分解应用——图像压缩</vt:lpstr>
      <vt:lpstr>奇异值分解应用——图像压缩</vt:lpstr>
      <vt:lpstr>奇异值分解应用——图像压缩</vt:lpstr>
      <vt:lpstr>奇异值分解应用——图像压缩</vt:lpstr>
      <vt:lpstr>奇异值分解应用——图像压缩</vt:lpstr>
      <vt:lpstr>奇异值分解应用——图像压缩</vt:lpstr>
      <vt:lpstr>QR分解应用</vt:lpstr>
      <vt:lpstr>奇异值分解应用——图像压缩</vt:lpstr>
      <vt:lpstr>奇异值分解应用——信号分离原理</vt:lpstr>
      <vt:lpstr>奇异值分解应用——信号分离原理</vt:lpstr>
      <vt:lpstr>奇异值分解应用——信号分离原理</vt:lpstr>
      <vt:lpstr>奇异值分解应用——信号分离原理</vt:lpstr>
      <vt:lpstr>奇异值分解应用——信号分离原理</vt:lpstr>
      <vt:lpstr>奇异值分解应用——信号分离原理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Coordination of Multi-Agent Systems</dc:title>
  <dc:creator>Mark Spong</dc:creator>
  <cp:lastModifiedBy>苹果</cp:lastModifiedBy>
  <cp:revision>1550</cp:revision>
  <dcterms:created xsi:type="dcterms:W3CDTF">2006-05-15T15:18:00Z</dcterms:created>
  <dcterms:modified xsi:type="dcterms:W3CDTF">2022-10-10T03:23:03Z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07CB7565C52D49CEBDABB103674EA4D2</vt:lpwstr>
  </property>
  <property fmtid="{D5CDD505-2E9C-101B-9397-08002B2CF9AE}" pid="3" name="KSOProductBuildVer">
    <vt:lpwstr>2052-11.1.0.11744</vt:lpwstr>
  </property>
</Properties>
</file>