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57" r:id="rId4"/>
    <p:sldId id="267" r:id="rId5"/>
    <p:sldId id="284" r:id="rId6"/>
    <p:sldId id="285" r:id="rId7"/>
    <p:sldId id="314" r:id="rId8"/>
    <p:sldId id="309" r:id="rId9"/>
    <p:sldId id="310" r:id="rId10"/>
    <p:sldId id="287" r:id="rId11"/>
    <p:sldId id="315" r:id="rId12"/>
    <p:sldId id="319" r:id="rId13"/>
    <p:sldId id="320" r:id="rId14"/>
    <p:sldId id="321" r:id="rId15"/>
    <p:sldId id="322" r:id="rId16"/>
    <p:sldId id="323" r:id="rId17"/>
    <p:sldId id="299" r:id="rId18"/>
    <p:sldId id="317" r:id="rId19"/>
    <p:sldId id="324" r:id="rId20"/>
    <p:sldId id="316" r:id="rId21"/>
    <p:sldId id="325" r:id="rId22"/>
    <p:sldId id="30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F31"/>
    <a:srgbClr val="800000"/>
    <a:srgbClr val="FF6600"/>
    <a:srgbClr val="FFFF00"/>
    <a:srgbClr val="333333"/>
    <a:srgbClr val="FF9900"/>
    <a:srgbClr val="CCFF99"/>
    <a:srgbClr val="1C1C1C"/>
    <a:srgbClr val="FFFF66"/>
    <a:srgbClr val="322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97013" autoAdjust="0"/>
  </p:normalViewPr>
  <p:slideViewPr>
    <p:cSldViewPr>
      <p:cViewPr varScale="1">
        <p:scale>
          <a:sx n="114" d="100"/>
          <a:sy n="114" d="100"/>
        </p:scale>
        <p:origin x="11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EBC3-0618-449A-8C2C-72FEC203048E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1DC5-A962-46B2-99AC-350264331C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4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EAD6A-A505-4AA3-89CA-094258237F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3222D-8969-46EB-9FAF-B028706723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5680D-2551-4D8E-A346-CD488025FC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2A5E1-2BE0-4EED-9D3A-594E7F81A1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B9FA0-343B-475D-B530-BAE0822C04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F2AE-8F01-4A81-9CF4-AF59A4B69D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F9C0-C9C8-471E-BF66-7F51CCF0F0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F3767-537E-464C-B087-10A8D241CA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6DCA3-084E-44A9-8F09-1D070EF7B4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DFE8B-A881-476E-AF68-7A02860747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F088A-0E11-4F88-9D22-EA8A268777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83E871B-BA00-4DC7-AD2F-5955F7D6D4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15008" y="3571876"/>
            <a:ext cx="8928992" cy="1643074"/>
          </a:xfrm>
          <a:prstGeom prst="rect">
            <a:avLst/>
          </a:prstGeom>
        </p:spPr>
        <p:txBody>
          <a:bodyPr/>
          <a:lstStyle/>
          <a:p>
            <a:pPr algn="ctr" eaLnBrk="0" hangingPunct="0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腾讯互娱服务外包平台教学文档</a:t>
            </a:r>
            <a:endParaRPr lang="en-US" altLang="zh-CN" sz="40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algn="r" eaLnBrk="0" hangingPunct="0"/>
            <a:r>
              <a:rPr lang="en-US" altLang="zh-CN" sz="2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需求方篇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algn="ctr" eaLnBrk="0" hangingPunct="0"/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2018-12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新建需求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5229200"/>
            <a:ext cx="8784976" cy="936104"/>
          </a:xfrm>
        </p:spPr>
        <p:txBody>
          <a:bodyPr/>
          <a:lstStyle/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新建需求与原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新建订单功能类似，开发过程中为了让大家更容易过度，在这里尽量保留了大部分原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的元素及操作方式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同一个需求只能是同一个审核人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4434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新建需求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908719"/>
            <a:ext cx="8784976" cy="5400601"/>
          </a:xfrm>
        </p:spPr>
        <p:txBody>
          <a:bodyPr/>
          <a:lstStyle/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项目名称：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选择下单对应的母项目及财经产品，如果列表中没有，联系管理员添加，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由于与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EPO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系统对接，因此选错项目会导致预算使用错误，务必小心</a:t>
            </a:r>
            <a:endParaRPr lang="en-US" altLang="zh-CN" sz="1600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需求编号：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每个需求的唯一标识，系统自动给出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需求名称：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与原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不同，每次新建需求需要对需求命名，便于之后跟进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经办人：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如果提单人不是需求的提出人，则需要选择经办人（默认是自己），经办人需要是有权限的品牌经理或产品经理，并且是正式员工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使用预算：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品牌费用或产品费用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预算金额：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预计本需求使用预算金额，将作为采购经理选择供应商及议价的参考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文件上传：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可上传多个附件对需求进行说明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需求说明：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需求的文字说明，采购经理和供应商都可以见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物件列表：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每个需求可增加多个物件，类似原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的订单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类别：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类别归集了原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的“终端”、“性质”等信息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数量：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此物件对应工作量单位的需求数量，可按照模板或明细填写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工作量单位：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描述需求的单位，如“个”、“件”，根据需求选择即可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制作等级：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类似原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的“订单形式”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期望交付日期：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预期何时获得交付物，作为采购经理议价的参考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3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需求草稿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1419" y="3429000"/>
            <a:ext cx="8784976" cy="1872208"/>
          </a:xfrm>
        </p:spPr>
        <p:txBody>
          <a:bodyPr/>
          <a:lstStyle/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没有一次填完的需求可以保存到草稿，之后继续编辑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被驳回的需求会在需求草稿中，编辑之后可以再次提交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草稿中的需求，可以进行删除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4" y="836713"/>
            <a:ext cx="8818884" cy="23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需求审核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7798" y="5301208"/>
            <a:ext cx="8784976" cy="1224136"/>
          </a:xfrm>
        </p:spPr>
        <p:txBody>
          <a:bodyPr/>
          <a:lstStyle/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品牌经理和品牌组长都会遇到审核需求的情况，审核时可见到需求明细、需求人、项目名称、预算金额等信息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需求审核可以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MOA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44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确认变更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3899" y="4005064"/>
            <a:ext cx="8784976" cy="1440160"/>
          </a:xfrm>
        </p:spPr>
        <p:txBody>
          <a:bodyPr/>
          <a:lstStyle/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系统会对变更内容做特殊颜色显示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需求变更由供应商在系统上发起申请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需求方需要对需求的变更进行确认，若不需要变更，则驳回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需求变更确认可以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MOA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3" y="1412776"/>
            <a:ext cx="9144000" cy="21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需求人验收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4069434"/>
            <a:ext cx="8784976" cy="1879846"/>
          </a:xfrm>
        </p:spPr>
        <p:txBody>
          <a:bodyPr/>
          <a:lstStyle/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需求经办人对交付物进行验收，并给出验收结论（通过程度）作为采购经理确认的依据。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为“不通过” 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或“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部分通过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，采购经理将与各方沟通确认最终支付的价格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若为“通过”则一般将按订单金额支付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验收后，需求经办人需要对此次采购的交付物及供应商进行评价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27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需求审核人验收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4293096"/>
            <a:ext cx="8784976" cy="1047993"/>
          </a:xfrm>
        </p:spPr>
        <p:txBody>
          <a:bodyPr/>
          <a:lstStyle/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需求审核人对需求经办人的验收结论进行确认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如果配置的审核人有多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个，操作人为当初审核该需求的审核人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" y="1412776"/>
            <a:ext cx="9144000" cy="23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项目信息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6" y="836713"/>
            <a:ext cx="8964488" cy="424847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 bwMode="auto">
          <a:xfrm>
            <a:off x="8460432" y="2564904"/>
            <a:ext cx="432048" cy="2448272"/>
          </a:xfrm>
          <a:prstGeom prst="round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79512" y="5229200"/>
            <a:ext cx="8784976" cy="1047993"/>
          </a:xfrm>
        </p:spPr>
        <p:txBody>
          <a:bodyPr/>
          <a:lstStyle/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项目成员可见自己参与的项目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品牌负责人可以在这里进行预算追加和调剂的操作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申请预算追加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5408" y="5589240"/>
            <a:ext cx="8784976" cy="1047993"/>
          </a:xfrm>
        </p:spPr>
        <p:txBody>
          <a:bodyPr/>
          <a:lstStyle/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功能与原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类似，只有品牌负责人可以操作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追加预算超过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万的，需要提供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MSH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单号及上传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MSH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审批截图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87701"/>
            <a:ext cx="7488832" cy="45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预算调整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7888" y="4149080"/>
            <a:ext cx="8784976" cy="1047993"/>
          </a:xfrm>
        </p:spPr>
        <p:txBody>
          <a:bodyPr/>
          <a:lstStyle/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用于品牌费用和产品费用之间的互转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只有品牌负责人可以操作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不需要审批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8" y="908721"/>
            <a:ext cx="869705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腾讯互娱服务外包平台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71744"/>
            <a:ext cx="8472518" cy="2786082"/>
          </a:xfrm>
        </p:spPr>
        <p:txBody>
          <a:bodyPr/>
          <a:lstStyle/>
          <a:p>
            <a:pPr algn="ctr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腾讯互娱服务外包平台承载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设计制作及内容制作采购业务的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所有线上流程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系统切换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328592"/>
          </a:xfrm>
        </p:spPr>
        <p:txBody>
          <a:bodyPr/>
          <a:lstStyle/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切换时间：</a:t>
            </a:r>
            <a:endParaRPr lang="en-US" altLang="zh-CN" sz="2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31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日下午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系统停服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和新系统开服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开服后进入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将先选择“跟进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年单据”或“跟进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年单据”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QCP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新建需求订单将跳转到新系统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单据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处理：</a:t>
            </a:r>
            <a:endParaRPr lang="en-US" altLang="zh-CN" sz="2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年提的订单仍然在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上完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成，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年的单需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要在新系统完成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预算处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理：</a:t>
            </a:r>
            <a:endParaRPr lang="en-US" altLang="zh-CN" sz="2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2019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年的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项目，已经在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上申请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预算的，可用预算将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平移到新系统（注意，仅限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年的预算）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项目及人员配置：</a:t>
            </a:r>
            <a:endParaRPr lang="en-US" altLang="zh-CN" sz="2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系统将预先配置已经在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EPO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上生成母项目的项目，人员信息收集中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系统限制每个项目产品经理最多为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当前为发邮件手动配置、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Q1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将完成系统申请权限及自助配置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8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新增项目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1728192"/>
          </a:xfrm>
        </p:spPr>
        <p:txBody>
          <a:bodyPr/>
          <a:lstStyle/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品牌经理负责人</a:t>
            </a: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使用如下模板发送邮件给</a:t>
            </a:r>
            <a:endParaRPr lang="en-US" altLang="zh-CN" sz="2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v_xiaoruixu</a:t>
            </a: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抄送</a:t>
            </a:r>
            <a:r>
              <a:rPr lang="en-US" altLang="zh-CN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warrenwang</a:t>
            </a:r>
          </a:p>
          <a:p>
            <a:pPr>
              <a:buNone/>
            </a:pPr>
            <a:endParaRPr lang="en-US" altLang="zh-CN" sz="2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我们将尽快上线系统自助申请相关功能</a:t>
            </a:r>
            <a:endParaRPr lang="en-US" altLang="zh-CN" sz="2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898995"/>
              </p:ext>
            </p:extLst>
          </p:nvPr>
        </p:nvGraphicFramePr>
        <p:xfrm>
          <a:off x="4114800" y="328498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工作表" showAsIcon="1" r:id="rId3" imgW="914400" imgH="828720" progId="Excel.Sheet.8">
                  <p:embed/>
                </p:oleObj>
              </mc:Choice>
              <mc:Fallback>
                <p:oleObj name="工作表" showAsIcon="1" r:id="rId3" imgW="914400" imgH="82872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28498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1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答疑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28596" y="400050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kern="0" smtClean="0"/>
              <a:t>任何问题可以随时联系</a:t>
            </a:r>
            <a:r>
              <a:rPr lang="en-US" altLang="zh-CN" sz="3600" kern="0" smtClean="0"/>
              <a:t>warrenwang</a:t>
            </a:r>
            <a:endParaRPr lang="zh-CN" altLang="en-US" sz="3600" kern="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1900237"/>
          </a:xfrm>
        </p:spPr>
        <p:txBody>
          <a:bodyPr/>
          <a:lstStyle/>
          <a:p>
            <a:pPr algn="ctr">
              <a:buNone/>
            </a:pPr>
            <a:r>
              <a:rPr lang="zh-CN" altLang="en-US" sz="11800" dirty="0" smtClean="0"/>
              <a:t>谢谢大家</a:t>
            </a:r>
            <a:endParaRPr lang="zh-CN" altLang="en-US" sz="1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基本概念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3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物件、需求、订单、类别</a:t>
            </a:r>
            <a:endParaRPr lang="zh-CN" altLang="en-US" sz="3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143536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物件（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item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</a:t>
            </a:r>
            <a:endParaRPr lang="en-US" altLang="zh-CN" sz="28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流程中的最小交付单位，例如需求是绘画那么一张画就是一个物件；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需求：</a:t>
            </a:r>
            <a:endParaRPr lang="en-US" altLang="zh-CN" sz="28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一个需求可以包含若干物件，更清晰的对物件进行归类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订单：</a:t>
            </a:r>
            <a:endParaRPr lang="en-US" altLang="zh-CN" sz="28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拟制订单时将同一供应商、同一合同下承接的若干物件归集到一起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类别：</a:t>
            </a:r>
            <a:endParaRPr lang="en-US" altLang="zh-CN" sz="28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类别指采购内容的分类，例如：网媒类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广告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静态广告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项目：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EPO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母项目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财经立项的产品定义为一个项目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472518" cy="4900634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谷歌浏览器登录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idea.waibao.oa.com</a:t>
            </a:r>
          </a:p>
          <a:p>
            <a:pPr>
              <a:buFontTx/>
              <a:buChar char="-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或登录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，由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进行跳转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780928"/>
            <a:ext cx="4857784" cy="319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0" y="0"/>
            <a:ext cx="9144000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基本概念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登录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准备工作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角色说明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3456384"/>
          </a:xfrm>
        </p:spPr>
        <p:txBody>
          <a:bodyPr/>
          <a:lstStyle/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产品经理：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可以提产品预算下的需求，并进行验收（人数不超过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人）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</a:t>
            </a: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理：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提需求，审核产品经理提的需求，进行验收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品牌经理负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责</a:t>
            </a: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人：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预算申请及调剂、系统中角色配置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需求审核人：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审核需求（品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牌组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长或产品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leader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），并进行验收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购经理</a:t>
            </a: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供应商选择、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议价、拟制订单及跟进、验收时确认价格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订单审批人：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对采购经理申请的订单进行审批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总监：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在需求方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进行验收审批前做预审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需求方</a:t>
            </a:r>
            <a:r>
              <a:rPr lang="en-US" altLang="zh-CN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</a:t>
            </a: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需求方的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对验收做最后审批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整体流程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预算阶段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5976663" cy="4464496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28184" y="1412776"/>
            <a:ext cx="2880320" cy="3672408"/>
          </a:xfrm>
        </p:spPr>
        <p:txBody>
          <a:bodyPr/>
          <a:lstStyle/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申请人：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品牌负责人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审批：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品牌组长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万以上：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总监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</a:t>
            </a: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万以上：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费用团队：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最终确认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整体流程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需求阶段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08720"/>
            <a:ext cx="3163023" cy="528801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932040" y="1556792"/>
            <a:ext cx="4032448" cy="4248472"/>
          </a:xfrm>
        </p:spPr>
        <p:txBody>
          <a:bodyPr/>
          <a:lstStyle/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新建需求：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功能操作上类似原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QCP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新建需求订单，需求方提出需求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品牌经理审核：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在配置了品牌经理并且是产品经理提单的项目中，先由品牌经理审核需求后，再提交到品牌组长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品牌组长审核：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对需求内容及是否采购进行最终确认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可支持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MOA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审核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4896544" cy="54963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整体流程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订单阶段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95736" y="1628800"/>
            <a:ext cx="3816424" cy="122413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18147" y="1916832"/>
            <a:ext cx="2818349" cy="4176464"/>
          </a:xfrm>
        </p:spPr>
        <p:txBody>
          <a:bodyPr/>
          <a:lstStyle/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需求变更：</a:t>
            </a:r>
            <a:endParaRPr lang="en-US" altLang="zh-CN" sz="2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由于需求变更导致的订单变更，由需求方先确认需求变更，若订单金额大于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万或变更幅度大于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5%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，则需要品牌组长确认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4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整体流程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验收阶段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4768069" cy="5496839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076056" y="846923"/>
            <a:ext cx="4067944" cy="5486628"/>
          </a:xfrm>
        </p:spPr>
        <p:txBody>
          <a:bodyPr/>
          <a:lstStyle/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需求人验收：</a:t>
            </a:r>
            <a:endParaRPr lang="en-US" altLang="zh-CN" sz="2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给出验收结论：通过、不通过、部分通过；对供应商做出评价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审核人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验收：</a:t>
            </a:r>
            <a:endParaRPr lang="en-US" altLang="zh-CN" sz="2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对需求人的验收结论及评价予以确认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总监</a:t>
            </a:r>
            <a:r>
              <a:rPr lang="en-US" altLang="zh-CN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/GM</a:t>
            </a: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确认：</a:t>
            </a:r>
            <a:endParaRPr lang="en-US" altLang="zh-CN" sz="2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对项目若干需求验收结果进行确认，内容主要是供应商、价格；由总监先确认，然后由需求所属部门的</a:t>
            </a:r>
            <a:r>
              <a:rPr lang="en-US" altLang="zh-CN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2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>
          <a:lnSpc>
            <a:spcPct val="150000"/>
          </a:lnSpc>
          <a:defRPr kumimoji="0" sz="2400" b="1" i="0" u="none" strike="noStrike" cap="none" normalizeH="0" baseline="0" dirty="0" smtClean="0">
            <a:ln>
              <a:noFill/>
            </a:ln>
            <a:effectLst/>
            <a:latin typeface="微软雅黑" pitchFamily="34" charset="-122"/>
            <a:ea typeface="微软雅黑" pitchFamily="34" charset="-122"/>
            <a:cs typeface="宋体" pitchFamily="2" charset="-122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31170</TotalTime>
  <Words>896</Words>
  <Application>Microsoft Office PowerPoint</Application>
  <PresentationFormat>全屏显示(4:3)</PresentationFormat>
  <Paragraphs>118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微软雅黑</vt:lpstr>
      <vt:lpstr>微软雅黑 Light</vt:lpstr>
      <vt:lpstr>Arial</vt:lpstr>
      <vt:lpstr>Calibri</vt:lpstr>
      <vt:lpstr>默认设计模板</vt:lpstr>
      <vt:lpstr>Microsoft Excel 97-2003 工作表</vt:lpstr>
      <vt:lpstr>PowerPoint 演示文稿</vt:lpstr>
      <vt:lpstr>腾讯互娱服务外包平台</vt:lpstr>
      <vt:lpstr>基本概念-物件、需求、订单、类别</vt:lpstr>
      <vt:lpstr>PowerPoint 演示文稿</vt:lpstr>
      <vt:lpstr>准备工作-角色说明</vt:lpstr>
      <vt:lpstr>整体流程-预算阶段</vt:lpstr>
      <vt:lpstr>整体流程-需求阶段</vt:lpstr>
      <vt:lpstr>整体流程-订单阶段</vt:lpstr>
      <vt:lpstr>整体流程-验收阶段</vt:lpstr>
      <vt:lpstr>新建需求</vt:lpstr>
      <vt:lpstr>新建需求</vt:lpstr>
      <vt:lpstr>需求草稿</vt:lpstr>
      <vt:lpstr>需求审核</vt:lpstr>
      <vt:lpstr>确认变更</vt:lpstr>
      <vt:lpstr>需求人验收</vt:lpstr>
      <vt:lpstr>需求审核人验收</vt:lpstr>
      <vt:lpstr>项目信息</vt:lpstr>
      <vt:lpstr>申请预算追加</vt:lpstr>
      <vt:lpstr>预算调整</vt:lpstr>
      <vt:lpstr>系统切换</vt:lpstr>
      <vt:lpstr>新增项目</vt:lpstr>
      <vt:lpstr>答疑</vt:lpstr>
    </vt:vector>
  </TitlesOfParts>
  <Company>TENCENT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QQ</dc:creator>
  <cp:lastModifiedBy>warrenwang(王博强)</cp:lastModifiedBy>
  <cp:revision>1370</cp:revision>
  <dcterms:created xsi:type="dcterms:W3CDTF">2010-11-21T08:25:28Z</dcterms:created>
  <dcterms:modified xsi:type="dcterms:W3CDTF">2018-12-25T10:35:35Z</dcterms:modified>
</cp:coreProperties>
</file>